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6" r:id="rId2"/>
    <p:sldId id="300" r:id="rId3"/>
    <p:sldId id="297" r:id="rId4"/>
    <p:sldId id="283" r:id="rId5"/>
    <p:sldId id="299" r:id="rId6"/>
    <p:sldId id="285" r:id="rId7"/>
    <p:sldId id="294" r:id="rId8"/>
    <p:sldId id="277" r:id="rId9"/>
    <p:sldId id="273" r:id="rId10"/>
    <p:sldId id="286" r:id="rId11"/>
    <p:sldId id="287" r:id="rId12"/>
    <p:sldId id="275" r:id="rId13"/>
    <p:sldId id="288" r:id="rId14"/>
    <p:sldId id="289" r:id="rId15"/>
    <p:sldId id="295" r:id="rId16"/>
    <p:sldId id="290" r:id="rId17"/>
    <p:sldId id="291" r:id="rId18"/>
    <p:sldId id="292" r:id="rId19"/>
    <p:sldId id="29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ECFF"/>
    <a:srgbClr val="9999FF"/>
    <a:srgbClr val="99CCFF"/>
    <a:srgbClr val="003399"/>
    <a:srgbClr val="FF0066"/>
    <a:srgbClr val="FFFFCC"/>
    <a:srgbClr val="00CC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58" autoAdjust="0"/>
    <p:restoredTop sz="94660"/>
  </p:normalViewPr>
  <p:slideViewPr>
    <p:cSldViewPr snapToGrid="0">
      <p:cViewPr varScale="1">
        <p:scale>
          <a:sx n="111" d="100"/>
          <a:sy n="111" d="100"/>
        </p:scale>
        <p:origin x="1482" y="114"/>
      </p:cViewPr>
      <p:guideLst/>
    </p:cSldViewPr>
  </p:slideViewPr>
  <p:notesTextViewPr>
    <p:cViewPr>
      <p:scale>
        <a:sx n="1" d="1"/>
        <a:sy n="1" d="1"/>
      </p:scale>
      <p:origin x="0" y="0"/>
    </p:cViewPr>
  </p:notesTextViewPr>
  <p:sorterViewPr>
    <p:cViewPr>
      <p:scale>
        <a:sx n="164" d="100"/>
        <a:sy n="16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1. Where should the metallic strip be placed?</a:t>
          </a:r>
        </a:p>
        <a:p>
          <a:r>
            <a:rPr lang="en-US" altLang="zh-HK" dirty="0"/>
            <a:t>___________</a:t>
          </a:r>
          <a:endParaRPr lang="zh-HK" altLang="en-US"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2. Which side of the masks should face outwards? </a:t>
          </a:r>
        </a:p>
        <a:p>
          <a:r>
            <a:rPr lang="en-US" altLang="zh-HK" dirty="0"/>
            <a:t>______________</a:t>
          </a:r>
          <a:endParaRPr lang="zh-HK" altLang="en-US" dirty="0"/>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3. Where should we place the elastic bands of the masks? </a:t>
          </a:r>
        </a:p>
        <a:p>
          <a:r>
            <a:rPr lang="en-US" altLang="zh-HK" dirty="0"/>
            <a:t>__________________</a:t>
          </a:r>
          <a:endParaRPr lang="zh-HK" altLang="en-US" dirty="0"/>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a:srcRect/>
          <a:stretch>
            <a:fillRect l="-11000" r="-1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4. “</a:t>
          </a:r>
          <a:r>
            <a:rPr lang="en-US" altLang="zh-HK" i="1" dirty="0"/>
            <a:t>The mask should cover our face as tightly as possible.</a:t>
          </a:r>
          <a:r>
            <a:rPr lang="en-US" altLang="zh-HK" dirty="0"/>
            <a:t>” Is this correct? Explain your answer. </a:t>
          </a:r>
          <a:endParaRPr lang="zh-HK" altLang="en-US"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5. Which parts of our face should the mask fully cover? </a:t>
          </a:r>
        </a:p>
        <a:p>
          <a:r>
            <a:rPr lang="en-US" altLang="zh-HK" dirty="0"/>
            <a:t>a.________, b._________, </a:t>
          </a:r>
        </a:p>
        <a:p>
          <a:r>
            <a:rPr lang="en-US" altLang="zh-HK" dirty="0"/>
            <a:t>c._________</a:t>
          </a:r>
          <a:endParaRPr lang="zh-HK" altLang="en-US" dirty="0"/>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6. What is the last step of wearing a mask in the video? </a:t>
          </a:r>
        </a:p>
        <a:p>
          <a:r>
            <a:rPr lang="en-US" altLang="zh-HK" dirty="0"/>
            <a:t>_____________________</a:t>
          </a:r>
        </a:p>
        <a:p>
          <a:r>
            <a:rPr lang="en-US" altLang="zh-HK" dirty="0"/>
            <a:t>_____________________.</a:t>
          </a:r>
          <a:endParaRPr lang="zh-HK" altLang="en-US" dirty="0"/>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custLinFactNeighborY="-43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BB2CB-53EB-4CCC-8BDB-8242DA97641D}" type="doc">
      <dgm:prSet loTypeId="urn:microsoft.com/office/officeart/2005/8/layout/process1" loCatId="process" qsTypeId="urn:microsoft.com/office/officeart/2005/8/quickstyle/simple1" qsCatId="simple" csTypeId="urn:microsoft.com/office/officeart/2005/8/colors/accent0_2" csCatId="mainScheme" phldr="1"/>
      <dgm:spPr/>
    </dgm:pt>
    <dgm:pt modelId="{5E8FD8E9-CEB9-42D2-8974-506D8DF5A870}">
      <dgm:prSet phldrT="[文字]"/>
      <dgm:spPr/>
      <dgm:t>
        <a:bodyPr/>
        <a:lstStyle/>
        <a:p>
          <a:r>
            <a:rPr lang="en-US" altLang="zh-HK" dirty="0">
              <a:solidFill>
                <a:srgbClr val="FF0000"/>
              </a:solidFill>
            </a:rPr>
            <a:t>Step 1 </a:t>
          </a:r>
        </a:p>
        <a:p>
          <a:r>
            <a:rPr lang="en-US" altLang="zh-HK" dirty="0">
              <a:solidFill>
                <a:srgbClr val="FF0000"/>
              </a:solidFill>
            </a:rPr>
            <a:t>WET hands with water</a:t>
          </a:r>
          <a:endParaRPr lang="zh-HK" altLang="en-US" dirty="0">
            <a:solidFill>
              <a:srgbClr val="FF0000"/>
            </a:solidFill>
          </a:endParaRPr>
        </a:p>
      </dgm:t>
    </dgm:pt>
    <dgm:pt modelId="{492DC00E-9185-4673-BE57-EE3D5F329013}" type="parTrans" cxnId="{A7B9299F-6B82-4644-B0C6-C73127C7CD5A}">
      <dgm:prSet/>
      <dgm:spPr/>
      <dgm:t>
        <a:bodyPr/>
        <a:lstStyle/>
        <a:p>
          <a:endParaRPr lang="zh-HK" altLang="en-US">
            <a:solidFill>
              <a:srgbClr val="FF0000"/>
            </a:solidFill>
          </a:endParaRPr>
        </a:p>
      </dgm:t>
    </dgm:pt>
    <dgm:pt modelId="{B1F9A4F6-495A-49E9-8600-BBE52AB9AE5B}" type="sibTrans" cxnId="{A7B9299F-6B82-4644-B0C6-C73127C7CD5A}">
      <dgm:prSet/>
      <dgm:spPr/>
      <dgm:t>
        <a:bodyPr/>
        <a:lstStyle/>
        <a:p>
          <a:endParaRPr lang="zh-HK" altLang="en-US">
            <a:solidFill>
              <a:srgbClr val="FF0000"/>
            </a:solidFill>
          </a:endParaRPr>
        </a:p>
      </dgm:t>
    </dgm:pt>
    <dgm:pt modelId="{DD7DE41C-7B9F-4185-9B85-21855A82D24C}">
      <dgm:prSet phldrT="[文字]"/>
      <dgm:spPr/>
      <dgm:t>
        <a:bodyPr/>
        <a:lstStyle/>
        <a:p>
          <a:r>
            <a:rPr lang="en-US" altLang="zh-HK">
              <a:solidFill>
                <a:srgbClr val="FF0000"/>
              </a:solidFill>
            </a:rPr>
            <a:t>Step 2 </a:t>
          </a:r>
        </a:p>
        <a:p>
          <a:r>
            <a:rPr lang="en-US" altLang="zh-HK">
              <a:solidFill>
                <a:srgbClr val="FF0000"/>
              </a:solidFill>
            </a:rPr>
            <a:t>Apply soap, RUB for at least 20 seconds</a:t>
          </a:r>
          <a:endParaRPr lang="zh-HK" altLang="en-US" dirty="0">
            <a:solidFill>
              <a:srgbClr val="FF0000"/>
            </a:solidFill>
          </a:endParaRPr>
        </a:p>
      </dgm:t>
    </dgm:pt>
    <dgm:pt modelId="{E2A737BB-89C7-4F23-B0A2-BEEC986B02A0}" type="parTrans" cxnId="{11ADBF54-723F-4AEE-8480-6256D129A1CB}">
      <dgm:prSet/>
      <dgm:spPr/>
      <dgm:t>
        <a:bodyPr/>
        <a:lstStyle/>
        <a:p>
          <a:endParaRPr lang="zh-HK" altLang="en-US">
            <a:solidFill>
              <a:srgbClr val="FF0000"/>
            </a:solidFill>
          </a:endParaRPr>
        </a:p>
      </dgm:t>
    </dgm:pt>
    <dgm:pt modelId="{7AA19396-4721-4C08-9B60-10EC56F65D70}" type="sibTrans" cxnId="{11ADBF54-723F-4AEE-8480-6256D129A1CB}">
      <dgm:prSet/>
      <dgm:spPr/>
      <dgm:t>
        <a:bodyPr/>
        <a:lstStyle/>
        <a:p>
          <a:endParaRPr lang="zh-HK" altLang="en-US">
            <a:solidFill>
              <a:srgbClr val="FF0000"/>
            </a:solidFill>
          </a:endParaRPr>
        </a:p>
      </dgm:t>
    </dgm:pt>
    <dgm:pt modelId="{A9C2B7EF-6F57-41B1-8B74-3DC4D81431A1}">
      <dgm:prSet phldrT="[文字]"/>
      <dgm:spPr/>
      <dgm:t>
        <a:bodyPr/>
        <a:lstStyle/>
        <a:p>
          <a:r>
            <a:rPr lang="en-US" altLang="zh-HK" dirty="0">
              <a:solidFill>
                <a:srgbClr val="FF0000"/>
              </a:solidFill>
            </a:rPr>
            <a:t>Step 3 </a:t>
          </a:r>
        </a:p>
        <a:p>
          <a:r>
            <a:rPr lang="en-US" altLang="zh-HK" dirty="0">
              <a:solidFill>
                <a:srgbClr val="FF0000"/>
              </a:solidFill>
            </a:rPr>
            <a:t>RINSE with water</a:t>
          </a:r>
          <a:endParaRPr lang="zh-HK" altLang="en-US" dirty="0">
            <a:solidFill>
              <a:srgbClr val="FF0000"/>
            </a:solidFill>
          </a:endParaRPr>
        </a:p>
      </dgm:t>
    </dgm:pt>
    <dgm:pt modelId="{2D930585-D713-4D70-990E-9E5774DD042D}" type="parTrans" cxnId="{A8BDB4C2-C5E5-417F-88E3-CBEB530DEBDC}">
      <dgm:prSet/>
      <dgm:spPr/>
      <dgm:t>
        <a:bodyPr/>
        <a:lstStyle/>
        <a:p>
          <a:endParaRPr lang="zh-HK" altLang="en-US">
            <a:solidFill>
              <a:srgbClr val="FF0000"/>
            </a:solidFill>
          </a:endParaRPr>
        </a:p>
      </dgm:t>
    </dgm:pt>
    <dgm:pt modelId="{DDE2AD06-3A3D-4AC8-8E5D-B2D1C612239A}" type="sibTrans" cxnId="{A8BDB4C2-C5E5-417F-88E3-CBEB530DEBDC}">
      <dgm:prSet/>
      <dgm:spPr/>
      <dgm:t>
        <a:bodyPr/>
        <a:lstStyle/>
        <a:p>
          <a:endParaRPr lang="zh-HK" altLang="en-US">
            <a:solidFill>
              <a:srgbClr val="FF0000"/>
            </a:solidFill>
          </a:endParaRPr>
        </a:p>
      </dgm:t>
    </dgm:pt>
    <dgm:pt modelId="{D56FABC8-D469-4C53-AC7F-6CEA1BE8F87A}">
      <dgm:prSet/>
      <dgm:spPr/>
      <dgm:t>
        <a:bodyPr/>
        <a:lstStyle/>
        <a:p>
          <a:r>
            <a:rPr lang="en-US" altLang="zh-HK" dirty="0">
              <a:solidFill>
                <a:srgbClr val="FF0000"/>
              </a:solidFill>
            </a:rPr>
            <a:t>Step 4 </a:t>
          </a:r>
        </a:p>
        <a:p>
          <a:r>
            <a:rPr lang="en-US" altLang="zh-HK" dirty="0">
              <a:solidFill>
                <a:srgbClr val="FF0000"/>
              </a:solidFill>
            </a:rPr>
            <a:t>DRY with paper towel</a:t>
          </a:r>
          <a:endParaRPr lang="zh-HK" altLang="en-US" dirty="0">
            <a:solidFill>
              <a:srgbClr val="FF0000"/>
            </a:solidFill>
          </a:endParaRPr>
        </a:p>
      </dgm:t>
    </dgm:pt>
    <dgm:pt modelId="{BD9DC63C-FB0B-4C76-9AF1-F8C6431401FE}" type="parTrans" cxnId="{9304A3B9-FAE6-4DAA-8DDA-4A9BFD2C068B}">
      <dgm:prSet/>
      <dgm:spPr/>
      <dgm:t>
        <a:bodyPr/>
        <a:lstStyle/>
        <a:p>
          <a:endParaRPr lang="zh-HK" altLang="en-US">
            <a:solidFill>
              <a:srgbClr val="FF0000"/>
            </a:solidFill>
          </a:endParaRPr>
        </a:p>
      </dgm:t>
    </dgm:pt>
    <dgm:pt modelId="{FEBCB7D0-ACE0-4D7E-AD51-D6A225E30C2E}" type="sibTrans" cxnId="{9304A3B9-FAE6-4DAA-8DDA-4A9BFD2C068B}">
      <dgm:prSet/>
      <dgm:spPr/>
      <dgm:t>
        <a:bodyPr/>
        <a:lstStyle/>
        <a:p>
          <a:endParaRPr lang="zh-HK" altLang="en-US">
            <a:solidFill>
              <a:srgbClr val="FF0000"/>
            </a:solidFill>
          </a:endParaRPr>
        </a:p>
      </dgm:t>
    </dgm:pt>
    <dgm:pt modelId="{6B46ACD7-C59B-4C26-81A3-D50B577E2DF3}">
      <dgm:prSet/>
      <dgm:spPr/>
      <dgm:t>
        <a:bodyPr/>
        <a:lstStyle/>
        <a:p>
          <a:r>
            <a:rPr lang="en-US" altLang="zh-HK" dirty="0">
              <a:solidFill>
                <a:srgbClr val="FF0000"/>
              </a:solidFill>
            </a:rPr>
            <a:t>Step 5</a:t>
          </a:r>
        </a:p>
        <a:p>
          <a:r>
            <a:rPr lang="en-US" altLang="zh-HK" dirty="0">
              <a:solidFill>
                <a:srgbClr val="FF0000"/>
              </a:solidFill>
            </a:rPr>
            <a:t>Step 5</a:t>
          </a:r>
        </a:p>
        <a:p>
          <a:r>
            <a:rPr lang="en-US" altLang="zh-HK" dirty="0">
              <a:solidFill>
                <a:srgbClr val="FF0000"/>
              </a:solidFill>
            </a:rPr>
            <a:t>Use paper towel to TURN OFF the faucet (and TOUCH the door knob in public washrooms)</a:t>
          </a:r>
          <a:endParaRPr lang="zh-HK" altLang="en-US" dirty="0">
            <a:solidFill>
              <a:srgbClr val="FF0000"/>
            </a:solidFill>
          </a:endParaRPr>
        </a:p>
      </dgm:t>
    </dgm:pt>
    <dgm:pt modelId="{512DD63B-667A-46CB-BE70-A6D1DDD9DC42}" type="sibTrans" cxnId="{13AEB564-EBBF-443F-811E-45C518A5E9C4}">
      <dgm:prSet/>
      <dgm:spPr/>
      <dgm:t>
        <a:bodyPr/>
        <a:lstStyle/>
        <a:p>
          <a:endParaRPr lang="zh-HK" altLang="en-US">
            <a:solidFill>
              <a:srgbClr val="FF0000"/>
            </a:solidFill>
          </a:endParaRPr>
        </a:p>
      </dgm:t>
    </dgm:pt>
    <dgm:pt modelId="{E3DEA0F6-AFF1-48D7-9A64-F6A89B3614E7}" type="parTrans" cxnId="{13AEB564-EBBF-443F-811E-45C518A5E9C4}">
      <dgm:prSet/>
      <dgm:spPr/>
      <dgm:t>
        <a:bodyPr/>
        <a:lstStyle/>
        <a:p>
          <a:endParaRPr lang="zh-HK" altLang="en-US">
            <a:solidFill>
              <a:srgbClr val="FF0000"/>
            </a:solidFill>
          </a:endParaRPr>
        </a:p>
      </dgm:t>
    </dgm:pt>
    <dgm:pt modelId="{197EF0FE-8091-426F-BDB0-71C6DDAD3329}" type="pres">
      <dgm:prSet presAssocID="{687BB2CB-53EB-4CCC-8BDB-8242DA97641D}" presName="Name0" presStyleCnt="0">
        <dgm:presLayoutVars>
          <dgm:dir/>
          <dgm:resizeHandles val="exact"/>
        </dgm:presLayoutVars>
      </dgm:prSet>
      <dgm:spPr/>
    </dgm:pt>
    <dgm:pt modelId="{272E12BA-A708-4BFF-9F0A-060DF7E27504}" type="pres">
      <dgm:prSet presAssocID="{5E8FD8E9-CEB9-42D2-8974-506D8DF5A870}" presName="node" presStyleLbl="node1" presStyleIdx="0" presStyleCnt="5">
        <dgm:presLayoutVars>
          <dgm:bulletEnabled val="1"/>
        </dgm:presLayoutVars>
      </dgm:prSet>
      <dgm:spPr/>
      <dgm:t>
        <a:bodyPr/>
        <a:lstStyle/>
        <a:p>
          <a:endParaRPr lang="en-US"/>
        </a:p>
      </dgm:t>
    </dgm:pt>
    <dgm:pt modelId="{35F7C4BE-A60B-44C6-83E5-C43C31B97837}" type="pres">
      <dgm:prSet presAssocID="{B1F9A4F6-495A-49E9-8600-BBE52AB9AE5B}" presName="sibTrans" presStyleLbl="sibTrans2D1" presStyleIdx="0" presStyleCnt="4"/>
      <dgm:spPr/>
      <dgm:t>
        <a:bodyPr/>
        <a:lstStyle/>
        <a:p>
          <a:endParaRPr lang="en-US"/>
        </a:p>
      </dgm:t>
    </dgm:pt>
    <dgm:pt modelId="{D7FAF0DE-8918-4401-845C-4AD0A919504F}" type="pres">
      <dgm:prSet presAssocID="{B1F9A4F6-495A-49E9-8600-BBE52AB9AE5B}" presName="connectorText" presStyleLbl="sibTrans2D1" presStyleIdx="0" presStyleCnt="4"/>
      <dgm:spPr/>
      <dgm:t>
        <a:bodyPr/>
        <a:lstStyle/>
        <a:p>
          <a:endParaRPr lang="en-US"/>
        </a:p>
      </dgm:t>
    </dgm:pt>
    <dgm:pt modelId="{317D0BBB-CFF2-41BE-81CC-05325879E7D5}" type="pres">
      <dgm:prSet presAssocID="{DD7DE41C-7B9F-4185-9B85-21855A82D24C}" presName="node" presStyleLbl="node1" presStyleIdx="1" presStyleCnt="5">
        <dgm:presLayoutVars>
          <dgm:bulletEnabled val="1"/>
        </dgm:presLayoutVars>
      </dgm:prSet>
      <dgm:spPr/>
      <dgm:t>
        <a:bodyPr/>
        <a:lstStyle/>
        <a:p>
          <a:endParaRPr lang="en-US"/>
        </a:p>
      </dgm:t>
    </dgm:pt>
    <dgm:pt modelId="{612C6BA9-4BE5-4D83-828C-08239BCF39A3}" type="pres">
      <dgm:prSet presAssocID="{7AA19396-4721-4C08-9B60-10EC56F65D70}" presName="sibTrans" presStyleLbl="sibTrans2D1" presStyleIdx="1" presStyleCnt="4"/>
      <dgm:spPr/>
      <dgm:t>
        <a:bodyPr/>
        <a:lstStyle/>
        <a:p>
          <a:endParaRPr lang="en-US"/>
        </a:p>
      </dgm:t>
    </dgm:pt>
    <dgm:pt modelId="{36B5D87B-5648-491D-82B7-62E63B8BD594}" type="pres">
      <dgm:prSet presAssocID="{7AA19396-4721-4C08-9B60-10EC56F65D70}" presName="connectorText" presStyleLbl="sibTrans2D1" presStyleIdx="1" presStyleCnt="4"/>
      <dgm:spPr/>
      <dgm:t>
        <a:bodyPr/>
        <a:lstStyle/>
        <a:p>
          <a:endParaRPr lang="en-US"/>
        </a:p>
      </dgm:t>
    </dgm:pt>
    <dgm:pt modelId="{A315C6C9-32C7-442C-9E41-9EF6E27799AF}" type="pres">
      <dgm:prSet presAssocID="{A9C2B7EF-6F57-41B1-8B74-3DC4D81431A1}" presName="node" presStyleLbl="node1" presStyleIdx="2" presStyleCnt="5">
        <dgm:presLayoutVars>
          <dgm:bulletEnabled val="1"/>
        </dgm:presLayoutVars>
      </dgm:prSet>
      <dgm:spPr/>
      <dgm:t>
        <a:bodyPr/>
        <a:lstStyle/>
        <a:p>
          <a:endParaRPr lang="en-US"/>
        </a:p>
      </dgm:t>
    </dgm:pt>
    <dgm:pt modelId="{9FFA735A-17E7-4DBC-8B36-B70021404CF4}" type="pres">
      <dgm:prSet presAssocID="{DDE2AD06-3A3D-4AC8-8E5D-B2D1C612239A}" presName="sibTrans" presStyleLbl="sibTrans2D1" presStyleIdx="2" presStyleCnt="4"/>
      <dgm:spPr/>
      <dgm:t>
        <a:bodyPr/>
        <a:lstStyle/>
        <a:p>
          <a:endParaRPr lang="en-US"/>
        </a:p>
      </dgm:t>
    </dgm:pt>
    <dgm:pt modelId="{E07ED873-B4F1-4CAC-927D-FCE705B0C965}" type="pres">
      <dgm:prSet presAssocID="{DDE2AD06-3A3D-4AC8-8E5D-B2D1C612239A}" presName="connectorText" presStyleLbl="sibTrans2D1" presStyleIdx="2" presStyleCnt="4"/>
      <dgm:spPr/>
      <dgm:t>
        <a:bodyPr/>
        <a:lstStyle/>
        <a:p>
          <a:endParaRPr lang="en-US"/>
        </a:p>
      </dgm:t>
    </dgm:pt>
    <dgm:pt modelId="{60B18098-F8E3-46C5-A215-4EA54170A5EE}" type="pres">
      <dgm:prSet presAssocID="{D56FABC8-D469-4C53-AC7F-6CEA1BE8F87A}" presName="node" presStyleLbl="node1" presStyleIdx="3" presStyleCnt="5">
        <dgm:presLayoutVars>
          <dgm:bulletEnabled val="1"/>
        </dgm:presLayoutVars>
      </dgm:prSet>
      <dgm:spPr/>
      <dgm:t>
        <a:bodyPr/>
        <a:lstStyle/>
        <a:p>
          <a:endParaRPr lang="en-US"/>
        </a:p>
      </dgm:t>
    </dgm:pt>
    <dgm:pt modelId="{BECBAA3C-D186-4609-97B8-268DA41980E3}" type="pres">
      <dgm:prSet presAssocID="{FEBCB7D0-ACE0-4D7E-AD51-D6A225E30C2E}" presName="sibTrans" presStyleLbl="sibTrans2D1" presStyleIdx="3" presStyleCnt="4"/>
      <dgm:spPr/>
      <dgm:t>
        <a:bodyPr/>
        <a:lstStyle/>
        <a:p>
          <a:endParaRPr lang="en-US"/>
        </a:p>
      </dgm:t>
    </dgm:pt>
    <dgm:pt modelId="{470AAFC4-5C83-44CF-80AB-FBC2032A18EB}" type="pres">
      <dgm:prSet presAssocID="{FEBCB7D0-ACE0-4D7E-AD51-D6A225E30C2E}" presName="connectorText" presStyleLbl="sibTrans2D1" presStyleIdx="3" presStyleCnt="4"/>
      <dgm:spPr/>
      <dgm:t>
        <a:bodyPr/>
        <a:lstStyle/>
        <a:p>
          <a:endParaRPr lang="en-US"/>
        </a:p>
      </dgm:t>
    </dgm:pt>
    <dgm:pt modelId="{E1FD481A-B975-4FC6-A105-6848203518FF}" type="pres">
      <dgm:prSet presAssocID="{6B46ACD7-C59B-4C26-81A3-D50B577E2DF3}" presName="node" presStyleLbl="node1" presStyleIdx="4" presStyleCnt="5">
        <dgm:presLayoutVars>
          <dgm:bulletEnabled val="1"/>
        </dgm:presLayoutVars>
      </dgm:prSet>
      <dgm:spPr/>
      <dgm:t>
        <a:bodyPr/>
        <a:lstStyle/>
        <a:p>
          <a:endParaRPr lang="en-US"/>
        </a:p>
      </dgm:t>
    </dgm:pt>
  </dgm:ptLst>
  <dgm:cxnLst>
    <dgm:cxn modelId="{E31873DE-BACD-4508-85AA-6B75EA1BD9F8}" type="presOf" srcId="{D56FABC8-D469-4C53-AC7F-6CEA1BE8F87A}" destId="{60B18098-F8E3-46C5-A215-4EA54170A5EE}" srcOrd="0" destOrd="0" presId="urn:microsoft.com/office/officeart/2005/8/layout/process1"/>
    <dgm:cxn modelId="{6F642296-0347-434F-81B0-80785BC360DF}" type="presOf" srcId="{7AA19396-4721-4C08-9B60-10EC56F65D70}" destId="{612C6BA9-4BE5-4D83-828C-08239BCF39A3}" srcOrd="0" destOrd="0" presId="urn:microsoft.com/office/officeart/2005/8/layout/process1"/>
    <dgm:cxn modelId="{C26BCE9F-FCC4-4EB3-B68D-2C2663629B59}" type="presOf" srcId="{6B46ACD7-C59B-4C26-81A3-D50B577E2DF3}" destId="{E1FD481A-B975-4FC6-A105-6848203518FF}" srcOrd="0" destOrd="0" presId="urn:microsoft.com/office/officeart/2005/8/layout/process1"/>
    <dgm:cxn modelId="{2BFAC17A-A90E-4110-BEFB-80ED12563807}" type="presOf" srcId="{DDE2AD06-3A3D-4AC8-8E5D-B2D1C612239A}" destId="{E07ED873-B4F1-4CAC-927D-FCE705B0C965}" srcOrd="1" destOrd="0" presId="urn:microsoft.com/office/officeart/2005/8/layout/process1"/>
    <dgm:cxn modelId="{A8BDB4C2-C5E5-417F-88E3-CBEB530DEBDC}" srcId="{687BB2CB-53EB-4CCC-8BDB-8242DA97641D}" destId="{A9C2B7EF-6F57-41B1-8B74-3DC4D81431A1}" srcOrd="2" destOrd="0" parTransId="{2D930585-D713-4D70-990E-9E5774DD042D}" sibTransId="{DDE2AD06-3A3D-4AC8-8E5D-B2D1C612239A}"/>
    <dgm:cxn modelId="{AFFE38F2-417E-44F9-890E-9F4C92D01477}" type="presOf" srcId="{5E8FD8E9-CEB9-42D2-8974-506D8DF5A870}" destId="{272E12BA-A708-4BFF-9F0A-060DF7E27504}" srcOrd="0" destOrd="0" presId="urn:microsoft.com/office/officeart/2005/8/layout/process1"/>
    <dgm:cxn modelId="{03D2969D-AE58-454D-9975-C5599AB7A565}" type="presOf" srcId="{DDE2AD06-3A3D-4AC8-8E5D-B2D1C612239A}" destId="{9FFA735A-17E7-4DBC-8B36-B70021404CF4}" srcOrd="0" destOrd="0" presId="urn:microsoft.com/office/officeart/2005/8/layout/process1"/>
    <dgm:cxn modelId="{E2822B55-5879-4375-AE0F-17769BCF170E}" type="presOf" srcId="{687BB2CB-53EB-4CCC-8BDB-8242DA97641D}" destId="{197EF0FE-8091-426F-BDB0-71C6DDAD3329}" srcOrd="0" destOrd="0" presId="urn:microsoft.com/office/officeart/2005/8/layout/process1"/>
    <dgm:cxn modelId="{0264C4B3-7032-429D-96DC-187F563D9F4A}" type="presOf" srcId="{DD7DE41C-7B9F-4185-9B85-21855A82D24C}" destId="{317D0BBB-CFF2-41BE-81CC-05325879E7D5}" srcOrd="0" destOrd="0" presId="urn:microsoft.com/office/officeart/2005/8/layout/process1"/>
    <dgm:cxn modelId="{C8B94C86-8829-4F7C-A2D1-A592407CCE4F}" type="presOf" srcId="{7AA19396-4721-4C08-9B60-10EC56F65D70}" destId="{36B5D87B-5648-491D-82B7-62E63B8BD594}" srcOrd="1" destOrd="0" presId="urn:microsoft.com/office/officeart/2005/8/layout/process1"/>
    <dgm:cxn modelId="{07851784-CD37-474C-9B96-C1F84336ED07}" type="presOf" srcId="{FEBCB7D0-ACE0-4D7E-AD51-D6A225E30C2E}" destId="{470AAFC4-5C83-44CF-80AB-FBC2032A18EB}" srcOrd="1" destOrd="0" presId="urn:microsoft.com/office/officeart/2005/8/layout/process1"/>
    <dgm:cxn modelId="{C4415F49-0C8B-4C4D-AF9D-FE2A6137C8D5}" type="presOf" srcId="{B1F9A4F6-495A-49E9-8600-BBE52AB9AE5B}" destId="{35F7C4BE-A60B-44C6-83E5-C43C31B97837}" srcOrd="0" destOrd="0" presId="urn:microsoft.com/office/officeart/2005/8/layout/process1"/>
    <dgm:cxn modelId="{038905B5-87C8-439D-B88C-8E9111D5E8F2}" type="presOf" srcId="{A9C2B7EF-6F57-41B1-8B74-3DC4D81431A1}" destId="{A315C6C9-32C7-442C-9E41-9EF6E27799AF}" srcOrd="0" destOrd="0" presId="urn:microsoft.com/office/officeart/2005/8/layout/process1"/>
    <dgm:cxn modelId="{CECA64B7-FE8B-4707-A624-330E7E638151}" type="presOf" srcId="{B1F9A4F6-495A-49E9-8600-BBE52AB9AE5B}" destId="{D7FAF0DE-8918-4401-845C-4AD0A919504F}" srcOrd="1" destOrd="0" presId="urn:microsoft.com/office/officeart/2005/8/layout/process1"/>
    <dgm:cxn modelId="{11ADBF54-723F-4AEE-8480-6256D129A1CB}" srcId="{687BB2CB-53EB-4CCC-8BDB-8242DA97641D}" destId="{DD7DE41C-7B9F-4185-9B85-21855A82D24C}" srcOrd="1" destOrd="0" parTransId="{E2A737BB-89C7-4F23-B0A2-BEEC986B02A0}" sibTransId="{7AA19396-4721-4C08-9B60-10EC56F65D70}"/>
    <dgm:cxn modelId="{A7B9299F-6B82-4644-B0C6-C73127C7CD5A}" srcId="{687BB2CB-53EB-4CCC-8BDB-8242DA97641D}" destId="{5E8FD8E9-CEB9-42D2-8974-506D8DF5A870}" srcOrd="0" destOrd="0" parTransId="{492DC00E-9185-4673-BE57-EE3D5F329013}" sibTransId="{B1F9A4F6-495A-49E9-8600-BBE52AB9AE5B}"/>
    <dgm:cxn modelId="{13AEB564-EBBF-443F-811E-45C518A5E9C4}" srcId="{687BB2CB-53EB-4CCC-8BDB-8242DA97641D}" destId="{6B46ACD7-C59B-4C26-81A3-D50B577E2DF3}" srcOrd="4" destOrd="0" parTransId="{E3DEA0F6-AFF1-48D7-9A64-F6A89B3614E7}" sibTransId="{512DD63B-667A-46CB-BE70-A6D1DDD9DC42}"/>
    <dgm:cxn modelId="{4FB00722-14E8-463F-88FF-938147FEC9B8}" type="presOf" srcId="{FEBCB7D0-ACE0-4D7E-AD51-D6A225E30C2E}" destId="{BECBAA3C-D186-4609-97B8-268DA41980E3}" srcOrd="0" destOrd="0" presId="urn:microsoft.com/office/officeart/2005/8/layout/process1"/>
    <dgm:cxn modelId="{9304A3B9-FAE6-4DAA-8DDA-4A9BFD2C068B}" srcId="{687BB2CB-53EB-4CCC-8BDB-8242DA97641D}" destId="{D56FABC8-D469-4C53-AC7F-6CEA1BE8F87A}" srcOrd="3" destOrd="0" parTransId="{BD9DC63C-FB0B-4C76-9AF1-F8C6431401FE}" sibTransId="{FEBCB7D0-ACE0-4D7E-AD51-D6A225E30C2E}"/>
    <dgm:cxn modelId="{5FFB53A4-CAF0-483E-9012-B1DC1B7A4437}" type="presParOf" srcId="{197EF0FE-8091-426F-BDB0-71C6DDAD3329}" destId="{272E12BA-A708-4BFF-9F0A-060DF7E27504}" srcOrd="0" destOrd="0" presId="urn:microsoft.com/office/officeart/2005/8/layout/process1"/>
    <dgm:cxn modelId="{0252F428-BE2B-4053-8137-3F89B80E9E06}" type="presParOf" srcId="{197EF0FE-8091-426F-BDB0-71C6DDAD3329}" destId="{35F7C4BE-A60B-44C6-83E5-C43C31B97837}" srcOrd="1" destOrd="0" presId="urn:microsoft.com/office/officeart/2005/8/layout/process1"/>
    <dgm:cxn modelId="{F8F552C8-3AF8-463D-85BE-3AC294730D28}" type="presParOf" srcId="{35F7C4BE-A60B-44C6-83E5-C43C31B97837}" destId="{D7FAF0DE-8918-4401-845C-4AD0A919504F}" srcOrd="0" destOrd="0" presId="urn:microsoft.com/office/officeart/2005/8/layout/process1"/>
    <dgm:cxn modelId="{47412273-D4B9-4BE0-82F1-E79D36BC1D58}" type="presParOf" srcId="{197EF0FE-8091-426F-BDB0-71C6DDAD3329}" destId="{317D0BBB-CFF2-41BE-81CC-05325879E7D5}" srcOrd="2" destOrd="0" presId="urn:microsoft.com/office/officeart/2005/8/layout/process1"/>
    <dgm:cxn modelId="{2D0FBC1B-34E7-4391-B23C-09E76FDAF3B9}" type="presParOf" srcId="{197EF0FE-8091-426F-BDB0-71C6DDAD3329}" destId="{612C6BA9-4BE5-4D83-828C-08239BCF39A3}" srcOrd="3" destOrd="0" presId="urn:microsoft.com/office/officeart/2005/8/layout/process1"/>
    <dgm:cxn modelId="{6ED0CFFF-F4B9-4A15-8D7C-7DF1623C72A9}" type="presParOf" srcId="{612C6BA9-4BE5-4D83-828C-08239BCF39A3}" destId="{36B5D87B-5648-491D-82B7-62E63B8BD594}" srcOrd="0" destOrd="0" presId="urn:microsoft.com/office/officeart/2005/8/layout/process1"/>
    <dgm:cxn modelId="{EADF2415-7992-4203-92C0-C4BB6919D050}" type="presParOf" srcId="{197EF0FE-8091-426F-BDB0-71C6DDAD3329}" destId="{A315C6C9-32C7-442C-9E41-9EF6E27799AF}" srcOrd="4" destOrd="0" presId="urn:microsoft.com/office/officeart/2005/8/layout/process1"/>
    <dgm:cxn modelId="{429BDE18-5BD6-429F-BFC7-6585026D4EFF}" type="presParOf" srcId="{197EF0FE-8091-426F-BDB0-71C6DDAD3329}" destId="{9FFA735A-17E7-4DBC-8B36-B70021404CF4}" srcOrd="5" destOrd="0" presId="urn:microsoft.com/office/officeart/2005/8/layout/process1"/>
    <dgm:cxn modelId="{E84F5295-3C23-4D07-A402-8F6F6ABCE7B3}" type="presParOf" srcId="{9FFA735A-17E7-4DBC-8B36-B70021404CF4}" destId="{E07ED873-B4F1-4CAC-927D-FCE705B0C965}" srcOrd="0" destOrd="0" presId="urn:microsoft.com/office/officeart/2005/8/layout/process1"/>
    <dgm:cxn modelId="{320BCEF8-000F-4232-A176-7D024B563069}" type="presParOf" srcId="{197EF0FE-8091-426F-BDB0-71C6DDAD3329}" destId="{60B18098-F8E3-46C5-A215-4EA54170A5EE}" srcOrd="6" destOrd="0" presId="urn:microsoft.com/office/officeart/2005/8/layout/process1"/>
    <dgm:cxn modelId="{26E69A55-992F-44FA-9968-DEBF5ED43795}" type="presParOf" srcId="{197EF0FE-8091-426F-BDB0-71C6DDAD3329}" destId="{BECBAA3C-D186-4609-97B8-268DA41980E3}" srcOrd="7" destOrd="0" presId="urn:microsoft.com/office/officeart/2005/8/layout/process1"/>
    <dgm:cxn modelId="{654990C5-1FAE-45AF-809D-539A38712F17}" type="presParOf" srcId="{BECBAA3C-D186-4609-97B8-268DA41980E3}" destId="{470AAFC4-5C83-44CF-80AB-FBC2032A18EB}" srcOrd="0" destOrd="0" presId="urn:microsoft.com/office/officeart/2005/8/layout/process1"/>
    <dgm:cxn modelId="{9945C23F-5A83-4267-BB09-C9F975010CC8}" type="presParOf" srcId="{197EF0FE-8091-426F-BDB0-71C6DDAD3329}" destId="{E1FD481A-B975-4FC6-A105-6848203518FF}"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1. Where should the metallic strip be placed?</a:t>
          </a:r>
        </a:p>
        <a:p>
          <a:r>
            <a:rPr lang="en-US" altLang="zh-HK" b="1" u="sng" dirty="0">
              <a:solidFill>
                <a:srgbClr val="FF0000"/>
              </a:solidFill>
            </a:rPr>
            <a:t>Uppermost</a:t>
          </a:r>
          <a:endParaRPr lang="zh-HK" altLang="en-US" b="1" u="sng" dirty="0">
            <a:solidFill>
              <a:srgbClr val="FF0000"/>
            </a:solidFill>
          </a:endParaRPr>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2. Which side of the masks should face outwards? </a:t>
          </a:r>
        </a:p>
        <a:p>
          <a:r>
            <a:rPr lang="en-US" altLang="zh-HK" b="1" u="sng" dirty="0">
              <a:solidFill>
                <a:srgbClr val="FF0000"/>
              </a:solidFill>
            </a:rPr>
            <a:t>The </a:t>
          </a:r>
          <a:r>
            <a:rPr lang="en-US" altLang="zh-HK" b="1" u="sng" dirty="0" err="1">
              <a:solidFill>
                <a:srgbClr val="FF0000"/>
              </a:solidFill>
            </a:rPr>
            <a:t>coloured</a:t>
          </a:r>
          <a:r>
            <a:rPr lang="en-US" altLang="zh-HK" b="1" u="sng" dirty="0">
              <a:solidFill>
                <a:srgbClr val="FF0000"/>
              </a:solidFill>
            </a:rPr>
            <a:t> side</a:t>
          </a:r>
          <a:endParaRPr lang="zh-HK" altLang="en-US" b="1" u="sng" dirty="0">
            <a:solidFill>
              <a:srgbClr val="FF0000"/>
            </a:solidFill>
          </a:endParaRPr>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3. Where should we place the elastic bands of the masks? </a:t>
          </a:r>
        </a:p>
        <a:p>
          <a:r>
            <a:rPr lang="en-US" altLang="zh-HK" b="1" u="sng" dirty="0">
              <a:solidFill>
                <a:srgbClr val="FF0000"/>
              </a:solidFill>
            </a:rPr>
            <a:t>The elastic bands should be placed around both ears.</a:t>
          </a:r>
          <a:endParaRPr lang="zh-HK" altLang="en-US" b="1" u="sng" dirty="0">
            <a:solidFill>
              <a:srgbClr val="FF0000"/>
            </a:solidFill>
          </a:endParaRPr>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a:srcRect/>
          <a:stretch>
            <a:fillRect l="-11000" r="-1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4. “</a:t>
          </a:r>
          <a:r>
            <a:rPr lang="en-US" altLang="zh-HK" i="1" dirty="0"/>
            <a:t>The mask should cover our face as tightly as possible.</a:t>
          </a:r>
          <a:r>
            <a:rPr lang="en-US" altLang="zh-HK" dirty="0"/>
            <a:t>” Is this correct? Explain your answer. </a:t>
          </a:r>
        </a:p>
        <a:p>
          <a:r>
            <a:rPr lang="en-US" altLang="zh-HK" b="1" u="sng" dirty="0">
              <a:solidFill>
                <a:srgbClr val="FF0000"/>
              </a:solidFill>
            </a:rPr>
            <a:t>No. It is wrong. The mask should fit comfortably over our face.</a:t>
          </a:r>
          <a:endParaRPr lang="zh-HK" altLang="en-US" b="1" u="sng"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5. Which parts of our face should the mask fully cover? </a:t>
          </a:r>
        </a:p>
        <a:p>
          <a:r>
            <a:rPr lang="en-US" altLang="zh-HK" b="1" i="0" u="sng" dirty="0">
              <a:solidFill>
                <a:srgbClr val="FF0000"/>
              </a:solidFill>
            </a:rPr>
            <a:t>Mouth, nose and chin</a:t>
          </a:r>
          <a:endParaRPr lang="zh-HK" altLang="en-US" b="1" i="0" u="sng" dirty="0">
            <a:solidFill>
              <a:srgbClr val="FF0000"/>
            </a:solidFill>
          </a:endParaRPr>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6. What is the last step of wearing a mask in the video? </a:t>
          </a:r>
        </a:p>
        <a:p>
          <a:r>
            <a:rPr lang="en-US" altLang="zh-HK" b="1" u="sng" dirty="0" err="1">
              <a:solidFill>
                <a:srgbClr val="FF0000"/>
              </a:solidFill>
            </a:rPr>
            <a:t>Mould</a:t>
          </a:r>
          <a:r>
            <a:rPr lang="en-US" altLang="zh-HK" b="1" u="sng" dirty="0">
              <a:solidFill>
                <a:srgbClr val="FF0000"/>
              </a:solidFill>
            </a:rPr>
            <a:t> the metallic strip over the nose bridge. </a:t>
          </a:r>
          <a:endParaRPr lang="zh-HK" altLang="en-US" b="1" u="sng" dirty="0">
            <a:solidFill>
              <a:srgbClr val="FF0000"/>
            </a:solidFill>
          </a:endParaRPr>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1. Where should the metallic strip be placed?</a:t>
          </a:r>
        </a:p>
        <a:p>
          <a:pPr lvl="0" algn="ctr" defTabSz="711200">
            <a:lnSpc>
              <a:spcPct val="90000"/>
            </a:lnSpc>
            <a:spcBef>
              <a:spcPct val="0"/>
            </a:spcBef>
            <a:spcAft>
              <a:spcPct val="35000"/>
            </a:spcAft>
          </a:pPr>
          <a:r>
            <a:rPr lang="en-US" altLang="zh-HK" sz="1600" kern="1200" dirty="0"/>
            <a:t>___________</a:t>
          </a:r>
          <a:endParaRPr lang="zh-HK" altLang="en-US" sz="1600"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2. Which side of the masks should face outwards? </a:t>
          </a:r>
        </a:p>
        <a:p>
          <a:pPr lvl="0" algn="ctr" defTabSz="711200">
            <a:lnSpc>
              <a:spcPct val="90000"/>
            </a:lnSpc>
            <a:spcBef>
              <a:spcPct val="0"/>
            </a:spcBef>
            <a:spcAft>
              <a:spcPct val="35000"/>
            </a:spcAft>
          </a:pPr>
          <a:r>
            <a:rPr lang="en-US" altLang="zh-HK" sz="1600" kern="1200" dirty="0"/>
            <a:t>______________</a:t>
          </a:r>
          <a:endParaRPr lang="zh-HK" altLang="en-US" sz="1600" kern="1200" dirty="0"/>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a:srcRect/>
          <a:stretch>
            <a:fillRect l="-11000" r="-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3. Where should we place the elastic bands of the masks? </a:t>
          </a:r>
        </a:p>
        <a:p>
          <a:pPr lvl="0" algn="ctr" defTabSz="711200">
            <a:lnSpc>
              <a:spcPct val="90000"/>
            </a:lnSpc>
            <a:spcBef>
              <a:spcPct val="0"/>
            </a:spcBef>
            <a:spcAft>
              <a:spcPct val="35000"/>
            </a:spcAft>
          </a:pPr>
          <a:r>
            <a:rPr lang="en-US" altLang="zh-HK" sz="1600" kern="1200" dirty="0"/>
            <a:t>__________________</a:t>
          </a:r>
          <a:endParaRPr lang="zh-HK" altLang="en-US" sz="1600" kern="1200" dirty="0"/>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4. “</a:t>
          </a:r>
          <a:r>
            <a:rPr lang="en-US" altLang="zh-HK" sz="1500" i="1" kern="1200" dirty="0"/>
            <a:t>The mask should cover our face as tightly as possible.</a:t>
          </a:r>
          <a:r>
            <a:rPr lang="en-US" altLang="zh-HK" sz="1500" kern="1200" dirty="0"/>
            <a:t>” Is this correct? Explain your answer. </a:t>
          </a:r>
          <a:endParaRPr lang="zh-HK" altLang="en-US" sz="1500"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5. Which parts of our face should the mask fully cover? </a:t>
          </a:r>
        </a:p>
        <a:p>
          <a:pPr lvl="0" algn="ctr" defTabSz="666750">
            <a:lnSpc>
              <a:spcPct val="90000"/>
            </a:lnSpc>
            <a:spcBef>
              <a:spcPct val="0"/>
            </a:spcBef>
            <a:spcAft>
              <a:spcPct val="35000"/>
            </a:spcAft>
          </a:pPr>
          <a:r>
            <a:rPr lang="en-US" altLang="zh-HK" sz="1500" kern="1200" dirty="0"/>
            <a:t>a.________, b._________, </a:t>
          </a:r>
        </a:p>
        <a:p>
          <a:pPr lvl="0" algn="ctr" defTabSz="666750">
            <a:lnSpc>
              <a:spcPct val="90000"/>
            </a:lnSpc>
            <a:spcBef>
              <a:spcPct val="0"/>
            </a:spcBef>
            <a:spcAft>
              <a:spcPct val="35000"/>
            </a:spcAft>
          </a:pPr>
          <a:r>
            <a:rPr lang="en-US" altLang="zh-HK" sz="1500" kern="1200" dirty="0"/>
            <a:t>c._________</a:t>
          </a:r>
          <a:endParaRPr lang="zh-HK" altLang="en-US" sz="1500" kern="1200" dirty="0"/>
        </a:p>
      </dsp:txBody>
      <dsp:txXfrm>
        <a:off x="933720" y="1242962"/>
        <a:ext cx="2357867" cy="1066425"/>
      </dsp:txXfrm>
    </dsp:sp>
    <dsp:sp modelId="{A14E5F7D-B47C-48DD-8B38-732D68C71FC8}">
      <dsp:nvSpPr>
        <dsp:cNvPr id="0" name=""/>
        <dsp:cNvSpPr/>
      </dsp:nvSpPr>
      <dsp:spPr>
        <a:xfrm>
          <a:off x="3397164" y="1238366"/>
          <a:ext cx="1055761" cy="10664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6. What is the last step of wearing a mask in the video? </a:t>
          </a:r>
        </a:p>
        <a:p>
          <a:pPr lvl="0" algn="ctr" defTabSz="666750">
            <a:lnSpc>
              <a:spcPct val="90000"/>
            </a:lnSpc>
            <a:spcBef>
              <a:spcPct val="0"/>
            </a:spcBef>
            <a:spcAft>
              <a:spcPct val="35000"/>
            </a:spcAft>
          </a:pPr>
          <a:r>
            <a:rPr lang="en-US" altLang="zh-HK" sz="1500" kern="1200" dirty="0"/>
            <a:t>_____________________</a:t>
          </a:r>
        </a:p>
        <a:p>
          <a:pPr lvl="0" algn="ctr" defTabSz="666750">
            <a:lnSpc>
              <a:spcPct val="90000"/>
            </a:lnSpc>
            <a:spcBef>
              <a:spcPct val="0"/>
            </a:spcBef>
            <a:spcAft>
              <a:spcPct val="35000"/>
            </a:spcAft>
          </a:pPr>
          <a:r>
            <a:rPr lang="en-US" altLang="zh-HK" sz="1500" kern="1200" dirty="0"/>
            <a:t>_____________________.</a:t>
          </a:r>
          <a:endParaRPr lang="zh-HK" altLang="en-US" sz="1500" kern="1200" dirty="0"/>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E12BA-A708-4BFF-9F0A-060DF7E27504}">
      <dsp:nvSpPr>
        <dsp:cNvPr id="0" name=""/>
        <dsp:cNvSpPr/>
      </dsp:nvSpPr>
      <dsp:spPr>
        <a:xfrm>
          <a:off x="3755" y="8031"/>
          <a:ext cx="1164286" cy="1334040"/>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1 </a:t>
          </a:r>
        </a:p>
        <a:p>
          <a:pPr lvl="0" algn="ctr" defTabSz="444500">
            <a:lnSpc>
              <a:spcPct val="90000"/>
            </a:lnSpc>
            <a:spcBef>
              <a:spcPct val="0"/>
            </a:spcBef>
            <a:spcAft>
              <a:spcPct val="35000"/>
            </a:spcAft>
          </a:pPr>
          <a:r>
            <a:rPr lang="en-US" altLang="zh-HK" sz="1000" kern="1200" dirty="0">
              <a:solidFill>
                <a:srgbClr val="FF0000"/>
              </a:solidFill>
            </a:rPr>
            <a:t>WET hands with water</a:t>
          </a:r>
          <a:endParaRPr lang="zh-HK" altLang="en-US" sz="1000" kern="1200" dirty="0">
            <a:solidFill>
              <a:srgbClr val="FF0000"/>
            </a:solidFill>
          </a:endParaRPr>
        </a:p>
      </dsp:txBody>
      <dsp:txXfrm>
        <a:off x="37856" y="42132"/>
        <a:ext cx="1096084" cy="1265838"/>
      </dsp:txXfrm>
    </dsp:sp>
    <dsp:sp modelId="{35F7C4BE-A60B-44C6-83E5-C43C31B97837}">
      <dsp:nvSpPr>
        <dsp:cNvPr id="0" name=""/>
        <dsp:cNvSpPr/>
      </dsp:nvSpPr>
      <dsp:spPr>
        <a:xfrm>
          <a:off x="1284470"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1284470" y="588428"/>
        <a:ext cx="172780" cy="173246"/>
      </dsp:txXfrm>
    </dsp:sp>
    <dsp:sp modelId="{317D0BBB-CFF2-41BE-81CC-05325879E7D5}">
      <dsp:nvSpPr>
        <dsp:cNvPr id="0" name=""/>
        <dsp:cNvSpPr/>
      </dsp:nvSpPr>
      <dsp:spPr>
        <a:xfrm>
          <a:off x="1633756" y="8031"/>
          <a:ext cx="1164286" cy="1334040"/>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a:solidFill>
                <a:srgbClr val="FF0000"/>
              </a:solidFill>
            </a:rPr>
            <a:t>Step 2 </a:t>
          </a:r>
        </a:p>
        <a:p>
          <a:pPr lvl="0" algn="ctr" defTabSz="444500">
            <a:lnSpc>
              <a:spcPct val="90000"/>
            </a:lnSpc>
            <a:spcBef>
              <a:spcPct val="0"/>
            </a:spcBef>
            <a:spcAft>
              <a:spcPct val="35000"/>
            </a:spcAft>
          </a:pPr>
          <a:r>
            <a:rPr lang="en-US" altLang="zh-HK" sz="1000" kern="1200">
              <a:solidFill>
                <a:srgbClr val="FF0000"/>
              </a:solidFill>
            </a:rPr>
            <a:t>Apply soap, RUB for at least 20 seconds</a:t>
          </a:r>
          <a:endParaRPr lang="zh-HK" altLang="en-US" sz="1000" kern="1200" dirty="0">
            <a:solidFill>
              <a:srgbClr val="FF0000"/>
            </a:solidFill>
          </a:endParaRPr>
        </a:p>
      </dsp:txBody>
      <dsp:txXfrm>
        <a:off x="1667857" y="42132"/>
        <a:ext cx="1096084" cy="1265838"/>
      </dsp:txXfrm>
    </dsp:sp>
    <dsp:sp modelId="{612C6BA9-4BE5-4D83-828C-08239BCF39A3}">
      <dsp:nvSpPr>
        <dsp:cNvPr id="0" name=""/>
        <dsp:cNvSpPr/>
      </dsp:nvSpPr>
      <dsp:spPr>
        <a:xfrm>
          <a:off x="2914471"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2914471" y="588428"/>
        <a:ext cx="172780" cy="173246"/>
      </dsp:txXfrm>
    </dsp:sp>
    <dsp:sp modelId="{A315C6C9-32C7-442C-9E41-9EF6E27799AF}">
      <dsp:nvSpPr>
        <dsp:cNvPr id="0" name=""/>
        <dsp:cNvSpPr/>
      </dsp:nvSpPr>
      <dsp:spPr>
        <a:xfrm>
          <a:off x="3263757" y="8031"/>
          <a:ext cx="1164286" cy="1334040"/>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3 </a:t>
          </a:r>
        </a:p>
        <a:p>
          <a:pPr lvl="0" algn="ctr" defTabSz="444500">
            <a:lnSpc>
              <a:spcPct val="90000"/>
            </a:lnSpc>
            <a:spcBef>
              <a:spcPct val="0"/>
            </a:spcBef>
            <a:spcAft>
              <a:spcPct val="35000"/>
            </a:spcAft>
          </a:pPr>
          <a:r>
            <a:rPr lang="en-US" altLang="zh-HK" sz="1000" kern="1200" dirty="0">
              <a:solidFill>
                <a:srgbClr val="FF0000"/>
              </a:solidFill>
            </a:rPr>
            <a:t>RINSE with water</a:t>
          </a:r>
          <a:endParaRPr lang="zh-HK" altLang="en-US" sz="1000" kern="1200" dirty="0">
            <a:solidFill>
              <a:srgbClr val="FF0000"/>
            </a:solidFill>
          </a:endParaRPr>
        </a:p>
      </dsp:txBody>
      <dsp:txXfrm>
        <a:off x="3297858" y="42132"/>
        <a:ext cx="1096084" cy="1265838"/>
      </dsp:txXfrm>
    </dsp:sp>
    <dsp:sp modelId="{9FFA735A-17E7-4DBC-8B36-B70021404CF4}">
      <dsp:nvSpPr>
        <dsp:cNvPr id="0" name=""/>
        <dsp:cNvSpPr/>
      </dsp:nvSpPr>
      <dsp:spPr>
        <a:xfrm>
          <a:off x="4544472"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4544472" y="588428"/>
        <a:ext cx="172780" cy="173246"/>
      </dsp:txXfrm>
    </dsp:sp>
    <dsp:sp modelId="{60B18098-F8E3-46C5-A215-4EA54170A5EE}">
      <dsp:nvSpPr>
        <dsp:cNvPr id="0" name=""/>
        <dsp:cNvSpPr/>
      </dsp:nvSpPr>
      <dsp:spPr>
        <a:xfrm>
          <a:off x="4893758" y="8031"/>
          <a:ext cx="1164286" cy="1334040"/>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4 </a:t>
          </a:r>
        </a:p>
        <a:p>
          <a:pPr lvl="0" algn="ctr" defTabSz="444500">
            <a:lnSpc>
              <a:spcPct val="90000"/>
            </a:lnSpc>
            <a:spcBef>
              <a:spcPct val="0"/>
            </a:spcBef>
            <a:spcAft>
              <a:spcPct val="35000"/>
            </a:spcAft>
          </a:pPr>
          <a:r>
            <a:rPr lang="en-US" altLang="zh-HK" sz="1000" kern="1200" dirty="0">
              <a:solidFill>
                <a:srgbClr val="FF0000"/>
              </a:solidFill>
            </a:rPr>
            <a:t>DRY with paper towel</a:t>
          </a:r>
          <a:endParaRPr lang="zh-HK" altLang="en-US" sz="1000" kern="1200" dirty="0">
            <a:solidFill>
              <a:srgbClr val="FF0000"/>
            </a:solidFill>
          </a:endParaRPr>
        </a:p>
      </dsp:txBody>
      <dsp:txXfrm>
        <a:off x="4927859" y="42132"/>
        <a:ext cx="1096084" cy="1265838"/>
      </dsp:txXfrm>
    </dsp:sp>
    <dsp:sp modelId="{BECBAA3C-D186-4609-97B8-268DA41980E3}">
      <dsp:nvSpPr>
        <dsp:cNvPr id="0" name=""/>
        <dsp:cNvSpPr/>
      </dsp:nvSpPr>
      <dsp:spPr>
        <a:xfrm>
          <a:off x="6174473"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6174473" y="588428"/>
        <a:ext cx="172780" cy="173246"/>
      </dsp:txXfrm>
    </dsp:sp>
    <dsp:sp modelId="{E1FD481A-B975-4FC6-A105-6848203518FF}">
      <dsp:nvSpPr>
        <dsp:cNvPr id="0" name=""/>
        <dsp:cNvSpPr/>
      </dsp:nvSpPr>
      <dsp:spPr>
        <a:xfrm>
          <a:off x="6523758" y="8031"/>
          <a:ext cx="1164286" cy="1334040"/>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5</a:t>
          </a:r>
        </a:p>
        <a:p>
          <a:pPr lvl="0" algn="ctr" defTabSz="444500">
            <a:lnSpc>
              <a:spcPct val="90000"/>
            </a:lnSpc>
            <a:spcBef>
              <a:spcPct val="0"/>
            </a:spcBef>
            <a:spcAft>
              <a:spcPct val="35000"/>
            </a:spcAft>
          </a:pPr>
          <a:r>
            <a:rPr lang="en-US" altLang="zh-HK" sz="1000" kern="1200" dirty="0">
              <a:solidFill>
                <a:srgbClr val="FF0000"/>
              </a:solidFill>
            </a:rPr>
            <a:t>Step 5</a:t>
          </a:r>
        </a:p>
        <a:p>
          <a:pPr lvl="0" algn="ctr" defTabSz="444500">
            <a:lnSpc>
              <a:spcPct val="90000"/>
            </a:lnSpc>
            <a:spcBef>
              <a:spcPct val="0"/>
            </a:spcBef>
            <a:spcAft>
              <a:spcPct val="35000"/>
            </a:spcAft>
          </a:pPr>
          <a:r>
            <a:rPr lang="en-US" altLang="zh-HK" sz="1000" kern="1200" dirty="0">
              <a:solidFill>
                <a:srgbClr val="FF0000"/>
              </a:solidFill>
            </a:rPr>
            <a:t>Use paper towel to TURN OFF the faucet (and TOUCH the door knob in public washrooms)</a:t>
          </a:r>
          <a:endParaRPr lang="zh-HK" altLang="en-US" sz="1000" kern="1200" dirty="0">
            <a:solidFill>
              <a:srgbClr val="FF0000"/>
            </a:solidFill>
          </a:endParaRPr>
        </a:p>
      </dsp:txBody>
      <dsp:txXfrm>
        <a:off x="6557859" y="42132"/>
        <a:ext cx="1096084" cy="12658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1. Where should the metallic strip be placed?</a:t>
          </a:r>
        </a:p>
        <a:p>
          <a:pPr lvl="0" algn="ctr" defTabSz="577850">
            <a:lnSpc>
              <a:spcPct val="90000"/>
            </a:lnSpc>
            <a:spcBef>
              <a:spcPct val="0"/>
            </a:spcBef>
            <a:spcAft>
              <a:spcPct val="35000"/>
            </a:spcAft>
          </a:pPr>
          <a:r>
            <a:rPr lang="en-US" altLang="zh-HK" sz="1300" b="1" u="sng" kern="1200" dirty="0">
              <a:solidFill>
                <a:srgbClr val="FF0000"/>
              </a:solidFill>
            </a:rPr>
            <a:t>Uppermost</a:t>
          </a:r>
          <a:endParaRPr lang="zh-HK" altLang="en-US" sz="1300" b="1" u="sng" kern="1200" dirty="0">
            <a:solidFill>
              <a:srgbClr val="FF0000"/>
            </a:solidFill>
          </a:endParaRPr>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2. Which side of the masks should face outwards? </a:t>
          </a:r>
        </a:p>
        <a:p>
          <a:pPr lvl="0" algn="ctr" defTabSz="577850">
            <a:lnSpc>
              <a:spcPct val="90000"/>
            </a:lnSpc>
            <a:spcBef>
              <a:spcPct val="0"/>
            </a:spcBef>
            <a:spcAft>
              <a:spcPct val="35000"/>
            </a:spcAft>
          </a:pPr>
          <a:r>
            <a:rPr lang="en-US" altLang="zh-HK" sz="1300" b="1" u="sng" kern="1200" dirty="0">
              <a:solidFill>
                <a:srgbClr val="FF0000"/>
              </a:solidFill>
            </a:rPr>
            <a:t>The </a:t>
          </a:r>
          <a:r>
            <a:rPr lang="en-US" altLang="zh-HK" sz="1300" b="1" u="sng" kern="1200" dirty="0" err="1">
              <a:solidFill>
                <a:srgbClr val="FF0000"/>
              </a:solidFill>
            </a:rPr>
            <a:t>coloured</a:t>
          </a:r>
          <a:r>
            <a:rPr lang="en-US" altLang="zh-HK" sz="1300" b="1" u="sng" kern="1200" dirty="0">
              <a:solidFill>
                <a:srgbClr val="FF0000"/>
              </a:solidFill>
            </a:rPr>
            <a:t> side</a:t>
          </a:r>
          <a:endParaRPr lang="zh-HK" altLang="en-US" sz="1300" b="1" u="sng" kern="1200" dirty="0">
            <a:solidFill>
              <a:srgbClr val="FF0000"/>
            </a:solidFill>
          </a:endParaRPr>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a:srcRect/>
          <a:stretch>
            <a:fillRect l="-11000" r="-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3. Where should we place the elastic bands of the masks? </a:t>
          </a:r>
        </a:p>
        <a:p>
          <a:pPr lvl="0" algn="ctr" defTabSz="577850">
            <a:lnSpc>
              <a:spcPct val="90000"/>
            </a:lnSpc>
            <a:spcBef>
              <a:spcPct val="0"/>
            </a:spcBef>
            <a:spcAft>
              <a:spcPct val="35000"/>
            </a:spcAft>
          </a:pPr>
          <a:r>
            <a:rPr lang="en-US" altLang="zh-HK" sz="1300" b="1" u="sng" kern="1200" dirty="0">
              <a:solidFill>
                <a:srgbClr val="FF0000"/>
              </a:solidFill>
            </a:rPr>
            <a:t>The elastic bands should be placed around both ears.</a:t>
          </a:r>
          <a:endParaRPr lang="zh-HK" altLang="en-US" sz="1300" b="1" u="sng" kern="1200" dirty="0">
            <a:solidFill>
              <a:srgbClr val="FF0000"/>
            </a:solidFill>
          </a:endParaRPr>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HK" sz="1100" kern="1200" dirty="0"/>
            <a:t>4. “</a:t>
          </a:r>
          <a:r>
            <a:rPr lang="en-US" altLang="zh-HK" sz="1100" i="1" kern="1200" dirty="0"/>
            <a:t>The mask should cover our face as tightly as possible.</a:t>
          </a:r>
          <a:r>
            <a:rPr lang="en-US" altLang="zh-HK" sz="1100" kern="1200" dirty="0"/>
            <a:t>” Is this correct? Explain your answer. </a:t>
          </a:r>
        </a:p>
        <a:p>
          <a:pPr lvl="0" algn="ctr" defTabSz="488950">
            <a:lnSpc>
              <a:spcPct val="90000"/>
            </a:lnSpc>
            <a:spcBef>
              <a:spcPct val="0"/>
            </a:spcBef>
            <a:spcAft>
              <a:spcPct val="35000"/>
            </a:spcAft>
          </a:pPr>
          <a:r>
            <a:rPr lang="en-US" altLang="zh-HK" sz="1100" b="1" u="sng" kern="1200" dirty="0">
              <a:solidFill>
                <a:srgbClr val="FF0000"/>
              </a:solidFill>
            </a:rPr>
            <a:t>No. It is wrong. The mask should fit comfortably over our face.</a:t>
          </a:r>
          <a:endParaRPr lang="zh-HK" altLang="en-US" sz="1100" b="1" u="sng"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HK" sz="1100" kern="1200" dirty="0"/>
            <a:t>5. Which parts of our face should the mask fully cover? </a:t>
          </a:r>
        </a:p>
        <a:p>
          <a:pPr lvl="0" algn="ctr" defTabSz="488950">
            <a:lnSpc>
              <a:spcPct val="90000"/>
            </a:lnSpc>
            <a:spcBef>
              <a:spcPct val="0"/>
            </a:spcBef>
            <a:spcAft>
              <a:spcPct val="35000"/>
            </a:spcAft>
          </a:pPr>
          <a:r>
            <a:rPr lang="en-US" altLang="zh-HK" sz="1100" b="1" i="0" u="sng" kern="1200" dirty="0">
              <a:solidFill>
                <a:srgbClr val="FF0000"/>
              </a:solidFill>
            </a:rPr>
            <a:t>Mouth, nose and chin</a:t>
          </a:r>
          <a:endParaRPr lang="zh-HK" altLang="en-US" sz="1100" b="1" i="0" u="sng" kern="1200" dirty="0">
            <a:solidFill>
              <a:srgbClr val="FF0000"/>
            </a:solidFill>
          </a:endParaRPr>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zh-HK" sz="1100" kern="1200" dirty="0"/>
            <a:t>6. What is the last step of wearing a mask in the video? </a:t>
          </a:r>
        </a:p>
        <a:p>
          <a:pPr lvl="0" algn="ctr" defTabSz="488950">
            <a:lnSpc>
              <a:spcPct val="90000"/>
            </a:lnSpc>
            <a:spcBef>
              <a:spcPct val="0"/>
            </a:spcBef>
            <a:spcAft>
              <a:spcPct val="35000"/>
            </a:spcAft>
          </a:pPr>
          <a:r>
            <a:rPr lang="en-US" altLang="zh-HK" sz="1100" b="1" u="sng" kern="1200" dirty="0" err="1">
              <a:solidFill>
                <a:srgbClr val="FF0000"/>
              </a:solidFill>
            </a:rPr>
            <a:t>Mould</a:t>
          </a:r>
          <a:r>
            <a:rPr lang="en-US" altLang="zh-HK" sz="1100" b="1" u="sng" kern="1200" dirty="0">
              <a:solidFill>
                <a:srgbClr val="FF0000"/>
              </a:solidFill>
            </a:rPr>
            <a:t> the metallic strip over the nose bridge. </a:t>
          </a:r>
          <a:endParaRPr lang="zh-HK" altLang="en-US" sz="1100" b="1" u="sng" kern="1200" dirty="0">
            <a:solidFill>
              <a:srgbClr val="FF0000"/>
            </a:solidFill>
          </a:endParaRPr>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423E194B-2D06-4A85-ACD2-6876871A575B}" type="datetime1">
              <a:rPr lang="en-US" altLang="zh-HK" smtClean="0"/>
              <a:t>2/24/2020</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568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F16A382-6C8C-4607-B212-DAA07865F9E6}" type="datetime1">
              <a:rPr lang="en-US" altLang="zh-HK"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54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C7A638F-F32B-4816-A41F-755C66AFED31}" type="datetime1">
              <a:rPr lang="en-US" altLang="zh-HK"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4777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E9A131D-46EE-4B5C-B5F0-D59B8A07CFC6}" type="datetime1">
              <a:rPr lang="en-US" altLang="zh-HK" smtClean="0"/>
              <a:t>2/24/2020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5464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6CDE4699-BF5A-4141-BE22-89736FC17B36}" type="datetime1">
              <a:rPr lang="en-US" altLang="zh-HK" smtClean="0"/>
              <a:t>2/24/2020</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608707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E9A131D-46EE-4B5C-B5F0-D59B8A07CFC6}" type="datetime1">
              <a:rPr lang="en-US" altLang="zh-HK" smtClean="0"/>
              <a:t>2/24/2020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6728043"/>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941832" y="2909102"/>
            <a:ext cx="3611880" cy="299639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975398" y="2909102"/>
            <a:ext cx="3611880" cy="299639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E9A131D-46EE-4B5C-B5F0-D59B8A07CFC6}" type="datetime1">
              <a:rPr lang="en-US" altLang="zh-HK" smtClean="0"/>
              <a:t>2/24/2020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9521903"/>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BB0F3-0C89-4330-96B9-52B0798A682B}" type="datetime1">
              <a:rPr lang="en-US" altLang="zh-HK" smtClean="0"/>
              <a:t>2/24/2020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686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2B0D6-DD5E-4F5C-A30D-0DC8E1462226}" type="datetime1">
              <a:rPr lang="en-US" altLang="zh-HK" smtClean="0"/>
              <a:t>2/24/2020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99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zh-TW" altLang="en-US"/>
              <a:t>按一下以編輯母片標題樣式</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573789" y="6375679"/>
            <a:ext cx="925016" cy="348462"/>
          </a:xfrm>
        </p:spPr>
        <p:txBody>
          <a:bodyPr/>
          <a:lstStyle/>
          <a:p>
            <a:fld id="{0E9A131D-46EE-4B5C-B5F0-D59B8A07CFC6}" type="datetime1">
              <a:rPr lang="en-US" altLang="zh-HK" smtClean="0"/>
              <a:t>2/24/2020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D57F1E4F-1CFF-5643-939E-217C01CDF565}" type="slidenum">
              <a:rPr lang="en-US" smtClean="0"/>
              <a:pPr/>
              <a:t>‹#›</a:t>
            </a:fld>
            <a:endParaRPr lang="en-US" dirty="0"/>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196976"/>
      </p:ext>
    </p:extLst>
  </p:cSld>
  <p:clrMapOvr>
    <a:masterClrMapping/>
  </p:clrMapOvr>
  <p:hf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574463" y="6375679"/>
            <a:ext cx="924342" cy="348462"/>
          </a:xfrm>
        </p:spPr>
        <p:txBody>
          <a:bodyPr/>
          <a:lstStyle/>
          <a:p>
            <a:fld id="{0E9A131D-46EE-4B5C-B5F0-D59B8A07CFC6}" type="datetime1">
              <a:rPr lang="en-US" altLang="zh-HK" smtClean="0"/>
              <a:t>2/24/2020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fld id="{D57F1E4F-1CFF-5643-939E-217C01CDF565}" type="slidenum">
              <a:rPr lang="en-US" smtClean="0"/>
              <a:pPr/>
              <a:t>‹#›</a:t>
            </a:fld>
            <a:endParaRPr lang="en-US" dirty="0"/>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23206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0E9A131D-46EE-4B5C-B5F0-D59B8A07CFC6}" type="datetime1">
              <a:rPr lang="en-US" altLang="zh-HK" smtClean="0"/>
              <a:t>2/24/2020</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D57F1E4F-1CFF-5643-939E-217C01CDF565}" type="slidenum">
              <a:rPr lang="en-US" smtClean="0"/>
              <a:pPr/>
              <a:t>‹#›</a:t>
            </a:fld>
            <a:endParaRPr lang="en-US" dirty="0"/>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832412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8" pos="594" userDrawn="1">
          <p15:clr>
            <a:srgbClr val="F26B43"/>
          </p15:clr>
        </p15:guide>
        <p15:guide id="9" pos="5400" userDrawn="1">
          <p15:clr>
            <a:srgbClr val="F26B43"/>
          </p15:clr>
        </p15:guide>
        <p15:guide id="10" orient="horz" pos="4008" userDrawn="1">
          <p15:clr>
            <a:srgbClr val="F26B43"/>
          </p15:clr>
        </p15:guide>
        <p15:guide id="11" orient="horz" pos="1440" userDrawn="1">
          <p15:clr>
            <a:srgbClr val="F26B43"/>
          </p15:clr>
        </p15:guide>
        <p15:guide id="12" orient="horz" pos="3720" userDrawn="1">
          <p15:clr>
            <a:srgbClr val="F26B43"/>
          </p15:clr>
        </p15:guide>
        <p15:guide id="13"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hp.gov.hk/files/pdf/pneumonia_respiratory_health_advice_en.pdf" TargetMode="External"/><Relationship Id="rId7" Type="http://schemas.openxmlformats.org/officeDocument/2006/relationships/image" Target="../media/image8.jpg"/><Relationship Id="rId2" Type="http://schemas.openxmlformats.org/officeDocument/2006/relationships/hyperlink" Target="https://www.chp.gov.hk/en/resources/e_health_topics/pdfwav_2886.html" TargetMode="External"/><Relationship Id="rId1" Type="http://schemas.openxmlformats.org/officeDocument/2006/relationships/slideLayout" Target="../slideLayouts/slideLayout2.xml"/><Relationship Id="rId6" Type="http://schemas.openxmlformats.org/officeDocument/2006/relationships/hyperlink" Target="https://www.youtube.com/watch?v=6nmeMq1F50M&amp;feature=youtu.be" TargetMode="External"/><Relationship Id="rId5" Type="http://schemas.openxmlformats.org/officeDocument/2006/relationships/hyperlink" Target="https://www.chp.gov.hk/en/resources/e_health_topics/pdfwav_2885.html?page=1" TargetMode="External"/><Relationship Id="rId4" Type="http://schemas.openxmlformats.org/officeDocument/2006/relationships/hyperlink" Target="https://www.chp.gov.hk/files/her/hand_hygiene_pamphle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22.jpeg"/><Relationship Id="rId7" Type="http://schemas.openxmlformats.org/officeDocument/2006/relationships/image" Target="../media/image34.jpeg"/><Relationship Id="rId12" Type="http://schemas.microsoft.com/office/2007/relationships/diagramDrawing" Target="../diagrams/drawing3.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diagramColors" Target="../diagrams/colors3.xml"/><Relationship Id="rId5" Type="http://schemas.openxmlformats.org/officeDocument/2006/relationships/image" Target="../media/image24.jpeg"/><Relationship Id="rId10" Type="http://schemas.openxmlformats.org/officeDocument/2006/relationships/diagramQuickStyle" Target="../diagrams/quickStyle3.xml"/><Relationship Id="rId4" Type="http://schemas.openxmlformats.org/officeDocument/2006/relationships/image" Target="../media/image23.jpeg"/><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hp.gov.hk/files/pdf/pneumonia_health_advice.pdf"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hyperlink" Target="https://www.youtube.com/watch?v=6nmeMq1F50M&amp;feature=youtu.be"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文字方塊 5"/>
          <p:cNvSpPr txBox="1"/>
          <p:nvPr/>
        </p:nvSpPr>
        <p:spPr>
          <a:xfrm>
            <a:off x="1579418" y="5411585"/>
            <a:ext cx="6625244" cy="369332"/>
          </a:xfrm>
          <a:prstGeom prst="rect">
            <a:avLst/>
          </a:prstGeom>
          <a:noFill/>
        </p:spPr>
        <p:txBody>
          <a:bodyPr wrap="square" rtlCol="0">
            <a:spAutoFit/>
          </a:bodyPr>
          <a:lstStyle/>
          <a:p>
            <a:r>
              <a:rPr lang="en-US" altLang="zh-HK" dirty="0">
                <a:solidFill>
                  <a:srgbClr val="FF0000"/>
                </a:solidFill>
              </a:rPr>
              <a:t>Learning and Teaching Resources on English Language </a:t>
            </a:r>
            <a:r>
              <a:rPr lang="en-US" altLang="zh-HK">
                <a:solidFill>
                  <a:srgbClr val="FF0000"/>
                </a:solidFill>
              </a:rPr>
              <a:t>(P4 - 6)</a:t>
            </a:r>
            <a:endParaRPr lang="zh-HK" altLang="en-US" dirty="0">
              <a:solidFill>
                <a:srgbClr val="FF0000"/>
              </a:solidFill>
            </a:endParaRPr>
          </a:p>
        </p:txBody>
      </p:sp>
      <p:sp>
        <p:nvSpPr>
          <p:cNvPr id="7" name="文字方塊 6"/>
          <p:cNvSpPr txBox="1"/>
          <p:nvPr/>
        </p:nvSpPr>
        <p:spPr>
          <a:xfrm>
            <a:off x="1579418" y="5780917"/>
            <a:ext cx="6858000" cy="923330"/>
          </a:xfrm>
          <a:prstGeom prst="rect">
            <a:avLst/>
          </a:prstGeom>
          <a:noFill/>
        </p:spPr>
        <p:txBody>
          <a:bodyPr wrap="square" rtlCol="0">
            <a:spAutoFit/>
          </a:bodyPr>
          <a:lstStyle/>
          <a:p>
            <a:r>
              <a:rPr lang="en-US" altLang="zh-HK" dirty="0"/>
              <a:t>Developed by English Language Education Section </a:t>
            </a:r>
          </a:p>
          <a:p>
            <a:r>
              <a:rPr lang="en-US" altLang="zh-HK" dirty="0"/>
              <a:t>Curriculum Development Institute</a:t>
            </a:r>
          </a:p>
          <a:p>
            <a:r>
              <a:rPr lang="en-US" altLang="zh-HK" dirty="0"/>
              <a:t>Education Bureau</a:t>
            </a:r>
            <a:endParaRPr lang="zh-HK" altLang="en-US" dirty="0"/>
          </a:p>
        </p:txBody>
      </p:sp>
      <p:pic>
        <p:nvPicPr>
          <p:cNvPr id="12" name="圖片 11">
            <a:extLst>
              <a:ext uri="{FF2B5EF4-FFF2-40B4-BE49-F238E27FC236}">
                <a16:creationId xmlns:a16="http://schemas.microsoft.com/office/drawing/2014/main" id="{D9119127-AA88-4CA9-8B9F-900CE6436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5" y="0"/>
            <a:ext cx="9144000" cy="5174901"/>
          </a:xfrm>
          <a:prstGeom prst="rect">
            <a:avLst/>
          </a:prstGeom>
        </p:spPr>
      </p:pic>
    </p:spTree>
    <p:extLst>
      <p:ext uri="{BB962C8B-B14F-4D97-AF65-F5344CB8AC3E}">
        <p14:creationId xmlns:p14="http://schemas.microsoft.com/office/powerpoint/2010/main" val="241333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5" name="標題 1">
            <a:extLst>
              <a:ext uri="{FF2B5EF4-FFF2-40B4-BE49-F238E27FC236}">
                <a16:creationId xmlns:a16="http://schemas.microsoft.com/office/drawing/2014/main" id="{6BAD968D-9194-4A24-8365-494991BCE962}"/>
              </a:ext>
            </a:extLst>
          </p:cNvPr>
          <p:cNvSpPr txBox="1">
            <a:spLocks/>
          </p:cNvSpPr>
          <p:nvPr/>
        </p:nvSpPr>
        <p:spPr>
          <a:xfrm>
            <a:off x="796870" y="857251"/>
            <a:ext cx="6329145" cy="3704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Writing a thank-you card to doctors and nurses</a:t>
            </a:r>
            <a:endParaRPr lang="zh-HK" altLang="en-US" sz="2250" dirty="0">
              <a:solidFill>
                <a:srgbClr val="002060"/>
              </a:solidFill>
              <a:latin typeface="Impact" panose="020B0806030902050204"/>
              <a:ea typeface="新細明體" panose="02020500000000000000" pitchFamily="18" charset="-120"/>
            </a:endParaRPr>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96870" y="1277518"/>
            <a:ext cx="7971273" cy="84649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Ms Kwok has shown you a thank-you card she wrote to the Hospital Authority to thank the doctors and nurses for doing their best to help the patients. </a:t>
            </a:r>
          </a:p>
          <a:p>
            <a:pPr marL="0" indent="0">
              <a:buNone/>
            </a:pPr>
            <a:r>
              <a:rPr lang="en-HK" altLang="zh-HK" sz="1500" dirty="0"/>
              <a:t>You find it very meaningful and you want to write one too. </a:t>
            </a:r>
          </a:p>
          <a:p>
            <a:endParaRPr lang="zh-HK" altLang="en-US" sz="1500" dirty="0"/>
          </a:p>
        </p:txBody>
      </p:sp>
      <p:sp>
        <p:nvSpPr>
          <p:cNvPr id="7" name="矩形: 摺角紙張 6">
            <a:extLst>
              <a:ext uri="{FF2B5EF4-FFF2-40B4-BE49-F238E27FC236}">
                <a16:creationId xmlns:a16="http://schemas.microsoft.com/office/drawing/2014/main" id="{07382305-EE00-407F-BC9E-AABDF94D4944}"/>
              </a:ext>
            </a:extLst>
          </p:cNvPr>
          <p:cNvSpPr/>
          <p:nvPr/>
        </p:nvSpPr>
        <p:spPr>
          <a:xfrm>
            <a:off x="2554828" y="2387950"/>
            <a:ext cx="3442436" cy="3415733"/>
          </a:xfrm>
          <a:prstGeom prst="foldedCorne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p>
          <a:p>
            <a:endParaRPr lang="en-US" altLang="zh-HK" sz="1350" dirty="0"/>
          </a:p>
          <a:p>
            <a:r>
              <a:rPr lang="en-US" altLang="zh-HK" sz="1350" dirty="0"/>
              <a:t>Dear Doctors and Nurses of Hong Kong, </a:t>
            </a:r>
          </a:p>
          <a:p>
            <a:pPr algn="ctr"/>
            <a:endParaRPr lang="en-US" altLang="zh-HK" sz="1350" dirty="0"/>
          </a:p>
          <a:p>
            <a:pPr algn="just"/>
            <a:r>
              <a:rPr lang="en-US" altLang="zh-HK" sz="1350" dirty="0"/>
              <a:t>It has been a tough time for Hong Kong as we are facing the threat of </a:t>
            </a:r>
            <a:r>
              <a:rPr lang="en-US" altLang="zh-HK" sz="1350" dirty="0" smtClean="0"/>
              <a:t>COVID-19. </a:t>
            </a:r>
            <a:r>
              <a:rPr lang="en-US" altLang="zh-HK" sz="1350" dirty="0"/>
              <a:t>Thank you so much for taking care of the patients and giving them the </a:t>
            </a:r>
            <a:r>
              <a:rPr lang="en-US" altLang="zh-HK" sz="1350" dirty="0">
                <a:solidFill>
                  <a:schemeClr val="bg1"/>
                </a:solidFill>
              </a:rPr>
              <a:t>medical care </a:t>
            </a:r>
            <a:r>
              <a:rPr lang="en-US" altLang="zh-HK" sz="1350" dirty="0"/>
              <a:t>they need.  Your hard work </a:t>
            </a:r>
            <a:r>
              <a:rPr lang="en-US" altLang="zh-HK" sz="1350" dirty="0">
                <a:solidFill>
                  <a:schemeClr val="bg1"/>
                </a:solidFill>
              </a:rPr>
              <a:t>and support </a:t>
            </a:r>
            <a:r>
              <a:rPr lang="en-US" altLang="zh-HK" sz="1350" dirty="0"/>
              <a:t>have made the patients feel that they are not alone – that’s so important!  </a:t>
            </a:r>
          </a:p>
          <a:p>
            <a:endParaRPr lang="en-US" altLang="zh-HK" sz="1350" dirty="0"/>
          </a:p>
          <a:p>
            <a:r>
              <a:rPr lang="en-US" altLang="zh-HK" sz="1350" dirty="0"/>
              <a:t>I think all of you are heroes! Please have enough rest and stay healthy! </a:t>
            </a:r>
          </a:p>
          <a:p>
            <a:endParaRPr lang="en-US" altLang="zh-HK" sz="1350" dirty="0"/>
          </a:p>
          <a:p>
            <a:r>
              <a:rPr lang="en-US" altLang="zh-HK" sz="1350" dirty="0"/>
              <a:t>With heartfelt thanks, </a:t>
            </a:r>
          </a:p>
          <a:p>
            <a:r>
              <a:rPr lang="en-US" altLang="zh-HK" sz="1350" dirty="0"/>
              <a:t>Susan Kwok</a:t>
            </a:r>
            <a:endParaRPr lang="zh-HK" altLang="en-US" sz="1350" dirty="0"/>
          </a:p>
        </p:txBody>
      </p:sp>
      <p:sp>
        <p:nvSpPr>
          <p:cNvPr id="21" name="圖說文字: 直線 20">
            <a:extLst>
              <a:ext uri="{FF2B5EF4-FFF2-40B4-BE49-F238E27FC236}">
                <a16:creationId xmlns:a16="http://schemas.microsoft.com/office/drawing/2014/main" id="{3E8FF2CE-90A3-4AC0-BD08-03F156E97989}"/>
              </a:ext>
            </a:extLst>
          </p:cNvPr>
          <p:cNvSpPr/>
          <p:nvPr/>
        </p:nvSpPr>
        <p:spPr>
          <a:xfrm>
            <a:off x="528034" y="5410345"/>
            <a:ext cx="1715251" cy="393338"/>
          </a:xfrm>
          <a:prstGeom prst="borderCallout1">
            <a:avLst>
              <a:gd name="adj1" fmla="val 45667"/>
              <a:gd name="adj2" fmla="val 98485"/>
              <a:gd name="adj3" fmla="val -15674"/>
              <a:gd name="adj4" fmla="val 121485"/>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5. Write your </a:t>
            </a:r>
            <a:r>
              <a:rPr lang="en-US" altLang="zh-HK" sz="1350" b="1" dirty="0">
                <a:solidFill>
                  <a:schemeClr val="tx1"/>
                </a:solidFill>
              </a:rPr>
              <a:t>name</a:t>
            </a:r>
            <a:r>
              <a:rPr lang="en-US" altLang="zh-HK" sz="1350" dirty="0">
                <a:solidFill>
                  <a:schemeClr val="tx1"/>
                </a:solidFill>
              </a:rPr>
              <a:t>. </a:t>
            </a:r>
            <a:endParaRPr lang="zh-HK" altLang="en-US" sz="1350" dirty="0">
              <a:solidFill>
                <a:schemeClr val="tx1"/>
              </a:solidFill>
            </a:endParaRPr>
          </a:p>
        </p:txBody>
      </p:sp>
      <p:sp>
        <p:nvSpPr>
          <p:cNvPr id="22" name="圖說文字: 直線 21">
            <a:extLst>
              <a:ext uri="{FF2B5EF4-FFF2-40B4-BE49-F238E27FC236}">
                <a16:creationId xmlns:a16="http://schemas.microsoft.com/office/drawing/2014/main" id="{BF11F3A2-ED33-4818-A214-62C532EB57AC}"/>
              </a:ext>
            </a:extLst>
          </p:cNvPr>
          <p:cNvSpPr/>
          <p:nvPr/>
        </p:nvSpPr>
        <p:spPr>
          <a:xfrm>
            <a:off x="130410" y="4295201"/>
            <a:ext cx="2112875" cy="926224"/>
          </a:xfrm>
          <a:prstGeom prst="borderCallout1">
            <a:avLst>
              <a:gd name="adj1" fmla="val 65435"/>
              <a:gd name="adj2" fmla="val 100799"/>
              <a:gd name="adj3" fmla="val 91065"/>
              <a:gd name="adj4" fmla="val 114271"/>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4. </a:t>
            </a:r>
            <a:r>
              <a:rPr lang="en-US" altLang="zh-HK" sz="1350" b="1" dirty="0">
                <a:solidFill>
                  <a:schemeClr val="tx1"/>
                </a:solidFill>
              </a:rPr>
              <a:t>Close the card</a:t>
            </a:r>
            <a:r>
              <a:rPr lang="en-US" altLang="zh-TW" sz="1350" dirty="0">
                <a:solidFill>
                  <a:schemeClr val="tx1"/>
                </a:solidFill>
              </a:rPr>
              <a:t>. Expressions which you may use, e.g. </a:t>
            </a:r>
            <a:r>
              <a:rPr lang="en-US" altLang="zh-HK" sz="1350" dirty="0">
                <a:solidFill>
                  <a:schemeClr val="tx1"/>
                </a:solidFill>
              </a:rPr>
              <a:t> “Warm regards”, “Best wishes.”</a:t>
            </a:r>
          </a:p>
        </p:txBody>
      </p:sp>
      <p:sp>
        <p:nvSpPr>
          <p:cNvPr id="23" name="圖說文字: 直線 22">
            <a:extLst>
              <a:ext uri="{FF2B5EF4-FFF2-40B4-BE49-F238E27FC236}">
                <a16:creationId xmlns:a16="http://schemas.microsoft.com/office/drawing/2014/main" id="{5B91212B-159B-4F51-9761-83C7EA51353B}"/>
              </a:ext>
            </a:extLst>
          </p:cNvPr>
          <p:cNvSpPr/>
          <p:nvPr/>
        </p:nvSpPr>
        <p:spPr>
          <a:xfrm>
            <a:off x="6191723" y="3020283"/>
            <a:ext cx="2410340" cy="678703"/>
          </a:xfrm>
          <a:prstGeom prst="borderCallout1">
            <a:avLst>
              <a:gd name="adj1" fmla="val 46862"/>
              <a:gd name="adj2" fmla="val -783"/>
              <a:gd name="adj3" fmla="val 87396"/>
              <a:gd name="adj4" fmla="val -8727"/>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2. Second paragraph: State </a:t>
            </a:r>
            <a:r>
              <a:rPr lang="en-US" altLang="zh-HK" sz="1350" b="1" dirty="0">
                <a:solidFill>
                  <a:schemeClr val="tx1"/>
                </a:solidFill>
              </a:rPr>
              <a:t>what you are thanking them for</a:t>
            </a:r>
            <a:r>
              <a:rPr lang="en-US" altLang="zh-HK" sz="1350" dirty="0">
                <a:solidFill>
                  <a:schemeClr val="tx1"/>
                </a:solidFill>
              </a:rPr>
              <a:t>. </a:t>
            </a:r>
            <a:endParaRPr lang="zh-HK" altLang="en-US" sz="1350" dirty="0">
              <a:solidFill>
                <a:schemeClr val="tx1"/>
              </a:solidFill>
            </a:endParaRPr>
          </a:p>
        </p:txBody>
      </p:sp>
      <p:sp>
        <p:nvSpPr>
          <p:cNvPr id="24" name="圖說文字: 直線 23">
            <a:extLst>
              <a:ext uri="{FF2B5EF4-FFF2-40B4-BE49-F238E27FC236}">
                <a16:creationId xmlns:a16="http://schemas.microsoft.com/office/drawing/2014/main" id="{018E0EC1-62D7-4C2C-AEA3-AE467859CEED}"/>
              </a:ext>
            </a:extLst>
          </p:cNvPr>
          <p:cNvSpPr/>
          <p:nvPr/>
        </p:nvSpPr>
        <p:spPr>
          <a:xfrm>
            <a:off x="6191722" y="2297093"/>
            <a:ext cx="2380779" cy="510831"/>
          </a:xfrm>
          <a:prstGeom prst="borderCallout1">
            <a:avLst>
              <a:gd name="adj1" fmla="val 53357"/>
              <a:gd name="adj2" fmla="val -663"/>
              <a:gd name="adj3" fmla="val 81651"/>
              <a:gd name="adj4" fmla="val -27998"/>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1. Start your note with </a:t>
            </a:r>
            <a:r>
              <a:rPr lang="en-US" altLang="zh-HK" sz="1350" b="1" dirty="0">
                <a:solidFill>
                  <a:schemeClr val="tx1"/>
                </a:solidFill>
              </a:rPr>
              <a:t>a greeting</a:t>
            </a:r>
            <a:r>
              <a:rPr lang="en-US" altLang="zh-HK" sz="1350" dirty="0">
                <a:solidFill>
                  <a:schemeClr val="tx1"/>
                </a:solidFill>
              </a:rPr>
              <a:t>. </a:t>
            </a:r>
            <a:endParaRPr lang="zh-HK" altLang="en-US" sz="1350" dirty="0">
              <a:solidFill>
                <a:schemeClr val="tx1"/>
              </a:solidFill>
            </a:endParaRPr>
          </a:p>
        </p:txBody>
      </p:sp>
      <p:sp>
        <p:nvSpPr>
          <p:cNvPr id="25" name="圖說文字: 直線 24">
            <a:extLst>
              <a:ext uri="{FF2B5EF4-FFF2-40B4-BE49-F238E27FC236}">
                <a16:creationId xmlns:a16="http://schemas.microsoft.com/office/drawing/2014/main" id="{C36C74DE-251A-43BF-938E-E56EF34D1BF6}"/>
              </a:ext>
            </a:extLst>
          </p:cNvPr>
          <p:cNvSpPr/>
          <p:nvPr/>
        </p:nvSpPr>
        <p:spPr>
          <a:xfrm>
            <a:off x="6162161" y="4212324"/>
            <a:ext cx="2439900" cy="889795"/>
          </a:xfrm>
          <a:prstGeom prst="borderCallout1">
            <a:avLst>
              <a:gd name="adj1" fmla="val 53357"/>
              <a:gd name="adj2" fmla="val -663"/>
              <a:gd name="adj3" fmla="val 55435"/>
              <a:gd name="adj4" fmla="val -13240"/>
            </a:avLst>
          </a:prstGeom>
          <a:solidFill>
            <a:srgbClr val="FFFFC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350" dirty="0">
                <a:solidFill>
                  <a:schemeClr val="tx1"/>
                </a:solidFill>
              </a:rPr>
              <a:t>3</a:t>
            </a:r>
            <a:r>
              <a:rPr lang="en-US" altLang="zh-HK" sz="1350" dirty="0">
                <a:solidFill>
                  <a:schemeClr val="tx1"/>
                </a:solidFill>
              </a:rPr>
              <a:t>. Third paragraph: Briefly </a:t>
            </a:r>
            <a:r>
              <a:rPr lang="en-US" altLang="zh-HK" sz="1350" b="1" dirty="0">
                <a:solidFill>
                  <a:schemeClr val="tx1"/>
                </a:solidFill>
              </a:rPr>
              <a:t>describe your feelings</a:t>
            </a:r>
            <a:r>
              <a:rPr lang="en-US" altLang="zh-HK" sz="1350" dirty="0">
                <a:solidFill>
                  <a:schemeClr val="tx1"/>
                </a:solidFill>
              </a:rPr>
              <a:t>. You may </a:t>
            </a:r>
            <a:r>
              <a:rPr lang="en-US" altLang="zh-HK" sz="1350" b="1" dirty="0">
                <a:solidFill>
                  <a:schemeClr val="tx1"/>
                </a:solidFill>
              </a:rPr>
              <a:t>send them regards </a:t>
            </a:r>
            <a:r>
              <a:rPr lang="en-US" altLang="zh-HK" sz="1350" dirty="0">
                <a:solidFill>
                  <a:schemeClr val="tx1"/>
                </a:solidFill>
              </a:rPr>
              <a:t>here too. </a:t>
            </a:r>
            <a:endParaRPr lang="zh-HK" altLang="en-US" sz="1350" dirty="0">
              <a:solidFill>
                <a:schemeClr val="tx1"/>
              </a:solidFill>
            </a:endParaRPr>
          </a:p>
        </p:txBody>
      </p:sp>
    </p:spTree>
    <p:extLst>
      <p:ext uri="{BB962C8B-B14F-4D97-AF65-F5344CB8AC3E}">
        <p14:creationId xmlns:p14="http://schemas.microsoft.com/office/powerpoint/2010/main" val="85590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3064976" y="877354"/>
            <a:ext cx="3392975" cy="490969"/>
          </a:xfrm>
          <a:prstGeom prst="rect">
            <a:avLst/>
          </a:prstGeom>
          <a:noFill/>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800" b="1" dirty="0"/>
              <a:t>Now, write your thank-you card.  </a:t>
            </a:r>
          </a:p>
          <a:p>
            <a:endParaRPr lang="zh-HK" altLang="en-US" sz="1500" dirty="0"/>
          </a:p>
        </p:txBody>
      </p:sp>
      <p:sp>
        <p:nvSpPr>
          <p:cNvPr id="2" name="心形 1">
            <a:extLst>
              <a:ext uri="{FF2B5EF4-FFF2-40B4-BE49-F238E27FC236}">
                <a16:creationId xmlns:a16="http://schemas.microsoft.com/office/drawing/2014/main" id="{D04BB99A-2BC9-462C-B3F4-9BA8F7E7EB29}"/>
              </a:ext>
            </a:extLst>
          </p:cNvPr>
          <p:cNvSpPr/>
          <p:nvPr/>
        </p:nvSpPr>
        <p:spPr>
          <a:xfrm>
            <a:off x="2288466" y="1319123"/>
            <a:ext cx="6284034" cy="4863662"/>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
        <p:nvSpPr>
          <p:cNvPr id="3" name="文字方塊 2">
            <a:extLst>
              <a:ext uri="{FF2B5EF4-FFF2-40B4-BE49-F238E27FC236}">
                <a16:creationId xmlns:a16="http://schemas.microsoft.com/office/drawing/2014/main" id="{D54CD5AD-3379-4C18-BC1A-6D91AA111D53}"/>
              </a:ext>
            </a:extLst>
          </p:cNvPr>
          <p:cNvSpPr txBox="1"/>
          <p:nvPr/>
        </p:nvSpPr>
        <p:spPr>
          <a:xfrm>
            <a:off x="2562896" y="2467249"/>
            <a:ext cx="6009604" cy="3000821"/>
          </a:xfrm>
          <a:prstGeom prst="rect">
            <a:avLst/>
          </a:prstGeom>
          <a:noFill/>
        </p:spPr>
        <p:txBody>
          <a:bodyPr wrap="square" rtlCol="0">
            <a:spAutoFit/>
          </a:bodyPr>
          <a:lstStyle/>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a:t>
            </a:r>
          </a:p>
          <a:p>
            <a:pPr algn="just"/>
            <a:endParaRPr lang="en-US" altLang="zh-HK" sz="1350" dirty="0"/>
          </a:p>
          <a:p>
            <a:pPr algn="just"/>
            <a:r>
              <a:rPr lang="en-US" altLang="zh-HK" sz="1350" dirty="0"/>
              <a:t>   ______________________________________________________</a:t>
            </a:r>
          </a:p>
          <a:p>
            <a:pPr algn="just"/>
            <a:endParaRPr lang="en-US" altLang="zh-HK" sz="1350" dirty="0"/>
          </a:p>
          <a:p>
            <a:pPr algn="just"/>
            <a:r>
              <a:rPr lang="en-US" altLang="zh-HK" sz="1350" dirty="0"/>
              <a:t>          _______________________________________________</a:t>
            </a:r>
          </a:p>
          <a:p>
            <a:pPr algn="just"/>
            <a:endParaRPr lang="en-US" altLang="zh-HK" sz="1350" dirty="0"/>
          </a:p>
          <a:p>
            <a:pPr algn="just"/>
            <a:r>
              <a:rPr lang="en-US" altLang="zh-HK" sz="1350" dirty="0"/>
              <a:t>                   ______________________________________</a:t>
            </a:r>
          </a:p>
          <a:p>
            <a:pPr algn="ctr"/>
            <a:endParaRPr lang="en-US" altLang="zh-HK" sz="1350" dirty="0"/>
          </a:p>
          <a:p>
            <a:pPr algn="ctr"/>
            <a:r>
              <a:rPr lang="en-US" altLang="zh-HK" sz="1350" dirty="0"/>
              <a:t>              ______________, </a:t>
            </a:r>
          </a:p>
          <a:p>
            <a:endParaRPr lang="zh-HK" altLang="en-US" sz="1350" dirty="0"/>
          </a:p>
        </p:txBody>
      </p:sp>
      <p:sp>
        <p:nvSpPr>
          <p:cNvPr id="8" name="文字方塊 7">
            <a:extLst>
              <a:ext uri="{FF2B5EF4-FFF2-40B4-BE49-F238E27FC236}">
                <a16:creationId xmlns:a16="http://schemas.microsoft.com/office/drawing/2014/main" id="{B0272EBF-EAD4-4F0C-B158-6212726F32D6}"/>
              </a:ext>
            </a:extLst>
          </p:cNvPr>
          <p:cNvSpPr txBox="1"/>
          <p:nvPr/>
        </p:nvSpPr>
        <p:spPr>
          <a:xfrm>
            <a:off x="2427151" y="2120924"/>
            <a:ext cx="3003332" cy="300082"/>
          </a:xfrm>
          <a:prstGeom prst="rect">
            <a:avLst/>
          </a:prstGeom>
          <a:noFill/>
        </p:spPr>
        <p:txBody>
          <a:bodyPr wrap="square" rtlCol="0">
            <a:spAutoFit/>
          </a:bodyPr>
          <a:lstStyle/>
          <a:p>
            <a:r>
              <a:rPr lang="en-US" altLang="zh-HK" sz="1200" dirty="0"/>
              <a:t>Dear Doctors and Nurses of Hong Kong</a:t>
            </a:r>
            <a:r>
              <a:rPr lang="en-US" altLang="zh-HK" sz="1350" dirty="0"/>
              <a:t>, </a:t>
            </a:r>
          </a:p>
        </p:txBody>
      </p:sp>
      <p:sp>
        <p:nvSpPr>
          <p:cNvPr id="15" name="心形 14">
            <a:extLst>
              <a:ext uri="{FF2B5EF4-FFF2-40B4-BE49-F238E27FC236}">
                <a16:creationId xmlns:a16="http://schemas.microsoft.com/office/drawing/2014/main" id="{E7C20B95-D3F6-433E-8B88-7A6A59791787}"/>
              </a:ext>
            </a:extLst>
          </p:cNvPr>
          <p:cNvSpPr/>
          <p:nvPr/>
        </p:nvSpPr>
        <p:spPr>
          <a:xfrm rot="21291805">
            <a:off x="1212835" y="3547178"/>
            <a:ext cx="2971961" cy="2467084"/>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Tree>
    <p:extLst>
      <p:ext uri="{BB962C8B-B14F-4D97-AF65-F5344CB8AC3E}">
        <p14:creationId xmlns:p14="http://schemas.microsoft.com/office/powerpoint/2010/main" val="273998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FE7FF80-B87F-4BDD-BB74-15FD0543A29B}"/>
              </a:ext>
            </a:extLst>
          </p:cNvPr>
          <p:cNvSpPr>
            <a:spLocks noGrp="1"/>
          </p:cNvSpPr>
          <p:nvPr>
            <p:ph idx="1"/>
          </p:nvPr>
        </p:nvSpPr>
        <p:spPr>
          <a:xfrm>
            <a:off x="775207" y="1504748"/>
            <a:ext cx="7633742" cy="3499514"/>
          </a:xfrm>
        </p:spPr>
        <p:txBody>
          <a:bodyPr>
            <a:normAutofit fontScale="62500" lnSpcReduction="20000"/>
          </a:bodyPr>
          <a:lstStyle/>
          <a:p>
            <a:pPr marL="0" indent="0">
              <a:buNone/>
            </a:pPr>
            <a:endParaRPr lang="en-US" altLang="zh-HK" dirty="0">
              <a:solidFill>
                <a:srgbClr val="FF0000"/>
              </a:solidFill>
            </a:endParaRPr>
          </a:p>
          <a:p>
            <a:pPr marL="0" indent="0">
              <a:buNone/>
            </a:pPr>
            <a:r>
              <a:rPr lang="en-US" altLang="zh-HK" sz="2500" dirty="0">
                <a:solidFill>
                  <a:schemeClr val="accent6">
                    <a:lumMod val="50000"/>
                  </a:schemeClr>
                </a:solidFill>
              </a:rPr>
              <a:t>1. Poster on “Five steps for proper hand washing” </a:t>
            </a:r>
          </a:p>
          <a:p>
            <a:pPr marL="201211" indent="-201211">
              <a:buNone/>
            </a:pPr>
            <a:r>
              <a:rPr lang="en-GB" altLang="zh-HK" sz="2800" dirty="0">
                <a:hlinkClick r:id="rId2"/>
              </a:rPr>
              <a:t>https://www.chp.gov.hk/en/resources/e_health_topics/pdfwav_2886.html </a:t>
            </a:r>
            <a:endParaRPr lang="en-GB" altLang="zh-HK" sz="2800" dirty="0"/>
          </a:p>
          <a:p>
            <a:pPr marL="201211" indent="-201211">
              <a:buNone/>
            </a:pPr>
            <a:r>
              <a:rPr lang="en-US" altLang="zh-HK" sz="2500" dirty="0">
                <a:solidFill>
                  <a:schemeClr val="accent6">
                    <a:lumMod val="50000"/>
                  </a:schemeClr>
                </a:solidFill>
              </a:rPr>
              <a:t>2. Poster on “Prevention of pneumonia and respiratory tract infection”” </a:t>
            </a:r>
          </a:p>
          <a:p>
            <a:pPr marL="201211" indent="-201211">
              <a:buNone/>
            </a:pPr>
            <a:r>
              <a:rPr lang="en-GB" altLang="zh-HK" sz="2800" dirty="0">
                <a:hlinkClick r:id="rId3"/>
              </a:rPr>
              <a:t>https://www.chp.gov.hk/files/pdf/pneumonia_respiratory_health_advice_en.pdf</a:t>
            </a:r>
            <a:endParaRPr lang="en-GB" altLang="zh-HK" sz="2800" dirty="0"/>
          </a:p>
          <a:p>
            <a:pPr marL="201211" indent="-201211">
              <a:buNone/>
            </a:pPr>
            <a:r>
              <a:rPr lang="en-HK" altLang="zh-HK" sz="2500" dirty="0">
                <a:solidFill>
                  <a:schemeClr val="accent6">
                    <a:lumMod val="50000"/>
                  </a:schemeClr>
                </a:solidFill>
              </a:rPr>
              <a:t>3. </a:t>
            </a:r>
            <a:r>
              <a:rPr lang="en-HK" altLang="zh-HK" sz="2500" dirty="0" err="1">
                <a:solidFill>
                  <a:schemeClr val="accent6">
                    <a:lumMod val="50000"/>
                  </a:schemeClr>
                </a:solidFill>
              </a:rPr>
              <a:t>Pamph</a:t>
            </a:r>
            <a:r>
              <a:rPr lang="en-US" sz="2500" dirty="0"/>
              <a:t>let on "Hand hygiene" </a:t>
            </a:r>
          </a:p>
          <a:p>
            <a:pPr marL="201211" indent="-201211">
              <a:buNone/>
            </a:pPr>
            <a:r>
              <a:rPr lang="en-US" sz="2600" u="sng" dirty="0">
                <a:hlinkClick r:id="rId4"/>
              </a:rPr>
              <a:t>https://www.chp.gov.hk/files/her/hand_hygiene_pamphlet.pdf</a:t>
            </a:r>
            <a:endParaRPr lang="en-HK" altLang="zh-HK" sz="2600" dirty="0">
              <a:solidFill>
                <a:schemeClr val="accent6">
                  <a:lumMod val="50000"/>
                </a:schemeClr>
              </a:solidFill>
            </a:endParaRPr>
          </a:p>
          <a:p>
            <a:pPr marL="201211" indent="-201211">
              <a:buNone/>
            </a:pPr>
            <a:r>
              <a:rPr lang="en-HK" altLang="zh-HK" sz="2600" dirty="0">
                <a:solidFill>
                  <a:schemeClr val="accent6">
                    <a:lumMod val="50000"/>
                  </a:schemeClr>
                </a:solidFill>
              </a:rPr>
              <a:t>4. Poster on “When to wash our hands” </a:t>
            </a:r>
          </a:p>
          <a:p>
            <a:pPr marL="201211" indent="-201211">
              <a:buNone/>
            </a:pPr>
            <a:r>
              <a:rPr lang="en-US" sz="2500" dirty="0">
                <a:hlinkClick r:id="rId5"/>
              </a:rPr>
              <a:t>https://www.chp.gov.hk/en/resources/e_health_topics/pdfwav_2885.html?page=1</a:t>
            </a:r>
            <a:endParaRPr lang="en-US" altLang="zh-HK" sz="2500" dirty="0">
              <a:solidFill>
                <a:schemeClr val="tx1"/>
              </a:solidFill>
            </a:endParaRPr>
          </a:p>
          <a:p>
            <a:pPr marL="201211" indent="-201211">
              <a:buNone/>
            </a:pPr>
            <a:r>
              <a:rPr lang="en-US" altLang="zh-HK" sz="2500" dirty="0">
                <a:solidFill>
                  <a:schemeClr val="accent6">
                    <a:lumMod val="50000"/>
                  </a:schemeClr>
                </a:solidFill>
              </a:rPr>
              <a:t>5. Video on “How to wear a face mask properly?” </a:t>
            </a:r>
          </a:p>
          <a:p>
            <a:pPr marL="201211" indent="-201211">
              <a:buNone/>
            </a:pPr>
            <a:r>
              <a:rPr lang="en-US" altLang="zh-HK" sz="2500" dirty="0">
                <a:solidFill>
                  <a:srgbClr val="FF0000"/>
                </a:solidFill>
                <a:hlinkClick r:id="rId6"/>
              </a:rPr>
              <a:t>https://www.youtube.com/watch?v=6nmeMq1F50M&amp;feature=youtu.be</a:t>
            </a:r>
            <a:endParaRPr lang="en-US" altLang="zh-HK" sz="2500" dirty="0">
              <a:solidFill>
                <a:srgbClr val="FF0000"/>
              </a:solidFill>
            </a:endParaRPr>
          </a:p>
          <a:p>
            <a:pPr marL="201211" indent="-201211">
              <a:buNone/>
            </a:pPr>
            <a:endParaRPr lang="en-US" altLang="zh-HK" dirty="0">
              <a:solidFill>
                <a:srgbClr val="FF0000"/>
              </a:solidFill>
            </a:endParaRPr>
          </a:p>
          <a:p>
            <a:pPr marL="0" indent="0">
              <a:buNone/>
            </a:pPr>
            <a:endParaRPr lang="zh-HK" altLang="en-US" dirty="0">
              <a:solidFill>
                <a:srgbClr val="FF0000"/>
              </a:solidFill>
            </a:endParaRPr>
          </a:p>
        </p:txBody>
      </p:sp>
      <p:sp>
        <p:nvSpPr>
          <p:cNvPr id="5" name="投影片編號版面配置區 4">
            <a:extLst>
              <a:ext uri="{FF2B5EF4-FFF2-40B4-BE49-F238E27FC236}">
                <a16:creationId xmlns:a16="http://schemas.microsoft.com/office/drawing/2014/main" id="{92BE9D30-4FC7-4C18-84CF-4F17138C1DB5}"/>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12</a:t>
            </a:fld>
            <a:endParaRPr lang="en-US" dirty="0">
              <a:solidFill>
                <a:prstClr val="black">
                  <a:lumMod val="65000"/>
                  <a:lumOff val="35000"/>
                </a:prstClr>
              </a:solidFill>
              <a:latin typeface="Gill Sans MT" panose="020B0502020104020203"/>
            </a:endParaRPr>
          </a:p>
        </p:txBody>
      </p:sp>
      <p:sp>
        <p:nvSpPr>
          <p:cNvPr id="4" name="標題 1">
            <a:extLst>
              <a:ext uri="{FF2B5EF4-FFF2-40B4-BE49-F238E27FC236}">
                <a16:creationId xmlns:a16="http://schemas.microsoft.com/office/drawing/2014/main" id="{3D38F828-76AF-4F68-A085-5527CA129D2B}"/>
              </a:ext>
            </a:extLst>
          </p:cNvPr>
          <p:cNvSpPr txBox="1">
            <a:spLocks/>
          </p:cNvSpPr>
          <p:nvPr/>
        </p:nvSpPr>
        <p:spPr>
          <a:xfrm>
            <a:off x="3056415" y="241447"/>
            <a:ext cx="6543909" cy="690946"/>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just">
              <a:defRPr/>
            </a:pPr>
            <a:r>
              <a:rPr lang="en-US" altLang="zh-HK" sz="2700" dirty="0">
                <a:solidFill>
                  <a:srgbClr val="002060"/>
                </a:solidFill>
              </a:rPr>
              <a:t>Acknowledgements </a:t>
            </a:r>
            <a:endParaRPr lang="en-HK" altLang="zh-HK" sz="2700" dirty="0">
              <a:solidFill>
                <a:srgbClr val="002060"/>
              </a:solidFill>
            </a:endParaRPr>
          </a:p>
        </p:txBody>
      </p:sp>
      <p:pic>
        <p:nvPicPr>
          <p:cNvPr id="10" name="圖片 9">
            <a:extLst>
              <a:ext uri="{FF2B5EF4-FFF2-40B4-BE49-F238E27FC236}">
                <a16:creationId xmlns:a16="http://schemas.microsoft.com/office/drawing/2014/main" id="{A0DF1B6D-533A-4DE4-8317-2365F34E3B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1724" r="140"/>
          <a:stretch/>
        </p:blipFill>
        <p:spPr>
          <a:xfrm>
            <a:off x="944948" y="5693491"/>
            <a:ext cx="7294259" cy="855086"/>
          </a:xfrm>
          <a:prstGeom prst="round1Rect">
            <a:avLst/>
          </a:prstGeom>
        </p:spPr>
      </p:pic>
      <p:sp>
        <p:nvSpPr>
          <p:cNvPr id="11" name="文字方塊 10">
            <a:extLst>
              <a:ext uri="{FF2B5EF4-FFF2-40B4-BE49-F238E27FC236}">
                <a16:creationId xmlns:a16="http://schemas.microsoft.com/office/drawing/2014/main" id="{9D846F3A-7E38-4583-BBE6-6D75655B2DE6}"/>
              </a:ext>
            </a:extLst>
          </p:cNvPr>
          <p:cNvSpPr txBox="1"/>
          <p:nvPr/>
        </p:nvSpPr>
        <p:spPr>
          <a:xfrm>
            <a:off x="944948" y="5249069"/>
            <a:ext cx="6976241" cy="323165"/>
          </a:xfrm>
          <a:prstGeom prst="rect">
            <a:avLst/>
          </a:prstGeom>
          <a:noFill/>
        </p:spPr>
        <p:txBody>
          <a:bodyPr wrap="square" rtlCol="0">
            <a:spAutoFit/>
          </a:bodyPr>
          <a:lstStyle/>
          <a:p>
            <a:pPr algn="ctr"/>
            <a:r>
              <a:rPr lang="en-US" altLang="zh-HK" sz="1500" dirty="0">
                <a:solidFill>
                  <a:srgbClr val="002060"/>
                </a:solidFill>
              </a:rPr>
              <a:t>More resources are available on the website of the </a:t>
            </a:r>
            <a:r>
              <a:rPr lang="en-US" altLang="zh-TW" sz="1500" dirty="0">
                <a:solidFill>
                  <a:srgbClr val="002060"/>
                </a:solidFill>
              </a:rPr>
              <a:t>Centre for Health Protection. </a:t>
            </a:r>
            <a:endParaRPr lang="zh-HK" altLang="en-US" sz="1500" dirty="0">
              <a:solidFill>
                <a:srgbClr val="002060"/>
              </a:solidFill>
            </a:endParaRPr>
          </a:p>
        </p:txBody>
      </p:sp>
      <p:sp>
        <p:nvSpPr>
          <p:cNvPr id="2" name="文字方塊 1"/>
          <p:cNvSpPr txBox="1"/>
          <p:nvPr/>
        </p:nvSpPr>
        <p:spPr>
          <a:xfrm>
            <a:off x="673331" y="1053650"/>
            <a:ext cx="8055033" cy="646331"/>
          </a:xfrm>
          <a:prstGeom prst="rect">
            <a:avLst/>
          </a:prstGeom>
          <a:noFill/>
        </p:spPr>
        <p:txBody>
          <a:bodyPr wrap="square" rtlCol="0">
            <a:spAutoFit/>
          </a:bodyPr>
          <a:lstStyle/>
          <a:p>
            <a:r>
              <a:rPr lang="en-US" altLang="zh-HK" dirty="0"/>
              <a:t>Information and images/pictures in this set of slides are taken from the following resources from the Centre for Health Protection:</a:t>
            </a:r>
            <a:endParaRPr lang="zh-HK" altLang="en-US" dirty="0"/>
          </a:p>
        </p:txBody>
      </p:sp>
    </p:spTree>
    <p:extLst>
      <p:ext uri="{BB962C8B-B14F-4D97-AF65-F5344CB8AC3E}">
        <p14:creationId xmlns:p14="http://schemas.microsoft.com/office/powerpoint/2010/main" val="199250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a:xfrm>
            <a:off x="553808" y="5678423"/>
            <a:ext cx="551793" cy="259347"/>
          </a:xfrm>
        </p:spPr>
        <p:txBody>
          <a:bodyPr/>
          <a:lstStyle/>
          <a:p>
            <a:fld id="{D57F1E4F-1CFF-5643-939E-217C01CDF565}" type="slidenum">
              <a:rPr lang="en-US" smtClean="0"/>
              <a:pPr/>
              <a:t>13</a:t>
            </a:fld>
            <a:endParaRPr lang="en-US" dirty="0"/>
          </a:p>
        </p:txBody>
      </p:sp>
      <p:sp>
        <p:nvSpPr>
          <p:cNvPr id="17" name="矩形: 圓角 16">
            <a:extLst>
              <a:ext uri="{FF2B5EF4-FFF2-40B4-BE49-F238E27FC236}">
                <a16:creationId xmlns:a16="http://schemas.microsoft.com/office/drawing/2014/main" id="{006D5898-2110-4995-9908-509B0D7A93CA}"/>
              </a:ext>
            </a:extLst>
          </p:cNvPr>
          <p:cNvSpPr/>
          <p:nvPr/>
        </p:nvSpPr>
        <p:spPr>
          <a:xfrm>
            <a:off x="1205639" y="4956201"/>
            <a:ext cx="400210" cy="1598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nvGrpSpPr>
          <p:cNvPr id="2" name="群組 1">
            <a:extLst>
              <a:ext uri="{FF2B5EF4-FFF2-40B4-BE49-F238E27FC236}">
                <a16:creationId xmlns:a16="http://schemas.microsoft.com/office/drawing/2014/main" id="{671D79C2-DF66-4C22-A659-F72D8DDEBD2C}"/>
              </a:ext>
            </a:extLst>
          </p:cNvPr>
          <p:cNvGrpSpPr/>
          <p:nvPr/>
        </p:nvGrpSpPr>
        <p:grpSpPr>
          <a:xfrm>
            <a:off x="5942099" y="2257063"/>
            <a:ext cx="2956035" cy="3734673"/>
            <a:chOff x="5931588" y="2014704"/>
            <a:chExt cx="2956035" cy="3734673"/>
          </a:xfrm>
        </p:grpSpPr>
        <p:sp>
          <p:nvSpPr>
            <p:cNvPr id="23" name="文字方塊 22">
              <a:extLst>
                <a:ext uri="{FF2B5EF4-FFF2-40B4-BE49-F238E27FC236}">
                  <a16:creationId xmlns:a16="http://schemas.microsoft.com/office/drawing/2014/main" id="{0B656C84-F7A4-4142-80A2-81892FEA1E80}"/>
                </a:ext>
              </a:extLst>
            </p:cNvPr>
            <p:cNvSpPr txBox="1"/>
            <p:nvPr/>
          </p:nvSpPr>
          <p:spPr>
            <a:xfrm>
              <a:off x="5931588" y="2014704"/>
              <a:ext cx="2956035" cy="1754326"/>
            </a:xfrm>
            <a:prstGeom prst="rect">
              <a:avLst/>
            </a:prstGeom>
            <a:solidFill>
              <a:srgbClr val="FFC000"/>
            </a:solidFill>
          </p:spPr>
          <p:txBody>
            <a:bodyPr wrap="square" rtlCol="0">
              <a:spAutoFit/>
            </a:bodyPr>
            <a:lstStyle/>
            <a:p>
              <a:r>
                <a:rPr lang="en-US" altLang="zh-HK" sz="1350" dirty="0">
                  <a:solidFill>
                    <a:srgbClr val="002060"/>
                  </a:solidFill>
                </a:rPr>
                <a:t>Q1: Which of the following means  “perform hand hygiene?” in the first picture?</a:t>
              </a:r>
            </a:p>
            <a:p>
              <a:pPr marL="257168" indent="-257168">
                <a:buFontTx/>
                <a:buAutoNum type="alphaLcParenBoth"/>
              </a:pPr>
              <a:r>
                <a:rPr lang="en-US" altLang="zh-HK" sz="1350" dirty="0">
                  <a:solidFill>
                    <a:srgbClr val="002060"/>
                  </a:solidFill>
                </a:rPr>
                <a:t>Use your hands to clean your whole body</a:t>
              </a:r>
            </a:p>
            <a:p>
              <a:pPr marL="257168" indent="-257168">
                <a:buAutoNum type="alphaLcParenBoth"/>
              </a:pPr>
              <a:r>
                <a:rPr lang="en-US" altLang="zh-HK" sz="1350" b="1" dirty="0">
                  <a:solidFill>
                    <a:srgbClr val="FF0000"/>
                  </a:solidFill>
                </a:rPr>
                <a:t>Keep your hands clean to prevent disease</a:t>
              </a:r>
            </a:p>
            <a:p>
              <a:pPr marL="257168" indent="-257168">
                <a:buAutoNum type="alphaLcParenBoth"/>
              </a:pPr>
              <a:r>
                <a:rPr lang="en-US" altLang="zh-HK" sz="1350" dirty="0">
                  <a:solidFill>
                    <a:srgbClr val="002060"/>
                  </a:solidFill>
                </a:rPr>
                <a:t>Touch your hands</a:t>
              </a:r>
              <a:endParaRPr lang="zh-HK" altLang="en-US" sz="1350" dirty="0">
                <a:solidFill>
                  <a:srgbClr val="002060"/>
                </a:solidFill>
              </a:endParaRPr>
            </a:p>
          </p:txBody>
        </p:sp>
        <p:sp>
          <p:nvSpPr>
            <p:cNvPr id="26" name="文字方塊 25">
              <a:extLst>
                <a:ext uri="{FF2B5EF4-FFF2-40B4-BE49-F238E27FC236}">
                  <a16:creationId xmlns:a16="http://schemas.microsoft.com/office/drawing/2014/main" id="{4B81C8B2-6F9E-47A2-AC73-1E3C3AF3CDAF}"/>
                </a:ext>
              </a:extLst>
            </p:cNvPr>
            <p:cNvSpPr txBox="1"/>
            <p:nvPr/>
          </p:nvSpPr>
          <p:spPr>
            <a:xfrm>
              <a:off x="5931588" y="4041424"/>
              <a:ext cx="2956034" cy="715581"/>
            </a:xfrm>
            <a:prstGeom prst="rect">
              <a:avLst/>
            </a:prstGeom>
            <a:solidFill>
              <a:srgbClr val="FFC000"/>
            </a:solidFill>
          </p:spPr>
          <p:txBody>
            <a:bodyPr wrap="square" rtlCol="0">
              <a:spAutoFit/>
            </a:bodyPr>
            <a:lstStyle/>
            <a:p>
              <a:r>
                <a:rPr lang="en-US" altLang="zh-HK" sz="1350" dirty="0">
                  <a:solidFill>
                    <a:srgbClr val="002060"/>
                  </a:solidFill>
                </a:rPr>
                <a:t>Q2: What should we use to clean our hands with? </a:t>
              </a:r>
            </a:p>
            <a:p>
              <a:r>
                <a:rPr lang="en-US" altLang="zh-HK" sz="1350" b="1" dirty="0">
                  <a:solidFill>
                    <a:srgbClr val="FF0000"/>
                  </a:solidFill>
                </a:rPr>
                <a:t>Liquid soap and water.</a:t>
              </a:r>
              <a:endParaRPr lang="zh-HK" altLang="en-US" sz="1350" b="1" dirty="0">
                <a:solidFill>
                  <a:srgbClr val="FF0000"/>
                </a:solidFill>
              </a:endParaRPr>
            </a:p>
          </p:txBody>
        </p:sp>
        <p:sp>
          <p:nvSpPr>
            <p:cNvPr id="27" name="文字方塊 26">
              <a:extLst>
                <a:ext uri="{FF2B5EF4-FFF2-40B4-BE49-F238E27FC236}">
                  <a16:creationId xmlns:a16="http://schemas.microsoft.com/office/drawing/2014/main" id="{30948DEE-F754-4879-AB61-80D6EDBFF06A}"/>
                </a:ext>
              </a:extLst>
            </p:cNvPr>
            <p:cNvSpPr txBox="1"/>
            <p:nvPr/>
          </p:nvSpPr>
          <p:spPr>
            <a:xfrm>
              <a:off x="5943072" y="5033796"/>
              <a:ext cx="2944550" cy="715581"/>
            </a:xfrm>
            <a:prstGeom prst="rect">
              <a:avLst/>
            </a:prstGeom>
            <a:solidFill>
              <a:srgbClr val="FFC000"/>
            </a:solidFill>
          </p:spPr>
          <p:txBody>
            <a:bodyPr wrap="square" rtlCol="0">
              <a:spAutoFit/>
            </a:bodyPr>
            <a:lstStyle/>
            <a:p>
              <a:r>
                <a:rPr lang="en-US" altLang="zh-HK" sz="1350" dirty="0">
                  <a:solidFill>
                    <a:srgbClr val="002060"/>
                  </a:solidFill>
                </a:rPr>
                <a:t>Q3: How long should we rub our hands?</a:t>
              </a:r>
            </a:p>
            <a:p>
              <a:r>
                <a:rPr lang="en-US" altLang="zh-HK" sz="1350" b="1" dirty="0">
                  <a:solidFill>
                    <a:srgbClr val="FF0000"/>
                  </a:solidFill>
                </a:rPr>
                <a:t>At least 20 seconds. </a:t>
              </a:r>
              <a:endParaRPr lang="zh-HK" altLang="en-US" sz="1350" b="1" dirty="0">
                <a:solidFill>
                  <a:srgbClr val="FF0000"/>
                </a:solidFill>
              </a:endParaRPr>
            </a:p>
          </p:txBody>
        </p:sp>
      </p:grpSp>
      <p:grpSp>
        <p:nvGrpSpPr>
          <p:cNvPr id="21" name="群組 20">
            <a:extLst>
              <a:ext uri="{FF2B5EF4-FFF2-40B4-BE49-F238E27FC236}">
                <a16:creationId xmlns:a16="http://schemas.microsoft.com/office/drawing/2014/main" id="{9436D167-BDAE-45B7-A32E-122B72F38686}"/>
              </a:ext>
            </a:extLst>
          </p:cNvPr>
          <p:cNvGrpSpPr/>
          <p:nvPr/>
        </p:nvGrpSpPr>
        <p:grpSpPr>
          <a:xfrm>
            <a:off x="802914" y="2244040"/>
            <a:ext cx="4941739" cy="3693731"/>
            <a:chOff x="943083" y="1450705"/>
            <a:chExt cx="6588985" cy="4924974"/>
          </a:xfrm>
        </p:grpSpPr>
        <p:grpSp>
          <p:nvGrpSpPr>
            <p:cNvPr id="22" name="群組 21">
              <a:extLst>
                <a:ext uri="{FF2B5EF4-FFF2-40B4-BE49-F238E27FC236}">
                  <a16:creationId xmlns:a16="http://schemas.microsoft.com/office/drawing/2014/main" id="{287B2454-D9D1-40E9-8C27-4E2DFD0012C1}"/>
                </a:ext>
              </a:extLst>
            </p:cNvPr>
            <p:cNvGrpSpPr/>
            <p:nvPr/>
          </p:nvGrpSpPr>
          <p:grpSpPr>
            <a:xfrm>
              <a:off x="943083" y="1450705"/>
              <a:ext cx="6588985" cy="4924974"/>
              <a:chOff x="943083" y="1450705"/>
              <a:chExt cx="6588985" cy="4924974"/>
            </a:xfrm>
          </p:grpSpPr>
          <p:grpSp>
            <p:nvGrpSpPr>
              <p:cNvPr id="25" name="群組 24">
                <a:extLst>
                  <a:ext uri="{FF2B5EF4-FFF2-40B4-BE49-F238E27FC236}">
                    <a16:creationId xmlns:a16="http://schemas.microsoft.com/office/drawing/2014/main" id="{40FBC530-3C53-4F68-9C8C-BC3ECB20BD65}"/>
                  </a:ext>
                </a:extLst>
              </p:cNvPr>
              <p:cNvGrpSpPr/>
              <p:nvPr/>
            </p:nvGrpSpPr>
            <p:grpSpPr>
              <a:xfrm>
                <a:off x="943083" y="1450705"/>
                <a:ext cx="6588985" cy="4924974"/>
                <a:chOff x="943083" y="1450705"/>
                <a:chExt cx="6588985" cy="4924974"/>
              </a:xfrm>
            </p:grpSpPr>
            <p:grpSp>
              <p:nvGrpSpPr>
                <p:cNvPr id="35" name="群組 34">
                  <a:extLst>
                    <a:ext uri="{FF2B5EF4-FFF2-40B4-BE49-F238E27FC236}">
                      <a16:creationId xmlns:a16="http://schemas.microsoft.com/office/drawing/2014/main" id="{B1E4A605-7D24-4A8C-BD9B-E312A1AA9135}"/>
                    </a:ext>
                  </a:extLst>
                </p:cNvPr>
                <p:cNvGrpSpPr/>
                <p:nvPr/>
              </p:nvGrpSpPr>
              <p:grpSpPr>
                <a:xfrm>
                  <a:off x="943083" y="1450705"/>
                  <a:ext cx="6588985" cy="4924974"/>
                  <a:chOff x="896081" y="1068028"/>
                  <a:chExt cx="6588985" cy="4880119"/>
                </a:xfrm>
              </p:grpSpPr>
              <p:pic>
                <p:nvPicPr>
                  <p:cNvPr id="39" name="內容版面配置區 5">
                    <a:extLst>
                      <a:ext uri="{FF2B5EF4-FFF2-40B4-BE49-F238E27FC236}">
                        <a16:creationId xmlns:a16="http://schemas.microsoft.com/office/drawing/2014/main" id="{A3597AFF-BBCD-4302-9B4D-E50A8DA908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40" name="內容版面配置區 5">
                    <a:extLst>
                      <a:ext uri="{FF2B5EF4-FFF2-40B4-BE49-F238E27FC236}">
                        <a16:creationId xmlns:a16="http://schemas.microsoft.com/office/drawing/2014/main" id="{7F1F1130-270C-457B-905E-AF90210030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41" name="內容版面配置區 5">
                    <a:extLst>
                      <a:ext uri="{FF2B5EF4-FFF2-40B4-BE49-F238E27FC236}">
                        <a16:creationId xmlns:a16="http://schemas.microsoft.com/office/drawing/2014/main" id="{197CD54D-3B20-4C33-A9CD-62FB6AEDC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42" name="群組 41">
                    <a:extLst>
                      <a:ext uri="{FF2B5EF4-FFF2-40B4-BE49-F238E27FC236}">
                        <a16:creationId xmlns:a16="http://schemas.microsoft.com/office/drawing/2014/main" id="{EF4F227C-8C01-4317-9ED0-F2A7DA6134BE}"/>
                      </a:ext>
                    </a:extLst>
                  </p:cNvPr>
                  <p:cNvGrpSpPr/>
                  <p:nvPr/>
                </p:nvGrpSpPr>
                <p:grpSpPr>
                  <a:xfrm>
                    <a:off x="896081" y="1085235"/>
                    <a:ext cx="1717949" cy="4852507"/>
                    <a:chOff x="1875521" y="603732"/>
                    <a:chExt cx="1968063" cy="5309498"/>
                  </a:xfrm>
                </p:grpSpPr>
                <p:pic>
                  <p:nvPicPr>
                    <p:cNvPr id="43" name="內容版面配置區 5">
                      <a:extLst>
                        <a:ext uri="{FF2B5EF4-FFF2-40B4-BE49-F238E27FC236}">
                          <a16:creationId xmlns:a16="http://schemas.microsoft.com/office/drawing/2014/main" id="{C0B63BD6-8844-484F-AE85-66A33A0F9B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44" name="矩形: 圓角 43">
                      <a:extLst>
                        <a:ext uri="{FF2B5EF4-FFF2-40B4-BE49-F238E27FC236}">
                          <a16:creationId xmlns:a16="http://schemas.microsoft.com/office/drawing/2014/main" id="{6005B26F-A534-4B4A-823B-B4BD644B6A6B}"/>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36" name="矩形: 圓角化單一角落 35">
                  <a:extLst>
                    <a:ext uri="{FF2B5EF4-FFF2-40B4-BE49-F238E27FC236}">
                      <a16:creationId xmlns:a16="http://schemas.microsoft.com/office/drawing/2014/main" id="{8B55431F-A4B1-4269-AA7D-52CCBDF48858}"/>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7" name="矩形: 圓角化單一角落 36">
                  <a:extLst>
                    <a:ext uri="{FF2B5EF4-FFF2-40B4-BE49-F238E27FC236}">
                      <a16:creationId xmlns:a16="http://schemas.microsoft.com/office/drawing/2014/main" id="{7F04760F-1317-4189-9C61-EFEC2E276EB1}"/>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8" name="矩形: 圓角化單一角落 37">
                  <a:extLst>
                    <a:ext uri="{FF2B5EF4-FFF2-40B4-BE49-F238E27FC236}">
                      <a16:creationId xmlns:a16="http://schemas.microsoft.com/office/drawing/2014/main" id="{420561B0-3983-4496-B640-0196F0837D61}"/>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34" name="矩形: 圓角化單一角落 33">
                <a:extLst>
                  <a:ext uri="{FF2B5EF4-FFF2-40B4-BE49-F238E27FC236}">
                    <a16:creationId xmlns:a16="http://schemas.microsoft.com/office/drawing/2014/main" id="{E7455166-B5C8-4B76-9171-6D7A5DBC5E4D}"/>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4" name="矩形: 圓角 23">
              <a:extLst>
                <a:ext uri="{FF2B5EF4-FFF2-40B4-BE49-F238E27FC236}">
                  <a16:creationId xmlns:a16="http://schemas.microsoft.com/office/drawing/2014/main" id="{41E9C9F6-D6B2-48C3-B15B-412A9064B6D4}"/>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29" name="群組 28">
            <a:extLst>
              <a:ext uri="{FF2B5EF4-FFF2-40B4-BE49-F238E27FC236}">
                <a16:creationId xmlns:a16="http://schemas.microsoft.com/office/drawing/2014/main" id="{A5A4CFFC-FB98-4F0B-AC22-7A2FB20CD138}"/>
              </a:ext>
            </a:extLst>
          </p:cNvPr>
          <p:cNvGrpSpPr/>
          <p:nvPr/>
        </p:nvGrpSpPr>
        <p:grpSpPr>
          <a:xfrm>
            <a:off x="972477" y="6023943"/>
            <a:ext cx="4718438" cy="454496"/>
            <a:chOff x="883574" y="5545093"/>
            <a:chExt cx="4718438" cy="454496"/>
          </a:xfrm>
        </p:grpSpPr>
        <p:sp>
          <p:nvSpPr>
            <p:cNvPr id="30" name="雙波浪 29">
              <a:extLst>
                <a:ext uri="{FF2B5EF4-FFF2-40B4-BE49-F238E27FC236}">
                  <a16:creationId xmlns:a16="http://schemas.microsoft.com/office/drawing/2014/main" id="{D550604C-99FC-4278-9F26-327FC0DCEE7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32" name="雙波浪 31">
              <a:extLst>
                <a:ext uri="{FF2B5EF4-FFF2-40B4-BE49-F238E27FC236}">
                  <a16:creationId xmlns:a16="http://schemas.microsoft.com/office/drawing/2014/main" id="{D3D1308A-A3E7-41C4-ABD8-73D671B4D6B1}"/>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45" name="雙波浪 44">
              <a:extLst>
                <a:ext uri="{FF2B5EF4-FFF2-40B4-BE49-F238E27FC236}">
                  <a16:creationId xmlns:a16="http://schemas.microsoft.com/office/drawing/2014/main" id="{78853456-73D5-472A-A053-23B407A6CF09}"/>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46" name="雙波浪 45">
              <a:extLst>
                <a:ext uri="{FF2B5EF4-FFF2-40B4-BE49-F238E27FC236}">
                  <a16:creationId xmlns:a16="http://schemas.microsoft.com/office/drawing/2014/main" id="{4E9823EA-C8FF-4899-A8AE-6C47B64F9F99}"/>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47" name="標題 1">
            <a:extLst>
              <a:ext uri="{FF2B5EF4-FFF2-40B4-BE49-F238E27FC236}">
                <a16:creationId xmlns:a16="http://schemas.microsoft.com/office/drawing/2014/main" id="{8DD20E0B-1E15-46FC-A5D3-F65371B0C81F}"/>
              </a:ext>
            </a:extLst>
          </p:cNvPr>
          <p:cNvSpPr txBox="1">
            <a:spLocks/>
          </p:cNvSpPr>
          <p:nvPr/>
        </p:nvSpPr>
        <p:spPr>
          <a:xfrm>
            <a:off x="1482896" y="778516"/>
            <a:ext cx="6224258"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 </a:t>
            </a:r>
            <a:r>
              <a:rPr lang="en-US" altLang="zh-HK" sz="2000" dirty="0">
                <a:solidFill>
                  <a:srgbClr val="FF0000"/>
                </a:solidFill>
              </a:rPr>
              <a:t>(Answers)</a:t>
            </a:r>
            <a:endParaRPr lang="zh-HK" altLang="en-US" sz="2175" dirty="0">
              <a:solidFill>
                <a:srgbClr val="002060"/>
              </a:solidFill>
              <a:latin typeface="Impact" panose="020B0806030902050204"/>
              <a:ea typeface="新細明體" panose="02020500000000000000" pitchFamily="18" charset="-120"/>
            </a:endParaRPr>
          </a:p>
        </p:txBody>
      </p:sp>
      <p:sp>
        <p:nvSpPr>
          <p:cNvPr id="33" name="內容版面配置區 2">
            <a:extLst>
              <a:ext uri="{FF2B5EF4-FFF2-40B4-BE49-F238E27FC236}">
                <a16:creationId xmlns:a16="http://schemas.microsoft.com/office/drawing/2014/main" id="{33A45612-8F05-4294-936A-859C5F7BB75E}"/>
              </a:ext>
            </a:extLst>
          </p:cNvPr>
          <p:cNvSpPr txBox="1">
            <a:spLocks/>
          </p:cNvSpPr>
          <p:nvPr/>
        </p:nvSpPr>
        <p:spPr>
          <a:xfrm>
            <a:off x="1304115" y="1316187"/>
            <a:ext cx="6333324" cy="434362"/>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b="1" dirty="0"/>
              <a:t>Study the following parts of the poster and answer Questions </a:t>
            </a:r>
            <a:r>
              <a:rPr lang="en-US" altLang="zh-TW" sz="1600" b="1" dirty="0"/>
              <a:t>1-7</a:t>
            </a:r>
            <a:r>
              <a:rPr lang="en-HK" altLang="zh-HK" sz="1600" b="1" dirty="0"/>
              <a:t>.</a:t>
            </a:r>
            <a:endParaRPr lang="zh-HK" altLang="en-US" sz="1600" b="1" dirty="0"/>
          </a:p>
        </p:txBody>
      </p:sp>
    </p:spTree>
    <p:extLst>
      <p:ext uri="{BB962C8B-B14F-4D97-AF65-F5344CB8AC3E}">
        <p14:creationId xmlns:p14="http://schemas.microsoft.com/office/powerpoint/2010/main" val="176470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85C0562-12F7-4B26-B826-08480F803532}"/>
              </a:ext>
            </a:extLst>
          </p:cNvPr>
          <p:cNvSpPr>
            <a:spLocks noGrp="1"/>
          </p:cNvSpPr>
          <p:nvPr>
            <p:ph type="sldNum" sz="quarter" idx="12"/>
          </p:nvPr>
        </p:nvSpPr>
        <p:spPr>
          <a:xfrm>
            <a:off x="8201556" y="5894269"/>
            <a:ext cx="591207" cy="259347"/>
          </a:xfrm>
        </p:spPr>
        <p:txBody>
          <a:bodyPr/>
          <a:lstStyle/>
          <a:p>
            <a:fld id="{D57F1E4F-1CFF-5643-939E-217C01CDF565}" type="slidenum">
              <a:rPr lang="en-US" smtClean="0"/>
              <a:pPr/>
              <a:t>14</a:t>
            </a:fld>
            <a:endParaRPr lang="en-US" dirty="0"/>
          </a:p>
        </p:txBody>
      </p:sp>
      <p:sp>
        <p:nvSpPr>
          <p:cNvPr id="13" name="文字方塊 12">
            <a:extLst>
              <a:ext uri="{FF2B5EF4-FFF2-40B4-BE49-F238E27FC236}">
                <a16:creationId xmlns:a16="http://schemas.microsoft.com/office/drawing/2014/main" id="{0F0F59F2-B327-4458-8043-A0256C164761}"/>
              </a:ext>
            </a:extLst>
          </p:cNvPr>
          <p:cNvSpPr txBox="1"/>
          <p:nvPr/>
        </p:nvSpPr>
        <p:spPr>
          <a:xfrm>
            <a:off x="5529758" y="1055835"/>
            <a:ext cx="3614245" cy="923330"/>
          </a:xfrm>
          <a:prstGeom prst="rect">
            <a:avLst/>
          </a:prstGeom>
          <a:solidFill>
            <a:srgbClr val="FFC000"/>
          </a:solidFill>
        </p:spPr>
        <p:txBody>
          <a:bodyPr wrap="square" rtlCol="0">
            <a:spAutoFit/>
          </a:bodyPr>
          <a:lstStyle/>
          <a:p>
            <a:r>
              <a:rPr lang="en-US" altLang="zh-HK" sz="1350" dirty="0">
                <a:solidFill>
                  <a:srgbClr val="002060"/>
                </a:solidFill>
              </a:rPr>
              <a:t>Q4: </a:t>
            </a:r>
            <a:r>
              <a:rPr lang="en-US" altLang="zh-TW" sz="1350" dirty="0">
                <a:solidFill>
                  <a:srgbClr val="002060"/>
                </a:solidFill>
              </a:rPr>
              <a:t>Look at Picture 3 and fill in the blanks below.</a:t>
            </a:r>
            <a:endParaRPr lang="en-US" altLang="zh-HK" sz="1350" dirty="0">
              <a:solidFill>
                <a:srgbClr val="002060"/>
              </a:solidFill>
            </a:endParaRPr>
          </a:p>
          <a:p>
            <a:r>
              <a:rPr lang="en-US" altLang="zh-HK" sz="1350" dirty="0">
                <a:solidFill>
                  <a:srgbClr val="002060"/>
                </a:solidFill>
              </a:rPr>
              <a:t>(a</a:t>
            </a:r>
            <a:r>
              <a:rPr lang="en-US" altLang="zh-TW" sz="1350" dirty="0">
                <a:solidFill>
                  <a:srgbClr val="002060"/>
                </a:solidFill>
              </a:rPr>
              <a:t>) </a:t>
            </a:r>
            <a:r>
              <a:rPr lang="en-US" altLang="zh-HK" sz="1350" dirty="0">
                <a:solidFill>
                  <a:srgbClr val="002060"/>
                </a:solidFill>
              </a:rPr>
              <a:t>When we sneeze or </a:t>
            </a:r>
            <a:r>
              <a:rPr lang="en-US" altLang="zh-HK" sz="1350" b="1" u="sng" dirty="0">
                <a:solidFill>
                  <a:srgbClr val="FF0000"/>
                </a:solidFill>
              </a:rPr>
              <a:t>cough</a:t>
            </a:r>
            <a:r>
              <a:rPr lang="en-US" altLang="zh-HK" sz="1350" dirty="0">
                <a:solidFill>
                  <a:srgbClr val="002060"/>
                </a:solidFill>
              </a:rPr>
              <a:t>, we should </a:t>
            </a:r>
            <a:r>
              <a:rPr lang="en-US" altLang="zh-HK" sz="1350" b="1" u="sng" dirty="0">
                <a:solidFill>
                  <a:srgbClr val="FF0000"/>
                </a:solidFill>
              </a:rPr>
              <a:t>cover our mouth and nose with tissue paper.</a:t>
            </a:r>
            <a:r>
              <a:rPr lang="en-US" altLang="zh-HK" sz="1350" dirty="0">
                <a:solidFill>
                  <a:srgbClr val="002060"/>
                </a:solidFill>
              </a:rPr>
              <a:t> </a:t>
            </a:r>
          </a:p>
          <a:p>
            <a:r>
              <a:rPr lang="en-US" altLang="zh-TW" sz="1350" dirty="0">
                <a:solidFill>
                  <a:srgbClr val="002060"/>
                </a:solidFill>
              </a:rPr>
              <a:t>(b) After that, we should </a:t>
            </a:r>
            <a:r>
              <a:rPr lang="en-US" altLang="zh-TW" sz="1350" b="1" u="sng" dirty="0">
                <a:solidFill>
                  <a:srgbClr val="FF0000"/>
                </a:solidFill>
              </a:rPr>
              <a:t>wash our hands</a:t>
            </a:r>
            <a:r>
              <a:rPr lang="en-US" altLang="zh-TW" sz="1350" dirty="0">
                <a:solidFill>
                  <a:srgbClr val="002060"/>
                </a:solidFill>
              </a:rPr>
              <a:t>. </a:t>
            </a:r>
            <a:endParaRPr lang="zh-HK" altLang="en-US" sz="1350" dirty="0">
              <a:solidFill>
                <a:srgbClr val="002060"/>
              </a:solidFill>
            </a:endParaRPr>
          </a:p>
        </p:txBody>
      </p:sp>
      <p:sp>
        <p:nvSpPr>
          <p:cNvPr id="21" name="文字方塊 20">
            <a:extLst>
              <a:ext uri="{FF2B5EF4-FFF2-40B4-BE49-F238E27FC236}">
                <a16:creationId xmlns:a16="http://schemas.microsoft.com/office/drawing/2014/main" id="{635768C1-4EEA-46E7-B656-21F8D1A48496}"/>
              </a:ext>
            </a:extLst>
          </p:cNvPr>
          <p:cNvSpPr txBox="1"/>
          <p:nvPr/>
        </p:nvSpPr>
        <p:spPr>
          <a:xfrm>
            <a:off x="5529759" y="2238235"/>
            <a:ext cx="3614245" cy="1338828"/>
          </a:xfrm>
          <a:prstGeom prst="rect">
            <a:avLst/>
          </a:prstGeom>
          <a:solidFill>
            <a:srgbClr val="FFC000"/>
          </a:solidFill>
        </p:spPr>
        <p:txBody>
          <a:bodyPr wrap="square" rtlCol="0">
            <a:spAutoFit/>
          </a:bodyPr>
          <a:lstStyle/>
          <a:p>
            <a:r>
              <a:rPr lang="en-US" altLang="zh-HK" sz="1350" dirty="0">
                <a:solidFill>
                  <a:srgbClr val="002060"/>
                </a:solidFill>
              </a:rPr>
              <a:t>Q5: The advice in this box is missing. </a:t>
            </a:r>
            <a:r>
              <a:rPr lang="en-US" altLang="zh-TW" sz="1350" dirty="0">
                <a:solidFill>
                  <a:srgbClr val="002060"/>
                </a:solidFill>
              </a:rPr>
              <a:t>Look at the picture. Write a sentence to suggest what people should do if they do not feel well, using information from Picture 4.</a:t>
            </a:r>
          </a:p>
          <a:p>
            <a:r>
              <a:rPr lang="en-US" altLang="zh-TW" sz="1350" b="1" u="sng" dirty="0">
                <a:solidFill>
                  <a:srgbClr val="FF0000"/>
                </a:solidFill>
              </a:rPr>
              <a:t>We should wear a mask and seek medical advice promptly. </a:t>
            </a:r>
            <a:endParaRPr lang="zh-HK" altLang="en-US" sz="1350" b="1" u="sng" dirty="0">
              <a:solidFill>
                <a:srgbClr val="FF0000"/>
              </a:solidFill>
            </a:endParaRPr>
          </a:p>
        </p:txBody>
      </p:sp>
      <p:sp>
        <p:nvSpPr>
          <p:cNvPr id="22" name="文字方塊 21">
            <a:extLst>
              <a:ext uri="{FF2B5EF4-FFF2-40B4-BE49-F238E27FC236}">
                <a16:creationId xmlns:a16="http://schemas.microsoft.com/office/drawing/2014/main" id="{C26F8D32-947B-4D42-A8DB-65088859AD7F}"/>
              </a:ext>
            </a:extLst>
          </p:cNvPr>
          <p:cNvSpPr txBox="1"/>
          <p:nvPr/>
        </p:nvSpPr>
        <p:spPr>
          <a:xfrm>
            <a:off x="5381331" y="3830411"/>
            <a:ext cx="3674612" cy="2169825"/>
          </a:xfrm>
          <a:prstGeom prst="rect">
            <a:avLst/>
          </a:prstGeom>
          <a:solidFill>
            <a:srgbClr val="FFC000"/>
          </a:solidFill>
        </p:spPr>
        <p:txBody>
          <a:bodyPr wrap="square" rtlCol="0">
            <a:spAutoFit/>
          </a:bodyPr>
          <a:lstStyle/>
          <a:p>
            <a:r>
              <a:rPr lang="en-US" altLang="zh-HK" sz="1350" dirty="0">
                <a:solidFill>
                  <a:srgbClr val="002060"/>
                </a:solidFill>
              </a:rPr>
              <a:t>Q6: </a:t>
            </a:r>
            <a:r>
              <a:rPr lang="en-US" altLang="zh-TW" sz="1350" dirty="0">
                <a:solidFill>
                  <a:srgbClr val="002060"/>
                </a:solidFill>
              </a:rPr>
              <a:t>Adverbs are used to describe how we do something. Find the three adverbs in the poster and complete the table below. </a:t>
            </a:r>
          </a:p>
          <a:p>
            <a:endParaRPr lang="en-US" altLang="zh-TW" sz="1350" dirty="0">
              <a:solidFill>
                <a:srgbClr val="002060"/>
              </a:solidFill>
            </a:endParaRPr>
          </a:p>
          <a:p>
            <a:endParaRPr lang="en-US" altLang="zh-TW"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zh-HK" altLang="en-US" sz="1350" dirty="0">
              <a:solidFill>
                <a:srgbClr val="002060"/>
              </a:solidFill>
            </a:endParaRPr>
          </a:p>
        </p:txBody>
      </p:sp>
      <p:graphicFrame>
        <p:nvGraphicFramePr>
          <p:cNvPr id="33" name="表格 33">
            <a:extLst>
              <a:ext uri="{FF2B5EF4-FFF2-40B4-BE49-F238E27FC236}">
                <a16:creationId xmlns:a16="http://schemas.microsoft.com/office/drawing/2014/main" id="{9841316A-79CC-4410-9A05-69FE3626F1B2}"/>
              </a:ext>
            </a:extLst>
          </p:cNvPr>
          <p:cNvGraphicFramePr>
            <a:graphicFrameLocks noGrp="1"/>
          </p:cNvGraphicFramePr>
          <p:nvPr>
            <p:extLst>
              <p:ext uri="{D42A27DB-BD31-4B8C-83A1-F6EECF244321}">
                <p14:modId xmlns:p14="http://schemas.microsoft.com/office/powerpoint/2010/main" val="3597535944"/>
              </p:ext>
            </p:extLst>
          </p:nvPr>
        </p:nvGraphicFramePr>
        <p:xfrm>
          <a:off x="5496370" y="4556696"/>
          <a:ext cx="3377764" cy="1184193"/>
        </p:xfrm>
        <a:graphic>
          <a:graphicData uri="http://schemas.openxmlformats.org/drawingml/2006/table">
            <a:tbl>
              <a:tblPr firstRow="1" bandRow="1">
                <a:tableStyleId>{5C22544A-7EE6-4342-B048-85BDC9FD1C3A}</a:tableStyleId>
              </a:tblPr>
              <a:tblGrid>
                <a:gridCol w="1688882">
                  <a:extLst>
                    <a:ext uri="{9D8B030D-6E8A-4147-A177-3AD203B41FA5}">
                      <a16:colId xmlns:a16="http://schemas.microsoft.com/office/drawing/2014/main" val="1321715340"/>
                    </a:ext>
                  </a:extLst>
                </a:gridCol>
                <a:gridCol w="1688882">
                  <a:extLst>
                    <a:ext uri="{9D8B030D-6E8A-4147-A177-3AD203B41FA5}">
                      <a16:colId xmlns:a16="http://schemas.microsoft.com/office/drawing/2014/main" val="2584890773"/>
                    </a:ext>
                  </a:extLst>
                </a:gridCol>
              </a:tblGrid>
              <a:tr h="0">
                <a:tc>
                  <a:txBody>
                    <a:bodyPr/>
                    <a:lstStyle/>
                    <a:p>
                      <a:pPr algn="ctr"/>
                      <a:r>
                        <a:rPr lang="en-US" altLang="zh-HK" sz="1000" dirty="0"/>
                        <a:t>Adverbs</a:t>
                      </a:r>
                      <a:endParaRPr lang="zh-HK" altLang="en-US" sz="1000" dirty="0"/>
                    </a:p>
                  </a:txBody>
                  <a:tcPr marL="68580" marR="68580" marT="34290" marB="34290"/>
                </a:tc>
                <a:tc>
                  <a:txBody>
                    <a:bodyPr/>
                    <a:lstStyle/>
                    <a:p>
                      <a:pPr algn="ctr"/>
                      <a:r>
                        <a:rPr lang="en-US" altLang="zh-HK" sz="1000" dirty="0"/>
                        <a:t>Meaning</a:t>
                      </a:r>
                      <a:endParaRPr lang="zh-HK" altLang="en-US" sz="1000" dirty="0"/>
                    </a:p>
                  </a:txBody>
                  <a:tcPr marL="68580" marR="68580" marT="34290" marB="34290"/>
                </a:tc>
                <a:extLst>
                  <a:ext uri="{0D108BD9-81ED-4DB2-BD59-A6C34878D82A}">
                    <a16:rowId xmlns:a16="http://schemas.microsoft.com/office/drawing/2014/main" val="1752433038"/>
                  </a:ext>
                </a:extLst>
              </a:tr>
              <a:tr h="321071">
                <a:tc>
                  <a:txBody>
                    <a:bodyPr/>
                    <a:lstStyle/>
                    <a:p>
                      <a:pPr algn="l"/>
                      <a:r>
                        <a:rPr lang="en-US" altLang="zh-HK" sz="1100" dirty="0"/>
                        <a:t>(</a:t>
                      </a:r>
                      <a:r>
                        <a:rPr lang="en-US" altLang="zh-HK" sz="1100" dirty="0" err="1"/>
                        <a:t>i</a:t>
                      </a:r>
                      <a:r>
                        <a:rPr lang="en-US" altLang="zh-HK" sz="1100" dirty="0"/>
                        <a:t>) </a:t>
                      </a:r>
                      <a:r>
                        <a:rPr lang="en-US" altLang="zh-HK" sz="1100" dirty="0">
                          <a:solidFill>
                            <a:srgbClr val="FF0000"/>
                          </a:solidFill>
                        </a:rPr>
                        <a:t>frequently</a:t>
                      </a:r>
                      <a:endParaRPr lang="zh-HK" altLang="en-US" sz="1100" dirty="0">
                        <a:solidFill>
                          <a:srgbClr val="FF0000"/>
                        </a:solidFill>
                      </a:endParaRPr>
                    </a:p>
                  </a:txBody>
                  <a:tcPr marL="68580" marR="68580" marT="34290" marB="34290"/>
                </a:tc>
                <a:tc>
                  <a:txBody>
                    <a:bodyPr/>
                    <a:lstStyle/>
                    <a:p>
                      <a:pPr algn="l"/>
                      <a:r>
                        <a:rPr lang="en-US" altLang="zh-HK" sz="1100" dirty="0"/>
                        <a:t>(ii) often</a:t>
                      </a:r>
                      <a:endParaRPr lang="zh-HK" altLang="en-US" sz="1100" dirty="0"/>
                    </a:p>
                  </a:txBody>
                  <a:tcPr marL="68580" marR="68580" marT="34290" marB="34290"/>
                </a:tc>
                <a:extLst>
                  <a:ext uri="{0D108BD9-81ED-4DB2-BD59-A6C34878D82A}">
                    <a16:rowId xmlns:a16="http://schemas.microsoft.com/office/drawing/2014/main" val="1993688433"/>
                  </a:ext>
                </a:extLst>
              </a:tr>
              <a:tr h="321071">
                <a:tc>
                  <a:txBody>
                    <a:bodyPr/>
                    <a:lstStyle/>
                    <a:p>
                      <a:pPr algn="l"/>
                      <a:r>
                        <a:rPr lang="en-US" altLang="zh-HK" sz="1100" dirty="0"/>
                        <a:t>(iii) thoroughly </a:t>
                      </a:r>
                      <a:endParaRPr lang="zh-HK" altLang="en-US" sz="1100" dirty="0"/>
                    </a:p>
                  </a:txBody>
                  <a:tcPr marL="68580" marR="68580" marT="34290" marB="34290"/>
                </a:tc>
                <a:tc>
                  <a:txBody>
                    <a:bodyPr/>
                    <a:lstStyle/>
                    <a:p>
                      <a:pPr algn="l"/>
                      <a:r>
                        <a:rPr lang="en-US" altLang="zh-HK" sz="1100" dirty="0"/>
                        <a:t>(iv) </a:t>
                      </a:r>
                      <a:r>
                        <a:rPr lang="en-US" altLang="zh-HK" sz="1100" dirty="0">
                          <a:solidFill>
                            <a:srgbClr val="FF0000"/>
                          </a:solidFill>
                        </a:rPr>
                        <a:t>completely</a:t>
                      </a:r>
                      <a:endParaRPr lang="zh-HK" altLang="en-US" sz="1100" dirty="0">
                        <a:solidFill>
                          <a:srgbClr val="FF0000"/>
                        </a:solidFill>
                      </a:endParaRPr>
                    </a:p>
                  </a:txBody>
                  <a:tcPr marL="68580" marR="68580" marT="34290" marB="34290"/>
                </a:tc>
                <a:extLst>
                  <a:ext uri="{0D108BD9-81ED-4DB2-BD59-A6C34878D82A}">
                    <a16:rowId xmlns:a16="http://schemas.microsoft.com/office/drawing/2014/main" val="4083055422"/>
                  </a:ext>
                </a:extLst>
              </a:tr>
              <a:tr h="321071">
                <a:tc>
                  <a:txBody>
                    <a:bodyPr/>
                    <a:lstStyle/>
                    <a:p>
                      <a:pPr algn="l"/>
                      <a:r>
                        <a:rPr lang="en-US" altLang="zh-HK" sz="1100" dirty="0"/>
                        <a:t>(v) </a:t>
                      </a:r>
                      <a:r>
                        <a:rPr lang="en-US" altLang="zh-HK" sz="1100" dirty="0">
                          <a:solidFill>
                            <a:srgbClr val="FF0000"/>
                          </a:solidFill>
                        </a:rPr>
                        <a:t>promptly</a:t>
                      </a:r>
                      <a:endParaRPr lang="zh-HK" altLang="en-US" sz="1100" dirty="0">
                        <a:solidFill>
                          <a:srgbClr val="FF0000"/>
                        </a:solidFill>
                      </a:endParaRPr>
                    </a:p>
                  </a:txBody>
                  <a:tcPr marL="68580" marR="68580" marT="34290" marB="34290"/>
                </a:tc>
                <a:tc>
                  <a:txBody>
                    <a:bodyPr/>
                    <a:lstStyle/>
                    <a:p>
                      <a:pPr algn="l"/>
                      <a:r>
                        <a:rPr lang="en-US" altLang="zh-HK" sz="1100" dirty="0"/>
                        <a:t>(vi) </a:t>
                      </a:r>
                      <a:r>
                        <a:rPr lang="en-US" altLang="zh-HK" sz="1100" dirty="0">
                          <a:solidFill>
                            <a:schemeClr val="tx1"/>
                          </a:solidFill>
                        </a:rPr>
                        <a:t>quickly</a:t>
                      </a:r>
                      <a:endParaRPr lang="zh-HK" altLang="en-US" sz="1100" dirty="0">
                        <a:solidFill>
                          <a:schemeClr val="tx1"/>
                        </a:solidFill>
                      </a:endParaRPr>
                    </a:p>
                  </a:txBody>
                  <a:tcPr marL="68580" marR="68580" marT="34290" marB="34290"/>
                </a:tc>
                <a:extLst>
                  <a:ext uri="{0D108BD9-81ED-4DB2-BD59-A6C34878D82A}">
                    <a16:rowId xmlns:a16="http://schemas.microsoft.com/office/drawing/2014/main" val="2219639024"/>
                  </a:ext>
                </a:extLst>
              </a:tr>
            </a:tbl>
          </a:graphicData>
        </a:graphic>
      </p:graphicFrame>
      <p:grpSp>
        <p:nvGrpSpPr>
          <p:cNvPr id="20" name="群組 19">
            <a:extLst>
              <a:ext uri="{FF2B5EF4-FFF2-40B4-BE49-F238E27FC236}">
                <a16:creationId xmlns:a16="http://schemas.microsoft.com/office/drawing/2014/main" id="{430ADD92-5682-462F-A5DE-7F7E45BBC1D7}"/>
              </a:ext>
            </a:extLst>
          </p:cNvPr>
          <p:cNvGrpSpPr/>
          <p:nvPr/>
        </p:nvGrpSpPr>
        <p:grpSpPr>
          <a:xfrm>
            <a:off x="656074" y="1854484"/>
            <a:ext cx="4651717" cy="3697343"/>
            <a:chOff x="943083" y="1450705"/>
            <a:chExt cx="6588985" cy="4924974"/>
          </a:xfrm>
        </p:grpSpPr>
        <p:grpSp>
          <p:nvGrpSpPr>
            <p:cNvPr id="24" name="群組 23">
              <a:extLst>
                <a:ext uri="{FF2B5EF4-FFF2-40B4-BE49-F238E27FC236}">
                  <a16:creationId xmlns:a16="http://schemas.microsoft.com/office/drawing/2014/main" id="{D2FB4CFF-4678-45F1-828C-226F8ABBE642}"/>
                </a:ext>
              </a:extLst>
            </p:cNvPr>
            <p:cNvGrpSpPr/>
            <p:nvPr/>
          </p:nvGrpSpPr>
          <p:grpSpPr>
            <a:xfrm>
              <a:off x="943083" y="1450705"/>
              <a:ext cx="6588985" cy="4924974"/>
              <a:chOff x="943083" y="1450705"/>
              <a:chExt cx="6588985" cy="4924974"/>
            </a:xfrm>
          </p:grpSpPr>
          <p:grpSp>
            <p:nvGrpSpPr>
              <p:cNvPr id="27" name="群組 26">
                <a:extLst>
                  <a:ext uri="{FF2B5EF4-FFF2-40B4-BE49-F238E27FC236}">
                    <a16:creationId xmlns:a16="http://schemas.microsoft.com/office/drawing/2014/main" id="{80C18E24-B7AE-4716-8514-DF46CF17545F}"/>
                  </a:ext>
                </a:extLst>
              </p:cNvPr>
              <p:cNvGrpSpPr/>
              <p:nvPr/>
            </p:nvGrpSpPr>
            <p:grpSpPr>
              <a:xfrm>
                <a:off x="943083" y="1450705"/>
                <a:ext cx="6588985" cy="4924974"/>
                <a:chOff x="943083" y="1450705"/>
                <a:chExt cx="6588985" cy="4924974"/>
              </a:xfrm>
            </p:grpSpPr>
            <p:grpSp>
              <p:nvGrpSpPr>
                <p:cNvPr id="29" name="群組 28">
                  <a:extLst>
                    <a:ext uri="{FF2B5EF4-FFF2-40B4-BE49-F238E27FC236}">
                      <a16:creationId xmlns:a16="http://schemas.microsoft.com/office/drawing/2014/main" id="{EB14BB6E-7CB9-424E-BC0D-BCD1D172A458}"/>
                    </a:ext>
                  </a:extLst>
                </p:cNvPr>
                <p:cNvGrpSpPr/>
                <p:nvPr/>
              </p:nvGrpSpPr>
              <p:grpSpPr>
                <a:xfrm>
                  <a:off x="943083" y="1450705"/>
                  <a:ext cx="6588985" cy="4924974"/>
                  <a:chOff x="896081" y="1068028"/>
                  <a:chExt cx="6588985" cy="4880119"/>
                </a:xfrm>
              </p:grpSpPr>
              <p:pic>
                <p:nvPicPr>
                  <p:cNvPr id="34" name="內容版面配置區 5">
                    <a:extLst>
                      <a:ext uri="{FF2B5EF4-FFF2-40B4-BE49-F238E27FC236}">
                        <a16:creationId xmlns:a16="http://schemas.microsoft.com/office/drawing/2014/main" id="{953BEB39-01C0-4812-9A48-4AB752CEA6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35" name="內容版面配置區 5">
                    <a:extLst>
                      <a:ext uri="{FF2B5EF4-FFF2-40B4-BE49-F238E27FC236}">
                        <a16:creationId xmlns:a16="http://schemas.microsoft.com/office/drawing/2014/main" id="{8B4C73E1-D844-4E59-A70E-204474025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36" name="內容版面配置區 5">
                    <a:extLst>
                      <a:ext uri="{FF2B5EF4-FFF2-40B4-BE49-F238E27FC236}">
                        <a16:creationId xmlns:a16="http://schemas.microsoft.com/office/drawing/2014/main" id="{B2046618-9210-41BF-A1E4-15D13FCC05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37" name="群組 36">
                    <a:extLst>
                      <a:ext uri="{FF2B5EF4-FFF2-40B4-BE49-F238E27FC236}">
                        <a16:creationId xmlns:a16="http://schemas.microsoft.com/office/drawing/2014/main" id="{3286D5A1-E9BB-4E47-AB28-8F6C1761006F}"/>
                      </a:ext>
                    </a:extLst>
                  </p:cNvPr>
                  <p:cNvGrpSpPr/>
                  <p:nvPr/>
                </p:nvGrpSpPr>
                <p:grpSpPr>
                  <a:xfrm>
                    <a:off x="896081" y="1085235"/>
                    <a:ext cx="1717949" cy="4852507"/>
                    <a:chOff x="1875521" y="603732"/>
                    <a:chExt cx="1968063" cy="5309498"/>
                  </a:xfrm>
                </p:grpSpPr>
                <p:pic>
                  <p:nvPicPr>
                    <p:cNvPr id="38" name="內容版面配置區 5">
                      <a:extLst>
                        <a:ext uri="{FF2B5EF4-FFF2-40B4-BE49-F238E27FC236}">
                          <a16:creationId xmlns:a16="http://schemas.microsoft.com/office/drawing/2014/main" id="{4126D94B-4C1D-4AA2-AAF7-C0C500B4AB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39" name="矩形: 圓角 38">
                      <a:extLst>
                        <a:ext uri="{FF2B5EF4-FFF2-40B4-BE49-F238E27FC236}">
                          <a16:creationId xmlns:a16="http://schemas.microsoft.com/office/drawing/2014/main" id="{12DC0444-A2E3-4424-B8EF-31B2AF728B17}"/>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30" name="矩形: 圓角化單一角落 29">
                  <a:extLst>
                    <a:ext uri="{FF2B5EF4-FFF2-40B4-BE49-F238E27FC236}">
                      <a16:creationId xmlns:a16="http://schemas.microsoft.com/office/drawing/2014/main" id="{1720751E-F5B8-4A7E-BE59-18D9C401A36D}"/>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1" name="矩形: 圓角化單一角落 30">
                  <a:extLst>
                    <a:ext uri="{FF2B5EF4-FFF2-40B4-BE49-F238E27FC236}">
                      <a16:creationId xmlns:a16="http://schemas.microsoft.com/office/drawing/2014/main" id="{8F2CA3B4-7418-4587-9A45-BE7D20C5DAC7}"/>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2" name="矩形: 圓角化單一角落 31">
                  <a:extLst>
                    <a:ext uri="{FF2B5EF4-FFF2-40B4-BE49-F238E27FC236}">
                      <a16:creationId xmlns:a16="http://schemas.microsoft.com/office/drawing/2014/main" id="{627D5DF4-538B-4EF6-8B51-44A00D5CDB71}"/>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8" name="矩形: 圓角化單一角落 27">
                <a:extLst>
                  <a:ext uri="{FF2B5EF4-FFF2-40B4-BE49-F238E27FC236}">
                    <a16:creationId xmlns:a16="http://schemas.microsoft.com/office/drawing/2014/main" id="{17B5C312-B55D-44C1-8F2E-8BF341339503}"/>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6" name="矩形: 圓角 25">
              <a:extLst>
                <a:ext uri="{FF2B5EF4-FFF2-40B4-BE49-F238E27FC236}">
                  <a16:creationId xmlns:a16="http://schemas.microsoft.com/office/drawing/2014/main" id="{0A32C312-4338-47EF-B8C1-5CE2058A70F9}"/>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40" name="群組 39">
            <a:extLst>
              <a:ext uri="{FF2B5EF4-FFF2-40B4-BE49-F238E27FC236}">
                <a16:creationId xmlns:a16="http://schemas.microsoft.com/office/drawing/2014/main" id="{BD2D45C2-6B65-4C1E-A508-10C2D099D59D}"/>
              </a:ext>
            </a:extLst>
          </p:cNvPr>
          <p:cNvGrpSpPr/>
          <p:nvPr/>
        </p:nvGrpSpPr>
        <p:grpSpPr>
          <a:xfrm>
            <a:off x="656074" y="5644749"/>
            <a:ext cx="4718438" cy="454496"/>
            <a:chOff x="883574" y="5545093"/>
            <a:chExt cx="4718438" cy="454496"/>
          </a:xfrm>
        </p:grpSpPr>
        <p:sp>
          <p:nvSpPr>
            <p:cNvPr id="41" name="雙波浪 40">
              <a:extLst>
                <a:ext uri="{FF2B5EF4-FFF2-40B4-BE49-F238E27FC236}">
                  <a16:creationId xmlns:a16="http://schemas.microsoft.com/office/drawing/2014/main" id="{B25AC806-C904-4463-8830-A42B132E6678}"/>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42" name="雙波浪 41">
              <a:extLst>
                <a:ext uri="{FF2B5EF4-FFF2-40B4-BE49-F238E27FC236}">
                  <a16:creationId xmlns:a16="http://schemas.microsoft.com/office/drawing/2014/main" id="{106CC000-2CA1-4F02-9703-B01263D6ED40}"/>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43" name="雙波浪 42">
              <a:extLst>
                <a:ext uri="{FF2B5EF4-FFF2-40B4-BE49-F238E27FC236}">
                  <a16:creationId xmlns:a16="http://schemas.microsoft.com/office/drawing/2014/main" id="{2DDE3E85-8BA6-4110-9C8F-B7851ECF0C12}"/>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44" name="雙波浪 43">
              <a:extLst>
                <a:ext uri="{FF2B5EF4-FFF2-40B4-BE49-F238E27FC236}">
                  <a16:creationId xmlns:a16="http://schemas.microsoft.com/office/drawing/2014/main" id="{F8957AA3-8621-4366-BBC7-C53974FE4408}"/>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45" name="標題 1">
            <a:extLst>
              <a:ext uri="{FF2B5EF4-FFF2-40B4-BE49-F238E27FC236}">
                <a16:creationId xmlns:a16="http://schemas.microsoft.com/office/drawing/2014/main" id="{76DEA651-7527-4F95-9B9D-E373D5B26A4C}"/>
              </a:ext>
            </a:extLst>
          </p:cNvPr>
          <p:cNvSpPr txBox="1">
            <a:spLocks/>
          </p:cNvSpPr>
          <p:nvPr/>
        </p:nvSpPr>
        <p:spPr>
          <a:xfrm>
            <a:off x="761738" y="557892"/>
            <a:ext cx="6224258"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 </a:t>
            </a:r>
            <a:r>
              <a:rPr lang="en-US" altLang="zh-HK" sz="2000" dirty="0">
                <a:solidFill>
                  <a:srgbClr val="FF0000"/>
                </a:solidFill>
              </a:rPr>
              <a:t>(Answers)</a:t>
            </a:r>
            <a:endParaRPr lang="zh-HK" altLang="en-US" sz="2175" dirty="0">
              <a:solidFill>
                <a:srgbClr val="00206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163895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43061" y="1144042"/>
            <a:ext cx="2038516" cy="894311"/>
          </a:xfrm>
        </p:spPr>
        <p:txBody>
          <a:bodyPr>
            <a:normAutofit fontScale="90000"/>
          </a:bodyPr>
          <a:lstStyle/>
          <a:p>
            <a:r>
              <a:rPr lang="en-HK" dirty="0"/>
              <a:t/>
            </a:r>
            <a:br>
              <a:rPr lang="en-HK" dirty="0"/>
            </a:br>
            <a:endParaRPr lang="en-US" dirty="0"/>
          </a:p>
        </p:txBody>
      </p:sp>
      <p:sp>
        <p:nvSpPr>
          <p:cNvPr id="3" name="內容版面配置區 2"/>
          <p:cNvSpPr>
            <a:spLocks noGrp="1"/>
          </p:cNvSpPr>
          <p:nvPr>
            <p:ph idx="1"/>
          </p:nvPr>
        </p:nvSpPr>
        <p:spPr>
          <a:xfrm>
            <a:off x="3996837" y="1333557"/>
            <a:ext cx="4786555" cy="4542902"/>
          </a:xfrm>
        </p:spPr>
        <p:txBody>
          <a:bodyPr>
            <a:normAutofit fontScale="70000" lnSpcReduction="20000"/>
          </a:bodyPr>
          <a:lstStyle/>
          <a:p>
            <a:pPr marL="0" indent="0">
              <a:buNone/>
            </a:pPr>
            <a:endParaRPr lang="en-HK" sz="1800" dirty="0"/>
          </a:p>
          <a:p>
            <a:pPr marL="0" indent="0">
              <a:buNone/>
            </a:pPr>
            <a:r>
              <a:rPr lang="en-HK" b="1" dirty="0">
                <a:solidFill>
                  <a:schemeClr val="tx1"/>
                </a:solidFill>
              </a:rPr>
              <a:t>Q7  Can you think of other health tips for yourselves, your schoolmates, teachers and family to keep viruses away? </a:t>
            </a:r>
          </a:p>
          <a:p>
            <a:pPr marL="0" indent="0">
              <a:buNone/>
            </a:pPr>
            <a:endParaRPr lang="en-HK" sz="2300" dirty="0"/>
          </a:p>
          <a:p>
            <a:pPr marL="0" indent="0">
              <a:buNone/>
            </a:pPr>
            <a:r>
              <a:rPr lang="en-HK" sz="2300" dirty="0">
                <a:solidFill>
                  <a:srgbClr val="FF0000"/>
                </a:solidFill>
              </a:rPr>
              <a:t>(Any reasonable answers)</a:t>
            </a:r>
          </a:p>
          <a:p>
            <a:r>
              <a:rPr lang="en-HK" sz="2300" dirty="0">
                <a:solidFill>
                  <a:srgbClr val="FF0000"/>
                </a:solidFill>
              </a:rPr>
              <a:t>Use alcohol-based hand-rubs to clean our hands.</a:t>
            </a:r>
          </a:p>
          <a:p>
            <a:r>
              <a:rPr lang="en-HK" sz="2300" dirty="0">
                <a:solidFill>
                  <a:srgbClr val="FF0000"/>
                </a:solidFill>
              </a:rPr>
              <a:t>Wash our hands before touching our eyes, nose and mouth.</a:t>
            </a:r>
          </a:p>
          <a:p>
            <a:r>
              <a:rPr lang="en-HK" sz="2300" dirty="0">
                <a:solidFill>
                  <a:srgbClr val="FF0000"/>
                </a:solidFill>
              </a:rPr>
              <a:t>Cover the toilet seat before flushing.</a:t>
            </a:r>
          </a:p>
          <a:p>
            <a:r>
              <a:rPr lang="en-HK" sz="2300" dirty="0">
                <a:solidFill>
                  <a:srgbClr val="FF0000"/>
                </a:solidFill>
              </a:rPr>
              <a:t>Wear a surgical mask when we are playing games with friends.</a:t>
            </a:r>
          </a:p>
          <a:p>
            <a:r>
              <a:rPr lang="en-HK" sz="2300" dirty="0">
                <a:solidFill>
                  <a:srgbClr val="FF0000"/>
                </a:solidFill>
              </a:rPr>
              <a:t>Keep our belongings, e.g. books, stationery and toys clean</a:t>
            </a:r>
          </a:p>
          <a:p>
            <a:r>
              <a:rPr lang="en-HK" sz="2300" dirty="0">
                <a:solidFill>
                  <a:srgbClr val="FF0000"/>
                </a:solidFill>
              </a:rPr>
              <a:t>…</a:t>
            </a:r>
          </a:p>
          <a:p>
            <a:endParaRPr lang="en-HK" dirty="0"/>
          </a:p>
          <a:p>
            <a:pPr marL="0" indent="0">
              <a:buNone/>
            </a:pPr>
            <a:endParaRPr lang="en-HK"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15</a:t>
            </a:fld>
            <a:endParaRPr lang="en-US" dirty="0"/>
          </a:p>
        </p:txBody>
      </p:sp>
      <p:grpSp>
        <p:nvGrpSpPr>
          <p:cNvPr id="5" name="群組 4">
            <a:extLst>
              <a:ext uri="{FF2B5EF4-FFF2-40B4-BE49-F238E27FC236}">
                <a16:creationId xmlns:a16="http://schemas.microsoft.com/office/drawing/2014/main" id="{1E53B9D5-8D11-4871-87A1-10837ACC4353}"/>
              </a:ext>
            </a:extLst>
          </p:cNvPr>
          <p:cNvGrpSpPr/>
          <p:nvPr/>
        </p:nvGrpSpPr>
        <p:grpSpPr>
          <a:xfrm>
            <a:off x="413398" y="1144040"/>
            <a:ext cx="3418374" cy="2088177"/>
            <a:chOff x="943083" y="1450705"/>
            <a:chExt cx="6588986" cy="4924974"/>
          </a:xfrm>
        </p:grpSpPr>
        <p:grpSp>
          <p:nvGrpSpPr>
            <p:cNvPr id="6" name="群組 5">
              <a:extLst>
                <a:ext uri="{FF2B5EF4-FFF2-40B4-BE49-F238E27FC236}">
                  <a16:creationId xmlns:a16="http://schemas.microsoft.com/office/drawing/2014/main" id="{531DAF0E-0607-44C8-B764-3AAFD8C82B62}"/>
                </a:ext>
              </a:extLst>
            </p:cNvPr>
            <p:cNvGrpSpPr/>
            <p:nvPr/>
          </p:nvGrpSpPr>
          <p:grpSpPr>
            <a:xfrm>
              <a:off x="943083" y="1450705"/>
              <a:ext cx="6588986" cy="4924974"/>
              <a:chOff x="943083" y="1450705"/>
              <a:chExt cx="6588986" cy="4924974"/>
            </a:xfrm>
          </p:grpSpPr>
          <p:grpSp>
            <p:nvGrpSpPr>
              <p:cNvPr id="8" name="群組 7">
                <a:extLst>
                  <a:ext uri="{FF2B5EF4-FFF2-40B4-BE49-F238E27FC236}">
                    <a16:creationId xmlns:a16="http://schemas.microsoft.com/office/drawing/2014/main" id="{4096F358-3D71-429B-8199-42A859BF4975}"/>
                  </a:ext>
                </a:extLst>
              </p:cNvPr>
              <p:cNvGrpSpPr/>
              <p:nvPr/>
            </p:nvGrpSpPr>
            <p:grpSpPr>
              <a:xfrm>
                <a:off x="943083" y="1450705"/>
                <a:ext cx="6588986" cy="4924974"/>
                <a:chOff x="943083" y="1450705"/>
                <a:chExt cx="6588986" cy="4924974"/>
              </a:xfrm>
            </p:grpSpPr>
            <p:grpSp>
              <p:nvGrpSpPr>
                <p:cNvPr id="10" name="群組 9">
                  <a:extLst>
                    <a:ext uri="{FF2B5EF4-FFF2-40B4-BE49-F238E27FC236}">
                      <a16:creationId xmlns:a16="http://schemas.microsoft.com/office/drawing/2014/main" id="{FCE749D1-FDCB-4722-8E8F-CACAFA548BD2}"/>
                    </a:ext>
                  </a:extLst>
                </p:cNvPr>
                <p:cNvGrpSpPr/>
                <p:nvPr/>
              </p:nvGrpSpPr>
              <p:grpSpPr>
                <a:xfrm>
                  <a:off x="943083" y="1450705"/>
                  <a:ext cx="6588986" cy="4924974"/>
                  <a:chOff x="896081" y="1068028"/>
                  <a:chExt cx="6588986" cy="4880119"/>
                </a:xfrm>
              </p:grpSpPr>
              <p:pic>
                <p:nvPicPr>
                  <p:cNvPr id="14"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5"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6"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30" y="1085235"/>
                    <a:ext cx="1532837" cy="4826069"/>
                  </a:xfrm>
                  <a:prstGeom prst="rect">
                    <a:avLst/>
                  </a:prstGeom>
                </p:spPr>
              </p:pic>
              <p:grpSp>
                <p:nvGrpSpPr>
                  <p:cNvPr id="17" name="群組 16">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8"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9"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11"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2"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9"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7"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pic>
        <p:nvPicPr>
          <p:cNvPr id="20" name="圖片 19"/>
          <p:cNvPicPr>
            <a:picLocks noChangeAspect="1"/>
          </p:cNvPicPr>
          <p:nvPr/>
        </p:nvPicPr>
        <p:blipFill>
          <a:blip r:embed="rId6"/>
          <a:stretch>
            <a:fillRect/>
          </a:stretch>
        </p:blipFill>
        <p:spPr>
          <a:xfrm rot="379710">
            <a:off x="2212249" y="4667713"/>
            <a:ext cx="1421976" cy="1309403"/>
          </a:xfrm>
          <a:prstGeom prst="rect">
            <a:avLst/>
          </a:prstGeom>
        </p:spPr>
      </p:pic>
      <p:pic>
        <p:nvPicPr>
          <p:cNvPr id="22" name="圖片 21"/>
          <p:cNvPicPr>
            <a:picLocks noChangeAspect="1"/>
          </p:cNvPicPr>
          <p:nvPr/>
        </p:nvPicPr>
        <p:blipFill>
          <a:blip r:embed="rId7"/>
          <a:stretch>
            <a:fillRect/>
          </a:stretch>
        </p:blipFill>
        <p:spPr>
          <a:xfrm>
            <a:off x="881022" y="4593331"/>
            <a:ext cx="808795" cy="1207307"/>
          </a:xfrm>
          <a:prstGeom prst="rect">
            <a:avLst/>
          </a:prstGeom>
        </p:spPr>
      </p:pic>
      <p:pic>
        <p:nvPicPr>
          <p:cNvPr id="23" name="圖片 22"/>
          <p:cNvPicPr>
            <a:picLocks noChangeAspect="1"/>
          </p:cNvPicPr>
          <p:nvPr/>
        </p:nvPicPr>
        <p:blipFill>
          <a:blip r:embed="rId8"/>
          <a:stretch>
            <a:fillRect/>
          </a:stretch>
        </p:blipFill>
        <p:spPr>
          <a:xfrm>
            <a:off x="1689817" y="3265595"/>
            <a:ext cx="1139810" cy="1269856"/>
          </a:xfrm>
          <a:prstGeom prst="rect">
            <a:avLst/>
          </a:prstGeom>
        </p:spPr>
      </p:pic>
      <p:sp>
        <p:nvSpPr>
          <p:cNvPr id="24" name="標題 1">
            <a:extLst>
              <a:ext uri="{FF2B5EF4-FFF2-40B4-BE49-F238E27FC236}">
                <a16:creationId xmlns:a16="http://schemas.microsoft.com/office/drawing/2014/main" id="{EBDCD1FD-4AF7-433B-8B76-3FB10DBA3A76}"/>
              </a:ext>
            </a:extLst>
          </p:cNvPr>
          <p:cNvSpPr txBox="1">
            <a:spLocks/>
          </p:cNvSpPr>
          <p:nvPr/>
        </p:nvSpPr>
        <p:spPr>
          <a:xfrm>
            <a:off x="7197126" y="1001597"/>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105939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9AF918A-A7A4-4E12-A319-4633A1434EF1}"/>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16</a:t>
            </a:fld>
            <a:endParaRPr lang="en-US" dirty="0">
              <a:solidFill>
                <a:prstClr val="black">
                  <a:lumMod val="65000"/>
                  <a:lumOff val="35000"/>
                </a:prstClr>
              </a:solidFill>
              <a:latin typeface="Gill Sans MT" panose="020B0502020104020203"/>
            </a:endParaRPr>
          </a:p>
        </p:txBody>
      </p:sp>
      <p:sp>
        <p:nvSpPr>
          <p:cNvPr id="10" name="標題 1">
            <a:extLst>
              <a:ext uri="{FF2B5EF4-FFF2-40B4-BE49-F238E27FC236}">
                <a16:creationId xmlns:a16="http://schemas.microsoft.com/office/drawing/2014/main" id="{960DD32F-9F7D-44EF-B307-BAC243F75362}"/>
              </a:ext>
            </a:extLst>
          </p:cNvPr>
          <p:cNvSpPr txBox="1">
            <a:spLocks/>
          </p:cNvSpPr>
          <p:nvPr/>
        </p:nvSpPr>
        <p:spPr>
          <a:xfrm>
            <a:off x="744224" y="470973"/>
            <a:ext cx="4905085" cy="363332"/>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How to wash hands properly </a:t>
            </a:r>
            <a:endParaRPr lang="zh-HK" altLang="en-US" sz="2250" dirty="0">
              <a:solidFill>
                <a:srgbClr val="002060"/>
              </a:solidFill>
              <a:latin typeface="Impact" panose="020B0806030902050204"/>
              <a:ea typeface="新細明體" panose="02020500000000000000" pitchFamily="18" charset="-120"/>
            </a:endParaRPr>
          </a:p>
        </p:txBody>
      </p:sp>
      <p:grpSp>
        <p:nvGrpSpPr>
          <p:cNvPr id="33" name="群組 32">
            <a:extLst>
              <a:ext uri="{FF2B5EF4-FFF2-40B4-BE49-F238E27FC236}">
                <a16:creationId xmlns:a16="http://schemas.microsoft.com/office/drawing/2014/main" id="{EACF5F73-5E5B-4F53-922F-197048052250}"/>
              </a:ext>
            </a:extLst>
          </p:cNvPr>
          <p:cNvGrpSpPr/>
          <p:nvPr/>
        </p:nvGrpSpPr>
        <p:grpSpPr>
          <a:xfrm>
            <a:off x="680371" y="2149714"/>
            <a:ext cx="7457912" cy="1271369"/>
            <a:chOff x="4016877" y="135154"/>
            <a:chExt cx="8397755" cy="1743389"/>
          </a:xfrm>
        </p:grpSpPr>
        <p:pic>
          <p:nvPicPr>
            <p:cNvPr id="12" name="圖片 11">
              <a:extLst>
                <a:ext uri="{FF2B5EF4-FFF2-40B4-BE49-F238E27FC236}">
                  <a16:creationId xmlns:a16="http://schemas.microsoft.com/office/drawing/2014/main" id="{A54DC975-611A-443F-BA36-A47E31F2A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38" t="22374" r="3428" b="37098"/>
            <a:stretch/>
          </p:blipFill>
          <p:spPr>
            <a:xfrm>
              <a:off x="10522546" y="135154"/>
              <a:ext cx="1892086" cy="1743389"/>
            </a:xfrm>
            <a:prstGeom prst="corner">
              <a:avLst>
                <a:gd name="adj1" fmla="val 65799"/>
                <a:gd name="adj2" fmla="val 33829"/>
              </a:avLst>
            </a:prstGeom>
          </p:spPr>
        </p:pic>
        <p:pic>
          <p:nvPicPr>
            <p:cNvPr id="11" name="圖片 10">
              <a:extLst>
                <a:ext uri="{FF2B5EF4-FFF2-40B4-BE49-F238E27FC236}">
                  <a16:creationId xmlns:a16="http://schemas.microsoft.com/office/drawing/2014/main" id="{9B60610D-8B1D-46B3-BD4C-7C3CEBECAF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1" t="29333" r="64202" b="36797"/>
            <a:stretch/>
          </p:blipFill>
          <p:spPr>
            <a:xfrm>
              <a:off x="8949454" y="569187"/>
              <a:ext cx="1134370" cy="1144592"/>
            </a:xfrm>
            <a:prstGeom prst="rect">
              <a:avLst/>
            </a:prstGeom>
          </p:spPr>
        </p:pic>
        <p:pic>
          <p:nvPicPr>
            <p:cNvPr id="17" name="圖片 16">
              <a:extLst>
                <a:ext uri="{FF2B5EF4-FFF2-40B4-BE49-F238E27FC236}">
                  <a16:creationId xmlns:a16="http://schemas.microsoft.com/office/drawing/2014/main" id="{C42AAD54-7C07-4845-A487-A1A4E8C91F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779" t="72800" r="3966" b="6051"/>
            <a:stretch/>
          </p:blipFill>
          <p:spPr>
            <a:xfrm>
              <a:off x="7186504" y="577514"/>
              <a:ext cx="1203542" cy="1136264"/>
            </a:xfrm>
            <a:prstGeom prst="rect">
              <a:avLst/>
            </a:prstGeom>
          </p:spPr>
        </p:pic>
        <p:pic>
          <p:nvPicPr>
            <p:cNvPr id="16" name="圖片 15">
              <a:extLst>
                <a:ext uri="{FF2B5EF4-FFF2-40B4-BE49-F238E27FC236}">
                  <a16:creationId xmlns:a16="http://schemas.microsoft.com/office/drawing/2014/main" id="{1BB75638-1A11-4206-9EE2-06BF0B1984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196" t="75634" r="40839" b="7738"/>
            <a:stretch/>
          </p:blipFill>
          <p:spPr>
            <a:xfrm>
              <a:off x="5577174" y="604178"/>
              <a:ext cx="1182414" cy="1082864"/>
            </a:xfrm>
            <a:prstGeom prst="rect">
              <a:avLst/>
            </a:prstGeom>
          </p:spPr>
        </p:pic>
        <p:pic>
          <p:nvPicPr>
            <p:cNvPr id="15" name="圖片 14">
              <a:extLst>
                <a:ext uri="{FF2B5EF4-FFF2-40B4-BE49-F238E27FC236}">
                  <a16:creationId xmlns:a16="http://schemas.microsoft.com/office/drawing/2014/main" id="{264BDA7A-74CA-4155-9F31-55D5AD2EB4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3" t="64138" r="72348" b="20115"/>
            <a:stretch/>
          </p:blipFill>
          <p:spPr>
            <a:xfrm>
              <a:off x="4016877" y="604176"/>
              <a:ext cx="1180154" cy="1020659"/>
            </a:xfrm>
            <a:prstGeom prst="rect">
              <a:avLst/>
            </a:prstGeom>
          </p:spPr>
        </p:pic>
      </p:grpSp>
      <p:grpSp>
        <p:nvGrpSpPr>
          <p:cNvPr id="46" name="群組 45">
            <a:extLst>
              <a:ext uri="{FF2B5EF4-FFF2-40B4-BE49-F238E27FC236}">
                <a16:creationId xmlns:a16="http://schemas.microsoft.com/office/drawing/2014/main" id="{C8CC0031-3103-4BBB-8F1D-F4840E297384}"/>
              </a:ext>
            </a:extLst>
          </p:cNvPr>
          <p:cNvGrpSpPr/>
          <p:nvPr/>
        </p:nvGrpSpPr>
        <p:grpSpPr>
          <a:xfrm>
            <a:off x="690063" y="4062748"/>
            <a:ext cx="8257996" cy="646827"/>
            <a:chOff x="690149" y="5768198"/>
            <a:chExt cx="9859450" cy="862436"/>
          </a:xfrm>
        </p:grpSpPr>
        <p:sp>
          <p:nvSpPr>
            <p:cNvPr id="22" name="矩形 21">
              <a:extLst>
                <a:ext uri="{FF2B5EF4-FFF2-40B4-BE49-F238E27FC236}">
                  <a16:creationId xmlns:a16="http://schemas.microsoft.com/office/drawing/2014/main" id="{B972A3C0-02DE-4CDA-8DD9-0C95EFDF5029}"/>
                </a:ext>
              </a:extLst>
            </p:cNvPr>
            <p:cNvSpPr/>
            <p:nvPr/>
          </p:nvSpPr>
          <p:spPr>
            <a:xfrm>
              <a:off x="690149" y="5776878"/>
              <a:ext cx="1239757"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RINSE with water</a:t>
              </a:r>
              <a:endParaRPr lang="zh-HK" altLang="en-US" sz="1350" dirty="0">
                <a:solidFill>
                  <a:srgbClr val="002060"/>
                </a:solidFill>
              </a:endParaRPr>
            </a:p>
          </p:txBody>
        </p:sp>
        <p:sp>
          <p:nvSpPr>
            <p:cNvPr id="21" name="矩形 20">
              <a:extLst>
                <a:ext uri="{FF2B5EF4-FFF2-40B4-BE49-F238E27FC236}">
                  <a16:creationId xmlns:a16="http://schemas.microsoft.com/office/drawing/2014/main" id="{B96A7FC4-1703-4C3A-A3AF-40BC46EF77AC}"/>
                </a:ext>
              </a:extLst>
            </p:cNvPr>
            <p:cNvSpPr/>
            <p:nvPr/>
          </p:nvSpPr>
          <p:spPr>
            <a:xfrm>
              <a:off x="2071341" y="5774874"/>
              <a:ext cx="1350656"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DRY with paper towel</a:t>
              </a:r>
              <a:endParaRPr lang="zh-HK" altLang="en-US" sz="1350" dirty="0">
                <a:solidFill>
                  <a:srgbClr val="002060"/>
                </a:solidFill>
              </a:endParaRPr>
            </a:p>
          </p:txBody>
        </p:sp>
        <p:sp>
          <p:nvSpPr>
            <p:cNvPr id="20" name="矩形 19">
              <a:extLst>
                <a:ext uri="{FF2B5EF4-FFF2-40B4-BE49-F238E27FC236}">
                  <a16:creationId xmlns:a16="http://schemas.microsoft.com/office/drawing/2014/main" id="{420F6BDB-2364-4F19-AC4B-F31237013FC9}"/>
                </a:ext>
              </a:extLst>
            </p:cNvPr>
            <p:cNvSpPr/>
            <p:nvPr/>
          </p:nvSpPr>
          <p:spPr>
            <a:xfrm>
              <a:off x="3512273" y="5780307"/>
              <a:ext cx="3379657"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Use paper towel to TURN OFF the faucet (and TOUCH the door knob in public washrooms)</a:t>
              </a:r>
              <a:endParaRPr lang="zh-HK" altLang="en-US" sz="1350" dirty="0">
                <a:solidFill>
                  <a:srgbClr val="002060"/>
                </a:solidFill>
              </a:endParaRPr>
            </a:p>
          </p:txBody>
        </p:sp>
        <p:sp>
          <p:nvSpPr>
            <p:cNvPr id="6" name="矩形 5">
              <a:extLst>
                <a:ext uri="{FF2B5EF4-FFF2-40B4-BE49-F238E27FC236}">
                  <a16:creationId xmlns:a16="http://schemas.microsoft.com/office/drawing/2014/main" id="{536C1A0A-F891-44CD-837D-7BCAB8EECED4}"/>
                </a:ext>
              </a:extLst>
            </p:cNvPr>
            <p:cNvSpPr/>
            <p:nvPr/>
          </p:nvSpPr>
          <p:spPr>
            <a:xfrm>
              <a:off x="9228202" y="5768198"/>
              <a:ext cx="1321397" cy="8472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WET hands with water</a:t>
              </a:r>
              <a:endParaRPr lang="zh-HK" altLang="en-US" sz="1350" dirty="0">
                <a:solidFill>
                  <a:srgbClr val="002060"/>
                </a:solidFill>
              </a:endParaRPr>
            </a:p>
          </p:txBody>
        </p:sp>
        <p:sp>
          <p:nvSpPr>
            <p:cNvPr id="23" name="矩形 22">
              <a:extLst>
                <a:ext uri="{FF2B5EF4-FFF2-40B4-BE49-F238E27FC236}">
                  <a16:creationId xmlns:a16="http://schemas.microsoft.com/office/drawing/2014/main" id="{11D9C8FA-8116-4949-B428-DE0078A58AF4}"/>
                </a:ext>
              </a:extLst>
            </p:cNvPr>
            <p:cNvSpPr/>
            <p:nvPr/>
          </p:nvSpPr>
          <p:spPr>
            <a:xfrm>
              <a:off x="6983023" y="5783341"/>
              <a:ext cx="2154085"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Apply soap, RUB for at least 20 seconds</a:t>
              </a:r>
              <a:endParaRPr lang="zh-HK" altLang="en-US" sz="1350" dirty="0">
                <a:solidFill>
                  <a:srgbClr val="002060"/>
                </a:solidFill>
              </a:endParaRPr>
            </a:p>
          </p:txBody>
        </p:sp>
      </p:grpSp>
      <p:sp>
        <p:nvSpPr>
          <p:cNvPr id="47" name="想法泡泡: 雲朵 46">
            <a:extLst>
              <a:ext uri="{FF2B5EF4-FFF2-40B4-BE49-F238E27FC236}">
                <a16:creationId xmlns:a16="http://schemas.microsoft.com/office/drawing/2014/main" id="{74D2F4AD-B892-456F-9052-6F3148830361}"/>
              </a:ext>
            </a:extLst>
          </p:cNvPr>
          <p:cNvSpPr/>
          <p:nvPr/>
        </p:nvSpPr>
        <p:spPr>
          <a:xfrm>
            <a:off x="6068329" y="126358"/>
            <a:ext cx="2784415" cy="2011851"/>
          </a:xfrm>
          <a:prstGeom prst="cloudCallout">
            <a:avLst>
              <a:gd name="adj1" fmla="val 31154"/>
              <a:gd name="adj2" fmla="val 5125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200" dirty="0">
                <a:solidFill>
                  <a:srgbClr val="002060"/>
                </a:solidFill>
              </a:rPr>
              <a:t>Why are some of the words in the yellow boxes written in CAPITAL LETTERS?</a:t>
            </a:r>
          </a:p>
          <a:p>
            <a:pPr algn="ctr"/>
            <a:r>
              <a:rPr lang="en-US" altLang="zh-HK" sz="1200" u="sng" dirty="0">
                <a:solidFill>
                  <a:srgbClr val="FF0000"/>
                </a:solidFill>
              </a:rPr>
              <a:t>They are important words.</a:t>
            </a:r>
            <a:endParaRPr lang="zh-HK" altLang="en-US" sz="1200" u="sng" dirty="0">
              <a:solidFill>
                <a:srgbClr val="FF0000"/>
              </a:solidFill>
            </a:endParaRPr>
          </a:p>
        </p:txBody>
      </p:sp>
      <p:pic>
        <p:nvPicPr>
          <p:cNvPr id="49" name="圖片 48">
            <a:extLst>
              <a:ext uri="{FF2B5EF4-FFF2-40B4-BE49-F238E27FC236}">
                <a16:creationId xmlns:a16="http://schemas.microsoft.com/office/drawing/2014/main" id="{7503AFD9-B0E2-4EE4-B729-11919A0A3D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49" t="16779" r="5660" b="78465"/>
          <a:stretch/>
        </p:blipFill>
        <p:spPr>
          <a:xfrm>
            <a:off x="3475149" y="4816357"/>
            <a:ext cx="1931269" cy="266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7" name="表格 12">
            <a:extLst>
              <a:ext uri="{FF2B5EF4-FFF2-40B4-BE49-F238E27FC236}">
                <a16:creationId xmlns:a16="http://schemas.microsoft.com/office/drawing/2014/main" id="{D9CEC32B-0387-43DC-B261-0BF57AC767CE}"/>
              </a:ext>
            </a:extLst>
          </p:cNvPr>
          <p:cNvGraphicFramePr>
            <a:graphicFrameLocks noGrp="1"/>
          </p:cNvGraphicFramePr>
          <p:nvPr>
            <p:extLst>
              <p:ext uri="{D42A27DB-BD31-4B8C-83A1-F6EECF244321}">
                <p14:modId xmlns:p14="http://schemas.microsoft.com/office/powerpoint/2010/main" val="1859605037"/>
              </p:ext>
            </p:extLst>
          </p:nvPr>
        </p:nvGraphicFramePr>
        <p:xfrm>
          <a:off x="912667" y="3288290"/>
          <a:ext cx="6706022" cy="668655"/>
        </p:xfrm>
        <a:graphic>
          <a:graphicData uri="http://schemas.openxmlformats.org/drawingml/2006/table">
            <a:tbl>
              <a:tblPr firstRow="1" bandRow="1">
                <a:tableStyleId>{2D5ABB26-0587-4C30-8999-92F81FD0307C}</a:tableStyleId>
              </a:tblPr>
              <a:tblGrid>
                <a:gridCol w="1354676">
                  <a:extLst>
                    <a:ext uri="{9D8B030D-6E8A-4147-A177-3AD203B41FA5}">
                      <a16:colId xmlns:a16="http://schemas.microsoft.com/office/drawing/2014/main" val="345792063"/>
                    </a:ext>
                  </a:extLst>
                </a:gridCol>
                <a:gridCol w="1469832">
                  <a:extLst>
                    <a:ext uri="{9D8B030D-6E8A-4147-A177-3AD203B41FA5}">
                      <a16:colId xmlns:a16="http://schemas.microsoft.com/office/drawing/2014/main" val="3196720429"/>
                    </a:ext>
                  </a:extLst>
                </a:gridCol>
                <a:gridCol w="1816696">
                  <a:extLst>
                    <a:ext uri="{9D8B030D-6E8A-4147-A177-3AD203B41FA5}">
                      <a16:colId xmlns:a16="http://schemas.microsoft.com/office/drawing/2014/main" val="2022269956"/>
                    </a:ext>
                  </a:extLst>
                </a:gridCol>
                <a:gridCol w="1670423">
                  <a:extLst>
                    <a:ext uri="{9D8B030D-6E8A-4147-A177-3AD203B41FA5}">
                      <a16:colId xmlns:a16="http://schemas.microsoft.com/office/drawing/2014/main" val="2153775671"/>
                    </a:ext>
                  </a:extLst>
                </a:gridCol>
                <a:gridCol w="394395">
                  <a:extLst>
                    <a:ext uri="{9D8B030D-6E8A-4147-A177-3AD203B41FA5}">
                      <a16:colId xmlns:a16="http://schemas.microsoft.com/office/drawing/2014/main" val="968568626"/>
                    </a:ext>
                  </a:extLst>
                </a:gridCol>
              </a:tblGrid>
              <a:tr h="222885">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2666677065"/>
                  </a:ext>
                </a:extLst>
              </a:tr>
              <a:tr h="222885">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extLst>
                  <a:ext uri="{0D108BD9-81ED-4DB2-BD59-A6C34878D82A}">
                    <a16:rowId xmlns:a16="http://schemas.microsoft.com/office/drawing/2014/main" val="2405842781"/>
                  </a:ext>
                </a:extLst>
              </a:tr>
              <a:tr h="222885">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1274931421"/>
                  </a:ext>
                </a:extLst>
              </a:tr>
            </a:tbl>
          </a:graphicData>
        </a:graphic>
      </p:graphicFrame>
      <p:cxnSp>
        <p:nvCxnSpPr>
          <p:cNvPr id="5" name="直線接點 4">
            <a:extLst>
              <a:ext uri="{FF2B5EF4-FFF2-40B4-BE49-F238E27FC236}">
                <a16:creationId xmlns:a16="http://schemas.microsoft.com/office/drawing/2014/main" id="{01AEBAB7-4084-41DE-ADC0-C225640B2BD6}"/>
              </a:ext>
            </a:extLst>
          </p:cNvPr>
          <p:cNvCxnSpPr>
            <a:cxnSpLocks/>
          </p:cNvCxnSpPr>
          <p:nvPr/>
        </p:nvCxnSpPr>
        <p:spPr>
          <a:xfrm>
            <a:off x="1048789" y="3432588"/>
            <a:ext cx="6288949" cy="3931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D47BA820-6F57-4CE7-83DA-0D0915F83BC7}"/>
              </a:ext>
            </a:extLst>
          </p:cNvPr>
          <p:cNvCxnSpPr>
            <a:cxnSpLocks/>
          </p:cNvCxnSpPr>
          <p:nvPr/>
        </p:nvCxnSpPr>
        <p:spPr>
          <a:xfrm flipH="1">
            <a:off x="2359572" y="3399129"/>
            <a:ext cx="52552"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6A60ADD5-4AE8-4E77-86F5-4E1CAEE1BA47}"/>
              </a:ext>
            </a:extLst>
          </p:cNvPr>
          <p:cNvCxnSpPr>
            <a:cxnSpLocks/>
          </p:cNvCxnSpPr>
          <p:nvPr/>
        </p:nvCxnSpPr>
        <p:spPr>
          <a:xfrm>
            <a:off x="3851093" y="3399129"/>
            <a:ext cx="0"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37C1873A-789C-4085-B860-43F4437F763C}"/>
              </a:ext>
            </a:extLst>
          </p:cNvPr>
          <p:cNvCxnSpPr>
            <a:cxnSpLocks/>
          </p:cNvCxnSpPr>
          <p:nvPr/>
        </p:nvCxnSpPr>
        <p:spPr>
          <a:xfrm flipH="1">
            <a:off x="1048789" y="3399129"/>
            <a:ext cx="4600521"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E26BA5CA-9CB6-49CB-9FC8-54A538E850E0}"/>
              </a:ext>
            </a:extLst>
          </p:cNvPr>
          <p:cNvCxnSpPr>
            <a:cxnSpLocks/>
          </p:cNvCxnSpPr>
          <p:nvPr/>
        </p:nvCxnSpPr>
        <p:spPr>
          <a:xfrm flipH="1">
            <a:off x="5649310" y="3425414"/>
            <a:ext cx="1688428" cy="400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7" name="資料庫圖表 56">
            <a:extLst>
              <a:ext uri="{FF2B5EF4-FFF2-40B4-BE49-F238E27FC236}">
                <a16:creationId xmlns:a16="http://schemas.microsoft.com/office/drawing/2014/main" id="{55122002-BEA8-410A-B81A-8FB725FDE0E6}"/>
              </a:ext>
            </a:extLst>
          </p:cNvPr>
          <p:cNvGraphicFramePr/>
          <p:nvPr>
            <p:extLst>
              <p:ext uri="{D42A27DB-BD31-4B8C-83A1-F6EECF244321}">
                <p14:modId xmlns:p14="http://schemas.microsoft.com/office/powerpoint/2010/main" val="4239556414"/>
              </p:ext>
            </p:extLst>
          </p:nvPr>
        </p:nvGraphicFramePr>
        <p:xfrm>
          <a:off x="978374" y="5108885"/>
          <a:ext cx="7691801" cy="1350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內容版面配置區 2">
            <a:extLst>
              <a:ext uri="{FF2B5EF4-FFF2-40B4-BE49-F238E27FC236}">
                <a16:creationId xmlns:a16="http://schemas.microsoft.com/office/drawing/2014/main" id="{974F0BCE-BAF2-469E-B3C2-1BFF620FB0EE}"/>
              </a:ext>
            </a:extLst>
          </p:cNvPr>
          <p:cNvSpPr txBox="1">
            <a:spLocks/>
          </p:cNvSpPr>
          <p:nvPr/>
        </p:nvSpPr>
        <p:spPr>
          <a:xfrm>
            <a:off x="680371" y="951465"/>
            <a:ext cx="5280425" cy="1429474"/>
          </a:xfrm>
          <a:prstGeom prst="rect">
            <a:avLst/>
          </a:prstGeom>
          <a:solidFill>
            <a:schemeClr val="bg1"/>
          </a:solidFill>
        </p:spPr>
        <p:txBody>
          <a:bodyPr vert="horz" lIns="91440" tIns="45720" rIns="91440" bIns="45720" rtlCol="0">
            <a:normAutofit fontScale="77500" lnSpcReduction="20000"/>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HK" altLang="zh-HK" dirty="0"/>
              <a:t>The five pictures show us the steps for proper hand washing.</a:t>
            </a:r>
          </a:p>
          <a:p>
            <a:r>
              <a:rPr lang="en-HK" altLang="zh-HK" sz="1800" dirty="0">
                <a:solidFill>
                  <a:schemeClr val="tx1"/>
                </a:solidFill>
              </a:rPr>
              <a:t>Put them in the correct order. </a:t>
            </a:r>
          </a:p>
          <a:p>
            <a:r>
              <a:rPr lang="en-HK" altLang="zh-HK" sz="1800" dirty="0">
                <a:solidFill>
                  <a:schemeClr val="tx1"/>
                </a:solidFill>
              </a:rPr>
              <a:t>Match the pictures with the descriptions in the yellow boxes.</a:t>
            </a:r>
          </a:p>
          <a:p>
            <a:r>
              <a:rPr lang="en-HK" altLang="zh-HK" sz="1800" dirty="0">
                <a:solidFill>
                  <a:schemeClr val="tx1"/>
                </a:solidFill>
              </a:rPr>
              <a:t>After matching the pictures and putting them in order, write the five steps.</a:t>
            </a:r>
            <a:endParaRPr lang="zh-HK" altLang="en-US" sz="1800" dirty="0"/>
          </a:p>
        </p:txBody>
      </p:sp>
      <p:sp>
        <p:nvSpPr>
          <p:cNvPr id="27" name="標題 1">
            <a:extLst>
              <a:ext uri="{FF2B5EF4-FFF2-40B4-BE49-F238E27FC236}">
                <a16:creationId xmlns:a16="http://schemas.microsoft.com/office/drawing/2014/main" id="{EBDCD1FD-4AF7-433B-8B76-3FB10DBA3A76}"/>
              </a:ext>
            </a:extLst>
          </p:cNvPr>
          <p:cNvSpPr txBox="1">
            <a:spLocks/>
          </p:cNvSpPr>
          <p:nvPr/>
        </p:nvSpPr>
        <p:spPr>
          <a:xfrm>
            <a:off x="4107245" y="495504"/>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190540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a:extLst>
              <a:ext uri="{FF2B5EF4-FFF2-40B4-BE49-F238E27FC236}">
                <a16:creationId xmlns:a16="http://schemas.microsoft.com/office/drawing/2014/main" id="{A3C55FF5-FE37-4068-B3DA-0E476DE71BED}"/>
              </a:ext>
            </a:extLst>
          </p:cNvPr>
          <p:cNvSpPr>
            <a:spLocks noGrp="1"/>
          </p:cNvSpPr>
          <p:nvPr>
            <p:ph idx="1"/>
          </p:nvPr>
        </p:nvSpPr>
        <p:spPr>
          <a:xfrm>
            <a:off x="780715" y="1042743"/>
            <a:ext cx="5704168" cy="1010295"/>
          </a:xfrm>
          <a:solidFill>
            <a:schemeClr val="bg1"/>
          </a:solidFill>
        </p:spPr>
        <p:txBody>
          <a:bodyPr>
            <a:noAutofit/>
          </a:bodyPr>
          <a:lstStyle/>
          <a:p>
            <a:pPr marL="0" indent="0">
              <a:buNone/>
            </a:pPr>
            <a:r>
              <a:rPr lang="en-HK" altLang="zh-HK" sz="1400" dirty="0"/>
              <a:t>1. Watch the video “How to wear a surgical mask properly?” (Short version)</a:t>
            </a:r>
            <a:r>
              <a:rPr lang="en-US" altLang="zh-TW" sz="1400" dirty="0"/>
              <a:t>.   </a:t>
            </a:r>
          </a:p>
          <a:p>
            <a:pPr marL="0" indent="0">
              <a:buNone/>
            </a:pPr>
            <a:r>
              <a:rPr lang="en-US" altLang="zh-TW" sz="1400" dirty="0">
                <a:solidFill>
                  <a:srgbClr val="003399"/>
                </a:solidFill>
              </a:rPr>
              <a:t>  </a:t>
            </a:r>
            <a:r>
              <a:rPr lang="en-US" altLang="zh-TW" sz="1050" dirty="0">
                <a:solidFill>
                  <a:srgbClr val="003399"/>
                </a:solidFill>
              </a:rPr>
              <a:t>(https://www.youtube.com/watch?v=6nmeMq1F50M&amp;feature=youtu.be) </a:t>
            </a:r>
          </a:p>
          <a:p>
            <a:pPr marL="0" indent="0">
              <a:buNone/>
            </a:pPr>
            <a:r>
              <a:rPr lang="en-US" altLang="zh-TW" sz="1400" dirty="0"/>
              <a:t>2. Complete the diagram below to list the main points of the video. </a:t>
            </a:r>
            <a:endParaRPr lang="zh-HK" altLang="en-US" sz="1400" dirty="0"/>
          </a:p>
        </p:txBody>
      </p:sp>
      <p:sp>
        <p:nvSpPr>
          <p:cNvPr id="4" name="投影片編號版面配置區 3">
            <a:extLst>
              <a:ext uri="{FF2B5EF4-FFF2-40B4-BE49-F238E27FC236}">
                <a16:creationId xmlns:a16="http://schemas.microsoft.com/office/drawing/2014/main" id="{541B5025-3F64-4067-A391-86E5959DD539}"/>
              </a:ext>
            </a:extLst>
          </p:cNvPr>
          <p:cNvSpPr>
            <a:spLocks noGrp="1"/>
          </p:cNvSpPr>
          <p:nvPr>
            <p:ph type="sldNum" sz="quarter" idx="12"/>
          </p:nvPr>
        </p:nvSpPr>
        <p:spPr>
          <a:xfrm>
            <a:off x="8438782" y="5685587"/>
            <a:ext cx="347264" cy="259347"/>
          </a:xfrm>
        </p:spPr>
        <p:txBody>
          <a:bodyPr/>
          <a:lstStyle/>
          <a:p>
            <a:pPr defTabSz="342892">
              <a:defRPr/>
            </a:pPr>
            <a:fld id="{D57F1E4F-1CFF-5643-939E-217C01CDF565}" type="slidenum">
              <a:rPr lang="en-US">
                <a:solidFill>
                  <a:prstClr val="black"/>
                </a:solidFill>
                <a:latin typeface="Gill Sans MT" panose="020B0502020104020203"/>
              </a:rPr>
              <a:pPr defTabSz="342892">
                <a:defRPr/>
              </a:pPr>
              <a:t>17</a:t>
            </a:fld>
            <a:endParaRPr lang="en-US" dirty="0">
              <a:solidFill>
                <a:prstClr val="black"/>
              </a:solidFill>
              <a:latin typeface="Gill Sans MT" panose="020B0502020104020203"/>
            </a:endParaRPr>
          </a:p>
        </p:txBody>
      </p:sp>
      <p:sp>
        <p:nvSpPr>
          <p:cNvPr id="5" name="標題 1">
            <a:extLst>
              <a:ext uri="{FF2B5EF4-FFF2-40B4-BE49-F238E27FC236}">
                <a16:creationId xmlns:a16="http://schemas.microsoft.com/office/drawing/2014/main" id="{DC23E6F1-B4A5-4388-98A9-27DC4C15EBD2}"/>
              </a:ext>
            </a:extLst>
          </p:cNvPr>
          <p:cNvSpPr txBox="1">
            <a:spLocks/>
          </p:cNvSpPr>
          <p:nvPr/>
        </p:nvSpPr>
        <p:spPr>
          <a:xfrm>
            <a:off x="1261784" y="1042743"/>
            <a:ext cx="7736542"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zh-HK" altLang="en-US" sz="2700" dirty="0">
              <a:solidFill>
                <a:srgbClr val="002060"/>
              </a:solidFill>
              <a:latin typeface="Impact" panose="020B0806030902050204"/>
              <a:ea typeface="新細明體" panose="02020500000000000000" pitchFamily="18" charset="-120"/>
            </a:endParaRPr>
          </a:p>
        </p:txBody>
      </p:sp>
      <p:sp>
        <p:nvSpPr>
          <p:cNvPr id="8" name="標題 1">
            <a:extLst>
              <a:ext uri="{FF2B5EF4-FFF2-40B4-BE49-F238E27FC236}">
                <a16:creationId xmlns:a16="http://schemas.microsoft.com/office/drawing/2014/main" id="{86BEC361-C038-4768-8DBB-E066A0F67BEA}"/>
              </a:ext>
            </a:extLst>
          </p:cNvPr>
          <p:cNvSpPr txBox="1">
            <a:spLocks/>
          </p:cNvSpPr>
          <p:nvPr/>
        </p:nvSpPr>
        <p:spPr>
          <a:xfrm>
            <a:off x="780715" y="492182"/>
            <a:ext cx="3845113"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HK" sz="2250" dirty="0">
                <a:solidFill>
                  <a:srgbClr val="002060"/>
                </a:solidFill>
                <a:latin typeface="Impact" panose="020B0806030902050204"/>
                <a:ea typeface="新細明體" panose="02020500000000000000" pitchFamily="18" charset="-120"/>
              </a:rPr>
              <a:t>How to wear a mask properly</a:t>
            </a:r>
            <a:endParaRPr lang="zh-HK" altLang="en-US" sz="2250" dirty="0">
              <a:solidFill>
                <a:srgbClr val="002060"/>
              </a:solidFill>
              <a:latin typeface="Impact" panose="020B0806030902050204"/>
              <a:ea typeface="新細明體" panose="02020500000000000000" pitchFamily="18" charset="-120"/>
            </a:endParaRPr>
          </a:p>
        </p:txBody>
      </p:sp>
      <p:grpSp>
        <p:nvGrpSpPr>
          <p:cNvPr id="17" name="群組 16">
            <a:extLst>
              <a:ext uri="{FF2B5EF4-FFF2-40B4-BE49-F238E27FC236}">
                <a16:creationId xmlns:a16="http://schemas.microsoft.com/office/drawing/2014/main" id="{B59D7EAA-0D1D-4C4A-9319-8AEA31F946C6}"/>
              </a:ext>
            </a:extLst>
          </p:cNvPr>
          <p:cNvGrpSpPr/>
          <p:nvPr/>
        </p:nvGrpSpPr>
        <p:grpSpPr>
          <a:xfrm>
            <a:off x="7039891" y="646111"/>
            <a:ext cx="1769454" cy="1065423"/>
            <a:chOff x="4668909" y="4050098"/>
            <a:chExt cx="3650114" cy="2225160"/>
          </a:xfrm>
        </p:grpSpPr>
        <p:pic>
          <p:nvPicPr>
            <p:cNvPr id="14" name="圖片 13">
              <a:extLst>
                <a:ext uri="{FF2B5EF4-FFF2-40B4-BE49-F238E27FC236}">
                  <a16:creationId xmlns:a16="http://schemas.microsoft.com/office/drawing/2014/main" id="{3F4D1B07-F503-471A-A91A-77772F1D97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654" t="32902" r="4475" b="57240"/>
            <a:stretch/>
          </p:blipFill>
          <p:spPr>
            <a:xfrm>
              <a:off x="4668909" y="4050098"/>
              <a:ext cx="3650114" cy="2225160"/>
            </a:xfrm>
            <a:prstGeom prst="rect">
              <a:avLst/>
            </a:prstGeom>
          </p:spPr>
        </p:pic>
        <p:sp>
          <p:nvSpPr>
            <p:cNvPr id="16" name="文字方塊 15">
              <a:extLst>
                <a:ext uri="{FF2B5EF4-FFF2-40B4-BE49-F238E27FC236}">
                  <a16:creationId xmlns:a16="http://schemas.microsoft.com/office/drawing/2014/main" id="{347E064D-6599-40DC-B1B2-9F40C18B0132}"/>
                </a:ext>
              </a:extLst>
            </p:cNvPr>
            <p:cNvSpPr txBox="1"/>
            <p:nvPr/>
          </p:nvSpPr>
          <p:spPr>
            <a:xfrm rot="851188">
              <a:off x="5706742" y="4743531"/>
              <a:ext cx="1781504" cy="1060617"/>
            </a:xfrm>
            <a:prstGeom prst="rect">
              <a:avLst/>
            </a:prstGeom>
            <a:noFill/>
          </p:spPr>
          <p:txBody>
            <a:bodyPr wrap="square" rtlCol="0">
              <a:spAutoFit/>
            </a:bodyPr>
            <a:lstStyle/>
            <a:p>
              <a:r>
                <a:rPr lang="en-US" altLang="zh-HK" sz="900" dirty="0">
                  <a:latin typeface="+mj-lt"/>
                </a:rPr>
                <a:t>How to wear a surgical mask properly? </a:t>
              </a:r>
              <a:endParaRPr lang="zh-HK" altLang="en-US" sz="900" dirty="0">
                <a:latin typeface="+mj-lt"/>
              </a:endParaRPr>
            </a:p>
          </p:txBody>
        </p:sp>
      </p:grpSp>
      <p:graphicFrame>
        <p:nvGraphicFramePr>
          <p:cNvPr id="20" name="資料庫圖表 19">
            <a:extLst>
              <a:ext uri="{FF2B5EF4-FFF2-40B4-BE49-F238E27FC236}">
                <a16:creationId xmlns:a16="http://schemas.microsoft.com/office/drawing/2014/main" id="{CF8D41D7-B803-4504-9766-EE4605A63165}"/>
              </a:ext>
            </a:extLst>
          </p:cNvPr>
          <p:cNvGraphicFramePr/>
          <p:nvPr>
            <p:extLst>
              <p:ext uri="{D42A27DB-BD31-4B8C-83A1-F6EECF244321}">
                <p14:modId xmlns:p14="http://schemas.microsoft.com/office/powerpoint/2010/main" val="2539575146"/>
              </p:ext>
            </p:extLst>
          </p:nvPr>
        </p:nvGraphicFramePr>
        <p:xfrm>
          <a:off x="-155561" y="2080807"/>
          <a:ext cx="5386646" cy="3552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資料庫圖表 20">
            <a:extLst>
              <a:ext uri="{FF2B5EF4-FFF2-40B4-BE49-F238E27FC236}">
                <a16:creationId xmlns:a16="http://schemas.microsoft.com/office/drawing/2014/main" id="{123BDC13-08A5-41D7-A37A-3179CE4BD34D}"/>
              </a:ext>
            </a:extLst>
          </p:cNvPr>
          <p:cNvGraphicFramePr/>
          <p:nvPr>
            <p:extLst>
              <p:ext uri="{D42A27DB-BD31-4B8C-83A1-F6EECF244321}">
                <p14:modId xmlns:p14="http://schemas.microsoft.com/office/powerpoint/2010/main" val="1059073813"/>
              </p:ext>
            </p:extLst>
          </p:nvPr>
        </p:nvGraphicFramePr>
        <p:xfrm>
          <a:off x="3585921" y="2093137"/>
          <a:ext cx="5386646" cy="35523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標題 1">
            <a:extLst>
              <a:ext uri="{FF2B5EF4-FFF2-40B4-BE49-F238E27FC236}">
                <a16:creationId xmlns:a16="http://schemas.microsoft.com/office/drawing/2014/main" id="{EBDCD1FD-4AF7-433B-8B76-3FB10DBA3A76}"/>
              </a:ext>
            </a:extLst>
          </p:cNvPr>
          <p:cNvSpPr txBox="1">
            <a:spLocks/>
          </p:cNvSpPr>
          <p:nvPr/>
        </p:nvSpPr>
        <p:spPr>
          <a:xfrm>
            <a:off x="4179981" y="489898"/>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331817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標題 1">
            <a:extLst>
              <a:ext uri="{FF2B5EF4-FFF2-40B4-BE49-F238E27FC236}">
                <a16:creationId xmlns:a16="http://schemas.microsoft.com/office/drawing/2014/main" id="{6BAD968D-9194-4A24-8365-494991BCE962}"/>
              </a:ext>
            </a:extLst>
          </p:cNvPr>
          <p:cNvSpPr txBox="1">
            <a:spLocks/>
          </p:cNvSpPr>
          <p:nvPr/>
        </p:nvSpPr>
        <p:spPr>
          <a:xfrm>
            <a:off x="721966" y="653043"/>
            <a:ext cx="6329145" cy="3704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Writing a thank-you card to doctors and nurses</a:t>
            </a:r>
            <a:endParaRPr lang="zh-HK" altLang="en-US" sz="2250" dirty="0">
              <a:solidFill>
                <a:srgbClr val="002060"/>
              </a:solidFill>
              <a:latin typeface="Impact" panose="020B0806030902050204"/>
              <a:ea typeface="新細明體" panose="02020500000000000000" pitchFamily="18" charset="-120"/>
            </a:endParaRPr>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21966" y="1191638"/>
            <a:ext cx="8161904" cy="84649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Ms Kwok has shown you a thank-you card she wrote to the Hospital Authority to thank the doctors and nurses for doing their best to help the patients. </a:t>
            </a:r>
          </a:p>
          <a:p>
            <a:pPr marL="0" indent="0">
              <a:buNone/>
            </a:pPr>
            <a:r>
              <a:rPr lang="en-HK" altLang="zh-HK" sz="1500" dirty="0"/>
              <a:t>You find it very meaningful and you want to write one too. </a:t>
            </a:r>
          </a:p>
          <a:p>
            <a:endParaRPr lang="zh-HK" altLang="en-US" sz="1500" dirty="0"/>
          </a:p>
        </p:txBody>
      </p:sp>
      <p:sp>
        <p:nvSpPr>
          <p:cNvPr id="7" name="矩形: 摺角紙張 6">
            <a:extLst>
              <a:ext uri="{FF2B5EF4-FFF2-40B4-BE49-F238E27FC236}">
                <a16:creationId xmlns:a16="http://schemas.microsoft.com/office/drawing/2014/main" id="{07382305-EE00-407F-BC9E-AABDF94D4944}"/>
              </a:ext>
            </a:extLst>
          </p:cNvPr>
          <p:cNvSpPr/>
          <p:nvPr/>
        </p:nvSpPr>
        <p:spPr>
          <a:xfrm>
            <a:off x="2554828" y="2387950"/>
            <a:ext cx="3442436" cy="3415733"/>
          </a:xfrm>
          <a:prstGeom prst="foldedCorne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p>
          <a:p>
            <a:endParaRPr lang="en-US" altLang="zh-HK" sz="1350" dirty="0"/>
          </a:p>
          <a:p>
            <a:r>
              <a:rPr lang="en-US" altLang="zh-HK" sz="1350" dirty="0"/>
              <a:t>Dear Doctors and Nurses of Hong Kong, </a:t>
            </a:r>
          </a:p>
          <a:p>
            <a:pPr algn="ctr"/>
            <a:endParaRPr lang="en-US" altLang="zh-HK" sz="1350" dirty="0"/>
          </a:p>
          <a:p>
            <a:pPr algn="just"/>
            <a:r>
              <a:rPr lang="en-US" altLang="zh-HK" sz="1350" dirty="0"/>
              <a:t>It has been a tough time for Hong Kong as we are facing the threat </a:t>
            </a:r>
            <a:r>
              <a:rPr lang="en-US" altLang="zh-HK" sz="1350"/>
              <a:t>of COVID-19. </a:t>
            </a:r>
            <a:r>
              <a:rPr lang="en-US" altLang="zh-HK" sz="1350" dirty="0"/>
              <a:t>Thank you so much for taking care of the patients and giving them the support they need.  Your care and hard work have made the patients feel that they are not alone – that’s so important!  </a:t>
            </a:r>
          </a:p>
          <a:p>
            <a:endParaRPr lang="en-US" altLang="zh-HK" sz="1350" dirty="0"/>
          </a:p>
          <a:p>
            <a:r>
              <a:rPr lang="en-US" altLang="zh-HK" sz="1350" dirty="0"/>
              <a:t>I think all of you are heroes! Please have enough rest and stay healthy! </a:t>
            </a:r>
          </a:p>
          <a:p>
            <a:endParaRPr lang="en-US" altLang="zh-HK" sz="1350" dirty="0"/>
          </a:p>
          <a:p>
            <a:r>
              <a:rPr lang="en-US" altLang="zh-HK" sz="1350" dirty="0"/>
              <a:t>With heartfelt thanks, </a:t>
            </a:r>
          </a:p>
          <a:p>
            <a:r>
              <a:rPr lang="en-US" altLang="zh-HK" sz="1350" dirty="0"/>
              <a:t>Susan Kwok</a:t>
            </a:r>
            <a:endParaRPr lang="zh-HK" altLang="en-US" sz="1350" dirty="0"/>
          </a:p>
        </p:txBody>
      </p:sp>
      <p:sp>
        <p:nvSpPr>
          <p:cNvPr id="21" name="圖說文字: 直線 20">
            <a:extLst>
              <a:ext uri="{FF2B5EF4-FFF2-40B4-BE49-F238E27FC236}">
                <a16:creationId xmlns:a16="http://schemas.microsoft.com/office/drawing/2014/main" id="{3E8FF2CE-90A3-4AC0-BD08-03F156E97989}"/>
              </a:ext>
            </a:extLst>
          </p:cNvPr>
          <p:cNvSpPr/>
          <p:nvPr/>
        </p:nvSpPr>
        <p:spPr>
          <a:xfrm>
            <a:off x="566670" y="5410345"/>
            <a:ext cx="1676615" cy="256359"/>
          </a:xfrm>
          <a:prstGeom prst="borderCallout1">
            <a:avLst>
              <a:gd name="adj1" fmla="val 45667"/>
              <a:gd name="adj2" fmla="val 98485"/>
              <a:gd name="adj3" fmla="val -15674"/>
              <a:gd name="adj4" fmla="val 121485"/>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5. Write your </a:t>
            </a:r>
            <a:r>
              <a:rPr lang="en-US" altLang="zh-HK" sz="1350" b="1" dirty="0">
                <a:solidFill>
                  <a:schemeClr val="tx1"/>
                </a:solidFill>
              </a:rPr>
              <a:t>name</a:t>
            </a:r>
            <a:r>
              <a:rPr lang="en-US" altLang="zh-HK" sz="1350" dirty="0">
                <a:solidFill>
                  <a:schemeClr val="tx1"/>
                </a:solidFill>
              </a:rPr>
              <a:t>. </a:t>
            </a:r>
            <a:endParaRPr lang="zh-HK" altLang="en-US" sz="1350" dirty="0">
              <a:solidFill>
                <a:schemeClr val="tx1"/>
              </a:solidFill>
            </a:endParaRPr>
          </a:p>
        </p:txBody>
      </p:sp>
      <p:sp>
        <p:nvSpPr>
          <p:cNvPr id="22" name="圖說文字: 直線 21">
            <a:extLst>
              <a:ext uri="{FF2B5EF4-FFF2-40B4-BE49-F238E27FC236}">
                <a16:creationId xmlns:a16="http://schemas.microsoft.com/office/drawing/2014/main" id="{BF11F3A2-ED33-4818-A214-62C532EB57AC}"/>
              </a:ext>
            </a:extLst>
          </p:cNvPr>
          <p:cNvSpPr/>
          <p:nvPr/>
        </p:nvSpPr>
        <p:spPr>
          <a:xfrm>
            <a:off x="130410" y="4295201"/>
            <a:ext cx="2112875" cy="926224"/>
          </a:xfrm>
          <a:prstGeom prst="borderCallout1">
            <a:avLst>
              <a:gd name="adj1" fmla="val 65435"/>
              <a:gd name="adj2" fmla="val 100799"/>
              <a:gd name="adj3" fmla="val 91065"/>
              <a:gd name="adj4" fmla="val 114271"/>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4. </a:t>
            </a:r>
            <a:r>
              <a:rPr lang="en-US" altLang="zh-HK" sz="1350" b="1" dirty="0">
                <a:solidFill>
                  <a:schemeClr val="tx1"/>
                </a:solidFill>
              </a:rPr>
              <a:t>Close the card</a:t>
            </a:r>
            <a:r>
              <a:rPr lang="en-US" altLang="zh-TW" sz="1350" dirty="0">
                <a:solidFill>
                  <a:schemeClr val="tx1"/>
                </a:solidFill>
              </a:rPr>
              <a:t>. Expressions which you may use, e.g. </a:t>
            </a:r>
            <a:r>
              <a:rPr lang="en-US" altLang="zh-HK" sz="1350" dirty="0">
                <a:solidFill>
                  <a:schemeClr val="tx1"/>
                </a:solidFill>
              </a:rPr>
              <a:t> “Warm regards”, “Best wishes.”</a:t>
            </a:r>
          </a:p>
        </p:txBody>
      </p:sp>
      <p:sp>
        <p:nvSpPr>
          <p:cNvPr id="23" name="圖說文字: 直線 22">
            <a:extLst>
              <a:ext uri="{FF2B5EF4-FFF2-40B4-BE49-F238E27FC236}">
                <a16:creationId xmlns:a16="http://schemas.microsoft.com/office/drawing/2014/main" id="{5B91212B-159B-4F51-9761-83C7EA51353B}"/>
              </a:ext>
            </a:extLst>
          </p:cNvPr>
          <p:cNvSpPr/>
          <p:nvPr/>
        </p:nvSpPr>
        <p:spPr>
          <a:xfrm>
            <a:off x="6191723" y="3020283"/>
            <a:ext cx="2410340" cy="678703"/>
          </a:xfrm>
          <a:prstGeom prst="borderCallout1">
            <a:avLst>
              <a:gd name="adj1" fmla="val 46862"/>
              <a:gd name="adj2" fmla="val -783"/>
              <a:gd name="adj3" fmla="val 87396"/>
              <a:gd name="adj4" fmla="val -8727"/>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2. Second paragraph: State </a:t>
            </a:r>
            <a:r>
              <a:rPr lang="en-US" altLang="zh-HK" sz="1350" b="1" dirty="0">
                <a:solidFill>
                  <a:schemeClr val="tx1"/>
                </a:solidFill>
              </a:rPr>
              <a:t>what you are thanking them for</a:t>
            </a:r>
            <a:r>
              <a:rPr lang="en-US" altLang="zh-HK" sz="1350" dirty="0">
                <a:solidFill>
                  <a:schemeClr val="tx1"/>
                </a:solidFill>
              </a:rPr>
              <a:t>. </a:t>
            </a:r>
            <a:endParaRPr lang="zh-HK" altLang="en-US" sz="1350" dirty="0">
              <a:solidFill>
                <a:schemeClr val="tx1"/>
              </a:solidFill>
            </a:endParaRPr>
          </a:p>
        </p:txBody>
      </p:sp>
      <p:sp>
        <p:nvSpPr>
          <p:cNvPr id="24" name="圖說文字: 直線 23">
            <a:extLst>
              <a:ext uri="{FF2B5EF4-FFF2-40B4-BE49-F238E27FC236}">
                <a16:creationId xmlns:a16="http://schemas.microsoft.com/office/drawing/2014/main" id="{018E0EC1-62D7-4C2C-AEA3-AE467859CEED}"/>
              </a:ext>
            </a:extLst>
          </p:cNvPr>
          <p:cNvSpPr/>
          <p:nvPr/>
        </p:nvSpPr>
        <p:spPr>
          <a:xfrm>
            <a:off x="6191722" y="2297093"/>
            <a:ext cx="2380779" cy="510831"/>
          </a:xfrm>
          <a:prstGeom prst="borderCallout1">
            <a:avLst>
              <a:gd name="adj1" fmla="val 53357"/>
              <a:gd name="adj2" fmla="val -663"/>
              <a:gd name="adj3" fmla="val 81651"/>
              <a:gd name="adj4" fmla="val -27998"/>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1. Start your note with </a:t>
            </a:r>
            <a:r>
              <a:rPr lang="en-US" altLang="zh-HK" sz="1350" b="1" dirty="0">
                <a:solidFill>
                  <a:schemeClr val="tx1"/>
                </a:solidFill>
              </a:rPr>
              <a:t>a greeting</a:t>
            </a:r>
            <a:r>
              <a:rPr lang="en-US" altLang="zh-HK" sz="1350" dirty="0">
                <a:solidFill>
                  <a:schemeClr val="tx1"/>
                </a:solidFill>
              </a:rPr>
              <a:t>. </a:t>
            </a:r>
            <a:endParaRPr lang="zh-HK" altLang="en-US" sz="1350" dirty="0">
              <a:solidFill>
                <a:schemeClr val="tx1"/>
              </a:solidFill>
            </a:endParaRPr>
          </a:p>
        </p:txBody>
      </p:sp>
      <p:sp>
        <p:nvSpPr>
          <p:cNvPr id="25" name="圖說文字: 直線 24">
            <a:extLst>
              <a:ext uri="{FF2B5EF4-FFF2-40B4-BE49-F238E27FC236}">
                <a16:creationId xmlns:a16="http://schemas.microsoft.com/office/drawing/2014/main" id="{C36C74DE-251A-43BF-938E-E56EF34D1BF6}"/>
              </a:ext>
            </a:extLst>
          </p:cNvPr>
          <p:cNvSpPr/>
          <p:nvPr/>
        </p:nvSpPr>
        <p:spPr>
          <a:xfrm>
            <a:off x="6162161" y="4212324"/>
            <a:ext cx="2439900" cy="889795"/>
          </a:xfrm>
          <a:prstGeom prst="borderCallout1">
            <a:avLst>
              <a:gd name="adj1" fmla="val 53357"/>
              <a:gd name="adj2" fmla="val -663"/>
              <a:gd name="adj3" fmla="val 55435"/>
              <a:gd name="adj4" fmla="val -13240"/>
            </a:avLst>
          </a:prstGeom>
          <a:solidFill>
            <a:srgbClr val="FFFFC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350" dirty="0">
                <a:solidFill>
                  <a:schemeClr val="tx1"/>
                </a:solidFill>
              </a:rPr>
              <a:t>3</a:t>
            </a:r>
            <a:r>
              <a:rPr lang="en-US" altLang="zh-HK" sz="1350" dirty="0">
                <a:solidFill>
                  <a:schemeClr val="tx1"/>
                </a:solidFill>
              </a:rPr>
              <a:t>. Third paragraph: Briefly </a:t>
            </a:r>
            <a:r>
              <a:rPr lang="en-US" altLang="zh-HK" sz="1350" b="1" dirty="0">
                <a:solidFill>
                  <a:schemeClr val="tx1"/>
                </a:solidFill>
              </a:rPr>
              <a:t>describe your feelings</a:t>
            </a:r>
            <a:r>
              <a:rPr lang="en-US" altLang="zh-HK" sz="1350" dirty="0">
                <a:solidFill>
                  <a:schemeClr val="tx1"/>
                </a:solidFill>
              </a:rPr>
              <a:t>. You may </a:t>
            </a:r>
            <a:r>
              <a:rPr lang="en-US" altLang="zh-HK" sz="1350" b="1" dirty="0">
                <a:solidFill>
                  <a:schemeClr val="tx1"/>
                </a:solidFill>
              </a:rPr>
              <a:t>send them regards </a:t>
            </a:r>
            <a:r>
              <a:rPr lang="en-US" altLang="zh-HK" sz="1350" dirty="0">
                <a:solidFill>
                  <a:schemeClr val="tx1"/>
                </a:solidFill>
              </a:rPr>
              <a:t>here too. </a:t>
            </a:r>
            <a:endParaRPr lang="zh-HK" altLang="en-US" sz="1350" dirty="0">
              <a:solidFill>
                <a:schemeClr val="tx1"/>
              </a:solidFill>
            </a:endParaRPr>
          </a:p>
        </p:txBody>
      </p:sp>
    </p:spTree>
    <p:extLst>
      <p:ext uri="{BB962C8B-B14F-4D97-AF65-F5344CB8AC3E}">
        <p14:creationId xmlns:p14="http://schemas.microsoft.com/office/powerpoint/2010/main" val="70421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76258" y="544354"/>
            <a:ext cx="2628348" cy="382314"/>
          </a:xfrm>
          <a:prstGeom prst="rect">
            <a:avLst/>
          </a:prstGeom>
          <a:solidFill>
            <a:schemeClr val="bg1"/>
          </a:solidFill>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Write your thank-you card here.  </a:t>
            </a:r>
          </a:p>
          <a:p>
            <a:endParaRPr lang="zh-HK" altLang="en-US" sz="1500" dirty="0"/>
          </a:p>
        </p:txBody>
      </p:sp>
      <p:sp>
        <p:nvSpPr>
          <p:cNvPr id="2" name="心形 1">
            <a:extLst>
              <a:ext uri="{FF2B5EF4-FFF2-40B4-BE49-F238E27FC236}">
                <a16:creationId xmlns:a16="http://schemas.microsoft.com/office/drawing/2014/main" id="{D04BB99A-2BC9-462C-B3F4-9BA8F7E7EB29}"/>
              </a:ext>
            </a:extLst>
          </p:cNvPr>
          <p:cNvSpPr/>
          <p:nvPr/>
        </p:nvSpPr>
        <p:spPr>
          <a:xfrm>
            <a:off x="2204218" y="1068946"/>
            <a:ext cx="6368281" cy="4885349"/>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
        <p:nvSpPr>
          <p:cNvPr id="3" name="文字方塊 2">
            <a:extLst>
              <a:ext uri="{FF2B5EF4-FFF2-40B4-BE49-F238E27FC236}">
                <a16:creationId xmlns:a16="http://schemas.microsoft.com/office/drawing/2014/main" id="{D54CD5AD-3379-4C18-BC1A-6D91AA111D53}"/>
              </a:ext>
            </a:extLst>
          </p:cNvPr>
          <p:cNvSpPr txBox="1"/>
          <p:nvPr/>
        </p:nvSpPr>
        <p:spPr>
          <a:xfrm>
            <a:off x="2544268" y="2195774"/>
            <a:ext cx="6152489" cy="3000821"/>
          </a:xfrm>
          <a:prstGeom prst="rect">
            <a:avLst/>
          </a:prstGeom>
          <a:noFill/>
        </p:spPr>
        <p:txBody>
          <a:bodyPr wrap="square" rtlCol="0">
            <a:spAutoFit/>
          </a:bodyPr>
          <a:lstStyle/>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a:t>
            </a:r>
          </a:p>
          <a:p>
            <a:pPr algn="just"/>
            <a:endParaRPr lang="en-US" altLang="zh-HK" sz="1350" dirty="0"/>
          </a:p>
          <a:p>
            <a:pPr algn="just"/>
            <a:r>
              <a:rPr lang="en-US" altLang="zh-HK" sz="1350" dirty="0"/>
              <a:t>   ______________________________________________________</a:t>
            </a:r>
          </a:p>
          <a:p>
            <a:pPr algn="just"/>
            <a:endParaRPr lang="en-US" altLang="zh-HK" sz="1350" dirty="0"/>
          </a:p>
          <a:p>
            <a:pPr algn="just"/>
            <a:r>
              <a:rPr lang="en-US" altLang="zh-HK" sz="1350" dirty="0"/>
              <a:t>          _______________________________________________</a:t>
            </a:r>
          </a:p>
          <a:p>
            <a:pPr algn="just"/>
            <a:endParaRPr lang="en-US" altLang="zh-HK" sz="1350" dirty="0"/>
          </a:p>
          <a:p>
            <a:pPr algn="just"/>
            <a:r>
              <a:rPr lang="en-US" altLang="zh-HK" sz="1350" dirty="0"/>
              <a:t>                   ______________________________________</a:t>
            </a:r>
          </a:p>
          <a:p>
            <a:pPr algn="ctr"/>
            <a:endParaRPr lang="en-US" altLang="zh-HK" sz="1350" dirty="0"/>
          </a:p>
          <a:p>
            <a:pPr algn="ctr"/>
            <a:r>
              <a:rPr lang="en-US" altLang="zh-HK" sz="1350" dirty="0"/>
              <a:t>              ______________, </a:t>
            </a:r>
          </a:p>
          <a:p>
            <a:endParaRPr lang="zh-HK" altLang="en-US" sz="1350" dirty="0"/>
          </a:p>
        </p:txBody>
      </p:sp>
      <p:sp>
        <p:nvSpPr>
          <p:cNvPr id="8" name="文字方塊 7">
            <a:extLst>
              <a:ext uri="{FF2B5EF4-FFF2-40B4-BE49-F238E27FC236}">
                <a16:creationId xmlns:a16="http://schemas.microsoft.com/office/drawing/2014/main" id="{B0272EBF-EAD4-4F0C-B158-6212726F32D6}"/>
              </a:ext>
            </a:extLst>
          </p:cNvPr>
          <p:cNvSpPr txBox="1"/>
          <p:nvPr/>
        </p:nvSpPr>
        <p:spPr>
          <a:xfrm>
            <a:off x="2360888" y="1743145"/>
            <a:ext cx="3003332" cy="300082"/>
          </a:xfrm>
          <a:prstGeom prst="rect">
            <a:avLst/>
          </a:prstGeom>
          <a:noFill/>
        </p:spPr>
        <p:txBody>
          <a:bodyPr wrap="square" rtlCol="0">
            <a:spAutoFit/>
          </a:bodyPr>
          <a:lstStyle/>
          <a:p>
            <a:r>
              <a:rPr lang="en-US" altLang="zh-HK" sz="1200" dirty="0"/>
              <a:t>Dear Doctors and Nurses of Hong Kong</a:t>
            </a:r>
            <a:r>
              <a:rPr lang="en-US" altLang="zh-HK" sz="1350" dirty="0"/>
              <a:t>, </a:t>
            </a:r>
          </a:p>
        </p:txBody>
      </p:sp>
      <p:sp>
        <p:nvSpPr>
          <p:cNvPr id="15" name="心形 14">
            <a:extLst>
              <a:ext uri="{FF2B5EF4-FFF2-40B4-BE49-F238E27FC236}">
                <a16:creationId xmlns:a16="http://schemas.microsoft.com/office/drawing/2014/main" id="{E7C20B95-D3F6-433E-8B88-7A6A59791787}"/>
              </a:ext>
            </a:extLst>
          </p:cNvPr>
          <p:cNvSpPr/>
          <p:nvPr/>
        </p:nvSpPr>
        <p:spPr>
          <a:xfrm rot="21291805">
            <a:off x="1058288" y="2993733"/>
            <a:ext cx="2971961" cy="2467084"/>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Tree>
    <p:extLst>
      <p:ext uri="{BB962C8B-B14F-4D97-AF65-F5344CB8AC3E}">
        <p14:creationId xmlns:p14="http://schemas.microsoft.com/office/powerpoint/2010/main" val="297912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2343" y="361040"/>
            <a:ext cx="8361657" cy="944058"/>
          </a:xfrm>
        </p:spPr>
        <p:txBody>
          <a:bodyPr>
            <a:normAutofit/>
          </a:bodyPr>
          <a:lstStyle/>
          <a:p>
            <a:r>
              <a:rPr lang="en-US" sz="4000" dirty="0">
                <a:solidFill>
                  <a:srgbClr val="FF0000"/>
                </a:solidFill>
              </a:rPr>
              <a:t>An Overview of the Learning Task</a:t>
            </a:r>
          </a:p>
        </p:txBody>
      </p:sp>
      <p:sp>
        <p:nvSpPr>
          <p:cNvPr id="3" name="內容版面配置區 2"/>
          <p:cNvSpPr>
            <a:spLocks noGrp="1"/>
          </p:cNvSpPr>
          <p:nvPr>
            <p:ph idx="1"/>
          </p:nvPr>
        </p:nvSpPr>
        <p:spPr>
          <a:xfrm>
            <a:off x="782343" y="1305099"/>
            <a:ext cx="7862893" cy="5336770"/>
          </a:xfrm>
        </p:spPr>
        <p:txBody>
          <a:bodyPr>
            <a:noAutofit/>
          </a:bodyPr>
          <a:lstStyle/>
          <a:p>
            <a:pPr marL="0" indent="0">
              <a:buNone/>
            </a:pPr>
            <a:r>
              <a:rPr lang="en-US" sz="2600" u="sng" dirty="0">
                <a:solidFill>
                  <a:srgbClr val="FF0000"/>
                </a:solidFill>
              </a:rPr>
              <a:t>Content Objectives</a:t>
            </a:r>
          </a:p>
          <a:p>
            <a:pPr marL="577836" lvl="1" indent="-577836"/>
            <a:r>
              <a:rPr lang="en-US" sz="2200" dirty="0"/>
              <a:t>To understand different ways to prevent the spread of COVID-19</a:t>
            </a:r>
          </a:p>
          <a:p>
            <a:pPr marL="577836" lvl="1" indent="-577836"/>
            <a:r>
              <a:rPr lang="en-US" sz="2200" dirty="0"/>
              <a:t>To learn how to wash hands and wear a mask properly</a:t>
            </a:r>
          </a:p>
          <a:p>
            <a:pPr marL="577836" lvl="1" indent="-577836"/>
            <a:r>
              <a:rPr lang="en-US" sz="2200" dirty="0"/>
              <a:t>To learn how to write a thank-you card to doctors and nurses </a:t>
            </a:r>
          </a:p>
          <a:p>
            <a:pPr marL="577836" lvl="1" indent="-577836"/>
            <a:r>
              <a:rPr lang="en-US" sz="2200" dirty="0"/>
              <a:t>To develop positive values and attitudes related to “appreciation” and “care for others”</a:t>
            </a:r>
          </a:p>
          <a:p>
            <a:pPr marL="0" indent="0">
              <a:buNone/>
            </a:pPr>
            <a:r>
              <a:rPr lang="en-US" sz="2600" u="sng" dirty="0">
                <a:solidFill>
                  <a:srgbClr val="FF0000"/>
                </a:solidFill>
              </a:rPr>
              <a:t>Language Focuses</a:t>
            </a:r>
          </a:p>
          <a:p>
            <a:pPr marL="577836" lvl="1" indent="-577836"/>
            <a:r>
              <a:rPr lang="en-US" sz="2200" dirty="0"/>
              <a:t>To develop reading and listening skills with the support of images and pictures</a:t>
            </a:r>
          </a:p>
          <a:p>
            <a:pPr marL="577836" lvl="1" indent="-577836"/>
            <a:r>
              <a:rPr lang="en-US" sz="2200" dirty="0"/>
              <a:t>To understand the features of a thank-you card</a:t>
            </a:r>
          </a:p>
        </p:txBody>
      </p:sp>
    </p:spTree>
    <p:extLst>
      <p:ext uri="{BB962C8B-B14F-4D97-AF65-F5344CB8AC3E}">
        <p14:creationId xmlns:p14="http://schemas.microsoft.com/office/powerpoint/2010/main" val="407447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2A35F299-BA83-4278-B367-8A5FE41BF211}"/>
              </a:ext>
            </a:extLst>
          </p:cNvPr>
          <p:cNvSpPr/>
          <p:nvPr/>
        </p:nvSpPr>
        <p:spPr>
          <a:xfrm>
            <a:off x="1100720" y="825112"/>
            <a:ext cx="7263962" cy="3624286"/>
          </a:xfrm>
          <a:prstGeom prst="wedgeRoundRectCallout">
            <a:avLst>
              <a:gd name="adj1" fmla="val -37917"/>
              <a:gd name="adj2" fmla="val 5939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投影片編號版面配置區 12">
            <a:extLst>
              <a:ext uri="{FF2B5EF4-FFF2-40B4-BE49-F238E27FC236}">
                <a16:creationId xmlns:a16="http://schemas.microsoft.com/office/drawing/2014/main" id="{5E9F7FB3-CB2C-465F-A4B6-1137434121C2}"/>
              </a:ext>
            </a:extLst>
          </p:cNvPr>
          <p:cNvSpPr>
            <a:spLocks noGrp="1"/>
          </p:cNvSpPr>
          <p:nvPr>
            <p:ph type="sldNum" sz="quarter" idx="12"/>
          </p:nvPr>
        </p:nvSpPr>
        <p:spPr/>
        <p:txBody>
          <a:bodyPr/>
          <a:lstStyle/>
          <a:p>
            <a:pPr defTabSz="342900">
              <a:defRPr/>
            </a:pPr>
            <a:fld id="{D57F1E4F-1CFF-5643-939E-217C01CDF565}" type="slidenum">
              <a:rPr lang="en-US" sz="900">
                <a:solidFill>
                  <a:prstClr val="black">
                    <a:lumMod val="65000"/>
                    <a:lumOff val="35000"/>
                  </a:prstClr>
                </a:solidFill>
                <a:latin typeface="Gill Sans MT" panose="020B0502020104020203"/>
              </a:rPr>
              <a:pPr defTabSz="342900">
                <a:defRPr/>
              </a:pPr>
              <a:t>3</a:t>
            </a:fld>
            <a:endParaRPr lang="en-US" sz="900" dirty="0">
              <a:solidFill>
                <a:prstClr val="black">
                  <a:lumMod val="65000"/>
                  <a:lumOff val="35000"/>
                </a:prstClr>
              </a:solidFill>
              <a:latin typeface="Gill Sans MT" panose="020B0502020104020203"/>
            </a:endParaRPr>
          </a:p>
        </p:txBody>
      </p:sp>
      <p:sp>
        <p:nvSpPr>
          <p:cNvPr id="5" name="標題 1">
            <a:extLst>
              <a:ext uri="{FF2B5EF4-FFF2-40B4-BE49-F238E27FC236}">
                <a16:creationId xmlns:a16="http://schemas.microsoft.com/office/drawing/2014/main" id="{8441695D-FDAD-4CBE-BF25-D98C043F0803}"/>
              </a:ext>
            </a:extLst>
          </p:cNvPr>
          <p:cNvSpPr txBox="1">
            <a:spLocks/>
          </p:cNvSpPr>
          <p:nvPr/>
        </p:nvSpPr>
        <p:spPr>
          <a:xfrm>
            <a:off x="1520060" y="1163894"/>
            <a:ext cx="6735818" cy="3336911"/>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HK" sz="1600" dirty="0">
                <a:solidFill>
                  <a:schemeClr val="tx1"/>
                </a:solidFill>
                <a:latin typeface="+mn-lt"/>
              </a:rPr>
              <a:t>A virus is a germ that causes disease and makes people ill.  A new virus, which causes the disease “COVID-19”, is now affecting Hong Kong badly. To help fight this virus, </a:t>
            </a:r>
            <a:r>
              <a:rPr lang="en-US" altLang="zh-HK" sz="1600" dirty="0" err="1">
                <a:solidFill>
                  <a:schemeClr val="tx1"/>
                </a:solidFill>
                <a:latin typeface="+mn-lt"/>
              </a:rPr>
              <a:t>Ms</a:t>
            </a:r>
            <a:r>
              <a:rPr lang="en-US" altLang="zh-HK" sz="1600" dirty="0">
                <a:solidFill>
                  <a:schemeClr val="tx1"/>
                </a:solidFill>
                <a:latin typeface="+mn-lt"/>
              </a:rPr>
              <a:t> Susan Kwok, your English teacher, would like you and your classmates to be “</a:t>
            </a:r>
            <a:r>
              <a:rPr lang="en-US" altLang="zh-TW" sz="1600" dirty="0">
                <a:solidFill>
                  <a:schemeClr val="tx1"/>
                </a:solidFill>
                <a:latin typeface="+mn-lt"/>
              </a:rPr>
              <a:t>Health</a:t>
            </a:r>
            <a:r>
              <a:rPr lang="zh-TW" altLang="en-US" sz="1600" dirty="0">
                <a:solidFill>
                  <a:schemeClr val="tx1"/>
                </a:solidFill>
                <a:latin typeface="+mn-lt"/>
              </a:rPr>
              <a:t> </a:t>
            </a:r>
            <a:r>
              <a:rPr lang="en-US" altLang="zh-TW" sz="1600" dirty="0">
                <a:solidFill>
                  <a:schemeClr val="tx1"/>
                </a:solidFill>
                <a:latin typeface="+mn-lt"/>
              </a:rPr>
              <a:t>Ambassadors”. She has prepared the following</a:t>
            </a:r>
            <a:r>
              <a:rPr lang="en-HK" altLang="zh-HK" sz="1600" dirty="0">
                <a:solidFill>
                  <a:prstClr val="black"/>
                </a:solidFill>
                <a:latin typeface="Gill Sans MT" panose="020B0502020104020203"/>
                <a:ea typeface="新細明體" panose="02020500000000000000" pitchFamily="18" charset="-120"/>
              </a:rPr>
              <a:t> activities for you:</a:t>
            </a:r>
          </a:p>
          <a:p>
            <a:pPr algn="just" defTabSz="342900">
              <a:defRPr/>
            </a:pPr>
            <a:r>
              <a:rPr lang="en-HK" altLang="zh-HK" sz="1600" dirty="0">
                <a:solidFill>
                  <a:prstClr val="black"/>
                </a:solidFill>
                <a:latin typeface="Gill Sans MT" panose="020B0502020104020203"/>
                <a:ea typeface="新細明體" panose="02020500000000000000" pitchFamily="18" charset="-120"/>
              </a:rPr>
              <a:t> - Read a poster and learn about </a:t>
            </a:r>
            <a:r>
              <a:rPr lang="en-HK" altLang="zh-HK" sz="1600" b="1" dirty="0">
                <a:solidFill>
                  <a:prstClr val="black"/>
                </a:solidFill>
                <a:latin typeface="Gill Sans MT" panose="020B0502020104020203"/>
                <a:ea typeface="新細明體" panose="02020500000000000000" pitchFamily="18" charset="-120"/>
              </a:rPr>
              <a:t>how to keep viruses away</a:t>
            </a:r>
          </a:p>
          <a:p>
            <a:pPr algn="just" defTabSz="342900">
              <a:defRPr/>
            </a:pPr>
            <a:r>
              <a:rPr lang="en-HK" altLang="zh-HK" sz="1600" b="1" dirty="0">
                <a:solidFill>
                  <a:prstClr val="black"/>
                </a:solidFill>
                <a:latin typeface="Gill Sans MT" panose="020B0502020104020203"/>
                <a:ea typeface="新細明體" panose="02020500000000000000" pitchFamily="18" charset="-120"/>
              </a:rPr>
              <a:t> </a:t>
            </a:r>
            <a:r>
              <a:rPr lang="en-HK" altLang="zh-HK" sz="1600" dirty="0">
                <a:solidFill>
                  <a:prstClr val="black"/>
                </a:solidFill>
                <a:latin typeface="Gill Sans MT" panose="020B0502020104020203"/>
                <a:ea typeface="新細明體" panose="02020500000000000000" pitchFamily="18" charset="-120"/>
              </a:rPr>
              <a:t>-</a:t>
            </a:r>
            <a:r>
              <a:rPr lang="en-HK" altLang="zh-HK" sz="1600" b="1" dirty="0">
                <a:solidFill>
                  <a:prstClr val="black"/>
                </a:solidFill>
                <a:latin typeface="Gill Sans MT" panose="020B0502020104020203"/>
                <a:ea typeface="新細明體" panose="02020500000000000000" pitchFamily="18" charset="-120"/>
              </a:rPr>
              <a:t> </a:t>
            </a:r>
            <a:r>
              <a:rPr lang="en-HK" altLang="zh-HK" sz="1600" dirty="0">
                <a:solidFill>
                  <a:prstClr val="black"/>
                </a:solidFill>
                <a:latin typeface="Gill Sans MT" panose="020B0502020104020203"/>
                <a:ea typeface="新細明體" panose="02020500000000000000" pitchFamily="18" charset="-120"/>
              </a:rPr>
              <a:t>Complete a matching and sequencing activity to find out </a:t>
            </a:r>
            <a:r>
              <a:rPr lang="en-HK" altLang="zh-HK" sz="1600" b="1" dirty="0">
                <a:solidFill>
                  <a:prstClr val="black"/>
                </a:solidFill>
                <a:latin typeface="Gill Sans MT" panose="020B0502020104020203"/>
                <a:ea typeface="新細明體" panose="02020500000000000000" pitchFamily="18" charset="-120"/>
              </a:rPr>
              <a:t>how to wash</a:t>
            </a:r>
          </a:p>
          <a:p>
            <a:pPr algn="just" defTabSz="342900">
              <a:defRPr/>
            </a:pPr>
            <a:r>
              <a:rPr lang="en-HK" altLang="zh-HK" sz="1600" b="1" dirty="0">
                <a:solidFill>
                  <a:prstClr val="black"/>
                </a:solidFill>
                <a:latin typeface="Gill Sans MT" panose="020B0502020104020203"/>
                <a:ea typeface="新細明體" panose="02020500000000000000" pitchFamily="18" charset="-120"/>
              </a:rPr>
              <a:t>   hands properly</a:t>
            </a:r>
          </a:p>
          <a:p>
            <a:pPr marL="201216" indent="-134541" algn="just">
              <a:buFontTx/>
              <a:buChar char="-"/>
              <a:defRPr/>
            </a:pPr>
            <a:r>
              <a:rPr lang="en-HK" altLang="zh-HK" sz="1600" dirty="0">
                <a:solidFill>
                  <a:prstClr val="black"/>
                </a:solidFill>
                <a:latin typeface="Gill Sans MT" panose="020B0502020104020203"/>
                <a:ea typeface="新細明體" panose="02020500000000000000" pitchFamily="18" charset="-120"/>
              </a:rPr>
              <a:t>Watch a video and complete a diagram to list the main points about </a:t>
            </a:r>
            <a:r>
              <a:rPr lang="en-HK" altLang="zh-HK" sz="1600" b="1" dirty="0">
                <a:solidFill>
                  <a:prstClr val="black"/>
                </a:solidFill>
                <a:latin typeface="Gill Sans MT" panose="020B0502020104020203"/>
                <a:ea typeface="新細明體" panose="02020500000000000000" pitchFamily="18" charset="-120"/>
              </a:rPr>
              <a:t>how to wear a mask properly  </a:t>
            </a:r>
          </a:p>
          <a:p>
            <a:pPr marL="201216" indent="-134541" algn="just">
              <a:buFontTx/>
              <a:buChar char="-"/>
              <a:defRPr/>
            </a:pPr>
            <a:r>
              <a:rPr lang="en-HK" altLang="zh-HK" sz="1600" dirty="0">
                <a:solidFill>
                  <a:prstClr val="black"/>
                </a:solidFill>
                <a:latin typeface="Gill Sans MT" panose="020B0502020104020203"/>
                <a:ea typeface="新細明體" panose="02020500000000000000" pitchFamily="18" charset="-120"/>
              </a:rPr>
              <a:t>Write a thank-you card to </a:t>
            </a:r>
            <a:r>
              <a:rPr lang="en-HK" altLang="zh-HK" sz="1600" b="1" dirty="0">
                <a:solidFill>
                  <a:prstClr val="black"/>
                </a:solidFill>
                <a:latin typeface="Gill Sans MT" panose="020B0502020104020203"/>
                <a:ea typeface="新細明體" panose="02020500000000000000" pitchFamily="18" charset="-120"/>
              </a:rPr>
              <a:t>doctors and nurses in Hong Kong</a:t>
            </a:r>
            <a:endParaRPr lang="en-US" altLang="zh-HK" sz="1600" b="1" dirty="0">
              <a:solidFill>
                <a:prstClr val="black"/>
              </a:solidFill>
              <a:latin typeface="Gill Sans MT" panose="020B0502020104020203"/>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TW"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342900">
              <a:defRPr/>
            </a:pPr>
            <a:endParaRPr lang="zh-TW" altLang="zh-HK"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標題 1">
            <a:extLst>
              <a:ext uri="{FF2B5EF4-FFF2-40B4-BE49-F238E27FC236}">
                <a16:creationId xmlns:a16="http://schemas.microsoft.com/office/drawing/2014/main" id="{25A6EFC3-AAEA-49E5-A77C-C676FA5C3C13}"/>
              </a:ext>
            </a:extLst>
          </p:cNvPr>
          <p:cNvSpPr txBox="1">
            <a:spLocks/>
          </p:cNvSpPr>
          <p:nvPr/>
        </p:nvSpPr>
        <p:spPr>
          <a:xfrm>
            <a:off x="4252174" y="452686"/>
            <a:ext cx="1376689" cy="641432"/>
          </a:xfrm>
          <a:prstGeom prst="rect">
            <a:avLst/>
          </a:prstGeom>
        </p:spPr>
        <p:txBody>
          <a:bodyPr vert="horz" lIns="68580" tIns="34290" rIns="68580" bIns="3429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defRPr/>
            </a:pPr>
            <a:r>
              <a:rPr lang="en-US" altLang="zh-TW" sz="2700" dirty="0">
                <a:solidFill>
                  <a:srgbClr val="002060"/>
                </a:solidFill>
                <a:latin typeface="Impact" panose="020B0806030902050204"/>
                <a:ea typeface="新細明體" panose="02020500000000000000" pitchFamily="18" charset="-120"/>
              </a:rPr>
              <a:t>Situation </a:t>
            </a:r>
            <a:endParaRPr lang="zh-HK" altLang="en-US" sz="2700" dirty="0">
              <a:solidFill>
                <a:srgbClr val="002060"/>
              </a:solidFill>
              <a:latin typeface="Impact" panose="020B0806030902050204"/>
              <a:ea typeface="新細明體" panose="02020500000000000000" pitchFamily="18" charset="-120"/>
            </a:endParaRPr>
          </a:p>
        </p:txBody>
      </p:sp>
      <p:pic>
        <p:nvPicPr>
          <p:cNvPr id="6" name="內容版面配置區 5">
            <a:extLst>
              <a:ext uri="{FF2B5EF4-FFF2-40B4-BE49-F238E27FC236}">
                <a16:creationId xmlns:a16="http://schemas.microsoft.com/office/drawing/2014/main" id="{DF5452C2-B392-4C8D-9E28-C02C99929D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21" t="44304" r="77766" b="32156"/>
          <a:stretch/>
        </p:blipFill>
        <p:spPr>
          <a:xfrm>
            <a:off x="571501" y="4659103"/>
            <a:ext cx="1726436" cy="1269206"/>
          </a:xfrm>
          <a:prstGeom prst="ellipse">
            <a:avLst/>
          </a:prstGeom>
        </p:spPr>
      </p:pic>
      <p:sp>
        <p:nvSpPr>
          <p:cNvPr id="3" name="文字方塊 2">
            <a:extLst>
              <a:ext uri="{FF2B5EF4-FFF2-40B4-BE49-F238E27FC236}">
                <a16:creationId xmlns:a16="http://schemas.microsoft.com/office/drawing/2014/main" id="{BC9F50F8-696D-4434-99BB-91893985558F}"/>
              </a:ext>
            </a:extLst>
          </p:cNvPr>
          <p:cNvSpPr txBox="1"/>
          <p:nvPr/>
        </p:nvSpPr>
        <p:spPr>
          <a:xfrm>
            <a:off x="1923449" y="5630183"/>
            <a:ext cx="2341180" cy="507831"/>
          </a:xfrm>
          <a:prstGeom prst="rect">
            <a:avLst/>
          </a:prstGeom>
          <a:noFill/>
        </p:spPr>
        <p:txBody>
          <a:bodyPr wrap="square" rtlCol="0">
            <a:spAutoFit/>
          </a:bodyPr>
          <a:lstStyle/>
          <a:p>
            <a:r>
              <a:rPr lang="en-US" altLang="zh-HK" sz="1350" i="1" dirty="0" err="1"/>
              <a:t>Ms</a:t>
            </a:r>
            <a:r>
              <a:rPr lang="en-US" altLang="zh-HK" sz="1350" i="1" dirty="0"/>
              <a:t> Susan Kwok, your English teacher </a:t>
            </a:r>
            <a:endParaRPr lang="zh-HK" altLang="en-US" sz="1350" i="1" dirty="0"/>
          </a:p>
        </p:txBody>
      </p:sp>
    </p:spTree>
    <p:extLst>
      <p:ext uri="{BB962C8B-B14F-4D97-AF65-F5344CB8AC3E}">
        <p14:creationId xmlns:p14="http://schemas.microsoft.com/office/powerpoint/2010/main" val="2740522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a:xfrm>
            <a:off x="6457951" y="6352525"/>
            <a:ext cx="2114549" cy="345796"/>
          </a:xfrm>
        </p:spPr>
        <p:txBody>
          <a:bodyPr/>
          <a:lstStyle/>
          <a:p>
            <a:fld id="{D57F1E4F-1CFF-5643-939E-217C01CDF565}" type="slidenum">
              <a:rPr lang="en-US" smtClean="0"/>
              <a:pPr/>
              <a:t>4</a:t>
            </a:fld>
            <a:endParaRPr lang="en-US" dirty="0"/>
          </a:p>
        </p:txBody>
      </p:sp>
      <p:sp>
        <p:nvSpPr>
          <p:cNvPr id="31" name="內容版面配置區 2">
            <a:extLst>
              <a:ext uri="{FF2B5EF4-FFF2-40B4-BE49-F238E27FC236}">
                <a16:creationId xmlns:a16="http://schemas.microsoft.com/office/drawing/2014/main" id="{33A45612-8F05-4294-936A-859C5F7BB75E}"/>
              </a:ext>
            </a:extLst>
          </p:cNvPr>
          <p:cNvSpPr txBox="1">
            <a:spLocks/>
          </p:cNvSpPr>
          <p:nvPr/>
        </p:nvSpPr>
        <p:spPr>
          <a:xfrm>
            <a:off x="724181" y="858410"/>
            <a:ext cx="8005899" cy="581507"/>
          </a:xfrm>
          <a:prstGeom prst="rect">
            <a:avLst/>
          </a:prstGeom>
          <a:solidFill>
            <a:schemeClr val="bg1"/>
          </a:solidFill>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dirty="0"/>
              <a:t>The </a:t>
            </a:r>
            <a:r>
              <a:rPr lang="en-HK" altLang="zh-HK" sz="1600" dirty="0" smtClean="0"/>
              <a:t>Centre for </a:t>
            </a:r>
            <a:r>
              <a:rPr lang="en-HK" altLang="zh-HK" sz="1600" dirty="0"/>
              <a:t>Health Protection has designed the following poster on how to keep viruses away and avoid getting sick.  </a:t>
            </a:r>
            <a:r>
              <a:rPr lang="en-HK" altLang="zh-HK" sz="1600" b="1" dirty="0"/>
              <a:t>Study the poster and answer Questions </a:t>
            </a:r>
            <a:r>
              <a:rPr lang="en-US" altLang="zh-TW" sz="1600" b="1" dirty="0"/>
              <a:t>1-7</a:t>
            </a:r>
            <a:r>
              <a:rPr lang="en-HK" altLang="zh-HK" sz="1600" b="1" dirty="0"/>
              <a:t>.</a:t>
            </a:r>
            <a:endParaRPr lang="zh-HK" altLang="en-US" sz="1600" b="1" dirty="0"/>
          </a:p>
        </p:txBody>
      </p:sp>
      <p:sp>
        <p:nvSpPr>
          <p:cNvPr id="33" name="標題 1">
            <a:extLst>
              <a:ext uri="{FF2B5EF4-FFF2-40B4-BE49-F238E27FC236}">
                <a16:creationId xmlns:a16="http://schemas.microsoft.com/office/drawing/2014/main" id="{944B24AC-A964-4839-8D51-12D94B0B41B8}"/>
              </a:ext>
            </a:extLst>
          </p:cNvPr>
          <p:cNvSpPr txBox="1">
            <a:spLocks/>
          </p:cNvSpPr>
          <p:nvPr/>
        </p:nvSpPr>
        <p:spPr>
          <a:xfrm>
            <a:off x="707314" y="285107"/>
            <a:ext cx="5424654"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a:t>
            </a:r>
            <a:endParaRPr lang="zh-HK" altLang="en-US" sz="2175" dirty="0">
              <a:solidFill>
                <a:srgbClr val="002060"/>
              </a:solidFill>
              <a:latin typeface="Impact" panose="020B0806030902050204"/>
              <a:ea typeface="新細明體" panose="02020500000000000000" pitchFamily="18" charset="-120"/>
            </a:endParaRPr>
          </a:p>
        </p:txBody>
      </p:sp>
      <p:pic>
        <p:nvPicPr>
          <p:cNvPr id="30" name="內容版面配置區 5">
            <a:extLst>
              <a:ext uri="{FF2B5EF4-FFF2-40B4-BE49-F238E27FC236}">
                <a16:creationId xmlns:a16="http://schemas.microsoft.com/office/drawing/2014/main" id="{3EF499FC-CC7A-49D6-AC9E-9212F276A5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82" t="43417" r="77947" b="31287"/>
          <a:stretch/>
        </p:blipFill>
        <p:spPr>
          <a:xfrm>
            <a:off x="5245208" y="3528420"/>
            <a:ext cx="2115281" cy="1571351"/>
          </a:xfrm>
          <a:prstGeom prst="ellipse">
            <a:avLst/>
          </a:prstGeom>
        </p:spPr>
      </p:pic>
      <p:sp>
        <p:nvSpPr>
          <p:cNvPr id="29" name="語音泡泡: 圓角矩形 28">
            <a:extLst>
              <a:ext uri="{FF2B5EF4-FFF2-40B4-BE49-F238E27FC236}">
                <a16:creationId xmlns:a16="http://schemas.microsoft.com/office/drawing/2014/main" id="{9058BAC5-4634-4275-B72F-30BAA89FE49F}"/>
              </a:ext>
            </a:extLst>
          </p:cNvPr>
          <p:cNvSpPr/>
          <p:nvPr/>
        </p:nvSpPr>
        <p:spPr>
          <a:xfrm>
            <a:off x="5990897" y="5661079"/>
            <a:ext cx="2739184" cy="581507"/>
          </a:xfrm>
          <a:prstGeom prst="wedgeRoundRectCallout">
            <a:avLst>
              <a:gd name="adj1" fmla="val -36489"/>
              <a:gd name="adj2" fmla="val -105440"/>
              <a:gd name="adj3" fmla="val 16667"/>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500" dirty="0">
                <a:solidFill>
                  <a:srgbClr val="002060"/>
                </a:solidFill>
              </a:rPr>
              <a:t>Let’s get started!</a:t>
            </a:r>
            <a:endParaRPr lang="zh-HK" altLang="en-US" sz="1500" dirty="0">
              <a:solidFill>
                <a:srgbClr val="002060"/>
              </a:solidFill>
            </a:endParaRPr>
          </a:p>
        </p:txBody>
      </p:sp>
      <p:sp>
        <p:nvSpPr>
          <p:cNvPr id="7" name="矩形 6">
            <a:extLst>
              <a:ext uri="{FF2B5EF4-FFF2-40B4-BE49-F238E27FC236}">
                <a16:creationId xmlns:a16="http://schemas.microsoft.com/office/drawing/2014/main" id="{F45203BC-8CDF-45C7-952F-7FE6F3062CD5}"/>
              </a:ext>
            </a:extLst>
          </p:cNvPr>
          <p:cNvSpPr/>
          <p:nvPr/>
        </p:nvSpPr>
        <p:spPr>
          <a:xfrm>
            <a:off x="1039048" y="6419004"/>
            <a:ext cx="4761185" cy="307777"/>
          </a:xfrm>
          <a:prstGeom prst="rect">
            <a:avLst/>
          </a:prstGeom>
        </p:spPr>
        <p:txBody>
          <a:bodyPr wrap="square">
            <a:spAutoFit/>
          </a:bodyPr>
          <a:lstStyle/>
          <a:p>
            <a:r>
              <a:rPr lang="zh-HK" altLang="en-US" sz="1400" dirty="0">
                <a:solidFill>
                  <a:srgbClr val="FF0000"/>
                </a:solidFill>
                <a:hlinkClick r:id="rId3"/>
              </a:rPr>
              <a:t>https://www.chp.gov.hk/files/pdf/pneumonia_health_advice.pdf</a:t>
            </a:r>
            <a:endParaRPr lang="zh-HK" altLang="en-US" sz="1400" dirty="0">
              <a:solidFill>
                <a:srgbClr val="FF0000"/>
              </a:solidFill>
            </a:endParaRPr>
          </a:p>
        </p:txBody>
      </p:sp>
      <p:grpSp>
        <p:nvGrpSpPr>
          <p:cNvPr id="9" name="群組 8">
            <a:extLst>
              <a:ext uri="{FF2B5EF4-FFF2-40B4-BE49-F238E27FC236}">
                <a16:creationId xmlns:a16="http://schemas.microsoft.com/office/drawing/2014/main" id="{6F53B96A-CBD2-4BBD-9B77-5BB1D7FD147C}"/>
              </a:ext>
            </a:extLst>
          </p:cNvPr>
          <p:cNvGrpSpPr/>
          <p:nvPr/>
        </p:nvGrpSpPr>
        <p:grpSpPr>
          <a:xfrm>
            <a:off x="1488524" y="1554334"/>
            <a:ext cx="3619504" cy="4864670"/>
            <a:chOff x="1488524" y="1554334"/>
            <a:chExt cx="3619504" cy="4864670"/>
          </a:xfrm>
        </p:grpSpPr>
        <p:pic>
          <p:nvPicPr>
            <p:cNvPr id="27" name="圖片 26">
              <a:extLst>
                <a:ext uri="{FF2B5EF4-FFF2-40B4-BE49-F238E27FC236}">
                  <a16:creationId xmlns:a16="http://schemas.microsoft.com/office/drawing/2014/main" id="{9670137E-2E8B-44C1-97DC-50903766A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524" y="1554334"/>
              <a:ext cx="3619504" cy="4864670"/>
            </a:xfrm>
            <a:prstGeom prst="rect">
              <a:avLst/>
            </a:prstGeom>
          </p:spPr>
        </p:pic>
        <p:grpSp>
          <p:nvGrpSpPr>
            <p:cNvPr id="8" name="群組 7">
              <a:extLst>
                <a:ext uri="{FF2B5EF4-FFF2-40B4-BE49-F238E27FC236}">
                  <a16:creationId xmlns:a16="http://schemas.microsoft.com/office/drawing/2014/main" id="{DF8863C1-C6F8-49E0-B2CE-C109E2B73E7E}"/>
                </a:ext>
              </a:extLst>
            </p:cNvPr>
            <p:cNvGrpSpPr/>
            <p:nvPr/>
          </p:nvGrpSpPr>
          <p:grpSpPr>
            <a:xfrm>
              <a:off x="1728952" y="3258081"/>
              <a:ext cx="2999187" cy="1579687"/>
              <a:chOff x="1728952" y="3258081"/>
              <a:chExt cx="2999187" cy="1579687"/>
            </a:xfrm>
          </p:grpSpPr>
          <p:sp>
            <p:nvSpPr>
              <p:cNvPr id="34" name="矩形: 圓角化單一角落 33">
                <a:extLst>
                  <a:ext uri="{FF2B5EF4-FFF2-40B4-BE49-F238E27FC236}">
                    <a16:creationId xmlns:a16="http://schemas.microsoft.com/office/drawing/2014/main" id="{957A3770-6C84-4534-8BD9-873115B108E4}"/>
                  </a:ext>
                </a:extLst>
              </p:cNvPr>
              <p:cNvSpPr/>
              <p:nvPr/>
            </p:nvSpPr>
            <p:spPr>
              <a:xfrm>
                <a:off x="1728952" y="4535214"/>
                <a:ext cx="580889" cy="302554"/>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5" name="矩形: 圓角化單一角落 34">
                <a:extLst>
                  <a:ext uri="{FF2B5EF4-FFF2-40B4-BE49-F238E27FC236}">
                    <a16:creationId xmlns:a16="http://schemas.microsoft.com/office/drawing/2014/main" id="{41DC9223-7A59-4C39-84B3-AA178AECEB15}"/>
                  </a:ext>
                </a:extLst>
              </p:cNvPr>
              <p:cNvSpPr/>
              <p:nvPr/>
            </p:nvSpPr>
            <p:spPr>
              <a:xfrm>
                <a:off x="2530990" y="3777640"/>
                <a:ext cx="627369" cy="347670"/>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6" name="矩形: 圓角化單一角落 35">
                <a:extLst>
                  <a:ext uri="{FF2B5EF4-FFF2-40B4-BE49-F238E27FC236}">
                    <a16:creationId xmlns:a16="http://schemas.microsoft.com/office/drawing/2014/main" id="{9C1610CD-9A95-4EAD-B2FD-E70B45E37D55}"/>
                  </a:ext>
                </a:extLst>
              </p:cNvPr>
              <p:cNvSpPr/>
              <p:nvPr/>
            </p:nvSpPr>
            <p:spPr>
              <a:xfrm>
                <a:off x="3363357" y="3258081"/>
                <a:ext cx="641083" cy="432895"/>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7" name="矩形: 圓角化單一角落 36">
                <a:extLst>
                  <a:ext uri="{FF2B5EF4-FFF2-40B4-BE49-F238E27FC236}">
                    <a16:creationId xmlns:a16="http://schemas.microsoft.com/office/drawing/2014/main" id="{FFDC8EE4-5775-4FFC-8D74-D73F8DE0FCA8}"/>
                  </a:ext>
                </a:extLst>
              </p:cNvPr>
              <p:cNvSpPr/>
              <p:nvPr/>
            </p:nvSpPr>
            <p:spPr>
              <a:xfrm>
                <a:off x="4087057" y="3618197"/>
                <a:ext cx="641082" cy="66476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grpSp>
      <p:sp>
        <p:nvSpPr>
          <p:cNvPr id="38" name="矩形: 圓角化單一角落 37">
            <a:extLst>
              <a:ext uri="{FF2B5EF4-FFF2-40B4-BE49-F238E27FC236}">
                <a16:creationId xmlns:a16="http://schemas.microsoft.com/office/drawing/2014/main" id="{DC53B76C-A9BA-495E-A74A-30F571BE087A}"/>
              </a:ext>
            </a:extLst>
          </p:cNvPr>
          <p:cNvSpPr/>
          <p:nvPr/>
        </p:nvSpPr>
        <p:spPr>
          <a:xfrm>
            <a:off x="1698854" y="5349766"/>
            <a:ext cx="1459505" cy="391375"/>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191783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17" name="矩形: 圓角 16">
            <a:extLst>
              <a:ext uri="{FF2B5EF4-FFF2-40B4-BE49-F238E27FC236}">
                <a16:creationId xmlns:a16="http://schemas.microsoft.com/office/drawing/2014/main" id="{006D5898-2110-4995-9908-509B0D7A93CA}"/>
              </a:ext>
            </a:extLst>
          </p:cNvPr>
          <p:cNvSpPr/>
          <p:nvPr/>
        </p:nvSpPr>
        <p:spPr>
          <a:xfrm>
            <a:off x="799860" y="4899698"/>
            <a:ext cx="476467" cy="1931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sp>
        <p:nvSpPr>
          <p:cNvPr id="23" name="文字方塊 22">
            <a:extLst>
              <a:ext uri="{FF2B5EF4-FFF2-40B4-BE49-F238E27FC236}">
                <a16:creationId xmlns:a16="http://schemas.microsoft.com/office/drawing/2014/main" id="{0B656C84-F7A4-4142-80A2-81892FEA1E80}"/>
              </a:ext>
            </a:extLst>
          </p:cNvPr>
          <p:cNvSpPr txBox="1"/>
          <p:nvPr/>
        </p:nvSpPr>
        <p:spPr>
          <a:xfrm>
            <a:off x="5838231" y="1686343"/>
            <a:ext cx="2956035" cy="1754326"/>
          </a:xfrm>
          <a:prstGeom prst="rect">
            <a:avLst/>
          </a:prstGeom>
          <a:solidFill>
            <a:srgbClr val="FFC000"/>
          </a:solidFill>
        </p:spPr>
        <p:txBody>
          <a:bodyPr wrap="square" rtlCol="0">
            <a:spAutoFit/>
          </a:bodyPr>
          <a:lstStyle/>
          <a:p>
            <a:r>
              <a:rPr lang="en-US" altLang="zh-HK" sz="1350" dirty="0">
                <a:solidFill>
                  <a:srgbClr val="002060"/>
                </a:solidFill>
              </a:rPr>
              <a:t>Q1: Which of the following means  “perform hand hygiene” in the first picture?</a:t>
            </a:r>
          </a:p>
          <a:p>
            <a:pPr marL="257168" indent="-257168">
              <a:buFontTx/>
              <a:buAutoNum type="alphaLcParenBoth"/>
            </a:pPr>
            <a:r>
              <a:rPr lang="en-US" altLang="zh-HK" sz="1350" dirty="0">
                <a:solidFill>
                  <a:srgbClr val="002060"/>
                </a:solidFill>
              </a:rPr>
              <a:t>Use your hands to clean your whole body</a:t>
            </a:r>
          </a:p>
          <a:p>
            <a:pPr marL="257168" indent="-257168">
              <a:buAutoNum type="alphaLcParenBoth"/>
            </a:pPr>
            <a:r>
              <a:rPr lang="en-US" altLang="zh-HK" sz="1350" dirty="0">
                <a:solidFill>
                  <a:srgbClr val="002060"/>
                </a:solidFill>
              </a:rPr>
              <a:t>Keep your hands clean to prevent disease</a:t>
            </a:r>
          </a:p>
          <a:p>
            <a:pPr marL="257168" indent="-257168">
              <a:buAutoNum type="alphaLcParenBoth"/>
            </a:pPr>
            <a:r>
              <a:rPr lang="en-US" altLang="zh-HK" sz="1350" dirty="0">
                <a:solidFill>
                  <a:srgbClr val="002060"/>
                </a:solidFill>
              </a:rPr>
              <a:t>Touch your hands</a:t>
            </a:r>
            <a:endParaRPr lang="zh-HK" altLang="en-US" sz="1350" dirty="0">
              <a:solidFill>
                <a:srgbClr val="002060"/>
              </a:solidFill>
            </a:endParaRPr>
          </a:p>
        </p:txBody>
      </p:sp>
      <p:sp>
        <p:nvSpPr>
          <p:cNvPr id="26" name="文字方塊 25">
            <a:extLst>
              <a:ext uri="{FF2B5EF4-FFF2-40B4-BE49-F238E27FC236}">
                <a16:creationId xmlns:a16="http://schemas.microsoft.com/office/drawing/2014/main" id="{4B81C8B2-6F9E-47A2-AC73-1E3C3AF3CDAF}"/>
              </a:ext>
            </a:extLst>
          </p:cNvPr>
          <p:cNvSpPr txBox="1"/>
          <p:nvPr/>
        </p:nvSpPr>
        <p:spPr>
          <a:xfrm>
            <a:off x="5847718" y="3665189"/>
            <a:ext cx="2956034" cy="507831"/>
          </a:xfrm>
          <a:prstGeom prst="rect">
            <a:avLst/>
          </a:prstGeom>
          <a:solidFill>
            <a:srgbClr val="FFC000"/>
          </a:solidFill>
        </p:spPr>
        <p:txBody>
          <a:bodyPr wrap="square" rtlCol="0">
            <a:spAutoFit/>
          </a:bodyPr>
          <a:lstStyle/>
          <a:p>
            <a:r>
              <a:rPr lang="en-US" altLang="zh-HK" sz="1350" dirty="0">
                <a:solidFill>
                  <a:srgbClr val="002060"/>
                </a:solidFill>
              </a:rPr>
              <a:t>Q2: What should we use to clean our hands with? ____________________</a:t>
            </a:r>
            <a:endParaRPr lang="zh-HK" altLang="en-US" sz="1350" dirty="0">
              <a:solidFill>
                <a:srgbClr val="002060"/>
              </a:solidFill>
            </a:endParaRPr>
          </a:p>
        </p:txBody>
      </p:sp>
      <p:sp>
        <p:nvSpPr>
          <p:cNvPr id="28" name="文字方塊 27">
            <a:extLst>
              <a:ext uri="{FF2B5EF4-FFF2-40B4-BE49-F238E27FC236}">
                <a16:creationId xmlns:a16="http://schemas.microsoft.com/office/drawing/2014/main" id="{EC461FF2-4C0C-455C-AE7C-CE5BDDF66DDC}"/>
              </a:ext>
            </a:extLst>
          </p:cNvPr>
          <p:cNvSpPr txBox="1"/>
          <p:nvPr/>
        </p:nvSpPr>
        <p:spPr>
          <a:xfrm>
            <a:off x="5847718" y="4368318"/>
            <a:ext cx="2937062" cy="507831"/>
          </a:xfrm>
          <a:prstGeom prst="rect">
            <a:avLst/>
          </a:prstGeom>
          <a:solidFill>
            <a:srgbClr val="FFC000"/>
          </a:solidFill>
        </p:spPr>
        <p:txBody>
          <a:bodyPr wrap="square" rtlCol="0">
            <a:spAutoFit/>
          </a:bodyPr>
          <a:lstStyle/>
          <a:p>
            <a:r>
              <a:rPr lang="en-US" altLang="zh-HK" sz="1350" dirty="0">
                <a:solidFill>
                  <a:srgbClr val="002060"/>
                </a:solidFill>
              </a:rPr>
              <a:t>Q3: How long should we rub our hands?</a:t>
            </a:r>
          </a:p>
        </p:txBody>
      </p:sp>
      <p:sp>
        <p:nvSpPr>
          <p:cNvPr id="31" name="內容版面配置區 2">
            <a:extLst>
              <a:ext uri="{FF2B5EF4-FFF2-40B4-BE49-F238E27FC236}">
                <a16:creationId xmlns:a16="http://schemas.microsoft.com/office/drawing/2014/main" id="{33A45612-8F05-4294-936A-859C5F7BB75E}"/>
              </a:ext>
            </a:extLst>
          </p:cNvPr>
          <p:cNvSpPr txBox="1">
            <a:spLocks/>
          </p:cNvSpPr>
          <p:nvPr/>
        </p:nvSpPr>
        <p:spPr>
          <a:xfrm>
            <a:off x="724181" y="858411"/>
            <a:ext cx="6333324" cy="434362"/>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b="1" dirty="0"/>
              <a:t>Study the following parts of the poster and answer Questions </a:t>
            </a:r>
            <a:r>
              <a:rPr lang="en-US" altLang="zh-TW" sz="1600" b="1" dirty="0"/>
              <a:t>1-7</a:t>
            </a:r>
            <a:r>
              <a:rPr lang="en-HK" altLang="zh-HK" sz="1600" b="1" dirty="0"/>
              <a:t>.</a:t>
            </a:r>
            <a:endParaRPr lang="zh-HK" altLang="en-US" sz="1600" b="1" dirty="0"/>
          </a:p>
        </p:txBody>
      </p:sp>
      <p:sp>
        <p:nvSpPr>
          <p:cNvPr id="33" name="標題 1">
            <a:extLst>
              <a:ext uri="{FF2B5EF4-FFF2-40B4-BE49-F238E27FC236}">
                <a16:creationId xmlns:a16="http://schemas.microsoft.com/office/drawing/2014/main" id="{944B24AC-A964-4839-8D51-12D94B0B41B8}"/>
              </a:ext>
            </a:extLst>
          </p:cNvPr>
          <p:cNvSpPr txBox="1">
            <a:spLocks/>
          </p:cNvSpPr>
          <p:nvPr/>
        </p:nvSpPr>
        <p:spPr>
          <a:xfrm>
            <a:off x="707314" y="285107"/>
            <a:ext cx="5424654"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a:t>
            </a:r>
            <a:endParaRPr lang="zh-HK" altLang="en-US" sz="2175" dirty="0">
              <a:solidFill>
                <a:srgbClr val="002060"/>
              </a:solidFill>
              <a:latin typeface="Impact" panose="020B0806030902050204"/>
              <a:ea typeface="新細明體" panose="02020500000000000000" pitchFamily="18" charset="-120"/>
            </a:endParaRPr>
          </a:p>
        </p:txBody>
      </p:sp>
      <p:pic>
        <p:nvPicPr>
          <p:cNvPr id="30" name="內容版面配置區 5">
            <a:extLst>
              <a:ext uri="{FF2B5EF4-FFF2-40B4-BE49-F238E27FC236}">
                <a16:creationId xmlns:a16="http://schemas.microsoft.com/office/drawing/2014/main" id="{3EF499FC-CC7A-49D6-AC9E-9212F276A5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82" t="43417" r="77947" b="31287"/>
          <a:stretch/>
        </p:blipFill>
        <p:spPr>
          <a:xfrm>
            <a:off x="5665920" y="5856708"/>
            <a:ext cx="1194359" cy="887238"/>
          </a:xfrm>
          <a:prstGeom prst="ellipse">
            <a:avLst/>
          </a:prstGeom>
        </p:spPr>
      </p:pic>
      <p:grpSp>
        <p:nvGrpSpPr>
          <p:cNvPr id="6" name="群組 5">
            <a:extLst>
              <a:ext uri="{FF2B5EF4-FFF2-40B4-BE49-F238E27FC236}">
                <a16:creationId xmlns:a16="http://schemas.microsoft.com/office/drawing/2014/main" id="{1E53B9D5-8D11-4871-87A1-10837ACC4353}"/>
              </a:ext>
            </a:extLst>
          </p:cNvPr>
          <p:cNvGrpSpPr/>
          <p:nvPr/>
        </p:nvGrpSpPr>
        <p:grpSpPr>
          <a:xfrm>
            <a:off x="724181" y="1686343"/>
            <a:ext cx="4941739" cy="3693731"/>
            <a:chOff x="943083" y="1450705"/>
            <a:chExt cx="6588985" cy="4924974"/>
          </a:xfrm>
        </p:grpSpPr>
        <p:grpSp>
          <p:nvGrpSpPr>
            <p:cNvPr id="5" name="群組 4">
              <a:extLst>
                <a:ext uri="{FF2B5EF4-FFF2-40B4-BE49-F238E27FC236}">
                  <a16:creationId xmlns:a16="http://schemas.microsoft.com/office/drawing/2014/main" id="{531DAF0E-0607-44C8-B764-3AAFD8C82B62}"/>
                </a:ext>
              </a:extLst>
            </p:cNvPr>
            <p:cNvGrpSpPr/>
            <p:nvPr/>
          </p:nvGrpSpPr>
          <p:grpSpPr>
            <a:xfrm>
              <a:off x="943083" y="1450705"/>
              <a:ext cx="6588985" cy="4924974"/>
              <a:chOff x="943083" y="1450705"/>
              <a:chExt cx="6588985" cy="4924974"/>
            </a:xfrm>
          </p:grpSpPr>
          <p:grpSp>
            <p:nvGrpSpPr>
              <p:cNvPr id="3" name="群組 2">
                <a:extLst>
                  <a:ext uri="{FF2B5EF4-FFF2-40B4-BE49-F238E27FC236}">
                    <a16:creationId xmlns:a16="http://schemas.microsoft.com/office/drawing/2014/main" id="{4096F358-3D71-429B-8199-42A859BF4975}"/>
                  </a:ext>
                </a:extLst>
              </p:cNvPr>
              <p:cNvGrpSpPr/>
              <p:nvPr/>
            </p:nvGrpSpPr>
            <p:grpSpPr>
              <a:xfrm>
                <a:off x="943083" y="1450705"/>
                <a:ext cx="6588985" cy="4924974"/>
                <a:chOff x="943083" y="1450705"/>
                <a:chExt cx="6588985" cy="4924974"/>
              </a:xfrm>
            </p:grpSpPr>
            <p:grpSp>
              <p:nvGrpSpPr>
                <p:cNvPr id="32" name="群組 31">
                  <a:extLst>
                    <a:ext uri="{FF2B5EF4-FFF2-40B4-BE49-F238E27FC236}">
                      <a16:creationId xmlns:a16="http://schemas.microsoft.com/office/drawing/2014/main" id="{FCE749D1-FDCB-4722-8E8F-CACAFA548BD2}"/>
                    </a:ext>
                  </a:extLst>
                </p:cNvPr>
                <p:cNvGrpSpPr/>
                <p:nvPr/>
              </p:nvGrpSpPr>
              <p:grpSpPr>
                <a:xfrm>
                  <a:off x="943083" y="1450705"/>
                  <a:ext cx="6588985" cy="4924974"/>
                  <a:chOff x="896081" y="1068028"/>
                  <a:chExt cx="6588985" cy="4880119"/>
                </a:xfrm>
              </p:grpSpPr>
              <p:pic>
                <p:nvPicPr>
                  <p:cNvPr id="12"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3"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4"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18" name="群組 17">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1"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6"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2"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20"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21"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4"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5"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sp>
        <p:nvSpPr>
          <p:cNvPr id="29" name="語音泡泡: 圓角矩形 28">
            <a:extLst>
              <a:ext uri="{FF2B5EF4-FFF2-40B4-BE49-F238E27FC236}">
                <a16:creationId xmlns:a16="http://schemas.microsoft.com/office/drawing/2014/main" id="{9058BAC5-4634-4275-B72F-30BAA89FE49F}"/>
              </a:ext>
            </a:extLst>
          </p:cNvPr>
          <p:cNvSpPr/>
          <p:nvPr/>
        </p:nvSpPr>
        <p:spPr>
          <a:xfrm>
            <a:off x="6416591" y="5673181"/>
            <a:ext cx="2439614" cy="311902"/>
          </a:xfrm>
          <a:prstGeom prst="wedgeRoundRectCallout">
            <a:avLst>
              <a:gd name="adj1" fmla="val -34519"/>
              <a:gd name="adj2" fmla="val 128115"/>
              <a:gd name="adj3" fmla="val 16667"/>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Let’s move on to the next slide! </a:t>
            </a:r>
            <a:endParaRPr lang="zh-HK" altLang="en-US" sz="1350" dirty="0">
              <a:solidFill>
                <a:srgbClr val="002060"/>
              </a:solidFill>
            </a:endParaRPr>
          </a:p>
        </p:txBody>
      </p:sp>
      <p:grpSp>
        <p:nvGrpSpPr>
          <p:cNvPr id="9" name="群組 8">
            <a:extLst>
              <a:ext uri="{FF2B5EF4-FFF2-40B4-BE49-F238E27FC236}">
                <a16:creationId xmlns:a16="http://schemas.microsoft.com/office/drawing/2014/main" id="{731122B6-F1EA-44D4-BD4C-58311B217192}"/>
              </a:ext>
            </a:extLst>
          </p:cNvPr>
          <p:cNvGrpSpPr/>
          <p:nvPr/>
        </p:nvGrpSpPr>
        <p:grpSpPr>
          <a:xfrm>
            <a:off x="883574" y="5545093"/>
            <a:ext cx="4718438" cy="454496"/>
            <a:chOff x="883574" y="5545093"/>
            <a:chExt cx="4718438" cy="454496"/>
          </a:xfrm>
        </p:grpSpPr>
        <p:sp>
          <p:nvSpPr>
            <p:cNvPr id="8" name="雙波浪 7">
              <a:extLst>
                <a:ext uri="{FF2B5EF4-FFF2-40B4-BE49-F238E27FC236}">
                  <a16:creationId xmlns:a16="http://schemas.microsoft.com/office/drawing/2014/main" id="{121711DC-5A60-4049-9EA8-6D0ADAE5026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34" name="雙波浪 33">
              <a:extLst>
                <a:ext uri="{FF2B5EF4-FFF2-40B4-BE49-F238E27FC236}">
                  <a16:creationId xmlns:a16="http://schemas.microsoft.com/office/drawing/2014/main" id="{89DFDCF1-B9EE-4962-89D5-603EA063DBAC}"/>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35" name="雙波浪 34">
              <a:extLst>
                <a:ext uri="{FF2B5EF4-FFF2-40B4-BE49-F238E27FC236}">
                  <a16:creationId xmlns:a16="http://schemas.microsoft.com/office/drawing/2014/main" id="{A944C315-3E0E-4B86-A89B-939A9AC67F3E}"/>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36" name="雙波浪 35">
              <a:extLst>
                <a:ext uri="{FF2B5EF4-FFF2-40B4-BE49-F238E27FC236}">
                  <a16:creationId xmlns:a16="http://schemas.microsoft.com/office/drawing/2014/main" id="{1E94F7AC-6EFA-4DE8-851E-54FD4E6A1E04}"/>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Tree>
    <p:extLst>
      <p:ext uri="{BB962C8B-B14F-4D97-AF65-F5344CB8AC3E}">
        <p14:creationId xmlns:p14="http://schemas.microsoft.com/office/powerpoint/2010/main" val="56404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85C0562-12F7-4B26-B826-08480F803532}"/>
              </a:ext>
            </a:extLst>
          </p:cNvPr>
          <p:cNvSpPr>
            <a:spLocks noGrp="1"/>
          </p:cNvSpPr>
          <p:nvPr>
            <p:ph type="sldNum" sz="quarter" idx="12"/>
          </p:nvPr>
        </p:nvSpPr>
        <p:spPr>
          <a:xfrm>
            <a:off x="8102161" y="6454867"/>
            <a:ext cx="591207" cy="259347"/>
          </a:xfrm>
        </p:spPr>
        <p:txBody>
          <a:bodyPr/>
          <a:lstStyle/>
          <a:p>
            <a:fld id="{D57F1E4F-1CFF-5643-939E-217C01CDF565}" type="slidenum">
              <a:rPr lang="en-US" smtClean="0"/>
              <a:pPr/>
              <a:t>6</a:t>
            </a:fld>
            <a:endParaRPr lang="en-US" dirty="0"/>
          </a:p>
        </p:txBody>
      </p:sp>
      <p:sp>
        <p:nvSpPr>
          <p:cNvPr id="13" name="文字方塊 12">
            <a:extLst>
              <a:ext uri="{FF2B5EF4-FFF2-40B4-BE49-F238E27FC236}">
                <a16:creationId xmlns:a16="http://schemas.microsoft.com/office/drawing/2014/main" id="{0F0F59F2-B327-4458-8043-A0256C164761}"/>
              </a:ext>
            </a:extLst>
          </p:cNvPr>
          <p:cNvSpPr txBox="1"/>
          <p:nvPr/>
        </p:nvSpPr>
        <p:spPr>
          <a:xfrm>
            <a:off x="5498134" y="536463"/>
            <a:ext cx="3614245" cy="1131079"/>
          </a:xfrm>
          <a:prstGeom prst="rect">
            <a:avLst/>
          </a:prstGeom>
          <a:solidFill>
            <a:srgbClr val="FFC000"/>
          </a:solidFill>
        </p:spPr>
        <p:txBody>
          <a:bodyPr wrap="square" rtlCol="0">
            <a:spAutoFit/>
          </a:bodyPr>
          <a:lstStyle/>
          <a:p>
            <a:r>
              <a:rPr lang="en-US" altLang="zh-HK" sz="1350" dirty="0">
                <a:solidFill>
                  <a:srgbClr val="002060"/>
                </a:solidFill>
              </a:rPr>
              <a:t>Q4: </a:t>
            </a:r>
            <a:r>
              <a:rPr lang="en-US" altLang="zh-TW" sz="1350" dirty="0">
                <a:solidFill>
                  <a:srgbClr val="002060"/>
                </a:solidFill>
              </a:rPr>
              <a:t>Look at Picture 3 and fill in the blanks below.</a:t>
            </a:r>
            <a:endParaRPr lang="en-US" altLang="zh-HK" sz="1350" dirty="0">
              <a:solidFill>
                <a:srgbClr val="002060"/>
              </a:solidFill>
            </a:endParaRPr>
          </a:p>
          <a:p>
            <a:pPr marL="257168" indent="-257168">
              <a:buAutoNum type="alphaLcParenBoth"/>
            </a:pPr>
            <a:r>
              <a:rPr lang="en-US" altLang="zh-HK" sz="1350" dirty="0">
                <a:solidFill>
                  <a:srgbClr val="002060"/>
                </a:solidFill>
              </a:rPr>
              <a:t>When we sneeze or ____________, we  </a:t>
            </a:r>
          </a:p>
          <a:p>
            <a:r>
              <a:rPr lang="en-US" altLang="zh-HK" sz="1350" dirty="0">
                <a:solidFill>
                  <a:srgbClr val="002060"/>
                </a:solidFill>
              </a:rPr>
              <a:t>     should ___________________________. </a:t>
            </a:r>
          </a:p>
          <a:p>
            <a:r>
              <a:rPr lang="en-US" altLang="zh-TW" sz="1350" dirty="0">
                <a:solidFill>
                  <a:srgbClr val="002060"/>
                </a:solidFill>
              </a:rPr>
              <a:t>(b) After that, we should _________________</a:t>
            </a:r>
          </a:p>
          <a:p>
            <a:r>
              <a:rPr lang="en-US" altLang="zh-TW" sz="1350" dirty="0">
                <a:solidFill>
                  <a:srgbClr val="002060"/>
                </a:solidFill>
              </a:rPr>
              <a:t>     ________________. </a:t>
            </a:r>
            <a:endParaRPr lang="zh-HK" altLang="en-US" sz="1350" dirty="0">
              <a:solidFill>
                <a:srgbClr val="002060"/>
              </a:solidFill>
            </a:endParaRPr>
          </a:p>
        </p:txBody>
      </p:sp>
      <p:sp>
        <p:nvSpPr>
          <p:cNvPr id="21" name="文字方塊 20">
            <a:extLst>
              <a:ext uri="{FF2B5EF4-FFF2-40B4-BE49-F238E27FC236}">
                <a16:creationId xmlns:a16="http://schemas.microsoft.com/office/drawing/2014/main" id="{635768C1-4EEA-46E7-B656-21F8D1A48496}"/>
              </a:ext>
            </a:extLst>
          </p:cNvPr>
          <p:cNvSpPr txBox="1"/>
          <p:nvPr/>
        </p:nvSpPr>
        <p:spPr>
          <a:xfrm>
            <a:off x="5529755" y="2159927"/>
            <a:ext cx="3614246" cy="1338828"/>
          </a:xfrm>
          <a:prstGeom prst="rect">
            <a:avLst/>
          </a:prstGeom>
          <a:solidFill>
            <a:srgbClr val="FFC000"/>
          </a:solidFill>
        </p:spPr>
        <p:txBody>
          <a:bodyPr wrap="square" rtlCol="0">
            <a:spAutoFit/>
          </a:bodyPr>
          <a:lstStyle/>
          <a:p>
            <a:r>
              <a:rPr lang="en-US" altLang="zh-HK" sz="1350" dirty="0">
                <a:solidFill>
                  <a:srgbClr val="002060"/>
                </a:solidFill>
              </a:rPr>
              <a:t>Q5: The advice in this box is missing. </a:t>
            </a:r>
            <a:r>
              <a:rPr lang="en-US" altLang="zh-TW" sz="1350" dirty="0">
                <a:solidFill>
                  <a:srgbClr val="002060"/>
                </a:solidFill>
              </a:rPr>
              <a:t>Look at the   </a:t>
            </a:r>
          </a:p>
          <a:p>
            <a:r>
              <a:rPr lang="en-US" altLang="zh-TW" sz="1350" dirty="0">
                <a:solidFill>
                  <a:srgbClr val="002060"/>
                </a:solidFill>
              </a:rPr>
              <a:t>      picture. Write a sentence to suggest what  </a:t>
            </a:r>
          </a:p>
          <a:p>
            <a:r>
              <a:rPr lang="en-US" altLang="zh-TW" sz="1350" dirty="0">
                <a:solidFill>
                  <a:srgbClr val="002060"/>
                </a:solidFill>
              </a:rPr>
              <a:t>      people should do if they do not feel well,  </a:t>
            </a:r>
          </a:p>
          <a:p>
            <a:r>
              <a:rPr lang="en-US" altLang="zh-TW" sz="1350" dirty="0">
                <a:solidFill>
                  <a:srgbClr val="002060"/>
                </a:solidFill>
              </a:rPr>
              <a:t>      using information from Picture 4. </a:t>
            </a:r>
          </a:p>
          <a:p>
            <a:r>
              <a:rPr lang="en-US" altLang="zh-TW" sz="1350" dirty="0">
                <a:solidFill>
                  <a:srgbClr val="002060"/>
                </a:solidFill>
              </a:rPr>
              <a:t>      _____________________________</a:t>
            </a:r>
          </a:p>
          <a:p>
            <a:r>
              <a:rPr lang="en-US" altLang="zh-TW" sz="1350" dirty="0">
                <a:solidFill>
                  <a:srgbClr val="002060"/>
                </a:solidFill>
              </a:rPr>
              <a:t>      _____________________________. </a:t>
            </a:r>
            <a:endParaRPr lang="zh-HK" altLang="en-US" sz="1350" dirty="0">
              <a:solidFill>
                <a:srgbClr val="002060"/>
              </a:solidFill>
            </a:endParaRPr>
          </a:p>
        </p:txBody>
      </p:sp>
      <p:sp>
        <p:nvSpPr>
          <p:cNvPr id="22" name="文字方塊 21">
            <a:extLst>
              <a:ext uri="{FF2B5EF4-FFF2-40B4-BE49-F238E27FC236}">
                <a16:creationId xmlns:a16="http://schemas.microsoft.com/office/drawing/2014/main" id="{C26F8D32-947B-4D42-A8DB-65088859AD7F}"/>
              </a:ext>
            </a:extLst>
          </p:cNvPr>
          <p:cNvSpPr txBox="1"/>
          <p:nvPr/>
        </p:nvSpPr>
        <p:spPr>
          <a:xfrm>
            <a:off x="5496567" y="3730114"/>
            <a:ext cx="3674612" cy="2169825"/>
          </a:xfrm>
          <a:prstGeom prst="rect">
            <a:avLst/>
          </a:prstGeom>
          <a:solidFill>
            <a:srgbClr val="FFC000"/>
          </a:solidFill>
        </p:spPr>
        <p:txBody>
          <a:bodyPr wrap="square" rtlCol="0">
            <a:spAutoFit/>
          </a:bodyPr>
          <a:lstStyle/>
          <a:p>
            <a:r>
              <a:rPr lang="en-US" altLang="zh-HK" sz="1350" dirty="0">
                <a:solidFill>
                  <a:srgbClr val="002060"/>
                </a:solidFill>
              </a:rPr>
              <a:t>Q6: </a:t>
            </a:r>
            <a:r>
              <a:rPr lang="en-US" altLang="zh-TW" sz="1350" dirty="0">
                <a:solidFill>
                  <a:srgbClr val="002060"/>
                </a:solidFill>
              </a:rPr>
              <a:t>Adverbs are used to describe how we do  </a:t>
            </a:r>
          </a:p>
          <a:p>
            <a:r>
              <a:rPr lang="en-US" altLang="zh-TW" sz="1350" dirty="0">
                <a:solidFill>
                  <a:srgbClr val="002060"/>
                </a:solidFill>
              </a:rPr>
              <a:t>      something. Find three adverbs in the poster  </a:t>
            </a:r>
          </a:p>
          <a:p>
            <a:r>
              <a:rPr lang="en-US" altLang="zh-TW" sz="1350" dirty="0">
                <a:solidFill>
                  <a:srgbClr val="002060"/>
                </a:solidFill>
              </a:rPr>
              <a:t>      and complete the table below. </a:t>
            </a:r>
          </a:p>
          <a:p>
            <a:endParaRPr lang="en-US" altLang="zh-TW" sz="1350" dirty="0">
              <a:solidFill>
                <a:srgbClr val="002060"/>
              </a:solidFill>
            </a:endParaRPr>
          </a:p>
          <a:p>
            <a:endParaRPr lang="en-US" altLang="zh-TW"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zh-HK" altLang="en-US" sz="1350" dirty="0">
              <a:solidFill>
                <a:srgbClr val="002060"/>
              </a:solidFill>
            </a:endParaRPr>
          </a:p>
        </p:txBody>
      </p:sp>
      <p:graphicFrame>
        <p:nvGraphicFramePr>
          <p:cNvPr id="33" name="表格 33">
            <a:extLst>
              <a:ext uri="{FF2B5EF4-FFF2-40B4-BE49-F238E27FC236}">
                <a16:creationId xmlns:a16="http://schemas.microsoft.com/office/drawing/2014/main" id="{9841316A-79CC-4410-9A05-69FE3626F1B2}"/>
              </a:ext>
            </a:extLst>
          </p:cNvPr>
          <p:cNvGraphicFramePr>
            <a:graphicFrameLocks noGrp="1"/>
          </p:cNvGraphicFramePr>
          <p:nvPr>
            <p:extLst>
              <p:ext uri="{D42A27DB-BD31-4B8C-83A1-F6EECF244321}">
                <p14:modId xmlns:p14="http://schemas.microsoft.com/office/powerpoint/2010/main" val="1100432553"/>
              </p:ext>
            </p:extLst>
          </p:nvPr>
        </p:nvGraphicFramePr>
        <p:xfrm>
          <a:off x="5634832" y="4473963"/>
          <a:ext cx="3452650" cy="1189688"/>
        </p:xfrm>
        <a:graphic>
          <a:graphicData uri="http://schemas.openxmlformats.org/drawingml/2006/table">
            <a:tbl>
              <a:tblPr firstRow="1" bandRow="1">
                <a:tableStyleId>{5C22544A-7EE6-4342-B048-85BDC9FD1C3A}</a:tableStyleId>
              </a:tblPr>
              <a:tblGrid>
                <a:gridCol w="1726325">
                  <a:extLst>
                    <a:ext uri="{9D8B030D-6E8A-4147-A177-3AD203B41FA5}">
                      <a16:colId xmlns:a16="http://schemas.microsoft.com/office/drawing/2014/main" val="1321715340"/>
                    </a:ext>
                  </a:extLst>
                </a:gridCol>
                <a:gridCol w="1726325">
                  <a:extLst>
                    <a:ext uri="{9D8B030D-6E8A-4147-A177-3AD203B41FA5}">
                      <a16:colId xmlns:a16="http://schemas.microsoft.com/office/drawing/2014/main" val="2584890773"/>
                    </a:ext>
                  </a:extLst>
                </a:gridCol>
              </a:tblGrid>
              <a:tr h="297422">
                <a:tc>
                  <a:txBody>
                    <a:bodyPr/>
                    <a:lstStyle/>
                    <a:p>
                      <a:pPr algn="ctr"/>
                      <a:r>
                        <a:rPr lang="en-US" altLang="zh-HK" sz="1000" dirty="0"/>
                        <a:t>Adverbs</a:t>
                      </a:r>
                      <a:endParaRPr lang="zh-HK" altLang="en-US" sz="1000" dirty="0"/>
                    </a:p>
                  </a:txBody>
                  <a:tcPr marL="68580" marR="68580" marT="34290" marB="34290"/>
                </a:tc>
                <a:tc>
                  <a:txBody>
                    <a:bodyPr/>
                    <a:lstStyle/>
                    <a:p>
                      <a:pPr algn="ctr"/>
                      <a:r>
                        <a:rPr lang="en-US" altLang="zh-HK" sz="1000" dirty="0"/>
                        <a:t>Meaning</a:t>
                      </a:r>
                      <a:endParaRPr lang="zh-HK" altLang="en-US" sz="1000" dirty="0"/>
                    </a:p>
                  </a:txBody>
                  <a:tcPr marL="68580" marR="68580" marT="34290" marB="34290"/>
                </a:tc>
                <a:extLst>
                  <a:ext uri="{0D108BD9-81ED-4DB2-BD59-A6C34878D82A}">
                    <a16:rowId xmlns:a16="http://schemas.microsoft.com/office/drawing/2014/main" val="1752433038"/>
                  </a:ext>
                </a:extLst>
              </a:tr>
              <a:tr h="297422">
                <a:tc>
                  <a:txBody>
                    <a:bodyPr/>
                    <a:lstStyle/>
                    <a:p>
                      <a:pPr algn="l"/>
                      <a:r>
                        <a:rPr lang="en-US" altLang="zh-HK" sz="1100" dirty="0"/>
                        <a:t>(</a:t>
                      </a:r>
                      <a:r>
                        <a:rPr lang="en-US" altLang="zh-HK" sz="1100" dirty="0" err="1"/>
                        <a:t>i</a:t>
                      </a:r>
                      <a:r>
                        <a:rPr lang="en-US" altLang="zh-HK" sz="1100" dirty="0"/>
                        <a:t>)</a:t>
                      </a:r>
                      <a:endParaRPr lang="zh-HK" altLang="en-US" sz="1100" dirty="0"/>
                    </a:p>
                  </a:txBody>
                  <a:tcPr marL="68580" marR="68580" marT="34290" marB="34290"/>
                </a:tc>
                <a:tc>
                  <a:txBody>
                    <a:bodyPr/>
                    <a:lstStyle/>
                    <a:p>
                      <a:pPr algn="l"/>
                      <a:r>
                        <a:rPr lang="en-US" altLang="zh-HK" sz="1100" dirty="0"/>
                        <a:t>(ii) often</a:t>
                      </a:r>
                      <a:endParaRPr lang="zh-HK" altLang="en-US" sz="1100" dirty="0"/>
                    </a:p>
                  </a:txBody>
                  <a:tcPr marL="68580" marR="68580" marT="34290" marB="34290"/>
                </a:tc>
                <a:extLst>
                  <a:ext uri="{0D108BD9-81ED-4DB2-BD59-A6C34878D82A}">
                    <a16:rowId xmlns:a16="http://schemas.microsoft.com/office/drawing/2014/main" val="1993688433"/>
                  </a:ext>
                </a:extLst>
              </a:tr>
              <a:tr h="297422">
                <a:tc>
                  <a:txBody>
                    <a:bodyPr/>
                    <a:lstStyle/>
                    <a:p>
                      <a:pPr algn="l"/>
                      <a:r>
                        <a:rPr lang="en-US" altLang="zh-HK" sz="1100" dirty="0"/>
                        <a:t>(iii) thoroughly </a:t>
                      </a:r>
                      <a:endParaRPr lang="zh-HK" altLang="en-US" sz="1100" dirty="0"/>
                    </a:p>
                  </a:txBody>
                  <a:tcPr marL="68580" marR="68580" marT="34290" marB="34290"/>
                </a:tc>
                <a:tc>
                  <a:txBody>
                    <a:bodyPr/>
                    <a:lstStyle/>
                    <a:p>
                      <a:pPr algn="l"/>
                      <a:r>
                        <a:rPr lang="en-US" altLang="zh-HK" sz="1100" dirty="0"/>
                        <a:t>(iv)</a:t>
                      </a:r>
                      <a:endParaRPr lang="zh-HK" altLang="en-US" sz="1100" dirty="0"/>
                    </a:p>
                  </a:txBody>
                  <a:tcPr marL="68580" marR="68580" marT="34290" marB="34290"/>
                </a:tc>
                <a:extLst>
                  <a:ext uri="{0D108BD9-81ED-4DB2-BD59-A6C34878D82A}">
                    <a16:rowId xmlns:a16="http://schemas.microsoft.com/office/drawing/2014/main" val="4083055422"/>
                  </a:ext>
                </a:extLst>
              </a:tr>
              <a:tr h="297422">
                <a:tc>
                  <a:txBody>
                    <a:bodyPr/>
                    <a:lstStyle/>
                    <a:p>
                      <a:pPr algn="l"/>
                      <a:r>
                        <a:rPr lang="en-US" altLang="zh-HK" sz="1100" dirty="0"/>
                        <a:t>(v)</a:t>
                      </a:r>
                      <a:endParaRPr lang="zh-HK" altLang="en-US" sz="1100" dirty="0"/>
                    </a:p>
                  </a:txBody>
                  <a:tcPr marL="68580" marR="68580" marT="34290" marB="34290"/>
                </a:tc>
                <a:tc>
                  <a:txBody>
                    <a:bodyPr/>
                    <a:lstStyle/>
                    <a:p>
                      <a:pPr algn="l"/>
                      <a:r>
                        <a:rPr lang="en-US" altLang="zh-HK" sz="1100" dirty="0"/>
                        <a:t>(vi) quickly</a:t>
                      </a:r>
                      <a:endParaRPr lang="zh-HK" altLang="en-US" sz="1100" dirty="0"/>
                    </a:p>
                  </a:txBody>
                  <a:tcPr marL="68580" marR="68580" marT="34290" marB="34290"/>
                </a:tc>
                <a:extLst>
                  <a:ext uri="{0D108BD9-81ED-4DB2-BD59-A6C34878D82A}">
                    <a16:rowId xmlns:a16="http://schemas.microsoft.com/office/drawing/2014/main" val="2219639024"/>
                  </a:ext>
                </a:extLst>
              </a:tr>
            </a:tbl>
          </a:graphicData>
        </a:graphic>
      </p:graphicFrame>
      <p:grpSp>
        <p:nvGrpSpPr>
          <p:cNvPr id="37" name="群組 36">
            <a:extLst>
              <a:ext uri="{FF2B5EF4-FFF2-40B4-BE49-F238E27FC236}">
                <a16:creationId xmlns:a16="http://schemas.microsoft.com/office/drawing/2014/main" id="{D2330117-34B3-443B-82A6-F6599BBFEE7F}"/>
              </a:ext>
            </a:extLst>
          </p:cNvPr>
          <p:cNvGrpSpPr/>
          <p:nvPr/>
        </p:nvGrpSpPr>
        <p:grpSpPr>
          <a:xfrm>
            <a:off x="656271" y="1582135"/>
            <a:ext cx="4651717" cy="3697343"/>
            <a:chOff x="943083" y="1450705"/>
            <a:chExt cx="6588985" cy="4924974"/>
          </a:xfrm>
        </p:grpSpPr>
        <p:grpSp>
          <p:nvGrpSpPr>
            <p:cNvPr id="38" name="群組 37">
              <a:extLst>
                <a:ext uri="{FF2B5EF4-FFF2-40B4-BE49-F238E27FC236}">
                  <a16:creationId xmlns:a16="http://schemas.microsoft.com/office/drawing/2014/main" id="{75DE2FBB-CCC3-4B9B-975A-F2494491C6AC}"/>
                </a:ext>
              </a:extLst>
            </p:cNvPr>
            <p:cNvGrpSpPr/>
            <p:nvPr/>
          </p:nvGrpSpPr>
          <p:grpSpPr>
            <a:xfrm>
              <a:off x="943083" y="1450705"/>
              <a:ext cx="6588985" cy="4924974"/>
              <a:chOff x="943083" y="1450705"/>
              <a:chExt cx="6588985" cy="4924974"/>
            </a:xfrm>
          </p:grpSpPr>
          <p:grpSp>
            <p:nvGrpSpPr>
              <p:cNvPr id="40" name="群組 39">
                <a:extLst>
                  <a:ext uri="{FF2B5EF4-FFF2-40B4-BE49-F238E27FC236}">
                    <a16:creationId xmlns:a16="http://schemas.microsoft.com/office/drawing/2014/main" id="{35A92C2B-B9DA-4BDE-8999-086467986598}"/>
                  </a:ext>
                </a:extLst>
              </p:cNvPr>
              <p:cNvGrpSpPr/>
              <p:nvPr/>
            </p:nvGrpSpPr>
            <p:grpSpPr>
              <a:xfrm>
                <a:off x="943083" y="1450705"/>
                <a:ext cx="6588985" cy="4924974"/>
                <a:chOff x="943083" y="1450705"/>
                <a:chExt cx="6588985" cy="4924974"/>
              </a:xfrm>
            </p:grpSpPr>
            <p:grpSp>
              <p:nvGrpSpPr>
                <p:cNvPr id="42" name="群組 41">
                  <a:extLst>
                    <a:ext uri="{FF2B5EF4-FFF2-40B4-BE49-F238E27FC236}">
                      <a16:creationId xmlns:a16="http://schemas.microsoft.com/office/drawing/2014/main" id="{E109A1EA-9D0A-47EF-9C6A-9609087C076D}"/>
                    </a:ext>
                  </a:extLst>
                </p:cNvPr>
                <p:cNvGrpSpPr/>
                <p:nvPr/>
              </p:nvGrpSpPr>
              <p:grpSpPr>
                <a:xfrm>
                  <a:off x="943083" y="1450705"/>
                  <a:ext cx="6588985" cy="4924974"/>
                  <a:chOff x="896081" y="1068028"/>
                  <a:chExt cx="6588985" cy="4880119"/>
                </a:xfrm>
              </p:grpSpPr>
              <p:pic>
                <p:nvPicPr>
                  <p:cNvPr id="46" name="內容版面配置區 5">
                    <a:extLst>
                      <a:ext uri="{FF2B5EF4-FFF2-40B4-BE49-F238E27FC236}">
                        <a16:creationId xmlns:a16="http://schemas.microsoft.com/office/drawing/2014/main" id="{CB2EA9E7-2B30-4D0F-98F1-B55E11AB88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47" name="內容版面配置區 5">
                    <a:extLst>
                      <a:ext uri="{FF2B5EF4-FFF2-40B4-BE49-F238E27FC236}">
                        <a16:creationId xmlns:a16="http://schemas.microsoft.com/office/drawing/2014/main" id="{BEAE6ADD-EB80-4602-9569-70A80519B2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48" name="內容版面配置區 5">
                    <a:extLst>
                      <a:ext uri="{FF2B5EF4-FFF2-40B4-BE49-F238E27FC236}">
                        <a16:creationId xmlns:a16="http://schemas.microsoft.com/office/drawing/2014/main" id="{5EFA5F5B-A668-4F2C-B432-CA45F74D5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49" name="群組 48">
                    <a:extLst>
                      <a:ext uri="{FF2B5EF4-FFF2-40B4-BE49-F238E27FC236}">
                        <a16:creationId xmlns:a16="http://schemas.microsoft.com/office/drawing/2014/main" id="{8801CECB-326F-4F97-88B6-F3C94FB2D222}"/>
                      </a:ext>
                    </a:extLst>
                  </p:cNvPr>
                  <p:cNvGrpSpPr/>
                  <p:nvPr/>
                </p:nvGrpSpPr>
                <p:grpSpPr>
                  <a:xfrm>
                    <a:off x="896081" y="1085235"/>
                    <a:ext cx="1717949" cy="4852507"/>
                    <a:chOff x="1875521" y="603732"/>
                    <a:chExt cx="1968063" cy="5309498"/>
                  </a:xfrm>
                </p:grpSpPr>
                <p:pic>
                  <p:nvPicPr>
                    <p:cNvPr id="50" name="內容版面配置區 5">
                      <a:extLst>
                        <a:ext uri="{FF2B5EF4-FFF2-40B4-BE49-F238E27FC236}">
                          <a16:creationId xmlns:a16="http://schemas.microsoft.com/office/drawing/2014/main" id="{EEB27F0D-EA91-4220-99B1-C1A7B9140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51" name="矩形: 圓角 50">
                      <a:extLst>
                        <a:ext uri="{FF2B5EF4-FFF2-40B4-BE49-F238E27FC236}">
                          <a16:creationId xmlns:a16="http://schemas.microsoft.com/office/drawing/2014/main" id="{9EF0E728-9D4F-4A29-A635-D975BAE72206}"/>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43" name="矩形: 圓角化單一角落 42">
                  <a:extLst>
                    <a:ext uri="{FF2B5EF4-FFF2-40B4-BE49-F238E27FC236}">
                      <a16:creationId xmlns:a16="http://schemas.microsoft.com/office/drawing/2014/main" id="{E963F171-ACC4-4A46-817C-A616BE9E75EC}"/>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44" name="矩形: 圓角化單一角落 43">
                  <a:extLst>
                    <a:ext uri="{FF2B5EF4-FFF2-40B4-BE49-F238E27FC236}">
                      <a16:creationId xmlns:a16="http://schemas.microsoft.com/office/drawing/2014/main" id="{E1612318-4F62-46ED-95A5-F90EE0E1B7F9}"/>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45" name="矩形: 圓角化單一角落 44">
                  <a:extLst>
                    <a:ext uri="{FF2B5EF4-FFF2-40B4-BE49-F238E27FC236}">
                      <a16:creationId xmlns:a16="http://schemas.microsoft.com/office/drawing/2014/main" id="{33DECB8B-FCDB-4C0B-B6B3-16461C41E265}"/>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41" name="矩形: 圓角化單一角落 40">
                <a:extLst>
                  <a:ext uri="{FF2B5EF4-FFF2-40B4-BE49-F238E27FC236}">
                    <a16:creationId xmlns:a16="http://schemas.microsoft.com/office/drawing/2014/main" id="{54E2B213-F216-4B5D-83B6-DA2038AEAC66}"/>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39" name="矩形: 圓角 38">
              <a:extLst>
                <a:ext uri="{FF2B5EF4-FFF2-40B4-BE49-F238E27FC236}">
                  <a16:creationId xmlns:a16="http://schemas.microsoft.com/office/drawing/2014/main" id="{63D1E858-D563-48CD-8D32-1AAA915CC557}"/>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26" name="群組 25">
            <a:extLst>
              <a:ext uri="{FF2B5EF4-FFF2-40B4-BE49-F238E27FC236}">
                <a16:creationId xmlns:a16="http://schemas.microsoft.com/office/drawing/2014/main" id="{8ED2B521-19F4-44E4-9378-F4C6B0D7B3B5}"/>
              </a:ext>
            </a:extLst>
          </p:cNvPr>
          <p:cNvGrpSpPr/>
          <p:nvPr/>
        </p:nvGrpSpPr>
        <p:grpSpPr>
          <a:xfrm>
            <a:off x="666584" y="5466647"/>
            <a:ext cx="4718438" cy="454496"/>
            <a:chOff x="883574" y="5545093"/>
            <a:chExt cx="4718438" cy="454496"/>
          </a:xfrm>
        </p:grpSpPr>
        <p:sp>
          <p:nvSpPr>
            <p:cNvPr id="27" name="雙波浪 26">
              <a:extLst>
                <a:ext uri="{FF2B5EF4-FFF2-40B4-BE49-F238E27FC236}">
                  <a16:creationId xmlns:a16="http://schemas.microsoft.com/office/drawing/2014/main" id="{342FC4C2-F057-4F85-A172-BCD803F1440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28" name="雙波浪 27">
              <a:extLst>
                <a:ext uri="{FF2B5EF4-FFF2-40B4-BE49-F238E27FC236}">
                  <a16:creationId xmlns:a16="http://schemas.microsoft.com/office/drawing/2014/main" id="{98E6C0DA-C58B-409A-99CE-B4300D473113}"/>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29" name="雙波浪 28">
              <a:extLst>
                <a:ext uri="{FF2B5EF4-FFF2-40B4-BE49-F238E27FC236}">
                  <a16:creationId xmlns:a16="http://schemas.microsoft.com/office/drawing/2014/main" id="{60475535-5DD3-4B79-ACFD-D257F742EC56}"/>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30" name="雙波浪 29">
              <a:extLst>
                <a:ext uri="{FF2B5EF4-FFF2-40B4-BE49-F238E27FC236}">
                  <a16:creationId xmlns:a16="http://schemas.microsoft.com/office/drawing/2014/main" id="{DDAB6AF2-1F29-47F6-9AFD-D14FD7BFD085}"/>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Tree>
    <p:extLst>
      <p:ext uri="{BB962C8B-B14F-4D97-AF65-F5344CB8AC3E}">
        <p14:creationId xmlns:p14="http://schemas.microsoft.com/office/powerpoint/2010/main" val="31260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43061" y="1144042"/>
            <a:ext cx="2038516" cy="894311"/>
          </a:xfrm>
        </p:spPr>
        <p:txBody>
          <a:bodyPr>
            <a:normAutofit fontScale="90000"/>
          </a:bodyPr>
          <a:lstStyle/>
          <a:p>
            <a:r>
              <a:rPr lang="en-HK" dirty="0"/>
              <a:t/>
            </a:r>
            <a:br>
              <a:rPr lang="en-HK" dirty="0"/>
            </a:br>
            <a:endParaRPr lang="en-US" dirty="0"/>
          </a:p>
        </p:txBody>
      </p:sp>
      <p:sp>
        <p:nvSpPr>
          <p:cNvPr id="3" name="內容版面配置區 2"/>
          <p:cNvSpPr>
            <a:spLocks noGrp="1"/>
          </p:cNvSpPr>
          <p:nvPr>
            <p:ph idx="1"/>
          </p:nvPr>
        </p:nvSpPr>
        <p:spPr>
          <a:xfrm>
            <a:off x="4082146" y="1151404"/>
            <a:ext cx="4490357" cy="4487608"/>
          </a:xfrm>
        </p:spPr>
        <p:txBody>
          <a:bodyPr/>
          <a:lstStyle/>
          <a:p>
            <a:pPr marL="0" indent="0">
              <a:buNone/>
            </a:pPr>
            <a:endParaRPr lang="en-HK" sz="1800" dirty="0"/>
          </a:p>
          <a:p>
            <a:pPr marL="0" indent="0" algn="just">
              <a:buNone/>
            </a:pPr>
            <a:r>
              <a:rPr lang="en-HK" sz="1800" dirty="0">
                <a:solidFill>
                  <a:schemeClr val="tx1"/>
                </a:solidFill>
              </a:rPr>
              <a:t>Q7  Can you think of some other health tips for yourselves, your schoolmates, teachers and family to keep viruses away? </a:t>
            </a:r>
          </a:p>
          <a:p>
            <a:pPr marL="0" indent="0">
              <a:buNone/>
            </a:pPr>
            <a:endParaRPr lang="en-HK"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7</a:t>
            </a:fld>
            <a:endParaRPr lang="en-US" dirty="0"/>
          </a:p>
        </p:txBody>
      </p:sp>
      <p:grpSp>
        <p:nvGrpSpPr>
          <p:cNvPr id="5" name="群組 4">
            <a:extLst>
              <a:ext uri="{FF2B5EF4-FFF2-40B4-BE49-F238E27FC236}">
                <a16:creationId xmlns:a16="http://schemas.microsoft.com/office/drawing/2014/main" id="{1E53B9D5-8D11-4871-87A1-10837ACC4353}"/>
              </a:ext>
            </a:extLst>
          </p:cNvPr>
          <p:cNvGrpSpPr/>
          <p:nvPr/>
        </p:nvGrpSpPr>
        <p:grpSpPr>
          <a:xfrm>
            <a:off x="413398" y="1144040"/>
            <a:ext cx="3418374" cy="2088177"/>
            <a:chOff x="943083" y="1450705"/>
            <a:chExt cx="6588986" cy="4924974"/>
          </a:xfrm>
        </p:grpSpPr>
        <p:grpSp>
          <p:nvGrpSpPr>
            <p:cNvPr id="6" name="群組 5">
              <a:extLst>
                <a:ext uri="{FF2B5EF4-FFF2-40B4-BE49-F238E27FC236}">
                  <a16:creationId xmlns:a16="http://schemas.microsoft.com/office/drawing/2014/main" id="{531DAF0E-0607-44C8-B764-3AAFD8C82B62}"/>
                </a:ext>
              </a:extLst>
            </p:cNvPr>
            <p:cNvGrpSpPr/>
            <p:nvPr/>
          </p:nvGrpSpPr>
          <p:grpSpPr>
            <a:xfrm>
              <a:off x="943083" y="1450705"/>
              <a:ext cx="6588986" cy="4924974"/>
              <a:chOff x="943083" y="1450705"/>
              <a:chExt cx="6588986" cy="4924974"/>
            </a:xfrm>
          </p:grpSpPr>
          <p:grpSp>
            <p:nvGrpSpPr>
              <p:cNvPr id="8" name="群組 7">
                <a:extLst>
                  <a:ext uri="{FF2B5EF4-FFF2-40B4-BE49-F238E27FC236}">
                    <a16:creationId xmlns:a16="http://schemas.microsoft.com/office/drawing/2014/main" id="{4096F358-3D71-429B-8199-42A859BF4975}"/>
                  </a:ext>
                </a:extLst>
              </p:cNvPr>
              <p:cNvGrpSpPr/>
              <p:nvPr/>
            </p:nvGrpSpPr>
            <p:grpSpPr>
              <a:xfrm>
                <a:off x="943083" y="1450705"/>
                <a:ext cx="6588986" cy="4924974"/>
                <a:chOff x="943083" y="1450705"/>
                <a:chExt cx="6588986" cy="4924974"/>
              </a:xfrm>
            </p:grpSpPr>
            <p:grpSp>
              <p:nvGrpSpPr>
                <p:cNvPr id="10" name="群組 9">
                  <a:extLst>
                    <a:ext uri="{FF2B5EF4-FFF2-40B4-BE49-F238E27FC236}">
                      <a16:creationId xmlns:a16="http://schemas.microsoft.com/office/drawing/2014/main" id="{FCE749D1-FDCB-4722-8E8F-CACAFA548BD2}"/>
                    </a:ext>
                  </a:extLst>
                </p:cNvPr>
                <p:cNvGrpSpPr/>
                <p:nvPr/>
              </p:nvGrpSpPr>
              <p:grpSpPr>
                <a:xfrm>
                  <a:off x="943083" y="1450705"/>
                  <a:ext cx="6588986" cy="4924974"/>
                  <a:chOff x="896081" y="1068028"/>
                  <a:chExt cx="6588986" cy="4880119"/>
                </a:xfrm>
              </p:grpSpPr>
              <p:pic>
                <p:nvPicPr>
                  <p:cNvPr id="14"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5"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6"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30" y="1085235"/>
                    <a:ext cx="1532837" cy="4826069"/>
                  </a:xfrm>
                  <a:prstGeom prst="rect">
                    <a:avLst/>
                  </a:prstGeom>
                </p:spPr>
              </p:pic>
              <p:grpSp>
                <p:nvGrpSpPr>
                  <p:cNvPr id="17" name="群組 16">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8"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9"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11"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2"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9"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7"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pic>
        <p:nvPicPr>
          <p:cNvPr id="20" name="圖片 19"/>
          <p:cNvPicPr>
            <a:picLocks noChangeAspect="1"/>
          </p:cNvPicPr>
          <p:nvPr/>
        </p:nvPicPr>
        <p:blipFill>
          <a:blip r:embed="rId6"/>
          <a:stretch>
            <a:fillRect/>
          </a:stretch>
        </p:blipFill>
        <p:spPr>
          <a:xfrm rot="379710">
            <a:off x="5952400" y="3849768"/>
            <a:ext cx="1838627" cy="1693069"/>
          </a:xfrm>
          <a:prstGeom prst="rect">
            <a:avLst/>
          </a:prstGeom>
        </p:spPr>
      </p:pic>
      <p:pic>
        <p:nvPicPr>
          <p:cNvPr id="22" name="圖片 21"/>
          <p:cNvPicPr>
            <a:picLocks noChangeAspect="1"/>
          </p:cNvPicPr>
          <p:nvPr/>
        </p:nvPicPr>
        <p:blipFill>
          <a:blip r:embed="rId7"/>
          <a:stretch>
            <a:fillRect/>
          </a:stretch>
        </p:blipFill>
        <p:spPr>
          <a:xfrm rot="21360717">
            <a:off x="1641821" y="3903775"/>
            <a:ext cx="997116" cy="1601138"/>
          </a:xfrm>
          <a:prstGeom prst="rect">
            <a:avLst/>
          </a:prstGeom>
        </p:spPr>
      </p:pic>
      <p:pic>
        <p:nvPicPr>
          <p:cNvPr id="23" name="圖片 22"/>
          <p:cNvPicPr>
            <a:picLocks noChangeAspect="1"/>
          </p:cNvPicPr>
          <p:nvPr/>
        </p:nvPicPr>
        <p:blipFill>
          <a:blip r:embed="rId8"/>
          <a:stretch>
            <a:fillRect/>
          </a:stretch>
        </p:blipFill>
        <p:spPr>
          <a:xfrm rot="203775">
            <a:off x="3818975" y="3908556"/>
            <a:ext cx="1309870" cy="1459318"/>
          </a:xfrm>
          <a:prstGeom prst="rect">
            <a:avLst/>
          </a:prstGeom>
        </p:spPr>
      </p:pic>
    </p:spTree>
    <p:extLst>
      <p:ext uri="{BB962C8B-B14F-4D97-AF65-F5344CB8AC3E}">
        <p14:creationId xmlns:p14="http://schemas.microsoft.com/office/powerpoint/2010/main" val="1770419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74F0BCE-BAF2-469E-B3C2-1BFF620FB0EE}"/>
              </a:ext>
            </a:extLst>
          </p:cNvPr>
          <p:cNvSpPr>
            <a:spLocks noGrp="1"/>
          </p:cNvSpPr>
          <p:nvPr>
            <p:ph idx="1"/>
          </p:nvPr>
        </p:nvSpPr>
        <p:spPr>
          <a:xfrm>
            <a:off x="707702" y="1060491"/>
            <a:ext cx="5582739" cy="1426465"/>
          </a:xfrm>
          <a:solidFill>
            <a:schemeClr val="bg1"/>
          </a:solidFill>
        </p:spPr>
        <p:txBody>
          <a:bodyPr>
            <a:normAutofit fontScale="85000" lnSpcReduction="20000"/>
          </a:bodyPr>
          <a:lstStyle/>
          <a:p>
            <a:pPr marL="0" indent="0">
              <a:buNone/>
            </a:pPr>
            <a:r>
              <a:rPr lang="en-HK" altLang="zh-HK" dirty="0"/>
              <a:t>The five pictures show us the steps for proper hand washing.</a:t>
            </a:r>
          </a:p>
          <a:p>
            <a:r>
              <a:rPr lang="en-HK" altLang="zh-HK" sz="1600" dirty="0">
                <a:solidFill>
                  <a:schemeClr val="tx1"/>
                </a:solidFill>
              </a:rPr>
              <a:t>Put them in the correct order. </a:t>
            </a:r>
          </a:p>
          <a:p>
            <a:r>
              <a:rPr lang="en-HK" altLang="zh-HK" sz="1600" dirty="0">
                <a:solidFill>
                  <a:schemeClr val="tx1"/>
                </a:solidFill>
              </a:rPr>
              <a:t>Match the pictures with the descriptions in the yellow boxes.</a:t>
            </a:r>
          </a:p>
          <a:p>
            <a:r>
              <a:rPr lang="en-HK" altLang="zh-HK" sz="1600" dirty="0">
                <a:solidFill>
                  <a:schemeClr val="tx1"/>
                </a:solidFill>
              </a:rPr>
              <a:t>After matching the pictures and putting them in order, write the five steps.</a:t>
            </a:r>
            <a:endParaRPr lang="en-HK" altLang="zh-HK" sz="1600" dirty="0"/>
          </a:p>
          <a:p>
            <a:endParaRPr lang="zh-HK" altLang="en-US" dirty="0"/>
          </a:p>
        </p:txBody>
      </p:sp>
      <p:sp>
        <p:nvSpPr>
          <p:cNvPr id="4" name="投影片編號版面配置區 3">
            <a:extLst>
              <a:ext uri="{FF2B5EF4-FFF2-40B4-BE49-F238E27FC236}">
                <a16:creationId xmlns:a16="http://schemas.microsoft.com/office/drawing/2014/main" id="{99AF918A-A7A4-4E12-A319-4633A1434EF1}"/>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8</a:t>
            </a:fld>
            <a:endParaRPr lang="en-US" dirty="0">
              <a:solidFill>
                <a:prstClr val="black">
                  <a:lumMod val="65000"/>
                  <a:lumOff val="35000"/>
                </a:prstClr>
              </a:solidFill>
              <a:latin typeface="Gill Sans MT" panose="020B0502020104020203"/>
            </a:endParaRPr>
          </a:p>
        </p:txBody>
      </p:sp>
      <p:sp>
        <p:nvSpPr>
          <p:cNvPr id="10" name="標題 1">
            <a:extLst>
              <a:ext uri="{FF2B5EF4-FFF2-40B4-BE49-F238E27FC236}">
                <a16:creationId xmlns:a16="http://schemas.microsoft.com/office/drawing/2014/main" id="{960DD32F-9F7D-44EF-B307-BAC243F75362}"/>
              </a:ext>
            </a:extLst>
          </p:cNvPr>
          <p:cNvSpPr txBox="1">
            <a:spLocks/>
          </p:cNvSpPr>
          <p:nvPr/>
        </p:nvSpPr>
        <p:spPr>
          <a:xfrm>
            <a:off x="736329" y="562776"/>
            <a:ext cx="5032704" cy="363332"/>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How to wash hands properly</a:t>
            </a:r>
            <a:endParaRPr lang="zh-HK" altLang="en-US" sz="2250" dirty="0">
              <a:solidFill>
                <a:srgbClr val="002060"/>
              </a:solidFill>
              <a:latin typeface="Impact" panose="020B0806030902050204"/>
              <a:ea typeface="新細明體" panose="02020500000000000000" pitchFamily="18" charset="-120"/>
            </a:endParaRPr>
          </a:p>
        </p:txBody>
      </p:sp>
      <p:sp>
        <p:nvSpPr>
          <p:cNvPr id="47" name="想法泡泡: 雲朵 46">
            <a:extLst>
              <a:ext uri="{FF2B5EF4-FFF2-40B4-BE49-F238E27FC236}">
                <a16:creationId xmlns:a16="http://schemas.microsoft.com/office/drawing/2014/main" id="{74D2F4AD-B892-456F-9052-6F3148830361}"/>
              </a:ext>
            </a:extLst>
          </p:cNvPr>
          <p:cNvSpPr/>
          <p:nvPr/>
        </p:nvSpPr>
        <p:spPr>
          <a:xfrm>
            <a:off x="6457951" y="258012"/>
            <a:ext cx="2389676" cy="1860621"/>
          </a:xfrm>
          <a:prstGeom prst="cloudCallout">
            <a:avLst>
              <a:gd name="adj1" fmla="val 31154"/>
              <a:gd name="adj2" fmla="val 51259"/>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Why are some of the words in the yellow boxes written in CAPITAL LETTERS?</a:t>
            </a:r>
            <a:endParaRPr lang="zh-HK" altLang="en-US" sz="1350" dirty="0">
              <a:solidFill>
                <a:srgbClr val="002060"/>
              </a:solidFill>
            </a:endParaRPr>
          </a:p>
        </p:txBody>
      </p:sp>
      <p:pic>
        <p:nvPicPr>
          <p:cNvPr id="49" name="圖片 48">
            <a:extLst>
              <a:ext uri="{FF2B5EF4-FFF2-40B4-BE49-F238E27FC236}">
                <a16:creationId xmlns:a16="http://schemas.microsoft.com/office/drawing/2014/main" id="{7503AFD9-B0E2-4EE4-B729-11919A0A3D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49" t="16779" r="5660" b="78465"/>
          <a:stretch/>
        </p:blipFill>
        <p:spPr>
          <a:xfrm>
            <a:off x="2506727" y="5409489"/>
            <a:ext cx="3841102" cy="4240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7" name="表格 12">
            <a:extLst>
              <a:ext uri="{FF2B5EF4-FFF2-40B4-BE49-F238E27FC236}">
                <a16:creationId xmlns:a16="http://schemas.microsoft.com/office/drawing/2014/main" id="{D9CEC32B-0387-43DC-B261-0BF57AC767CE}"/>
              </a:ext>
            </a:extLst>
          </p:cNvPr>
          <p:cNvGraphicFramePr>
            <a:graphicFrameLocks noGrp="1"/>
          </p:cNvGraphicFramePr>
          <p:nvPr>
            <p:extLst>
              <p:ext uri="{D42A27DB-BD31-4B8C-83A1-F6EECF244321}">
                <p14:modId xmlns:p14="http://schemas.microsoft.com/office/powerpoint/2010/main" val="2522840571"/>
              </p:ext>
            </p:extLst>
          </p:nvPr>
        </p:nvGraphicFramePr>
        <p:xfrm>
          <a:off x="836739" y="3549173"/>
          <a:ext cx="6096000" cy="1923622"/>
        </p:xfrm>
        <a:graphic>
          <a:graphicData uri="http://schemas.openxmlformats.org/drawingml/2006/table">
            <a:tbl>
              <a:tblPr firstRow="1" bandRow="1">
                <a:tableStyleId>{2D5ABB26-0587-4C30-8999-92F81FD0307C}</a:tableStyleId>
              </a:tblPr>
              <a:tblGrid>
                <a:gridCol w="1350727">
                  <a:extLst>
                    <a:ext uri="{9D8B030D-6E8A-4147-A177-3AD203B41FA5}">
                      <a16:colId xmlns:a16="http://schemas.microsoft.com/office/drawing/2014/main" val="345792063"/>
                    </a:ext>
                  </a:extLst>
                </a:gridCol>
                <a:gridCol w="1446486">
                  <a:extLst>
                    <a:ext uri="{9D8B030D-6E8A-4147-A177-3AD203B41FA5}">
                      <a16:colId xmlns:a16="http://schemas.microsoft.com/office/drawing/2014/main" val="3196720429"/>
                    </a:ext>
                  </a:extLst>
                </a:gridCol>
                <a:gridCol w="1547648">
                  <a:extLst>
                    <a:ext uri="{9D8B030D-6E8A-4147-A177-3AD203B41FA5}">
                      <a16:colId xmlns:a16="http://schemas.microsoft.com/office/drawing/2014/main" val="2022269956"/>
                    </a:ext>
                  </a:extLst>
                </a:gridCol>
                <a:gridCol w="1392621">
                  <a:extLst>
                    <a:ext uri="{9D8B030D-6E8A-4147-A177-3AD203B41FA5}">
                      <a16:colId xmlns:a16="http://schemas.microsoft.com/office/drawing/2014/main" val="2153775671"/>
                    </a:ext>
                  </a:extLst>
                </a:gridCol>
                <a:gridCol w="358518">
                  <a:extLst>
                    <a:ext uri="{9D8B030D-6E8A-4147-A177-3AD203B41FA5}">
                      <a16:colId xmlns:a16="http://schemas.microsoft.com/office/drawing/2014/main" val="968568626"/>
                    </a:ext>
                  </a:extLst>
                </a:gridCol>
              </a:tblGrid>
              <a:tr h="278130">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2666677065"/>
                  </a:ext>
                </a:extLst>
              </a:tr>
              <a:tr h="293411">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extLst>
                  <a:ext uri="{0D108BD9-81ED-4DB2-BD59-A6C34878D82A}">
                    <a16:rowId xmlns:a16="http://schemas.microsoft.com/office/drawing/2014/main" val="2405842781"/>
                  </a:ext>
                </a:extLst>
              </a:tr>
              <a:tr h="1352081">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1274931421"/>
                  </a:ext>
                </a:extLst>
              </a:tr>
            </a:tbl>
          </a:graphicData>
        </a:graphic>
      </p:graphicFrame>
      <p:grpSp>
        <p:nvGrpSpPr>
          <p:cNvPr id="50" name="群組 49">
            <a:extLst>
              <a:ext uri="{FF2B5EF4-FFF2-40B4-BE49-F238E27FC236}">
                <a16:creationId xmlns:a16="http://schemas.microsoft.com/office/drawing/2014/main" id="{B06B1287-F940-426A-A1FA-A1545A6A0459}"/>
              </a:ext>
            </a:extLst>
          </p:cNvPr>
          <p:cNvGrpSpPr/>
          <p:nvPr/>
        </p:nvGrpSpPr>
        <p:grpSpPr>
          <a:xfrm>
            <a:off x="736329" y="4619116"/>
            <a:ext cx="7836173" cy="641980"/>
            <a:chOff x="690149" y="5768198"/>
            <a:chExt cx="9455539" cy="855973"/>
          </a:xfrm>
        </p:grpSpPr>
        <p:sp>
          <p:nvSpPr>
            <p:cNvPr id="64" name="矩形 63">
              <a:extLst>
                <a:ext uri="{FF2B5EF4-FFF2-40B4-BE49-F238E27FC236}">
                  <a16:creationId xmlns:a16="http://schemas.microsoft.com/office/drawing/2014/main" id="{CEC42EAA-7E94-44D9-BB4B-02400A353CCB}"/>
                </a:ext>
              </a:extLst>
            </p:cNvPr>
            <p:cNvSpPr/>
            <p:nvPr/>
          </p:nvSpPr>
          <p:spPr>
            <a:xfrm>
              <a:off x="690149" y="5776878"/>
              <a:ext cx="1226289"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RINSE with water</a:t>
              </a:r>
              <a:endParaRPr lang="zh-HK" altLang="en-US" sz="1350" dirty="0">
                <a:solidFill>
                  <a:srgbClr val="002060"/>
                </a:solidFill>
              </a:endParaRPr>
            </a:p>
          </p:txBody>
        </p:sp>
        <p:sp>
          <p:nvSpPr>
            <p:cNvPr id="62" name="矩形 61">
              <a:extLst>
                <a:ext uri="{FF2B5EF4-FFF2-40B4-BE49-F238E27FC236}">
                  <a16:creationId xmlns:a16="http://schemas.microsoft.com/office/drawing/2014/main" id="{76DEFBF8-CCBB-47E1-A4E4-639E39626679}"/>
                </a:ext>
              </a:extLst>
            </p:cNvPr>
            <p:cNvSpPr/>
            <p:nvPr/>
          </p:nvSpPr>
          <p:spPr>
            <a:xfrm>
              <a:off x="1971830" y="5775567"/>
              <a:ext cx="1374846"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DRY with paper towel</a:t>
              </a:r>
              <a:endParaRPr lang="zh-HK" altLang="en-US" sz="1350" dirty="0">
                <a:solidFill>
                  <a:srgbClr val="002060"/>
                </a:solidFill>
              </a:endParaRPr>
            </a:p>
          </p:txBody>
        </p:sp>
        <p:sp>
          <p:nvSpPr>
            <p:cNvPr id="60" name="矩形 59">
              <a:extLst>
                <a:ext uri="{FF2B5EF4-FFF2-40B4-BE49-F238E27FC236}">
                  <a16:creationId xmlns:a16="http://schemas.microsoft.com/office/drawing/2014/main" id="{0BEB2BA3-9EE0-4C05-B087-0CF78B345DB8}"/>
                </a:ext>
              </a:extLst>
            </p:cNvPr>
            <p:cNvSpPr/>
            <p:nvPr/>
          </p:nvSpPr>
          <p:spPr>
            <a:xfrm>
              <a:off x="3402067" y="5775567"/>
              <a:ext cx="3137154"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Use paper towel to TURN OFF the faucet (and TOUCH the door knob in public washrooms)</a:t>
              </a:r>
              <a:endParaRPr lang="zh-HK" altLang="en-US" sz="1350" dirty="0">
                <a:solidFill>
                  <a:srgbClr val="002060"/>
                </a:solidFill>
              </a:endParaRPr>
            </a:p>
          </p:txBody>
        </p:sp>
        <p:sp>
          <p:nvSpPr>
            <p:cNvPr id="58" name="矩形 57">
              <a:extLst>
                <a:ext uri="{FF2B5EF4-FFF2-40B4-BE49-F238E27FC236}">
                  <a16:creationId xmlns:a16="http://schemas.microsoft.com/office/drawing/2014/main" id="{4215C1E7-6A3D-461F-B491-904343ECED83}"/>
                </a:ext>
              </a:extLst>
            </p:cNvPr>
            <p:cNvSpPr/>
            <p:nvPr/>
          </p:nvSpPr>
          <p:spPr>
            <a:xfrm>
              <a:off x="8793226" y="5775567"/>
              <a:ext cx="1352462" cy="8472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WET hands with water</a:t>
              </a:r>
              <a:endParaRPr lang="zh-HK" altLang="en-US" sz="1350" dirty="0">
                <a:solidFill>
                  <a:srgbClr val="002060"/>
                </a:solidFill>
              </a:endParaRPr>
            </a:p>
          </p:txBody>
        </p:sp>
        <p:sp>
          <p:nvSpPr>
            <p:cNvPr id="56" name="矩形 55">
              <a:extLst>
                <a:ext uri="{FF2B5EF4-FFF2-40B4-BE49-F238E27FC236}">
                  <a16:creationId xmlns:a16="http://schemas.microsoft.com/office/drawing/2014/main" id="{7B5AD691-A5EE-4345-949D-F1279D20A550}"/>
                </a:ext>
              </a:extLst>
            </p:cNvPr>
            <p:cNvSpPr/>
            <p:nvPr/>
          </p:nvSpPr>
          <p:spPr>
            <a:xfrm>
              <a:off x="6594613" y="5768198"/>
              <a:ext cx="2154085"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Apply soap, RUB for at least 20 seconds</a:t>
              </a:r>
              <a:endParaRPr lang="zh-HK" altLang="en-US" sz="1350" dirty="0">
                <a:solidFill>
                  <a:srgbClr val="002060"/>
                </a:solidFill>
              </a:endParaRPr>
            </a:p>
          </p:txBody>
        </p:sp>
      </p:grpSp>
      <p:grpSp>
        <p:nvGrpSpPr>
          <p:cNvPr id="18" name="群組 17">
            <a:extLst>
              <a:ext uri="{FF2B5EF4-FFF2-40B4-BE49-F238E27FC236}">
                <a16:creationId xmlns:a16="http://schemas.microsoft.com/office/drawing/2014/main" id="{7C4F0565-07E6-492E-97DE-84673C85552A}"/>
              </a:ext>
            </a:extLst>
          </p:cNvPr>
          <p:cNvGrpSpPr/>
          <p:nvPr/>
        </p:nvGrpSpPr>
        <p:grpSpPr>
          <a:xfrm>
            <a:off x="842249" y="2205669"/>
            <a:ext cx="7593889" cy="1394564"/>
            <a:chOff x="1122996" y="1797889"/>
            <a:chExt cx="10125185" cy="1859419"/>
          </a:xfrm>
        </p:grpSpPr>
        <p:grpSp>
          <p:nvGrpSpPr>
            <p:cNvPr id="33" name="群組 32">
              <a:extLst>
                <a:ext uri="{FF2B5EF4-FFF2-40B4-BE49-F238E27FC236}">
                  <a16:creationId xmlns:a16="http://schemas.microsoft.com/office/drawing/2014/main" id="{EACF5F73-5E5B-4F53-922F-197048052250}"/>
                </a:ext>
              </a:extLst>
            </p:cNvPr>
            <p:cNvGrpSpPr/>
            <p:nvPr/>
          </p:nvGrpSpPr>
          <p:grpSpPr>
            <a:xfrm>
              <a:off x="1122996" y="1797889"/>
              <a:ext cx="10125185" cy="1859419"/>
              <a:chOff x="4016877" y="-80767"/>
              <a:chExt cx="8550868" cy="1912322"/>
            </a:xfrm>
          </p:grpSpPr>
          <p:pic>
            <p:nvPicPr>
              <p:cNvPr id="12" name="圖片 11">
                <a:extLst>
                  <a:ext uri="{FF2B5EF4-FFF2-40B4-BE49-F238E27FC236}">
                    <a16:creationId xmlns:a16="http://schemas.microsoft.com/office/drawing/2014/main" id="{A54DC975-611A-443F-BA36-A47E31F2A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38" t="22374" r="3428" b="37098"/>
              <a:stretch/>
            </p:blipFill>
            <p:spPr>
              <a:xfrm>
                <a:off x="10492316" y="-80767"/>
                <a:ext cx="2075429" cy="1912322"/>
              </a:xfrm>
              <a:prstGeom prst="corner">
                <a:avLst>
                  <a:gd name="adj1" fmla="val 65799"/>
                  <a:gd name="adj2" fmla="val 33829"/>
                </a:avLst>
              </a:prstGeom>
            </p:spPr>
          </p:pic>
          <p:pic>
            <p:nvPicPr>
              <p:cNvPr id="11" name="圖片 10">
                <a:extLst>
                  <a:ext uri="{FF2B5EF4-FFF2-40B4-BE49-F238E27FC236}">
                    <a16:creationId xmlns:a16="http://schemas.microsoft.com/office/drawing/2014/main" id="{9B60610D-8B1D-46B3-BD4C-7C3CEBECAF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1" t="29333" r="64202" b="36797"/>
              <a:stretch/>
            </p:blipFill>
            <p:spPr>
              <a:xfrm>
                <a:off x="8949454" y="569187"/>
                <a:ext cx="1134370" cy="1144592"/>
              </a:xfrm>
              <a:prstGeom prst="rect">
                <a:avLst/>
              </a:prstGeom>
            </p:spPr>
          </p:pic>
          <p:pic>
            <p:nvPicPr>
              <p:cNvPr id="17" name="圖片 16">
                <a:extLst>
                  <a:ext uri="{FF2B5EF4-FFF2-40B4-BE49-F238E27FC236}">
                    <a16:creationId xmlns:a16="http://schemas.microsoft.com/office/drawing/2014/main" id="{C42AAD54-7C07-4845-A487-A1A4E8C91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779" t="72800" r="3966" b="6051"/>
              <a:stretch/>
            </p:blipFill>
            <p:spPr>
              <a:xfrm>
                <a:off x="7186504" y="577514"/>
                <a:ext cx="1203542" cy="1136264"/>
              </a:xfrm>
              <a:prstGeom prst="rect">
                <a:avLst/>
              </a:prstGeom>
            </p:spPr>
          </p:pic>
          <p:pic>
            <p:nvPicPr>
              <p:cNvPr id="16" name="圖片 15">
                <a:extLst>
                  <a:ext uri="{FF2B5EF4-FFF2-40B4-BE49-F238E27FC236}">
                    <a16:creationId xmlns:a16="http://schemas.microsoft.com/office/drawing/2014/main" id="{1BB75638-1A11-4206-9EE2-06BF0B198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96" t="75634" r="40839" b="7738"/>
              <a:stretch/>
            </p:blipFill>
            <p:spPr>
              <a:xfrm>
                <a:off x="5577174" y="604178"/>
                <a:ext cx="1182414" cy="1082864"/>
              </a:xfrm>
              <a:prstGeom prst="rect">
                <a:avLst/>
              </a:prstGeom>
            </p:spPr>
          </p:pic>
          <p:pic>
            <p:nvPicPr>
              <p:cNvPr id="15" name="圖片 14">
                <a:extLst>
                  <a:ext uri="{FF2B5EF4-FFF2-40B4-BE49-F238E27FC236}">
                    <a16:creationId xmlns:a16="http://schemas.microsoft.com/office/drawing/2014/main" id="{264BDA7A-74CA-4155-9F31-55D5AD2EB4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43" t="64138" r="72348" b="20115"/>
              <a:stretch/>
            </p:blipFill>
            <p:spPr>
              <a:xfrm>
                <a:off x="4016877" y="604176"/>
                <a:ext cx="1180154" cy="1020659"/>
              </a:xfrm>
              <a:prstGeom prst="rect">
                <a:avLst/>
              </a:prstGeom>
            </p:spPr>
          </p:pic>
        </p:grpSp>
        <p:sp>
          <p:nvSpPr>
            <p:cNvPr id="14" name="矩形: 圓角化單一角落 13">
              <a:extLst>
                <a:ext uri="{FF2B5EF4-FFF2-40B4-BE49-F238E27FC236}">
                  <a16:creationId xmlns:a16="http://schemas.microsoft.com/office/drawing/2014/main" id="{6596F23E-0212-4F66-8FBD-DE26DAD385DD}"/>
                </a:ext>
              </a:extLst>
            </p:cNvPr>
            <p:cNvSpPr/>
            <p:nvPr/>
          </p:nvSpPr>
          <p:spPr>
            <a:xfrm>
              <a:off x="2979894" y="2475305"/>
              <a:ext cx="499029" cy="25738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spTree>
    <p:extLst>
      <p:ext uri="{BB962C8B-B14F-4D97-AF65-F5344CB8AC3E}">
        <p14:creationId xmlns:p14="http://schemas.microsoft.com/office/powerpoint/2010/main" val="142648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a:extLst>
              <a:ext uri="{FF2B5EF4-FFF2-40B4-BE49-F238E27FC236}">
                <a16:creationId xmlns:a16="http://schemas.microsoft.com/office/drawing/2014/main" id="{A3C55FF5-FE37-4068-B3DA-0E476DE71BED}"/>
              </a:ext>
            </a:extLst>
          </p:cNvPr>
          <p:cNvSpPr>
            <a:spLocks noGrp="1"/>
          </p:cNvSpPr>
          <p:nvPr>
            <p:ph idx="1"/>
          </p:nvPr>
        </p:nvSpPr>
        <p:spPr>
          <a:xfrm>
            <a:off x="793591" y="705275"/>
            <a:ext cx="6490078" cy="1444091"/>
          </a:xfrm>
          <a:solidFill>
            <a:schemeClr val="bg1"/>
          </a:solidFill>
        </p:spPr>
        <p:txBody>
          <a:bodyPr>
            <a:noAutofit/>
          </a:bodyPr>
          <a:lstStyle/>
          <a:p>
            <a:pPr marL="342900" indent="-342900">
              <a:lnSpc>
                <a:spcPct val="100000"/>
              </a:lnSpc>
              <a:buAutoNum type="arabicPeriod"/>
            </a:pPr>
            <a:r>
              <a:rPr lang="en-HK" altLang="zh-HK" sz="1800" dirty="0"/>
              <a:t>Watch the video “</a:t>
            </a:r>
            <a:r>
              <a:rPr lang="en-US" altLang="zh-HK" sz="1800" dirty="0"/>
              <a:t>How to wear a surgical mask properly” (Short version)</a:t>
            </a:r>
          </a:p>
          <a:p>
            <a:pPr marL="0" indent="0">
              <a:lnSpc>
                <a:spcPct val="100000"/>
              </a:lnSpc>
              <a:buNone/>
            </a:pPr>
            <a:r>
              <a:rPr lang="en-HK" altLang="zh-HK" sz="1800" dirty="0"/>
              <a:t>      (</a:t>
            </a:r>
            <a:r>
              <a:rPr lang="en-GB" altLang="zh-HK" sz="1400" dirty="0">
                <a:hlinkClick r:id="rId2"/>
              </a:rPr>
              <a:t>https://www.youtube.com/watch?v=6nmeMq1F50M&amp;feature=youtu.be</a:t>
            </a:r>
            <a:r>
              <a:rPr lang="en-US" altLang="zh-TW" sz="1200" dirty="0">
                <a:solidFill>
                  <a:srgbClr val="003399"/>
                </a:solidFill>
              </a:rPr>
              <a:t>) </a:t>
            </a:r>
          </a:p>
          <a:p>
            <a:pPr marL="0" indent="0">
              <a:buNone/>
            </a:pPr>
            <a:r>
              <a:rPr lang="en-US" altLang="zh-TW" sz="1800" dirty="0"/>
              <a:t>2. Complete the diagram below to list the main points of the video. </a:t>
            </a:r>
            <a:endParaRPr lang="zh-HK" altLang="en-US" sz="1800" dirty="0"/>
          </a:p>
        </p:txBody>
      </p:sp>
      <p:sp>
        <p:nvSpPr>
          <p:cNvPr id="4" name="投影片編號版面配置區 3">
            <a:extLst>
              <a:ext uri="{FF2B5EF4-FFF2-40B4-BE49-F238E27FC236}">
                <a16:creationId xmlns:a16="http://schemas.microsoft.com/office/drawing/2014/main" id="{541B5025-3F64-4067-A391-86E5959DD539}"/>
              </a:ext>
            </a:extLst>
          </p:cNvPr>
          <p:cNvSpPr>
            <a:spLocks noGrp="1"/>
          </p:cNvSpPr>
          <p:nvPr>
            <p:ph type="sldNum" sz="quarter" idx="12"/>
          </p:nvPr>
        </p:nvSpPr>
        <p:spPr>
          <a:xfrm>
            <a:off x="8438782" y="5685587"/>
            <a:ext cx="347264" cy="259347"/>
          </a:xfrm>
        </p:spPr>
        <p:txBody>
          <a:bodyPr/>
          <a:lstStyle/>
          <a:p>
            <a:pPr defTabSz="342892">
              <a:defRPr/>
            </a:pPr>
            <a:fld id="{D57F1E4F-1CFF-5643-939E-217C01CDF565}" type="slidenum">
              <a:rPr lang="en-US">
                <a:solidFill>
                  <a:prstClr val="black"/>
                </a:solidFill>
                <a:latin typeface="Gill Sans MT" panose="020B0502020104020203"/>
              </a:rPr>
              <a:pPr defTabSz="342892">
                <a:defRPr/>
              </a:pPr>
              <a:t>9</a:t>
            </a:fld>
            <a:endParaRPr lang="en-US" dirty="0">
              <a:solidFill>
                <a:prstClr val="black"/>
              </a:solidFill>
              <a:latin typeface="Gill Sans MT" panose="020B0502020104020203"/>
            </a:endParaRPr>
          </a:p>
        </p:txBody>
      </p:sp>
      <p:sp>
        <p:nvSpPr>
          <p:cNvPr id="5" name="標題 1">
            <a:extLst>
              <a:ext uri="{FF2B5EF4-FFF2-40B4-BE49-F238E27FC236}">
                <a16:creationId xmlns:a16="http://schemas.microsoft.com/office/drawing/2014/main" id="{DC23E6F1-B4A5-4388-98A9-27DC4C15EBD2}"/>
              </a:ext>
            </a:extLst>
          </p:cNvPr>
          <p:cNvSpPr txBox="1">
            <a:spLocks/>
          </p:cNvSpPr>
          <p:nvPr/>
        </p:nvSpPr>
        <p:spPr>
          <a:xfrm>
            <a:off x="1261784" y="1042743"/>
            <a:ext cx="7736542"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zh-HK" altLang="en-US" sz="2700" dirty="0">
              <a:solidFill>
                <a:srgbClr val="002060"/>
              </a:solidFill>
              <a:latin typeface="Impact" panose="020B0806030902050204"/>
              <a:ea typeface="新細明體" panose="02020500000000000000" pitchFamily="18" charset="-120"/>
            </a:endParaRPr>
          </a:p>
        </p:txBody>
      </p:sp>
      <p:sp>
        <p:nvSpPr>
          <p:cNvPr id="8" name="標題 1">
            <a:extLst>
              <a:ext uri="{FF2B5EF4-FFF2-40B4-BE49-F238E27FC236}">
                <a16:creationId xmlns:a16="http://schemas.microsoft.com/office/drawing/2014/main" id="{86BEC361-C038-4768-8DBB-E066A0F67BEA}"/>
              </a:ext>
            </a:extLst>
          </p:cNvPr>
          <p:cNvSpPr txBox="1">
            <a:spLocks/>
          </p:cNvSpPr>
          <p:nvPr/>
        </p:nvSpPr>
        <p:spPr>
          <a:xfrm>
            <a:off x="793591" y="233848"/>
            <a:ext cx="3845113"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HK" sz="2250" dirty="0">
                <a:solidFill>
                  <a:srgbClr val="002060"/>
                </a:solidFill>
                <a:latin typeface="Impact" panose="020B0806030902050204"/>
                <a:ea typeface="新細明體" panose="02020500000000000000" pitchFamily="18" charset="-120"/>
              </a:rPr>
              <a:t>How to wear a mask properly</a:t>
            </a:r>
            <a:endParaRPr lang="zh-HK" altLang="en-US" sz="2250" dirty="0">
              <a:solidFill>
                <a:srgbClr val="002060"/>
              </a:solidFill>
              <a:latin typeface="Impact" panose="020B0806030902050204"/>
              <a:ea typeface="新細明體" panose="02020500000000000000" pitchFamily="18" charset="-120"/>
            </a:endParaRPr>
          </a:p>
        </p:txBody>
      </p:sp>
      <p:grpSp>
        <p:nvGrpSpPr>
          <p:cNvPr id="17" name="群組 16">
            <a:extLst>
              <a:ext uri="{FF2B5EF4-FFF2-40B4-BE49-F238E27FC236}">
                <a16:creationId xmlns:a16="http://schemas.microsoft.com/office/drawing/2014/main" id="{B59D7EAA-0D1D-4C4A-9319-8AEA31F946C6}"/>
              </a:ext>
            </a:extLst>
          </p:cNvPr>
          <p:cNvGrpSpPr/>
          <p:nvPr/>
        </p:nvGrpSpPr>
        <p:grpSpPr>
          <a:xfrm>
            <a:off x="7324922" y="0"/>
            <a:ext cx="1769454" cy="1065423"/>
            <a:chOff x="5384389" y="3551670"/>
            <a:chExt cx="3650114" cy="2225160"/>
          </a:xfrm>
        </p:grpSpPr>
        <p:pic>
          <p:nvPicPr>
            <p:cNvPr id="14" name="圖片 13">
              <a:extLst>
                <a:ext uri="{FF2B5EF4-FFF2-40B4-BE49-F238E27FC236}">
                  <a16:creationId xmlns:a16="http://schemas.microsoft.com/office/drawing/2014/main" id="{3F4D1B07-F503-471A-A91A-77772F1D9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654" t="32902" r="4475" b="57240"/>
            <a:stretch/>
          </p:blipFill>
          <p:spPr>
            <a:xfrm>
              <a:off x="5384389" y="3551670"/>
              <a:ext cx="3650114" cy="2225160"/>
            </a:xfrm>
            <a:prstGeom prst="rect">
              <a:avLst/>
            </a:prstGeom>
          </p:spPr>
        </p:pic>
        <p:sp>
          <p:nvSpPr>
            <p:cNvPr id="16" name="文字方塊 15">
              <a:extLst>
                <a:ext uri="{FF2B5EF4-FFF2-40B4-BE49-F238E27FC236}">
                  <a16:creationId xmlns:a16="http://schemas.microsoft.com/office/drawing/2014/main" id="{347E064D-6599-40DC-B1B2-9F40C18B0132}"/>
                </a:ext>
              </a:extLst>
            </p:cNvPr>
            <p:cNvSpPr txBox="1"/>
            <p:nvPr/>
          </p:nvSpPr>
          <p:spPr>
            <a:xfrm rot="851188">
              <a:off x="6515758" y="4294390"/>
              <a:ext cx="1781504" cy="1060617"/>
            </a:xfrm>
            <a:prstGeom prst="rect">
              <a:avLst/>
            </a:prstGeom>
            <a:noFill/>
          </p:spPr>
          <p:txBody>
            <a:bodyPr wrap="square" rtlCol="0">
              <a:spAutoFit/>
            </a:bodyPr>
            <a:lstStyle/>
            <a:p>
              <a:r>
                <a:rPr lang="en-US" altLang="zh-HK" sz="900" dirty="0">
                  <a:latin typeface="+mj-lt"/>
                </a:rPr>
                <a:t>How to wear a surgical mask properly? </a:t>
              </a:r>
              <a:endParaRPr lang="zh-HK" altLang="en-US" sz="900" dirty="0">
                <a:latin typeface="+mj-lt"/>
              </a:endParaRPr>
            </a:p>
          </p:txBody>
        </p:sp>
      </p:grpSp>
      <p:graphicFrame>
        <p:nvGraphicFramePr>
          <p:cNvPr id="20" name="資料庫圖表 19">
            <a:extLst>
              <a:ext uri="{FF2B5EF4-FFF2-40B4-BE49-F238E27FC236}">
                <a16:creationId xmlns:a16="http://schemas.microsoft.com/office/drawing/2014/main" id="{CF8D41D7-B803-4504-9766-EE4605A63165}"/>
              </a:ext>
            </a:extLst>
          </p:cNvPr>
          <p:cNvGraphicFramePr/>
          <p:nvPr>
            <p:extLst>
              <p:ext uri="{D42A27DB-BD31-4B8C-83A1-F6EECF244321}">
                <p14:modId xmlns:p14="http://schemas.microsoft.com/office/powerpoint/2010/main" val="3835404511"/>
              </p:ext>
            </p:extLst>
          </p:nvPr>
        </p:nvGraphicFramePr>
        <p:xfrm>
          <a:off x="-155561" y="2311619"/>
          <a:ext cx="5386646" cy="3552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資料庫圖表 20">
            <a:extLst>
              <a:ext uri="{FF2B5EF4-FFF2-40B4-BE49-F238E27FC236}">
                <a16:creationId xmlns:a16="http://schemas.microsoft.com/office/drawing/2014/main" id="{123BDC13-08A5-41D7-A37A-3179CE4BD34D}"/>
              </a:ext>
            </a:extLst>
          </p:cNvPr>
          <p:cNvGraphicFramePr/>
          <p:nvPr>
            <p:extLst>
              <p:ext uri="{D42A27DB-BD31-4B8C-83A1-F6EECF244321}">
                <p14:modId xmlns:p14="http://schemas.microsoft.com/office/powerpoint/2010/main" val="3154464616"/>
              </p:ext>
            </p:extLst>
          </p:nvPr>
        </p:nvGraphicFramePr>
        <p:xfrm>
          <a:off x="3544521" y="2317088"/>
          <a:ext cx="5386646" cy="35523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95337946"/>
      </p:ext>
    </p:extLst>
  </p:cSld>
  <p:clrMapOvr>
    <a:masterClrMapping/>
  </p:clrMapOvr>
</p:sld>
</file>

<file path=ppt/theme/theme1.xml><?xml version="1.0" encoding="utf-8"?>
<a:theme xmlns:a="http://schemas.openxmlformats.org/drawingml/2006/main" name="Badge">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TM10001106[[fn=徽章]]</Template>
  <TotalTime>3643</TotalTime>
  <Words>2104</Words>
  <Application>Microsoft Office PowerPoint</Application>
  <PresentationFormat>如螢幕大小 (4:3)</PresentationFormat>
  <Paragraphs>320</Paragraphs>
  <Slides>19</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19</vt:i4>
      </vt:variant>
    </vt:vector>
  </HeadingPairs>
  <TitlesOfParts>
    <vt:vector size="27" baseType="lpstr">
      <vt:lpstr>微軟正黑體</vt:lpstr>
      <vt:lpstr>新細明體</vt:lpstr>
      <vt:lpstr>Arial</vt:lpstr>
      <vt:lpstr>Gill Sans MT</vt:lpstr>
      <vt:lpstr>Impact</vt:lpstr>
      <vt:lpstr>Times New Roman</vt:lpstr>
      <vt:lpstr>Wingdings</vt:lpstr>
      <vt:lpstr>Badge</vt:lpstr>
      <vt:lpstr>PowerPoint 簡報</vt:lpstr>
      <vt:lpstr>An Overview of the Learning Task</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Yeung Jen</dc:creator>
  <cp:lastModifiedBy>HUNG, Ka-yui Iris</cp:lastModifiedBy>
  <cp:revision>217</cp:revision>
  <dcterms:created xsi:type="dcterms:W3CDTF">2020-02-05T02:39:03Z</dcterms:created>
  <dcterms:modified xsi:type="dcterms:W3CDTF">2020-02-24T02:26:28Z</dcterms:modified>
</cp:coreProperties>
</file>