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311" r:id="rId2"/>
    <p:sldId id="307" r:id="rId3"/>
    <p:sldId id="259" r:id="rId4"/>
    <p:sldId id="265" r:id="rId5"/>
    <p:sldId id="262" r:id="rId6"/>
    <p:sldId id="298" r:id="rId7"/>
    <p:sldId id="300" r:id="rId8"/>
    <p:sldId id="297" r:id="rId9"/>
    <p:sldId id="303" r:id="rId10"/>
    <p:sldId id="309" r:id="rId11"/>
    <p:sldId id="306" r:id="rId12"/>
    <p:sldId id="263" r:id="rId13"/>
    <p:sldId id="310" r:id="rId14"/>
    <p:sldId id="266" r:id="rId15"/>
    <p:sldId id="301" r:id="rId16"/>
    <p:sldId id="304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E0858-1302-44E1-BAD2-E84AA745661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BC215B8-5D44-4C31-BAC7-837D5F4C3E92}">
      <dgm:prSet phldrT="[文字]"/>
      <dgm:spPr>
        <a:solidFill>
          <a:srgbClr val="0070C0"/>
        </a:solidFill>
      </dgm:spPr>
      <dgm:t>
        <a:bodyPr/>
        <a:lstStyle/>
        <a:p>
          <a:r>
            <a:rPr lang="en-US" altLang="zh-TW" dirty="0"/>
            <a:t>Effective Measures</a:t>
          </a:r>
          <a:endParaRPr lang="zh-TW" altLang="en-US" dirty="0"/>
        </a:p>
      </dgm:t>
    </dgm:pt>
    <dgm:pt modelId="{AF1C6669-D159-4555-B9B8-C0BE99D20F0D}" type="parTrans" cxnId="{04CEEDDE-4F12-49ED-AA6B-300842FE66C8}">
      <dgm:prSet/>
      <dgm:spPr/>
      <dgm:t>
        <a:bodyPr/>
        <a:lstStyle/>
        <a:p>
          <a:endParaRPr lang="zh-TW" altLang="en-US"/>
        </a:p>
      </dgm:t>
    </dgm:pt>
    <dgm:pt modelId="{D4161EC3-9F1B-4A8C-9E40-C20AF22094E9}" type="sibTrans" cxnId="{04CEEDDE-4F12-49ED-AA6B-300842FE66C8}">
      <dgm:prSet/>
      <dgm:spPr/>
      <dgm:t>
        <a:bodyPr/>
        <a:lstStyle/>
        <a:p>
          <a:endParaRPr lang="zh-TW" altLang="en-US"/>
        </a:p>
      </dgm:t>
    </dgm:pt>
    <dgm:pt modelId="{E1469502-F74A-4E3F-BCA5-7474A1DB85EF}">
      <dgm:prSet phldrT="[文字]" custT="1"/>
      <dgm:spPr/>
      <dgm:t>
        <a:bodyPr/>
        <a:lstStyle/>
        <a:p>
          <a:r>
            <a:rPr lang="en-US" altLang="zh-TW" sz="1050" dirty="0"/>
            <a:t>Personal Hygiene</a:t>
          </a:r>
          <a:endParaRPr lang="zh-TW" altLang="en-US" sz="1050" dirty="0"/>
        </a:p>
      </dgm:t>
    </dgm:pt>
    <dgm:pt modelId="{DA8C6167-7AFC-45D3-8D5C-262B78467161}" type="parTrans" cxnId="{BEC22665-C493-4FF8-B2C2-75ACEE2CE670}">
      <dgm:prSet/>
      <dgm:spPr/>
      <dgm:t>
        <a:bodyPr/>
        <a:lstStyle/>
        <a:p>
          <a:endParaRPr lang="zh-TW" altLang="en-US"/>
        </a:p>
      </dgm:t>
    </dgm:pt>
    <dgm:pt modelId="{122B3092-02FF-4DEA-9931-A1A188238CD8}" type="sibTrans" cxnId="{BEC22665-C493-4FF8-B2C2-75ACEE2CE670}">
      <dgm:prSet/>
      <dgm:spPr/>
      <dgm:t>
        <a:bodyPr/>
        <a:lstStyle/>
        <a:p>
          <a:endParaRPr lang="zh-TW" altLang="en-US"/>
        </a:p>
      </dgm:t>
    </dgm:pt>
    <dgm:pt modelId="{477EEA8A-6A9A-4072-9666-AE589EF830B4}">
      <dgm:prSet phldrT="[文字]" custT="1"/>
      <dgm:spPr/>
      <dgm:t>
        <a:bodyPr/>
        <a:lstStyle/>
        <a:p>
          <a:r>
            <a:rPr lang="en-US" altLang="zh-TW" sz="1050" dirty="0"/>
            <a:t>School Activities</a:t>
          </a:r>
          <a:endParaRPr lang="zh-TW" altLang="en-US" sz="1050" dirty="0"/>
        </a:p>
      </dgm:t>
    </dgm:pt>
    <dgm:pt modelId="{4ACDCE78-9F3A-4DF2-A33E-CECDEE419565}" type="parTrans" cxnId="{DD84DE62-6013-4ECF-A8C1-EFEA8E41AA72}">
      <dgm:prSet/>
      <dgm:spPr/>
      <dgm:t>
        <a:bodyPr/>
        <a:lstStyle/>
        <a:p>
          <a:endParaRPr lang="zh-TW" altLang="en-US"/>
        </a:p>
      </dgm:t>
    </dgm:pt>
    <dgm:pt modelId="{3ECB13C1-E0B2-47C9-B359-22EF26C1DA64}" type="sibTrans" cxnId="{DD84DE62-6013-4ECF-A8C1-EFEA8E41AA72}">
      <dgm:prSet/>
      <dgm:spPr/>
      <dgm:t>
        <a:bodyPr/>
        <a:lstStyle/>
        <a:p>
          <a:endParaRPr lang="zh-TW" altLang="en-US"/>
        </a:p>
      </dgm:t>
    </dgm:pt>
    <dgm:pt modelId="{9ECF58D2-ECE2-42FF-8358-CCC177AE5ACC}">
      <dgm:prSet phldrT="[文字]" custT="1"/>
      <dgm:spPr/>
      <dgm:t>
        <a:bodyPr/>
        <a:lstStyle/>
        <a:p>
          <a:r>
            <a:rPr lang="en-US" altLang="zh-TW" sz="1000" dirty="0"/>
            <a:t>Classrooms</a:t>
          </a:r>
          <a:endParaRPr lang="zh-TW" altLang="en-US" sz="1000" dirty="0"/>
        </a:p>
      </dgm:t>
    </dgm:pt>
    <dgm:pt modelId="{0E1B74D6-B6F1-4FEF-A89C-92EE11597BF9}" type="parTrans" cxnId="{443C2A8D-3FB9-42DD-9146-923A1FC8002F}">
      <dgm:prSet/>
      <dgm:spPr/>
      <dgm:t>
        <a:bodyPr/>
        <a:lstStyle/>
        <a:p>
          <a:endParaRPr lang="zh-TW" altLang="en-US"/>
        </a:p>
      </dgm:t>
    </dgm:pt>
    <dgm:pt modelId="{B3660146-84AD-4133-8318-27109FA1777A}" type="sibTrans" cxnId="{443C2A8D-3FB9-42DD-9146-923A1FC8002F}">
      <dgm:prSet/>
      <dgm:spPr/>
      <dgm:t>
        <a:bodyPr/>
        <a:lstStyle/>
        <a:p>
          <a:endParaRPr lang="zh-TW" altLang="en-US"/>
        </a:p>
      </dgm:t>
    </dgm:pt>
    <dgm:pt modelId="{19C0A8B5-1F92-46FF-A548-E1109AE54853}">
      <dgm:prSet phldrT="[文字]" custT="1"/>
      <dgm:spPr/>
      <dgm:t>
        <a:bodyPr/>
        <a:lstStyle/>
        <a:p>
          <a:r>
            <a:rPr lang="en-US" altLang="zh-TW" sz="900" dirty="0"/>
            <a:t>Campus </a:t>
          </a:r>
        </a:p>
        <a:p>
          <a:r>
            <a:rPr lang="en-US" altLang="zh-TW" sz="900" dirty="0"/>
            <a:t>Environment</a:t>
          </a:r>
          <a:endParaRPr lang="zh-TW" altLang="en-US" sz="900" dirty="0"/>
        </a:p>
      </dgm:t>
    </dgm:pt>
    <dgm:pt modelId="{E288D900-A4EC-41E4-A996-39D35DF10A5F}" type="parTrans" cxnId="{3DE00648-F5AB-4448-BF87-D2BE52AAFF8D}">
      <dgm:prSet/>
      <dgm:spPr/>
      <dgm:t>
        <a:bodyPr/>
        <a:lstStyle/>
        <a:p>
          <a:endParaRPr lang="zh-TW" altLang="en-US"/>
        </a:p>
      </dgm:t>
    </dgm:pt>
    <dgm:pt modelId="{8B646B70-FC18-4232-A318-7B781203A1F5}" type="sibTrans" cxnId="{3DE00648-F5AB-4448-BF87-D2BE52AAFF8D}">
      <dgm:prSet/>
      <dgm:spPr/>
      <dgm:t>
        <a:bodyPr/>
        <a:lstStyle/>
        <a:p>
          <a:endParaRPr lang="zh-TW" altLang="en-US"/>
        </a:p>
      </dgm:t>
    </dgm:pt>
    <dgm:pt modelId="{6F922C21-D10A-4D68-8432-2C7DB2848A75}" type="pres">
      <dgm:prSet presAssocID="{B32E0858-1302-44E1-BAD2-E84AA74566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6BA0B2-6F25-4726-BA56-9D3D39C41B96}" type="pres">
      <dgm:prSet presAssocID="{DBC215B8-5D44-4C31-BAC7-837D5F4C3E92}" presName="centerShape" presStyleLbl="node0" presStyleIdx="0" presStyleCnt="1"/>
      <dgm:spPr/>
    </dgm:pt>
    <dgm:pt modelId="{B49F7848-B146-464E-88E5-57CE9164B197}" type="pres">
      <dgm:prSet presAssocID="{E1469502-F74A-4E3F-BCA5-7474A1DB85EF}" presName="node" presStyleLbl="node1" presStyleIdx="0" presStyleCnt="4">
        <dgm:presLayoutVars>
          <dgm:bulletEnabled val="1"/>
        </dgm:presLayoutVars>
      </dgm:prSet>
      <dgm:spPr/>
    </dgm:pt>
    <dgm:pt modelId="{98598FF4-C2F4-4EB2-B050-56A9519A7651}" type="pres">
      <dgm:prSet presAssocID="{E1469502-F74A-4E3F-BCA5-7474A1DB85EF}" presName="dummy" presStyleCnt="0"/>
      <dgm:spPr/>
    </dgm:pt>
    <dgm:pt modelId="{CFD2F047-A007-427C-B517-49495723DC2C}" type="pres">
      <dgm:prSet presAssocID="{122B3092-02FF-4DEA-9931-A1A188238CD8}" presName="sibTrans" presStyleLbl="sibTrans2D1" presStyleIdx="0" presStyleCnt="4"/>
      <dgm:spPr/>
    </dgm:pt>
    <dgm:pt modelId="{081B2BC1-2730-438C-92A1-A46B2B667AD9}" type="pres">
      <dgm:prSet presAssocID="{477EEA8A-6A9A-4072-9666-AE589EF830B4}" presName="node" presStyleLbl="node1" presStyleIdx="1" presStyleCnt="4">
        <dgm:presLayoutVars>
          <dgm:bulletEnabled val="1"/>
        </dgm:presLayoutVars>
      </dgm:prSet>
      <dgm:spPr/>
    </dgm:pt>
    <dgm:pt modelId="{48EB6129-1859-4F0A-BF6A-2118BBA872D9}" type="pres">
      <dgm:prSet presAssocID="{477EEA8A-6A9A-4072-9666-AE589EF830B4}" presName="dummy" presStyleCnt="0"/>
      <dgm:spPr/>
    </dgm:pt>
    <dgm:pt modelId="{A8171083-30B5-44BB-8501-817B4C24EE91}" type="pres">
      <dgm:prSet presAssocID="{3ECB13C1-E0B2-47C9-B359-22EF26C1DA64}" presName="sibTrans" presStyleLbl="sibTrans2D1" presStyleIdx="1" presStyleCnt="4"/>
      <dgm:spPr/>
    </dgm:pt>
    <dgm:pt modelId="{A02D3C1D-D3FE-495F-A12A-9018FD076369}" type="pres">
      <dgm:prSet presAssocID="{9ECF58D2-ECE2-42FF-8358-CCC177AE5ACC}" presName="node" presStyleLbl="node1" presStyleIdx="2" presStyleCnt="4">
        <dgm:presLayoutVars>
          <dgm:bulletEnabled val="1"/>
        </dgm:presLayoutVars>
      </dgm:prSet>
      <dgm:spPr/>
    </dgm:pt>
    <dgm:pt modelId="{46451076-297C-437F-9ED4-256C7EFE259D}" type="pres">
      <dgm:prSet presAssocID="{9ECF58D2-ECE2-42FF-8358-CCC177AE5ACC}" presName="dummy" presStyleCnt="0"/>
      <dgm:spPr/>
    </dgm:pt>
    <dgm:pt modelId="{C785A452-0E58-40DE-98A3-1D78BE42EA5A}" type="pres">
      <dgm:prSet presAssocID="{B3660146-84AD-4133-8318-27109FA1777A}" presName="sibTrans" presStyleLbl="sibTrans2D1" presStyleIdx="2" presStyleCnt="4"/>
      <dgm:spPr/>
    </dgm:pt>
    <dgm:pt modelId="{947119A9-BADE-4A40-874C-8E79650673B7}" type="pres">
      <dgm:prSet presAssocID="{19C0A8B5-1F92-46FF-A548-E1109AE54853}" presName="node" presStyleLbl="node1" presStyleIdx="3" presStyleCnt="4">
        <dgm:presLayoutVars>
          <dgm:bulletEnabled val="1"/>
        </dgm:presLayoutVars>
      </dgm:prSet>
      <dgm:spPr/>
    </dgm:pt>
    <dgm:pt modelId="{13DC7024-5F65-43C0-B842-0D225404F5AD}" type="pres">
      <dgm:prSet presAssocID="{19C0A8B5-1F92-46FF-A548-E1109AE54853}" presName="dummy" presStyleCnt="0"/>
      <dgm:spPr/>
    </dgm:pt>
    <dgm:pt modelId="{AEEC5E3E-8BC8-49BD-8C19-E0D9A876B58B}" type="pres">
      <dgm:prSet presAssocID="{8B646B70-FC18-4232-A318-7B781203A1F5}" presName="sibTrans" presStyleLbl="sibTrans2D1" presStyleIdx="3" presStyleCnt="4"/>
      <dgm:spPr/>
    </dgm:pt>
  </dgm:ptLst>
  <dgm:cxnLst>
    <dgm:cxn modelId="{7BF37306-8C36-41CD-B08B-A9F4A4854A8E}" type="presOf" srcId="{E1469502-F74A-4E3F-BCA5-7474A1DB85EF}" destId="{B49F7848-B146-464E-88E5-57CE9164B197}" srcOrd="0" destOrd="0" presId="urn:microsoft.com/office/officeart/2005/8/layout/radial6"/>
    <dgm:cxn modelId="{FF70733A-41B4-43DE-98FF-022ADD6BA4DD}" type="presOf" srcId="{3ECB13C1-E0B2-47C9-B359-22EF26C1DA64}" destId="{A8171083-30B5-44BB-8501-817B4C24EE91}" srcOrd="0" destOrd="0" presId="urn:microsoft.com/office/officeart/2005/8/layout/radial6"/>
    <dgm:cxn modelId="{DD84DE62-6013-4ECF-A8C1-EFEA8E41AA72}" srcId="{DBC215B8-5D44-4C31-BAC7-837D5F4C3E92}" destId="{477EEA8A-6A9A-4072-9666-AE589EF830B4}" srcOrd="1" destOrd="0" parTransId="{4ACDCE78-9F3A-4DF2-A33E-CECDEE419565}" sibTransId="{3ECB13C1-E0B2-47C9-B359-22EF26C1DA64}"/>
    <dgm:cxn modelId="{BEC22665-C493-4FF8-B2C2-75ACEE2CE670}" srcId="{DBC215B8-5D44-4C31-BAC7-837D5F4C3E92}" destId="{E1469502-F74A-4E3F-BCA5-7474A1DB85EF}" srcOrd="0" destOrd="0" parTransId="{DA8C6167-7AFC-45D3-8D5C-262B78467161}" sibTransId="{122B3092-02FF-4DEA-9931-A1A188238CD8}"/>
    <dgm:cxn modelId="{3DE00648-F5AB-4448-BF87-D2BE52AAFF8D}" srcId="{DBC215B8-5D44-4C31-BAC7-837D5F4C3E92}" destId="{19C0A8B5-1F92-46FF-A548-E1109AE54853}" srcOrd="3" destOrd="0" parTransId="{E288D900-A4EC-41E4-A996-39D35DF10A5F}" sibTransId="{8B646B70-FC18-4232-A318-7B781203A1F5}"/>
    <dgm:cxn modelId="{27B20480-A46A-499A-86F5-B7607301885A}" type="presOf" srcId="{8B646B70-FC18-4232-A318-7B781203A1F5}" destId="{AEEC5E3E-8BC8-49BD-8C19-E0D9A876B58B}" srcOrd="0" destOrd="0" presId="urn:microsoft.com/office/officeart/2005/8/layout/radial6"/>
    <dgm:cxn modelId="{443C2A8D-3FB9-42DD-9146-923A1FC8002F}" srcId="{DBC215B8-5D44-4C31-BAC7-837D5F4C3E92}" destId="{9ECF58D2-ECE2-42FF-8358-CCC177AE5ACC}" srcOrd="2" destOrd="0" parTransId="{0E1B74D6-B6F1-4FEF-A89C-92EE11597BF9}" sibTransId="{B3660146-84AD-4133-8318-27109FA1777A}"/>
    <dgm:cxn modelId="{20C948B7-E286-48F9-89BC-C655B70062ED}" type="presOf" srcId="{B3660146-84AD-4133-8318-27109FA1777A}" destId="{C785A452-0E58-40DE-98A3-1D78BE42EA5A}" srcOrd="0" destOrd="0" presId="urn:microsoft.com/office/officeart/2005/8/layout/radial6"/>
    <dgm:cxn modelId="{6692CBBC-4E8C-4C5F-8670-6FF78718F4EE}" type="presOf" srcId="{DBC215B8-5D44-4C31-BAC7-837D5F4C3E92}" destId="{306BA0B2-6F25-4726-BA56-9D3D39C41B96}" srcOrd="0" destOrd="0" presId="urn:microsoft.com/office/officeart/2005/8/layout/radial6"/>
    <dgm:cxn modelId="{34A509C6-87B5-40E8-9086-C0E1281596D1}" type="presOf" srcId="{122B3092-02FF-4DEA-9931-A1A188238CD8}" destId="{CFD2F047-A007-427C-B517-49495723DC2C}" srcOrd="0" destOrd="0" presId="urn:microsoft.com/office/officeart/2005/8/layout/radial6"/>
    <dgm:cxn modelId="{04FE2BCC-059F-466A-9CCE-8071948D2EBC}" type="presOf" srcId="{477EEA8A-6A9A-4072-9666-AE589EF830B4}" destId="{081B2BC1-2730-438C-92A1-A46B2B667AD9}" srcOrd="0" destOrd="0" presId="urn:microsoft.com/office/officeart/2005/8/layout/radial6"/>
    <dgm:cxn modelId="{C9E759CE-7835-4363-A2D5-DE0CCA04D8BA}" type="presOf" srcId="{19C0A8B5-1F92-46FF-A548-E1109AE54853}" destId="{947119A9-BADE-4A40-874C-8E79650673B7}" srcOrd="0" destOrd="0" presId="urn:microsoft.com/office/officeart/2005/8/layout/radial6"/>
    <dgm:cxn modelId="{04CEEDDE-4F12-49ED-AA6B-300842FE66C8}" srcId="{B32E0858-1302-44E1-BAD2-E84AA7456615}" destId="{DBC215B8-5D44-4C31-BAC7-837D5F4C3E92}" srcOrd="0" destOrd="0" parTransId="{AF1C6669-D159-4555-B9B8-C0BE99D20F0D}" sibTransId="{D4161EC3-9F1B-4A8C-9E40-C20AF22094E9}"/>
    <dgm:cxn modelId="{0F0879E6-9601-4D65-87E3-29A8A20423EA}" type="presOf" srcId="{9ECF58D2-ECE2-42FF-8358-CCC177AE5ACC}" destId="{A02D3C1D-D3FE-495F-A12A-9018FD076369}" srcOrd="0" destOrd="0" presId="urn:microsoft.com/office/officeart/2005/8/layout/radial6"/>
    <dgm:cxn modelId="{7F5B24F4-D73A-4C66-8547-14014CE44289}" type="presOf" srcId="{B32E0858-1302-44E1-BAD2-E84AA7456615}" destId="{6F922C21-D10A-4D68-8432-2C7DB2848A75}" srcOrd="0" destOrd="0" presId="urn:microsoft.com/office/officeart/2005/8/layout/radial6"/>
    <dgm:cxn modelId="{5583652B-B636-480D-9DBF-C924C5C3C1EB}" type="presParOf" srcId="{6F922C21-D10A-4D68-8432-2C7DB2848A75}" destId="{306BA0B2-6F25-4726-BA56-9D3D39C41B96}" srcOrd="0" destOrd="0" presId="urn:microsoft.com/office/officeart/2005/8/layout/radial6"/>
    <dgm:cxn modelId="{67023F75-F049-4B6F-B3FF-31FA9865D799}" type="presParOf" srcId="{6F922C21-D10A-4D68-8432-2C7DB2848A75}" destId="{B49F7848-B146-464E-88E5-57CE9164B197}" srcOrd="1" destOrd="0" presId="urn:microsoft.com/office/officeart/2005/8/layout/radial6"/>
    <dgm:cxn modelId="{B1D725C8-720C-4854-ADFE-2D34AFA01737}" type="presParOf" srcId="{6F922C21-D10A-4D68-8432-2C7DB2848A75}" destId="{98598FF4-C2F4-4EB2-B050-56A9519A7651}" srcOrd="2" destOrd="0" presId="urn:microsoft.com/office/officeart/2005/8/layout/radial6"/>
    <dgm:cxn modelId="{EA38B1B6-9CA4-41C6-A1B6-0E32D7C8E4EE}" type="presParOf" srcId="{6F922C21-D10A-4D68-8432-2C7DB2848A75}" destId="{CFD2F047-A007-427C-B517-49495723DC2C}" srcOrd="3" destOrd="0" presId="urn:microsoft.com/office/officeart/2005/8/layout/radial6"/>
    <dgm:cxn modelId="{2FCA01AC-8041-4F8D-B160-ACB05B231AF3}" type="presParOf" srcId="{6F922C21-D10A-4D68-8432-2C7DB2848A75}" destId="{081B2BC1-2730-438C-92A1-A46B2B667AD9}" srcOrd="4" destOrd="0" presId="urn:microsoft.com/office/officeart/2005/8/layout/radial6"/>
    <dgm:cxn modelId="{F011D044-90A5-4912-8B32-0198AE655B2A}" type="presParOf" srcId="{6F922C21-D10A-4D68-8432-2C7DB2848A75}" destId="{48EB6129-1859-4F0A-BF6A-2118BBA872D9}" srcOrd="5" destOrd="0" presId="urn:microsoft.com/office/officeart/2005/8/layout/radial6"/>
    <dgm:cxn modelId="{AA65AA72-8932-414C-81FF-B4173DF062C3}" type="presParOf" srcId="{6F922C21-D10A-4D68-8432-2C7DB2848A75}" destId="{A8171083-30B5-44BB-8501-817B4C24EE91}" srcOrd="6" destOrd="0" presId="urn:microsoft.com/office/officeart/2005/8/layout/radial6"/>
    <dgm:cxn modelId="{4843CF8C-6617-4D07-95FA-7B40732FB459}" type="presParOf" srcId="{6F922C21-D10A-4D68-8432-2C7DB2848A75}" destId="{A02D3C1D-D3FE-495F-A12A-9018FD076369}" srcOrd="7" destOrd="0" presId="urn:microsoft.com/office/officeart/2005/8/layout/radial6"/>
    <dgm:cxn modelId="{11E00C5A-AFA4-4CD2-95CC-17966D864110}" type="presParOf" srcId="{6F922C21-D10A-4D68-8432-2C7DB2848A75}" destId="{46451076-297C-437F-9ED4-256C7EFE259D}" srcOrd="8" destOrd="0" presId="urn:microsoft.com/office/officeart/2005/8/layout/radial6"/>
    <dgm:cxn modelId="{552D3712-7AF9-4C5C-9B8E-185473AD6256}" type="presParOf" srcId="{6F922C21-D10A-4D68-8432-2C7DB2848A75}" destId="{C785A452-0E58-40DE-98A3-1D78BE42EA5A}" srcOrd="9" destOrd="0" presId="urn:microsoft.com/office/officeart/2005/8/layout/radial6"/>
    <dgm:cxn modelId="{7B18C840-BE4E-47E8-BE45-296EB3199BEA}" type="presParOf" srcId="{6F922C21-D10A-4D68-8432-2C7DB2848A75}" destId="{947119A9-BADE-4A40-874C-8E79650673B7}" srcOrd="10" destOrd="0" presId="urn:microsoft.com/office/officeart/2005/8/layout/radial6"/>
    <dgm:cxn modelId="{96FF9252-1EF1-44F3-8253-6329D88AF185}" type="presParOf" srcId="{6F922C21-D10A-4D68-8432-2C7DB2848A75}" destId="{13DC7024-5F65-43C0-B842-0D225404F5AD}" srcOrd="11" destOrd="0" presId="urn:microsoft.com/office/officeart/2005/8/layout/radial6"/>
    <dgm:cxn modelId="{063A38B3-0A9E-4009-A984-4FBD86E990E0}" type="presParOf" srcId="{6F922C21-D10A-4D68-8432-2C7DB2848A75}" destId="{AEEC5E3E-8BC8-49BD-8C19-E0D9A876B58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C5E3E-8BC8-49BD-8C19-E0D9A876B58B}">
      <dsp:nvSpPr>
        <dsp:cNvPr id="0" name=""/>
        <dsp:cNvSpPr/>
      </dsp:nvSpPr>
      <dsp:spPr>
        <a:xfrm>
          <a:off x="1301310" y="449971"/>
          <a:ext cx="2999394" cy="2999394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5A452-0E58-40DE-98A3-1D78BE42EA5A}">
      <dsp:nvSpPr>
        <dsp:cNvPr id="0" name=""/>
        <dsp:cNvSpPr/>
      </dsp:nvSpPr>
      <dsp:spPr>
        <a:xfrm>
          <a:off x="1301310" y="449971"/>
          <a:ext cx="2999394" cy="2999394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71083-30B5-44BB-8501-817B4C24EE91}">
      <dsp:nvSpPr>
        <dsp:cNvPr id="0" name=""/>
        <dsp:cNvSpPr/>
      </dsp:nvSpPr>
      <dsp:spPr>
        <a:xfrm>
          <a:off x="1301310" y="449971"/>
          <a:ext cx="2999394" cy="2999394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2F047-A007-427C-B517-49495723DC2C}">
      <dsp:nvSpPr>
        <dsp:cNvPr id="0" name=""/>
        <dsp:cNvSpPr/>
      </dsp:nvSpPr>
      <dsp:spPr>
        <a:xfrm>
          <a:off x="1301310" y="449971"/>
          <a:ext cx="2999394" cy="2999394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BA0B2-6F25-4726-BA56-9D3D39C41B96}">
      <dsp:nvSpPr>
        <dsp:cNvPr id="0" name=""/>
        <dsp:cNvSpPr/>
      </dsp:nvSpPr>
      <dsp:spPr>
        <a:xfrm>
          <a:off x="2110329" y="1258990"/>
          <a:ext cx="1381356" cy="1381356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Effective Measures</a:t>
          </a:r>
          <a:endParaRPr lang="zh-TW" altLang="en-US" sz="1800" kern="1200" dirty="0"/>
        </a:p>
      </dsp:txBody>
      <dsp:txXfrm>
        <a:off x="2312624" y="1461285"/>
        <a:ext cx="976766" cy="976766"/>
      </dsp:txXfrm>
    </dsp:sp>
    <dsp:sp modelId="{B49F7848-B146-464E-88E5-57CE9164B197}">
      <dsp:nvSpPr>
        <dsp:cNvPr id="0" name=""/>
        <dsp:cNvSpPr/>
      </dsp:nvSpPr>
      <dsp:spPr>
        <a:xfrm>
          <a:off x="2317532" y="1306"/>
          <a:ext cx="966949" cy="96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050" kern="1200" dirty="0"/>
            <a:t>Personal Hygiene</a:t>
          </a:r>
          <a:endParaRPr lang="zh-TW" altLang="en-US" sz="1050" kern="1200" dirty="0"/>
        </a:p>
      </dsp:txBody>
      <dsp:txXfrm>
        <a:off x="2459138" y="142912"/>
        <a:ext cx="683737" cy="683737"/>
      </dsp:txXfrm>
    </dsp:sp>
    <dsp:sp modelId="{081B2BC1-2730-438C-92A1-A46B2B667AD9}">
      <dsp:nvSpPr>
        <dsp:cNvPr id="0" name=""/>
        <dsp:cNvSpPr/>
      </dsp:nvSpPr>
      <dsp:spPr>
        <a:xfrm>
          <a:off x="3782419" y="1466193"/>
          <a:ext cx="966949" cy="96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050" kern="1200" dirty="0"/>
            <a:t>School Activities</a:t>
          </a:r>
          <a:endParaRPr lang="zh-TW" altLang="en-US" sz="1050" kern="1200" dirty="0"/>
        </a:p>
      </dsp:txBody>
      <dsp:txXfrm>
        <a:off x="3924025" y="1607799"/>
        <a:ext cx="683737" cy="683737"/>
      </dsp:txXfrm>
    </dsp:sp>
    <dsp:sp modelId="{A02D3C1D-D3FE-495F-A12A-9018FD076369}">
      <dsp:nvSpPr>
        <dsp:cNvPr id="0" name=""/>
        <dsp:cNvSpPr/>
      </dsp:nvSpPr>
      <dsp:spPr>
        <a:xfrm>
          <a:off x="2317532" y="2931080"/>
          <a:ext cx="966949" cy="96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000" kern="1200" dirty="0"/>
            <a:t>Classrooms</a:t>
          </a:r>
          <a:endParaRPr lang="zh-TW" altLang="en-US" sz="1000" kern="1200" dirty="0"/>
        </a:p>
      </dsp:txBody>
      <dsp:txXfrm>
        <a:off x="2459138" y="3072686"/>
        <a:ext cx="683737" cy="683737"/>
      </dsp:txXfrm>
    </dsp:sp>
    <dsp:sp modelId="{947119A9-BADE-4A40-874C-8E79650673B7}">
      <dsp:nvSpPr>
        <dsp:cNvPr id="0" name=""/>
        <dsp:cNvSpPr/>
      </dsp:nvSpPr>
      <dsp:spPr>
        <a:xfrm>
          <a:off x="852645" y="1466193"/>
          <a:ext cx="966949" cy="96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900" kern="1200" dirty="0"/>
            <a:t>Campus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900" kern="1200" dirty="0"/>
            <a:t>Environment</a:t>
          </a:r>
          <a:endParaRPr lang="zh-TW" altLang="en-US" sz="900" kern="1200" dirty="0"/>
        </a:p>
      </dsp:txBody>
      <dsp:txXfrm>
        <a:off x="994251" y="1607799"/>
        <a:ext cx="683737" cy="683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578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295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914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87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235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546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383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3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683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723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526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664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832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98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571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4050-B0A3-4BE4-BF99-89C613B3A5A5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6E3FAD-30D1-4510-A337-5FD751E6C25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136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p.gov.hk/en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chp.gov.hk/files/pdf/hand_hygiene_poster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p.gov.hk/files/her/maintain_cough_manners.pdf" TargetMode="External"/><Relationship Id="rId5" Type="http://schemas.openxmlformats.org/officeDocument/2006/relationships/hyperlink" Target="https://www.chp.gov.hk/files/pdf/healthmessagesseries_2_en.pdf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files/pdf/pneumonia_respiratory_health_advice_en.pdf" TargetMode="External"/><Relationship Id="rId7" Type="http://schemas.openxmlformats.org/officeDocument/2006/relationships/hyperlink" Target="https://www.chp.gov.hk/files/pdf/08657-doh-pr2-r05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chp.gov.hk/files/pdf/pneumonia_travel_advice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37608" y="5428813"/>
            <a:ext cx="766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Learning and Teaching Resources on English Language (S1 - 3)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37608" y="579814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Developed by English Language Education Section </a:t>
            </a:r>
          </a:p>
          <a:p>
            <a:r>
              <a:rPr lang="en-US" altLang="zh-HK" dirty="0"/>
              <a:t>Curriculum Development Institute</a:t>
            </a:r>
          </a:p>
          <a:p>
            <a:r>
              <a:rPr lang="en-US" altLang="zh-HK" dirty="0"/>
              <a:t>Education Bureau</a:t>
            </a:r>
            <a:endParaRPr lang="zh-HK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B3F966C-6E3E-4691-8A9D-6FD3ACC06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3590"/>
            <a:ext cx="9144000" cy="51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193BBC-6BFB-4B52-92F5-6EB2D2A10DB2}"/>
              </a:ext>
            </a:extLst>
          </p:cNvPr>
          <p:cNvSpPr/>
          <p:nvPr/>
        </p:nvSpPr>
        <p:spPr>
          <a:xfrm>
            <a:off x="337693" y="847208"/>
            <a:ext cx="8427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18" indent="-288918"/>
            <a:r>
              <a:rPr lang="en-US" altLang="zh-HK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6) Evaluate your own precautions by completing the reflection sheet below: </a:t>
            </a:r>
            <a:endParaRPr lang="zh-TW" altLang="zh-HK" b="1" u="sng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0F8435B-8C3E-4650-B478-304D258DA580}"/>
              </a:ext>
            </a:extLst>
          </p:cNvPr>
          <p:cNvSpPr txBox="1">
            <a:spLocks/>
          </p:cNvSpPr>
          <p:nvPr/>
        </p:nvSpPr>
        <p:spPr>
          <a:xfrm>
            <a:off x="337693" y="308895"/>
            <a:ext cx="880630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b="1" dirty="0"/>
              <a:t>Prevention of COVID-19</a:t>
            </a:r>
            <a:endParaRPr lang="zh-HK" altLang="en-US" sz="2800" b="1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04231"/>
              </p:ext>
            </p:extLst>
          </p:nvPr>
        </p:nvGraphicFramePr>
        <p:xfrm>
          <a:off x="160134" y="1942805"/>
          <a:ext cx="8783052" cy="4485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349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4350703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</a:tblGrid>
              <a:tr h="563079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0" dirty="0">
                          <a:solidFill>
                            <a:schemeClr val="tx1"/>
                          </a:solidFill>
                        </a:rPr>
                        <a:t>Effective Precautions</a:t>
                      </a:r>
                      <a:endParaRPr lang="zh-HK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Plan for </a:t>
                      </a:r>
                      <a:r>
                        <a:rPr lang="en-US" altLang="zh-HK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Improvement </a:t>
                      </a:r>
                      <a:endParaRPr lang="zh-HK" altLang="en-US" sz="2400" dirty="0"/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3922543">
                <a:tc>
                  <a:txBody>
                    <a:bodyPr/>
                    <a:lstStyle/>
                    <a:p>
                      <a:endParaRPr lang="en-US" altLang="zh-HK" sz="3200" dirty="0"/>
                    </a:p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26379" y="1458380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My Refection</a:t>
            </a:r>
            <a:endParaRPr lang="en-US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382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50F8435B-8C3E-4650-B478-304D258DA580}"/>
              </a:ext>
            </a:extLst>
          </p:cNvPr>
          <p:cNvSpPr txBox="1">
            <a:spLocks/>
          </p:cNvSpPr>
          <p:nvPr/>
        </p:nvSpPr>
        <p:spPr>
          <a:xfrm>
            <a:off x="347525" y="130942"/>
            <a:ext cx="880630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3200" b="1" dirty="0"/>
              <a:t>Prevention of COVID-19</a:t>
            </a:r>
            <a:endParaRPr lang="zh-HK" altLang="en-US" sz="32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108C65B-8DD5-4863-BAC7-543F2A3B8A81}"/>
              </a:ext>
            </a:extLst>
          </p:cNvPr>
          <p:cNvSpPr/>
          <p:nvPr/>
        </p:nvSpPr>
        <p:spPr>
          <a:xfrm>
            <a:off x="347525" y="722454"/>
            <a:ext cx="1932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4: Writing</a:t>
            </a:r>
          </a:p>
        </p:txBody>
      </p:sp>
      <p:sp>
        <p:nvSpPr>
          <p:cNvPr id="16" name="矩形 15"/>
          <p:cNvSpPr/>
          <p:nvPr/>
        </p:nvSpPr>
        <p:spPr>
          <a:xfrm>
            <a:off x="347525" y="1137817"/>
            <a:ext cx="8260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600" dirty="0"/>
              <a:t>To ensure that the campus provides a safe and healthy learning environment, your school is </a:t>
            </a:r>
            <a:r>
              <a:rPr lang="en-US" altLang="zh-HK" sz="1600" dirty="0" err="1"/>
              <a:t>organising</a:t>
            </a:r>
            <a:r>
              <a:rPr lang="en-US" altLang="zh-HK" sz="1600" dirty="0"/>
              <a:t> a poster design competition to promote effective measures to prevent the spread of infectious diseases. The poster should include the following: </a:t>
            </a:r>
            <a:endParaRPr lang="en-US" sz="1600" dirty="0"/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347525" y="2264489"/>
            <a:ext cx="4335671" cy="38807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 attractive title/slogan;</a:t>
            </a:r>
          </a:p>
          <a:p>
            <a:r>
              <a:rPr lang="en-US" altLang="zh-H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Images/drawings to illustrate key messages; and</a:t>
            </a:r>
          </a:p>
          <a:p>
            <a:pPr algn="just"/>
            <a:r>
              <a:rPr lang="en-US" altLang="zh-H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Advice on the importance of personal hygiene, the measures to be taken in classrooms and school activities, and how to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keep the campus safe and hygienic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53722693"/>
              </p:ext>
            </p:extLst>
          </p:nvPr>
        </p:nvGraphicFramePr>
        <p:xfrm>
          <a:off x="4214651" y="2245925"/>
          <a:ext cx="5602015" cy="3899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9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7">
            <a:extLst>
              <a:ext uri="{FF2B5EF4-FFF2-40B4-BE49-F238E27FC236}">
                <a16:creationId xmlns:a16="http://schemas.microsoft.com/office/drawing/2014/main" id="{88F22CFC-707A-4AB9-8C58-07A5C8F1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6" y="262224"/>
            <a:ext cx="8939048" cy="1063106"/>
          </a:xfrm>
        </p:spPr>
        <p:txBody>
          <a:bodyPr>
            <a:normAutofit fontScale="90000"/>
          </a:bodyPr>
          <a:lstStyle/>
          <a:p>
            <a:r>
              <a:rPr lang="en-US" altLang="zh-TW" sz="3000" dirty="0">
                <a:solidFill>
                  <a:schemeClr val="tx1"/>
                </a:solidFill>
              </a:rPr>
              <a:t>What have you learnt about</a:t>
            </a:r>
            <a:r>
              <a:rPr lang="en-US" altLang="zh-TW" sz="3000" dirty="0"/>
              <a:t> COVID-19, a coronavirus disease</a:t>
            </a:r>
            <a:r>
              <a:rPr lang="en-US" altLang="zh-TW" sz="3000" dirty="0">
                <a:solidFill>
                  <a:schemeClr val="tx1"/>
                </a:solidFill>
              </a:rPr>
              <a:t>? Please put your answers in the right column.</a:t>
            </a:r>
            <a:endParaRPr lang="zh-HK" alt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334427"/>
              </p:ext>
            </p:extLst>
          </p:nvPr>
        </p:nvGraphicFramePr>
        <p:xfrm>
          <a:off x="0" y="1582491"/>
          <a:ext cx="9144002" cy="4826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02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3338164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3066136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</a:tblGrid>
              <a:tr h="1060104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do you</a:t>
                      </a:r>
                      <a:r>
                        <a:rPr lang="en-US" altLang="zh-HK" sz="3200" dirty="0"/>
                        <a:t> K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now?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do you </a:t>
                      </a:r>
                    </a:p>
                    <a:p>
                      <a:pPr algn="ctr"/>
                      <a:r>
                        <a:rPr lang="en-US" altLang="zh-HK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 to Know?</a:t>
                      </a:r>
                      <a:endParaRPr lang="zh-HK" altLang="en-US" sz="3200" dirty="0"/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have you</a:t>
                      </a:r>
                      <a:r>
                        <a:rPr lang="en-US" altLang="zh-HK" sz="3200" dirty="0"/>
                        <a:t> </a:t>
                      </a:r>
                    </a:p>
                    <a:p>
                      <a:pPr algn="ctr"/>
                      <a:r>
                        <a:rPr lang="en-US" altLang="zh-HK" sz="3200" dirty="0"/>
                        <a:t>L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earnt?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3760131">
                <a:tc>
                  <a:txBody>
                    <a:bodyPr/>
                    <a:lstStyle/>
                    <a:p>
                      <a:endParaRPr lang="en-US" altLang="zh-HK" sz="3200" dirty="0"/>
                    </a:p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90074" y="2096814"/>
            <a:ext cx="455119" cy="4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0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1867" y="2473704"/>
            <a:ext cx="7446581" cy="1910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/>
              <a:t>For more information on combatting COVID-19, please visit the website of the Centre for Health Protection, Department of Health:</a:t>
            </a:r>
          </a:p>
          <a:p>
            <a:pPr marL="0" indent="0">
              <a:buNone/>
            </a:pPr>
            <a:r>
              <a:rPr lang="en-US" altLang="zh-HK" sz="2400" dirty="0">
                <a:hlinkClick r:id="rId2"/>
              </a:rPr>
              <a:t>https://www.chp.gov.hk/en/index.html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353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4B93196B-1ECD-4761-99BE-91EAB4720219}"/>
              </a:ext>
            </a:extLst>
          </p:cNvPr>
          <p:cNvSpPr txBox="1">
            <a:spLocks/>
          </p:cNvSpPr>
          <p:nvPr/>
        </p:nvSpPr>
        <p:spPr>
          <a:xfrm>
            <a:off x="658114" y="1969754"/>
            <a:ext cx="7890142" cy="47318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2400" dirty="0">
                <a:solidFill>
                  <a:schemeClr val="accent2"/>
                </a:solidFill>
              </a:rPr>
              <a:t>1)</a:t>
            </a:r>
            <a:r>
              <a:rPr lang="en-US" altLang="zh-HK" sz="1600" dirty="0">
                <a:solidFill>
                  <a:schemeClr val="accent2"/>
                </a:solidFill>
              </a:rPr>
              <a:t>	</a:t>
            </a:r>
            <a:r>
              <a:rPr lang="en-US" altLang="zh-HK" sz="2400" dirty="0">
                <a:solidFill>
                  <a:schemeClr val="accent2"/>
                </a:solidFill>
              </a:rPr>
              <a:t>What is a “corona”? </a:t>
            </a:r>
          </a:p>
          <a:p>
            <a:pPr marL="457189" lvl="1" indent="0" algn="just">
              <a:buNone/>
            </a:pPr>
            <a:r>
              <a:rPr lang="en-US" altLang="zh-HK" sz="2400" dirty="0"/>
              <a:t>  </a:t>
            </a:r>
            <a:r>
              <a:rPr lang="en-US" altLang="zh-HK" sz="2400" dirty="0">
                <a:solidFill>
                  <a:schemeClr val="accent1"/>
                </a:solidFill>
              </a:rPr>
              <a:t>c)</a:t>
            </a:r>
            <a:r>
              <a:rPr lang="en-US" altLang="zh-HK" sz="2400" dirty="0"/>
              <a:t> A circle of light which looks like a crown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altLang="zh-HK" sz="2400" dirty="0"/>
          </a:p>
          <a:p>
            <a:pPr marL="0" indent="0">
              <a:buNone/>
            </a:pPr>
            <a:r>
              <a:rPr lang="en-US" altLang="zh-HK" sz="2400" dirty="0">
                <a:solidFill>
                  <a:schemeClr val="accent2"/>
                </a:solidFill>
              </a:rPr>
              <a:t>2)	How did “coronavirus” get its name?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HK" sz="2400" dirty="0"/>
              <a:t>The virus looks like a crown.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zh-HK" sz="2400" dirty="0"/>
          </a:p>
          <a:p>
            <a:pPr marL="442913" indent="-442913">
              <a:buNone/>
            </a:pPr>
            <a:r>
              <a:rPr lang="en-US" altLang="zh-HK" sz="2400" dirty="0">
                <a:solidFill>
                  <a:schemeClr val="accent2"/>
                </a:solidFill>
              </a:rPr>
              <a:t>3)  What are the symptoms of </a:t>
            </a:r>
            <a:r>
              <a:rPr lang="en-US" altLang="zh-TW" sz="2400" dirty="0">
                <a:solidFill>
                  <a:schemeClr val="accent2"/>
                </a:solidFill>
              </a:rPr>
              <a:t>COVID-19 (C</a:t>
            </a:r>
            <a:r>
              <a:rPr lang="en-US" altLang="zh-HK" sz="2400" dirty="0">
                <a:solidFill>
                  <a:schemeClr val="accent2"/>
                </a:solidFill>
              </a:rPr>
              <a:t>oronavirus </a:t>
            </a:r>
            <a:r>
              <a:rPr lang="en-US" altLang="zh-TW" sz="2400" dirty="0">
                <a:solidFill>
                  <a:schemeClr val="accent2"/>
                </a:solidFill>
              </a:rPr>
              <a:t>D</a:t>
            </a:r>
            <a:r>
              <a:rPr lang="en-US" altLang="zh-HK" sz="2400" dirty="0">
                <a:solidFill>
                  <a:schemeClr val="accent2"/>
                </a:solidFill>
              </a:rPr>
              <a:t>isease</a:t>
            </a:r>
            <a:r>
              <a:rPr lang="en-US" altLang="zh-TW" sz="2400" dirty="0">
                <a:solidFill>
                  <a:schemeClr val="accent2"/>
                </a:solidFill>
              </a:rPr>
              <a:t>)</a:t>
            </a:r>
            <a:r>
              <a:rPr lang="en-US" altLang="zh-HK" sz="2400" dirty="0">
                <a:solidFill>
                  <a:schemeClr val="accent2"/>
                </a:solidFill>
              </a:rPr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HK" sz="2400" dirty="0"/>
              <a:t>Fever, cough, shortness of breath, </a:t>
            </a:r>
            <a:r>
              <a:rPr lang="en-US" altLang="zh-HK" sz="2400" dirty="0" err="1"/>
              <a:t>diarrhoea</a:t>
            </a:r>
            <a:r>
              <a:rPr lang="en-US" altLang="zh-HK" sz="24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zh-HK" sz="1400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zh-HK" sz="1400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zh-HK" sz="1400" dirty="0"/>
          </a:p>
          <a:p>
            <a:pPr marL="457189" lvl="1" indent="0">
              <a:buNone/>
            </a:pPr>
            <a:r>
              <a:rPr lang="en-US" altLang="zh-HK" sz="1400" dirty="0"/>
              <a:t>   </a:t>
            </a:r>
          </a:p>
          <a:p>
            <a:endParaRPr lang="zh-HK" altLang="en-US" sz="1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08C65B-8DD5-4863-BAC7-543F2A3B8A81}"/>
              </a:ext>
            </a:extLst>
          </p:cNvPr>
          <p:cNvSpPr/>
          <p:nvPr/>
        </p:nvSpPr>
        <p:spPr>
          <a:xfrm>
            <a:off x="658113" y="1240784"/>
            <a:ext cx="338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1: Pre-reading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C7D5F15-AC10-4FB8-9F41-6B97D4AEDBDA}"/>
              </a:ext>
            </a:extLst>
          </p:cNvPr>
          <p:cNvSpPr txBox="1">
            <a:spLocks/>
          </p:cNvSpPr>
          <p:nvPr/>
        </p:nvSpPr>
        <p:spPr>
          <a:xfrm>
            <a:off x="658113" y="381891"/>
            <a:ext cx="4126895" cy="653143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dirty="0"/>
              <a:t>Suggested Answers</a:t>
            </a:r>
            <a:endParaRPr lang="zh-HK" altLang="en-US" dirty="0"/>
          </a:p>
        </p:txBody>
      </p:sp>
      <p:sp>
        <p:nvSpPr>
          <p:cNvPr id="5" name="動作按鈕: 上一項 4">
            <a:hlinkClick r:id="rId2" action="ppaction://hlinksldjump" highlightClick="1"/>
          </p:cNvPr>
          <p:cNvSpPr/>
          <p:nvPr/>
        </p:nvSpPr>
        <p:spPr>
          <a:xfrm>
            <a:off x="8356417" y="6270113"/>
            <a:ext cx="348916" cy="3368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6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728189"/>
              </p:ext>
            </p:extLst>
          </p:nvPr>
        </p:nvGraphicFramePr>
        <p:xfrm>
          <a:off x="141891" y="1196635"/>
          <a:ext cx="8875985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460">
                  <a:extLst>
                    <a:ext uri="{9D8B030D-6E8A-4147-A177-3AD203B41FA5}">
                      <a16:colId xmlns:a16="http://schemas.microsoft.com/office/drawing/2014/main" val="2506389824"/>
                    </a:ext>
                  </a:extLst>
                </a:gridCol>
                <a:gridCol w="2229162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2526114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3663249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(What?)</a:t>
                      </a:r>
                      <a:endParaRPr lang="zh-HK" altLang="en-US" sz="2400" dirty="0"/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0" dirty="0">
                          <a:solidFill>
                            <a:schemeClr val="tx1"/>
                          </a:solidFill>
                        </a:rPr>
                        <a:t>Purpose (Why?) </a:t>
                      </a:r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Title/Slogan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(e.g. fonts, use of language)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400" i="1" dirty="0"/>
                        <a:t>Bigger font</a:t>
                      </a:r>
                      <a:r>
                        <a:rPr lang="en-US" altLang="zh-HK" sz="1400" i="1" baseline="0" dirty="0"/>
                        <a:t> size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HK" sz="1400" i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400" i="1" dirty="0"/>
                        <a:t>Use of imperatives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HK" sz="1400" i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altLang="zh-HK" sz="1400" i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400" i="1" dirty="0"/>
                        <a:t>Key</a:t>
                      </a:r>
                      <a:r>
                        <a:rPr lang="en-US" altLang="zh-HK" sz="1400" i="1" baseline="0" dirty="0"/>
                        <a:t> message of the poster embedded</a:t>
                      </a:r>
                      <a:endParaRPr lang="en-US" altLang="zh-HK" sz="1400" i="1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draw readers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 attention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HK" sz="140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give advice </a:t>
                      </a: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(e.g. “</a:t>
                      </a:r>
                      <a:r>
                        <a:rPr lang="en-US" altLang="zh-HK" sz="1400" i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Guard</a:t>
                      </a: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against infections;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altLang="zh-HK" sz="1400" i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</a:t>
                      </a:r>
                      <a:r>
                        <a:rPr lang="en-US" altLang="zh-HK" sz="1400" i="1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tain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cough manners”)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keep the key message concise and memorable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Images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(e.g. use of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colours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, pictures)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different </a:t>
                      </a:r>
                      <a:r>
                        <a:rPr lang="en-US" altLang="zh-HK" sz="14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colours</a:t>
                      </a: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photos/pictures</a:t>
                      </a:r>
                      <a:endParaRPr lang="zh-HK" altLang="en-US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imply something bad/negative through the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use of t</a:t>
                      </a: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black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HK" sz="1400" i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the third poster</a:t>
                      </a: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facilitate readers’ understanding of the content of the poster</a:t>
                      </a:r>
                      <a:endParaRPr lang="zh-HK" altLang="en-US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3173024317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Messages</a:t>
                      </a:r>
                      <a:endParaRPr lang="en-US" sz="1800" b="0" i="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(e.g. what the authors want to tell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us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Advice about the prevention of infectious diseases provided</a:t>
                      </a:r>
                      <a:endParaRPr lang="zh-HK" altLang="en-US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remind readers of the importance of hygiene,</a:t>
                      </a:r>
                      <a:r>
                        <a:rPr lang="en-US" altLang="zh-HK" sz="1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</a:t>
                      </a:r>
                      <a:endParaRPr lang="en-US" altLang="zh-HK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altLang="zh-HK" sz="1400" i="1" dirty="0"/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HK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provide readers with suggestions related to the prevention of infectious diseases</a:t>
                      </a:r>
                    </a:p>
                    <a:p>
                      <a:pPr algn="ctr"/>
                      <a:endParaRPr lang="en-US" altLang="zh-HK" sz="14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520100327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2D193BBC-6BFB-4B52-92F5-6EB2D2A10DB2}"/>
              </a:ext>
            </a:extLst>
          </p:cNvPr>
          <p:cNvSpPr/>
          <p:nvPr/>
        </p:nvSpPr>
        <p:spPr>
          <a:xfrm>
            <a:off x="382629" y="796525"/>
            <a:ext cx="2908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4) Features of a Poster</a:t>
            </a:r>
            <a:endParaRPr lang="zh-TW" altLang="zh-HK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C7D5F15-AC10-4FB8-9F41-6B97D4AEDBDA}"/>
              </a:ext>
            </a:extLst>
          </p:cNvPr>
          <p:cNvSpPr txBox="1">
            <a:spLocks/>
          </p:cNvSpPr>
          <p:nvPr/>
        </p:nvSpPr>
        <p:spPr>
          <a:xfrm>
            <a:off x="382629" y="242133"/>
            <a:ext cx="3307086" cy="554392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dirty="0"/>
              <a:t>Suggested Answers</a:t>
            </a:r>
            <a:endParaRPr lang="zh-HK" altLang="en-US" sz="2800" dirty="0"/>
          </a:p>
        </p:txBody>
      </p:sp>
      <p:sp>
        <p:nvSpPr>
          <p:cNvPr id="7" name="動作按鈕: 上一項 6">
            <a:hlinkClick r:id="rId2" action="ppaction://hlinksldjump" highlightClick="1"/>
          </p:cNvPr>
          <p:cNvSpPr/>
          <p:nvPr/>
        </p:nvSpPr>
        <p:spPr>
          <a:xfrm>
            <a:off x="8668960" y="6521116"/>
            <a:ext cx="348916" cy="3368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8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054445"/>
              </p:ext>
            </p:extLst>
          </p:nvPr>
        </p:nvGraphicFramePr>
        <p:xfrm>
          <a:off x="129497" y="1353356"/>
          <a:ext cx="8888380" cy="5242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54">
                  <a:extLst>
                    <a:ext uri="{9D8B030D-6E8A-4147-A177-3AD203B41FA5}">
                      <a16:colId xmlns:a16="http://schemas.microsoft.com/office/drawing/2014/main" val="2506389824"/>
                    </a:ext>
                  </a:extLst>
                </a:gridCol>
                <a:gridCol w="2917535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1261242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1213944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  <a:gridCol w="3153105">
                  <a:extLst>
                    <a:ext uri="{9D8B030D-6E8A-4147-A177-3AD203B41FA5}">
                      <a16:colId xmlns:a16="http://schemas.microsoft.com/office/drawing/2014/main" val="3113552949"/>
                    </a:ext>
                  </a:extLst>
                </a:gridCol>
              </a:tblGrid>
              <a:tr h="420098">
                <a:tc rowSpan="2">
                  <a:txBody>
                    <a:bodyPr/>
                    <a:lstStyle/>
                    <a:p>
                      <a:pPr algn="ctr"/>
                      <a:endParaRPr lang="zh-HK" alt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HK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HK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Precautions Taken by Jamie</a:t>
                      </a:r>
                      <a:endParaRPr lang="zh-HK" alt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Please tick (</a:t>
                      </a:r>
                      <a:r>
                        <a:rPr lang="en-US" sz="20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HK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HK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HK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Your Advice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438333"/>
                  </a:ext>
                </a:extLst>
              </a:tr>
              <a:tr h="387345">
                <a:tc vMerge="1">
                  <a:txBody>
                    <a:bodyPr/>
                    <a:lstStyle/>
                    <a:p>
                      <a:pPr algn="ctr"/>
                      <a:endParaRPr lang="zh-HK" alt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HK" alt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Effective</a:t>
                      </a:r>
                      <a:endParaRPr lang="zh-HK" alt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Ineffective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HK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936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900" kern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pour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half a </a:t>
                      </a:r>
                      <a:r>
                        <a:rPr lang="en-US" sz="1900" kern="0" baseline="0" dirty="0" err="1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litre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of water into the drain outlet of the washrooms every month.</a:t>
                      </a: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9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Pour half a </a:t>
                      </a:r>
                      <a:r>
                        <a:rPr lang="en-US" altLang="zh-HK" sz="19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litre</a:t>
                      </a:r>
                      <a:r>
                        <a:rPr lang="en-US" altLang="zh-HK" sz="19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water into the drain outlet of the washrooms </a:t>
                      </a:r>
                      <a:r>
                        <a:rPr lang="en-US" altLang="zh-HK" sz="1900" i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 week</a:t>
                      </a:r>
                      <a:r>
                        <a:rPr lang="en-US" altLang="zh-HK" sz="19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zh-HK" altLang="en-US" sz="19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  <a:tr h="10407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cough into my clothes when I forgot to bring my tissue paper with me.</a:t>
                      </a: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3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zh-HK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1900" i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024317"/>
                  </a:ext>
                </a:extLst>
              </a:tr>
              <a:tr h="1129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9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meals, </a:t>
                      </a:r>
                      <a:r>
                        <a:rPr lang="en-US" sz="19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rub my hands for 25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seconds while washing them with water and liquid soap.</a:t>
                      </a: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100327"/>
                  </a:ext>
                </a:extLst>
              </a:tr>
              <a:tr h="1219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HK" sz="1900" kern="100" baseline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HK" sz="1900" kern="100" baseline="0" dirty="0" err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mould</a:t>
                      </a:r>
                      <a:r>
                        <a:rPr lang="en-US" altLang="zh-HK" sz="1900" kern="100" baseline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 the metallic strip of my mask over my chin.</a:t>
                      </a:r>
                      <a:r>
                        <a:rPr lang="en-US" altLang="zh-HK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2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900" i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Mould</a:t>
                      </a:r>
                      <a:r>
                        <a:rPr lang="en-US" altLang="zh-HK" sz="1900" i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the metallic strip of</a:t>
                      </a:r>
                      <a:r>
                        <a:rPr lang="en-US" altLang="zh-HK" sz="1900" i="1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your mask over </a:t>
                      </a:r>
                      <a:r>
                        <a:rPr lang="en-US" altLang="zh-HK" sz="1900" i="1" u="sng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your nose bridge</a:t>
                      </a:r>
                      <a:r>
                        <a:rPr lang="en-US" altLang="zh-HK" sz="1900" i="1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to fit snugly over your face.</a:t>
                      </a:r>
                      <a:endParaRPr lang="zh-HK" altLang="en-US" sz="1900" i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975906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6C7D5F15-AC10-4FB8-9F41-6B97D4AEDBDA}"/>
              </a:ext>
            </a:extLst>
          </p:cNvPr>
          <p:cNvSpPr txBox="1">
            <a:spLocks/>
          </p:cNvSpPr>
          <p:nvPr/>
        </p:nvSpPr>
        <p:spPr>
          <a:xfrm>
            <a:off x="412220" y="186624"/>
            <a:ext cx="3182318" cy="572120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dirty="0"/>
              <a:t>Suggested Answers</a:t>
            </a:r>
            <a:endParaRPr lang="zh-HK" altLang="en-US" sz="2800" dirty="0"/>
          </a:p>
        </p:txBody>
      </p:sp>
      <p:sp>
        <p:nvSpPr>
          <p:cNvPr id="7" name="動作按鈕: 上一項 6">
            <a:hlinkClick r:id="rId2" action="ppaction://hlinksldjump" highlightClick="1"/>
          </p:cNvPr>
          <p:cNvSpPr/>
          <p:nvPr/>
        </p:nvSpPr>
        <p:spPr>
          <a:xfrm>
            <a:off x="8668961" y="6509085"/>
            <a:ext cx="348916" cy="3368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D193BBC-6BFB-4B52-92F5-6EB2D2A10DB2}"/>
              </a:ext>
            </a:extLst>
          </p:cNvPr>
          <p:cNvSpPr/>
          <p:nvPr/>
        </p:nvSpPr>
        <p:spPr>
          <a:xfrm>
            <a:off x="337693" y="652157"/>
            <a:ext cx="8387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18" indent="-288918"/>
            <a:r>
              <a:rPr lang="en-US" altLang="zh-HK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5) Evaluate the precautions taken by James and give him advice for those which you think are ineffective. </a:t>
            </a:r>
            <a:endParaRPr lang="zh-TW" altLang="zh-HK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3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391" y="194785"/>
            <a:ext cx="8596668" cy="1320800"/>
          </a:xfrm>
        </p:spPr>
        <p:txBody>
          <a:bodyPr/>
          <a:lstStyle/>
          <a:p>
            <a:r>
              <a:rPr lang="en-US" dirty="0"/>
              <a:t>An Overview of the Learning Task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6115" y="1065993"/>
            <a:ext cx="8918609" cy="4709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Content Objectives</a:t>
            </a:r>
          </a:p>
          <a:p>
            <a:pPr marL="442913" lvl="1" indent="-442913"/>
            <a:r>
              <a:rPr lang="en-US" sz="2200" dirty="0"/>
              <a:t>To understand different ways to prevent the spread of </a:t>
            </a:r>
            <a:r>
              <a:rPr lang="en-US" altLang="zh-TW" sz="2200" dirty="0"/>
              <a:t>COVID-19</a:t>
            </a:r>
            <a:endParaRPr lang="en-US" sz="2200" dirty="0"/>
          </a:p>
          <a:p>
            <a:pPr marL="442913" lvl="1" indent="-442913"/>
            <a:r>
              <a:rPr lang="en-US" sz="2200" dirty="0"/>
              <a:t>To design a poster to promote effective measures to prevent the spread of infectious diseases on the school campus</a:t>
            </a:r>
          </a:p>
          <a:p>
            <a:pPr marL="442913" lvl="1" indent="-442913"/>
            <a:r>
              <a:rPr lang="en-US" sz="2200" dirty="0"/>
              <a:t>To develop values and attitudes related to “responsibility” and “care for others”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Language Focuses</a:t>
            </a:r>
          </a:p>
          <a:p>
            <a:pPr marL="442913" lvl="1" indent="-442913"/>
            <a:r>
              <a:rPr lang="en-US" sz="2200" dirty="0"/>
              <a:t>To understand the features of a poster</a:t>
            </a:r>
          </a:p>
          <a:p>
            <a:pPr marL="442913" lvl="1" indent="-442913"/>
            <a:r>
              <a:rPr lang="en-US" sz="2200" dirty="0"/>
              <a:t>To understand the use of imperatives to give advice</a:t>
            </a:r>
          </a:p>
        </p:txBody>
      </p:sp>
    </p:spTree>
    <p:extLst>
      <p:ext uri="{BB962C8B-B14F-4D97-AF65-F5344CB8AC3E}">
        <p14:creationId xmlns:p14="http://schemas.microsoft.com/office/powerpoint/2010/main" val="321037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88F22CFC-707A-4AB9-8C58-07A5C8F1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5" y="233681"/>
            <a:ext cx="9144000" cy="1320800"/>
          </a:xfrm>
        </p:spPr>
        <p:txBody>
          <a:bodyPr>
            <a:normAutofit/>
          </a:bodyPr>
          <a:lstStyle/>
          <a:p>
            <a:r>
              <a:rPr lang="en-US" altLang="zh-TW" sz="3000" dirty="0">
                <a:solidFill>
                  <a:schemeClr val="tx1"/>
                </a:solidFill>
              </a:rPr>
              <a:t>What do you know about </a:t>
            </a:r>
            <a:r>
              <a:rPr lang="en-US" altLang="zh-TW" sz="3000" dirty="0"/>
              <a:t>COVID-19, a coronavirus disease</a:t>
            </a:r>
            <a:r>
              <a:rPr lang="en-US" altLang="zh-TW" sz="3000" dirty="0">
                <a:solidFill>
                  <a:schemeClr val="tx1"/>
                </a:solidFill>
              </a:rPr>
              <a:t>? Please put your answers in the left column.</a:t>
            </a:r>
            <a:endParaRPr lang="zh-HK" alt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399933"/>
              </p:ext>
            </p:extLst>
          </p:nvPr>
        </p:nvGraphicFramePr>
        <p:xfrm>
          <a:off x="0" y="1274848"/>
          <a:ext cx="9144000" cy="447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01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3338163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3066136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</a:tblGrid>
              <a:tr h="1048876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do you</a:t>
                      </a:r>
                      <a:r>
                        <a:rPr lang="en-US" altLang="zh-HK" sz="3200" dirty="0"/>
                        <a:t> K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now?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do you </a:t>
                      </a:r>
                    </a:p>
                    <a:p>
                      <a:pPr algn="ctr"/>
                      <a:r>
                        <a:rPr lang="en-US" altLang="zh-HK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 to Know?</a:t>
                      </a:r>
                      <a:endParaRPr lang="zh-HK" altLang="en-US" sz="3200" dirty="0"/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have you</a:t>
                      </a:r>
                      <a:r>
                        <a:rPr lang="en-US" altLang="zh-HK" sz="3200" dirty="0"/>
                        <a:t> </a:t>
                      </a:r>
                    </a:p>
                    <a:p>
                      <a:pPr algn="ctr"/>
                      <a:r>
                        <a:rPr lang="en-US" altLang="zh-HK" sz="3200" dirty="0"/>
                        <a:t>L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earnt?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3409344">
                <a:tc>
                  <a:txBody>
                    <a:bodyPr/>
                    <a:lstStyle/>
                    <a:p>
                      <a:endParaRPr lang="en-US" altLang="zh-HK" sz="3200" dirty="0"/>
                    </a:p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8958" y="1737360"/>
            <a:ext cx="536732" cy="5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5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2B4FE613-99B3-41AB-83A3-5A47B3613DC2}"/>
              </a:ext>
            </a:extLst>
          </p:cNvPr>
          <p:cNvSpPr txBox="1">
            <a:spLocks/>
          </p:cNvSpPr>
          <p:nvPr/>
        </p:nvSpPr>
        <p:spPr>
          <a:xfrm>
            <a:off x="178366" y="272577"/>
            <a:ext cx="8596668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b="1" dirty="0"/>
              <a:t>COVID-19 (Coronavirus Disease)</a:t>
            </a:r>
            <a:endParaRPr lang="zh-HK" altLang="en-US" b="1" dirty="0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B242E81D-9D6D-4E57-9279-9943030DD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122" y="1450287"/>
            <a:ext cx="2667397" cy="2554235"/>
          </a:xfrm>
          <a:prstGeom prst="rect">
            <a:avLst/>
          </a:prstGeom>
        </p:spPr>
      </p:pic>
      <p:sp>
        <p:nvSpPr>
          <p:cNvPr id="63" name="內容版面配置區 2">
            <a:extLst>
              <a:ext uri="{FF2B5EF4-FFF2-40B4-BE49-F238E27FC236}">
                <a16:creationId xmlns:a16="http://schemas.microsoft.com/office/drawing/2014/main" id="{E23369CC-564F-4374-93B8-CF068CAF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52" y="1677806"/>
            <a:ext cx="9006547" cy="4682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2600" dirty="0">
                <a:solidFill>
                  <a:schemeClr val="accent1"/>
                </a:solidFill>
              </a:rPr>
              <a:t>1)	</a:t>
            </a:r>
            <a:r>
              <a:rPr lang="en-US" altLang="zh-HK" sz="2400" dirty="0">
                <a:solidFill>
                  <a:schemeClr val="accent1"/>
                </a:solidFill>
              </a:rPr>
              <a:t>What is a “corona”? </a:t>
            </a:r>
          </a:p>
          <a:p>
            <a:pPr marL="914377" lvl="1" indent="-457189" algn="just">
              <a:buFont typeface="+mj-lt"/>
              <a:buAutoNum type="alphaLcParenR"/>
            </a:pPr>
            <a:r>
              <a:rPr lang="en-US" altLang="zh-HK" sz="2200" dirty="0"/>
              <a:t>Corn on the cob</a:t>
            </a:r>
          </a:p>
          <a:p>
            <a:pPr marL="914377" lvl="1" indent="-457189" algn="just">
              <a:buFont typeface="+mj-lt"/>
              <a:buAutoNum type="alphaLcParenR"/>
            </a:pPr>
            <a:r>
              <a:rPr lang="en-US" altLang="zh-HK" sz="2200" dirty="0"/>
              <a:t>A cross which is made of gold</a:t>
            </a:r>
          </a:p>
          <a:p>
            <a:pPr marL="914377" lvl="1" indent="-457189" algn="just">
              <a:buFont typeface="+mj-lt"/>
              <a:buAutoNum type="alphaLcParenR"/>
            </a:pPr>
            <a:r>
              <a:rPr lang="en-US" altLang="zh-HK" sz="2200" dirty="0"/>
              <a:t>A circle of light which looks like a crown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HK" sz="2400" dirty="0">
                <a:solidFill>
                  <a:schemeClr val="accent1"/>
                </a:solidFill>
              </a:rPr>
              <a:t>2)	How did “coronavirus” get its name?</a:t>
            </a:r>
          </a:p>
          <a:p>
            <a:pPr marL="0" indent="0">
              <a:buNone/>
            </a:pPr>
            <a:r>
              <a:rPr lang="en-US" altLang="zh-HK" sz="2800" dirty="0"/>
              <a:t>    _____________________________</a:t>
            </a:r>
          </a:p>
          <a:p>
            <a:pPr marL="0" indent="0">
              <a:buNone/>
            </a:pPr>
            <a:r>
              <a:rPr lang="en-US" altLang="zh-HK" sz="2400" dirty="0">
                <a:solidFill>
                  <a:schemeClr val="accent1"/>
                </a:solidFill>
              </a:rPr>
              <a:t>3)	What are the symptoms of COVID-19 (Coronavirus Disease)?</a:t>
            </a:r>
          </a:p>
          <a:p>
            <a:pPr marL="0" indent="0">
              <a:buNone/>
            </a:pPr>
            <a:r>
              <a:rPr lang="en-US" altLang="zh-HK" sz="2400" dirty="0"/>
              <a:t>	_____________________________</a:t>
            </a:r>
            <a:r>
              <a:rPr lang="en-US" altLang="zh-TW" sz="2400" dirty="0"/>
              <a:t>_____</a:t>
            </a:r>
            <a:endParaRPr lang="en-US" altLang="zh-HK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zh-HK" altLang="en-US" sz="2600" dirty="0">
              <a:solidFill>
                <a:schemeClr val="accent1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376034" y="6291101"/>
            <a:ext cx="2507521" cy="369333"/>
            <a:chOff x="9788753" y="6373812"/>
            <a:chExt cx="2507521" cy="369331"/>
          </a:xfrm>
        </p:grpSpPr>
        <p:sp>
          <p:nvSpPr>
            <p:cNvPr id="18" name="矩形 17"/>
            <p:cNvSpPr/>
            <p:nvPr/>
          </p:nvSpPr>
          <p:spPr>
            <a:xfrm>
              <a:off x="9788753" y="6373812"/>
              <a:ext cx="2507521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(      Answers)</a:t>
              </a:r>
            </a:p>
          </p:txBody>
        </p:sp>
        <p:sp>
          <p:nvSpPr>
            <p:cNvPr id="6" name="動作按鈕: 下一項 5">
              <a:hlinkClick r:id="rId3" action="ppaction://hlinksldjump" highlightClick="1"/>
            </p:cNvPr>
            <p:cNvSpPr/>
            <p:nvPr/>
          </p:nvSpPr>
          <p:spPr>
            <a:xfrm>
              <a:off x="10034337" y="6431667"/>
              <a:ext cx="264695" cy="238408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3108C65B-8DD5-4863-BAC7-543F2A3B8A81}"/>
              </a:ext>
            </a:extLst>
          </p:cNvPr>
          <p:cNvSpPr/>
          <p:nvPr/>
        </p:nvSpPr>
        <p:spPr>
          <a:xfrm>
            <a:off x="178366" y="1069181"/>
            <a:ext cx="338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1: Pre-reading</a:t>
            </a:r>
          </a:p>
        </p:txBody>
      </p:sp>
      <p:sp>
        <p:nvSpPr>
          <p:cNvPr id="35" name="標題 1">
            <a:extLst>
              <a:ext uri="{FF2B5EF4-FFF2-40B4-BE49-F238E27FC236}">
                <a16:creationId xmlns:a16="http://schemas.microsoft.com/office/drawing/2014/main" id="{931CD364-7A36-4EDB-BF8C-6B3EFEE0761E}"/>
              </a:ext>
            </a:extLst>
          </p:cNvPr>
          <p:cNvSpPr txBox="1">
            <a:spLocks/>
          </p:cNvSpPr>
          <p:nvPr/>
        </p:nvSpPr>
        <p:spPr>
          <a:xfrm>
            <a:off x="6421183" y="1072798"/>
            <a:ext cx="2667397" cy="516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Take a closer look at the virus. What does it look like?</a:t>
            </a:r>
            <a:endParaRPr lang="zh-HK" altLang="en-US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59314" y="4059728"/>
            <a:ext cx="453039" cy="47064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8144" y="1037297"/>
            <a:ext cx="453039" cy="47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0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7">
            <a:extLst>
              <a:ext uri="{FF2B5EF4-FFF2-40B4-BE49-F238E27FC236}">
                <a16:creationId xmlns:a16="http://schemas.microsoft.com/office/drawing/2014/main" id="{88F22CFC-707A-4AB9-8C58-07A5C8F1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4" y="319319"/>
            <a:ext cx="9046386" cy="1320800"/>
          </a:xfrm>
        </p:spPr>
        <p:txBody>
          <a:bodyPr>
            <a:normAutofit fontScale="90000"/>
          </a:bodyPr>
          <a:lstStyle/>
          <a:p>
            <a:r>
              <a:rPr lang="en-US" altLang="zh-TW" sz="3000" dirty="0">
                <a:solidFill>
                  <a:schemeClr val="tx1"/>
                </a:solidFill>
              </a:rPr>
              <a:t>What do you want to know about</a:t>
            </a:r>
            <a:r>
              <a:rPr lang="en-US" altLang="zh-TW" sz="3000" dirty="0"/>
              <a:t> COVID-19, a coronavirus</a:t>
            </a:r>
            <a:r>
              <a:rPr lang="zh-TW" altLang="en-US" sz="3000" dirty="0"/>
              <a:t> </a:t>
            </a:r>
            <a:r>
              <a:rPr lang="en-US" altLang="zh-TW" sz="3000" dirty="0"/>
              <a:t>disease</a:t>
            </a:r>
            <a:r>
              <a:rPr lang="en-US" altLang="zh-TW" sz="3000" dirty="0">
                <a:solidFill>
                  <a:schemeClr val="tx1"/>
                </a:solidFill>
              </a:rPr>
              <a:t>? Please put your answers in the middle column.</a:t>
            </a:r>
            <a:endParaRPr lang="zh-HK" alt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014361"/>
              </p:ext>
            </p:extLst>
          </p:nvPr>
        </p:nvGraphicFramePr>
        <p:xfrm>
          <a:off x="-1" y="1640119"/>
          <a:ext cx="9144001" cy="4594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02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3338164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3066135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</a:tblGrid>
              <a:tr h="965811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do you</a:t>
                      </a:r>
                      <a:r>
                        <a:rPr lang="en-US" altLang="zh-HK" sz="3200" dirty="0"/>
                        <a:t> K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now?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do you </a:t>
                      </a:r>
                    </a:p>
                    <a:p>
                      <a:pPr algn="ctr"/>
                      <a:r>
                        <a:rPr lang="en-US" altLang="zh-HK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 to Know?</a:t>
                      </a:r>
                      <a:endParaRPr lang="zh-HK" altLang="en-US" sz="3200" dirty="0"/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What have you</a:t>
                      </a:r>
                      <a:r>
                        <a:rPr lang="en-US" altLang="zh-HK" sz="3200" dirty="0"/>
                        <a:t> </a:t>
                      </a:r>
                    </a:p>
                    <a:p>
                      <a:pPr algn="ctr"/>
                      <a:r>
                        <a:rPr lang="en-US" altLang="zh-HK" sz="3200" dirty="0"/>
                        <a:t>L</a:t>
                      </a:r>
                      <a:r>
                        <a:rPr lang="en-US" altLang="zh-HK" sz="3200" b="0" dirty="0">
                          <a:solidFill>
                            <a:schemeClr val="tx1"/>
                          </a:solidFill>
                        </a:rPr>
                        <a:t>earnt?</a:t>
                      </a:r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3527761">
                <a:tc>
                  <a:txBody>
                    <a:bodyPr/>
                    <a:lstStyle/>
                    <a:p>
                      <a:endParaRPr lang="en-US" altLang="zh-HK" sz="3200" dirty="0"/>
                    </a:p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7147" y="1640119"/>
            <a:ext cx="522082" cy="5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4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57CA803-EC06-4C7C-9770-47F2BDF7C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1" y="1594649"/>
            <a:ext cx="2720243" cy="3991757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D319ADEF-D48B-42B2-A85F-2CAA0380B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80" y="1581034"/>
            <a:ext cx="2779865" cy="3881108"/>
          </a:xfrm>
          <a:prstGeom prst="rect">
            <a:avLst/>
          </a:prstGeom>
        </p:spPr>
      </p:pic>
      <p:sp>
        <p:nvSpPr>
          <p:cNvPr id="30" name="標題 1">
            <a:extLst>
              <a:ext uri="{FF2B5EF4-FFF2-40B4-BE49-F238E27FC236}">
                <a16:creationId xmlns:a16="http://schemas.microsoft.com/office/drawing/2014/main" id="{14B5D37A-6661-4ABD-ABC6-8AAC077223A8}"/>
              </a:ext>
            </a:extLst>
          </p:cNvPr>
          <p:cNvSpPr txBox="1">
            <a:spLocks/>
          </p:cNvSpPr>
          <p:nvPr/>
        </p:nvSpPr>
        <p:spPr>
          <a:xfrm>
            <a:off x="186551" y="108747"/>
            <a:ext cx="880630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b="1" dirty="0"/>
              <a:t>Prevention of COVID-19</a:t>
            </a:r>
            <a:endParaRPr lang="zh-HK" altLang="en-US" sz="2800" b="1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108C65B-8DD5-4863-BAC7-543F2A3B8A81}"/>
              </a:ext>
            </a:extLst>
          </p:cNvPr>
          <p:cNvSpPr/>
          <p:nvPr/>
        </p:nvSpPr>
        <p:spPr>
          <a:xfrm>
            <a:off x="186551" y="693040"/>
            <a:ext cx="4060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2: Text Features of a Poster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69EA9DB-C109-4488-B883-5AD4B669BA70}"/>
              </a:ext>
            </a:extLst>
          </p:cNvPr>
          <p:cNvSpPr/>
          <p:nvPr/>
        </p:nvSpPr>
        <p:spPr>
          <a:xfrm>
            <a:off x="186551" y="1023207"/>
            <a:ext cx="8986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600" dirty="0"/>
              <a:t>Study the features of the following posters and complete the table on the following slide: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937" y="1594649"/>
            <a:ext cx="2897400" cy="386749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矩形 12"/>
          <p:cNvSpPr/>
          <p:nvPr/>
        </p:nvSpPr>
        <p:spPr>
          <a:xfrm>
            <a:off x="143215" y="6025830"/>
            <a:ext cx="2813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https://www.chp.gov.hk/files/pdf/healthmessagesseries_2_en.pdf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5" name="矩形 14"/>
          <p:cNvSpPr/>
          <p:nvPr/>
        </p:nvSpPr>
        <p:spPr>
          <a:xfrm>
            <a:off x="3128633" y="5994834"/>
            <a:ext cx="252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https://www.chp.gov.hk/files/her/maintain_cough_manners.pdf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6" name="矩形 15"/>
          <p:cNvSpPr/>
          <p:nvPr/>
        </p:nvSpPr>
        <p:spPr>
          <a:xfrm>
            <a:off x="6114051" y="5966705"/>
            <a:ext cx="2872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https://www.chp.gov.hk/files/pdf/hand_hygiene_poster.pdf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C89F52A-239F-4754-9FC4-8C87D51D5DC8}"/>
              </a:ext>
            </a:extLst>
          </p:cNvPr>
          <p:cNvSpPr/>
          <p:nvPr/>
        </p:nvSpPr>
        <p:spPr>
          <a:xfrm>
            <a:off x="143215" y="5707652"/>
            <a:ext cx="296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u="sng" dirty="0"/>
              <a:t>View the poster using the following link:</a:t>
            </a:r>
            <a:endParaRPr lang="zh-HK" altLang="en-US" sz="1200" u="sng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C89F52A-239F-4754-9FC4-8C87D51D5DC8}"/>
              </a:ext>
            </a:extLst>
          </p:cNvPr>
          <p:cNvSpPr/>
          <p:nvPr/>
        </p:nvSpPr>
        <p:spPr>
          <a:xfrm>
            <a:off x="3128633" y="5717835"/>
            <a:ext cx="296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u="sng" dirty="0"/>
              <a:t>View the poster using the following link:</a:t>
            </a:r>
            <a:endParaRPr lang="zh-HK" altLang="en-US" sz="1200" u="sng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C89F52A-239F-4754-9FC4-8C87D51D5DC8}"/>
              </a:ext>
            </a:extLst>
          </p:cNvPr>
          <p:cNvSpPr/>
          <p:nvPr/>
        </p:nvSpPr>
        <p:spPr>
          <a:xfrm>
            <a:off x="6093355" y="5717835"/>
            <a:ext cx="296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u="sng" dirty="0"/>
              <a:t>View the poster using the following link:</a:t>
            </a:r>
            <a:endParaRPr lang="zh-HK" alt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64659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179865"/>
              </p:ext>
            </p:extLst>
          </p:nvPr>
        </p:nvGraphicFramePr>
        <p:xfrm>
          <a:off x="147839" y="1585446"/>
          <a:ext cx="8806308" cy="4692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69">
                  <a:extLst>
                    <a:ext uri="{9D8B030D-6E8A-4147-A177-3AD203B41FA5}">
                      <a16:colId xmlns:a16="http://schemas.microsoft.com/office/drawing/2014/main" val="2506389824"/>
                    </a:ext>
                  </a:extLst>
                </a:gridCol>
                <a:gridCol w="1914455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3467548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2970436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</a:tblGrid>
              <a:tr h="551589">
                <a:tc>
                  <a:txBody>
                    <a:bodyPr/>
                    <a:lstStyle/>
                    <a:p>
                      <a:pPr algn="ctr"/>
                      <a:endParaRPr lang="zh-HK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 (What?)</a:t>
                      </a:r>
                      <a:endParaRPr lang="zh-HK" altLang="en-US" sz="2400" dirty="0"/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b="0" dirty="0">
                          <a:solidFill>
                            <a:schemeClr val="tx1"/>
                          </a:solidFill>
                        </a:rPr>
                        <a:t>Purpose (Why?) </a:t>
                      </a:r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1373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Title/Slogan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(e.g. fonts, use of language)</a:t>
                      </a:r>
                      <a:endParaRPr lang="en-US" sz="20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  <a:tr h="14334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Images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(e.g. use of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colours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, pictures)</a:t>
                      </a:r>
                      <a:endParaRPr lang="en-US" sz="20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3173024317"/>
                  </a:ext>
                </a:extLst>
              </a:tr>
              <a:tr h="13063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Messages</a:t>
                      </a:r>
                      <a:endParaRPr lang="en-US" sz="2000" b="0" i="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(e.g. what </a:t>
                      </a:r>
                      <a:r>
                        <a:rPr lang="en-US" sz="2000" b="0" i="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the authors want to tell us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zh-HK" altLang="en-US" sz="3200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520100327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2D193BBC-6BFB-4B52-92F5-6EB2D2A10DB2}"/>
              </a:ext>
            </a:extLst>
          </p:cNvPr>
          <p:cNvSpPr/>
          <p:nvPr/>
        </p:nvSpPr>
        <p:spPr>
          <a:xfrm>
            <a:off x="147839" y="999024"/>
            <a:ext cx="35802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4) Features of a Poster</a:t>
            </a:r>
            <a:endParaRPr lang="zh-TW" altLang="zh-HK" sz="2600" u="sng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0F8435B-8C3E-4650-B478-304D258DA580}"/>
              </a:ext>
            </a:extLst>
          </p:cNvPr>
          <p:cNvSpPr txBox="1">
            <a:spLocks/>
          </p:cNvSpPr>
          <p:nvPr/>
        </p:nvSpPr>
        <p:spPr>
          <a:xfrm>
            <a:off x="147839" y="287824"/>
            <a:ext cx="880630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3200" b="1" dirty="0"/>
              <a:t>Prevention of COVID-19</a:t>
            </a:r>
            <a:endParaRPr lang="zh-HK" altLang="en-US" sz="3200" b="1" dirty="0"/>
          </a:p>
        </p:txBody>
      </p:sp>
      <p:grpSp>
        <p:nvGrpSpPr>
          <p:cNvPr id="8" name="群組 7"/>
          <p:cNvGrpSpPr/>
          <p:nvPr/>
        </p:nvGrpSpPr>
        <p:grpSpPr>
          <a:xfrm>
            <a:off x="7290449" y="6353593"/>
            <a:ext cx="1590125" cy="399836"/>
            <a:chOff x="9672735" y="6356863"/>
            <a:chExt cx="2507521" cy="369331"/>
          </a:xfrm>
        </p:grpSpPr>
        <p:sp>
          <p:nvSpPr>
            <p:cNvPr id="9" name="矩形 8"/>
            <p:cNvSpPr/>
            <p:nvPr/>
          </p:nvSpPr>
          <p:spPr>
            <a:xfrm>
              <a:off x="9672735" y="6356863"/>
              <a:ext cx="2507521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(      Answers)</a:t>
              </a:r>
            </a:p>
          </p:txBody>
        </p:sp>
        <p:sp>
          <p:nvSpPr>
            <p:cNvPr id="10" name="動作按鈕: 下一項 9">
              <a:hlinkClick r:id="rId2" action="ppaction://hlinksldjump" highlightClick="1"/>
            </p:cNvPr>
            <p:cNvSpPr/>
            <p:nvPr/>
          </p:nvSpPr>
          <p:spPr>
            <a:xfrm>
              <a:off x="10059823" y="6422297"/>
              <a:ext cx="388377" cy="238408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83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81BA50D-B6FA-4E4A-AB69-9877F5190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6" y="2002606"/>
            <a:ext cx="2757017" cy="353273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D634C6B-D40B-43A7-B24C-DBCC731E1375}"/>
              </a:ext>
            </a:extLst>
          </p:cNvPr>
          <p:cNvSpPr/>
          <p:nvPr/>
        </p:nvSpPr>
        <p:spPr>
          <a:xfrm>
            <a:off x="147218" y="5788988"/>
            <a:ext cx="3031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dirty="0">
                <a:hlinkClick r:id="rId3"/>
              </a:rPr>
              <a:t>https://www.chp.gov.hk/files/pdf/pneumonia_respiratory_health_advice_en.pdf</a:t>
            </a:r>
            <a:endParaRPr lang="en-US" altLang="zh-HK" sz="1200" dirty="0"/>
          </a:p>
          <a:p>
            <a:endParaRPr lang="en-US" altLang="zh-HK" sz="1200" dirty="0"/>
          </a:p>
          <a:p>
            <a:endParaRPr lang="zh-HK" altLang="en-US" sz="12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89F52A-239F-4754-9FC4-8C87D51D5DC8}"/>
              </a:ext>
            </a:extLst>
          </p:cNvPr>
          <p:cNvSpPr/>
          <p:nvPr/>
        </p:nvSpPr>
        <p:spPr>
          <a:xfrm>
            <a:off x="147218" y="5558305"/>
            <a:ext cx="296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u="sng" dirty="0"/>
              <a:t>View the poster using the following link:</a:t>
            </a:r>
            <a:endParaRPr lang="zh-HK" altLang="en-US" sz="1200" u="sng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50F8435B-8C3E-4650-B478-304D258DA580}"/>
              </a:ext>
            </a:extLst>
          </p:cNvPr>
          <p:cNvSpPr txBox="1">
            <a:spLocks/>
          </p:cNvSpPr>
          <p:nvPr/>
        </p:nvSpPr>
        <p:spPr>
          <a:xfrm>
            <a:off x="337693" y="65532"/>
            <a:ext cx="880630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b="1" dirty="0"/>
              <a:t>Prevention of COVID-19</a:t>
            </a:r>
            <a:endParaRPr lang="zh-HK" altLang="en-US" sz="28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108C65B-8DD5-4863-BAC7-543F2A3B8A81}"/>
              </a:ext>
            </a:extLst>
          </p:cNvPr>
          <p:cNvSpPr/>
          <p:nvPr/>
        </p:nvSpPr>
        <p:spPr>
          <a:xfrm>
            <a:off x="337693" y="578683"/>
            <a:ext cx="2014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 3: Reading</a:t>
            </a:r>
          </a:p>
        </p:txBody>
      </p:sp>
      <p:sp>
        <p:nvSpPr>
          <p:cNvPr id="14" name="矩形 13"/>
          <p:cNvSpPr/>
          <p:nvPr/>
        </p:nvSpPr>
        <p:spPr>
          <a:xfrm>
            <a:off x="337693" y="978793"/>
            <a:ext cx="8569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1400" dirty="0"/>
              <a:t>Your classmate, James, has asked you for advice on how to prevent infection of COVID-19. Study the posters below and give him advice by evaluating whether the precautions taken by him (on the following slide) are effective or not.</a:t>
            </a:r>
            <a:endParaRPr 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3043105" y="5783375"/>
            <a:ext cx="2915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https://www.chp.gov.hk/files/pdf/pneumonia_travel_advice.pdf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89F52A-239F-4754-9FC4-8C87D51D5DC8}"/>
              </a:ext>
            </a:extLst>
          </p:cNvPr>
          <p:cNvSpPr/>
          <p:nvPr/>
        </p:nvSpPr>
        <p:spPr>
          <a:xfrm>
            <a:off x="3043105" y="5578622"/>
            <a:ext cx="296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u="sng" dirty="0"/>
              <a:t>View the poster using the following link:</a:t>
            </a:r>
            <a:endParaRPr lang="zh-HK" altLang="en-US" sz="1200" u="sng" dirty="0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5"/>
          <a:srcRect t="11055"/>
          <a:stretch/>
        </p:blipFill>
        <p:spPr>
          <a:xfrm>
            <a:off x="3067727" y="1971662"/>
            <a:ext cx="2971439" cy="35839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136" y="1971662"/>
            <a:ext cx="2747394" cy="35969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6C89F52A-239F-4754-9FC4-8C87D51D5DC8}"/>
              </a:ext>
            </a:extLst>
          </p:cNvPr>
          <p:cNvSpPr/>
          <p:nvPr/>
        </p:nvSpPr>
        <p:spPr>
          <a:xfrm>
            <a:off x="6110472" y="5578622"/>
            <a:ext cx="2964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u="sng" dirty="0"/>
              <a:t>View the poster using the following link:</a:t>
            </a:r>
            <a:endParaRPr lang="zh-HK" altLang="en-US" sz="1200" u="sng" dirty="0"/>
          </a:p>
        </p:txBody>
      </p:sp>
      <p:sp>
        <p:nvSpPr>
          <p:cNvPr id="45" name="矩形 44"/>
          <p:cNvSpPr/>
          <p:nvPr/>
        </p:nvSpPr>
        <p:spPr>
          <a:xfrm>
            <a:off x="6122123" y="5783375"/>
            <a:ext cx="2844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https://www.chp.gov.hk/files/pdf/08657-doh-pr2-r05.pdf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724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DB7DD32E-1852-469E-9994-ADE455F9F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863138"/>
              </p:ext>
            </p:extLst>
          </p:nvPr>
        </p:nvGraphicFramePr>
        <p:xfrm>
          <a:off x="208324" y="1507108"/>
          <a:ext cx="8778021" cy="4772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00">
                  <a:extLst>
                    <a:ext uri="{9D8B030D-6E8A-4147-A177-3AD203B41FA5}">
                      <a16:colId xmlns:a16="http://schemas.microsoft.com/office/drawing/2014/main" val="2506389824"/>
                    </a:ext>
                  </a:extLst>
                </a:gridCol>
                <a:gridCol w="3030822">
                  <a:extLst>
                    <a:ext uri="{9D8B030D-6E8A-4147-A177-3AD203B41FA5}">
                      <a16:colId xmlns:a16="http://schemas.microsoft.com/office/drawing/2014/main" val="300080497"/>
                    </a:ext>
                  </a:extLst>
                </a:gridCol>
                <a:gridCol w="1167975">
                  <a:extLst>
                    <a:ext uri="{9D8B030D-6E8A-4147-A177-3AD203B41FA5}">
                      <a16:colId xmlns:a16="http://schemas.microsoft.com/office/drawing/2014/main" val="3000581470"/>
                    </a:ext>
                  </a:extLst>
                </a:gridCol>
                <a:gridCol w="1481958">
                  <a:extLst>
                    <a:ext uri="{9D8B030D-6E8A-4147-A177-3AD203B41FA5}">
                      <a16:colId xmlns:a16="http://schemas.microsoft.com/office/drawing/2014/main" val="1076557266"/>
                    </a:ext>
                  </a:extLst>
                </a:gridCol>
                <a:gridCol w="2758966">
                  <a:extLst>
                    <a:ext uri="{9D8B030D-6E8A-4147-A177-3AD203B41FA5}">
                      <a16:colId xmlns:a16="http://schemas.microsoft.com/office/drawing/2014/main" val="3113552949"/>
                    </a:ext>
                  </a:extLst>
                </a:gridCol>
              </a:tblGrid>
              <a:tr h="373217">
                <a:tc rowSpan="2">
                  <a:txBody>
                    <a:bodyPr/>
                    <a:lstStyle/>
                    <a:p>
                      <a:pPr algn="ctr"/>
                      <a:endParaRPr lang="zh-HK" alt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HK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Precautions Taken by Jamie</a:t>
                      </a:r>
                      <a:endParaRPr lang="zh-HK" alt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Please tick (</a:t>
                      </a:r>
                      <a:r>
                        <a:rPr lang="en-US" sz="20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HK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HK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Your Advice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438333"/>
                  </a:ext>
                </a:extLst>
              </a:tr>
              <a:tr h="373217">
                <a:tc vMerge="1">
                  <a:txBody>
                    <a:bodyPr/>
                    <a:lstStyle/>
                    <a:p>
                      <a:pPr algn="ctr"/>
                      <a:endParaRPr lang="zh-HK" alt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HK" alt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Effective</a:t>
                      </a:r>
                      <a:endParaRPr lang="zh-HK" alt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Ineffective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HK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36"/>
                  </a:ext>
                </a:extLst>
              </a:tr>
              <a:tr h="8182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900" kern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pour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half a </a:t>
                      </a:r>
                      <a:r>
                        <a:rPr lang="en-US" sz="1900" kern="0" baseline="0" dirty="0" err="1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litre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of water into the drain outlet of the washrooms every month.</a:t>
                      </a: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416013"/>
                  </a:ext>
                </a:extLst>
              </a:tr>
              <a:tr h="6011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9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cough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into my clothes when I forgot to bring my tissue paper with me.</a:t>
                      </a: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024317"/>
                  </a:ext>
                </a:extLst>
              </a:tr>
              <a:tr h="8710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9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 meals, I rub my hands for 25</a:t>
                      </a:r>
                      <a:r>
                        <a:rPr lang="en-US" sz="1900" kern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seconds while washing them with water and </a:t>
                      </a:r>
                      <a:r>
                        <a:rPr lang="en-US" sz="1900" kern="0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liquid soap.</a:t>
                      </a:r>
                      <a:endParaRPr lang="en-US" sz="1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100327"/>
                  </a:ext>
                </a:extLst>
              </a:tr>
              <a:tr h="8710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900" kern="100" baseline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900" kern="100" baseline="0" dirty="0" err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mould</a:t>
                      </a:r>
                      <a:r>
                        <a:rPr lang="en-US" sz="1900" kern="100" baseline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 the metallic strip of my </a:t>
                      </a:r>
                      <a:r>
                        <a:rPr lang="en-US" sz="1900" kern="100" baseline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mask over </a:t>
                      </a:r>
                      <a:r>
                        <a:rPr lang="en-US" sz="1900" kern="100" baseline="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my chin.</a:t>
                      </a: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706705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2D193BBC-6BFB-4B52-92F5-6EB2D2A10DB2}"/>
              </a:ext>
            </a:extLst>
          </p:cNvPr>
          <p:cNvSpPr/>
          <p:nvPr/>
        </p:nvSpPr>
        <p:spPr>
          <a:xfrm>
            <a:off x="337693" y="652157"/>
            <a:ext cx="8387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18" indent="-288918"/>
            <a:r>
              <a:rPr lang="en-US" altLang="zh-HK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5) Evaluate the precautions taken by James and give him advice for those which you think are ineffective. </a:t>
            </a:r>
            <a:endParaRPr lang="zh-TW" altLang="zh-HK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0F8435B-8C3E-4650-B478-304D258DA580}"/>
              </a:ext>
            </a:extLst>
          </p:cNvPr>
          <p:cNvSpPr txBox="1">
            <a:spLocks/>
          </p:cNvSpPr>
          <p:nvPr/>
        </p:nvSpPr>
        <p:spPr>
          <a:xfrm>
            <a:off x="337693" y="181892"/>
            <a:ext cx="880630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2800" b="1" dirty="0"/>
              <a:t>Prevention of COVID-19</a:t>
            </a:r>
            <a:endParaRPr lang="zh-HK" altLang="en-US" sz="2800" b="1" dirty="0"/>
          </a:p>
        </p:txBody>
      </p:sp>
      <p:grpSp>
        <p:nvGrpSpPr>
          <p:cNvPr id="7" name="群組 6"/>
          <p:cNvGrpSpPr/>
          <p:nvPr/>
        </p:nvGrpSpPr>
        <p:grpSpPr>
          <a:xfrm>
            <a:off x="7279939" y="6426677"/>
            <a:ext cx="2454443" cy="369333"/>
            <a:chOff x="9788753" y="6373812"/>
            <a:chExt cx="2507521" cy="369331"/>
          </a:xfrm>
        </p:grpSpPr>
        <p:sp>
          <p:nvSpPr>
            <p:cNvPr id="8" name="矩形 7"/>
            <p:cNvSpPr/>
            <p:nvPr/>
          </p:nvSpPr>
          <p:spPr>
            <a:xfrm>
              <a:off x="9788753" y="6373812"/>
              <a:ext cx="2507521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(      Answers)</a:t>
              </a:r>
            </a:p>
          </p:txBody>
        </p:sp>
        <p:sp>
          <p:nvSpPr>
            <p:cNvPr id="9" name="動作按鈕: 下一項 8">
              <a:hlinkClick r:id="rId2" action="ppaction://hlinksldjump" highlightClick="1"/>
            </p:cNvPr>
            <p:cNvSpPr/>
            <p:nvPr/>
          </p:nvSpPr>
          <p:spPr>
            <a:xfrm>
              <a:off x="10034337" y="6431667"/>
              <a:ext cx="264695" cy="238408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768536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5339</TotalTime>
  <Words>1268</Words>
  <Application>Microsoft Office PowerPoint</Application>
  <PresentationFormat>如螢幕大小 (4:3)</PresentationFormat>
  <Paragraphs>186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多面向</vt:lpstr>
      <vt:lpstr>PowerPoint 簡報</vt:lpstr>
      <vt:lpstr>An Overview of the Learning Task</vt:lpstr>
      <vt:lpstr>What do you know about COVID-19, a coronavirus disease? Please put your answers in the left column.</vt:lpstr>
      <vt:lpstr>PowerPoint 簡報</vt:lpstr>
      <vt:lpstr>What do you want to know about COVID-19, a coronavirus disease? Please put your answers in the middle column.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What have you learnt about COVID-19, a coronavirus disease? Please put your answers in the right column.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Coronavirus Infection</dc:title>
  <dc:creator>BullsFire</dc:creator>
  <cp:lastModifiedBy>BullsFire</cp:lastModifiedBy>
  <cp:revision>247</cp:revision>
  <cp:lastPrinted>2020-02-07T10:01:15Z</cp:lastPrinted>
  <dcterms:created xsi:type="dcterms:W3CDTF">2020-02-05T02:29:01Z</dcterms:created>
  <dcterms:modified xsi:type="dcterms:W3CDTF">2020-02-22T16:11:31Z</dcterms:modified>
</cp:coreProperties>
</file>