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8" r:id="rId3"/>
    <p:sldId id="266" r:id="rId4"/>
    <p:sldId id="262" r:id="rId5"/>
    <p:sldId id="267" r:id="rId6"/>
    <p:sldId id="269" r:id="rId7"/>
    <p:sldId id="271" r:id="rId8"/>
    <p:sldId id="272" r:id="rId9"/>
    <p:sldId id="274" r:id="rId10"/>
    <p:sldId id="275" r:id="rId11"/>
    <p:sldId id="277" r:id="rId12"/>
    <p:sldId id="286" r:id="rId13"/>
    <p:sldId id="302" r:id="rId14"/>
    <p:sldId id="300" r:id="rId15"/>
    <p:sldId id="301" r:id="rId16"/>
    <p:sldId id="303" r:id="rId17"/>
    <p:sldId id="305" r:id="rId18"/>
    <p:sldId id="307" r:id="rId19"/>
    <p:sldId id="306" r:id="rId20"/>
    <p:sldId id="308" r:id="rId21"/>
    <p:sldId id="279" r:id="rId22"/>
    <p:sldId id="310" r:id="rId23"/>
    <p:sldId id="280" r:id="rId24"/>
    <p:sldId id="256" r:id="rId25"/>
    <p:sldId id="257" r:id="rId26"/>
    <p:sldId id="283" r:id="rId27"/>
    <p:sldId id="284" r:id="rId28"/>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5E0"/>
    <a:srgbClr val="F4F9FA"/>
    <a:srgbClr val="EDF6F7"/>
    <a:srgbClr val="0480E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49" y="8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C81F9BEB-D669-49CE-8A70-960C30882C88}" type="datetimeFigureOut">
              <a:rPr lang="zh-HK" altLang="en-US" smtClean="0"/>
              <a:pPr/>
              <a:t>26/3/2020</a:t>
            </a:fld>
            <a:endParaRPr lang="zh-HK" altLang="en-US"/>
          </a:p>
        </p:txBody>
      </p:sp>
      <p:sp>
        <p:nvSpPr>
          <p:cNvPr id="4" name="投影片圖像版面配置區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E9112A25-6772-4C9E-A025-36E466F96508}" type="slidenum">
              <a:rPr lang="zh-HK" altLang="en-US" smtClean="0"/>
              <a:pPr/>
              <a:t>‹#›</a:t>
            </a:fld>
            <a:endParaRPr lang="zh-HK" altLang="en-US"/>
          </a:p>
        </p:txBody>
      </p:sp>
    </p:spTree>
    <p:extLst>
      <p:ext uri="{BB962C8B-B14F-4D97-AF65-F5344CB8AC3E}">
        <p14:creationId xmlns:p14="http://schemas.microsoft.com/office/powerpoint/2010/main" val="213677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zh-TW" altLang="en-US"/>
              <a:t>按一下以編輯母片標題樣式</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fld id="{BF115DE8-46E2-44F6-A6AF-9E6F6E0764CE}" type="datetime1">
              <a:rPr lang="zh-TW" altLang="en-US" smtClean="0"/>
              <a:pPr/>
              <a:t>26-03-2020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zh-TW" altLang="en-US"/>
              <a:t>按一下以編輯母片標題樣式</a:t>
            </a:r>
            <a:endParaRPr lang="en-US"/>
          </a:p>
        </p:txBody>
      </p:sp>
      <p:sp>
        <p:nvSpPr>
          <p:cNvPr id="3" name="2 Marcador de texto vertical"/>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4"/>
          <p:cNvSpPr>
            <a:spLocks noGrp="1" noChangeArrowheads="1"/>
          </p:cNvSpPr>
          <p:nvPr>
            <p:ph type="dt" sz="half" idx="10"/>
          </p:nvPr>
        </p:nvSpPr>
        <p:spPr>
          <a:ln/>
        </p:spPr>
        <p:txBody>
          <a:bodyPr/>
          <a:lstStyle>
            <a:lvl1pPr>
              <a:defRPr/>
            </a:lvl1pPr>
          </a:lstStyle>
          <a:p>
            <a:fld id="{9A22B5CF-DE63-4852-B7E5-F0DB2B0B0CCD}" type="datetime1">
              <a:rPr lang="zh-TW" altLang="en-US" smtClean="0"/>
              <a:pPr/>
              <a:t>26-03-2020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4"/>
          <p:cNvSpPr>
            <a:spLocks noGrp="1" noChangeArrowheads="1"/>
          </p:cNvSpPr>
          <p:nvPr>
            <p:ph type="dt" sz="half" idx="10"/>
          </p:nvPr>
        </p:nvSpPr>
        <p:spPr>
          <a:ln/>
        </p:spPr>
        <p:txBody>
          <a:bodyPr/>
          <a:lstStyle>
            <a:lvl1pPr>
              <a:defRPr/>
            </a:lvl1pPr>
          </a:lstStyle>
          <a:p>
            <a:fld id="{929A2C72-4DE6-43CE-8BF9-98E62B593EAF}" type="datetime1">
              <a:rPr lang="zh-TW" altLang="en-US" smtClean="0"/>
              <a:pPr/>
              <a:t>26-03-2020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DCE5A86-AF61-4B26-9517-FFA54F0313E4}" type="datetime1">
              <a:rPr lang="zh-TW" altLang="en-US" smtClean="0"/>
              <a:pPr/>
              <a:t>26-03-2020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E52D6C2-6D78-46EE-9618-B3CCB96E8E1C}" type="datetime1">
              <a:rPr lang="zh-TW" altLang="en-US" smtClean="0"/>
              <a:pPr/>
              <a:t>26-03-2020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E321DD3-26F6-4CF1-BA3E-77BD085ACD8A}" type="datetime1">
              <a:rPr lang="zh-TW" altLang="en-US" smtClean="0"/>
              <a:pPr/>
              <a:t>26-03-2020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2CC5F42-5E6D-4966-ABBC-89EA08D93748}" type="datetime1">
              <a:rPr lang="zh-TW" altLang="en-US" smtClean="0"/>
              <a:pPr/>
              <a:t>26-03-2020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CB0B7B0-C01E-4106-8168-D989955A6B9E}" type="datetime1">
              <a:rPr lang="zh-TW" altLang="en-US" smtClean="0"/>
              <a:pPr/>
              <a:t>26-03-2020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2739359-3D77-4E9F-BE30-A7A90119C012}" type="datetime1">
              <a:rPr lang="zh-TW" altLang="en-US" smtClean="0"/>
              <a:pPr/>
              <a:t>26-03-2020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AD2C3F-346B-4E50-8ED9-DE965AD2FF9A}" type="datetime1">
              <a:rPr lang="zh-TW" altLang="en-US" smtClean="0"/>
              <a:pPr/>
              <a:t>26-03-2020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3EA2022-0214-4CAE-9785-19B6A669C582}" type="datetime1">
              <a:rPr lang="zh-TW" altLang="en-US" smtClean="0"/>
              <a:pPr/>
              <a:t>26-03-2020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zh-TW" altLang="en-US"/>
              <a:t>按一下以編輯母片標題樣式</a:t>
            </a:r>
            <a:endParaRPr lang="en-US"/>
          </a:p>
        </p:txBody>
      </p:sp>
      <p:sp>
        <p:nvSpPr>
          <p:cNvPr id="3" name="2 Marcador de contenido"/>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4"/>
          <p:cNvSpPr>
            <a:spLocks noGrp="1" noChangeArrowheads="1"/>
          </p:cNvSpPr>
          <p:nvPr>
            <p:ph type="dt" sz="half" idx="10"/>
          </p:nvPr>
        </p:nvSpPr>
        <p:spPr>
          <a:ln/>
        </p:spPr>
        <p:txBody>
          <a:bodyPr/>
          <a:lstStyle>
            <a:lvl1pPr>
              <a:defRPr/>
            </a:lvl1pPr>
          </a:lstStyle>
          <a:p>
            <a:fld id="{9AB14051-6684-4E54-BDDF-AB52CCBC7D2C}" type="datetime1">
              <a:rPr lang="zh-TW" altLang="en-US" smtClean="0"/>
              <a:pPr/>
              <a:t>26-03-2020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4599455-B78D-4160-8630-743B40221B9D}" type="datetime1">
              <a:rPr lang="zh-TW" altLang="en-US" smtClean="0"/>
              <a:pPr/>
              <a:t>26-03-2020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8D10445-4874-41A7-9B15-7B8831A2732F}" type="datetime1">
              <a:rPr lang="zh-TW" altLang="en-US" smtClean="0"/>
              <a:pPr/>
              <a:t>26-03-2020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EF198E-602A-4F74-A518-55E50AAD5425}" type="datetime1">
              <a:rPr lang="zh-TW" altLang="en-US" smtClean="0"/>
              <a:pPr/>
              <a:t>26-03-2020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A07B2E5D-5229-41C6-8A1A-9B23120E5CB1}" type="datetime1">
              <a:rPr lang="zh-TW" altLang="en-US" smtClean="0"/>
              <a:pPr/>
              <a:t>26-03-2020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zh-TW" altLang="en-US"/>
              <a:t>按一下以編輯母片標題樣式</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Rectangle 4"/>
          <p:cNvSpPr>
            <a:spLocks noGrp="1" noChangeArrowheads="1"/>
          </p:cNvSpPr>
          <p:nvPr>
            <p:ph type="dt" sz="half" idx="10"/>
          </p:nvPr>
        </p:nvSpPr>
        <p:spPr>
          <a:ln/>
        </p:spPr>
        <p:txBody>
          <a:bodyPr/>
          <a:lstStyle>
            <a:lvl1pPr>
              <a:defRPr/>
            </a:lvl1pPr>
          </a:lstStyle>
          <a:p>
            <a:fld id="{F3784E1D-511B-41CF-A377-BB67594F24CE}" type="datetime1">
              <a:rPr lang="zh-TW" altLang="en-US" smtClean="0"/>
              <a:pPr/>
              <a:t>26-03-2020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zh-TW" altLang="en-US"/>
              <a:t>按一下以編輯母片標題樣式</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Rectangle 4"/>
          <p:cNvSpPr>
            <a:spLocks noGrp="1" noChangeArrowheads="1"/>
          </p:cNvSpPr>
          <p:nvPr>
            <p:ph type="dt" sz="half" idx="10"/>
          </p:nvPr>
        </p:nvSpPr>
        <p:spPr>
          <a:ln/>
        </p:spPr>
        <p:txBody>
          <a:bodyPr/>
          <a:lstStyle>
            <a:lvl1pPr>
              <a:defRPr/>
            </a:lvl1pPr>
          </a:lstStyle>
          <a:p>
            <a:fld id="{674C5124-C182-44FB-BD17-4305EF879F44}" type="datetime1">
              <a:rPr lang="zh-TW" altLang="en-US" smtClean="0"/>
              <a:pPr/>
              <a:t>26-03-2020</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zh-TW" altLang="en-US"/>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fld id="{B254C86C-5791-44A3-826C-DF21E2423D8F}" type="datetime1">
              <a:rPr lang="zh-TW" altLang="en-US" smtClean="0"/>
              <a:pPr/>
              <a:t>26-03-2020</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7664F3D-548D-446B-8E6C-E6AF7A9AD3D0}" type="datetime1">
              <a:rPr lang="zh-TW" altLang="en-US" smtClean="0"/>
              <a:pPr/>
              <a:t>26-03-2020</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93B400F5-7879-47B6-A930-A82F1E561724}" type="datetime1">
              <a:rPr lang="zh-TW" altLang="en-US" smtClean="0"/>
              <a:pPr/>
              <a:t>26-03-2020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073011E8-CD4F-4D2C-83F9-4C282879FA7D}" type="datetime1">
              <a:rPr lang="zh-TW" altLang="en-US" smtClean="0"/>
              <a:pPr/>
              <a:t>26-03-2020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EC964F3C-F52F-446A-BE42-FC0724A2BD1E}" type="slidenum">
              <a:rPr lang="zh-TW" altLang="en-US"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zh-TW"/>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zh-TW"/>
              <a:t>Haga clic para modificar el estilo de texto del patrón</a:t>
            </a:r>
          </a:p>
          <a:p>
            <a:pPr lvl="1"/>
            <a:r>
              <a:rPr lang="es-ES" altLang="zh-TW"/>
              <a:t>Segundo nivel</a:t>
            </a:r>
          </a:p>
          <a:p>
            <a:pPr lvl="2"/>
            <a:r>
              <a:rPr lang="es-ES" altLang="zh-TW"/>
              <a:t>Tercer nivel</a:t>
            </a:r>
          </a:p>
          <a:p>
            <a:pPr lvl="3"/>
            <a:r>
              <a:rPr lang="es-ES" altLang="zh-TW"/>
              <a:t>Cuarto nivel</a:t>
            </a:r>
          </a:p>
          <a:p>
            <a:pPr lvl="4"/>
            <a:r>
              <a:rPr lang="es-ES" altLang="zh-TW"/>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B0B4C2-F98E-4BCF-8C51-A10D8CF885AA}" type="datetime1">
              <a:rPr lang="zh-TW" altLang="en-US" smtClean="0"/>
              <a:pPr/>
              <a:t>26-03-2020</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EC964F3C-F52F-446A-BE42-FC0724A2BD1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22540-D7BA-4D97-8823-A4FD070A252D}" type="datetime1">
              <a:rPr lang="zh-TW" altLang="en-US" smtClean="0"/>
              <a:pPr/>
              <a:t>26-03-2020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64F3C-F52F-446A-BE42-FC0724A2BD1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hyperlink" Target="https://www.hkedcity.net/etv/resource/2129964690" TargetMode="External"/><Relationship Id="rId4" Type="http://schemas.openxmlformats.org/officeDocument/2006/relationships/hyperlink" Target="https://www.hkedcity.net/etv/en/resource/212996469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tw.bestconverter.org/unitconverter_length.php" TargetMode="External"/><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6000" b="1" dirty="0">
                <a:solidFill>
                  <a:schemeClr val="tx1"/>
                </a:solidFill>
                <a:latin typeface="微軟正黑體" pitchFamily="34" charset="-120"/>
                <a:ea typeface="微軟正黑體" pitchFamily="34" charset="-120"/>
              </a:rPr>
              <a:t>Clean your home Live a healthy life</a:t>
            </a:r>
            <a:endParaRPr lang="zh-TW" altLang="en-US" sz="6000" b="1" dirty="0">
              <a:solidFill>
                <a:schemeClr val="tx1"/>
              </a:solidFill>
              <a:latin typeface="微軟正黑體" pitchFamily="34" charset="-120"/>
              <a:ea typeface="微軟正黑體" pitchFamily="34" charset="-120"/>
            </a:endParaRPr>
          </a:p>
        </p:txBody>
      </p:sp>
      <p:sp>
        <p:nvSpPr>
          <p:cNvPr id="3" name="副標題 2"/>
          <p:cNvSpPr>
            <a:spLocks noGrp="1"/>
          </p:cNvSpPr>
          <p:nvPr>
            <p:ph type="subTitle" idx="1"/>
          </p:nvPr>
        </p:nvSpPr>
        <p:spPr/>
        <p:txBody>
          <a:bodyPr/>
          <a:lstStyle/>
          <a:p>
            <a:r>
              <a:rPr lang="en-US" altLang="zh-TW" dirty="0">
                <a:latin typeface="微軟正黑體" pitchFamily="34" charset="-120"/>
                <a:ea typeface="微軟正黑體" pitchFamily="34" charset="-120"/>
              </a:rPr>
              <a:t>(Primary Mathematics)</a:t>
            </a:r>
            <a:endParaRPr lang="zh-TW" altLang="en-US" dirty="0">
              <a:latin typeface="微軟正黑體" pitchFamily="34" charset="-120"/>
              <a:ea typeface="微軟正黑體" pitchFamily="34" charset="-120"/>
            </a:endParaRPr>
          </a:p>
        </p:txBody>
      </p:sp>
      <p:sp>
        <p:nvSpPr>
          <p:cNvPr id="4" name="矩形 3"/>
          <p:cNvSpPr/>
          <p:nvPr/>
        </p:nvSpPr>
        <p:spPr>
          <a:xfrm>
            <a:off x="0" y="6669360"/>
            <a:ext cx="683568" cy="188640"/>
          </a:xfrm>
          <a:prstGeom prst="rect">
            <a:avLst/>
          </a:prstGeom>
          <a:solidFill>
            <a:srgbClr val="F4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74419357"/>
              </p:ext>
            </p:extLst>
          </p:nvPr>
        </p:nvGraphicFramePr>
        <p:xfrm>
          <a:off x="319336" y="180933"/>
          <a:ext cx="5376614" cy="6400800"/>
        </p:xfrm>
        <a:graphic>
          <a:graphicData uri="http://schemas.openxmlformats.org/drawingml/2006/table">
            <a:tbl>
              <a:tblPr firstRow="1" bandRow="1">
                <a:tableStyleId>{5940675A-B579-460E-94D1-54222C63F5DA}</a:tableStyleId>
              </a:tblPr>
              <a:tblGrid>
                <a:gridCol w="1166564">
                  <a:extLst>
                    <a:ext uri="{9D8B030D-6E8A-4147-A177-3AD203B41FA5}">
                      <a16:colId xmlns:a16="http://schemas.microsoft.com/office/drawing/2014/main" val="20000"/>
                    </a:ext>
                  </a:extLst>
                </a:gridCol>
                <a:gridCol w="4210050">
                  <a:extLst>
                    <a:ext uri="{9D8B030D-6E8A-4147-A177-3AD203B41FA5}">
                      <a16:colId xmlns:a16="http://schemas.microsoft.com/office/drawing/2014/main" val="2374606280"/>
                    </a:ext>
                  </a:extLst>
                </a:gridCol>
              </a:tblGrid>
              <a:tr h="272145">
                <a:tc>
                  <a:txBody>
                    <a:bodyPr/>
                    <a:lstStyle/>
                    <a:p>
                      <a:r>
                        <a:rPr lang="en-US" altLang="zh-TW" sz="1400" dirty="0">
                          <a:latin typeface="微軟正黑體" pitchFamily="34" charset="-120"/>
                          <a:ea typeface="微軟正黑體" pitchFamily="34" charset="-120"/>
                        </a:rPr>
                        <a:t>Time</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dirty="0">
                          <a:latin typeface="微軟正黑體" pitchFamily="34" charset="-120"/>
                          <a:ea typeface="微軟正黑體" pitchFamily="34" charset="-120"/>
                        </a:rPr>
                        <a:t>Activity</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2145">
                <a:tc gridSpan="2">
                  <a:txBody>
                    <a:bodyPr/>
                    <a:lstStyle/>
                    <a:p>
                      <a:r>
                        <a:rPr lang="en-US" altLang="zh-TW" sz="1400" dirty="0">
                          <a:latin typeface="微軟正黑體" pitchFamily="34" charset="-120"/>
                          <a:ea typeface="微軟正黑體" pitchFamily="34" charset="-120"/>
                        </a:rPr>
                        <a:t>Morning Session</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272145">
                <a:tc>
                  <a:txBody>
                    <a:bodyPr/>
                    <a:lstStyle/>
                    <a:p>
                      <a:r>
                        <a:rPr lang="en-US" altLang="zh-TW" sz="1400" dirty="0">
                          <a:latin typeface="微軟正黑體" pitchFamily="34" charset="-120"/>
                          <a:ea typeface="微軟正黑體" pitchFamily="34" charset="-120"/>
                        </a:rPr>
                        <a:t>7:00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dirty="0">
                          <a:latin typeface="微軟正黑體" pitchFamily="34" charset="-120"/>
                          <a:ea typeface="微軟正黑體" pitchFamily="34" charset="-120"/>
                        </a:rPr>
                        <a:t>Wake up and </a:t>
                      </a:r>
                      <a:r>
                        <a:rPr lang="en-US" altLang="zh-TW" sz="1400" dirty="0" smtClean="0">
                          <a:latin typeface="微軟正黑體" pitchFamily="34" charset="-120"/>
                          <a:ea typeface="微軟正黑體" pitchFamily="34" charset="-120"/>
                        </a:rPr>
                        <a:t>freshen </a:t>
                      </a:r>
                      <a:r>
                        <a:rPr lang="en-US" altLang="zh-TW" sz="1400" dirty="0">
                          <a:latin typeface="微軟正黑體" pitchFamily="34" charset="-120"/>
                          <a:ea typeface="微軟正黑體" pitchFamily="34" charset="-120"/>
                        </a:rPr>
                        <a:t>up</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2145">
                <a:tc>
                  <a:txBody>
                    <a:bodyPr/>
                    <a:lstStyle/>
                    <a:p>
                      <a:r>
                        <a:rPr lang="en-US" altLang="zh-TW" sz="1400" dirty="0">
                          <a:latin typeface="微軟正黑體" pitchFamily="34" charset="-120"/>
                          <a:ea typeface="微軟正黑體" pitchFamily="34" charset="-120"/>
                        </a:rPr>
                        <a:t>7:15</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dirty="0">
                          <a:latin typeface="微軟正黑體" pitchFamily="34" charset="-120"/>
                          <a:ea typeface="微軟正黑體" pitchFamily="34" charset="-120"/>
                        </a:rPr>
                        <a:t>Do morning exercise</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7:30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breakfast</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8:15</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Clean and disinfect the toys and furniture</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9:00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HK" sz="1400" kern="1200" dirty="0">
                          <a:solidFill>
                            <a:schemeClr val="tx1"/>
                          </a:solidFill>
                          <a:latin typeface="微軟正黑體" pitchFamily="34" charset="-120"/>
                          <a:ea typeface="微軟正黑體" pitchFamily="34" charset="-120"/>
                          <a:cs typeface="+mn-cs"/>
                        </a:rPr>
                        <a:t>Reading</a:t>
                      </a:r>
                      <a:r>
                        <a:rPr lang="en-US" altLang="zh-HK" sz="1400" kern="1200" baseline="0" dirty="0">
                          <a:solidFill>
                            <a:schemeClr val="tx1"/>
                          </a:solidFill>
                          <a:latin typeface="微軟正黑體" pitchFamily="34" charset="-120"/>
                          <a:ea typeface="微軟正黑體" pitchFamily="34" charset="-120"/>
                          <a:cs typeface="+mn-cs"/>
                        </a:rPr>
                        <a:t> </a:t>
                      </a:r>
                      <a:r>
                        <a:rPr lang="en-US" altLang="zh-TW" sz="1400" kern="1200" baseline="0" dirty="0">
                          <a:solidFill>
                            <a:schemeClr val="tx1"/>
                          </a:solidFill>
                          <a:latin typeface="微軟正黑體" pitchFamily="34" charset="-120"/>
                          <a:ea typeface="微軟正黑體" pitchFamily="34" charset="-120"/>
                          <a:cs typeface="+mn-cs"/>
                        </a:rPr>
                        <a:t>/ </a:t>
                      </a:r>
                      <a:r>
                        <a:rPr lang="en-US" altLang="zh-HK" sz="1400" kern="1200" baseline="0" dirty="0">
                          <a:solidFill>
                            <a:schemeClr val="tx1"/>
                          </a:solidFill>
                          <a:latin typeface="微軟正黑體" pitchFamily="34" charset="-120"/>
                          <a:ea typeface="微軟正黑體" pitchFamily="34" charset="-120"/>
                          <a:cs typeface="+mn-cs"/>
                        </a:rPr>
                        <a:t>real-time lesson</a:t>
                      </a:r>
                      <a:endParaRPr lang="zh-TW" altLang="en-US" sz="1400" kern="1200" dirty="0">
                        <a:solidFill>
                          <a:schemeClr val="tx1"/>
                        </a:solidFill>
                        <a:latin typeface="微軟正黑體" pitchFamily="34" charset="-120"/>
                        <a:ea typeface="微軟正黑體"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10:30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Recess</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2145">
                <a:tc>
                  <a:txBody>
                    <a:bodyPr/>
                    <a:lstStyle/>
                    <a:p>
                      <a:r>
                        <a:rPr lang="en-US" altLang="zh-TW" sz="1400" dirty="0">
                          <a:latin typeface="微軟正黑體" pitchFamily="34" charset="-120"/>
                          <a:ea typeface="微軟正黑體" pitchFamily="34" charset="-120"/>
                        </a:rPr>
                        <a:t>10:45</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HK" sz="1400" kern="1200" baseline="0" dirty="0">
                          <a:solidFill>
                            <a:schemeClr val="tx1"/>
                          </a:solidFill>
                          <a:latin typeface="微軟正黑體" pitchFamily="34" charset="-120"/>
                          <a:ea typeface="微軟正黑體" pitchFamily="34" charset="-120"/>
                          <a:cs typeface="+mn-cs"/>
                        </a:rPr>
                        <a:t>Real-time lesson</a:t>
                      </a:r>
                      <a:endParaRPr lang="zh-TW" altLang="en-US" sz="1400" kern="1200" dirty="0">
                        <a:solidFill>
                          <a:schemeClr val="tx1"/>
                        </a:solidFill>
                        <a:latin typeface="微軟正黑體" pitchFamily="34" charset="-120"/>
                        <a:ea typeface="微軟正黑體"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12:00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noon</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lunch</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2145">
                <a:tc gridSpan="2">
                  <a:txBody>
                    <a:bodyPr/>
                    <a:lstStyle/>
                    <a:p>
                      <a:r>
                        <a:rPr lang="en-US" altLang="zh-TW" sz="1400" dirty="0">
                          <a:latin typeface="微軟正黑體" pitchFamily="34" charset="-120"/>
                          <a:ea typeface="微軟正黑體" pitchFamily="34" charset="-120"/>
                        </a:rPr>
                        <a:t>Afternoon Session</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HK" altLang="en-US"/>
                    </a:p>
                  </a:txBody>
                  <a:tcPr/>
                </a:tc>
                <a:extLst>
                  <a:ext uri="{0D108BD9-81ED-4DB2-BD59-A6C34878D82A}">
                    <a16:rowId xmlns:a16="http://schemas.microsoft.com/office/drawing/2014/main" val="10010"/>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1:00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HK" sz="1400" kern="1200" baseline="0" dirty="0">
                          <a:solidFill>
                            <a:schemeClr val="tx1"/>
                          </a:solidFill>
                          <a:latin typeface="微軟正黑體" pitchFamily="34" charset="-120"/>
                          <a:ea typeface="微軟正黑體" pitchFamily="34" charset="-120"/>
                          <a:cs typeface="+mn-cs"/>
                        </a:rPr>
                        <a:t>Real-time lesson</a:t>
                      </a:r>
                      <a:endParaRPr lang="zh-TW"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2:15</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Recess</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2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2:30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r>
                        <a:rPr lang="en-US" altLang="zh-HK" sz="1400" kern="1200" baseline="0" dirty="0">
                          <a:solidFill>
                            <a:schemeClr val="tx1"/>
                          </a:solidFill>
                          <a:latin typeface="微軟正黑體" pitchFamily="34" charset="-120"/>
                          <a:ea typeface="微軟正黑體" pitchFamily="34" charset="-120"/>
                          <a:cs typeface="+mn-cs"/>
                        </a:rPr>
                        <a:t>Real-time lesson</a:t>
                      </a:r>
                      <a:endParaRPr lang="zh-TW"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3:</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30 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tea time</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4:00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altLang="zh-HK" sz="1400" kern="1200" dirty="0">
                          <a:solidFill>
                            <a:schemeClr val="tx1"/>
                          </a:solidFill>
                          <a:latin typeface="微軟正黑體" pitchFamily="34" charset="-120"/>
                          <a:ea typeface="微軟正黑體" pitchFamily="34" charset="-120"/>
                          <a:cs typeface="+mn-cs"/>
                        </a:rPr>
                        <a:t>Do</a:t>
                      </a:r>
                      <a:r>
                        <a:rPr lang="en-US" altLang="zh-HK" sz="1400" kern="1200" baseline="0" dirty="0">
                          <a:solidFill>
                            <a:schemeClr val="tx1"/>
                          </a:solidFill>
                          <a:latin typeface="微軟正黑體" pitchFamily="34" charset="-120"/>
                          <a:ea typeface="微軟正黑體" pitchFamily="34" charset="-120"/>
                          <a:cs typeface="+mn-cs"/>
                        </a:rPr>
                        <a:t> homework and revision</a:t>
                      </a:r>
                      <a:endParaRPr lang="zh-HK"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5:30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a:defRPr/>
                      </a:pPr>
                      <a:r>
                        <a:rPr lang="en-US" altLang="zh-TW" sz="1400" dirty="0">
                          <a:latin typeface="微軟正黑體" pitchFamily="34" charset="-120"/>
                          <a:ea typeface="微軟正黑體" pitchFamily="34" charset="-120"/>
                        </a:rPr>
                        <a:t>Do housework, e.g.</a:t>
                      </a:r>
                      <a:r>
                        <a:rPr lang="en-US" altLang="zh-TW" sz="1400" baseline="0" dirty="0">
                          <a:latin typeface="微軟正黑體" pitchFamily="34" charset="-120"/>
                          <a:ea typeface="微軟正黑體" pitchFamily="34" charset="-120"/>
                        </a:rPr>
                        <a:t> clean the floor and toilet</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6:30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Bathing</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7:00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dinner</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8:30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parent-child activities</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9:30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Go to sleep</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341495"/>
                  </a:ext>
                </a:extLst>
              </a:tr>
            </a:tbl>
          </a:graphicData>
        </a:graphic>
      </p:graphicFrame>
      <p:sp>
        <p:nvSpPr>
          <p:cNvPr id="5" name="文字方塊 4"/>
          <p:cNvSpPr txBox="1"/>
          <p:nvPr/>
        </p:nvSpPr>
        <p:spPr>
          <a:xfrm>
            <a:off x="5981699" y="4219077"/>
            <a:ext cx="2959993" cy="2246769"/>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000" dirty="0">
                <a:latin typeface="微軟正黑體" pitchFamily="34" charset="-120"/>
                <a:ea typeface="微軟正黑體" pitchFamily="34" charset="-120"/>
              </a:rPr>
              <a:t>Answer</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r>
              <a:rPr lang="en-US" altLang="zh-TW" sz="2000" dirty="0">
                <a:latin typeface="微軟正黑體" pitchFamily="34" charset="-120"/>
                <a:ea typeface="微軟正黑體" pitchFamily="34" charset="-120"/>
              </a:rPr>
              <a:t>7:30 a.m. (or 07:30)</a:t>
            </a:r>
          </a:p>
          <a:p>
            <a:r>
              <a:rPr lang="en-US" altLang="zh-TW" sz="2000" dirty="0">
                <a:latin typeface="微軟正黑體" pitchFamily="34" charset="-120"/>
                <a:ea typeface="微軟正黑體" pitchFamily="34" charset="-120"/>
              </a:rPr>
              <a:t>12:00 noon (or 12:00)</a:t>
            </a:r>
            <a:r>
              <a:rPr lang="zh-TW" altLang="en-US" sz="2000" dirty="0">
                <a:latin typeface="微軟正黑體" pitchFamily="34" charset="-120"/>
                <a:ea typeface="微軟正黑體" pitchFamily="34" charset="-120"/>
              </a:rPr>
              <a:t> </a:t>
            </a:r>
            <a:endParaRPr lang="en-US" altLang="zh-TW" sz="2000" dirty="0">
              <a:latin typeface="微軟正黑體" pitchFamily="34" charset="-120"/>
              <a:ea typeface="微軟正黑體" pitchFamily="34" charset="-120"/>
            </a:endParaRPr>
          </a:p>
          <a:p>
            <a:r>
              <a:rPr lang="en-US" altLang="zh-TW" sz="2000" dirty="0">
                <a:latin typeface="微軟正黑體" pitchFamily="34" charset="-120"/>
                <a:ea typeface="微軟正黑體" pitchFamily="34" charset="-120"/>
              </a:rPr>
              <a:t>3:30 a.m. (or 15:30)</a:t>
            </a:r>
            <a:r>
              <a:rPr lang="zh-TW" altLang="en-US" sz="2000" dirty="0">
                <a:latin typeface="微軟正黑體" pitchFamily="34" charset="-120"/>
                <a:ea typeface="微軟正黑體" pitchFamily="34" charset="-120"/>
              </a:rPr>
              <a:t> </a:t>
            </a:r>
            <a:endParaRPr lang="en-US" altLang="zh-TW" sz="2000" dirty="0">
              <a:latin typeface="微軟正黑體" pitchFamily="34" charset="-120"/>
              <a:ea typeface="微軟正黑體" pitchFamily="34" charset="-120"/>
            </a:endParaRPr>
          </a:p>
          <a:p>
            <a:r>
              <a:rPr lang="en-US" altLang="zh-TW" sz="2000" dirty="0">
                <a:latin typeface="微軟正黑體" pitchFamily="34" charset="-120"/>
                <a:ea typeface="微軟正黑體" pitchFamily="34" charset="-120"/>
              </a:rPr>
              <a:t>7:00 p.m.</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(or 19:00)</a:t>
            </a:r>
          </a:p>
          <a:p>
            <a:endParaRPr lang="en-US" altLang="zh-TW" sz="2000" dirty="0">
              <a:latin typeface="微軟正黑體" pitchFamily="34" charset="-120"/>
              <a:ea typeface="微軟正黑體" pitchFamily="34" charset="-120"/>
            </a:endParaRPr>
          </a:p>
          <a:p>
            <a:r>
              <a:rPr lang="en-US" altLang="zh-TW" sz="2000" dirty="0" smtClean="0">
                <a:latin typeface="微軟正黑體" pitchFamily="34" charset="-120"/>
                <a:ea typeface="微軟正黑體" pitchFamily="34" charset="-120"/>
              </a:rPr>
              <a:t>She eats her </a:t>
            </a:r>
            <a:r>
              <a:rPr lang="en-US" altLang="zh-TW" sz="2000" dirty="0" smtClean="0">
                <a:latin typeface="微軟正黑體" pitchFamily="34" charset="-120"/>
                <a:ea typeface="微軟正黑體" pitchFamily="34" charset="-120"/>
              </a:rPr>
              <a:t>meals.</a:t>
            </a:r>
            <a:endParaRPr lang="zh-TW" altLang="en-US" sz="2000" dirty="0">
              <a:latin typeface="微軟正黑體" pitchFamily="34" charset="-120"/>
              <a:ea typeface="微軟正黑體" pitchFamily="34" charset="-120"/>
            </a:endParaRPr>
          </a:p>
        </p:txBody>
      </p:sp>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10</a:t>
            </a:fld>
            <a:endParaRPr lang="zh-TW" altLang="en-US" dirty="0"/>
          </a:p>
        </p:txBody>
      </p:sp>
      <p:pic>
        <p:nvPicPr>
          <p:cNvPr id="9" name="圖片 8"/>
          <p:cNvPicPr>
            <a:picLocks noChangeAspect="1"/>
          </p:cNvPicPr>
          <p:nvPr/>
        </p:nvPicPr>
        <p:blipFill>
          <a:blip r:embed="rId2" cstate="print"/>
          <a:stretch>
            <a:fillRect/>
          </a:stretch>
        </p:blipFill>
        <p:spPr>
          <a:xfrm>
            <a:off x="7533052" y="2403394"/>
            <a:ext cx="1111254" cy="1330137"/>
          </a:xfrm>
          <a:prstGeom prst="rect">
            <a:avLst/>
          </a:prstGeom>
        </p:spPr>
      </p:pic>
      <p:sp>
        <p:nvSpPr>
          <p:cNvPr id="6" name="圓角矩形圖說文字 5"/>
          <p:cNvSpPr/>
          <p:nvPr/>
        </p:nvSpPr>
        <p:spPr>
          <a:xfrm>
            <a:off x="5810249" y="548680"/>
            <a:ext cx="3209925" cy="1584176"/>
          </a:xfrm>
          <a:prstGeom prst="wedgeRoundRectCallout">
            <a:avLst>
              <a:gd name="adj1" fmla="val 19049"/>
              <a:gd name="adj2" fmla="val 641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What time does Mandy wash her hands for 20s? What does she do after washing her hands?</a:t>
            </a:r>
            <a:endParaRPr lang="zh-TW" altLang="en-US" sz="2000" dirty="0">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476672"/>
            <a:ext cx="8208912" cy="830997"/>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In the afternoon, Mandy cleans the floor at home. The floor plan of sitting room is shown below.</a:t>
            </a:r>
            <a:endParaRPr lang="zh-TW" altLang="en-US" sz="2400" dirty="0">
              <a:solidFill>
                <a:prstClr val="black"/>
              </a:solidFill>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42299282"/>
              </p:ext>
            </p:extLst>
          </p:nvPr>
        </p:nvGraphicFramePr>
        <p:xfrm>
          <a:off x="756373" y="1611218"/>
          <a:ext cx="4248472" cy="4248000"/>
        </p:xfrm>
        <a:graphic>
          <a:graphicData uri="http://schemas.openxmlformats.org/drawingml/2006/table">
            <a:tbl>
              <a:tblPr firstRow="1" bandRow="1">
                <a:tableStyleId>{5940675A-B579-460E-94D1-54222C63F5DA}</a:tableStyleId>
              </a:tblPr>
              <a:tblGrid>
                <a:gridCol w="1062118">
                  <a:extLst>
                    <a:ext uri="{9D8B030D-6E8A-4147-A177-3AD203B41FA5}">
                      <a16:colId xmlns:a16="http://schemas.microsoft.com/office/drawing/2014/main" val="1070710885"/>
                    </a:ext>
                  </a:extLst>
                </a:gridCol>
                <a:gridCol w="1062118">
                  <a:extLst>
                    <a:ext uri="{9D8B030D-6E8A-4147-A177-3AD203B41FA5}">
                      <a16:colId xmlns:a16="http://schemas.microsoft.com/office/drawing/2014/main" val="841351366"/>
                    </a:ext>
                  </a:extLst>
                </a:gridCol>
                <a:gridCol w="1062118">
                  <a:extLst>
                    <a:ext uri="{9D8B030D-6E8A-4147-A177-3AD203B41FA5}">
                      <a16:colId xmlns:a16="http://schemas.microsoft.com/office/drawing/2014/main" val="3377694934"/>
                    </a:ext>
                  </a:extLst>
                </a:gridCol>
                <a:gridCol w="1062118">
                  <a:extLst>
                    <a:ext uri="{9D8B030D-6E8A-4147-A177-3AD203B41FA5}">
                      <a16:colId xmlns:a16="http://schemas.microsoft.com/office/drawing/2014/main" val="2194889329"/>
                    </a:ext>
                  </a:extLst>
                </a:gridCol>
              </a:tblGrid>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R w="12700" cap="flat" cmpd="sng" algn="ctr">
                      <a:solidFill>
                        <a:schemeClr val="tx1"/>
                      </a:solidFill>
                      <a:prstDash val="solid"/>
                      <a:round/>
                      <a:headEnd type="none" w="med" len="med"/>
                      <a:tailEnd type="none" w="med" len="med"/>
                    </a:lnR>
                  </a:tcPr>
                </a:tc>
                <a:tc>
                  <a:txBody>
                    <a:bodyPr/>
                    <a:lstStyle/>
                    <a:p>
                      <a:endParaRPr lang="zh-HK" altLang="en-US" sz="200" dirty="0"/>
                    </a:p>
                  </a:txBody>
                  <a:tcPr marL="151270" marR="151270" marT="75636" marB="75636">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442403"/>
                  </a:ext>
                </a:extLst>
              </a:tr>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234905569"/>
                  </a:ext>
                </a:extLst>
              </a:tr>
              <a:tr h="1062000">
                <a:tc>
                  <a:txBody>
                    <a:bodyPr/>
                    <a:lstStyle/>
                    <a:p>
                      <a:endParaRPr lang="zh-HK" altLang="en-US" sz="200" dirty="0"/>
                    </a:p>
                  </a:txBody>
                  <a:tcPr marL="151270" marR="151270" marT="75636" marB="75636"/>
                </a:tc>
                <a:tc>
                  <a:txBody>
                    <a:bodyPr/>
                    <a:lstStyle/>
                    <a:p>
                      <a:endParaRPr lang="zh-HK" altLang="en-US" sz="20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64928"/>
                  </a:ext>
                </a:extLst>
              </a:tr>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818461"/>
                  </a:ext>
                </a:extLst>
              </a:tr>
            </a:tbl>
          </a:graphicData>
        </a:graphic>
      </p:graphicFrame>
      <p:sp>
        <p:nvSpPr>
          <p:cNvPr id="8" name="文字方塊 7"/>
          <p:cNvSpPr txBox="1"/>
          <p:nvPr/>
        </p:nvSpPr>
        <p:spPr>
          <a:xfrm>
            <a:off x="5257859" y="5210095"/>
            <a:ext cx="936104" cy="369332"/>
          </a:xfrm>
          <a:prstGeom prst="rect">
            <a:avLst/>
          </a:prstGeom>
          <a:noFill/>
        </p:spPr>
        <p:txBody>
          <a:bodyPr wrap="square" rtlCol="0">
            <a:spAutoFit/>
          </a:bodyPr>
          <a:lstStyle/>
          <a:p>
            <a:r>
              <a:rPr lang="en-US" altLang="zh-HK" dirty="0"/>
              <a:t>1m</a:t>
            </a:r>
            <a:endParaRPr lang="zh-HK" altLang="en-US" dirty="0"/>
          </a:p>
        </p:txBody>
      </p:sp>
      <p:sp>
        <p:nvSpPr>
          <p:cNvPr id="9" name="文字方塊 8"/>
          <p:cNvSpPr txBox="1"/>
          <p:nvPr/>
        </p:nvSpPr>
        <p:spPr>
          <a:xfrm>
            <a:off x="4194879" y="5987392"/>
            <a:ext cx="936104" cy="369332"/>
          </a:xfrm>
          <a:prstGeom prst="rect">
            <a:avLst/>
          </a:prstGeom>
          <a:noFill/>
        </p:spPr>
        <p:txBody>
          <a:bodyPr wrap="square" rtlCol="0">
            <a:spAutoFit/>
          </a:bodyPr>
          <a:lstStyle/>
          <a:p>
            <a:r>
              <a:rPr lang="en-US" altLang="zh-HK" dirty="0"/>
              <a:t>1m</a:t>
            </a:r>
            <a:endParaRPr lang="zh-HK" altLang="en-US" dirty="0"/>
          </a:p>
        </p:txBody>
      </p:sp>
      <p:sp>
        <p:nvSpPr>
          <p:cNvPr id="11" name="圓角矩形圖說文字 10"/>
          <p:cNvSpPr/>
          <p:nvPr/>
        </p:nvSpPr>
        <p:spPr>
          <a:xfrm>
            <a:off x="5043865" y="1962386"/>
            <a:ext cx="3848615" cy="1492373"/>
          </a:xfrm>
          <a:prstGeom prst="wedgeRoundRectCallout">
            <a:avLst>
              <a:gd name="adj1" fmla="val 25236"/>
              <a:gd name="adj2" fmla="val 839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the sitting room?</a:t>
            </a:r>
            <a:endParaRPr lang="zh-TW" altLang="en-US" sz="2000" dirty="0">
              <a:latin typeface="微軟正黑體" pitchFamily="34" charset="-120"/>
              <a:ea typeface="微軟正黑體" pitchFamily="34" charset="-120"/>
            </a:endParaRPr>
          </a:p>
        </p:txBody>
      </p:sp>
      <p:grpSp>
        <p:nvGrpSpPr>
          <p:cNvPr id="15" name="群組 14"/>
          <p:cNvGrpSpPr/>
          <p:nvPr/>
        </p:nvGrpSpPr>
        <p:grpSpPr>
          <a:xfrm>
            <a:off x="3940774" y="5887010"/>
            <a:ext cx="1064071" cy="252000"/>
            <a:chOff x="2880609" y="5864159"/>
            <a:chExt cx="1057009" cy="252000"/>
          </a:xfrm>
        </p:grpSpPr>
        <p:cxnSp>
          <p:nvCxnSpPr>
            <p:cNvPr id="12" name="直線接點 11"/>
            <p:cNvCxnSpPr/>
            <p:nvPr/>
          </p:nvCxnSpPr>
          <p:spPr>
            <a:xfrm>
              <a:off x="2884421" y="5864159"/>
              <a:ext cx="0" cy="252000"/>
            </a:xfrm>
            <a:prstGeom prst="line">
              <a:avLst/>
            </a:prstGeom>
          </p:spPr>
          <p:style>
            <a:lnRef idx="1">
              <a:schemeClr val="dk1"/>
            </a:lnRef>
            <a:fillRef idx="0">
              <a:schemeClr val="dk1"/>
            </a:fillRef>
            <a:effectRef idx="0">
              <a:schemeClr val="dk1"/>
            </a:effectRef>
            <a:fontRef idx="minor">
              <a:schemeClr val="tx1"/>
            </a:fontRef>
          </p:style>
        </p:cxnSp>
        <p:grpSp>
          <p:nvGrpSpPr>
            <p:cNvPr id="14" name="群組 13"/>
            <p:cNvGrpSpPr/>
            <p:nvPr/>
          </p:nvGrpSpPr>
          <p:grpSpPr>
            <a:xfrm>
              <a:off x="2880609" y="5864159"/>
              <a:ext cx="1057009" cy="252000"/>
              <a:chOff x="2880609" y="5864159"/>
              <a:chExt cx="1057009" cy="252000"/>
            </a:xfrm>
          </p:grpSpPr>
          <p:cxnSp>
            <p:nvCxnSpPr>
              <p:cNvPr id="6" name="直線單箭頭接點 5"/>
              <p:cNvCxnSpPr/>
              <p:nvPr/>
            </p:nvCxnSpPr>
            <p:spPr>
              <a:xfrm>
                <a:off x="2880609" y="5983624"/>
                <a:ext cx="105700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937618" y="5864159"/>
                <a:ext cx="0" cy="25200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 name="群組 15"/>
          <p:cNvGrpSpPr/>
          <p:nvPr/>
        </p:nvGrpSpPr>
        <p:grpSpPr>
          <a:xfrm rot="16200000" flipH="1">
            <a:off x="4637829" y="5201184"/>
            <a:ext cx="1064071" cy="252000"/>
            <a:chOff x="2880609" y="5864159"/>
            <a:chExt cx="1057009" cy="252000"/>
          </a:xfrm>
        </p:grpSpPr>
        <p:cxnSp>
          <p:nvCxnSpPr>
            <p:cNvPr id="17" name="直線接點 16"/>
            <p:cNvCxnSpPr/>
            <p:nvPr/>
          </p:nvCxnSpPr>
          <p:spPr>
            <a:xfrm>
              <a:off x="2884421" y="5864159"/>
              <a:ext cx="0" cy="252000"/>
            </a:xfrm>
            <a:prstGeom prst="line">
              <a:avLst/>
            </a:prstGeom>
          </p:spPr>
          <p:style>
            <a:lnRef idx="1">
              <a:schemeClr val="dk1"/>
            </a:lnRef>
            <a:fillRef idx="0">
              <a:schemeClr val="dk1"/>
            </a:fillRef>
            <a:effectRef idx="0">
              <a:schemeClr val="dk1"/>
            </a:effectRef>
            <a:fontRef idx="minor">
              <a:schemeClr val="tx1"/>
            </a:fontRef>
          </p:style>
        </p:cxnSp>
        <p:grpSp>
          <p:nvGrpSpPr>
            <p:cNvPr id="18" name="群組 17"/>
            <p:cNvGrpSpPr/>
            <p:nvPr/>
          </p:nvGrpSpPr>
          <p:grpSpPr>
            <a:xfrm>
              <a:off x="2880609" y="5864159"/>
              <a:ext cx="1057009" cy="252000"/>
              <a:chOff x="2880609" y="5864159"/>
              <a:chExt cx="1057009" cy="252000"/>
            </a:xfrm>
          </p:grpSpPr>
          <p:cxnSp>
            <p:nvCxnSpPr>
              <p:cNvPr id="19" name="直線單箭頭接點 18"/>
              <p:cNvCxnSpPr/>
              <p:nvPr/>
            </p:nvCxnSpPr>
            <p:spPr>
              <a:xfrm>
                <a:off x="2880609" y="5983626"/>
                <a:ext cx="105700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937618" y="5864159"/>
                <a:ext cx="0" cy="252000"/>
              </a:xfrm>
              <a:prstGeom prst="line">
                <a:avLst/>
              </a:prstGeom>
            </p:spPr>
            <p:style>
              <a:lnRef idx="1">
                <a:schemeClr val="dk1"/>
              </a:lnRef>
              <a:fillRef idx="0">
                <a:schemeClr val="dk1"/>
              </a:fillRef>
              <a:effectRef idx="0">
                <a:schemeClr val="dk1"/>
              </a:effectRef>
              <a:fontRef idx="minor">
                <a:schemeClr val="tx1"/>
              </a:fontRef>
            </p:style>
          </p:cxnSp>
        </p:grpSp>
      </p:grpSp>
      <p:pic>
        <p:nvPicPr>
          <p:cNvPr id="21" name="圖片 20"/>
          <p:cNvPicPr>
            <a:picLocks noChangeAspect="1"/>
          </p:cNvPicPr>
          <p:nvPr/>
        </p:nvPicPr>
        <p:blipFill>
          <a:blip r:embed="rId2" cstate="print"/>
          <a:stretch>
            <a:fillRect/>
          </a:stretch>
        </p:blipFill>
        <p:spPr>
          <a:xfrm>
            <a:off x="7445967" y="4068909"/>
            <a:ext cx="1111254" cy="1330137"/>
          </a:xfrm>
          <a:prstGeom prst="rect">
            <a:avLst/>
          </a:prstGeom>
        </p:spPr>
      </p:pic>
      <p:sp>
        <p:nvSpPr>
          <p:cNvPr id="22"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11</a:t>
            </a:fld>
            <a:endParaRPr lang="zh-TW" altLang="en-US" dirty="0"/>
          </a:p>
        </p:txBody>
      </p:sp>
    </p:spTree>
    <p:extLst>
      <p:ext uri="{BB962C8B-B14F-4D97-AF65-F5344CB8AC3E}">
        <p14:creationId xmlns:p14="http://schemas.microsoft.com/office/powerpoint/2010/main" val="9679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2299282"/>
              </p:ext>
            </p:extLst>
          </p:nvPr>
        </p:nvGraphicFramePr>
        <p:xfrm>
          <a:off x="756373" y="1611218"/>
          <a:ext cx="4248472" cy="4248000"/>
        </p:xfrm>
        <a:graphic>
          <a:graphicData uri="http://schemas.openxmlformats.org/drawingml/2006/table">
            <a:tbl>
              <a:tblPr firstRow="1" bandRow="1">
                <a:tableStyleId>{5940675A-B579-460E-94D1-54222C63F5DA}</a:tableStyleId>
              </a:tblPr>
              <a:tblGrid>
                <a:gridCol w="1062118">
                  <a:extLst>
                    <a:ext uri="{9D8B030D-6E8A-4147-A177-3AD203B41FA5}">
                      <a16:colId xmlns:a16="http://schemas.microsoft.com/office/drawing/2014/main" val="1070710885"/>
                    </a:ext>
                  </a:extLst>
                </a:gridCol>
                <a:gridCol w="1062118">
                  <a:extLst>
                    <a:ext uri="{9D8B030D-6E8A-4147-A177-3AD203B41FA5}">
                      <a16:colId xmlns:a16="http://schemas.microsoft.com/office/drawing/2014/main" val="841351366"/>
                    </a:ext>
                  </a:extLst>
                </a:gridCol>
                <a:gridCol w="1062118">
                  <a:extLst>
                    <a:ext uri="{9D8B030D-6E8A-4147-A177-3AD203B41FA5}">
                      <a16:colId xmlns:a16="http://schemas.microsoft.com/office/drawing/2014/main" val="3377694934"/>
                    </a:ext>
                  </a:extLst>
                </a:gridCol>
                <a:gridCol w="1062118">
                  <a:extLst>
                    <a:ext uri="{9D8B030D-6E8A-4147-A177-3AD203B41FA5}">
                      <a16:colId xmlns:a16="http://schemas.microsoft.com/office/drawing/2014/main" val="2194889329"/>
                    </a:ext>
                  </a:extLst>
                </a:gridCol>
              </a:tblGrid>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R w="12700" cap="flat" cmpd="sng" algn="ctr">
                      <a:solidFill>
                        <a:schemeClr val="tx1"/>
                      </a:solidFill>
                      <a:prstDash val="solid"/>
                      <a:round/>
                      <a:headEnd type="none" w="med" len="med"/>
                      <a:tailEnd type="none" w="med" len="med"/>
                    </a:lnR>
                  </a:tcPr>
                </a:tc>
                <a:tc>
                  <a:txBody>
                    <a:bodyPr/>
                    <a:lstStyle/>
                    <a:p>
                      <a:endParaRPr lang="zh-HK" altLang="en-US" sz="200" dirty="0"/>
                    </a:p>
                  </a:txBody>
                  <a:tcPr marL="151270" marR="151270" marT="75636" marB="75636">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442403"/>
                  </a:ext>
                </a:extLst>
              </a:tr>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234905569"/>
                  </a:ext>
                </a:extLst>
              </a:tr>
              <a:tr h="1062000">
                <a:tc>
                  <a:txBody>
                    <a:bodyPr/>
                    <a:lstStyle/>
                    <a:p>
                      <a:endParaRPr lang="zh-HK" altLang="en-US" sz="200" dirty="0"/>
                    </a:p>
                  </a:txBody>
                  <a:tcPr marL="151270" marR="151270" marT="75636" marB="75636"/>
                </a:tc>
                <a:tc>
                  <a:txBody>
                    <a:bodyPr/>
                    <a:lstStyle/>
                    <a:p>
                      <a:endParaRPr lang="zh-HK" altLang="en-US" sz="20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64928"/>
                  </a:ext>
                </a:extLst>
              </a:tr>
              <a:tr h="1062000">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tc>
                <a:tc>
                  <a:txBody>
                    <a:bodyPr/>
                    <a:lstStyle/>
                    <a:p>
                      <a:endParaRPr lang="zh-HK" altLang="en-US" sz="200" dirty="0"/>
                    </a:p>
                  </a:txBody>
                  <a:tcPr marL="151270" marR="151270" marT="75636" marB="7563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818461"/>
                  </a:ext>
                </a:extLst>
              </a:tr>
            </a:tbl>
          </a:graphicData>
        </a:graphic>
      </p:graphicFrame>
      <p:sp>
        <p:nvSpPr>
          <p:cNvPr id="8" name="文字方塊 7"/>
          <p:cNvSpPr txBox="1"/>
          <p:nvPr/>
        </p:nvSpPr>
        <p:spPr>
          <a:xfrm>
            <a:off x="5257859" y="5210095"/>
            <a:ext cx="936104" cy="369332"/>
          </a:xfrm>
          <a:prstGeom prst="rect">
            <a:avLst/>
          </a:prstGeom>
          <a:noFill/>
        </p:spPr>
        <p:txBody>
          <a:bodyPr wrap="square" rtlCol="0">
            <a:spAutoFit/>
          </a:bodyPr>
          <a:lstStyle/>
          <a:p>
            <a:r>
              <a:rPr lang="en-US" altLang="zh-HK" dirty="0"/>
              <a:t>1m</a:t>
            </a:r>
            <a:endParaRPr lang="zh-HK" altLang="en-US" dirty="0"/>
          </a:p>
        </p:txBody>
      </p:sp>
      <p:sp>
        <p:nvSpPr>
          <p:cNvPr id="9" name="文字方塊 8"/>
          <p:cNvSpPr txBox="1"/>
          <p:nvPr/>
        </p:nvSpPr>
        <p:spPr>
          <a:xfrm>
            <a:off x="4194879" y="5987392"/>
            <a:ext cx="936104" cy="369332"/>
          </a:xfrm>
          <a:prstGeom prst="rect">
            <a:avLst/>
          </a:prstGeom>
          <a:noFill/>
        </p:spPr>
        <p:txBody>
          <a:bodyPr wrap="square" rtlCol="0">
            <a:spAutoFit/>
          </a:bodyPr>
          <a:lstStyle/>
          <a:p>
            <a:r>
              <a:rPr lang="en-US" altLang="zh-HK" dirty="0"/>
              <a:t>1m</a:t>
            </a:r>
            <a:endParaRPr lang="zh-HK" altLang="en-US" dirty="0"/>
          </a:p>
        </p:txBody>
      </p:sp>
      <p:grpSp>
        <p:nvGrpSpPr>
          <p:cNvPr id="2" name="群組 14"/>
          <p:cNvGrpSpPr/>
          <p:nvPr/>
        </p:nvGrpSpPr>
        <p:grpSpPr>
          <a:xfrm>
            <a:off x="3940774" y="5887010"/>
            <a:ext cx="1064071" cy="252000"/>
            <a:chOff x="2880609" y="5864159"/>
            <a:chExt cx="1057009" cy="252000"/>
          </a:xfrm>
        </p:grpSpPr>
        <p:cxnSp>
          <p:nvCxnSpPr>
            <p:cNvPr id="12" name="直線接點 11"/>
            <p:cNvCxnSpPr/>
            <p:nvPr/>
          </p:nvCxnSpPr>
          <p:spPr>
            <a:xfrm>
              <a:off x="2884421" y="5864159"/>
              <a:ext cx="0" cy="252000"/>
            </a:xfrm>
            <a:prstGeom prst="line">
              <a:avLst/>
            </a:prstGeom>
          </p:spPr>
          <p:style>
            <a:lnRef idx="1">
              <a:schemeClr val="dk1"/>
            </a:lnRef>
            <a:fillRef idx="0">
              <a:schemeClr val="dk1"/>
            </a:fillRef>
            <a:effectRef idx="0">
              <a:schemeClr val="dk1"/>
            </a:effectRef>
            <a:fontRef idx="minor">
              <a:schemeClr val="tx1"/>
            </a:fontRef>
          </p:style>
        </p:cxnSp>
        <p:grpSp>
          <p:nvGrpSpPr>
            <p:cNvPr id="5" name="群組 13"/>
            <p:cNvGrpSpPr/>
            <p:nvPr/>
          </p:nvGrpSpPr>
          <p:grpSpPr>
            <a:xfrm>
              <a:off x="2880609" y="5864159"/>
              <a:ext cx="1057009" cy="252000"/>
              <a:chOff x="2880609" y="5864159"/>
              <a:chExt cx="1057009" cy="252000"/>
            </a:xfrm>
          </p:grpSpPr>
          <p:cxnSp>
            <p:nvCxnSpPr>
              <p:cNvPr id="6" name="直線單箭頭接點 5"/>
              <p:cNvCxnSpPr/>
              <p:nvPr/>
            </p:nvCxnSpPr>
            <p:spPr>
              <a:xfrm>
                <a:off x="2880609" y="5983624"/>
                <a:ext cx="105700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937618" y="5864159"/>
                <a:ext cx="0" cy="25200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7" name="群組 15"/>
          <p:cNvGrpSpPr/>
          <p:nvPr/>
        </p:nvGrpSpPr>
        <p:grpSpPr>
          <a:xfrm rot="16200000" flipH="1">
            <a:off x="4637829" y="5201184"/>
            <a:ext cx="1064071" cy="252000"/>
            <a:chOff x="2880609" y="5864159"/>
            <a:chExt cx="1057009" cy="252000"/>
          </a:xfrm>
        </p:grpSpPr>
        <p:cxnSp>
          <p:nvCxnSpPr>
            <p:cNvPr id="17" name="直線接點 16"/>
            <p:cNvCxnSpPr/>
            <p:nvPr/>
          </p:nvCxnSpPr>
          <p:spPr>
            <a:xfrm>
              <a:off x="2884421" y="5864159"/>
              <a:ext cx="0" cy="252000"/>
            </a:xfrm>
            <a:prstGeom prst="line">
              <a:avLst/>
            </a:prstGeom>
          </p:spPr>
          <p:style>
            <a:lnRef idx="1">
              <a:schemeClr val="dk1"/>
            </a:lnRef>
            <a:fillRef idx="0">
              <a:schemeClr val="dk1"/>
            </a:fillRef>
            <a:effectRef idx="0">
              <a:schemeClr val="dk1"/>
            </a:effectRef>
            <a:fontRef idx="minor">
              <a:schemeClr val="tx1"/>
            </a:fontRef>
          </p:style>
        </p:cxnSp>
        <p:grpSp>
          <p:nvGrpSpPr>
            <p:cNvPr id="10" name="群組 17"/>
            <p:cNvGrpSpPr/>
            <p:nvPr/>
          </p:nvGrpSpPr>
          <p:grpSpPr>
            <a:xfrm>
              <a:off x="2880609" y="5864159"/>
              <a:ext cx="1057009" cy="252000"/>
              <a:chOff x="2880609" y="5864159"/>
              <a:chExt cx="1057009" cy="252000"/>
            </a:xfrm>
          </p:grpSpPr>
          <p:cxnSp>
            <p:nvCxnSpPr>
              <p:cNvPr id="19" name="直線單箭頭接點 18"/>
              <p:cNvCxnSpPr/>
              <p:nvPr/>
            </p:nvCxnSpPr>
            <p:spPr>
              <a:xfrm>
                <a:off x="2880609" y="5983626"/>
                <a:ext cx="105700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937618" y="5864159"/>
                <a:ext cx="0" cy="252000"/>
              </a:xfrm>
              <a:prstGeom prst="line">
                <a:avLst/>
              </a:prstGeom>
            </p:spPr>
            <p:style>
              <a:lnRef idx="1">
                <a:schemeClr val="dk1"/>
              </a:lnRef>
              <a:fillRef idx="0">
                <a:schemeClr val="dk1"/>
              </a:fillRef>
              <a:effectRef idx="0">
                <a:schemeClr val="dk1"/>
              </a:effectRef>
              <a:fontRef idx="minor">
                <a:schemeClr val="tx1"/>
              </a:fontRef>
            </p:style>
          </p:cxnSp>
        </p:grpSp>
      </p:grpSp>
      <p:pic>
        <p:nvPicPr>
          <p:cNvPr id="21" name="圖片 20"/>
          <p:cNvPicPr>
            <a:picLocks noChangeAspect="1"/>
          </p:cNvPicPr>
          <p:nvPr/>
        </p:nvPicPr>
        <p:blipFill>
          <a:blip r:embed="rId2" cstate="print"/>
          <a:stretch>
            <a:fillRect/>
          </a:stretch>
        </p:blipFill>
        <p:spPr>
          <a:xfrm>
            <a:off x="7445967" y="4068909"/>
            <a:ext cx="1111254" cy="1330137"/>
          </a:xfrm>
          <a:prstGeom prst="rect">
            <a:avLst/>
          </a:prstGeom>
        </p:spPr>
      </p:pic>
      <p:sp>
        <p:nvSpPr>
          <p:cNvPr id="22"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12</a:t>
            </a:fld>
            <a:endParaRPr lang="zh-TW" altLang="en-US" dirty="0"/>
          </a:p>
        </p:txBody>
      </p:sp>
      <p:sp>
        <p:nvSpPr>
          <p:cNvPr id="23" name="文字方塊 22"/>
          <p:cNvSpPr txBox="1"/>
          <p:nvPr/>
        </p:nvSpPr>
        <p:spPr>
          <a:xfrm>
            <a:off x="6446788" y="5723511"/>
            <a:ext cx="2110433"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spc="100" dirty="0">
                <a:latin typeface="微軟正黑體" pitchFamily="34" charset="-120"/>
                <a:ea typeface="微軟正黑體" pitchFamily="34" charset="-120"/>
              </a:rPr>
              <a:t>28 minutes</a:t>
            </a:r>
            <a:endParaRPr lang="zh-TW" altLang="en-US" sz="2400" dirty="0">
              <a:latin typeface="微軟正黑體" pitchFamily="34" charset="-120"/>
              <a:ea typeface="微軟正黑體" pitchFamily="34" charset="-120"/>
            </a:endParaRPr>
          </a:p>
        </p:txBody>
      </p:sp>
      <p:sp>
        <p:nvSpPr>
          <p:cNvPr id="24" name="矩形 23"/>
          <p:cNvSpPr/>
          <p:nvPr/>
        </p:nvSpPr>
        <p:spPr>
          <a:xfrm>
            <a:off x="611560" y="476672"/>
            <a:ext cx="8208912" cy="830997"/>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In the afternoon, Mandy cleans the floor at home. The floor plan of sitting room is shown below.</a:t>
            </a:r>
            <a:endParaRPr lang="zh-TW" altLang="en-US" sz="2400" dirty="0">
              <a:solidFill>
                <a:prstClr val="black"/>
              </a:solidFill>
              <a:latin typeface="微軟正黑體" pitchFamily="34" charset="-120"/>
              <a:ea typeface="微軟正黑體" pitchFamily="34" charset="-120"/>
            </a:endParaRPr>
          </a:p>
        </p:txBody>
      </p:sp>
      <p:sp>
        <p:nvSpPr>
          <p:cNvPr id="25" name="圓角矩形圖說文字 24"/>
          <p:cNvSpPr/>
          <p:nvPr/>
        </p:nvSpPr>
        <p:spPr>
          <a:xfrm>
            <a:off x="5043865" y="1962386"/>
            <a:ext cx="3848615" cy="1492373"/>
          </a:xfrm>
          <a:prstGeom prst="wedgeRoundRectCallout">
            <a:avLst>
              <a:gd name="adj1" fmla="val 25236"/>
              <a:gd name="adj2" fmla="val 839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the sitting room?</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9679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476672"/>
            <a:ext cx="8208912" cy="492443"/>
          </a:xfrm>
          <a:prstGeom prst="rect">
            <a:avLst/>
          </a:prstGeom>
        </p:spPr>
        <p:txBody>
          <a:bodyPr wrap="square">
            <a:spAutoFit/>
          </a:bodyPr>
          <a:lstStyle/>
          <a:p>
            <a:pPr lvl="0">
              <a:spcBef>
                <a:spcPct val="20000"/>
              </a:spcBef>
            </a:pPr>
            <a:endParaRPr lang="zh-TW" altLang="en-US" sz="2600" dirty="0">
              <a:solidFill>
                <a:prstClr val="black"/>
              </a:solidFill>
              <a:latin typeface="微軟正黑體" pitchFamily="34" charset="-120"/>
              <a:ea typeface="微軟正黑體" pitchFamily="34" charset="-120"/>
            </a:endParaRPr>
          </a:p>
        </p:txBody>
      </p:sp>
      <p:sp>
        <p:nvSpPr>
          <p:cNvPr id="19" name="文字方塊 18"/>
          <p:cNvSpPr txBox="1"/>
          <p:nvPr/>
        </p:nvSpPr>
        <p:spPr>
          <a:xfrm>
            <a:off x="3069330" y="4618336"/>
            <a:ext cx="936104" cy="369332"/>
          </a:xfrm>
          <a:prstGeom prst="rect">
            <a:avLst/>
          </a:prstGeom>
          <a:noFill/>
        </p:spPr>
        <p:txBody>
          <a:bodyPr wrap="square" rtlCol="0">
            <a:spAutoFit/>
          </a:bodyPr>
          <a:lstStyle/>
          <a:p>
            <a:r>
              <a:rPr lang="en-US" altLang="zh-HK" dirty="0"/>
              <a:t>4m</a:t>
            </a:r>
            <a:endParaRPr lang="zh-HK" altLang="en-US" dirty="0"/>
          </a:p>
        </p:txBody>
      </p:sp>
      <p:sp>
        <p:nvSpPr>
          <p:cNvPr id="20" name="文字方塊 19"/>
          <p:cNvSpPr txBox="1"/>
          <p:nvPr/>
        </p:nvSpPr>
        <p:spPr>
          <a:xfrm>
            <a:off x="743241" y="3330884"/>
            <a:ext cx="936104" cy="369332"/>
          </a:xfrm>
          <a:prstGeom prst="rect">
            <a:avLst/>
          </a:prstGeom>
          <a:noFill/>
        </p:spPr>
        <p:txBody>
          <a:bodyPr wrap="square" rtlCol="0">
            <a:spAutoFit/>
          </a:bodyPr>
          <a:lstStyle/>
          <a:p>
            <a:r>
              <a:rPr lang="en-US" altLang="zh-TW" dirty="0"/>
              <a:t>3</a:t>
            </a:r>
            <a:r>
              <a:rPr lang="en-US" altLang="zh-HK" dirty="0"/>
              <a:t>m</a:t>
            </a:r>
            <a:endParaRPr lang="zh-HK" altLang="en-US" dirty="0"/>
          </a:p>
        </p:txBody>
      </p:sp>
      <p:sp>
        <p:nvSpPr>
          <p:cNvPr id="21" name="文字方塊 20"/>
          <p:cNvSpPr txBox="1"/>
          <p:nvPr/>
        </p:nvSpPr>
        <p:spPr>
          <a:xfrm>
            <a:off x="1483869" y="1783900"/>
            <a:ext cx="936104" cy="369332"/>
          </a:xfrm>
          <a:prstGeom prst="rect">
            <a:avLst/>
          </a:prstGeom>
          <a:noFill/>
        </p:spPr>
        <p:txBody>
          <a:bodyPr wrap="square" rtlCol="0">
            <a:spAutoFit/>
          </a:bodyPr>
          <a:lstStyle/>
          <a:p>
            <a:r>
              <a:rPr lang="en-US" altLang="zh-HK" dirty="0"/>
              <a:t>1m</a:t>
            </a:r>
            <a:endParaRPr lang="zh-HK" altLang="en-US" dirty="0"/>
          </a:p>
        </p:txBody>
      </p:sp>
      <p:sp>
        <p:nvSpPr>
          <p:cNvPr id="22" name="文字方塊 21"/>
          <p:cNvSpPr txBox="1"/>
          <p:nvPr/>
        </p:nvSpPr>
        <p:spPr>
          <a:xfrm>
            <a:off x="5444802" y="3951792"/>
            <a:ext cx="936104" cy="369332"/>
          </a:xfrm>
          <a:prstGeom prst="rect">
            <a:avLst/>
          </a:prstGeom>
          <a:noFill/>
        </p:spPr>
        <p:txBody>
          <a:bodyPr wrap="square" rtlCol="0">
            <a:spAutoFit/>
          </a:bodyPr>
          <a:lstStyle/>
          <a:p>
            <a:r>
              <a:rPr lang="en-US" altLang="zh-TW" dirty="0"/>
              <a:t>1</a:t>
            </a:r>
            <a:r>
              <a:rPr lang="en-US" altLang="zh-HK" dirty="0"/>
              <a:t>m</a:t>
            </a:r>
            <a:endParaRPr lang="zh-HK" altLang="en-US" dirty="0"/>
          </a:p>
        </p:txBody>
      </p:sp>
      <p:grpSp>
        <p:nvGrpSpPr>
          <p:cNvPr id="23" name="群組 22"/>
          <p:cNvGrpSpPr/>
          <p:nvPr/>
        </p:nvGrpSpPr>
        <p:grpSpPr>
          <a:xfrm>
            <a:off x="1211294" y="2177144"/>
            <a:ext cx="4167436" cy="2429260"/>
            <a:chOff x="1" y="0"/>
            <a:chExt cx="2532489" cy="1447952"/>
          </a:xfrm>
        </p:grpSpPr>
        <p:cxnSp>
          <p:nvCxnSpPr>
            <p:cNvPr id="24" name="直線接點 23"/>
            <p:cNvCxnSpPr/>
            <p:nvPr/>
          </p:nvCxnSpPr>
          <p:spPr>
            <a:xfrm flipV="1">
              <a:off x="2532490" y="907822"/>
              <a:ext cx="0" cy="539179"/>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直線接點 24"/>
            <p:cNvCxnSpPr/>
            <p:nvPr/>
          </p:nvCxnSpPr>
          <p:spPr>
            <a:xfrm flipH="1" flipV="1">
              <a:off x="3975" y="1447138"/>
              <a:ext cx="2520000"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28" name="群組 27"/>
            <p:cNvGrpSpPr/>
            <p:nvPr/>
          </p:nvGrpSpPr>
          <p:grpSpPr>
            <a:xfrm>
              <a:off x="1" y="0"/>
              <a:ext cx="2528759" cy="1447383"/>
              <a:chOff x="1" y="0"/>
              <a:chExt cx="2528759" cy="1447383"/>
            </a:xfrm>
          </p:grpSpPr>
          <p:cxnSp>
            <p:nvCxnSpPr>
              <p:cNvPr id="29" name="直線接點 28"/>
              <p:cNvCxnSpPr/>
              <p:nvPr/>
            </p:nvCxnSpPr>
            <p:spPr>
              <a:xfrm flipH="1" flipV="1">
                <a:off x="659548" y="7952"/>
                <a:ext cx="1869212" cy="899056"/>
              </a:xfrm>
              <a:prstGeom prst="line">
                <a:avLst/>
              </a:prstGeom>
              <a:ln w="19050"/>
            </p:spPr>
            <p:style>
              <a:lnRef idx="1">
                <a:schemeClr val="dk1"/>
              </a:lnRef>
              <a:fillRef idx="0">
                <a:schemeClr val="dk1"/>
              </a:fillRef>
              <a:effectRef idx="0">
                <a:schemeClr val="dk1"/>
              </a:effectRef>
              <a:fontRef idx="minor">
                <a:schemeClr val="tx1"/>
              </a:fontRef>
            </p:style>
          </p:cxnSp>
          <p:sp>
            <p:nvSpPr>
              <p:cNvPr id="30" name="矩形 29"/>
              <p:cNvSpPr/>
              <p:nvPr/>
            </p:nvSpPr>
            <p:spPr>
              <a:xfrm>
                <a:off x="3975" y="1292087"/>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矩形 30"/>
              <p:cNvSpPr/>
              <p:nvPr/>
            </p:nvSpPr>
            <p:spPr>
              <a:xfrm>
                <a:off x="1" y="0"/>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矩形 31"/>
              <p:cNvSpPr/>
              <p:nvPr/>
            </p:nvSpPr>
            <p:spPr>
              <a:xfrm>
                <a:off x="2373710" y="1292333"/>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cxnSp>
          <p:nvCxnSpPr>
            <p:cNvPr id="27" name="直線接點 26"/>
            <p:cNvCxnSpPr/>
            <p:nvPr/>
          </p:nvCxnSpPr>
          <p:spPr>
            <a:xfrm>
              <a:off x="3975" y="3976"/>
              <a:ext cx="655573" cy="3976"/>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直線接點 25"/>
            <p:cNvCxnSpPr/>
            <p:nvPr/>
          </p:nvCxnSpPr>
          <p:spPr>
            <a:xfrm flipV="1">
              <a:off x="3975" y="7952"/>
              <a:ext cx="0" cy="1440000"/>
            </a:xfrm>
            <a:prstGeom prst="line">
              <a:avLst/>
            </a:prstGeom>
            <a:ln w="19050"/>
          </p:spPr>
          <p:style>
            <a:lnRef idx="1">
              <a:schemeClr val="dk1"/>
            </a:lnRef>
            <a:fillRef idx="0">
              <a:schemeClr val="dk1"/>
            </a:fillRef>
            <a:effectRef idx="0">
              <a:schemeClr val="dk1"/>
            </a:effectRef>
            <a:fontRef idx="minor">
              <a:schemeClr val="tx1"/>
            </a:fontRef>
          </p:style>
        </p:cxnSp>
      </p:grpSp>
      <p:pic>
        <p:nvPicPr>
          <p:cNvPr id="33" name="圖片 32"/>
          <p:cNvPicPr>
            <a:picLocks noChangeAspect="1"/>
          </p:cNvPicPr>
          <p:nvPr/>
        </p:nvPicPr>
        <p:blipFill>
          <a:blip r:embed="rId2" cstate="print"/>
          <a:stretch>
            <a:fillRect/>
          </a:stretch>
        </p:blipFill>
        <p:spPr>
          <a:xfrm>
            <a:off x="7609252" y="3198052"/>
            <a:ext cx="1111254" cy="1330137"/>
          </a:xfrm>
          <a:prstGeom prst="rect">
            <a:avLst/>
          </a:prstGeom>
        </p:spPr>
      </p:pic>
      <p:sp>
        <p:nvSpPr>
          <p:cNvPr id="34"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13</a:t>
            </a:fld>
            <a:endParaRPr lang="zh-TW" altLang="en-US" dirty="0"/>
          </a:p>
        </p:txBody>
      </p:sp>
      <p:sp>
        <p:nvSpPr>
          <p:cNvPr id="35" name="矩形 34"/>
          <p:cNvSpPr/>
          <p:nvPr/>
        </p:nvSpPr>
        <p:spPr>
          <a:xfrm>
            <a:off x="611560" y="476672"/>
            <a:ext cx="8208912" cy="461665"/>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The floor plan of Mandy</a:t>
            </a:r>
            <a:r>
              <a:rPr lang="en-US" altLang="zh-TW" sz="2400" spc="-100" dirty="0">
                <a:solidFill>
                  <a:prstClr val="black"/>
                </a:solidFill>
                <a:latin typeface="Times New Roman" panose="02020603050405020304" pitchFamily="18" charset="0"/>
                <a:ea typeface="微軟正黑體" pitchFamily="34" charset="-120"/>
                <a:cs typeface="Times New Roman" panose="02020603050405020304" pitchFamily="18" charset="0"/>
              </a:rPr>
              <a:t>’</a:t>
            </a:r>
            <a:r>
              <a:rPr lang="en-US" altLang="zh-TW" sz="2400" spc="-100" dirty="0">
                <a:solidFill>
                  <a:prstClr val="black"/>
                </a:solidFill>
                <a:latin typeface="微軟正黑體" pitchFamily="34" charset="-120"/>
                <a:ea typeface="微軟正黑體" pitchFamily="34" charset="-120"/>
              </a:rPr>
              <a:t>s</a:t>
            </a:r>
            <a:r>
              <a:rPr lang="en-US" altLang="zh-TW" sz="2400" dirty="0">
                <a:solidFill>
                  <a:prstClr val="black"/>
                </a:solidFill>
                <a:latin typeface="微軟正黑體" pitchFamily="34" charset="-120"/>
                <a:ea typeface="微軟正黑體" pitchFamily="34" charset="-120"/>
              </a:rPr>
              <a:t> bedroom is shown below.</a:t>
            </a:r>
            <a:endParaRPr lang="zh-TW" altLang="en-US" sz="2400" dirty="0">
              <a:solidFill>
                <a:prstClr val="black"/>
              </a:solidFill>
              <a:latin typeface="微軟正黑體" pitchFamily="34" charset="-120"/>
              <a:ea typeface="微軟正黑體" pitchFamily="34" charset="-120"/>
            </a:endParaRPr>
          </a:p>
        </p:txBody>
      </p:sp>
      <p:sp>
        <p:nvSpPr>
          <p:cNvPr id="36" name="圓角矩形圖說文字 35"/>
          <p:cNvSpPr/>
          <p:nvPr/>
        </p:nvSpPr>
        <p:spPr>
          <a:xfrm>
            <a:off x="5248275" y="1152525"/>
            <a:ext cx="3774661" cy="1628167"/>
          </a:xfrm>
          <a:prstGeom prst="wedgeRoundRectCallout">
            <a:avLst>
              <a:gd name="adj1" fmla="val 19049"/>
              <a:gd name="adj2" fmla="val 641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her bedroom?</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72471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069330" y="4618336"/>
            <a:ext cx="936104" cy="369332"/>
          </a:xfrm>
          <a:prstGeom prst="rect">
            <a:avLst/>
          </a:prstGeom>
          <a:noFill/>
        </p:spPr>
        <p:txBody>
          <a:bodyPr wrap="square" rtlCol="0">
            <a:spAutoFit/>
          </a:bodyPr>
          <a:lstStyle/>
          <a:p>
            <a:r>
              <a:rPr lang="en-US" altLang="zh-HK" dirty="0"/>
              <a:t>4m</a:t>
            </a:r>
            <a:endParaRPr lang="zh-HK" altLang="en-US" dirty="0"/>
          </a:p>
        </p:txBody>
      </p:sp>
      <p:sp>
        <p:nvSpPr>
          <p:cNvPr id="9" name="文字方塊 8"/>
          <p:cNvSpPr txBox="1"/>
          <p:nvPr/>
        </p:nvSpPr>
        <p:spPr>
          <a:xfrm>
            <a:off x="743241" y="3330884"/>
            <a:ext cx="936104" cy="369332"/>
          </a:xfrm>
          <a:prstGeom prst="rect">
            <a:avLst/>
          </a:prstGeom>
          <a:noFill/>
        </p:spPr>
        <p:txBody>
          <a:bodyPr wrap="square" rtlCol="0">
            <a:spAutoFit/>
          </a:bodyPr>
          <a:lstStyle/>
          <a:p>
            <a:r>
              <a:rPr lang="en-US" altLang="zh-TW" dirty="0"/>
              <a:t>3</a:t>
            </a:r>
            <a:r>
              <a:rPr lang="en-US" altLang="zh-HK" dirty="0"/>
              <a:t>m</a:t>
            </a:r>
            <a:endParaRPr lang="zh-HK" altLang="en-US" dirty="0"/>
          </a:p>
        </p:txBody>
      </p:sp>
      <p:sp>
        <p:nvSpPr>
          <p:cNvPr id="38" name="文字方塊 37"/>
          <p:cNvSpPr txBox="1"/>
          <p:nvPr/>
        </p:nvSpPr>
        <p:spPr>
          <a:xfrm>
            <a:off x="1483869" y="1783900"/>
            <a:ext cx="936104" cy="369332"/>
          </a:xfrm>
          <a:prstGeom prst="rect">
            <a:avLst/>
          </a:prstGeom>
          <a:noFill/>
        </p:spPr>
        <p:txBody>
          <a:bodyPr wrap="square" rtlCol="0">
            <a:spAutoFit/>
          </a:bodyPr>
          <a:lstStyle/>
          <a:p>
            <a:r>
              <a:rPr lang="en-US" altLang="zh-HK" dirty="0"/>
              <a:t>1m</a:t>
            </a:r>
            <a:endParaRPr lang="zh-HK" altLang="en-US" dirty="0"/>
          </a:p>
        </p:txBody>
      </p:sp>
      <p:sp>
        <p:nvSpPr>
          <p:cNvPr id="39" name="文字方塊 38"/>
          <p:cNvSpPr txBox="1"/>
          <p:nvPr/>
        </p:nvSpPr>
        <p:spPr>
          <a:xfrm>
            <a:off x="5444802" y="3951792"/>
            <a:ext cx="936104" cy="369332"/>
          </a:xfrm>
          <a:prstGeom prst="rect">
            <a:avLst/>
          </a:prstGeom>
          <a:noFill/>
        </p:spPr>
        <p:txBody>
          <a:bodyPr wrap="square" rtlCol="0">
            <a:spAutoFit/>
          </a:bodyPr>
          <a:lstStyle/>
          <a:p>
            <a:r>
              <a:rPr lang="en-US" altLang="zh-TW" dirty="0"/>
              <a:t>1</a:t>
            </a:r>
            <a:r>
              <a:rPr lang="en-US" altLang="zh-HK" dirty="0"/>
              <a:t>m</a:t>
            </a:r>
            <a:endParaRPr lang="zh-HK" altLang="en-US" dirty="0"/>
          </a:p>
        </p:txBody>
      </p:sp>
      <p:grpSp>
        <p:nvGrpSpPr>
          <p:cNvPr id="50" name="群組 49"/>
          <p:cNvGrpSpPr/>
          <p:nvPr/>
        </p:nvGrpSpPr>
        <p:grpSpPr>
          <a:xfrm>
            <a:off x="1211293" y="2177144"/>
            <a:ext cx="4167437" cy="2429260"/>
            <a:chOff x="0" y="0"/>
            <a:chExt cx="2532490" cy="1447952"/>
          </a:xfrm>
        </p:grpSpPr>
        <p:cxnSp>
          <p:nvCxnSpPr>
            <p:cNvPr id="51" name="直線接點 50"/>
            <p:cNvCxnSpPr/>
            <p:nvPr/>
          </p:nvCxnSpPr>
          <p:spPr>
            <a:xfrm flipV="1">
              <a:off x="2532490" y="907822"/>
              <a:ext cx="0" cy="539179"/>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線接點 51"/>
            <p:cNvCxnSpPr/>
            <p:nvPr/>
          </p:nvCxnSpPr>
          <p:spPr>
            <a:xfrm flipH="1" flipV="1">
              <a:off x="3975" y="1447138"/>
              <a:ext cx="252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線接點 52"/>
            <p:cNvCxnSpPr/>
            <p:nvPr/>
          </p:nvCxnSpPr>
          <p:spPr>
            <a:xfrm flipV="1">
              <a:off x="3975" y="7952"/>
              <a:ext cx="0" cy="144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直線接點 53"/>
            <p:cNvCxnSpPr/>
            <p:nvPr/>
          </p:nvCxnSpPr>
          <p:spPr>
            <a:xfrm>
              <a:off x="3975" y="3976"/>
              <a:ext cx="655573" cy="3976"/>
            </a:xfrm>
            <a:prstGeom prst="line">
              <a:avLst/>
            </a:prstGeom>
            <a:ln w="19050"/>
          </p:spPr>
          <p:style>
            <a:lnRef idx="1">
              <a:schemeClr val="dk1"/>
            </a:lnRef>
            <a:fillRef idx="0">
              <a:schemeClr val="dk1"/>
            </a:fillRef>
            <a:effectRef idx="0">
              <a:schemeClr val="dk1"/>
            </a:effectRef>
            <a:fontRef idx="minor">
              <a:schemeClr val="tx1"/>
            </a:fontRef>
          </p:style>
        </p:cxnSp>
        <p:grpSp>
          <p:nvGrpSpPr>
            <p:cNvPr id="55" name="群組 54"/>
            <p:cNvGrpSpPr/>
            <p:nvPr/>
          </p:nvGrpSpPr>
          <p:grpSpPr>
            <a:xfrm>
              <a:off x="0" y="0"/>
              <a:ext cx="2528760" cy="1447383"/>
              <a:chOff x="0" y="0"/>
              <a:chExt cx="2528760" cy="1447383"/>
            </a:xfrm>
          </p:grpSpPr>
          <p:cxnSp>
            <p:nvCxnSpPr>
              <p:cNvPr id="56" name="直線接點 55"/>
              <p:cNvCxnSpPr/>
              <p:nvPr/>
            </p:nvCxnSpPr>
            <p:spPr>
              <a:xfrm flipH="1" flipV="1">
                <a:off x="659548" y="7952"/>
                <a:ext cx="1869212" cy="899056"/>
              </a:xfrm>
              <a:prstGeom prst="line">
                <a:avLst/>
              </a:prstGeom>
              <a:ln w="19050"/>
            </p:spPr>
            <p:style>
              <a:lnRef idx="1">
                <a:schemeClr val="dk1"/>
              </a:lnRef>
              <a:fillRef idx="0">
                <a:schemeClr val="dk1"/>
              </a:fillRef>
              <a:effectRef idx="0">
                <a:schemeClr val="dk1"/>
              </a:effectRef>
              <a:fontRef idx="minor">
                <a:schemeClr val="tx1"/>
              </a:fontRef>
            </p:style>
          </p:cxnSp>
          <p:sp>
            <p:nvSpPr>
              <p:cNvPr id="57" name="矩形 56"/>
              <p:cNvSpPr/>
              <p:nvPr/>
            </p:nvSpPr>
            <p:spPr>
              <a:xfrm>
                <a:off x="3975" y="1292087"/>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8" name="矩形 57"/>
              <p:cNvSpPr/>
              <p:nvPr/>
            </p:nvSpPr>
            <p:spPr>
              <a:xfrm>
                <a:off x="0" y="0"/>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9" name="矩形 58"/>
              <p:cNvSpPr/>
              <p:nvPr/>
            </p:nvSpPr>
            <p:spPr>
              <a:xfrm>
                <a:off x="2373710" y="1292333"/>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sp>
        <p:nvSpPr>
          <p:cNvPr id="20" name="文字方塊 19"/>
          <p:cNvSpPr txBox="1"/>
          <p:nvPr/>
        </p:nvSpPr>
        <p:spPr>
          <a:xfrm>
            <a:off x="899591" y="5445224"/>
            <a:ext cx="2005533"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spc="100" dirty="0">
                <a:latin typeface="微軟正黑體" pitchFamily="34" charset="-120"/>
                <a:ea typeface="微軟正黑體" pitchFamily="34" charset="-120"/>
              </a:rPr>
              <a:t>1</a:t>
            </a:r>
            <a:r>
              <a:rPr lang="en-US" altLang="zh-TW" sz="2400" spc="100" dirty="0" smtClean="0">
                <a:latin typeface="微軟正黑體" pitchFamily="34" charset="-120"/>
                <a:ea typeface="微軟正黑體" pitchFamily="34" charset="-120"/>
              </a:rPr>
              <a:t>8 </a:t>
            </a:r>
            <a:r>
              <a:rPr lang="en-US" altLang="zh-TW" sz="2400" spc="100" dirty="0">
                <a:latin typeface="微軟正黑體" pitchFamily="34" charset="-120"/>
                <a:ea typeface="微軟正黑體" pitchFamily="34" charset="-120"/>
              </a:rPr>
              <a:t>minutes</a:t>
            </a:r>
            <a:endParaRPr lang="zh-TW" altLang="en-US" sz="2400" dirty="0">
              <a:latin typeface="微軟正黑體" pitchFamily="34" charset="-120"/>
              <a:ea typeface="微軟正黑體" pitchFamily="34" charset="-120"/>
            </a:endParaRPr>
          </a:p>
        </p:txBody>
      </p:sp>
      <p:sp>
        <p:nvSpPr>
          <p:cNvPr id="22"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14</a:t>
            </a:fld>
            <a:endParaRPr lang="zh-TW" altLang="en-US" dirty="0"/>
          </a:p>
        </p:txBody>
      </p:sp>
      <p:pic>
        <p:nvPicPr>
          <p:cNvPr id="23" name="圖片 22"/>
          <p:cNvPicPr>
            <a:picLocks noChangeAspect="1"/>
          </p:cNvPicPr>
          <p:nvPr/>
        </p:nvPicPr>
        <p:blipFill>
          <a:blip r:embed="rId2" cstate="print"/>
          <a:stretch>
            <a:fillRect/>
          </a:stretch>
        </p:blipFill>
        <p:spPr>
          <a:xfrm>
            <a:off x="7609252" y="3198052"/>
            <a:ext cx="1111254" cy="1330137"/>
          </a:xfrm>
          <a:prstGeom prst="rect">
            <a:avLst/>
          </a:prstGeom>
        </p:spPr>
      </p:pic>
      <p:sp>
        <p:nvSpPr>
          <p:cNvPr id="21" name="矩形 20"/>
          <p:cNvSpPr/>
          <p:nvPr/>
        </p:nvSpPr>
        <p:spPr>
          <a:xfrm>
            <a:off x="611560" y="476672"/>
            <a:ext cx="8208912" cy="461665"/>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The floor plan of Mandy</a:t>
            </a:r>
            <a:r>
              <a:rPr lang="en-US" altLang="zh-TW" sz="2400" spc="-100" dirty="0">
                <a:solidFill>
                  <a:prstClr val="black"/>
                </a:solidFill>
                <a:latin typeface="Times New Roman" panose="02020603050405020304" pitchFamily="18" charset="0"/>
                <a:ea typeface="微軟正黑體" pitchFamily="34" charset="-120"/>
                <a:cs typeface="Times New Roman" panose="02020603050405020304" pitchFamily="18" charset="0"/>
              </a:rPr>
              <a:t>’</a:t>
            </a:r>
            <a:r>
              <a:rPr lang="en-US" altLang="zh-TW" sz="2400" spc="-100" dirty="0">
                <a:solidFill>
                  <a:prstClr val="black"/>
                </a:solidFill>
                <a:latin typeface="微軟正黑體" pitchFamily="34" charset="-120"/>
                <a:ea typeface="微軟正黑體" pitchFamily="34" charset="-120"/>
              </a:rPr>
              <a:t>s</a:t>
            </a:r>
            <a:r>
              <a:rPr lang="en-US" altLang="zh-TW" sz="2400" dirty="0">
                <a:solidFill>
                  <a:prstClr val="black"/>
                </a:solidFill>
                <a:latin typeface="微軟正黑體" pitchFamily="34" charset="-120"/>
                <a:ea typeface="微軟正黑體" pitchFamily="34" charset="-120"/>
              </a:rPr>
              <a:t> bedroom is shown below.</a:t>
            </a:r>
            <a:endParaRPr lang="zh-TW" altLang="en-US" sz="2400" dirty="0">
              <a:solidFill>
                <a:prstClr val="black"/>
              </a:solidFill>
              <a:latin typeface="微軟正黑體" pitchFamily="34" charset="-120"/>
              <a:ea typeface="微軟正黑體" pitchFamily="34" charset="-120"/>
            </a:endParaRPr>
          </a:p>
        </p:txBody>
      </p:sp>
      <p:sp>
        <p:nvSpPr>
          <p:cNvPr id="24" name="圓角矩形圖說文字 23"/>
          <p:cNvSpPr/>
          <p:nvPr/>
        </p:nvSpPr>
        <p:spPr>
          <a:xfrm>
            <a:off x="5248275" y="1152525"/>
            <a:ext cx="3774661" cy="1628167"/>
          </a:xfrm>
          <a:prstGeom prst="wedgeRoundRectCallout">
            <a:avLst>
              <a:gd name="adj1" fmla="val 19049"/>
              <a:gd name="adj2" fmla="val 641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her bedroom?</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142416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069330" y="4618336"/>
            <a:ext cx="936104" cy="369332"/>
          </a:xfrm>
          <a:prstGeom prst="rect">
            <a:avLst/>
          </a:prstGeom>
          <a:noFill/>
        </p:spPr>
        <p:txBody>
          <a:bodyPr wrap="square" rtlCol="0">
            <a:spAutoFit/>
          </a:bodyPr>
          <a:lstStyle/>
          <a:p>
            <a:r>
              <a:rPr lang="en-US" altLang="zh-HK" dirty="0"/>
              <a:t>4m</a:t>
            </a:r>
            <a:endParaRPr lang="zh-HK" altLang="en-US" dirty="0"/>
          </a:p>
        </p:txBody>
      </p:sp>
      <p:sp>
        <p:nvSpPr>
          <p:cNvPr id="9" name="文字方塊 8"/>
          <p:cNvSpPr txBox="1"/>
          <p:nvPr/>
        </p:nvSpPr>
        <p:spPr>
          <a:xfrm>
            <a:off x="743241" y="3330884"/>
            <a:ext cx="936104" cy="369332"/>
          </a:xfrm>
          <a:prstGeom prst="rect">
            <a:avLst/>
          </a:prstGeom>
          <a:noFill/>
        </p:spPr>
        <p:txBody>
          <a:bodyPr wrap="square" rtlCol="0">
            <a:spAutoFit/>
          </a:bodyPr>
          <a:lstStyle/>
          <a:p>
            <a:r>
              <a:rPr lang="en-US" altLang="zh-TW" dirty="0"/>
              <a:t>3</a:t>
            </a:r>
            <a:r>
              <a:rPr lang="en-US" altLang="zh-HK" dirty="0"/>
              <a:t>m</a:t>
            </a:r>
            <a:endParaRPr lang="zh-HK" altLang="en-US" dirty="0"/>
          </a:p>
        </p:txBody>
      </p:sp>
      <p:sp>
        <p:nvSpPr>
          <p:cNvPr id="11" name="圓角矩形圖說文字 10"/>
          <p:cNvSpPr/>
          <p:nvPr/>
        </p:nvSpPr>
        <p:spPr>
          <a:xfrm>
            <a:off x="4457700" y="1104125"/>
            <a:ext cx="4490177" cy="2020076"/>
          </a:xfrm>
          <a:prstGeom prst="wedgeRoundRectCallout">
            <a:avLst>
              <a:gd name="adj1" fmla="val 24242"/>
              <a:gd name="adj2" fmla="val 6835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HK" sz="2000" dirty="0">
                <a:latin typeface="微軟正黑體" panose="020B0604030504040204" pitchFamily="34" charset="-120"/>
                <a:ea typeface="微軟正黑體" panose="020B0604030504040204" pitchFamily="34" charset="-120"/>
              </a:rPr>
              <a:t>Mandy and her little brother clean the floor of bedroom together. Each of them takes two minutes to clean one square </a:t>
            </a:r>
            <a:r>
              <a:rPr lang="en-US" altLang="zh-HK" sz="2000" dirty="0" err="1" smtClean="0">
                <a:latin typeface="微軟正黑體" panose="020B0604030504040204" pitchFamily="34" charset="-120"/>
                <a:ea typeface="微軟正黑體" panose="020B0604030504040204" pitchFamily="34" charset="-120"/>
              </a:rPr>
              <a:t>metre</a:t>
            </a:r>
            <a:r>
              <a:rPr lang="en-US" altLang="zh-HK" sz="2000" dirty="0" smtClean="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rPr>
              <a:t>of floor. At least how long do they take to clean the floor of bedroom?</a:t>
            </a:r>
            <a:endParaRPr lang="zh-TW" altLang="en-US" sz="2800" spc="100" dirty="0">
              <a:latin typeface="微軟正黑體" pitchFamily="34" charset="-120"/>
              <a:ea typeface="微軟正黑體" pitchFamily="34" charset="-120"/>
            </a:endParaRPr>
          </a:p>
        </p:txBody>
      </p:sp>
      <p:sp>
        <p:nvSpPr>
          <p:cNvPr id="38" name="文字方塊 37"/>
          <p:cNvSpPr txBox="1"/>
          <p:nvPr/>
        </p:nvSpPr>
        <p:spPr>
          <a:xfrm>
            <a:off x="1483869" y="1783900"/>
            <a:ext cx="936104" cy="369332"/>
          </a:xfrm>
          <a:prstGeom prst="rect">
            <a:avLst/>
          </a:prstGeom>
          <a:noFill/>
        </p:spPr>
        <p:txBody>
          <a:bodyPr wrap="square" rtlCol="0">
            <a:spAutoFit/>
          </a:bodyPr>
          <a:lstStyle/>
          <a:p>
            <a:r>
              <a:rPr lang="en-US" altLang="zh-HK" dirty="0"/>
              <a:t>1m</a:t>
            </a:r>
            <a:endParaRPr lang="zh-HK" altLang="en-US" dirty="0"/>
          </a:p>
        </p:txBody>
      </p:sp>
      <p:sp>
        <p:nvSpPr>
          <p:cNvPr id="39" name="文字方塊 38"/>
          <p:cNvSpPr txBox="1"/>
          <p:nvPr/>
        </p:nvSpPr>
        <p:spPr>
          <a:xfrm>
            <a:off x="5444802" y="3951792"/>
            <a:ext cx="936104" cy="369332"/>
          </a:xfrm>
          <a:prstGeom prst="rect">
            <a:avLst/>
          </a:prstGeom>
          <a:noFill/>
        </p:spPr>
        <p:txBody>
          <a:bodyPr wrap="square" rtlCol="0">
            <a:spAutoFit/>
          </a:bodyPr>
          <a:lstStyle/>
          <a:p>
            <a:r>
              <a:rPr lang="en-US" altLang="zh-TW" dirty="0"/>
              <a:t>1</a:t>
            </a:r>
            <a:r>
              <a:rPr lang="en-US" altLang="zh-HK" dirty="0"/>
              <a:t>m</a:t>
            </a:r>
            <a:endParaRPr lang="zh-HK" altLang="en-US" dirty="0"/>
          </a:p>
        </p:txBody>
      </p:sp>
      <p:grpSp>
        <p:nvGrpSpPr>
          <p:cNvPr id="50" name="群組 49"/>
          <p:cNvGrpSpPr/>
          <p:nvPr/>
        </p:nvGrpSpPr>
        <p:grpSpPr>
          <a:xfrm>
            <a:off x="1211293" y="2177144"/>
            <a:ext cx="4167437" cy="2429260"/>
            <a:chOff x="0" y="0"/>
            <a:chExt cx="2532490" cy="1447952"/>
          </a:xfrm>
        </p:grpSpPr>
        <p:cxnSp>
          <p:nvCxnSpPr>
            <p:cNvPr id="51" name="直線接點 50"/>
            <p:cNvCxnSpPr/>
            <p:nvPr/>
          </p:nvCxnSpPr>
          <p:spPr>
            <a:xfrm flipV="1">
              <a:off x="2532490" y="907822"/>
              <a:ext cx="0" cy="539179"/>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線接點 51"/>
            <p:cNvCxnSpPr/>
            <p:nvPr/>
          </p:nvCxnSpPr>
          <p:spPr>
            <a:xfrm flipH="1" flipV="1">
              <a:off x="3975" y="1447138"/>
              <a:ext cx="252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線接點 52"/>
            <p:cNvCxnSpPr/>
            <p:nvPr/>
          </p:nvCxnSpPr>
          <p:spPr>
            <a:xfrm flipV="1">
              <a:off x="3975" y="7952"/>
              <a:ext cx="0" cy="144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直線接點 53"/>
            <p:cNvCxnSpPr/>
            <p:nvPr/>
          </p:nvCxnSpPr>
          <p:spPr>
            <a:xfrm>
              <a:off x="3975" y="3976"/>
              <a:ext cx="655573" cy="3976"/>
            </a:xfrm>
            <a:prstGeom prst="line">
              <a:avLst/>
            </a:prstGeom>
            <a:ln w="19050"/>
          </p:spPr>
          <p:style>
            <a:lnRef idx="1">
              <a:schemeClr val="dk1"/>
            </a:lnRef>
            <a:fillRef idx="0">
              <a:schemeClr val="dk1"/>
            </a:fillRef>
            <a:effectRef idx="0">
              <a:schemeClr val="dk1"/>
            </a:effectRef>
            <a:fontRef idx="minor">
              <a:schemeClr val="tx1"/>
            </a:fontRef>
          </p:style>
        </p:cxnSp>
        <p:grpSp>
          <p:nvGrpSpPr>
            <p:cNvPr id="55" name="群組 54"/>
            <p:cNvGrpSpPr/>
            <p:nvPr/>
          </p:nvGrpSpPr>
          <p:grpSpPr>
            <a:xfrm>
              <a:off x="0" y="0"/>
              <a:ext cx="2528760" cy="1447383"/>
              <a:chOff x="0" y="0"/>
              <a:chExt cx="2528760" cy="1447383"/>
            </a:xfrm>
          </p:grpSpPr>
          <p:cxnSp>
            <p:nvCxnSpPr>
              <p:cNvPr id="56" name="直線接點 55"/>
              <p:cNvCxnSpPr/>
              <p:nvPr/>
            </p:nvCxnSpPr>
            <p:spPr>
              <a:xfrm flipH="1" flipV="1">
                <a:off x="659548" y="7952"/>
                <a:ext cx="1869212" cy="899056"/>
              </a:xfrm>
              <a:prstGeom prst="line">
                <a:avLst/>
              </a:prstGeom>
              <a:ln w="19050"/>
            </p:spPr>
            <p:style>
              <a:lnRef idx="1">
                <a:schemeClr val="dk1"/>
              </a:lnRef>
              <a:fillRef idx="0">
                <a:schemeClr val="dk1"/>
              </a:fillRef>
              <a:effectRef idx="0">
                <a:schemeClr val="dk1"/>
              </a:effectRef>
              <a:fontRef idx="minor">
                <a:schemeClr val="tx1"/>
              </a:fontRef>
            </p:style>
          </p:cxnSp>
          <p:sp>
            <p:nvSpPr>
              <p:cNvPr id="57" name="矩形 56"/>
              <p:cNvSpPr/>
              <p:nvPr/>
            </p:nvSpPr>
            <p:spPr>
              <a:xfrm>
                <a:off x="3975" y="1292087"/>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8" name="矩形 57"/>
              <p:cNvSpPr/>
              <p:nvPr/>
            </p:nvSpPr>
            <p:spPr>
              <a:xfrm>
                <a:off x="0" y="0"/>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9" name="矩形 58"/>
              <p:cNvSpPr/>
              <p:nvPr/>
            </p:nvSpPr>
            <p:spPr>
              <a:xfrm>
                <a:off x="2373710" y="1292333"/>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sp>
        <p:nvSpPr>
          <p:cNvPr id="22"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15</a:t>
            </a:fld>
            <a:endParaRPr lang="zh-TW" altLang="en-US" dirty="0"/>
          </a:p>
        </p:txBody>
      </p:sp>
      <p:pic>
        <p:nvPicPr>
          <p:cNvPr id="23" name="圖片 22"/>
          <p:cNvPicPr>
            <a:picLocks noChangeAspect="1"/>
          </p:cNvPicPr>
          <p:nvPr/>
        </p:nvPicPr>
        <p:blipFill>
          <a:blip r:embed="rId2" cstate="print"/>
          <a:stretch>
            <a:fillRect/>
          </a:stretch>
        </p:blipFill>
        <p:spPr>
          <a:xfrm>
            <a:off x="7430819" y="3591545"/>
            <a:ext cx="1111254" cy="1330137"/>
          </a:xfrm>
          <a:prstGeom prst="rect">
            <a:avLst/>
          </a:prstGeom>
        </p:spPr>
      </p:pic>
      <p:sp>
        <p:nvSpPr>
          <p:cNvPr id="21" name="矩形 20"/>
          <p:cNvSpPr/>
          <p:nvPr/>
        </p:nvSpPr>
        <p:spPr>
          <a:xfrm>
            <a:off x="611560" y="476672"/>
            <a:ext cx="8208912" cy="461665"/>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The floor plan of Mandy</a:t>
            </a:r>
            <a:r>
              <a:rPr lang="en-US" altLang="zh-TW" sz="2400" spc="-100" dirty="0">
                <a:solidFill>
                  <a:prstClr val="black"/>
                </a:solidFill>
                <a:latin typeface="Times New Roman" panose="02020603050405020304" pitchFamily="18" charset="0"/>
                <a:ea typeface="微軟正黑體" pitchFamily="34" charset="-120"/>
                <a:cs typeface="Times New Roman" panose="02020603050405020304" pitchFamily="18" charset="0"/>
              </a:rPr>
              <a:t>’</a:t>
            </a:r>
            <a:r>
              <a:rPr lang="en-US" altLang="zh-TW" sz="2400" spc="-100" dirty="0">
                <a:solidFill>
                  <a:prstClr val="black"/>
                </a:solidFill>
                <a:latin typeface="微軟正黑體" pitchFamily="34" charset="-120"/>
                <a:ea typeface="微軟正黑體" pitchFamily="34" charset="-120"/>
              </a:rPr>
              <a:t>s</a:t>
            </a:r>
            <a:r>
              <a:rPr lang="en-US" altLang="zh-TW" sz="2400" dirty="0">
                <a:solidFill>
                  <a:prstClr val="black"/>
                </a:solidFill>
                <a:latin typeface="微軟正黑體" pitchFamily="34" charset="-120"/>
                <a:ea typeface="微軟正黑體" pitchFamily="34" charset="-120"/>
              </a:rPr>
              <a:t> bedroom is shown below.</a:t>
            </a:r>
            <a:endParaRPr lang="zh-TW" altLang="en-US" sz="24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47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069330" y="4618336"/>
            <a:ext cx="936104" cy="369332"/>
          </a:xfrm>
          <a:prstGeom prst="rect">
            <a:avLst/>
          </a:prstGeom>
          <a:noFill/>
        </p:spPr>
        <p:txBody>
          <a:bodyPr wrap="square" rtlCol="0">
            <a:spAutoFit/>
          </a:bodyPr>
          <a:lstStyle/>
          <a:p>
            <a:r>
              <a:rPr lang="en-US" altLang="zh-HK" dirty="0"/>
              <a:t>4m</a:t>
            </a:r>
            <a:endParaRPr lang="zh-HK" altLang="en-US" dirty="0"/>
          </a:p>
        </p:txBody>
      </p:sp>
      <p:sp>
        <p:nvSpPr>
          <p:cNvPr id="9" name="文字方塊 8"/>
          <p:cNvSpPr txBox="1"/>
          <p:nvPr/>
        </p:nvSpPr>
        <p:spPr>
          <a:xfrm>
            <a:off x="743241" y="3330884"/>
            <a:ext cx="936104" cy="369332"/>
          </a:xfrm>
          <a:prstGeom prst="rect">
            <a:avLst/>
          </a:prstGeom>
          <a:noFill/>
        </p:spPr>
        <p:txBody>
          <a:bodyPr wrap="square" rtlCol="0">
            <a:spAutoFit/>
          </a:bodyPr>
          <a:lstStyle/>
          <a:p>
            <a:r>
              <a:rPr lang="en-US" altLang="zh-TW" dirty="0"/>
              <a:t>3</a:t>
            </a:r>
            <a:r>
              <a:rPr lang="en-US" altLang="zh-HK" dirty="0"/>
              <a:t>m</a:t>
            </a:r>
            <a:endParaRPr lang="zh-HK" altLang="en-US" dirty="0"/>
          </a:p>
        </p:txBody>
      </p:sp>
      <p:sp>
        <p:nvSpPr>
          <p:cNvPr id="38" name="文字方塊 37"/>
          <p:cNvSpPr txBox="1"/>
          <p:nvPr/>
        </p:nvSpPr>
        <p:spPr>
          <a:xfrm>
            <a:off x="1483869" y="1783900"/>
            <a:ext cx="936104" cy="369332"/>
          </a:xfrm>
          <a:prstGeom prst="rect">
            <a:avLst/>
          </a:prstGeom>
          <a:noFill/>
        </p:spPr>
        <p:txBody>
          <a:bodyPr wrap="square" rtlCol="0">
            <a:spAutoFit/>
          </a:bodyPr>
          <a:lstStyle/>
          <a:p>
            <a:r>
              <a:rPr lang="en-US" altLang="zh-HK" dirty="0"/>
              <a:t>1m</a:t>
            </a:r>
            <a:endParaRPr lang="zh-HK" altLang="en-US" dirty="0"/>
          </a:p>
        </p:txBody>
      </p:sp>
      <p:sp>
        <p:nvSpPr>
          <p:cNvPr id="39" name="文字方塊 38"/>
          <p:cNvSpPr txBox="1"/>
          <p:nvPr/>
        </p:nvSpPr>
        <p:spPr>
          <a:xfrm>
            <a:off x="5444802" y="3951792"/>
            <a:ext cx="936104" cy="369332"/>
          </a:xfrm>
          <a:prstGeom prst="rect">
            <a:avLst/>
          </a:prstGeom>
          <a:noFill/>
        </p:spPr>
        <p:txBody>
          <a:bodyPr wrap="square" rtlCol="0">
            <a:spAutoFit/>
          </a:bodyPr>
          <a:lstStyle/>
          <a:p>
            <a:r>
              <a:rPr lang="en-US" altLang="zh-TW" dirty="0"/>
              <a:t>1</a:t>
            </a:r>
            <a:r>
              <a:rPr lang="en-US" altLang="zh-HK" dirty="0"/>
              <a:t>m</a:t>
            </a:r>
            <a:endParaRPr lang="zh-HK" altLang="en-US" dirty="0"/>
          </a:p>
        </p:txBody>
      </p:sp>
      <p:grpSp>
        <p:nvGrpSpPr>
          <p:cNvPr id="50" name="群組 49"/>
          <p:cNvGrpSpPr/>
          <p:nvPr/>
        </p:nvGrpSpPr>
        <p:grpSpPr>
          <a:xfrm>
            <a:off x="1211293" y="2177144"/>
            <a:ext cx="4167437" cy="2429260"/>
            <a:chOff x="0" y="0"/>
            <a:chExt cx="2532490" cy="1447952"/>
          </a:xfrm>
        </p:grpSpPr>
        <p:cxnSp>
          <p:nvCxnSpPr>
            <p:cNvPr id="51" name="直線接點 50"/>
            <p:cNvCxnSpPr/>
            <p:nvPr/>
          </p:nvCxnSpPr>
          <p:spPr>
            <a:xfrm flipV="1">
              <a:off x="2532490" y="907822"/>
              <a:ext cx="0" cy="539179"/>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線接點 51"/>
            <p:cNvCxnSpPr/>
            <p:nvPr/>
          </p:nvCxnSpPr>
          <p:spPr>
            <a:xfrm flipH="1" flipV="1">
              <a:off x="3975" y="1447138"/>
              <a:ext cx="252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線接點 52"/>
            <p:cNvCxnSpPr/>
            <p:nvPr/>
          </p:nvCxnSpPr>
          <p:spPr>
            <a:xfrm flipV="1">
              <a:off x="3975" y="7952"/>
              <a:ext cx="0" cy="144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直線接點 53"/>
            <p:cNvCxnSpPr/>
            <p:nvPr/>
          </p:nvCxnSpPr>
          <p:spPr>
            <a:xfrm>
              <a:off x="3975" y="3976"/>
              <a:ext cx="655573" cy="3976"/>
            </a:xfrm>
            <a:prstGeom prst="line">
              <a:avLst/>
            </a:prstGeom>
            <a:ln w="19050"/>
          </p:spPr>
          <p:style>
            <a:lnRef idx="1">
              <a:schemeClr val="dk1"/>
            </a:lnRef>
            <a:fillRef idx="0">
              <a:schemeClr val="dk1"/>
            </a:fillRef>
            <a:effectRef idx="0">
              <a:schemeClr val="dk1"/>
            </a:effectRef>
            <a:fontRef idx="minor">
              <a:schemeClr val="tx1"/>
            </a:fontRef>
          </p:style>
        </p:cxnSp>
        <p:grpSp>
          <p:nvGrpSpPr>
            <p:cNvPr id="55" name="群組 54"/>
            <p:cNvGrpSpPr/>
            <p:nvPr/>
          </p:nvGrpSpPr>
          <p:grpSpPr>
            <a:xfrm>
              <a:off x="0" y="0"/>
              <a:ext cx="2528760" cy="1447383"/>
              <a:chOff x="0" y="0"/>
              <a:chExt cx="2528760" cy="1447383"/>
            </a:xfrm>
          </p:grpSpPr>
          <p:cxnSp>
            <p:nvCxnSpPr>
              <p:cNvPr id="56" name="直線接點 55"/>
              <p:cNvCxnSpPr/>
              <p:nvPr/>
            </p:nvCxnSpPr>
            <p:spPr>
              <a:xfrm flipH="1" flipV="1">
                <a:off x="659548" y="7952"/>
                <a:ext cx="1869212" cy="899056"/>
              </a:xfrm>
              <a:prstGeom prst="line">
                <a:avLst/>
              </a:prstGeom>
              <a:ln w="19050"/>
            </p:spPr>
            <p:style>
              <a:lnRef idx="1">
                <a:schemeClr val="dk1"/>
              </a:lnRef>
              <a:fillRef idx="0">
                <a:schemeClr val="dk1"/>
              </a:fillRef>
              <a:effectRef idx="0">
                <a:schemeClr val="dk1"/>
              </a:effectRef>
              <a:fontRef idx="minor">
                <a:schemeClr val="tx1"/>
              </a:fontRef>
            </p:style>
          </p:cxnSp>
          <p:sp>
            <p:nvSpPr>
              <p:cNvPr id="57" name="矩形 56"/>
              <p:cNvSpPr/>
              <p:nvPr/>
            </p:nvSpPr>
            <p:spPr>
              <a:xfrm>
                <a:off x="3975" y="1292087"/>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8" name="矩形 57"/>
              <p:cNvSpPr/>
              <p:nvPr/>
            </p:nvSpPr>
            <p:spPr>
              <a:xfrm>
                <a:off x="0" y="0"/>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9" name="矩形 58"/>
              <p:cNvSpPr/>
              <p:nvPr/>
            </p:nvSpPr>
            <p:spPr>
              <a:xfrm>
                <a:off x="2373710" y="1292333"/>
                <a:ext cx="155050" cy="155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sp>
        <p:nvSpPr>
          <p:cNvPr id="22"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16</a:t>
            </a:fld>
            <a:endParaRPr lang="zh-TW" altLang="en-US" dirty="0"/>
          </a:p>
        </p:txBody>
      </p:sp>
      <p:pic>
        <p:nvPicPr>
          <p:cNvPr id="23" name="圖片 22"/>
          <p:cNvPicPr>
            <a:picLocks noChangeAspect="1"/>
          </p:cNvPicPr>
          <p:nvPr/>
        </p:nvPicPr>
        <p:blipFill>
          <a:blip r:embed="rId2" cstate="print"/>
          <a:stretch>
            <a:fillRect/>
          </a:stretch>
        </p:blipFill>
        <p:spPr>
          <a:xfrm>
            <a:off x="7430819" y="3591545"/>
            <a:ext cx="1111254" cy="1330137"/>
          </a:xfrm>
          <a:prstGeom prst="rect">
            <a:avLst/>
          </a:prstGeom>
        </p:spPr>
      </p:pic>
      <p:sp>
        <p:nvSpPr>
          <p:cNvPr id="25" name="矩形 24"/>
          <p:cNvSpPr/>
          <p:nvPr/>
        </p:nvSpPr>
        <p:spPr>
          <a:xfrm>
            <a:off x="611560" y="476672"/>
            <a:ext cx="8208912" cy="461665"/>
          </a:xfrm>
          <a:prstGeom prst="rect">
            <a:avLst/>
          </a:prstGeom>
        </p:spPr>
        <p:txBody>
          <a:bodyPr wrap="square">
            <a:spAutoFit/>
          </a:bodyPr>
          <a:lstStyle/>
          <a:p>
            <a:pPr lvl="0">
              <a:spcBef>
                <a:spcPct val="20000"/>
              </a:spcBef>
            </a:pPr>
            <a:r>
              <a:rPr lang="en-US" altLang="zh-TW" sz="2400" dirty="0">
                <a:solidFill>
                  <a:prstClr val="black"/>
                </a:solidFill>
                <a:latin typeface="微軟正黑體" pitchFamily="34" charset="-120"/>
                <a:ea typeface="微軟正黑體" pitchFamily="34" charset="-120"/>
              </a:rPr>
              <a:t>The floor plan of Mandy</a:t>
            </a:r>
            <a:r>
              <a:rPr lang="en-US" altLang="zh-TW" sz="2400" spc="-100" dirty="0">
                <a:solidFill>
                  <a:prstClr val="black"/>
                </a:solidFill>
                <a:latin typeface="Times New Roman" panose="02020603050405020304" pitchFamily="18" charset="0"/>
                <a:ea typeface="微軟正黑體" pitchFamily="34" charset="-120"/>
                <a:cs typeface="Times New Roman" panose="02020603050405020304" pitchFamily="18" charset="0"/>
              </a:rPr>
              <a:t>’</a:t>
            </a:r>
            <a:r>
              <a:rPr lang="en-US" altLang="zh-TW" sz="2400" spc="-100" dirty="0">
                <a:solidFill>
                  <a:prstClr val="black"/>
                </a:solidFill>
                <a:latin typeface="微軟正黑體" pitchFamily="34" charset="-120"/>
                <a:ea typeface="微軟正黑體" pitchFamily="34" charset="-120"/>
              </a:rPr>
              <a:t>s</a:t>
            </a:r>
            <a:r>
              <a:rPr lang="en-US" altLang="zh-TW" sz="2400" dirty="0">
                <a:solidFill>
                  <a:prstClr val="black"/>
                </a:solidFill>
                <a:latin typeface="微軟正黑體" pitchFamily="34" charset="-120"/>
                <a:ea typeface="微軟正黑體" pitchFamily="34" charset="-120"/>
              </a:rPr>
              <a:t> bedroom is shown below.</a:t>
            </a:r>
            <a:endParaRPr lang="zh-TW" altLang="en-US" sz="2400" dirty="0">
              <a:solidFill>
                <a:prstClr val="black"/>
              </a:solidFill>
              <a:latin typeface="微軟正黑體" pitchFamily="34" charset="-120"/>
              <a:ea typeface="微軟正黑體" pitchFamily="34" charset="-120"/>
            </a:endParaRPr>
          </a:p>
        </p:txBody>
      </p:sp>
      <p:sp>
        <p:nvSpPr>
          <p:cNvPr id="26" name="文字方塊 25"/>
          <p:cNvSpPr txBox="1"/>
          <p:nvPr/>
        </p:nvSpPr>
        <p:spPr>
          <a:xfrm>
            <a:off x="899591" y="5445224"/>
            <a:ext cx="2005533"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spc="100" dirty="0">
                <a:latin typeface="微軟正黑體" pitchFamily="34" charset="-120"/>
                <a:ea typeface="微軟正黑體" pitchFamily="34" charset="-120"/>
              </a:rPr>
              <a:t>9 minutes</a:t>
            </a:r>
            <a:endParaRPr lang="zh-TW" altLang="en-US" sz="2400" dirty="0">
              <a:latin typeface="微軟正黑體" pitchFamily="34" charset="-120"/>
              <a:ea typeface="微軟正黑體" pitchFamily="34" charset="-120"/>
            </a:endParaRPr>
          </a:p>
        </p:txBody>
      </p:sp>
      <p:sp>
        <p:nvSpPr>
          <p:cNvPr id="21" name="圓角矩形圖說文字 20"/>
          <p:cNvSpPr/>
          <p:nvPr/>
        </p:nvSpPr>
        <p:spPr>
          <a:xfrm>
            <a:off x="4457700" y="1104125"/>
            <a:ext cx="4490177" cy="2020076"/>
          </a:xfrm>
          <a:prstGeom prst="wedgeRoundRectCallout">
            <a:avLst>
              <a:gd name="adj1" fmla="val 24242"/>
              <a:gd name="adj2" fmla="val 6835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HK" sz="2000" dirty="0">
                <a:latin typeface="微軟正黑體" panose="020B0604030504040204" pitchFamily="34" charset="-120"/>
                <a:ea typeface="微軟正黑體" panose="020B0604030504040204" pitchFamily="34" charset="-120"/>
              </a:rPr>
              <a:t>Mandy and her little brother clean the floor of bedroom together. Each of them takes two minutes to clean one square </a:t>
            </a:r>
            <a:r>
              <a:rPr lang="en-US" altLang="zh-HK" sz="2000" dirty="0" err="1" smtClean="0">
                <a:latin typeface="微軟正黑體" panose="020B0604030504040204" pitchFamily="34" charset="-120"/>
                <a:ea typeface="微軟正黑體" panose="020B0604030504040204" pitchFamily="34" charset="-120"/>
              </a:rPr>
              <a:t>metre</a:t>
            </a:r>
            <a:r>
              <a:rPr lang="en-US" altLang="zh-HK" sz="2000" dirty="0" smtClean="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rPr>
              <a:t>of floor. At least how long do they take to clean the floor of bedroom?</a:t>
            </a:r>
            <a:endParaRPr lang="zh-TW" altLang="en-US" sz="2800" spc="100" dirty="0">
              <a:latin typeface="微軟正黑體" pitchFamily="34" charset="-120"/>
              <a:ea typeface="微軟正黑體" pitchFamily="34" charset="-120"/>
            </a:endParaRPr>
          </a:p>
        </p:txBody>
      </p:sp>
    </p:spTree>
    <p:extLst>
      <p:ext uri="{BB962C8B-B14F-4D97-AF65-F5344CB8AC3E}">
        <p14:creationId xmlns:p14="http://schemas.microsoft.com/office/powerpoint/2010/main" val="25255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343322"/>
            <a:ext cx="8363272" cy="1446550"/>
          </a:xfrm>
          <a:prstGeom prst="rect">
            <a:avLst/>
          </a:prstGeom>
        </p:spPr>
        <p:txBody>
          <a:bodyPr wrap="square">
            <a:spAutoFit/>
          </a:bodyPr>
          <a:lstStyle/>
          <a:p>
            <a:pPr lvl="0">
              <a:spcBef>
                <a:spcPct val="20000"/>
              </a:spcBef>
            </a:pPr>
            <a:r>
              <a:rPr lang="en-US" altLang="zh-TW" sz="2200" dirty="0">
                <a:solidFill>
                  <a:prstClr val="black"/>
                </a:solidFill>
                <a:latin typeface="微軟正黑體" pitchFamily="34" charset="-120"/>
                <a:ea typeface="微軟正黑體" pitchFamily="34" charset="-120"/>
              </a:rPr>
              <a:t>Mandy</a:t>
            </a:r>
            <a:r>
              <a:rPr lang="en-US" altLang="zh-TW" sz="2200" dirty="0">
                <a:solidFill>
                  <a:prstClr val="black"/>
                </a:solidFill>
                <a:ea typeface="微軟正黑體" pitchFamily="34" charset="-120"/>
              </a:rPr>
              <a:t>’</a:t>
            </a:r>
            <a:r>
              <a:rPr lang="en-US" altLang="zh-TW" sz="2200" dirty="0">
                <a:solidFill>
                  <a:prstClr val="black"/>
                </a:solidFill>
                <a:latin typeface="微軟正黑體" pitchFamily="34" charset="-120"/>
                <a:ea typeface="微軟正黑體" pitchFamily="34" charset="-120"/>
              </a:rPr>
              <a:t>s home has a rectangular kitchen. Its floor plan is shown below.  The length and width of the rectangular cooking table are 2m and 1m respectively. After deducting the area occupied by the cooking table, the rest is the kitchen floor.</a:t>
            </a:r>
            <a:endParaRPr lang="zh-TW" altLang="en-US" sz="2200" dirty="0">
              <a:solidFill>
                <a:prstClr val="black"/>
              </a:solidFill>
              <a:latin typeface="微軟正黑體" pitchFamily="34" charset="-120"/>
              <a:ea typeface="微軟正黑體" pitchFamily="34" charset="-120"/>
            </a:endParaRPr>
          </a:p>
        </p:txBody>
      </p:sp>
      <p:sp>
        <p:nvSpPr>
          <p:cNvPr id="11" name="圓角矩形圖說文字 10"/>
          <p:cNvSpPr/>
          <p:nvPr/>
        </p:nvSpPr>
        <p:spPr>
          <a:xfrm>
            <a:off x="2129830" y="4542792"/>
            <a:ext cx="5133710" cy="1053977"/>
          </a:xfrm>
          <a:prstGeom prst="wedgeRoundRectCallout">
            <a:avLst>
              <a:gd name="adj1" fmla="val 56631"/>
              <a:gd name="adj2" fmla="val 3906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the kitchen floor?</a:t>
            </a:r>
            <a:endParaRPr lang="zh-TW" altLang="en-US" sz="2000" dirty="0">
              <a:latin typeface="微軟正黑體" pitchFamily="34" charset="-120"/>
              <a:ea typeface="微軟正黑體" pitchFamily="34" charset="-120"/>
            </a:endParaRPr>
          </a:p>
        </p:txBody>
      </p:sp>
      <p:sp>
        <p:nvSpPr>
          <p:cNvPr id="24" name="矩形 23"/>
          <p:cNvSpPr/>
          <p:nvPr/>
        </p:nvSpPr>
        <p:spPr>
          <a:xfrm>
            <a:off x="2713110" y="2184743"/>
            <a:ext cx="3654500" cy="1951664"/>
          </a:xfrm>
          <a:prstGeom prst="rect">
            <a:avLst/>
          </a:prstGeom>
          <a:pattFill prst="diagBrick">
            <a:fgClr>
              <a:schemeClr val="bg1">
                <a:lumMod val="85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矩形 24"/>
          <p:cNvSpPr/>
          <p:nvPr/>
        </p:nvSpPr>
        <p:spPr>
          <a:xfrm>
            <a:off x="3584167" y="2183055"/>
            <a:ext cx="2284063" cy="992995"/>
          </a:xfrm>
          <a:prstGeom prst="rect">
            <a:avLst/>
          </a:prstGeom>
          <a:blipFill>
            <a:blip r:embed="rId2" cstate="prin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 name="矩形 1"/>
          <p:cNvSpPr/>
          <p:nvPr/>
        </p:nvSpPr>
        <p:spPr>
          <a:xfrm>
            <a:off x="3584135" y="2448719"/>
            <a:ext cx="2263761" cy="461665"/>
          </a:xfrm>
          <a:prstGeom prst="rect">
            <a:avLst/>
          </a:prstGeom>
        </p:spPr>
        <p:txBody>
          <a:bodyPr wrap="none">
            <a:spAutoFit/>
          </a:bodyPr>
          <a:lstStyle/>
          <a:p>
            <a:r>
              <a:rPr lang="en-US" altLang="zh-HK" sz="2400" b="1" dirty="0">
                <a:solidFill>
                  <a:srgbClr val="FF0000"/>
                </a:solidFill>
                <a:latin typeface="微軟正黑體" pitchFamily="34" charset="-120"/>
                <a:ea typeface="微軟正黑體" pitchFamily="34" charset="-120"/>
              </a:rPr>
              <a:t>Cooking table</a:t>
            </a:r>
            <a:endParaRPr lang="zh-HK" altLang="en-US" sz="2400" b="1" dirty="0">
              <a:solidFill>
                <a:srgbClr val="FF0000"/>
              </a:solidFill>
              <a:latin typeface="微軟正黑體" pitchFamily="34" charset="-120"/>
              <a:ea typeface="微軟正黑體" pitchFamily="34" charset="-120"/>
            </a:endParaRPr>
          </a:p>
        </p:txBody>
      </p:sp>
      <p:sp>
        <p:nvSpPr>
          <p:cNvPr id="26" name="文字方塊 25"/>
          <p:cNvSpPr txBox="1"/>
          <p:nvPr/>
        </p:nvSpPr>
        <p:spPr>
          <a:xfrm>
            <a:off x="2129830" y="2963065"/>
            <a:ext cx="936104" cy="369332"/>
          </a:xfrm>
          <a:prstGeom prst="rect">
            <a:avLst/>
          </a:prstGeom>
          <a:noFill/>
        </p:spPr>
        <p:txBody>
          <a:bodyPr wrap="square" rtlCol="0">
            <a:spAutoFit/>
          </a:bodyPr>
          <a:lstStyle/>
          <a:p>
            <a:r>
              <a:rPr lang="en-US" altLang="zh-TW" dirty="0"/>
              <a:t>2</a:t>
            </a:r>
            <a:r>
              <a:rPr lang="en-US" altLang="zh-HK" dirty="0"/>
              <a:t>m</a:t>
            </a:r>
            <a:endParaRPr lang="zh-HK" altLang="en-US" dirty="0"/>
          </a:p>
        </p:txBody>
      </p:sp>
      <p:sp>
        <p:nvSpPr>
          <p:cNvPr id="27" name="文字方塊 26"/>
          <p:cNvSpPr txBox="1"/>
          <p:nvPr/>
        </p:nvSpPr>
        <p:spPr>
          <a:xfrm>
            <a:off x="4459678" y="4065273"/>
            <a:ext cx="936104" cy="369332"/>
          </a:xfrm>
          <a:prstGeom prst="rect">
            <a:avLst/>
          </a:prstGeom>
          <a:noFill/>
        </p:spPr>
        <p:txBody>
          <a:bodyPr wrap="square" rtlCol="0">
            <a:spAutoFit/>
          </a:bodyPr>
          <a:lstStyle/>
          <a:p>
            <a:r>
              <a:rPr lang="en-US" altLang="zh-HK" dirty="0"/>
              <a:t>3m</a:t>
            </a:r>
            <a:endParaRPr lang="zh-HK" altLang="en-US" dirty="0"/>
          </a:p>
        </p:txBody>
      </p:sp>
      <p:pic>
        <p:nvPicPr>
          <p:cNvPr id="12" name="圖片 11"/>
          <p:cNvPicPr>
            <a:picLocks noChangeAspect="1"/>
          </p:cNvPicPr>
          <p:nvPr/>
        </p:nvPicPr>
        <p:blipFill>
          <a:blip r:embed="rId3" cstate="print"/>
          <a:stretch>
            <a:fillRect/>
          </a:stretch>
        </p:blipFill>
        <p:spPr>
          <a:xfrm>
            <a:off x="7685453" y="5220073"/>
            <a:ext cx="1111254" cy="1330137"/>
          </a:xfrm>
          <a:prstGeom prst="rect">
            <a:avLst/>
          </a:prstGeom>
        </p:spPr>
      </p:pic>
      <p:sp>
        <p:nvSpPr>
          <p:cNvPr id="13"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17</a:t>
            </a:fld>
            <a:endParaRPr lang="zh-TW" altLang="en-US" dirty="0"/>
          </a:p>
        </p:txBody>
      </p:sp>
    </p:spTree>
    <p:extLst>
      <p:ext uri="{BB962C8B-B14F-4D97-AF65-F5344CB8AC3E}">
        <p14:creationId xmlns:p14="http://schemas.microsoft.com/office/powerpoint/2010/main" val="36010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713110" y="2184743"/>
            <a:ext cx="3654500" cy="1951664"/>
          </a:xfrm>
          <a:prstGeom prst="rect">
            <a:avLst/>
          </a:prstGeom>
          <a:pattFill prst="diagBrick">
            <a:fgClr>
              <a:schemeClr val="bg1">
                <a:lumMod val="85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矩形 24"/>
          <p:cNvSpPr/>
          <p:nvPr/>
        </p:nvSpPr>
        <p:spPr>
          <a:xfrm>
            <a:off x="3584167" y="2183055"/>
            <a:ext cx="2284063" cy="992995"/>
          </a:xfrm>
          <a:prstGeom prst="rect">
            <a:avLst/>
          </a:prstGeom>
          <a:blipFill>
            <a:blip r:embed="rId2" cstate="prin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 name="矩形 1"/>
          <p:cNvSpPr/>
          <p:nvPr/>
        </p:nvSpPr>
        <p:spPr>
          <a:xfrm>
            <a:off x="3584135" y="2448719"/>
            <a:ext cx="2263761" cy="461665"/>
          </a:xfrm>
          <a:prstGeom prst="rect">
            <a:avLst/>
          </a:prstGeom>
        </p:spPr>
        <p:txBody>
          <a:bodyPr wrap="none">
            <a:spAutoFit/>
          </a:bodyPr>
          <a:lstStyle/>
          <a:p>
            <a:r>
              <a:rPr lang="en-US" altLang="zh-HK" sz="2400" b="1" dirty="0">
                <a:solidFill>
                  <a:srgbClr val="FF0000"/>
                </a:solidFill>
                <a:latin typeface="微軟正黑體" pitchFamily="34" charset="-120"/>
                <a:ea typeface="微軟正黑體" pitchFamily="34" charset="-120"/>
              </a:rPr>
              <a:t>Cooking table</a:t>
            </a:r>
            <a:endParaRPr lang="zh-HK" altLang="en-US" sz="2400" b="1" dirty="0">
              <a:solidFill>
                <a:srgbClr val="FF0000"/>
              </a:solidFill>
              <a:latin typeface="微軟正黑體" pitchFamily="34" charset="-120"/>
              <a:ea typeface="微軟正黑體" pitchFamily="34" charset="-120"/>
            </a:endParaRPr>
          </a:p>
        </p:txBody>
      </p:sp>
      <p:sp>
        <p:nvSpPr>
          <p:cNvPr id="26" name="文字方塊 25"/>
          <p:cNvSpPr txBox="1"/>
          <p:nvPr/>
        </p:nvSpPr>
        <p:spPr>
          <a:xfrm>
            <a:off x="2129830" y="2963065"/>
            <a:ext cx="936104" cy="369332"/>
          </a:xfrm>
          <a:prstGeom prst="rect">
            <a:avLst/>
          </a:prstGeom>
          <a:noFill/>
        </p:spPr>
        <p:txBody>
          <a:bodyPr wrap="square" rtlCol="0">
            <a:spAutoFit/>
          </a:bodyPr>
          <a:lstStyle/>
          <a:p>
            <a:r>
              <a:rPr lang="en-US" altLang="zh-TW" dirty="0"/>
              <a:t>2</a:t>
            </a:r>
            <a:r>
              <a:rPr lang="en-US" altLang="zh-HK" dirty="0"/>
              <a:t>m</a:t>
            </a:r>
            <a:endParaRPr lang="zh-HK" altLang="en-US" dirty="0"/>
          </a:p>
        </p:txBody>
      </p:sp>
      <p:sp>
        <p:nvSpPr>
          <p:cNvPr id="27" name="文字方塊 26"/>
          <p:cNvSpPr txBox="1"/>
          <p:nvPr/>
        </p:nvSpPr>
        <p:spPr>
          <a:xfrm>
            <a:off x="4459678" y="4065273"/>
            <a:ext cx="936104" cy="369332"/>
          </a:xfrm>
          <a:prstGeom prst="rect">
            <a:avLst/>
          </a:prstGeom>
          <a:noFill/>
        </p:spPr>
        <p:txBody>
          <a:bodyPr wrap="square" rtlCol="0">
            <a:spAutoFit/>
          </a:bodyPr>
          <a:lstStyle/>
          <a:p>
            <a:r>
              <a:rPr lang="en-US" altLang="zh-HK" dirty="0"/>
              <a:t>3m</a:t>
            </a:r>
            <a:endParaRPr lang="zh-HK" altLang="en-US" dirty="0"/>
          </a:p>
        </p:txBody>
      </p:sp>
      <p:pic>
        <p:nvPicPr>
          <p:cNvPr id="12" name="圖片 11"/>
          <p:cNvPicPr>
            <a:picLocks noChangeAspect="1"/>
          </p:cNvPicPr>
          <p:nvPr/>
        </p:nvPicPr>
        <p:blipFill>
          <a:blip r:embed="rId3" cstate="print"/>
          <a:stretch>
            <a:fillRect/>
          </a:stretch>
        </p:blipFill>
        <p:spPr>
          <a:xfrm>
            <a:off x="7685453" y="5220073"/>
            <a:ext cx="1111254" cy="1330137"/>
          </a:xfrm>
          <a:prstGeom prst="rect">
            <a:avLst/>
          </a:prstGeom>
        </p:spPr>
      </p:pic>
      <p:sp>
        <p:nvSpPr>
          <p:cNvPr id="13"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18</a:t>
            </a:fld>
            <a:endParaRPr lang="zh-TW" altLang="en-US" dirty="0"/>
          </a:p>
        </p:txBody>
      </p:sp>
      <p:sp>
        <p:nvSpPr>
          <p:cNvPr id="14" name="文字方塊 13"/>
          <p:cNvSpPr txBox="1"/>
          <p:nvPr/>
        </p:nvSpPr>
        <p:spPr>
          <a:xfrm>
            <a:off x="337617" y="5704956"/>
            <a:ext cx="1792214"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spc="100" dirty="0">
                <a:latin typeface="微軟正黑體" pitchFamily="34" charset="-120"/>
                <a:ea typeface="微軟正黑體" pitchFamily="34" charset="-120"/>
              </a:rPr>
              <a:t>8 minutes</a:t>
            </a:r>
            <a:endParaRPr lang="zh-TW" altLang="en-US" sz="2400" dirty="0">
              <a:latin typeface="微軟正黑體" pitchFamily="34" charset="-120"/>
              <a:ea typeface="微軟正黑體" pitchFamily="34" charset="-120"/>
            </a:endParaRPr>
          </a:p>
        </p:txBody>
      </p:sp>
      <p:sp>
        <p:nvSpPr>
          <p:cNvPr id="15" name="圓角矩形圖說文字 14"/>
          <p:cNvSpPr/>
          <p:nvPr/>
        </p:nvSpPr>
        <p:spPr>
          <a:xfrm>
            <a:off x="2129830" y="4542792"/>
            <a:ext cx="5133710" cy="1053977"/>
          </a:xfrm>
          <a:prstGeom prst="wedgeRoundRectCallout">
            <a:avLst>
              <a:gd name="adj1" fmla="val 56631"/>
              <a:gd name="adj2" fmla="val 3906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takes two minutes to clean one square metre of floor. How long does she take to clean the kitchen floor?</a:t>
            </a:r>
            <a:endParaRPr lang="zh-TW" altLang="en-US" sz="2000" dirty="0">
              <a:latin typeface="微軟正黑體" pitchFamily="34" charset="-120"/>
              <a:ea typeface="微軟正黑體" pitchFamily="34" charset="-120"/>
            </a:endParaRPr>
          </a:p>
        </p:txBody>
      </p:sp>
      <p:sp>
        <p:nvSpPr>
          <p:cNvPr id="16" name="矩形 15"/>
          <p:cNvSpPr/>
          <p:nvPr/>
        </p:nvSpPr>
        <p:spPr>
          <a:xfrm>
            <a:off x="457200" y="343322"/>
            <a:ext cx="8363272" cy="1446550"/>
          </a:xfrm>
          <a:prstGeom prst="rect">
            <a:avLst/>
          </a:prstGeom>
        </p:spPr>
        <p:txBody>
          <a:bodyPr wrap="square">
            <a:spAutoFit/>
          </a:bodyPr>
          <a:lstStyle/>
          <a:p>
            <a:pPr lvl="0">
              <a:spcBef>
                <a:spcPct val="20000"/>
              </a:spcBef>
            </a:pPr>
            <a:r>
              <a:rPr lang="en-US" altLang="zh-TW" sz="2200" dirty="0">
                <a:solidFill>
                  <a:prstClr val="black"/>
                </a:solidFill>
                <a:latin typeface="微軟正黑體" pitchFamily="34" charset="-120"/>
                <a:ea typeface="微軟正黑體" pitchFamily="34" charset="-120"/>
              </a:rPr>
              <a:t>Mandy</a:t>
            </a:r>
            <a:r>
              <a:rPr lang="en-US" altLang="zh-TW" sz="2200" dirty="0">
                <a:solidFill>
                  <a:prstClr val="black"/>
                </a:solidFill>
                <a:ea typeface="微軟正黑體" pitchFamily="34" charset="-120"/>
              </a:rPr>
              <a:t>’</a:t>
            </a:r>
            <a:r>
              <a:rPr lang="en-US" altLang="zh-TW" sz="2200" dirty="0">
                <a:solidFill>
                  <a:prstClr val="black"/>
                </a:solidFill>
                <a:latin typeface="微軟正黑體" pitchFamily="34" charset="-120"/>
                <a:ea typeface="微軟正黑體" pitchFamily="34" charset="-120"/>
              </a:rPr>
              <a:t>s home has a rectangular kitchen. Its floor plan is shown below.  The length and width of the rectangular cooking table are 2m and 1m respectively. After deducting the area occupied by the cooking table, the rest is the kitchen floor.</a:t>
            </a:r>
            <a:endParaRPr lang="zh-TW" altLang="en-US" sz="22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538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4047931792"/>
              </p:ext>
            </p:extLst>
          </p:nvPr>
        </p:nvGraphicFramePr>
        <p:xfrm>
          <a:off x="319336" y="180933"/>
          <a:ext cx="5376614" cy="6400800"/>
        </p:xfrm>
        <a:graphic>
          <a:graphicData uri="http://schemas.openxmlformats.org/drawingml/2006/table">
            <a:tbl>
              <a:tblPr firstRow="1" bandRow="1">
                <a:tableStyleId>{5940675A-B579-460E-94D1-54222C63F5DA}</a:tableStyleId>
              </a:tblPr>
              <a:tblGrid>
                <a:gridCol w="1347434">
                  <a:extLst>
                    <a:ext uri="{9D8B030D-6E8A-4147-A177-3AD203B41FA5}">
                      <a16:colId xmlns:a16="http://schemas.microsoft.com/office/drawing/2014/main" val="20000"/>
                    </a:ext>
                  </a:extLst>
                </a:gridCol>
                <a:gridCol w="4029180">
                  <a:extLst>
                    <a:ext uri="{9D8B030D-6E8A-4147-A177-3AD203B41FA5}">
                      <a16:colId xmlns:a16="http://schemas.microsoft.com/office/drawing/2014/main" val="20001"/>
                    </a:ext>
                  </a:extLst>
                </a:gridCol>
              </a:tblGrid>
              <a:tr h="272145">
                <a:tc>
                  <a:txBody>
                    <a:bodyPr/>
                    <a:lstStyle/>
                    <a:p>
                      <a:r>
                        <a:rPr lang="en-US" altLang="zh-TW" sz="1400" dirty="0">
                          <a:latin typeface="微軟正黑體" pitchFamily="34" charset="-120"/>
                          <a:ea typeface="微軟正黑體" pitchFamily="34" charset="-120"/>
                        </a:rPr>
                        <a:t>Time</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dirty="0">
                          <a:latin typeface="微軟正黑體" pitchFamily="34" charset="-120"/>
                          <a:ea typeface="微軟正黑體" pitchFamily="34" charset="-120"/>
                        </a:rPr>
                        <a:t>Activity</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2145">
                <a:tc gridSpan="2">
                  <a:txBody>
                    <a:bodyPr/>
                    <a:lstStyle/>
                    <a:p>
                      <a:r>
                        <a:rPr lang="en-US" altLang="zh-TW" sz="1400" dirty="0">
                          <a:latin typeface="微軟正黑體" pitchFamily="34" charset="-120"/>
                          <a:ea typeface="微軟正黑體" pitchFamily="34" charset="-120"/>
                        </a:rPr>
                        <a:t>Morning Session</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HK" alt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272145">
                <a:tc>
                  <a:txBody>
                    <a:bodyPr/>
                    <a:lstStyle/>
                    <a:p>
                      <a:r>
                        <a:rPr lang="en-US" altLang="zh-TW" sz="1400" dirty="0">
                          <a:latin typeface="微軟正黑體" pitchFamily="34" charset="-120"/>
                          <a:ea typeface="微軟正黑體" pitchFamily="34" charset="-120"/>
                        </a:rPr>
                        <a:t>7:00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dirty="0">
                          <a:latin typeface="微軟正黑體" pitchFamily="34" charset="-120"/>
                          <a:ea typeface="微軟正黑體" pitchFamily="34" charset="-120"/>
                        </a:rPr>
                        <a:t>Wake up and </a:t>
                      </a:r>
                      <a:r>
                        <a:rPr lang="en-US" altLang="zh-TW" sz="1400" dirty="0" smtClean="0">
                          <a:latin typeface="微軟正黑體" pitchFamily="34" charset="-120"/>
                          <a:ea typeface="微軟正黑體" pitchFamily="34" charset="-120"/>
                        </a:rPr>
                        <a:t>freshen </a:t>
                      </a:r>
                      <a:r>
                        <a:rPr lang="en-US" altLang="zh-TW" sz="1400" dirty="0">
                          <a:latin typeface="微軟正黑體" pitchFamily="34" charset="-120"/>
                          <a:ea typeface="微軟正黑體" pitchFamily="34" charset="-120"/>
                        </a:rPr>
                        <a:t>up</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2145">
                <a:tc>
                  <a:txBody>
                    <a:bodyPr/>
                    <a:lstStyle/>
                    <a:p>
                      <a:r>
                        <a:rPr lang="en-US" altLang="zh-TW" sz="1400" dirty="0">
                          <a:latin typeface="微軟正黑體" pitchFamily="34" charset="-120"/>
                          <a:ea typeface="微軟正黑體" pitchFamily="34" charset="-120"/>
                        </a:rPr>
                        <a:t>7:15</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a.m.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400" dirty="0">
                          <a:latin typeface="微軟正黑體" pitchFamily="34" charset="-120"/>
                          <a:ea typeface="微軟正黑體" pitchFamily="34" charset="-120"/>
                        </a:rPr>
                        <a:t>Do morning exercise</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breakfast</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kern="1200" dirty="0">
                        <a:solidFill>
                          <a:schemeClr val="tx1"/>
                        </a:solidFill>
                        <a:latin typeface="微軟正黑體" pitchFamily="34" charset="-120"/>
                        <a:ea typeface="微軟正黑體"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2145">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HK" sz="1400" kern="1200" baseline="0" dirty="0">
                          <a:solidFill>
                            <a:schemeClr val="tx1"/>
                          </a:solidFill>
                          <a:latin typeface="微軟正黑體" pitchFamily="34" charset="-120"/>
                          <a:ea typeface="微軟正黑體" pitchFamily="34" charset="-120"/>
                          <a:cs typeface="+mn-cs"/>
                        </a:rPr>
                        <a:t>Real-time lesson</a:t>
                      </a:r>
                      <a:endParaRPr lang="zh-TW" altLang="en-US" sz="1400" kern="1200" dirty="0">
                        <a:solidFill>
                          <a:schemeClr val="tx1"/>
                        </a:solidFill>
                        <a:latin typeface="微軟正黑體" pitchFamily="34" charset="-120"/>
                        <a:ea typeface="微軟正黑體"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Wash</a:t>
                      </a:r>
                      <a:r>
                        <a:rPr lang="en-US" altLang="zh-TW" sz="1400" baseline="0" dirty="0">
                          <a:latin typeface="微軟正黑體" pitchFamily="34" charset="-120"/>
                          <a:ea typeface="微軟正黑體" pitchFamily="34" charset="-120"/>
                        </a:rPr>
                        <a:t> hands for 20s</a:t>
                      </a:r>
                      <a:r>
                        <a:rPr lang="zh-TW" altLang="en-US" sz="1400" baseline="0" dirty="0">
                          <a:latin typeface="微軟正黑體" pitchFamily="34" charset="-120"/>
                          <a:ea typeface="微軟正黑體" pitchFamily="34" charset="-120"/>
                        </a:rPr>
                        <a:t> </a:t>
                      </a:r>
                      <a:r>
                        <a:rPr lang="en-US" altLang="zh-TW" sz="1400" baseline="0" dirty="0">
                          <a:latin typeface="微軟正黑體" pitchFamily="34" charset="-120"/>
                          <a:ea typeface="微軟正黑體" pitchFamily="34" charset="-120"/>
                        </a:rPr>
                        <a:t>and have lunch</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2145">
                <a:tc gridSpan="2">
                  <a:txBody>
                    <a:bodyPr/>
                    <a:lstStyle/>
                    <a:p>
                      <a:r>
                        <a:rPr lang="en-US" altLang="zh-TW" sz="1400" dirty="0">
                          <a:latin typeface="微軟正黑體" pitchFamily="34" charset="-120"/>
                          <a:ea typeface="微軟正黑體" pitchFamily="34" charset="-120"/>
                        </a:rPr>
                        <a:t>Afternoon Session</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TW" altLang="en-US" dirty="0">
                        <a:latin typeface="微軟正黑體" pitchFamily="34" charset="-120"/>
                        <a:ea typeface="微軟正黑體" pitchFamily="34" charset="-12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0"/>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1:00</a:t>
                      </a:r>
                      <a:r>
                        <a:rPr lang="zh-TW"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p.m.</a:t>
                      </a: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HK" sz="1400" kern="1200" baseline="0" dirty="0">
                          <a:solidFill>
                            <a:schemeClr val="tx1"/>
                          </a:solidFill>
                          <a:latin typeface="微軟正黑體" pitchFamily="34" charset="-120"/>
                          <a:ea typeface="微軟正黑體" pitchFamily="34" charset="-120"/>
                          <a:cs typeface="+mn-cs"/>
                        </a:rPr>
                        <a:t>Real-time classroom</a:t>
                      </a:r>
                      <a:endParaRPr lang="zh-TW"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2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endParaRPr lang="zh-TW"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altLang="zh-HK" sz="1400" kern="1200" dirty="0">
                          <a:solidFill>
                            <a:schemeClr val="tx1"/>
                          </a:solidFill>
                          <a:latin typeface="微軟正黑體" pitchFamily="34" charset="-120"/>
                          <a:ea typeface="微軟正黑體" pitchFamily="34" charset="-120"/>
                          <a:cs typeface="+mn-cs"/>
                        </a:rPr>
                        <a:t>Do</a:t>
                      </a:r>
                      <a:r>
                        <a:rPr lang="en-US" altLang="zh-HK" sz="1400" kern="1200" baseline="0" dirty="0">
                          <a:solidFill>
                            <a:schemeClr val="tx1"/>
                          </a:solidFill>
                          <a:latin typeface="微軟正黑體" pitchFamily="34" charset="-120"/>
                          <a:ea typeface="微軟正黑體" pitchFamily="34" charset="-120"/>
                          <a:cs typeface="+mn-cs"/>
                        </a:rPr>
                        <a:t> homework and revision</a:t>
                      </a:r>
                      <a:endParaRPr lang="zh-HK" altLang="en-US" sz="1400" kern="1200" dirty="0">
                        <a:solidFill>
                          <a:schemeClr val="tx1"/>
                        </a:solidFill>
                        <a:latin typeface="微軟正黑體" pitchFamily="34" charset="-120"/>
                        <a:ea typeface="微軟正黑體" pitchFamily="34" charset="-120"/>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a:defRPr/>
                      </a:pPr>
                      <a:r>
                        <a:rPr lang="en-US" altLang="zh-TW" sz="1400" dirty="0">
                          <a:latin typeface="微軟正黑體" pitchFamily="34" charset="-120"/>
                          <a:ea typeface="微軟正黑體" pitchFamily="34" charset="-120"/>
                        </a:rPr>
                        <a:t>Do housework, e.g.</a:t>
                      </a:r>
                      <a:r>
                        <a:rPr lang="en-US" altLang="zh-TW" sz="1400" baseline="0" dirty="0">
                          <a:latin typeface="微軟正黑體" pitchFamily="34" charset="-120"/>
                          <a:ea typeface="微軟正黑體" pitchFamily="34" charset="-120"/>
                        </a:rPr>
                        <a:t> clean the floor and toilet</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7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itchFamily="34" charset="-120"/>
                          <a:ea typeface="微軟正黑體" pitchFamily="34" charset="-120"/>
                        </a:rPr>
                        <a:t>Go to sleep</a:t>
                      </a:r>
                      <a:endParaRPr lang="zh-TW" altLang="en-US" sz="1400" dirty="0">
                        <a:latin typeface="微軟正黑體" pitchFamily="34" charset="-120"/>
                        <a:ea typeface="微軟正黑體" pitchFamily="34" charset="-12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341495"/>
                  </a:ext>
                </a:extLst>
              </a:tr>
            </a:tbl>
          </a:graphicData>
        </a:graphic>
      </p:graphicFrame>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19</a:t>
            </a:fld>
            <a:endParaRPr lang="zh-TW" altLang="en-US" dirty="0"/>
          </a:p>
        </p:txBody>
      </p:sp>
      <p:pic>
        <p:nvPicPr>
          <p:cNvPr id="9" name="圖片 8"/>
          <p:cNvPicPr>
            <a:picLocks noChangeAspect="1"/>
          </p:cNvPicPr>
          <p:nvPr/>
        </p:nvPicPr>
        <p:blipFill>
          <a:blip r:embed="rId2" cstate="print"/>
          <a:stretch>
            <a:fillRect/>
          </a:stretch>
        </p:blipFill>
        <p:spPr>
          <a:xfrm>
            <a:off x="7521573" y="4403644"/>
            <a:ext cx="1111254" cy="1330137"/>
          </a:xfrm>
          <a:prstGeom prst="rect">
            <a:avLst/>
          </a:prstGeom>
        </p:spPr>
      </p:pic>
      <p:sp>
        <p:nvSpPr>
          <p:cNvPr id="10" name="圓角矩形圖說文字 9"/>
          <p:cNvSpPr/>
          <p:nvPr/>
        </p:nvSpPr>
        <p:spPr>
          <a:xfrm>
            <a:off x="5467350" y="1790700"/>
            <a:ext cx="3415256" cy="2105025"/>
          </a:xfrm>
          <a:prstGeom prst="wedgeRoundRectCallout">
            <a:avLst>
              <a:gd name="adj1" fmla="val 19049"/>
              <a:gd name="adj2" fmla="val 641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You may design a timetable to keep a regular life. Remember to add the timeslots on cleaning your home </a:t>
            </a:r>
            <a:r>
              <a:rPr lang="en-US" altLang="zh-TW" sz="2000" dirty="0" smtClean="0">
                <a:latin typeface="微軟正黑體" pitchFamily="34" charset="-120"/>
                <a:ea typeface="微軟正黑體" pitchFamily="34" charset="-120"/>
              </a:rPr>
              <a:t>to make </a:t>
            </a:r>
            <a:r>
              <a:rPr lang="en-US" altLang="zh-TW" sz="2000" dirty="0">
                <a:latin typeface="微軟正黑體" pitchFamily="34" charset="-120"/>
                <a:ea typeface="微軟正黑體" pitchFamily="34" charset="-120"/>
              </a:rPr>
              <a:t>your family healthy.</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27545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400" b="1" dirty="0">
                <a:latin typeface="微軟正黑體" pitchFamily="34" charset="-120"/>
                <a:ea typeface="微軟正黑體" pitchFamily="34" charset="-120"/>
              </a:rPr>
              <a:t>The Learning Units and Learning Objectives Involved</a:t>
            </a:r>
            <a:endParaRPr lang="zh-TW" altLang="en-US" sz="2400"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68745551"/>
              </p:ext>
            </p:extLst>
          </p:nvPr>
        </p:nvGraphicFramePr>
        <p:xfrm>
          <a:off x="457200" y="1600200"/>
          <a:ext cx="8229600" cy="3312160"/>
        </p:xfrm>
        <a:graphic>
          <a:graphicData uri="http://schemas.openxmlformats.org/drawingml/2006/table">
            <a:tbl>
              <a:tblPr firstRow="1" bandRow="1">
                <a:tableStyleId>{5940675A-B579-460E-94D1-54222C63F5DA}</a:tableStyleId>
              </a:tblPr>
              <a:tblGrid>
                <a:gridCol w="2098576">
                  <a:extLst>
                    <a:ext uri="{9D8B030D-6E8A-4147-A177-3AD203B41FA5}">
                      <a16:colId xmlns:a16="http://schemas.microsoft.com/office/drawing/2014/main" val="20000"/>
                    </a:ext>
                  </a:extLst>
                </a:gridCol>
                <a:gridCol w="6131024">
                  <a:extLst>
                    <a:ext uri="{9D8B030D-6E8A-4147-A177-3AD203B41FA5}">
                      <a16:colId xmlns:a16="http://schemas.microsoft.com/office/drawing/2014/main" val="20001"/>
                    </a:ext>
                  </a:extLst>
                </a:gridCol>
              </a:tblGrid>
              <a:tr h="370840">
                <a:tc>
                  <a:txBody>
                    <a:bodyPr/>
                    <a:lstStyle/>
                    <a:p>
                      <a:r>
                        <a:rPr lang="en-US" altLang="zh-TW" sz="1800" spc="0" baseline="0" dirty="0">
                          <a:latin typeface="微軟正黑體" pitchFamily="34" charset="-120"/>
                          <a:ea typeface="微軟正黑體" pitchFamily="34" charset="-120"/>
                        </a:rPr>
                        <a:t>Learning Unit</a:t>
                      </a:r>
                      <a:endParaRPr lang="zh-TW" altLang="en-US" spc="0" baseline="0" dirty="0">
                        <a:latin typeface="微軟正黑體" pitchFamily="34" charset="-120"/>
                        <a:ea typeface="微軟正黑體" pitchFamily="34" charset="-120"/>
                      </a:endParaRPr>
                    </a:p>
                  </a:txBody>
                  <a:tcPr>
                    <a:solidFill>
                      <a:schemeClr val="accent3">
                        <a:lumMod val="20000"/>
                        <a:lumOff val="80000"/>
                      </a:schemeClr>
                    </a:solidFill>
                  </a:tcPr>
                </a:tc>
                <a:tc>
                  <a:txBody>
                    <a:bodyPr/>
                    <a:lstStyle/>
                    <a:p>
                      <a:r>
                        <a:rPr lang="en-US" altLang="zh-TW" sz="1800" spc="0" baseline="0" dirty="0">
                          <a:latin typeface="微軟正黑體" pitchFamily="34" charset="-120"/>
                          <a:ea typeface="微軟正黑體" pitchFamily="34" charset="-120"/>
                        </a:rPr>
                        <a:t>Learning Objective</a:t>
                      </a:r>
                      <a:endParaRPr lang="zh-TW" altLang="en-US" spc="0" baseline="0" dirty="0">
                        <a:latin typeface="微軟正黑體" pitchFamily="34" charset="-120"/>
                        <a:ea typeface="微軟正黑體" pitchFamily="34" charset="-120"/>
                      </a:endParaRPr>
                    </a:p>
                  </a:txBody>
                  <a:tcPr>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1M4 Time (I) </a:t>
                      </a:r>
                      <a:endParaRPr lang="zh-TW" altLang="en-US" spc="0" baseline="0" dirty="0">
                        <a:latin typeface="微軟正黑體" pitchFamily="34" charset="-120"/>
                        <a:ea typeface="微軟正黑體" pitchFamily="34" charset="-120"/>
                        <a:cs typeface="Times New Roman" panose="02020603050405020304" pitchFamily="18" charset="0"/>
                      </a:endParaRPr>
                    </a:p>
                  </a:txBody>
                  <a:tcPr/>
                </a:tc>
                <a:tc>
                  <a:txBody>
                    <a:bodyPr/>
                    <a:lstStyle/>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tell time to the hour and half hour</a:t>
                      </a:r>
                    </a:p>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recognise calendars</a:t>
                      </a:r>
                      <a:endParaRPr lang="zh-TW" altLang="en-US" sz="1800" kern="1200" spc="0" baseline="0" dirty="0">
                        <a:solidFill>
                          <a:schemeClr val="tx1"/>
                        </a:solidFill>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2M2 Time (II) </a:t>
                      </a:r>
                      <a:endParaRPr lang="zh-TW" altLang="en-US" spc="0" baseline="0" dirty="0">
                        <a:latin typeface="微軟正黑體" pitchFamily="34" charset="-120"/>
                        <a:ea typeface="微軟正黑體" pitchFamily="34" charset="-120"/>
                        <a:cs typeface="Times New Roman" panose="02020603050405020304" pitchFamily="18" charset="0"/>
                      </a:endParaRPr>
                    </a:p>
                  </a:txBody>
                  <a:tcPr/>
                </a:tc>
                <a:tc>
                  <a:txBody>
                    <a:bodyPr/>
                    <a:lstStyle/>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tell time to the nearest minute</a:t>
                      </a:r>
                    </a:p>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tell time using “morning”, “afternoon”, “noon” and “midnight”</a:t>
                      </a:r>
                    </a:p>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solve simple problems related to time intervals</a:t>
                      </a:r>
                      <a:endParaRPr lang="zh-TW" altLang="en-US" sz="1800" kern="1200" spc="0" baseline="0" dirty="0">
                        <a:solidFill>
                          <a:schemeClr val="tx1"/>
                        </a:solidFill>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3M4 Time (IV)</a:t>
                      </a:r>
                      <a:endParaRPr lang="zh-TW" altLang="en-US" spc="0" baseline="0" dirty="0">
                        <a:latin typeface="微軟正黑體" pitchFamily="34" charset="-120"/>
                        <a:ea typeface="微軟正黑體" pitchFamily="34" charset="-120"/>
                        <a:cs typeface="Times New Roman" panose="02020603050405020304" pitchFamily="18" charset="0"/>
                      </a:endParaRPr>
                    </a:p>
                  </a:txBody>
                  <a:tcPr/>
                </a:tc>
                <a:tc>
                  <a:txBody>
                    <a:bodyPr/>
                    <a:lstStyle/>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tell time in term of the 24-hour time</a:t>
                      </a:r>
                      <a:endParaRPr lang="zh-TW" altLang="en-US" sz="1800" kern="1200" spc="0" baseline="0" dirty="0">
                        <a:solidFill>
                          <a:schemeClr val="tx1"/>
                        </a:solidFill>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3M3 Capacity</a:t>
                      </a:r>
                      <a:endParaRPr lang="zh-TW" altLang="en-US" spc="0" baseline="0" dirty="0">
                        <a:latin typeface="微軟正黑體" pitchFamily="34" charset="-120"/>
                        <a:ea typeface="微軟正黑體" pitchFamily="34" charset="-120"/>
                        <a:cs typeface="Times New Roman" panose="02020603050405020304" pitchFamily="18" charset="0"/>
                      </a:endParaRPr>
                    </a:p>
                  </a:txBody>
                  <a:tcPr/>
                </a:tc>
                <a:tc>
                  <a:txBody>
                    <a:bodyPr/>
                    <a:lstStyle/>
                    <a:p>
                      <a:pPr marL="182563" indent="-182563" algn="l" defTabSz="914400" rtl="0" eaLnBrk="1" latinLnBrk="0" hangingPunct="1">
                        <a:buFont typeface="Arial" pitchFamily="34" charset="0"/>
                        <a:buChar cha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recognise litre (L) and millilitre (mL)</a:t>
                      </a:r>
                      <a:endParaRPr lang="zh-TW" altLang="en-US" sz="1800" kern="1200" spc="0" baseline="0" dirty="0">
                        <a:solidFill>
                          <a:schemeClr val="tx1"/>
                        </a:solidFill>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US" altLang="zh-TW" spc="0" baseline="0" dirty="0">
                          <a:latin typeface="微軟正黑體" pitchFamily="34" charset="-120"/>
                          <a:ea typeface="微軟正黑體" pitchFamily="34" charset="-120"/>
                          <a:cs typeface="Times New Roman" panose="02020603050405020304" pitchFamily="18" charset="0"/>
                        </a:rPr>
                        <a:t>5M1 Area (II)</a:t>
                      </a:r>
                      <a:endParaRPr lang="zh-TW" altLang="en-US" spc="0" baseline="0" dirty="0">
                        <a:latin typeface="微軟正黑體" pitchFamily="34" charset="-120"/>
                        <a:ea typeface="微軟正黑體" pitchFamily="34" charset="-120"/>
                        <a:cs typeface="Times New Roman" panose="02020603050405020304" pitchFamily="18" charset="0"/>
                      </a:endParaRP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spc="0" baseline="0" dirty="0">
                          <a:solidFill>
                            <a:schemeClr val="tx1"/>
                          </a:solidFill>
                          <a:latin typeface="微軟正黑體" pitchFamily="34" charset="-120"/>
                          <a:ea typeface="微軟正黑體" pitchFamily="34" charset="-120"/>
                          <a:cs typeface="Times New Roman" panose="02020603050405020304" pitchFamily="18" charset="0"/>
                        </a:rPr>
                        <a:t>find the areas of polygons</a:t>
                      </a:r>
                      <a:endParaRPr lang="zh-TW" altLang="en-US" sz="1800" kern="1200" spc="0" baseline="0" dirty="0">
                        <a:solidFill>
                          <a:schemeClr val="tx1"/>
                        </a:solidFill>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4061256145"/>
                  </a:ext>
                </a:extLst>
              </a:tr>
            </a:tbl>
          </a:graphicData>
        </a:graphic>
      </p:graphicFrame>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a:t>
            </a:fld>
            <a:endParaRPr lang="zh-TW" altLang="en-US"/>
          </a:p>
        </p:txBody>
      </p:sp>
      <p:grpSp>
        <p:nvGrpSpPr>
          <p:cNvPr id="5" name="群組 4"/>
          <p:cNvGrpSpPr/>
          <p:nvPr/>
        </p:nvGrpSpPr>
        <p:grpSpPr>
          <a:xfrm>
            <a:off x="1866899" y="5284788"/>
            <a:ext cx="6708037" cy="1181058"/>
            <a:chOff x="1704974" y="5284787"/>
            <a:chExt cx="6708037" cy="1181058"/>
          </a:xfrm>
        </p:grpSpPr>
        <p:sp>
          <p:nvSpPr>
            <p:cNvPr id="6" name="矩形 5"/>
            <p:cNvSpPr/>
            <p:nvPr/>
          </p:nvSpPr>
          <p:spPr>
            <a:xfrm>
              <a:off x="1704974" y="5942625"/>
              <a:ext cx="5868083" cy="523220"/>
            </a:xfrm>
            <a:prstGeom prst="rect">
              <a:avLst/>
            </a:prstGeom>
          </p:spPr>
          <p:txBody>
            <a:bodyPr wrap="square">
              <a:spAutoFit/>
            </a:bodyPr>
            <a:lstStyle/>
            <a:p>
              <a:r>
                <a:rPr lang="en-US" altLang="zh-TW" sz="1400" dirty="0">
                  <a:latin typeface="微軟正黑體" pitchFamily="34" charset="-120"/>
                  <a:ea typeface="微軟正黑體" pitchFamily="34" charset="-120"/>
                </a:rPr>
                <a:t>Supplement to Mathematics Education Key Learning Area Curriculum Guide: Learning Content of Primary Mathematics (2017)</a:t>
              </a:r>
              <a:endParaRPr lang="zh-TW" altLang="en-US" sz="1400" dirty="0">
                <a:latin typeface="微軟正黑體" pitchFamily="34" charset="-120"/>
                <a:ea typeface="微軟正黑體" pitchFamily="34" charset="-120"/>
              </a:endParaRPr>
            </a:p>
          </p:txBody>
        </p:sp>
        <p:pic>
          <p:nvPicPr>
            <p:cNvPr id="3" name="圖片 2"/>
            <p:cNvPicPr>
              <a:picLocks noChangeAspect="1"/>
            </p:cNvPicPr>
            <p:nvPr/>
          </p:nvPicPr>
          <p:blipFill>
            <a:blip r:embed="rId2" cstate="print"/>
            <a:stretch>
              <a:fillRect/>
            </a:stretch>
          </p:blipFill>
          <p:spPr>
            <a:xfrm>
              <a:off x="7573057" y="5284787"/>
              <a:ext cx="839954" cy="118105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2899" y="222823"/>
            <a:ext cx="8739346" cy="576063"/>
          </a:xfrm>
        </p:spPr>
        <p:txBody>
          <a:bodyPr>
            <a:noAutofit/>
          </a:bodyPr>
          <a:lstStyle/>
          <a:p>
            <a:pPr marL="0" indent="0">
              <a:buNone/>
            </a:pPr>
            <a:r>
              <a:rPr lang="en-US" altLang="zh-TW" sz="2000" dirty="0">
                <a:latin typeface="微軟正黑體" pitchFamily="34" charset="-120"/>
                <a:ea typeface="微軟正黑體" pitchFamily="34" charset="-120"/>
              </a:rPr>
              <a:t>Mandy pours water into the U-traps regularly to follow the advice conveyed in the poster.</a:t>
            </a:r>
            <a:endParaRPr lang="zh-TW" altLang="en-US" sz="2000" dirty="0">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19088949"/>
              </p:ext>
            </p:extLst>
          </p:nvPr>
        </p:nvGraphicFramePr>
        <p:xfrm>
          <a:off x="3701143" y="734549"/>
          <a:ext cx="5079998" cy="2580645"/>
        </p:xfrm>
        <a:graphic>
          <a:graphicData uri="http://schemas.openxmlformats.org/drawingml/2006/table">
            <a:tbl>
              <a:tblPr firstRow="1" bandRow="1">
                <a:tableStyleId>{5940675A-B579-460E-94D1-54222C63F5DA}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gridCol w="725714">
                  <a:extLst>
                    <a:ext uri="{9D8B030D-6E8A-4147-A177-3AD203B41FA5}">
                      <a16:colId xmlns:a16="http://schemas.microsoft.com/office/drawing/2014/main" val="20006"/>
                    </a:ext>
                  </a:extLst>
                </a:gridCol>
              </a:tblGrid>
              <a:tr h="223684">
                <a:tc gridSpan="7">
                  <a:txBody>
                    <a:bodyPr/>
                    <a:lstStyle/>
                    <a:p>
                      <a:pPr algn="ctr"/>
                      <a:r>
                        <a:rPr lang="en-US" altLang="zh-TW" dirty="0">
                          <a:latin typeface="微軟正黑體" pitchFamily="34" charset="-120"/>
                          <a:ea typeface="微軟正黑體" pitchFamily="34" charset="-120"/>
                        </a:rPr>
                        <a:t>April</a:t>
                      </a:r>
                      <a:r>
                        <a:rPr lang="en-US" altLang="zh-TW" baseline="0" dirty="0">
                          <a:latin typeface="微軟正黑體" pitchFamily="34" charset="-120"/>
                          <a:ea typeface="微軟正黑體" pitchFamily="34" charset="-120"/>
                        </a:rPr>
                        <a:t> 2020</a:t>
                      </a:r>
                      <a:endParaRPr lang="zh-TW" altLang="en-US" dirty="0">
                        <a:latin typeface="微軟正黑體" pitchFamily="34" charset="-120"/>
                        <a:ea typeface="微軟正黑體"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86085">
                <a:tc>
                  <a:txBody>
                    <a:bodyPr/>
                    <a:lstStyle/>
                    <a:p>
                      <a:pPr algn="ctr"/>
                      <a:r>
                        <a:rPr lang="en-US" altLang="zh-TW" sz="1600" dirty="0">
                          <a:latin typeface="微軟正黑體" pitchFamily="34" charset="-120"/>
                          <a:ea typeface="微軟正黑體" pitchFamily="34" charset="-120"/>
                        </a:rPr>
                        <a:t>Mon</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Tue</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Wed</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Thu</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Fri</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Sat</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solidFill>
                            <a:srgbClr val="FF0000"/>
                          </a:solidFill>
                          <a:latin typeface="微軟正黑體" pitchFamily="34" charset="-120"/>
                          <a:ea typeface="微軟正黑體" pitchFamily="34" charset="-120"/>
                        </a:rPr>
                        <a:t>Sun</a:t>
                      </a:r>
                      <a:endParaRPr lang="zh-TW" altLang="en-US" sz="1600"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223684">
                <a:tc>
                  <a:txBody>
                    <a:bodyPr/>
                    <a:lstStyle/>
                    <a:p>
                      <a:endParaRPr lang="zh-TW" altLang="en-US">
                        <a:latin typeface="微軟正黑體" pitchFamily="34" charset="-120"/>
                        <a:ea typeface="微軟正黑體" pitchFamily="34" charset="-120"/>
                      </a:endParaRPr>
                    </a:p>
                  </a:txBody>
                  <a:tcPr/>
                </a:tc>
                <a:tc>
                  <a:txBody>
                    <a:bodyPr/>
                    <a:lstStyle/>
                    <a:p>
                      <a:endParaRPr lang="zh-TW" altLang="en-US">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3</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4</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5</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223684">
                <a:tc>
                  <a:txBody>
                    <a:bodyPr/>
                    <a:lstStyle/>
                    <a:p>
                      <a:r>
                        <a:rPr lang="en-US" altLang="zh-TW" dirty="0">
                          <a:latin typeface="微軟正黑體" pitchFamily="34" charset="-120"/>
                          <a:ea typeface="微軟正黑體" pitchFamily="34" charset="-120"/>
                        </a:rPr>
                        <a:t>6</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8</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9</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10</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11</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12</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223684">
                <a:tc>
                  <a:txBody>
                    <a:bodyPr/>
                    <a:lstStyle/>
                    <a:p>
                      <a:r>
                        <a:rPr lang="en-US" altLang="zh-TW" dirty="0">
                          <a:solidFill>
                            <a:srgbClr val="FF0000"/>
                          </a:solidFill>
                          <a:latin typeface="微軟正黑體" pitchFamily="34" charset="-120"/>
                          <a:ea typeface="微軟正黑體" pitchFamily="34" charset="-120"/>
                        </a:rPr>
                        <a:t>13</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14</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15</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16</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18</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19</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223684">
                <a:tc>
                  <a:txBody>
                    <a:bodyPr/>
                    <a:lstStyle/>
                    <a:p>
                      <a:r>
                        <a:rPr lang="en-US" altLang="zh-TW" dirty="0">
                          <a:latin typeface="微軟正黑體" pitchFamily="34" charset="-120"/>
                          <a:ea typeface="微軟正黑體" pitchFamily="34" charset="-120"/>
                        </a:rPr>
                        <a:t>20</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21</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24</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25</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26</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5"/>
                  </a:ext>
                </a:extLst>
              </a:tr>
              <a:tr h="223684">
                <a:tc>
                  <a:txBody>
                    <a:bodyPr/>
                    <a:lstStyle/>
                    <a:p>
                      <a:r>
                        <a:rPr lang="en-US" altLang="zh-TW" dirty="0">
                          <a:latin typeface="微軟正黑體" pitchFamily="34" charset="-120"/>
                          <a:ea typeface="微軟正黑體" pitchFamily="34" charset="-120"/>
                        </a:rPr>
                        <a:t>27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28</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29</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30</a:t>
                      </a:r>
                      <a:endParaRPr lang="zh-TW" altLang="en-US" dirty="0">
                        <a:solidFill>
                          <a:srgbClr val="FF0000"/>
                        </a:solidFill>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bl>
          </a:graphicData>
        </a:graphic>
      </p:graphicFrame>
      <p:sp>
        <p:nvSpPr>
          <p:cNvPr id="11" name="文字方塊 10"/>
          <p:cNvSpPr txBox="1"/>
          <p:nvPr/>
        </p:nvSpPr>
        <p:spPr>
          <a:xfrm>
            <a:off x="315988" y="6156063"/>
            <a:ext cx="5584069" cy="461665"/>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9</a:t>
            </a:r>
            <a:r>
              <a:rPr lang="en-US" altLang="zh-TW" sz="2400" baseline="30000" dirty="0">
                <a:latin typeface="微軟正黑體" pitchFamily="34" charset="-120"/>
                <a:ea typeface="微軟正黑體" pitchFamily="34" charset="-120"/>
              </a:rPr>
              <a:t>th</a:t>
            </a: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April, </a:t>
            </a:r>
            <a:r>
              <a:rPr lang="en-US" altLang="zh-TW" sz="2400" dirty="0">
                <a:latin typeface="微軟正黑體" pitchFamily="34" charset="-120"/>
                <a:ea typeface="微軟正黑體" pitchFamily="34" charset="-120"/>
              </a:rPr>
              <a:t>Thursday; 5 times</a:t>
            </a:r>
          </a:p>
        </p:txBody>
      </p:sp>
      <p:sp>
        <p:nvSpPr>
          <p:cNvPr id="12" name="矩形 11"/>
          <p:cNvSpPr/>
          <p:nvPr/>
        </p:nvSpPr>
        <p:spPr>
          <a:xfrm>
            <a:off x="3584465" y="3448700"/>
            <a:ext cx="5370284" cy="646331"/>
          </a:xfrm>
          <a:prstGeom prst="rect">
            <a:avLst/>
          </a:prstGeom>
        </p:spPr>
        <p:txBody>
          <a:bodyPr wrap="square">
            <a:spAutoFit/>
          </a:bodyPr>
          <a:lstStyle/>
          <a:p>
            <a:r>
              <a:rPr lang="en-US" altLang="zh-TW" dirty="0">
                <a:solidFill>
                  <a:schemeClr val="tx1"/>
                </a:solidFill>
                <a:latin typeface="微軟正黑體" pitchFamily="34" charset="-120"/>
                <a:ea typeface="微軟正黑體" pitchFamily="34" charset="-120"/>
              </a:rPr>
              <a:t>Today is </a:t>
            </a:r>
            <a:r>
              <a:rPr lang="en-US" altLang="zh-TW" dirty="0">
                <a:latin typeface="微軟正黑體" pitchFamily="34" charset="-120"/>
                <a:ea typeface="微軟正黑體" pitchFamily="34" charset="-120"/>
              </a:rPr>
              <a:t>2</a:t>
            </a:r>
            <a:r>
              <a:rPr lang="en-US" altLang="zh-TW" baseline="30000" dirty="0">
                <a:latin typeface="微軟正黑體" pitchFamily="34" charset="-120"/>
                <a:ea typeface="微軟正黑體" pitchFamily="34" charset="-120"/>
              </a:rPr>
              <a:t>nd</a:t>
            </a:r>
            <a:r>
              <a:rPr lang="en-US" altLang="zh-TW" dirty="0">
                <a:latin typeface="微軟正黑體" pitchFamily="34" charset="-120"/>
                <a:ea typeface="微軟正黑體" pitchFamily="34" charset="-120"/>
              </a:rPr>
              <a:t> </a:t>
            </a:r>
            <a:r>
              <a:rPr lang="en-US" altLang="zh-TW" dirty="0">
                <a:solidFill>
                  <a:schemeClr val="tx1"/>
                </a:solidFill>
                <a:latin typeface="微軟正黑體" pitchFamily="34" charset="-120"/>
                <a:ea typeface="微軟正黑體" pitchFamily="34" charset="-120"/>
              </a:rPr>
              <a:t>April 2020. Mandy pours water into the U-traps today.  </a:t>
            </a:r>
            <a:endParaRPr lang="zh-TW" altLang="en-US" dirty="0"/>
          </a:p>
        </p:txBody>
      </p:sp>
      <p:sp>
        <p:nvSpPr>
          <p:cNvPr id="14"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20</a:t>
            </a:fld>
            <a:endParaRPr lang="zh-TW" altLang="en-US"/>
          </a:p>
        </p:txBody>
      </p:sp>
      <p:pic>
        <p:nvPicPr>
          <p:cNvPr id="16" name="圖片 15"/>
          <p:cNvPicPr>
            <a:picLocks noChangeAspect="1"/>
          </p:cNvPicPr>
          <p:nvPr/>
        </p:nvPicPr>
        <p:blipFill>
          <a:blip r:embed="rId2" cstate="print"/>
          <a:stretch>
            <a:fillRect/>
          </a:stretch>
        </p:blipFill>
        <p:spPr>
          <a:xfrm>
            <a:off x="7587191" y="5760121"/>
            <a:ext cx="980017" cy="925016"/>
          </a:xfrm>
          <a:prstGeom prst="rect">
            <a:avLst/>
          </a:prstGeom>
        </p:spPr>
      </p:pic>
      <p:sp>
        <p:nvSpPr>
          <p:cNvPr id="10" name="圓角矩形圖說文字 9"/>
          <p:cNvSpPr/>
          <p:nvPr/>
        </p:nvSpPr>
        <p:spPr>
          <a:xfrm>
            <a:off x="3628570" y="4208852"/>
            <a:ext cx="5370285" cy="1496165"/>
          </a:xfrm>
          <a:prstGeom prst="wedgeRoundRectCallout">
            <a:avLst>
              <a:gd name="adj1" fmla="val 29190"/>
              <a:gd name="adj2" fmla="val 595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a:solidFill>
                  <a:schemeClr val="tx1"/>
                </a:solidFill>
                <a:latin typeface="微軟正黑體" pitchFamily="34" charset="-120"/>
                <a:ea typeface="微軟正黑體" pitchFamily="34" charset="-120"/>
              </a:rPr>
              <a:t>What is the date and day of the week of </a:t>
            </a:r>
            <a:r>
              <a:rPr lang="en-US" altLang="zh-TW" sz="2200" b="1" dirty="0">
                <a:solidFill>
                  <a:srgbClr val="7030A0"/>
                </a:solidFill>
                <a:latin typeface="微軟正黑體" pitchFamily="34" charset="-120"/>
                <a:ea typeface="微軟正黑體" pitchFamily="34" charset="-120"/>
              </a:rPr>
              <a:t>next</a:t>
            </a:r>
            <a:r>
              <a:rPr lang="en-US" altLang="zh-TW" sz="2200" dirty="0">
                <a:solidFill>
                  <a:schemeClr val="tx1"/>
                </a:solidFill>
                <a:latin typeface="微軟正黑體" pitchFamily="34" charset="-120"/>
                <a:ea typeface="微軟正黑體" pitchFamily="34" charset="-120"/>
              </a:rPr>
              <a:t> pouring? How many times will Mandy pour water into the U-traps in April? </a:t>
            </a:r>
            <a:endParaRPr lang="zh-TW" altLang="en-US" sz="2200" dirty="0">
              <a:solidFill>
                <a:schemeClr val="tx1"/>
              </a:solidFill>
            </a:endParaRPr>
          </a:p>
        </p:txBody>
      </p:sp>
      <p:pic>
        <p:nvPicPr>
          <p:cNvPr id="13" name="圖片 12"/>
          <p:cNvPicPr>
            <a:picLocks noChangeAspect="1"/>
          </p:cNvPicPr>
          <p:nvPr/>
        </p:nvPicPr>
        <p:blipFill>
          <a:blip r:embed="rId3" cstate="print"/>
          <a:stretch>
            <a:fillRect/>
          </a:stretch>
        </p:blipFill>
        <p:spPr>
          <a:xfrm>
            <a:off x="315988" y="985070"/>
            <a:ext cx="3189493" cy="4349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3701143" y="734549"/>
          <a:ext cx="5079998" cy="2580645"/>
        </p:xfrm>
        <a:graphic>
          <a:graphicData uri="http://schemas.openxmlformats.org/drawingml/2006/table">
            <a:tbl>
              <a:tblPr firstRow="1" bandRow="1">
                <a:tableStyleId>{5940675A-B579-460E-94D1-54222C63F5DA}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gridCol w="725714">
                  <a:extLst>
                    <a:ext uri="{9D8B030D-6E8A-4147-A177-3AD203B41FA5}">
                      <a16:colId xmlns:a16="http://schemas.microsoft.com/office/drawing/2014/main" val="20006"/>
                    </a:ext>
                  </a:extLst>
                </a:gridCol>
              </a:tblGrid>
              <a:tr h="223684">
                <a:tc gridSpan="7">
                  <a:txBody>
                    <a:bodyPr/>
                    <a:lstStyle/>
                    <a:p>
                      <a:pPr algn="ctr"/>
                      <a:r>
                        <a:rPr lang="en-US" altLang="zh-TW" dirty="0">
                          <a:latin typeface="微軟正黑體" pitchFamily="34" charset="-120"/>
                          <a:ea typeface="微軟正黑體" pitchFamily="34" charset="-120"/>
                        </a:rPr>
                        <a:t>April</a:t>
                      </a:r>
                      <a:r>
                        <a:rPr lang="en-US" altLang="zh-TW" baseline="0" dirty="0">
                          <a:latin typeface="微軟正黑體" pitchFamily="34" charset="-120"/>
                          <a:ea typeface="微軟正黑體" pitchFamily="34" charset="-120"/>
                        </a:rPr>
                        <a:t> 2020</a:t>
                      </a:r>
                      <a:endParaRPr lang="zh-TW" altLang="en-US" dirty="0">
                        <a:latin typeface="微軟正黑體" pitchFamily="34" charset="-120"/>
                        <a:ea typeface="微軟正黑體"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386085">
                <a:tc>
                  <a:txBody>
                    <a:bodyPr/>
                    <a:lstStyle/>
                    <a:p>
                      <a:pPr algn="ctr"/>
                      <a:r>
                        <a:rPr lang="en-US" altLang="zh-TW" sz="1600" dirty="0">
                          <a:latin typeface="微軟正黑體" pitchFamily="34" charset="-120"/>
                          <a:ea typeface="微軟正黑體" pitchFamily="34" charset="-120"/>
                        </a:rPr>
                        <a:t>Mon</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Tue</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Wed</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Thu</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Fri</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latin typeface="微軟正黑體" pitchFamily="34" charset="-120"/>
                          <a:ea typeface="微軟正黑體" pitchFamily="34" charset="-120"/>
                        </a:rPr>
                        <a:t>Sat</a:t>
                      </a:r>
                      <a:endParaRPr lang="zh-TW" altLang="en-US" sz="1600" dirty="0">
                        <a:latin typeface="微軟正黑體" pitchFamily="34" charset="-120"/>
                        <a:ea typeface="微軟正黑體" pitchFamily="34" charset="-120"/>
                      </a:endParaRPr>
                    </a:p>
                  </a:txBody>
                  <a:tcPr/>
                </a:tc>
                <a:tc>
                  <a:txBody>
                    <a:bodyPr/>
                    <a:lstStyle/>
                    <a:p>
                      <a:pPr algn="ctr"/>
                      <a:r>
                        <a:rPr lang="en-US" altLang="zh-TW" sz="1600" dirty="0">
                          <a:solidFill>
                            <a:srgbClr val="FF0000"/>
                          </a:solidFill>
                          <a:latin typeface="微軟正黑體" pitchFamily="34" charset="-120"/>
                          <a:ea typeface="微軟正黑體" pitchFamily="34" charset="-120"/>
                        </a:rPr>
                        <a:t>Sun</a:t>
                      </a:r>
                      <a:endParaRPr lang="zh-TW" altLang="en-US" sz="1600"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223684">
                <a:tc>
                  <a:txBody>
                    <a:bodyPr/>
                    <a:lstStyle/>
                    <a:p>
                      <a:endParaRPr lang="zh-TW" altLang="en-US">
                        <a:latin typeface="微軟正黑體" pitchFamily="34" charset="-120"/>
                        <a:ea typeface="微軟正黑體" pitchFamily="34" charset="-120"/>
                      </a:endParaRPr>
                    </a:p>
                  </a:txBody>
                  <a:tcPr/>
                </a:tc>
                <a:tc>
                  <a:txBody>
                    <a:bodyPr/>
                    <a:lstStyle/>
                    <a:p>
                      <a:endParaRPr lang="zh-TW" altLang="en-US">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3</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4</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5</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223684">
                <a:tc>
                  <a:txBody>
                    <a:bodyPr/>
                    <a:lstStyle/>
                    <a:p>
                      <a:r>
                        <a:rPr lang="en-US" altLang="zh-TW" dirty="0">
                          <a:latin typeface="微軟正黑體" pitchFamily="34" charset="-120"/>
                          <a:ea typeface="微軟正黑體" pitchFamily="34" charset="-120"/>
                        </a:rPr>
                        <a:t>6</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8</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9</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10</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11</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12</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223684">
                <a:tc>
                  <a:txBody>
                    <a:bodyPr/>
                    <a:lstStyle/>
                    <a:p>
                      <a:r>
                        <a:rPr lang="en-US" altLang="zh-TW" dirty="0">
                          <a:solidFill>
                            <a:srgbClr val="FF0000"/>
                          </a:solidFill>
                          <a:latin typeface="微軟正黑體" pitchFamily="34" charset="-120"/>
                          <a:ea typeface="微軟正黑體" pitchFamily="34" charset="-120"/>
                        </a:rPr>
                        <a:t>13</a:t>
                      </a:r>
                      <a:endParaRPr lang="zh-TW" altLang="en-US" dirty="0">
                        <a:solidFill>
                          <a:srgbClr val="FF0000"/>
                        </a:solidFill>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14</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15</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16</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18</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19</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223684">
                <a:tc>
                  <a:txBody>
                    <a:bodyPr/>
                    <a:lstStyle/>
                    <a:p>
                      <a:r>
                        <a:rPr lang="en-US" altLang="zh-TW" dirty="0">
                          <a:latin typeface="微軟正黑體" pitchFamily="34" charset="-120"/>
                          <a:ea typeface="微軟正黑體" pitchFamily="34" charset="-120"/>
                        </a:rPr>
                        <a:t>20</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21</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24</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25</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26</a:t>
                      </a:r>
                      <a:endParaRPr lang="zh-TW" altLang="en-US" dirty="0">
                        <a:solidFill>
                          <a:srgbClr val="FF0000"/>
                        </a:solidFill>
                        <a:latin typeface="微軟正黑體" pitchFamily="34" charset="-120"/>
                        <a:ea typeface="微軟正黑體" pitchFamily="34" charset="-120"/>
                      </a:endParaRPr>
                    </a:p>
                  </a:txBody>
                  <a:tcPr/>
                </a:tc>
                <a:extLst>
                  <a:ext uri="{0D108BD9-81ED-4DB2-BD59-A6C34878D82A}">
                    <a16:rowId xmlns:a16="http://schemas.microsoft.com/office/drawing/2014/main" val="10005"/>
                  </a:ext>
                </a:extLst>
              </a:tr>
              <a:tr h="223684">
                <a:tc>
                  <a:txBody>
                    <a:bodyPr/>
                    <a:lstStyle/>
                    <a:p>
                      <a:r>
                        <a:rPr lang="en-US" altLang="zh-TW" dirty="0">
                          <a:latin typeface="微軟正黑體" pitchFamily="34" charset="-120"/>
                          <a:ea typeface="微軟正黑體" pitchFamily="34" charset="-120"/>
                        </a:rPr>
                        <a:t>27</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28</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29</a:t>
                      </a:r>
                      <a:endParaRPr lang="zh-TW" altLang="en-US" dirty="0">
                        <a:latin typeface="微軟正黑體" pitchFamily="34" charset="-120"/>
                        <a:ea typeface="微軟正黑體" pitchFamily="34" charset="-120"/>
                      </a:endParaRPr>
                    </a:p>
                  </a:txBody>
                  <a:tcPr/>
                </a:tc>
                <a:tc>
                  <a:txBody>
                    <a:bodyPr/>
                    <a:lstStyle/>
                    <a:p>
                      <a:r>
                        <a:rPr lang="en-US" altLang="zh-TW" dirty="0">
                          <a:solidFill>
                            <a:srgbClr val="FF0000"/>
                          </a:solidFill>
                          <a:latin typeface="微軟正黑體" pitchFamily="34" charset="-120"/>
                          <a:ea typeface="微軟正黑體" pitchFamily="34" charset="-120"/>
                        </a:rPr>
                        <a:t>30</a:t>
                      </a:r>
                      <a:endParaRPr lang="zh-TW" altLang="en-US" dirty="0">
                        <a:solidFill>
                          <a:srgbClr val="FF0000"/>
                        </a:solidFill>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bl>
          </a:graphicData>
        </a:graphic>
      </p:graphicFrame>
      <p:sp>
        <p:nvSpPr>
          <p:cNvPr id="11" name="文字方塊 10"/>
          <p:cNvSpPr txBox="1"/>
          <p:nvPr/>
        </p:nvSpPr>
        <p:spPr>
          <a:xfrm>
            <a:off x="315987" y="6156063"/>
            <a:ext cx="5399013" cy="461665"/>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26</a:t>
            </a:r>
            <a:r>
              <a:rPr lang="en-US" altLang="zh-TW" sz="2400" baseline="30000" dirty="0">
                <a:latin typeface="微軟正黑體" pitchFamily="34" charset="-120"/>
                <a:ea typeface="微軟正黑體" pitchFamily="34" charset="-120"/>
              </a:rPr>
              <a:t>th</a:t>
            </a: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March; </a:t>
            </a:r>
            <a:r>
              <a:rPr lang="en-US" altLang="zh-TW" sz="2400" dirty="0">
                <a:latin typeface="微軟正黑體" pitchFamily="34" charset="-120"/>
                <a:ea typeface="微軟正黑體" pitchFamily="34" charset="-120"/>
              </a:rPr>
              <a:t>1</a:t>
            </a:r>
            <a:r>
              <a:rPr lang="en-US" altLang="zh-TW" sz="2400" baseline="30000" dirty="0">
                <a:latin typeface="微軟正黑體" pitchFamily="34" charset="-120"/>
                <a:ea typeface="微軟正黑體" pitchFamily="34" charset="-120"/>
              </a:rPr>
              <a:t>st</a:t>
            </a: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May, </a:t>
            </a:r>
            <a:r>
              <a:rPr lang="en-US" altLang="zh-TW" sz="2400" dirty="0">
                <a:latin typeface="微軟正黑體" pitchFamily="34" charset="-120"/>
                <a:ea typeface="微軟正黑體" pitchFamily="34" charset="-120"/>
              </a:rPr>
              <a:t>Friday </a:t>
            </a:r>
          </a:p>
        </p:txBody>
      </p:sp>
      <p:sp>
        <p:nvSpPr>
          <p:cNvPr id="12" name="矩形 11"/>
          <p:cNvSpPr/>
          <p:nvPr/>
        </p:nvSpPr>
        <p:spPr>
          <a:xfrm>
            <a:off x="3584465" y="3448700"/>
            <a:ext cx="5370284" cy="646331"/>
          </a:xfrm>
          <a:prstGeom prst="rect">
            <a:avLst/>
          </a:prstGeom>
        </p:spPr>
        <p:txBody>
          <a:bodyPr wrap="square">
            <a:spAutoFit/>
          </a:bodyPr>
          <a:lstStyle/>
          <a:p>
            <a:r>
              <a:rPr lang="en-US" altLang="zh-TW" dirty="0">
                <a:solidFill>
                  <a:schemeClr val="tx1"/>
                </a:solidFill>
                <a:latin typeface="微軟正黑體" pitchFamily="34" charset="-120"/>
                <a:ea typeface="微軟正黑體" pitchFamily="34" charset="-120"/>
              </a:rPr>
              <a:t>Today is </a:t>
            </a:r>
            <a:r>
              <a:rPr lang="en-US" altLang="zh-TW" dirty="0">
                <a:latin typeface="微軟正黑體" pitchFamily="34" charset="-120"/>
                <a:ea typeface="微軟正黑體" pitchFamily="34" charset="-120"/>
              </a:rPr>
              <a:t>2</a:t>
            </a:r>
            <a:r>
              <a:rPr lang="en-US" altLang="zh-TW" baseline="30000" dirty="0">
                <a:latin typeface="微軟正黑體" pitchFamily="34" charset="-120"/>
                <a:ea typeface="微軟正黑體" pitchFamily="34" charset="-120"/>
              </a:rPr>
              <a:t>nd</a:t>
            </a:r>
            <a:r>
              <a:rPr lang="en-US" altLang="zh-TW" dirty="0">
                <a:solidFill>
                  <a:schemeClr val="tx1"/>
                </a:solidFill>
                <a:latin typeface="微軟正黑體" pitchFamily="34" charset="-120"/>
                <a:ea typeface="微軟正黑體" pitchFamily="34" charset="-120"/>
              </a:rPr>
              <a:t> April 2020. Mandy pours water into the U-traps today. </a:t>
            </a:r>
            <a:endParaRPr lang="zh-TW" altLang="en-US" dirty="0"/>
          </a:p>
        </p:txBody>
      </p:sp>
      <p:sp>
        <p:nvSpPr>
          <p:cNvPr id="14"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21</a:t>
            </a:fld>
            <a:endParaRPr lang="zh-TW" altLang="en-US"/>
          </a:p>
        </p:txBody>
      </p:sp>
      <p:pic>
        <p:nvPicPr>
          <p:cNvPr id="16" name="圖片 15"/>
          <p:cNvPicPr>
            <a:picLocks noChangeAspect="1"/>
          </p:cNvPicPr>
          <p:nvPr/>
        </p:nvPicPr>
        <p:blipFill>
          <a:blip r:embed="rId2" cstate="print"/>
          <a:stretch>
            <a:fillRect/>
          </a:stretch>
        </p:blipFill>
        <p:spPr>
          <a:xfrm>
            <a:off x="7587191" y="5760121"/>
            <a:ext cx="980017" cy="925016"/>
          </a:xfrm>
          <a:prstGeom prst="rect">
            <a:avLst/>
          </a:prstGeom>
        </p:spPr>
      </p:pic>
      <p:sp>
        <p:nvSpPr>
          <p:cNvPr id="13" name="內容版面配置區 2">
            <a:extLst>
              <a:ext uri="{FF2B5EF4-FFF2-40B4-BE49-F238E27FC236}">
                <a16:creationId xmlns:a16="http://schemas.microsoft.com/office/drawing/2014/main" id="{96D01742-29C1-462F-80D6-F5F1C7D1C063}"/>
              </a:ext>
            </a:extLst>
          </p:cNvPr>
          <p:cNvSpPr txBox="1">
            <a:spLocks/>
          </p:cNvSpPr>
          <p:nvPr/>
        </p:nvSpPr>
        <p:spPr>
          <a:xfrm>
            <a:off x="192899" y="222823"/>
            <a:ext cx="8761850" cy="576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000" dirty="0">
                <a:latin typeface="微軟正黑體" pitchFamily="34" charset="-120"/>
                <a:ea typeface="微軟正黑體" pitchFamily="34" charset="-120"/>
              </a:rPr>
              <a:t>Mandy pours water into the U-traps regularly to follow the advice conveyed in the poster.</a:t>
            </a:r>
            <a:endParaRPr lang="zh-TW" altLang="en-US" sz="2000" dirty="0">
              <a:latin typeface="微軟正黑體" pitchFamily="34" charset="-120"/>
              <a:ea typeface="微軟正黑體" pitchFamily="34" charset="-120"/>
            </a:endParaRPr>
          </a:p>
        </p:txBody>
      </p:sp>
      <p:pic>
        <p:nvPicPr>
          <p:cNvPr id="17" name="圖片 16">
            <a:extLst>
              <a:ext uri="{FF2B5EF4-FFF2-40B4-BE49-F238E27FC236}">
                <a16:creationId xmlns:a16="http://schemas.microsoft.com/office/drawing/2014/main" id="{9D990357-EDD0-4032-AA19-30A043687076}"/>
              </a:ext>
            </a:extLst>
          </p:cNvPr>
          <p:cNvPicPr>
            <a:picLocks noChangeAspect="1"/>
          </p:cNvPicPr>
          <p:nvPr/>
        </p:nvPicPr>
        <p:blipFill>
          <a:blip r:embed="rId3" cstate="print"/>
          <a:stretch>
            <a:fillRect/>
          </a:stretch>
        </p:blipFill>
        <p:spPr>
          <a:xfrm>
            <a:off x="315988" y="985070"/>
            <a:ext cx="3189493" cy="4349309"/>
          </a:xfrm>
          <a:prstGeom prst="rect">
            <a:avLst/>
          </a:prstGeom>
        </p:spPr>
      </p:pic>
      <p:sp>
        <p:nvSpPr>
          <p:cNvPr id="10" name="圓角矩形圖說文字 9"/>
          <p:cNvSpPr/>
          <p:nvPr/>
        </p:nvSpPr>
        <p:spPr>
          <a:xfrm>
            <a:off x="3167743" y="4140244"/>
            <a:ext cx="5787006" cy="1574663"/>
          </a:xfrm>
          <a:prstGeom prst="wedgeRoundRectCallout">
            <a:avLst>
              <a:gd name="adj1" fmla="val 29190"/>
              <a:gd name="adj2" fmla="val 595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2200" dirty="0">
                <a:solidFill>
                  <a:prstClr val="black"/>
                </a:solidFill>
                <a:latin typeface="微軟正黑體" pitchFamily="34" charset="-120"/>
                <a:ea typeface="微軟正黑體" pitchFamily="34" charset="-120"/>
              </a:rPr>
              <a:t>What is the date of </a:t>
            </a:r>
            <a:r>
              <a:rPr lang="en-US" altLang="zh-TW" sz="2200" b="1" dirty="0">
                <a:solidFill>
                  <a:srgbClr val="7030A0"/>
                </a:solidFill>
                <a:latin typeface="微軟正黑體" pitchFamily="34" charset="-120"/>
                <a:ea typeface="微軟正黑體" pitchFamily="34" charset="-120"/>
              </a:rPr>
              <a:t>last</a:t>
            </a:r>
            <a:r>
              <a:rPr lang="en-US" altLang="zh-TW" sz="2200" dirty="0">
                <a:solidFill>
                  <a:prstClr val="black"/>
                </a:solidFill>
                <a:latin typeface="微軟正黑體" pitchFamily="34" charset="-120"/>
                <a:ea typeface="微軟正黑體" pitchFamily="34" charset="-120"/>
              </a:rPr>
              <a:t> pouring</a:t>
            </a:r>
            <a:r>
              <a:rPr lang="en-US" altLang="zh-TW" sz="2200" dirty="0" smtClean="0">
                <a:solidFill>
                  <a:prstClr val="black"/>
                </a:solidFill>
                <a:latin typeface="微軟正黑體" pitchFamily="34" charset="-120"/>
                <a:ea typeface="微軟正黑體" pitchFamily="34" charset="-120"/>
              </a:rPr>
              <a:t>?</a:t>
            </a:r>
          </a:p>
          <a:p>
            <a:pPr lvl="0"/>
            <a:r>
              <a:rPr lang="en-US" altLang="zh-TW" sz="2200" dirty="0" smtClean="0">
                <a:solidFill>
                  <a:prstClr val="black"/>
                </a:solidFill>
                <a:latin typeface="微軟正黑體" pitchFamily="34" charset="-120"/>
                <a:ea typeface="微軟正黑體" pitchFamily="34" charset="-120"/>
              </a:rPr>
              <a:t>Mandy </a:t>
            </a:r>
            <a:r>
              <a:rPr lang="en-US" altLang="zh-TW" sz="2200" dirty="0">
                <a:solidFill>
                  <a:prstClr val="black"/>
                </a:solidFill>
                <a:latin typeface="微軟正黑體" pitchFamily="34" charset="-120"/>
                <a:ea typeface="微軟正黑體" pitchFamily="34" charset="-120"/>
              </a:rPr>
              <a:t>cannot pour water on 30</a:t>
            </a:r>
            <a:r>
              <a:rPr lang="en-US" altLang="zh-TW" sz="2200" baseline="30000" dirty="0">
                <a:solidFill>
                  <a:prstClr val="black"/>
                </a:solidFill>
                <a:latin typeface="微軟正黑體" pitchFamily="34" charset="-120"/>
                <a:ea typeface="微軟正黑體" pitchFamily="34" charset="-120"/>
              </a:rPr>
              <a:t>th</a:t>
            </a:r>
            <a:r>
              <a:rPr lang="en-US" altLang="zh-TW" sz="2200" dirty="0">
                <a:solidFill>
                  <a:prstClr val="black"/>
                </a:solidFill>
                <a:latin typeface="微軟正黑體" pitchFamily="34" charset="-120"/>
                <a:ea typeface="微軟正黑體" pitchFamily="34" charset="-120"/>
              </a:rPr>
              <a:t> </a:t>
            </a:r>
            <a:r>
              <a:rPr lang="en-US" altLang="zh-TW" sz="2200" dirty="0" smtClean="0">
                <a:solidFill>
                  <a:prstClr val="black"/>
                </a:solidFill>
                <a:latin typeface="微軟正黑體" pitchFamily="34" charset="-120"/>
                <a:ea typeface="微軟正黑體" pitchFamily="34" charset="-120"/>
              </a:rPr>
              <a:t>April. </a:t>
            </a:r>
            <a:r>
              <a:rPr lang="en-US" altLang="zh-TW" sz="2200" dirty="0">
                <a:solidFill>
                  <a:prstClr val="black"/>
                </a:solidFill>
                <a:latin typeface="微軟正黑體" pitchFamily="34" charset="-120"/>
                <a:ea typeface="微軟正黑體" pitchFamily="34" charset="-120"/>
              </a:rPr>
              <a:t>If she pours water on the next day, what is the date and day of the week of that day?</a:t>
            </a:r>
            <a:endParaRPr lang="zh-TW" altLang="en-US" sz="2200" dirty="0">
              <a:solidFill>
                <a:prstClr val="black"/>
              </a:solidFill>
            </a:endParaRPr>
          </a:p>
        </p:txBody>
      </p:sp>
    </p:spTree>
    <p:extLst>
      <p:ext uri="{BB962C8B-B14F-4D97-AF65-F5344CB8AC3E}">
        <p14:creationId xmlns:p14="http://schemas.microsoft.com/office/powerpoint/2010/main" val="36897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stretch>
            <a:fillRect/>
          </a:stretch>
        </p:blipFill>
        <p:spPr>
          <a:xfrm>
            <a:off x="408940" y="1010320"/>
            <a:ext cx="3567974" cy="4865419"/>
          </a:xfrm>
          <a:prstGeom prst="rect">
            <a:avLst/>
          </a:prstGeom>
        </p:spPr>
      </p:pic>
      <p:sp>
        <p:nvSpPr>
          <p:cNvPr id="3" name="內容版面配置區 2"/>
          <p:cNvSpPr>
            <a:spLocks noGrp="1"/>
          </p:cNvSpPr>
          <p:nvPr>
            <p:ph idx="1"/>
          </p:nvPr>
        </p:nvSpPr>
        <p:spPr>
          <a:xfrm>
            <a:off x="323527" y="260649"/>
            <a:ext cx="8582477" cy="576063"/>
          </a:xfrm>
        </p:spPr>
        <p:txBody>
          <a:bodyPr>
            <a:normAutofit fontScale="85000" lnSpcReduction="10000"/>
          </a:bodyPr>
          <a:lstStyle/>
          <a:p>
            <a:pPr marL="0" indent="0">
              <a:buNone/>
            </a:pPr>
            <a:r>
              <a:rPr lang="en-US" altLang="zh-TW" sz="2600" dirty="0">
                <a:latin typeface="微軟正黑體" pitchFamily="34" charset="-120"/>
                <a:ea typeface="微軟正黑體" pitchFamily="34" charset="-120"/>
              </a:rPr>
              <a:t>Mandy</a:t>
            </a:r>
            <a:r>
              <a:rPr lang="en-US" altLang="zh-TW" sz="2600" dirty="0">
                <a:latin typeface="+mj-lt"/>
                <a:ea typeface="微軟正黑體" pitchFamily="34" charset="-120"/>
              </a:rPr>
              <a:t>’</a:t>
            </a:r>
            <a:r>
              <a:rPr lang="en-US" altLang="zh-TW" sz="2600" dirty="0">
                <a:latin typeface="微軟正黑體" pitchFamily="34" charset="-120"/>
                <a:ea typeface="微軟正黑體" pitchFamily="34" charset="-120"/>
              </a:rPr>
              <a:t>s little brother sees Mandy pours water into the U-traps.</a:t>
            </a:r>
            <a:endParaRPr lang="zh-TW" altLang="en-US" sz="2600" dirty="0">
              <a:latin typeface="微軟正黑體" pitchFamily="34" charset="-120"/>
              <a:ea typeface="微軟正黑體" pitchFamily="34" charset="-120"/>
            </a:endParaRPr>
          </a:p>
        </p:txBody>
      </p:sp>
      <p:sp>
        <p:nvSpPr>
          <p:cNvPr id="9" name="圓角矩形圖說文字 8"/>
          <p:cNvSpPr/>
          <p:nvPr/>
        </p:nvSpPr>
        <p:spPr>
          <a:xfrm>
            <a:off x="4211960" y="2132856"/>
            <a:ext cx="4385940" cy="1872208"/>
          </a:xfrm>
          <a:prstGeom prst="wedgeRoundRectCallout">
            <a:avLst>
              <a:gd name="adj1" fmla="val 32566"/>
              <a:gd name="adj2" fmla="val 665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dirty="0">
                <a:solidFill>
                  <a:schemeClr val="tx1"/>
                </a:solidFill>
                <a:latin typeface="微軟正黑體" pitchFamily="34" charset="-120"/>
                <a:ea typeface="微軟正黑體" pitchFamily="34" charset="-120"/>
              </a:rPr>
              <a:t>How much is half a litre of water? How to measure it?</a:t>
            </a:r>
            <a:endParaRPr lang="zh-TW" altLang="en-US" sz="3600" dirty="0">
              <a:solidFill>
                <a:schemeClr val="tx1"/>
              </a:solidFill>
              <a:latin typeface="微軟正黑體" pitchFamily="34" charset="-120"/>
              <a:ea typeface="微軟正黑體" pitchFamily="34" charset="-120"/>
            </a:endParaRPr>
          </a:p>
        </p:txBody>
      </p:sp>
      <p:sp>
        <p:nvSpPr>
          <p:cNvPr id="12" name="向下箭號 11"/>
          <p:cNvSpPr/>
          <p:nvPr/>
        </p:nvSpPr>
        <p:spPr>
          <a:xfrm rot="6830731">
            <a:off x="2554972" y="4422852"/>
            <a:ext cx="576064"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22</a:t>
            </a:fld>
            <a:endParaRPr lang="zh-TW" altLang="en-US"/>
          </a:p>
        </p:txBody>
      </p:sp>
      <p:pic>
        <p:nvPicPr>
          <p:cNvPr id="10" name="圖片 9"/>
          <p:cNvPicPr>
            <a:picLocks noChangeAspect="1"/>
          </p:cNvPicPr>
          <p:nvPr/>
        </p:nvPicPr>
        <p:blipFill>
          <a:blip r:embed="rId3" cstate="print"/>
          <a:stretch>
            <a:fillRect/>
          </a:stretch>
        </p:blipFill>
        <p:spPr>
          <a:xfrm>
            <a:off x="7245554" y="4559935"/>
            <a:ext cx="1038613" cy="1013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2" cstate="print"/>
          <a:stretch>
            <a:fillRect/>
          </a:stretch>
        </p:blipFill>
        <p:spPr>
          <a:xfrm>
            <a:off x="7911383" y="36299"/>
            <a:ext cx="870036" cy="848816"/>
          </a:xfrm>
          <a:prstGeom prst="rect">
            <a:avLst/>
          </a:prstGeom>
        </p:spPr>
      </p:pic>
      <p:sp>
        <p:nvSpPr>
          <p:cNvPr id="6" name="圓角矩形圖說文字 5"/>
          <p:cNvSpPr/>
          <p:nvPr/>
        </p:nvSpPr>
        <p:spPr>
          <a:xfrm>
            <a:off x="467544" y="174716"/>
            <a:ext cx="7164931" cy="576064"/>
          </a:xfrm>
          <a:prstGeom prst="wedgeRoundRectCallout">
            <a:avLst>
              <a:gd name="adj1" fmla="val 54634"/>
              <a:gd name="adj2" fmla="val 404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a:solidFill>
                  <a:schemeClr val="tx1"/>
                </a:solidFill>
                <a:latin typeface="微軟正黑體" pitchFamily="34" charset="-120"/>
                <a:ea typeface="微軟正黑體" pitchFamily="34" charset="-120"/>
              </a:rPr>
              <a:t>How much is half a litre of water? How to measure it?</a:t>
            </a:r>
          </a:p>
        </p:txBody>
      </p:sp>
      <p:pic>
        <p:nvPicPr>
          <p:cNvPr id="16" name="圖片 15"/>
          <p:cNvPicPr>
            <a:picLocks noChangeAspect="1"/>
          </p:cNvPicPr>
          <p:nvPr/>
        </p:nvPicPr>
        <p:blipFill>
          <a:blip r:embed="rId3" cstate="print"/>
          <a:stretch>
            <a:fillRect/>
          </a:stretch>
        </p:blipFill>
        <p:spPr>
          <a:xfrm>
            <a:off x="354175" y="858792"/>
            <a:ext cx="1239421" cy="1013281"/>
          </a:xfrm>
          <a:prstGeom prst="rect">
            <a:avLst/>
          </a:prstGeom>
        </p:spPr>
      </p:pic>
      <p:sp>
        <p:nvSpPr>
          <p:cNvPr id="8" name="圓角矩形圖說文字 7"/>
          <p:cNvSpPr/>
          <p:nvPr/>
        </p:nvSpPr>
        <p:spPr>
          <a:xfrm>
            <a:off x="1789247" y="995824"/>
            <a:ext cx="7137039" cy="1148330"/>
          </a:xfrm>
          <a:prstGeom prst="wedgeRoundRectCallout">
            <a:avLst>
              <a:gd name="adj1" fmla="val -56608"/>
              <a:gd name="adj2" fmla="val 20748"/>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latin typeface="微軟正黑體" pitchFamily="34" charset="-120"/>
                <a:ea typeface="微軟正黑體" pitchFamily="34" charset="-120"/>
              </a:rPr>
              <a:t>You may click the link of ETV below. The unit of litre will be introduced. After watching the </a:t>
            </a:r>
            <a:r>
              <a:rPr lang="en-US" altLang="zh-TW" sz="2000" dirty="0" err="1">
                <a:solidFill>
                  <a:schemeClr val="tx1"/>
                </a:solidFill>
                <a:latin typeface="微軟正黑體" pitchFamily="34" charset="-120"/>
                <a:ea typeface="微軟正黑體" pitchFamily="34" charset="-120"/>
              </a:rPr>
              <a:t>programme</a:t>
            </a:r>
            <a:r>
              <a:rPr lang="en-US" altLang="zh-TW" sz="2000" dirty="0">
                <a:solidFill>
                  <a:schemeClr val="tx1"/>
                </a:solidFill>
                <a:latin typeface="微軟正黑體" pitchFamily="34" charset="-120"/>
                <a:ea typeface="微軟正黑體" pitchFamily="34" charset="-120"/>
              </a:rPr>
              <a:t>, tell your parents how to measure half a litre of water.</a:t>
            </a:r>
            <a:endParaRPr lang="zh-TW" altLang="en-US" sz="2000" dirty="0">
              <a:solidFill>
                <a:schemeClr val="tx1"/>
              </a:solidFill>
              <a:latin typeface="微軟正黑體" pitchFamily="34" charset="-120"/>
              <a:ea typeface="微軟正黑體" pitchFamily="34" charset="-120"/>
            </a:endParaRPr>
          </a:p>
        </p:txBody>
      </p:sp>
      <p:sp>
        <p:nvSpPr>
          <p:cNvPr id="9" name="矩形 8"/>
          <p:cNvSpPr/>
          <p:nvPr/>
        </p:nvSpPr>
        <p:spPr>
          <a:xfrm>
            <a:off x="395536" y="2492896"/>
            <a:ext cx="5584350" cy="369332"/>
          </a:xfrm>
          <a:prstGeom prst="rect">
            <a:avLst/>
          </a:prstGeom>
        </p:spPr>
        <p:txBody>
          <a:bodyPr wrap="square">
            <a:spAutoFit/>
          </a:bodyPr>
          <a:lstStyle/>
          <a:p>
            <a:r>
              <a:rPr lang="en-US" altLang="zh-TW" dirty="0">
                <a:hlinkClick r:id="rId4"/>
              </a:rPr>
              <a:t>https://www.hkedcity.net/etv/en/resource/2129964690</a:t>
            </a:r>
            <a:endParaRPr lang="en-US" altLang="zh-TW" dirty="0"/>
          </a:p>
        </p:txBody>
      </p:sp>
      <p:sp>
        <p:nvSpPr>
          <p:cNvPr id="10" name="矩形 9"/>
          <p:cNvSpPr/>
          <p:nvPr/>
        </p:nvSpPr>
        <p:spPr>
          <a:xfrm>
            <a:off x="395535" y="2276872"/>
            <a:ext cx="6262757" cy="369332"/>
          </a:xfrm>
          <a:prstGeom prst="rect">
            <a:avLst/>
          </a:prstGeom>
        </p:spPr>
        <p:txBody>
          <a:bodyPr wrap="square">
            <a:spAutoFit/>
          </a:bodyPr>
          <a:lstStyle/>
          <a:p>
            <a:r>
              <a:rPr lang="en-US" altLang="zh-TW" dirty="0">
                <a:latin typeface="微軟正黑體" pitchFamily="34" charset="-120"/>
                <a:ea typeface="微軟正黑體" pitchFamily="34" charset="-120"/>
              </a:rPr>
              <a:t>ETV, EDB &gt; Subject &gt; Mathematics Education &gt; Capacity</a:t>
            </a:r>
            <a:endParaRPr lang="zh-TW" altLang="en-US" dirty="0">
              <a:latin typeface="微軟正黑體" pitchFamily="34" charset="-120"/>
              <a:ea typeface="微軟正黑體" pitchFamily="34" charset="-120"/>
            </a:endParaRPr>
          </a:p>
        </p:txBody>
      </p:sp>
      <p:pic>
        <p:nvPicPr>
          <p:cNvPr id="11" name="Picture 2">
            <a:hlinkClick r:id="rId5"/>
          </p:cNvPr>
          <p:cNvPicPr>
            <a:picLocks noChangeAspect="1" noChangeArrowheads="1"/>
          </p:cNvPicPr>
          <p:nvPr/>
        </p:nvPicPr>
        <p:blipFill>
          <a:blip r:embed="rId6" cstate="print"/>
          <a:srcRect/>
          <a:stretch>
            <a:fillRect/>
          </a:stretch>
        </p:blipFill>
        <p:spPr bwMode="auto">
          <a:xfrm>
            <a:off x="467544" y="2924944"/>
            <a:ext cx="6120680" cy="2459569"/>
          </a:xfrm>
          <a:prstGeom prst="rect">
            <a:avLst/>
          </a:prstGeom>
          <a:noFill/>
          <a:ln w="9525">
            <a:noFill/>
            <a:miter lim="800000"/>
            <a:headEnd/>
            <a:tailEnd/>
          </a:ln>
        </p:spPr>
      </p:pic>
      <p:sp>
        <p:nvSpPr>
          <p:cNvPr id="12" name="圓角矩形圖說文字 11"/>
          <p:cNvSpPr/>
          <p:nvPr/>
        </p:nvSpPr>
        <p:spPr>
          <a:xfrm>
            <a:off x="971600" y="5733256"/>
            <a:ext cx="6480720" cy="792088"/>
          </a:xfrm>
          <a:prstGeom prst="wedgeRoundRectCallout">
            <a:avLst>
              <a:gd name="adj1" fmla="val 54336"/>
              <a:gd name="adj2" fmla="val 17776"/>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latin typeface="微軟正黑體" pitchFamily="34" charset="-120"/>
                <a:ea typeface="微軟正黑體" pitchFamily="34" charset="-120"/>
              </a:rPr>
              <a:t>Starting from 4</a:t>
            </a:r>
            <a:r>
              <a:rPr lang="en-US" altLang="zh-TW" sz="2000" dirty="0">
                <a:solidFill>
                  <a:schemeClr val="tx1"/>
                </a:solidFill>
                <a:ea typeface="微軟正黑體" pitchFamily="34" charset="-120"/>
              </a:rPr>
              <a:t>’</a:t>
            </a:r>
            <a:r>
              <a:rPr lang="en-US" altLang="zh-TW" sz="2000" dirty="0">
                <a:solidFill>
                  <a:schemeClr val="tx1"/>
                </a:solidFill>
                <a:latin typeface="微軟正黑體" pitchFamily="34" charset="-120"/>
                <a:ea typeface="微軟正黑體" pitchFamily="34" charset="-120"/>
              </a:rPr>
              <a:t>59</a:t>
            </a:r>
            <a:r>
              <a:rPr lang="en-US" altLang="zh-TW" sz="2000" dirty="0">
                <a:solidFill>
                  <a:schemeClr val="tx1"/>
                </a:solidFill>
                <a:latin typeface="+mj-lt"/>
                <a:ea typeface="微軟正黑體" pitchFamily="34" charset="-120"/>
              </a:rPr>
              <a:t>”</a:t>
            </a:r>
            <a:r>
              <a:rPr lang="en-US" altLang="zh-TW" sz="2000" dirty="0">
                <a:solidFill>
                  <a:schemeClr val="tx1"/>
                </a:solidFill>
                <a:latin typeface="微軟正黑體" pitchFamily="34" charset="-120"/>
                <a:ea typeface="微軟正黑體" pitchFamily="34" charset="-120"/>
              </a:rPr>
              <a:t>, the doctor will mention relation between water and health. Please pay attention.</a:t>
            </a:r>
          </a:p>
        </p:txBody>
      </p:sp>
      <p:sp>
        <p:nvSpPr>
          <p:cNvPr id="14"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23</a:t>
            </a:fld>
            <a:endParaRPr lang="zh-TW" altLang="en-US"/>
          </a:p>
        </p:txBody>
      </p:sp>
      <p:pic>
        <p:nvPicPr>
          <p:cNvPr id="17" name="圖片 16"/>
          <p:cNvPicPr>
            <a:picLocks noChangeAspect="1"/>
          </p:cNvPicPr>
          <p:nvPr/>
        </p:nvPicPr>
        <p:blipFill>
          <a:blip r:embed="rId7" cstate="print"/>
          <a:stretch>
            <a:fillRect/>
          </a:stretch>
        </p:blipFill>
        <p:spPr>
          <a:xfrm>
            <a:off x="7815943" y="5650471"/>
            <a:ext cx="763050" cy="913347"/>
          </a:xfrm>
          <a:prstGeom prst="rect">
            <a:avLst/>
          </a:prstGeom>
        </p:spPr>
      </p:pic>
      <p:pic>
        <p:nvPicPr>
          <p:cNvPr id="3" name="圖片 2"/>
          <p:cNvPicPr>
            <a:picLocks noChangeAspect="1"/>
          </p:cNvPicPr>
          <p:nvPr/>
        </p:nvPicPr>
        <p:blipFill>
          <a:blip r:embed="rId8" cstate="print"/>
          <a:stretch>
            <a:fillRect/>
          </a:stretch>
        </p:blipFill>
        <p:spPr>
          <a:xfrm>
            <a:off x="7266630" y="2677562"/>
            <a:ext cx="1312363" cy="1353535"/>
          </a:xfrm>
          <a:prstGeom prst="rect">
            <a:avLst/>
          </a:prstGeom>
        </p:spPr>
      </p:pic>
      <p:sp>
        <p:nvSpPr>
          <p:cNvPr id="18" name="矩形 17"/>
          <p:cNvSpPr/>
          <p:nvPr/>
        </p:nvSpPr>
        <p:spPr>
          <a:xfrm>
            <a:off x="6601285" y="4720630"/>
            <a:ext cx="1920701" cy="646331"/>
          </a:xfrm>
          <a:prstGeom prst="rect">
            <a:avLst/>
          </a:prstGeom>
        </p:spPr>
        <p:txBody>
          <a:bodyPr wrap="square">
            <a:spAutoFit/>
          </a:bodyPr>
          <a:lstStyle/>
          <a:p>
            <a:r>
              <a:rPr lang="en-US" altLang="zh-TW" dirty="0">
                <a:latin typeface="微軟正黑體" pitchFamily="34" charset="-120"/>
                <a:ea typeface="微軟正黑體" pitchFamily="34" charset="-120"/>
              </a:rPr>
              <a:t>(Chinese version only)</a:t>
            </a:r>
            <a:endParaRPr lang="zh-TW" altLang="en-US" dirty="0">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healthmessagesseries_4.jpg"/>
          <p:cNvPicPr>
            <a:picLocks noChangeAspect="1"/>
          </p:cNvPicPr>
          <p:nvPr/>
        </p:nvPicPr>
        <p:blipFill>
          <a:blip r:embed="rId2" cstate="print"/>
          <a:stretch>
            <a:fillRect/>
          </a:stretch>
        </p:blipFill>
        <p:spPr>
          <a:xfrm>
            <a:off x="179512" y="116632"/>
            <a:ext cx="4104456" cy="5803418"/>
          </a:xfrm>
          <a:prstGeom prst="rect">
            <a:avLst/>
          </a:prstGeom>
        </p:spPr>
      </p:pic>
      <p:sp>
        <p:nvSpPr>
          <p:cNvPr id="10" name="圓角矩形圖說文字 9"/>
          <p:cNvSpPr/>
          <p:nvPr/>
        </p:nvSpPr>
        <p:spPr>
          <a:xfrm>
            <a:off x="4408684" y="294064"/>
            <a:ext cx="4573141" cy="4321479"/>
          </a:xfrm>
          <a:prstGeom prst="wedgeRoundRectCallout">
            <a:avLst>
              <a:gd name="adj1" fmla="val -477"/>
              <a:gd name="adj2" fmla="val 58998"/>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p>
            <a:r>
              <a:rPr lang="en-US" altLang="zh-TW" dirty="0">
                <a:solidFill>
                  <a:schemeClr val="tx1"/>
                </a:solidFill>
                <a:latin typeface="微軟正黑體" pitchFamily="34" charset="-120"/>
                <a:ea typeface="微軟正黑體" pitchFamily="34" charset="-120"/>
              </a:rPr>
              <a:t>After watching the ETV, I have learnt the unit of millilitre as well. </a:t>
            </a:r>
          </a:p>
          <a:p>
            <a:r>
              <a:rPr lang="en-US" altLang="zh-TW" dirty="0">
                <a:solidFill>
                  <a:schemeClr val="tx1"/>
                </a:solidFill>
                <a:latin typeface="微軟正黑體" pitchFamily="34" charset="-120"/>
                <a:ea typeface="微軟正黑體" pitchFamily="34" charset="-120"/>
              </a:rPr>
              <a:t>I see the use of alcohol-based </a:t>
            </a:r>
            <a:r>
              <a:rPr lang="en-US" altLang="zh-TW" dirty="0" err="1">
                <a:solidFill>
                  <a:schemeClr val="tx1"/>
                </a:solidFill>
                <a:latin typeface="微軟正黑體" pitchFamily="34" charset="-120"/>
                <a:ea typeface="微軟正黑體" pitchFamily="34" charset="-120"/>
              </a:rPr>
              <a:t>handrub</a:t>
            </a:r>
            <a:r>
              <a:rPr lang="en-US" altLang="zh-TW" dirty="0">
                <a:solidFill>
                  <a:schemeClr val="tx1"/>
                </a:solidFill>
                <a:latin typeface="微軟正黑體" pitchFamily="34" charset="-120"/>
                <a:ea typeface="微軟正黑體" pitchFamily="34" charset="-120"/>
              </a:rPr>
              <a:t> was mentioned the poster.</a:t>
            </a: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endParaRPr lang="en-US" altLang="zh-TW" dirty="0">
              <a:solidFill>
                <a:schemeClr val="tx1"/>
              </a:solidFill>
              <a:latin typeface="微軟正黑體" pitchFamily="34" charset="-120"/>
              <a:ea typeface="微軟正黑體" pitchFamily="34" charset="-120"/>
            </a:endParaRPr>
          </a:p>
          <a:p>
            <a:r>
              <a:rPr lang="en-US" altLang="zh-TW" dirty="0">
                <a:solidFill>
                  <a:schemeClr val="tx1"/>
                </a:solidFill>
                <a:latin typeface="微軟正黑體" pitchFamily="34" charset="-120"/>
                <a:ea typeface="微軟正黑體" pitchFamily="34" charset="-120"/>
              </a:rPr>
              <a:t>How much is 5 mL? Do you remember which container has a capacity of 5 mL in the ETV?</a:t>
            </a:r>
            <a:endParaRPr lang="zh-TW" altLang="en-US" dirty="0">
              <a:solidFill>
                <a:schemeClr val="tx1"/>
              </a:solidFill>
              <a:latin typeface="微軟正黑體" pitchFamily="34" charset="-120"/>
              <a:ea typeface="微軟正黑體" pitchFamily="34" charset="-120"/>
            </a:endParaRPr>
          </a:p>
        </p:txBody>
      </p:sp>
      <p:grpSp>
        <p:nvGrpSpPr>
          <p:cNvPr id="14" name="群組 13"/>
          <p:cNvGrpSpPr/>
          <p:nvPr/>
        </p:nvGrpSpPr>
        <p:grpSpPr>
          <a:xfrm>
            <a:off x="1885950" y="5877272"/>
            <a:ext cx="6781379" cy="720080"/>
            <a:chOff x="3099709" y="5949280"/>
            <a:chExt cx="5567619" cy="720080"/>
          </a:xfrm>
        </p:grpSpPr>
        <p:pic>
          <p:nvPicPr>
            <p:cNvPr id="1029" name="Picture 5" descr="Image result for 5ML匙"/>
            <p:cNvPicPr>
              <a:picLocks noChangeAspect="1" noChangeArrowheads="1"/>
            </p:cNvPicPr>
            <p:nvPr/>
          </p:nvPicPr>
          <p:blipFill>
            <a:blip r:embed="rId3" cstate="print"/>
            <a:srcRect t="20497" b="16504"/>
            <a:stretch>
              <a:fillRect/>
            </a:stretch>
          </p:blipFill>
          <p:spPr bwMode="auto">
            <a:xfrm>
              <a:off x="7524328" y="5949280"/>
              <a:ext cx="1143000" cy="720080"/>
            </a:xfrm>
            <a:prstGeom prst="rect">
              <a:avLst/>
            </a:prstGeom>
            <a:noFill/>
          </p:spPr>
        </p:pic>
        <p:sp>
          <p:nvSpPr>
            <p:cNvPr id="12" name="文字方塊 11"/>
            <p:cNvSpPr txBox="1"/>
            <p:nvPr/>
          </p:nvSpPr>
          <p:spPr>
            <a:xfrm>
              <a:off x="3099709" y="6078488"/>
              <a:ext cx="4352610" cy="461665"/>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Teaspoon used in the ETV</a:t>
              </a:r>
            </a:p>
          </p:txBody>
        </p:sp>
      </p:grpSp>
      <p:sp>
        <p:nvSpPr>
          <p:cNvPr id="11"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24</a:t>
            </a:fld>
            <a:endParaRPr lang="zh-TW" altLang="en-US"/>
          </a:p>
        </p:txBody>
      </p:sp>
      <p:pic>
        <p:nvPicPr>
          <p:cNvPr id="13" name="圖片 12"/>
          <p:cNvPicPr>
            <a:picLocks noChangeAspect="1"/>
          </p:cNvPicPr>
          <p:nvPr/>
        </p:nvPicPr>
        <p:blipFill>
          <a:blip r:embed="rId4" cstate="print"/>
          <a:stretch>
            <a:fillRect/>
          </a:stretch>
        </p:blipFill>
        <p:spPr>
          <a:xfrm>
            <a:off x="6815417" y="4626429"/>
            <a:ext cx="870036" cy="848816"/>
          </a:xfrm>
          <a:prstGeom prst="rect">
            <a:avLst/>
          </a:prstGeom>
        </p:spPr>
      </p:pic>
      <p:grpSp>
        <p:nvGrpSpPr>
          <p:cNvPr id="5" name="群組 4"/>
          <p:cNvGrpSpPr/>
          <p:nvPr/>
        </p:nvGrpSpPr>
        <p:grpSpPr>
          <a:xfrm>
            <a:off x="4666827" y="1757034"/>
            <a:ext cx="4095750" cy="1809750"/>
            <a:chOff x="1453943" y="1837388"/>
            <a:chExt cx="4095750" cy="1809750"/>
          </a:xfrm>
        </p:grpSpPr>
        <p:pic>
          <p:nvPicPr>
            <p:cNvPr id="4" name="圖片 3"/>
            <p:cNvPicPr>
              <a:picLocks noChangeAspect="1"/>
            </p:cNvPicPr>
            <p:nvPr/>
          </p:nvPicPr>
          <p:blipFill>
            <a:blip r:embed="rId5" cstate="print"/>
            <a:stretch>
              <a:fillRect/>
            </a:stretch>
          </p:blipFill>
          <p:spPr>
            <a:xfrm>
              <a:off x="1453943" y="1837388"/>
              <a:ext cx="4095750" cy="1809750"/>
            </a:xfrm>
            <a:prstGeom prst="rect">
              <a:avLst/>
            </a:prstGeom>
          </p:spPr>
        </p:pic>
        <p:sp>
          <p:nvSpPr>
            <p:cNvPr id="3" name="矩形 2"/>
            <p:cNvSpPr/>
            <p:nvPr/>
          </p:nvSpPr>
          <p:spPr>
            <a:xfrm>
              <a:off x="3111716" y="2683196"/>
              <a:ext cx="2115380" cy="830997"/>
            </a:xfrm>
            <a:prstGeom prst="rect">
              <a:avLst/>
            </a:prstGeom>
            <a:solidFill>
              <a:srgbClr val="CED5E0"/>
            </a:solidFill>
          </p:spPr>
          <p:txBody>
            <a:bodyPr wrap="square">
              <a:spAutoFit/>
            </a:bodyPr>
            <a:lstStyle/>
            <a:p>
              <a:r>
                <a:rPr lang="en-US" altLang="zh-TW" sz="1600" dirty="0">
                  <a:latin typeface="微軟正黑體" pitchFamily="34" charset="-120"/>
                  <a:ea typeface="微軟正黑體" pitchFamily="34" charset="-120"/>
                </a:rPr>
                <a:t>Use sufficient amount of </a:t>
              </a:r>
              <a:r>
                <a:rPr lang="en-US" altLang="zh-TW" sz="1600" dirty="0" err="1">
                  <a:latin typeface="微軟正黑體" pitchFamily="34" charset="-120"/>
                  <a:ea typeface="微軟正黑體" pitchFamily="34" charset="-120"/>
                </a:rPr>
                <a:t>handrub</a:t>
              </a:r>
              <a:r>
                <a:rPr lang="en-US" altLang="zh-TW" sz="1600" dirty="0">
                  <a:latin typeface="微軟正黑體" pitchFamily="34" charset="-120"/>
                  <a:ea typeface="微軟正黑體" pitchFamily="34" charset="-120"/>
                </a:rPr>
                <a:t>, i.e. 3mL to 5mL</a:t>
              </a:r>
            </a:p>
          </p:txBody>
        </p:sp>
      </p:grpSp>
      <p:sp>
        <p:nvSpPr>
          <p:cNvPr id="16" name="矩形 15"/>
          <p:cNvSpPr/>
          <p:nvPr/>
        </p:nvSpPr>
        <p:spPr>
          <a:xfrm>
            <a:off x="179512" y="4615543"/>
            <a:ext cx="1920701" cy="646331"/>
          </a:xfrm>
          <a:prstGeom prst="rect">
            <a:avLst/>
          </a:prstGeom>
        </p:spPr>
        <p:txBody>
          <a:bodyPr wrap="square">
            <a:spAutoFit/>
          </a:bodyPr>
          <a:lstStyle/>
          <a:p>
            <a:r>
              <a:rPr lang="en-US" altLang="zh-TW" dirty="0">
                <a:latin typeface="微軟正黑體" pitchFamily="34" charset="-120"/>
                <a:ea typeface="微軟正黑體" pitchFamily="34" charset="-120"/>
              </a:rPr>
              <a:t>(Chinese version only)</a:t>
            </a:r>
            <a:endParaRPr lang="zh-TW" altLang="en-US" dirty="0">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lang="en-US" altLang="zh-TW" sz="3600" dirty="0">
                <a:latin typeface="微軟正黑體" pitchFamily="34" charset="-120"/>
                <a:ea typeface="微軟正黑體" pitchFamily="34" charset="-120"/>
              </a:rPr>
              <a:t>Learn More</a:t>
            </a:r>
            <a:endParaRPr lang="zh-TW" altLang="en-US" sz="3600" dirty="0">
              <a:latin typeface="微軟正黑體" pitchFamily="34" charset="-120"/>
              <a:ea typeface="微軟正黑體" pitchFamily="34" charset="-120"/>
            </a:endParaRPr>
          </a:p>
        </p:txBody>
      </p:sp>
      <p:sp>
        <p:nvSpPr>
          <p:cNvPr id="5" name="矩形 4"/>
          <p:cNvSpPr/>
          <p:nvPr/>
        </p:nvSpPr>
        <p:spPr>
          <a:xfrm>
            <a:off x="228277" y="1002412"/>
            <a:ext cx="6963098" cy="461665"/>
          </a:xfrm>
          <a:prstGeom prst="rect">
            <a:avLst/>
          </a:prstGeom>
        </p:spPr>
        <p:txBody>
          <a:bodyPr wrap="square">
            <a:spAutoFit/>
          </a:bodyPr>
          <a:lstStyle/>
          <a:p>
            <a:r>
              <a:rPr lang="en-US" altLang="zh-TW" sz="2400" dirty="0">
                <a:latin typeface="微軟正黑體" pitchFamily="34" charset="-120"/>
                <a:ea typeface="微軟正黑體" pitchFamily="34" charset="-120"/>
              </a:rPr>
              <a:t>Mandy</a:t>
            </a:r>
            <a:r>
              <a:rPr lang="en-US" altLang="zh-TW" sz="2400" dirty="0">
                <a:latin typeface="+mj-lt"/>
                <a:ea typeface="微軟正黑體" pitchFamily="34" charset="-120"/>
              </a:rPr>
              <a:t>’</a:t>
            </a:r>
            <a:r>
              <a:rPr lang="en-US" altLang="zh-TW" sz="2400" dirty="0">
                <a:latin typeface="微軟正黑體" pitchFamily="34" charset="-120"/>
                <a:ea typeface="微軟正黑體" pitchFamily="34" charset="-120"/>
              </a:rPr>
              <a:t>s little brother sees the poster below.</a:t>
            </a:r>
            <a:endParaRPr lang="zh-TW" altLang="en-US" sz="2400" dirty="0"/>
          </a:p>
        </p:txBody>
      </p:sp>
      <p:sp>
        <p:nvSpPr>
          <p:cNvPr id="9" name="矩形圖說文字 8"/>
          <p:cNvSpPr/>
          <p:nvPr/>
        </p:nvSpPr>
        <p:spPr>
          <a:xfrm>
            <a:off x="4211960" y="1484784"/>
            <a:ext cx="4608512" cy="1872208"/>
          </a:xfrm>
          <a:prstGeom prst="wedgeRectCallout">
            <a:avLst>
              <a:gd name="adj1" fmla="val 27622"/>
              <a:gd name="adj2" fmla="val 58387"/>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b"/>
          <a:lstStyle/>
          <a:p>
            <a:endParaRPr lang="en-US" altLang="zh-TW" sz="2800" dirty="0">
              <a:solidFill>
                <a:schemeClr val="tx1"/>
              </a:solidFill>
              <a:latin typeface="微軟正黑體" pitchFamily="34" charset="-120"/>
              <a:ea typeface="微軟正黑體" pitchFamily="34" charset="-120"/>
            </a:endParaRPr>
          </a:p>
          <a:p>
            <a:r>
              <a:rPr lang="en-US" altLang="zh-TW" sz="2800" dirty="0">
                <a:solidFill>
                  <a:schemeClr val="tx1"/>
                </a:solidFill>
                <a:latin typeface="微軟正黑體" pitchFamily="34" charset="-120"/>
                <a:ea typeface="微軟正黑體" pitchFamily="34" charset="-120"/>
              </a:rPr>
              <a:t>How far is 6 feet</a:t>
            </a:r>
            <a:r>
              <a:rPr lang="zh-TW" altLang="en-US" sz="2800" dirty="0">
                <a:solidFill>
                  <a:schemeClr val="tx1"/>
                </a:solidFill>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遠</a:t>
            </a:r>
          </a:p>
        </p:txBody>
      </p:sp>
      <p:sp>
        <p:nvSpPr>
          <p:cNvPr id="16"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25</a:t>
            </a:fld>
            <a:endParaRPr lang="zh-TW" altLang="en-US"/>
          </a:p>
        </p:txBody>
      </p:sp>
      <p:pic>
        <p:nvPicPr>
          <p:cNvPr id="17" name="圖片 16"/>
          <p:cNvPicPr>
            <a:picLocks noChangeAspect="1"/>
          </p:cNvPicPr>
          <p:nvPr/>
        </p:nvPicPr>
        <p:blipFill>
          <a:blip r:embed="rId2" cstate="print"/>
          <a:stretch>
            <a:fillRect/>
          </a:stretch>
        </p:blipFill>
        <p:spPr>
          <a:xfrm>
            <a:off x="7903988" y="2939143"/>
            <a:ext cx="870036" cy="848816"/>
          </a:xfrm>
          <a:prstGeom prst="rect">
            <a:avLst/>
          </a:prstGeom>
        </p:spPr>
      </p:pic>
      <p:grpSp>
        <p:nvGrpSpPr>
          <p:cNvPr id="19" name="群組 18"/>
          <p:cNvGrpSpPr/>
          <p:nvPr/>
        </p:nvGrpSpPr>
        <p:grpSpPr>
          <a:xfrm>
            <a:off x="4211960" y="4077072"/>
            <a:ext cx="4752528" cy="2599298"/>
            <a:chOff x="4211960" y="4077072"/>
            <a:chExt cx="4752528" cy="2599298"/>
          </a:xfrm>
        </p:grpSpPr>
        <p:grpSp>
          <p:nvGrpSpPr>
            <p:cNvPr id="13" name="群組 12"/>
            <p:cNvGrpSpPr/>
            <p:nvPr/>
          </p:nvGrpSpPr>
          <p:grpSpPr>
            <a:xfrm>
              <a:off x="4211960" y="4077072"/>
              <a:ext cx="4752528" cy="1512168"/>
              <a:chOff x="4139952" y="4005064"/>
              <a:chExt cx="4752528" cy="1512168"/>
            </a:xfrm>
          </p:grpSpPr>
          <p:sp>
            <p:nvSpPr>
              <p:cNvPr id="10" name="矩形 9"/>
              <p:cNvSpPr/>
              <p:nvPr/>
            </p:nvSpPr>
            <p:spPr>
              <a:xfrm>
                <a:off x="4139952" y="4149080"/>
                <a:ext cx="4752528" cy="1200329"/>
              </a:xfrm>
              <a:prstGeom prst="rect">
                <a:avLst/>
              </a:prstGeom>
            </p:spPr>
            <p:txBody>
              <a:bodyPr wrap="square">
                <a:spAutoFit/>
              </a:bodyPr>
              <a:lstStyle/>
              <a:p>
                <a:r>
                  <a:rPr lang="en-US" altLang="zh-TW" dirty="0">
                    <a:latin typeface="微軟正黑體" pitchFamily="34" charset="-120"/>
                    <a:ea typeface="微軟正黑體" pitchFamily="34" charset="-120"/>
                  </a:rPr>
                  <a:t>Click the link of </a:t>
                </a:r>
                <a:r>
                  <a:rPr lang="en-US" altLang="zh-TW" dirty="0">
                    <a:latin typeface="+mj-lt"/>
                    <a:ea typeface="微軟正黑體" pitchFamily="34" charset="-120"/>
                  </a:rPr>
                  <a:t>“</a:t>
                </a:r>
                <a:r>
                  <a:rPr lang="en-US" altLang="zh-TW" dirty="0">
                    <a:latin typeface="微軟正黑體" pitchFamily="34" charset="-120"/>
                    <a:ea typeface="微軟正黑體" pitchFamily="34" charset="-120"/>
                  </a:rPr>
                  <a:t>Unit Converter</a:t>
                </a:r>
                <a:r>
                  <a:rPr lang="en-US" altLang="zh-TW" dirty="0">
                    <a:latin typeface="+mj-lt"/>
                    <a:ea typeface="微軟正黑體" pitchFamily="34" charset="-120"/>
                  </a:rPr>
                  <a:t>”</a:t>
                </a:r>
                <a:r>
                  <a:rPr lang="en-US" altLang="zh-TW" dirty="0">
                    <a:latin typeface="微軟正黑體" pitchFamily="34" charset="-120"/>
                    <a:ea typeface="微軟正黑體" pitchFamily="34" charset="-120"/>
                  </a:rPr>
                  <a:t> below.</a:t>
                </a:r>
              </a:p>
              <a:p>
                <a:r>
                  <a:rPr lang="en-US" altLang="zh-TW" sz="1400" dirty="0">
                    <a:latin typeface="微軟正黑體" pitchFamily="34" charset="-120"/>
                    <a:ea typeface="微軟正黑體" pitchFamily="34" charset="-120"/>
                    <a:hlinkClick r:id="rId3"/>
                  </a:rPr>
                  <a:t>http://tw.bestconverter.org/unitconverter_length.php</a:t>
                </a:r>
                <a:endParaRPr lang="en-US" altLang="zh-TW" sz="1400" dirty="0">
                  <a:latin typeface="微軟正黑體" pitchFamily="34" charset="-120"/>
                  <a:ea typeface="微軟正黑體" pitchFamily="34" charset="-120"/>
                </a:endParaRPr>
              </a:p>
              <a:p>
                <a:endParaRPr lang="en-US" altLang="zh-TW" sz="2000" dirty="0">
                  <a:latin typeface="微軟正黑體" pitchFamily="34" charset="-120"/>
                  <a:ea typeface="微軟正黑體" pitchFamily="34" charset="-120"/>
                </a:endParaRPr>
              </a:p>
              <a:p>
                <a:r>
                  <a:rPr lang="en-US" altLang="zh-TW" sz="2000" dirty="0">
                    <a:latin typeface="微軟正黑體" pitchFamily="34" charset="-120"/>
                    <a:ea typeface="微軟正黑體" pitchFamily="34" charset="-120"/>
                  </a:rPr>
                  <a:t>See how many </a:t>
                </a:r>
                <a:r>
                  <a:rPr lang="en-US" altLang="zh-TW" sz="2000" dirty="0" err="1">
                    <a:latin typeface="微軟正黑體" pitchFamily="34" charset="-120"/>
                    <a:ea typeface="微軟正黑體" pitchFamily="34" charset="-120"/>
                  </a:rPr>
                  <a:t>centimetres</a:t>
                </a:r>
                <a:r>
                  <a:rPr lang="en-US" altLang="zh-TW" sz="2000" dirty="0">
                    <a:latin typeface="微軟正黑體" pitchFamily="34" charset="-120"/>
                    <a:ea typeface="微軟正黑體" pitchFamily="34" charset="-120"/>
                  </a:rPr>
                  <a:t> are 6 feet?</a:t>
                </a:r>
                <a:endParaRPr lang="zh-TW" altLang="en-US" dirty="0">
                  <a:latin typeface="微軟正黑體" pitchFamily="34" charset="-120"/>
                  <a:ea typeface="微軟正黑體" pitchFamily="34" charset="-120"/>
                </a:endParaRPr>
              </a:p>
            </p:txBody>
          </p:sp>
          <p:sp>
            <p:nvSpPr>
              <p:cNvPr id="11" name="矩形圖說文字 10"/>
              <p:cNvSpPr/>
              <p:nvPr/>
            </p:nvSpPr>
            <p:spPr>
              <a:xfrm>
                <a:off x="4139952" y="4005064"/>
                <a:ext cx="4608512" cy="1512168"/>
              </a:xfrm>
              <a:prstGeom prst="wedgeRectCallout">
                <a:avLst>
                  <a:gd name="adj1" fmla="val -33155"/>
                  <a:gd name="adj2" fmla="val 65120"/>
                </a:avLst>
              </a:prstGeom>
              <a:no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endParaRPr lang="en-US" altLang="zh-TW" sz="2800" dirty="0">
                  <a:solidFill>
                    <a:schemeClr val="tx1"/>
                  </a:solidFill>
                  <a:latin typeface="微軟正黑體" pitchFamily="34" charset="-120"/>
                  <a:ea typeface="微軟正黑體" pitchFamily="34" charset="-120"/>
                </a:endParaRPr>
              </a:p>
              <a:p>
                <a:endParaRPr lang="zh-TW" altLang="en-US" sz="2800" dirty="0">
                  <a:latin typeface="微軟正黑體" pitchFamily="34" charset="-120"/>
                  <a:ea typeface="微軟正黑體" pitchFamily="34" charset="-120"/>
                </a:endParaRPr>
              </a:p>
            </p:txBody>
          </p:sp>
        </p:grpSp>
        <p:pic>
          <p:nvPicPr>
            <p:cNvPr id="3" name="圖片 2"/>
            <p:cNvPicPr>
              <a:picLocks noChangeAspect="1"/>
            </p:cNvPicPr>
            <p:nvPr/>
          </p:nvPicPr>
          <p:blipFill>
            <a:blip r:embed="rId4" cstate="print"/>
            <a:stretch>
              <a:fillRect/>
            </a:stretch>
          </p:blipFill>
          <p:spPr>
            <a:xfrm>
              <a:off x="7308304" y="5657766"/>
              <a:ext cx="1045292" cy="1018604"/>
            </a:xfrm>
            <a:prstGeom prst="rect">
              <a:avLst/>
            </a:prstGeom>
          </p:spPr>
        </p:pic>
        <p:pic>
          <p:nvPicPr>
            <p:cNvPr id="18" name="圖片 17"/>
            <p:cNvPicPr>
              <a:picLocks noChangeAspect="1"/>
            </p:cNvPicPr>
            <p:nvPr/>
          </p:nvPicPr>
          <p:blipFill>
            <a:blip r:embed="rId5" cstate="print"/>
            <a:stretch>
              <a:fillRect/>
            </a:stretch>
          </p:blipFill>
          <p:spPr>
            <a:xfrm>
              <a:off x="4310881" y="5834744"/>
              <a:ext cx="700044" cy="837931"/>
            </a:xfrm>
            <a:prstGeom prst="rect">
              <a:avLst/>
            </a:prstGeom>
          </p:spPr>
        </p:pic>
      </p:grpSp>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430" y="1484784"/>
            <a:ext cx="3671070" cy="5191434"/>
          </a:xfrm>
          <a:prstGeom prst="rect">
            <a:avLst/>
          </a:prstGeom>
        </p:spPr>
      </p:pic>
      <p:pic>
        <p:nvPicPr>
          <p:cNvPr id="12" name="圖片 11"/>
          <p:cNvPicPr>
            <a:picLocks noChangeAspect="1"/>
          </p:cNvPicPr>
          <p:nvPr/>
        </p:nvPicPr>
        <p:blipFill>
          <a:blip r:embed="rId7" cstate="print"/>
          <a:stretch>
            <a:fillRect/>
          </a:stretch>
        </p:blipFill>
        <p:spPr>
          <a:xfrm>
            <a:off x="4295641" y="1600472"/>
            <a:ext cx="4463143" cy="1134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圖說文字 5"/>
          <p:cNvSpPr/>
          <p:nvPr/>
        </p:nvSpPr>
        <p:spPr>
          <a:xfrm>
            <a:off x="854616" y="1086457"/>
            <a:ext cx="7686270" cy="2743201"/>
          </a:xfrm>
          <a:prstGeom prst="wedgeRoundRectCallout">
            <a:avLst>
              <a:gd name="adj1" fmla="val 21052"/>
              <a:gd name="adj2" fmla="val 893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3200" dirty="0" smtClean="0">
                <a:latin typeface="微軟正黑體" pitchFamily="34" charset="-120"/>
                <a:ea typeface="微軟正黑體" pitchFamily="34" charset="-120"/>
              </a:rPr>
              <a:t>In our daily life, when cleaning our home and keeping personal hygiene, what else are related to mathematics? Try to find them out.</a:t>
            </a:r>
            <a:endParaRPr lang="zh-TW" altLang="en-US" sz="3200" dirty="0">
              <a:latin typeface="微軟正黑體" pitchFamily="34" charset="-120"/>
              <a:ea typeface="微軟正黑體" pitchFamily="34" charset="-120"/>
            </a:endParaRPr>
          </a:p>
        </p:txBody>
      </p:sp>
      <p:sp>
        <p:nvSpPr>
          <p:cNvPr id="7"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26</a:t>
            </a:fld>
            <a:endParaRPr lang="zh-TW" altLang="en-US"/>
          </a:p>
        </p:txBody>
      </p:sp>
      <p:pic>
        <p:nvPicPr>
          <p:cNvPr id="8" name="圖片 7"/>
          <p:cNvPicPr>
            <a:picLocks noChangeAspect="1"/>
          </p:cNvPicPr>
          <p:nvPr/>
        </p:nvPicPr>
        <p:blipFill>
          <a:blip r:embed="rId2" cstate="print"/>
          <a:stretch>
            <a:fillRect/>
          </a:stretch>
        </p:blipFill>
        <p:spPr>
          <a:xfrm>
            <a:off x="4327460" y="5343707"/>
            <a:ext cx="1239421" cy="1013281"/>
          </a:xfrm>
          <a:prstGeom prst="rect">
            <a:avLst/>
          </a:prstGeom>
        </p:spPr>
      </p:pic>
      <p:pic>
        <p:nvPicPr>
          <p:cNvPr id="9" name="圖片 8"/>
          <p:cNvPicPr>
            <a:picLocks noChangeAspect="1"/>
          </p:cNvPicPr>
          <p:nvPr/>
        </p:nvPicPr>
        <p:blipFill>
          <a:blip r:embed="rId3" cstate="print"/>
          <a:stretch>
            <a:fillRect/>
          </a:stretch>
        </p:blipFill>
        <p:spPr>
          <a:xfrm>
            <a:off x="6096138" y="5037737"/>
            <a:ext cx="1111254" cy="1330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圖說文字 5"/>
          <p:cNvSpPr/>
          <p:nvPr/>
        </p:nvSpPr>
        <p:spPr>
          <a:xfrm>
            <a:off x="1043607" y="908720"/>
            <a:ext cx="6785943" cy="3528392"/>
          </a:xfrm>
          <a:prstGeom prst="wedgeRoundRectCallout">
            <a:avLst>
              <a:gd name="adj1" fmla="val 29222"/>
              <a:gd name="adj2" fmla="val 638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TW" sz="3200" dirty="0">
                <a:latin typeface="微軟正黑體" pitchFamily="34" charset="-120"/>
                <a:ea typeface="微軟正黑體" pitchFamily="34" charset="-120"/>
              </a:rPr>
              <a:t>Mandy wants to keep her family healthy. She </a:t>
            </a:r>
            <a:r>
              <a:rPr lang="en-US" altLang="zh-TW" sz="3200" dirty="0">
                <a:solidFill>
                  <a:schemeClr val="tx1"/>
                </a:solidFill>
                <a:latin typeface="微軟正黑體" pitchFamily="34" charset="-120"/>
                <a:ea typeface="微軟正黑體" pitchFamily="34" charset="-120"/>
              </a:rPr>
              <a:t>assists</a:t>
            </a:r>
            <a:r>
              <a:rPr lang="en-US" altLang="zh-TW" sz="3200" dirty="0">
                <a:latin typeface="微軟正黑體" pitchFamily="34" charset="-120"/>
                <a:ea typeface="微軟正黑體" pitchFamily="34" charset="-120"/>
              </a:rPr>
              <a:t> to </a:t>
            </a:r>
            <a:r>
              <a:rPr lang="en-US" altLang="zh-TW" sz="3200" dirty="0">
                <a:solidFill>
                  <a:srgbClr val="FF0000"/>
                </a:solidFill>
                <a:latin typeface="微軟正黑體" pitchFamily="34" charset="-120"/>
                <a:ea typeface="微軟正黑體" pitchFamily="34" charset="-120"/>
              </a:rPr>
              <a:t>clean the home</a:t>
            </a:r>
            <a:r>
              <a:rPr lang="en-US" altLang="zh-TW" sz="3200" dirty="0">
                <a:latin typeface="微軟正黑體" pitchFamily="34" charset="-120"/>
                <a:ea typeface="微軟正黑體" pitchFamily="34" charset="-120"/>
              </a:rPr>
              <a:t> and </a:t>
            </a:r>
            <a:r>
              <a:rPr lang="en-US" altLang="zh-TW" sz="3200" dirty="0">
                <a:solidFill>
                  <a:srgbClr val="FF0000"/>
                </a:solidFill>
                <a:latin typeface="微軟正黑體" pitchFamily="34" charset="-120"/>
                <a:ea typeface="微軟正黑體" pitchFamily="34" charset="-120"/>
              </a:rPr>
              <a:t>pay more attention to personal hygiene</a:t>
            </a:r>
            <a:r>
              <a:rPr lang="en-US" altLang="zh-TW" sz="3200" dirty="0">
                <a:latin typeface="微軟正黑體" pitchFamily="34" charset="-120"/>
                <a:ea typeface="微軟正黑體" pitchFamily="34" charset="-120"/>
              </a:rPr>
              <a:t>. Let's see what she has done in one day.</a:t>
            </a:r>
            <a:endParaRPr lang="zh-TW" altLang="en-US" sz="3200" dirty="0">
              <a:latin typeface="微軟正黑體" pitchFamily="34" charset="-120"/>
              <a:ea typeface="微軟正黑體" pitchFamily="34" charset="-120"/>
            </a:endParaRPr>
          </a:p>
        </p:txBody>
      </p:sp>
      <p:sp>
        <p:nvSpPr>
          <p:cNvPr id="7"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3</a:t>
            </a:fld>
            <a:endParaRPr lang="zh-TW" altLang="en-US"/>
          </a:p>
        </p:txBody>
      </p:sp>
      <p:pic>
        <p:nvPicPr>
          <p:cNvPr id="3" name="圖片 2"/>
          <p:cNvPicPr>
            <a:picLocks noChangeAspect="1"/>
          </p:cNvPicPr>
          <p:nvPr/>
        </p:nvPicPr>
        <p:blipFill>
          <a:blip r:embed="rId2" cstate="print"/>
          <a:stretch>
            <a:fillRect/>
          </a:stretch>
        </p:blipFill>
        <p:spPr>
          <a:xfrm>
            <a:off x="4425432" y="5343707"/>
            <a:ext cx="1239421" cy="1013281"/>
          </a:xfrm>
          <a:prstGeom prst="rect">
            <a:avLst/>
          </a:prstGeom>
        </p:spPr>
      </p:pic>
      <p:pic>
        <p:nvPicPr>
          <p:cNvPr id="8" name="圖片 7"/>
          <p:cNvPicPr>
            <a:picLocks noChangeAspect="1"/>
          </p:cNvPicPr>
          <p:nvPr/>
        </p:nvPicPr>
        <p:blipFill>
          <a:blip r:embed="rId3" cstate="print"/>
          <a:stretch>
            <a:fillRect/>
          </a:stretch>
        </p:blipFill>
        <p:spPr>
          <a:xfrm>
            <a:off x="6096138" y="5037737"/>
            <a:ext cx="1111254" cy="1330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7732023"/>
              </p:ext>
            </p:extLst>
          </p:nvPr>
        </p:nvGraphicFramePr>
        <p:xfrm>
          <a:off x="539552" y="620688"/>
          <a:ext cx="6423223" cy="5040560"/>
        </p:xfrm>
        <a:graphic>
          <a:graphicData uri="http://schemas.openxmlformats.org/drawingml/2006/table">
            <a:tbl>
              <a:tblPr firstRow="1" bandRow="1">
                <a:tableStyleId>{5940675A-B579-460E-94D1-54222C63F5DA}</a:tableStyleId>
              </a:tblPr>
              <a:tblGrid>
                <a:gridCol w="1533991">
                  <a:extLst>
                    <a:ext uri="{9D8B030D-6E8A-4147-A177-3AD203B41FA5}">
                      <a16:colId xmlns:a16="http://schemas.microsoft.com/office/drawing/2014/main" val="20000"/>
                    </a:ext>
                  </a:extLst>
                </a:gridCol>
                <a:gridCol w="4889232">
                  <a:extLst>
                    <a:ext uri="{9D8B030D-6E8A-4147-A177-3AD203B41FA5}">
                      <a16:colId xmlns:a16="http://schemas.microsoft.com/office/drawing/2014/main" val="3789608544"/>
                    </a:ext>
                  </a:extLst>
                </a:gridCol>
              </a:tblGrid>
              <a:tr h="504056">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056">
                <a:tc gridSpan="2">
                  <a:txBody>
                    <a:bodyPr/>
                    <a:lstStyle/>
                    <a:p>
                      <a:r>
                        <a:rPr lang="en-US" altLang="zh-TW" dirty="0">
                          <a:latin typeface="微軟正黑體" pitchFamily="34" charset="-120"/>
                          <a:ea typeface="微軟正黑體" pitchFamily="34" charset="-120"/>
                        </a:rPr>
                        <a:t>Morning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504056">
                <a:tc>
                  <a:txBody>
                    <a:bodyPr/>
                    <a:lstStyle/>
                    <a:p>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TW" dirty="0">
                          <a:latin typeface="微軟正黑體" pitchFamily="34" charset="-120"/>
                          <a:ea typeface="微軟正黑體" pitchFamily="34" charset="-120"/>
                        </a:rPr>
                        <a:t>Wake up and </a:t>
                      </a:r>
                      <a:r>
                        <a:rPr lang="en-US" altLang="zh-TW" dirty="0" smtClean="0">
                          <a:latin typeface="微軟正黑體" pitchFamily="34" charset="-120"/>
                          <a:ea typeface="微軟正黑體" pitchFamily="34" charset="-120"/>
                        </a:rPr>
                        <a:t>freshen </a:t>
                      </a:r>
                      <a:r>
                        <a:rPr lang="en-US" altLang="zh-TW" dirty="0">
                          <a:latin typeface="微軟正黑體" pitchFamily="34" charset="-120"/>
                          <a:ea typeface="微軟正黑體" pitchFamily="34" charset="-120"/>
                        </a:rPr>
                        <a:t>up</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04056">
                <a:tc>
                  <a:txBody>
                    <a:bodyPr/>
                    <a:lstStyle/>
                    <a:p>
                      <a:r>
                        <a:rPr lang="en-US" altLang="zh-TW" dirty="0">
                          <a:latin typeface="微軟正黑體" pitchFamily="34" charset="-120"/>
                          <a:ea typeface="微軟正黑體" pitchFamily="34" charset="-120"/>
                        </a:rPr>
                        <a:t>7:15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Do </a:t>
                      </a:r>
                      <a:r>
                        <a:rPr lang="en-US" altLang="zh-TW" dirty="0">
                          <a:solidFill>
                            <a:schemeClr val="tx1"/>
                          </a:solidFill>
                          <a:latin typeface="微軟正黑體" pitchFamily="34" charset="-120"/>
                          <a:ea typeface="微軟正黑體" pitchFamily="34" charset="-120"/>
                        </a:rPr>
                        <a:t>morning </a:t>
                      </a:r>
                      <a:r>
                        <a:rPr lang="en-US" altLang="zh-TW" dirty="0">
                          <a:latin typeface="微軟正黑體" pitchFamily="34" charset="-120"/>
                          <a:ea typeface="微軟正黑體" pitchFamily="34" charset="-120"/>
                        </a:rPr>
                        <a:t>exercise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breakfast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Clean and disinfect the toys and furniture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376753469"/>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dirty="0">
                          <a:solidFill>
                            <a:schemeClr val="tx1"/>
                          </a:solidFill>
                          <a:latin typeface="微軟正黑體" pitchFamily="34" charset="-120"/>
                          <a:ea typeface="微軟正黑體" pitchFamily="34" charset="-120"/>
                          <a:cs typeface="+mn-cs"/>
                        </a:rPr>
                        <a:t>Reading</a:t>
                      </a:r>
                      <a:r>
                        <a:rPr lang="en-US" altLang="zh-HK" sz="1800" kern="1200" baseline="0" dirty="0">
                          <a:solidFill>
                            <a:schemeClr val="tx1"/>
                          </a:solidFill>
                          <a:latin typeface="微軟正黑體" pitchFamily="34" charset="-120"/>
                          <a:ea typeface="微軟正黑體" pitchFamily="34" charset="-120"/>
                          <a:cs typeface="+mn-cs"/>
                        </a:rPr>
                        <a:t> </a:t>
                      </a:r>
                      <a:r>
                        <a:rPr lang="en-US" altLang="zh-TW" sz="1800" kern="1200" baseline="0" dirty="0">
                          <a:solidFill>
                            <a:schemeClr val="tx1"/>
                          </a:solidFill>
                          <a:latin typeface="微軟正黑體" pitchFamily="34" charset="-120"/>
                          <a:ea typeface="微軟正黑體" pitchFamily="34" charset="-120"/>
                          <a:cs typeface="+mn-cs"/>
                        </a:rPr>
                        <a:t>/ </a:t>
                      </a:r>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504056">
                <a:tc>
                  <a:txBody>
                    <a:bodyPr/>
                    <a:lstStyle/>
                    <a:p>
                      <a:r>
                        <a:rPr lang="en-US" altLang="zh-TW" dirty="0">
                          <a:latin typeface="微軟正黑體" pitchFamily="34" charset="-120"/>
                          <a:ea typeface="微軟正黑體" pitchFamily="34" charset="-120"/>
                        </a:rPr>
                        <a:t>10:45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7"/>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12:00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noon</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lunch</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bl>
          </a:graphicData>
        </a:graphic>
      </p:graphicFrame>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4</a:t>
            </a:fld>
            <a:endParaRPr lang="zh-TW" altLang="en-US"/>
          </a:p>
        </p:txBody>
      </p:sp>
      <p:pic>
        <p:nvPicPr>
          <p:cNvPr id="9" name="圖片 8"/>
          <p:cNvPicPr>
            <a:picLocks noChangeAspect="1"/>
          </p:cNvPicPr>
          <p:nvPr/>
        </p:nvPicPr>
        <p:blipFill>
          <a:blip r:embed="rId2" cstate="print"/>
          <a:stretch>
            <a:fillRect/>
          </a:stretch>
        </p:blipFill>
        <p:spPr>
          <a:xfrm>
            <a:off x="7521573" y="3068784"/>
            <a:ext cx="1111254" cy="1330137"/>
          </a:xfrm>
          <a:prstGeom prst="rect">
            <a:avLst/>
          </a:prstGeom>
        </p:spPr>
      </p:pic>
      <p:sp>
        <p:nvSpPr>
          <p:cNvPr id="6" name="圓角矩形圖說文字 5"/>
          <p:cNvSpPr/>
          <p:nvPr/>
        </p:nvSpPr>
        <p:spPr>
          <a:xfrm>
            <a:off x="6025415" y="781861"/>
            <a:ext cx="2836483" cy="1027688"/>
          </a:xfrm>
          <a:prstGeom prst="wedgeRoundRectCallout">
            <a:avLst>
              <a:gd name="adj1" fmla="val 19926"/>
              <a:gd name="adj2" fmla="val 138103"/>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spc="100" dirty="0">
                <a:latin typeface="微軟正黑體" pitchFamily="34" charset="-120"/>
                <a:ea typeface="微軟正黑體" pitchFamily="34" charset="-120"/>
                <a:cs typeface="Arial" panose="020B0604020202020204" pitchFamily="34" charset="0"/>
              </a:rPr>
              <a:t>This is Mandy</a:t>
            </a:r>
            <a:r>
              <a:rPr lang="en-US" altLang="zh-TW" sz="2000" spc="100" dirty="0">
                <a:latin typeface="+mj-lt"/>
                <a:ea typeface="微軟正黑體" pitchFamily="34" charset="-120"/>
                <a:cs typeface="Arial" panose="020B0604020202020204" pitchFamily="34" charset="0"/>
              </a:rPr>
              <a:t>’</a:t>
            </a:r>
            <a:r>
              <a:rPr lang="en-US" altLang="zh-TW" sz="2000" spc="100" dirty="0">
                <a:latin typeface="微軟正黑體" pitchFamily="34" charset="-120"/>
                <a:ea typeface="微軟正黑體" pitchFamily="34" charset="-120"/>
                <a:cs typeface="Arial" panose="020B0604020202020204" pitchFamily="34" charset="0"/>
              </a:rPr>
              <a:t>s  </a:t>
            </a:r>
            <a:r>
              <a:rPr lang="en-US" altLang="zh-TW" sz="2000" spc="100" dirty="0">
                <a:solidFill>
                  <a:srgbClr val="FF0000"/>
                </a:solidFill>
                <a:latin typeface="微軟正黑體" pitchFamily="34" charset="-120"/>
                <a:ea typeface="微軟正黑體" pitchFamily="34" charset="-120"/>
                <a:cs typeface="Arial" panose="020B0604020202020204" pitchFamily="34" charset="0"/>
              </a:rPr>
              <a:t>morning</a:t>
            </a:r>
            <a:r>
              <a:rPr lang="en-US" altLang="zh-TW" sz="2000" spc="100" dirty="0">
                <a:latin typeface="微軟正黑體" pitchFamily="34" charset="-120"/>
                <a:ea typeface="微軟正黑體" pitchFamily="34" charset="-120"/>
                <a:cs typeface="Arial" panose="020B0604020202020204" pitchFamily="34" charset="0"/>
              </a:rPr>
              <a:t> timetable</a:t>
            </a:r>
            <a:r>
              <a:rPr lang="en-US" altLang="zh-TW" sz="2000" spc="100" dirty="0">
                <a:latin typeface="Arial" panose="020B0604020202020204" pitchFamily="34" charset="0"/>
                <a:ea typeface="微軟正黑體" pitchFamily="34" charset="-120"/>
                <a:cs typeface="Arial" panose="020B0604020202020204" pitchFamily="34" charset="0"/>
              </a:rPr>
              <a:t>.</a:t>
            </a:r>
            <a:endParaRPr lang="zh-TW" altLang="en-US" sz="2000" spc="100" dirty="0">
              <a:latin typeface="Arial" panose="020B0604020202020204" pitchFamily="34" charset="0"/>
              <a:ea typeface="微軟正黑體"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070727" y="5381773"/>
            <a:ext cx="1562100"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8:15 a.m.</a:t>
            </a:r>
            <a:endParaRPr lang="zh-TW" altLang="en-US" sz="2400" dirty="0">
              <a:latin typeface="微軟正黑體" pitchFamily="34" charset="-120"/>
              <a:ea typeface="微軟正黑體" pitchFamily="34" charset="-120"/>
            </a:endParaRPr>
          </a:p>
        </p:txBody>
      </p:sp>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5</a:t>
            </a:fld>
            <a:endParaRPr lang="zh-TW" altLang="en-US"/>
          </a:p>
        </p:txBody>
      </p:sp>
      <p:pic>
        <p:nvPicPr>
          <p:cNvPr id="10" name="圖片 9"/>
          <p:cNvPicPr>
            <a:picLocks noChangeAspect="1"/>
          </p:cNvPicPr>
          <p:nvPr/>
        </p:nvPicPr>
        <p:blipFill>
          <a:blip r:embed="rId2" cstate="print"/>
          <a:stretch>
            <a:fillRect/>
          </a:stretch>
        </p:blipFill>
        <p:spPr>
          <a:xfrm>
            <a:off x="7521573" y="3068784"/>
            <a:ext cx="1111254" cy="1330137"/>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3338316262"/>
              </p:ext>
            </p:extLst>
          </p:nvPr>
        </p:nvGraphicFramePr>
        <p:xfrm>
          <a:off x="539552" y="620688"/>
          <a:ext cx="6423223" cy="5040560"/>
        </p:xfrm>
        <a:graphic>
          <a:graphicData uri="http://schemas.openxmlformats.org/drawingml/2006/table">
            <a:tbl>
              <a:tblPr firstRow="1" bandRow="1">
                <a:tableStyleId>{5940675A-B579-460E-94D1-54222C63F5DA}</a:tableStyleId>
              </a:tblPr>
              <a:tblGrid>
                <a:gridCol w="1533991">
                  <a:extLst>
                    <a:ext uri="{9D8B030D-6E8A-4147-A177-3AD203B41FA5}">
                      <a16:colId xmlns:a16="http://schemas.microsoft.com/office/drawing/2014/main" val="20000"/>
                    </a:ext>
                  </a:extLst>
                </a:gridCol>
                <a:gridCol w="4889232">
                  <a:extLst>
                    <a:ext uri="{9D8B030D-6E8A-4147-A177-3AD203B41FA5}">
                      <a16:colId xmlns:a16="http://schemas.microsoft.com/office/drawing/2014/main" val="3789608544"/>
                    </a:ext>
                  </a:extLst>
                </a:gridCol>
              </a:tblGrid>
              <a:tr h="504056">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056">
                <a:tc gridSpan="2">
                  <a:txBody>
                    <a:bodyPr/>
                    <a:lstStyle/>
                    <a:p>
                      <a:r>
                        <a:rPr lang="en-US" altLang="zh-TW" dirty="0">
                          <a:latin typeface="微軟正黑體" pitchFamily="34" charset="-120"/>
                          <a:ea typeface="微軟正黑體" pitchFamily="34" charset="-120"/>
                        </a:rPr>
                        <a:t>Morning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504056">
                <a:tc>
                  <a:txBody>
                    <a:bodyPr/>
                    <a:lstStyle/>
                    <a:p>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TW" dirty="0">
                          <a:latin typeface="微軟正黑體" pitchFamily="34" charset="-120"/>
                          <a:ea typeface="微軟正黑體" pitchFamily="34" charset="-120"/>
                        </a:rPr>
                        <a:t>Wake up and </a:t>
                      </a:r>
                      <a:r>
                        <a:rPr lang="en-US" altLang="zh-TW" dirty="0" smtClean="0">
                          <a:latin typeface="微軟正黑體" pitchFamily="34" charset="-120"/>
                          <a:ea typeface="微軟正黑體" pitchFamily="34" charset="-120"/>
                        </a:rPr>
                        <a:t>freshen </a:t>
                      </a:r>
                      <a:r>
                        <a:rPr lang="en-US" altLang="zh-TW" dirty="0">
                          <a:latin typeface="微軟正黑體" pitchFamily="34" charset="-120"/>
                          <a:ea typeface="微軟正黑體" pitchFamily="34" charset="-120"/>
                        </a:rPr>
                        <a:t>up</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04056">
                <a:tc>
                  <a:txBody>
                    <a:bodyPr/>
                    <a:lstStyle/>
                    <a:p>
                      <a:r>
                        <a:rPr lang="en-US" altLang="zh-TW" dirty="0">
                          <a:latin typeface="微軟正黑體" pitchFamily="34" charset="-120"/>
                          <a:ea typeface="微軟正黑體" pitchFamily="34" charset="-120"/>
                        </a:rPr>
                        <a:t>7:15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Do </a:t>
                      </a:r>
                      <a:r>
                        <a:rPr lang="en-US" altLang="zh-TW" dirty="0">
                          <a:solidFill>
                            <a:schemeClr val="tx1"/>
                          </a:solidFill>
                          <a:latin typeface="微軟正黑體" pitchFamily="34" charset="-120"/>
                          <a:ea typeface="微軟正黑體" pitchFamily="34" charset="-120"/>
                        </a:rPr>
                        <a:t>morning</a:t>
                      </a:r>
                      <a:r>
                        <a:rPr lang="en-US" altLang="zh-TW" dirty="0">
                          <a:solidFill>
                            <a:srgbClr val="FF0000"/>
                          </a:solidFill>
                          <a:latin typeface="微軟正黑體" pitchFamily="34" charset="-120"/>
                          <a:ea typeface="微軟正黑體" pitchFamily="34" charset="-120"/>
                        </a:rPr>
                        <a:t> </a:t>
                      </a:r>
                      <a:r>
                        <a:rPr lang="en-US" altLang="zh-TW" dirty="0">
                          <a:latin typeface="微軟正黑體" pitchFamily="34" charset="-120"/>
                          <a:ea typeface="微軟正黑體" pitchFamily="34" charset="-120"/>
                        </a:rPr>
                        <a:t>exercise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breakfast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Clean and disinfect the toys and furniture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376753469"/>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dirty="0">
                          <a:solidFill>
                            <a:schemeClr val="tx1"/>
                          </a:solidFill>
                          <a:latin typeface="微軟正黑體" pitchFamily="34" charset="-120"/>
                          <a:ea typeface="微軟正黑體" pitchFamily="34" charset="-120"/>
                          <a:cs typeface="+mn-cs"/>
                        </a:rPr>
                        <a:t>Reading</a:t>
                      </a:r>
                      <a:r>
                        <a:rPr lang="en-US" altLang="zh-HK" sz="1800" kern="1200" baseline="0" dirty="0">
                          <a:solidFill>
                            <a:schemeClr val="tx1"/>
                          </a:solidFill>
                          <a:latin typeface="微軟正黑體" pitchFamily="34" charset="-120"/>
                          <a:ea typeface="微軟正黑體" pitchFamily="34" charset="-120"/>
                          <a:cs typeface="+mn-cs"/>
                        </a:rPr>
                        <a:t> </a:t>
                      </a:r>
                      <a:r>
                        <a:rPr lang="en-US" altLang="zh-TW" sz="1800" kern="1200" baseline="0" dirty="0">
                          <a:solidFill>
                            <a:schemeClr val="tx1"/>
                          </a:solidFill>
                          <a:latin typeface="微軟正黑體" pitchFamily="34" charset="-120"/>
                          <a:ea typeface="微軟正黑體" pitchFamily="34" charset="-120"/>
                          <a:cs typeface="+mn-cs"/>
                        </a:rPr>
                        <a:t>/ </a:t>
                      </a:r>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504056">
                <a:tc>
                  <a:txBody>
                    <a:bodyPr/>
                    <a:lstStyle/>
                    <a:p>
                      <a:r>
                        <a:rPr lang="en-US" altLang="zh-TW" dirty="0">
                          <a:latin typeface="微軟正黑體" pitchFamily="34" charset="-120"/>
                          <a:ea typeface="微軟正黑體" pitchFamily="34" charset="-120"/>
                        </a:rPr>
                        <a:t>10:45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7"/>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12:00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noon</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lunch</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bl>
          </a:graphicData>
        </a:graphic>
      </p:graphicFrame>
      <p:sp>
        <p:nvSpPr>
          <p:cNvPr id="6" name="圓角矩形圖說文字 5"/>
          <p:cNvSpPr/>
          <p:nvPr/>
        </p:nvSpPr>
        <p:spPr>
          <a:xfrm>
            <a:off x="5572125" y="1020737"/>
            <a:ext cx="3343275" cy="1360513"/>
          </a:xfrm>
          <a:prstGeom prst="wedgeRoundRectCallout">
            <a:avLst>
              <a:gd name="adj1" fmla="val 25443"/>
              <a:gd name="adj2" fmla="val 91247"/>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When does Mandy start to clean and disinfect the toys and furniture</a:t>
            </a:r>
            <a:r>
              <a:rPr lang="zh-TW" altLang="en-US" sz="2000" dirty="0">
                <a:latin typeface="微軟正黑體" pitchFamily="34" charset="-120"/>
                <a:ea typeface="微軟正黑體" pitchFamily="34" charset="-12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6</a:t>
            </a:fld>
            <a:endParaRPr lang="zh-TW" altLang="en-US"/>
          </a:p>
        </p:txBody>
      </p:sp>
      <p:pic>
        <p:nvPicPr>
          <p:cNvPr id="11" name="圖片 10"/>
          <p:cNvPicPr>
            <a:picLocks noChangeAspect="1"/>
          </p:cNvPicPr>
          <p:nvPr/>
        </p:nvPicPr>
        <p:blipFill>
          <a:blip r:embed="rId2" cstate="print"/>
          <a:stretch>
            <a:fillRect/>
          </a:stretch>
        </p:blipFill>
        <p:spPr>
          <a:xfrm>
            <a:off x="7521573" y="3068784"/>
            <a:ext cx="1111254" cy="1330137"/>
          </a:xfrm>
          <a:prstGeom prst="rect">
            <a:avLst/>
          </a:prstGeom>
        </p:spPr>
      </p:pic>
      <p:sp>
        <p:nvSpPr>
          <p:cNvPr id="12" name="文字方塊 11"/>
          <p:cNvSpPr txBox="1"/>
          <p:nvPr/>
        </p:nvSpPr>
        <p:spPr>
          <a:xfrm>
            <a:off x="7111998" y="5381773"/>
            <a:ext cx="1822452"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45 minutes</a:t>
            </a:r>
            <a:endParaRPr lang="zh-TW" altLang="en-US" sz="2400" dirty="0">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005552182"/>
              </p:ext>
            </p:extLst>
          </p:nvPr>
        </p:nvGraphicFramePr>
        <p:xfrm>
          <a:off x="539552" y="620688"/>
          <a:ext cx="6423223" cy="5040560"/>
        </p:xfrm>
        <a:graphic>
          <a:graphicData uri="http://schemas.openxmlformats.org/drawingml/2006/table">
            <a:tbl>
              <a:tblPr firstRow="1" bandRow="1">
                <a:tableStyleId>{5940675A-B579-460E-94D1-54222C63F5DA}</a:tableStyleId>
              </a:tblPr>
              <a:tblGrid>
                <a:gridCol w="1533991">
                  <a:extLst>
                    <a:ext uri="{9D8B030D-6E8A-4147-A177-3AD203B41FA5}">
                      <a16:colId xmlns:a16="http://schemas.microsoft.com/office/drawing/2014/main" val="20000"/>
                    </a:ext>
                  </a:extLst>
                </a:gridCol>
                <a:gridCol w="4889232">
                  <a:extLst>
                    <a:ext uri="{9D8B030D-6E8A-4147-A177-3AD203B41FA5}">
                      <a16:colId xmlns:a16="http://schemas.microsoft.com/office/drawing/2014/main" val="3789608544"/>
                    </a:ext>
                  </a:extLst>
                </a:gridCol>
              </a:tblGrid>
              <a:tr h="504056">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056">
                <a:tc gridSpan="2">
                  <a:txBody>
                    <a:bodyPr/>
                    <a:lstStyle/>
                    <a:p>
                      <a:r>
                        <a:rPr lang="en-US" altLang="zh-TW" dirty="0">
                          <a:latin typeface="微軟正黑體" pitchFamily="34" charset="-120"/>
                          <a:ea typeface="微軟正黑體" pitchFamily="34" charset="-120"/>
                        </a:rPr>
                        <a:t>Morning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504056">
                <a:tc>
                  <a:txBody>
                    <a:bodyPr/>
                    <a:lstStyle/>
                    <a:p>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TW" dirty="0">
                          <a:latin typeface="微軟正黑體" pitchFamily="34" charset="-120"/>
                          <a:ea typeface="微軟正黑體" pitchFamily="34" charset="-120"/>
                        </a:rPr>
                        <a:t>Wake up and </a:t>
                      </a:r>
                      <a:r>
                        <a:rPr lang="en-US" altLang="zh-TW" dirty="0" smtClean="0">
                          <a:latin typeface="微軟正黑體" pitchFamily="34" charset="-120"/>
                          <a:ea typeface="微軟正黑體" pitchFamily="34" charset="-120"/>
                        </a:rPr>
                        <a:t>freshen </a:t>
                      </a:r>
                      <a:r>
                        <a:rPr lang="en-US" altLang="zh-TW" dirty="0">
                          <a:latin typeface="微軟正黑體" pitchFamily="34" charset="-120"/>
                          <a:ea typeface="微軟正黑體" pitchFamily="34" charset="-120"/>
                        </a:rPr>
                        <a:t>up</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04056">
                <a:tc>
                  <a:txBody>
                    <a:bodyPr/>
                    <a:lstStyle/>
                    <a:p>
                      <a:r>
                        <a:rPr lang="en-US" altLang="zh-TW" dirty="0">
                          <a:latin typeface="微軟正黑體" pitchFamily="34" charset="-120"/>
                          <a:ea typeface="微軟正黑體" pitchFamily="34" charset="-120"/>
                        </a:rPr>
                        <a:t>7:15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Do </a:t>
                      </a:r>
                      <a:r>
                        <a:rPr lang="en-US" altLang="zh-TW" dirty="0">
                          <a:solidFill>
                            <a:schemeClr val="tx1"/>
                          </a:solidFill>
                          <a:latin typeface="微軟正黑體" pitchFamily="34" charset="-120"/>
                          <a:ea typeface="微軟正黑體" pitchFamily="34" charset="-120"/>
                        </a:rPr>
                        <a:t>morning </a:t>
                      </a:r>
                      <a:r>
                        <a:rPr lang="en-US" altLang="zh-TW" dirty="0">
                          <a:latin typeface="微軟正黑體" pitchFamily="34" charset="-120"/>
                          <a:ea typeface="微軟正黑體" pitchFamily="34" charset="-120"/>
                        </a:rPr>
                        <a:t>exercise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breakfast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Clean and disinfect the toys and furniture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376753469"/>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dirty="0">
                          <a:solidFill>
                            <a:schemeClr val="tx1"/>
                          </a:solidFill>
                          <a:latin typeface="微軟正黑體" pitchFamily="34" charset="-120"/>
                          <a:ea typeface="微軟正黑體" pitchFamily="34" charset="-120"/>
                          <a:cs typeface="+mn-cs"/>
                        </a:rPr>
                        <a:t>Reading</a:t>
                      </a:r>
                      <a:r>
                        <a:rPr lang="en-US" altLang="zh-HK" sz="1800" kern="1200" baseline="0" dirty="0">
                          <a:solidFill>
                            <a:schemeClr val="tx1"/>
                          </a:solidFill>
                          <a:latin typeface="微軟正黑體" pitchFamily="34" charset="-120"/>
                          <a:ea typeface="微軟正黑體" pitchFamily="34" charset="-120"/>
                          <a:cs typeface="+mn-cs"/>
                        </a:rPr>
                        <a:t> </a:t>
                      </a:r>
                      <a:r>
                        <a:rPr lang="en-US" altLang="zh-TW" sz="1800" kern="1200" baseline="0" dirty="0">
                          <a:solidFill>
                            <a:schemeClr val="tx1"/>
                          </a:solidFill>
                          <a:latin typeface="微軟正黑體" pitchFamily="34" charset="-120"/>
                          <a:ea typeface="微軟正黑體" pitchFamily="34" charset="-120"/>
                          <a:cs typeface="+mn-cs"/>
                        </a:rPr>
                        <a:t>/ </a:t>
                      </a:r>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504056">
                <a:tc>
                  <a:txBody>
                    <a:bodyPr/>
                    <a:lstStyle/>
                    <a:p>
                      <a:r>
                        <a:rPr lang="en-US" altLang="zh-TW" dirty="0">
                          <a:latin typeface="微軟正黑體" pitchFamily="34" charset="-120"/>
                          <a:ea typeface="微軟正黑體" pitchFamily="34" charset="-120"/>
                        </a:rPr>
                        <a:t>10:45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7"/>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12:00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noon</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lunch</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bl>
          </a:graphicData>
        </a:graphic>
      </p:graphicFrame>
      <p:sp>
        <p:nvSpPr>
          <p:cNvPr id="6" name="圓角矩形圖說文字 5"/>
          <p:cNvSpPr/>
          <p:nvPr/>
        </p:nvSpPr>
        <p:spPr>
          <a:xfrm>
            <a:off x="5886450" y="1098078"/>
            <a:ext cx="3048000" cy="1321229"/>
          </a:xfrm>
          <a:prstGeom prst="wedgeRoundRectCallout">
            <a:avLst>
              <a:gd name="adj1" fmla="val 24134"/>
              <a:gd name="adj2" fmla="val 90822"/>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How long does she clean and disinfect the toys and furniture</a:t>
            </a:r>
            <a:r>
              <a:rPr lang="zh-TW" altLang="en-US" sz="2000" dirty="0">
                <a:latin typeface="微軟正黑體" pitchFamily="34" charset="-120"/>
                <a:ea typeface="微軟正黑體" pitchFamily="34" charset="-12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6535236"/>
              </p:ext>
            </p:extLst>
          </p:nvPr>
        </p:nvGraphicFramePr>
        <p:xfrm>
          <a:off x="501452" y="393510"/>
          <a:ext cx="6385123" cy="5455635"/>
        </p:xfrm>
        <a:graphic>
          <a:graphicData uri="http://schemas.openxmlformats.org/drawingml/2006/table">
            <a:tbl>
              <a:tblPr firstRow="1" bandRow="1">
                <a:tableStyleId>{5940675A-B579-460E-94D1-54222C63F5DA}</a:tableStyleId>
              </a:tblPr>
              <a:tblGrid>
                <a:gridCol w="1298773">
                  <a:extLst>
                    <a:ext uri="{9D8B030D-6E8A-4147-A177-3AD203B41FA5}">
                      <a16:colId xmlns:a16="http://schemas.microsoft.com/office/drawing/2014/main" val="20000"/>
                    </a:ext>
                  </a:extLst>
                </a:gridCol>
                <a:gridCol w="5086350">
                  <a:extLst>
                    <a:ext uri="{9D8B030D-6E8A-4147-A177-3AD203B41FA5}">
                      <a16:colId xmlns:a16="http://schemas.microsoft.com/office/drawing/2014/main" val="249802801"/>
                    </a:ext>
                  </a:extLst>
                </a:gridCol>
              </a:tblGrid>
              <a:tr h="459780">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780">
                <a:tc gridSpan="2">
                  <a:txBody>
                    <a:bodyPr/>
                    <a:lstStyle/>
                    <a:p>
                      <a:r>
                        <a:rPr lang="en-US" altLang="zh-TW" dirty="0">
                          <a:latin typeface="微軟正黑體" pitchFamily="34" charset="-120"/>
                          <a:ea typeface="微軟正黑體" pitchFamily="34" charset="-120"/>
                        </a:rPr>
                        <a:t>Afternoon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459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184838885"/>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30 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tea time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4:00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algn="l" defTabSz="914400" rtl="0" eaLnBrk="1" latinLnBrk="0" hangingPunct="1"/>
                      <a:r>
                        <a:rPr lang="en-US" altLang="zh-HK" sz="1800" kern="1200" dirty="0">
                          <a:solidFill>
                            <a:schemeClr val="tx1"/>
                          </a:solidFill>
                          <a:latin typeface="微軟正黑體" pitchFamily="34" charset="-120"/>
                          <a:ea typeface="微軟正黑體" pitchFamily="34" charset="-120"/>
                          <a:cs typeface="+mn-cs"/>
                        </a:rPr>
                        <a:t>Do</a:t>
                      </a:r>
                      <a:r>
                        <a:rPr lang="en-US" altLang="zh-HK" sz="1800" kern="1200" baseline="0" dirty="0">
                          <a:solidFill>
                            <a:schemeClr val="tx1"/>
                          </a:solidFill>
                          <a:latin typeface="微軟正黑體" pitchFamily="34" charset="-120"/>
                          <a:ea typeface="微軟正黑體" pitchFamily="34" charset="-120"/>
                          <a:cs typeface="+mn-cs"/>
                        </a:rPr>
                        <a:t> homework and revision</a:t>
                      </a:r>
                      <a:endParaRPr lang="zh-HK"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398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5:30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a:defRPr/>
                      </a:pPr>
                      <a:r>
                        <a:rPr lang="en-US" altLang="zh-TW" dirty="0">
                          <a:latin typeface="微軟正黑體" pitchFamily="34" charset="-120"/>
                          <a:ea typeface="微軟正黑體" pitchFamily="34" charset="-120"/>
                        </a:rPr>
                        <a:t>Do housework, e.g.</a:t>
                      </a:r>
                      <a:r>
                        <a:rPr lang="en-US" altLang="zh-TW" baseline="0" dirty="0">
                          <a:latin typeface="微軟正黑體" pitchFamily="34" charset="-120"/>
                          <a:ea typeface="微軟正黑體" pitchFamily="34" charset="-120"/>
                        </a:rPr>
                        <a:t> clean the floor and toilet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6:30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Bathing</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7"/>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dinner</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8"/>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parent-child activities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Go to sleep</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10"/>
                  </a:ext>
                </a:extLst>
              </a:tr>
            </a:tbl>
          </a:graphicData>
        </a:graphic>
      </p:graphicFrame>
      <p:sp>
        <p:nvSpPr>
          <p:cNvPr id="5" name="雲朵形 4"/>
          <p:cNvSpPr/>
          <p:nvPr/>
        </p:nvSpPr>
        <p:spPr>
          <a:xfrm>
            <a:off x="405061" y="4038881"/>
            <a:ext cx="1080120" cy="360040"/>
          </a:xfrm>
          <a:prstGeom prst="clou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7</a:t>
            </a:fld>
            <a:endParaRPr lang="zh-TW" altLang="en-US"/>
          </a:p>
        </p:txBody>
      </p:sp>
      <p:pic>
        <p:nvPicPr>
          <p:cNvPr id="10" name="圖片 9"/>
          <p:cNvPicPr>
            <a:picLocks noChangeAspect="1"/>
          </p:cNvPicPr>
          <p:nvPr/>
        </p:nvPicPr>
        <p:blipFill>
          <a:blip r:embed="rId2" cstate="print"/>
          <a:stretch>
            <a:fillRect/>
          </a:stretch>
        </p:blipFill>
        <p:spPr>
          <a:xfrm>
            <a:off x="7521573" y="3068784"/>
            <a:ext cx="1111254" cy="1330137"/>
          </a:xfrm>
          <a:prstGeom prst="rect">
            <a:avLst/>
          </a:prstGeom>
        </p:spPr>
      </p:pic>
      <p:sp>
        <p:nvSpPr>
          <p:cNvPr id="6" name="圓角矩形圖說文字 5"/>
          <p:cNvSpPr/>
          <p:nvPr/>
        </p:nvSpPr>
        <p:spPr>
          <a:xfrm>
            <a:off x="5457524" y="1104900"/>
            <a:ext cx="3400726" cy="1209676"/>
          </a:xfrm>
          <a:prstGeom prst="wedgeRoundRectCallout">
            <a:avLst>
              <a:gd name="adj1" fmla="val 24777"/>
              <a:gd name="adj2" fmla="val 83801"/>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cs typeface="Arial" panose="020B0604020202020204" pitchFamily="34" charset="0"/>
              </a:rPr>
              <a:t>This is Mandy</a:t>
            </a:r>
            <a:r>
              <a:rPr lang="en-US" altLang="zh-TW" sz="2000" dirty="0">
                <a:latin typeface="+mj-lt"/>
                <a:ea typeface="微軟正黑體" pitchFamily="34" charset="-120"/>
                <a:cs typeface="Arial" panose="020B0604020202020204" pitchFamily="34" charset="0"/>
              </a:rPr>
              <a:t>’</a:t>
            </a:r>
            <a:r>
              <a:rPr lang="en-US" altLang="zh-TW" sz="2000" dirty="0">
                <a:latin typeface="微軟正黑體" pitchFamily="34" charset="-120"/>
                <a:ea typeface="微軟正黑體" pitchFamily="34" charset="-120"/>
                <a:cs typeface="Arial" panose="020B0604020202020204" pitchFamily="34" charset="0"/>
              </a:rPr>
              <a:t>s </a:t>
            </a:r>
            <a:r>
              <a:rPr lang="en-US" altLang="zh-TW" sz="2000" dirty="0">
                <a:solidFill>
                  <a:srgbClr val="00B0F0"/>
                </a:solidFill>
                <a:latin typeface="微軟正黑體" pitchFamily="34" charset="-120"/>
                <a:ea typeface="微軟正黑體" pitchFamily="34" charset="-120"/>
                <a:cs typeface="Arial" panose="020B0604020202020204" pitchFamily="34" charset="0"/>
              </a:rPr>
              <a:t>afternoon </a:t>
            </a:r>
            <a:r>
              <a:rPr lang="en-US" altLang="zh-TW" sz="2000" dirty="0">
                <a:solidFill>
                  <a:schemeClr val="tx1"/>
                </a:solidFill>
                <a:latin typeface="微軟正黑體" pitchFamily="34" charset="-120"/>
                <a:ea typeface="微軟正黑體" pitchFamily="34" charset="-120"/>
                <a:cs typeface="Arial" panose="020B0604020202020204" pitchFamily="34" charset="0"/>
              </a:rPr>
              <a:t>timetable.  P</a:t>
            </a:r>
            <a:r>
              <a:rPr lang="en-US" altLang="zh-TW" sz="2000" dirty="0">
                <a:latin typeface="微軟正黑體" pitchFamily="34" charset="-120"/>
                <a:ea typeface="微軟正黑體" pitchFamily="34" charset="-120"/>
                <a:cs typeface="Arial" panose="020B0604020202020204" pitchFamily="34" charset="0"/>
              </a:rPr>
              <a:t>art of it is covered by dirt.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7010400" y="5369776"/>
            <a:ext cx="1512168"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p>
          <a:p>
            <a:r>
              <a:rPr lang="en-US" altLang="zh-TW" sz="2400" dirty="0">
                <a:latin typeface="微軟正黑體" pitchFamily="34" charset="-120"/>
                <a:ea typeface="微軟正黑體" pitchFamily="34" charset="-120"/>
              </a:rPr>
              <a:t>17:30</a:t>
            </a:r>
            <a:endParaRPr lang="zh-TW" altLang="en-US" sz="2400" dirty="0">
              <a:latin typeface="微軟正黑體" pitchFamily="34" charset="-120"/>
              <a:ea typeface="微軟正黑體" pitchFamily="34" charset="-120"/>
            </a:endParaRPr>
          </a:p>
        </p:txBody>
      </p:sp>
      <p:sp>
        <p:nvSpPr>
          <p:cNvPr id="9"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8</a:t>
            </a:fld>
            <a:endParaRPr lang="zh-TW" altLang="en-US"/>
          </a:p>
        </p:txBody>
      </p:sp>
      <p:pic>
        <p:nvPicPr>
          <p:cNvPr id="16" name="圖片 15"/>
          <p:cNvPicPr>
            <a:picLocks noChangeAspect="1"/>
          </p:cNvPicPr>
          <p:nvPr/>
        </p:nvPicPr>
        <p:blipFill>
          <a:blip r:embed="rId2" cstate="print"/>
          <a:stretch>
            <a:fillRect/>
          </a:stretch>
        </p:blipFill>
        <p:spPr>
          <a:xfrm>
            <a:off x="7521573" y="3068784"/>
            <a:ext cx="1111254" cy="1330137"/>
          </a:xfrm>
          <a:prstGeom prst="rect">
            <a:avLst/>
          </a:prstGeom>
        </p:spPr>
      </p:pic>
      <p:graphicFrame>
        <p:nvGraphicFramePr>
          <p:cNvPr id="12" name="表格 11"/>
          <p:cNvGraphicFramePr>
            <a:graphicFrameLocks noGrp="1"/>
          </p:cNvGraphicFramePr>
          <p:nvPr>
            <p:extLst>
              <p:ext uri="{D42A27DB-BD31-4B8C-83A1-F6EECF244321}">
                <p14:modId xmlns:p14="http://schemas.microsoft.com/office/powerpoint/2010/main" val="3179125558"/>
              </p:ext>
            </p:extLst>
          </p:nvPr>
        </p:nvGraphicFramePr>
        <p:xfrm>
          <a:off x="501452" y="393510"/>
          <a:ext cx="6385123" cy="5455635"/>
        </p:xfrm>
        <a:graphic>
          <a:graphicData uri="http://schemas.openxmlformats.org/drawingml/2006/table">
            <a:tbl>
              <a:tblPr firstRow="1" bandRow="1">
                <a:tableStyleId>{5940675A-B579-460E-94D1-54222C63F5DA}</a:tableStyleId>
              </a:tblPr>
              <a:tblGrid>
                <a:gridCol w="1298773">
                  <a:extLst>
                    <a:ext uri="{9D8B030D-6E8A-4147-A177-3AD203B41FA5}">
                      <a16:colId xmlns:a16="http://schemas.microsoft.com/office/drawing/2014/main" val="20000"/>
                    </a:ext>
                  </a:extLst>
                </a:gridCol>
                <a:gridCol w="5086350">
                  <a:extLst>
                    <a:ext uri="{9D8B030D-6E8A-4147-A177-3AD203B41FA5}">
                      <a16:colId xmlns:a16="http://schemas.microsoft.com/office/drawing/2014/main" val="249802801"/>
                    </a:ext>
                  </a:extLst>
                </a:gridCol>
              </a:tblGrid>
              <a:tr h="459780">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780">
                <a:tc gridSpan="2">
                  <a:txBody>
                    <a:bodyPr/>
                    <a:lstStyle/>
                    <a:p>
                      <a:r>
                        <a:rPr lang="en-US" altLang="zh-TW" dirty="0">
                          <a:latin typeface="微軟正黑體" pitchFamily="34" charset="-120"/>
                          <a:ea typeface="微軟正黑體" pitchFamily="34" charset="-120"/>
                        </a:rPr>
                        <a:t>Afternoon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459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184838885"/>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30 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tea time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4:00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algn="l" defTabSz="914400" rtl="0" eaLnBrk="1" latinLnBrk="0" hangingPunct="1"/>
                      <a:r>
                        <a:rPr lang="en-US" altLang="zh-HK" sz="1800" kern="1200" dirty="0">
                          <a:solidFill>
                            <a:schemeClr val="tx1"/>
                          </a:solidFill>
                          <a:latin typeface="微軟正黑體" pitchFamily="34" charset="-120"/>
                          <a:ea typeface="微軟正黑體" pitchFamily="34" charset="-120"/>
                          <a:cs typeface="+mn-cs"/>
                        </a:rPr>
                        <a:t>Do</a:t>
                      </a:r>
                      <a:r>
                        <a:rPr lang="en-US" altLang="zh-HK" sz="1800" kern="1200" baseline="0" dirty="0">
                          <a:solidFill>
                            <a:schemeClr val="tx1"/>
                          </a:solidFill>
                          <a:latin typeface="微軟正黑體" pitchFamily="34" charset="-120"/>
                          <a:ea typeface="微軟正黑體" pitchFamily="34" charset="-120"/>
                          <a:cs typeface="+mn-cs"/>
                        </a:rPr>
                        <a:t> homework and revision</a:t>
                      </a:r>
                      <a:endParaRPr lang="zh-HK"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398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5:30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a:defRPr/>
                      </a:pPr>
                      <a:r>
                        <a:rPr lang="en-US" altLang="zh-TW" dirty="0">
                          <a:latin typeface="微軟正黑體" pitchFamily="34" charset="-120"/>
                          <a:ea typeface="微軟正黑體" pitchFamily="34" charset="-120"/>
                        </a:rPr>
                        <a:t>Do housework, e.g.</a:t>
                      </a:r>
                      <a:r>
                        <a:rPr lang="en-US" altLang="zh-TW" baseline="0" dirty="0">
                          <a:latin typeface="微軟正黑體" pitchFamily="34" charset="-120"/>
                          <a:ea typeface="微軟正黑體" pitchFamily="34" charset="-120"/>
                        </a:rPr>
                        <a:t> clean the floor and toilet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6:30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Bathing</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7"/>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dinner</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8"/>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parent-child activities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Go to sleep</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10"/>
                  </a:ext>
                </a:extLst>
              </a:tr>
            </a:tbl>
          </a:graphicData>
        </a:graphic>
      </p:graphicFrame>
      <p:sp>
        <p:nvSpPr>
          <p:cNvPr id="13" name="雲朵形 12"/>
          <p:cNvSpPr/>
          <p:nvPr/>
        </p:nvSpPr>
        <p:spPr>
          <a:xfrm>
            <a:off x="405061" y="4038881"/>
            <a:ext cx="1080120" cy="360040"/>
          </a:xfrm>
          <a:prstGeom prst="clou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圖說文字 5"/>
          <p:cNvSpPr/>
          <p:nvPr/>
        </p:nvSpPr>
        <p:spPr>
          <a:xfrm>
            <a:off x="5334001" y="1152525"/>
            <a:ext cx="3558480" cy="1123950"/>
          </a:xfrm>
          <a:prstGeom prst="wedgeRoundRectCallout">
            <a:avLst>
              <a:gd name="adj1" fmla="val 23913"/>
              <a:gd name="adj2" fmla="val 89143"/>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When does Mandy start to do housework? (show your answer in 24-hour time)</a:t>
            </a:r>
            <a:endParaRPr lang="zh-TW" altLang="en-US" sz="2000" dirty="0">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7293757" y="5255476"/>
            <a:ext cx="1566885" cy="830997"/>
          </a:xfrm>
          <a:prstGeom prst="rect">
            <a:avLst/>
          </a:prstGeom>
          <a:solidFill>
            <a:schemeClr val="accent3">
              <a:lumMod val="20000"/>
              <a:lumOff val="80000"/>
            </a:schemeClr>
          </a:solidFill>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400" dirty="0">
                <a:latin typeface="微軟正黑體" pitchFamily="34" charset="-120"/>
                <a:ea typeface="微軟正黑體" pitchFamily="34" charset="-120"/>
              </a:rPr>
              <a:t>Answer</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6:30 p.m.</a:t>
            </a:r>
            <a:endParaRPr lang="zh-TW" altLang="en-US" sz="2400" dirty="0">
              <a:latin typeface="微軟正黑體" pitchFamily="34" charset="-120"/>
              <a:ea typeface="微軟正黑體" pitchFamily="34" charset="-120"/>
            </a:endParaRPr>
          </a:p>
        </p:txBody>
      </p:sp>
      <p:sp>
        <p:nvSpPr>
          <p:cNvPr id="9" name="投影片編號版面配置區 2"/>
          <p:cNvSpPr>
            <a:spLocks noGrp="1"/>
          </p:cNvSpPr>
          <p:nvPr>
            <p:ph type="sldNum" sz="quarter" idx="12"/>
          </p:nvPr>
        </p:nvSpPr>
        <p:spPr>
          <a:xfrm>
            <a:off x="7010400" y="6465846"/>
            <a:ext cx="2133600" cy="365125"/>
          </a:xfrm>
        </p:spPr>
        <p:txBody>
          <a:bodyPr/>
          <a:lstStyle/>
          <a:p>
            <a:fld id="{EC964F3C-F52F-446A-BE42-FC0724A2BD1E}" type="slidenum">
              <a:rPr lang="zh-TW" altLang="en-US" smtClean="0"/>
              <a:pPr/>
              <a:t>9</a:t>
            </a:fld>
            <a:endParaRPr lang="zh-TW" altLang="en-US"/>
          </a:p>
        </p:txBody>
      </p:sp>
      <p:pic>
        <p:nvPicPr>
          <p:cNvPr id="15" name="圖片 14"/>
          <p:cNvPicPr>
            <a:picLocks noChangeAspect="1"/>
          </p:cNvPicPr>
          <p:nvPr/>
        </p:nvPicPr>
        <p:blipFill>
          <a:blip r:embed="rId2" cstate="print"/>
          <a:stretch>
            <a:fillRect/>
          </a:stretch>
        </p:blipFill>
        <p:spPr>
          <a:xfrm>
            <a:off x="7521573" y="3068784"/>
            <a:ext cx="1111254" cy="1330137"/>
          </a:xfrm>
          <a:prstGeom prst="rect">
            <a:avLst/>
          </a:prstGeom>
        </p:spPr>
      </p:pic>
      <p:graphicFrame>
        <p:nvGraphicFramePr>
          <p:cNvPr id="12" name="表格 11"/>
          <p:cNvGraphicFramePr>
            <a:graphicFrameLocks noGrp="1"/>
          </p:cNvGraphicFramePr>
          <p:nvPr>
            <p:extLst>
              <p:ext uri="{D42A27DB-BD31-4B8C-83A1-F6EECF244321}">
                <p14:modId xmlns:p14="http://schemas.microsoft.com/office/powerpoint/2010/main" val="3347658581"/>
              </p:ext>
            </p:extLst>
          </p:nvPr>
        </p:nvGraphicFramePr>
        <p:xfrm>
          <a:off x="501452" y="393510"/>
          <a:ext cx="6385123" cy="5455635"/>
        </p:xfrm>
        <a:graphic>
          <a:graphicData uri="http://schemas.openxmlformats.org/drawingml/2006/table">
            <a:tbl>
              <a:tblPr firstRow="1" bandRow="1">
                <a:tableStyleId>{5940675A-B579-460E-94D1-54222C63F5DA}</a:tableStyleId>
              </a:tblPr>
              <a:tblGrid>
                <a:gridCol w="1298773">
                  <a:extLst>
                    <a:ext uri="{9D8B030D-6E8A-4147-A177-3AD203B41FA5}">
                      <a16:colId xmlns:a16="http://schemas.microsoft.com/office/drawing/2014/main" val="20000"/>
                    </a:ext>
                  </a:extLst>
                </a:gridCol>
                <a:gridCol w="5086350">
                  <a:extLst>
                    <a:ext uri="{9D8B030D-6E8A-4147-A177-3AD203B41FA5}">
                      <a16:colId xmlns:a16="http://schemas.microsoft.com/office/drawing/2014/main" val="249802801"/>
                    </a:ext>
                  </a:extLst>
                </a:gridCol>
              </a:tblGrid>
              <a:tr h="459780">
                <a:tc>
                  <a:txBody>
                    <a:bodyPr/>
                    <a:lstStyle/>
                    <a:p>
                      <a:r>
                        <a:rPr lang="en-US" altLang="zh-TW" dirty="0">
                          <a:latin typeface="微軟正黑體" pitchFamily="34" charset="-120"/>
                          <a:ea typeface="微軟正黑體" pitchFamily="34" charset="-120"/>
                        </a:rPr>
                        <a:t>Time</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tc>
                  <a:txBody>
                    <a:bodyPr/>
                    <a:lstStyle/>
                    <a:p>
                      <a:r>
                        <a:rPr lang="en-US" altLang="zh-TW" dirty="0">
                          <a:latin typeface="微軟正黑體" pitchFamily="34" charset="-120"/>
                          <a:ea typeface="微軟正黑體" pitchFamily="34" charset="-120"/>
                        </a:rPr>
                        <a:t>Activity</a:t>
                      </a:r>
                      <a:endParaRPr lang="zh-TW" altLang="en-US" dirty="0">
                        <a:latin typeface="微軟正黑體" pitchFamily="34" charset="-120"/>
                        <a:ea typeface="微軟正黑體" pitchFamily="34" charset="-12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780">
                <a:tc gridSpan="2">
                  <a:txBody>
                    <a:bodyPr/>
                    <a:lstStyle/>
                    <a:p>
                      <a:r>
                        <a:rPr lang="en-US" altLang="zh-TW" dirty="0">
                          <a:latin typeface="微軟正黑體" pitchFamily="34" charset="-120"/>
                          <a:ea typeface="微軟正黑體" pitchFamily="34" charset="-120"/>
                        </a:rPr>
                        <a:t>Afternoon Session</a:t>
                      </a:r>
                      <a:endParaRPr lang="zh-TW" altLang="en-US"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HK" altLang="en-US"/>
                    </a:p>
                  </a:txBody>
                  <a:tcPr/>
                </a:tc>
                <a:extLst>
                  <a:ext uri="{0D108BD9-81ED-4DB2-BD59-A6C34878D82A}">
                    <a16:rowId xmlns:a16="http://schemas.microsoft.com/office/drawing/2014/main" val="10001"/>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1:00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lnT w="12700" cap="flat" cmpd="sng" algn="ctr">
                      <a:solidFill>
                        <a:schemeClr val="tx1"/>
                      </a:solidFill>
                      <a:prstDash val="solid"/>
                      <a:round/>
                      <a:headEnd type="none" w="med" len="med"/>
                      <a:tailEnd type="none" w="med" len="med"/>
                    </a:lnT>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2:15</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Recess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459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2:30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HK" sz="1800" kern="1200" baseline="0" dirty="0">
                          <a:solidFill>
                            <a:schemeClr val="tx1"/>
                          </a:solidFill>
                          <a:latin typeface="微軟正黑體" pitchFamily="34" charset="-120"/>
                          <a:ea typeface="微軟正黑體" pitchFamily="34" charset="-120"/>
                          <a:cs typeface="+mn-cs"/>
                        </a:rPr>
                        <a:t>Real-time lesson</a:t>
                      </a:r>
                      <a:endParaRPr lang="zh-TW"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184838885"/>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30 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tea time</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4:00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algn="l" defTabSz="914400" rtl="0" eaLnBrk="1" latinLnBrk="0" hangingPunct="1"/>
                      <a:r>
                        <a:rPr lang="en-US" altLang="zh-HK" sz="1800" kern="1200" dirty="0">
                          <a:solidFill>
                            <a:schemeClr val="tx1"/>
                          </a:solidFill>
                          <a:latin typeface="微軟正黑體" pitchFamily="34" charset="-120"/>
                          <a:ea typeface="微軟正黑體" pitchFamily="34" charset="-120"/>
                          <a:cs typeface="+mn-cs"/>
                        </a:rPr>
                        <a:t>Do</a:t>
                      </a:r>
                      <a:r>
                        <a:rPr lang="en-US" altLang="zh-HK" sz="1800" kern="1200" baseline="0" dirty="0">
                          <a:solidFill>
                            <a:schemeClr val="tx1"/>
                          </a:solidFill>
                          <a:latin typeface="微軟正黑體" pitchFamily="34" charset="-120"/>
                          <a:ea typeface="微軟正黑體" pitchFamily="34" charset="-120"/>
                          <a:cs typeface="+mn-cs"/>
                        </a:rPr>
                        <a:t> homework and revision</a:t>
                      </a:r>
                      <a:endParaRPr lang="zh-HK" altLang="en-US" sz="1800" kern="1200" dirty="0">
                        <a:solidFill>
                          <a:schemeClr val="tx1"/>
                        </a:solidFill>
                        <a:latin typeface="微軟正黑體" pitchFamily="34" charset="-120"/>
                        <a:ea typeface="微軟正黑體" pitchFamily="34" charset="-120"/>
                        <a:cs typeface="+mn-cs"/>
                      </a:endParaRPr>
                    </a:p>
                  </a:txBody>
                  <a:tcPr/>
                </a:tc>
                <a:extLst>
                  <a:ext uri="{0D108BD9-81ED-4DB2-BD59-A6C34878D82A}">
                    <a16:rowId xmlns:a16="http://schemas.microsoft.com/office/drawing/2014/main" val="10005"/>
                  </a:ext>
                </a:extLst>
              </a:tr>
              <a:tr h="398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5:30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a:defRPr/>
                      </a:pPr>
                      <a:r>
                        <a:rPr lang="en-US" altLang="zh-TW" dirty="0">
                          <a:latin typeface="微軟正黑體" pitchFamily="34" charset="-120"/>
                          <a:ea typeface="微軟正黑體" pitchFamily="34" charset="-120"/>
                        </a:rPr>
                        <a:t>Do housework, e.g.</a:t>
                      </a:r>
                      <a:r>
                        <a:rPr lang="en-US" altLang="zh-TW" baseline="0" dirty="0">
                          <a:latin typeface="微軟正黑體" pitchFamily="34" charset="-120"/>
                          <a:ea typeface="微軟正黑體" pitchFamily="34" charset="-120"/>
                        </a:rPr>
                        <a:t> clean the floor and toilet</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6:30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Bathing</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7"/>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7:00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r>
                        <a:rPr lang="en-US" altLang="zh-TW" dirty="0">
                          <a:latin typeface="微軟正黑體" pitchFamily="34" charset="-120"/>
                          <a:ea typeface="微軟正黑體" pitchFamily="34" charset="-120"/>
                        </a:rPr>
                        <a:t>Wash</a:t>
                      </a:r>
                      <a:r>
                        <a:rPr lang="en-US" altLang="zh-TW" baseline="0" dirty="0">
                          <a:latin typeface="微軟正黑體" pitchFamily="34" charset="-120"/>
                          <a:ea typeface="微軟正黑體" pitchFamily="34" charset="-120"/>
                        </a:rPr>
                        <a:t> hands for 20s</a:t>
                      </a:r>
                      <a:r>
                        <a:rPr lang="zh-TW" altLang="en-US" baseline="0" dirty="0">
                          <a:latin typeface="微軟正黑體" pitchFamily="34" charset="-120"/>
                          <a:ea typeface="微軟正黑體" pitchFamily="34" charset="-120"/>
                        </a:rPr>
                        <a:t> </a:t>
                      </a:r>
                      <a:r>
                        <a:rPr lang="en-US" altLang="zh-TW" baseline="0" dirty="0">
                          <a:latin typeface="微軟正黑體" pitchFamily="34" charset="-120"/>
                          <a:ea typeface="微軟正黑體" pitchFamily="34" charset="-120"/>
                        </a:rPr>
                        <a:t>and have dinner</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8"/>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8:30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parent-child activities</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r h="45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9:30</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p.m.</a:t>
                      </a:r>
                      <a:endParaRPr lang="zh-TW" altLang="en-US"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itchFamily="34" charset="-120"/>
                          <a:ea typeface="微軟正黑體" pitchFamily="34" charset="-120"/>
                        </a:rPr>
                        <a:t>Go to sleep</a:t>
                      </a:r>
                      <a:endParaRPr lang="zh-TW" altLang="en-US" dirty="0">
                        <a:latin typeface="微軟正黑體" pitchFamily="34" charset="-120"/>
                        <a:ea typeface="微軟正黑體" pitchFamily="34" charset="-120"/>
                      </a:endParaRPr>
                    </a:p>
                  </a:txBody>
                  <a:tcPr/>
                </a:tc>
                <a:extLst>
                  <a:ext uri="{0D108BD9-81ED-4DB2-BD59-A6C34878D82A}">
                    <a16:rowId xmlns:a16="http://schemas.microsoft.com/office/drawing/2014/main" val="10010"/>
                  </a:ext>
                </a:extLst>
              </a:tr>
            </a:tbl>
          </a:graphicData>
        </a:graphic>
      </p:graphicFrame>
      <p:sp>
        <p:nvSpPr>
          <p:cNvPr id="16" name="雲朵形 15"/>
          <p:cNvSpPr/>
          <p:nvPr/>
        </p:nvSpPr>
        <p:spPr>
          <a:xfrm>
            <a:off x="405061" y="4038881"/>
            <a:ext cx="1080120" cy="360040"/>
          </a:xfrm>
          <a:prstGeom prst="clou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圖說文字 5"/>
          <p:cNvSpPr/>
          <p:nvPr/>
        </p:nvSpPr>
        <p:spPr>
          <a:xfrm>
            <a:off x="5992238" y="1009650"/>
            <a:ext cx="2986391" cy="1520525"/>
          </a:xfrm>
          <a:prstGeom prst="wedgeRoundRectCallout">
            <a:avLst>
              <a:gd name="adj1" fmla="val 21862"/>
              <a:gd name="adj2" fmla="val 77563"/>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n-US" altLang="zh-TW" sz="2000" dirty="0">
                <a:latin typeface="微軟正黑體" pitchFamily="34" charset="-120"/>
                <a:ea typeface="微軟正黑體" pitchFamily="34" charset="-120"/>
              </a:rPr>
              <a:t>Mandy spends 1 hour to do the housework. When does she finish the housework?</a:t>
            </a:r>
            <a:endParaRPr lang="zh-TW" altLang="en-US" sz="2000" dirty="0">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佈景主題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2008</TotalTime>
  <Words>1865</Words>
  <Application>Microsoft Office PowerPoint</Application>
  <PresentationFormat>如螢幕大小 (4:3)</PresentationFormat>
  <Paragraphs>415</Paragraphs>
  <Slides>26</Slides>
  <Notes>0</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26</vt:i4>
      </vt:variant>
    </vt:vector>
  </HeadingPairs>
  <TitlesOfParts>
    <vt:vector size="33" baseType="lpstr">
      <vt:lpstr>微軟正黑體</vt:lpstr>
      <vt:lpstr>新細明體</vt:lpstr>
      <vt:lpstr>Arial</vt:lpstr>
      <vt:lpstr>Calibri</vt:lpstr>
      <vt:lpstr>Times New Roman</vt:lpstr>
      <vt:lpstr>佈景主題1</vt:lpstr>
      <vt:lpstr>Office 佈景主題</vt:lpstr>
      <vt:lpstr>Clean your home Live a healthy life</vt:lpstr>
      <vt:lpstr>The Learning Units and Learning Objectives Involved</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Learn More</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dc:creator>
  <cp:lastModifiedBy>CHAN, Siu-chuen</cp:lastModifiedBy>
  <cp:revision>214</cp:revision>
  <dcterms:created xsi:type="dcterms:W3CDTF">2020-03-06T03:55:23Z</dcterms:created>
  <dcterms:modified xsi:type="dcterms:W3CDTF">2020-03-26T04:13:20Z</dcterms:modified>
</cp:coreProperties>
</file>