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81" r:id="rId12"/>
    <p:sldId id="282" r:id="rId13"/>
    <p:sldId id="283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9" r:id="rId22"/>
    <p:sldId id="274" r:id="rId23"/>
    <p:sldId id="280" r:id="rId24"/>
    <p:sldId id="275" r:id="rId25"/>
  </p:sldIdLst>
  <p:sldSz cx="12192000" cy="6858000"/>
  <p:notesSz cx="9926638" cy="6797675"/>
  <p:embeddedFontLst>
    <p:embeddedFont>
      <p:font typeface="微軟正黑體" panose="020B0604030504040204" pitchFamily="34" charset="-120"/>
      <p:regular r:id="rId28"/>
      <p:bold r:id="rId29"/>
    </p:embeddedFont>
    <p:embeddedFont>
      <p:font typeface="微軟正黑體" panose="020B0604030504040204" pitchFamily="34" charset="-120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entury Gothic" panose="020B050202020202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gq/lqlZQ5gIzwUAeA5LSeZJf80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907CC6A-A5C4-487B-A47C-4EBED5CEFC2E}">
  <a:tblStyle styleId="{3907CC6A-A5C4-487B-A47C-4EBED5CEFC2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1" autoAdjust="0"/>
    <p:restoredTop sz="93436" autoAdjust="0"/>
  </p:normalViewPr>
  <p:slideViewPr>
    <p:cSldViewPr snapToGrid="0">
      <p:cViewPr varScale="1">
        <p:scale>
          <a:sx n="107" d="100"/>
          <a:sy n="107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B15936-79D7-4FAE-B192-3E13CC36F05D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15CFDD-6835-4A4B-9290-7698C424A894}">
      <dgm:prSet phldrT="[Text]" custT="1"/>
      <dgm:spPr/>
      <dgm:t>
        <a:bodyPr/>
        <a:lstStyle/>
        <a:p>
          <a:pPr algn="l"/>
          <a:r>
            <a:rPr lang="zh-TW" altLang="en-US" sz="3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什么是情绪智能？</a:t>
          </a:r>
          <a:endParaRPr lang="en-US" sz="3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C9D519B-FF43-4ECC-9163-3C0F78D5C22A}" type="parTrans" cxnId="{2984F0B3-3FA1-4FC5-B2EA-2F44164045C0}">
      <dgm:prSet/>
      <dgm:spPr/>
      <dgm:t>
        <a:bodyPr/>
        <a:lstStyle/>
        <a:p>
          <a:endParaRPr lang="en-US"/>
        </a:p>
      </dgm:t>
    </dgm:pt>
    <dgm:pt modelId="{10703E60-8DAF-4CCE-B16A-E03A90015E87}" type="sibTrans" cxnId="{2984F0B3-3FA1-4FC5-B2EA-2F44164045C0}">
      <dgm:prSet/>
      <dgm:spPr/>
      <dgm:t>
        <a:bodyPr/>
        <a:lstStyle/>
        <a:p>
          <a:endParaRPr lang="en-US"/>
        </a:p>
      </dgm:t>
    </dgm:pt>
    <dgm:pt modelId="{36D6DDF4-5FDA-4D63-A054-5D84903793CC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zh-TW" altLang="en-US" sz="21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认识情绪、表达情绪和调节情绪的能力</a:t>
          </a:r>
          <a:endParaRPr lang="en-US" sz="21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37DE3A9-ECF7-4A55-B291-71E3D4CA80D5}" type="parTrans" cxnId="{13C36E4B-5973-443F-B01A-963A3FAC5B95}">
      <dgm:prSet/>
      <dgm:spPr/>
      <dgm:t>
        <a:bodyPr/>
        <a:lstStyle/>
        <a:p>
          <a:endParaRPr lang="en-US"/>
        </a:p>
      </dgm:t>
    </dgm:pt>
    <dgm:pt modelId="{8328BCF8-FE1A-44AB-8D4C-A1A89492A491}" type="sibTrans" cxnId="{13C36E4B-5973-443F-B01A-963A3FAC5B95}">
      <dgm:prSet/>
      <dgm:spPr/>
      <dgm:t>
        <a:bodyPr/>
        <a:lstStyle/>
        <a:p>
          <a:endParaRPr lang="en-US"/>
        </a:p>
      </dgm:t>
    </dgm:pt>
    <dgm:pt modelId="{058D369E-A051-4424-926F-5BB2893680D6}">
      <dgm:prSet custT="1"/>
      <dgm:spPr/>
      <dgm:t>
        <a:bodyPr/>
        <a:lstStyle/>
        <a:p>
          <a:pPr algn="l"/>
          <a:r>
            <a:rPr lang="zh-TW" altLang="en-US" sz="3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如何帮助子女认识情绪？</a:t>
          </a:r>
          <a:endParaRPr lang="en-US" sz="3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D433C0-E7A3-4015-AD33-B258F026ABBC}" type="parTrans" cxnId="{F529B635-D33B-4870-A08E-2D683E17D7A6}">
      <dgm:prSet/>
      <dgm:spPr/>
      <dgm:t>
        <a:bodyPr/>
        <a:lstStyle/>
        <a:p>
          <a:endParaRPr lang="en-US"/>
        </a:p>
      </dgm:t>
    </dgm:pt>
    <dgm:pt modelId="{ADF5B589-E426-4ED9-A46D-84814F6AF4DC}" type="sibTrans" cxnId="{F529B635-D33B-4870-A08E-2D683E17D7A6}">
      <dgm:prSet/>
      <dgm:spPr/>
      <dgm:t>
        <a:bodyPr/>
        <a:lstStyle/>
        <a:p>
          <a:endParaRPr lang="en-US"/>
        </a:p>
      </dgm:t>
    </dgm:pt>
    <dgm:pt modelId="{CD2F5506-B65C-4F54-8D53-2DEB53723446}">
      <dgm:prSet custT="1"/>
      <dgm:spPr/>
      <dgm:t>
        <a:bodyPr/>
        <a:lstStyle/>
        <a:p>
          <a:pPr algn="l"/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帮助子女认识情绪词汇</a:t>
          </a:r>
          <a:endParaRPr 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B957BA3-B566-4095-A21C-755A10004AFB}" type="parTrans" cxnId="{EF668E8F-21A5-4287-92AA-5416183EEBC9}">
      <dgm:prSet/>
      <dgm:spPr/>
      <dgm:t>
        <a:bodyPr/>
        <a:lstStyle/>
        <a:p>
          <a:endParaRPr lang="en-US"/>
        </a:p>
      </dgm:t>
    </dgm:pt>
    <dgm:pt modelId="{602BA7E4-87DC-4D91-A20A-F8DACDFA40FB}" type="sibTrans" cxnId="{EF668E8F-21A5-4287-92AA-5416183EEBC9}">
      <dgm:prSet/>
      <dgm:spPr/>
      <dgm:t>
        <a:bodyPr/>
        <a:lstStyle/>
        <a:p>
          <a:endParaRPr lang="en-US"/>
        </a:p>
      </dgm:t>
    </dgm:pt>
    <dgm:pt modelId="{9AB51E13-C992-47CB-B0AA-B88AEBA70792}">
      <dgm:prSet custT="1"/>
      <dgm:spPr/>
      <dgm:t>
        <a:bodyPr/>
        <a:lstStyle/>
        <a:p>
          <a:pPr algn="l"/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帮助子女认识不同情绪的面部表情和身体反应</a:t>
          </a:r>
          <a:endParaRPr 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6ACCDA2-DE84-4CF2-B0A0-700C84D459CD}" type="parTrans" cxnId="{B8D891FF-9809-4670-9834-01A51A43D33B}">
      <dgm:prSet/>
      <dgm:spPr/>
      <dgm:t>
        <a:bodyPr/>
        <a:lstStyle/>
        <a:p>
          <a:endParaRPr lang="en-US"/>
        </a:p>
      </dgm:t>
    </dgm:pt>
    <dgm:pt modelId="{A7B20E4C-594D-421D-B45D-F2377B01D119}" type="sibTrans" cxnId="{B8D891FF-9809-4670-9834-01A51A43D33B}">
      <dgm:prSet/>
      <dgm:spPr/>
      <dgm:t>
        <a:bodyPr/>
        <a:lstStyle/>
        <a:p>
          <a:endParaRPr lang="en-US"/>
        </a:p>
      </dgm:t>
    </dgm:pt>
    <dgm:pt modelId="{65F6C165-6384-4BA3-8EC6-8E2F75B35CBC}">
      <dgm:prSet custT="1"/>
      <dgm:spPr/>
      <dgm:t>
        <a:bodyPr/>
        <a:lstStyle/>
        <a:p>
          <a:pPr algn="l"/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帮助子女认识在哪些情况下可能会出现什么情绪</a:t>
          </a:r>
          <a:endParaRPr 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2F138BB-D9A0-46C6-BDFD-DE94897558CA}" type="parTrans" cxnId="{AFAE3EA6-950D-4B81-B169-7B7D66D56370}">
      <dgm:prSet/>
      <dgm:spPr/>
      <dgm:t>
        <a:bodyPr/>
        <a:lstStyle/>
        <a:p>
          <a:endParaRPr lang="en-US"/>
        </a:p>
      </dgm:t>
    </dgm:pt>
    <dgm:pt modelId="{947D7BC2-3BF9-473D-826A-1104A2EBEA48}" type="sibTrans" cxnId="{AFAE3EA6-950D-4B81-B169-7B7D66D56370}">
      <dgm:prSet/>
      <dgm:spPr/>
      <dgm:t>
        <a:bodyPr/>
        <a:lstStyle/>
        <a:p>
          <a:endParaRPr lang="en-US"/>
        </a:p>
      </dgm:t>
    </dgm:pt>
    <dgm:pt modelId="{EFBA4C51-CF59-4FE7-B0D2-7596D6CD80C3}">
      <dgm:prSet custT="1"/>
      <dgm:spPr/>
      <dgm:t>
        <a:bodyPr/>
        <a:lstStyle/>
        <a:p>
          <a:pPr algn="l"/>
          <a:r>
            <a:rPr lang="zh-TW" altLang="en-US" sz="3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如何帮助子女表达情绪？</a:t>
          </a:r>
          <a:endParaRPr lang="en-US" sz="3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F145988-C33F-4D41-AD03-7A248DF95490}" type="parTrans" cxnId="{CC191BB3-5304-4296-B51B-3AA64AD9726E}">
      <dgm:prSet/>
      <dgm:spPr/>
      <dgm:t>
        <a:bodyPr/>
        <a:lstStyle/>
        <a:p>
          <a:endParaRPr lang="en-US"/>
        </a:p>
      </dgm:t>
    </dgm:pt>
    <dgm:pt modelId="{B0D5C1B8-293A-42EB-8771-850162BA24E4}" type="sibTrans" cxnId="{CC191BB3-5304-4296-B51B-3AA64AD9726E}">
      <dgm:prSet/>
      <dgm:spPr/>
      <dgm:t>
        <a:bodyPr/>
        <a:lstStyle/>
        <a:p>
          <a:endParaRPr lang="en-US"/>
        </a:p>
      </dgm:t>
    </dgm:pt>
    <dgm:pt modelId="{12A0B077-414B-4DE2-8BA5-FA96BBDF0895}">
      <dgm:prSet/>
      <dgm:spPr/>
      <dgm:t>
        <a:bodyPr/>
        <a:lstStyle/>
        <a:p>
          <a:pPr algn="l"/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帮助子女运用句式：「我感到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________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，因为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_________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。」</a:t>
          </a:r>
          <a:endParaRPr 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73C2503-9B23-44F0-9B14-F7B296895349}" type="parTrans" cxnId="{4AE6F384-70CA-4B6A-8516-72975B131162}">
      <dgm:prSet/>
      <dgm:spPr/>
      <dgm:t>
        <a:bodyPr/>
        <a:lstStyle/>
        <a:p>
          <a:endParaRPr lang="en-US"/>
        </a:p>
      </dgm:t>
    </dgm:pt>
    <dgm:pt modelId="{104F17CA-0820-4AE2-AFAB-78F9AF955366}" type="sibTrans" cxnId="{4AE6F384-70CA-4B6A-8516-72975B131162}">
      <dgm:prSet/>
      <dgm:spPr/>
      <dgm:t>
        <a:bodyPr/>
        <a:lstStyle/>
        <a:p>
          <a:endParaRPr lang="en-US"/>
        </a:p>
      </dgm:t>
    </dgm:pt>
    <dgm:pt modelId="{C4A027DF-EB9B-42E8-9BAC-F2D9164DD8D8}">
      <dgm:prSet custT="1"/>
      <dgm:spPr/>
      <dgm:t>
        <a:bodyPr/>
        <a:lstStyle/>
        <a:p>
          <a:pPr algn="l"/>
          <a:r>
            <a:rPr lang="zh-TW" altLang="en-US" sz="3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如何帮助子女调节情绪？</a:t>
          </a:r>
          <a:endParaRPr lang="en-US" sz="3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5915DF4-967B-46DB-8239-322E0F3B5687}" type="parTrans" cxnId="{088AD2FA-E5AE-43D8-BAAA-F4D3F80801E7}">
      <dgm:prSet/>
      <dgm:spPr/>
      <dgm:t>
        <a:bodyPr/>
        <a:lstStyle/>
        <a:p>
          <a:endParaRPr lang="en-US"/>
        </a:p>
      </dgm:t>
    </dgm:pt>
    <dgm:pt modelId="{70F9C87E-44DA-4CC1-9C2E-70DE792AFAD1}" type="sibTrans" cxnId="{088AD2FA-E5AE-43D8-BAAA-F4D3F80801E7}">
      <dgm:prSet/>
      <dgm:spPr/>
      <dgm:t>
        <a:bodyPr/>
        <a:lstStyle/>
        <a:p>
          <a:endParaRPr lang="en-US"/>
        </a:p>
      </dgm:t>
    </dgm:pt>
    <dgm:pt modelId="{73A92924-046F-422C-AD28-5E490A7324E4}">
      <dgm:prSet/>
      <dgm:spPr/>
      <dgm:t>
        <a:bodyPr/>
        <a:lstStyle/>
        <a:p>
          <a:pPr algn="l"/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运用积极聆听</a:t>
          </a:r>
          <a:endParaRPr 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4D5722F-FE12-47B1-9F4F-61EDAB9B3B38}" type="parTrans" cxnId="{57000752-0D6E-4144-AC5A-4638413A76B8}">
      <dgm:prSet/>
      <dgm:spPr/>
      <dgm:t>
        <a:bodyPr/>
        <a:lstStyle/>
        <a:p>
          <a:endParaRPr lang="en-US"/>
        </a:p>
      </dgm:t>
    </dgm:pt>
    <dgm:pt modelId="{8EB759DF-B9F5-4644-9FA7-E3D96E763C12}" type="sibTrans" cxnId="{57000752-0D6E-4144-AC5A-4638413A76B8}">
      <dgm:prSet/>
      <dgm:spPr/>
      <dgm:t>
        <a:bodyPr/>
        <a:lstStyle/>
        <a:p>
          <a:endParaRPr lang="en-US"/>
        </a:p>
      </dgm:t>
    </dgm:pt>
    <dgm:pt modelId="{383B036A-B741-4B40-AB4A-360CA0506DF4}">
      <dgm:prSet/>
      <dgm:spPr/>
      <dgm:t>
        <a:bodyPr/>
        <a:lstStyle/>
        <a:p>
          <a:pPr algn="l"/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帮助子女放松身体</a:t>
          </a:r>
          <a:endParaRPr 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4367320-0D27-417A-B461-8D5BC84FB4BF}" type="parTrans" cxnId="{256460F8-9200-4696-B7A3-0FC275DA41E6}">
      <dgm:prSet/>
      <dgm:spPr/>
      <dgm:t>
        <a:bodyPr/>
        <a:lstStyle/>
        <a:p>
          <a:endParaRPr lang="en-US"/>
        </a:p>
      </dgm:t>
    </dgm:pt>
    <dgm:pt modelId="{17F079A2-3B21-47AB-91C3-B38601C07761}" type="sibTrans" cxnId="{256460F8-9200-4696-B7A3-0FC275DA41E6}">
      <dgm:prSet/>
      <dgm:spPr/>
      <dgm:t>
        <a:bodyPr/>
        <a:lstStyle/>
        <a:p>
          <a:endParaRPr lang="en-US"/>
        </a:p>
      </dgm:t>
    </dgm:pt>
    <dgm:pt modelId="{F5AA15B0-4461-4FA1-8E88-5F33979067B8}">
      <dgm:prSet/>
      <dgm:spPr/>
      <dgm:t>
        <a:bodyPr/>
        <a:lstStyle/>
        <a:p>
          <a:pPr algn="l"/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帮助子女解决问题</a:t>
          </a:r>
          <a:endParaRPr 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B10D8BD-A2AF-4892-BE75-68241F9CB0E3}" type="parTrans" cxnId="{3040023D-8ACB-41F0-8BBE-F598EB7160D8}">
      <dgm:prSet/>
      <dgm:spPr/>
      <dgm:t>
        <a:bodyPr/>
        <a:lstStyle/>
        <a:p>
          <a:endParaRPr lang="en-US"/>
        </a:p>
      </dgm:t>
    </dgm:pt>
    <dgm:pt modelId="{84149745-C022-43BF-8E4A-D34A4A42E0D8}" type="sibTrans" cxnId="{3040023D-8ACB-41F0-8BBE-F598EB7160D8}">
      <dgm:prSet/>
      <dgm:spPr/>
      <dgm:t>
        <a:bodyPr/>
        <a:lstStyle/>
        <a:p>
          <a:endParaRPr lang="en-US"/>
        </a:p>
      </dgm:t>
    </dgm:pt>
    <dgm:pt modelId="{DB54B1F1-13EB-4EB5-B7BD-48BAB2AB9BF5}" type="pres">
      <dgm:prSet presAssocID="{4CB15936-79D7-4FAE-B192-3E13CC36F05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AFBCCEB-1DB9-4E32-8C4B-0EBDD8EFC405}" type="pres">
      <dgm:prSet presAssocID="{0E15CFDD-6835-4A4B-9290-7698C424A894}" presName="compNode" presStyleCnt="0"/>
      <dgm:spPr/>
    </dgm:pt>
    <dgm:pt modelId="{A6C7FAEE-FD41-49D9-B8B9-B801AE73EB34}" type="pres">
      <dgm:prSet presAssocID="{0E15CFDD-6835-4A4B-9290-7698C424A894}" presName="aNode" presStyleLbl="bgShp" presStyleIdx="0" presStyleCnt="4"/>
      <dgm:spPr/>
      <dgm:t>
        <a:bodyPr/>
        <a:lstStyle/>
        <a:p>
          <a:endParaRPr lang="zh-TW" altLang="en-US"/>
        </a:p>
      </dgm:t>
    </dgm:pt>
    <dgm:pt modelId="{076016B2-FE36-496F-A906-552208E6A452}" type="pres">
      <dgm:prSet presAssocID="{0E15CFDD-6835-4A4B-9290-7698C424A894}" presName="textNode" presStyleLbl="bgShp" presStyleIdx="0" presStyleCnt="4"/>
      <dgm:spPr/>
      <dgm:t>
        <a:bodyPr/>
        <a:lstStyle/>
        <a:p>
          <a:endParaRPr lang="zh-TW" altLang="en-US"/>
        </a:p>
      </dgm:t>
    </dgm:pt>
    <dgm:pt modelId="{97EEBEA4-7552-4173-8E65-3533406D3269}" type="pres">
      <dgm:prSet presAssocID="{0E15CFDD-6835-4A4B-9290-7698C424A894}" presName="compChildNode" presStyleCnt="0"/>
      <dgm:spPr/>
    </dgm:pt>
    <dgm:pt modelId="{84D1D898-A054-4A5B-9F6E-C029815799F5}" type="pres">
      <dgm:prSet presAssocID="{0E15CFDD-6835-4A4B-9290-7698C424A894}" presName="theInnerList" presStyleCnt="0"/>
      <dgm:spPr/>
    </dgm:pt>
    <dgm:pt modelId="{83B21D72-A042-4851-8F4E-60FF94DCA270}" type="pres">
      <dgm:prSet presAssocID="{36D6DDF4-5FDA-4D63-A054-5D84903793CC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8A2406-A53A-4A82-8208-5E306A2B2423}" type="pres">
      <dgm:prSet presAssocID="{0E15CFDD-6835-4A4B-9290-7698C424A894}" presName="aSpace" presStyleCnt="0"/>
      <dgm:spPr/>
    </dgm:pt>
    <dgm:pt modelId="{8F72407C-4FCA-4001-96A2-824CDEADBB9D}" type="pres">
      <dgm:prSet presAssocID="{058D369E-A051-4424-926F-5BB2893680D6}" presName="compNode" presStyleCnt="0"/>
      <dgm:spPr/>
    </dgm:pt>
    <dgm:pt modelId="{C6C44A12-5C0C-499F-9557-542C7F9C9C08}" type="pres">
      <dgm:prSet presAssocID="{058D369E-A051-4424-926F-5BB2893680D6}" presName="aNode" presStyleLbl="bgShp" presStyleIdx="1" presStyleCnt="4"/>
      <dgm:spPr/>
      <dgm:t>
        <a:bodyPr/>
        <a:lstStyle/>
        <a:p>
          <a:endParaRPr lang="zh-TW" altLang="en-US"/>
        </a:p>
      </dgm:t>
    </dgm:pt>
    <dgm:pt modelId="{C2B66C91-24B1-4A33-86C2-5AAD12062160}" type="pres">
      <dgm:prSet presAssocID="{058D369E-A051-4424-926F-5BB2893680D6}" presName="textNode" presStyleLbl="bgShp" presStyleIdx="1" presStyleCnt="4"/>
      <dgm:spPr/>
      <dgm:t>
        <a:bodyPr/>
        <a:lstStyle/>
        <a:p>
          <a:endParaRPr lang="zh-TW" altLang="en-US"/>
        </a:p>
      </dgm:t>
    </dgm:pt>
    <dgm:pt modelId="{E61C46D6-610A-411A-8916-62B269AD836F}" type="pres">
      <dgm:prSet presAssocID="{058D369E-A051-4424-926F-5BB2893680D6}" presName="compChildNode" presStyleCnt="0"/>
      <dgm:spPr/>
    </dgm:pt>
    <dgm:pt modelId="{B7613C4B-8458-4DD7-86F9-23B43AA1B5F6}" type="pres">
      <dgm:prSet presAssocID="{058D369E-A051-4424-926F-5BB2893680D6}" presName="theInnerList" presStyleCnt="0"/>
      <dgm:spPr/>
    </dgm:pt>
    <dgm:pt modelId="{97FB0C79-D0CD-4B13-ADBA-B1E003BE2B50}" type="pres">
      <dgm:prSet presAssocID="{CD2F5506-B65C-4F54-8D53-2DEB53723446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5E52FD-9C56-460B-9E44-75EDE6B499B6}" type="pres">
      <dgm:prSet presAssocID="{CD2F5506-B65C-4F54-8D53-2DEB53723446}" presName="aSpace2" presStyleCnt="0"/>
      <dgm:spPr/>
    </dgm:pt>
    <dgm:pt modelId="{2120F911-7E11-490A-9C04-0886BCE74444}" type="pres">
      <dgm:prSet presAssocID="{9AB51E13-C992-47CB-B0AA-B88AEBA70792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D6B5E3-32C5-4833-9C85-4149D35363E7}" type="pres">
      <dgm:prSet presAssocID="{9AB51E13-C992-47CB-B0AA-B88AEBA70792}" presName="aSpace2" presStyleCnt="0"/>
      <dgm:spPr/>
    </dgm:pt>
    <dgm:pt modelId="{7C03D582-A906-4580-BC2D-FD0309B15732}" type="pres">
      <dgm:prSet presAssocID="{65F6C165-6384-4BA3-8EC6-8E2F75B35CBC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7690DF-E09E-41F1-9803-42D99A08A0FB}" type="pres">
      <dgm:prSet presAssocID="{058D369E-A051-4424-926F-5BB2893680D6}" presName="aSpace" presStyleCnt="0"/>
      <dgm:spPr/>
    </dgm:pt>
    <dgm:pt modelId="{3CC1B116-81F7-42B1-80A1-ED7C625389BF}" type="pres">
      <dgm:prSet presAssocID="{EFBA4C51-CF59-4FE7-B0D2-7596D6CD80C3}" presName="compNode" presStyleCnt="0"/>
      <dgm:spPr/>
    </dgm:pt>
    <dgm:pt modelId="{B2D20C61-8A23-4479-AEEC-056EDCB8A176}" type="pres">
      <dgm:prSet presAssocID="{EFBA4C51-CF59-4FE7-B0D2-7596D6CD80C3}" presName="aNode" presStyleLbl="bgShp" presStyleIdx="2" presStyleCnt="4"/>
      <dgm:spPr/>
      <dgm:t>
        <a:bodyPr/>
        <a:lstStyle/>
        <a:p>
          <a:endParaRPr lang="zh-TW" altLang="en-US"/>
        </a:p>
      </dgm:t>
    </dgm:pt>
    <dgm:pt modelId="{4E782BFA-C828-4BA9-83D4-283BC4F9C577}" type="pres">
      <dgm:prSet presAssocID="{EFBA4C51-CF59-4FE7-B0D2-7596D6CD80C3}" presName="textNode" presStyleLbl="bgShp" presStyleIdx="2" presStyleCnt="4"/>
      <dgm:spPr/>
      <dgm:t>
        <a:bodyPr/>
        <a:lstStyle/>
        <a:p>
          <a:endParaRPr lang="zh-TW" altLang="en-US"/>
        </a:p>
      </dgm:t>
    </dgm:pt>
    <dgm:pt modelId="{0B4252A4-039E-458C-B95A-E150E5CE7DC7}" type="pres">
      <dgm:prSet presAssocID="{EFBA4C51-CF59-4FE7-B0D2-7596D6CD80C3}" presName="compChildNode" presStyleCnt="0"/>
      <dgm:spPr/>
    </dgm:pt>
    <dgm:pt modelId="{A3562B09-301E-4BBE-BD09-1197B6CF4183}" type="pres">
      <dgm:prSet presAssocID="{EFBA4C51-CF59-4FE7-B0D2-7596D6CD80C3}" presName="theInnerList" presStyleCnt="0"/>
      <dgm:spPr/>
    </dgm:pt>
    <dgm:pt modelId="{522DB767-8760-4CB5-85CE-C218CA779B5C}" type="pres">
      <dgm:prSet presAssocID="{12A0B077-414B-4DE2-8BA5-FA96BBDF0895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EC46FD-8D25-4B0D-B18D-8B7A6D8CDAA2}" type="pres">
      <dgm:prSet presAssocID="{EFBA4C51-CF59-4FE7-B0D2-7596D6CD80C3}" presName="aSpace" presStyleCnt="0"/>
      <dgm:spPr/>
    </dgm:pt>
    <dgm:pt modelId="{5AEE1E2C-4662-42E1-B0B2-E46F2E62BCFA}" type="pres">
      <dgm:prSet presAssocID="{C4A027DF-EB9B-42E8-9BAC-F2D9164DD8D8}" presName="compNode" presStyleCnt="0"/>
      <dgm:spPr/>
    </dgm:pt>
    <dgm:pt modelId="{59A71D96-2E32-4678-94B5-792954F2BC54}" type="pres">
      <dgm:prSet presAssocID="{C4A027DF-EB9B-42E8-9BAC-F2D9164DD8D8}" presName="aNode" presStyleLbl="bgShp" presStyleIdx="3" presStyleCnt="4"/>
      <dgm:spPr/>
      <dgm:t>
        <a:bodyPr/>
        <a:lstStyle/>
        <a:p>
          <a:endParaRPr lang="zh-TW" altLang="en-US"/>
        </a:p>
      </dgm:t>
    </dgm:pt>
    <dgm:pt modelId="{B3CDCB2E-6F1D-40FD-B208-9E383175A068}" type="pres">
      <dgm:prSet presAssocID="{C4A027DF-EB9B-42E8-9BAC-F2D9164DD8D8}" presName="textNode" presStyleLbl="bgShp" presStyleIdx="3" presStyleCnt="4"/>
      <dgm:spPr/>
      <dgm:t>
        <a:bodyPr/>
        <a:lstStyle/>
        <a:p>
          <a:endParaRPr lang="zh-TW" altLang="en-US"/>
        </a:p>
      </dgm:t>
    </dgm:pt>
    <dgm:pt modelId="{15D9252C-006B-4F1C-8AA3-59F1BEA152D6}" type="pres">
      <dgm:prSet presAssocID="{C4A027DF-EB9B-42E8-9BAC-F2D9164DD8D8}" presName="compChildNode" presStyleCnt="0"/>
      <dgm:spPr/>
    </dgm:pt>
    <dgm:pt modelId="{F9DA54F9-2617-40A2-BDF2-44FACD15BB44}" type="pres">
      <dgm:prSet presAssocID="{C4A027DF-EB9B-42E8-9BAC-F2D9164DD8D8}" presName="theInnerList" presStyleCnt="0"/>
      <dgm:spPr/>
    </dgm:pt>
    <dgm:pt modelId="{703E34DD-9C8D-422B-B6AA-730FCE46618C}" type="pres">
      <dgm:prSet presAssocID="{73A92924-046F-422C-AD28-5E490A7324E4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89E42D-9EC6-4682-AC1B-0FFDBF712D0A}" type="pres">
      <dgm:prSet presAssocID="{73A92924-046F-422C-AD28-5E490A7324E4}" presName="aSpace2" presStyleCnt="0"/>
      <dgm:spPr/>
    </dgm:pt>
    <dgm:pt modelId="{EC022D26-07B8-48B2-88CF-BCA08423D6C4}" type="pres">
      <dgm:prSet presAssocID="{383B036A-B741-4B40-AB4A-360CA0506DF4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B53CD2-7B13-421D-832F-A5D77774C966}" type="pres">
      <dgm:prSet presAssocID="{383B036A-B741-4B40-AB4A-360CA0506DF4}" presName="aSpace2" presStyleCnt="0"/>
      <dgm:spPr/>
    </dgm:pt>
    <dgm:pt modelId="{65FF92E3-1707-4F85-A19C-5E383592407D}" type="pres">
      <dgm:prSet presAssocID="{F5AA15B0-4461-4FA1-8E88-5F33979067B8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307BE1D-E616-4FD5-BCAC-E3617D56B4E4}" type="presOf" srcId="{73A92924-046F-422C-AD28-5E490A7324E4}" destId="{703E34DD-9C8D-422B-B6AA-730FCE46618C}" srcOrd="0" destOrd="0" presId="urn:microsoft.com/office/officeart/2005/8/layout/lProcess2"/>
    <dgm:cxn modelId="{4AE6F384-70CA-4B6A-8516-72975B131162}" srcId="{EFBA4C51-CF59-4FE7-B0D2-7596D6CD80C3}" destId="{12A0B077-414B-4DE2-8BA5-FA96BBDF0895}" srcOrd="0" destOrd="0" parTransId="{873C2503-9B23-44F0-9B14-F7B296895349}" sibTransId="{104F17CA-0820-4AE2-AFAB-78F9AF955366}"/>
    <dgm:cxn modelId="{B73C8FE3-0E7C-472B-86F1-AF308D810417}" type="presOf" srcId="{C4A027DF-EB9B-42E8-9BAC-F2D9164DD8D8}" destId="{59A71D96-2E32-4678-94B5-792954F2BC54}" srcOrd="0" destOrd="0" presId="urn:microsoft.com/office/officeart/2005/8/layout/lProcess2"/>
    <dgm:cxn modelId="{43FE3EB8-125A-436F-A19F-EF53874A2BAB}" type="presOf" srcId="{0E15CFDD-6835-4A4B-9290-7698C424A894}" destId="{076016B2-FE36-496F-A906-552208E6A452}" srcOrd="1" destOrd="0" presId="urn:microsoft.com/office/officeart/2005/8/layout/lProcess2"/>
    <dgm:cxn modelId="{3A4ABA25-3595-45FC-9165-FCFD1124ED1D}" type="presOf" srcId="{65F6C165-6384-4BA3-8EC6-8E2F75B35CBC}" destId="{7C03D582-A906-4580-BC2D-FD0309B15732}" srcOrd="0" destOrd="0" presId="urn:microsoft.com/office/officeart/2005/8/layout/lProcess2"/>
    <dgm:cxn modelId="{13C36E4B-5973-443F-B01A-963A3FAC5B95}" srcId="{0E15CFDD-6835-4A4B-9290-7698C424A894}" destId="{36D6DDF4-5FDA-4D63-A054-5D84903793CC}" srcOrd="0" destOrd="0" parTransId="{037DE3A9-ECF7-4A55-B291-71E3D4CA80D5}" sibTransId="{8328BCF8-FE1A-44AB-8D4C-A1A89492A491}"/>
    <dgm:cxn modelId="{AFAE3EA6-950D-4B81-B169-7B7D66D56370}" srcId="{058D369E-A051-4424-926F-5BB2893680D6}" destId="{65F6C165-6384-4BA3-8EC6-8E2F75B35CBC}" srcOrd="2" destOrd="0" parTransId="{52F138BB-D9A0-46C6-BDFD-DE94897558CA}" sibTransId="{947D7BC2-3BF9-473D-826A-1104A2EBEA48}"/>
    <dgm:cxn modelId="{89EAB493-6A32-4A7C-A1E7-1D00B284C605}" type="presOf" srcId="{058D369E-A051-4424-926F-5BB2893680D6}" destId="{C2B66C91-24B1-4A33-86C2-5AAD12062160}" srcOrd="1" destOrd="0" presId="urn:microsoft.com/office/officeart/2005/8/layout/lProcess2"/>
    <dgm:cxn modelId="{E1010518-AB62-4927-A46C-9F52BCBECA74}" type="presOf" srcId="{EFBA4C51-CF59-4FE7-B0D2-7596D6CD80C3}" destId="{B2D20C61-8A23-4479-AEEC-056EDCB8A176}" srcOrd="0" destOrd="0" presId="urn:microsoft.com/office/officeart/2005/8/layout/lProcess2"/>
    <dgm:cxn modelId="{0510C932-CACA-46B5-A801-3E4049F54A3C}" type="presOf" srcId="{12A0B077-414B-4DE2-8BA5-FA96BBDF0895}" destId="{522DB767-8760-4CB5-85CE-C218CA779B5C}" srcOrd="0" destOrd="0" presId="urn:microsoft.com/office/officeart/2005/8/layout/lProcess2"/>
    <dgm:cxn modelId="{3040023D-8ACB-41F0-8BBE-F598EB7160D8}" srcId="{C4A027DF-EB9B-42E8-9BAC-F2D9164DD8D8}" destId="{F5AA15B0-4461-4FA1-8E88-5F33979067B8}" srcOrd="2" destOrd="0" parTransId="{EB10D8BD-A2AF-4892-BE75-68241F9CB0E3}" sibTransId="{84149745-C022-43BF-8E4A-D34A4A42E0D8}"/>
    <dgm:cxn modelId="{57000752-0D6E-4144-AC5A-4638413A76B8}" srcId="{C4A027DF-EB9B-42E8-9BAC-F2D9164DD8D8}" destId="{73A92924-046F-422C-AD28-5E490A7324E4}" srcOrd="0" destOrd="0" parTransId="{94D5722F-FE12-47B1-9F4F-61EDAB9B3B38}" sibTransId="{8EB759DF-B9F5-4644-9FA7-E3D96E763C12}"/>
    <dgm:cxn modelId="{3D98866B-AB72-4B9F-907A-518BCAC25AA5}" type="presOf" srcId="{058D369E-A051-4424-926F-5BB2893680D6}" destId="{C6C44A12-5C0C-499F-9557-542C7F9C9C08}" srcOrd="0" destOrd="0" presId="urn:microsoft.com/office/officeart/2005/8/layout/lProcess2"/>
    <dgm:cxn modelId="{D0529094-3177-4D30-A081-6F9651CC6419}" type="presOf" srcId="{4CB15936-79D7-4FAE-B192-3E13CC36F05D}" destId="{DB54B1F1-13EB-4EB5-B7BD-48BAB2AB9BF5}" srcOrd="0" destOrd="0" presId="urn:microsoft.com/office/officeart/2005/8/layout/lProcess2"/>
    <dgm:cxn modelId="{05AE82E4-1683-4390-99FF-989A53ACC9B6}" type="presOf" srcId="{EFBA4C51-CF59-4FE7-B0D2-7596D6CD80C3}" destId="{4E782BFA-C828-4BA9-83D4-283BC4F9C577}" srcOrd="1" destOrd="0" presId="urn:microsoft.com/office/officeart/2005/8/layout/lProcess2"/>
    <dgm:cxn modelId="{F529B635-D33B-4870-A08E-2D683E17D7A6}" srcId="{4CB15936-79D7-4FAE-B192-3E13CC36F05D}" destId="{058D369E-A051-4424-926F-5BB2893680D6}" srcOrd="1" destOrd="0" parTransId="{7FD433C0-E7A3-4015-AD33-B258F026ABBC}" sibTransId="{ADF5B589-E426-4ED9-A46D-84814F6AF4DC}"/>
    <dgm:cxn modelId="{42694CEF-4FEC-4C1A-A72D-9CBCC78FD2D1}" type="presOf" srcId="{9AB51E13-C992-47CB-B0AA-B88AEBA70792}" destId="{2120F911-7E11-490A-9C04-0886BCE74444}" srcOrd="0" destOrd="0" presId="urn:microsoft.com/office/officeart/2005/8/layout/lProcess2"/>
    <dgm:cxn modelId="{A565627F-4BB9-4351-8F9B-426E8744B9BB}" type="presOf" srcId="{F5AA15B0-4461-4FA1-8E88-5F33979067B8}" destId="{65FF92E3-1707-4F85-A19C-5E383592407D}" srcOrd="0" destOrd="0" presId="urn:microsoft.com/office/officeart/2005/8/layout/lProcess2"/>
    <dgm:cxn modelId="{B8D891FF-9809-4670-9834-01A51A43D33B}" srcId="{058D369E-A051-4424-926F-5BB2893680D6}" destId="{9AB51E13-C992-47CB-B0AA-B88AEBA70792}" srcOrd="1" destOrd="0" parTransId="{86ACCDA2-DE84-4CF2-B0A0-700C84D459CD}" sibTransId="{A7B20E4C-594D-421D-B45D-F2377B01D119}"/>
    <dgm:cxn modelId="{256460F8-9200-4696-B7A3-0FC275DA41E6}" srcId="{C4A027DF-EB9B-42E8-9BAC-F2D9164DD8D8}" destId="{383B036A-B741-4B40-AB4A-360CA0506DF4}" srcOrd="1" destOrd="0" parTransId="{34367320-0D27-417A-B461-8D5BC84FB4BF}" sibTransId="{17F079A2-3B21-47AB-91C3-B38601C07761}"/>
    <dgm:cxn modelId="{9D36804A-7069-4199-83FC-A0AFEB23E9FA}" type="presOf" srcId="{C4A027DF-EB9B-42E8-9BAC-F2D9164DD8D8}" destId="{B3CDCB2E-6F1D-40FD-B208-9E383175A068}" srcOrd="1" destOrd="0" presId="urn:microsoft.com/office/officeart/2005/8/layout/lProcess2"/>
    <dgm:cxn modelId="{3E83D8A6-DE60-4EA1-BED4-9CE6CD5C57CE}" type="presOf" srcId="{36D6DDF4-5FDA-4D63-A054-5D84903793CC}" destId="{83B21D72-A042-4851-8F4E-60FF94DCA270}" srcOrd="0" destOrd="0" presId="urn:microsoft.com/office/officeart/2005/8/layout/lProcess2"/>
    <dgm:cxn modelId="{EF668E8F-21A5-4287-92AA-5416183EEBC9}" srcId="{058D369E-A051-4424-926F-5BB2893680D6}" destId="{CD2F5506-B65C-4F54-8D53-2DEB53723446}" srcOrd="0" destOrd="0" parTransId="{2B957BA3-B566-4095-A21C-755A10004AFB}" sibTransId="{602BA7E4-87DC-4D91-A20A-F8DACDFA40FB}"/>
    <dgm:cxn modelId="{6FD0FCB8-76E6-4973-A5C7-242FEC8747BE}" type="presOf" srcId="{CD2F5506-B65C-4F54-8D53-2DEB53723446}" destId="{97FB0C79-D0CD-4B13-ADBA-B1E003BE2B50}" srcOrd="0" destOrd="0" presId="urn:microsoft.com/office/officeart/2005/8/layout/lProcess2"/>
    <dgm:cxn modelId="{CC191BB3-5304-4296-B51B-3AA64AD9726E}" srcId="{4CB15936-79D7-4FAE-B192-3E13CC36F05D}" destId="{EFBA4C51-CF59-4FE7-B0D2-7596D6CD80C3}" srcOrd="2" destOrd="0" parTransId="{6F145988-C33F-4D41-AD03-7A248DF95490}" sibTransId="{B0D5C1B8-293A-42EB-8771-850162BA24E4}"/>
    <dgm:cxn modelId="{088AD2FA-E5AE-43D8-BAAA-F4D3F80801E7}" srcId="{4CB15936-79D7-4FAE-B192-3E13CC36F05D}" destId="{C4A027DF-EB9B-42E8-9BAC-F2D9164DD8D8}" srcOrd="3" destOrd="0" parTransId="{95915DF4-967B-46DB-8239-322E0F3B5687}" sibTransId="{70F9C87E-44DA-4CC1-9C2E-70DE792AFAD1}"/>
    <dgm:cxn modelId="{C6054FF6-4E47-427D-8B30-5A22AA270B25}" type="presOf" srcId="{0E15CFDD-6835-4A4B-9290-7698C424A894}" destId="{A6C7FAEE-FD41-49D9-B8B9-B801AE73EB34}" srcOrd="0" destOrd="0" presId="urn:microsoft.com/office/officeart/2005/8/layout/lProcess2"/>
    <dgm:cxn modelId="{2984F0B3-3FA1-4FC5-B2EA-2F44164045C0}" srcId="{4CB15936-79D7-4FAE-B192-3E13CC36F05D}" destId="{0E15CFDD-6835-4A4B-9290-7698C424A894}" srcOrd="0" destOrd="0" parTransId="{BC9D519B-FF43-4ECC-9163-3C0F78D5C22A}" sibTransId="{10703E60-8DAF-4CCE-B16A-E03A90015E87}"/>
    <dgm:cxn modelId="{50987C89-27D3-4330-A529-E4758FD0BC41}" type="presOf" srcId="{383B036A-B741-4B40-AB4A-360CA0506DF4}" destId="{EC022D26-07B8-48B2-88CF-BCA08423D6C4}" srcOrd="0" destOrd="0" presId="urn:microsoft.com/office/officeart/2005/8/layout/lProcess2"/>
    <dgm:cxn modelId="{29883437-31E2-4E47-9B0D-BC1C05EEB401}" type="presParOf" srcId="{DB54B1F1-13EB-4EB5-B7BD-48BAB2AB9BF5}" destId="{9AFBCCEB-1DB9-4E32-8C4B-0EBDD8EFC405}" srcOrd="0" destOrd="0" presId="urn:microsoft.com/office/officeart/2005/8/layout/lProcess2"/>
    <dgm:cxn modelId="{D411C852-838C-4ADF-912B-5D575F54A20D}" type="presParOf" srcId="{9AFBCCEB-1DB9-4E32-8C4B-0EBDD8EFC405}" destId="{A6C7FAEE-FD41-49D9-B8B9-B801AE73EB34}" srcOrd="0" destOrd="0" presId="urn:microsoft.com/office/officeart/2005/8/layout/lProcess2"/>
    <dgm:cxn modelId="{68E0316B-CB68-4328-9CFD-DFB1BACFF2E4}" type="presParOf" srcId="{9AFBCCEB-1DB9-4E32-8C4B-0EBDD8EFC405}" destId="{076016B2-FE36-496F-A906-552208E6A452}" srcOrd="1" destOrd="0" presId="urn:microsoft.com/office/officeart/2005/8/layout/lProcess2"/>
    <dgm:cxn modelId="{CEB4CC9C-9573-40E9-8F71-F0B99137B688}" type="presParOf" srcId="{9AFBCCEB-1DB9-4E32-8C4B-0EBDD8EFC405}" destId="{97EEBEA4-7552-4173-8E65-3533406D3269}" srcOrd="2" destOrd="0" presId="urn:microsoft.com/office/officeart/2005/8/layout/lProcess2"/>
    <dgm:cxn modelId="{43BC676D-CE01-4912-9941-F09B8C4D4622}" type="presParOf" srcId="{97EEBEA4-7552-4173-8E65-3533406D3269}" destId="{84D1D898-A054-4A5B-9F6E-C029815799F5}" srcOrd="0" destOrd="0" presId="urn:microsoft.com/office/officeart/2005/8/layout/lProcess2"/>
    <dgm:cxn modelId="{58357D32-DE54-4640-B5D4-7AAFAB62C415}" type="presParOf" srcId="{84D1D898-A054-4A5B-9F6E-C029815799F5}" destId="{83B21D72-A042-4851-8F4E-60FF94DCA270}" srcOrd="0" destOrd="0" presId="urn:microsoft.com/office/officeart/2005/8/layout/lProcess2"/>
    <dgm:cxn modelId="{6CB90A37-0B93-4D39-83FF-52A1B0AEE59A}" type="presParOf" srcId="{DB54B1F1-13EB-4EB5-B7BD-48BAB2AB9BF5}" destId="{EC8A2406-A53A-4A82-8208-5E306A2B2423}" srcOrd="1" destOrd="0" presId="urn:microsoft.com/office/officeart/2005/8/layout/lProcess2"/>
    <dgm:cxn modelId="{8ECC6F7B-56D2-45F7-9942-C9E606628F35}" type="presParOf" srcId="{DB54B1F1-13EB-4EB5-B7BD-48BAB2AB9BF5}" destId="{8F72407C-4FCA-4001-96A2-824CDEADBB9D}" srcOrd="2" destOrd="0" presId="urn:microsoft.com/office/officeart/2005/8/layout/lProcess2"/>
    <dgm:cxn modelId="{0D398D4C-AFBD-41A5-A310-BA907DD6C7A7}" type="presParOf" srcId="{8F72407C-4FCA-4001-96A2-824CDEADBB9D}" destId="{C6C44A12-5C0C-499F-9557-542C7F9C9C08}" srcOrd="0" destOrd="0" presId="urn:microsoft.com/office/officeart/2005/8/layout/lProcess2"/>
    <dgm:cxn modelId="{84049521-CEF7-48ED-8A85-4FDB5310B8DE}" type="presParOf" srcId="{8F72407C-4FCA-4001-96A2-824CDEADBB9D}" destId="{C2B66C91-24B1-4A33-86C2-5AAD12062160}" srcOrd="1" destOrd="0" presId="urn:microsoft.com/office/officeart/2005/8/layout/lProcess2"/>
    <dgm:cxn modelId="{BD76F198-A994-4B20-B7C2-B54967BC04D0}" type="presParOf" srcId="{8F72407C-4FCA-4001-96A2-824CDEADBB9D}" destId="{E61C46D6-610A-411A-8916-62B269AD836F}" srcOrd="2" destOrd="0" presId="urn:microsoft.com/office/officeart/2005/8/layout/lProcess2"/>
    <dgm:cxn modelId="{6465ACE2-CDEC-4654-B6A7-47E2E3797834}" type="presParOf" srcId="{E61C46D6-610A-411A-8916-62B269AD836F}" destId="{B7613C4B-8458-4DD7-86F9-23B43AA1B5F6}" srcOrd="0" destOrd="0" presId="urn:microsoft.com/office/officeart/2005/8/layout/lProcess2"/>
    <dgm:cxn modelId="{993FE4C5-2A29-461E-A838-A154D339EF43}" type="presParOf" srcId="{B7613C4B-8458-4DD7-86F9-23B43AA1B5F6}" destId="{97FB0C79-D0CD-4B13-ADBA-B1E003BE2B50}" srcOrd="0" destOrd="0" presId="urn:microsoft.com/office/officeart/2005/8/layout/lProcess2"/>
    <dgm:cxn modelId="{FFA6BA5F-14C7-41A3-B799-F0A892BACEAF}" type="presParOf" srcId="{B7613C4B-8458-4DD7-86F9-23B43AA1B5F6}" destId="{365E52FD-9C56-460B-9E44-75EDE6B499B6}" srcOrd="1" destOrd="0" presId="urn:microsoft.com/office/officeart/2005/8/layout/lProcess2"/>
    <dgm:cxn modelId="{4AFDFD44-26FA-4B71-B5C1-B375DF46E1A2}" type="presParOf" srcId="{B7613C4B-8458-4DD7-86F9-23B43AA1B5F6}" destId="{2120F911-7E11-490A-9C04-0886BCE74444}" srcOrd="2" destOrd="0" presId="urn:microsoft.com/office/officeart/2005/8/layout/lProcess2"/>
    <dgm:cxn modelId="{7362E8A0-115E-47F3-B791-CAC148A87A2F}" type="presParOf" srcId="{B7613C4B-8458-4DD7-86F9-23B43AA1B5F6}" destId="{7AD6B5E3-32C5-4833-9C85-4149D35363E7}" srcOrd="3" destOrd="0" presId="urn:microsoft.com/office/officeart/2005/8/layout/lProcess2"/>
    <dgm:cxn modelId="{8914DAF3-960F-4AF0-B508-D364D3C92428}" type="presParOf" srcId="{B7613C4B-8458-4DD7-86F9-23B43AA1B5F6}" destId="{7C03D582-A906-4580-BC2D-FD0309B15732}" srcOrd="4" destOrd="0" presId="urn:microsoft.com/office/officeart/2005/8/layout/lProcess2"/>
    <dgm:cxn modelId="{5F0F1F4B-E80D-4870-BDD5-6C23289B6FA2}" type="presParOf" srcId="{DB54B1F1-13EB-4EB5-B7BD-48BAB2AB9BF5}" destId="{897690DF-E09E-41F1-9803-42D99A08A0FB}" srcOrd="3" destOrd="0" presId="urn:microsoft.com/office/officeart/2005/8/layout/lProcess2"/>
    <dgm:cxn modelId="{4E05EB0E-37D5-43FD-B6C8-CF8EED4819BF}" type="presParOf" srcId="{DB54B1F1-13EB-4EB5-B7BD-48BAB2AB9BF5}" destId="{3CC1B116-81F7-42B1-80A1-ED7C625389BF}" srcOrd="4" destOrd="0" presId="urn:microsoft.com/office/officeart/2005/8/layout/lProcess2"/>
    <dgm:cxn modelId="{DD4E8DD8-79AF-4FF2-BB51-8D73F0C8DCA0}" type="presParOf" srcId="{3CC1B116-81F7-42B1-80A1-ED7C625389BF}" destId="{B2D20C61-8A23-4479-AEEC-056EDCB8A176}" srcOrd="0" destOrd="0" presId="urn:microsoft.com/office/officeart/2005/8/layout/lProcess2"/>
    <dgm:cxn modelId="{28435DD1-EFB3-46EF-889D-63C5AAAF6926}" type="presParOf" srcId="{3CC1B116-81F7-42B1-80A1-ED7C625389BF}" destId="{4E782BFA-C828-4BA9-83D4-283BC4F9C577}" srcOrd="1" destOrd="0" presId="urn:microsoft.com/office/officeart/2005/8/layout/lProcess2"/>
    <dgm:cxn modelId="{0CCBA757-8811-4A54-ADD8-D2F2FFCA9F78}" type="presParOf" srcId="{3CC1B116-81F7-42B1-80A1-ED7C625389BF}" destId="{0B4252A4-039E-458C-B95A-E150E5CE7DC7}" srcOrd="2" destOrd="0" presId="urn:microsoft.com/office/officeart/2005/8/layout/lProcess2"/>
    <dgm:cxn modelId="{3FFF4551-C6EC-40C8-A602-4BE8DBEB961D}" type="presParOf" srcId="{0B4252A4-039E-458C-B95A-E150E5CE7DC7}" destId="{A3562B09-301E-4BBE-BD09-1197B6CF4183}" srcOrd="0" destOrd="0" presId="urn:microsoft.com/office/officeart/2005/8/layout/lProcess2"/>
    <dgm:cxn modelId="{61A22606-010C-466D-A88E-DC638D588132}" type="presParOf" srcId="{A3562B09-301E-4BBE-BD09-1197B6CF4183}" destId="{522DB767-8760-4CB5-85CE-C218CA779B5C}" srcOrd="0" destOrd="0" presId="urn:microsoft.com/office/officeart/2005/8/layout/lProcess2"/>
    <dgm:cxn modelId="{381DDBAA-DBEC-4F0C-BFD6-1BD2A000A5A1}" type="presParOf" srcId="{DB54B1F1-13EB-4EB5-B7BD-48BAB2AB9BF5}" destId="{04EC46FD-8D25-4B0D-B18D-8B7A6D8CDAA2}" srcOrd="5" destOrd="0" presId="urn:microsoft.com/office/officeart/2005/8/layout/lProcess2"/>
    <dgm:cxn modelId="{699AAAD1-D4B3-4A5D-BE63-287AB91830F9}" type="presParOf" srcId="{DB54B1F1-13EB-4EB5-B7BD-48BAB2AB9BF5}" destId="{5AEE1E2C-4662-42E1-B0B2-E46F2E62BCFA}" srcOrd="6" destOrd="0" presId="urn:microsoft.com/office/officeart/2005/8/layout/lProcess2"/>
    <dgm:cxn modelId="{56540F58-556E-4848-BA30-5AEF66EB1242}" type="presParOf" srcId="{5AEE1E2C-4662-42E1-B0B2-E46F2E62BCFA}" destId="{59A71D96-2E32-4678-94B5-792954F2BC54}" srcOrd="0" destOrd="0" presId="urn:microsoft.com/office/officeart/2005/8/layout/lProcess2"/>
    <dgm:cxn modelId="{2178AD5C-7B11-4660-8409-2DAF79752627}" type="presParOf" srcId="{5AEE1E2C-4662-42E1-B0B2-E46F2E62BCFA}" destId="{B3CDCB2E-6F1D-40FD-B208-9E383175A068}" srcOrd="1" destOrd="0" presId="urn:microsoft.com/office/officeart/2005/8/layout/lProcess2"/>
    <dgm:cxn modelId="{820AA388-17E5-44CE-8AA7-E9C2E73BF04F}" type="presParOf" srcId="{5AEE1E2C-4662-42E1-B0B2-E46F2E62BCFA}" destId="{15D9252C-006B-4F1C-8AA3-59F1BEA152D6}" srcOrd="2" destOrd="0" presId="urn:microsoft.com/office/officeart/2005/8/layout/lProcess2"/>
    <dgm:cxn modelId="{A44B61CF-D111-4CA9-A087-116B063ABBB9}" type="presParOf" srcId="{15D9252C-006B-4F1C-8AA3-59F1BEA152D6}" destId="{F9DA54F9-2617-40A2-BDF2-44FACD15BB44}" srcOrd="0" destOrd="0" presId="urn:microsoft.com/office/officeart/2005/8/layout/lProcess2"/>
    <dgm:cxn modelId="{88323AB8-533B-4401-96E3-BD13C31C9607}" type="presParOf" srcId="{F9DA54F9-2617-40A2-BDF2-44FACD15BB44}" destId="{703E34DD-9C8D-422B-B6AA-730FCE46618C}" srcOrd="0" destOrd="0" presId="urn:microsoft.com/office/officeart/2005/8/layout/lProcess2"/>
    <dgm:cxn modelId="{91111830-57D4-4E66-A7EF-B0814CECA639}" type="presParOf" srcId="{F9DA54F9-2617-40A2-BDF2-44FACD15BB44}" destId="{9D89E42D-9EC6-4682-AC1B-0FFDBF712D0A}" srcOrd="1" destOrd="0" presId="urn:microsoft.com/office/officeart/2005/8/layout/lProcess2"/>
    <dgm:cxn modelId="{23B890CD-D6A1-48C2-9108-C55563DE680D}" type="presParOf" srcId="{F9DA54F9-2617-40A2-BDF2-44FACD15BB44}" destId="{EC022D26-07B8-48B2-88CF-BCA08423D6C4}" srcOrd="2" destOrd="0" presId="urn:microsoft.com/office/officeart/2005/8/layout/lProcess2"/>
    <dgm:cxn modelId="{12D6243D-3D85-4CBB-A4F8-664C5943BC6B}" type="presParOf" srcId="{F9DA54F9-2617-40A2-BDF2-44FACD15BB44}" destId="{5CB53CD2-7B13-421D-832F-A5D77774C966}" srcOrd="3" destOrd="0" presId="urn:microsoft.com/office/officeart/2005/8/layout/lProcess2"/>
    <dgm:cxn modelId="{0E4538F1-ED5D-439F-99C4-5D2463855422}" type="presParOf" srcId="{F9DA54F9-2617-40A2-BDF2-44FACD15BB44}" destId="{65FF92E3-1707-4F85-A19C-5E383592407D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7FAEE-FD41-49D9-B8B9-B801AE73EB34}">
      <dsp:nvSpPr>
        <dsp:cNvPr id="0" name=""/>
        <dsp:cNvSpPr/>
      </dsp:nvSpPr>
      <dsp:spPr>
        <a:xfrm>
          <a:off x="2668" y="0"/>
          <a:ext cx="2618859" cy="50018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什么是情绪智能？</a:t>
          </a:r>
          <a:endParaRPr lang="en-US" sz="3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68" y="0"/>
        <a:ext cx="2618859" cy="1500547"/>
      </dsp:txXfrm>
    </dsp:sp>
    <dsp:sp modelId="{83B21D72-A042-4851-8F4E-60FF94DCA270}">
      <dsp:nvSpPr>
        <dsp:cNvPr id="0" name=""/>
        <dsp:cNvSpPr/>
      </dsp:nvSpPr>
      <dsp:spPr>
        <a:xfrm>
          <a:off x="264554" y="1500547"/>
          <a:ext cx="2095087" cy="3251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zh-TW" altLang="en-US" sz="2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认识情绪、表达情绪和调节情绪的能力</a:t>
          </a:r>
          <a:endParaRPr lang="en-US" sz="2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5917" y="1561910"/>
        <a:ext cx="1972361" cy="3128460"/>
      </dsp:txXfrm>
    </dsp:sp>
    <dsp:sp modelId="{C6C44A12-5C0C-499F-9557-542C7F9C9C08}">
      <dsp:nvSpPr>
        <dsp:cNvPr id="0" name=""/>
        <dsp:cNvSpPr/>
      </dsp:nvSpPr>
      <dsp:spPr>
        <a:xfrm>
          <a:off x="2817943" y="0"/>
          <a:ext cx="2618859" cy="50018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如何帮助子女认识情绪？</a:t>
          </a:r>
          <a:endParaRPr lang="en-US" sz="3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17943" y="0"/>
        <a:ext cx="2618859" cy="1500547"/>
      </dsp:txXfrm>
    </dsp:sp>
    <dsp:sp modelId="{97FB0C79-D0CD-4B13-ADBA-B1E003BE2B50}">
      <dsp:nvSpPr>
        <dsp:cNvPr id="0" name=""/>
        <dsp:cNvSpPr/>
      </dsp:nvSpPr>
      <dsp:spPr>
        <a:xfrm>
          <a:off x="3079829" y="1500975"/>
          <a:ext cx="2095087" cy="982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帮助子女认识情绪词汇</a:t>
          </a:r>
          <a:endParaRPr 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108610" y="1529756"/>
        <a:ext cx="2037525" cy="925096"/>
      </dsp:txXfrm>
    </dsp:sp>
    <dsp:sp modelId="{2120F911-7E11-490A-9C04-0886BCE74444}">
      <dsp:nvSpPr>
        <dsp:cNvPr id="0" name=""/>
        <dsp:cNvSpPr/>
      </dsp:nvSpPr>
      <dsp:spPr>
        <a:xfrm>
          <a:off x="3079829" y="2634811"/>
          <a:ext cx="2095087" cy="982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帮助子女认识不同情绪的面部表情和身体反应</a:t>
          </a:r>
          <a:endParaRPr 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108610" y="2663592"/>
        <a:ext cx="2037525" cy="925096"/>
      </dsp:txXfrm>
    </dsp:sp>
    <dsp:sp modelId="{7C03D582-A906-4580-BC2D-FD0309B15732}">
      <dsp:nvSpPr>
        <dsp:cNvPr id="0" name=""/>
        <dsp:cNvSpPr/>
      </dsp:nvSpPr>
      <dsp:spPr>
        <a:xfrm>
          <a:off x="3079829" y="3768648"/>
          <a:ext cx="2095087" cy="982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帮助子女认识在哪些情况下可能会出现什么情绪</a:t>
          </a:r>
          <a:endParaRPr 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108610" y="3797429"/>
        <a:ext cx="2037525" cy="925096"/>
      </dsp:txXfrm>
    </dsp:sp>
    <dsp:sp modelId="{B2D20C61-8A23-4479-AEEC-056EDCB8A176}">
      <dsp:nvSpPr>
        <dsp:cNvPr id="0" name=""/>
        <dsp:cNvSpPr/>
      </dsp:nvSpPr>
      <dsp:spPr>
        <a:xfrm>
          <a:off x="5633217" y="0"/>
          <a:ext cx="2618859" cy="50018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如何帮助子女表达情绪？</a:t>
          </a:r>
          <a:endParaRPr lang="en-US" sz="3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633217" y="0"/>
        <a:ext cx="2618859" cy="1500547"/>
      </dsp:txXfrm>
    </dsp:sp>
    <dsp:sp modelId="{522DB767-8760-4CB5-85CE-C218CA779B5C}">
      <dsp:nvSpPr>
        <dsp:cNvPr id="0" name=""/>
        <dsp:cNvSpPr/>
      </dsp:nvSpPr>
      <dsp:spPr>
        <a:xfrm>
          <a:off x="5895103" y="1500547"/>
          <a:ext cx="2095087" cy="3251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帮助子女运用句式：「我感到</a:t>
          </a:r>
          <a:r>
            <a:rPr lang="en-US" altLang="zh-TW" sz="2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________</a:t>
          </a:r>
          <a:r>
            <a:rPr lang="zh-TW" altLang="en-US" sz="2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，因为</a:t>
          </a:r>
          <a:r>
            <a:rPr lang="en-US" altLang="zh-TW" sz="2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_________</a:t>
          </a:r>
          <a:r>
            <a:rPr lang="zh-TW" altLang="en-US" sz="21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。」</a:t>
          </a:r>
          <a:endParaRPr lang="en-US" sz="2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956466" y="1561910"/>
        <a:ext cx="1972361" cy="3128460"/>
      </dsp:txXfrm>
    </dsp:sp>
    <dsp:sp modelId="{59A71D96-2E32-4678-94B5-792954F2BC54}">
      <dsp:nvSpPr>
        <dsp:cNvPr id="0" name=""/>
        <dsp:cNvSpPr/>
      </dsp:nvSpPr>
      <dsp:spPr>
        <a:xfrm>
          <a:off x="8448492" y="0"/>
          <a:ext cx="2618859" cy="50018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如何帮助子女调节情绪？</a:t>
          </a:r>
          <a:endParaRPr lang="en-US" sz="3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448492" y="0"/>
        <a:ext cx="2618859" cy="1500547"/>
      </dsp:txXfrm>
    </dsp:sp>
    <dsp:sp modelId="{703E34DD-9C8D-422B-B6AA-730FCE46618C}">
      <dsp:nvSpPr>
        <dsp:cNvPr id="0" name=""/>
        <dsp:cNvSpPr/>
      </dsp:nvSpPr>
      <dsp:spPr>
        <a:xfrm>
          <a:off x="8710378" y="1500975"/>
          <a:ext cx="2095087" cy="982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运用积极聆听</a:t>
          </a:r>
          <a:endParaRPr lang="en-US" sz="2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739159" y="1529756"/>
        <a:ext cx="2037525" cy="925096"/>
      </dsp:txXfrm>
    </dsp:sp>
    <dsp:sp modelId="{EC022D26-07B8-48B2-88CF-BCA08423D6C4}">
      <dsp:nvSpPr>
        <dsp:cNvPr id="0" name=""/>
        <dsp:cNvSpPr/>
      </dsp:nvSpPr>
      <dsp:spPr>
        <a:xfrm>
          <a:off x="8710378" y="2634811"/>
          <a:ext cx="2095087" cy="982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帮助子女放松身体</a:t>
          </a:r>
          <a:endParaRPr lang="en-US" sz="2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739159" y="2663592"/>
        <a:ext cx="2037525" cy="925096"/>
      </dsp:txXfrm>
    </dsp:sp>
    <dsp:sp modelId="{65FF92E3-1707-4F85-A19C-5E383592407D}">
      <dsp:nvSpPr>
        <dsp:cNvPr id="0" name=""/>
        <dsp:cNvSpPr/>
      </dsp:nvSpPr>
      <dsp:spPr>
        <a:xfrm>
          <a:off x="8710378" y="3768648"/>
          <a:ext cx="2095087" cy="982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帮助子女解决问题</a:t>
          </a:r>
          <a:endParaRPr lang="en-US" sz="2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739159" y="3797429"/>
        <a:ext cx="2037525" cy="925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82E97-3FC5-4DB6-B947-D3FA9B213EFA}" type="datetimeFigureOut">
              <a:rPr lang="zh-HK" altLang="en-US" smtClean="0"/>
              <a:t>5/2/2024</a:t>
            </a:fld>
            <a:endParaRPr lang="zh-HK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A696B-43F9-449D-83B5-1683613947E4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55411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4301543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2799" y="0"/>
            <a:ext cx="4301543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6456612"/>
            <a:ext cx="4301543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2429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7588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6010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6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7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>播放短片：http://tiny.cc/1t7dvz</a:t>
            </a:r>
            <a:endParaRPr dirty="0"/>
          </a:p>
        </p:txBody>
      </p:sp>
      <p:sp>
        <p:nvSpPr>
          <p:cNvPr id="274" name="Google Shape;274;p17:notes"/>
          <p:cNvSpPr txBox="1">
            <a:spLocks noGrp="1"/>
          </p:cNvSpPr>
          <p:nvPr>
            <p:ph type="sldNum" idx="12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19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8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22975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69051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0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輔助字幕的內容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輔助字幕的圖片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13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帮助子女成为情绪小</a:t>
            </a:r>
            <a:r>
              <a:rPr lang="zh-TW" sz="60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主人</a:t>
            </a:r>
            <a:r>
              <a:rPr lang="zh-TW" altLang="en-US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r>
              <a:rPr lang="zh-TW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/>
            </a:r>
            <a:br>
              <a:rPr lang="zh-TW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40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如何发展子女的情绪智</a:t>
            </a:r>
            <a:r>
              <a:rPr lang="zh-TW" altLang="en-US" sz="40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能</a:t>
            </a:r>
            <a:r>
              <a:rPr lang="zh-TW" altLang="en-US" sz="40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？</a:t>
            </a:r>
            <a:endParaRPr sz="4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59DAB0-68A1-480B-A4F3-82747E6DA227}"/>
              </a:ext>
            </a:extLst>
          </p:cNvPr>
          <p:cNvSpPr/>
          <p:nvPr/>
        </p:nvSpPr>
        <p:spPr>
          <a:xfrm>
            <a:off x="2681199" y="3602039"/>
            <a:ext cx="760176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HK" sz="3000" b="1" dirty="0" smtClean="0"/>
              <a:t>范畴二：促进儿童健康、愉快及均衡的发展</a:t>
            </a:r>
            <a:r>
              <a:rPr lang="en-US" altLang="zh-HK" sz="3000" dirty="0"/>
              <a:t> </a:t>
            </a:r>
            <a:endParaRPr lang="zh-TW" altLang="zh-HK" sz="30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1D3810-F900-438D-881B-437FA2D80AA9}"/>
              </a:ext>
            </a:extLst>
          </p:cNvPr>
          <p:cNvSpPr/>
          <p:nvPr/>
        </p:nvSpPr>
        <p:spPr>
          <a:xfrm>
            <a:off x="8875800" y="5552346"/>
            <a:ext cx="2814320" cy="935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小学家长教育资源套 </a:t>
            </a: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"/>
          <p:cNvSpPr txBox="1">
            <a:spLocks noGrp="1"/>
          </p:cNvSpPr>
          <p:nvPr>
            <p:ph type="body" idx="1"/>
          </p:nvPr>
        </p:nvSpPr>
        <p:spPr>
          <a:xfrm>
            <a:off x="833438" y="1692501"/>
            <a:ext cx="10515600" cy="1103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urier New" panose="02070309020205020404" pitchFamily="49" charset="0"/>
              <a:buChar char="o"/>
            </a:pPr>
            <a:r>
              <a:rPr lang="zh-TW" sz="3600" dirty="0" smtClean="0">
                <a:latin typeface="Century Gothic"/>
                <a:ea typeface="Century Gothic"/>
                <a:cs typeface="Century Gothic"/>
                <a:sym typeface="Century Gothic"/>
              </a:rPr>
              <a:t>教导子女观察自己和别人的表情和身体</a:t>
            </a:r>
            <a:r>
              <a:rPr lang="zh-TW" altLang="en-US" sz="3600" dirty="0" smtClean="0">
                <a:latin typeface="Century Gothic"/>
                <a:ea typeface="Century Gothic"/>
                <a:cs typeface="Century Gothic"/>
                <a:sym typeface="Century Gothic"/>
              </a:rPr>
              <a:t>反应</a:t>
            </a:r>
            <a:r>
              <a:rPr lang="zh-TW" sz="3600" dirty="0" smtClean="0">
                <a:latin typeface="Century Gothic"/>
                <a:ea typeface="Century Gothic"/>
                <a:cs typeface="Century Gothic"/>
                <a:sym typeface="Century Gothic"/>
              </a:rPr>
              <a:t>，留心自己和别人的感受、想法和意图：</a:t>
            </a:r>
            <a:endParaRPr sz="30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10"/>
          <p:cNvSpPr/>
          <p:nvPr/>
        </p:nvSpPr>
        <p:spPr>
          <a:xfrm>
            <a:off x="600076" y="6076861"/>
            <a:ext cx="109823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Spence, S. H. (2003). Social skills training with children and young people: Theory, evidence and practice. </a:t>
            </a:r>
            <a:r>
              <a:rPr lang="zh-TW" sz="1400" b="0" i="1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Child and Adolescent Mental Health, 8</a:t>
            </a: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 84-96.</a:t>
            </a:r>
            <a:endParaRPr sz="1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10"/>
          <p:cNvSpPr txBox="1"/>
          <p:nvPr/>
        </p:nvSpPr>
        <p:spPr>
          <a:xfrm>
            <a:off x="838200" y="2383970"/>
            <a:ext cx="10515600" cy="1600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zh-TW" sz="30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「你_________ （点出子女的表情或身体</a:t>
            </a:r>
            <a:r>
              <a:rPr lang="zh-TW" altLang="en-US" sz="30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反应</a:t>
            </a:r>
            <a:r>
              <a:rPr lang="zh-TW" sz="30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） ，你是不是想_________？」（推测子女的感受、想法或意图）</a:t>
            </a:r>
            <a:endParaRPr dirty="0"/>
          </a:p>
        </p:txBody>
      </p:sp>
      <p:sp>
        <p:nvSpPr>
          <p:cNvPr id="192" name="Google Shape;19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如何帮助子女认识情绪？</a:t>
            </a:r>
            <a:endParaRPr dirty="0"/>
          </a:p>
        </p:txBody>
      </p:sp>
      <p:sp>
        <p:nvSpPr>
          <p:cNvPr id="20" name="Google Shape;190;p10">
            <a:extLst>
              <a:ext uri="{FF2B5EF4-FFF2-40B4-BE49-F238E27FC236}">
                <a16:creationId xmlns:a16="http://schemas.microsoft.com/office/drawing/2014/main" id="{7DB02584-BEA4-4156-9A7E-38E5787BF016}"/>
              </a:ext>
            </a:extLst>
          </p:cNvPr>
          <p:cNvSpPr txBox="1"/>
          <p:nvPr/>
        </p:nvSpPr>
        <p:spPr>
          <a:xfrm>
            <a:off x="842962" y="4282439"/>
            <a:ext cx="10515600" cy="1103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1" indent="-4572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zh-TW" altLang="en-US" sz="3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例子：</a:t>
            </a:r>
            <a:r>
              <a:rPr lang="zh-TW" sz="3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「</a:t>
            </a:r>
            <a:r>
              <a:rPr lang="zh-TW" sz="30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你</a:t>
            </a:r>
            <a:r>
              <a:rPr lang="zh-TW" altLang="en-US" sz="30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面红耳热、咬牙切齿，</a:t>
            </a:r>
            <a:r>
              <a:rPr lang="zh-TW" altLang="en-US" sz="3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你</a:t>
            </a:r>
            <a:r>
              <a:rPr lang="zh-TW" sz="30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是不是</a:t>
            </a:r>
            <a:r>
              <a:rPr lang="zh-TW" altLang="en-US" sz="3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为了什么事情而感到生气？」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"/>
          <p:cNvSpPr/>
          <p:nvPr/>
        </p:nvSpPr>
        <p:spPr>
          <a:xfrm>
            <a:off x="600076" y="6076861"/>
            <a:ext cx="109823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Spence, S. H. (2003). Social skills training with children and young people: Theory, evidence and practice. </a:t>
            </a:r>
            <a:r>
              <a:rPr lang="zh-TW" sz="1400" b="0" i="1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Child and Adolescent Mental Health, 8</a:t>
            </a: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 84-96.</a:t>
            </a:r>
            <a:endParaRPr sz="1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10"/>
          <p:cNvSpPr txBox="1"/>
          <p:nvPr/>
        </p:nvSpPr>
        <p:spPr>
          <a:xfrm>
            <a:off x="1066800" y="1829459"/>
            <a:ext cx="10515600" cy="205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marR="0" lvl="1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None/>
            </a:pPr>
            <a:endParaRPr sz="3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zh-TW" sz="3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「你看﹗他________</a:t>
            </a:r>
            <a:r>
              <a:rPr lang="zh-TW" sz="30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</a:t>
            </a:r>
            <a:r>
              <a:rPr lang="zh-TW" sz="3000" b="0" i="0" u="none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（点出别人的表情或身体</a:t>
            </a:r>
            <a:r>
              <a:rPr lang="zh-TW" altLang="en-US" sz="3000" b="0" i="0" u="none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反应</a:t>
            </a:r>
            <a:r>
              <a:rPr lang="zh-TW" sz="3000" b="0" i="0" u="none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） </a:t>
            </a:r>
            <a:r>
              <a:rPr lang="zh-TW" sz="30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，你猜他是否觉得_________？」（引导子女猜想别人的感受、想法或意图）</a:t>
            </a:r>
            <a:endParaRPr dirty="0"/>
          </a:p>
        </p:txBody>
      </p:sp>
      <p:sp>
        <p:nvSpPr>
          <p:cNvPr id="192" name="Google Shape;192;p10"/>
          <p:cNvSpPr txBox="1">
            <a:spLocks noGrp="1"/>
          </p:cNvSpPr>
          <p:nvPr>
            <p:ph type="title"/>
          </p:nvPr>
        </p:nvSpPr>
        <p:spPr>
          <a:xfrm>
            <a:off x="838200" y="36693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如何帮助子女认识情绪？</a:t>
            </a:r>
            <a:endParaRPr dirty="0"/>
          </a:p>
        </p:txBody>
      </p:sp>
      <p:sp>
        <p:nvSpPr>
          <p:cNvPr id="10" name="Google Shape;190;p10">
            <a:extLst>
              <a:ext uri="{FF2B5EF4-FFF2-40B4-BE49-F238E27FC236}">
                <a16:creationId xmlns:a16="http://schemas.microsoft.com/office/drawing/2014/main" id="{14FAA186-4427-4A40-B0BB-87CA8DDFCD12}"/>
              </a:ext>
            </a:extLst>
          </p:cNvPr>
          <p:cNvSpPr txBox="1"/>
          <p:nvPr/>
        </p:nvSpPr>
        <p:spPr>
          <a:xfrm>
            <a:off x="1066800" y="4419331"/>
            <a:ext cx="10515600" cy="1103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1" indent="-4572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zh-TW" altLang="en-US" sz="3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例子：</a:t>
            </a:r>
            <a:r>
              <a:rPr lang="zh-TW" sz="3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「</a:t>
            </a:r>
            <a:r>
              <a:rPr lang="zh-TW" altLang="en-US" sz="3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你看</a:t>
            </a:r>
            <a:r>
              <a:rPr lang="en-US" altLang="zh-TW" sz="30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﹗</a:t>
            </a:r>
            <a:r>
              <a:rPr lang="zh-TW" altLang="en-US" sz="3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他皱起眉毛、偏着嘴巴，你猜他是否觉得很难过？」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628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>
            <a:spLocks noGrp="1"/>
          </p:cNvSpPr>
          <p:nvPr>
            <p:ph type="body" idx="1"/>
          </p:nvPr>
        </p:nvSpPr>
        <p:spPr>
          <a:xfrm>
            <a:off x="833438" y="1692501"/>
            <a:ext cx="10515600" cy="1103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urier New" panose="02070309020205020404" pitchFamily="49" charset="0"/>
              <a:buChar char="o"/>
            </a:pPr>
            <a:r>
              <a:rPr lang="zh-TW" sz="3600" dirty="0" smtClean="0">
                <a:latin typeface="Century Gothic"/>
                <a:ea typeface="Century Gothic"/>
                <a:cs typeface="Century Gothic"/>
                <a:sym typeface="Century Gothic"/>
              </a:rPr>
              <a:t>与子女展开「情绪对话」</a:t>
            </a:r>
            <a:endParaRPr sz="30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p11"/>
          <p:cNvSpPr/>
          <p:nvPr/>
        </p:nvSpPr>
        <p:spPr>
          <a:xfrm>
            <a:off x="600076" y="6076861"/>
            <a:ext cx="109823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Rolland, R. (2022). </a:t>
            </a:r>
            <a:r>
              <a:rPr lang="zh-TW" sz="1400" b="0" i="1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art of talking with children: The simple keys to nurturing kindness, creativity, and confidence in kids</a:t>
            </a: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HarperCollins.</a:t>
            </a:r>
            <a:endParaRPr sz="1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如何帮助子女认识情绪？</a:t>
            </a:r>
            <a:endParaRPr dirty="0"/>
          </a:p>
        </p:txBody>
      </p:sp>
      <p:sp>
        <p:nvSpPr>
          <p:cNvPr id="200" name="Google Shape;200;p11"/>
          <p:cNvSpPr txBox="1"/>
          <p:nvPr/>
        </p:nvSpPr>
        <p:spPr>
          <a:xfrm>
            <a:off x="838200" y="2383971"/>
            <a:ext cx="10515600" cy="1677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marR="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zh-TW" sz="30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「如果 _________ （描述情景） ，你觉得他／她会有什么感受和想法？他／她会想做什么？」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C27FC0-A1C4-4621-9857-AE768BD68F79}"/>
              </a:ext>
            </a:extLst>
          </p:cNvPr>
          <p:cNvSpPr/>
          <p:nvPr/>
        </p:nvSpPr>
        <p:spPr>
          <a:xfrm>
            <a:off x="7386320" y="82264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en-US" dirty="0"/>
          </a:p>
        </p:txBody>
      </p:sp>
      <p:sp>
        <p:nvSpPr>
          <p:cNvPr id="10" name="Google Shape;190;p10">
            <a:extLst>
              <a:ext uri="{FF2B5EF4-FFF2-40B4-BE49-F238E27FC236}">
                <a16:creationId xmlns:a16="http://schemas.microsoft.com/office/drawing/2014/main" id="{93DEAE00-A107-433B-8BA6-4DEB466F72DB}"/>
              </a:ext>
            </a:extLst>
          </p:cNvPr>
          <p:cNvSpPr txBox="1"/>
          <p:nvPr/>
        </p:nvSpPr>
        <p:spPr>
          <a:xfrm>
            <a:off x="842962" y="3429000"/>
            <a:ext cx="10515600" cy="632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1" indent="-4572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zh-TW" altLang="en-US" sz="3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例子：</a:t>
            </a:r>
            <a:endParaRPr dirty="0"/>
          </a:p>
        </p:txBody>
      </p:sp>
      <p:sp>
        <p:nvSpPr>
          <p:cNvPr id="11" name="Google Shape;190;p10">
            <a:extLst>
              <a:ext uri="{FF2B5EF4-FFF2-40B4-BE49-F238E27FC236}">
                <a16:creationId xmlns:a16="http://schemas.microsoft.com/office/drawing/2014/main" id="{49AD19A2-9E24-42B9-B569-D770E8A8045C}"/>
              </a:ext>
            </a:extLst>
          </p:cNvPr>
          <p:cNvSpPr txBox="1"/>
          <p:nvPr/>
        </p:nvSpPr>
        <p:spPr>
          <a:xfrm>
            <a:off x="1422400" y="3429000"/>
            <a:ext cx="9936162" cy="404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3000"/>
            </a:pPr>
            <a:endParaRPr lang="en-US" altLang="zh-TW" sz="26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3000"/>
            </a:pPr>
            <a:r>
              <a:rPr lang="zh-TW" altLang="en-US" sz="26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妈妈：</a:t>
            </a:r>
            <a:r>
              <a:rPr lang="zh-TW" sz="26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「</a:t>
            </a:r>
            <a:r>
              <a:rPr lang="zh-TW" altLang="en-US" sz="2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如果你的同学上学迟到了，回到课室时老师已经开始上课，你觉得他会有什么感受和想法？他会想做什么？」</a:t>
            </a:r>
            <a:endParaRPr lang="en-US" altLang="zh-TW" sz="2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3000"/>
            </a:pPr>
            <a:r>
              <a:rPr lang="zh-TW" altLang="en-US" sz="2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孩子：「会很怕老师会罚他</a:t>
            </a:r>
            <a:r>
              <a:rPr lang="en-US" altLang="zh-TW" sz="2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﹗</a:t>
            </a:r>
            <a:r>
              <a:rPr lang="zh-TW" altLang="en-US" sz="2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很想老师不会怪他</a:t>
            </a:r>
            <a:r>
              <a:rPr lang="en-US" altLang="zh-TW" sz="2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﹗</a:t>
            </a:r>
            <a:r>
              <a:rPr lang="zh-TW" altLang="en-US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」</a:t>
            </a:r>
            <a:endParaRPr lang="en-US" altLang="zh-TW" sz="2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3000"/>
            </a:pPr>
            <a:r>
              <a:rPr lang="zh-TW" altLang="en-US" sz="2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妈妈：「对呀，你的同学可能会很担心老师会责怪他。他当刻会很想得到老师的谅解和原谅。」</a:t>
            </a:r>
            <a:endParaRPr lang="en-US" altLang="zh-TW" sz="2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30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350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>
            <a:spLocks noGrp="1"/>
          </p:cNvSpPr>
          <p:nvPr>
            <p:ph type="body" idx="1"/>
          </p:nvPr>
        </p:nvSpPr>
        <p:spPr>
          <a:xfrm>
            <a:off x="833438" y="1692501"/>
            <a:ext cx="10515600" cy="1103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571500">
              <a:spcBef>
                <a:spcPts val="0"/>
              </a:spcBef>
              <a:buSzPts val="3600"/>
              <a:buFont typeface="Courier New" panose="02070309020205020404" pitchFamily="49" charset="0"/>
              <a:buChar char="o"/>
            </a:pPr>
            <a:r>
              <a:rPr lang="zh-TW" altLang="en-US" sz="3600" dirty="0" smtClean="0">
                <a:latin typeface="Century Gothic"/>
                <a:ea typeface="Century Gothic"/>
                <a:cs typeface="Century Gothic"/>
                <a:sym typeface="Century Gothic"/>
              </a:rPr>
              <a:t>在十号风球下：</a:t>
            </a:r>
            <a:endParaRPr lang="zh-TW" altLang="en-US" sz="36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p11"/>
          <p:cNvSpPr/>
          <p:nvPr/>
        </p:nvSpPr>
        <p:spPr>
          <a:xfrm>
            <a:off x="600076" y="6076861"/>
            <a:ext cx="109823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Rolland, R. (2022). </a:t>
            </a:r>
            <a:r>
              <a:rPr lang="zh-TW" sz="1400" b="0" i="1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art of talking with children: The simple keys to nurturing kindness, creativity, and confidence in kids</a:t>
            </a: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HarperCollins.</a:t>
            </a:r>
            <a:endParaRPr sz="1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如何帮助子女认识情绪？</a:t>
            </a:r>
            <a:endParaRPr dirty="0"/>
          </a:p>
        </p:txBody>
      </p:sp>
      <p:sp>
        <p:nvSpPr>
          <p:cNvPr id="200" name="Google Shape;200;p11"/>
          <p:cNvSpPr txBox="1"/>
          <p:nvPr/>
        </p:nvSpPr>
        <p:spPr>
          <a:xfrm>
            <a:off x="838200" y="2383970"/>
            <a:ext cx="10515600" cy="3651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1" indent="-457200">
              <a:lnSpc>
                <a:spcPct val="90000"/>
              </a:lnSpc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zh-TW" altLang="en-US" sz="3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有人刚下班但没有交通工具回家。你觉得他／她会有什么感受和想法？他／她会想做什么？</a:t>
            </a:r>
          </a:p>
          <a:p>
            <a:pPr marL="914400" lvl="1" indent="-457200">
              <a:lnSpc>
                <a:spcPct val="90000"/>
              </a:lnSpc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zh-TW" altLang="en-US" sz="3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有人家里的窗半夜被打破，玻璃散满一地，雨不停地打进屋里。你觉得他／她会有什么感受和想法？他／她会想做什么？</a:t>
            </a:r>
          </a:p>
          <a:p>
            <a:pPr marL="914400" lvl="1" indent="-457200">
              <a:lnSpc>
                <a:spcPct val="90000"/>
              </a:lnSpc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zh-TW" altLang="en-US" sz="3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有人经营店铺，但店铺因大雨而入水，所有货物都损毁了。你觉得他／她会有什么感受和想法？他／她会想做什么？ </a:t>
            </a:r>
            <a:endParaRPr lang="zh-TW" altLang="en-US" sz="3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C27FC0-A1C4-4621-9857-AE768BD68F79}"/>
              </a:ext>
            </a:extLst>
          </p:cNvPr>
          <p:cNvSpPr/>
          <p:nvPr/>
        </p:nvSpPr>
        <p:spPr>
          <a:xfrm>
            <a:off x="7386320" y="82264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34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"/>
          <p:cNvSpPr/>
          <p:nvPr/>
        </p:nvSpPr>
        <p:spPr>
          <a:xfrm>
            <a:off x="600076" y="6076861"/>
            <a:ext cx="109823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Kircanski, K., Lieberman, M. D., &amp; Craske, M. G. (2012). Feelings into words: Contributions of language to exposure therapy. </a:t>
            </a:r>
            <a:r>
              <a:rPr lang="zh-TW" sz="1400" b="0" i="1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Psychological Science, 23</a:t>
            </a: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(10), 1086-1091.</a:t>
            </a:r>
            <a:endParaRPr dirty="0"/>
          </a:p>
        </p:txBody>
      </p:sp>
      <p:sp>
        <p:nvSpPr>
          <p:cNvPr id="206" name="Google Shape;20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如何帮助子女表达情绪？</a:t>
            </a:r>
            <a:endParaRPr dirty="0"/>
          </a:p>
        </p:txBody>
      </p:sp>
      <p:sp>
        <p:nvSpPr>
          <p:cNvPr id="207" name="Google Shape;207;p12"/>
          <p:cNvSpPr txBox="1">
            <a:spLocks noGrp="1"/>
          </p:cNvSpPr>
          <p:nvPr>
            <p:ph type="body" idx="1"/>
          </p:nvPr>
        </p:nvSpPr>
        <p:spPr>
          <a:xfrm>
            <a:off x="838200" y="1562691"/>
            <a:ext cx="10618694" cy="51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r>
              <a:rPr lang="zh-TW" dirty="0" smtClean="0">
                <a:latin typeface="Century Gothic"/>
                <a:ea typeface="Century Gothic"/>
                <a:cs typeface="Century Gothic"/>
                <a:sym typeface="Century Gothic"/>
              </a:rPr>
              <a:t>运用句式：「我感到________，因为_________。」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12"/>
          <p:cNvSpPr txBox="1"/>
          <p:nvPr/>
        </p:nvSpPr>
        <p:spPr>
          <a:xfrm>
            <a:off x="1319306" y="2371133"/>
            <a:ext cx="10618694" cy="51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zh-TW" sz="28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「我感到失望，因为小明不能来我的生日会。」</a:t>
            </a:r>
            <a:endParaRPr sz="2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12"/>
          <p:cNvSpPr txBox="1"/>
          <p:nvPr/>
        </p:nvSpPr>
        <p:spPr>
          <a:xfrm>
            <a:off x="1319306" y="3529562"/>
            <a:ext cx="10618694" cy="51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zh-TW" sz="28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「我感到紧张，因为明天我要在台上演讲﹗」</a:t>
            </a:r>
            <a:endParaRPr sz="2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12"/>
          <p:cNvSpPr txBox="1"/>
          <p:nvPr/>
        </p:nvSpPr>
        <p:spPr>
          <a:xfrm>
            <a:off x="1319306" y="2952667"/>
            <a:ext cx="10618694" cy="51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zh-TW" sz="28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「我感到不公平，因为对方明明犯规但球证没有理会﹗」</a:t>
            </a:r>
            <a:endParaRPr sz="2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endParaRPr sz="2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如何帮助子女调节情绪？</a:t>
            </a:r>
            <a:endParaRPr dirty="0"/>
          </a:p>
        </p:txBody>
      </p:sp>
      <p:pic>
        <p:nvPicPr>
          <p:cNvPr id="216" name="Google Shape;216;p13"/>
          <p:cNvPicPr preferRelativeResize="0"/>
          <p:nvPr/>
        </p:nvPicPr>
        <p:blipFill rotWithShape="1">
          <a:blip r:embed="rId3">
            <a:alphaModFix/>
          </a:blip>
          <a:srcRect r="55501"/>
          <a:stretch/>
        </p:blipFill>
        <p:spPr>
          <a:xfrm>
            <a:off x="1134598" y="2200870"/>
            <a:ext cx="1950592" cy="3798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3"/>
          <p:cNvPicPr preferRelativeResize="0"/>
          <p:nvPr/>
        </p:nvPicPr>
        <p:blipFill rotWithShape="1">
          <a:blip r:embed="rId4">
            <a:alphaModFix/>
          </a:blip>
          <a:srcRect l="43488" r="1641"/>
          <a:stretch/>
        </p:blipFill>
        <p:spPr>
          <a:xfrm>
            <a:off x="3085190" y="2200869"/>
            <a:ext cx="2408565" cy="37981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8" name="Google Shape;218;p13"/>
          <p:cNvGrpSpPr/>
          <p:nvPr/>
        </p:nvGrpSpPr>
        <p:grpSpPr>
          <a:xfrm>
            <a:off x="5481207" y="1690688"/>
            <a:ext cx="4334597" cy="2161947"/>
            <a:chOff x="5481207" y="1690688"/>
            <a:chExt cx="4334597" cy="2161947"/>
          </a:xfrm>
        </p:grpSpPr>
        <p:grpSp>
          <p:nvGrpSpPr>
            <p:cNvPr id="219" name="Google Shape;219;p13"/>
            <p:cNvGrpSpPr/>
            <p:nvPr/>
          </p:nvGrpSpPr>
          <p:grpSpPr>
            <a:xfrm>
              <a:off x="5481207" y="2118892"/>
              <a:ext cx="3981550" cy="1733743"/>
              <a:chOff x="5297635" y="2069776"/>
              <a:chExt cx="3981550" cy="1733743"/>
            </a:xfrm>
          </p:grpSpPr>
          <p:pic>
            <p:nvPicPr>
              <p:cNvPr id="220" name="Google Shape;220;p13"/>
              <p:cNvPicPr preferRelativeResize="0"/>
              <p:nvPr/>
            </p:nvPicPr>
            <p:blipFill rotWithShape="1">
              <a:blip r:embed="rId5">
                <a:alphaModFix/>
              </a:blip>
              <a:srcRect l="41442" t="28796" r="41691" b="28797"/>
              <a:stretch/>
            </p:blipFill>
            <p:spPr>
              <a:xfrm>
                <a:off x="7328593" y="2069776"/>
                <a:ext cx="1950592" cy="161066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1" name="Google Shape;221;p13"/>
              <p:cNvSpPr/>
              <p:nvPr/>
            </p:nvSpPr>
            <p:spPr>
              <a:xfrm rot="-6763922">
                <a:off x="6227206" y="2227719"/>
                <a:ext cx="426653" cy="1989357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rgbClr val="B0BCDE"/>
              </a:solidFill>
              <a:ln w="12700" cap="flat" cmpd="sng">
                <a:solidFill>
                  <a:srgbClr val="B0BCD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13"/>
              <p:cNvSpPr/>
              <p:nvPr/>
            </p:nvSpPr>
            <p:spPr>
              <a:xfrm rot="-1406393">
                <a:off x="5310183" y="2749860"/>
                <a:ext cx="1798918" cy="4362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8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不可控的事情</a:t>
                </a:r>
                <a:endParaRPr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13"/>
            <p:cNvGrpSpPr/>
            <p:nvPr/>
          </p:nvGrpSpPr>
          <p:grpSpPr>
            <a:xfrm>
              <a:off x="7108674" y="1690688"/>
              <a:ext cx="2707130" cy="1883188"/>
              <a:chOff x="6632813" y="1771097"/>
              <a:chExt cx="5644948" cy="1883188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6632813" y="2281278"/>
                <a:ext cx="5644948" cy="1373007"/>
              </a:xfrm>
              <a:prstGeom prst="rect">
                <a:avLst/>
              </a:prstGeom>
              <a:noFill/>
              <a:ln w="127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7149023" y="1771097"/>
                <a:ext cx="4612529" cy="4362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800" b="0" i="0" u="none" strike="noStrike" cap="none" dirty="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情绪为本处理方法</a:t>
                </a:r>
                <a:endParaRPr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6" name="Google Shape;226;p13"/>
          <p:cNvGrpSpPr/>
          <p:nvPr/>
        </p:nvGrpSpPr>
        <p:grpSpPr>
          <a:xfrm>
            <a:off x="5582987" y="4038193"/>
            <a:ext cx="4232817" cy="2242976"/>
            <a:chOff x="5582987" y="4038193"/>
            <a:chExt cx="4232817" cy="2242976"/>
          </a:xfrm>
        </p:grpSpPr>
        <p:sp>
          <p:nvSpPr>
            <p:cNvPr id="227" name="Google Shape;227;p13"/>
            <p:cNvSpPr/>
            <p:nvPr/>
          </p:nvSpPr>
          <p:spPr>
            <a:xfrm rot="-3800419">
              <a:off x="6405608" y="4062195"/>
              <a:ext cx="426653" cy="1989357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B0BCDE"/>
            </a:solidFill>
            <a:ln w="12700" cap="flat" cmpd="sng">
              <a:solidFill>
                <a:srgbClr val="B0BCD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3"/>
            <p:cNvSpPr/>
            <p:nvPr/>
          </p:nvSpPr>
          <p:spPr>
            <a:xfrm rot="1618201">
              <a:off x="5584098" y="4422395"/>
              <a:ext cx="1798918" cy="436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可控的事情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9" name="Google Shape;229;p13"/>
            <p:cNvGrpSpPr/>
            <p:nvPr/>
          </p:nvGrpSpPr>
          <p:grpSpPr>
            <a:xfrm>
              <a:off x="7108674" y="4407836"/>
              <a:ext cx="2707130" cy="1849410"/>
              <a:chOff x="6632813" y="4488245"/>
              <a:chExt cx="5644948" cy="1849410"/>
            </a:xfrm>
          </p:grpSpPr>
          <p:sp>
            <p:nvSpPr>
              <p:cNvPr id="230" name="Google Shape;230;p13"/>
              <p:cNvSpPr/>
              <p:nvPr/>
            </p:nvSpPr>
            <p:spPr>
              <a:xfrm>
                <a:off x="6632813" y="4964648"/>
                <a:ext cx="5644948" cy="1373007"/>
              </a:xfrm>
              <a:prstGeom prst="rect">
                <a:avLst/>
              </a:prstGeom>
              <a:noFill/>
              <a:ln w="127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13"/>
              <p:cNvSpPr/>
              <p:nvPr/>
            </p:nvSpPr>
            <p:spPr>
              <a:xfrm>
                <a:off x="7474178" y="4488245"/>
                <a:ext cx="4261929" cy="4362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800" b="0" i="0" u="none" strike="noStrike" cap="none" dirty="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问题为本处理方法</a:t>
                </a:r>
                <a:endParaRPr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32" name="Google Shape;232;p13"/>
            <p:cNvPicPr preferRelativeResize="0"/>
            <p:nvPr/>
          </p:nvPicPr>
          <p:blipFill rotWithShape="1">
            <a:blip r:embed="rId6">
              <a:alphaModFix/>
            </a:blip>
            <a:srcRect l="83413" t="28439" b="28623"/>
            <a:stretch/>
          </p:blipFill>
          <p:spPr>
            <a:xfrm>
              <a:off x="7623953" y="4964481"/>
              <a:ext cx="1883396" cy="131668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"/>
          <p:cNvSpPr/>
          <p:nvPr/>
        </p:nvSpPr>
        <p:spPr>
          <a:xfrm>
            <a:off x="600076" y="6076861"/>
            <a:ext cx="109823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Eisenberg, N., Fabes, R. A., Shepard, S. A., Guthrie, I. K., Murphy, B. C., &amp; Reiser, M. (1999). Parental reactions to children's negative emotions: Longitudinal relations to quality of children's social functioning. </a:t>
            </a:r>
            <a:r>
              <a:rPr lang="zh-TW" sz="1400" b="0" i="1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Child Development, 70</a:t>
            </a: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 513-534.</a:t>
            </a:r>
            <a:endParaRPr dirty="0"/>
          </a:p>
        </p:txBody>
      </p:sp>
      <p:sp>
        <p:nvSpPr>
          <p:cNvPr id="238" name="Google Shape;23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如何帮助子女调节情绪？</a:t>
            </a:r>
            <a:endParaRPr dirty="0"/>
          </a:p>
        </p:txBody>
      </p:sp>
      <p:sp>
        <p:nvSpPr>
          <p:cNvPr id="239" name="Google Shape;239;p14"/>
          <p:cNvSpPr txBox="1">
            <a:spLocks noGrp="1"/>
          </p:cNvSpPr>
          <p:nvPr>
            <p:ph type="body" idx="1"/>
          </p:nvPr>
        </p:nvSpPr>
        <p:spPr>
          <a:xfrm>
            <a:off x="838200" y="1562691"/>
            <a:ext cx="10618694" cy="51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zh-TW" dirty="0" smtClean="0">
                <a:latin typeface="Century Gothic"/>
                <a:ea typeface="Century Gothic"/>
                <a:cs typeface="Century Gothic"/>
                <a:sym typeface="Century Gothic"/>
              </a:rPr>
              <a:t> 积极聆听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0" name="Google Shape;240;p14"/>
          <p:cNvSpPr/>
          <p:nvPr/>
        </p:nvSpPr>
        <p:spPr>
          <a:xfrm>
            <a:off x="838200" y="2223019"/>
            <a:ext cx="361350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说出子女的情绪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41" name="Google Shape;241;p14"/>
          <p:cNvSpPr/>
          <p:nvPr/>
        </p:nvSpPr>
        <p:spPr>
          <a:xfrm>
            <a:off x="4788159" y="2223019"/>
            <a:ext cx="361350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说出情绪背后的原因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42" name="Google Shape;242;p14"/>
          <p:cNvSpPr/>
          <p:nvPr/>
        </p:nvSpPr>
        <p:spPr>
          <a:xfrm>
            <a:off x="4018108" y="2223019"/>
            <a:ext cx="86719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+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"/>
          <p:cNvSpPr/>
          <p:nvPr/>
        </p:nvSpPr>
        <p:spPr>
          <a:xfrm>
            <a:off x="968188" y="6042173"/>
            <a:ext cx="1071534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Cheng, C., Lau, H. P. B., &amp; Chan, M. P. S. (2014). Coping flexibility and psychological adjustment to stressful life changes: A meta-analytic review. </a:t>
            </a:r>
            <a:r>
              <a:rPr lang="zh-TW" sz="1400" b="0" i="1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Psychological Bulletin, 140</a:t>
            </a: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(6), 1582-1607.</a:t>
            </a:r>
            <a:endParaRPr dirty="0"/>
          </a:p>
        </p:txBody>
      </p:sp>
      <p:sp>
        <p:nvSpPr>
          <p:cNvPr id="248" name="Google Shape;24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如何帮助子女调节情绪？</a:t>
            </a:r>
            <a:endParaRPr dirty="0"/>
          </a:p>
        </p:txBody>
      </p:sp>
      <p:sp>
        <p:nvSpPr>
          <p:cNvPr id="249" name="Google Shape;249;p15"/>
          <p:cNvSpPr txBox="1">
            <a:spLocks noGrp="1"/>
          </p:cNvSpPr>
          <p:nvPr>
            <p:ph type="body" idx="1"/>
          </p:nvPr>
        </p:nvSpPr>
        <p:spPr>
          <a:xfrm>
            <a:off x="838200" y="1562691"/>
            <a:ext cx="10618694" cy="51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r>
              <a:rPr lang="zh-TW" dirty="0" smtClean="0">
                <a:latin typeface="Century Gothic"/>
                <a:ea typeface="Century Gothic"/>
                <a:cs typeface="Century Gothic"/>
                <a:sym typeface="Century Gothic"/>
              </a:rPr>
              <a:t>分辨来源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0" name="Google Shape;250;p15"/>
          <p:cNvSpPr txBox="1"/>
          <p:nvPr/>
        </p:nvSpPr>
        <p:spPr>
          <a:xfrm>
            <a:off x="1139115" y="2800551"/>
            <a:ext cx="4827659" cy="3068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☹"/>
            </a:pPr>
            <a:r>
              <a:rPr lang="zh-TW" sz="22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子女已经很努力练习，但最后还是输了比赛，所以感到失望。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☹"/>
            </a:pPr>
            <a:r>
              <a:rPr lang="zh-TW" sz="22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子女已经练习了很多次，但仍然为明天的口头报告感到焦虑。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☹"/>
            </a:pPr>
            <a:r>
              <a:rPr lang="zh-TW" sz="22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子女在街上被陌生人撞了一下，觉得很生气，但陌生人已经快步离去。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☹"/>
            </a:pPr>
            <a:r>
              <a:rPr lang="zh-TW" sz="22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子女心爱的宠物死了，很是伤心。</a:t>
            </a:r>
            <a:endParaRPr dirty="0"/>
          </a:p>
        </p:txBody>
      </p:sp>
      <p:sp>
        <p:nvSpPr>
          <p:cNvPr id="251" name="Google Shape;251;p15"/>
          <p:cNvSpPr txBox="1"/>
          <p:nvPr/>
        </p:nvSpPr>
        <p:spPr>
          <a:xfrm>
            <a:off x="-542833" y="4490133"/>
            <a:ext cx="4827659" cy="3104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2B4B"/>
              </a:buClr>
              <a:buSzPts val="2200"/>
              <a:buFont typeface="Calibri"/>
              <a:buNone/>
            </a:pPr>
            <a:endParaRPr sz="22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15"/>
          <p:cNvSpPr txBox="1"/>
          <p:nvPr/>
        </p:nvSpPr>
        <p:spPr>
          <a:xfrm>
            <a:off x="2162867" y="2217356"/>
            <a:ext cx="2780154" cy="495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icrosoft JhengHei"/>
              <a:buNone/>
            </a:pPr>
            <a:r>
              <a:rPr lang="zh-TW" sz="2800" b="1" i="0" u="none" strike="noStrike" cap="none" dirty="0" smtClean="0">
                <a:solidFill>
                  <a:schemeClr val="accen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第一类负面事情</a:t>
            </a:r>
            <a:endParaRPr dirty="0"/>
          </a:p>
        </p:txBody>
      </p:sp>
      <p:sp>
        <p:nvSpPr>
          <p:cNvPr id="253" name="Google Shape;253;p15"/>
          <p:cNvSpPr txBox="1"/>
          <p:nvPr/>
        </p:nvSpPr>
        <p:spPr>
          <a:xfrm>
            <a:off x="7419602" y="2232980"/>
            <a:ext cx="2780154" cy="495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icrosoft JhengHei"/>
              <a:buNone/>
            </a:pPr>
            <a:r>
              <a:rPr lang="zh-TW" sz="2800" b="1" i="0" u="none" strike="noStrike" cap="none" dirty="0" smtClean="0">
                <a:solidFill>
                  <a:schemeClr val="accen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第二类负面事情</a:t>
            </a:r>
            <a:endParaRPr dirty="0"/>
          </a:p>
        </p:txBody>
      </p:sp>
      <p:sp>
        <p:nvSpPr>
          <p:cNvPr id="254" name="Google Shape;254;p15"/>
          <p:cNvSpPr txBox="1"/>
          <p:nvPr/>
        </p:nvSpPr>
        <p:spPr>
          <a:xfrm>
            <a:off x="6461162" y="2800551"/>
            <a:ext cx="4827659" cy="3068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☹"/>
            </a:pPr>
            <a:r>
              <a:rPr lang="zh-TW" sz="22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子女在练习赛中输了，感到失望，但真正的比赛在下星期进行。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☹"/>
            </a:pPr>
            <a:r>
              <a:rPr lang="zh-TW" sz="22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下星期是口头报告的日子，但子女还没有准备，所以感到焦虑。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☹"/>
            </a:pPr>
            <a:r>
              <a:rPr lang="zh-TW" sz="22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子女被同班同学抢了笔袋，觉得很生气。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☹"/>
            </a:pPr>
            <a:r>
              <a:rPr lang="zh-TW" sz="22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子女心爱的宠物病了，觉得伤心。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"/>
          <p:cNvSpPr/>
          <p:nvPr/>
        </p:nvSpPr>
        <p:spPr>
          <a:xfrm>
            <a:off x="778303" y="2186353"/>
            <a:ext cx="2880320" cy="864096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 b="1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第一类负面事情</a:t>
            </a:r>
            <a:endParaRPr dirty="0"/>
          </a:p>
        </p:txBody>
      </p:sp>
      <p:sp>
        <p:nvSpPr>
          <p:cNvPr id="260" name="Google Shape;260;p16"/>
          <p:cNvSpPr/>
          <p:nvPr/>
        </p:nvSpPr>
        <p:spPr>
          <a:xfrm>
            <a:off x="4687123" y="2186353"/>
            <a:ext cx="3003948" cy="864096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不可控的事情</a:t>
            </a:r>
            <a:endParaRPr dirty="0"/>
          </a:p>
        </p:txBody>
      </p:sp>
      <p:sp>
        <p:nvSpPr>
          <p:cNvPr id="261" name="Google Shape;261;p16"/>
          <p:cNvSpPr/>
          <p:nvPr/>
        </p:nvSpPr>
        <p:spPr>
          <a:xfrm>
            <a:off x="8572281" y="2186353"/>
            <a:ext cx="2880320" cy="864096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 b="1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情绪为本处理方法</a:t>
            </a:r>
            <a:endParaRPr dirty="0"/>
          </a:p>
        </p:txBody>
      </p:sp>
      <p:cxnSp>
        <p:nvCxnSpPr>
          <p:cNvPr id="262" name="Google Shape;262;p16"/>
          <p:cNvCxnSpPr>
            <a:stCxn id="259" idx="3"/>
            <a:endCxn id="260" idx="1"/>
          </p:cNvCxnSpPr>
          <p:nvPr/>
        </p:nvCxnSpPr>
        <p:spPr>
          <a:xfrm>
            <a:off x="3658623" y="2618401"/>
            <a:ext cx="1028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3" name="Google Shape;263;p16"/>
          <p:cNvCxnSpPr>
            <a:stCxn id="260" idx="3"/>
            <a:endCxn id="261" idx="1"/>
          </p:cNvCxnSpPr>
          <p:nvPr/>
        </p:nvCxnSpPr>
        <p:spPr>
          <a:xfrm>
            <a:off x="7691071" y="2618401"/>
            <a:ext cx="8811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64" name="Google Shape;264;p16"/>
          <p:cNvSpPr/>
          <p:nvPr/>
        </p:nvSpPr>
        <p:spPr>
          <a:xfrm>
            <a:off x="778303" y="3604028"/>
            <a:ext cx="2880320" cy="864096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 b="1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第二类负面事情</a:t>
            </a:r>
            <a:endParaRPr dirty="0"/>
          </a:p>
        </p:txBody>
      </p:sp>
      <p:sp>
        <p:nvSpPr>
          <p:cNvPr id="265" name="Google Shape;265;p16"/>
          <p:cNvSpPr/>
          <p:nvPr/>
        </p:nvSpPr>
        <p:spPr>
          <a:xfrm>
            <a:off x="4687123" y="3604028"/>
            <a:ext cx="3003948" cy="864096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可控的事情</a:t>
            </a:r>
            <a:endParaRPr dirty="0"/>
          </a:p>
        </p:txBody>
      </p:sp>
      <p:sp>
        <p:nvSpPr>
          <p:cNvPr id="266" name="Google Shape;266;p16"/>
          <p:cNvSpPr/>
          <p:nvPr/>
        </p:nvSpPr>
        <p:spPr>
          <a:xfrm>
            <a:off x="8572281" y="3604028"/>
            <a:ext cx="2880320" cy="864096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 b="1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问题为本处理方法</a:t>
            </a:r>
            <a:endParaRPr dirty="0"/>
          </a:p>
        </p:txBody>
      </p:sp>
      <p:cxnSp>
        <p:nvCxnSpPr>
          <p:cNvPr id="267" name="Google Shape;267;p16"/>
          <p:cNvCxnSpPr>
            <a:stCxn id="264" idx="3"/>
            <a:endCxn id="265" idx="1"/>
          </p:cNvCxnSpPr>
          <p:nvPr/>
        </p:nvCxnSpPr>
        <p:spPr>
          <a:xfrm>
            <a:off x="3658623" y="4036076"/>
            <a:ext cx="1028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8" name="Google Shape;268;p16"/>
          <p:cNvCxnSpPr>
            <a:stCxn id="265" idx="3"/>
            <a:endCxn id="266" idx="1"/>
          </p:cNvCxnSpPr>
          <p:nvPr/>
        </p:nvCxnSpPr>
        <p:spPr>
          <a:xfrm>
            <a:off x="7691071" y="4036076"/>
            <a:ext cx="8811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69" name="Google Shape;26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如何帮助子女调节情绪？</a:t>
            </a:r>
            <a:endParaRPr dirty="0"/>
          </a:p>
        </p:txBody>
      </p:sp>
      <p:sp>
        <p:nvSpPr>
          <p:cNvPr id="270" name="Google Shape;270;p16"/>
          <p:cNvSpPr/>
          <p:nvPr/>
        </p:nvSpPr>
        <p:spPr>
          <a:xfrm>
            <a:off x="968188" y="6042173"/>
            <a:ext cx="1071534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Cheng, C., Lau, H. P. B., &amp; Chan, M. P. S. (2014). Coping flexibility and psychological adjustment to stressful life changes: A meta-analytic review. </a:t>
            </a:r>
            <a:r>
              <a:rPr lang="zh-TW" sz="1400" b="0" i="1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Psychological Bulletin, 140</a:t>
            </a: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(6), 1582-1607.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如何帮助子女调节情绪？</a:t>
            </a:r>
            <a:endParaRPr dirty="0"/>
          </a:p>
        </p:txBody>
      </p:sp>
      <p:sp>
        <p:nvSpPr>
          <p:cNvPr id="277" name="Google Shape;277;p17"/>
          <p:cNvSpPr txBox="1">
            <a:spLocks noGrp="1"/>
          </p:cNvSpPr>
          <p:nvPr>
            <p:ph type="body" idx="1"/>
          </p:nvPr>
        </p:nvSpPr>
        <p:spPr>
          <a:xfrm>
            <a:off x="838200" y="1562691"/>
            <a:ext cx="10618694" cy="51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r>
              <a:rPr lang="zh-TW" dirty="0" smtClean="0">
                <a:latin typeface="Century Gothic"/>
                <a:ea typeface="Century Gothic"/>
                <a:cs typeface="Century Gothic"/>
                <a:sym typeface="Century Gothic"/>
              </a:rPr>
              <a:t>情绪为本：放松身体</a:t>
            </a:r>
            <a:r>
              <a:rPr lang="zh-TW" altLang="en-US" dirty="0" smtClean="0">
                <a:latin typeface="Century Gothic"/>
                <a:ea typeface="Century Gothic"/>
                <a:cs typeface="Century Gothic"/>
                <a:sym typeface="Century Gothic"/>
              </a:rPr>
              <a:t>方法：</a:t>
            </a:r>
            <a:r>
              <a:rPr lang="zh-TW" dirty="0" smtClean="0">
                <a:latin typeface="Century Gothic"/>
                <a:ea typeface="Century Gothic"/>
                <a:cs typeface="Century Gothic"/>
                <a:sym typeface="Century Gothic"/>
              </a:rPr>
              <a:t>渐进</a:t>
            </a:r>
            <a:r>
              <a:rPr lang="zh-TW" altLang="en-US" dirty="0" smtClean="0">
                <a:latin typeface="Century Gothic"/>
                <a:ea typeface="Century Gothic"/>
                <a:cs typeface="Century Gothic"/>
                <a:sym typeface="Century Gothic"/>
              </a:rPr>
              <a:t>式</a:t>
            </a:r>
            <a:r>
              <a:rPr lang="zh-TW" dirty="0" smtClean="0">
                <a:latin typeface="Century Gothic"/>
                <a:ea typeface="Century Gothic"/>
                <a:cs typeface="Century Gothic"/>
                <a:sym typeface="Century Gothic"/>
              </a:rPr>
              <a:t>肌肉松弛练习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17"/>
          <p:cNvSpPr txBox="1"/>
          <p:nvPr/>
        </p:nvSpPr>
        <p:spPr>
          <a:xfrm>
            <a:off x="8110118" y="6060949"/>
            <a:ext cx="2159999" cy="54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icrosoft JhengHei"/>
              <a:buNone/>
            </a:pPr>
            <a:r>
              <a:rPr lang="zh-TW" sz="2200" b="1" i="0" u="none" strike="noStrike" cap="none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重温短片</a:t>
            </a:r>
            <a:endParaRPr sz="22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80" name="Google Shape;28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3286" y="4017929"/>
            <a:ext cx="216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16A2C5-2ADF-4561-B4C0-CAA7186FE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834" y="2011542"/>
            <a:ext cx="6407451" cy="45967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altLang="en-US" sz="60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大纲</a:t>
            </a:r>
            <a:endParaRPr sz="60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☺"/>
            </a:pPr>
            <a:r>
              <a:rPr lang="zh-TW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 什么是情绪智</a:t>
            </a:r>
            <a:r>
              <a:rPr lang="zh-TW" altLang="en-US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能</a:t>
            </a: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？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☺"/>
            </a:pPr>
            <a:r>
              <a:rPr lang="zh-TW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 如何帮助子女认识情绪？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☺"/>
            </a:pPr>
            <a:r>
              <a:rPr lang="zh-TW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 如何帮助子女表达情绪？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☺"/>
            </a:pPr>
            <a:r>
              <a:rPr lang="zh-TW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 如何帮助子女调节情绪？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8"/>
          <p:cNvSpPr/>
          <p:nvPr/>
        </p:nvSpPr>
        <p:spPr>
          <a:xfrm>
            <a:off x="850888" y="5754211"/>
            <a:ext cx="1061869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Webster-Stratton, C., &amp; Reid, M. J. (2004). Strengthening social and emotional competence in young children—The foundation for early school readiness and success: Incredible years classroom social skills and problem-solving curriculum. </a:t>
            </a:r>
            <a:r>
              <a:rPr lang="zh-TW" sz="1400" b="0" i="1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Infants &amp; Young Children, 17</a:t>
            </a: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 96-113.</a:t>
            </a:r>
            <a:endParaRPr dirty="0"/>
          </a:p>
        </p:txBody>
      </p:sp>
      <p:sp>
        <p:nvSpPr>
          <p:cNvPr id="286" name="Google Shape;28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如何帮助子女调节情绪？</a:t>
            </a:r>
            <a:endParaRPr dirty="0"/>
          </a:p>
        </p:txBody>
      </p:sp>
      <p:sp>
        <p:nvSpPr>
          <p:cNvPr id="287" name="Google Shape;287;p18"/>
          <p:cNvSpPr txBox="1">
            <a:spLocks noGrp="1"/>
          </p:cNvSpPr>
          <p:nvPr>
            <p:ph type="body" idx="1"/>
          </p:nvPr>
        </p:nvSpPr>
        <p:spPr>
          <a:xfrm>
            <a:off x="838200" y="1562691"/>
            <a:ext cx="10618694" cy="51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r>
              <a:rPr lang="zh-TW" dirty="0" smtClean="0">
                <a:latin typeface="Century Gothic"/>
                <a:ea typeface="Century Gothic"/>
                <a:cs typeface="Century Gothic"/>
                <a:sym typeface="Century Gothic"/>
              </a:rPr>
              <a:t>与子女计划和实践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88" name="Google Shape;288;p18"/>
          <p:cNvGrpSpPr/>
          <p:nvPr/>
        </p:nvGrpSpPr>
        <p:grpSpPr>
          <a:xfrm>
            <a:off x="649412" y="2415851"/>
            <a:ext cx="10996270" cy="1286256"/>
            <a:chOff x="4169" y="937617"/>
            <a:chExt cx="9478995" cy="1093730"/>
          </a:xfrm>
        </p:grpSpPr>
        <p:sp>
          <p:nvSpPr>
            <p:cNvPr id="289" name="Google Shape;289;p18"/>
            <p:cNvSpPr/>
            <p:nvPr/>
          </p:nvSpPr>
          <p:spPr>
            <a:xfrm>
              <a:off x="4169" y="937617"/>
              <a:ext cx="1822883" cy="1093730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8"/>
            <p:cNvSpPr txBox="1"/>
            <p:nvPr/>
          </p:nvSpPr>
          <p:spPr>
            <a:xfrm>
              <a:off x="36203" y="969651"/>
              <a:ext cx="1758815" cy="1029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icrosoft JhengHei"/>
                <a:buNone/>
              </a:pPr>
              <a:r>
                <a:rPr lang="zh-TW" sz="2400" b="1" i="0" u="none" strike="noStrike" cap="none" dirty="0" smtClean="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界定问题</a:t>
              </a:r>
              <a:endParaRPr sz="2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91" name="Google Shape;291;p18"/>
            <p:cNvSpPr/>
            <p:nvPr/>
          </p:nvSpPr>
          <p:spPr>
            <a:xfrm>
              <a:off x="2009341" y="1258445"/>
              <a:ext cx="386451" cy="45207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8"/>
            <p:cNvSpPr txBox="1"/>
            <p:nvPr/>
          </p:nvSpPr>
          <p:spPr>
            <a:xfrm>
              <a:off x="2009341" y="1348860"/>
              <a:ext cx="270516" cy="2712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8"/>
            <p:cNvSpPr/>
            <p:nvPr/>
          </p:nvSpPr>
          <p:spPr>
            <a:xfrm>
              <a:off x="2556206" y="937617"/>
              <a:ext cx="1822883" cy="1093730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8"/>
            <p:cNvSpPr txBox="1"/>
            <p:nvPr/>
          </p:nvSpPr>
          <p:spPr>
            <a:xfrm>
              <a:off x="2588240" y="969651"/>
              <a:ext cx="1758815" cy="1029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icrosoft JhengHei"/>
                <a:buNone/>
              </a:pPr>
              <a:r>
                <a:rPr lang="zh-TW" sz="2400" b="1" i="0" u="none" strike="noStrike" cap="none" dirty="0" smtClean="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寻求方法</a:t>
              </a:r>
              <a:endParaRPr sz="2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95" name="Google Shape;295;p18"/>
            <p:cNvSpPr/>
            <p:nvPr/>
          </p:nvSpPr>
          <p:spPr>
            <a:xfrm>
              <a:off x="4561379" y="1258445"/>
              <a:ext cx="386451" cy="45207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8"/>
            <p:cNvSpPr txBox="1"/>
            <p:nvPr/>
          </p:nvSpPr>
          <p:spPr>
            <a:xfrm>
              <a:off x="4561379" y="1348860"/>
              <a:ext cx="270516" cy="2712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8"/>
            <p:cNvSpPr/>
            <p:nvPr/>
          </p:nvSpPr>
          <p:spPr>
            <a:xfrm>
              <a:off x="5108244" y="937617"/>
              <a:ext cx="1822883" cy="1093730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8"/>
            <p:cNvSpPr txBox="1"/>
            <p:nvPr/>
          </p:nvSpPr>
          <p:spPr>
            <a:xfrm>
              <a:off x="5140278" y="969651"/>
              <a:ext cx="1758815" cy="1029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icrosoft JhengHei"/>
                <a:buNone/>
              </a:pPr>
              <a:r>
                <a:rPr lang="zh-TW" sz="2400" b="1" i="0" u="none" strike="noStrike" cap="none" dirty="0" smtClean="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设想后果</a:t>
              </a:r>
              <a:endParaRPr sz="2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99" name="Google Shape;299;p18"/>
            <p:cNvSpPr/>
            <p:nvPr/>
          </p:nvSpPr>
          <p:spPr>
            <a:xfrm>
              <a:off x="7113416" y="1258445"/>
              <a:ext cx="386451" cy="45207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8"/>
            <p:cNvSpPr txBox="1"/>
            <p:nvPr/>
          </p:nvSpPr>
          <p:spPr>
            <a:xfrm>
              <a:off x="7113416" y="1348860"/>
              <a:ext cx="270516" cy="2712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8"/>
            <p:cNvSpPr/>
            <p:nvPr/>
          </p:nvSpPr>
          <p:spPr>
            <a:xfrm>
              <a:off x="7660281" y="937617"/>
              <a:ext cx="1822883" cy="1093730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8"/>
            <p:cNvSpPr txBox="1"/>
            <p:nvPr/>
          </p:nvSpPr>
          <p:spPr>
            <a:xfrm>
              <a:off x="7692315" y="969651"/>
              <a:ext cx="1758815" cy="1029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icrosoft JhengHei"/>
                <a:buNone/>
              </a:pPr>
              <a:r>
                <a:rPr lang="zh-TW" sz="2400" b="1" i="0" u="none" strike="noStrike" cap="none" dirty="0" smtClean="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作出决定</a:t>
              </a:r>
              <a:endParaRPr sz="2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9"/>
          <p:cNvSpPr txBox="1">
            <a:spLocks noGrp="1"/>
          </p:cNvSpPr>
          <p:nvPr>
            <p:ph type="body" idx="1"/>
          </p:nvPr>
        </p:nvSpPr>
        <p:spPr>
          <a:xfrm>
            <a:off x="4553041" y="2344064"/>
            <a:ext cx="6682518" cy="729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zh-TW" dirty="0" smtClean="0">
                <a:latin typeface="Century Gothic"/>
                <a:ea typeface="Century Gothic"/>
                <a:cs typeface="Century Gothic"/>
                <a:sym typeface="Century Gothic"/>
              </a:rPr>
              <a:t>界定问题：笔袋被同学抢了。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9" name="Google Shape;30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如何帮助子女调节情绪？</a:t>
            </a:r>
            <a:endParaRPr dirty="0"/>
          </a:p>
        </p:txBody>
      </p:sp>
      <p:sp>
        <p:nvSpPr>
          <p:cNvPr id="310" name="Google Shape;310;p19"/>
          <p:cNvSpPr txBox="1"/>
          <p:nvPr/>
        </p:nvSpPr>
        <p:spPr>
          <a:xfrm>
            <a:off x="838200" y="1562691"/>
            <a:ext cx="10618694" cy="51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r>
              <a:rPr lang="zh-TW" sz="28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问题为本：解决问题</a:t>
            </a:r>
            <a:endParaRPr sz="2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" name="Google Shape;308;p19">
            <a:extLst>
              <a:ext uri="{FF2B5EF4-FFF2-40B4-BE49-F238E27FC236}">
                <a16:creationId xmlns:a16="http://schemas.microsoft.com/office/drawing/2014/main" id="{BD314078-82AD-44E4-92B9-F719EA56D263}"/>
              </a:ext>
            </a:extLst>
          </p:cNvPr>
          <p:cNvSpPr txBox="1">
            <a:spLocks/>
          </p:cNvSpPr>
          <p:nvPr/>
        </p:nvSpPr>
        <p:spPr>
          <a:xfrm>
            <a:off x="3098800" y="4748583"/>
            <a:ext cx="5843095" cy="196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14350" indent="-514350">
              <a:buSzPct val="100000"/>
              <a:buFont typeface="+mj-lt"/>
              <a:buAutoNum type="arabicPeriod" startAt="2"/>
            </a:pPr>
            <a:r>
              <a:rPr lang="zh-TW" altLang="en-US" dirty="0" smtClean="0">
                <a:latin typeface="Century Gothic"/>
                <a:ea typeface="Century Gothic"/>
                <a:cs typeface="Century Gothic"/>
                <a:sym typeface="Century Gothic"/>
              </a:rPr>
              <a:t>寻求方法：</a:t>
            </a:r>
            <a:endParaRPr lang="en-US" altLang="zh-TW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lvl="1">
              <a:buSzPct val="100000"/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Century Gothic"/>
                <a:ea typeface="Century Gothic"/>
                <a:cs typeface="Century Gothic"/>
                <a:sym typeface="Century Gothic"/>
              </a:rPr>
              <a:t>我可以告诉老师。</a:t>
            </a:r>
            <a:endParaRPr lang="en-US" altLang="zh-TW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lvl="1">
              <a:buSzPct val="100000"/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Century Gothic"/>
                <a:ea typeface="Century Gothic"/>
                <a:cs typeface="Century Gothic"/>
                <a:sym typeface="Century Gothic"/>
              </a:rPr>
              <a:t>我又可以直接向同学要回我的笔袋。</a:t>
            </a:r>
            <a:endParaRPr lang="en-US" altLang="zh-TW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lvl="1">
              <a:buSzPct val="100000"/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Century Gothic"/>
                <a:ea typeface="Century Gothic"/>
                <a:cs typeface="Century Gothic"/>
                <a:sym typeface="Century Gothic"/>
              </a:rPr>
              <a:t>我亦可以买一个新笔袋。</a:t>
            </a:r>
            <a:endParaRPr lang="zh-TW" altLang="en-US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06181F-0BCF-4469-A43A-C1C6E5D804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13" t="41165" r="54199" b="21327"/>
          <a:stretch/>
        </p:blipFill>
        <p:spPr>
          <a:xfrm>
            <a:off x="1410447" y="1931133"/>
            <a:ext cx="3142594" cy="28470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BD84CC-855F-420F-B158-FF905F8E7E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34598" r="23352" b="22787"/>
          <a:stretch/>
        </p:blipFill>
        <p:spPr>
          <a:xfrm>
            <a:off x="8864162" y="4012520"/>
            <a:ext cx="3078054" cy="276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3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" grpId="0" build="p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9"/>
          <p:cNvSpPr txBox="1">
            <a:spLocks noGrp="1"/>
          </p:cNvSpPr>
          <p:nvPr>
            <p:ph type="body" idx="1"/>
          </p:nvPr>
        </p:nvSpPr>
        <p:spPr>
          <a:xfrm>
            <a:off x="1210940" y="2177893"/>
            <a:ext cx="5390404" cy="4331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 startAt="3"/>
            </a:pPr>
            <a:r>
              <a:rPr lang="zh-TW" dirty="0" smtClean="0">
                <a:latin typeface="Century Gothic"/>
                <a:ea typeface="Century Gothic"/>
                <a:cs typeface="Century Gothic"/>
                <a:sym typeface="Century Gothic"/>
              </a:rPr>
              <a:t>设想后果：</a:t>
            </a:r>
            <a:endParaRPr lang="en-US" altLang="zh-TW" dirty="0" smtClean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altLang="zh-TW" dirty="0" smtClean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altLang="zh-TW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9" name="Google Shape;30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如何帮助子女调节情绪？</a:t>
            </a:r>
            <a:endParaRPr dirty="0"/>
          </a:p>
        </p:txBody>
      </p:sp>
      <p:sp>
        <p:nvSpPr>
          <p:cNvPr id="310" name="Google Shape;310;p19"/>
          <p:cNvSpPr txBox="1"/>
          <p:nvPr/>
        </p:nvSpPr>
        <p:spPr>
          <a:xfrm>
            <a:off x="838200" y="1562691"/>
            <a:ext cx="10618694" cy="51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r>
              <a:rPr lang="zh-TW" sz="28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问题为本：解决问题</a:t>
            </a:r>
            <a:endParaRPr sz="2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2A4CC8-8270-4AAD-9CE6-B7BEDA0BE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710" y="2261041"/>
            <a:ext cx="4498810" cy="4331498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070609"/>
              </p:ext>
            </p:extLst>
          </p:nvPr>
        </p:nvGraphicFramePr>
        <p:xfrm>
          <a:off x="1210940" y="2888254"/>
          <a:ext cx="5511770" cy="3749040"/>
        </p:xfrm>
        <a:graphic>
          <a:graphicData uri="http://schemas.openxmlformats.org/drawingml/2006/table">
            <a:tbl>
              <a:tblPr firstRow="1" firstCol="1" bandRow="1">
                <a:tableStyleId>{3907CC6A-A5C4-487B-A47C-4EBED5CEFC2E}</a:tableStyleId>
              </a:tblPr>
              <a:tblGrid>
                <a:gridCol w="1687708">
                  <a:extLst>
                    <a:ext uri="{9D8B030D-6E8A-4147-A177-3AD203B41FA5}">
                      <a16:colId xmlns:a16="http://schemas.microsoft.com/office/drawing/2014/main" val="481058583"/>
                    </a:ext>
                  </a:extLst>
                </a:gridCol>
                <a:gridCol w="1986362">
                  <a:extLst>
                    <a:ext uri="{9D8B030D-6E8A-4147-A177-3AD203B41FA5}">
                      <a16:colId xmlns:a16="http://schemas.microsoft.com/office/drawing/2014/main" val="1475415871"/>
                    </a:ext>
                  </a:extLst>
                </a:gridCol>
                <a:gridCol w="1837700">
                  <a:extLst>
                    <a:ext uri="{9D8B030D-6E8A-4147-A177-3AD203B41FA5}">
                      <a16:colId xmlns:a16="http://schemas.microsoft.com/office/drawing/2014/main" val="14236852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解决方法</a:t>
                      </a:r>
                      <a:endParaRPr lang="en-US" altLang="zh-TW" sz="2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好处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坏处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03599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告诉老师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</a:rPr>
                        <a:t>老师会替我主持公道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</a:rPr>
                        <a:t>老师一走开同学又可能会再抢我的笔袋</a:t>
                      </a:r>
                      <a:endParaRPr lang="en-US" altLang="zh-TW" sz="18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9438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dirty="0" smtClean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直接向同学要回我的笔袋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</a:rPr>
                        <a:t>我可以独立处理问题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sz="1800" kern="100" dirty="0" smtClean="0">
                          <a:effectLst/>
                        </a:rPr>
                        <a:t>我</a:t>
                      </a:r>
                      <a:r>
                        <a:rPr lang="zh-TW" altLang="en-US" sz="1800" kern="100" dirty="0" smtClean="0">
                          <a:effectLst/>
                        </a:rPr>
                        <a:t>没有把握能说服同学，或无法取回笔袋</a:t>
                      </a:r>
                      <a:endParaRPr lang="en-US" altLang="zh-TW" sz="18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3152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dirty="0" smtClean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买一个新笔袋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</a:rPr>
                        <a:t>我不用与人正面冲突</a:t>
                      </a:r>
                      <a:endParaRPr lang="en-US" altLang="zh-TW" sz="18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</a:rPr>
                        <a:t>自己要花费零用钱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9971319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462338" y="34528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如何帮助子女调节情绪？</a:t>
            </a:r>
            <a:endParaRPr dirty="0"/>
          </a:p>
        </p:txBody>
      </p:sp>
      <p:sp>
        <p:nvSpPr>
          <p:cNvPr id="310" name="Google Shape;310;p19"/>
          <p:cNvSpPr txBox="1"/>
          <p:nvPr/>
        </p:nvSpPr>
        <p:spPr>
          <a:xfrm>
            <a:off x="838200" y="1562691"/>
            <a:ext cx="10618694" cy="51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r>
              <a:rPr lang="zh-TW" sz="28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问题为本：解决问题</a:t>
            </a:r>
            <a:endParaRPr sz="2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" name="Google Shape;308;p19">
            <a:extLst>
              <a:ext uri="{FF2B5EF4-FFF2-40B4-BE49-F238E27FC236}">
                <a16:creationId xmlns:a16="http://schemas.microsoft.com/office/drawing/2014/main" id="{6ADFAB91-8C57-4C8F-9016-C22680F40C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410446" y="2360705"/>
            <a:ext cx="5589793" cy="158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 startAt="4"/>
            </a:pPr>
            <a:r>
              <a:rPr lang="zh-TW" dirty="0" smtClean="0">
                <a:latin typeface="Century Gothic"/>
                <a:ea typeface="Century Gothic"/>
                <a:cs typeface="Century Gothic"/>
                <a:sym typeface="Century Gothic"/>
              </a:rPr>
              <a:t>作出决定：第二个方法似乎最好，因为我可以自己解决问题，不用依赖老师又不用逃避。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7BE69C-6BA0-4041-89C4-2F3842369B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40274" r="23352" b="17777"/>
          <a:stretch/>
        </p:blipFill>
        <p:spPr>
          <a:xfrm>
            <a:off x="7306911" y="1420451"/>
            <a:ext cx="4098436" cy="362906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4BB85B1-D5DB-4B54-AE71-8D8468F02E7A}"/>
              </a:ext>
            </a:extLst>
          </p:cNvPr>
          <p:cNvSpPr/>
          <p:nvPr/>
        </p:nvSpPr>
        <p:spPr>
          <a:xfrm>
            <a:off x="1532890" y="5202006"/>
            <a:ext cx="9615686" cy="14312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运用解难四部曲与子女沟通后，仍需要继续跟进实践的技巧。例如，子女决定直接向同学要求取回笔袋，子女可能不懂得如何去表达要求，需要家长在家帮忙练习。又例如，子女向同学表达要求后，仍被拒绝，未能取回笔袋，家长仍需与子女商讨对策。</a:t>
            </a:r>
            <a:endParaRPr lang="zh-TW" altLang="en-US" sz="2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680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总结</a:t>
            </a:r>
            <a:endParaRPr sz="60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367C90A-29F3-4CA8-BB84-916D6285AA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6516125"/>
              </p:ext>
            </p:extLst>
          </p:nvPr>
        </p:nvGraphicFramePr>
        <p:xfrm>
          <a:off x="659524" y="1690688"/>
          <a:ext cx="11070021" cy="5001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/>
          <p:nvPr/>
        </p:nvSpPr>
        <p:spPr>
          <a:xfrm>
            <a:off x="5675025" y="4820407"/>
            <a:ext cx="6167717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Kwong, E., Lam, C. B., Li, X., Chung, K. K. H., Cheung, R. Y. M., &amp; Leung, C. (2018). Fit in but stand out: A qualitative study of parents’ and teachers’ perspectives on socioemotional competence of children. </a:t>
            </a:r>
            <a:r>
              <a:rPr lang="zh-TW" sz="1400" b="0" i="1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Early Childhood Research Quarterly, 44</a:t>
            </a: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275-287.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Li, X., Lam, C. B., Chung, K. K. H., Cheung, R. Y. M., Leung, C., &amp; Fung, W. K. (2020). Development and validation of the Chinese Inventory of Children’s Socioemotional Competence (CICSEC). </a:t>
            </a:r>
            <a:r>
              <a:rPr lang="zh-TW" sz="1400" b="0" i="1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Early Education and Development, 31(6</a:t>
            </a: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), 854-872.</a:t>
            </a:r>
            <a:endParaRPr dirty="0"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685003" y="46126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什么是情绪智</a:t>
            </a:r>
            <a:r>
              <a:rPr lang="zh-TW" altLang="en-US" sz="60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能</a:t>
            </a:r>
            <a:r>
              <a:rPr lang="zh-TW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？</a:t>
            </a:r>
            <a:endParaRPr dirty="0"/>
          </a:p>
        </p:txBody>
      </p:sp>
      <p:grpSp>
        <p:nvGrpSpPr>
          <p:cNvPr id="108" name="Google Shape;108;p4"/>
          <p:cNvGrpSpPr/>
          <p:nvPr/>
        </p:nvGrpSpPr>
        <p:grpSpPr>
          <a:xfrm>
            <a:off x="1394510" y="1682375"/>
            <a:ext cx="4741333" cy="5187906"/>
            <a:chOff x="1693333" y="33866"/>
            <a:chExt cx="4741333" cy="5187906"/>
          </a:xfrm>
        </p:grpSpPr>
        <p:sp>
          <p:nvSpPr>
            <p:cNvPr id="109" name="Google Shape;109;p4"/>
            <p:cNvSpPr/>
            <p:nvPr/>
          </p:nvSpPr>
          <p:spPr>
            <a:xfrm>
              <a:off x="1872826" y="220133"/>
              <a:ext cx="4368800" cy="1517226"/>
            </a:xfrm>
            <a:prstGeom prst="ellipse">
              <a:avLst/>
            </a:prstGeom>
            <a:solidFill>
              <a:srgbClr val="BFC8E3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3640666" y="3935306"/>
              <a:ext cx="846666" cy="541866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ABBAD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2020051" y="4205772"/>
              <a:ext cx="4064000" cy="10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 txBox="1"/>
            <p:nvPr/>
          </p:nvSpPr>
          <p:spPr>
            <a:xfrm>
              <a:off x="2020051" y="4205772"/>
              <a:ext cx="4064000" cy="10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575" tIns="227575" rIns="227575" bIns="227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rPr lang="zh-TW" sz="3200" b="0" i="0" u="none" strike="noStrike" cap="none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情绪</a:t>
              </a:r>
              <a:r>
                <a:rPr lang="zh-TW" altLang="en-US" sz="3200" b="0" i="0" u="none" strike="noStrike" cap="none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智能</a:t>
              </a:r>
              <a:endParaRPr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3461173" y="1854538"/>
              <a:ext cx="1524000" cy="1524000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 txBox="1"/>
            <p:nvPr/>
          </p:nvSpPr>
          <p:spPr>
            <a:xfrm>
              <a:off x="3684358" y="2077723"/>
              <a:ext cx="1077630" cy="10776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zh-TW" sz="28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调节情绪</a:t>
              </a:r>
              <a:endParaRPr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2370666" y="711200"/>
              <a:ext cx="1524000" cy="1524000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 txBox="1"/>
            <p:nvPr/>
          </p:nvSpPr>
          <p:spPr>
            <a:xfrm>
              <a:off x="2593851" y="934385"/>
              <a:ext cx="1077630" cy="10776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zh-TW" sz="28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表达情绪</a:t>
              </a:r>
              <a:endParaRPr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3928533" y="342730"/>
              <a:ext cx="1524000" cy="1524000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 txBox="1"/>
            <p:nvPr/>
          </p:nvSpPr>
          <p:spPr>
            <a:xfrm>
              <a:off x="4151718" y="565915"/>
              <a:ext cx="1077630" cy="10776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zh-TW" sz="28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认识情绪</a:t>
              </a:r>
              <a:endParaRPr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693333" y="33866"/>
              <a:ext cx="4741333" cy="37930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4" y="34175"/>
                  </a:moveTo>
                  <a:lnTo>
                    <a:pt x="584" y="34175"/>
                  </a:lnTo>
                  <a:cubicBezTo>
                    <a:pt x="-2679" y="22567"/>
                    <a:pt x="7879" y="11072"/>
                    <a:pt x="27615" y="4745"/>
                  </a:cubicBezTo>
                  <a:cubicBezTo>
                    <a:pt x="47351" y="-1582"/>
                    <a:pt x="72649" y="-1582"/>
                    <a:pt x="92385" y="4745"/>
                  </a:cubicBezTo>
                  <a:cubicBezTo>
                    <a:pt x="112121" y="11072"/>
                    <a:pt x="122679" y="22567"/>
                    <a:pt x="119416" y="34175"/>
                  </a:cubicBezTo>
                  <a:lnTo>
                    <a:pt x="74854" y="113544"/>
                  </a:lnTo>
                  <a:cubicBezTo>
                    <a:pt x="73813" y="117246"/>
                    <a:pt x="67478" y="120000"/>
                    <a:pt x="60000" y="120000"/>
                  </a:cubicBezTo>
                  <a:cubicBezTo>
                    <a:pt x="52522" y="120000"/>
                    <a:pt x="46187" y="117246"/>
                    <a:pt x="45146" y="113544"/>
                  </a:cubicBezTo>
                  <a:close/>
                  <a:moveTo>
                    <a:pt x="4800" y="30000"/>
                  </a:moveTo>
                  <a:lnTo>
                    <a:pt x="4800" y="30000"/>
                  </a:lnTo>
                  <a:cubicBezTo>
                    <a:pt x="4800" y="43255"/>
                    <a:pt x="29514" y="54000"/>
                    <a:pt x="60000" y="54000"/>
                  </a:cubicBezTo>
                  <a:cubicBezTo>
                    <a:pt x="90486" y="54000"/>
                    <a:pt x="115200" y="43255"/>
                    <a:pt x="115200" y="30000"/>
                  </a:cubicBezTo>
                  <a:cubicBezTo>
                    <a:pt x="115200" y="16745"/>
                    <a:pt x="90486" y="6000"/>
                    <a:pt x="60000" y="6000"/>
                  </a:cubicBezTo>
                  <a:cubicBezTo>
                    <a:pt x="29514" y="6000"/>
                    <a:pt x="4800" y="16745"/>
                    <a:pt x="4800" y="30000"/>
                  </a:cubicBez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 w="9525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372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r>
              <a:rPr lang="zh-TW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不论性别、家庭经济背景及早期学习能力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r>
              <a:rPr lang="zh-TW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情绪智商较好的孩子长大后：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zh-TW" sz="2800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 较大机会完成大学</a:t>
            </a:r>
            <a:endParaRPr sz="28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zh-TW" sz="2800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 较大机会找到理想工作</a:t>
            </a:r>
            <a:endParaRPr sz="28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zh-TW" sz="2800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 较少机会行差踏错</a:t>
            </a:r>
            <a:endParaRPr sz="28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zh-TW" sz="2800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 较少机会有精神病</a:t>
            </a:r>
            <a:endParaRPr sz="28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838200" y="5723892"/>
            <a:ext cx="1041982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Jones, D. E., Greenberg, M., &amp; Crowley, M. (2015). Early social-emotional functioning and public health: The relationship between kindergarten social competence and future wellness. </a:t>
            </a:r>
            <a:r>
              <a:rPr lang="zh-TW" sz="1400" b="0" i="1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American Journal of Public Health, 105</a:t>
            </a: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2283-2290.</a:t>
            </a:r>
            <a:endParaRPr dirty="0"/>
          </a:p>
        </p:txBody>
      </p:sp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情绪智</a:t>
            </a:r>
            <a:r>
              <a:rPr lang="zh-TW" altLang="en-US" sz="60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能</a:t>
            </a:r>
            <a:r>
              <a:rPr lang="zh-TW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有多重要？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如何帮助子女认识情绪？</a:t>
            </a:r>
            <a:endParaRPr dirty="0"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838200" y="1562691"/>
            <a:ext cx="10618694" cy="51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r>
              <a:rPr lang="zh-TW" dirty="0" smtClean="0">
                <a:latin typeface="Century Gothic"/>
                <a:ea typeface="Century Gothic"/>
                <a:cs typeface="Century Gothic"/>
                <a:sym typeface="Century Gothic"/>
              </a:rPr>
              <a:t>学习情绪词汇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ACEA47-E4A1-49E9-B9A7-C188AE9890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0" t="19852" r="5333" b="10518"/>
          <a:stretch/>
        </p:blipFill>
        <p:spPr>
          <a:xfrm>
            <a:off x="1656080" y="2079812"/>
            <a:ext cx="8493760" cy="477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如何帮助子女认识情绪？</a:t>
            </a:r>
            <a:endParaRPr dirty="0"/>
          </a:p>
        </p:txBody>
      </p:sp>
      <p:sp>
        <p:nvSpPr>
          <p:cNvPr id="132" name="Google Shape;132;p6"/>
          <p:cNvSpPr txBox="1">
            <a:spLocks noGrp="1"/>
          </p:cNvSpPr>
          <p:nvPr>
            <p:ph type="body" idx="1"/>
          </p:nvPr>
        </p:nvSpPr>
        <p:spPr>
          <a:xfrm>
            <a:off x="838200" y="1562691"/>
            <a:ext cx="10618694" cy="51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r>
              <a:rPr lang="zh-TW" dirty="0" smtClean="0">
                <a:latin typeface="Century Gothic"/>
                <a:ea typeface="Century Gothic"/>
                <a:cs typeface="Century Gothic"/>
                <a:sym typeface="Century Gothic"/>
              </a:rPr>
              <a:t>学习情绪词汇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6BA851-8837-4F56-8A33-D9DBA0EE72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00" t="45778" r="31417" b="13333"/>
          <a:stretch/>
        </p:blipFill>
        <p:spPr>
          <a:xfrm>
            <a:off x="1788003" y="1964254"/>
            <a:ext cx="8209437" cy="48937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8EE88DCF-922F-B394-F6D7-35884C5A6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684" y="1851940"/>
            <a:ext cx="4858933" cy="4962574"/>
          </a:xfrm>
          <a:prstGeom prst="rect">
            <a:avLst/>
          </a:prstGeom>
        </p:spPr>
      </p:pic>
      <p:sp>
        <p:nvSpPr>
          <p:cNvPr id="139" name="Google Shape;139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如何帮助子女认识情绪？</a:t>
            </a:r>
            <a:endParaRPr dirty="0"/>
          </a:p>
        </p:txBody>
      </p:sp>
      <p:sp>
        <p:nvSpPr>
          <p:cNvPr id="140" name="Google Shape;140;p7"/>
          <p:cNvSpPr txBox="1">
            <a:spLocks noGrp="1"/>
          </p:cNvSpPr>
          <p:nvPr>
            <p:ph type="body" idx="1"/>
          </p:nvPr>
        </p:nvSpPr>
        <p:spPr>
          <a:xfrm>
            <a:off x="838200" y="1562691"/>
            <a:ext cx="10618694" cy="51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r>
              <a:rPr lang="zh-TW" dirty="0" smtClean="0">
                <a:latin typeface="Century Gothic"/>
                <a:ea typeface="Century Gothic"/>
                <a:cs typeface="Century Gothic"/>
                <a:sym typeface="Century Gothic"/>
              </a:rPr>
              <a:t>学习不同情绪的表情和身体</a:t>
            </a:r>
            <a:r>
              <a:rPr lang="zh-TW" altLang="en-US" dirty="0" smtClean="0">
                <a:latin typeface="Century Gothic"/>
                <a:ea typeface="Century Gothic"/>
                <a:cs typeface="Century Gothic"/>
                <a:sym typeface="Century Gothic"/>
              </a:rPr>
              <a:t>反应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7"/>
          <p:cNvSpPr/>
          <p:nvPr/>
        </p:nvSpPr>
        <p:spPr>
          <a:xfrm>
            <a:off x="7961174" y="2321615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嘴角向下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2" name="Google Shape;142;p7"/>
          <p:cNvSpPr/>
          <p:nvPr/>
        </p:nvSpPr>
        <p:spPr>
          <a:xfrm>
            <a:off x="9582420" y="2983921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眉毛皱起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3" name="Google Shape;143;p7"/>
          <p:cNvSpPr/>
          <p:nvPr/>
        </p:nvSpPr>
        <p:spPr>
          <a:xfrm>
            <a:off x="9582419" y="5919792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流下泪来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4" name="Google Shape;144;p7"/>
          <p:cNvSpPr/>
          <p:nvPr/>
        </p:nvSpPr>
        <p:spPr>
          <a:xfrm>
            <a:off x="7736617" y="5006060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独自坐着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5" name="Google Shape;145;p7"/>
          <p:cNvSpPr/>
          <p:nvPr/>
        </p:nvSpPr>
        <p:spPr>
          <a:xfrm>
            <a:off x="7534454" y="3662294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垂头丧气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6" name="Google Shape;146;p7"/>
          <p:cNvSpPr/>
          <p:nvPr/>
        </p:nvSpPr>
        <p:spPr>
          <a:xfrm>
            <a:off x="9668613" y="4259945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低头托腮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7" name="Google Shape;152;p8">
            <a:extLst>
              <a:ext uri="{FF2B5EF4-FFF2-40B4-BE49-F238E27FC236}">
                <a16:creationId xmlns:a16="http://schemas.microsoft.com/office/drawing/2014/main" id="{2923053D-B130-4E41-B1FE-7A3F4D0CAA2D}"/>
              </a:ext>
            </a:extLst>
          </p:cNvPr>
          <p:cNvSpPr/>
          <p:nvPr/>
        </p:nvSpPr>
        <p:spPr>
          <a:xfrm rot="-350849">
            <a:off x="305415" y="2135094"/>
            <a:ext cx="2907973" cy="2076606"/>
          </a:xfrm>
          <a:prstGeom prst="irregularSeal2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伤心</a:t>
            </a:r>
            <a:r>
              <a:rPr lang="zh-TW" sz="24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是怎样的？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142" grpId="0"/>
      <p:bldP spid="143" grpId="0"/>
      <p:bldP spid="144" grpId="0"/>
      <p:bldP spid="145" grpId="0"/>
      <p:bldP spid="14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A1F00447-9A3C-19C4-BFE5-D4C37A921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657" y="2079812"/>
            <a:ext cx="5517358" cy="4633362"/>
          </a:xfrm>
          <a:prstGeom prst="rect">
            <a:avLst/>
          </a:prstGeom>
        </p:spPr>
      </p:pic>
      <p:sp>
        <p:nvSpPr>
          <p:cNvPr id="152" name="Google Shape;152;p8"/>
          <p:cNvSpPr/>
          <p:nvPr/>
        </p:nvSpPr>
        <p:spPr>
          <a:xfrm rot="-350849">
            <a:off x="98217" y="1971154"/>
            <a:ext cx="2907973" cy="2076606"/>
          </a:xfrm>
          <a:prstGeom prst="irregularSeal2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愤怒是怎样的？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如何帮助子女认识情绪？</a:t>
            </a:r>
            <a:endParaRPr dirty="0"/>
          </a:p>
        </p:txBody>
      </p:sp>
      <p:sp>
        <p:nvSpPr>
          <p:cNvPr id="154" name="Google Shape;154;p8"/>
          <p:cNvSpPr txBox="1">
            <a:spLocks noGrp="1"/>
          </p:cNvSpPr>
          <p:nvPr>
            <p:ph type="body" idx="1"/>
          </p:nvPr>
        </p:nvSpPr>
        <p:spPr>
          <a:xfrm>
            <a:off x="838200" y="1562691"/>
            <a:ext cx="10618694" cy="51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r>
              <a:rPr lang="zh-TW" dirty="0" smtClean="0">
                <a:latin typeface="Century Gothic"/>
                <a:ea typeface="Century Gothic"/>
                <a:cs typeface="Century Gothic"/>
                <a:sym typeface="Century Gothic"/>
              </a:rPr>
              <a:t>学习不同情绪的表情和身体</a:t>
            </a:r>
            <a:r>
              <a:rPr lang="zh-TW" altLang="en-US" dirty="0" smtClean="0">
                <a:latin typeface="Century Gothic"/>
                <a:ea typeface="Century Gothic"/>
                <a:cs typeface="Century Gothic"/>
                <a:sym typeface="Century Gothic"/>
              </a:rPr>
              <a:t>反应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" name="Google Shape;155;p8"/>
          <p:cNvSpPr/>
          <p:nvPr/>
        </p:nvSpPr>
        <p:spPr>
          <a:xfrm>
            <a:off x="7365712" y="2103592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面红耳热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56" name="Google Shape;156;p8"/>
          <p:cNvSpPr/>
          <p:nvPr/>
        </p:nvSpPr>
        <p:spPr>
          <a:xfrm>
            <a:off x="7111323" y="3750975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睁大眼睛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57" name="Google Shape;157;p8"/>
          <p:cNvSpPr/>
          <p:nvPr/>
        </p:nvSpPr>
        <p:spPr>
          <a:xfrm>
            <a:off x="9911596" y="3277378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咬牙切齿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58" name="Google Shape;158;p8"/>
          <p:cNvSpPr/>
          <p:nvPr/>
        </p:nvSpPr>
        <p:spPr>
          <a:xfrm>
            <a:off x="7969999" y="2973343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眉毛竖起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59" name="Google Shape;159;p8"/>
          <p:cNvSpPr/>
          <p:nvPr/>
        </p:nvSpPr>
        <p:spPr>
          <a:xfrm>
            <a:off x="10001711" y="4897463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心跳加快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0" name="Google Shape;160;p8"/>
          <p:cNvSpPr/>
          <p:nvPr/>
        </p:nvSpPr>
        <p:spPr>
          <a:xfrm>
            <a:off x="9429464" y="5663581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呼吸加快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1" name="Google Shape;161;p8"/>
          <p:cNvSpPr/>
          <p:nvPr/>
        </p:nvSpPr>
        <p:spPr>
          <a:xfrm>
            <a:off x="7522958" y="5108655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身体发热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2" name="Google Shape;162;p8"/>
          <p:cNvSpPr/>
          <p:nvPr/>
        </p:nvSpPr>
        <p:spPr>
          <a:xfrm>
            <a:off x="7365711" y="6000718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握实拳头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3" name="Google Shape;163;p8"/>
          <p:cNvSpPr/>
          <p:nvPr/>
        </p:nvSpPr>
        <p:spPr>
          <a:xfrm>
            <a:off x="8717277" y="4337641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双手叉腰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4" name="Google Shape;164;p8"/>
          <p:cNvSpPr/>
          <p:nvPr/>
        </p:nvSpPr>
        <p:spPr>
          <a:xfrm>
            <a:off x="9646499" y="1978768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肌肉绷紧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2CC57131-930A-0344-F08C-BC317E69C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486" y="2063191"/>
            <a:ext cx="4450466" cy="4468755"/>
          </a:xfrm>
          <a:prstGeom prst="rect">
            <a:avLst/>
          </a:prstGeom>
        </p:spPr>
      </p:pic>
      <p:sp>
        <p:nvSpPr>
          <p:cNvPr id="170" name="Google Shape;170;p9"/>
          <p:cNvSpPr/>
          <p:nvPr/>
        </p:nvSpPr>
        <p:spPr>
          <a:xfrm rot="-350849">
            <a:off x="181154" y="2239075"/>
            <a:ext cx="2907973" cy="2076606"/>
          </a:xfrm>
          <a:prstGeom prst="irregularSeal2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恐惧是怎样的？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如何帮助子女认识情绪？</a:t>
            </a:r>
            <a:endParaRPr dirty="0"/>
          </a:p>
        </p:txBody>
      </p:sp>
      <p:sp>
        <p:nvSpPr>
          <p:cNvPr id="172" name="Google Shape;172;p9"/>
          <p:cNvSpPr txBox="1">
            <a:spLocks noGrp="1"/>
          </p:cNvSpPr>
          <p:nvPr>
            <p:ph type="body" idx="1"/>
          </p:nvPr>
        </p:nvSpPr>
        <p:spPr>
          <a:xfrm>
            <a:off x="838200" y="1562691"/>
            <a:ext cx="10618694" cy="51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r>
              <a:rPr lang="zh-TW" dirty="0" smtClean="0">
                <a:latin typeface="Century Gothic"/>
                <a:ea typeface="Century Gothic"/>
                <a:cs typeface="Century Gothic"/>
                <a:sym typeface="Century Gothic"/>
              </a:rPr>
              <a:t>学习不同情绪的表情和身体</a:t>
            </a:r>
            <a:r>
              <a:rPr lang="zh-TW" altLang="en-US" dirty="0" smtClean="0">
                <a:latin typeface="Century Gothic"/>
                <a:ea typeface="Century Gothic"/>
                <a:cs typeface="Century Gothic"/>
                <a:sym typeface="Century Gothic"/>
              </a:rPr>
              <a:t>反应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Google Shape;173;p9"/>
          <p:cNvSpPr/>
          <p:nvPr/>
        </p:nvSpPr>
        <p:spPr>
          <a:xfrm>
            <a:off x="7541487" y="2015487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眉毛抬起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74" name="Google Shape;174;p9"/>
          <p:cNvSpPr/>
          <p:nvPr/>
        </p:nvSpPr>
        <p:spPr>
          <a:xfrm>
            <a:off x="6941330" y="2853324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睁大眼睛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75" name="Google Shape;175;p9"/>
          <p:cNvSpPr/>
          <p:nvPr/>
        </p:nvSpPr>
        <p:spPr>
          <a:xfrm>
            <a:off x="9356861" y="1448985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面青唇白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76" name="Google Shape;176;p9"/>
          <p:cNvSpPr/>
          <p:nvPr/>
        </p:nvSpPr>
        <p:spPr>
          <a:xfrm>
            <a:off x="9115911" y="3197538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流下泪来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77" name="Google Shape;177;p9"/>
          <p:cNvSpPr/>
          <p:nvPr/>
        </p:nvSpPr>
        <p:spPr>
          <a:xfrm>
            <a:off x="7541486" y="3947235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心跳加快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78" name="Google Shape;178;p9"/>
          <p:cNvSpPr/>
          <p:nvPr/>
        </p:nvSpPr>
        <p:spPr>
          <a:xfrm>
            <a:off x="7541487" y="5953448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呼吸加快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79" name="Google Shape;179;p9"/>
          <p:cNvSpPr/>
          <p:nvPr/>
        </p:nvSpPr>
        <p:spPr>
          <a:xfrm>
            <a:off x="9679787" y="4112831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身体</a:t>
            </a:r>
            <a:r>
              <a:rPr lang="zh-TW" sz="3000" b="1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颤抖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8735805" y="4958087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缩成一团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81" name="Google Shape;181;p9"/>
          <p:cNvSpPr/>
          <p:nvPr/>
        </p:nvSpPr>
        <p:spPr>
          <a:xfrm>
            <a:off x="9776311" y="2294241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嘴角向下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82" name="Google Shape;182;p9"/>
          <p:cNvSpPr/>
          <p:nvPr/>
        </p:nvSpPr>
        <p:spPr>
          <a:xfrm>
            <a:off x="9478060" y="5576417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转身躲避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2379</Words>
  <Application>Microsoft Office PowerPoint</Application>
  <PresentationFormat>寬螢幕</PresentationFormat>
  <Paragraphs>179</Paragraphs>
  <Slides>24</Slides>
  <Notes>24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4" baseType="lpstr">
      <vt:lpstr>Noto Sans Symbols</vt:lpstr>
      <vt:lpstr>Times New Roman</vt:lpstr>
      <vt:lpstr>Courier New</vt:lpstr>
      <vt:lpstr>微軟正黑體</vt:lpstr>
      <vt:lpstr>Arial</vt:lpstr>
      <vt:lpstr>新細明體</vt:lpstr>
      <vt:lpstr>微軟正黑體</vt:lpstr>
      <vt:lpstr>Calibri</vt:lpstr>
      <vt:lpstr>Century Gothic</vt:lpstr>
      <vt:lpstr>Office 佈景主題</vt:lpstr>
      <vt:lpstr>帮助子女成为情绪小主人： 如何发展子女的情绪智能？</vt:lpstr>
      <vt:lpstr>大纲</vt:lpstr>
      <vt:lpstr>什么是情绪智能？</vt:lpstr>
      <vt:lpstr>情绪智能有多重要？</vt:lpstr>
      <vt:lpstr>如何帮助子女认识情绪？</vt:lpstr>
      <vt:lpstr>如何帮助子女认识情绪？</vt:lpstr>
      <vt:lpstr>如何帮助子女认识情绪？</vt:lpstr>
      <vt:lpstr>如何帮助子女认识情绪？</vt:lpstr>
      <vt:lpstr>如何帮助子女认识情绪？</vt:lpstr>
      <vt:lpstr>如何帮助子女认识情绪？</vt:lpstr>
      <vt:lpstr>如何帮助子女认识情绪？</vt:lpstr>
      <vt:lpstr>如何帮助子女认识情绪？</vt:lpstr>
      <vt:lpstr>如何帮助子女认识情绪？</vt:lpstr>
      <vt:lpstr>如何帮助子女表达情绪？</vt:lpstr>
      <vt:lpstr>如何帮助子女调节情绪？</vt:lpstr>
      <vt:lpstr>如何帮助子女调节情绪？</vt:lpstr>
      <vt:lpstr>如何帮助子女调节情绪？</vt:lpstr>
      <vt:lpstr>如何帮助子女调节情绪？</vt:lpstr>
      <vt:lpstr>如何帮助子女调节情绪？</vt:lpstr>
      <vt:lpstr>如何帮助子女调节情绪？</vt:lpstr>
      <vt:lpstr>如何帮助子女调节情绪？</vt:lpstr>
      <vt:lpstr>如何帮助子女调节情绪？</vt:lpstr>
      <vt:lpstr>如何帮助子女调节情绪？</vt:lpstr>
      <vt:lpstr>总结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幫助子女成為情緒小主人 如何發展子女的情緒智商</dc:title>
  <dc:creator>LAM, Chun Bun Ian [ECE]</dc:creator>
  <cp:lastModifiedBy>HSC&amp;PEd</cp:lastModifiedBy>
  <cp:revision>67</cp:revision>
  <cp:lastPrinted>2023-11-08T08:05:48Z</cp:lastPrinted>
  <dcterms:created xsi:type="dcterms:W3CDTF">2023-10-05T20:26:47Z</dcterms:created>
  <dcterms:modified xsi:type="dcterms:W3CDTF">2024-02-05T07:18:23Z</dcterms:modified>
</cp:coreProperties>
</file>