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629" r:id="rId7"/>
    <p:sldId id="622" r:id="rId8"/>
    <p:sldId id="565" r:id="rId9"/>
    <p:sldId id="566" r:id="rId10"/>
    <p:sldId id="617" r:id="rId11"/>
    <p:sldId id="623" r:id="rId12"/>
    <p:sldId id="624" r:id="rId13"/>
    <p:sldId id="595" r:id="rId14"/>
    <p:sldId id="605" r:id="rId15"/>
    <p:sldId id="606" r:id="rId16"/>
    <p:sldId id="607" r:id="rId17"/>
    <p:sldId id="608" r:id="rId18"/>
    <p:sldId id="599" r:id="rId19"/>
    <p:sldId id="620" r:id="rId20"/>
    <p:sldId id="577" r:id="rId21"/>
    <p:sldId id="578" r:id="rId22"/>
    <p:sldId id="580" r:id="rId23"/>
    <p:sldId id="581" r:id="rId24"/>
    <p:sldId id="625" r:id="rId25"/>
    <p:sldId id="583" r:id="rId26"/>
    <p:sldId id="626" r:id="rId27"/>
    <p:sldId id="627" r:id="rId28"/>
    <p:sldId id="631" r:id="rId29"/>
    <p:sldId id="632" r:id="rId30"/>
    <p:sldId id="628" r:id="rId31"/>
    <p:sldId id="569" r:id="rId32"/>
    <p:sldId id="630" r:id="rId33"/>
    <p:sldId id="633" r:id="rId34"/>
    <p:sldId id="634" r:id="rId35"/>
    <p:sldId id="609" r:id="rId36"/>
    <p:sldId id="610" r:id="rId37"/>
    <p:sldId id="554" r:id="rId3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E8"/>
    <a:srgbClr val="FAF7E4"/>
    <a:srgbClr val="288053"/>
    <a:srgbClr val="00FF00"/>
    <a:srgbClr val="8AC1A1"/>
    <a:srgbClr val="97BEBD"/>
    <a:srgbClr val="9EB86D"/>
    <a:srgbClr val="147A25"/>
    <a:srgbClr val="63A53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3447" autoAdjust="0"/>
  </p:normalViewPr>
  <p:slideViewPr>
    <p:cSldViewPr snapToGrid="0">
      <p:cViewPr varScale="1">
        <p:scale>
          <a:sx n="104" d="100"/>
          <a:sy n="104" d="100"/>
        </p:scale>
        <p:origin x="79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E68E90B-D7B0-49E2-8675-CB4FDAF3263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E52AB10-58F5-4280-BC3F-B63A95782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8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12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80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12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5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AAC1E236-1FCF-673A-F90A-80A9465C1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875849A-9449-C99F-1A80-2D6150A3F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D4F1A2E0-35F3-BAD6-6C7F-E904419FBF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54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84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3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32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0904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1359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6758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4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3275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440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6091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161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295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766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pPr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17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horturl.at/cgwB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horturl.at/cgwB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horturl.at/giyC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horturl.at/iBCK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gnw0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14" y="1111477"/>
            <a:ext cx="11234057" cy="2133599"/>
          </a:xfrm>
        </p:spPr>
        <p:txBody>
          <a:bodyPr>
            <a:normAutofit/>
          </a:bodyPr>
          <a:lstStyle/>
          <a:p>
            <a:pPr algn="ctr"/>
            <a:r>
              <a:rPr lang="zh-TW" altLang="en-US" sz="67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授人以鱼不如授人以渔：</a:t>
            </a:r>
            <a:r>
              <a:rPr lang="en-US" altLang="zh-TW" sz="67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67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如何支援子女学习</a:t>
            </a:r>
            <a:r>
              <a:rPr lang="en-US" altLang="zh-TW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世纪所需的共通能力？</a:t>
            </a:r>
            <a:endParaRPr lang="zh-TW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F330E-C929-4A23-BED0-31011F2F8A42}"/>
              </a:ext>
            </a:extLst>
          </p:cNvPr>
          <p:cNvSpPr/>
          <p:nvPr/>
        </p:nvSpPr>
        <p:spPr>
          <a:xfrm>
            <a:off x="3396326" y="3474267"/>
            <a:ext cx="52822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范畴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促进家校合作与沟通 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BA917-1F8B-4D67-A6BB-D4184358669A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41BA-EAB4-FF17-9358-32FCB2EF8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370BF7-884D-0A6E-6C3B-88968226C2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E9D0E-2505-1979-81DB-FC7B114DB6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99744" y="272949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A62F06-A1D7-EE05-16EF-22D04D4A828B}"/>
              </a:ext>
            </a:extLst>
          </p:cNvPr>
          <p:cNvSpPr/>
          <p:nvPr/>
        </p:nvSpPr>
        <p:spPr>
          <a:xfrm>
            <a:off x="3651217" y="1491130"/>
            <a:ext cx="5109091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目标：请用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条直线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连起下面</a:t>
            </a:r>
            <a:r>
              <a:rPr 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点。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规则：画线时笔尖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离开纸张。</a:t>
            </a:r>
            <a:endParaRPr lang="en-US" sz="24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0B97FDB-C646-0DF8-451C-E30FD66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创意思维小练习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186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5BDC4-4227-388B-DD60-50CD55BD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77765C-A4CF-23FB-EDC0-23E71203D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C93AF-75F5-234D-869B-76411F8B16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99744" y="272949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DEE106-C8E7-A5FB-1025-E3BDE113DC13}"/>
              </a:ext>
            </a:extLst>
          </p:cNvPr>
          <p:cNvSpPr/>
          <p:nvPr/>
        </p:nvSpPr>
        <p:spPr>
          <a:xfrm>
            <a:off x="3651217" y="1491130"/>
            <a:ext cx="5109091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目标：请用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条直线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连起下面</a:t>
            </a:r>
            <a:r>
              <a:rPr 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点。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规则：画线时笔尖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离开纸张。</a:t>
            </a:r>
            <a:endParaRPr lang="en-US" sz="24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4D1EE40F-DEB8-B6B9-D139-FD176E3DBB18}"/>
              </a:ext>
            </a:extLst>
          </p:cNvPr>
          <p:cNvCxnSpPr>
            <a:cxnSpLocks/>
          </p:cNvCxnSpPr>
          <p:nvPr/>
        </p:nvCxnSpPr>
        <p:spPr>
          <a:xfrm flipV="1">
            <a:off x="4638040" y="3067050"/>
            <a:ext cx="0" cy="30467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E81A00AD-8FA1-DE27-40DC-5E5614F2F1D6}"/>
              </a:ext>
            </a:extLst>
          </p:cNvPr>
          <p:cNvCxnSpPr>
            <a:cxnSpLocks/>
          </p:cNvCxnSpPr>
          <p:nvPr/>
        </p:nvCxnSpPr>
        <p:spPr>
          <a:xfrm flipH="1">
            <a:off x="4638040" y="3111500"/>
            <a:ext cx="281051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>
            <a:extLst>
              <a:ext uri="{FF2B5EF4-FFF2-40B4-BE49-F238E27FC236}">
                <a16:creationId xmlns:a16="http://schemas.microsoft.com/office/drawing/2014/main" id="{70C128C0-4C99-99F7-2640-749ACF8A874C}"/>
              </a:ext>
            </a:extLst>
          </p:cNvPr>
          <p:cNvCxnSpPr>
            <a:cxnSpLocks/>
          </p:cNvCxnSpPr>
          <p:nvPr/>
        </p:nvCxnSpPr>
        <p:spPr>
          <a:xfrm flipV="1">
            <a:off x="7416800" y="3111500"/>
            <a:ext cx="0" cy="30467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D2F3A826-6039-19F0-12F8-5C82F3FB5076}"/>
              </a:ext>
            </a:extLst>
          </p:cNvPr>
          <p:cNvCxnSpPr>
            <a:cxnSpLocks/>
          </p:cNvCxnSpPr>
          <p:nvPr/>
        </p:nvCxnSpPr>
        <p:spPr>
          <a:xfrm>
            <a:off x="6007100" y="6057900"/>
            <a:ext cx="14097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DCDC8A1C-D0DB-9D04-CFD6-629EA4B73EA9}"/>
              </a:ext>
            </a:extLst>
          </p:cNvPr>
          <p:cNvCxnSpPr>
            <a:cxnSpLocks/>
          </p:cNvCxnSpPr>
          <p:nvPr/>
        </p:nvCxnSpPr>
        <p:spPr>
          <a:xfrm>
            <a:off x="6007100" y="4635500"/>
            <a:ext cx="0" cy="142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>
            <a:extLst>
              <a:ext uri="{FF2B5EF4-FFF2-40B4-BE49-F238E27FC236}">
                <a16:creationId xmlns:a16="http://schemas.microsoft.com/office/drawing/2014/main" id="{C7AA07A0-9150-D04C-635D-7726DC6E9870}"/>
              </a:ext>
            </a:extLst>
          </p:cNvPr>
          <p:cNvSpPr txBox="1">
            <a:spLocks/>
          </p:cNvSpPr>
          <p:nvPr/>
        </p:nvSpPr>
        <p:spPr>
          <a:xfrm>
            <a:off x="1176562" y="96104"/>
            <a:ext cx="10058400" cy="1113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创意思维小练习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81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E954A-AEBB-4558-D146-C2C2F1C6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8668D5-201E-6B45-AE0C-F6E361DC26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29990E3-D421-2E7D-428B-9ED4160505A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43600" y="2035565"/>
            <a:ext cx="3600000" cy="3600000"/>
          </a:xfrm>
          <a:prstGeom prst="rect">
            <a:avLst/>
          </a:prstGeom>
          <a:noFill/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56D19FD-CBEA-49CD-6046-682EB2CD23ED}"/>
              </a:ext>
            </a:extLst>
          </p:cNvPr>
          <p:cNvSpPr/>
          <p:nvPr/>
        </p:nvSpPr>
        <p:spPr>
          <a:xfrm>
            <a:off x="3765517" y="1188164"/>
            <a:ext cx="5109091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目标：请用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条直线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连起下面</a:t>
            </a:r>
            <a:r>
              <a:rPr 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点。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规则：画线时笔尖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离开纸张。</a:t>
            </a:r>
            <a:endParaRPr lang="en-US" sz="24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AEC83B-6675-FC87-417D-BFC094F5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创意思维小练习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09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BEC0-1918-9861-E18C-02542AC1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410F14-D58F-A6C5-9842-2B180AD98D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753FD-2B2F-41FD-4BCB-7BF2C427E0B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43600" y="2035565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50F7CB-1553-B866-08DE-E4E04C8F45C3}"/>
              </a:ext>
            </a:extLst>
          </p:cNvPr>
          <p:cNvSpPr/>
          <p:nvPr/>
        </p:nvSpPr>
        <p:spPr>
          <a:xfrm>
            <a:off x="3805273" y="1209946"/>
            <a:ext cx="5109091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目标：请用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条直线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连起下面</a:t>
            </a:r>
            <a:r>
              <a:rPr 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点。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规则：画线时笔尖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离开纸张。</a:t>
            </a:r>
            <a:endParaRPr lang="en-US" sz="24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D1FA2380-C010-FF5E-75FD-B79CFA13C8F8}"/>
              </a:ext>
            </a:extLst>
          </p:cNvPr>
          <p:cNvCxnSpPr>
            <a:cxnSpLocks/>
          </p:cNvCxnSpPr>
          <p:nvPr/>
        </p:nvCxnSpPr>
        <p:spPr>
          <a:xfrm flipV="1">
            <a:off x="4581896" y="2373116"/>
            <a:ext cx="0" cy="4388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15A35EFF-A963-8B4C-F8C7-D5EC525DF834}"/>
              </a:ext>
            </a:extLst>
          </p:cNvPr>
          <p:cNvCxnSpPr>
            <a:cxnSpLocks/>
          </p:cNvCxnSpPr>
          <p:nvPr/>
        </p:nvCxnSpPr>
        <p:spPr>
          <a:xfrm flipH="1" flipV="1">
            <a:off x="4581896" y="2417566"/>
            <a:ext cx="4172062" cy="444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F2BB0024-721F-B7DF-D49A-FF77B6BD26F3}"/>
              </a:ext>
            </a:extLst>
          </p:cNvPr>
          <p:cNvCxnSpPr>
            <a:cxnSpLocks/>
          </p:cNvCxnSpPr>
          <p:nvPr/>
        </p:nvCxnSpPr>
        <p:spPr>
          <a:xfrm>
            <a:off x="4508500" y="2373116"/>
            <a:ext cx="2852156" cy="29908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92254DB3-F380-2E67-44DC-47E8970D09DD}"/>
              </a:ext>
            </a:extLst>
          </p:cNvPr>
          <p:cNvCxnSpPr>
            <a:cxnSpLocks/>
          </p:cNvCxnSpPr>
          <p:nvPr/>
        </p:nvCxnSpPr>
        <p:spPr>
          <a:xfrm flipH="1">
            <a:off x="4581896" y="2462017"/>
            <a:ext cx="4172062" cy="42998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>
            <a:extLst>
              <a:ext uri="{FF2B5EF4-FFF2-40B4-BE49-F238E27FC236}">
                <a16:creationId xmlns:a16="http://schemas.microsoft.com/office/drawing/2014/main" id="{D3B096F3-272B-AD1E-8BB7-E824AEB9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创意思维小练习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243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61086-97D6-DD9E-5F6E-942AC0EF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930ECB-C3EC-FB66-5CE9-BA1677E609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9F2E0-FFDF-8D4A-ACB9-72A4D6FFD0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61644" y="249454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2A9EAE-C439-E6C9-8F15-0A7CA2D5901D}"/>
              </a:ext>
            </a:extLst>
          </p:cNvPr>
          <p:cNvSpPr/>
          <p:nvPr/>
        </p:nvSpPr>
        <p:spPr>
          <a:xfrm>
            <a:off x="3651216" y="1373655"/>
            <a:ext cx="5109091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目标：请用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条直线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连起下面</a:t>
            </a:r>
            <a:r>
              <a:rPr 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点。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规则：画线时笔尖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离开纸张。</a:t>
            </a:r>
            <a:endParaRPr lang="en-US" sz="24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BD13A10-7A0D-DBAE-5405-86EB81CE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创意思维小练习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148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B799-81FE-BD3A-B93B-A195594A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7D014-6312-C811-7ACF-A86A5C3F89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3086E0-1500-A485-946F-DC4441DB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93" y="554751"/>
            <a:ext cx="9501484" cy="3378305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1DA9D18B-4BF6-4110-1E41-9069D4523B9E}"/>
              </a:ext>
            </a:extLst>
          </p:cNvPr>
          <p:cNvSpPr/>
          <p:nvPr/>
        </p:nvSpPr>
        <p:spPr>
          <a:xfrm>
            <a:off x="2966871" y="4772389"/>
            <a:ext cx="7986198" cy="1620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游戏规则只说「画线时笔尖不可以离开纸张」，并没有说不可以将线画出点外，亦没有说不可以撕开纸张。「要在点内画线」和「要保持纸张的完整性」都只是我们的「常规思维」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: 十四角 7">
            <a:extLst>
              <a:ext uri="{FF2B5EF4-FFF2-40B4-BE49-F238E27FC236}">
                <a16:creationId xmlns:a16="http://schemas.microsoft.com/office/drawing/2014/main" id="{1BF27746-BA67-00EA-F4AF-D8769A062E93}"/>
              </a:ext>
            </a:extLst>
          </p:cNvPr>
          <p:cNvSpPr/>
          <p:nvPr/>
        </p:nvSpPr>
        <p:spPr>
          <a:xfrm rot="20818970">
            <a:off x="346487" y="3533066"/>
            <a:ext cx="4599169" cy="1909482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帮助子女打破常规思维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43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A37D4580-8373-4E76-954D-E1CD4ADD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创造力的重要性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E01B2AD8-64AB-4C48-8B3F-C63D511D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44" y="1845734"/>
            <a:ext cx="9932936" cy="42861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我们经常受「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常规思维」所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局限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「创造力」就是指打破旧有模式、跳出现有框框来思考和处理问题的能力。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很多人士的成功都建立在出色的创意上。只要能够摆脱「常规思维」，宏观地观察四周的事物，就可能可以产生新的意念和方法出来。 </a:t>
            </a:r>
            <a:endParaRPr lang="zh-TW" altLang="en-US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什么是创意思维？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/>
              </a:rPr>
              <a:t>https://shorturl.at/cgwBI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5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95648-FCCE-16AB-942B-BAA237B78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CFD6A-827E-0988-5F30-15A5FFD4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7D478-D4F0-15FD-9688-E00D5D3D6BFC}"/>
              </a:ext>
            </a:extLst>
          </p:cNvPr>
          <p:cNvSpPr/>
          <p:nvPr/>
        </p:nvSpPr>
        <p:spPr>
          <a:xfrm>
            <a:off x="1097280" y="6018706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3450AA1-2B78-3771-A908-0E5C6BA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让子女动手做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65D0EF-EF55-C4E9-BB4A-F2A93F8F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85" b="9074"/>
          <a:stretch/>
        </p:blipFill>
        <p:spPr>
          <a:xfrm>
            <a:off x="6065521" y="2395099"/>
            <a:ext cx="5990553" cy="335163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0EF5DA9-0F2D-4602-7AB4-B4CF007C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7" y="2506732"/>
            <a:ext cx="599055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91AC9-CB42-42E0-440B-3A14E081F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71299A-F6D1-F7BD-ACBE-AD51FCFFBFE8}"/>
              </a:ext>
            </a:extLst>
          </p:cNvPr>
          <p:cNvSpPr/>
          <p:nvPr/>
        </p:nvSpPr>
        <p:spPr>
          <a:xfrm>
            <a:off x="1097280" y="6018706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187A3BF-EE06-E589-67C9-93FAEE71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让子女表达想法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83A568A-A240-5691-D6BD-424427F9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337EBF5-60E6-2D69-7B6D-27709739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37" y="2321104"/>
            <a:ext cx="6011177" cy="33770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6BC7BFC-F9B2-24F9-9CDC-BFABDC7DB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" t="10406" r="3868" b="3819"/>
          <a:stretch/>
        </p:blipFill>
        <p:spPr>
          <a:xfrm>
            <a:off x="233373" y="2321104"/>
            <a:ext cx="5745019" cy="32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0AC5D-1BFE-341F-A6E9-03EACA0AC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A0C6AEE-6093-2EEF-A6E1-EE9B3E87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让子女「发梦」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078378B-30D0-315A-7A34-3AA85F35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091" y="1868580"/>
            <a:ext cx="5133009" cy="4427125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35F3044-661E-9C31-3548-357163BCB0C2}"/>
              </a:ext>
            </a:extLst>
          </p:cNvPr>
          <p:cNvSpPr/>
          <p:nvPr/>
        </p:nvSpPr>
        <p:spPr>
          <a:xfrm>
            <a:off x="1097280" y="5765800"/>
            <a:ext cx="4560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7237D14-CE7B-A14C-A4BB-2130B535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3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大纲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2447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学习</a:t>
            </a:r>
            <a:r>
              <a:rPr lang="en-US" altLang="zh-TW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世纪共通能力的重要性</a:t>
            </a:r>
            <a:endParaRPr lang="en-US" altLang="zh-TW" sz="3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培养子女的慎思明辨能力 </a:t>
            </a:r>
            <a:endParaRPr lang="en-US" altLang="zh-TW" sz="3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培养子女的创造力</a:t>
            </a:r>
            <a:endParaRPr lang="en-US" altLang="zh-TW" sz="3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培养子女的解决问题能力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76BB0-A8C3-61F9-7015-5AD4BA45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695D3A-640C-E1D4-FD88-D853D82F9CFF}"/>
              </a:ext>
            </a:extLst>
          </p:cNvPr>
          <p:cNvSpPr/>
          <p:nvPr/>
        </p:nvSpPr>
        <p:spPr>
          <a:xfrm>
            <a:off x="1097280" y="5765800"/>
            <a:ext cx="4560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8BD50B5-A61C-9072-4A54-1D5ABE72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与子女一起「脑力激荡」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F95FE95-1AAA-484D-0606-7CC07562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6" y="1845734"/>
            <a:ext cx="55054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什么是创意思维？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/>
              </a:rPr>
              <a:t>https://shorturl.at/cgwBI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C291B6B-93F0-95A0-2E30-5F1CFDEED396}"/>
              </a:ext>
            </a:extLst>
          </p:cNvPr>
          <p:cNvSpPr txBox="1">
            <a:spLocks/>
          </p:cNvSpPr>
          <p:nvPr/>
        </p:nvSpPr>
        <p:spPr>
          <a:xfrm>
            <a:off x="1066800" y="17954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2959B36-80B2-6B80-61E0-17AFEC2BE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56258"/>
              </p:ext>
            </p:extLst>
          </p:nvPr>
        </p:nvGraphicFramePr>
        <p:xfrm>
          <a:off x="533400" y="1933257"/>
          <a:ext cx="554037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375">
                  <a:extLst>
                    <a:ext uri="{9D8B030D-6E8A-4147-A177-3AD203B41FA5}">
                      <a16:colId xmlns:a16="http://schemas.microsoft.com/office/drawing/2014/main" val="3226404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创意思维的障碍</a:t>
                      </a:r>
                      <a:endParaRPr lang="zh-HK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55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以惯性的方法做事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86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以惯性的方法思考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9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认为每个问题只有一个答案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8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怕出错、怕别人不认同自己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7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Courier New" panose="02070309020205020404" pitchFamily="49" charset="0"/>
                        <a:buChar char="o"/>
                      </a:pPr>
                      <a:r>
                        <a:rPr lang="zh-HK" altLang="en-US" sz="3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过早对事情作评定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66215"/>
                  </a:ext>
                </a:extLst>
              </a:tr>
            </a:tbl>
          </a:graphicData>
        </a:graphic>
      </p:graphicFrame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2C3071D-E3AF-7990-8938-16441E5AF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07330"/>
              </p:ext>
            </p:extLst>
          </p:nvPr>
        </p:nvGraphicFramePr>
        <p:xfrm>
          <a:off x="6343650" y="1933257"/>
          <a:ext cx="554037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375">
                  <a:extLst>
                    <a:ext uri="{9D8B030D-6E8A-4147-A177-3AD203B41FA5}">
                      <a16:colId xmlns:a16="http://schemas.microsoft.com/office/drawing/2014/main" val="3226404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脑力激荡</a:t>
                      </a: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的条件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55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随意想象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86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产生大量意念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9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将意念联系及发展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8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不作任何批评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7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记录一切想法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6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3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8BB67CB-F2A4-7882-9ED7-A09152F1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385883" cy="63165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体验「脑力激荡」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77D4F28-B583-88A2-4AB3-7370435B9826}"/>
              </a:ext>
            </a:extLst>
          </p:cNvPr>
          <p:cNvSpPr txBox="1">
            <a:spLocks/>
          </p:cNvSpPr>
          <p:nvPr/>
        </p:nvSpPr>
        <p:spPr>
          <a:xfrm>
            <a:off x="1097279" y="2402957"/>
            <a:ext cx="10385883" cy="29133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题目：请运用场面描写手法，幻想你第一次到达「天空城市」时的所见、所闻、所感。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目标：描写当时的环境特点和居民活动，呈现当时的气氛。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19824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zh-TW" altLang="zh-HK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01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AEFDB2F1-E8D6-6D12-6016-F807C0F4BE15}"/>
              </a:ext>
            </a:extLst>
          </p:cNvPr>
          <p:cNvSpPr/>
          <p:nvPr/>
        </p:nvSpPr>
        <p:spPr>
          <a:xfrm>
            <a:off x="5088890" y="3924814"/>
            <a:ext cx="2418080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天空城</a:t>
            </a:r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7B700588-F09D-A32D-8BD3-43ED87578226}"/>
              </a:ext>
            </a:extLst>
          </p:cNvPr>
          <p:cNvSpPr/>
          <p:nvPr/>
        </p:nvSpPr>
        <p:spPr>
          <a:xfrm>
            <a:off x="3086661" y="392481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环境特点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F0EB8A89-55E3-09CF-A353-690C8D46E5FD}"/>
              </a:ext>
            </a:extLst>
          </p:cNvPr>
          <p:cNvSpPr/>
          <p:nvPr/>
        </p:nvSpPr>
        <p:spPr>
          <a:xfrm>
            <a:off x="8076081" y="392481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居民活动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0469EE43-31A3-CA76-376B-6DF856BFF2FC}"/>
              </a:ext>
            </a:extLst>
          </p:cNvPr>
          <p:cNvSpPr/>
          <p:nvPr/>
        </p:nvSpPr>
        <p:spPr>
          <a:xfrm>
            <a:off x="9973459" y="265243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所见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10A7EF3C-C384-FAFD-B3E6-8862CAD751EA}"/>
              </a:ext>
            </a:extLst>
          </p:cNvPr>
          <p:cNvSpPr/>
          <p:nvPr/>
        </p:nvSpPr>
        <p:spPr>
          <a:xfrm>
            <a:off x="9973458" y="3933229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所闻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68EA06CD-B874-8691-A7B1-2B6D278723B6}"/>
              </a:ext>
            </a:extLst>
          </p:cNvPr>
          <p:cNvSpPr/>
          <p:nvPr/>
        </p:nvSpPr>
        <p:spPr>
          <a:xfrm>
            <a:off x="9973458" y="521402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所感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07F33FF-D88A-8021-31B8-057C09C02284}"/>
              </a:ext>
            </a:extLst>
          </p:cNvPr>
          <p:cNvSpPr/>
          <p:nvPr/>
        </p:nvSpPr>
        <p:spPr>
          <a:xfrm>
            <a:off x="1277134" y="265243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所见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C52294D0-4145-65B7-3D57-F02B07FBDABE}"/>
              </a:ext>
            </a:extLst>
          </p:cNvPr>
          <p:cNvSpPr/>
          <p:nvPr/>
        </p:nvSpPr>
        <p:spPr>
          <a:xfrm>
            <a:off x="1277133" y="3933229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所闻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AA2BBF96-9E4B-B79A-3824-797A8D8E6DC7}"/>
              </a:ext>
            </a:extLst>
          </p:cNvPr>
          <p:cNvSpPr/>
          <p:nvPr/>
        </p:nvSpPr>
        <p:spPr>
          <a:xfrm>
            <a:off x="1277133" y="521402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所感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Straight Arrow Connector 2">
            <a:extLst>
              <a:ext uri="{FF2B5EF4-FFF2-40B4-BE49-F238E27FC236}">
                <a16:creationId xmlns:a16="http://schemas.microsoft.com/office/drawing/2014/main" id="{605C6239-E3DD-7C92-D364-6B189D103873}"/>
              </a:ext>
            </a:extLst>
          </p:cNvPr>
          <p:cNvCxnSpPr>
            <a:cxnSpLocks/>
            <a:stCxn id="8" idx="2"/>
            <a:endCxn id="9" idx="6"/>
          </p:cNvCxnSpPr>
          <p:nvPr/>
        </p:nvCxnSpPr>
        <p:spPr>
          <a:xfrm flipH="1">
            <a:off x="4440332" y="4455674"/>
            <a:ext cx="648558" cy="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">
            <a:extLst>
              <a:ext uri="{FF2B5EF4-FFF2-40B4-BE49-F238E27FC236}">
                <a16:creationId xmlns:a16="http://schemas.microsoft.com/office/drawing/2014/main" id="{63620582-B5CE-0224-06ED-471B55BCA30B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7506970" y="4455674"/>
            <a:ext cx="569111" cy="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">
            <a:extLst>
              <a:ext uri="{FF2B5EF4-FFF2-40B4-BE49-F238E27FC236}">
                <a16:creationId xmlns:a16="http://schemas.microsoft.com/office/drawing/2014/main" id="{EB2B1755-4FFA-536D-6481-A6AECFDCE99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9429752" y="3183294"/>
            <a:ext cx="543707" cy="127238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">
            <a:extLst>
              <a:ext uri="{FF2B5EF4-FFF2-40B4-BE49-F238E27FC236}">
                <a16:creationId xmlns:a16="http://schemas.microsoft.com/office/drawing/2014/main" id="{4ABBF8DB-429C-2615-79D2-65060FEF2A4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9429752" y="4455674"/>
            <a:ext cx="543706" cy="8415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">
            <a:extLst>
              <a:ext uri="{FF2B5EF4-FFF2-40B4-BE49-F238E27FC236}">
                <a16:creationId xmlns:a16="http://schemas.microsoft.com/office/drawing/2014/main" id="{07EAB0D2-8AC3-E4CB-62DD-DF11499C8858}"/>
              </a:ext>
            </a:extLst>
          </p:cNvPr>
          <p:cNvCxnSpPr>
            <a:cxnSpLocks/>
            <a:stCxn id="10" idx="6"/>
            <a:endCxn id="14" idx="2"/>
          </p:cNvCxnSpPr>
          <p:nvPr/>
        </p:nvCxnSpPr>
        <p:spPr>
          <a:xfrm>
            <a:off x="9429752" y="4455674"/>
            <a:ext cx="543706" cy="128921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">
            <a:extLst>
              <a:ext uri="{FF2B5EF4-FFF2-40B4-BE49-F238E27FC236}">
                <a16:creationId xmlns:a16="http://schemas.microsoft.com/office/drawing/2014/main" id="{EEE7B4B9-C6BE-DDBA-4C30-2C87DE4B703E}"/>
              </a:ext>
            </a:extLst>
          </p:cNvPr>
          <p:cNvCxnSpPr>
            <a:cxnSpLocks/>
            <a:stCxn id="9" idx="2"/>
            <a:endCxn id="15" idx="6"/>
          </p:cNvCxnSpPr>
          <p:nvPr/>
        </p:nvCxnSpPr>
        <p:spPr>
          <a:xfrm flipH="1" flipV="1">
            <a:off x="2630805" y="3183294"/>
            <a:ext cx="455856" cy="127238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">
            <a:extLst>
              <a:ext uri="{FF2B5EF4-FFF2-40B4-BE49-F238E27FC236}">
                <a16:creationId xmlns:a16="http://schemas.microsoft.com/office/drawing/2014/main" id="{5115BD79-DE4D-0BBF-48A5-FCC4413659D9}"/>
              </a:ext>
            </a:extLst>
          </p:cNvPr>
          <p:cNvCxnSpPr>
            <a:cxnSpLocks/>
            <a:stCxn id="9" idx="2"/>
            <a:endCxn id="17" idx="6"/>
          </p:cNvCxnSpPr>
          <p:nvPr/>
        </p:nvCxnSpPr>
        <p:spPr>
          <a:xfrm flipH="1">
            <a:off x="2630804" y="4455674"/>
            <a:ext cx="455857" cy="128921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2">
            <a:extLst>
              <a:ext uri="{FF2B5EF4-FFF2-40B4-BE49-F238E27FC236}">
                <a16:creationId xmlns:a16="http://schemas.microsoft.com/office/drawing/2014/main" id="{BFBD1B77-1DAC-919D-DFB4-6714B3042089}"/>
              </a:ext>
            </a:extLst>
          </p:cNvPr>
          <p:cNvCxnSpPr>
            <a:cxnSpLocks/>
            <a:stCxn id="9" idx="2"/>
            <a:endCxn id="16" idx="6"/>
          </p:cNvCxnSpPr>
          <p:nvPr/>
        </p:nvCxnSpPr>
        <p:spPr>
          <a:xfrm flipH="1">
            <a:off x="2630804" y="4455674"/>
            <a:ext cx="455857" cy="8415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內容版面配置區 2">
            <a:extLst>
              <a:ext uri="{FF2B5EF4-FFF2-40B4-BE49-F238E27FC236}">
                <a16:creationId xmlns:a16="http://schemas.microsoft.com/office/drawing/2014/main" id="{4E987D99-D804-14E5-EFFC-58EF4188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06030" cy="79828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「脑图」：将主题写在图中间，然后自由联想，快捷而清楚地把想法以文字或图象记录下来，并以线联系，让想法清晰地像树枝般分散出来。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579EE1E2-A8FB-A8B3-D3AA-AD0A424E89D2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Buzan, T., &amp; Buzan, B. (2002). </a:t>
            </a:r>
            <a:r>
              <a:rPr lang="en-US" sz="1200" i="1" dirty="0">
                <a:latin typeface="Century Gothic" panose="020B0502020202020204" pitchFamily="34" charset="0"/>
              </a:rPr>
              <a:t>How to mind map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</a:rPr>
              <a:t>Thorsons</a:t>
            </a:r>
            <a:r>
              <a:rPr lang="en-US" sz="12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87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06030" cy="79828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「脑图」：将主题写在图中间，然后自由联想，快捷而清楚地把想法以文字或图象记录下来，并以线联系，让想法清晰地像树枝般分散出来。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DEF9A367-C012-B773-2803-C206EB2E3A48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Buzan, T., &amp; Buzan, B. (2002). </a:t>
            </a:r>
            <a:r>
              <a:rPr lang="en-US" sz="1200" i="1" dirty="0">
                <a:latin typeface="Century Gothic" panose="020B0502020202020204" pitchFamily="34" charset="0"/>
              </a:rPr>
              <a:t>How to mind map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</a:rPr>
              <a:t>Thorsons</a:t>
            </a:r>
            <a:r>
              <a:rPr lang="en-US" sz="12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4" y="3152941"/>
            <a:ext cx="11595011" cy="279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06030" cy="54504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奔驰法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SCAMPER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代表七种改变的方向，能够帮助子女推敲出新颖的想法：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DEF9A367-C012-B773-2803-C206EB2E3A48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Eberle, B</a:t>
            </a:r>
            <a:r>
              <a:rPr lang="en-US" altLang="zh-TW" sz="1200" dirty="0">
                <a:latin typeface="Century Gothic" panose="020B0502020202020204" pitchFamily="34" charset="0"/>
              </a:rPr>
              <a:t>. (</a:t>
            </a:r>
            <a:r>
              <a:rPr lang="en-US" sz="1200" dirty="0">
                <a:latin typeface="Century Gothic" panose="020B0502020202020204" pitchFamily="34" charset="0"/>
              </a:rPr>
              <a:t>1996). </a:t>
            </a:r>
            <a:r>
              <a:rPr lang="en-US" sz="1200" i="1" dirty="0">
                <a:latin typeface="Century Gothic" panose="020B0502020202020204" pitchFamily="34" charset="0"/>
              </a:rPr>
              <a:t>Scamper: Games for imagination development</a:t>
            </a:r>
            <a:r>
              <a:rPr lang="en-US" sz="1200" dirty="0">
                <a:latin typeface="Century Gothic" panose="020B0502020202020204" pitchFamily="34" charset="0"/>
              </a:rPr>
              <a:t>. Prufrock Press.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76BB38C-0C46-9B0E-EAD1-0C17713C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47467"/>
              </p:ext>
            </p:extLst>
          </p:nvPr>
        </p:nvGraphicFramePr>
        <p:xfrm>
          <a:off x="1381516" y="2257426"/>
          <a:ext cx="999726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684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5206578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方向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定义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替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S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ubstitute)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代替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什么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结</a:t>
                      </a:r>
                      <a:r>
                        <a:rPr lang="zh-TW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HK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ombine)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以与什么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「结合」成为一体？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适</a:t>
                      </a:r>
                      <a:r>
                        <a:rPr lang="zh-HK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应 </a:t>
                      </a:r>
                      <a:r>
                        <a:rPr lang="en-US" altLang="zh-HK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dapt)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「适应」、「调整」？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改变</a:t>
                      </a:r>
                      <a:r>
                        <a:rPr lang="zh-HK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M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odify)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改变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」其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意义、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颜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音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、形式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P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ut to other uses)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有没有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「其他」非传统的用途？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除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去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liminate) 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「除去」？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浓缩？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能否减少？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重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新安排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R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earrange)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「重新安排」原物的排序？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8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780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06030" cy="54504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例子：假如智能手机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会有什么后果？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76BB38C-0C46-9B0E-EAD1-0C17713C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93015"/>
              </p:ext>
            </p:extLst>
          </p:nvPr>
        </p:nvGraphicFramePr>
        <p:xfrm>
          <a:off x="1381516" y="2237127"/>
          <a:ext cx="999726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798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5217464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方向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替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(Substitute)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代替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了真人互动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结</a:t>
                      </a:r>
                      <a:r>
                        <a:rPr lang="zh-TW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HK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(Combine)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与金钱「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结合」成为一体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适</a:t>
                      </a:r>
                      <a:r>
                        <a:rPr lang="zh-HK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应 </a:t>
                      </a:r>
                      <a:r>
                        <a:rPr lang="en-US" altLang="zh-HK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Adapt)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会自动「适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应」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家的喜好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altLang="zh-HK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HK" altLang="en-US" sz="24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改变  </a:t>
                      </a:r>
                      <a:r>
                        <a:rPr lang="en-US" altLang="zh-HK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Modify)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细小到可以放在身体里面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HK" altLang="en-US" sz="2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(Put to other uses)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可以为用家提供食物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除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去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(Eliminate) 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能够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除去</a:t>
                      </a:r>
                      <a:r>
                        <a:rPr lang="zh-HK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充电的需要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重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新安排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(Rearrange)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可以让用家走进电子世界里生活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85182"/>
                  </a:ext>
                </a:extLst>
              </a:tr>
            </a:tbl>
          </a:graphicData>
        </a:graphic>
      </p:graphicFrame>
      <p:sp>
        <p:nvSpPr>
          <p:cNvPr id="4" name="文字方塊 4">
            <a:extLst>
              <a:ext uri="{FF2B5EF4-FFF2-40B4-BE49-F238E27FC236}">
                <a16:creationId xmlns:a16="http://schemas.microsoft.com/office/drawing/2014/main" id="{41F695AB-6462-BEE0-B0E8-86F051587F6C}"/>
              </a:ext>
            </a:extLst>
          </p:cNvPr>
          <p:cNvSpPr txBox="1"/>
          <p:nvPr/>
        </p:nvSpPr>
        <p:spPr>
          <a:xfrm>
            <a:off x="1381516" y="5978343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4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六式创意思维技巧</a:t>
            </a:r>
            <a:r>
              <a:rPr lang="en-US" altLang="zh-TW" sz="14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ea typeface="微軟正黑體" panose="020B0604030504040204" pitchFamily="34" charset="-120"/>
                <a:hlinkClick r:id="rId2"/>
              </a:rPr>
              <a:t>https://shorturl.at/giyC4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008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A37D4580-8373-4E76-954D-E1CD4ADD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解决问题能力的重要性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E01B2AD8-64AB-4C48-8B3F-C63D511D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44" y="1845734"/>
            <a:ext cx="9932936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当眼前的</a:t>
            </a:r>
            <a:r>
              <a:rPr lang="zh-TW" alt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客观状态</a:t>
            </a:r>
            <a:r>
              <a:rPr lang="zh-TW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与我们的</a:t>
            </a:r>
            <a:r>
              <a:rPr lang="zh-TW" alt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预期状态</a:t>
            </a:r>
            <a:r>
              <a:rPr lang="zh-TW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有落差时，问题就会出现。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解决问题能力就是指将客观状态和预期状态拉近的能力。能够达到我们的预期状态，就是达到目标，亦即是解决问题。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小至决定午餐吃什么、周末去看电影还是去逛街，大至制定学习计划、决定以什么为终身职业，都可以被称为问题。因为我们几乎每一天都在解决问题，所以解决问题能力是生活的基本技能。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问题解决与创造力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/>
              </a:rPr>
              <a:t>https://shorturl.at/iBCKP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02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培养子女的解决问题能力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49680" y="3392382"/>
            <a:ext cx="10058400" cy="1856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「解难四部曲」：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97B7FB1-84A9-595E-40B7-54746F010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29" r="79096" b="39679"/>
          <a:stretch/>
        </p:blipFill>
        <p:spPr>
          <a:xfrm>
            <a:off x="1249680" y="3841115"/>
            <a:ext cx="2179320" cy="156908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5FC95B-7BE4-539B-FBFB-889498458E01}"/>
              </a:ext>
            </a:extLst>
          </p:cNvPr>
          <p:cNvSpPr txBox="1">
            <a:spLocks/>
          </p:cNvSpPr>
          <p:nvPr/>
        </p:nvSpPr>
        <p:spPr>
          <a:xfrm>
            <a:off x="1249680" y="1998134"/>
            <a:ext cx="10058400" cy="1856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例子：子女要做小组汇报，但其他组员似乎都「懒懒闲」，不大肯动手做。子女觉得很烦恼：他不想独自完成所有工作，但又担心如果连他自己都不做的话，全组都会得零分。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BEEF35F-A5D1-6997-478A-871C24DD6B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28" r="52741"/>
          <a:stretch/>
        </p:blipFill>
        <p:spPr>
          <a:xfrm>
            <a:off x="3371850" y="3823963"/>
            <a:ext cx="2724150" cy="16033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4B9864E-ED5D-A61A-E175-F37C4E6567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9" r="26610"/>
          <a:stretch/>
        </p:blipFill>
        <p:spPr>
          <a:xfrm>
            <a:off x="6096000" y="3806813"/>
            <a:ext cx="2724150" cy="160338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AA3016-2C45-9172-08B6-7FC75202F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24"/>
          <a:stretch/>
        </p:blipFill>
        <p:spPr>
          <a:xfrm>
            <a:off x="8763000" y="3795386"/>
            <a:ext cx="281223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通过协作解决问题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72586E4-BC07-B86A-B2D4-8D5DA519C0A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23833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假设子女决定与组员一起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协作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来解决问题，子女就需要具备协作能力。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协作能力是指能够有效地进行小组工作，并在协作关系中达成共同目标的能力。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ACB4B2-D3E8-46A4-7EB5-3F1D18C044EF}"/>
              </a:ext>
            </a:extLst>
          </p:cNvPr>
          <p:cNvSpPr txBox="1"/>
          <p:nvPr/>
        </p:nvSpPr>
        <p:spPr>
          <a:xfrm>
            <a:off x="1097280" y="5890687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﹙2001﹚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学会学习 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- 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课程发展路向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https://shorturl.at/gnw05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4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学习</a:t>
            </a:r>
            <a:r>
              <a:rPr lang="en-US" altLang="zh-TW" sz="6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6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世纪共通能力的重要性</a:t>
            </a:r>
            <a:endParaRPr lang="zh-HK" altLang="en-US" sz="6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61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世纪共通能力是指能够适应变化、面对挑战的能力。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这些能力帮助子女不断学习，通过探索、思考、沟通、合作、创新、应变，自我完善、解决问题。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共通能力的种类繁多，能力与能力之间亦有相关相类似的地方。这次活动介绍其中三种能力：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慎思明辨能力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创造力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解决问题能力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93359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Trilling, B., &amp; Fadel, C. (2012). </a:t>
            </a:r>
            <a:r>
              <a:rPr lang="en-US" sz="1200" i="1" dirty="0">
                <a:latin typeface="Century Gothic" panose="020B0502020202020204" pitchFamily="34" charset="0"/>
              </a:rPr>
              <a:t>21st century skills: Learning for life in our times</a:t>
            </a:r>
            <a:r>
              <a:rPr lang="en-US" sz="1200" dirty="0">
                <a:latin typeface="Century Gothic" panose="020B0502020202020204" pitchFamily="34" charset="0"/>
              </a:rPr>
              <a:t>. John Wiley &amp; Sons.</a:t>
            </a:r>
          </a:p>
        </p:txBody>
      </p:sp>
    </p:spTree>
    <p:extLst>
      <p:ext uri="{BB962C8B-B14F-4D97-AF65-F5344CB8AC3E}">
        <p14:creationId xmlns:p14="http://schemas.microsoft.com/office/powerpoint/2010/main" val="266895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通过协作解决问题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72586E4-BC07-B86A-B2D4-8D5DA519C0A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6815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在协作过程中，子女可能要扮演以下角色：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ACB4B2-D3E8-46A4-7EB5-3F1D18C044EF}"/>
              </a:ext>
            </a:extLst>
          </p:cNvPr>
          <p:cNvSpPr txBox="1"/>
          <p:nvPr/>
        </p:nvSpPr>
        <p:spPr>
          <a:xfrm>
            <a:off x="1097280" y="5944229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Bennett, N., &amp; Dunne, E. (1992). </a:t>
            </a:r>
            <a:r>
              <a:rPr lang="en-US" altLang="zh-TW" sz="1400" i="1" dirty="0">
                <a:latin typeface="Century Gothic" panose="020B0502020202020204" pitchFamily="34" charset="0"/>
              </a:rPr>
              <a:t>Managing classroom groups.</a:t>
            </a:r>
            <a:r>
              <a:rPr lang="en-US" altLang="zh-TW" sz="1400" dirty="0">
                <a:latin typeface="Century Gothic" panose="020B0502020202020204" pitchFamily="34" charset="0"/>
              </a:rPr>
              <a:t> Simon &amp; Schuster Education.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AC7A460-7EBD-6601-7362-7D1E73FF1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34606"/>
              </p:ext>
            </p:extLst>
          </p:nvPr>
        </p:nvGraphicFramePr>
        <p:xfrm>
          <a:off x="1381516" y="2371726"/>
          <a:ext cx="971320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748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7818456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主管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指引讨论、帮助分工、制定计划、保持进度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鼓励者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鼓励组员表达意见，维持组员的关系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记录者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澄清想法、制作纪录、回顾决定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代言人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代表小组向外界表达想法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秘书</a:t>
                      </a:r>
                      <a:endParaRPr lang="zh-HK" altLang="en-US" sz="24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收集或分配物资，观察工作进展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213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评估员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评估工作成品的质量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792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81C97A-EE50-4592-8313-2269E9EDB8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主管</a:t>
            </a:r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F556BD2-7474-4187-8DC5-307E7B929937}"/>
              </a:ext>
            </a:extLst>
          </p:cNvPr>
          <p:cNvSpPr/>
          <p:nvPr/>
        </p:nvSpPr>
        <p:spPr>
          <a:xfrm>
            <a:off x="534154" y="1599035"/>
            <a:ext cx="4789283" cy="816321"/>
          </a:xfrm>
          <a:prstGeom prst="wedgeRectCallout">
            <a:avLst>
              <a:gd name="adj1" fmla="val 92918"/>
              <a:gd name="adj2" fmla="val -7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让我把大家的想法都记录下来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我先用脑图将大家的想法表现出来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017121F-0FAA-47A4-A563-71C0455A6981}"/>
              </a:ext>
            </a:extLst>
          </p:cNvPr>
          <p:cNvSpPr/>
          <p:nvPr/>
        </p:nvSpPr>
        <p:spPr>
          <a:xfrm>
            <a:off x="6698058" y="2786434"/>
            <a:ext cx="5104645" cy="470780"/>
          </a:xfrm>
          <a:prstGeom prst="wedgeRectCallout">
            <a:avLst>
              <a:gd name="adj1" fmla="val -94935"/>
              <a:gd name="adj2" fmla="val 1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我代表大家将我们组的想法和全班分享一下。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E7987136-EB6C-41E4-BFED-B7CF1BCB9C84}"/>
              </a:ext>
            </a:extLst>
          </p:cNvPr>
          <p:cNvSpPr/>
          <p:nvPr/>
        </p:nvSpPr>
        <p:spPr>
          <a:xfrm>
            <a:off x="6750438" y="6080156"/>
            <a:ext cx="5052262" cy="470780"/>
          </a:xfrm>
          <a:prstGeom prst="wedgeRectCallout">
            <a:avLst>
              <a:gd name="adj1" fmla="val -94935"/>
              <a:gd name="adj2" fmla="val 1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我们的进度很好呀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比预定时间早了完成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90FE6F-54E3-497E-8C8E-74D7C8074E21}"/>
              </a:ext>
            </a:extLst>
          </p:cNvPr>
          <p:cNvSpPr/>
          <p:nvPr/>
        </p:nvSpPr>
        <p:spPr>
          <a:xfrm>
            <a:off x="4744016" y="611453"/>
            <a:ext cx="1285592" cy="47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endParaRPr lang="en-US" sz="3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9774C-BD3F-4301-A0EE-2730057B21BC}"/>
              </a:ext>
            </a:extLst>
          </p:cNvPr>
          <p:cNvSpPr/>
          <p:nvPr/>
        </p:nvSpPr>
        <p:spPr>
          <a:xfrm>
            <a:off x="7448889" y="1722483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记录者</a:t>
            </a:r>
            <a:endParaRPr lang="en-US" sz="3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798E78-2B05-4D1C-B906-F00BDC7601A8}"/>
              </a:ext>
            </a:extLst>
          </p:cNvPr>
          <p:cNvSpPr/>
          <p:nvPr/>
        </p:nvSpPr>
        <p:spPr>
          <a:xfrm>
            <a:off x="3057384" y="2769836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代言人</a:t>
            </a:r>
            <a:endParaRPr lang="en-US" sz="3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5937A5-BB83-4835-8CB0-C5DEFA71E18D}"/>
              </a:ext>
            </a:extLst>
          </p:cNvPr>
          <p:cNvSpPr/>
          <p:nvPr/>
        </p:nvSpPr>
        <p:spPr>
          <a:xfrm>
            <a:off x="5075501" y="4943627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秘书</a:t>
            </a:r>
            <a:endParaRPr 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04A4C0-EBA4-4533-B8DF-8512B729B19F}"/>
              </a:ext>
            </a:extLst>
          </p:cNvPr>
          <p:cNvSpPr/>
          <p:nvPr/>
        </p:nvSpPr>
        <p:spPr>
          <a:xfrm>
            <a:off x="3057384" y="6128967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评估员</a:t>
            </a:r>
            <a:endParaRPr lang="en-US" sz="30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5B1261-78EF-45BE-A6C8-7FDD443ABD2B}"/>
              </a:ext>
            </a:extLst>
          </p:cNvPr>
          <p:cNvGrpSpPr/>
          <p:nvPr/>
        </p:nvGrpSpPr>
        <p:grpSpPr>
          <a:xfrm>
            <a:off x="534155" y="453222"/>
            <a:ext cx="11268548" cy="798765"/>
            <a:chOff x="461727" y="308367"/>
            <a:chExt cx="11268548" cy="798765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3B49D647-3301-42E4-B84C-E00BCCF56E52}"/>
                </a:ext>
              </a:extLst>
            </p:cNvPr>
            <p:cNvSpPr/>
            <p:nvPr/>
          </p:nvSpPr>
          <p:spPr>
            <a:xfrm>
              <a:off x="461727" y="319890"/>
              <a:ext cx="3397892" cy="787242"/>
            </a:xfrm>
            <a:prstGeom prst="wedgeRectCallout">
              <a:avLst>
                <a:gd name="adj1" fmla="val 79151"/>
                <a:gd name="adj2" fmla="val -1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大家都表达一下意见</a:t>
              </a:r>
              <a:r>
                <a:rPr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﹗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不如小明先说？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32A65CB8-A63C-4146-ABF4-A0089ECAEEDE}"/>
                </a:ext>
              </a:extLst>
            </p:cNvPr>
            <p:cNvSpPr/>
            <p:nvPr/>
          </p:nvSpPr>
          <p:spPr>
            <a:xfrm>
              <a:off x="7315200" y="308367"/>
              <a:ext cx="4415075" cy="787242"/>
            </a:xfrm>
            <a:prstGeom prst="wedgeRectCallout">
              <a:avLst>
                <a:gd name="adj1" fmla="val -82917"/>
                <a:gd name="adj2" fmla="val -32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现在我们分工。我觉得工作可以分成三份。我们每人可以主力负责一份。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63EF49-7A39-4AA9-9CCC-BE75A5AF9354}"/>
              </a:ext>
            </a:extLst>
          </p:cNvPr>
          <p:cNvGrpSpPr/>
          <p:nvPr/>
        </p:nvGrpSpPr>
        <p:grpSpPr>
          <a:xfrm>
            <a:off x="534155" y="4827005"/>
            <a:ext cx="11268545" cy="816321"/>
            <a:chOff x="461727" y="4682150"/>
            <a:chExt cx="11268545" cy="816321"/>
          </a:xfrm>
        </p:grpSpPr>
        <p:sp>
          <p:nvSpPr>
            <p:cNvPr id="15" name="Speech Bubble: Rectangle 14">
              <a:extLst>
                <a:ext uri="{FF2B5EF4-FFF2-40B4-BE49-F238E27FC236}">
                  <a16:creationId xmlns:a16="http://schemas.microsoft.com/office/drawing/2014/main" id="{C027B704-9F63-4AA6-AE9B-095369F32757}"/>
                </a:ext>
              </a:extLst>
            </p:cNvPr>
            <p:cNvSpPr/>
            <p:nvPr/>
          </p:nvSpPr>
          <p:spPr>
            <a:xfrm>
              <a:off x="461727" y="4682150"/>
              <a:ext cx="3397892" cy="816321"/>
            </a:xfrm>
            <a:prstGeom prst="wedgeRectCallout">
              <a:avLst>
                <a:gd name="adj1" fmla="val 82146"/>
                <a:gd name="adj2" fmla="val -2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你们需要访问一个游客？让我替你问问其他组员</a:t>
              </a:r>
              <a:r>
                <a:rPr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Speech Bubble: Rectangle 23">
              <a:extLst>
                <a:ext uri="{FF2B5EF4-FFF2-40B4-BE49-F238E27FC236}">
                  <a16:creationId xmlns:a16="http://schemas.microsoft.com/office/drawing/2014/main" id="{0AC77F7F-03EE-40B3-B776-B9D1A0B1B65C}"/>
                </a:ext>
              </a:extLst>
            </p:cNvPr>
            <p:cNvSpPr/>
            <p:nvPr/>
          </p:nvSpPr>
          <p:spPr>
            <a:xfrm>
              <a:off x="7315199" y="4682150"/>
              <a:ext cx="4415073" cy="787242"/>
            </a:xfrm>
            <a:prstGeom prst="wedgeRectCallout">
              <a:avLst>
                <a:gd name="adj1" fmla="val -81713"/>
                <a:gd name="adj2" fmla="val -32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我们开了一个</a:t>
              </a:r>
              <a:r>
                <a:rPr lang="en-US" altLang="zh-TW" sz="2000" b="1" dirty="0" smtClean="0">
                  <a:latin typeface="Century Gothic" panose="020B0502020202020204" pitchFamily="34" charset="0"/>
                  <a:ea typeface="微軟正黑體" panose="020B0604030504040204" pitchFamily="34" charset="-120"/>
                </a:rPr>
                <a:t>Google Doc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档案，可以在网上轮流修改同一份文件。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D81DD8F9-3DB8-4C98-B478-6453E7ED2317}"/>
              </a:ext>
            </a:extLst>
          </p:cNvPr>
          <p:cNvSpPr/>
          <p:nvPr/>
        </p:nvSpPr>
        <p:spPr>
          <a:xfrm>
            <a:off x="540698" y="3741518"/>
            <a:ext cx="4789283" cy="470780"/>
          </a:xfrm>
          <a:prstGeom prst="wedgeRectCallout">
            <a:avLst>
              <a:gd name="adj1" fmla="val 93512"/>
              <a:gd name="adj2" fmla="val 15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这个想法真好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又有创意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又可以实行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AF4F5D-F39D-4066-860A-BCF424738DED}"/>
              </a:ext>
            </a:extLst>
          </p:cNvPr>
          <p:cNvSpPr/>
          <p:nvPr/>
        </p:nvSpPr>
        <p:spPr>
          <a:xfrm>
            <a:off x="7327258" y="3821616"/>
            <a:ext cx="1582090" cy="47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鼓励者</a:t>
            </a:r>
            <a:endParaRPr lang="en-US" sz="3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30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8" grpId="0"/>
      <p:bldP spid="20" grpId="0"/>
      <p:bldP spid="21" grpId="0"/>
      <p:bldP spid="22" grpId="0"/>
      <p:bldP spid="23" grpId="0"/>
      <p:bldP spid="25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8317CD45-25D2-220E-FE97-7737E2645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12F5788-0C34-A7B6-0E52-743D716572C6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1450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假设子女决定与组员一起分工协作，子女可以运用「工作流程看板」，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令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分看板工更透明更具体。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「工作流程看板」包括以下项目：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88390F05-A2B9-7C77-9E97-442F08E4FE7B}"/>
              </a:ext>
            </a:extLst>
          </p:cNvPr>
          <p:cNvSpPr txBox="1">
            <a:spLocks/>
          </p:cNvSpPr>
          <p:nvPr/>
        </p:nvSpPr>
        <p:spPr>
          <a:xfrm>
            <a:off x="1097280" y="3404865"/>
            <a:ext cx="10058400" cy="2113709"/>
          </a:xfrm>
          <a:prstGeom prst="rect">
            <a:avLst/>
          </a:prstGeom>
        </p:spPr>
        <p:txBody>
          <a:bodyPr vert="horz" lIns="0" tIns="45720" rIns="0" bIns="45720" numCol="2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工作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负责组员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预计完成日期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进度：未开始、进行中、已完成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实际完成日期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遇到问题吗？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打算如何解决？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60B821-0D99-58E2-4934-68B80AAD8370}"/>
              </a:ext>
            </a:extLst>
          </p:cNvPr>
          <p:cNvSpPr/>
          <p:nvPr/>
        </p:nvSpPr>
        <p:spPr>
          <a:xfrm>
            <a:off x="692149" y="5688506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Sugimori</a:t>
            </a:r>
            <a:r>
              <a:rPr lang="en-US" sz="1200" dirty="0">
                <a:latin typeface="Century Gothic" panose="020B0502020202020204" pitchFamily="34" charset="0"/>
              </a:rPr>
              <a:t>, Y., Kusunoki, K., Cho, F., &amp; </a:t>
            </a:r>
            <a:r>
              <a:rPr lang="en-US" sz="1200" dirty="0" err="1">
                <a:latin typeface="Century Gothic" panose="020B0502020202020204" pitchFamily="34" charset="0"/>
              </a:rPr>
              <a:t>Uchikawa</a:t>
            </a:r>
            <a:r>
              <a:rPr lang="en-US" sz="1200" dirty="0">
                <a:latin typeface="Century Gothic" panose="020B0502020202020204" pitchFamily="34" charset="0"/>
              </a:rPr>
              <a:t>, S. (1977). Toyota production system and kanban system materialization of just-in-time and respect-for-human system. </a:t>
            </a:r>
            <a:r>
              <a:rPr lang="en-US" sz="1200" i="1" dirty="0">
                <a:latin typeface="Century Gothic" panose="020B0502020202020204" pitchFamily="34" charset="0"/>
              </a:rPr>
              <a:t>The </a:t>
            </a:r>
            <a:r>
              <a:rPr lang="en-US" altLang="zh-TW" sz="1200" i="1" dirty="0">
                <a:latin typeface="Century Gothic" panose="020B0502020202020204" pitchFamily="34" charset="0"/>
              </a:rPr>
              <a:t>I</a:t>
            </a:r>
            <a:r>
              <a:rPr lang="en-US" sz="1200" i="1" dirty="0">
                <a:latin typeface="Century Gothic" panose="020B0502020202020204" pitchFamily="34" charset="0"/>
              </a:rPr>
              <a:t>nternational </a:t>
            </a:r>
            <a:r>
              <a:rPr lang="en-US" altLang="zh-TW" sz="1200" i="1" dirty="0">
                <a:latin typeface="Century Gothic" panose="020B0502020202020204" pitchFamily="34" charset="0"/>
              </a:rPr>
              <a:t>J</a:t>
            </a:r>
            <a:r>
              <a:rPr lang="en-US" sz="1200" i="1" dirty="0">
                <a:latin typeface="Century Gothic" panose="020B0502020202020204" pitchFamily="34" charset="0"/>
              </a:rPr>
              <a:t>ournal of </a:t>
            </a:r>
            <a:r>
              <a:rPr lang="en-US" altLang="zh-TW" sz="1200" i="1" dirty="0">
                <a:latin typeface="Century Gothic" panose="020B0502020202020204" pitchFamily="34" charset="0"/>
              </a:rPr>
              <a:t>P</a:t>
            </a:r>
            <a:r>
              <a:rPr lang="en-US" sz="1200" i="1" dirty="0">
                <a:latin typeface="Century Gothic" panose="020B0502020202020204" pitchFamily="34" charset="0"/>
              </a:rPr>
              <a:t>roduction </a:t>
            </a:r>
            <a:r>
              <a:rPr lang="en-US" altLang="zh-TW" sz="1200" i="1" dirty="0">
                <a:latin typeface="Century Gothic" panose="020B0502020202020204" pitchFamily="34" charset="0"/>
              </a:rPr>
              <a:t>R</a:t>
            </a:r>
            <a:r>
              <a:rPr lang="en-US" sz="1200" i="1" dirty="0">
                <a:latin typeface="Century Gothic" panose="020B0502020202020204" pitchFamily="34" charset="0"/>
              </a:rPr>
              <a:t>esearch, 15</a:t>
            </a:r>
            <a:r>
              <a:rPr lang="en-US" sz="1200" dirty="0">
                <a:latin typeface="Century Gothic" panose="020B0502020202020204" pitchFamily="34" charset="0"/>
              </a:rPr>
              <a:t>(6), 553-564.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709B8E6-A9A7-D832-A4EE-9E1966B0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通过协作解决问题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870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2FA0598-F8D7-05E8-B641-364884A854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A0F03122-5DB2-5B5B-CE65-B321801A9A5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6155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「工作流程看板」例子：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914112-FF08-46E3-EE6A-DCD634FA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60" y="2573598"/>
            <a:ext cx="11552776" cy="3262998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9574A858-EFC4-095F-C0FB-1D495678D302}"/>
              </a:ext>
            </a:extLst>
          </p:cNvPr>
          <p:cNvSpPr/>
          <p:nvPr/>
        </p:nvSpPr>
        <p:spPr>
          <a:xfrm>
            <a:off x="838199" y="6050456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Sugimori</a:t>
            </a:r>
            <a:r>
              <a:rPr lang="en-US" sz="1200" dirty="0">
                <a:latin typeface="Century Gothic" panose="020B0502020202020204" pitchFamily="34" charset="0"/>
              </a:rPr>
              <a:t>, Y., Kusunoki, K., Cho, F., &amp; </a:t>
            </a:r>
            <a:r>
              <a:rPr lang="en-US" sz="1200" dirty="0" err="1">
                <a:latin typeface="Century Gothic" panose="020B0502020202020204" pitchFamily="34" charset="0"/>
              </a:rPr>
              <a:t>Uchikawa</a:t>
            </a:r>
            <a:r>
              <a:rPr lang="en-US" sz="1200" dirty="0">
                <a:latin typeface="Century Gothic" panose="020B0502020202020204" pitchFamily="34" charset="0"/>
              </a:rPr>
              <a:t>, S. (1977). Toyota production system and kanban system materialization of just-in-time and respect-for-human system. </a:t>
            </a:r>
            <a:r>
              <a:rPr lang="en-US" sz="1200" i="1" dirty="0">
                <a:latin typeface="Century Gothic" panose="020B0502020202020204" pitchFamily="34" charset="0"/>
              </a:rPr>
              <a:t>The </a:t>
            </a:r>
            <a:r>
              <a:rPr lang="en-US" altLang="zh-TW" sz="1200" i="1" dirty="0">
                <a:latin typeface="Century Gothic" panose="020B0502020202020204" pitchFamily="34" charset="0"/>
              </a:rPr>
              <a:t>I</a:t>
            </a:r>
            <a:r>
              <a:rPr lang="en-US" sz="1200" i="1" dirty="0">
                <a:latin typeface="Century Gothic" panose="020B0502020202020204" pitchFamily="34" charset="0"/>
              </a:rPr>
              <a:t>nternational </a:t>
            </a:r>
            <a:r>
              <a:rPr lang="en-US" altLang="zh-TW" sz="1200" i="1" dirty="0">
                <a:latin typeface="Century Gothic" panose="020B0502020202020204" pitchFamily="34" charset="0"/>
              </a:rPr>
              <a:t>J</a:t>
            </a:r>
            <a:r>
              <a:rPr lang="en-US" sz="1200" i="1" dirty="0">
                <a:latin typeface="Century Gothic" panose="020B0502020202020204" pitchFamily="34" charset="0"/>
              </a:rPr>
              <a:t>ournal of </a:t>
            </a:r>
            <a:r>
              <a:rPr lang="en-US" altLang="zh-TW" sz="1200" i="1" dirty="0">
                <a:latin typeface="Century Gothic" panose="020B0502020202020204" pitchFamily="34" charset="0"/>
              </a:rPr>
              <a:t>P</a:t>
            </a:r>
            <a:r>
              <a:rPr lang="en-US" sz="1200" i="1" dirty="0">
                <a:latin typeface="Century Gothic" panose="020B0502020202020204" pitchFamily="34" charset="0"/>
              </a:rPr>
              <a:t>roduction </a:t>
            </a:r>
            <a:r>
              <a:rPr lang="en-US" altLang="zh-TW" sz="1200" i="1" dirty="0">
                <a:latin typeface="Century Gothic" panose="020B0502020202020204" pitchFamily="34" charset="0"/>
              </a:rPr>
              <a:t>R</a:t>
            </a:r>
            <a:r>
              <a:rPr lang="en-US" sz="1200" i="1" dirty="0">
                <a:latin typeface="Century Gothic" panose="020B0502020202020204" pitchFamily="34" charset="0"/>
              </a:rPr>
              <a:t>esearch, 15</a:t>
            </a:r>
            <a:r>
              <a:rPr lang="en-US" sz="1200" dirty="0">
                <a:latin typeface="Century Gothic" panose="020B0502020202020204" pitchFamily="34" charset="0"/>
              </a:rPr>
              <a:t>(6), 553-564.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解决问题能力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344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59" y="1897958"/>
            <a:ext cx="6180306" cy="966840"/>
          </a:xfrm>
        </p:spPr>
        <p:txBody>
          <a:bodyPr numCol="1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世纪共通能力包括：慎思明辨能力、创造力、解决问题能力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ABACCE8-C341-BDCC-7A9C-35B5E974D704}"/>
              </a:ext>
            </a:extLst>
          </p:cNvPr>
          <p:cNvSpPr txBox="1">
            <a:spLocks/>
          </p:cNvSpPr>
          <p:nvPr/>
        </p:nvSpPr>
        <p:spPr>
          <a:xfrm>
            <a:off x="6582565" y="2211994"/>
            <a:ext cx="5447490" cy="4510127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如何培养子女的</a:t>
            </a:r>
            <a:r>
              <a:rPr lang="zh-TW" altLang="en-US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解决问题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运用「解难四部曲」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运用「工作流程看板」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lvl="2" indent="-336550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帮助子女明白主管、鼓励者、 纪录者、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代言人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、秘书和评估员的工作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8F766F-EDCF-DD63-BAF8-5AF8207E8821}"/>
              </a:ext>
            </a:extLst>
          </p:cNvPr>
          <p:cNvSpPr txBox="1">
            <a:spLocks/>
          </p:cNvSpPr>
          <p:nvPr/>
        </p:nvSpPr>
        <p:spPr>
          <a:xfrm>
            <a:off x="376759" y="2763477"/>
            <a:ext cx="6082704" cy="1405543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如何培养子女的慎思明辨能力？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多问问题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引导思想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89751E3-F52D-FC4D-C8AC-CC87CE73D36D}"/>
              </a:ext>
            </a:extLst>
          </p:cNvPr>
          <p:cNvSpPr txBox="1">
            <a:spLocks/>
          </p:cNvSpPr>
          <p:nvPr/>
        </p:nvSpPr>
        <p:spPr>
          <a:xfrm>
            <a:off x="402259" y="4198589"/>
            <a:ext cx="6082704" cy="2247608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如何培养子女的创造力？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帮助子女打破常规思维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让子女动手做、表达想法、「发梦」和运用「脑力激荡」、「脑图」和「奔驰法」 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Explosion 2 10">
            <a:extLst>
              <a:ext uri="{FF2B5EF4-FFF2-40B4-BE49-F238E27FC236}">
                <a16:creationId xmlns:a16="http://schemas.microsoft.com/office/drawing/2014/main" id="{6B08D1AE-D2B6-AACD-5F7D-8E881E5658D2}"/>
              </a:ext>
            </a:extLst>
          </p:cNvPr>
          <p:cNvSpPr/>
          <p:nvPr/>
        </p:nvSpPr>
        <p:spPr>
          <a:xfrm rot="21199914">
            <a:off x="6364410" y="4505770"/>
            <a:ext cx="5931076" cy="22476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帮助子女适应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变化、面对挑战</a:t>
            </a:r>
            <a:endParaRPr 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3" grpId="0"/>
      <p:bldP spid="5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慎思明辨能力的重要性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1547"/>
            <a:ext cx="10058400" cy="45871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慎思明辨能力是指处理资料，再通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过分析资料而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作出结论和决定的能力。慎思明辨能力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可以包括：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演绎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分析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推论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评估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解释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自我调整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慎思明辨能力是处理复杂问题和面对未知情况时必要的能力，被学者誉为教育的其中一个最重要的长远目标。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</p:spTree>
    <p:extLst>
      <p:ext uri="{BB962C8B-B14F-4D97-AF65-F5344CB8AC3E}">
        <p14:creationId xmlns:p14="http://schemas.microsoft.com/office/powerpoint/2010/main" val="63116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35990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Butterworth, J., &amp; Thwaites, G. (2013). </a:t>
            </a:r>
            <a:r>
              <a:rPr lang="en-US" sz="1200" i="1" dirty="0">
                <a:latin typeface="Century Gothic" panose="020B0502020202020204" pitchFamily="34" charset="0"/>
              </a:rPr>
              <a:t>Thinking skills: Critical thinking and problem solving</a:t>
            </a:r>
            <a:r>
              <a:rPr lang="en-US" sz="1200" dirty="0">
                <a:latin typeface="Century Gothic" panose="020B0502020202020204" pitchFamily="34" charset="0"/>
              </a:rPr>
              <a:t>. Cambridge University Press.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以下两类型问题有什么分别？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130241" y="2301097"/>
            <a:ext cx="4684955" cy="19940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62954"/>
              </p:ext>
            </p:extLst>
          </p:nvPr>
        </p:nvGraphicFramePr>
        <p:xfrm>
          <a:off x="883377" y="2570510"/>
          <a:ext cx="1065421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052">
                  <a:extLst>
                    <a:ext uri="{9D8B030D-6E8A-4147-A177-3AD203B41FA5}">
                      <a16:colId xmlns:a16="http://schemas.microsoft.com/office/drawing/2014/main" val="316276254"/>
                    </a:ext>
                  </a:extLst>
                </a:gridCol>
                <a:gridCol w="6530165">
                  <a:extLst>
                    <a:ext uri="{9D8B030D-6E8A-4147-A177-3AD203B41FA5}">
                      <a16:colId xmlns:a16="http://schemas.microsoft.com/office/drawing/2014/main" val="1230900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今天是星期几？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你觉得乘搭什么交通工具去公园比较好？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49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植物是如何摄取营养的？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如果我们一家人要去旅行，哪个地方会最好呢？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48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哺乳类动物有什么特点？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你把零用钱储蓄起来，打算将来怎样使用？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0833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为什么天空是蓝色的？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（子女看完卡通片后不满意其结局）如果你是作者，你会怎样改写这个结局呢？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75842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恐龙活跃于哪一个时期？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你认为电子书与体实书，哪一种更好呢？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558929"/>
                  </a:ext>
                </a:extLst>
              </a:tr>
            </a:tbl>
          </a:graphicData>
        </a:graphic>
      </p:graphicFrame>
      <p:sp>
        <p:nvSpPr>
          <p:cNvPr id="8" name="標題 1">
            <a:extLst>
              <a:ext uri="{FF2B5EF4-FFF2-40B4-BE49-F238E27FC236}">
                <a16:creationId xmlns:a16="http://schemas.microsoft.com/office/drawing/2014/main" id="{F0128C2D-A6B6-D420-09E9-A349640D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运用问题提升子女的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慎思明辨能力</a:t>
            </a:r>
            <a:endParaRPr lang="zh-TW" alt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3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86133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Browne, M.N., &amp; Keeley, S.M. (1998). </a:t>
            </a:r>
            <a:r>
              <a:rPr lang="en-US" sz="1200" i="1" dirty="0">
                <a:latin typeface="Century Gothic" panose="020B0502020202020204" pitchFamily="34" charset="0"/>
              </a:rPr>
              <a:t>Asking the right questions: A guide to critical thinking</a:t>
            </a:r>
            <a:r>
              <a:rPr lang="en-US" sz="1200" dirty="0">
                <a:latin typeface="Century Gothic" panose="020B0502020202020204" pitchFamily="34" charset="0"/>
              </a:rPr>
              <a:t>. Prentice Hall.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6577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通过问题引导子女思考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052830" y="2416362"/>
            <a:ext cx="9316720" cy="32478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「你对这个问题有什么看法？」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zh-HK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「为什么你会有这个看法？」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鼓励子女解释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「你的看法反映你重视什么？」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帮助子女自我调整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「你从哪里得到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这些资料的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？这些资料的来源可靠吗？」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评估资料的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准确性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「还有没有其他看法？」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帮助子女推论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1D8E7EF-866D-B2E8-BF30-884E3F44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7022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4B2998C-F73C-2EEB-FA3F-4499B8F0A564}"/>
              </a:ext>
            </a:extLst>
          </p:cNvPr>
          <p:cNvSpPr txBox="1">
            <a:spLocks/>
          </p:cNvSpPr>
          <p:nvPr/>
        </p:nvSpPr>
        <p:spPr>
          <a:xfrm>
            <a:off x="480363" y="4931409"/>
            <a:ext cx="11363032" cy="8316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妈妈：「婆婆会跟我们一起去公园。你觉得我们还可以考虑什么？」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帮助子女推论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74B1DC-09D3-F5AF-9371-C81535335B6F}"/>
              </a:ext>
            </a:extLst>
          </p:cNvPr>
          <p:cNvSpPr txBox="1">
            <a:spLocks/>
          </p:cNvSpPr>
          <p:nvPr/>
        </p:nvSpPr>
        <p:spPr>
          <a:xfrm>
            <a:off x="480363" y="5378109"/>
            <a:ext cx="11363032" cy="4511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孩子：「婆婆应该会想坐下来。我们到巴士总站乘车，她就一定有位坐了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563023" y="6432897"/>
            <a:ext cx="11280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Browne, M.N., &amp; Keeley, S.M. (1998). </a:t>
            </a:r>
            <a:r>
              <a:rPr lang="en-US" sz="1200" i="1" dirty="0">
                <a:latin typeface="Century Gothic" panose="020B0502020202020204" pitchFamily="34" charset="0"/>
              </a:rPr>
              <a:t>Asking the right questions: A guide to critical thinking</a:t>
            </a:r>
            <a:r>
              <a:rPr lang="en-US" sz="1200" dirty="0">
                <a:latin typeface="Century Gothic" panose="020B0502020202020204" pitchFamily="34" charset="0"/>
              </a:rPr>
              <a:t>. Prentice Hall.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63" y="1870924"/>
            <a:ext cx="11363032" cy="4402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妈妈：「你觉得乘搭什么交通工具去公园比较好？」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2311190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孩子：「搭地铁吧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2751456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妈妈：「为什么？」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鼓励子女解释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3191722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孩子：「搭地铁最快去到公园。」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3631987"/>
            <a:ext cx="11363032" cy="11179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妈妈：「原来你觉得最快去到公园最重要。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澄清子女重视什么，帮助子女自我调整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我们可以到网上查看搭什么交通工具最快去到公园。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帮助子女评估数据的准确性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4479654"/>
            <a:ext cx="11363032" cy="8404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孩子：「咦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原来搭巴士更快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D3ED9221-0782-4612-B9E7-5CEDB368902B}"/>
              </a:ext>
            </a:extLst>
          </p:cNvPr>
          <p:cNvSpPr txBox="1">
            <a:spLocks/>
          </p:cNvSpPr>
          <p:nvPr/>
        </p:nvSpPr>
        <p:spPr>
          <a:xfrm>
            <a:off x="480363" y="5829237"/>
            <a:ext cx="11363032" cy="4790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妈妈：「似乎让家人坐得舒服对你来说都很重。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澄清子女重视什么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C5A94361-09D8-312A-BB67-F08A6272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2335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build="p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A2CEF08-80B9-2CA4-47A1-DC54299C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77623"/>
              </p:ext>
            </p:extLst>
          </p:nvPr>
        </p:nvGraphicFramePr>
        <p:xfrm>
          <a:off x="692333" y="1564024"/>
          <a:ext cx="1085704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629">
                  <a:extLst>
                    <a:ext uri="{9D8B030D-6E8A-4147-A177-3AD203B41FA5}">
                      <a16:colId xmlns:a16="http://schemas.microsoft.com/office/drawing/2014/main" val="140454332"/>
                    </a:ext>
                  </a:extLst>
                </a:gridCol>
                <a:gridCol w="7797780">
                  <a:extLst>
                    <a:ext uri="{9D8B030D-6E8A-4147-A177-3AD203B41FA5}">
                      <a16:colId xmlns:a16="http://schemas.microsoft.com/office/drawing/2014/main" val="4254863983"/>
                    </a:ext>
                  </a:extLst>
                </a:gridCol>
                <a:gridCol w="1464639">
                  <a:extLst>
                    <a:ext uri="{9D8B030D-6E8A-4147-A177-3AD203B41FA5}">
                      <a16:colId xmlns:a16="http://schemas.microsoft.com/office/drawing/2014/main" val="1072278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问题类型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针对能力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6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澄清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「电子产品」指的是什么？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演绎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83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分类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以下哪些是电子产品？哪些是非电子产品？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271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比较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实体书和电子书有什么相同和相异的地方？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93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总结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根据这篇文章，使用电子产品对儿童发展可能有什么好处？又可能有什么坏处？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9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推论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除了文章提及的论点，你还可以想出使用电子产品对儿童发展的其他好处和坏处吗？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推论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6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评估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这里说两至五岁儿童每天不应该使用多于一小时的电子产品，是建基于什么理据？你觉得这个理据能够支持作者的论点吗？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评估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6517"/>
                  </a:ext>
                </a:extLst>
              </a:tr>
            </a:tbl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79E32FD3-9C2E-F124-4586-8F24CC84762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95C53A1-A35D-4C09-96B6-468039E9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12" y="-55604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在功课学习中提升子女的慎思明辨能力</a:t>
            </a:r>
            <a:endParaRPr lang="zh-TW" alt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273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A2CEF08-80B9-2CA4-47A1-DC54299C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39563"/>
              </p:ext>
            </p:extLst>
          </p:nvPr>
        </p:nvGraphicFramePr>
        <p:xfrm>
          <a:off x="908234" y="1849966"/>
          <a:ext cx="105156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479">
                  <a:extLst>
                    <a:ext uri="{9D8B030D-6E8A-4147-A177-3AD203B41FA5}">
                      <a16:colId xmlns:a16="http://schemas.microsoft.com/office/drawing/2014/main" val="140454332"/>
                    </a:ext>
                  </a:extLst>
                </a:gridCol>
                <a:gridCol w="7484657">
                  <a:extLst>
                    <a:ext uri="{9D8B030D-6E8A-4147-A177-3AD203B41FA5}">
                      <a16:colId xmlns:a16="http://schemas.microsoft.com/office/drawing/2014/main" val="4254863983"/>
                    </a:ext>
                  </a:extLst>
                </a:gridCol>
                <a:gridCol w="1486465">
                  <a:extLst>
                    <a:ext uri="{9D8B030D-6E8A-4147-A177-3AD203B41FA5}">
                      <a16:colId xmlns:a16="http://schemas.microsoft.com/office/drawing/2014/main" val="1072278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问题类型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针对能力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6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结论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你觉得电子产品对儿童发展是「利多于弊」还是「弊多于利」？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解释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83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解释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为什么？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2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你的想法反映你比较重视什么？儿童的身体健康，还是儿童的认知发展？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自我调整 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9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故意反对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假设你遇到一个专门与你「唱反调」的人，你觉得这个人会提出什么论点，去反对你的结论？你又会怎样回应？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67671"/>
                  </a:ext>
                </a:extLst>
              </a:tr>
            </a:tbl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79E32FD3-9C2E-F124-4586-8F24CC84762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3501A4A-5F97-429B-9389-310D1FF0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在功课学习中提升子女的慎思明辨能力</a:t>
            </a:r>
            <a:endParaRPr lang="zh-TW" alt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53918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58EF348BCF84CB8CEC02C41EFE368" ma:contentTypeVersion="12" ma:contentTypeDescription="Create a new document." ma:contentTypeScope="" ma:versionID="3e485164f63b012158b8bd3735b31150">
  <xsd:schema xmlns:xsd="http://www.w3.org/2001/XMLSchema" xmlns:xs="http://www.w3.org/2001/XMLSchema" xmlns:p="http://schemas.microsoft.com/office/2006/metadata/properties" xmlns:ns3="81dd2c50-08f8-4bdc-84dc-b4d4e0eabb47" targetNamespace="http://schemas.microsoft.com/office/2006/metadata/properties" ma:root="true" ma:fieldsID="42555d281cf5ba10f1de548c846bab6c" ns3:_="">
    <xsd:import namespace="81dd2c50-08f8-4bdc-84dc-b4d4e0eab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d2c50-08f8-4bdc-84dc-b4d4e0eab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dd2c50-08f8-4bdc-84dc-b4d4e0eabb47" xsi:nil="true"/>
  </documentManagement>
</p:properties>
</file>

<file path=customXml/itemProps1.xml><?xml version="1.0" encoding="utf-8"?>
<ds:datastoreItem xmlns:ds="http://schemas.openxmlformats.org/officeDocument/2006/customXml" ds:itemID="{F06C9C6A-8704-4F29-A82A-05B49DF476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93CBB4-3B61-4C8A-BF75-909955AA3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d2c50-08f8-4bdc-84dc-b4d4e0eab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F15040-64E6-480B-BC8C-E234B4EB6AB6}">
  <ds:schemaRefs>
    <ds:schemaRef ds:uri="http://purl.org/dc/elements/1.1/"/>
    <ds:schemaRef ds:uri="http://schemas.microsoft.com/office/2006/metadata/properties"/>
    <ds:schemaRef ds:uri="81dd2c50-08f8-4bdc-84dc-b4d4e0eabb4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8851</TotalTime>
  <Words>3606</Words>
  <Application>Microsoft Office PowerPoint</Application>
  <PresentationFormat>寬螢幕</PresentationFormat>
  <Paragraphs>271</Paragraphs>
  <Slides>34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細明體</vt:lpstr>
      <vt:lpstr>微軟正黑體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Retrospect</vt:lpstr>
      <vt:lpstr>授人以鱼不如授人以渔： 如何支援子女学习21世纪所需的共通能力？</vt:lpstr>
      <vt:lpstr>大纲</vt:lpstr>
      <vt:lpstr>学习21世纪共通能力的重要性</vt:lpstr>
      <vt:lpstr>慎思明辨能力的重要性</vt:lpstr>
      <vt:lpstr>运用问题提升子女的慎思明辨能力</vt:lpstr>
      <vt:lpstr>在日常生活中提升子女的慎思明辨能力</vt:lpstr>
      <vt:lpstr>在日常生活中提升子女的慎思明辨能力</vt:lpstr>
      <vt:lpstr>在功课学习中提升子女的慎思明辨能力</vt:lpstr>
      <vt:lpstr>在功课学习中提升子女的慎思明辨能力</vt:lpstr>
      <vt:lpstr>创意思维小练习</vt:lpstr>
      <vt:lpstr>PowerPoint 簡報</vt:lpstr>
      <vt:lpstr>创意思维小练习</vt:lpstr>
      <vt:lpstr>创意思维小练习</vt:lpstr>
      <vt:lpstr>创意思维小练习</vt:lpstr>
      <vt:lpstr>PowerPoint 簡報</vt:lpstr>
      <vt:lpstr>创造力的重要性</vt:lpstr>
      <vt:lpstr>培养子女的创造力</vt:lpstr>
      <vt:lpstr>培养子女的创造力</vt:lpstr>
      <vt:lpstr>培养子女的创造力</vt:lpstr>
      <vt:lpstr>培养子女的创造力</vt:lpstr>
      <vt:lpstr>PowerPoint 簡報</vt:lpstr>
      <vt:lpstr>培养子女的创造力</vt:lpstr>
      <vt:lpstr>培养子女的创造力</vt:lpstr>
      <vt:lpstr>培养子女的创造力</vt:lpstr>
      <vt:lpstr>培养子女的创造力</vt:lpstr>
      <vt:lpstr>培养子女的创造力</vt:lpstr>
      <vt:lpstr>解决问题能力的重要性</vt:lpstr>
      <vt:lpstr>培养子女的解决问题能力</vt:lpstr>
      <vt:lpstr>通过协作解决问题</vt:lpstr>
      <vt:lpstr>通过协作解决问题</vt:lpstr>
      <vt:lpstr>PowerPoint 簡報</vt:lpstr>
      <vt:lpstr>通过协作解决问题</vt:lpstr>
      <vt:lpstr>培养子女的解决问题能力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21世紀能力</dc:title>
  <dc:creator>LAM, Chun Bun Ian [ECE]</dc:creator>
  <cp:lastModifiedBy>HSC&amp;PEd</cp:lastModifiedBy>
  <cp:revision>350</cp:revision>
  <cp:lastPrinted>2024-04-12T04:50:28Z</cp:lastPrinted>
  <dcterms:created xsi:type="dcterms:W3CDTF">2023-10-05T20:26:47Z</dcterms:created>
  <dcterms:modified xsi:type="dcterms:W3CDTF">2024-04-29T03:23:27Z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0x0101008AC58EF348BCF84CB8CEC02C41EFE368</vt:lpwstr>
  </property>
</Properties>
</file>