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94" r:id="rId4"/>
    <p:sldId id="301" r:id="rId5"/>
    <p:sldId id="296" r:id="rId6"/>
    <p:sldId id="302" r:id="rId7"/>
    <p:sldId id="298" r:id="rId8"/>
    <p:sldId id="299" r:id="rId9"/>
    <p:sldId id="300" r:id="rId10"/>
    <p:sldId id="303" r:id="rId11"/>
    <p:sldId id="304" r:id="rId12"/>
    <p:sldId id="305" r:id="rId13"/>
    <p:sldId id="276" r:id="rId1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0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923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921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294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427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575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286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694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73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371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736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D1A1-8570-459E-8D67-5277C13B40FE}" type="datetimeFigureOut">
              <a:rPr lang="zh-HK" altLang="en-US" smtClean="0"/>
              <a:t>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2050" name="Picture 2" descr="\\192.9.210.142\sup_common\EDB\EDB_web 201415\graphics\cover page\c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578" y="-1"/>
            <a:ext cx="10335578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099" name="Picture 3" descr="\\192.9.210.142\sup_common\EDB\EDB_web 201415\graphics\cover page\住家爸爸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461789"/>
            <a:ext cx="9528176" cy="635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你就是你！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我們應該貫徹自己的興趣，不要被其他同學的意見影響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。</a:t>
            </a:r>
            <a:endParaRPr lang="en-US" altLang="zh-TW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表達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自己的喜好，希望同學尊重你的選擇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。</a:t>
            </a:r>
            <a:endParaRPr lang="en-US" altLang="zh-TW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如感到情緒受困擾，應該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立即向信任的成年人尋求協助</a:t>
            </a:r>
          </a:p>
        </p:txBody>
      </p:sp>
    </p:spTree>
    <p:extLst>
      <p:ext uri="{BB962C8B-B14F-4D97-AF65-F5344CB8AC3E}">
        <p14:creationId xmlns:p14="http://schemas.microsoft.com/office/powerpoint/2010/main" val="21990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總結</a:t>
            </a:r>
            <a:endParaRPr lang="zh-HK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每個人有不同的特質，女孩子都可以勇敢，男孩子亦可以細心。只要是良好的性格特質，男女都應該學習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。</a:t>
            </a:r>
            <a:endParaRPr lang="en-US" altLang="zh-TW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我們要懂得尊重別人的選擇，不可取笑他人；並且要愛惜自己，接受自己的優點和缺點，探索和發揮自己的潛能和特質。</a:t>
            </a:r>
          </a:p>
        </p:txBody>
      </p:sp>
      <p:pic>
        <p:nvPicPr>
          <p:cNvPr id="4" name="Picture 3" descr="NA1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219268" cy="201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HK" b="1" dirty="0"/>
              <a:t>活動二：「玩樂一番」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691680" y="980728"/>
            <a:ext cx="676875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HK" dirty="0"/>
              <a:t>請圈出你</a:t>
            </a:r>
            <a:r>
              <a:rPr lang="zh-TW" altLang="zh-HK" dirty="0" smtClean="0"/>
              <a:t>最喜歡</a:t>
            </a:r>
            <a:r>
              <a:rPr lang="zh-TW" altLang="zh-HK" dirty="0"/>
              <a:t>的三</a:t>
            </a:r>
            <a:r>
              <a:rPr lang="zh-TW" altLang="zh-HK" dirty="0" smtClean="0"/>
              <a:t>件玩具</a:t>
            </a:r>
            <a:r>
              <a:rPr lang="zh-TW" altLang="zh-HK" dirty="0"/>
              <a:t>。</a:t>
            </a:r>
            <a:endParaRPr lang="zh-HK" altLang="en-US" dirty="0"/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7804"/>
            <a:ext cx="6178624" cy="5230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5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>
              <a:latin typeface="華康中黑體" pitchFamily="49" charset="-120"/>
              <a:ea typeface="華康中黑體" pitchFamily="49" charset="-120"/>
            </a:endParaRPr>
          </a:p>
          <a:p>
            <a:pPr marL="0" indent="0" algn="ctr">
              <a:buNone/>
            </a:pPr>
            <a:r>
              <a:rPr lang="zh-TW" altLang="en-US" sz="6000" dirty="0" smtClean="0">
                <a:latin typeface="華康中黑體" pitchFamily="49" charset="-120"/>
                <a:ea typeface="華康中黑體" pitchFamily="49" charset="-120"/>
              </a:rPr>
              <a:t>完</a:t>
            </a:r>
            <a:endParaRPr lang="zh-HK" altLang="en-US" sz="6000" dirty="0"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1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學習</a:t>
            </a:r>
            <a:r>
              <a:rPr lang="zh-TW" altLang="zh-HK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目標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認識性別定型會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局限個人的發展和選擇，更有機會對別人造成傷害。</a:t>
            </a:r>
          </a:p>
          <a:p>
            <a:pPr marL="742950" lvl="0" indent="-742950">
              <a:buFont typeface="+mj-lt"/>
              <a:buAutoNum type="arabicPeriod"/>
            </a:pP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欣賞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自己的獨特性，認識性別平等，不論性別，每個人都是寶貴而獨立的，應該互相尊重。</a:t>
            </a:r>
          </a:p>
        </p:txBody>
      </p:sp>
    </p:spTree>
    <p:extLst>
      <p:ext uri="{BB962C8B-B14F-4D97-AF65-F5344CB8AC3E}">
        <p14:creationId xmlns:p14="http://schemas.microsoft.com/office/powerpoint/2010/main" val="146101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討論</a:t>
            </a:r>
            <a:r>
              <a:rPr lang="zh-TW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問題</a:t>
            </a:r>
            <a:r>
              <a:rPr lang="en-US" altLang="zh-TW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：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你認為伊琳的爸爸留在家中做家務，而媽媽則出外上班，這個安排有沒有不當之處？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為甚麼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？</a:t>
            </a:r>
            <a:endParaRPr lang="zh-TW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6592" y="2996952"/>
            <a:ext cx="2816602" cy="292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「住家爸爸，上班媽媽</a:t>
            </a:r>
            <a:r>
              <a:rPr lang="zh-TW" altLang="en-US" dirty="0" smtClean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」？？</a:t>
            </a:r>
            <a:endParaRPr lang="zh-HK" altLang="en-US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116632"/>
            <a:ext cx="1408301" cy="146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600" dirty="0">
                <a:latin typeface="華康中黑體" pitchFamily="49" charset="-120"/>
                <a:ea typeface="華康中黑體" pitchFamily="49" charset="-120"/>
                <a:cs typeface="+mj-cs"/>
              </a:rPr>
              <a:t>「男主外，女主內」的性別分工是很</a:t>
            </a:r>
            <a:r>
              <a:rPr lang="zh-TW" altLang="en-US" sz="36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普遍，但不是必然的</a:t>
            </a:r>
            <a:endParaRPr lang="en-US" altLang="zh-TW" sz="3600" dirty="0" smtClean="0"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r>
              <a:rPr lang="zh-TW" altLang="zh-HK" sz="36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賺取</a:t>
            </a:r>
            <a:r>
              <a:rPr lang="zh-TW" altLang="zh-HK" sz="3600" dirty="0">
                <a:latin typeface="華康中黑體" pitchFamily="49" charset="-120"/>
                <a:ea typeface="華康中黑體" pitchFamily="49" charset="-120"/>
                <a:cs typeface="+mj-cs"/>
              </a:rPr>
              <a:t>收入和做家務都只是</a:t>
            </a:r>
            <a:r>
              <a:rPr lang="zh-TW" altLang="zh-HK" sz="36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家庭</a:t>
            </a:r>
            <a:r>
              <a:rPr lang="zh-TW" altLang="en-US" sz="36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中</a:t>
            </a:r>
            <a:r>
              <a:rPr lang="zh-TW" altLang="zh-HK" sz="36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的不同</a:t>
            </a:r>
            <a:r>
              <a:rPr lang="zh-TW" altLang="en-US" sz="36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責任</a:t>
            </a:r>
            <a:r>
              <a:rPr lang="zh-TW" altLang="zh-HK" sz="36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，</a:t>
            </a:r>
            <a:r>
              <a:rPr lang="zh-TW" altLang="zh-HK" sz="3600" dirty="0">
                <a:latin typeface="華康中黑體" pitchFamily="49" charset="-120"/>
                <a:ea typeface="華康中黑體" pitchFamily="49" charset="-120"/>
                <a:cs typeface="+mj-cs"/>
              </a:rPr>
              <a:t>男女都可</a:t>
            </a:r>
            <a:r>
              <a:rPr lang="zh-TW" altLang="zh-HK" sz="36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擔當</a:t>
            </a:r>
            <a:endParaRPr lang="en-US" altLang="zh-TW" sz="3600" dirty="0" smtClean="0"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r>
              <a:rPr lang="zh-TW" altLang="en-US" sz="3600" dirty="0">
                <a:latin typeface="華康中黑體" pitchFamily="49" charset="-120"/>
                <a:ea typeface="華康中黑體" pitchFamily="49" charset="-120"/>
                <a:cs typeface="+mj-cs"/>
              </a:rPr>
              <a:t>可</a:t>
            </a:r>
            <a:r>
              <a:rPr lang="zh-TW" altLang="en-US" sz="36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按家庭需要而安排</a:t>
            </a:r>
            <a:endParaRPr lang="en-US" altLang="zh-TW" sz="3600" dirty="0" smtClean="0"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endParaRPr lang="zh-HK" altLang="en-US" sz="3600" dirty="0"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32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討論</a:t>
            </a:r>
            <a:r>
              <a:rPr lang="zh-TW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問題</a:t>
            </a:r>
            <a:r>
              <a:rPr lang="en-US" altLang="zh-TW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：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如果社會對男性和女性的行為和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生活都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預設了標準，會有甚麼問題？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1104" y="3645024"/>
            <a:ext cx="3958895" cy="227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性別定型的壞</a:t>
            </a:r>
            <a:r>
              <a:rPr lang="zh-TW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處</a:t>
            </a:r>
            <a:endParaRPr lang="zh-HK" altLang="en-US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600" dirty="0">
                <a:latin typeface="華康中黑體" pitchFamily="49" charset="-120"/>
                <a:ea typeface="華康中黑體" pitchFamily="49" charset="-120"/>
                <a:cs typeface="+mj-cs"/>
              </a:rPr>
              <a:t>影響個人性格興趣發展</a:t>
            </a:r>
          </a:p>
          <a:p>
            <a:r>
              <a:rPr lang="zh-TW" altLang="en-US" sz="36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因為</a:t>
            </a:r>
            <a:r>
              <a:rPr lang="zh-TW" altLang="en-US" sz="3600" dirty="0">
                <a:latin typeface="華康中黑體" pitchFamily="49" charset="-120"/>
                <a:ea typeface="華康中黑體" pitchFamily="49" charset="-120"/>
                <a:cs typeface="+mj-cs"/>
              </a:rPr>
              <a:t>他人的性別而胡亂作出</a:t>
            </a:r>
            <a:r>
              <a:rPr lang="zh-TW" altLang="en-US" sz="36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批評，</a:t>
            </a:r>
            <a:r>
              <a:rPr lang="zh-TW" altLang="en-US" sz="3600" dirty="0" smtClean="0">
                <a:latin typeface="華康中黑體" pitchFamily="49" charset="-120"/>
                <a:ea typeface="華康中黑體" pitchFamily="49" charset="-120"/>
              </a:rPr>
              <a:t>對</a:t>
            </a:r>
            <a:r>
              <a:rPr lang="zh-TW" altLang="en-US" sz="3600" dirty="0">
                <a:latin typeface="華康中黑體" pitchFamily="49" charset="-120"/>
                <a:ea typeface="華康中黑體" pitchFamily="49" charset="-120"/>
              </a:rPr>
              <a:t>當事人造成傷害</a:t>
            </a:r>
            <a:endParaRPr lang="en-US" altLang="zh-TW" sz="3600" dirty="0">
              <a:latin typeface="華康中黑體" pitchFamily="49" charset="-120"/>
              <a:ea typeface="華康中黑體" pitchFamily="49" charset="-120"/>
            </a:endParaRPr>
          </a:p>
          <a:p>
            <a:endParaRPr lang="zh-HK" altLang="en-US" sz="3600" dirty="0"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3872435"/>
            <a:ext cx="3987677" cy="229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6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討論</a:t>
            </a:r>
            <a:r>
              <a:rPr lang="zh-TW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問題</a:t>
            </a:r>
            <a:r>
              <a:rPr lang="en-US" altLang="zh-TW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：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如果你是伊琳，你會參加跳舞或是跆拳道？為何會這樣選擇？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076056" y="3068960"/>
            <a:ext cx="2753855" cy="2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2"/>
          <a:stretch/>
        </p:blipFill>
        <p:spPr bwMode="auto">
          <a:xfrm flipH="1">
            <a:off x="1259632" y="3414419"/>
            <a:ext cx="2269153" cy="210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0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興趣無分男女！</a:t>
            </a:r>
            <a:endParaRPr lang="zh-HK" altLang="en-US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600" dirty="0">
                <a:latin typeface="華康中黑體" pitchFamily="49" charset="-120"/>
                <a:ea typeface="華康中黑體" pitchFamily="49" charset="-120"/>
                <a:cs typeface="+mj-cs"/>
              </a:rPr>
              <a:t>無論是男孩子或女孩子，興趣是不應該以性別劃分的，最重要是自己喜不喜歡，或有沒有該方面的才華。</a:t>
            </a:r>
            <a:endParaRPr lang="zh-HK" altLang="en-US" sz="3600" dirty="0"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63091" y="3597243"/>
            <a:ext cx="2413857" cy="245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121" y1="7175" x2="67021" y2="34529"/>
                        <a14:foregroundMark x1="57092" y1="4933" x2="42908" y2="15695"/>
                        <a14:foregroundMark x1="39007" y1="8072" x2="25532" y2="16592"/>
                        <a14:foregroundMark x1="22340" y1="47982" x2="6028" y2="48879"/>
                        <a14:foregroundMark x1="4965" y1="52466" x2="4610" y2="72646"/>
                        <a14:foregroundMark x1="8511" y1="79821" x2="34043" y2="88789"/>
                        <a14:foregroundMark x1="88298" y1="63677" x2="78723" y2="80717"/>
                        <a14:foregroundMark x1="69149" y1="84305" x2="47872" y2="93274"/>
                        <a14:foregroundMark x1="26241" y1="21525" x2="24468" y2="42152"/>
                        <a14:foregroundMark x1="83333" y1="17040" x2="8511" y2="94619"/>
                        <a14:foregroundMark x1="84397" y1="17489" x2="96099" y2="84305"/>
                        <a14:foregroundMark x1="97872" y1="85202" x2="49291" y2="96861"/>
                        <a14:foregroundMark x1="95035" y1="9417" x2="63830" y2="15247"/>
                        <a14:foregroundMark x1="94326" y1="11211" x2="93972" y2="65022"/>
                        <a14:foregroundMark x1="81560" y1="23318" x2="69149" y2="50224"/>
                        <a14:foregroundMark x1="80851" y1="9865" x2="43617" y2="5830"/>
                        <a14:foregroundMark x1="28369" y1="4036" x2="10993" y2="46637"/>
                        <a14:foregroundMark x1="50355" y1="95964" x2="13475" y2="94619"/>
                        <a14:foregroundMark x1="3191" y1="95964" x2="2128" y2="65471"/>
                        <a14:foregroundMark x1="15603" y1="34081" x2="355" y2="46637"/>
                        <a14:foregroundMark x1="18440" y1="21525" x2="21631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2"/>
          <a:stretch/>
        </p:blipFill>
        <p:spPr bwMode="auto">
          <a:xfrm flipH="1">
            <a:off x="1187624" y="3769972"/>
            <a:ext cx="2269153" cy="210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討論</a:t>
            </a:r>
            <a:r>
              <a:rPr lang="zh-TW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問題</a:t>
            </a:r>
            <a:r>
              <a:rPr lang="en-US" altLang="zh-TW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：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如果有同學因為你是的性別，而取笑你選擇了「不合適」的興趣，你會如何處理？</a:t>
            </a:r>
          </a:p>
        </p:txBody>
      </p:sp>
    </p:spTree>
    <p:extLst>
      <p:ext uri="{BB962C8B-B14F-4D97-AF65-F5344CB8AC3E}">
        <p14:creationId xmlns:p14="http://schemas.microsoft.com/office/powerpoint/2010/main" val="22150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390</Words>
  <Application>Microsoft Office PowerPoint</Application>
  <PresentationFormat>如螢幕大小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學習目標</vt:lpstr>
      <vt:lpstr>討論問題1：</vt:lpstr>
      <vt:lpstr>「住家爸爸，上班媽媽」？？</vt:lpstr>
      <vt:lpstr>討論問題2：</vt:lpstr>
      <vt:lpstr>性別定型的壞處</vt:lpstr>
      <vt:lpstr>討論問題1：</vt:lpstr>
      <vt:lpstr>興趣無分男女！</vt:lpstr>
      <vt:lpstr>討論問題2：</vt:lpstr>
      <vt:lpstr>你就是你！</vt:lpstr>
      <vt:lpstr>總結</vt:lpstr>
      <vt:lpstr>活動二：「玩樂一番」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 Kit Ling</dc:creator>
  <cp:lastModifiedBy>LIU, Kong-sum Louis</cp:lastModifiedBy>
  <cp:revision>54</cp:revision>
  <dcterms:created xsi:type="dcterms:W3CDTF">2015-02-27T09:36:47Z</dcterms:created>
  <dcterms:modified xsi:type="dcterms:W3CDTF">2015-10-02T08:47:02Z</dcterms:modified>
</cp:coreProperties>
</file>