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8" r:id="rId4"/>
    <p:sldId id="275" r:id="rId5"/>
    <p:sldId id="278" r:id="rId6"/>
    <p:sldId id="263" r:id="rId7"/>
    <p:sldId id="264" r:id="rId8"/>
    <p:sldId id="276" r:id="rId9"/>
    <p:sldId id="26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B6E"/>
    <a:srgbClr val="765A0D"/>
    <a:srgbClr val="F29F5C"/>
    <a:srgbClr val="72DDDF"/>
    <a:srgbClr val="11494A"/>
    <a:srgbClr val="1D4B1C"/>
    <a:srgbClr val="3DA5AB"/>
    <a:srgbClr val="E61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71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1409065" y="2707297"/>
            <a:ext cx="96409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</a:t>
            </a:r>
            <a:r>
              <a:rPr lang="zh-TW" altLang="en-US" sz="60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 smtClean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</a:p>
        </p:txBody>
      </p:sp>
      <p:sp>
        <p:nvSpPr>
          <p:cNvPr id="3" name="矩形 2"/>
          <p:cNvSpPr/>
          <p:nvPr/>
        </p:nvSpPr>
        <p:spPr>
          <a:xfrm>
            <a:off x="1409064" y="1399807"/>
            <a:ext cx="965200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  <a:endParaRPr lang="en-US" altLang="zh-TW" sz="3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初中適用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311785" y="198240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1409065" y="5140189"/>
            <a:ext cx="9640912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HK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09064" y="3723243"/>
            <a:ext cx="9652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藝術與科學</a:t>
            </a:r>
            <a:r>
              <a:rPr lang="zh-TW" altLang="en-US" sz="6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的邂逅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7448566" y="153996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682071" y="831263"/>
            <a:ext cx="9404723" cy="1400530"/>
          </a:xfrm>
        </p:spPr>
        <p:txBody>
          <a:bodyPr>
            <a:normAutofit/>
          </a:bodyPr>
          <a:lstStyle/>
          <a:p>
            <a:r>
              <a:rPr lang="zh-HK" altLang="en-US" sz="3600" b="1" dirty="0" smtClean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延伸學習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sz="half" idx="1"/>
          </p:nvPr>
        </p:nvSpPr>
        <p:spPr>
          <a:xfrm>
            <a:off x="682071" y="1803876"/>
            <a:ext cx="3339465" cy="419608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比較Franz Bauer和</a:t>
            </a:r>
            <a:r>
              <a:rPr 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sz="26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五代黃筌作品的異同</a:t>
            </a:r>
            <a:r>
              <a:rPr 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sz="26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創作意圖</a:t>
            </a:r>
            <a:r>
              <a:rPr sz="26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、線條、造形、留白</a:t>
            </a:r>
            <a:r>
              <a:rPr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構圖</a:t>
            </a:r>
            <a:r>
              <a:rPr sz="26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和表達手法</a:t>
            </a:r>
            <a:r>
              <a:rPr 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sz="26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詮釋作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品</a:t>
            </a:r>
            <a:r>
              <a:rPr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理解其對藝術發展和科學的重要性。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TW" sz="2600" dirty="0" smtClean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7735321" y="5189071"/>
            <a:ext cx="286811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TW" altLang="en-US" sz="2400" b="0" dirty="0" smtClean="0">
                <a:ea typeface="SimSun" panose="02010600030101010101" pitchFamily="2" charset="-122"/>
              </a:rPr>
              <a:t>對照圖片</a:t>
            </a:r>
            <a:r>
              <a:rPr lang="zh-TW" altLang="en-US" sz="2400" kern="0" dirty="0">
                <a:latin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zh-CN" sz="2400" b="0" dirty="0" smtClean="0">
                <a:ea typeface="SimSun" panose="02010600030101010101" pitchFamily="2" charset="-122"/>
              </a:rPr>
              <a:t>蘋果</a:t>
            </a:r>
            <a:r>
              <a:rPr lang="zh-CN" sz="2400" b="0" dirty="0">
                <a:ea typeface="SimSun" panose="02010600030101010101" pitchFamily="2" charset="-122"/>
              </a:rPr>
              <a:t>樹</a:t>
            </a:r>
          </a:p>
        </p:txBody>
      </p:sp>
      <p:sp>
        <p:nvSpPr>
          <p:cNvPr id="22" name="Text Box 21"/>
          <p:cNvSpPr txBox="1"/>
          <p:nvPr/>
        </p:nvSpPr>
        <p:spPr>
          <a:xfrm>
            <a:off x="7735321" y="3163252"/>
            <a:ext cx="2833726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b="0" dirty="0">
                <a:latin typeface="Times New Roman" panose="02020603050405020304" pitchFamily="18" charset="0"/>
                <a:ea typeface="新細明體" panose="02020500000000000000" pitchFamily="18" charset="-120"/>
              </a:rPr>
              <a:t>黃筌</a:t>
            </a:r>
            <a:r>
              <a:rPr lang="zh-CN" b="0" dirty="0">
                <a:latin typeface="Calibri" panose="020F0502020204030204" pitchFamily="34" charset="0"/>
                <a:ea typeface="新細明體" panose="02020500000000000000" pitchFamily="18" charset="-120"/>
              </a:rPr>
              <a:t>《蘋婆山鳥圖</a:t>
            </a:r>
            <a:r>
              <a:rPr lang="zh-CN" b="0" dirty="0" smtClean="0">
                <a:latin typeface="Calibri" panose="020F0502020204030204" pitchFamily="34" charset="0"/>
                <a:ea typeface="新細明體" panose="02020500000000000000" pitchFamily="18" charset="-120"/>
              </a:rPr>
              <a:t>》</a:t>
            </a:r>
            <a:endParaRPr lang="en-US" altLang="zh-CN" b="0" dirty="0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 indent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min.news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zh-hk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/culture/cdd65003b576603d83389f63f6d6ed3d.html)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字方塊 9"/>
          <p:cNvSpPr txBox="1"/>
          <p:nvPr/>
        </p:nvSpPr>
        <p:spPr>
          <a:xfrm>
            <a:off x="4572622" y="5168959"/>
            <a:ext cx="26891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0" fontAlgn="base" hangingPunct="0">
              <a:lnSpc>
                <a:spcPct val="100000"/>
              </a:lnSpc>
              <a:spcBef>
                <a:spcPts val="335"/>
              </a:spcBef>
              <a:spcAft>
                <a:spcPts val="0"/>
              </a:spcAft>
            </a:pPr>
            <a:r>
              <a:rPr lang="zh-TW" altLang="en-US" sz="2400" kern="0" dirty="0" smtClean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對照圖片：杓</a:t>
            </a:r>
            <a:r>
              <a:rPr lang="zh-TW" altLang="en-US" sz="24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蘭</a:t>
            </a:r>
            <a:r>
              <a:rPr lang="zh-TW" altLang="en-US" sz="2400" kern="0" dirty="0" smtClean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，又</a:t>
            </a:r>
            <a:r>
              <a:rPr lang="zh-TW" altLang="en-US" sz="24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稱</a:t>
            </a:r>
            <a:r>
              <a:rPr lang="zh-TW" altLang="en-US" sz="24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拖鞋蘭</a:t>
            </a:r>
            <a:endParaRPr lang="zh-TW" altLang="en-US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3" name="文字方塊 6"/>
          <p:cNvSpPr txBox="1"/>
          <p:nvPr/>
        </p:nvSpPr>
        <p:spPr>
          <a:xfrm>
            <a:off x="4512358" y="3224808"/>
            <a:ext cx="27494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0" fontAlgn="base" hangingPunct="0">
              <a:lnSpc>
                <a:spcPts val="1200"/>
              </a:lnSpc>
              <a:spcBef>
                <a:spcPts val="335"/>
              </a:spcBef>
              <a:spcAft>
                <a:spcPts val="0"/>
              </a:spcAft>
            </a:pPr>
            <a:r>
              <a:rPr lang="en-US" altLang="zh-HK" sz="18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Cypripedium calceolus, </a:t>
            </a:r>
            <a:endParaRPr lang="en-US" altLang="zh-HK" sz="2000" dirty="0">
              <a:effectLst/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HK" sz="18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by </a:t>
            </a:r>
            <a:r>
              <a:rPr lang="en-US" altLang="zh-HK" sz="1800" kern="100" dirty="0" err="1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Franics</a:t>
            </a:r>
            <a:r>
              <a:rPr lang="en-US" altLang="zh-HK" sz="18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HK" sz="1800" kern="100" dirty="0" smtClean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Bauer</a:t>
            </a:r>
          </a:p>
          <a:p>
            <a:r>
              <a:rPr lang="en-US" altLang="zh-TW" kern="1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(www.botanicalartandartists.com/about-franz-bauer.html</a:t>
            </a:r>
            <a:r>
              <a:rPr lang="en-US" altLang="zh-TW" kern="1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309" y="1618042"/>
            <a:ext cx="1377696" cy="134112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326" y="1633723"/>
            <a:ext cx="1341120" cy="134112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311785" y="109752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7499876" y="73429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31240" y="6483807"/>
            <a:ext cx="2743200" cy="350172"/>
          </a:xfrm>
        </p:spPr>
        <p:txBody>
          <a:bodyPr/>
          <a:lstStyle/>
          <a:p>
            <a:pPr defTabSz="914400"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</a:p>
        </p:txBody>
      </p:sp>
      <p:sp>
        <p:nvSpPr>
          <p:cNvPr id="15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261820" y="6376775"/>
            <a:ext cx="4114800" cy="365125"/>
          </a:xfrm>
        </p:spPr>
        <p:txBody>
          <a:bodyPr/>
          <a:lstStyle/>
          <a:p>
            <a:pPr algn="ctr" defTabSz="914400">
              <a:buClrTx/>
              <a:buSzTx/>
              <a:buFontTx/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藝術與科學的邂逅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61889" y="482723"/>
            <a:ext cx="7128340" cy="1472953"/>
          </a:xfrm>
        </p:spPr>
        <p:txBody>
          <a:bodyPr/>
          <a:lstStyle/>
          <a:p>
            <a: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zh-HK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960755" y="2790825"/>
            <a:ext cx="10418445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53590" indent="-2053590"/>
            <a:r>
              <a:rPr lang="zh-TW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主題信息</a:t>
            </a:r>
            <a:r>
              <a:rPr lang="zh-TW" sz="32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sz="3200" kern="100" dirty="0" err="1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鼓勵學生欣賞植物之美</a:t>
            </a:r>
            <a:r>
              <a:rPr sz="32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TW" altLang="en-US" sz="32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並通過藝術表達對</a:t>
            </a:r>
            <a:r>
              <a:rPr sz="3200" kern="100" dirty="0" err="1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自然</a:t>
            </a:r>
            <a:r>
              <a:rPr lang="zh-TW" altLang="en-US" sz="32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界</a:t>
            </a:r>
            <a:r>
              <a:rPr sz="3200" kern="100" dirty="0" err="1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一草一木</a:t>
            </a:r>
            <a:r>
              <a:rPr lang="zh-TW" altLang="en-US" sz="32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的愛惜和感情</a:t>
            </a:r>
            <a:r>
              <a:rPr sz="32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sz="3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053590" indent="-2053590">
              <a:spcBef>
                <a:spcPts val="600"/>
              </a:spcBef>
            </a:pPr>
            <a:r>
              <a:rPr lang="zh-TW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跨學科元素：</a:t>
            </a:r>
            <a:r>
              <a:rPr lang="zh-TW" sz="32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科學</a:t>
            </a:r>
            <a:r>
              <a:rPr lang="zh-TW" altLang="en-US" sz="32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教育學習領域</a:t>
            </a:r>
            <a:r>
              <a:rPr lang="zh-TW" sz="32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- </a:t>
            </a:r>
            <a:r>
              <a:rPr lang="zh-TW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植物</a:t>
            </a:r>
          </a:p>
        </p:txBody>
      </p:sp>
      <p:sp>
        <p:nvSpPr>
          <p:cNvPr id="4" name="Rectangle 3"/>
          <p:cNvSpPr/>
          <p:nvPr/>
        </p:nvSpPr>
        <p:spPr>
          <a:xfrm>
            <a:off x="-24765" y="1268730"/>
            <a:ext cx="12241530" cy="1183640"/>
          </a:xfrm>
          <a:prstGeom prst="rect">
            <a:avLst/>
          </a:prstGeom>
          <a:solidFill>
            <a:srgbClr val="3D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TW" sz="4000" b="1" dirty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     </a:t>
            </a:r>
            <a:r>
              <a:rPr lang="zh-TW" altLang="en-US" sz="4000" b="1" dirty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植物之美</a:t>
            </a:r>
            <a:r>
              <a:rPr lang="zh-TW" altLang="en-US" sz="4000" b="1" dirty="0" smtClean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</a:t>
            </a:r>
            <a:r>
              <a:rPr lang="en-US" altLang="zh-TW" sz="4000" b="1" dirty="0" smtClean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— </a:t>
            </a:r>
            <a:r>
              <a:rPr lang="zh-TW" alt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藝術與科學</a:t>
            </a:r>
            <a:r>
              <a:rPr lang="zh-TW" alt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的邂逅</a:t>
            </a:r>
            <a:endParaRPr lang="en-US" sz="400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09372" y="6507623"/>
            <a:ext cx="2743200" cy="350172"/>
          </a:xfrm>
        </p:spPr>
        <p:txBody>
          <a:bodyPr/>
          <a:lstStyle/>
          <a:p>
            <a:pPr defTabSz="914400"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831332" y="6413548"/>
            <a:ext cx="4114800" cy="365125"/>
          </a:xfrm>
        </p:spPr>
        <p:txBody>
          <a:bodyPr/>
          <a:lstStyle/>
          <a:p>
            <a:pPr algn="ctr" defTabSz="914400">
              <a:buClrTx/>
              <a:buSzTx/>
              <a:buFontTx/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藝術與科學的邂逅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11785" y="198240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7448566" y="153996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5810" y="717414"/>
            <a:ext cx="11413777" cy="644334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zh-TW" altLang="zh-HK" sz="34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學習重點：</a:t>
            </a:r>
            <a:endParaRPr lang="zh-TW" altLang="zh-HK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80000"/>
              </a:lnSpc>
              <a:spcBef>
                <a:spcPts val="2000"/>
              </a:spcBef>
              <a:buNone/>
            </a:pPr>
            <a:r>
              <a:rPr lang="zh-TW" altLang="zh-HK" sz="2600" b="1" dirty="0" smtClean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視覺</a:t>
            </a:r>
            <a:r>
              <a:rPr lang="zh-TW" altLang="zh-HK" sz="2600" b="1" dirty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藝術知識</a:t>
            </a:r>
            <a:endParaRPr lang="zh-TW" altLang="zh-HK" sz="26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0"/>
              </a:spcBef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組織和運用不同線條模仿自然界的肌理</a:t>
            </a:r>
          </a:p>
          <a:p>
            <a:pPr lvl="0">
              <a:spcBef>
                <a:spcPts val="0"/>
              </a:spcBef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模仿植物自然的色彩</a:t>
            </a:r>
          </a:p>
          <a:p>
            <a:pPr>
              <a:spcBef>
                <a:spcPts val="0"/>
              </a:spcBef>
            </a:pPr>
            <a:r>
              <a:rPr lang="zh-TW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運用放置</a:t>
            </a:r>
            <a:r>
              <a:rPr lang="en-US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(placement)</a:t>
            </a:r>
            <a:r>
              <a:rPr lang="zh-TW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來營造畫面的焦點</a:t>
            </a:r>
          </a:p>
          <a:p>
            <a:pPr marL="0" lvl="0" indent="0">
              <a:lnSpc>
                <a:spcPct val="80000"/>
              </a:lnSpc>
              <a:spcBef>
                <a:spcPts val="1500"/>
              </a:spcBef>
              <a:buNone/>
            </a:pPr>
            <a:r>
              <a:rPr lang="zh-TW" altLang="zh-HK" sz="2600" b="1" dirty="0" smtClean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視覺藝術評賞</a:t>
            </a:r>
            <a:endParaRPr lang="zh-TW" altLang="zh-HK" sz="2600" b="1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0"/>
              </a:spcBef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評賞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Franz Bauer</a:t>
            </a:r>
            <a:r>
              <a:rPr lang="zh-TW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</a:t>
            </a:r>
            <a:r>
              <a:rPr lang="zh-TW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分析植物</a:t>
            </a:r>
            <a:r>
              <a:rPr lang="zh-TW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繪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畫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(botanical art)</a:t>
            </a:r>
            <a:r>
              <a:rPr lang="zh-TW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花卉繪畫的分別，例如線條、造形、肌理、色彩</a:t>
            </a:r>
            <a:r>
              <a:rPr lang="zh-TW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表現手法，</a:t>
            </a:r>
            <a:r>
              <a:rPr lang="zh-TW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並從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藝術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科學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的角度詮釋作品</a:t>
            </a:r>
          </a:p>
          <a:p>
            <a:pPr marL="0" lvl="0" indent="0">
              <a:lnSpc>
                <a:spcPct val="80000"/>
              </a:lnSpc>
              <a:spcBef>
                <a:spcPts val="1500"/>
              </a:spcBef>
              <a:buNone/>
            </a:pPr>
            <a:r>
              <a:rPr lang="zh-TW" altLang="zh-HK" sz="2600" b="1" dirty="0" smtClean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視覺</a:t>
            </a:r>
            <a:r>
              <a:rPr lang="zh-TW" altLang="zh-HK" sz="2600" b="1" dirty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藝術創作</a:t>
            </a:r>
            <a:endParaRPr lang="zh-TW" altLang="zh-HK" sz="26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0"/>
              </a:spcBef>
            </a:pP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觀察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株真實的植物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，以具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象手法描繪，表現該植物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的特徵和美態，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並集合同班學生作品製作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一本植物誌</a:t>
            </a:r>
            <a:r>
              <a:rPr lang="zh-TW" altLang="en-US" sz="2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畫冊</a:t>
            </a:r>
            <a:endPara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0"/>
              </a:spcBef>
            </a:pPr>
            <a:r>
              <a:rPr lang="zh-TW" altLang="en-US" sz="2600" spc="-6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2600" spc="-6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鉛筆、</a:t>
            </a:r>
            <a:r>
              <a:rPr lang="zh-TW" altLang="en-US" sz="2600" spc="-6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繪圖筆、木</a:t>
            </a:r>
            <a:r>
              <a:rPr lang="zh-TW" altLang="en-US" sz="2600" spc="-6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顏色作線條描繪</a:t>
            </a:r>
            <a:endParaRPr lang="zh-TW" altLang="zh-HK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11785" y="109752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7448566" y="65508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09372" y="6507623"/>
            <a:ext cx="2743200" cy="350172"/>
          </a:xfrm>
        </p:spPr>
        <p:txBody>
          <a:bodyPr/>
          <a:lstStyle/>
          <a:p>
            <a:pPr defTabSz="914400"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831332" y="6443044"/>
            <a:ext cx="4114800" cy="365125"/>
          </a:xfrm>
        </p:spPr>
        <p:txBody>
          <a:bodyPr/>
          <a:lstStyle/>
          <a:p>
            <a:pPr algn="ctr" defTabSz="914400">
              <a:buClrTx/>
              <a:buSzTx/>
              <a:buFontTx/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藝術與科學的邂逅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456386" y="512142"/>
            <a:ext cx="7128340" cy="1472953"/>
          </a:xfrm>
        </p:spPr>
        <p:txBody>
          <a:bodyPr/>
          <a:lstStyle/>
          <a:p>
            <a:r>
              <a:rPr lang="zh-TW" altLang="en-US" sz="1800" dirty="0">
                <a:effectLst/>
                <a:latin typeface="Times New Roman" panose="02020603050405020304" pitchFamily="18" charset="0"/>
              </a:rPr>
              <a:t/>
            </a:r>
            <a:br>
              <a:rPr lang="zh-TW" altLang="en-US" sz="1800" dirty="0">
                <a:effectLst/>
                <a:latin typeface="Times New Roman" panose="02020603050405020304" pitchFamily="18" charset="0"/>
              </a:rPr>
            </a:br>
            <a: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zh-HK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-38735" y="0"/>
            <a:ext cx="12230735" cy="6850380"/>
          </a:xfrm>
          <a:prstGeom prst="rect">
            <a:avLst/>
          </a:prstGeom>
          <a:solidFill>
            <a:srgbClr val="3D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454026" y="857250"/>
            <a:ext cx="850541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活動一</a:t>
            </a:r>
            <a:r>
              <a:rPr lang="zh-TW" alt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：動</a:t>
            </a:r>
            <a:r>
              <a:rPr lang="zh-TW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</a:t>
            </a:r>
            <a:r>
              <a:rPr lang="zh-TW" alt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畫！</a:t>
            </a:r>
            <a:endParaRPr lang="zh-TW" altLang="en-US" sz="36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36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3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觀察</a:t>
            </a:r>
            <a:r>
              <a:rPr lang="zh-TW" altLang="en-US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真實的植物</a:t>
            </a:r>
            <a:r>
              <a:rPr lang="zh-TW" altLang="en-US" sz="3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，並以</a:t>
            </a:r>
            <a:r>
              <a:rPr lang="zh-TW" altLang="en-US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單色</a:t>
            </a:r>
            <a:r>
              <a:rPr lang="zh-TW" altLang="en-US" sz="3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線條客觀</a:t>
            </a:r>
            <a:r>
              <a:rPr lang="zh-TW" altLang="en-US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具象地描繪</a:t>
            </a:r>
            <a:r>
              <a:rPr lang="zh-TW" altLang="en-US" sz="3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該植物</a:t>
            </a:r>
            <a:r>
              <a:rPr lang="zh-TW" altLang="en-US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</a:t>
            </a:r>
            <a:endParaRPr lang="en-US" altLang="zh-TW" sz="32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32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3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展示</a:t>
            </a:r>
            <a:r>
              <a:rPr lang="en-US" altLang="zh-TW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Franz Bauer</a:t>
            </a:r>
            <a:r>
              <a:rPr lang="zh-TW" altLang="en-US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的植物繪畫，學生</a:t>
            </a:r>
            <a:r>
              <a:rPr lang="zh-TW" altLang="en-US" sz="3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從創作目的</a:t>
            </a:r>
            <a:r>
              <a:rPr lang="zh-TW" altLang="en-US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、表現手法等比較自己的素描與</a:t>
            </a:r>
            <a:r>
              <a:rPr lang="en-US" altLang="zh-TW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Franz Bauer</a:t>
            </a:r>
            <a:r>
              <a:rPr lang="zh-TW" altLang="en-US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的植物</a:t>
            </a:r>
            <a:r>
              <a:rPr lang="zh-TW" altLang="en-US" sz="3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繪畫的分別</a:t>
            </a:r>
            <a:r>
              <a:rPr lang="zh-TW" altLang="en-US" sz="3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</a:t>
            </a:r>
            <a:endParaRPr lang="zh-TW" sz="32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21360" y="373761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文字方塊 6"/>
          <p:cNvSpPr txBox="1"/>
          <p:nvPr/>
        </p:nvSpPr>
        <p:spPr>
          <a:xfrm>
            <a:off x="9236265" y="3921760"/>
            <a:ext cx="269692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0" fontAlgn="base" hangingPunct="0">
              <a:lnSpc>
                <a:spcPts val="1200"/>
              </a:lnSpc>
              <a:spcBef>
                <a:spcPts val="335"/>
              </a:spcBef>
              <a:spcAft>
                <a:spcPts val="0"/>
              </a:spcAft>
            </a:pPr>
            <a:r>
              <a:rPr lang="en-US" altLang="zh-HK" sz="18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Cypripedium calceolus, </a:t>
            </a:r>
            <a:endParaRPr lang="en-US" altLang="zh-HK" sz="2000" dirty="0">
              <a:effectLst/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HK" sz="18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by </a:t>
            </a:r>
            <a:r>
              <a:rPr lang="en-US" altLang="zh-HK" sz="1800" kern="100" dirty="0" err="1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Franics</a:t>
            </a:r>
            <a:r>
              <a:rPr lang="en-US" altLang="zh-HK" sz="18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HK" sz="1800" kern="100" dirty="0" smtClean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Bauer</a:t>
            </a:r>
          </a:p>
          <a:p>
            <a:r>
              <a:rPr lang="en-US" altLang="zh-TW" kern="1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(www.botanicalartandartists.com/about-franz-bauer.html</a:t>
            </a:r>
            <a:r>
              <a:rPr lang="en-US" altLang="zh-TW" kern="1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zh-HK" kern="1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468" y="2396490"/>
            <a:ext cx="1377696" cy="134112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11785" y="109752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8920098" y="39147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31240" y="6483807"/>
            <a:ext cx="2743200" cy="350172"/>
          </a:xfrm>
        </p:spPr>
        <p:txBody>
          <a:bodyPr/>
          <a:lstStyle/>
          <a:p>
            <a:pPr defTabSz="914400"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</a:p>
        </p:txBody>
      </p:sp>
      <p:sp>
        <p:nvSpPr>
          <p:cNvPr id="13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8353200" y="6389732"/>
            <a:ext cx="4114800" cy="365125"/>
          </a:xfrm>
        </p:spPr>
        <p:txBody>
          <a:bodyPr/>
          <a:lstStyle/>
          <a:p>
            <a:pPr algn="ctr" defTabSz="914400">
              <a:buClrTx/>
              <a:buSzTx/>
              <a:buFontTx/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藝術與科學的邂逅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61889" y="482723"/>
            <a:ext cx="7128340" cy="1472953"/>
          </a:xfrm>
        </p:spPr>
        <p:txBody>
          <a:bodyPr/>
          <a:lstStyle/>
          <a:p>
            <a: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zh-HK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489680" y="4873925"/>
            <a:ext cx="25695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/>
            <a:r>
              <a:rPr lang="en-US" altLang="zh-TW" kern="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Oleanders by Van Gogh</a:t>
            </a:r>
            <a:endParaRPr lang="zh-TW" altLang="zh-TW" kern="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kern="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(www.metmuseum.org/art/collection/search/436530</a:t>
            </a:r>
            <a:r>
              <a:rPr lang="en-US" altLang="zh-TW" kern="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zh-HK" kern="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19640" y="1117566"/>
            <a:ext cx="1141283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200" kern="1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對照</a:t>
            </a:r>
            <a:r>
              <a:rPr lang="en-US" altLang="zh-HK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Francis Bauer</a:t>
            </a:r>
            <a:r>
              <a:rPr lang="zh-TW" altLang="en-US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en-US" altLang="zh-TW" sz="2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“</a:t>
            </a:r>
            <a:r>
              <a:rPr lang="zh-TW" altLang="en-US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HK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Cypripedium </a:t>
            </a:r>
            <a:r>
              <a:rPr lang="en-US" altLang="zh-HK" sz="2200" kern="1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</a:t>
            </a:r>
            <a:r>
              <a:rPr lang="en-US" altLang="zh-HK" sz="2200" kern="100" dirty="0" err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alceolus</a:t>
            </a:r>
            <a:r>
              <a:rPr lang="zh-TW" altLang="en-US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”</a:t>
            </a:r>
            <a:r>
              <a:rPr lang="zh-TW" altLang="en-US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和梵谷的 </a:t>
            </a:r>
            <a:r>
              <a:rPr lang="en-US" altLang="zh-TW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“Oleanders”</a:t>
            </a:r>
            <a:r>
              <a:rPr lang="zh-TW" altLang="en-US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，比較</a:t>
            </a:r>
            <a:r>
              <a:rPr lang="zh-HK" altLang="en-US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植物</a:t>
            </a:r>
            <a:r>
              <a:rPr lang="zh-TW" altLang="en-US" sz="2200" kern="1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繪畫</a:t>
            </a:r>
            <a:r>
              <a:rPr lang="zh-HK" altLang="en-US" sz="2200" kern="1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和</a:t>
            </a:r>
            <a:r>
              <a:rPr lang="zh-TW" altLang="en-US" sz="2200" kern="1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花卉</a:t>
            </a:r>
            <a:r>
              <a:rPr lang="zh-HK" altLang="en-US" sz="2200" kern="100" dirty="0" smtClean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繪畫</a:t>
            </a:r>
            <a:r>
              <a:rPr lang="zh-TW" altLang="en-US" sz="2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在</a:t>
            </a:r>
            <a:r>
              <a:rPr lang="zh-HK" altLang="en-US" sz="2200" b="1" kern="1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創作目的</a:t>
            </a:r>
            <a:r>
              <a:rPr lang="zh-HK" altLang="en-US" sz="2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和</a:t>
            </a:r>
            <a:r>
              <a:rPr lang="zh-HK" altLang="en-US" sz="2200" b="1" kern="1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表現</a:t>
            </a:r>
            <a:r>
              <a:rPr lang="zh-TW" altLang="en-US" sz="2200" b="1" kern="1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手</a:t>
            </a:r>
            <a:r>
              <a:rPr lang="zh-HK" altLang="en-US" sz="2200" b="1" kern="1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法</a:t>
            </a:r>
            <a:r>
              <a:rPr lang="zh-HK" altLang="en-US" sz="2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TW" altLang="en-US" sz="2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異</a:t>
            </a:r>
            <a:r>
              <a:rPr lang="zh-HK" altLang="en-US" sz="2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同</a:t>
            </a:r>
            <a:r>
              <a:rPr lang="zh-TW" altLang="zh-HK" sz="2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TW" sz="22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從線條、</a:t>
            </a:r>
            <a:r>
              <a:rPr lang="zh-TW" altLang="en-US" sz="2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形狀、</a:t>
            </a:r>
            <a:r>
              <a:rPr lang="zh-TW" altLang="en-US" sz="2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肌理、</a:t>
            </a:r>
            <a:r>
              <a:rPr lang="zh-TW" altLang="en-US" sz="2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構圖和</a:t>
            </a:r>
            <a:r>
              <a:rPr lang="zh-TW" altLang="en-US" sz="2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表現手法分析</a:t>
            </a:r>
            <a:r>
              <a:rPr lang="en-US" altLang="zh-TW" sz="2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Franz</a:t>
            </a:r>
            <a:r>
              <a:rPr lang="zh-TW" altLang="en-US" sz="2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2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Bauer</a:t>
            </a:r>
            <a:r>
              <a:rPr lang="zh-TW" altLang="en-US" sz="2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的植物</a:t>
            </a:r>
            <a:r>
              <a:rPr lang="zh-TW" altLang="en-US" sz="2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繪畫，</a:t>
            </a:r>
            <a:r>
              <a:rPr lang="zh-TW" altLang="en-US" sz="2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並分別</a:t>
            </a:r>
            <a:r>
              <a:rPr lang="zh-TW" altLang="en-US" sz="22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從藝術和</a:t>
            </a:r>
            <a:r>
              <a:rPr lang="zh-TW" altLang="en-US" sz="22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科學的角度詮釋作品，了解其</a:t>
            </a:r>
            <a:r>
              <a:rPr lang="zh-TW" altLang="en-US" sz="2200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貢獻</a:t>
            </a:r>
            <a:r>
              <a:rPr lang="zh-TW" altLang="en-US" sz="2200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zh-TW" altLang="en-US" sz="2200" kern="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84380" y="529641"/>
            <a:ext cx="3575223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TW" altLang="en-US" sz="3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活動二：作品比較</a:t>
            </a:r>
            <a:endParaRPr lang="en-US" sz="30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6"/>
          <p:cNvSpPr txBox="1"/>
          <p:nvPr/>
        </p:nvSpPr>
        <p:spPr>
          <a:xfrm>
            <a:off x="2510481" y="3110155"/>
            <a:ext cx="268381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0" fontAlgn="base" hangingPunct="0">
              <a:lnSpc>
                <a:spcPts val="1200"/>
              </a:lnSpc>
              <a:spcBef>
                <a:spcPts val="335"/>
              </a:spcBef>
              <a:spcAft>
                <a:spcPts val="0"/>
              </a:spcAft>
            </a:pPr>
            <a:r>
              <a:rPr lang="en-US" altLang="zh-HK" sz="1800" kern="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Cypripedium calceolus, </a:t>
            </a:r>
            <a:endParaRPr lang="en-US" altLang="zh-HK" sz="2000" dirty="0">
              <a:effectLst/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zh-HK" sz="18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by </a:t>
            </a:r>
            <a:r>
              <a:rPr lang="en-US" altLang="zh-HK" sz="1800" kern="100" dirty="0" err="1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Franics</a:t>
            </a:r>
            <a:r>
              <a:rPr lang="en-US" altLang="zh-HK" sz="18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HK" sz="1800" kern="100" dirty="0" smtClean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Bauer</a:t>
            </a:r>
          </a:p>
          <a:p>
            <a:r>
              <a:rPr lang="en-US" altLang="zh-TW" kern="1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(www.botanicalartandartists.com/about-franz-bauer.html</a:t>
            </a:r>
            <a:r>
              <a:rPr lang="en-US" altLang="zh-TW" kern="1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34" y="3090679"/>
            <a:ext cx="1146611" cy="111617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34" y="4764346"/>
            <a:ext cx="1146611" cy="1136464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311785" y="109752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7448566" y="65508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31240" y="6483807"/>
            <a:ext cx="2743200" cy="350172"/>
          </a:xfrm>
        </p:spPr>
        <p:txBody>
          <a:bodyPr/>
          <a:lstStyle/>
          <a:p>
            <a:pPr defTabSz="914400"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</a:p>
        </p:txBody>
      </p:sp>
      <p:sp>
        <p:nvSpPr>
          <p:cNvPr id="20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7261820" y="6376775"/>
            <a:ext cx="4114800" cy="365125"/>
          </a:xfrm>
        </p:spPr>
        <p:txBody>
          <a:bodyPr/>
          <a:lstStyle/>
          <a:p>
            <a:pPr algn="ctr" defTabSz="914400">
              <a:buClrTx/>
              <a:buSzTx/>
              <a:buFontTx/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藝術與科學的邂逅</a:t>
            </a:r>
          </a:p>
        </p:txBody>
      </p:sp>
      <p:sp>
        <p:nvSpPr>
          <p:cNvPr id="22" name="Rectangle 5"/>
          <p:cNvSpPr/>
          <p:nvPr/>
        </p:nvSpPr>
        <p:spPr>
          <a:xfrm>
            <a:off x="5926058" y="2544118"/>
            <a:ext cx="5994697" cy="3847207"/>
          </a:xfrm>
          <a:prstGeom prst="rect">
            <a:avLst/>
          </a:prstGeom>
          <a:solidFill>
            <a:srgbClr val="3D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11"/>
          <p:cNvSpPr txBox="1"/>
          <p:nvPr/>
        </p:nvSpPr>
        <p:spPr>
          <a:xfrm>
            <a:off x="5926058" y="2544117"/>
            <a:ext cx="599469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討論：</a:t>
            </a:r>
            <a:endParaRPr lang="zh-TW" altLang="en-US" sz="2400" b="1" dirty="0">
              <a:solidFill>
                <a:schemeClr val="accent3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比較</a:t>
            </a:r>
            <a:r>
              <a:rPr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Franz Bauer</a:t>
            </a:r>
            <a:r>
              <a:rPr lang="zh-TW" altLang="en-US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和梵谷的</a:t>
            </a:r>
            <a:r>
              <a:rPr 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所</a:t>
            </a:r>
            <a:r>
              <a:rPr lang="zh-TW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畫的</a:t>
            </a:r>
            <a:r>
              <a:rPr 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蘭花</a:t>
            </a: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，畫作中的花卉與真實的相似</a:t>
            </a:r>
            <a:r>
              <a:rPr 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嗎</a:t>
            </a:r>
            <a:r>
              <a:rPr lang="zh-TW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？何以見得。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分析</a:t>
            </a:r>
            <a:r>
              <a:rPr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Franz </a:t>
            </a:r>
            <a:r>
              <a:rPr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Bauer</a:t>
            </a:r>
            <a:r>
              <a:rPr lang="zh-TW" altLang="en-US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和梵谷</a:t>
            </a:r>
            <a:r>
              <a:rPr 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所</a:t>
            </a:r>
            <a:r>
              <a:rPr lang="zh-TW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用的</a:t>
            </a:r>
            <a:r>
              <a:rPr 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線條</a:t>
            </a: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和色彩，哪幅作品較能</a:t>
            </a:r>
            <a:r>
              <a:rPr 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呈現</a:t>
            </a:r>
            <a:r>
              <a:rPr lang="zh-TW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植物</a:t>
            </a:r>
            <a:r>
              <a:rPr 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特徵？兩者又如何展現植物的美</a:t>
            </a:r>
            <a:r>
              <a:rPr lang="zh-TW" altLang="en-US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態</a:t>
            </a:r>
            <a:r>
              <a:rPr 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？</a:t>
            </a:r>
            <a:endParaRPr lang="en-US" altLang="zh-TW" sz="2000" kern="0" spc="-80" dirty="0" smtClean="0">
              <a:solidFill>
                <a:schemeClr val="bg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比較</a:t>
            </a:r>
            <a:r>
              <a:rPr lang="en-US" altLang="zh-TW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Franz Bauer</a:t>
            </a:r>
            <a:r>
              <a:rPr lang="zh-TW" altLang="en-US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和梵谷的所畫的蘭花</a:t>
            </a: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，分析其不同的表現手法，從而詮釋他們的創作意圖和作品的意義。</a:t>
            </a:r>
            <a:endParaRPr lang="zh-TW" sz="2000" kern="0" spc="-80" dirty="0">
              <a:solidFill>
                <a:schemeClr val="bg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描述和分析</a:t>
            </a:r>
            <a:r>
              <a:rPr lang="en-US" altLang="zh-TW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Franz </a:t>
            </a:r>
            <a:r>
              <a:rPr lang="en-US" altLang="zh-TW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Bauer</a:t>
            </a: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怎樣呈現植物</a:t>
            </a:r>
            <a:r>
              <a:rPr lang="zh-TW" altLang="en-US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肌理，以及如何</a:t>
            </a:r>
            <a:r>
              <a:rPr lang="zh-TW" altLang="en-US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構圖？這種構圖方法對研究植物有甚麼好處？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kern="0" spc="-8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一幅植物攝影可以取代植物繪畫嗎？</a:t>
            </a:r>
            <a:r>
              <a:rPr lang="zh-TW" altLang="en-US" sz="2000" kern="0" spc="-80" dirty="0">
                <a:solidFill>
                  <a:schemeClr val="bg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為甚麼？</a:t>
            </a:r>
          </a:p>
        </p:txBody>
      </p:sp>
    </p:spTree>
    <p:extLst>
      <p:ext uri="{BB962C8B-B14F-4D97-AF65-F5344CB8AC3E}">
        <p14:creationId xmlns:p14="http://schemas.microsoft.com/office/powerpoint/2010/main" val="16302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456386" y="512142"/>
            <a:ext cx="7128340" cy="1472953"/>
          </a:xfrm>
        </p:spPr>
        <p:txBody>
          <a:bodyPr/>
          <a:lstStyle/>
          <a:p>
            <a:r>
              <a:rPr lang="zh-TW" altLang="en-US" sz="1800" dirty="0">
                <a:effectLst/>
                <a:latin typeface="Times New Roman" panose="02020603050405020304" pitchFamily="18" charset="0"/>
              </a:rPr>
              <a:t/>
            </a:r>
            <a:br>
              <a:rPr lang="zh-TW" altLang="en-US" sz="1800" dirty="0">
                <a:effectLst/>
                <a:latin typeface="Times New Roman" panose="02020603050405020304" pitchFamily="18" charset="0"/>
              </a:rPr>
            </a:br>
            <a: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zh-HK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-20320" y="1270"/>
            <a:ext cx="12230735" cy="6850380"/>
          </a:xfrm>
          <a:prstGeom prst="rect">
            <a:avLst/>
          </a:prstGeom>
          <a:solidFill>
            <a:srgbClr val="3D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646972" y="784773"/>
            <a:ext cx="1077044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小知識：</a:t>
            </a:r>
            <a:r>
              <a:rPr lang="zh-TW" alt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植物繪畫（</a:t>
            </a:r>
            <a:r>
              <a:rPr lang="en-US" altLang="zh-TW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botanical art)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植物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繪畫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目的在於對植物的研究，因此是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採取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客觀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態度來繪畫，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而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這類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藝術家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亦必需對植物的形態特徵、結構、生長等有充分的了解。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這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類創作注重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記錄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準確性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並且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要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盡量畫出植物的各部如莖、根、花、葉、花蕊，甚至該植物的生命週期。</a:t>
            </a:r>
            <a:endParaRPr lang="zh-TW" altLang="en-US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21360" y="373761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5603" y="4032787"/>
            <a:ext cx="10853149" cy="2061845"/>
          </a:xfrm>
          <a:prstGeom prst="rect">
            <a:avLst/>
          </a:prstGeom>
          <a:solidFill>
            <a:srgbClr val="72D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>
              <a:buFont typeface="Arial" panose="020B0604020202020204" pitchFamily="34" charset="0"/>
              <a:buNone/>
            </a:pPr>
            <a:r>
              <a:rPr lang="en-US" altLang="zh-TW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  </a:t>
            </a:r>
            <a:r>
              <a:rPr lang="zh-TW" alt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zh-TW" altLang="en-US" sz="3200" b="1" dirty="0">
                <a:solidFill>
                  <a:schemeClr val="accent3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英國獨立報1966年的報導：</a:t>
            </a:r>
          </a:p>
          <a:p>
            <a:pPr marL="367665" indent="-19685">
              <a:tabLst>
                <a:tab pos="8326755" algn="l"/>
              </a:tabLst>
            </a:pPr>
            <a:r>
              <a:rPr lang="zh-TW" alt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「植物攝照不足以記錄植物學家</a:t>
            </a:r>
            <a:r>
              <a:rPr lang="zh-TW" alt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所</a:t>
            </a:r>
            <a:r>
              <a:rPr lang="zh-TW" alt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需及</a:t>
            </a:r>
            <a:r>
              <a:rPr lang="zh-TW" alt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植物藝術家所能</a:t>
            </a:r>
            <a:r>
              <a:rPr lang="zh-TW" alt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捕捉到的細節。 植物繪畫是</a:t>
            </a:r>
            <a:r>
              <a:rPr lang="zh-TW" alt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識別植物的重要手段，因此它被視為重要的科學</a:t>
            </a:r>
            <a:r>
              <a:rPr lang="zh-TW" alt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工具</a:t>
            </a:r>
            <a:r>
              <a:rPr lang="en-US" altLang="zh-TW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……</a:t>
            </a:r>
            <a:r>
              <a:rPr lang="zh-TW" alt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</a:t>
            </a:r>
            <a:r>
              <a:rPr lang="zh-TW" alt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植物學家仍然較喜歡</a:t>
            </a:r>
            <a:r>
              <a:rPr lang="zh-TW" alt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植物繪畫</a:t>
            </a:r>
            <a:r>
              <a:rPr lang="zh-TW" altLang="en-US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而不是照片。」</a:t>
            </a:r>
            <a:endParaRPr lang="zh-TW" altLang="en-US" sz="3200" b="1" dirty="0">
              <a:solidFill>
                <a:schemeClr val="bg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  <a:p>
            <a:pPr indent="387985">
              <a:buFont typeface="Arial" panose="020B0604020202020204" pitchFamily="34" charset="0"/>
              <a:buNone/>
            </a:pPr>
            <a:endParaRPr lang="zh-TW" altLang="en-US" sz="3200" b="1" dirty="0">
              <a:solidFill>
                <a:schemeClr val="accent3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11785" y="109752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9011895" y="47153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31240" y="6483807"/>
            <a:ext cx="2743200" cy="350172"/>
          </a:xfrm>
        </p:spPr>
        <p:txBody>
          <a:bodyPr/>
          <a:lstStyle/>
          <a:p>
            <a:pPr defTabSz="914400"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</a:p>
        </p:txBody>
      </p:sp>
      <p:sp>
        <p:nvSpPr>
          <p:cNvPr id="13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8353200" y="6389732"/>
            <a:ext cx="4114800" cy="365125"/>
          </a:xfrm>
        </p:spPr>
        <p:txBody>
          <a:bodyPr/>
          <a:lstStyle/>
          <a:p>
            <a:pPr algn="ctr" defTabSz="914400">
              <a:buClrTx/>
              <a:buSzTx/>
              <a:buFontTx/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藝術與科學的邂逅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456386" y="512142"/>
            <a:ext cx="7128340" cy="1472953"/>
          </a:xfrm>
        </p:spPr>
        <p:txBody>
          <a:bodyPr/>
          <a:lstStyle/>
          <a:p>
            <a:r>
              <a:rPr lang="zh-TW" altLang="en-US" sz="1800" dirty="0">
                <a:effectLst/>
                <a:latin typeface="Times New Roman" panose="02020603050405020304" pitchFamily="18" charset="0"/>
              </a:rPr>
              <a:t/>
            </a:r>
            <a:br>
              <a:rPr lang="zh-TW" altLang="en-US" sz="1800" dirty="0">
                <a:effectLst/>
                <a:latin typeface="Times New Roman" panose="02020603050405020304" pitchFamily="18" charset="0"/>
              </a:rPr>
            </a:br>
            <a: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zh-HK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-10795" y="1270"/>
            <a:ext cx="12230735" cy="6850380"/>
          </a:xfrm>
          <a:prstGeom prst="rect">
            <a:avLst/>
          </a:prstGeom>
          <a:solidFill>
            <a:srgbClr val="3D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610293" y="1202793"/>
            <a:ext cx="10988558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小知識：</a:t>
            </a:r>
            <a:r>
              <a:rPr lang="en-US" altLang="zh-TW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Franz Bauer</a:t>
            </a:r>
            <a:r>
              <a:rPr lang="en-US" altLang="zh-TW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（1758 - 1840）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Franz Bauer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是奧地利人，與弟弟都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是繪畫植物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著名藝術家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。他在</a:t>
            </a:r>
            <a:r>
              <a:rPr lang="en-US" alt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1788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年後被聘為英國皇家植物公園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的植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物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藝術家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，與一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眾科學家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一起工作，負責繪畫在英國或從其他地方送來新發現或稀有的植物。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他所畫的植物</a:t>
            </a: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畫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通</a:t>
            </a: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常與</a:t>
            </a:r>
            <a:r>
              <a:rPr 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真實的植物大小一致，並以水彩繪畫。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他以</a:t>
            </a:r>
            <a:r>
              <a:rPr 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科學的態度來描繪植物，更運用顯微鏡來觀察和輔助描繪，</a:t>
            </a: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作品具</a:t>
            </a:r>
            <a:r>
              <a:rPr 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驚人的</a:t>
            </a: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準確性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由於作品的</a:t>
            </a:r>
            <a:r>
              <a:rPr lang="zh-TW" alt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線條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優</a:t>
            </a:r>
            <a:r>
              <a:rPr lang="zh-TW" alt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美、</a:t>
            </a:r>
            <a:r>
              <a:rPr lang="zh-TW" alt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色調</a:t>
            </a:r>
            <a:r>
              <a:rPr lang="zh-TW" alt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和諧</a:t>
            </a:r>
            <a:r>
              <a:rPr lang="zh-TW" alt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、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圖象</a:t>
            </a:r>
            <a:r>
              <a:rPr lang="zh-TW" alt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細緻</a:t>
            </a: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因此</a:t>
            </a: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充滿美感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和藝術性</a:t>
            </a: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</a:t>
            </a:r>
            <a:endParaRPr lang="zh-TW" sz="25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他和弟弟共</a:t>
            </a: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繪畫２</a:t>
            </a:r>
            <a:r>
              <a:rPr lang="en-US" alt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250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幅植物畫，</a:t>
            </a:r>
            <a:r>
              <a:rPr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Franz Bauer</a:t>
            </a:r>
            <a:r>
              <a:rPr 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更編寫了多本</a:t>
            </a:r>
            <a:r>
              <a:rPr lang="zh-TW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植物藝術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著作，對研究植物的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發展是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珍貴的歷史紀錄。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他的植物解剖</a:t>
            </a:r>
            <a:r>
              <a:rPr lang="zh-TW" altLang="en-US" sz="25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圖對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研究植物分類的重要性猶如今日的</a:t>
            </a:r>
            <a:r>
              <a:rPr lang="en-US" altLang="zh-TW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DNA</a:t>
            </a:r>
            <a:r>
              <a:rPr lang="zh-TW" altLang="en-US" sz="25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驗證般。</a:t>
            </a:r>
            <a:endParaRPr lang="zh-TW" altLang="en-US" sz="24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sz="24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24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11785" y="109752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9011895" y="47153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31240" y="6483807"/>
            <a:ext cx="2743200" cy="350172"/>
          </a:xfrm>
        </p:spPr>
        <p:txBody>
          <a:bodyPr/>
          <a:lstStyle/>
          <a:p>
            <a:pPr defTabSz="914400"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8353200" y="6389732"/>
            <a:ext cx="4114800" cy="365125"/>
          </a:xfrm>
        </p:spPr>
        <p:txBody>
          <a:bodyPr/>
          <a:lstStyle/>
          <a:p>
            <a:pPr algn="ctr" defTabSz="914400">
              <a:buClrTx/>
              <a:buSzTx/>
              <a:buFontTx/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藝術與科學的邂逅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456386" y="512142"/>
            <a:ext cx="7128340" cy="1472953"/>
          </a:xfrm>
        </p:spPr>
        <p:txBody>
          <a:bodyPr/>
          <a:lstStyle/>
          <a:p>
            <a:r>
              <a:rPr lang="zh-TW" altLang="en-US" sz="1800" dirty="0">
                <a:effectLst/>
                <a:latin typeface="Times New Roman" panose="02020603050405020304" pitchFamily="18" charset="0"/>
              </a:rPr>
              <a:t/>
            </a:r>
            <a:br>
              <a:rPr lang="zh-TW" altLang="en-US" sz="1800" dirty="0">
                <a:effectLst/>
                <a:latin typeface="Times New Roman" panose="02020603050405020304" pitchFamily="18" charset="0"/>
              </a:rPr>
            </a:br>
            <a: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zh-HK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-20320" y="1270"/>
            <a:ext cx="12230735" cy="6850380"/>
          </a:xfrm>
          <a:prstGeom prst="rect">
            <a:avLst/>
          </a:prstGeom>
          <a:solidFill>
            <a:srgbClr val="3D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462415" y="794513"/>
            <a:ext cx="1089628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活動三：齊來</a:t>
            </a:r>
            <a:r>
              <a:rPr lang="zh-TW" alt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創作</a:t>
            </a:r>
            <a:endParaRPr lang="en-US" altLang="zh-TW" sz="3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學生</a:t>
            </a:r>
            <a:r>
              <a:rPr lang="zh-TW" altLang="en-US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帶來一株真實</a:t>
            </a:r>
            <a:r>
              <a:rPr lang="zh-TW" altLang="en-US" sz="2400" kern="0" spc="-8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altLang="en-US" sz="2400" kern="0" spc="-8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植物（</a:t>
            </a: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例如整株植物、植物細部、乾植物）</a:t>
            </a:r>
            <a:r>
              <a:rPr lang="zh-TW" altLang="en-US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，並搜集有關該植物的資料，以了解</a:t>
            </a: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其外表特徵</a:t>
            </a:r>
            <a:r>
              <a:rPr lang="zh-TW" altLang="en-US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、結構和</a:t>
            </a: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生長</a:t>
            </a:r>
            <a:r>
              <a:rPr lang="zh-TW" altLang="en-US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習性。</a:t>
            </a:r>
            <a:endParaRPr lang="zh-TW" sz="24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學生可先觀察，並指出有關植物的特徵，例如：</a:t>
            </a:r>
            <a:endParaRPr lang="en-US" altLang="zh-TW" sz="2400" kern="0" spc="-8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800100" lvl="1" indent="-342900">
              <a:buFont typeface="微軟正黑體" panose="020B0604030504040204" pitchFamily="34" charset="-120"/>
              <a:buChar char="—"/>
            </a:pPr>
            <a:r>
              <a:rPr lang="zh-TW" altLang="en-US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 </a:t>
            </a: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葉的形狀</a:t>
            </a:r>
            <a:endParaRPr lang="en-US" altLang="zh-TW" sz="2400" kern="0" spc="-8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800100" lvl="1" indent="-342900">
              <a:buFont typeface="微軟正黑體" panose="020B0604030504040204" pitchFamily="34" charset="-120"/>
              <a:buChar char="—"/>
            </a:pPr>
            <a:r>
              <a:rPr lang="zh-TW" altLang="en-US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 </a:t>
            </a: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葉脈的紋理</a:t>
            </a:r>
            <a:endParaRPr lang="en-US" altLang="zh-TW" sz="2400" kern="0" spc="-8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800100" lvl="1" indent="-342900">
              <a:buFont typeface="微軟正黑體" panose="020B0604030504040204" pitchFamily="34" charset="-120"/>
              <a:buChar char="—"/>
            </a:pP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 葉與花的關係 </a:t>
            </a:r>
            <a:r>
              <a:rPr lang="en-US" altLang="zh-TW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(</a:t>
            </a: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位置、大小等</a:t>
            </a:r>
            <a:r>
              <a:rPr lang="en-US" altLang="zh-TW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)</a:t>
            </a:r>
          </a:p>
          <a:p>
            <a:pPr marL="800100" lvl="1" indent="-342900">
              <a:buFont typeface="微軟正黑體" panose="020B0604030504040204" pitchFamily="34" charset="-120"/>
              <a:buChar char="—"/>
            </a:pPr>
            <a:r>
              <a:rPr lang="zh-TW" altLang="en-US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 </a:t>
            </a: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花蕊、花瓣的數目等。</a:t>
            </a:r>
            <a:endParaRPr lang="en-US" altLang="zh-TW" sz="2400" kern="0" spc="-8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學生</a:t>
            </a:r>
            <a:r>
              <a:rPr lang="zh-TW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充當植物調查員，以既有美感</a:t>
            </a:r>
            <a:r>
              <a:rPr lang="zh-TW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又</a:t>
            </a:r>
            <a:r>
              <a:rPr lang="zh-TW" altLang="en-US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客觀的手法</a:t>
            </a:r>
            <a:r>
              <a:rPr lang="zh-TW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描繪</a:t>
            </a:r>
            <a:r>
              <a:rPr lang="zh-TW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帶來的</a:t>
            </a:r>
            <a:r>
              <a:rPr lang="zh-TW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植物。</a:t>
            </a:r>
            <a:endParaRPr lang="zh-TW" sz="24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把</a:t>
            </a:r>
            <a:r>
              <a:rPr lang="zh-TW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全班學生的創作</a:t>
            </a:r>
            <a:r>
              <a:rPr lang="zh-TW" sz="24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結集成為</a:t>
            </a:r>
            <a:r>
              <a:rPr lang="zh-TW" sz="24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一本植物誌畫冊。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721360" y="373761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11785" y="109752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9011895" y="47153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31240" y="6483807"/>
            <a:ext cx="2743200" cy="350172"/>
          </a:xfrm>
        </p:spPr>
        <p:txBody>
          <a:bodyPr/>
          <a:lstStyle/>
          <a:p>
            <a:pPr defTabSz="914400"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</a:p>
        </p:txBody>
      </p:sp>
      <p:sp>
        <p:nvSpPr>
          <p:cNvPr id="11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8353200" y="6389732"/>
            <a:ext cx="4114800" cy="365125"/>
          </a:xfrm>
        </p:spPr>
        <p:txBody>
          <a:bodyPr/>
          <a:lstStyle/>
          <a:p>
            <a:pPr algn="ctr" defTabSz="914400">
              <a:buClrTx/>
              <a:buSzTx/>
              <a:buFontTx/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藝術與科學的邂逅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456386" y="512142"/>
            <a:ext cx="7128340" cy="1472953"/>
          </a:xfrm>
        </p:spPr>
        <p:txBody>
          <a:bodyPr/>
          <a:lstStyle/>
          <a:p>
            <a:r>
              <a:rPr lang="zh-TW" altLang="en-US" sz="1800" dirty="0">
                <a:effectLst/>
                <a:latin typeface="Times New Roman" panose="02020603050405020304" pitchFamily="18" charset="0"/>
              </a:rPr>
              <a:t/>
            </a:r>
            <a:br>
              <a:rPr lang="zh-TW" altLang="en-US" sz="1800" dirty="0">
                <a:effectLst/>
                <a:latin typeface="Times New Roman" panose="02020603050405020304" pitchFamily="18" charset="0"/>
              </a:rPr>
            </a:br>
            <a: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/>
            </a:r>
            <a:br>
              <a:rPr lang="zh-HK" altLang="en-US" sz="18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zh-HK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7893050" y="1270"/>
            <a:ext cx="4328160" cy="6850380"/>
          </a:xfrm>
          <a:prstGeom prst="rect">
            <a:avLst/>
          </a:prstGeom>
          <a:solidFill>
            <a:srgbClr val="3D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8633460" y="4572317"/>
            <a:ext cx="50800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zh-CN" sz="2000" b="0" dirty="0">
                <a:solidFill>
                  <a:schemeClr val="tx1"/>
                </a:solidFill>
                <a:ea typeface="微軟正黑體" panose="020B0604030504040204" pitchFamily="34" charset="-120"/>
              </a:rPr>
              <a:t>學生完成作品：</a:t>
            </a:r>
            <a:r>
              <a:rPr lang="zh-CN" sz="2000" dirty="0">
                <a:ea typeface="微軟正黑體" panose="020B0604030504040204" pitchFamily="34" charset="-120"/>
              </a:rPr>
              <a:t>非洲鳳仙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454025" y="933879"/>
            <a:ext cx="7012305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創作小</a:t>
            </a:r>
            <a:r>
              <a:rPr lang="zh-TW" alt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貼士：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仔細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觀察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植物，看清楚其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結構</a:t>
            </a:r>
            <a:r>
              <a:rPr lang="zh-TW" altLang="en-US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（例如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花蕊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大小、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數目</a:t>
            </a:r>
            <a:r>
              <a:rPr lang="zh-TW" altLang="en-US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）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等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</a:t>
            </a:r>
            <a:endParaRPr lang="zh-TW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以寫實的手法表達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，例如葉子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生長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方向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與花的</a:t>
            </a:r>
            <a:r>
              <a:rPr lang="zh-TW" altLang="en-US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大小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比例。</a:t>
            </a:r>
            <a:endParaRPr lang="zh-TW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素描附合植物的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比例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</a:t>
            </a:r>
            <a:endParaRPr lang="zh-TW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從近距離</a:t>
            </a:r>
            <a:r>
              <a:rPr lang="zh-TW" alt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看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清楚植物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的各部分和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特徵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</a:t>
            </a:r>
            <a:endParaRPr lang="zh-TW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簡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單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的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背景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無需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加入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周邊的昆蟲和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動物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</a:t>
            </a:r>
            <a:endParaRPr lang="zh-TW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先以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鉛筆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輕輕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起稿</a:t>
            </a:r>
            <a:r>
              <a:rPr lang="zh-TW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，然後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用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繪圖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筆</a:t>
            </a:r>
            <a:r>
              <a:rPr lang="zh-TW" altLang="en-US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和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木</a:t>
            </a:r>
            <a:r>
              <a:rPr lang="zh-TW" altLang="en-US" sz="2600" kern="0" spc="-8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顏色</a:t>
            </a:r>
            <a:r>
              <a:rPr lang="zh-TW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細緻</a:t>
            </a:r>
            <a:r>
              <a:rPr lang="zh-TW" altLang="en-US" sz="2600" kern="0" spc="-8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描繪。</a:t>
            </a:r>
            <a:endParaRPr lang="zh-TW" sz="26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500" kern="0" spc="-80" dirty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表達</a:t>
            </a:r>
            <a:r>
              <a:rPr lang="zh-TW" altLang="en-US" sz="2500" kern="0" spc="-80" dirty="0" smtClean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植物的</a:t>
            </a:r>
            <a:r>
              <a:rPr lang="zh-TW" sz="2500" kern="0" spc="-80" dirty="0" smtClean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優美</a:t>
            </a:r>
            <a:r>
              <a:rPr lang="zh-TW" altLang="en-US" sz="2500" kern="0" spc="-80" dirty="0" smtClean="0">
                <a:solidFill>
                  <a:srgbClr val="F6EB6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  <a:sym typeface="+mn-ea"/>
              </a:rPr>
              <a:t>。</a:t>
            </a:r>
            <a:endParaRPr lang="zh-TW" sz="25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24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sz="24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2400" kern="0" spc="-8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836" y="1067193"/>
            <a:ext cx="2598132" cy="344146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11785" y="109752"/>
            <a:ext cx="374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 課程發展處 藝術教育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15C312B-3B69-4637-9980-4F9533E8FD55}"/>
              </a:ext>
            </a:extLst>
          </p:cNvPr>
          <p:cNvSpPr txBox="1"/>
          <p:nvPr/>
        </p:nvSpPr>
        <p:spPr>
          <a:xfrm>
            <a:off x="8558416" y="65452"/>
            <a:ext cx="2844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HK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www.edb.gov.hk/arts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031240" y="6483807"/>
            <a:ext cx="2743200" cy="350172"/>
          </a:xfrm>
        </p:spPr>
        <p:txBody>
          <a:bodyPr/>
          <a:lstStyle/>
          <a:p>
            <a:pPr defTabSz="914400"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初中</a:t>
            </a:r>
            <a:r>
              <a:rPr lang="zh-HK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HK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視覺藝術科學與教材料</a:t>
            </a:r>
          </a:p>
        </p:txBody>
      </p:sp>
      <p:sp>
        <p:nvSpPr>
          <p:cNvPr id="10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8205718" y="6376775"/>
            <a:ext cx="4114800" cy="365125"/>
          </a:xfrm>
        </p:spPr>
        <p:txBody>
          <a:bodyPr/>
          <a:lstStyle/>
          <a:p>
            <a:pPr algn="ctr" defTabSz="914400">
              <a:buClrTx/>
              <a:buSzTx/>
              <a:buFontTx/>
              <a:tabLst>
                <a:tab pos="537210" algn="l"/>
              </a:tabLst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植物之美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藝術與科學的邂逅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516</TotalTime>
  <Words>1275</Words>
  <Application>Microsoft Office PowerPoint</Application>
  <PresentationFormat>寬螢幕</PresentationFormat>
  <Paragraphs>130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SimSun</vt:lpstr>
      <vt:lpstr>微軟正黑體</vt:lpstr>
      <vt:lpstr>新細明體</vt:lpstr>
      <vt:lpstr>Arial</vt:lpstr>
      <vt:lpstr>Calibri</vt:lpstr>
      <vt:lpstr>Century Gothic</vt:lpstr>
      <vt:lpstr>Times New Roman</vt:lpstr>
      <vt:lpstr>Wingdings 3</vt:lpstr>
      <vt:lpstr>離子</vt:lpstr>
      <vt:lpstr>PowerPoint 簡報</vt:lpstr>
      <vt:lpstr> </vt:lpstr>
      <vt:lpstr>PowerPoint 簡報</vt:lpstr>
      <vt:lpstr>  </vt:lpstr>
      <vt:lpstr> </vt:lpstr>
      <vt:lpstr>  </vt:lpstr>
      <vt:lpstr>  </vt:lpstr>
      <vt:lpstr>  </vt:lpstr>
      <vt:lpstr>  </vt:lpstr>
      <vt:lpstr>延伸學習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Jessie Ho</dc:creator>
  <cp:lastModifiedBy>CHAN, Cheuk-tung Koko</cp:lastModifiedBy>
  <cp:revision>76</cp:revision>
  <dcterms:created xsi:type="dcterms:W3CDTF">2021-11-09T14:24:00Z</dcterms:created>
  <dcterms:modified xsi:type="dcterms:W3CDTF">2022-01-06T01:44:16Z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