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18" r:id="rId3"/>
    <p:sldId id="323" r:id="rId4"/>
    <p:sldId id="319" r:id="rId5"/>
    <p:sldId id="300" r:id="rId6"/>
    <p:sldId id="301" r:id="rId7"/>
    <p:sldId id="322" r:id="rId8"/>
    <p:sldId id="299" r:id="rId9"/>
    <p:sldId id="324" r:id="rId10"/>
    <p:sldId id="326" r:id="rId11"/>
    <p:sldId id="325" r:id="rId12"/>
    <p:sldId id="302" r:id="rId13"/>
    <p:sldId id="305" r:id="rId14"/>
    <p:sldId id="317" r:id="rId15"/>
    <p:sldId id="315" r:id="rId16"/>
    <p:sldId id="320" r:id="rId17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21"/>
    <p:restoredTop sz="94729"/>
  </p:normalViewPr>
  <p:slideViewPr>
    <p:cSldViewPr snapToGrid="0" snapToObjects="1">
      <p:cViewPr varScale="1">
        <p:scale>
          <a:sx n="109" d="100"/>
          <a:sy n="109" d="100"/>
        </p:scale>
        <p:origin x="40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A7E49B-7561-2E4E-8AC7-98C33B6288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TW" altLang="en-US"/>
              <a:t>按一下以編輯母片標題樣式</a:t>
            </a:r>
            <a:endParaRPr kumimoji="1" lang="zh-HK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2884164B-296D-744D-B6DB-F5E35F032B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TW" altLang="en-US"/>
              <a:t>按一下以編輯母片子標題樣式</a:t>
            </a:r>
            <a:endParaRPr kumimoji="1"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2C1A15A-C695-B34B-A846-599D26722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EAAC4-FF1D-6741-A809-6AFEFD6BDF2E}" type="datetimeFigureOut">
              <a:rPr kumimoji="1" lang="zh-HK" altLang="en-US" smtClean="0"/>
              <a:pPr/>
              <a:t>24/8/2020</a:t>
            </a:fld>
            <a:endParaRPr kumimoji="1"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3A69ACC-3DA2-5A49-9C51-511448B22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5DE824B-E4F3-7C46-A2F3-5C5A03FA3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8DC7-2EF8-2740-BCDE-24216AD7101B}" type="slidenum">
              <a:rPr kumimoji="1" lang="zh-HK" altLang="en-US" smtClean="0"/>
              <a:pPr/>
              <a:t>‹#›</a:t>
            </a:fld>
            <a:endParaRPr kumimoji="1" lang="zh-HK" altLang="en-US"/>
          </a:p>
        </p:txBody>
      </p:sp>
    </p:spTree>
    <p:extLst>
      <p:ext uri="{BB962C8B-B14F-4D97-AF65-F5344CB8AC3E}">
        <p14:creationId xmlns:p14="http://schemas.microsoft.com/office/powerpoint/2010/main" val="3401027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A245F49-AC40-1E43-A3E1-6F036D691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  <a:endParaRPr kumimoji="1"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35D660C7-C432-9A4B-9FE9-9E30B3545C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  <a:endParaRPr kumimoji="1"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EC855B6-6E60-884C-8897-CC0E8F1B8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EAAC4-FF1D-6741-A809-6AFEFD6BDF2E}" type="datetimeFigureOut">
              <a:rPr kumimoji="1" lang="zh-HK" altLang="en-US" smtClean="0"/>
              <a:pPr/>
              <a:t>24/8/2020</a:t>
            </a:fld>
            <a:endParaRPr kumimoji="1"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B2D3C2F-0AB7-554D-9DD1-C770F7CC0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4D9A641-D436-5B44-A624-E940069F4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8DC7-2EF8-2740-BCDE-24216AD7101B}" type="slidenum">
              <a:rPr kumimoji="1" lang="zh-HK" altLang="en-US" smtClean="0"/>
              <a:pPr/>
              <a:t>‹#›</a:t>
            </a:fld>
            <a:endParaRPr kumimoji="1" lang="zh-HK" altLang="en-US"/>
          </a:p>
        </p:txBody>
      </p:sp>
    </p:spTree>
    <p:extLst>
      <p:ext uri="{BB962C8B-B14F-4D97-AF65-F5344CB8AC3E}">
        <p14:creationId xmlns:p14="http://schemas.microsoft.com/office/powerpoint/2010/main" val="3894618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891A936F-2C1B-5F40-8066-E25F966289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TW" altLang="en-US"/>
              <a:t>按一下以編輯母片標題樣式</a:t>
            </a:r>
            <a:endParaRPr kumimoji="1"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78E6D7A6-FF7D-1547-BF9B-F76B080EE0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  <a:endParaRPr kumimoji="1"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1C659C0-7664-7641-8F8E-9E45DA457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EAAC4-FF1D-6741-A809-6AFEFD6BDF2E}" type="datetimeFigureOut">
              <a:rPr kumimoji="1" lang="zh-HK" altLang="en-US" smtClean="0"/>
              <a:pPr/>
              <a:t>24/8/2020</a:t>
            </a:fld>
            <a:endParaRPr kumimoji="1"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819695B-7FCA-834D-A159-FE4F6C154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D4B0DDE-968F-AE40-81DA-045682A6A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8DC7-2EF8-2740-BCDE-24216AD7101B}" type="slidenum">
              <a:rPr kumimoji="1" lang="zh-HK" altLang="en-US" smtClean="0"/>
              <a:pPr/>
              <a:t>‹#›</a:t>
            </a:fld>
            <a:endParaRPr kumimoji="1" lang="zh-HK" altLang="en-US"/>
          </a:p>
        </p:txBody>
      </p:sp>
    </p:spTree>
    <p:extLst>
      <p:ext uri="{BB962C8B-B14F-4D97-AF65-F5344CB8AC3E}">
        <p14:creationId xmlns:p14="http://schemas.microsoft.com/office/powerpoint/2010/main" val="3416756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A9CEFE9-7D98-9E45-AD55-666ECC489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  <a:endParaRPr kumimoji="1"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7B0A998-AA69-7342-8F0C-AFADD0F8FC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  <a:endParaRPr kumimoji="1"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4C38652-7AC3-BE47-A1D5-92883327F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EAAC4-FF1D-6741-A809-6AFEFD6BDF2E}" type="datetimeFigureOut">
              <a:rPr kumimoji="1" lang="zh-HK" altLang="en-US" smtClean="0"/>
              <a:pPr/>
              <a:t>24/8/2020</a:t>
            </a:fld>
            <a:endParaRPr kumimoji="1"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8982D7C-0775-AF48-9079-05CA0872E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09F3BA1-C18F-F84A-9DFB-9D0D1D2DE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8DC7-2EF8-2740-BCDE-24216AD7101B}" type="slidenum">
              <a:rPr kumimoji="1" lang="zh-HK" altLang="en-US" smtClean="0"/>
              <a:pPr/>
              <a:t>‹#›</a:t>
            </a:fld>
            <a:endParaRPr kumimoji="1" lang="zh-HK" altLang="en-US"/>
          </a:p>
        </p:txBody>
      </p:sp>
    </p:spTree>
    <p:extLst>
      <p:ext uri="{BB962C8B-B14F-4D97-AF65-F5344CB8AC3E}">
        <p14:creationId xmlns:p14="http://schemas.microsoft.com/office/powerpoint/2010/main" val="1397039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A92C853-A6EB-1C4B-A0F9-0F6E325A9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TW" altLang="en-US"/>
              <a:t>按一下以編輯母片標題樣式</a:t>
            </a:r>
            <a:endParaRPr kumimoji="1"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E82403C-5A36-CC4F-8752-092950B36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3642F5A-27DD-3844-B5E0-9F7FBA425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EAAC4-FF1D-6741-A809-6AFEFD6BDF2E}" type="datetimeFigureOut">
              <a:rPr kumimoji="1" lang="zh-HK" altLang="en-US" smtClean="0"/>
              <a:pPr/>
              <a:t>24/8/2020</a:t>
            </a:fld>
            <a:endParaRPr kumimoji="1"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A673284-F115-AE4E-8402-7B597A559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2A7A623-14C5-2247-8F92-FCEB0F384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8DC7-2EF8-2740-BCDE-24216AD7101B}" type="slidenum">
              <a:rPr kumimoji="1" lang="zh-HK" altLang="en-US" smtClean="0"/>
              <a:pPr/>
              <a:t>‹#›</a:t>
            </a:fld>
            <a:endParaRPr kumimoji="1" lang="zh-HK" altLang="en-US"/>
          </a:p>
        </p:txBody>
      </p:sp>
    </p:spTree>
    <p:extLst>
      <p:ext uri="{BB962C8B-B14F-4D97-AF65-F5344CB8AC3E}">
        <p14:creationId xmlns:p14="http://schemas.microsoft.com/office/powerpoint/2010/main" val="401356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26A6A6E-552E-964C-9CEC-1A91D659C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  <a:endParaRPr kumimoji="1"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ED14779-AAFF-D845-AB91-5C10ADD76A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  <a:endParaRPr kumimoji="1" lang="zh-HK" alt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D0C473C-0B21-8548-9955-818BD29E89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  <a:endParaRPr kumimoji="1" lang="zh-HK" altLang="en-US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5FD32C8-1CE3-DD4C-851C-A0E01AB69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EAAC4-FF1D-6741-A809-6AFEFD6BDF2E}" type="datetimeFigureOut">
              <a:rPr kumimoji="1" lang="zh-HK" altLang="en-US" smtClean="0"/>
              <a:pPr/>
              <a:t>24/8/2020</a:t>
            </a:fld>
            <a:endParaRPr kumimoji="1"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EA47121-6084-F842-BC01-7D202A45F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4B39418-7632-7A4B-8BE3-EC2DC99AD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8DC7-2EF8-2740-BCDE-24216AD7101B}" type="slidenum">
              <a:rPr kumimoji="1" lang="zh-HK" altLang="en-US" smtClean="0"/>
              <a:pPr/>
              <a:t>‹#›</a:t>
            </a:fld>
            <a:endParaRPr kumimoji="1" lang="zh-HK" altLang="en-US"/>
          </a:p>
        </p:txBody>
      </p:sp>
    </p:spTree>
    <p:extLst>
      <p:ext uri="{BB962C8B-B14F-4D97-AF65-F5344CB8AC3E}">
        <p14:creationId xmlns:p14="http://schemas.microsoft.com/office/powerpoint/2010/main" val="2336513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428786B-F793-6B47-B34E-98F9B19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TW" altLang="en-US"/>
              <a:t>按一下以編輯母片標題樣式</a:t>
            </a:r>
            <a:endParaRPr kumimoji="1"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9190811-CB2A-0343-AF1C-A55A380E4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35A7B9E-9D65-1E42-AE29-60E046C569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  <a:endParaRPr kumimoji="1" lang="zh-HK" alt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7BBEE396-9108-DB45-9FFE-75F09735A6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330FD267-68BB-B244-9E54-A0E6AE9816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  <a:endParaRPr kumimoji="1" lang="zh-HK" altLang="en-US"/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22D11BF4-4882-864B-A454-CC4AF7493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EAAC4-FF1D-6741-A809-6AFEFD6BDF2E}" type="datetimeFigureOut">
              <a:rPr kumimoji="1" lang="zh-HK" altLang="en-US" smtClean="0"/>
              <a:pPr/>
              <a:t>24/8/2020</a:t>
            </a:fld>
            <a:endParaRPr kumimoji="1" lang="zh-HK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D037289E-4D27-354A-907E-E61240E72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HK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B86F831E-ED3C-6148-90C6-3312AD008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8DC7-2EF8-2740-BCDE-24216AD7101B}" type="slidenum">
              <a:rPr kumimoji="1" lang="zh-HK" altLang="en-US" smtClean="0"/>
              <a:pPr/>
              <a:t>‹#›</a:t>
            </a:fld>
            <a:endParaRPr kumimoji="1" lang="zh-HK" altLang="en-US"/>
          </a:p>
        </p:txBody>
      </p:sp>
    </p:spTree>
    <p:extLst>
      <p:ext uri="{BB962C8B-B14F-4D97-AF65-F5344CB8AC3E}">
        <p14:creationId xmlns:p14="http://schemas.microsoft.com/office/powerpoint/2010/main" val="4166831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1FB6726-E595-7E4B-9881-5CA214A63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  <a:endParaRPr kumimoji="1" lang="zh-HK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A861F1D4-7A84-2F4F-8BAB-A1EC447F5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EAAC4-FF1D-6741-A809-6AFEFD6BDF2E}" type="datetimeFigureOut">
              <a:rPr kumimoji="1" lang="zh-HK" altLang="en-US" smtClean="0"/>
              <a:pPr/>
              <a:t>24/8/2020</a:t>
            </a:fld>
            <a:endParaRPr kumimoji="1" lang="zh-HK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2A5380C-13D1-BA48-9280-0C01C18F9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HK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ED5E888-4D4D-444D-A70C-4AE38A892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8DC7-2EF8-2740-BCDE-24216AD7101B}" type="slidenum">
              <a:rPr kumimoji="1" lang="zh-HK" altLang="en-US" smtClean="0"/>
              <a:pPr/>
              <a:t>‹#›</a:t>
            </a:fld>
            <a:endParaRPr kumimoji="1" lang="zh-HK" altLang="en-US"/>
          </a:p>
        </p:txBody>
      </p:sp>
    </p:spTree>
    <p:extLst>
      <p:ext uri="{BB962C8B-B14F-4D97-AF65-F5344CB8AC3E}">
        <p14:creationId xmlns:p14="http://schemas.microsoft.com/office/powerpoint/2010/main" val="340961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0D997C71-D044-A642-9804-525F66088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EAAC4-FF1D-6741-A809-6AFEFD6BDF2E}" type="datetimeFigureOut">
              <a:rPr kumimoji="1" lang="zh-HK" altLang="en-US" smtClean="0"/>
              <a:pPr/>
              <a:t>24/8/2020</a:t>
            </a:fld>
            <a:endParaRPr kumimoji="1" lang="zh-HK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0BE279DC-C6DD-0348-BE79-DDFBA5B6D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HK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588CE05-049E-F246-AF9C-DA59677E3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8DC7-2EF8-2740-BCDE-24216AD7101B}" type="slidenum">
              <a:rPr kumimoji="1" lang="zh-HK" altLang="en-US" smtClean="0"/>
              <a:pPr/>
              <a:t>‹#›</a:t>
            </a:fld>
            <a:endParaRPr kumimoji="1" lang="zh-HK" altLang="en-US"/>
          </a:p>
        </p:txBody>
      </p:sp>
    </p:spTree>
    <p:extLst>
      <p:ext uri="{BB962C8B-B14F-4D97-AF65-F5344CB8AC3E}">
        <p14:creationId xmlns:p14="http://schemas.microsoft.com/office/powerpoint/2010/main" val="2190228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45390EE-F10C-6448-9C2F-82D643A5F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  <a:endParaRPr kumimoji="1"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A9DDF6B-CE52-E845-AB79-34EB19B9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  <a:endParaRPr kumimoji="1"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CE6DBA6C-CACD-6A4B-B53A-19C61C72B3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27476A9-1A30-A749-BED8-19EB1E65A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EAAC4-FF1D-6741-A809-6AFEFD6BDF2E}" type="datetimeFigureOut">
              <a:rPr kumimoji="1" lang="zh-HK" altLang="en-US" smtClean="0"/>
              <a:pPr/>
              <a:t>24/8/2020</a:t>
            </a:fld>
            <a:endParaRPr kumimoji="1"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AC4AE68-69D5-7346-8834-679343E21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238489F-820F-754B-8772-C2528754D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8DC7-2EF8-2740-BCDE-24216AD7101B}" type="slidenum">
              <a:rPr kumimoji="1" lang="zh-HK" altLang="en-US" smtClean="0"/>
              <a:pPr/>
              <a:t>‹#›</a:t>
            </a:fld>
            <a:endParaRPr kumimoji="1" lang="zh-HK" altLang="en-US"/>
          </a:p>
        </p:txBody>
      </p:sp>
    </p:spTree>
    <p:extLst>
      <p:ext uri="{BB962C8B-B14F-4D97-AF65-F5344CB8AC3E}">
        <p14:creationId xmlns:p14="http://schemas.microsoft.com/office/powerpoint/2010/main" val="3193477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150E300-83C9-A04E-B8B9-8BD84861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  <a:endParaRPr kumimoji="1" lang="zh-HK" altLang="en-US"/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47D45603-047D-DF41-B112-2BCC55649F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10A45B9-989B-F441-9F85-E5869D7E11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118C93C-160D-9E49-9040-D7133A9A4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EAAC4-FF1D-6741-A809-6AFEFD6BDF2E}" type="datetimeFigureOut">
              <a:rPr kumimoji="1" lang="zh-HK" altLang="en-US" smtClean="0"/>
              <a:pPr/>
              <a:t>24/8/2020</a:t>
            </a:fld>
            <a:endParaRPr kumimoji="1"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4B273C3-5911-7A41-A0AB-B6E727373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618C504-4E41-D544-A9DA-8DA6C231A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8DC7-2EF8-2740-BCDE-24216AD7101B}" type="slidenum">
              <a:rPr kumimoji="1" lang="zh-HK" altLang="en-US" smtClean="0"/>
              <a:pPr/>
              <a:t>‹#›</a:t>
            </a:fld>
            <a:endParaRPr kumimoji="1" lang="zh-HK" altLang="en-US"/>
          </a:p>
        </p:txBody>
      </p:sp>
    </p:spTree>
    <p:extLst>
      <p:ext uri="{BB962C8B-B14F-4D97-AF65-F5344CB8AC3E}">
        <p14:creationId xmlns:p14="http://schemas.microsoft.com/office/powerpoint/2010/main" val="790648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4385493E-3C26-094F-939D-007F6EE10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/>
              <a:t>按一下以編輯母片標題樣式</a:t>
            </a:r>
            <a:endParaRPr kumimoji="1"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A374883-2902-3E45-B97C-5515104039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  <a:endParaRPr kumimoji="1"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E3C2A83-4266-9E49-9E66-A8868B402B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EAAC4-FF1D-6741-A809-6AFEFD6BDF2E}" type="datetimeFigureOut">
              <a:rPr kumimoji="1" lang="zh-HK" altLang="en-US" smtClean="0"/>
              <a:pPr/>
              <a:t>24/8/2020</a:t>
            </a:fld>
            <a:endParaRPr kumimoji="1"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FB4E23C-03A8-E640-ADBC-51CD474ABB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458E254-6E53-F940-A53A-37515FFC9D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68DC7-2EF8-2740-BCDE-24216AD7101B}" type="slidenum">
              <a:rPr kumimoji="1" lang="zh-HK" altLang="en-US" smtClean="0"/>
              <a:pPr/>
              <a:t>‹#›</a:t>
            </a:fld>
            <a:endParaRPr kumimoji="1" lang="zh-HK" altLang="en-US"/>
          </a:p>
        </p:txBody>
      </p:sp>
    </p:spTree>
    <p:extLst>
      <p:ext uri="{BB962C8B-B14F-4D97-AF65-F5344CB8AC3E}">
        <p14:creationId xmlns:p14="http://schemas.microsoft.com/office/powerpoint/2010/main" val="223901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8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Triangle 20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57D83304-EF55-E241-8184-C0557EA4A2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19329" y="788461"/>
            <a:ext cx="8264525" cy="3167510"/>
          </a:xfrm>
        </p:spPr>
        <p:txBody>
          <a:bodyPr anchor="b">
            <a:normAutofit/>
          </a:bodyPr>
          <a:lstStyle/>
          <a:p>
            <a:pPr algn="r"/>
            <a:r>
              <a:rPr kumimoji="1" lang="zh-HK" altLang="en-US" sz="9600" dirty="0"/>
              <a:t>羽毛球</a:t>
            </a:r>
            <a:r>
              <a:rPr kumimoji="1" lang="en-US" altLang="zh-HK" sz="9600" dirty="0"/>
              <a:t/>
            </a:r>
            <a:br>
              <a:rPr kumimoji="1" lang="en-US" altLang="zh-HK" sz="9600" dirty="0"/>
            </a:br>
            <a:r>
              <a:rPr kumimoji="1" lang="zh-TW" altLang="en-US" sz="9600" dirty="0"/>
              <a:t>步法</a:t>
            </a:r>
            <a:endParaRPr kumimoji="1" lang="zh-HK" altLang="en-US" sz="9600" dirty="0"/>
          </a:p>
        </p:txBody>
      </p:sp>
    </p:spTree>
    <p:extLst>
      <p:ext uri="{BB962C8B-B14F-4D97-AF65-F5344CB8AC3E}">
        <p14:creationId xmlns:p14="http://schemas.microsoft.com/office/powerpoint/2010/main" val="1818419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F04FE8D-C98A-4700-AC7C-33FC9450D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5290" y="1826469"/>
            <a:ext cx="8074815" cy="2800395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8800"/>
              <a:t>有良好的步法又有甚</a:t>
            </a:r>
            <a:r>
              <a:rPr lang="zh-TW" altLang="en-US" sz="8800"/>
              <a:t>麼用？</a:t>
            </a:r>
            <a:endParaRPr lang="en-US" sz="8800"/>
          </a:p>
        </p:txBody>
      </p:sp>
    </p:spTree>
    <p:extLst>
      <p:ext uri="{BB962C8B-B14F-4D97-AF65-F5344CB8AC3E}">
        <p14:creationId xmlns:p14="http://schemas.microsoft.com/office/powerpoint/2010/main" val="730655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53EED67-DB56-8B40-9083-87B20FAC7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846" y="325350"/>
            <a:ext cx="10515600" cy="1325563"/>
          </a:xfrm>
        </p:spPr>
        <p:txBody>
          <a:bodyPr/>
          <a:lstStyle/>
          <a:p>
            <a:r>
              <a:rPr lang="zh-TW" altLang="en-US" dirty="0" smtClean="0"/>
              <a:t>良好</a:t>
            </a:r>
            <a:r>
              <a:rPr lang="zh-TW" altLang="en-US" dirty="0"/>
              <a:t>步法確保</a:t>
            </a:r>
            <a:r>
              <a:rPr lang="en-US" altLang="zh-TW" dirty="0"/>
              <a:t>…</a:t>
            </a:r>
            <a:endParaRPr kumimoji="1" lang="zh-HK" altLang="en-US" dirty="0"/>
          </a:p>
        </p:txBody>
      </p:sp>
      <p:pic>
        <p:nvPicPr>
          <p:cNvPr id="6" name="內容版面配置區 3" descr="一張含有 螢幕擷取畫面 的圖片&#10;&#10;自動產生的描述">
            <a:extLst>
              <a:ext uri="{FF2B5EF4-FFF2-40B4-BE49-F238E27FC236}">
                <a16:creationId xmlns:a16="http://schemas.microsoft.com/office/drawing/2014/main" id="{1F1AC1CD-E200-544C-9E1A-08FBC0CAE9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44" t="30400" r="64223" b="37600"/>
          <a:stretch/>
        </p:blipFill>
        <p:spPr>
          <a:xfrm>
            <a:off x="2171761" y="3200400"/>
            <a:ext cx="2438339" cy="3657600"/>
          </a:xfrm>
          <a:prstGeom prst="rect">
            <a:avLst/>
          </a:prstGeom>
        </p:spPr>
      </p:pic>
      <p:sp>
        <p:nvSpPr>
          <p:cNvPr id="7" name="雲形 6">
            <a:extLst>
              <a:ext uri="{FF2B5EF4-FFF2-40B4-BE49-F238E27FC236}">
                <a16:creationId xmlns:a16="http://schemas.microsoft.com/office/drawing/2014/main" id="{C93254D2-1E86-8048-AB4B-8903D5D4CC48}"/>
              </a:ext>
            </a:extLst>
          </p:cNvPr>
          <p:cNvSpPr/>
          <p:nvPr/>
        </p:nvSpPr>
        <p:spPr>
          <a:xfrm>
            <a:off x="4156373" y="1228776"/>
            <a:ext cx="4399458" cy="2549446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HK" altLang="en-US" dirty="0"/>
          </a:p>
        </p:txBody>
      </p:sp>
      <p:sp>
        <p:nvSpPr>
          <p:cNvPr id="8" name="雲形 7">
            <a:extLst>
              <a:ext uri="{FF2B5EF4-FFF2-40B4-BE49-F238E27FC236}">
                <a16:creationId xmlns:a16="http://schemas.microsoft.com/office/drawing/2014/main" id="{B7D73119-9AD1-B040-98D6-C8601C0EEBC3}"/>
              </a:ext>
            </a:extLst>
          </p:cNvPr>
          <p:cNvSpPr/>
          <p:nvPr/>
        </p:nvSpPr>
        <p:spPr>
          <a:xfrm>
            <a:off x="8308009" y="1228776"/>
            <a:ext cx="3793504" cy="2494833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HK" altLang="en-US"/>
          </a:p>
        </p:txBody>
      </p:sp>
      <p:sp>
        <p:nvSpPr>
          <p:cNvPr id="9" name="雲形 8">
            <a:extLst>
              <a:ext uri="{FF2B5EF4-FFF2-40B4-BE49-F238E27FC236}">
                <a16:creationId xmlns:a16="http://schemas.microsoft.com/office/drawing/2014/main" id="{C89AC160-B1C6-7B48-9F76-EDB66E12DE8C}"/>
              </a:ext>
            </a:extLst>
          </p:cNvPr>
          <p:cNvSpPr/>
          <p:nvPr/>
        </p:nvSpPr>
        <p:spPr>
          <a:xfrm>
            <a:off x="6572192" y="3668996"/>
            <a:ext cx="3743325" cy="2428875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HK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9D58A591-3B58-C544-AC91-6E2F5BCCF7AE}"/>
              </a:ext>
            </a:extLst>
          </p:cNvPr>
          <p:cNvSpPr txBox="1"/>
          <p:nvPr/>
        </p:nvSpPr>
        <p:spPr>
          <a:xfrm>
            <a:off x="4764881" y="1764781"/>
            <a:ext cx="35290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K" altLang="en-US" sz="2800" dirty="0"/>
              <a:t>把飛來的球，</a:t>
            </a:r>
            <a:r>
              <a:rPr lang="zh-HK" altLang="en-US" sz="2800" dirty="0" smtClean="0"/>
              <a:t>在快速、前方</a:t>
            </a:r>
            <a:r>
              <a:rPr lang="zh-HK" altLang="en-US" sz="2800" dirty="0"/>
              <a:t>的有利條件下，把它迎擊 </a:t>
            </a:r>
            <a:r>
              <a:rPr kumimoji="1" lang="zh-HK" altLang="en-US" sz="2800" dirty="0"/>
              <a:t>。</a:t>
            </a:r>
            <a:endParaRPr lang="en-US" altLang="zh-HK" sz="2800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AED13A8B-D1E0-E54D-B518-74906BE70553}"/>
              </a:ext>
            </a:extLst>
          </p:cNvPr>
          <p:cNvSpPr txBox="1"/>
          <p:nvPr/>
        </p:nvSpPr>
        <p:spPr>
          <a:xfrm>
            <a:off x="6994532" y="4121259"/>
            <a:ext cx="31225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K" altLang="en-US" sz="2800" dirty="0"/>
              <a:t>動作沒有浪費掉，可以保持體力，減少不必要的</a:t>
            </a:r>
            <a:r>
              <a:rPr lang="zh-HK" altLang="en-US" sz="2800" dirty="0" smtClean="0"/>
              <a:t>消耗</a:t>
            </a:r>
            <a:r>
              <a:rPr kumimoji="1" lang="zh-HK" altLang="en-US" sz="2800" dirty="0"/>
              <a:t>。</a:t>
            </a:r>
            <a:r>
              <a:rPr lang="zh-HK" altLang="en-US" sz="2800" dirty="0" smtClean="0"/>
              <a:t> </a:t>
            </a:r>
            <a:endParaRPr lang="en-US" altLang="zh-HK" sz="2800" dirty="0"/>
          </a:p>
          <a:p>
            <a:endParaRPr kumimoji="1" lang="zh-HK" altLang="en-US" sz="2800" dirty="0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FA62F6CD-46CD-9A4E-8751-BF670F3CC54A}"/>
              </a:ext>
            </a:extLst>
          </p:cNvPr>
          <p:cNvSpPr txBox="1"/>
          <p:nvPr/>
        </p:nvSpPr>
        <p:spPr>
          <a:xfrm>
            <a:off x="8662987" y="1895584"/>
            <a:ext cx="34385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K" altLang="en-US" sz="2800" dirty="0"/>
              <a:t>每一回合，能夠以正確的打法擊球</a:t>
            </a:r>
            <a:r>
              <a:rPr lang="en-US" altLang="zh-HK" sz="2800" dirty="0"/>
              <a:t>;</a:t>
            </a:r>
            <a:r>
              <a:rPr lang="zh-HK" altLang="en-US" sz="2800" dirty="0" smtClean="0"/>
              <a:t>且</a:t>
            </a:r>
            <a:r>
              <a:rPr lang="zh-TW" altLang="en-US" sz="2800" dirty="0" smtClean="0"/>
              <a:t>回</a:t>
            </a:r>
            <a:r>
              <a:rPr lang="zh-HK" altLang="en-US" sz="2800" dirty="0" smtClean="0"/>
              <a:t>球</a:t>
            </a:r>
            <a:r>
              <a:rPr lang="zh-TW" altLang="en-US" sz="2800" dirty="0" smtClean="0"/>
              <a:t>準</a:t>
            </a:r>
            <a:r>
              <a:rPr lang="zh-HK" altLang="en-US" sz="2800" dirty="0" smtClean="0"/>
              <a:t>確</a:t>
            </a:r>
            <a:r>
              <a:rPr kumimoji="1" lang="zh-HK" altLang="en-US" sz="2800" dirty="0" smtClean="0"/>
              <a:t>。</a:t>
            </a:r>
            <a:r>
              <a:rPr lang="zh-HK" altLang="en-US" sz="2800" dirty="0" smtClean="0"/>
              <a:t> </a:t>
            </a:r>
            <a:endParaRPr lang="zh-HK" altLang="en-US" sz="2800" dirty="0"/>
          </a:p>
          <a:p>
            <a:endParaRPr kumimoji="1" lang="zh-HK" altLang="en-US" sz="2800" dirty="0"/>
          </a:p>
        </p:txBody>
      </p:sp>
    </p:spTree>
    <p:extLst>
      <p:ext uri="{BB962C8B-B14F-4D97-AF65-F5344CB8AC3E}">
        <p14:creationId xmlns:p14="http://schemas.microsoft.com/office/powerpoint/2010/main" val="94746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1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HK" altLang="en-US" b="1"/>
              <a:t>*安全提</a:t>
            </a:r>
            <a:r>
              <a:rPr lang="zh-TW" altLang="en-US" b="1"/>
              <a:t>示</a:t>
            </a:r>
            <a:r>
              <a:rPr lang="zh-HK" altLang="en-US" b="1"/>
              <a:t>：先把</a:t>
            </a:r>
            <a:r>
              <a:rPr lang="zh-TW" altLang="en-US" b="1"/>
              <a:t>範圍內的障礙物</a:t>
            </a:r>
            <a:r>
              <a:rPr lang="zh-HK" altLang="en-US" b="1"/>
              <a:t>拿走才</a:t>
            </a:r>
            <a:r>
              <a:rPr lang="zh-TW" altLang="en-US" b="1"/>
              <a:t>可</a:t>
            </a:r>
            <a:r>
              <a:rPr lang="zh-HK" altLang="en-US" b="1"/>
              <a:t>進行練習</a:t>
            </a:r>
            <a:r>
              <a:rPr kumimoji="1" lang="zh-HK" altLang="en-US"/>
              <a:t>。</a:t>
            </a:r>
            <a:r>
              <a:rPr lang="zh-TW" altLang="en-US" b="1"/>
              <a:t>如有需要，應穿著合適的鞋履</a:t>
            </a:r>
            <a:r>
              <a:rPr lang="zh-HK" altLang="en-US" b="1"/>
              <a:t>進行</a:t>
            </a:r>
            <a:r>
              <a:rPr kumimoji="1" lang="zh-HK" altLang="en-US"/>
              <a:t>。</a:t>
            </a:r>
            <a:endParaRPr lang="zh-HK" altLang="en-US" b="1" dirty="0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A218C2D9-F0E2-E541-B7FA-05F5C3674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0563" y="479493"/>
            <a:ext cx="5873237" cy="1325563"/>
          </a:xfrm>
        </p:spPr>
        <p:txBody>
          <a:bodyPr>
            <a:normAutofit/>
          </a:bodyPr>
          <a:lstStyle/>
          <a:p>
            <a:r>
              <a:rPr kumimoji="1" lang="zh-HK" altLang="en-US" dirty="0"/>
              <a:t>在家小活動</a:t>
            </a:r>
            <a:r>
              <a:rPr kumimoji="1" lang="en-US" altLang="zh-HK" dirty="0"/>
              <a:t>-</a:t>
            </a:r>
            <a:r>
              <a:rPr kumimoji="1" lang="en-US" altLang="zh-TW" dirty="0"/>
              <a:t>---</a:t>
            </a:r>
            <a:r>
              <a:rPr kumimoji="1" lang="zh-TW" altLang="en-US" dirty="0"/>
              <a:t> </a:t>
            </a:r>
            <a:r>
              <a:rPr kumimoji="1" lang="zh-TW" altLang="en-US" dirty="0">
                <a:solidFill>
                  <a:srgbClr val="FF0000"/>
                </a:solidFill>
              </a:rPr>
              <a:t>扮蟹走</a:t>
            </a:r>
            <a:endParaRPr kumimoji="1" lang="zh-HK" altLang="en-US" dirty="0">
              <a:solidFill>
                <a:srgbClr val="FF0000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圖形 4" descr="螃蟹">
            <a:extLst>
              <a:ext uri="{FF2B5EF4-FFF2-40B4-BE49-F238E27FC236}">
                <a16:creationId xmlns:a16="http://schemas.microsoft.com/office/drawing/2014/main" id="{40C8C0AF-8B04-8645-AFEE-DE3E8ED54E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3182" y="955437"/>
            <a:ext cx="4777381" cy="477738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84CDD86-6D7A-BB47-9A4F-1A130294C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726649"/>
            <a:ext cx="5458838" cy="4192520"/>
          </a:xfrm>
        </p:spPr>
        <p:txBody>
          <a:bodyPr>
            <a:normAutofit/>
          </a:bodyPr>
          <a:lstStyle/>
          <a:p>
            <a:r>
              <a:rPr kumimoji="1" lang="zh-HK" altLang="en-US" dirty="0" smtClean="0"/>
              <a:t>同學</a:t>
            </a:r>
            <a:r>
              <a:rPr kumimoji="1" lang="zh-TW" altLang="en-US" dirty="0" smtClean="0"/>
              <a:t>可嘗試在家中的空位以右</a:t>
            </a:r>
            <a:r>
              <a:rPr kumimoji="1" lang="en-US" altLang="zh-TW" dirty="0" smtClean="0"/>
              <a:t>/</a:t>
            </a:r>
            <a:r>
              <a:rPr kumimoji="1" lang="zh-TW" altLang="en-US" dirty="0" smtClean="0"/>
              <a:t>左側步法</a:t>
            </a:r>
            <a:r>
              <a:rPr kumimoji="1" lang="zh-HK" altLang="en-US" dirty="0"/>
              <a:t>橫行。</a:t>
            </a:r>
            <a:endParaRPr kumimoji="1" lang="en-US" altLang="zh-HK" dirty="0"/>
          </a:p>
          <a:p>
            <a:r>
              <a:rPr kumimoji="1" lang="zh-TW" altLang="en-US" dirty="0" smtClean="0"/>
              <a:t>當走近</a:t>
            </a:r>
            <a:r>
              <a:rPr kumimoji="1" lang="zh-HK" altLang="en-US" dirty="0" smtClean="0"/>
              <a:t>家</a:t>
            </a:r>
            <a:r>
              <a:rPr kumimoji="1" lang="zh-HK" altLang="en-US" dirty="0"/>
              <a:t>中的</a:t>
            </a:r>
            <a:r>
              <a:rPr kumimoji="1" lang="zh-HK" altLang="en-US" dirty="0" smtClean="0"/>
              <a:t>牆</a:t>
            </a:r>
            <a:r>
              <a:rPr kumimoji="1" lang="zh-TW" altLang="en-US" dirty="0" smtClean="0"/>
              <a:t>時</a:t>
            </a:r>
            <a:r>
              <a:rPr kumimoji="1" lang="zh-HK" altLang="en-US" dirty="0" smtClean="0"/>
              <a:t>，</a:t>
            </a:r>
            <a:r>
              <a:rPr kumimoji="1" lang="zh-HK" altLang="en-US" dirty="0"/>
              <a:t>回到</a:t>
            </a:r>
            <a:r>
              <a:rPr kumimoji="1" lang="zh-HK" altLang="en-US" dirty="0" smtClean="0"/>
              <a:t>最初</a:t>
            </a:r>
            <a:r>
              <a:rPr kumimoji="1" lang="zh-TW" altLang="en-US" dirty="0" smtClean="0"/>
              <a:t>的</a:t>
            </a:r>
            <a:r>
              <a:rPr kumimoji="1" lang="zh-HK" altLang="en-US" dirty="0" smtClean="0"/>
              <a:t>位置</a:t>
            </a:r>
            <a:r>
              <a:rPr kumimoji="1" lang="zh-HK" altLang="en-US" dirty="0"/>
              <a:t>，然後跳起說：「我是蟹」，</a:t>
            </a:r>
            <a:r>
              <a:rPr kumimoji="1" lang="zh-HK" altLang="en-US" dirty="0" smtClean="0"/>
              <a:t>再</a:t>
            </a:r>
            <a:r>
              <a:rPr kumimoji="1" lang="zh-TW" altLang="en-US" dirty="0" smtClean="0"/>
              <a:t>向</a:t>
            </a:r>
            <a:r>
              <a:rPr kumimoji="1" lang="zh-HK" altLang="en-US" dirty="0" smtClean="0"/>
              <a:t>另一</a:t>
            </a:r>
            <a:r>
              <a:rPr kumimoji="1" lang="zh-TW" altLang="en-US" dirty="0" smtClean="0"/>
              <a:t>方向繼續</a:t>
            </a:r>
            <a:r>
              <a:rPr kumimoji="1" lang="zh-HK" altLang="en-US" dirty="0"/>
              <a:t>。</a:t>
            </a:r>
            <a:endParaRPr kumimoji="1" lang="en-US" altLang="zh-HK" dirty="0"/>
          </a:p>
          <a:p>
            <a:r>
              <a:rPr kumimoji="1" lang="zh-HK" altLang="en-US" dirty="0"/>
              <a:t>來回</a:t>
            </a:r>
            <a:r>
              <a:rPr kumimoji="1" lang="en-US" altLang="zh-HK" dirty="0"/>
              <a:t>3</a:t>
            </a:r>
            <a:r>
              <a:rPr kumimoji="1" lang="zh-HK" altLang="en-US" dirty="0" smtClean="0"/>
              <a:t>次</a:t>
            </a:r>
            <a:endParaRPr kumimoji="1" lang="en-US" altLang="zh-HK" dirty="0" smtClean="0"/>
          </a:p>
          <a:p>
            <a:endParaRPr kumimoji="1" lang="en-US" altLang="zh-HK" sz="3600" dirty="0"/>
          </a:p>
        </p:txBody>
      </p: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284CDD86-6D7A-BB47-9A4F-1A130294C8EF}"/>
              </a:ext>
            </a:extLst>
          </p:cNvPr>
          <p:cNvSpPr txBox="1">
            <a:spLocks/>
          </p:cNvSpPr>
          <p:nvPr/>
        </p:nvSpPr>
        <p:spPr>
          <a:xfrm>
            <a:off x="6118440" y="4545576"/>
            <a:ext cx="5458838" cy="2056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zh-HK" altLang="en-US" sz="3200" b="1" dirty="0"/>
              <a:t>*安全提</a:t>
            </a:r>
            <a:r>
              <a:rPr lang="zh-TW" altLang="en-US" sz="3200" b="1" dirty="0"/>
              <a:t>示</a:t>
            </a:r>
            <a:r>
              <a:rPr lang="zh-HK" altLang="en-US" sz="3200" b="1" dirty="0"/>
              <a:t>：先把</a:t>
            </a:r>
            <a:r>
              <a:rPr lang="zh-TW" altLang="en-US" sz="3200" b="1" dirty="0"/>
              <a:t>範圍內的障礙物</a:t>
            </a:r>
            <a:r>
              <a:rPr lang="zh-HK" altLang="en-US" sz="3200" b="1" dirty="0"/>
              <a:t>拿走才</a:t>
            </a:r>
            <a:r>
              <a:rPr lang="zh-TW" altLang="en-US" sz="3200" b="1" dirty="0"/>
              <a:t>可</a:t>
            </a:r>
            <a:r>
              <a:rPr lang="zh-HK" altLang="en-US" sz="3200" b="1" dirty="0"/>
              <a:t>進行練習</a:t>
            </a:r>
            <a:r>
              <a:rPr kumimoji="1" lang="zh-HK" altLang="en-US" sz="3200" dirty="0"/>
              <a:t>。</a:t>
            </a:r>
            <a:r>
              <a:rPr lang="zh-TW" altLang="en-US" sz="3200" b="1" dirty="0"/>
              <a:t>如有需要，應穿著合適的鞋履</a:t>
            </a:r>
            <a:r>
              <a:rPr lang="zh-HK" altLang="en-US" sz="3200" b="1" dirty="0"/>
              <a:t>進行</a:t>
            </a:r>
            <a:r>
              <a:rPr kumimoji="1" lang="zh-HK" altLang="en-US" sz="3200" dirty="0"/>
              <a:t>。</a:t>
            </a:r>
            <a:endParaRPr lang="zh-HK" altLang="en-US" sz="3200" b="1" dirty="0"/>
          </a:p>
          <a:p>
            <a:endParaRPr kumimoji="1" lang="en-US" altLang="zh-HK" sz="3600" dirty="0"/>
          </a:p>
        </p:txBody>
      </p:sp>
    </p:spTree>
    <p:extLst>
      <p:ext uri="{BB962C8B-B14F-4D97-AF65-F5344CB8AC3E}">
        <p14:creationId xmlns:p14="http://schemas.microsoft.com/office/powerpoint/2010/main" val="571895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093CFBA-F368-6E4D-A41D-FE6CDBB6F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048" y="63188"/>
            <a:ext cx="10515600" cy="1325563"/>
          </a:xfrm>
        </p:spPr>
        <p:txBody>
          <a:bodyPr/>
          <a:lstStyle/>
          <a:p>
            <a:r>
              <a:rPr kumimoji="1" lang="zh-HK" altLang="en-US" dirty="0"/>
              <a:t>在家小活動</a:t>
            </a:r>
            <a:r>
              <a:rPr kumimoji="1" lang="en-US" altLang="zh-HK" dirty="0"/>
              <a:t>---- </a:t>
            </a:r>
            <a:r>
              <a:rPr kumimoji="1" lang="zh-HK" altLang="en-US" dirty="0">
                <a:solidFill>
                  <a:srgbClr val="FF0000"/>
                </a:solidFill>
              </a:rPr>
              <a:t>推倒重建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91DF87F-5DB7-744A-B238-DDF6D7C99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520" y="1037688"/>
            <a:ext cx="10515600" cy="4351338"/>
          </a:xfrm>
        </p:spPr>
        <p:txBody>
          <a:bodyPr/>
          <a:lstStyle/>
          <a:p>
            <a:r>
              <a:rPr lang="zh-HK" altLang="en-US" dirty="0" smtClean="0"/>
              <a:t>同學在</a:t>
            </a:r>
            <a:r>
              <a:rPr kumimoji="1" lang="zh-TW" altLang="en-US" dirty="0" smtClean="0"/>
              <a:t>家</a:t>
            </a:r>
            <a:r>
              <a:rPr kumimoji="1" lang="zh-TW" altLang="en-US" dirty="0"/>
              <a:t>中的</a:t>
            </a:r>
            <a:r>
              <a:rPr kumimoji="1" lang="zh-TW" altLang="en-US" dirty="0" smtClean="0"/>
              <a:t>空位設一範圍，在其</a:t>
            </a:r>
            <a:r>
              <a:rPr lang="zh-HK" altLang="en-US" dirty="0" smtClean="0"/>
              <a:t>四</a:t>
            </a:r>
            <a:r>
              <a:rPr lang="zh-HK" altLang="en-US" dirty="0"/>
              <a:t>個角</a:t>
            </a:r>
            <a:r>
              <a:rPr lang="zh-HK" altLang="en-US" dirty="0" smtClean="0"/>
              <a:t>放</a:t>
            </a:r>
            <a:r>
              <a:rPr lang="zh-TW" altLang="en-US" dirty="0" smtClean="0"/>
              <a:t>置</a:t>
            </a:r>
            <a:r>
              <a:rPr lang="zh-HK" altLang="en-US" dirty="0" smtClean="0"/>
              <a:t>物件</a:t>
            </a:r>
            <a:r>
              <a:rPr lang="en-US" altLang="zh-HK" dirty="0" smtClean="0"/>
              <a:t> </a:t>
            </a:r>
            <a:r>
              <a:rPr lang="en-US" altLang="zh-HK" dirty="0"/>
              <a:t>(</a:t>
            </a:r>
            <a:r>
              <a:rPr lang="zh-HK" altLang="en-US" dirty="0"/>
              <a:t>如：水樽、膠樽</a:t>
            </a:r>
            <a:r>
              <a:rPr lang="zh-HK" altLang="en-US" dirty="0" smtClean="0"/>
              <a:t>）</a:t>
            </a:r>
            <a:r>
              <a:rPr kumimoji="1" lang="zh-HK" altLang="en-US" dirty="0" smtClean="0"/>
              <a:t>。</a:t>
            </a:r>
            <a:endParaRPr lang="en-US" altLang="zh-HK" dirty="0"/>
          </a:p>
          <a:p>
            <a:r>
              <a:rPr lang="zh-TW" altLang="en-US" dirty="0" smtClean="0"/>
              <a:t>以</a:t>
            </a:r>
            <a:r>
              <a:rPr lang="zh-HK" altLang="en-US" dirty="0" smtClean="0"/>
              <a:t>正</a:t>
            </a:r>
            <a:r>
              <a:rPr lang="zh-HK" altLang="en-US" dirty="0"/>
              <a:t>手中場兩側移動步法和前場上網</a:t>
            </a:r>
            <a:r>
              <a:rPr lang="zh-HK" altLang="en-US" dirty="0" smtClean="0"/>
              <a:t>步法</a:t>
            </a:r>
            <a:r>
              <a:rPr lang="zh-TW" altLang="en-US" dirty="0" smtClean="0"/>
              <a:t>移動</a:t>
            </a:r>
            <a:r>
              <a:rPr lang="zh-HK" altLang="en-US" dirty="0" smtClean="0"/>
              <a:t>到目標</a:t>
            </a:r>
            <a:r>
              <a:rPr lang="zh-TW" altLang="en-US" dirty="0" smtClean="0"/>
              <a:t>，</a:t>
            </a:r>
            <a:r>
              <a:rPr lang="zh-TW" altLang="en-US" dirty="0"/>
              <a:t>再</a:t>
            </a:r>
            <a:r>
              <a:rPr lang="zh-HK" altLang="en-US" dirty="0"/>
              <a:t>回原位再</a:t>
            </a:r>
            <a:r>
              <a:rPr lang="zh-HK" altLang="en-US" dirty="0" smtClean="0"/>
              <a:t>開始</a:t>
            </a:r>
            <a:r>
              <a:rPr kumimoji="1" lang="zh-HK" altLang="en-US" dirty="0" smtClean="0"/>
              <a:t>。</a:t>
            </a:r>
            <a:endParaRPr lang="en-US" altLang="zh-HK" dirty="0"/>
          </a:p>
          <a:p>
            <a:r>
              <a:rPr lang="zh-HK" altLang="en-US" dirty="0"/>
              <a:t>先把四個</a:t>
            </a:r>
            <a:r>
              <a:rPr lang="zh-HK" altLang="en-US" dirty="0" smtClean="0"/>
              <a:t>角</a:t>
            </a:r>
            <a:r>
              <a:rPr lang="zh-TW" altLang="en-US" dirty="0" smtClean="0"/>
              <a:t>的</a:t>
            </a:r>
            <a:r>
              <a:rPr lang="zh-HK" altLang="en-US" dirty="0" smtClean="0"/>
              <a:t>物件</a:t>
            </a:r>
            <a:r>
              <a:rPr lang="zh-HK" altLang="en-US" dirty="0"/>
              <a:t>推倒，</a:t>
            </a:r>
            <a:r>
              <a:rPr lang="zh-HK" altLang="en-US" dirty="0" smtClean="0"/>
              <a:t>然後</a:t>
            </a:r>
            <a:r>
              <a:rPr lang="zh-TW" altLang="en-US" dirty="0" smtClean="0"/>
              <a:t>以相同</a:t>
            </a:r>
            <a:r>
              <a:rPr lang="zh-HK" altLang="en-US" dirty="0" smtClean="0"/>
              <a:t>步法</a:t>
            </a:r>
            <a:r>
              <a:rPr lang="zh-HK" altLang="en-US" dirty="0"/>
              <a:t>再把它們</a:t>
            </a:r>
            <a:r>
              <a:rPr lang="zh-HK" altLang="en-US" dirty="0" smtClean="0"/>
              <a:t>重建</a:t>
            </a:r>
            <a:r>
              <a:rPr kumimoji="1" lang="zh-HK" altLang="en-US" dirty="0"/>
              <a:t>。</a:t>
            </a:r>
            <a:endParaRPr lang="en-US" altLang="zh-HK" dirty="0"/>
          </a:p>
          <a:p>
            <a:pPr marL="0" indent="0">
              <a:buNone/>
            </a:pPr>
            <a:r>
              <a:rPr lang="zh-HK" altLang="en-US" b="1" dirty="0" smtClean="0"/>
              <a:t>*每一</a:t>
            </a:r>
            <a:r>
              <a:rPr lang="zh-HK" altLang="en-US" b="1" dirty="0"/>
              <a:t>次也要回原位再</a:t>
            </a:r>
            <a:r>
              <a:rPr lang="zh-HK" altLang="en-US" b="1" dirty="0" smtClean="0"/>
              <a:t>開始</a:t>
            </a:r>
            <a:r>
              <a:rPr kumimoji="1" lang="zh-HK" altLang="en-US" dirty="0"/>
              <a:t>。</a:t>
            </a:r>
            <a:endParaRPr lang="en-US" altLang="zh-HK" b="1" dirty="0"/>
          </a:p>
          <a:p>
            <a:pPr marL="0" indent="0">
              <a:buNone/>
            </a:pPr>
            <a:r>
              <a:rPr lang="zh-HK" altLang="en-US" b="1" dirty="0"/>
              <a:t>*安全</a:t>
            </a:r>
            <a:r>
              <a:rPr lang="zh-HK" altLang="en-US" b="1" dirty="0" smtClean="0"/>
              <a:t>提</a:t>
            </a:r>
            <a:r>
              <a:rPr lang="zh-TW" altLang="en-US" b="1" dirty="0"/>
              <a:t>示</a:t>
            </a:r>
            <a:r>
              <a:rPr lang="zh-HK" altLang="en-US" b="1" dirty="0" smtClean="0"/>
              <a:t>：</a:t>
            </a:r>
            <a:r>
              <a:rPr lang="zh-HK" altLang="en-US" b="1" dirty="0"/>
              <a:t>先</a:t>
            </a:r>
            <a:r>
              <a:rPr lang="zh-HK" altLang="en-US" b="1" dirty="0" smtClean="0"/>
              <a:t>把</a:t>
            </a:r>
            <a:r>
              <a:rPr lang="zh-TW" altLang="en-US" b="1" dirty="0"/>
              <a:t>範圍內的</a:t>
            </a:r>
            <a:r>
              <a:rPr lang="zh-TW" altLang="en-US" b="1" dirty="0" smtClean="0"/>
              <a:t>障礙物</a:t>
            </a:r>
            <a:r>
              <a:rPr lang="zh-HK" altLang="en-US" b="1" dirty="0"/>
              <a:t>拿</a:t>
            </a:r>
            <a:r>
              <a:rPr lang="zh-HK" altLang="en-US" b="1" dirty="0" smtClean="0"/>
              <a:t>走才</a:t>
            </a:r>
            <a:r>
              <a:rPr lang="zh-TW" altLang="en-US" b="1" dirty="0" smtClean="0"/>
              <a:t>可</a:t>
            </a:r>
            <a:r>
              <a:rPr lang="zh-HK" altLang="en-US" b="1" dirty="0" smtClean="0"/>
              <a:t>進行練習</a:t>
            </a:r>
            <a:r>
              <a:rPr kumimoji="1" lang="zh-HK" altLang="en-US" dirty="0" smtClean="0"/>
              <a:t>。</a:t>
            </a:r>
            <a:r>
              <a:rPr lang="zh-TW" altLang="en-US" b="1" dirty="0"/>
              <a:t>如有需要，應穿著合適的鞋履</a:t>
            </a:r>
            <a:r>
              <a:rPr lang="zh-HK" altLang="en-US" b="1" dirty="0" smtClean="0"/>
              <a:t>進行</a:t>
            </a:r>
            <a:r>
              <a:rPr kumimoji="1" lang="zh-HK" altLang="en-US" dirty="0"/>
              <a:t>。</a:t>
            </a:r>
            <a:endParaRPr lang="zh-HK" altLang="en-US" b="1" dirty="0"/>
          </a:p>
          <a:p>
            <a:pPr marL="0" indent="0">
              <a:buNone/>
            </a:pPr>
            <a:endParaRPr lang="zh-HK" altLang="en-US" b="1" dirty="0"/>
          </a:p>
          <a:p>
            <a:endParaRPr kumimoji="1" lang="zh-HK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2584A53-072F-1B45-A1AE-06C55C777CB2}"/>
              </a:ext>
            </a:extLst>
          </p:cNvPr>
          <p:cNvSpPr/>
          <p:nvPr/>
        </p:nvSpPr>
        <p:spPr>
          <a:xfrm>
            <a:off x="7656472" y="4395729"/>
            <a:ext cx="3697328" cy="24291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HK" altLang="en-US" dirty="0"/>
          </a:p>
        </p:txBody>
      </p:sp>
      <p:sp>
        <p:nvSpPr>
          <p:cNvPr id="5" name="三角形 4">
            <a:extLst>
              <a:ext uri="{FF2B5EF4-FFF2-40B4-BE49-F238E27FC236}">
                <a16:creationId xmlns:a16="http://schemas.microsoft.com/office/drawing/2014/main" id="{C8AE886D-2F51-8447-9697-C5DE141DDCF2}"/>
              </a:ext>
            </a:extLst>
          </p:cNvPr>
          <p:cNvSpPr/>
          <p:nvPr/>
        </p:nvSpPr>
        <p:spPr>
          <a:xfrm>
            <a:off x="7721600" y="4594066"/>
            <a:ext cx="325120" cy="48768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HK" altLang="en-US"/>
          </a:p>
        </p:txBody>
      </p:sp>
      <p:sp>
        <p:nvSpPr>
          <p:cNvPr id="6" name="三角形 5">
            <a:extLst>
              <a:ext uri="{FF2B5EF4-FFF2-40B4-BE49-F238E27FC236}">
                <a16:creationId xmlns:a16="http://schemas.microsoft.com/office/drawing/2014/main" id="{09076050-FBFB-6142-B270-206DAF03CA6C}"/>
              </a:ext>
            </a:extLst>
          </p:cNvPr>
          <p:cNvSpPr/>
          <p:nvPr/>
        </p:nvSpPr>
        <p:spPr>
          <a:xfrm>
            <a:off x="10576560" y="4594066"/>
            <a:ext cx="325120" cy="48768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HK" altLang="en-US"/>
          </a:p>
        </p:txBody>
      </p:sp>
      <p:sp>
        <p:nvSpPr>
          <p:cNvPr id="7" name="三角形 6">
            <a:extLst>
              <a:ext uri="{FF2B5EF4-FFF2-40B4-BE49-F238E27FC236}">
                <a16:creationId xmlns:a16="http://schemas.microsoft.com/office/drawing/2014/main" id="{51F68AB9-74DD-1140-99F2-D53913B8A08C}"/>
              </a:ext>
            </a:extLst>
          </p:cNvPr>
          <p:cNvSpPr/>
          <p:nvPr/>
        </p:nvSpPr>
        <p:spPr>
          <a:xfrm>
            <a:off x="7741920" y="5898595"/>
            <a:ext cx="325120" cy="48768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HK" altLang="en-US"/>
          </a:p>
        </p:txBody>
      </p:sp>
      <p:sp>
        <p:nvSpPr>
          <p:cNvPr id="8" name="三角形 7">
            <a:extLst>
              <a:ext uri="{FF2B5EF4-FFF2-40B4-BE49-F238E27FC236}">
                <a16:creationId xmlns:a16="http://schemas.microsoft.com/office/drawing/2014/main" id="{226E1FA6-D32A-174A-B3C8-B6C5249C5611}"/>
              </a:ext>
            </a:extLst>
          </p:cNvPr>
          <p:cNvSpPr/>
          <p:nvPr/>
        </p:nvSpPr>
        <p:spPr>
          <a:xfrm>
            <a:off x="10576560" y="5914549"/>
            <a:ext cx="325120" cy="48768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HK" altLang="en-US"/>
          </a:p>
        </p:txBody>
      </p:sp>
      <p:sp>
        <p:nvSpPr>
          <p:cNvPr id="9" name="笑臉 8">
            <a:extLst>
              <a:ext uri="{FF2B5EF4-FFF2-40B4-BE49-F238E27FC236}">
                <a16:creationId xmlns:a16="http://schemas.microsoft.com/office/drawing/2014/main" id="{89C2ED34-B33F-6C42-8947-2361AE83BD0F}"/>
              </a:ext>
            </a:extLst>
          </p:cNvPr>
          <p:cNvSpPr/>
          <p:nvPr/>
        </p:nvSpPr>
        <p:spPr>
          <a:xfrm>
            <a:off x="8990227" y="5205730"/>
            <a:ext cx="467360" cy="487680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HK" altLang="en-US"/>
          </a:p>
        </p:txBody>
      </p:sp>
      <p:sp>
        <p:nvSpPr>
          <p:cNvPr id="10" name="向上箭號 9">
            <a:extLst>
              <a:ext uri="{FF2B5EF4-FFF2-40B4-BE49-F238E27FC236}">
                <a16:creationId xmlns:a16="http://schemas.microsoft.com/office/drawing/2014/main" id="{34CAA217-BDDF-3A48-932E-40C90CF84004}"/>
              </a:ext>
            </a:extLst>
          </p:cNvPr>
          <p:cNvSpPr/>
          <p:nvPr/>
        </p:nvSpPr>
        <p:spPr>
          <a:xfrm rot="13745836">
            <a:off x="8343629" y="5656405"/>
            <a:ext cx="370840" cy="61610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HK" altLang="en-US"/>
          </a:p>
        </p:txBody>
      </p:sp>
      <p:sp>
        <p:nvSpPr>
          <p:cNvPr id="11" name="向上箭號 10">
            <a:extLst>
              <a:ext uri="{FF2B5EF4-FFF2-40B4-BE49-F238E27FC236}">
                <a16:creationId xmlns:a16="http://schemas.microsoft.com/office/drawing/2014/main" id="{3B2130D4-645A-444D-A55C-89682F1C2504}"/>
              </a:ext>
            </a:extLst>
          </p:cNvPr>
          <p:cNvSpPr/>
          <p:nvPr/>
        </p:nvSpPr>
        <p:spPr>
          <a:xfrm rot="7618362">
            <a:off x="9736732" y="5633306"/>
            <a:ext cx="370840" cy="61610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HK" altLang="en-US"/>
          </a:p>
        </p:txBody>
      </p:sp>
      <p:sp>
        <p:nvSpPr>
          <p:cNvPr id="12" name="向上箭號 11">
            <a:extLst>
              <a:ext uri="{FF2B5EF4-FFF2-40B4-BE49-F238E27FC236}">
                <a16:creationId xmlns:a16="http://schemas.microsoft.com/office/drawing/2014/main" id="{1561CC52-0554-C846-AC51-977E1BB91925}"/>
              </a:ext>
            </a:extLst>
          </p:cNvPr>
          <p:cNvSpPr/>
          <p:nvPr/>
        </p:nvSpPr>
        <p:spPr>
          <a:xfrm rot="16021814" flipH="1">
            <a:off x="8325143" y="4960147"/>
            <a:ext cx="374384" cy="49116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HK" altLang="en-US"/>
          </a:p>
        </p:txBody>
      </p:sp>
      <p:sp>
        <p:nvSpPr>
          <p:cNvPr id="13" name="向上箭號 12">
            <a:extLst>
              <a:ext uri="{FF2B5EF4-FFF2-40B4-BE49-F238E27FC236}">
                <a16:creationId xmlns:a16="http://schemas.microsoft.com/office/drawing/2014/main" id="{3B7BE8D4-510A-974D-91F2-442FD73A7B21}"/>
              </a:ext>
            </a:extLst>
          </p:cNvPr>
          <p:cNvSpPr/>
          <p:nvPr/>
        </p:nvSpPr>
        <p:spPr>
          <a:xfrm rot="5103996" flipH="1">
            <a:off x="9890414" y="4889890"/>
            <a:ext cx="290868" cy="53658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HK" altLang="en-US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8D2C9244-756D-434B-B8ED-7E09941808BD}"/>
              </a:ext>
            </a:extLst>
          </p:cNvPr>
          <p:cNvSpPr txBox="1"/>
          <p:nvPr/>
        </p:nvSpPr>
        <p:spPr>
          <a:xfrm>
            <a:off x="8257383" y="6386275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HK" altLang="en-US" dirty="0"/>
              <a:t>（</a:t>
            </a:r>
            <a:r>
              <a:rPr kumimoji="1" lang="en-US" altLang="zh-TW" dirty="0"/>
              <a:t>3)</a:t>
            </a:r>
            <a:endParaRPr kumimoji="1" lang="zh-HK" altLang="en-US" dirty="0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F98590E2-B501-4348-A46B-833640A70495}"/>
              </a:ext>
            </a:extLst>
          </p:cNvPr>
          <p:cNvSpPr txBox="1"/>
          <p:nvPr/>
        </p:nvSpPr>
        <p:spPr>
          <a:xfrm>
            <a:off x="9620628" y="6455569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HK" altLang="en-US" dirty="0"/>
              <a:t>（</a:t>
            </a:r>
            <a:r>
              <a:rPr kumimoji="1" lang="en-US" altLang="zh-TW" dirty="0"/>
              <a:t>4)</a:t>
            </a:r>
            <a:endParaRPr kumimoji="1" lang="zh-HK" altLang="en-US" dirty="0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A0CAF547-B18E-B448-A78E-B86E580A07C9}"/>
              </a:ext>
            </a:extLst>
          </p:cNvPr>
          <p:cNvSpPr txBox="1"/>
          <p:nvPr/>
        </p:nvSpPr>
        <p:spPr>
          <a:xfrm>
            <a:off x="8268435" y="4788852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HK" altLang="en-US" dirty="0"/>
              <a:t>（</a:t>
            </a:r>
            <a:r>
              <a:rPr kumimoji="1" lang="en-US" altLang="zh-TW" dirty="0"/>
              <a:t>1)</a:t>
            </a:r>
            <a:endParaRPr kumimoji="1" lang="zh-HK" altLang="en-US" dirty="0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614F09FF-B3D1-5349-846D-72C92C0E0C25}"/>
              </a:ext>
            </a:extLst>
          </p:cNvPr>
          <p:cNvSpPr txBox="1"/>
          <p:nvPr/>
        </p:nvSpPr>
        <p:spPr>
          <a:xfrm>
            <a:off x="9472415" y="4737670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HK" altLang="en-US" dirty="0"/>
              <a:t>（</a:t>
            </a:r>
            <a:r>
              <a:rPr kumimoji="1" lang="en-US" altLang="zh-TW" dirty="0"/>
              <a:t>2)</a:t>
            </a:r>
            <a:endParaRPr kumimoji="1"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161918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F9F3FC1-4B06-BC43-95CD-219F45A66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397"/>
            <a:ext cx="10515600" cy="1273233"/>
          </a:xfrm>
        </p:spPr>
        <p:txBody>
          <a:bodyPr>
            <a:normAutofit/>
          </a:bodyPr>
          <a:lstStyle/>
          <a:p>
            <a:r>
              <a:rPr kumimoji="1" lang="zh-HK" altLang="en-US" sz="4000" dirty="0"/>
              <a:t>在家小</a:t>
            </a:r>
            <a:r>
              <a:rPr kumimoji="1" lang="zh-HK" altLang="en-US" sz="4000" dirty="0" smtClean="0"/>
              <a:t>活動</a:t>
            </a:r>
            <a:r>
              <a:rPr kumimoji="1" lang="en-US" altLang="zh-HK" sz="4000" dirty="0" smtClean="0"/>
              <a:t>-</a:t>
            </a:r>
            <a:r>
              <a:rPr kumimoji="1" lang="en-US" altLang="zh-TW" sz="4000" dirty="0" smtClean="0"/>
              <a:t>---</a:t>
            </a:r>
            <a:r>
              <a:rPr kumimoji="1" lang="zh-TW" altLang="en-US" sz="4000" dirty="0">
                <a:solidFill>
                  <a:srgbClr val="FF0000"/>
                </a:solidFill>
              </a:rPr>
              <a:t>綜合</a:t>
            </a:r>
            <a:r>
              <a:rPr kumimoji="1" lang="zh-TW" altLang="en-US" sz="4000" dirty="0" smtClean="0">
                <a:solidFill>
                  <a:srgbClr val="FF0000"/>
                </a:solidFill>
              </a:rPr>
              <a:t>訓練</a:t>
            </a:r>
            <a:endParaRPr kumimoji="1" lang="zh-HK" altLang="en-US" sz="4000" dirty="0">
              <a:solidFill>
                <a:srgbClr val="FF0000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1F1C9E8-F817-404C-B82E-F34D89B55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559" y="1649393"/>
            <a:ext cx="10515600" cy="3694176"/>
          </a:xfrm>
        </p:spPr>
        <p:txBody>
          <a:bodyPr>
            <a:normAutofit fontScale="92500" lnSpcReduction="10000"/>
          </a:bodyPr>
          <a:lstStyle/>
          <a:p>
            <a:r>
              <a:rPr lang="zh-HK" altLang="en-US" dirty="0"/>
              <a:t>同學在</a:t>
            </a:r>
            <a:r>
              <a:rPr kumimoji="1" lang="zh-TW" altLang="en-US" dirty="0"/>
              <a:t>家中的空位設一範圍</a:t>
            </a:r>
            <a:r>
              <a:rPr kumimoji="1" lang="zh-TW" altLang="en-US" dirty="0" smtClean="0"/>
              <a:t>，在</a:t>
            </a:r>
            <a:r>
              <a:rPr kumimoji="1" lang="zh-HK" altLang="en-US" dirty="0" smtClean="0"/>
              <a:t>自己的</a:t>
            </a:r>
            <a:r>
              <a:rPr kumimoji="1" lang="zh-TW" altLang="en-US" dirty="0" smtClean="0"/>
              <a:t>前後左位</a:t>
            </a:r>
            <a:r>
              <a:rPr lang="zh-TW" altLang="en-US" dirty="0" smtClean="0"/>
              <a:t>置各放一件</a:t>
            </a:r>
            <a:r>
              <a:rPr lang="zh-HK" altLang="en-US" dirty="0" smtClean="0"/>
              <a:t>物件</a:t>
            </a:r>
            <a:r>
              <a:rPr lang="en-US" altLang="zh-HK" dirty="0" smtClean="0"/>
              <a:t> </a:t>
            </a:r>
            <a:r>
              <a:rPr lang="en-US" altLang="zh-HK" dirty="0"/>
              <a:t>(</a:t>
            </a:r>
            <a:r>
              <a:rPr lang="zh-HK" altLang="en-US" dirty="0"/>
              <a:t>如：水樽、膠樽）</a:t>
            </a:r>
            <a:r>
              <a:rPr kumimoji="1" lang="zh-HK" altLang="en-US" dirty="0" smtClean="0"/>
              <a:t>。</a:t>
            </a:r>
            <a:endParaRPr kumimoji="1" lang="en-US" altLang="zh-HK" dirty="0" smtClean="0"/>
          </a:p>
          <a:p>
            <a:r>
              <a:rPr kumimoji="1" lang="zh-HK" altLang="en-US" dirty="0" smtClean="0"/>
              <a:t>同學</a:t>
            </a:r>
            <a:r>
              <a:rPr kumimoji="1" lang="zh-TW" altLang="en-US" dirty="0" smtClean="0"/>
              <a:t>以</a:t>
            </a:r>
            <a:r>
              <a:rPr lang="zh-HK" altLang="en-US" dirty="0"/>
              <a:t>移動步法</a:t>
            </a:r>
            <a:r>
              <a:rPr kumimoji="1" lang="zh-HK" altLang="en-US" dirty="0" smtClean="0"/>
              <a:t>把</a:t>
            </a:r>
            <a:r>
              <a:rPr kumimoji="1" lang="zh-HK" altLang="en-US" dirty="0"/>
              <a:t>其中一隻腳踏</a:t>
            </a:r>
            <a:r>
              <a:rPr kumimoji="1" lang="zh-HK" altLang="en-US" dirty="0" smtClean="0"/>
              <a:t>至</a:t>
            </a:r>
            <a:r>
              <a:rPr kumimoji="1" lang="zh-TW" altLang="en-US" dirty="0" smtClean="0"/>
              <a:t>兩件</a:t>
            </a:r>
            <a:r>
              <a:rPr kumimoji="1" lang="zh-HK" altLang="en-US" dirty="0" smtClean="0"/>
              <a:t>物件</a:t>
            </a:r>
            <a:r>
              <a:rPr kumimoji="1" lang="zh-HK" altLang="en-US" dirty="0"/>
              <a:t>之間，再回到中間</a:t>
            </a:r>
            <a:endParaRPr kumimoji="1" lang="en-US" altLang="zh-HK" dirty="0"/>
          </a:p>
          <a:p>
            <a:r>
              <a:rPr kumimoji="1" lang="zh-HK" altLang="en-US" dirty="0"/>
              <a:t>四個方向各踏</a:t>
            </a:r>
            <a:r>
              <a:rPr kumimoji="1" lang="en-US" altLang="zh-HK" dirty="0"/>
              <a:t>8</a:t>
            </a:r>
            <a:r>
              <a:rPr kumimoji="1" lang="zh-HK" altLang="en-US" dirty="0"/>
              <a:t>次，共三組</a:t>
            </a:r>
            <a:endParaRPr kumimoji="1" lang="en-US" altLang="zh-HK" dirty="0"/>
          </a:p>
          <a:p>
            <a:pPr marL="0" indent="0">
              <a:buNone/>
            </a:pPr>
            <a:endParaRPr lang="en-US" altLang="zh-HK" b="1" dirty="0" smtClean="0"/>
          </a:p>
          <a:p>
            <a:pPr marL="0" indent="0">
              <a:buNone/>
            </a:pPr>
            <a:r>
              <a:rPr lang="zh-HK" altLang="en-US" b="1" dirty="0" smtClean="0"/>
              <a:t>*</a:t>
            </a:r>
            <a:r>
              <a:rPr lang="zh-HK" altLang="en-US" b="1" dirty="0"/>
              <a:t>每一次也要回原位再開始</a:t>
            </a:r>
            <a:r>
              <a:rPr kumimoji="1" lang="zh-HK" altLang="en-US" dirty="0"/>
              <a:t>。</a:t>
            </a:r>
            <a:endParaRPr lang="en-US" altLang="zh-HK" b="1" dirty="0"/>
          </a:p>
          <a:p>
            <a:pPr marL="0" indent="0">
              <a:buNone/>
            </a:pPr>
            <a:r>
              <a:rPr lang="zh-HK" altLang="en-US" b="1" dirty="0"/>
              <a:t>*安全提</a:t>
            </a:r>
            <a:r>
              <a:rPr lang="zh-TW" altLang="en-US" b="1" dirty="0"/>
              <a:t>示</a:t>
            </a:r>
            <a:r>
              <a:rPr lang="zh-HK" altLang="en-US" b="1" dirty="0"/>
              <a:t>：先把</a:t>
            </a:r>
            <a:r>
              <a:rPr lang="zh-TW" altLang="en-US" b="1" dirty="0"/>
              <a:t>範圍內的障礙物</a:t>
            </a:r>
            <a:r>
              <a:rPr lang="zh-HK" altLang="en-US" b="1" dirty="0"/>
              <a:t>拿走才</a:t>
            </a:r>
            <a:r>
              <a:rPr lang="zh-TW" altLang="en-US" b="1" dirty="0"/>
              <a:t>可</a:t>
            </a:r>
            <a:r>
              <a:rPr lang="zh-HK" altLang="en-US" b="1" dirty="0"/>
              <a:t>進行練習</a:t>
            </a:r>
            <a:r>
              <a:rPr kumimoji="1" lang="zh-HK" altLang="en-US" dirty="0" smtClean="0"/>
              <a:t>。</a:t>
            </a:r>
            <a:endParaRPr kumimoji="1" lang="en-US" altLang="zh-HK" dirty="0" smtClean="0"/>
          </a:p>
          <a:p>
            <a:pPr marL="0" indent="0">
              <a:buNone/>
            </a:pPr>
            <a:r>
              <a:rPr lang="zh-TW" altLang="en-US" b="1" dirty="0" smtClean="0"/>
              <a:t>  如</a:t>
            </a:r>
            <a:r>
              <a:rPr lang="zh-TW" altLang="en-US" b="1" dirty="0"/>
              <a:t>有需要，應穿著合適的鞋履</a:t>
            </a:r>
            <a:r>
              <a:rPr lang="zh-HK" altLang="en-US" b="1" dirty="0"/>
              <a:t>進行</a:t>
            </a:r>
            <a:r>
              <a:rPr kumimoji="1" lang="zh-HK" altLang="en-US" dirty="0"/>
              <a:t>。</a:t>
            </a:r>
            <a:endParaRPr lang="zh-HK" altLang="en-US" b="1" dirty="0"/>
          </a:p>
          <a:p>
            <a:endParaRPr kumimoji="1" lang="zh-HK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7E1C386-B2BD-DD4C-A1F0-3870256AAD3B}"/>
              </a:ext>
            </a:extLst>
          </p:cNvPr>
          <p:cNvSpPr/>
          <p:nvPr/>
        </p:nvSpPr>
        <p:spPr>
          <a:xfrm>
            <a:off x="8394853" y="3234267"/>
            <a:ext cx="3401922" cy="29125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HK" altLang="en-US"/>
          </a:p>
        </p:txBody>
      </p:sp>
      <p:sp>
        <p:nvSpPr>
          <p:cNvPr id="5" name="三角形 4">
            <a:extLst>
              <a:ext uri="{FF2B5EF4-FFF2-40B4-BE49-F238E27FC236}">
                <a16:creationId xmlns:a16="http://schemas.microsoft.com/office/drawing/2014/main" id="{8A692477-1E9E-124A-83F7-DC1961B82D87}"/>
              </a:ext>
            </a:extLst>
          </p:cNvPr>
          <p:cNvSpPr/>
          <p:nvPr/>
        </p:nvSpPr>
        <p:spPr>
          <a:xfrm>
            <a:off x="9737625" y="3570439"/>
            <a:ext cx="450483" cy="54186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HK" altLang="en-US"/>
          </a:p>
        </p:txBody>
      </p:sp>
      <p:sp>
        <p:nvSpPr>
          <p:cNvPr id="11" name="三角形 10">
            <a:extLst>
              <a:ext uri="{FF2B5EF4-FFF2-40B4-BE49-F238E27FC236}">
                <a16:creationId xmlns:a16="http://schemas.microsoft.com/office/drawing/2014/main" id="{8386F768-CA45-1A4E-A7B5-146299A3A0F3}"/>
              </a:ext>
            </a:extLst>
          </p:cNvPr>
          <p:cNvSpPr/>
          <p:nvPr/>
        </p:nvSpPr>
        <p:spPr>
          <a:xfrm>
            <a:off x="9737625" y="5094439"/>
            <a:ext cx="450483" cy="54186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HK" altLang="en-US"/>
          </a:p>
        </p:txBody>
      </p:sp>
      <p:sp>
        <p:nvSpPr>
          <p:cNvPr id="13" name="三角形 12">
            <a:extLst>
              <a:ext uri="{FF2B5EF4-FFF2-40B4-BE49-F238E27FC236}">
                <a16:creationId xmlns:a16="http://schemas.microsoft.com/office/drawing/2014/main" id="{14F4BC08-BA12-6847-AD57-3F97356E0654}"/>
              </a:ext>
            </a:extLst>
          </p:cNvPr>
          <p:cNvSpPr/>
          <p:nvPr/>
        </p:nvSpPr>
        <p:spPr>
          <a:xfrm>
            <a:off x="10553134" y="4237951"/>
            <a:ext cx="450483" cy="54186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HK" altLang="en-US"/>
          </a:p>
        </p:txBody>
      </p:sp>
      <p:sp>
        <p:nvSpPr>
          <p:cNvPr id="15" name="三角形 14">
            <a:extLst>
              <a:ext uri="{FF2B5EF4-FFF2-40B4-BE49-F238E27FC236}">
                <a16:creationId xmlns:a16="http://schemas.microsoft.com/office/drawing/2014/main" id="{4C749C08-B4CA-5140-8EA8-C2D394FDE0F1}"/>
              </a:ext>
            </a:extLst>
          </p:cNvPr>
          <p:cNvSpPr/>
          <p:nvPr/>
        </p:nvSpPr>
        <p:spPr>
          <a:xfrm>
            <a:off x="8933291" y="4264706"/>
            <a:ext cx="450483" cy="54186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HK" altLang="en-US"/>
          </a:p>
        </p:txBody>
      </p:sp>
      <p:sp>
        <p:nvSpPr>
          <p:cNvPr id="6" name="笑臉 5">
            <a:extLst>
              <a:ext uri="{FF2B5EF4-FFF2-40B4-BE49-F238E27FC236}">
                <a16:creationId xmlns:a16="http://schemas.microsoft.com/office/drawing/2014/main" id="{D5F22422-4799-624F-8F65-A81EB9A6033B}"/>
              </a:ext>
            </a:extLst>
          </p:cNvPr>
          <p:cNvSpPr/>
          <p:nvPr/>
        </p:nvSpPr>
        <p:spPr>
          <a:xfrm>
            <a:off x="9737625" y="4441704"/>
            <a:ext cx="450483" cy="359665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HK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092506">
            <a:off x="9142717" y="3629121"/>
            <a:ext cx="482113" cy="544036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4344">
            <a:off x="10372694" y="3627672"/>
            <a:ext cx="482113" cy="544036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646734">
            <a:off x="9133357" y="4967830"/>
            <a:ext cx="482113" cy="544036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243038">
            <a:off x="10403747" y="4967910"/>
            <a:ext cx="482113" cy="54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936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47E12B-B1DC-2E4D-9DFA-742E4E7CC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397"/>
            <a:ext cx="10515600" cy="1273233"/>
          </a:xfrm>
        </p:spPr>
        <p:txBody>
          <a:bodyPr>
            <a:normAutofit/>
          </a:bodyPr>
          <a:lstStyle/>
          <a:p>
            <a:r>
              <a:rPr kumimoji="1" lang="en-US" altLang="zh-HK" sz="4000" dirty="0"/>
              <a:t/>
            </a:r>
            <a:br>
              <a:rPr kumimoji="1" lang="en-US" altLang="zh-HK" sz="4000" dirty="0"/>
            </a:br>
            <a:r>
              <a:rPr kumimoji="1" lang="zh-HK" altLang="en-US" sz="4000" dirty="0" smtClean="0"/>
              <a:t>延伸</a:t>
            </a:r>
            <a:r>
              <a:rPr kumimoji="1" lang="zh-TW" altLang="en-US" sz="4000" dirty="0" smtClean="0"/>
              <a:t>活動</a:t>
            </a:r>
            <a:r>
              <a:rPr kumimoji="1" lang="en-US" altLang="zh-HK" sz="4000" dirty="0" smtClean="0"/>
              <a:t>-</a:t>
            </a:r>
            <a:r>
              <a:rPr kumimoji="1" lang="en-US" altLang="zh-TW" sz="4000" dirty="0" smtClean="0"/>
              <a:t>---</a:t>
            </a:r>
            <a:r>
              <a:rPr kumimoji="1" lang="zh-TW" altLang="en-US" sz="4000" dirty="0">
                <a:solidFill>
                  <a:srgbClr val="FF0000"/>
                </a:solidFill>
              </a:rPr>
              <a:t>單腳踢球</a:t>
            </a:r>
            <a:endParaRPr kumimoji="1" lang="zh-HK" altLang="en-US" sz="4000" dirty="0">
              <a:solidFill>
                <a:srgbClr val="FF0000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C18017E-4FF6-0843-9D35-024D404EE9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846" y="1769546"/>
            <a:ext cx="10515600" cy="4028081"/>
          </a:xfrm>
        </p:spPr>
        <p:txBody>
          <a:bodyPr>
            <a:noAutofit/>
          </a:bodyPr>
          <a:lstStyle/>
          <a:p>
            <a:r>
              <a:rPr kumimoji="1" lang="zh-HK" altLang="en-US" dirty="0" smtClean="0"/>
              <a:t>同學</a:t>
            </a:r>
            <a:r>
              <a:rPr kumimoji="1" lang="zh-TW" altLang="en-US" dirty="0" smtClean="0"/>
              <a:t>把</a:t>
            </a:r>
            <a:r>
              <a:rPr kumimoji="1" lang="en-US" altLang="zh-HK" dirty="0" smtClean="0"/>
              <a:t>1</a:t>
            </a:r>
            <a:r>
              <a:rPr kumimoji="1" lang="en-US" altLang="zh-TW" dirty="0" smtClean="0"/>
              <a:t>0-20</a:t>
            </a:r>
            <a:r>
              <a:rPr kumimoji="1" lang="zh-TW" altLang="en-US" dirty="0"/>
              <a:t>個物件（如羽毛球</a:t>
            </a:r>
            <a:r>
              <a:rPr kumimoji="1" lang="en-US" altLang="zh-TW" dirty="0"/>
              <a:t>/</a:t>
            </a:r>
            <a:r>
              <a:rPr kumimoji="1" lang="zh-TW" altLang="en-US" dirty="0"/>
              <a:t>廢紙球</a:t>
            </a:r>
            <a:r>
              <a:rPr kumimoji="1" lang="en-US" altLang="zh-TW" dirty="0"/>
              <a:t>/</a:t>
            </a:r>
            <a:r>
              <a:rPr kumimoji="1" lang="zh-TW" altLang="en-US" dirty="0"/>
              <a:t>細樽</a:t>
            </a:r>
            <a:r>
              <a:rPr kumimoji="1" lang="zh-TW" altLang="en-US" dirty="0" smtClean="0"/>
              <a:t>），一字並排</a:t>
            </a:r>
            <a:r>
              <a:rPr kumimoji="1" lang="zh-TW" altLang="en-US" dirty="0"/>
              <a:t>在</a:t>
            </a:r>
            <a:r>
              <a:rPr kumimoji="1" lang="zh-TW" altLang="en-US" dirty="0" smtClean="0"/>
              <a:t>前面</a:t>
            </a:r>
            <a:r>
              <a:rPr kumimoji="1" lang="zh-HK" altLang="en-US" dirty="0"/>
              <a:t>。</a:t>
            </a:r>
            <a:endParaRPr kumimoji="1" lang="en-US" altLang="zh-TW" dirty="0"/>
          </a:p>
          <a:p>
            <a:r>
              <a:rPr kumimoji="1" lang="zh-TW" altLang="en-US" dirty="0" smtClean="0"/>
              <a:t>以</a:t>
            </a:r>
            <a:r>
              <a:rPr kumimoji="1" lang="zh-TW" altLang="en-US" dirty="0"/>
              <a:t>單</a:t>
            </a:r>
            <a:r>
              <a:rPr kumimoji="1" lang="zh-TW" altLang="en-US" dirty="0" smtClean="0"/>
              <a:t>腳跳的</a:t>
            </a:r>
            <a:r>
              <a:rPr kumimoji="1" lang="zh-TW" altLang="en-US" dirty="0"/>
              <a:t>方式踢倒</a:t>
            </a:r>
            <a:r>
              <a:rPr kumimoji="1" lang="zh-TW" altLang="en-US" dirty="0" smtClean="0"/>
              <a:t>物件，</a:t>
            </a:r>
            <a:r>
              <a:rPr kumimoji="1" lang="zh-TW" altLang="en-US" dirty="0"/>
              <a:t>踢球的腳為重心</a:t>
            </a:r>
            <a:r>
              <a:rPr kumimoji="1" lang="zh-TW" altLang="en-US" dirty="0" smtClean="0"/>
              <a:t>腳</a:t>
            </a:r>
            <a:r>
              <a:rPr kumimoji="1" lang="zh-TW" altLang="en-US" dirty="0"/>
              <a:t>，</a:t>
            </a:r>
            <a:r>
              <a:rPr kumimoji="1" lang="zh-TW" altLang="en-US" dirty="0" smtClean="0"/>
              <a:t>每次只限踢</a:t>
            </a:r>
            <a:r>
              <a:rPr kumimoji="1" lang="zh-TW" altLang="en-US" dirty="0"/>
              <a:t>倒</a:t>
            </a:r>
            <a:r>
              <a:rPr kumimoji="1" lang="zh-TW" altLang="en-US" dirty="0" smtClean="0"/>
              <a:t>一件</a:t>
            </a:r>
            <a:r>
              <a:rPr kumimoji="1" lang="zh-TW" altLang="en-US" dirty="0"/>
              <a:t>物件</a:t>
            </a:r>
            <a:r>
              <a:rPr kumimoji="1" lang="zh-HK" altLang="en-US" dirty="0" smtClean="0"/>
              <a:t>。</a:t>
            </a:r>
            <a:endParaRPr kumimoji="1" lang="en-US" altLang="zh-HK" dirty="0" smtClean="0"/>
          </a:p>
          <a:p>
            <a:r>
              <a:rPr kumimoji="1" lang="zh-TW" altLang="en-US" dirty="0" smtClean="0"/>
              <a:t>速度不用太急，注意平衡</a:t>
            </a:r>
            <a:r>
              <a:rPr kumimoji="1" lang="zh-HK" altLang="en-US" dirty="0"/>
              <a:t>。</a:t>
            </a:r>
            <a:endParaRPr kumimoji="1" lang="en-US" altLang="zh-HK" dirty="0" smtClean="0"/>
          </a:p>
          <a:p>
            <a:endParaRPr kumimoji="1" lang="en-US" altLang="zh-TW" sz="3600" dirty="0" smtClean="0"/>
          </a:p>
          <a:p>
            <a:pPr marL="0" indent="0">
              <a:buNone/>
            </a:pPr>
            <a:r>
              <a:rPr lang="zh-HK" altLang="en-US" b="1" dirty="0"/>
              <a:t>*每一次也要回原位再開始</a:t>
            </a:r>
            <a:r>
              <a:rPr kumimoji="1" lang="zh-HK" altLang="en-US" b="1" dirty="0"/>
              <a:t>。</a:t>
            </a:r>
            <a:endParaRPr lang="en-US" altLang="zh-HK" b="1" dirty="0"/>
          </a:p>
          <a:p>
            <a:pPr marL="0" indent="0">
              <a:buNone/>
            </a:pPr>
            <a:r>
              <a:rPr lang="zh-HK" altLang="en-US" b="1" dirty="0"/>
              <a:t>*安全提</a:t>
            </a:r>
            <a:r>
              <a:rPr lang="zh-TW" altLang="en-US" b="1" dirty="0"/>
              <a:t>示</a:t>
            </a:r>
            <a:r>
              <a:rPr lang="zh-HK" altLang="en-US" b="1" dirty="0"/>
              <a:t>：先把</a:t>
            </a:r>
            <a:r>
              <a:rPr lang="zh-TW" altLang="en-US" b="1" dirty="0"/>
              <a:t>範圍內的障礙物</a:t>
            </a:r>
            <a:r>
              <a:rPr lang="zh-HK" altLang="en-US" b="1" dirty="0"/>
              <a:t>拿走才</a:t>
            </a:r>
            <a:r>
              <a:rPr lang="zh-TW" altLang="en-US" b="1" dirty="0"/>
              <a:t>可</a:t>
            </a:r>
            <a:r>
              <a:rPr lang="zh-HK" altLang="en-US" b="1" dirty="0"/>
              <a:t>進行練習</a:t>
            </a:r>
            <a:r>
              <a:rPr kumimoji="1" lang="zh-HK" altLang="en-US" b="1" dirty="0"/>
              <a:t>。</a:t>
            </a:r>
            <a:endParaRPr kumimoji="1" lang="en-US" altLang="zh-HK" b="1" dirty="0"/>
          </a:p>
          <a:p>
            <a:pPr marL="0" indent="0">
              <a:buNone/>
            </a:pPr>
            <a:r>
              <a:rPr lang="zh-TW" altLang="en-US" b="1" dirty="0"/>
              <a:t>  如有需要，應穿著合適的鞋履</a:t>
            </a:r>
            <a:r>
              <a:rPr lang="zh-HK" altLang="en-US" b="1" dirty="0"/>
              <a:t>進行</a:t>
            </a:r>
            <a:r>
              <a:rPr kumimoji="1" lang="zh-HK" altLang="en-US" b="1" dirty="0"/>
              <a:t>。</a:t>
            </a:r>
            <a:endParaRPr lang="zh-HK" altLang="en-US" b="1" dirty="0"/>
          </a:p>
          <a:p>
            <a:endParaRPr kumimoji="1" lang="zh-HK" altLang="en-US" sz="3600" dirty="0"/>
          </a:p>
        </p:txBody>
      </p:sp>
      <p:pic>
        <p:nvPicPr>
          <p:cNvPr id="4" name="內容版面配置區 3" descr="一張含有 螢幕擷取畫面 的圖片&#10;&#10;自動產生的描述">
            <a:extLst>
              <a:ext uri="{FF2B5EF4-FFF2-40B4-BE49-F238E27FC236}">
                <a16:creationId xmlns:a16="http://schemas.microsoft.com/office/drawing/2014/main" id="{1F1AC1CD-E200-544C-9E1A-08FBC0CAE9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44" t="30400" r="64223" b="37600"/>
          <a:stretch/>
        </p:blipFill>
        <p:spPr>
          <a:xfrm>
            <a:off x="10631277" y="306226"/>
            <a:ext cx="913259" cy="1369922"/>
          </a:xfrm>
          <a:prstGeom prst="rect">
            <a:avLst/>
          </a:prstGeom>
        </p:spPr>
      </p:pic>
      <p:sp>
        <p:nvSpPr>
          <p:cNvPr id="5" name="雲形 6">
            <a:extLst>
              <a:ext uri="{FF2B5EF4-FFF2-40B4-BE49-F238E27FC236}">
                <a16:creationId xmlns:a16="http://schemas.microsoft.com/office/drawing/2014/main" id="{C93254D2-1E86-8048-AB4B-8903D5D4CC48}"/>
              </a:ext>
            </a:extLst>
          </p:cNvPr>
          <p:cNvSpPr/>
          <p:nvPr/>
        </p:nvSpPr>
        <p:spPr>
          <a:xfrm>
            <a:off x="6168889" y="169442"/>
            <a:ext cx="4462388" cy="1453877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HK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9D58A591-3B58-C544-AC91-6E2F5BCCF7AE}"/>
              </a:ext>
            </a:extLst>
          </p:cNvPr>
          <p:cNvSpPr txBox="1"/>
          <p:nvPr/>
        </p:nvSpPr>
        <p:spPr>
          <a:xfrm>
            <a:off x="6911528" y="461304"/>
            <a:ext cx="35290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HK" altLang="en-US" sz="2800" dirty="0"/>
              <a:t>想步法做得更</a:t>
            </a:r>
            <a:r>
              <a:rPr kumimoji="1" lang="zh-TW" altLang="en-US" sz="2800" dirty="0"/>
              <a:t>穩</a:t>
            </a:r>
            <a:r>
              <a:rPr kumimoji="1" lang="zh-HK" altLang="en-US" sz="2800" dirty="0"/>
              <a:t>定？</a:t>
            </a:r>
            <a:r>
              <a:rPr kumimoji="1" lang="en-US" altLang="zh-HK" sz="2800" dirty="0"/>
              <a:t/>
            </a:r>
            <a:br>
              <a:rPr kumimoji="1" lang="en-US" altLang="zh-HK" sz="2800" dirty="0"/>
            </a:br>
            <a:endParaRPr lang="en-US" altLang="zh-HK" sz="2800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7E1C386-B2BD-DD4C-A1F0-3870256AAD3B}"/>
              </a:ext>
            </a:extLst>
          </p:cNvPr>
          <p:cNvSpPr/>
          <p:nvPr/>
        </p:nvSpPr>
        <p:spPr>
          <a:xfrm>
            <a:off x="8394853" y="3234267"/>
            <a:ext cx="3401922" cy="29125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HK" altLang="en-US"/>
          </a:p>
        </p:txBody>
      </p:sp>
      <p:sp>
        <p:nvSpPr>
          <p:cNvPr id="8" name="三角形 4">
            <a:extLst>
              <a:ext uri="{FF2B5EF4-FFF2-40B4-BE49-F238E27FC236}">
                <a16:creationId xmlns:a16="http://schemas.microsoft.com/office/drawing/2014/main" id="{8A692477-1E9E-124A-83F7-DC1961B82D87}"/>
              </a:ext>
            </a:extLst>
          </p:cNvPr>
          <p:cNvSpPr/>
          <p:nvPr/>
        </p:nvSpPr>
        <p:spPr>
          <a:xfrm>
            <a:off x="9721760" y="3340594"/>
            <a:ext cx="450483" cy="54186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HK" altLang="en-US"/>
          </a:p>
        </p:txBody>
      </p:sp>
      <p:sp>
        <p:nvSpPr>
          <p:cNvPr id="9" name="三角形 10">
            <a:extLst>
              <a:ext uri="{FF2B5EF4-FFF2-40B4-BE49-F238E27FC236}">
                <a16:creationId xmlns:a16="http://schemas.microsoft.com/office/drawing/2014/main" id="{8386F768-CA45-1A4E-A7B5-146299A3A0F3}"/>
              </a:ext>
            </a:extLst>
          </p:cNvPr>
          <p:cNvSpPr/>
          <p:nvPr/>
        </p:nvSpPr>
        <p:spPr>
          <a:xfrm>
            <a:off x="11200319" y="3334772"/>
            <a:ext cx="450483" cy="54186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HK" altLang="en-US"/>
          </a:p>
        </p:txBody>
      </p:sp>
      <p:sp>
        <p:nvSpPr>
          <p:cNvPr id="10" name="三角形 12">
            <a:extLst>
              <a:ext uri="{FF2B5EF4-FFF2-40B4-BE49-F238E27FC236}">
                <a16:creationId xmlns:a16="http://schemas.microsoft.com/office/drawing/2014/main" id="{14F4BC08-BA12-6847-AD57-3F97356E0654}"/>
              </a:ext>
            </a:extLst>
          </p:cNvPr>
          <p:cNvSpPr/>
          <p:nvPr/>
        </p:nvSpPr>
        <p:spPr>
          <a:xfrm>
            <a:off x="10424007" y="3340552"/>
            <a:ext cx="450483" cy="54186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HK" altLang="en-US"/>
          </a:p>
        </p:txBody>
      </p:sp>
      <p:sp>
        <p:nvSpPr>
          <p:cNvPr id="11" name="三角形 14">
            <a:extLst>
              <a:ext uri="{FF2B5EF4-FFF2-40B4-BE49-F238E27FC236}">
                <a16:creationId xmlns:a16="http://schemas.microsoft.com/office/drawing/2014/main" id="{4C749C08-B4CA-5140-8EA8-C2D394FDE0F1}"/>
              </a:ext>
            </a:extLst>
          </p:cNvPr>
          <p:cNvSpPr/>
          <p:nvPr/>
        </p:nvSpPr>
        <p:spPr>
          <a:xfrm>
            <a:off x="9001667" y="3278962"/>
            <a:ext cx="450483" cy="54186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HK" altLang="en-US"/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5706">
            <a:off x="11135272" y="3887938"/>
            <a:ext cx="482113" cy="544036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16132">
            <a:off x="11135273" y="4787138"/>
            <a:ext cx="482113" cy="544036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16132">
            <a:off x="10547418" y="4749225"/>
            <a:ext cx="482113" cy="544036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16132">
            <a:off x="9894426" y="4749225"/>
            <a:ext cx="482113" cy="544036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16132">
            <a:off x="9109098" y="4637688"/>
            <a:ext cx="482113" cy="544036"/>
          </a:xfrm>
          <a:prstGeom prst="rect">
            <a:avLst/>
          </a:prstGeom>
        </p:spPr>
      </p:pic>
      <p:cxnSp>
        <p:nvCxnSpPr>
          <p:cNvPr id="22" name="直線單箭頭接點 21"/>
          <p:cNvCxnSpPr>
            <a:stCxn id="15" idx="0"/>
            <a:endCxn id="14" idx="2"/>
          </p:cNvCxnSpPr>
          <p:nvPr/>
        </p:nvCxnSpPr>
        <p:spPr>
          <a:xfrm flipH="1" flipV="1">
            <a:off x="11363222" y="4431658"/>
            <a:ext cx="84744" cy="36508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/>
          <p:nvPr/>
        </p:nvCxnSpPr>
        <p:spPr>
          <a:xfrm flipH="1" flipV="1">
            <a:off x="10615240" y="4401267"/>
            <a:ext cx="84744" cy="36508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/>
          <p:nvPr/>
        </p:nvCxnSpPr>
        <p:spPr>
          <a:xfrm flipH="1" flipV="1">
            <a:off x="9918840" y="4346172"/>
            <a:ext cx="84744" cy="36508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圖片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5706">
            <a:off x="10409712" y="3840896"/>
            <a:ext cx="482113" cy="544036"/>
          </a:xfrm>
          <a:prstGeom prst="rect">
            <a:avLst/>
          </a:prstGeom>
        </p:spPr>
      </p:pic>
      <p:pic>
        <p:nvPicPr>
          <p:cNvPr id="26" name="圖片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5706">
            <a:off x="9730797" y="3829608"/>
            <a:ext cx="482113" cy="544036"/>
          </a:xfrm>
          <a:prstGeom prst="rect">
            <a:avLst/>
          </a:prstGeom>
        </p:spPr>
      </p:pic>
      <p:pic>
        <p:nvPicPr>
          <p:cNvPr id="27" name="圖片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5706">
            <a:off x="8958383" y="3831379"/>
            <a:ext cx="482113" cy="544036"/>
          </a:xfrm>
          <a:prstGeom prst="rect">
            <a:avLst/>
          </a:prstGeom>
        </p:spPr>
      </p:pic>
      <p:cxnSp>
        <p:nvCxnSpPr>
          <p:cNvPr id="28" name="直線單箭頭接點 27"/>
          <p:cNvCxnSpPr/>
          <p:nvPr/>
        </p:nvCxnSpPr>
        <p:spPr>
          <a:xfrm flipH="1">
            <a:off x="10949746" y="4410516"/>
            <a:ext cx="194023" cy="34658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/>
          <p:cNvCxnSpPr/>
          <p:nvPr/>
        </p:nvCxnSpPr>
        <p:spPr>
          <a:xfrm flipH="1">
            <a:off x="10321713" y="4369093"/>
            <a:ext cx="194023" cy="34658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/>
          <p:cNvCxnSpPr/>
          <p:nvPr/>
        </p:nvCxnSpPr>
        <p:spPr>
          <a:xfrm flipH="1">
            <a:off x="9549928" y="4375893"/>
            <a:ext cx="194023" cy="34658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/>
          <p:cNvCxnSpPr/>
          <p:nvPr/>
        </p:nvCxnSpPr>
        <p:spPr>
          <a:xfrm flipH="1" flipV="1">
            <a:off x="9188488" y="4332107"/>
            <a:ext cx="84744" cy="36508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414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156A9705-7B07-E94F-B885-6F897C4AE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4349" y="281835"/>
            <a:ext cx="7611520" cy="35143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kumimoji="1" lang="en-US" altLang="zh-HK" sz="11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</a:t>
            </a:r>
            <a:r>
              <a:rPr kumimoji="1" lang="en-US" altLang="zh-TW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1" lang="en-US" altLang="zh-TW" sz="1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You</a:t>
            </a:r>
            <a:r>
              <a:rPr kumimoji="1" lang="zh-TW" alt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！</a:t>
            </a:r>
            <a:endParaRPr kumimoji="1" lang="en-US" altLang="zh-HK" sz="7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內容版面配置區 4" descr="滑稽的臉 (無填滿)">
            <a:extLst>
              <a:ext uri="{FF2B5EF4-FFF2-40B4-BE49-F238E27FC236}">
                <a16:creationId xmlns:a16="http://schemas.microsoft.com/office/drawing/2014/main" id="{CC77382D-4810-404B-AFD6-28AD4320B9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09342" y="3030658"/>
            <a:ext cx="3441535" cy="344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714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240AA30-F69A-4FAF-AE07-47018173A1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圖形 10" descr="跑步">
            <a:extLst>
              <a:ext uri="{FF2B5EF4-FFF2-40B4-BE49-F238E27FC236}">
                <a16:creationId xmlns:a16="http://schemas.microsoft.com/office/drawing/2014/main" id="{A6D78F96-1B53-CD4C-AA05-25633F1636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43787" y="324406"/>
            <a:ext cx="3602559" cy="3602559"/>
          </a:xfrm>
          <a:prstGeom prst="rect">
            <a:avLst/>
          </a:prstGeom>
        </p:spPr>
      </p:pic>
      <p:pic>
        <p:nvPicPr>
          <p:cNvPr id="7" name="圖形 6" descr="步行">
            <a:extLst>
              <a:ext uri="{FF2B5EF4-FFF2-40B4-BE49-F238E27FC236}">
                <a16:creationId xmlns:a16="http://schemas.microsoft.com/office/drawing/2014/main" id="{08C2BFE4-F20F-2643-BA9E-EE990D131C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00954" y="224902"/>
            <a:ext cx="3602559" cy="3602559"/>
          </a:xfrm>
          <a:prstGeom prst="rect">
            <a:avLst/>
          </a:prstGeom>
        </p:spPr>
      </p:pic>
      <p:sp>
        <p:nvSpPr>
          <p:cNvPr id="19" name="Freeform 5">
            <a:extLst>
              <a:ext uri="{FF2B5EF4-FFF2-40B4-BE49-F238E27FC236}">
                <a16:creationId xmlns:a16="http://schemas.microsoft.com/office/drawing/2014/main" id="{77AE232F-8DC9-433E-8E9F-08B5A83609E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789091" y="4377267"/>
            <a:ext cx="542047" cy="2376459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6">
            <a:extLst>
              <a:ext uri="{FF2B5EF4-FFF2-40B4-BE49-F238E27FC236}">
                <a16:creationId xmlns:a16="http://schemas.microsoft.com/office/drawing/2014/main" id="{3B1C58A3-300B-400F-A894-FD8BB10A18B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783841" y="4208147"/>
            <a:ext cx="369761" cy="212183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id="{6FB69856-A6E3-4654-BD50-6D8E4E75B0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951746" y="4098332"/>
            <a:ext cx="201857" cy="20558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6">
            <a:extLst>
              <a:ext uri="{FF2B5EF4-FFF2-40B4-BE49-F238E27FC236}">
                <a16:creationId xmlns:a16="http://schemas.microsoft.com/office/drawing/2014/main" id="{5190D104-AE08-4129-8996-47C6F06301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048198" y="4208147"/>
            <a:ext cx="339126" cy="212183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7">
            <a:extLst>
              <a:ext uri="{FF2B5EF4-FFF2-40B4-BE49-F238E27FC236}">
                <a16:creationId xmlns:a16="http://schemas.microsoft.com/office/drawing/2014/main" id="{3B80333C-12BF-46C0-9DDE-043EA600C9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053721" y="4098333"/>
            <a:ext cx="201857" cy="20558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8">
            <a:extLst>
              <a:ext uri="{FF2B5EF4-FFF2-40B4-BE49-F238E27FC236}">
                <a16:creationId xmlns:a16="http://schemas.microsoft.com/office/drawing/2014/main" id="{8488CD0F-BED8-464A-B629-B9DF357E239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51447" y="4098334"/>
            <a:ext cx="10304132" cy="1960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830842F6-A52D-F84A-8067-AD54BB5CB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0395" y="4851177"/>
            <a:ext cx="9716883" cy="107158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kumimoji="1" lang="zh-HK" altLang="en-US" sz="4800" dirty="0">
                <a:solidFill>
                  <a:srgbClr val="FEFFFF"/>
                </a:solidFill>
              </a:rPr>
              <a:t>在羽毛球比賽中，移動去接球時，是像平時跑步一樣跑到目標，還是有特定的步法？</a:t>
            </a:r>
            <a:endParaRPr kumimoji="1" lang="en-US" altLang="zh-HK" sz="4800" dirty="0">
              <a:solidFill>
                <a:srgbClr val="FEFFFF"/>
              </a:solidFill>
            </a:endParaRPr>
          </a:p>
        </p:txBody>
      </p:sp>
      <p:sp>
        <p:nvSpPr>
          <p:cNvPr id="31" name="Rectangle 8">
            <a:extLst>
              <a:ext uri="{FF2B5EF4-FFF2-40B4-BE49-F238E27FC236}">
                <a16:creationId xmlns:a16="http://schemas.microsoft.com/office/drawing/2014/main" id="{95F7A14D-9BE4-44DE-B304-15B1F3C380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387324" y="4377267"/>
            <a:ext cx="801628" cy="195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927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77C59BEC-C4CC-4741-B975-08C543178D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Arc 11">
            <a:extLst>
              <a:ext uri="{FF2B5EF4-FFF2-40B4-BE49-F238E27FC236}">
                <a16:creationId xmlns:a16="http://schemas.microsoft.com/office/drawing/2014/main" id="{72DEF309-605D-4117-9340-6D589B6C3A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986173" flipV="1">
            <a:off x="3930947" y="651615"/>
            <a:ext cx="4083433" cy="408343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75954812-43CA-A34F-8A1D-46AF493EF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>
            <a:normAutofit/>
          </a:bodyPr>
          <a:lstStyle/>
          <a:p>
            <a:endParaRPr kumimoji="1"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9411903-C9A0-2B41-B02A-4C6D81EBF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766286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zh-HK" altLang="en-US" sz="6000" dirty="0"/>
              <a:t>當然是有特定的步法！同學們請上網找找有甚麼步法。</a:t>
            </a:r>
          </a:p>
          <a:p>
            <a:pPr marL="0" indent="0">
              <a:buNone/>
            </a:pPr>
            <a:endParaRPr kumimoji="1" lang="zh-HK" altLang="en-US" sz="60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77008" y="5228027"/>
            <a:ext cx="1107241" cy="10772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圖形 4" descr="眨眼的臉 (無填滿)">
            <a:extLst>
              <a:ext uri="{FF2B5EF4-FFF2-40B4-BE49-F238E27FC236}">
                <a16:creationId xmlns:a16="http://schemas.microsoft.com/office/drawing/2014/main" id="{F410A39B-8684-1D40-AF8B-B81F8EE7A9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51533" y="1955366"/>
            <a:ext cx="4221597" cy="4221597"/>
          </a:xfrm>
          <a:custGeom>
            <a:avLst/>
            <a:gdLst/>
            <a:ahLst/>
            <a:cxnLst/>
            <a:rect l="l" t="t" r="r" b="b"/>
            <a:pathLst>
              <a:path w="4221597" h="4303912">
                <a:moveTo>
                  <a:pt x="126986" y="0"/>
                </a:moveTo>
                <a:lnTo>
                  <a:pt x="4094611" y="0"/>
                </a:lnTo>
                <a:cubicBezTo>
                  <a:pt x="4164743" y="0"/>
                  <a:pt x="4221597" y="56854"/>
                  <a:pt x="4221597" y="126986"/>
                </a:cubicBezTo>
                <a:lnTo>
                  <a:pt x="4221597" y="4176926"/>
                </a:lnTo>
                <a:cubicBezTo>
                  <a:pt x="4221597" y="4247058"/>
                  <a:pt x="4164743" y="4303912"/>
                  <a:pt x="4094611" y="4303912"/>
                </a:cubicBezTo>
                <a:lnTo>
                  <a:pt x="126986" y="4303912"/>
                </a:lnTo>
                <a:cubicBezTo>
                  <a:pt x="56854" y="4303912"/>
                  <a:pt x="0" y="4247058"/>
                  <a:pt x="0" y="4176926"/>
                </a:cubicBezTo>
                <a:lnTo>
                  <a:pt x="0" y="126986"/>
                </a:lnTo>
                <a:cubicBezTo>
                  <a:pt x="0" y="56854"/>
                  <a:pt x="56854" y="0"/>
                  <a:pt x="12698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65136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內容版面配置區 4" descr="教授">
            <a:extLst>
              <a:ext uri="{FF2B5EF4-FFF2-40B4-BE49-F238E27FC236}">
                <a16:creationId xmlns:a16="http://schemas.microsoft.com/office/drawing/2014/main" id="{03A6C845-C1E7-4F41-BCF5-74E80C7A26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4015" y="3364957"/>
            <a:ext cx="2969056" cy="2969056"/>
          </a:xfrm>
          <a:prstGeom prst="rect">
            <a:avLst/>
          </a:prstGeom>
        </p:spPr>
      </p:pic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5F181272-4363-3048-BE8B-06BFC501BBDB}"/>
              </a:ext>
            </a:extLst>
          </p:cNvPr>
          <p:cNvSpPr txBox="1"/>
          <p:nvPr/>
        </p:nvSpPr>
        <p:spPr>
          <a:xfrm>
            <a:off x="953260" y="689407"/>
            <a:ext cx="37818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HK" altLang="en-US" sz="4400" dirty="0"/>
              <a:t>讓我告訴你吧！</a:t>
            </a:r>
          </a:p>
        </p:txBody>
      </p:sp>
      <p:sp>
        <p:nvSpPr>
          <p:cNvPr id="12" name="雲朵形圖說文字 11">
            <a:extLst>
              <a:ext uri="{FF2B5EF4-FFF2-40B4-BE49-F238E27FC236}">
                <a16:creationId xmlns:a16="http://schemas.microsoft.com/office/drawing/2014/main" id="{856D2EC9-F12D-CE44-A311-53D112B4CD0D}"/>
              </a:ext>
            </a:extLst>
          </p:cNvPr>
          <p:cNvSpPr/>
          <p:nvPr/>
        </p:nvSpPr>
        <p:spPr>
          <a:xfrm>
            <a:off x="2584798" y="1820244"/>
            <a:ext cx="3189636" cy="2041451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HK" altLang="en-US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9DC604B0-B477-5F46-AC0A-F870747EF181}"/>
              </a:ext>
            </a:extLst>
          </p:cNvPr>
          <p:cNvSpPr txBox="1"/>
          <p:nvPr/>
        </p:nvSpPr>
        <p:spPr>
          <a:xfrm>
            <a:off x="3134985" y="2148471"/>
            <a:ext cx="20892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HK" altLang="en-US" sz="2800" dirty="0"/>
              <a:t>各種步法也有正反手之分！</a:t>
            </a:r>
          </a:p>
        </p:txBody>
      </p:sp>
      <p:sp>
        <p:nvSpPr>
          <p:cNvPr id="18" name="雲形 17">
            <a:extLst>
              <a:ext uri="{FF2B5EF4-FFF2-40B4-BE49-F238E27FC236}">
                <a16:creationId xmlns:a16="http://schemas.microsoft.com/office/drawing/2014/main" id="{50AC04EC-F805-F641-A4CD-9E0C935C0C10}"/>
              </a:ext>
            </a:extLst>
          </p:cNvPr>
          <p:cNvSpPr/>
          <p:nvPr/>
        </p:nvSpPr>
        <p:spPr>
          <a:xfrm>
            <a:off x="6585357" y="1074127"/>
            <a:ext cx="2630081" cy="1169011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HK" altLang="en-US"/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73D5FCE6-71BA-0F41-A211-5A64898A0B3A}"/>
              </a:ext>
            </a:extLst>
          </p:cNvPr>
          <p:cNvSpPr txBox="1"/>
          <p:nvPr/>
        </p:nvSpPr>
        <p:spPr>
          <a:xfrm>
            <a:off x="7147340" y="1419144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HK" altLang="en-US" sz="2800" dirty="0"/>
              <a:t>後退步法</a:t>
            </a:r>
          </a:p>
        </p:txBody>
      </p:sp>
      <p:sp>
        <p:nvSpPr>
          <p:cNvPr id="20" name="雲形 19">
            <a:extLst>
              <a:ext uri="{FF2B5EF4-FFF2-40B4-BE49-F238E27FC236}">
                <a16:creationId xmlns:a16="http://schemas.microsoft.com/office/drawing/2014/main" id="{D247214F-F6C0-7B44-8366-3A26B3413FF2}"/>
              </a:ext>
            </a:extLst>
          </p:cNvPr>
          <p:cNvSpPr/>
          <p:nvPr/>
        </p:nvSpPr>
        <p:spPr>
          <a:xfrm>
            <a:off x="8727546" y="2762620"/>
            <a:ext cx="2511194" cy="1212917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HK" altLang="en-US"/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B7DEF728-BC96-B34C-92B0-7E4D7CC74C1B}"/>
              </a:ext>
            </a:extLst>
          </p:cNvPr>
          <p:cNvSpPr txBox="1"/>
          <p:nvPr/>
        </p:nvSpPr>
        <p:spPr>
          <a:xfrm>
            <a:off x="9215438" y="3109338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HK" altLang="en-US" sz="2800" dirty="0"/>
              <a:t>抽球步法</a:t>
            </a:r>
          </a:p>
        </p:txBody>
      </p:sp>
      <p:sp>
        <p:nvSpPr>
          <p:cNvPr id="22" name="雲形 21">
            <a:extLst>
              <a:ext uri="{FF2B5EF4-FFF2-40B4-BE49-F238E27FC236}">
                <a16:creationId xmlns:a16="http://schemas.microsoft.com/office/drawing/2014/main" id="{CFC0647D-EDC4-984A-8C3B-E84196D45842}"/>
              </a:ext>
            </a:extLst>
          </p:cNvPr>
          <p:cNvSpPr/>
          <p:nvPr/>
        </p:nvSpPr>
        <p:spPr>
          <a:xfrm>
            <a:off x="6094300" y="3335867"/>
            <a:ext cx="2262891" cy="1151073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HK" altLang="en-US"/>
          </a:p>
        </p:txBody>
      </p:sp>
      <p:sp>
        <p:nvSpPr>
          <p:cNvPr id="23" name="雲形 22">
            <a:extLst>
              <a:ext uri="{FF2B5EF4-FFF2-40B4-BE49-F238E27FC236}">
                <a16:creationId xmlns:a16="http://schemas.microsoft.com/office/drawing/2014/main" id="{E460EBD4-D9F7-D346-A0FE-EAA1B12B3C1E}"/>
              </a:ext>
            </a:extLst>
          </p:cNvPr>
          <p:cNvSpPr/>
          <p:nvPr/>
        </p:nvSpPr>
        <p:spPr>
          <a:xfrm>
            <a:off x="7147340" y="4764289"/>
            <a:ext cx="2262891" cy="1151073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HK" altLang="en-US"/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8119DC55-A097-AB46-BDCB-B547BF210B1A}"/>
              </a:ext>
            </a:extLst>
          </p:cNvPr>
          <p:cNvSpPr txBox="1"/>
          <p:nvPr/>
        </p:nvSpPr>
        <p:spPr>
          <a:xfrm>
            <a:off x="6528475" y="3666532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HK" altLang="en-US" sz="2800" dirty="0"/>
              <a:t>上網步法</a:t>
            </a: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C020DA85-1DE1-3E42-960D-DA1A91FFD169}"/>
              </a:ext>
            </a:extLst>
          </p:cNvPr>
          <p:cNvSpPr txBox="1"/>
          <p:nvPr/>
        </p:nvSpPr>
        <p:spPr>
          <a:xfrm>
            <a:off x="7436105" y="5065431"/>
            <a:ext cx="18421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HK" altLang="en-US" sz="2400" dirty="0"/>
              <a:t>左</a:t>
            </a:r>
            <a:r>
              <a:rPr kumimoji="1" lang="en-US" altLang="zh-HK" sz="2400" dirty="0"/>
              <a:t>/</a:t>
            </a:r>
            <a:r>
              <a:rPr kumimoji="1" lang="zh-HK" altLang="en-US" sz="2400" dirty="0"/>
              <a:t>右側步法</a:t>
            </a:r>
          </a:p>
        </p:txBody>
      </p:sp>
    </p:spTree>
    <p:extLst>
      <p:ext uri="{BB962C8B-B14F-4D97-AF65-F5344CB8AC3E}">
        <p14:creationId xmlns:p14="http://schemas.microsoft.com/office/powerpoint/2010/main" val="314716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8" grpId="0" animBg="1"/>
      <p:bldP spid="19" grpId="0"/>
      <p:bldP spid="20" grpId="0" animBg="1"/>
      <p:bldP spid="21" grpId="0"/>
      <p:bldP spid="22" grpId="0" animBg="1"/>
      <p:bldP spid="23" grpId="0" animBg="1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5391F1F-7BD0-0F47-B2EE-FC567DFA3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622" y="577910"/>
            <a:ext cx="5716205" cy="373270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zh-HK" sz="3200" dirty="0" smtClean="0"/>
          </a:p>
          <a:p>
            <a:pPr marL="0" indent="0">
              <a:buNone/>
            </a:pPr>
            <a:endParaRPr kumimoji="1" lang="en-US" altLang="zh-HK" sz="3200" dirty="0"/>
          </a:p>
          <a:p>
            <a:pPr marL="0" indent="0">
              <a:buNone/>
            </a:pPr>
            <a:r>
              <a:rPr kumimoji="1" lang="zh-HK" altLang="en-US" sz="3200" dirty="0"/>
              <a:t>問題：</a:t>
            </a:r>
            <a:endParaRPr kumimoji="1" lang="en-US" altLang="zh-HK" sz="3200" dirty="0"/>
          </a:p>
          <a:p>
            <a:pPr marL="514350" indent="-514350">
              <a:buAutoNum type="arabicParenR"/>
            </a:pPr>
            <a:r>
              <a:rPr kumimoji="1" lang="zh-HK" altLang="en-US" sz="3200" dirty="0"/>
              <a:t>你</a:t>
            </a:r>
            <a:r>
              <a:rPr kumimoji="1" lang="zh-HK" altLang="en-US" sz="3200" dirty="0" smtClean="0"/>
              <a:t>有</a:t>
            </a:r>
            <a:r>
              <a:rPr kumimoji="1" lang="zh-TW" altLang="en-US" sz="3200" dirty="0" smtClean="0"/>
              <a:t>否</a:t>
            </a:r>
            <a:r>
              <a:rPr kumimoji="1" lang="zh-HK" altLang="en-US" sz="3200" dirty="0" smtClean="0"/>
              <a:t>留意</a:t>
            </a:r>
            <a:r>
              <a:rPr kumimoji="1" lang="zh-HK" altLang="en-US" sz="3200" dirty="0"/>
              <a:t>到每次做完一個步法後，他會做甚麼？</a:t>
            </a:r>
            <a:endParaRPr kumimoji="1" lang="en-US" altLang="zh-HK" sz="3200" dirty="0"/>
          </a:p>
          <a:p>
            <a:pPr marL="514350" indent="-514350">
              <a:buAutoNum type="arabicParenR"/>
            </a:pPr>
            <a:r>
              <a:rPr kumimoji="1" lang="zh-HK" altLang="en-US" sz="3200" dirty="0"/>
              <a:t>你認為正手高遠球大多數會用哪個步法移到目標？</a:t>
            </a:r>
            <a:endParaRPr kumimoji="1" lang="en-US" altLang="zh-HK" sz="3200" dirty="0"/>
          </a:p>
          <a:p>
            <a:pPr marL="0" indent="0">
              <a:buNone/>
            </a:pPr>
            <a:endParaRPr kumimoji="1" lang="en-US" altLang="zh-HK" sz="3200" dirty="0"/>
          </a:p>
          <a:p>
            <a:pPr marL="0" indent="0">
              <a:buNone/>
            </a:pPr>
            <a:endParaRPr kumimoji="1" lang="en-US" altLang="zh-HK" sz="3200" dirty="0"/>
          </a:p>
          <a:p>
            <a:pPr marL="0" indent="0">
              <a:buNone/>
            </a:pPr>
            <a:endParaRPr kumimoji="1" lang="zh-HK" altLang="en-US" sz="32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3172" y="-2"/>
            <a:ext cx="6148828" cy="685800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041" y="2120687"/>
            <a:ext cx="1098465" cy="165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426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68D04DC-A02B-1C4A-B3E9-52EF52E9E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HK" altLang="en-US" dirty="0"/>
              <a:t>讓我解答你吧！</a:t>
            </a:r>
          </a:p>
        </p:txBody>
      </p:sp>
      <p:pic>
        <p:nvPicPr>
          <p:cNvPr id="4" name="內容版面配置區 3" descr="一張含有 螢幕擷取畫面 的圖片&#10;&#10;自動產生的描述">
            <a:extLst>
              <a:ext uri="{FF2B5EF4-FFF2-40B4-BE49-F238E27FC236}">
                <a16:creationId xmlns:a16="http://schemas.microsoft.com/office/drawing/2014/main" id="{3B517D79-9685-2740-89D6-D292A698C0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444" t="30400" r="64223" b="37600"/>
          <a:stretch/>
        </p:blipFill>
        <p:spPr>
          <a:xfrm>
            <a:off x="4709193" y="3200400"/>
            <a:ext cx="2438339" cy="3657600"/>
          </a:xfrm>
          <a:prstGeom prst="rect">
            <a:avLst/>
          </a:prstGeom>
        </p:spPr>
      </p:pic>
      <p:sp>
        <p:nvSpPr>
          <p:cNvPr id="5" name="橢圓圖說文字 4">
            <a:extLst>
              <a:ext uri="{FF2B5EF4-FFF2-40B4-BE49-F238E27FC236}">
                <a16:creationId xmlns:a16="http://schemas.microsoft.com/office/drawing/2014/main" id="{4D2D5187-D993-D946-B36C-68AFDE1B4FAC}"/>
              </a:ext>
            </a:extLst>
          </p:cNvPr>
          <p:cNvSpPr/>
          <p:nvPr/>
        </p:nvSpPr>
        <p:spPr>
          <a:xfrm>
            <a:off x="6236465" y="649995"/>
            <a:ext cx="4662703" cy="2613715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HK" altLang="en-US" sz="2800" b="1" dirty="0"/>
              <a:t>正手後退步法 及</a:t>
            </a:r>
            <a:r>
              <a:rPr lang="zh-TW" altLang="en-US" sz="2800" b="1" dirty="0"/>
              <a:t> 正手右側步法</a:t>
            </a:r>
            <a:r>
              <a:rPr lang="zh-HK" altLang="en-US" sz="2800" dirty="0"/>
              <a:t>。還</a:t>
            </a:r>
            <a:r>
              <a:rPr lang="zh-HK" altLang="en-US" sz="2800" dirty="0" smtClean="0"/>
              <a:t>記得</a:t>
            </a:r>
            <a:r>
              <a:rPr lang="zh-TW" altLang="en-US" sz="2800" dirty="0" smtClean="0"/>
              <a:t>這些步法</a:t>
            </a:r>
            <a:r>
              <a:rPr lang="zh-HK" altLang="en-US" sz="2800" dirty="0" smtClean="0"/>
              <a:t>主要</a:t>
            </a:r>
            <a:r>
              <a:rPr lang="zh-HK" altLang="en-US" sz="2800" dirty="0"/>
              <a:t>是處理中後場球嗎？</a:t>
            </a:r>
          </a:p>
        </p:txBody>
      </p:sp>
      <p:sp>
        <p:nvSpPr>
          <p:cNvPr id="6" name="橢圓圖說文字 5">
            <a:extLst>
              <a:ext uri="{FF2B5EF4-FFF2-40B4-BE49-F238E27FC236}">
                <a16:creationId xmlns:a16="http://schemas.microsoft.com/office/drawing/2014/main" id="{AE9937F1-E2BD-AA42-98EC-215E36C5143E}"/>
              </a:ext>
            </a:extLst>
          </p:cNvPr>
          <p:cNvSpPr/>
          <p:nvPr/>
        </p:nvSpPr>
        <p:spPr>
          <a:xfrm flipH="1">
            <a:off x="198303" y="1295083"/>
            <a:ext cx="5398265" cy="2611595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HK" altLang="en-US" sz="2800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EA541ECB-0294-CC45-80DC-38AE4607C81E}"/>
              </a:ext>
            </a:extLst>
          </p:cNvPr>
          <p:cNvSpPr txBox="1"/>
          <p:nvPr/>
        </p:nvSpPr>
        <p:spPr>
          <a:xfrm>
            <a:off x="1000801" y="1690688"/>
            <a:ext cx="419097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HK" altLang="en-US" sz="2400" dirty="0"/>
              <a:t>他們會回到中間，這是打羽毛球很重要的一環。目標是為了準備</a:t>
            </a:r>
            <a:r>
              <a:rPr kumimoji="1" lang="zh-HK" altLang="en-US" sz="2400" dirty="0" smtClean="0"/>
              <a:t>下</a:t>
            </a:r>
            <a:r>
              <a:rPr kumimoji="1" lang="zh-TW" altLang="en-US" sz="2400" dirty="0" smtClean="0"/>
              <a:t>一</a:t>
            </a:r>
            <a:r>
              <a:rPr kumimoji="1" lang="zh-HK" altLang="en-US" sz="2400" dirty="0"/>
              <a:t>球。試想想如果你在後場沒有回中，這時對手放個網前球，你會有多狼狽。</a:t>
            </a:r>
          </a:p>
          <a:p>
            <a:endParaRPr kumimoji="1"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54495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6D28A2F-5EF0-9A4E-A584-A75416F7E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HK" altLang="en-US" dirty="0"/>
              <a:t>步法</a:t>
            </a:r>
            <a:r>
              <a:rPr kumimoji="1" lang="en-US" altLang="zh-HK" dirty="0"/>
              <a:t>-</a:t>
            </a:r>
            <a:r>
              <a:rPr kumimoji="1" lang="en-US" altLang="zh-TW" dirty="0"/>
              <a:t>---</a:t>
            </a:r>
            <a:r>
              <a:rPr lang="zh-TW" altLang="en-US" b="1" dirty="0"/>
              <a:t>正手右側步法</a:t>
            </a:r>
            <a:endParaRPr kumimoji="1" lang="zh-HK" altLang="en-US" dirty="0"/>
          </a:p>
        </p:txBody>
      </p:sp>
      <p:pic>
        <p:nvPicPr>
          <p:cNvPr id="24" name="內容版面配置區 23" descr="一張含有 螢幕擷取畫面 的圖片&#10;&#10;自動產生的描述">
            <a:extLst>
              <a:ext uri="{FF2B5EF4-FFF2-40B4-BE49-F238E27FC236}">
                <a16:creationId xmlns:a16="http://schemas.microsoft.com/office/drawing/2014/main" id="{0F03FF51-BDC5-9049-B4B5-961035FDEA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58" t="41124" r="82581" b="28413"/>
          <a:stretch/>
        </p:blipFill>
        <p:spPr>
          <a:xfrm>
            <a:off x="1254641" y="1931673"/>
            <a:ext cx="3793430" cy="4926327"/>
          </a:xfrm>
        </p:spPr>
      </p:pic>
      <p:sp>
        <p:nvSpPr>
          <p:cNvPr id="25" name="文字方塊 24">
            <a:extLst>
              <a:ext uri="{FF2B5EF4-FFF2-40B4-BE49-F238E27FC236}">
                <a16:creationId xmlns:a16="http://schemas.microsoft.com/office/drawing/2014/main" id="{6851F864-D4B5-E744-9985-1E04251DD827}"/>
              </a:ext>
            </a:extLst>
          </p:cNvPr>
          <p:cNvSpPr txBox="1"/>
          <p:nvPr/>
        </p:nvSpPr>
        <p:spPr>
          <a:xfrm>
            <a:off x="5802280" y="2455844"/>
            <a:ext cx="555152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kumimoji="1" lang="zh-HK" altLang="en-US" sz="4000" dirty="0"/>
              <a:t>右腳快速向右側步</a:t>
            </a:r>
            <a:endParaRPr kumimoji="1" lang="en-US" altLang="zh-HK" sz="4000" dirty="0"/>
          </a:p>
          <a:p>
            <a:pPr marL="742950" indent="-742950">
              <a:buFont typeface="+mj-lt"/>
              <a:buAutoNum type="arabicPeriod"/>
            </a:pPr>
            <a:r>
              <a:rPr kumimoji="1" lang="zh-HK" altLang="en-US" sz="4000" dirty="0"/>
              <a:t>將左腳移至右腳側</a:t>
            </a:r>
            <a:endParaRPr kumimoji="1" lang="en-US" altLang="zh-HK" sz="4000" dirty="0"/>
          </a:p>
          <a:p>
            <a:pPr marL="742950" indent="-742950">
              <a:buFont typeface="+mj-lt"/>
              <a:buAutoNum type="arabicPeriod"/>
            </a:pPr>
            <a:r>
              <a:rPr kumimoji="1" lang="zh-HK" altLang="en-US" sz="4000" dirty="0"/>
              <a:t>右腳再次側步至網端</a:t>
            </a:r>
          </a:p>
        </p:txBody>
      </p:sp>
    </p:spTree>
    <p:extLst>
      <p:ext uri="{BB962C8B-B14F-4D97-AF65-F5344CB8AC3E}">
        <p14:creationId xmlns:p14="http://schemas.microsoft.com/office/powerpoint/2010/main" val="2483788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103D4FB-C6FA-704F-9FA9-B4D18B943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624" y="87630"/>
            <a:ext cx="6675120" cy="1353312"/>
          </a:xfrm>
        </p:spPr>
        <p:txBody>
          <a:bodyPr anchor="b">
            <a:normAutofit/>
          </a:bodyPr>
          <a:lstStyle/>
          <a:p>
            <a:r>
              <a:rPr kumimoji="1" lang="zh-HK" altLang="en-US" dirty="0"/>
              <a:t>步法</a:t>
            </a:r>
            <a:r>
              <a:rPr kumimoji="1" lang="en-US" altLang="zh-HK" dirty="0"/>
              <a:t>-</a:t>
            </a:r>
            <a:r>
              <a:rPr kumimoji="1" lang="en-US" altLang="zh-TW" dirty="0"/>
              <a:t>---</a:t>
            </a:r>
            <a:r>
              <a:rPr lang="zh-HK" altLang="en-US" b="1" dirty="0"/>
              <a:t>正手後退步法 </a:t>
            </a:r>
            <a:endParaRPr kumimoji="1" lang="zh-HK" altLang="en-US" dirty="0"/>
          </a:p>
        </p:txBody>
      </p:sp>
      <p:pic>
        <p:nvPicPr>
          <p:cNvPr id="6" name="圖片 5" descr="一張含有 螢幕擷取畫面 的圖片&#10;&#10;自動產生的描述">
            <a:extLst>
              <a:ext uri="{FF2B5EF4-FFF2-40B4-BE49-F238E27FC236}">
                <a16:creationId xmlns:a16="http://schemas.microsoft.com/office/drawing/2014/main" id="{7F640315-8FE9-E04A-B12D-11FE97E402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33" t="21011" r="60013" b="47287"/>
          <a:stretch/>
        </p:blipFill>
        <p:spPr>
          <a:xfrm>
            <a:off x="1421090" y="1674859"/>
            <a:ext cx="3335641" cy="4736574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37DF55EE-3D5A-3D4A-8FD9-65814A84655C}"/>
              </a:ext>
            </a:extLst>
          </p:cNvPr>
          <p:cNvSpPr txBox="1"/>
          <p:nvPr/>
        </p:nvSpPr>
        <p:spPr>
          <a:xfrm>
            <a:off x="6422065" y="1674859"/>
            <a:ext cx="480591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kumimoji="1" lang="zh-HK" altLang="en-US" sz="3600" dirty="0"/>
              <a:t>重心放在左腳，右腳跨步後移</a:t>
            </a:r>
            <a:endParaRPr kumimoji="1" lang="en-US" altLang="zh-HK" sz="3600" dirty="0"/>
          </a:p>
          <a:p>
            <a:pPr marL="514350" indent="-514350">
              <a:buFont typeface="+mj-lt"/>
              <a:buAutoNum type="arabicPeriod"/>
            </a:pPr>
            <a:r>
              <a:rPr kumimoji="1" lang="zh-HK" altLang="en-US" sz="3600" dirty="0"/>
              <a:t>左腳在右腳後方後移</a:t>
            </a:r>
            <a:endParaRPr kumimoji="1" lang="en-US" altLang="zh-HK" sz="3600" dirty="0"/>
          </a:p>
          <a:p>
            <a:pPr marL="514350" indent="-514350">
              <a:buFont typeface="+mj-lt"/>
              <a:buAutoNum type="arabicPeriod"/>
            </a:pPr>
            <a:r>
              <a:rPr kumimoji="1" lang="zh-HK" altLang="en-US" sz="3600" dirty="0"/>
              <a:t>右腳大跨步</a:t>
            </a:r>
            <a:endParaRPr kumimoji="1" lang="en-US" altLang="zh-HK" sz="3600" dirty="0"/>
          </a:p>
          <a:p>
            <a:pPr marL="514350" indent="-514350">
              <a:buFont typeface="+mj-lt"/>
              <a:buAutoNum type="arabicPeriod"/>
            </a:pPr>
            <a:r>
              <a:rPr kumimoji="1" lang="zh-HK" altLang="en-US" sz="3600" dirty="0"/>
              <a:t>左腳在右腳後方後移</a:t>
            </a:r>
            <a:endParaRPr kumimoji="1" lang="en-US" altLang="zh-HK" sz="3600" dirty="0"/>
          </a:p>
          <a:p>
            <a:pPr marL="514350" indent="-514350">
              <a:buFont typeface="+mj-lt"/>
              <a:buAutoNum type="arabicPeriod"/>
            </a:pPr>
            <a:r>
              <a:rPr kumimoji="1" lang="zh-HK" altLang="en-US" sz="3600" dirty="0"/>
              <a:t>右腳踏進擊球區內</a:t>
            </a:r>
            <a:endParaRPr kumimoji="1" lang="en-US" altLang="zh-HK" sz="3600" dirty="0"/>
          </a:p>
          <a:p>
            <a:pPr marL="514350" indent="-514350">
              <a:buFont typeface="+mj-lt"/>
              <a:buAutoNum type="arabicPeriod"/>
            </a:pPr>
            <a:r>
              <a:rPr kumimoji="1" lang="zh-HK" altLang="en-US" sz="3600" dirty="0"/>
              <a:t>左腳短步完成動作</a:t>
            </a:r>
          </a:p>
        </p:txBody>
      </p:sp>
    </p:spTree>
    <p:extLst>
      <p:ext uri="{BB962C8B-B14F-4D97-AF65-F5344CB8AC3E}">
        <p14:creationId xmlns:p14="http://schemas.microsoft.com/office/powerpoint/2010/main" val="2445330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1DADC8E7-A18B-504A-8B20-44438AB1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930" y="669419"/>
            <a:ext cx="8074815" cy="1618489"/>
          </a:xfrm>
        </p:spPr>
        <p:txBody>
          <a:bodyPr anchor="ctr">
            <a:normAutofit/>
          </a:bodyPr>
          <a:lstStyle/>
          <a:p>
            <a:r>
              <a:rPr kumimoji="1" lang="zh-HK" altLang="en-US" sz="7200" dirty="0"/>
              <a:t>步法要點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318E32C-DB16-9244-9E54-7272B3D94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6930" y="2669085"/>
            <a:ext cx="8403125" cy="3100780"/>
          </a:xfrm>
        </p:spPr>
        <p:txBody>
          <a:bodyPr anchor="t">
            <a:normAutofit/>
          </a:bodyPr>
          <a:lstStyle/>
          <a:p>
            <a:r>
              <a:rPr lang="zh-HK" altLang="en-US" sz="3200" b="1" u="sng" dirty="0"/>
              <a:t>雙眼應注視球的動態</a:t>
            </a:r>
            <a:r>
              <a:rPr lang="zh-HK" altLang="en-US" sz="3200" dirty="0"/>
              <a:t>，然後快速移動身體予以</a:t>
            </a:r>
            <a:r>
              <a:rPr lang="zh-HK" altLang="en-US" sz="3200" dirty="0" smtClean="0"/>
              <a:t>還擊</a:t>
            </a:r>
            <a:r>
              <a:rPr kumimoji="1" lang="zh-HK" altLang="en-US" sz="3200" dirty="0"/>
              <a:t>。</a:t>
            </a:r>
            <a:endParaRPr lang="en-US" altLang="zh-HK" sz="3200" dirty="0"/>
          </a:p>
          <a:p>
            <a:r>
              <a:rPr lang="zh-HK" altLang="en-US" sz="3200" dirty="0"/>
              <a:t>步法輕快，動作迅速，正確到達擊球的位置，並保持安定平衡的姿勢 </a:t>
            </a:r>
            <a:r>
              <a:rPr kumimoji="1" lang="zh-HK" altLang="en-US" sz="3200" dirty="0"/>
              <a:t>。</a:t>
            </a:r>
            <a:endParaRPr lang="en-US" altLang="zh-HK" sz="3200" dirty="0"/>
          </a:p>
          <a:p>
            <a:r>
              <a:rPr lang="zh-HK" altLang="en-US" sz="3200" dirty="0"/>
              <a:t>擊球後</a:t>
            </a:r>
            <a:r>
              <a:rPr lang="zh-HK" altLang="en-US" sz="3200" dirty="0" smtClean="0"/>
              <a:t>，</a:t>
            </a:r>
            <a:r>
              <a:rPr lang="zh-TW" altLang="en-US" sz="3200" dirty="0" smtClean="0"/>
              <a:t>快</a:t>
            </a:r>
            <a:r>
              <a:rPr lang="zh-HK" altLang="en-US" sz="3200" dirty="0" smtClean="0"/>
              <a:t>速</a:t>
            </a:r>
            <a:r>
              <a:rPr lang="zh-TW" altLang="en-US" sz="3200" dirty="0"/>
              <a:t>地</a:t>
            </a:r>
            <a:r>
              <a:rPr lang="zh-HK" altLang="en-US" sz="3200" b="1" u="sng" dirty="0" smtClean="0"/>
              <a:t>返回</a:t>
            </a:r>
            <a:r>
              <a:rPr lang="zh-HK" altLang="en-US" sz="3200" b="1" u="sng" dirty="0"/>
              <a:t>球場中央的防守位置 </a:t>
            </a:r>
            <a:r>
              <a:rPr kumimoji="1" lang="zh-HK" altLang="en-US" sz="3200" dirty="0"/>
              <a:t>。</a:t>
            </a:r>
            <a:endParaRPr lang="zh-HK" altLang="en-US" sz="3200" b="1" u="sng" dirty="0"/>
          </a:p>
          <a:p>
            <a:endParaRPr kumimoji="1" lang="zh-HK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851779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802</Words>
  <Application>Microsoft Office PowerPoint</Application>
  <PresentationFormat>寬螢幕</PresentationFormat>
  <Paragraphs>72</Paragraphs>
  <Slides>16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1" baseType="lpstr">
      <vt:lpstr>新細明體</vt:lpstr>
      <vt:lpstr>Arial</vt:lpstr>
      <vt:lpstr>Calibri</vt:lpstr>
      <vt:lpstr>Calibri Light</vt:lpstr>
      <vt:lpstr>Office 佈景主題</vt:lpstr>
      <vt:lpstr>羽毛球 步法</vt:lpstr>
      <vt:lpstr>在羽毛球比賽中，移動去接球時，是像平時跑步一樣跑到目標，還是有特定的步法？</vt:lpstr>
      <vt:lpstr>PowerPoint 簡報</vt:lpstr>
      <vt:lpstr>PowerPoint 簡報</vt:lpstr>
      <vt:lpstr>PowerPoint 簡報</vt:lpstr>
      <vt:lpstr>讓我解答你吧！</vt:lpstr>
      <vt:lpstr>步法----正手右側步法</vt:lpstr>
      <vt:lpstr>步法----正手後退步法 </vt:lpstr>
      <vt:lpstr>步法要點</vt:lpstr>
      <vt:lpstr>PowerPoint 簡報</vt:lpstr>
      <vt:lpstr>良好步法確保…</vt:lpstr>
      <vt:lpstr>在家小活動---- 扮蟹走</vt:lpstr>
      <vt:lpstr>在家小活動---- 推倒重建</vt:lpstr>
      <vt:lpstr>在家小活動----綜合訓練</vt:lpstr>
      <vt:lpstr> 延伸活動----單腳踢球</vt:lpstr>
      <vt:lpstr>Thank You！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羽毛球---步法</dc:title>
  <dc:creator>18229506@life.hkbu.edu.hk</dc:creator>
  <cp:lastModifiedBy>CHAU, Chi-kong</cp:lastModifiedBy>
  <cp:revision>23</cp:revision>
  <dcterms:created xsi:type="dcterms:W3CDTF">2020-08-06T06:02:48Z</dcterms:created>
  <dcterms:modified xsi:type="dcterms:W3CDTF">2020-08-24T09:01:38Z</dcterms:modified>
</cp:coreProperties>
</file>