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8" r:id="rId2"/>
    <p:sldId id="281" r:id="rId3"/>
    <p:sldId id="280" r:id="rId4"/>
    <p:sldId id="257" r:id="rId5"/>
    <p:sldId id="275" r:id="rId6"/>
    <p:sldId id="259" r:id="rId7"/>
    <p:sldId id="260" r:id="rId8"/>
    <p:sldId id="261" r:id="rId9"/>
    <p:sldId id="282" r:id="rId10"/>
    <p:sldId id="284" r:id="rId11"/>
    <p:sldId id="264" r:id="rId12"/>
    <p:sldId id="265" r:id="rId13"/>
    <p:sldId id="271" r:id="rId14"/>
    <p:sldId id="266" r:id="rId15"/>
    <p:sldId id="273" r:id="rId16"/>
    <p:sldId id="270" r:id="rId17"/>
  </p:sldIdLst>
  <p:sldSz cx="12192000" cy="6858000"/>
  <p:notesSz cx="9869488" cy="6735763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MingLiu" panose="02020500000000000000" pitchFamily="18" charset="-12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Qhd/punP0sfE3sgmx/WI26SAX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D5F3F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30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9531" y="0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CEF3-DCA5-4453-9FF6-DCD5D6642F5A}" type="datetimeFigureOut">
              <a:rPr lang="zh-TW" altLang="en-US" smtClean="0"/>
              <a:t>2022/12/9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397729"/>
            <a:ext cx="4277631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9531" y="6397729"/>
            <a:ext cx="4277630" cy="3380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2CD4-C20D-47D6-900C-3881EEBFAE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51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630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3da81a90_0_1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8d3da81a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45e25d13_0_0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4" name="Google Shape;194;g8d45e25d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ed2f9c4cb_0_5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g8ed2f9c4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d45e25d13_0_11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8" name="Google Shape;208;g8d45e25d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319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85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986950" y="3199487"/>
            <a:ext cx="7895590" cy="30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4212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338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3" name="Google Shape;93;p25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2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" name="Google Shape;23;p16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wentieth Century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區段標題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7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b.gov.hk/attachment/tc/curriculum-development/kla/pe/asap/infographic_rugby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m-USUqS9y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.rugby/the-game/laws/charter/principles-of-the-law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496620" y="1305549"/>
            <a:ext cx="10120353" cy="445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7200"/>
            </a:pPr>
            <a:r>
              <a:rPr lang="zh-TW" sz="7200" dirty="0"/>
              <a:t>欖球</a:t>
            </a:r>
            <a:r>
              <a:rPr lang="zh-TW" altLang="en-US" sz="7200" dirty="0"/>
              <a:t>（四）</a:t>
            </a:r>
            <a:r>
              <a:rPr lang="en-US" altLang="zh-TW" sz="7200" dirty="0"/>
              <a:t/>
            </a:r>
            <a:br>
              <a:rPr lang="en-US" altLang="zh-TW" sz="72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欖球的</a:t>
            </a:r>
            <a:r>
              <a:rPr lang="zh-TW" altLang="en-US" dirty="0"/>
              <a:t>比賽規則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7200" dirty="0"/>
              <a:t>- </a:t>
            </a:r>
            <a:r>
              <a:rPr lang="zh-TW" altLang="en-US" sz="4400" dirty="0"/>
              <a:t>欖球</a:t>
            </a:r>
            <a:r>
              <a:rPr lang="zh-TW" altLang="en-US" dirty="0"/>
              <a:t>的計分制度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endParaRPr sz="4400" dirty="0"/>
          </a:p>
        </p:txBody>
      </p:sp>
      <p:sp>
        <p:nvSpPr>
          <p:cNvPr id="289" name="Google Shape;289;p1"/>
          <p:cNvSpPr txBox="1"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290" name="Google Shape;290;p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764" y="696474"/>
            <a:ext cx="5016002" cy="49022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163793" y="1842549"/>
            <a:ext cx="11656731" cy="447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 smtClean="0"/>
              <a:t>假如欖球運動的規則被廢除，你認為情況會變成</a:t>
            </a:r>
            <a:r>
              <a:rPr lang="zh-TW" altLang="en-US" sz="2800" dirty="0"/>
              <a:t>怎樣？</a:t>
            </a:r>
          </a:p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 smtClean="0"/>
              <a:t>你認為自己在賽場上會</a:t>
            </a:r>
            <a:r>
              <a:rPr lang="zh-TW" altLang="en-US" sz="2800" dirty="0"/>
              <a:t>是一個自律守規</a:t>
            </a:r>
            <a:r>
              <a:rPr lang="zh-TW" altLang="en-US" sz="2800" dirty="0" smtClean="0"/>
              <a:t>的球員嗎？為甚麼？</a:t>
            </a:r>
            <a:endParaRPr lang="en-US" altLang="zh-TW" sz="2800" dirty="0" smtClean="0"/>
          </a:p>
          <a:p>
            <a:pPr marL="452438" lvl="0" indent="-452438">
              <a:lnSpc>
                <a:spcPct val="170000"/>
              </a:lnSpc>
              <a:spcBef>
                <a:spcPts val="0"/>
              </a:spcBef>
              <a:buSzPts val="2240"/>
            </a:pPr>
            <a:r>
              <a:rPr lang="zh-TW" altLang="en-US" sz="2800" dirty="0" smtClean="0"/>
              <a:t>你曾經在比賽被球証誤判犯規嗎？試分享</a:t>
            </a:r>
            <a:r>
              <a:rPr lang="zh-TW" altLang="en-US" sz="2800" dirty="0"/>
              <a:t>那一次的情形及</a:t>
            </a:r>
            <a:r>
              <a:rPr lang="zh-TW" altLang="en-US" sz="2800" dirty="0" smtClean="0"/>
              <a:t>當時的感受。</a:t>
            </a:r>
            <a:endParaRPr lang="en-US" altLang="zh-TW" sz="2800" dirty="0" smtClean="0"/>
          </a:p>
        </p:txBody>
      </p:sp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C5137275-A15B-46B0-9C72-9A9CDB109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5025" y="7212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 smtClean="0"/>
              <a:t>分享時段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80142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3da81a90_0_12"/>
          <p:cNvSpPr txBox="1">
            <a:spLocks noGrp="1"/>
          </p:cNvSpPr>
          <p:nvPr>
            <p:ph type="title"/>
          </p:nvPr>
        </p:nvSpPr>
        <p:spPr>
          <a:xfrm>
            <a:off x="838199" y="1093788"/>
            <a:ext cx="10506600" cy="29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zh-TW" sz="80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80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1" name="Google Shape;151;g8d3da81a90_0_12"/>
          <p:cNvSpPr txBox="1">
            <a:spLocks noGrp="1"/>
          </p:cNvSpPr>
          <p:nvPr>
            <p:ph type="body" idx="1"/>
          </p:nvPr>
        </p:nvSpPr>
        <p:spPr>
          <a:xfrm>
            <a:off x="6430600" y="4619625"/>
            <a:ext cx="4917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lang="zh-TW" altLang="en-US" sz="3200" dirty="0">
                <a:sym typeface="PMingLiu"/>
              </a:rPr>
              <a:t>欖球員怎樣才能得分</a:t>
            </a:r>
            <a:r>
              <a:rPr lang="en-US" altLang="zh-TW" sz="3200" dirty="0">
                <a:sym typeface="PMingLiu"/>
              </a:rPr>
              <a:t>?</a:t>
            </a:r>
            <a:endParaRPr sz="3200" dirty="0">
              <a:sym typeface="PMingLiu"/>
            </a:endParaRPr>
          </a:p>
        </p:txBody>
      </p:sp>
      <p:sp>
        <p:nvSpPr>
          <p:cNvPr id="152" name="Google Shape;152;g8d3da81a90_0_12"/>
          <p:cNvSpPr/>
          <p:nvPr/>
        </p:nvSpPr>
        <p:spPr>
          <a:xfrm>
            <a:off x="841248" y="4331166"/>
            <a:ext cx="10506600" cy="183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8d3da81a90_0_12"/>
          <p:cNvSpPr/>
          <p:nvPr/>
        </p:nvSpPr>
        <p:spPr>
          <a:xfrm rot="5400000">
            <a:off x="9346853" y="2348846"/>
            <a:ext cx="54900" cy="39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3066"/>
            <a:ext cx="9022081" cy="614015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0520" y="6395145"/>
            <a:ext cx="1231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資訊圖（欖球</a:t>
            </a:r>
            <a:r>
              <a:rPr lang="zh-TW" altLang="en-US" sz="1800" dirty="0" smtClean="0"/>
              <a:t>）</a:t>
            </a:r>
            <a:r>
              <a:rPr lang="en-US" altLang="zh-TW" sz="1800" dirty="0" smtClean="0"/>
              <a:t>:</a:t>
            </a:r>
            <a:r>
              <a:rPr lang="en-US" altLang="zh-TW" sz="1800" dirty="0" smtClean="0">
                <a:hlinkClick r:id="rId4"/>
              </a:rPr>
              <a:t>https</a:t>
            </a:r>
            <a:r>
              <a:rPr lang="en-US" altLang="zh-TW" sz="1800" dirty="0">
                <a:hlinkClick r:id="rId4"/>
              </a:rPr>
              <a:t>://www.edb.gov.hk/attachment/tc/curriculum-development/kla/pe/asap/infographic_rugby.pdf</a:t>
            </a:r>
            <a:endParaRPr lang="zh-TW" altLang="en-US" sz="18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45e25d13_0_0"/>
          <p:cNvSpPr txBox="1">
            <a:spLocks noGrp="1"/>
          </p:cNvSpPr>
          <p:nvPr>
            <p:ph type="ctrTitle"/>
          </p:nvPr>
        </p:nvSpPr>
        <p:spPr>
          <a:xfrm>
            <a:off x="1524003" y="1999615"/>
            <a:ext cx="9144000" cy="27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zh-TW" sz="7200">
                <a:solidFill>
                  <a:schemeClr val="dk1"/>
                </a:solidFill>
              </a:rPr>
              <a:t>欖球—在家小練習</a:t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ed2f9c4cb_0_5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latin typeface="Twentieth Century"/>
                <a:ea typeface="Twentieth Century"/>
                <a:cs typeface="Twentieth Century"/>
                <a:sym typeface="Twentieth Century"/>
              </a:rPr>
              <a:t>內容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g8ed2f9c4cb_0_5"/>
          <p:cNvSpPr txBox="1">
            <a:spLocks noGrp="1"/>
          </p:cNvSpPr>
          <p:nvPr>
            <p:ph type="body" idx="1"/>
          </p:nvPr>
        </p:nvSpPr>
        <p:spPr>
          <a:xfrm>
            <a:off x="816875" y="1946787"/>
            <a:ext cx="10871100" cy="41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用         具：</a:t>
            </a:r>
            <a:r>
              <a:rPr lang="zh-TW" altLang="en-US" sz="3200" dirty="0">
                <a:sym typeface="Calibri"/>
              </a:rPr>
              <a:t>衛生卷紙</a:t>
            </a:r>
            <a:r>
              <a:rPr lang="zh-TW" altLang="en-US" sz="3200" dirty="0"/>
              <a:t>  </a:t>
            </a:r>
            <a:r>
              <a:rPr lang="en-US" altLang="zh-TW" sz="3200" dirty="0"/>
              <a:t>/ </a:t>
            </a:r>
            <a:r>
              <a:rPr lang="zh-TW" altLang="en-US" sz="3200" dirty="0">
                <a:sym typeface="Calibri"/>
              </a:rPr>
              <a:t>欖球</a:t>
            </a:r>
            <a:endParaRPr lang="zh-TW" altLang="en-US"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練習時間：重複兩至三次</a:t>
            </a:r>
            <a:endParaRPr sz="3200" dirty="0"/>
          </a:p>
          <a:p>
            <a:pPr marL="541338" indent="-541338">
              <a:lnSpc>
                <a:spcPct val="150000"/>
              </a:lnSpc>
              <a:spcBef>
                <a:spcPts val="0"/>
              </a:spcBef>
              <a:buSzPts val="3440"/>
            </a:pPr>
            <a:r>
              <a:rPr lang="zh-TW" altLang="en-US" sz="3200" dirty="0"/>
              <a:t>目         標：懂得傳接球的技術重點</a:t>
            </a:r>
            <a:endParaRPr sz="3200" dirty="0"/>
          </a:p>
        </p:txBody>
      </p:sp>
      <p:sp>
        <p:nvSpPr>
          <p:cNvPr id="173" name="Google Shape;173;g8ed2f9c4cb_0_5"/>
          <p:cNvSpPr/>
          <p:nvPr/>
        </p:nvSpPr>
        <p:spPr>
          <a:xfrm>
            <a:off x="4462899" y="4044900"/>
            <a:ext cx="7505100" cy="1982700"/>
          </a:xfrm>
          <a:prstGeom prst="cloudCallout">
            <a:avLst>
              <a:gd name="adj1" fmla="val -50701"/>
              <a:gd name="adj2" fmla="val 4805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可用</a:t>
            </a:r>
            <a:r>
              <a:rPr lang="zh-TW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zh-TW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代替欖球</a:t>
            </a:r>
            <a:endParaRPr sz="3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8ed2f9c4cb_0_5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375" y="4368000"/>
            <a:ext cx="1204875" cy="133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45e25d13_0_11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1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dirty="0"/>
              <a:t>傳球練習</a:t>
            </a:r>
            <a:endParaRPr dirty="0"/>
          </a:p>
        </p:txBody>
      </p:sp>
      <p:sp>
        <p:nvSpPr>
          <p:cNvPr id="211" name="Google Shape;211;g8d45e25d13_0_11"/>
          <p:cNvSpPr txBox="1"/>
          <p:nvPr/>
        </p:nvSpPr>
        <p:spPr>
          <a:xfrm>
            <a:off x="689550" y="1851000"/>
            <a:ext cx="10812900" cy="45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3200" dirty="0">
                <a:latin typeface="Twentieth Century"/>
                <a:ea typeface="Twentieth Century"/>
                <a:cs typeface="Twentieth Century"/>
                <a:sym typeface="Twentieth Century"/>
              </a:rPr>
              <a:t>傳接球的技術重點：</a:t>
            </a:r>
            <a:endParaRPr lang="en-US" altLang="zh-TW" sz="320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眼睛看著傳球的位置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側身雙手向</a:t>
            </a:r>
            <a:r>
              <a:rPr lang="zh-TW" altLang="en-US" sz="2400" dirty="0">
                <a:solidFill>
                  <a:schemeClr val="dk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前揮臂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使球在空中呈拋物線</a:t>
            </a:r>
          </a:p>
          <a:p>
            <a:pPr marL="457200" lvl="3" indent="-381000">
              <a:lnSpc>
                <a:spcPct val="150000"/>
              </a:lnSpc>
              <a:buSzPts val="2400"/>
              <a:buFont typeface="Twentieth Century"/>
              <a:buAutoNum type="arabicPeriod"/>
            </a:pPr>
            <a:r>
              <a:rPr lang="zh-TW" altLang="en-US" sz="2400" dirty="0">
                <a:latin typeface="Twentieth Century"/>
                <a:ea typeface="Twentieth Century"/>
                <a:cs typeface="Twentieth Century"/>
                <a:sym typeface="Twentieth Century"/>
              </a:rPr>
              <a:t>傳到接球者的胸前</a:t>
            </a:r>
          </a:p>
          <a:p>
            <a:pPr marL="76200">
              <a:lnSpc>
                <a:spcPct val="150000"/>
              </a:lnSpc>
              <a:buSzPts val="2400"/>
            </a:pPr>
            <a:r>
              <a:rPr lang="zh-TW" altLang="en-US" sz="2800" dirty="0">
                <a:latin typeface="Twentieth Century"/>
                <a:ea typeface="Twentieth Century"/>
                <a:cs typeface="Twentieth Century"/>
              </a:rPr>
              <a:t>示範影片：</a:t>
            </a:r>
            <a:r>
              <a:rPr lang="en-US" altLang="zh-TW" sz="2400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https://www.youtube.com/watch?v=Vm-USUqS9y8</a:t>
            </a:r>
            <a:endParaRPr lang="en-US" altLang="zh-HK" sz="2400" dirty="0">
              <a:solidFill>
                <a:srgbClr val="0070C0"/>
              </a:solidFill>
            </a:endParaRP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sz="24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347D9-DCCF-43B4-9642-A60643D51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973" y="4783525"/>
            <a:ext cx="1283417" cy="1283417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F2567E5-E0D0-4B4C-8348-4FE2613A9E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40" y="2104102"/>
            <a:ext cx="4103270" cy="23278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6917" y="2996279"/>
            <a:ext cx="5240216" cy="1049594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謝謝</a:t>
            </a:r>
            <a:endParaRPr lang="en-US" sz="6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56" y="1971674"/>
            <a:ext cx="3170736" cy="30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420644"/>
            <a:ext cx="3021047" cy="4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altLang="en-US" sz="5400" dirty="0" smtClean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學習目標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038852" y="1665088"/>
            <a:ext cx="8434332" cy="449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認識欖球的比賽規則和計分制度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 smtClean="0"/>
              <a:t>了解遵</a:t>
            </a:r>
            <a:r>
              <a:rPr lang="zh-TW" altLang="en-US" sz="3200" dirty="0"/>
              <a:t>規守法、公平競賽的</a:t>
            </a:r>
            <a:r>
              <a:rPr lang="zh-TW" altLang="en-US" sz="3200" dirty="0" smtClean="0"/>
              <a:t>重要性</a:t>
            </a:r>
            <a:endParaRPr lang="en-US" altLang="zh-TW" sz="3200" dirty="0" smtClean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尊重比賽執法</a:t>
            </a:r>
            <a:r>
              <a:rPr lang="zh-TW" altLang="en-US" sz="3200" dirty="0" smtClean="0"/>
              <a:t>人員 </a:t>
            </a:r>
            <a:r>
              <a:rPr lang="en-US" altLang="zh-TW" sz="3200" dirty="0" smtClean="0"/>
              <a:t>/ </a:t>
            </a:r>
            <a:r>
              <a:rPr lang="zh-TW" altLang="en-US" sz="3200" dirty="0" smtClean="0"/>
              <a:t>球証的決定</a:t>
            </a:r>
            <a:endParaRPr lang="en-US" altLang="zh-HK" dirty="0"/>
          </a:p>
          <a:p>
            <a:endParaRPr lang="zh-HK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44" y="2353629"/>
            <a:ext cx="3667805" cy="38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505C862D-BFD8-4709-86F4-BF3CDBAB633D}"/>
              </a:ext>
            </a:extLst>
          </p:cNvPr>
          <p:cNvSpPr/>
          <p:nvPr/>
        </p:nvSpPr>
        <p:spPr>
          <a:xfrm>
            <a:off x="7868910" y="620932"/>
            <a:ext cx="3529221" cy="2990849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BC4D19A-7114-4564-A3CB-72F2985ADE95}"/>
              </a:ext>
            </a:extLst>
          </p:cNvPr>
          <p:cNvSpPr/>
          <p:nvPr/>
        </p:nvSpPr>
        <p:spPr>
          <a:xfrm>
            <a:off x="4449472" y="1501263"/>
            <a:ext cx="3134858" cy="192773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793869" y="662823"/>
            <a:ext cx="3021047" cy="299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wentieth Century"/>
              <a:buNone/>
            </a:pPr>
            <a:r>
              <a:rPr lang="zh-TW" sz="54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試想想…</a:t>
            </a:r>
            <a:endParaRPr sz="54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4737862" y="1854292"/>
            <a:ext cx="2791835" cy="127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160"/>
              <a:buNone/>
            </a:pPr>
            <a:r>
              <a:rPr lang="zh-TW" altLang="en-US" sz="3600" dirty="0"/>
              <a:t>欖球員怎樣才能得分</a:t>
            </a:r>
            <a:r>
              <a:rPr lang="en-US" altLang="zh-TW" sz="3600" dirty="0"/>
              <a:t>?</a:t>
            </a:r>
          </a:p>
        </p:txBody>
      </p:sp>
      <p:sp>
        <p:nvSpPr>
          <p:cNvPr id="126" name="Google Shape;126;p2"/>
          <p:cNvSpPr/>
          <p:nvPr/>
        </p:nvSpPr>
        <p:spPr>
          <a:xfrm>
            <a:off x="609084" y="1692080"/>
            <a:ext cx="128016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AD6EBD-6118-4EAB-B137-8CC66F5A3E52}"/>
              </a:ext>
            </a:extLst>
          </p:cNvPr>
          <p:cNvSpPr txBox="1">
            <a:spLocks/>
          </p:cNvSpPr>
          <p:nvPr/>
        </p:nvSpPr>
        <p:spPr>
          <a:xfrm>
            <a:off x="8218886" y="1063399"/>
            <a:ext cx="2920180" cy="20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71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0861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?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lang="en-US" altLang="zh-TW" sz="100" dirty="0"/>
          </a:p>
          <a:p>
            <a:pPr marL="160020" indent="0">
              <a:buNone/>
            </a:pPr>
            <a:r>
              <a:rPr lang="zh-TW" altLang="en-US" sz="1800" b="1" dirty="0"/>
              <a:t>精彩內容包括：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的攻防規則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欖球的計分制度</a:t>
            </a:r>
            <a:endParaRPr lang="en-US" altLang="zh-TW" sz="1800" b="1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zh-HK" sz="1800" b="1" dirty="0"/>
              <a:t>欖球</a:t>
            </a:r>
            <a:r>
              <a:rPr lang="zh-TW" altLang="en-US" sz="1800" b="1" dirty="0"/>
              <a:t>比賽</a:t>
            </a:r>
            <a:r>
              <a:rPr lang="zh-TW" altLang="en-US" sz="1800" b="1" dirty="0">
                <a:latin typeface="+mj-ea"/>
              </a:rPr>
              <a:t>參考影片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sz="1800" b="1" dirty="0"/>
              <a:t>欖球練習示範影片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A36288-88F0-4CB7-AB2B-A2F1F284E525}"/>
              </a:ext>
            </a:extLst>
          </p:cNvPr>
          <p:cNvGrpSpPr/>
          <p:nvPr/>
        </p:nvGrpSpPr>
        <p:grpSpPr>
          <a:xfrm>
            <a:off x="503813" y="2934561"/>
            <a:ext cx="3557386" cy="2453867"/>
            <a:chOff x="3509934" y="780051"/>
            <a:chExt cx="3264608" cy="2239224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C137CFA-CF1E-4E41-810B-A51A6E7A92B1}"/>
                </a:ext>
              </a:extLst>
            </p:cNvPr>
            <p:cNvSpPr/>
            <p:nvPr/>
          </p:nvSpPr>
          <p:spPr>
            <a:xfrm>
              <a:off x="3509934" y="780051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Google Shape;125;p2">
              <a:extLst>
                <a:ext uri="{FF2B5EF4-FFF2-40B4-BE49-F238E27FC236}">
                  <a16:creationId xmlns:a16="http://schemas.microsoft.com/office/drawing/2014/main" id="{F3133A60-197D-4A0D-8225-A1F4EFD1C9F8}"/>
                </a:ext>
              </a:extLst>
            </p:cNvPr>
            <p:cNvSpPr txBox="1">
              <a:spLocks/>
            </p:cNvSpPr>
            <p:nvPr/>
          </p:nvSpPr>
          <p:spPr>
            <a:xfrm>
              <a:off x="4071696" y="1231241"/>
              <a:ext cx="2476833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欖球可以向前傳球嗎？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8B6AE1-0F84-416B-8B2E-8E8FE70B3047}"/>
              </a:ext>
            </a:extLst>
          </p:cNvPr>
          <p:cNvGrpSpPr/>
          <p:nvPr/>
        </p:nvGrpSpPr>
        <p:grpSpPr>
          <a:xfrm>
            <a:off x="4170473" y="4161494"/>
            <a:ext cx="3312815" cy="2311438"/>
            <a:chOff x="3756579" y="4046021"/>
            <a:chExt cx="3312815" cy="2311438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52769F4-D18F-4895-B79F-E07C098C375B}"/>
                </a:ext>
              </a:extLst>
            </p:cNvPr>
            <p:cNvSpPr/>
            <p:nvPr/>
          </p:nvSpPr>
          <p:spPr>
            <a:xfrm>
              <a:off x="3756579" y="4046021"/>
              <a:ext cx="3312815" cy="2311438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Google Shape;125;p2">
              <a:extLst>
                <a:ext uri="{FF2B5EF4-FFF2-40B4-BE49-F238E27FC236}">
                  <a16:creationId xmlns:a16="http://schemas.microsoft.com/office/drawing/2014/main" id="{96140FFF-5103-40A1-88FE-C86ABD394A38}"/>
                </a:ext>
              </a:extLst>
            </p:cNvPr>
            <p:cNvSpPr txBox="1">
              <a:spLocks/>
            </p:cNvSpPr>
            <p:nvPr/>
          </p:nvSpPr>
          <p:spPr>
            <a:xfrm>
              <a:off x="4198163" y="4566364"/>
              <a:ext cx="2809688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欖球有沒有越位？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EC37BB-5725-4A8C-B874-884E7728A31C}"/>
              </a:ext>
            </a:extLst>
          </p:cNvPr>
          <p:cNvGrpSpPr/>
          <p:nvPr/>
        </p:nvGrpSpPr>
        <p:grpSpPr>
          <a:xfrm>
            <a:off x="7986415" y="4161494"/>
            <a:ext cx="3701772" cy="2480824"/>
            <a:chOff x="8321194" y="3429000"/>
            <a:chExt cx="3264608" cy="2239224"/>
          </a:xfrm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4D02C059-DD54-4F84-BEC7-6CF061E6877B}"/>
                </a:ext>
              </a:extLst>
            </p:cNvPr>
            <p:cNvSpPr/>
            <p:nvPr/>
          </p:nvSpPr>
          <p:spPr>
            <a:xfrm rot="10800000">
              <a:off x="8321194" y="3429000"/>
              <a:ext cx="3264608" cy="2239224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Google Shape;125;p2">
              <a:extLst>
                <a:ext uri="{FF2B5EF4-FFF2-40B4-BE49-F238E27FC236}">
                  <a16:creationId xmlns:a16="http://schemas.microsoft.com/office/drawing/2014/main" id="{879D7674-6270-4405-B628-9F22C4FDA969}"/>
                </a:ext>
              </a:extLst>
            </p:cNvPr>
            <p:cNvSpPr txBox="1">
              <a:spLocks/>
            </p:cNvSpPr>
            <p:nvPr/>
          </p:nvSpPr>
          <p:spPr>
            <a:xfrm>
              <a:off x="8793967" y="4046021"/>
              <a:ext cx="2791835" cy="1270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718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accent2"/>
                </a:buClr>
                <a:buSzPts val="1080"/>
                <a:buFont typeface="Noto Sans Symbols"/>
                <a:buChar char="◻"/>
                <a:defRPr sz="29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1pPr>
              <a:lvl2pPr marL="914400" marR="0" lvl="1" indent="-308610" algn="l" rtl="0">
                <a:lnSpc>
                  <a:spcPct val="100000"/>
                </a:lnSpc>
                <a:spcBef>
                  <a:spcPts val="550"/>
                </a:spcBef>
                <a:spcAft>
                  <a:spcPts val="0"/>
                </a:spcAft>
                <a:buClr>
                  <a:schemeClr val="accent1"/>
                </a:buClr>
                <a:buSzPts val="1260"/>
                <a:buFont typeface="Noto Sans Symbols"/>
                <a:buChar char="?"/>
                <a:defRPr sz="26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2pPr>
              <a:lvl3pPr marL="1371600" marR="0" lvl="2" indent="-314325" algn="l" rtl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350"/>
                <a:buFont typeface="Noto Sans Symbols"/>
                <a:buChar char="■"/>
                <a:defRPr sz="23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3pPr>
              <a:lvl4pPr marL="1828800" marR="0" lvl="3" indent="-31432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3"/>
                </a:buClr>
                <a:buSzPts val="135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4pPr>
              <a:lvl5pPr marL="2286000" marR="0" lvl="4" indent="-302895" algn="l" rtl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4"/>
                </a:buClr>
                <a:buSzPts val="1170"/>
                <a:buFont typeface="Noto Sans Symbols"/>
                <a:buChar char="■"/>
                <a:defRPr sz="20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accent4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defRPr>
              </a:lvl9pPr>
            </a:lstStyle>
            <a:p>
              <a:pPr marL="0" indent="0">
                <a:spcBef>
                  <a:spcPts val="0"/>
                </a:spcBef>
                <a:buSzPts val="2160"/>
                <a:buNone/>
              </a:pPr>
              <a:r>
                <a:rPr lang="zh-TW" altLang="en-US" sz="3600" dirty="0"/>
                <a:t>甚麼是達陣？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AF3792E0-2EFB-4AE2-8700-B900F261D809}"/>
              </a:ext>
            </a:extLst>
          </p:cNvPr>
          <p:cNvSpPr txBox="1">
            <a:spLocks/>
          </p:cNvSpPr>
          <p:nvPr/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zh-TW" altLang="en-US" sz="4800" dirty="0"/>
              <a:t>進攻</a:t>
            </a:r>
          </a:p>
        </p:txBody>
      </p:sp>
      <p:sp>
        <p:nvSpPr>
          <p:cNvPr id="10" name="Google Shape;126;p5">
            <a:extLst>
              <a:ext uri="{FF2B5EF4-FFF2-40B4-BE49-F238E27FC236}">
                <a16:creationId xmlns:a16="http://schemas.microsoft.com/office/drawing/2014/main" id="{1ED9BD88-9150-4474-9FCC-718AAC44C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3253" y="1111045"/>
            <a:ext cx="10172400" cy="50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2540"/>
              <a:buNone/>
            </a:pPr>
            <a:r>
              <a:rPr lang="zh-TW" altLang="en-US" sz="3200" dirty="0">
                <a:solidFill>
                  <a:schemeClr val="tx1"/>
                </a:solidFill>
              </a:rPr>
              <a:t>持球球員可以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持球前進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踢球向前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540"/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chemeClr val="tx1"/>
                </a:solidFill>
              </a:rPr>
              <a:t>踢球者持球時會</a:t>
            </a:r>
            <a:r>
              <a:rPr lang="zh-TW" altLang="en-US" sz="2900" dirty="0">
                <a:solidFill>
                  <a:srgbClr val="FF0000"/>
                </a:solidFill>
              </a:rPr>
              <a:t>形成越位線 </a:t>
            </a:r>
            <a:r>
              <a:rPr lang="en-US" altLang="zh-TW" dirty="0"/>
              <a:t>(</a:t>
            </a:r>
            <a:r>
              <a:rPr lang="zh-TW" altLang="en-US" dirty="0"/>
              <a:t>球向左右兩邊拉出的虛擬直線叫「越位線」</a:t>
            </a:r>
            <a:r>
              <a:rPr lang="en-US" altLang="zh-TW" dirty="0"/>
              <a:t>)</a:t>
            </a:r>
            <a:endParaRPr lang="en-US" altLang="zh-TW" sz="2900" dirty="0">
              <a:solidFill>
                <a:srgbClr val="FF0000"/>
              </a:solidFill>
            </a:endParaRP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2540"/>
              <a:buFont typeface="Wingdings" panose="05000000000000000000" pitchFamily="2" charset="2"/>
              <a:buChar char="Ø"/>
            </a:pPr>
            <a:r>
              <a:rPr lang="zh-TW" altLang="en-US" sz="2900" dirty="0">
                <a:solidFill>
                  <a:schemeClr val="tx1"/>
                </a:solidFill>
              </a:rPr>
              <a:t>在踢球者前方的隊友，須待</a:t>
            </a:r>
            <a:r>
              <a:rPr lang="zh-TW" altLang="en-US" sz="2900" dirty="0">
                <a:solidFill>
                  <a:srgbClr val="FF0000"/>
                </a:solidFill>
              </a:rPr>
              <a:t>踢球者越過後，才可觸球，</a:t>
            </a:r>
            <a:r>
              <a:rPr lang="zh-TW" altLang="en-US" sz="2900" dirty="0">
                <a:solidFill>
                  <a:schemeClr val="tx1"/>
                </a:solidFill>
              </a:rPr>
              <a:t>否則會構成越位</a:t>
            </a:r>
            <a:endParaRPr sz="2900" b="0" i="0" dirty="0">
              <a:solidFill>
                <a:schemeClr val="tx1"/>
              </a:solidFill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傳球方向</a:t>
            </a:r>
            <a:endParaRPr sz="4800" dirty="0"/>
          </a:p>
        </p:txBody>
      </p:sp>
      <p:sp>
        <p:nvSpPr>
          <p:cNvPr id="6" name="Google Shape;126;p5">
            <a:extLst>
              <a:ext uri="{FF2B5EF4-FFF2-40B4-BE49-F238E27FC236}">
                <a16:creationId xmlns:a16="http://schemas.microsoft.com/office/drawing/2014/main" id="{BC85DC9F-E923-4855-9421-DA03943E4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3756" y="1960258"/>
            <a:ext cx="10634515" cy="16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chemeClr val="tx1"/>
                </a:solidFill>
              </a:rPr>
              <a:t>持球的球員只能向兩側或後方傳球</a:t>
            </a:r>
            <a:endParaRPr lang="en-US" altLang="zh-TW" sz="3200" dirty="0">
              <a:solidFill>
                <a:schemeClr val="tx1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FF0000"/>
                </a:solidFill>
              </a:rPr>
              <a:t>不可向前傳球</a:t>
            </a:r>
            <a:endParaRPr sz="3200" b="0" i="0" dirty="0">
              <a:solidFill>
                <a:srgbClr val="FF0000"/>
              </a:solidFill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1803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sz="4800"/>
              <a:t>攔截</a:t>
            </a:r>
            <a:endParaRPr sz="4800"/>
          </a:p>
        </p:txBody>
      </p:sp>
      <p:sp>
        <p:nvSpPr>
          <p:cNvPr id="7" name="Google Shape;126;p5">
            <a:extLst>
              <a:ext uri="{FF2B5EF4-FFF2-40B4-BE49-F238E27FC236}">
                <a16:creationId xmlns:a16="http://schemas.microsoft.com/office/drawing/2014/main" id="{DB86C810-2D79-4B7F-99E7-1D4E976227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3756" y="2090887"/>
            <a:ext cx="10634515" cy="161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000000"/>
                </a:solidFill>
              </a:rPr>
              <a:t>持球球員被防守方擒抱倒地時，必須</a:t>
            </a:r>
            <a:r>
              <a:rPr lang="zh-TW" altLang="en-US" sz="3200" dirty="0">
                <a:solidFill>
                  <a:srgbClr val="FF0000"/>
                </a:solidFill>
              </a:rPr>
              <a:t>立即放開手中的球</a:t>
            </a:r>
            <a:endParaRPr lang="en-US" altLang="zh-TW" sz="3200" dirty="0">
              <a:solidFill>
                <a:srgbClr val="FF0000"/>
              </a:solidFill>
            </a:endParaRPr>
          </a:p>
          <a:p>
            <a:pPr marL="452438" lvl="0" indent="-452438">
              <a:lnSpc>
                <a:spcPct val="150000"/>
              </a:lnSpc>
              <a:spcBef>
                <a:spcPts val="0"/>
              </a:spcBef>
              <a:buSzPts val="2540"/>
            </a:pPr>
            <a:r>
              <a:rPr lang="zh-TW" altLang="en-US" sz="3200" dirty="0">
                <a:solidFill>
                  <a:srgbClr val="000000"/>
                </a:solidFill>
              </a:rPr>
              <a:t>施以擒抱的球員，必須</a:t>
            </a:r>
            <a:r>
              <a:rPr lang="zh-TW" altLang="en-US" sz="3200" dirty="0">
                <a:solidFill>
                  <a:srgbClr val="FF0000"/>
                </a:solidFill>
              </a:rPr>
              <a:t>立即放開對方</a:t>
            </a:r>
            <a:endParaRPr sz="3200" b="0" i="0" dirty="0">
              <a:solidFill>
                <a:srgbClr val="FF0000"/>
              </a:solidFill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593925" y="2058583"/>
            <a:ext cx="7505400" cy="169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452438" lvl="0" indent="-45243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540"/>
              <a:buChar char="◻"/>
            </a:pPr>
            <a:r>
              <a:rPr lang="zh-TW" sz="32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攔截（Tackle）</a:t>
            </a:r>
            <a:r>
              <a:rPr lang="zh-TW" sz="3200" b="0" i="0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是最常見的動作</a:t>
            </a:r>
            <a:endParaRPr sz="3200" b="0" i="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SzPts val="2540"/>
              <a:buChar char="◻"/>
            </a:pPr>
            <a:r>
              <a:rPr lang="zh-TW" sz="3200" b="0" i="0" dirty="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用作阻礙對手前進或使其跌倒</a:t>
            </a:r>
            <a:endParaRPr sz="3200" dirty="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" name="Google Shape;119;p4">
            <a:extLst>
              <a:ext uri="{FF2B5EF4-FFF2-40B4-BE49-F238E27FC236}">
                <a16:creationId xmlns:a16="http://schemas.microsoft.com/office/drawing/2014/main" id="{23DCCAD6-7BBA-453B-99C4-48A58354D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欄截方式</a:t>
            </a:r>
            <a:endParaRPr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421550" y="2128299"/>
            <a:ext cx="11314200" cy="447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對攔截方式有</a:t>
            </a:r>
            <a:r>
              <a:rPr lang="zh-TW" sz="5100" b="0" i="0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嚴格限制</a:t>
            </a:r>
            <a:endParaRPr sz="5100" b="0" i="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240"/>
              <a:buChar char="◻"/>
            </a:pP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例如不准用</a:t>
            </a:r>
            <a:r>
              <a:rPr lang="zh-TW" sz="5100" dirty="0"/>
              <a:t>肩</a:t>
            </a:r>
            <a:r>
              <a:rPr lang="zh-TW" sz="5100" b="0" i="0" dirty="0">
                <a:latin typeface="Twentieth Century"/>
                <a:ea typeface="Twentieth Century"/>
                <a:cs typeface="Twentieth Century"/>
                <a:sym typeface="Twentieth Century"/>
              </a:rPr>
              <a:t>膊直接撞向對手、規定碰撞位置要在膊頭以下</a:t>
            </a:r>
            <a:endParaRPr sz="5100" b="0" i="0" dirty="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2438" lvl="0" indent="-45243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800"/>
              <a:buChar char="◻"/>
            </a:pPr>
            <a:r>
              <a:rPr lang="zh-TW" sz="5100" dirty="0"/>
              <a:t> 攔截時亦不能箍頸等</a:t>
            </a:r>
            <a:endParaRPr lang="en-US" altLang="zh-TW" sz="5100" dirty="0"/>
          </a:p>
          <a:p>
            <a:pPr marL="452438" indent="-452438">
              <a:lnSpc>
                <a:spcPct val="170000"/>
              </a:lnSpc>
              <a:spcBef>
                <a:spcPts val="0"/>
              </a:spcBef>
              <a:buSzPts val="2800"/>
            </a:pPr>
            <a:r>
              <a:rPr lang="zh-TW" altLang="en-US" sz="51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延伸學習：</a:t>
            </a:r>
            <a:r>
              <a:rPr lang="zh-TW" altLang="en-US" sz="5100" b="1" dirty="0" smtClean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規則的原理</a:t>
            </a:r>
            <a:endParaRPr lang="en-US" altLang="zh-TW" sz="5100" b="1" dirty="0" smtClean="0">
              <a:solidFill>
                <a:srgbClr val="0070C0"/>
              </a:solidFill>
              <a:latin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2800"/>
              <a:buNone/>
            </a:pPr>
            <a:r>
              <a:rPr lang="en-US" altLang="zh-HK" sz="51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	</a:t>
            </a:r>
            <a:r>
              <a:rPr lang="en-US" altLang="zh-HK" sz="3800" dirty="0" smtClean="0">
                <a:solidFill>
                  <a:srgbClr val="0070C0"/>
                </a:solidFill>
                <a:hlinkClick r:id="rId3"/>
              </a:rPr>
              <a:t>https</a:t>
            </a:r>
            <a:r>
              <a:rPr lang="en-US" altLang="zh-HK" sz="3800" dirty="0">
                <a:solidFill>
                  <a:srgbClr val="0070C0"/>
                </a:solidFill>
                <a:hlinkClick r:id="rId3"/>
              </a:rPr>
              <a:t>://</a:t>
            </a:r>
            <a:r>
              <a:rPr lang="en-US" altLang="zh-HK" sz="3800" dirty="0" smtClean="0">
                <a:solidFill>
                  <a:srgbClr val="0070C0"/>
                </a:solidFill>
                <a:hlinkClick r:id="rId3"/>
              </a:rPr>
              <a:t>www.world.rugby/the-game/laws/charter/principles-of-the-laws</a:t>
            </a:r>
            <a:r>
              <a:rPr lang="en-US" altLang="zh-HK" sz="38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SzPts val="2800"/>
              <a:buNone/>
            </a:pPr>
            <a:r>
              <a:rPr lang="zh-TW" altLang="en-US" sz="4000" dirty="0" smtClean="0">
                <a:latin typeface="Arial"/>
                <a:cs typeface="Arial"/>
                <a:sym typeface="Arial"/>
              </a:rPr>
              <a:t>　（資料</a:t>
            </a:r>
            <a:r>
              <a:rPr lang="zh-TW" altLang="en-US" sz="4000" dirty="0">
                <a:latin typeface="Arial"/>
                <a:cs typeface="Arial"/>
                <a:sym typeface="Arial"/>
              </a:rPr>
              <a:t>來源：世界欖球</a:t>
            </a:r>
            <a:r>
              <a:rPr lang="zh-TW" altLang="en-US" sz="4000" dirty="0" smtClean="0">
                <a:latin typeface="Arial"/>
                <a:cs typeface="Arial"/>
                <a:sym typeface="Arial"/>
              </a:rPr>
              <a:t>總會）</a:t>
            </a:r>
            <a:endParaRPr lang="en-US" altLang="zh-HK" sz="38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lang="zh-HK" altLang="en-US" sz="3200" dirty="0"/>
          </a:p>
          <a:p>
            <a:pPr marL="0" lvl="0" indent="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1440"/>
              <a:buNone/>
            </a:pPr>
            <a:endParaRPr lang="zh-HK" altLang="en-US" sz="3600" dirty="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19;p4">
            <a:extLst>
              <a:ext uri="{FF2B5EF4-FFF2-40B4-BE49-F238E27FC236}">
                <a16:creationId xmlns:a16="http://schemas.microsoft.com/office/drawing/2014/main" id="{C5137275-A15B-46B0-9C72-9A9CDB109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325" y="167375"/>
            <a:ext cx="34773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wentieth Century"/>
              <a:buNone/>
            </a:pPr>
            <a:r>
              <a:rPr lang="zh-TW" altLang="en-US" sz="4800" dirty="0"/>
              <a:t>傳球限制</a:t>
            </a:r>
            <a:endParaRPr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1962150" y="952501"/>
            <a:ext cx="8210550" cy="3714750"/>
          </a:xfrm>
          <a:prstGeom prst="roundRect">
            <a:avLst/>
          </a:prstGeom>
          <a:solidFill>
            <a:srgbClr val="D5F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球員有責任</a:t>
            </a:r>
            <a:r>
              <a:rPr lang="zh-CN" altLang="en-US" sz="2800" b="1" dirty="0" smtClean="0">
                <a:solidFill>
                  <a:srgbClr val="CC00CC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遵守規則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，</a:t>
            </a:r>
            <a:r>
              <a:rPr lang="zh-CN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尊重</a:t>
            </a:r>
            <a:r>
              <a:rPr lang="zh-CN" altLang="en-US" sz="2800" b="1" dirty="0">
                <a:solidFill>
                  <a:srgbClr val="CC00CC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公平競爭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的原則</a:t>
            </a:r>
            <a:endParaRPr lang="en-US" altLang="zh-CN" sz="2800" b="1" dirty="0" smtClean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規則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是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確保比賽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能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按照比賽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的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原則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進行</a:t>
            </a:r>
            <a:endParaRPr lang="en-US" altLang="zh-CN" sz="2800" b="1" dirty="0" smtClean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比賽執法人員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以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公正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及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一致的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原則來管理比賽</a:t>
            </a:r>
            <a:endParaRPr lang="en-US" altLang="zh-CN" sz="2800" b="1" dirty="0" smtClean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教練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、</a:t>
            </a:r>
            <a:r>
              <a:rPr lang="zh-CN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隊長和球員有責任尊重</a:t>
            </a:r>
            <a:r>
              <a:rPr lang="zh-TW" altLang="en-US" sz="2800" b="1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比賽執法人員的</a:t>
            </a:r>
            <a:r>
              <a:rPr lang="zh-TW" altLang="en-US" sz="2800" b="1" dirty="0" smtClean="0">
                <a:solidFill>
                  <a:srgbClr val="3366FF"/>
                </a:solidFill>
                <a:latin typeface="王漢宗細圓體繁" panose="02020300000000000000" pitchFamily="18" charset="-120"/>
                <a:ea typeface="王漢宗細圓體繁" panose="02020300000000000000" pitchFamily="18" charset="-120"/>
              </a:rPr>
              <a:t>判決</a:t>
            </a:r>
            <a:endParaRPr lang="zh-HK" altLang="en-US" sz="2800" b="1" dirty="0">
              <a:solidFill>
                <a:srgbClr val="3366FF"/>
              </a:solidFill>
              <a:latin typeface="王漢宗細圓體繁" panose="02020300000000000000" pitchFamily="18" charset="-120"/>
              <a:ea typeface="王漢宗細圓體繁" panose="020203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4874" y="5952322"/>
            <a:ext cx="8315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　（資料來源</a:t>
            </a:r>
            <a:r>
              <a:rPr lang="zh-TW" altLang="en-US" dirty="0" smtClean="0"/>
              <a:t>：</a:t>
            </a:r>
            <a:r>
              <a:rPr lang="zh-TW" altLang="en-US" dirty="0"/>
              <a:t>規則的</a:t>
            </a:r>
            <a:r>
              <a:rPr lang="zh-TW" altLang="en-US" dirty="0" smtClean="0"/>
              <a:t>原理。世界</a:t>
            </a:r>
            <a:r>
              <a:rPr lang="zh-TW" altLang="en-US" dirty="0"/>
              <a:t>欖球</a:t>
            </a:r>
            <a:r>
              <a:rPr lang="zh-TW" altLang="en-US" dirty="0" smtClean="0"/>
              <a:t>總會（</a:t>
            </a:r>
            <a:r>
              <a:rPr lang="en-US" altLang="zh-TW" dirty="0" smtClean="0"/>
              <a:t>2022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r>
              <a:rPr lang="zh-TW" altLang="en-US" dirty="0"/>
              <a:t>　</a:t>
            </a:r>
            <a:r>
              <a:rPr lang="zh-TW" altLang="en-US" dirty="0" smtClean="0"/>
              <a:t>　　　　　　</a:t>
            </a:r>
            <a:r>
              <a:rPr lang="en-US" altLang="zh-TW" dirty="0" smtClean="0"/>
              <a:t>https</a:t>
            </a:r>
            <a:r>
              <a:rPr lang="en-US" altLang="zh-TW" dirty="0"/>
              <a:t>://</a:t>
            </a:r>
            <a:r>
              <a:rPr lang="en-US" altLang="zh-TW" dirty="0" smtClean="0"/>
              <a:t>www.world.rugby/the-game/laws/charter/principles-of-the-laws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7203521"/>
      </p:ext>
    </p:extLst>
  </p:cSld>
  <p:clrMapOvr>
    <a:masterClrMapping/>
  </p:clrMapOvr>
</p:sld>
</file>

<file path=ppt/theme/theme1.xml><?xml version="1.0" encoding="utf-8"?>
<a:theme xmlns:a="http://schemas.openxmlformats.org/drawingml/2006/main" name="中庸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510</Words>
  <Application>Microsoft Office PowerPoint</Application>
  <PresentationFormat>寬螢幕</PresentationFormat>
  <Paragraphs>65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Noto Sans Symbols</vt:lpstr>
      <vt:lpstr>Arial</vt:lpstr>
      <vt:lpstr>新細明體</vt:lpstr>
      <vt:lpstr>Calibri</vt:lpstr>
      <vt:lpstr>Twentieth Century</vt:lpstr>
      <vt:lpstr>Wingdings</vt:lpstr>
      <vt:lpstr>王漢宗細圓體繁</vt:lpstr>
      <vt:lpstr>PMingLiu</vt:lpstr>
      <vt:lpstr>中庸</vt:lpstr>
      <vt:lpstr>欖球（四） - 欖球的比賽規則 - 欖球的計分制度 </vt:lpstr>
      <vt:lpstr>學習目標</vt:lpstr>
      <vt:lpstr>試想想…</vt:lpstr>
      <vt:lpstr>PowerPoint 簡報</vt:lpstr>
      <vt:lpstr>傳球方向</vt:lpstr>
      <vt:lpstr>攔截</vt:lpstr>
      <vt:lpstr>欄截方式</vt:lpstr>
      <vt:lpstr>傳球限制</vt:lpstr>
      <vt:lpstr>PowerPoint 簡報</vt:lpstr>
      <vt:lpstr>分享時段</vt:lpstr>
      <vt:lpstr>試想想…</vt:lpstr>
      <vt:lpstr>PowerPoint 簡報</vt:lpstr>
      <vt:lpstr>欖球—在家小練習</vt:lpstr>
      <vt:lpstr>內容</vt:lpstr>
      <vt:lpstr>傳球練習</vt:lpstr>
      <vt:lpstr>謝謝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欖球—規則</dc:title>
  <dc:creator>Jessica Lam</dc:creator>
  <cp:lastModifiedBy>KWAN, Lai-sheung</cp:lastModifiedBy>
  <cp:revision>54</cp:revision>
  <cp:lastPrinted>2022-12-09T07:39:38Z</cp:lastPrinted>
  <dcterms:created xsi:type="dcterms:W3CDTF">2020-07-28T07:27:32Z</dcterms:created>
  <dcterms:modified xsi:type="dcterms:W3CDTF">2022-12-09T08:46:30Z</dcterms:modified>
</cp:coreProperties>
</file>