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16"/>
  </p:notesMasterIdLst>
  <p:sldIdLst>
    <p:sldId id="285" r:id="rId2"/>
    <p:sldId id="304" r:id="rId3"/>
    <p:sldId id="292" r:id="rId4"/>
    <p:sldId id="294" r:id="rId5"/>
    <p:sldId id="268" r:id="rId6"/>
    <p:sldId id="270" r:id="rId7"/>
    <p:sldId id="272" r:id="rId8"/>
    <p:sldId id="273" r:id="rId9"/>
    <p:sldId id="281" r:id="rId10"/>
    <p:sldId id="298" r:id="rId11"/>
    <p:sldId id="299" r:id="rId12"/>
    <p:sldId id="289" r:id="rId13"/>
    <p:sldId id="290" r:id="rId14"/>
    <p:sldId id="27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BB5"/>
    <a:srgbClr val="F94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56"/>
  </p:normalViewPr>
  <p:slideViewPr>
    <p:cSldViewPr snapToGrid="0">
      <p:cViewPr varScale="1">
        <p:scale>
          <a:sx n="109" d="100"/>
          <a:sy n="109" d="100"/>
        </p:scale>
        <p:origin x="52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00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097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19527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46705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36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21759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7530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49726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6392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0753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657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9337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5679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08A6C8C-7747-9744-9121-50B93BA50D0F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kedcity.net/etv/zh-hant/resource/1401956893" TargetMode="Externa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556" y="1751246"/>
            <a:ext cx="7118719" cy="2674620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足毽（一）</a:t>
            </a:r>
            <a:br>
              <a:rPr lang="en-US" altLang="zh-TW" dirty="0"/>
            </a:br>
            <a:r>
              <a:rPr lang="en-US" altLang="zh-TW" sz="4400" dirty="0"/>
              <a:t>- </a:t>
            </a:r>
            <a:r>
              <a:rPr lang="zh-TW" altLang="zh-TW" sz="4000" dirty="0"/>
              <a:t>歷史和器材</a:t>
            </a:r>
            <a:br>
              <a:rPr lang="en-US" altLang="zh-TW" sz="4000" dirty="0"/>
            </a:br>
            <a:r>
              <a:rPr lang="en-US" altLang="zh-TW" sz="4000" dirty="0"/>
              <a:t>- </a:t>
            </a:r>
            <a:r>
              <a:rPr lang="zh-TW" altLang="en-US" sz="4000" dirty="0"/>
              <a:t>手掌毽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22117"/>
            <a:ext cx="7543800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E38B9-5EA6-49A1-81B9-555029B5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655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5868">
            <a:off x="5003181" y="1059868"/>
            <a:ext cx="3667590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1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CB6E2-6A63-48F3-B32E-7B569EB1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919126"/>
          </a:xfrm>
        </p:spPr>
        <p:txBody>
          <a:bodyPr>
            <a:normAutofit/>
          </a:bodyPr>
          <a:lstStyle/>
          <a:p>
            <a:r>
              <a:rPr lang="zh-TW" altLang="en-US" dirty="0"/>
              <a:t>練習 </a:t>
            </a:r>
            <a:r>
              <a:rPr lang="en-US" altLang="zh-TW" dirty="0"/>
              <a:t>– </a:t>
            </a:r>
            <a:r>
              <a:rPr lang="zh-TW" altLang="en-US" dirty="0"/>
              <a:t>手掌毽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3679632"/>
            <a:ext cx="91417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3714750"/>
            <a:ext cx="91417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C7BE-B38D-4122-8F71-539F9BA1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918930"/>
            <a:ext cx="7543800" cy="857250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155F7-3F7C-47A4-8FD2-D8D12CB31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655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5868">
            <a:off x="5064141" y="935186"/>
            <a:ext cx="3667590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FD56-9EF1-4375-B397-57808359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手掌毽練習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AA39-7E31-407E-B6A4-C2125C01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144718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掌握觸毽的時間和節奏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培養毽感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2960" y="3438287"/>
            <a:ext cx="652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參考影片</a:t>
            </a:r>
            <a:endParaRPr lang="en-US" altLang="zh-TW" sz="2000" dirty="0"/>
          </a:p>
          <a:p>
            <a:r>
              <a:rPr lang="zh-TW" altLang="en-US" dirty="0"/>
              <a:t>足毽示範片段</a:t>
            </a:r>
            <a:r>
              <a:rPr lang="en-US" altLang="zh-TW" dirty="0"/>
              <a:t>1 </a:t>
            </a:r>
            <a:r>
              <a:rPr lang="zh-TW" altLang="en-US" dirty="0"/>
              <a:t>（康樂文化事務署 教育局，</a:t>
            </a:r>
            <a:r>
              <a:rPr lang="en-US" altLang="zh-TW" dirty="0"/>
              <a:t>2016</a:t>
            </a:r>
            <a:r>
              <a:rPr lang="zh-TW" altLang="en-US" dirty="0"/>
              <a:t>） （</a:t>
            </a:r>
            <a:r>
              <a:rPr lang="en-US" altLang="zh-TW" dirty="0"/>
              <a:t>4:52-5:33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https://www.youtube.com/watch?v=RP8AE99xCNA</a:t>
            </a:r>
          </a:p>
        </p:txBody>
      </p:sp>
    </p:spTree>
    <p:extLst>
      <p:ext uri="{BB962C8B-B14F-4D97-AF65-F5344CB8AC3E}">
        <p14:creationId xmlns:p14="http://schemas.microsoft.com/office/powerpoint/2010/main" val="70441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手掌毽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" y="1302140"/>
            <a:ext cx="7543800" cy="3403753"/>
          </a:xfrm>
        </p:spPr>
        <p:txBody>
          <a:bodyPr>
            <a:normAutofit fontScale="92500" lnSpcReduction="10000"/>
          </a:bodyPr>
          <a:lstStyle/>
          <a:p>
            <a:pPr marL="150876" lvl="1" indent="0">
              <a:lnSpc>
                <a:spcPct val="150000"/>
              </a:lnSpc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動作要點：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手指合實，以手掌心觸毽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手掌心向上拍打毽的底部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tx1"/>
                </a:solidFill>
              </a:rPr>
              <a:t>待毽下墜時，手臂帶動手掌再把毽向上打起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紀錄連續控毽的次數</a:t>
            </a:r>
            <a:endParaRPr lang="en-US" altLang="zh-TW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變化：以慣用手</a:t>
            </a:r>
            <a:r>
              <a:rPr lang="zh-TW" altLang="en-US" sz="2400" dirty="0">
                <a:sym typeface="Wingdings"/>
              </a:rPr>
              <a:t>、非慣用</a:t>
            </a:r>
            <a:r>
              <a:rPr lang="zh-TW" altLang="en-US" sz="2400" dirty="0"/>
              <a:t>手或左右手輪流擊打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44518" y="2820631"/>
            <a:ext cx="116363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0112B6-2D01-43FB-B9BC-13A1A3A30D69}"/>
              </a:ext>
            </a:extLst>
          </p:cNvPr>
          <p:cNvGrpSpPr/>
          <p:nvPr/>
        </p:nvGrpSpPr>
        <p:grpSpPr>
          <a:xfrm>
            <a:off x="5537468" y="1394400"/>
            <a:ext cx="797952" cy="1426231"/>
            <a:chOff x="6604728" y="3238632"/>
            <a:chExt cx="797952" cy="1426231"/>
          </a:xfrm>
        </p:grpSpPr>
        <p:sp>
          <p:nvSpPr>
            <p:cNvPr id="7" name="Parallelogram 6"/>
            <p:cNvSpPr/>
            <p:nvPr/>
          </p:nvSpPr>
          <p:spPr>
            <a:xfrm rot="10313276">
              <a:off x="6933605" y="3238632"/>
              <a:ext cx="469075" cy="1144152"/>
            </a:xfrm>
            <a:prstGeom prst="parallelogram">
              <a:avLst>
                <a:gd name="adj" fmla="val 350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 rot="11286724" flipH="1">
              <a:off x="6604728" y="3246904"/>
              <a:ext cx="469075" cy="1144152"/>
            </a:xfrm>
            <a:prstGeom prst="parallelogram">
              <a:avLst>
                <a:gd name="adj" fmla="val 3507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agnetic Disk 8"/>
            <p:cNvSpPr/>
            <p:nvPr/>
          </p:nvSpPr>
          <p:spPr>
            <a:xfrm>
              <a:off x="6775412" y="4426700"/>
              <a:ext cx="441576" cy="238163"/>
            </a:xfrm>
            <a:prstGeom prst="flowChartMagneticDisk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12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手掌毽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9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常犯錯誤：</a:t>
            </a:r>
            <a:endParaRPr lang="en-US" altLang="zh-TW" sz="2400" dirty="0"/>
          </a:p>
          <a:p>
            <a:pPr lvl="1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zh-TW" altLang="en-US" sz="2000" dirty="0"/>
              <a:t>拍打毽的羽毛</a:t>
            </a:r>
            <a:endParaRPr lang="en-US" altLang="zh-TW" sz="2000" dirty="0"/>
          </a:p>
          <a:p>
            <a:pPr lvl="1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zh-TW" altLang="en-US" sz="2000" dirty="0"/>
              <a:t>手腕用力</a:t>
            </a:r>
            <a:endParaRPr lang="en-US" altLang="zh-TW" sz="2000" dirty="0"/>
          </a:p>
          <a:p>
            <a:pPr lvl="1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zh-TW" altLang="en-US" sz="2000" dirty="0"/>
              <a:t>毽未下降，便觸毽</a:t>
            </a:r>
            <a:endParaRPr lang="en-US" altLang="zh-TW" sz="2000" dirty="0"/>
          </a:p>
          <a:p>
            <a:endParaRPr lang="en-US" altLang="zh-TW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/>
              <a:t>如家中沒有足毽，可以包裝紙巾、橡皮擦、紙球代替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77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6201EF-5B86-46ED-96ED-7ED919903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9" b="97554" l="3233" r="95227">
                        <a14:foregroundMark x1="13472" y1="50504" x2="13472" y2="50504"/>
                        <a14:foregroundMark x1="19861" y1="50935" x2="19861" y2="50935"/>
                        <a14:foregroundMark x1="14704" y1="60288" x2="14704" y2="60288"/>
                        <a14:foregroundMark x1="17321" y1="60288" x2="17321" y2="60288"/>
                        <a14:foregroundMark x1="19707" y1="61295" x2="19707" y2="61295"/>
                        <a14:foregroundMark x1="18014" y1="62878" x2="18014" y2="62878"/>
                        <a14:foregroundMark x1="22556" y1="62158" x2="22556" y2="62158"/>
                        <a14:foregroundMark x1="22402" y1="71079" x2="22402" y2="71079"/>
                        <a14:foregroundMark x1="16166" y1="73094" x2="16166" y2="73094"/>
                        <a14:foregroundMark x1="28022" y1="67482" x2="28022" y2="67482"/>
                        <a14:foregroundMark x1="33025" y1="56403" x2="33025" y2="56403"/>
                        <a14:foregroundMark x1="30408" y1="50072" x2="30408" y2="50072"/>
                        <a14:foregroundMark x1="12009" y1="93813" x2="12009" y2="93813"/>
                        <a14:foregroundMark x1="9392" y1="79568" x2="9392" y2="79568"/>
                        <a14:foregroundMark x1="6620" y1="76403" x2="6620" y2="76403"/>
                        <a14:foregroundMark x1="5697" y1="83309" x2="5697" y2="83309"/>
                        <a14:foregroundMark x1="5466" y1="85180" x2="5466" y2="85180"/>
                        <a14:foregroundMark x1="93533" y1="60719" x2="93533" y2="60719"/>
                        <a14:foregroundMark x1="95227" y1="68633" x2="95227" y2="68633"/>
                        <a14:foregroundMark x1="87221" y1="4173" x2="87221" y2="4173"/>
                        <a14:foregroundMark x1="88068" y1="11655" x2="88068" y2="11655"/>
                        <a14:foregroundMark x1="91686" y1="13525" x2="91686" y2="13525"/>
                        <a14:foregroundMark x1="86143" y1="22302" x2="86143" y2="22302"/>
                        <a14:foregroundMark x1="80677" y1="46763" x2="80677" y2="46763"/>
                        <a14:foregroundMark x1="86143" y1="44604" x2="86143" y2="44604"/>
                        <a14:foregroundMark x1="86220" y1="36547" x2="86220" y2="36547"/>
                        <a14:foregroundMark x1="82910" y1="21151" x2="82910" y2="21151"/>
                        <a14:foregroundMark x1="83603" y1="14388" x2="83603" y2="14388"/>
                        <a14:foregroundMark x1="87452" y1="4604" x2="87452" y2="4604"/>
                        <a14:foregroundMark x1="88915" y1="5324" x2="88915" y2="5324"/>
                        <a14:foregroundMark x1="86451" y1="13094" x2="86451" y2="13094"/>
                        <a14:foregroundMark x1="81216" y1="27338" x2="81216" y2="27338"/>
                        <a14:foregroundMark x1="89992" y1="29065" x2="89992" y2="29065"/>
                        <a14:foregroundMark x1="84373" y1="60144" x2="84373" y2="60144"/>
                        <a14:foregroundMark x1="72209" y1="96691" x2="72209" y2="96691"/>
                        <a14:foregroundMark x1="55966" y1="96835" x2="55966" y2="96835"/>
                        <a14:foregroundMark x1="52810" y1="96403" x2="52810" y2="96403"/>
                        <a14:foregroundMark x1="49269" y1="96691" x2="49269" y2="96691"/>
                        <a14:foregroundMark x1="45420" y1="96835" x2="45420" y2="96835"/>
                        <a14:foregroundMark x1="42648" y1="96835" x2="42648" y2="96835"/>
                        <a14:foregroundMark x1="39492" y1="96835" x2="39492" y2="96835"/>
                        <a14:foregroundMark x1="36413" y1="96835" x2="36413" y2="96835"/>
                        <a14:foregroundMark x1="33102" y1="96835" x2="33102" y2="96835"/>
                        <a14:foregroundMark x1="29253" y1="96691" x2="29253" y2="96691"/>
                        <a14:foregroundMark x1="24634" y1="96691" x2="24634" y2="96691"/>
                        <a14:foregroundMark x1="21863" y1="96691" x2="21863" y2="96691"/>
                        <a14:foregroundMark x1="18553" y1="96403" x2="18553" y2="96403"/>
                        <a14:foregroundMark x1="4696" y1="73957" x2="4696" y2="73957"/>
                        <a14:foregroundMark x1="3772" y1="76259" x2="3772" y2="76259"/>
                        <a14:foregroundMark x1="4157" y1="80863" x2="4157" y2="80863"/>
                        <a14:foregroundMark x1="6620" y1="88345" x2="6620" y2="88345"/>
                        <a14:foregroundMark x1="8314" y1="91079" x2="8314" y2="91079"/>
                        <a14:foregroundMark x1="10162" y1="92662" x2="10162" y2="92662"/>
                        <a14:foregroundMark x1="3464" y1="72806" x2="3464" y2="72806"/>
                        <a14:foregroundMark x1="3541" y1="69640" x2="3541" y2="69640"/>
                        <a14:foregroundMark x1="4003" y1="66475" x2="4003" y2="66475"/>
                        <a14:foregroundMark x1="4234" y1="64604" x2="4234" y2="64604"/>
                        <a14:foregroundMark x1="4234" y1="63309" x2="4234" y2="63309"/>
                        <a14:foregroundMark x1="13780" y1="96259" x2="13780" y2="96259"/>
                        <a14:foregroundMark x1="38491" y1="97266" x2="38491" y2="97266"/>
                        <a14:foregroundMark x1="61817" y1="96835" x2="61817" y2="96835"/>
                        <a14:foregroundMark x1="65512" y1="96403" x2="65512" y2="96403"/>
                        <a14:foregroundMark x1="69284" y1="96403" x2="69284" y2="96403"/>
                        <a14:foregroundMark x1="76135" y1="97698" x2="76135" y2="97698"/>
                        <a14:foregroundMark x1="80062" y1="97266" x2="80062" y2="97266"/>
                        <a14:foregroundMark x1="83449" y1="97122" x2="83449" y2="97122"/>
                        <a14:foregroundMark x1="86605" y1="96835" x2="86605" y2="96835"/>
                        <a14:foregroundMark x1="89530" y1="95108" x2="89530" y2="95108"/>
                        <a14:foregroundMark x1="92379" y1="91655" x2="92379" y2="91655"/>
                        <a14:foregroundMark x1="91378" y1="92950" x2="91378" y2="92950"/>
                        <a14:foregroundMark x1="90685" y1="94245" x2="90685" y2="94245"/>
                        <a14:foregroundMark x1="93226" y1="90504" x2="93226" y2="90504"/>
                        <a14:foregroundMark x1="93995" y1="89209" x2="93995" y2="89209"/>
                        <a14:foregroundMark x1="94534" y1="88201" x2="94534" y2="88201"/>
                        <a14:foregroundMark x1="94996" y1="24029" x2="94996" y2="24029"/>
                        <a14:backgroundMark x1="19606" y1="99816" x2="19606" y2="99816"/>
                        <a14:backgroundMark x1="23251" y1="99632" x2="23251" y2="99632"/>
                        <a14:backgroundMark x1="27980" y1="99632" x2="27980" y2="99632"/>
                        <a14:backgroundMark x1="33498" y1="99632" x2="33498" y2="99632"/>
                        <a14:backgroundMark x1="38916" y1="99632" x2="38916" y2="99632"/>
                        <a14:backgroundMark x1="43941" y1="99632" x2="43941" y2="99632"/>
                        <a14:backgroundMark x1="49557" y1="99263" x2="49557" y2="99263"/>
                        <a14:backgroundMark x1="36749" y1="98527" x2="36749" y2="98527"/>
                        <a14:backgroundMark x1="46207" y1="99263" x2="46207" y2="99263"/>
                        <a14:backgroundMark x1="51724" y1="99448" x2="51724" y2="99448"/>
                        <a14:backgroundMark x1="54975" y1="99448" x2="54975" y2="99448"/>
                        <a14:backgroundMark x1="59803" y1="99079" x2="59803" y2="99079"/>
                        <a14:backgroundMark x1="66305" y1="99079" x2="66305" y2="99079"/>
                        <a14:backgroundMark x1="63054" y1="99079" x2="63054" y2="99079"/>
                        <a14:backgroundMark x1="64236" y1="98343" x2="64236" y2="98343"/>
                        <a14:backgroundMark x1="67685" y1="99079" x2="67685" y2="99079"/>
                        <a14:backgroundMark x1="70246" y1="99079" x2="70246" y2="99079"/>
                        <a14:backgroundMark x1="73498" y1="99079" x2="73498" y2="99079"/>
                        <a14:backgroundMark x1="72709" y1="99632" x2="72709" y2="99632"/>
                        <a14:backgroundMark x1="71527" y1="99632" x2="71527" y2="99632"/>
                        <a14:backgroundMark x1="76158" y1="99632" x2="76158" y2="99632"/>
                        <a14:backgroundMark x1="78128" y1="99263" x2="78128" y2="99263"/>
                        <a14:backgroundMark x1="81084" y1="99816" x2="81084" y2="99816"/>
                        <a14:backgroundMark x1="80099" y1="98527" x2="80099" y2="98527"/>
                        <a14:backgroundMark x1="83547" y1="98343" x2="83547" y2="98343"/>
                        <a14:backgroundMark x1="82562" y1="99632" x2="82562" y2="99632"/>
                        <a14:backgroundMark x1="87685" y1="99263" x2="87685" y2="99263"/>
                        <a14:backgroundMark x1="85813" y1="98895" x2="85813" y2="98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280" y="1402479"/>
            <a:ext cx="6187440" cy="3307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916" y="1866900"/>
            <a:ext cx="2101064" cy="930039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1B6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謝謝！</a:t>
            </a:r>
            <a:endParaRPr lang="en-US" sz="6000" b="1" dirty="0">
              <a:solidFill>
                <a:srgbClr val="1B6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23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18FBC7-32E8-4105-A6F5-31ACE10B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考考你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4113-1F20-4854-A4AC-5CE74AF3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03" y="1417656"/>
            <a:ext cx="5154561" cy="3379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/>
              <a:t>足毽的發源地在那？</a:t>
            </a:r>
            <a:endParaRPr lang="en-US" altLang="zh-TW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/>
              <a:t>足毽有多少種玩法？每一種玩法有什麼特色？</a:t>
            </a:r>
            <a:endParaRPr lang="en-US" altLang="zh-TW" sz="1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/>
              <a:t>手掌毽是什麼？</a:t>
            </a:r>
            <a:endParaRPr lang="en-US" altLang="zh-TW" sz="1800" dirty="0"/>
          </a:p>
          <a:p>
            <a:endParaRPr lang="en-US" altLang="zh-TW" sz="100" dirty="0"/>
          </a:p>
          <a:p>
            <a:r>
              <a:rPr lang="zh-TW" altLang="en-US" sz="1800" dirty="0"/>
              <a:t>精彩內容包括：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dirty="0"/>
              <a:t>足毽起源簡介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dirty="0">
                <a:latin typeface="+mj-ea"/>
              </a:rPr>
              <a:t>足毽玩法介紹和</a:t>
            </a:r>
            <a:r>
              <a:rPr lang="zh-TW" altLang="en-US" sz="1800" dirty="0"/>
              <a:t>示範影片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dirty="0"/>
              <a:t>手掌毽練習</a:t>
            </a:r>
          </a:p>
          <a:p>
            <a:r>
              <a:rPr lang="zh-TW" altLang="en-US" sz="1800" dirty="0"/>
              <a:t>準備好就馬上開始！</a:t>
            </a:r>
            <a:endParaRPr lang="en-US" altLang="zh-TW" sz="2000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837475D-2FDE-4321-AB11-11735AC3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83" y="1406797"/>
            <a:ext cx="2164859" cy="373670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C12217B-B4C8-46A1-94AD-53311FAB074D}"/>
              </a:ext>
            </a:extLst>
          </p:cNvPr>
          <p:cNvSpPr/>
          <p:nvPr/>
        </p:nvSpPr>
        <p:spPr>
          <a:xfrm>
            <a:off x="671051" y="1336430"/>
            <a:ext cx="5560784" cy="3383053"/>
          </a:xfrm>
          <a:prstGeom prst="wedgeRoundRectCallout">
            <a:avLst>
              <a:gd name="adj1" fmla="val 65295"/>
              <a:gd name="adj2" fmla="val 26554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6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EDA726-4015-4473-AC42-B15E5EDCF2EF}"/>
              </a:ext>
            </a:extLst>
          </p:cNvPr>
          <p:cNvSpPr txBox="1">
            <a:spLocks/>
          </p:cNvSpPr>
          <p:nvPr/>
        </p:nvSpPr>
        <p:spPr>
          <a:xfrm>
            <a:off x="3471747" y="1649185"/>
            <a:ext cx="5190560" cy="275263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踢毽子是一種遊戲，也是中國的一種民間運動。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從古代軍中遊戲「蹴踘」（黃帝時所發明的足球遊戲）中演變而來，已有千多年歷史。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在清朝時，踢毽活動流行更廣，技術高超。翟灝通俗篇中有說：「今京巿民，為此最工、項、額、口、鼻、眉、腹、膺（胸）部等皆可代足，一人能兼應數敵，自弄則可終日繞身不墮。」上述為足毽中之「花毽」玩法。</a:t>
            </a:r>
            <a:endParaRPr lang="en-US" altLang="zh-TW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79C175-4995-45DB-8B4F-5D3B16CB95B9}"/>
              </a:ext>
            </a:extLst>
          </p:cNvPr>
          <p:cNvSpPr txBox="1">
            <a:spLocks/>
          </p:cNvSpPr>
          <p:nvPr/>
        </p:nvSpPr>
        <p:spPr>
          <a:xfrm>
            <a:off x="3373422" y="834823"/>
            <a:ext cx="4803797" cy="10880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起源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EE43A-5311-45A5-86F4-F07446D6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89655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89" y="450306"/>
            <a:ext cx="2546511" cy="185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C3EDE-1941-41C9-90B0-DFDE49A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32" y="2571750"/>
            <a:ext cx="2418493" cy="1608298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D790078-BD5B-449A-93C2-42763110F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24695"/>
              </p:ext>
            </p:extLst>
          </p:nvPr>
        </p:nvGraphicFramePr>
        <p:xfrm>
          <a:off x="3315634" y="1193437"/>
          <a:ext cx="56202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210">
                  <a:extLst>
                    <a:ext uri="{9D8B030D-6E8A-4147-A177-3AD203B41FA5}">
                      <a16:colId xmlns:a16="http://schemas.microsoft.com/office/drawing/2014/main" val="2360822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3490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B50994-16C0-4EFD-B92E-52EC6A6C08DD}"/>
              </a:ext>
            </a:extLst>
          </p:cNvPr>
          <p:cNvSpPr txBox="1"/>
          <p:nvPr/>
        </p:nvSpPr>
        <p:spPr>
          <a:xfrm>
            <a:off x="2088720" y="4486728"/>
            <a:ext cx="716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「蹴踘」介紹影片：</a:t>
            </a:r>
            <a:r>
              <a:rPr lang="en-US" altLang="zh-TW" sz="1400" dirty="0">
                <a:hlinkClick r:id="rId5"/>
              </a:rPr>
              <a:t> https://www.hkedcity.net/etv/zh-hant/resource/1401956893</a:t>
            </a:r>
            <a:r>
              <a:rPr lang="en-US" altLang="zh-TW" sz="1400" dirty="0"/>
              <a:t> (2:11-3:37)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840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162-E4A7-4311-B5E4-E8F2512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足毽的玩法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7E1E-E4F7-4C95-A32F-EF6C395C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300" y="1482775"/>
            <a:ext cx="7543800" cy="3017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 圍毽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 花毽（花式足毽）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 網毽（競技比賽）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4EC72-B927-4E00-9752-364EA3E81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6" b="91475" l="9135" r="94712">
                        <a14:foregroundMark x1="23077" y1="5246" x2="23077" y2="5246"/>
                        <a14:foregroundMark x1="16346" y1="11475" x2="16346" y2="11475"/>
                        <a14:foregroundMark x1="18750" y1="16721" x2="18750" y2="16721"/>
                        <a14:foregroundMark x1="90385" y1="34426" x2="90385" y2="34426"/>
                        <a14:foregroundMark x1="95673" y1="35410" x2="95673" y2="35410"/>
                        <a14:foregroundMark x1="62500" y1="78689" x2="62500" y2="78689"/>
                        <a14:foregroundMark x1="58654" y1="83279" x2="58654" y2="83279"/>
                        <a14:foregroundMark x1="45673" y1="80984" x2="45673" y2="80984"/>
                        <a14:foregroundMark x1="28846" y1="81967" x2="28846" y2="81967"/>
                        <a14:foregroundMark x1="58654" y1="88197" x2="58654" y2="88197"/>
                        <a14:foregroundMark x1="55769" y1="91475" x2="55769" y2="91475"/>
                        <a14:foregroundMark x1="62500" y1="83279" x2="62500" y2="83279"/>
                        <a14:foregroundMark x1="61538" y1="85246" x2="61538" y2="85246"/>
                        <a14:backgroundMark x1="55769" y1="90820" x2="55769" y2="90820"/>
                        <a14:backgroundMark x1="56731" y1="88852" x2="56731" y2="88852"/>
                        <a14:backgroundMark x1="61058" y1="88852" x2="61058" y2="88852"/>
                        <a14:backgroundMark x1="59135" y1="87869" x2="59135" y2="8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952"/>
          <a:stretch/>
        </p:blipFill>
        <p:spPr>
          <a:xfrm flipH="1">
            <a:off x="6316499" y="1849121"/>
            <a:ext cx="2218601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圍毽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14400" y="1511300"/>
            <a:ext cx="7543800" cy="1791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2</a:t>
            </a:r>
            <a:r>
              <a:rPr lang="zh-TW" altLang="en-US" sz="2400" dirty="0"/>
              <a:t>人以上圍成一圈</a:t>
            </a:r>
            <a:endParaRPr lang="en-US" altLang="zh-TW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互相對踢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適合男女老幼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zh-TW" alt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8CF8FB-60BF-451C-AFF3-AB71E1D38586}"/>
              </a:ext>
            </a:extLst>
          </p:cNvPr>
          <p:cNvGrpSpPr/>
          <p:nvPr/>
        </p:nvGrpSpPr>
        <p:grpSpPr>
          <a:xfrm>
            <a:off x="6238233" y="1514158"/>
            <a:ext cx="2380957" cy="2091691"/>
            <a:chOff x="4229100" y="1015563"/>
            <a:chExt cx="3045225" cy="3085412"/>
          </a:xfrm>
        </p:grpSpPr>
        <p:sp>
          <p:nvSpPr>
            <p:cNvPr id="4" name="Oval 3"/>
            <p:cNvSpPr/>
            <p:nvPr/>
          </p:nvSpPr>
          <p:spPr>
            <a:xfrm>
              <a:off x="4711700" y="1587500"/>
              <a:ext cx="2080025" cy="2006600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4483100" y="1511300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4229100" y="2905562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6817125" y="2006600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6118625" y="3574175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5739012" y="1015563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5185175" y="3681875"/>
              <a:ext cx="457200" cy="4191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502382" y="1774888"/>
              <a:ext cx="325237" cy="1494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118625" y="1878981"/>
              <a:ext cx="77587" cy="13901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221612" y="2425701"/>
              <a:ext cx="420195" cy="898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901788" y="3523109"/>
            <a:ext cx="62234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參考影片</a:t>
            </a:r>
            <a:endParaRPr lang="en-US" altLang="zh-TW" sz="2000" dirty="0"/>
          </a:p>
          <a:p>
            <a:r>
              <a:rPr lang="zh-TW" altLang="en-US" dirty="0"/>
              <a:t>日常</a:t>
            </a:r>
            <a:r>
              <a:rPr lang="en-US" altLang="zh-TW" dirty="0"/>
              <a:t>8</a:t>
            </a:r>
            <a:r>
              <a:rPr lang="zh-TW" altLang="en-US" dirty="0"/>
              <a:t>點半（體育運動）：第十一集 （香港電台，</a:t>
            </a:r>
            <a:r>
              <a:rPr lang="en-US" altLang="zh-TW" dirty="0"/>
              <a:t>2018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(6:39-6:55 )</a:t>
            </a:r>
          </a:p>
          <a:p>
            <a:r>
              <a:rPr lang="en-US" altLang="zh-TW" dirty="0"/>
              <a:t>https://www.youtube.com/watch?v=yW0sf5EBuWE</a:t>
            </a:r>
          </a:p>
        </p:txBody>
      </p:sp>
    </p:spTree>
    <p:extLst>
      <p:ext uri="{BB962C8B-B14F-4D97-AF65-F5344CB8AC3E}">
        <p14:creationId xmlns:p14="http://schemas.microsoft.com/office/powerpoint/2010/main" val="190828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花毽（花式足毽）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單人或多人組合</a:t>
            </a:r>
            <a:endParaRPr lang="en-US" altLang="zh-TW" sz="2400" dirty="0"/>
          </a:p>
          <a:p>
            <a:pPr marL="68263" indent="-682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透過不同花式動作完成指定的要求，而當中的動作稱之為「套路」</a:t>
            </a:r>
            <a:endParaRPr lang="en-US" altLang="zh-TW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可配合音樂以增加觀賞性</a:t>
            </a:r>
          </a:p>
          <a:p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6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網毽（競技比賽）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22960" y="1384302"/>
            <a:ext cx="7543800" cy="1693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集羽毛球場地，足球技術，及排球規例為一體的競技項目</a:t>
            </a:r>
            <a:endParaRPr lang="en-US" altLang="zh-TW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/>
              <a:t>有正式本地及國際賽事</a:t>
            </a:r>
            <a:endParaRPr lang="en-US" altLang="zh-TW" sz="2400" dirty="0"/>
          </a:p>
        </p:txBody>
      </p:sp>
      <p:pic>
        <p:nvPicPr>
          <p:cNvPr id="5" name="Graphic 4" descr="Soccer ball">
            <a:extLst>
              <a:ext uri="{FF2B5EF4-FFF2-40B4-BE49-F238E27FC236}">
                <a16:creationId xmlns:a16="http://schemas.microsoft.com/office/drawing/2014/main" id="{36F6657D-CCAA-4CDE-B30B-A8123663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5100" y="3350261"/>
            <a:ext cx="1219200" cy="1219200"/>
          </a:xfrm>
          <a:prstGeom prst="rect">
            <a:avLst/>
          </a:prstGeom>
        </p:spPr>
      </p:pic>
      <p:pic>
        <p:nvPicPr>
          <p:cNvPr id="7" name="Graphic 6" descr="Volleyball">
            <a:extLst>
              <a:ext uri="{FF2B5EF4-FFF2-40B4-BE49-F238E27FC236}">
                <a16:creationId xmlns:a16="http://schemas.microsoft.com/office/drawing/2014/main" id="{820AD337-8329-4768-B0A0-789E52A36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8080" y="2834640"/>
            <a:ext cx="1219200" cy="12192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2960" y="3615354"/>
            <a:ext cx="652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參考影片</a:t>
            </a:r>
            <a:endParaRPr lang="en-US" altLang="zh-TW" sz="2000" dirty="0"/>
          </a:p>
          <a:p>
            <a:r>
              <a:rPr lang="zh-TW" altLang="en-US" dirty="0"/>
              <a:t>毽技精湛 突破難關 （政府新聞處，</a:t>
            </a:r>
            <a:r>
              <a:rPr lang="en-US" altLang="zh-TW" dirty="0"/>
              <a:t>2017</a:t>
            </a:r>
            <a:r>
              <a:rPr lang="zh-TW" altLang="en-US" dirty="0"/>
              <a:t>）（</a:t>
            </a:r>
            <a:r>
              <a:rPr lang="en-US" altLang="zh-TW" dirty="0"/>
              <a:t>0:04-1:42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en-US" altLang="zh-TW" dirty="0"/>
              <a:t>https://www.youtube.com/watch?v=SSj5_4pBIxM</a:t>
            </a:r>
          </a:p>
        </p:txBody>
      </p:sp>
    </p:spTree>
    <p:extLst>
      <p:ext uri="{BB962C8B-B14F-4D97-AF65-F5344CB8AC3E}">
        <p14:creationId xmlns:p14="http://schemas.microsoft.com/office/powerpoint/2010/main" val="144303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網毽比賽場地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22821" y="3691267"/>
            <a:ext cx="2769065" cy="12088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zh-TW" altLang="en-US" sz="1900" dirty="0">
                <a:solidFill>
                  <a:schemeClr val="tx1"/>
                </a:solidFill>
              </a:rPr>
              <a:t>網高：</a:t>
            </a:r>
            <a:endParaRPr lang="en-US" altLang="zh-TW" sz="1900" dirty="0">
              <a:solidFill>
                <a:schemeClr val="tx1"/>
              </a:solidFill>
            </a:endParaRPr>
          </a:p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900" dirty="0">
                <a:solidFill>
                  <a:schemeClr val="tx1"/>
                </a:solidFill>
              </a:rPr>
              <a:t>1.5</a:t>
            </a:r>
            <a:r>
              <a:rPr lang="zh-TW" altLang="en-US" sz="1900" dirty="0">
                <a:solidFill>
                  <a:schemeClr val="tx1"/>
                </a:solidFill>
              </a:rPr>
              <a:t>米（女子組）</a:t>
            </a:r>
            <a:endParaRPr lang="en-US" altLang="zh-TW" sz="1900" dirty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en-US" altLang="zh-TW" sz="1900" dirty="0">
                <a:solidFill>
                  <a:schemeClr val="tx1"/>
                </a:solidFill>
              </a:rPr>
              <a:t>1.6</a:t>
            </a:r>
            <a:r>
              <a:rPr lang="zh-TW" altLang="en-US" sz="1900" dirty="0">
                <a:solidFill>
                  <a:schemeClr val="tx1"/>
                </a:solidFill>
              </a:rPr>
              <a:t>米（男子組、混雙）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590" y="1944047"/>
            <a:ext cx="5331225" cy="2984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975489" y="4928547"/>
            <a:ext cx="48006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3390" y="2339447"/>
            <a:ext cx="5343925" cy="127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96090" y="4590209"/>
            <a:ext cx="5343925" cy="127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368740" y="1972515"/>
            <a:ext cx="0" cy="298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683390" y="3450697"/>
            <a:ext cx="22465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93503" y="3450697"/>
            <a:ext cx="224651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5490" y="1958447"/>
            <a:ext cx="0" cy="298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76090" y="1958447"/>
            <a:ext cx="0" cy="298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75489" y="1958447"/>
            <a:ext cx="48006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"/>
          <p:cNvSpPr txBox="1">
            <a:spLocks/>
          </p:cNvSpPr>
          <p:nvPr/>
        </p:nvSpPr>
        <p:spPr>
          <a:xfrm>
            <a:off x="1378958" y="4365324"/>
            <a:ext cx="925819" cy="5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 algn="ctr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邊線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824125" y="2638354"/>
            <a:ext cx="986792" cy="5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底線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72B5F70-8656-464F-AD9B-F385931F768E}"/>
              </a:ext>
            </a:extLst>
          </p:cNvPr>
          <p:cNvSpPr txBox="1">
            <a:spLocks/>
          </p:cNvSpPr>
          <p:nvPr/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/>
              <a:t>比賽的場地為羽毛球場較外的邊線及較內的底線</a:t>
            </a:r>
          </a:p>
          <a:p>
            <a:endParaRPr lang="en-US" sz="2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3EC9B-B178-40BF-B05B-3CF2193F6399}"/>
              </a:ext>
            </a:extLst>
          </p:cNvPr>
          <p:cNvCxnSpPr>
            <a:cxnSpLocks/>
          </p:cNvCxnSpPr>
          <p:nvPr/>
        </p:nvCxnSpPr>
        <p:spPr>
          <a:xfrm flipV="1">
            <a:off x="3780000" y="1972516"/>
            <a:ext cx="0" cy="292756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8CB269-2632-485B-9684-397B046A13A2}"/>
              </a:ext>
            </a:extLst>
          </p:cNvPr>
          <p:cNvCxnSpPr>
            <a:cxnSpLocks/>
          </p:cNvCxnSpPr>
          <p:nvPr/>
        </p:nvCxnSpPr>
        <p:spPr>
          <a:xfrm flipV="1">
            <a:off x="2929903" y="1986915"/>
            <a:ext cx="0" cy="292756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網毽鞋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正面及側面：較平和寬闊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250" dirty="0"/>
              <a:t>防滑、耐磨、提升稳定性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695" y="2712153"/>
            <a:ext cx="2131716" cy="1770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411" y="1489715"/>
            <a:ext cx="2665629" cy="253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38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776</Words>
  <Application>Microsoft Office PowerPoint</Application>
  <PresentationFormat>On-screen Show (16:9)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Roboto Condensed</vt:lpstr>
      <vt:lpstr>新細明體</vt:lpstr>
      <vt:lpstr>Arial</vt:lpstr>
      <vt:lpstr>Calibri</vt:lpstr>
      <vt:lpstr>Calibri Light</vt:lpstr>
      <vt:lpstr>Wingdings</vt:lpstr>
      <vt:lpstr>Retrospect</vt:lpstr>
      <vt:lpstr>足毽（一） - 歷史和器材 - 手掌毽</vt:lpstr>
      <vt:lpstr>考考你</vt:lpstr>
      <vt:lpstr>PowerPoint Presentation</vt:lpstr>
      <vt:lpstr>足毽的玩法</vt:lpstr>
      <vt:lpstr>圍毽</vt:lpstr>
      <vt:lpstr>花毽（花式足毽）</vt:lpstr>
      <vt:lpstr>網毽（競技比賽）</vt:lpstr>
      <vt:lpstr>網毽比賽場地</vt:lpstr>
      <vt:lpstr>網毽鞋</vt:lpstr>
      <vt:lpstr>練習 – 手掌毽</vt:lpstr>
      <vt:lpstr>手掌毽練習</vt:lpstr>
      <vt:lpstr>手掌毽</vt:lpstr>
      <vt:lpstr>手掌毽</vt:lpstr>
      <vt:lpstr>謝謝！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足毽（一） - 歷史和器材 - 手掌毽</dc:title>
  <dc:creator>CHO WING CHI</dc:creator>
  <cp:lastModifiedBy>CHO WING CHI</cp:lastModifiedBy>
  <cp:revision>23</cp:revision>
  <dcterms:created xsi:type="dcterms:W3CDTF">2020-08-10T06:30:15Z</dcterms:created>
  <dcterms:modified xsi:type="dcterms:W3CDTF">2020-08-26T09:54:21Z</dcterms:modified>
</cp:coreProperties>
</file>