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8" r:id="rId3"/>
    <p:sldId id="267" r:id="rId4"/>
    <p:sldId id="258" r:id="rId5"/>
    <p:sldId id="269" r:id="rId6"/>
    <p:sldId id="259" r:id="rId7"/>
    <p:sldId id="264" r:id="rId8"/>
    <p:sldId id="271" r:id="rId9"/>
    <p:sldId id="270" r:id="rId10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3" autoAdjust="0"/>
    <p:restoredTop sz="94660"/>
  </p:normalViewPr>
  <p:slideViewPr>
    <p:cSldViewPr>
      <p:cViewPr>
        <p:scale>
          <a:sx n="75" d="100"/>
          <a:sy n="75" d="100"/>
        </p:scale>
        <p:origin x="1666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6D6AEC-3873-45DF-98F8-DA3D4C39C969}" type="datetimeFigureOut">
              <a:rPr lang="zh-HK" altLang="en-US" smtClean="0"/>
              <a:t>23/6/2017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65804B-4FF8-4067-8E85-BC5BCFC18F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780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C52C84-30B2-43C3-9C58-63FEC6A99960}" type="datetimeFigureOut">
              <a:rPr lang="zh-HK" altLang="en-US" smtClean="0"/>
              <a:t>23/6/2017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9CAC303-593F-4DF6-BF7D-23AB9BC04B6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36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5D82700-59C3-4446-ADFD-109E26D285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C67B-798F-432F-B45D-BFB0006B84A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E52B7-7CE8-459B-8AA9-D70D845F8EA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F1DD-206C-4E6F-BA18-4C6091E693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7140-2FEC-49C1-9C80-CB783131C16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A71-9EAB-4F9C-ABDD-BFF9A4CDFC3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5779-15CD-47DA-A117-D1BE8EAA7DB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7E35-F3DC-48F8-890A-3D2021C5C98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87AE-AE06-4113-8E8F-BAAB8D46254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C30B-0819-4032-A699-7BBC820A1F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14022A0-6D95-439E-A142-39A9D1CE84E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ppinventor.mit.edu/explore/ai2/setup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編程之旅 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1</a:t>
            </a:r>
            <a:endParaRPr lang="zh-HK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App Inventor 2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2700-59C3-4446-ADFD-109E26D2852D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93309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資優培育計畫</a:t>
            </a:r>
            <a:endParaRPr lang="en-US" altLang="zh-TW" dirty="0"/>
          </a:p>
          <a:p>
            <a:r>
              <a:rPr lang="zh-TW" altLang="en-US" dirty="0"/>
              <a:t>訓練同學的高層次及邏輯思維技巧 </a:t>
            </a:r>
            <a:r>
              <a:rPr lang="en-US" altLang="zh-TW" dirty="0"/>
              <a:t>(HOTs)</a:t>
            </a:r>
          </a:p>
          <a:p>
            <a:r>
              <a:rPr lang="zh-TW" altLang="en-US" dirty="0"/>
              <a:t>培育同學的計算思維</a:t>
            </a:r>
            <a:r>
              <a:rPr lang="en-US" altLang="zh-TW" dirty="0"/>
              <a:t>(Computational Thinking) </a:t>
            </a:r>
            <a:r>
              <a:rPr lang="zh-TW" altLang="en-US" dirty="0"/>
              <a:t>技巧</a:t>
            </a:r>
            <a:endParaRPr lang="en-US" altLang="zh-TW" dirty="0"/>
          </a:p>
          <a:p>
            <a:r>
              <a:rPr lang="zh-TW" altLang="en-US" dirty="0"/>
              <a:t>用戶 </a:t>
            </a:r>
            <a:r>
              <a:rPr lang="en-US" altLang="zh-TW" dirty="0"/>
              <a:t>(User) – </a:t>
            </a:r>
            <a:r>
              <a:rPr lang="zh-TW" altLang="en-US" dirty="0"/>
              <a:t>設計</a:t>
            </a:r>
            <a:r>
              <a:rPr lang="zh-TW" altLang="en-US" dirty="0">
                <a:latin typeface="Wingdings" pitchFamily="2" charset="2"/>
              </a:rPr>
              <a:t>者</a:t>
            </a:r>
            <a:r>
              <a:rPr lang="en-US" altLang="zh-TW" dirty="0"/>
              <a:t>(Designer)</a:t>
            </a:r>
          </a:p>
          <a:p>
            <a:pPr lvl="1"/>
            <a:r>
              <a:rPr lang="en-US" altLang="zh-TW" dirty="0"/>
              <a:t>Smart User</a:t>
            </a:r>
          </a:p>
          <a:p>
            <a:r>
              <a:rPr lang="zh-TW" altLang="en-US" dirty="0"/>
              <a:t>藉開發手機程式的過程，發揮及</a:t>
            </a:r>
            <a:r>
              <a:rPr lang="zh-TW" altLang="zh-HK" dirty="0"/>
              <a:t>提升</a:t>
            </a:r>
            <a:r>
              <a:rPr lang="zh-TW" altLang="en-US" dirty="0"/>
              <a:t>同學的創意及解難能力</a:t>
            </a:r>
            <a:endParaRPr lang="en-US" altLang="zh-TW" dirty="0"/>
          </a:p>
          <a:p>
            <a:endParaRPr lang="zh-HK" altLang="en-US" dirty="0">
              <a:latin typeface="Wingdings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30586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課程大綱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Hello World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自助默書讀字機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面積計算機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電子畫板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示例</a:t>
            </a:r>
            <a:r>
              <a:rPr lang="zh-TW" altLang="zh-HK" dirty="0">
                <a:solidFill>
                  <a:schemeClr val="tx1"/>
                </a:solidFill>
              </a:rPr>
              <a:t>遊戲</a:t>
            </a:r>
            <a:r>
              <a:rPr lang="en-US" altLang="zh-HK" dirty="0">
                <a:solidFill>
                  <a:schemeClr val="tx1"/>
                </a:solidFill>
              </a:rPr>
              <a:t>I –</a:t>
            </a:r>
            <a:r>
              <a:rPr lang="zh-TW" altLang="en-US" dirty="0">
                <a:solidFill>
                  <a:schemeClr val="tx1"/>
                </a:solidFill>
              </a:rPr>
              <a:t>打田鼠遊戲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示例</a:t>
            </a:r>
            <a:r>
              <a:rPr lang="zh-TW" altLang="zh-HK" dirty="0">
                <a:solidFill>
                  <a:schemeClr val="tx1"/>
                </a:solidFill>
              </a:rPr>
              <a:t>遊戲</a:t>
            </a:r>
            <a:r>
              <a:rPr lang="en-US" altLang="zh-HK" dirty="0">
                <a:solidFill>
                  <a:schemeClr val="tx1"/>
                </a:solidFill>
              </a:rPr>
              <a:t>II –</a:t>
            </a:r>
            <a:r>
              <a:rPr lang="zh-TW" altLang="zh-HK" dirty="0">
                <a:solidFill>
                  <a:schemeClr val="tx1"/>
                </a:solidFill>
              </a:rPr>
              <a:t>太空侵略者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自由創作及發佈會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47219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5475288"/>
            <a:ext cx="36195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應用程式：</a:t>
            </a:r>
            <a:r>
              <a:rPr lang="en-US" altLang="zh-TW" dirty="0"/>
              <a:t>APP INVENTOR </a:t>
            </a:r>
          </a:p>
          <a:p>
            <a:pPr>
              <a:lnSpc>
                <a:spcPct val="200000"/>
              </a:lnSpc>
            </a:pPr>
            <a:r>
              <a:rPr lang="zh-TW" altLang="en-US" dirty="0"/>
              <a:t>開發機構：美國麻省理工大學</a:t>
            </a:r>
            <a:endParaRPr lang="zh-HK" altLang="en-US" dirty="0"/>
          </a:p>
          <a:p>
            <a:pPr>
              <a:lnSpc>
                <a:spcPct val="200000"/>
              </a:lnSpc>
            </a:pPr>
            <a:r>
              <a:rPr lang="zh-TW" altLang="en-US" dirty="0"/>
              <a:t>推出日期：</a:t>
            </a:r>
            <a:r>
              <a:rPr lang="en-US" altLang="zh-TW" dirty="0"/>
              <a:t>2010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endParaRPr lang="en-US" altLang="zh-TW" dirty="0"/>
          </a:p>
          <a:p>
            <a:pPr>
              <a:lnSpc>
                <a:spcPct val="200000"/>
              </a:lnSpc>
            </a:pPr>
            <a:r>
              <a:rPr lang="zh-TW" altLang="en-US" dirty="0"/>
              <a:t>本課程使用版本：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(Beta)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2" y="669392"/>
            <a:ext cx="8864713" cy="54794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665173" y="141546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dirty="0">
                <a:solidFill>
                  <a:srgbClr val="FF0000"/>
                </a:solidFill>
              </a:rPr>
              <a:t>調色板</a:t>
            </a: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3404" y="5145970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dirty="0">
                <a:solidFill>
                  <a:srgbClr val="FF0000"/>
                </a:solidFill>
              </a:rPr>
              <a:t>智能手機</a:t>
            </a:r>
          </a:p>
          <a:p>
            <a:r>
              <a:rPr lang="zh-TW" altLang="zh-HK" dirty="0">
                <a:solidFill>
                  <a:srgbClr val="FF0000"/>
                </a:solidFill>
              </a:rPr>
              <a:t>版面視窗</a:t>
            </a: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67554" y="13957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dirty="0">
                <a:solidFill>
                  <a:srgbClr val="FF0000"/>
                </a:solidFill>
              </a:rPr>
              <a:t>組件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638929" y="2157832"/>
            <a:ext cx="149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dirty="0">
                <a:solidFill>
                  <a:srgbClr val="FF0000"/>
                </a:solidFill>
              </a:rPr>
              <a:t>切換板面</a:t>
            </a:r>
            <a:r>
              <a:rPr lang="en-US" altLang="zh-HK" dirty="0">
                <a:solidFill>
                  <a:srgbClr val="FF0000"/>
                </a:solidFill>
              </a:rPr>
              <a:t>/</a:t>
            </a:r>
            <a:br>
              <a:rPr lang="en-US" altLang="zh-HK" dirty="0">
                <a:solidFill>
                  <a:srgbClr val="FF0000"/>
                </a:solidFill>
              </a:rPr>
            </a:br>
            <a:r>
              <a:rPr lang="zh-TW" altLang="zh-HK" dirty="0">
                <a:solidFill>
                  <a:srgbClr val="FF0000"/>
                </a:solidFill>
              </a:rPr>
              <a:t>方塊設計</a:t>
            </a: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45112" y="324575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dirty="0">
                <a:solidFill>
                  <a:srgbClr val="FF0000"/>
                </a:solidFill>
              </a:rPr>
              <a:t>屬性</a:t>
            </a: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76839" y="52383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dirty="0">
                <a:solidFill>
                  <a:srgbClr val="FF0000"/>
                </a:solidFill>
              </a:rPr>
              <a:t>管理多媒體檔</a:t>
            </a:r>
          </a:p>
        </p:txBody>
      </p:sp>
    </p:spTree>
    <p:extLst>
      <p:ext uri="{BB962C8B-B14F-4D97-AF65-F5344CB8AC3E}">
        <p14:creationId xmlns:p14="http://schemas.microsoft.com/office/powerpoint/2010/main" val="49625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 INVENTOR</a:t>
            </a:r>
            <a:r>
              <a:rPr lang="zh-TW" altLang="en-US" dirty="0"/>
              <a:t> </a:t>
            </a:r>
            <a:r>
              <a:rPr lang="en-US" altLang="zh-TW" dirty="0"/>
              <a:t>2 </a:t>
            </a:r>
            <a:r>
              <a:rPr lang="zh-TW" altLang="en-US" dirty="0"/>
              <a:t>的運作需求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操作系統</a:t>
            </a:r>
            <a:endParaRPr lang="en-US" altLang="zh-TW" dirty="0"/>
          </a:p>
          <a:p>
            <a:pPr lvl="1"/>
            <a:r>
              <a:rPr lang="en-US" altLang="zh-HK" dirty="0"/>
              <a:t>	Macintosh (with Intel processor): Mac OS X 10.5 or higher</a:t>
            </a:r>
          </a:p>
          <a:p>
            <a:pPr lvl="1"/>
            <a:r>
              <a:rPr lang="en-US" altLang="zh-HK" dirty="0"/>
              <a:t>	Windows: Windows XP, Windows Vista, Windows 7</a:t>
            </a:r>
          </a:p>
          <a:p>
            <a:endParaRPr lang="en-US" altLang="zh-TW" dirty="0"/>
          </a:p>
          <a:p>
            <a:r>
              <a:rPr lang="zh-TW" altLang="en-US" dirty="0"/>
              <a:t>瀏覽器</a:t>
            </a:r>
            <a:endParaRPr lang="en-US" altLang="zh-TW" dirty="0"/>
          </a:p>
          <a:p>
            <a:pPr lvl="1"/>
            <a:r>
              <a:rPr lang="en-US" altLang="zh-HK" dirty="0"/>
              <a:t>Mozilla Firefox 3.6 or higher</a:t>
            </a:r>
          </a:p>
          <a:p>
            <a:pPr lvl="1"/>
            <a:r>
              <a:rPr lang="en-US" altLang="zh-HK" dirty="0"/>
              <a:t>Apple Safari 5.0 or higher</a:t>
            </a:r>
          </a:p>
          <a:p>
            <a:pPr lvl="1"/>
            <a:r>
              <a:rPr lang="en-US" altLang="zh-HK" dirty="0"/>
              <a:t>Google Chrome 4.0 or higher</a:t>
            </a:r>
          </a:p>
          <a:p>
            <a:pPr lvl="1"/>
            <a:r>
              <a:rPr lang="en-US" altLang="zh-HK" dirty="0"/>
              <a:t>Microsoft Internet Explorer is not supported (</a:t>
            </a:r>
            <a:r>
              <a:rPr lang="zh-TW" altLang="en-US" dirty="0"/>
              <a:t>不支援</a:t>
            </a:r>
            <a:r>
              <a:rPr lang="en-US" altLang="zh-TW" dirty="0"/>
              <a:t>)</a:t>
            </a:r>
            <a:endParaRPr lang="en-US" altLang="zh-HK" dirty="0"/>
          </a:p>
          <a:p>
            <a:endParaRPr lang="en-US" altLang="zh-TW" dirty="0"/>
          </a:p>
          <a:p>
            <a:r>
              <a:rPr lang="zh-TW" altLang="en-US" dirty="0"/>
              <a:t>流動裝置操作系統</a:t>
            </a:r>
            <a:endParaRPr lang="en-US" altLang="zh-TW" dirty="0"/>
          </a:p>
          <a:p>
            <a:pPr lvl="1"/>
            <a:r>
              <a:rPr lang="en-US" altLang="zh-HK" dirty="0"/>
              <a:t>Android Operating System 2.3 ("Gingerbread") or higher</a:t>
            </a:r>
          </a:p>
          <a:p>
            <a:endParaRPr lang="en-US" altLang="zh-TW" dirty="0"/>
          </a:p>
          <a:p>
            <a:r>
              <a:rPr lang="zh-TW" altLang="en-US" dirty="0"/>
              <a:t>擁有一個</a:t>
            </a:r>
            <a:r>
              <a:rPr lang="en-US" altLang="zh-TW" dirty="0"/>
              <a:t>Google Gmail </a:t>
            </a:r>
            <a:r>
              <a:rPr lang="zh-TW" altLang="en-US" dirty="0"/>
              <a:t>帳戶 </a:t>
            </a:r>
            <a:r>
              <a:rPr lang="en-US" altLang="zh-TW" dirty="0"/>
              <a:t>(</a:t>
            </a:r>
            <a:r>
              <a:rPr lang="zh-TW" altLang="en-US" dirty="0"/>
              <a:t>雲端存檔用</a:t>
            </a:r>
            <a:r>
              <a:rPr lang="en-US" altLang="zh-TW" dirty="0"/>
              <a:t>)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 </a:t>
            </a:r>
            <a:r>
              <a:rPr lang="en-US" altLang="zh-TW" dirty="0"/>
              <a:t>App Inventor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204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3960"/>
            <a:ext cx="64451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264127" y="1352055"/>
            <a:ext cx="167253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官方網站建議使用的方法</a:t>
            </a:r>
            <a:endParaRPr lang="zh-HK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爆炸 1 4"/>
          <p:cNvSpPr/>
          <p:nvPr/>
        </p:nvSpPr>
        <p:spPr>
          <a:xfrm>
            <a:off x="5874142" y="2060848"/>
            <a:ext cx="2940332" cy="15013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電腦毋須額外安裝</a:t>
            </a:r>
            <a:br>
              <a:rPr lang="en-US" altLang="zh-TW" sz="14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1400" dirty="0">
                <a:latin typeface="Adobe 繁黑體 Std B" pitchFamily="34" charset="-120"/>
                <a:ea typeface="Adobe 繁黑體 Std B" pitchFamily="34" charset="-120"/>
              </a:rPr>
              <a:t>任何軟件</a:t>
            </a:r>
            <a:endParaRPr lang="zh-HK" altLang="en-US" sz="1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4650" y="4992823"/>
            <a:ext cx="1944216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若同學未能帶備自己的智能手機，可使用方法二</a:t>
            </a: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爆炸 1 7"/>
          <p:cNvSpPr/>
          <p:nvPr/>
        </p:nvSpPr>
        <p:spPr>
          <a:xfrm>
            <a:off x="127454" y="2868939"/>
            <a:ext cx="2232248" cy="136815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latin typeface="Adobe 繁黑體 Std B" pitchFamily="34" charset="-120"/>
                <a:ea typeface="Adobe 繁黑體 Std B" pitchFamily="34" charset="-120"/>
              </a:rPr>
              <a:t>而為電腦安裝模擬器</a:t>
            </a:r>
            <a:endParaRPr lang="zh-HK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爆炸 1 5"/>
          <p:cNvSpPr/>
          <p:nvPr/>
        </p:nvSpPr>
        <p:spPr>
          <a:xfrm>
            <a:off x="6880000" y="3000913"/>
            <a:ext cx="2448272" cy="1584176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智能手機而安裝</a:t>
            </a:r>
            <a:endParaRPr lang="en-US" altLang="zh-TW" sz="1200" dirty="0"/>
          </a:p>
          <a:p>
            <a:pPr algn="ctr"/>
            <a:r>
              <a:rPr lang="en-US" altLang="zh-TW" sz="1200" dirty="0"/>
              <a:t>“</a:t>
            </a:r>
            <a:r>
              <a:rPr lang="en-US" altLang="zh-HK" sz="1200" dirty="0"/>
              <a:t>MIT AI2 Companion 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5230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物件導向程式的設計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 Inventor </a:t>
            </a:r>
            <a:r>
              <a:rPr lang="zh-TW" altLang="en-US"/>
              <a:t>採用的</a:t>
            </a:r>
            <a:endParaRPr lang="en-US" altLang="zh-TW"/>
          </a:p>
          <a:p>
            <a:r>
              <a:rPr lang="zh-TW" altLang="en-US" dirty="0"/>
              <a:t>物件導向程式的設計是一種</a:t>
            </a:r>
            <a:r>
              <a:rPr lang="en-US" altLang="zh-TW" dirty="0"/>
              <a:t>App Inventor </a:t>
            </a:r>
            <a:r>
              <a:rPr lang="zh-TW" altLang="en-US" dirty="0"/>
              <a:t>的程序中，每件元件，可視為一件「物件」，每件「物件」有其專屬的「屬性」，並以「</a:t>
            </a:r>
            <a:r>
              <a:rPr lang="en-US" altLang="zh-TW" dirty="0"/>
              <a:t>.</a:t>
            </a:r>
            <a:r>
              <a:rPr lang="zh-TW" altLang="en-US" dirty="0"/>
              <a:t>」來聯繫，如：</a:t>
            </a:r>
            <a:endParaRPr lang="en-US" altLang="zh-TW" dirty="0"/>
          </a:p>
          <a:p>
            <a:pPr lvl="1"/>
            <a:r>
              <a:rPr lang="en-US" altLang="zh-TW" dirty="0"/>
              <a:t>Button1.Font </a:t>
            </a:r>
            <a:r>
              <a:rPr lang="zh-TW" altLang="en-US" dirty="0"/>
              <a:t>：指</a:t>
            </a:r>
            <a:r>
              <a:rPr lang="en-US" altLang="zh-TW" dirty="0"/>
              <a:t>Button1 </a:t>
            </a:r>
            <a:r>
              <a:rPr lang="zh-TW" altLang="en-US" dirty="0"/>
              <a:t>的字型</a:t>
            </a:r>
            <a:endParaRPr lang="en-US" altLang="zh-TW" dirty="0"/>
          </a:p>
          <a:p>
            <a:pPr lvl="1"/>
            <a:r>
              <a:rPr lang="en-US" altLang="zh-TW" dirty="0"/>
              <a:t>Label1.TextColor </a:t>
            </a:r>
            <a:r>
              <a:rPr lang="zh-TW" altLang="en-US" dirty="0"/>
              <a:t>：指</a:t>
            </a:r>
            <a:r>
              <a:rPr lang="en-US" altLang="zh-TW" dirty="0"/>
              <a:t>Label1 </a:t>
            </a:r>
            <a:r>
              <a:rPr lang="zh-TW" altLang="en-US" dirty="0"/>
              <a:t>的字體顏色</a:t>
            </a:r>
            <a:endParaRPr lang="en-US" altLang="zh-TW" dirty="0"/>
          </a:p>
          <a:p>
            <a:pPr lvl="1"/>
            <a:endParaRPr lang="zh-HK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37432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如何編寫手機程式</a:t>
            </a:r>
            <a:endParaRPr lang="en-US" altLang="zh-TW" dirty="0"/>
          </a:p>
          <a:p>
            <a:r>
              <a:rPr lang="zh-TW" altLang="en-US" dirty="0"/>
              <a:t>認識了</a:t>
            </a:r>
            <a:r>
              <a:rPr lang="en-US" altLang="zh-TW" dirty="0"/>
              <a:t>App Inventor </a:t>
            </a:r>
            <a:r>
              <a:rPr lang="zh-TW" altLang="en-US" dirty="0"/>
              <a:t>的介面</a:t>
            </a:r>
            <a:endParaRPr lang="en-US" altLang="zh-TW" dirty="0"/>
          </a:p>
          <a:p>
            <a:r>
              <a:rPr lang="zh-TW" altLang="en-US" dirty="0"/>
              <a:t>認識 </a:t>
            </a:r>
            <a:r>
              <a:rPr lang="en-US" altLang="zh-HK" dirty="0"/>
              <a:t>Label </a:t>
            </a:r>
            <a:r>
              <a:rPr lang="zh-TW" altLang="en-US" dirty="0"/>
              <a:t>與</a:t>
            </a:r>
            <a:r>
              <a:rPr lang="en-US" altLang="zh-TW" dirty="0"/>
              <a:t>Textbox</a:t>
            </a:r>
            <a:r>
              <a:rPr lang="zh-TW" altLang="en-US" dirty="0"/>
              <a:t> 的分別</a:t>
            </a:r>
            <a:endParaRPr lang="en-US" altLang="zh-TW" dirty="0"/>
          </a:p>
          <a:p>
            <a:r>
              <a:rPr lang="zh-TW" altLang="en-US" dirty="0"/>
              <a:t>物件與物件屬性的關係</a:t>
            </a:r>
            <a:endParaRPr lang="en-US" altLang="zh-TW" dirty="0"/>
          </a:p>
          <a:p>
            <a:pPr lvl="1"/>
            <a:r>
              <a:rPr lang="zh-TW" altLang="en-US" dirty="0"/>
              <a:t>「</a:t>
            </a:r>
            <a:r>
              <a:rPr lang="en-US" altLang="zh-TW" dirty="0"/>
              <a:t>.</a:t>
            </a:r>
            <a:r>
              <a:rPr lang="zh-TW" altLang="en-US" dirty="0"/>
              <a:t>」</a:t>
            </a:r>
            <a:endParaRPr lang="en-US" altLang="zh-TW" dirty="0"/>
          </a:p>
          <a:p>
            <a:r>
              <a:rPr lang="zh-TW" altLang="en-US" dirty="0"/>
              <a:t>擷取或更改不同物件的屬性</a:t>
            </a:r>
            <a:endParaRPr lang="en-US" altLang="zh-TW" dirty="0"/>
          </a:p>
          <a:p>
            <a:r>
              <a:rPr lang="zh-TW" altLang="en-US"/>
              <a:t>下載程式到手機進行測試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7926-9E39-4533-9F76-F9A2657468C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359508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</TotalTime>
  <Words>305</Words>
  <Application>Microsoft Office PowerPoint</Application>
  <PresentationFormat>如螢幕大小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Adobe 繁黑體 Std B</vt:lpstr>
      <vt:lpstr>Bradley Hand ITC TT-Bold</vt:lpstr>
      <vt:lpstr>新細明體</vt:lpstr>
      <vt:lpstr>Arial</vt:lpstr>
      <vt:lpstr>Calibri</vt:lpstr>
      <vt:lpstr>Cambria</vt:lpstr>
      <vt:lpstr>Rage Italic</vt:lpstr>
      <vt:lpstr>Wingdings</vt:lpstr>
      <vt:lpstr>Sketchbook</vt:lpstr>
      <vt:lpstr>編程之旅 1</vt:lpstr>
      <vt:lpstr>目標</vt:lpstr>
      <vt:lpstr>課程大綱</vt:lpstr>
      <vt:lpstr>PowerPoint 簡報</vt:lpstr>
      <vt:lpstr>PowerPoint 簡報</vt:lpstr>
      <vt:lpstr>APP INVENTOR 2 的運作需求</vt:lpstr>
      <vt:lpstr>安裝 App Inventor 2</vt:lpstr>
      <vt:lpstr>物件導向程式的設計</vt:lpstr>
      <vt:lpstr>總結</vt:lpstr>
    </vt:vector>
  </TitlesOfParts>
  <Company>WY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TSANG, Tin-tak, Issac</cp:lastModifiedBy>
  <cp:revision>60</cp:revision>
  <cp:lastPrinted>2017-05-29T09:18:09Z</cp:lastPrinted>
  <dcterms:created xsi:type="dcterms:W3CDTF">2011-04-01T05:00:37Z</dcterms:created>
  <dcterms:modified xsi:type="dcterms:W3CDTF">2017-06-23T10:29:04Z</dcterms:modified>
</cp:coreProperties>
</file>