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76" r:id="rId6"/>
    <p:sldId id="268" r:id="rId7"/>
    <p:sldId id="269" r:id="rId8"/>
    <p:sldId id="270" r:id="rId9"/>
    <p:sldId id="271" r:id="rId10"/>
    <p:sldId id="272" r:id="rId11"/>
    <p:sldId id="282" r:id="rId12"/>
    <p:sldId id="277" r:id="rId13"/>
    <p:sldId id="278" r:id="rId14"/>
    <p:sldId id="279" r:id="rId15"/>
    <p:sldId id="280" r:id="rId16"/>
    <p:sldId id="281" r:id="rId17"/>
    <p:sldId id="273" r:id="rId18"/>
    <p:sldId id="275" r:id="rId19"/>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預設章節" id="{D6607262-C4BE-4DEA-BDAF-6527F1899ED4}">
          <p14:sldIdLst>
            <p14:sldId id="256"/>
            <p14:sldId id="257"/>
            <p14:sldId id="258"/>
            <p14:sldId id="262"/>
            <p14:sldId id="276"/>
            <p14:sldId id="268"/>
            <p14:sldId id="269"/>
            <p14:sldId id="270"/>
            <p14:sldId id="271"/>
            <p14:sldId id="272"/>
            <p14:sldId id="282"/>
            <p14:sldId id="277"/>
            <p14:sldId id="278"/>
            <p14:sldId id="279"/>
            <p14:sldId id="280"/>
            <p14:sldId id="281"/>
            <p14:sldId id="273"/>
            <p14:sldId id="27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9966"/>
    <a:srgbClr val="99CC00"/>
    <a:srgbClr val="66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1236" y="-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9656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295806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60091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39851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2857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7957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06338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56422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278887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51107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2/4/2020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7436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851B0-96A4-4906-BFE4-4F8E184A23D0}" type="datetimeFigureOut">
              <a:rPr lang="zh-HK" altLang="en-US" smtClean="0"/>
              <a:pPr/>
              <a:t>2/4/2020</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5565-4181-47EA-9FE1-4ACE1C433919}" type="slidenum">
              <a:rPr lang="zh-HK" altLang="en-US" smtClean="0"/>
              <a:pPr/>
              <a:t>‹#›</a:t>
            </a:fld>
            <a:endParaRPr lang="zh-HK" altLang="en-US"/>
          </a:p>
        </p:txBody>
      </p:sp>
    </p:spTree>
    <p:extLst>
      <p:ext uri="{BB962C8B-B14F-4D97-AF65-F5344CB8AC3E}">
        <p14:creationId xmlns="" xmlns:p14="http://schemas.microsoft.com/office/powerpoint/2010/main" val="1928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p.gov.hk/tc/healthtopics/content/24/102466.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Z8dFHOE2-4&amp;feature=youtu.be" TargetMode="External"/><Relationship Id="rId2" Type="http://schemas.openxmlformats.org/officeDocument/2006/relationships/hyperlink" Target="https://www.youtube.com/watch?v=bfHoBihQNks&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0787" y="785149"/>
            <a:ext cx="8857032" cy="2387600"/>
          </a:xfrm>
        </p:spPr>
        <p:txBody>
          <a:bodyPr>
            <a:normAutofit/>
          </a:bodyPr>
          <a:lstStyle/>
          <a:p>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的學與教資源</a:t>
            </a:r>
            <a:endParaRPr lang="zh-HK"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副標題 4"/>
          <p:cNvSpPr>
            <a:spLocks noGrp="1"/>
          </p:cNvSpPr>
          <p:nvPr>
            <p:ph type="subTitle" idx="1"/>
          </p:nvPr>
        </p:nvSpPr>
        <p:spPr>
          <a:xfrm>
            <a:off x="1100303" y="3629268"/>
            <a:ext cx="6858000" cy="1655762"/>
          </a:xfrm>
        </p:spPr>
        <p:txBody>
          <a:bodyPr>
            <a:normAutofit/>
          </a:bodyPr>
          <a:lstStyle/>
          <a:p>
            <a:r>
              <a:rPr lang="zh-TW" altLang="en-US" sz="3600" dirty="0" smtClean="0">
                <a:latin typeface="標楷體" panose="03000509000000000000" pitchFamily="65" charset="-120"/>
                <a:ea typeface="標楷體" panose="03000509000000000000" pitchFamily="65" charset="-120"/>
              </a:rPr>
              <a:t>教育局 課程發展處 通識教育組</a:t>
            </a:r>
            <a:endParaRPr lang="zh-HK"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99976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524" y="249624"/>
            <a:ext cx="7886700" cy="886158"/>
          </a:xfrm>
        </p:spPr>
        <p:txBody>
          <a:bodyPr/>
          <a:lstStyle/>
          <a:p>
            <a:pPr algn="ctr"/>
            <a:r>
              <a:rPr lang="zh-TW" altLang="en-US" dirty="0" smtClean="0">
                <a:latin typeface="標楷體" panose="03000509000000000000" pitchFamily="65" charset="-120"/>
                <a:ea typeface="標楷體" panose="03000509000000000000" pitchFamily="65" charset="-120"/>
              </a:rPr>
              <a:t>小　結</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3778" y="1219233"/>
            <a:ext cx="7886700" cy="5248944"/>
          </a:xfrm>
        </p:spPr>
        <p:txBody>
          <a:bodyPr>
            <a:normAutofit/>
          </a:bodyPr>
          <a:lstStyle/>
          <a:p>
            <a:pPr algn="just">
              <a:lnSpc>
                <a:spcPct val="100000"/>
              </a:lnSpc>
            </a:pPr>
            <a:r>
              <a:rPr lang="zh-TW" altLang="en-US" dirty="0" smtClean="0">
                <a:latin typeface="標楷體" panose="03000509000000000000" pitchFamily="65" charset="-120"/>
                <a:ea typeface="標楷體" panose="03000509000000000000" pitchFamily="65" charset="-120"/>
              </a:rPr>
              <a:t>疫</a:t>
            </a:r>
            <a:r>
              <a:rPr lang="zh-TW" altLang="en-US" dirty="0">
                <a:latin typeface="標楷體" panose="03000509000000000000" pitchFamily="65" charset="-120"/>
                <a:ea typeface="標楷體" panose="03000509000000000000" pitchFamily="65" charset="-120"/>
              </a:rPr>
              <a:t>情</a:t>
            </a:r>
            <a:r>
              <a:rPr lang="zh-TW" altLang="en-US" dirty="0" smtClean="0">
                <a:latin typeface="標楷體" panose="03000509000000000000" pitchFamily="65" charset="-120"/>
                <a:ea typeface="標楷體" panose="03000509000000000000" pitchFamily="65" charset="-120"/>
              </a:rPr>
              <a:t>持續及蔓延，威脅公眾生命安全；要有效對抗疫症，不僅是政府的</a:t>
            </a:r>
            <a:r>
              <a:rPr lang="zh-TW" altLang="en-US" dirty="0">
                <a:latin typeface="標楷體" panose="03000509000000000000" pitchFamily="65" charset="-120"/>
                <a:ea typeface="標楷體" panose="03000509000000000000" pitchFamily="65" charset="-120"/>
              </a:rPr>
              <a:t>責任</a:t>
            </a:r>
            <a:r>
              <a:rPr lang="zh-TW" altLang="en-US" dirty="0" smtClean="0">
                <a:latin typeface="標楷體" panose="03000509000000000000" pitchFamily="65" charset="-120"/>
                <a:ea typeface="標楷體" panose="03000509000000000000" pitchFamily="65" charset="-120"/>
              </a:rPr>
              <a:t>，更需要社會各界於不同層面團結協作，才可抗疫成功。</a:t>
            </a:r>
            <a:endParaRPr lang="zh-TW" altLang="en-US" dirty="0">
              <a:latin typeface="標楷體" panose="03000509000000000000" pitchFamily="65" charset="-120"/>
              <a:ea typeface="標楷體" panose="03000509000000000000" pitchFamily="65" charset="-120"/>
            </a:endParaRPr>
          </a:p>
          <a:p>
            <a:pPr algn="just">
              <a:lnSpc>
                <a:spcPct val="100000"/>
              </a:lnSpc>
            </a:pPr>
            <a:r>
              <a:rPr lang="zh-TW" altLang="en-US" dirty="0" smtClean="0">
                <a:latin typeface="標楷體" panose="03000509000000000000" pitchFamily="65" charset="-120"/>
                <a:ea typeface="標楷體" panose="03000509000000000000" pitchFamily="65" charset="-120"/>
              </a:rPr>
              <a:t>抗疫期間，大多數人都會</a:t>
            </a:r>
            <a:r>
              <a:rPr lang="zh-TW" altLang="en-US" dirty="0">
                <a:latin typeface="標楷體" panose="03000509000000000000" pitchFamily="65" charset="-120"/>
                <a:ea typeface="標楷體" panose="03000509000000000000" pitchFamily="65" charset="-120"/>
              </a:rPr>
              <a:t>減少</a:t>
            </a:r>
            <a:r>
              <a:rPr lang="zh-TW" altLang="en-US" dirty="0" smtClean="0">
                <a:latin typeface="標楷體" panose="03000509000000000000" pitchFamily="65" charset="-120"/>
                <a:ea typeface="標楷體" panose="03000509000000000000" pitchFamily="65" charset="-120"/>
              </a:rPr>
              <a:t>出外而留在家中，</a:t>
            </a:r>
            <a:r>
              <a:rPr lang="zh-TW" altLang="en-US" dirty="0">
                <a:latin typeface="標楷體" panose="03000509000000000000" pitchFamily="65" charset="-120"/>
                <a:ea typeface="標楷體" panose="03000509000000000000" pitchFamily="65" charset="-120"/>
              </a:rPr>
              <a:t>以免受到</a:t>
            </a:r>
            <a:r>
              <a:rPr lang="zh-TW" altLang="en-US" dirty="0" smtClean="0">
                <a:latin typeface="標楷體" panose="03000509000000000000" pitchFamily="65" charset="-120"/>
                <a:ea typeface="標楷體" panose="03000509000000000000" pitchFamily="65" charset="-120"/>
              </a:rPr>
              <a:t>感染，這反映了</a:t>
            </a:r>
            <a:r>
              <a:rPr lang="zh-TW" altLang="en-US" dirty="0">
                <a:latin typeface="標楷體" panose="03000509000000000000" pitchFamily="65" charset="-120"/>
                <a:ea typeface="標楷體" panose="03000509000000000000" pitchFamily="65" charset="-120"/>
              </a:rPr>
              <a:t>家庭和親人</a:t>
            </a:r>
            <a:r>
              <a:rPr lang="zh-TW" altLang="en-US" dirty="0" smtClean="0">
                <a:latin typeface="標楷體" panose="03000509000000000000" pitchFamily="65" charset="-120"/>
                <a:ea typeface="標楷體" panose="03000509000000000000" pitchFamily="65" charset="-120"/>
              </a:rPr>
              <a:t>在這重要時刻，發揮了保護網的功能。因此，營造和諧的家庭氣氛，關心家中各人的感受，並且互相支援，無論是否處於抗疫期間，都是非常重要的。</a:t>
            </a:r>
            <a:endParaRPr lang="en-US" altLang="zh-TW" dirty="0" smtClean="0">
              <a:latin typeface="標楷體" panose="03000509000000000000" pitchFamily="65" charset="-120"/>
              <a:ea typeface="標楷體" panose="03000509000000000000" pitchFamily="65" charset="-120"/>
            </a:endParaRPr>
          </a:p>
          <a:p>
            <a:pPr algn="just">
              <a:lnSpc>
                <a:spcPct val="100000"/>
              </a:lnSpc>
            </a:pPr>
            <a:r>
              <a:rPr lang="zh-TW" altLang="en-US" dirty="0" smtClean="0">
                <a:latin typeface="標楷體" panose="03000509000000000000" pitchFamily="65" charset="-120"/>
                <a:ea typeface="標楷體" panose="03000509000000000000" pitchFamily="65" charset="-120"/>
              </a:rPr>
              <a:t>疫症對社會上的弱勢</a:t>
            </a:r>
            <a:r>
              <a:rPr lang="zh-TW" altLang="en-US" dirty="0">
                <a:latin typeface="標楷體" panose="03000509000000000000" pitchFamily="65" charset="-120"/>
                <a:ea typeface="標楷體" panose="03000509000000000000" pitchFamily="65" charset="-120"/>
              </a:rPr>
              <a:t>社</a:t>
            </a:r>
            <a:r>
              <a:rPr lang="zh-TW" altLang="en-US" dirty="0" smtClean="0">
                <a:latin typeface="標楷體" panose="03000509000000000000" pitchFamily="65" charset="-120"/>
                <a:ea typeface="標楷體" panose="03000509000000000000" pitchFamily="65" charset="-120"/>
              </a:rPr>
              <a:t>群帶來重大影響，身為社會的一分子，應關心他們的需要，並在能力範圍內提供支援。</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98970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3778" y="201496"/>
            <a:ext cx="7886700" cy="1325563"/>
          </a:xfrm>
        </p:spPr>
        <p:txBody>
          <a:bodyPr/>
          <a:lstStyle/>
          <a:p>
            <a:pPr algn="ctr"/>
            <a:r>
              <a:rPr lang="zh-TW" altLang="en-US" dirty="0" smtClean="0">
                <a:solidFill>
                  <a:prstClr val="black"/>
                </a:solidFill>
                <a:latin typeface="標楷體" panose="03000509000000000000" pitchFamily="65" charset="-120"/>
                <a:ea typeface="標楷體" panose="03000509000000000000" pitchFamily="65" charset="-120"/>
              </a:rPr>
              <a:t>再次觀看圖片</a:t>
            </a:r>
            <a:endParaRPr lang="zh-HK" altLang="en-US" dirty="0"/>
          </a:p>
        </p:txBody>
      </p:sp>
      <p:sp>
        <p:nvSpPr>
          <p:cNvPr id="5" name="文字方塊 4"/>
          <p:cNvSpPr txBox="1"/>
          <p:nvPr/>
        </p:nvSpPr>
        <p:spPr>
          <a:xfrm>
            <a:off x="1645920" y="6022527"/>
            <a:ext cx="5998464" cy="400110"/>
          </a:xfrm>
          <a:prstGeom prst="rect">
            <a:avLst/>
          </a:prstGeom>
          <a:noFill/>
          <a:ln w="9525">
            <a:solidFill>
              <a:schemeClr val="tx1"/>
            </a:solidFill>
          </a:ln>
        </p:spPr>
        <p:txBody>
          <a:bodyPr wrap="square" rtlCol="0">
            <a:spAutoFit/>
          </a:bodyPr>
          <a:lstStyle/>
          <a:p>
            <a:r>
              <a:rPr lang="zh-TW" altLang="en-US" sz="2000" dirty="0" smtClean="0">
                <a:latin typeface="Times New Roman" panose="02020603050405020304" pitchFamily="18" charset="0"/>
                <a:cs typeface="Times New Roman" panose="02020603050405020304" pitchFamily="18" charset="0"/>
              </a:rPr>
              <a:t>修改自衛生防護中心網頁   </a:t>
            </a:r>
            <a:r>
              <a:rPr lang="en-US" altLang="zh-HK" sz="2000" dirty="0" smtClean="0">
                <a:latin typeface="Times New Roman" panose="02020603050405020304" pitchFamily="18" charset="0"/>
                <a:cs typeface="Times New Roman" panose="02020603050405020304" pitchFamily="18" charset="0"/>
              </a:rPr>
              <a:t>https://www.chp.gov.hk/tc/</a:t>
            </a:r>
            <a:endParaRPr lang="zh-HK" altLang="en-US" sz="2000" dirty="0">
              <a:latin typeface="Times New Roman" panose="02020603050405020304" pitchFamily="18" charset="0"/>
              <a:cs typeface="Times New Roman" panose="02020603050405020304" pitchFamily="18" charset="0"/>
            </a:endParaRPr>
          </a:p>
        </p:txBody>
      </p:sp>
      <p:pic>
        <p:nvPicPr>
          <p:cNvPr id="13" name="圖片 12"/>
          <p:cNvPicPr>
            <a:picLocks noChangeAspect="1"/>
          </p:cNvPicPr>
          <p:nvPr/>
        </p:nvPicPr>
        <p:blipFill rotWithShape="1">
          <a:blip r:embed="rId2" cstate="print"/>
          <a:srcRect l="18737" t="21134" r="16842" b="17484"/>
          <a:stretch/>
        </p:blipFill>
        <p:spPr>
          <a:xfrm>
            <a:off x="920107" y="1527059"/>
            <a:ext cx="7603063" cy="4074844"/>
          </a:xfrm>
          <a:prstGeom prst="rect">
            <a:avLst/>
          </a:prstGeom>
          <a:ln w="28575">
            <a:solidFill>
              <a:schemeClr val="tx1"/>
            </a:solidFill>
          </a:ln>
        </p:spPr>
      </p:pic>
    </p:spTree>
    <p:extLst>
      <p:ext uri="{BB962C8B-B14F-4D97-AF65-F5344CB8AC3E}">
        <p14:creationId xmlns="" xmlns:p14="http://schemas.microsoft.com/office/powerpoint/2010/main" val="287561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6406" y="139618"/>
            <a:ext cx="7886700" cy="1325563"/>
          </a:xfrm>
        </p:spPr>
        <p:txBody>
          <a:bodyPr/>
          <a:lstStyle/>
          <a:p>
            <a:pPr algn="ctr"/>
            <a:r>
              <a:rPr lang="zh-TW" altLang="en-US" dirty="0">
                <a:solidFill>
                  <a:prstClr val="black"/>
                </a:solidFill>
                <a:latin typeface="標楷體" panose="03000509000000000000" pitchFamily="65" charset="-120"/>
                <a:ea typeface="標楷體" panose="03000509000000000000" pitchFamily="65" charset="-120"/>
              </a:rPr>
              <a:t>回答以下問題</a:t>
            </a:r>
            <a:endParaRPr lang="zh-HK" altLang="en-US" dirty="0"/>
          </a:p>
        </p:txBody>
      </p:sp>
      <p:sp>
        <p:nvSpPr>
          <p:cNvPr id="3" name="內容版面配置區 2"/>
          <p:cNvSpPr>
            <a:spLocks noGrp="1"/>
          </p:cNvSpPr>
          <p:nvPr>
            <p:ph idx="1"/>
          </p:nvPr>
        </p:nvSpPr>
        <p:spPr>
          <a:xfrm>
            <a:off x="628650" y="1334553"/>
            <a:ext cx="8082213" cy="5335753"/>
          </a:xfrm>
        </p:spPr>
        <p:txBody>
          <a:bodyPr>
            <a:normAutofit/>
          </a:bodyPr>
          <a:lstStyle/>
          <a:p>
            <a:pPr algn="just"/>
            <a:r>
              <a:rPr lang="zh-TW" altLang="en-US" sz="3600" dirty="0" smtClean="0">
                <a:latin typeface="標楷體" panose="03000509000000000000" pitchFamily="65" charset="-120"/>
                <a:ea typeface="標楷體" panose="03000509000000000000" pitchFamily="65" charset="-120"/>
              </a:rPr>
              <a:t>圖片左上方的洗手動作，以及右下方兩</a:t>
            </a:r>
            <a:r>
              <a:rPr lang="zh-TW" altLang="en-US" sz="3600" dirty="0">
                <a:latin typeface="標楷體" panose="03000509000000000000" pitchFamily="65" charset="-120"/>
                <a:ea typeface="標楷體" panose="03000509000000000000" pitchFamily="65" charset="-120"/>
              </a:rPr>
              <a:t>名人物</a:t>
            </a:r>
            <a:r>
              <a:rPr lang="zh-TW" altLang="en-US" sz="3600" dirty="0" smtClean="0">
                <a:latin typeface="標楷體" panose="03000509000000000000" pitchFamily="65" charset="-120"/>
                <a:ea typeface="標楷體" panose="03000509000000000000" pitchFamily="65" charset="-120"/>
              </a:rPr>
              <a:t>戴上口罩</a:t>
            </a:r>
            <a:r>
              <a:rPr lang="zh-TW" altLang="en-US" sz="3600" dirty="0">
                <a:latin typeface="標楷體" panose="03000509000000000000" pitchFamily="65" charset="-120"/>
                <a:ea typeface="標楷體" panose="03000509000000000000" pitchFamily="65" charset="-120"/>
              </a:rPr>
              <a:t>，對於</a:t>
            </a:r>
            <a:r>
              <a:rPr lang="zh-TW" altLang="en-US" sz="3600" dirty="0" smtClean="0">
                <a:latin typeface="標楷體" panose="03000509000000000000" pitchFamily="65" charset="-120"/>
                <a:ea typeface="標楷體" panose="03000509000000000000" pitchFamily="65" charset="-120"/>
              </a:rPr>
              <a:t>預防「</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600" dirty="0">
                <a:latin typeface="標楷體" panose="03000509000000000000" pitchFamily="65" charset="-120"/>
                <a:ea typeface="標楷體" panose="03000509000000000000" pitchFamily="65" charset="-120"/>
              </a:rPr>
              <a:t>冠狀病毒病</a:t>
            </a:r>
            <a:r>
              <a:rPr lang="zh-TW" altLang="en-US" sz="3600" dirty="0" smtClean="0">
                <a:latin typeface="標楷體" panose="03000509000000000000" pitchFamily="65" charset="-120"/>
                <a:ea typeface="標楷體" panose="03000509000000000000" pitchFamily="65" charset="-120"/>
              </a:rPr>
              <a:t>」有甚麼幫助？</a:t>
            </a:r>
            <a:endParaRPr lang="en-US" altLang="zh-TW" sz="3600" dirty="0" smtClean="0">
              <a:latin typeface="標楷體" panose="03000509000000000000" pitchFamily="65" charset="-120"/>
              <a:ea typeface="標楷體" panose="03000509000000000000" pitchFamily="65" charset="-120"/>
            </a:endParaRPr>
          </a:p>
          <a:p>
            <a:pPr algn="just"/>
            <a:endParaRPr lang="en-US" altLang="zh-HK" sz="3200" dirty="0">
              <a:latin typeface="標楷體" panose="03000509000000000000" pitchFamily="65" charset="-120"/>
              <a:ea typeface="標楷體" panose="03000509000000000000" pitchFamily="65" charset="-120"/>
            </a:endParaRPr>
          </a:p>
          <a:p>
            <a:pPr marL="0" indent="0" algn="just">
              <a:buNone/>
            </a:pPr>
            <a:r>
              <a:rPr lang="zh-TW" altLang="en-US" sz="3200" dirty="0">
                <a:solidFill>
                  <a:srgbClr val="FF0000"/>
                </a:solidFill>
                <a:latin typeface="標楷體" panose="03000509000000000000" pitchFamily="65" charset="-120"/>
                <a:ea typeface="標楷體" panose="03000509000000000000" pitchFamily="65" charset="-120"/>
              </a:rPr>
              <a:t> </a:t>
            </a:r>
            <a:r>
              <a:rPr lang="zh-TW" altLang="en-US" sz="3200" dirty="0" smtClean="0">
                <a:solidFill>
                  <a:srgbClr val="FF0000"/>
                </a:solidFill>
                <a:latin typeface="標楷體" panose="03000509000000000000" pitchFamily="65" charset="-120"/>
                <a:ea typeface="標楷體" panose="03000509000000000000" pitchFamily="65" charset="-120"/>
              </a:rPr>
              <a:t> 參考答案</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a:buNone/>
            </a:pPr>
            <a:r>
              <a:rPr lang="zh-HK" altLang="en-US" sz="3200" dirty="0" smtClean="0">
                <a:solidFill>
                  <a:srgbClr val="FF0000"/>
                </a:solidFill>
                <a:latin typeface="標楷體" panose="03000509000000000000" pitchFamily="65" charset="-120"/>
                <a:ea typeface="標楷體" panose="03000509000000000000" pitchFamily="65" charset="-120"/>
              </a:rPr>
              <a:t>  請</a:t>
            </a:r>
            <a:r>
              <a:rPr lang="zh-HK" altLang="en-US" sz="3200" dirty="0">
                <a:solidFill>
                  <a:srgbClr val="FF0000"/>
                </a:solidFill>
                <a:latin typeface="標楷體" panose="03000509000000000000" pitchFamily="65" charset="-120"/>
                <a:ea typeface="標楷體" panose="03000509000000000000" pitchFamily="65" charset="-120"/>
              </a:rPr>
              <a:t>參閱</a:t>
            </a:r>
            <a:r>
              <a:rPr lang="zh-HK" altLang="en-US" sz="3200" dirty="0" smtClean="0">
                <a:solidFill>
                  <a:srgbClr val="FF0000"/>
                </a:solidFill>
                <a:latin typeface="標楷體" panose="03000509000000000000" pitchFamily="65" charset="-120"/>
                <a:ea typeface="標楷體" panose="03000509000000000000" pitchFamily="65" charset="-120"/>
              </a:rPr>
              <a:t>「</a:t>
            </a: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冠狀病毒病」專題</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網站</a:t>
            </a:r>
            <a:r>
              <a:rPr lang="en-US" altLang="zh-HK" sz="3200" dirty="0" smtClean="0">
                <a:solidFill>
                  <a:srgbClr val="FF0000"/>
                </a:solidFill>
                <a:latin typeface="標楷體" panose="03000509000000000000" pitchFamily="65" charset="-120"/>
                <a:ea typeface="標楷體" panose="03000509000000000000" pitchFamily="65" charset="-120"/>
                <a:hlinkClick r:id="rId2"/>
              </a:rPr>
              <a:t>        </a:t>
            </a:r>
            <a:r>
              <a:rPr lang="en-US" altLang="zh-HK" sz="3200" dirty="0" smtClean="0">
                <a:solidFill>
                  <a:srgbClr val="FF0000"/>
                </a:solidFill>
                <a:latin typeface="標楷體" panose="03000509000000000000" pitchFamily="65" charset="-120"/>
                <a:ea typeface="標楷體" panose="03000509000000000000" pitchFamily="65" charset="-120"/>
              </a:rPr>
              <a:t>  </a:t>
            </a:r>
          </a:p>
          <a:p>
            <a:pPr marL="0" indent="0">
              <a:buNone/>
            </a:pPr>
            <a:r>
              <a:rPr lang="en-US" altLang="zh-HK" sz="3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HK" sz="32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HK" dirty="0" smtClean="0">
                <a:solidFill>
                  <a:srgbClr val="FF0000"/>
                </a:solidFill>
                <a:latin typeface="Times New Roman" panose="02020603050405020304" pitchFamily="18" charset="0"/>
                <a:cs typeface="Times New Roman" panose="02020603050405020304" pitchFamily="18" charset="0"/>
              </a:rPr>
              <a:t>https</a:t>
            </a:r>
            <a:r>
              <a:rPr lang="en-US" altLang="zh-HK" dirty="0">
                <a:solidFill>
                  <a:srgbClr val="FF0000"/>
                </a:solidFill>
                <a:latin typeface="Times New Roman" panose="02020603050405020304" pitchFamily="18" charset="0"/>
                <a:cs typeface="Times New Roman" panose="02020603050405020304" pitchFamily="18" charset="0"/>
              </a:rPr>
              <a:t>://www.coronavirus.gov.hk/chi/index.html</a:t>
            </a:r>
            <a:endParaRPr lang="zh-HK"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 xmlns:p14="http://schemas.microsoft.com/office/powerpoint/2010/main" val="13475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5277" y="172620"/>
            <a:ext cx="7886700" cy="1325563"/>
          </a:xfrm>
        </p:spPr>
        <p:txBody>
          <a:bodyPr/>
          <a:lstStyle/>
          <a:p>
            <a:pPr algn="ctr"/>
            <a:r>
              <a:rPr lang="zh-TW" altLang="en-US" dirty="0">
                <a:latin typeface="標楷體" panose="03000509000000000000" pitchFamily="65" charset="-120"/>
                <a:ea typeface="標楷體" panose="03000509000000000000" pitchFamily="65" charset="-120"/>
              </a:rPr>
              <a:t>回答以下問題</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15277" y="1421181"/>
            <a:ext cx="7886700" cy="4351338"/>
          </a:xfrm>
        </p:spPr>
        <p:txBody>
          <a:bodyPr>
            <a:noAutofit/>
          </a:bodyPr>
          <a:lstStyle/>
          <a:p>
            <a:r>
              <a:rPr lang="zh-TW" altLang="en-US" sz="4400" dirty="0" smtClean="0">
                <a:latin typeface="標楷體" panose="03000509000000000000" pitchFamily="65" charset="-120"/>
                <a:ea typeface="標楷體" panose="03000509000000000000" pitchFamily="65" charset="-120"/>
              </a:rPr>
              <a:t>勤洗手及戴口罩，反映了甚麼與公共衛生有關的關注點？</a:t>
            </a:r>
            <a:r>
              <a:rPr lang="zh-TW" altLang="en-US" sz="4400" dirty="0">
                <a:latin typeface="標楷體" panose="03000509000000000000" pitchFamily="65" charset="-120"/>
                <a:ea typeface="標楷體" panose="03000509000000000000" pitchFamily="65" charset="-120"/>
              </a:rPr>
              <a:t>而有需要時戴</a:t>
            </a:r>
            <a:r>
              <a:rPr lang="zh-TW" altLang="en-US" sz="4400" dirty="0" smtClean="0">
                <a:latin typeface="標楷體" panose="03000509000000000000" pitchFamily="65" charset="-120"/>
                <a:ea typeface="標楷體" panose="03000509000000000000" pitchFamily="65" charset="-120"/>
              </a:rPr>
              <a:t>口罩，背後又體現了甚麼價值觀？</a:t>
            </a:r>
            <a:endParaRPr lang="en-US" altLang="zh-TW" sz="4400" dirty="0" smtClean="0">
              <a:latin typeface="標楷體" panose="03000509000000000000" pitchFamily="65" charset="-120"/>
              <a:ea typeface="標楷體" panose="03000509000000000000" pitchFamily="65" charset="-120"/>
            </a:endParaRPr>
          </a:p>
          <a:p>
            <a:endParaRPr lang="en-US" altLang="zh-HK" sz="32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6597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9577" y="686627"/>
            <a:ext cx="8510910" cy="5820049"/>
          </a:xfrm>
        </p:spPr>
        <p:txBody>
          <a:bodyPr>
            <a:normAutofit/>
          </a:bodyPr>
          <a:lstStyle/>
          <a:p>
            <a:pPr>
              <a:lnSpc>
                <a:spcPct val="120000"/>
              </a:lnSpc>
            </a:pPr>
            <a:r>
              <a:rPr lang="zh-TW" altLang="en-US" sz="3400" dirty="0" smtClean="0">
                <a:solidFill>
                  <a:srgbClr val="FF0000"/>
                </a:solidFill>
                <a:latin typeface="標楷體" panose="03000509000000000000" pitchFamily="65" charset="-120"/>
                <a:ea typeface="標楷體" panose="03000509000000000000" pitchFamily="65" charset="-120"/>
              </a:rPr>
              <a:t>參考答案</a:t>
            </a:r>
            <a:endParaRPr lang="en-US" altLang="zh-TW" sz="3400" dirty="0" smtClean="0">
              <a:solidFill>
                <a:srgbClr val="FF0000"/>
              </a:solidFill>
              <a:latin typeface="標楷體" panose="03000509000000000000" pitchFamily="65" charset="-120"/>
              <a:ea typeface="標楷體" panose="03000509000000000000" pitchFamily="65" charset="-120"/>
            </a:endParaRPr>
          </a:p>
          <a:p>
            <a:pPr lvl="1" algn="just"/>
            <a:r>
              <a:rPr lang="zh-TW" altLang="en-US" sz="3000" b="1" dirty="0">
                <a:solidFill>
                  <a:srgbClr val="7030A0"/>
                </a:solidFill>
                <a:latin typeface="標楷體" panose="03000509000000000000" pitchFamily="65" charset="-120"/>
                <a:ea typeface="標楷體" panose="03000509000000000000" pitchFamily="65" charset="-120"/>
              </a:rPr>
              <a:t>關注點</a:t>
            </a:r>
            <a:r>
              <a:rPr lang="zh-TW" altLang="en-US" sz="3000" dirty="0">
                <a:solidFill>
                  <a:srgbClr val="FF0000"/>
                </a:solidFill>
                <a:latin typeface="標楷體" panose="03000509000000000000" pitchFamily="65" charset="-120"/>
                <a:ea typeface="標楷體" panose="03000509000000000000" pitchFamily="65" charset="-120"/>
              </a:rPr>
              <a:t>：與公共衛生有關的關注點是防止疫症蔓延，因為注重</a:t>
            </a:r>
            <a:r>
              <a:rPr lang="zh-TW" altLang="en-US" sz="3000" dirty="0" smtClean="0">
                <a:solidFill>
                  <a:srgbClr val="FF0000"/>
                </a:solidFill>
                <a:latin typeface="標楷體" panose="03000509000000000000" pitchFamily="65" charset="-120"/>
                <a:ea typeface="標楷體" panose="03000509000000000000" pitchFamily="65" charset="-120"/>
              </a:rPr>
              <a:t>個人衛生</a:t>
            </a:r>
            <a:r>
              <a:rPr lang="zh-HK" altLang="en-US" sz="3000" dirty="0">
                <a:solidFill>
                  <a:srgbClr val="FF0000"/>
                </a:solidFill>
                <a:latin typeface="標楷體" panose="03000509000000000000" pitchFamily="65" charset="-120"/>
                <a:ea typeface="標楷體" panose="03000509000000000000" pitchFamily="65" charset="-120"/>
              </a:rPr>
              <a:t>及環境衞生</a:t>
            </a:r>
            <a:r>
              <a:rPr lang="zh-TW" altLang="en-US" sz="3000" dirty="0" smtClean="0">
                <a:solidFill>
                  <a:srgbClr val="FF0000"/>
                </a:solidFill>
                <a:latin typeface="標楷體" panose="03000509000000000000" pitchFamily="65" charset="-120"/>
                <a:ea typeface="標楷體" panose="03000509000000000000" pitchFamily="65" charset="-120"/>
              </a:rPr>
              <a:t>，</a:t>
            </a:r>
            <a:r>
              <a:rPr lang="zh-TW" altLang="en-US" sz="3000" dirty="0">
                <a:solidFill>
                  <a:srgbClr val="FF0000"/>
                </a:solidFill>
                <a:latin typeface="標楷體" panose="03000509000000000000" pitchFamily="65" charset="-120"/>
                <a:ea typeface="標楷體" panose="03000509000000000000" pitchFamily="65" charset="-120"/>
              </a:rPr>
              <a:t>養成</a:t>
            </a:r>
            <a:r>
              <a:rPr lang="zh-TW" altLang="en-US" sz="3000" dirty="0" smtClean="0">
                <a:solidFill>
                  <a:srgbClr val="FF0000"/>
                </a:solidFill>
                <a:latin typeface="標楷體" panose="03000509000000000000" pitchFamily="65" charset="-120"/>
                <a:ea typeface="標楷體" panose="03000509000000000000" pitchFamily="65" charset="-120"/>
              </a:rPr>
              <a:t>良好的衛生</a:t>
            </a:r>
            <a:r>
              <a:rPr lang="zh-TW" altLang="en-US" sz="3000" dirty="0">
                <a:solidFill>
                  <a:srgbClr val="FF0000"/>
                </a:solidFill>
                <a:latin typeface="標楷體" panose="03000509000000000000" pitchFamily="65" charset="-120"/>
                <a:ea typeface="標楷體" panose="03000509000000000000" pitchFamily="65" charset="-120"/>
              </a:rPr>
              <a:t>習慣</a:t>
            </a:r>
            <a:r>
              <a:rPr lang="zh-TW" altLang="en-US" sz="3000" dirty="0" smtClean="0">
                <a:solidFill>
                  <a:srgbClr val="FF0000"/>
                </a:solidFill>
                <a:latin typeface="標楷體" panose="03000509000000000000" pitchFamily="65" charset="-120"/>
                <a:ea typeface="標楷體" panose="03000509000000000000" pitchFamily="65" charset="-120"/>
              </a:rPr>
              <a:t>，是</a:t>
            </a:r>
            <a:r>
              <a:rPr lang="zh-TW" altLang="en-US" sz="3000" dirty="0">
                <a:solidFill>
                  <a:srgbClr val="FF0000"/>
                </a:solidFill>
                <a:latin typeface="標楷體" panose="03000509000000000000" pitchFamily="65" charset="-120"/>
                <a:ea typeface="標楷體" panose="03000509000000000000" pitchFamily="65" charset="-120"/>
              </a:rPr>
              <a:t>切斷傳染病蔓延的途徑，防止更多人染病的最有效方法。</a:t>
            </a:r>
            <a:endParaRPr lang="zh-HK" altLang="en-US" sz="3000" dirty="0">
              <a:solidFill>
                <a:srgbClr val="FF0000"/>
              </a:solidFill>
              <a:latin typeface="標楷體" panose="03000509000000000000" pitchFamily="65" charset="-120"/>
              <a:ea typeface="標楷體" panose="03000509000000000000" pitchFamily="65" charset="-120"/>
            </a:endParaRPr>
          </a:p>
          <a:p>
            <a:pPr lvl="1">
              <a:lnSpc>
                <a:spcPct val="100000"/>
              </a:lnSpc>
            </a:pPr>
            <a:endParaRPr lang="en-US" altLang="zh-TW" sz="3000" b="1" dirty="0" smtClean="0">
              <a:solidFill>
                <a:srgbClr val="7030A0"/>
              </a:solidFill>
              <a:latin typeface="標楷體" panose="03000509000000000000" pitchFamily="65" charset="-120"/>
              <a:ea typeface="標楷體" panose="03000509000000000000" pitchFamily="65" charset="-120"/>
            </a:endParaRPr>
          </a:p>
          <a:p>
            <a:pPr lvl="1">
              <a:lnSpc>
                <a:spcPct val="100000"/>
              </a:lnSpc>
            </a:pPr>
            <a:r>
              <a:rPr lang="zh-TW" altLang="en-US" sz="3000" b="1" dirty="0" smtClean="0">
                <a:solidFill>
                  <a:srgbClr val="7030A0"/>
                </a:solidFill>
                <a:latin typeface="標楷體" panose="03000509000000000000" pitchFamily="65" charset="-120"/>
                <a:ea typeface="標楷體" panose="03000509000000000000" pitchFamily="65" charset="-120"/>
              </a:rPr>
              <a:t>價值觀</a:t>
            </a:r>
            <a:r>
              <a:rPr lang="zh-TW" altLang="en-US" sz="3000" dirty="0">
                <a:solidFill>
                  <a:srgbClr val="FF0000"/>
                </a:solidFill>
                <a:latin typeface="標楷體" panose="03000509000000000000" pitchFamily="65" charset="-120"/>
                <a:ea typeface="標楷體" panose="03000509000000000000" pitchFamily="65" charset="-120"/>
              </a:rPr>
              <a:t>：勤</a:t>
            </a:r>
            <a:r>
              <a:rPr lang="zh-TW" altLang="en-US" sz="3000" dirty="0" smtClean="0">
                <a:solidFill>
                  <a:srgbClr val="FF0000"/>
                </a:solidFill>
                <a:latin typeface="標楷體" panose="03000509000000000000" pitchFamily="65" charset="-120"/>
                <a:ea typeface="標楷體" panose="03000509000000000000" pitchFamily="65" charset="-120"/>
              </a:rPr>
              <a:t>洗手及有</a:t>
            </a:r>
            <a:r>
              <a:rPr lang="zh-TW" altLang="en-US" sz="3000" dirty="0">
                <a:solidFill>
                  <a:srgbClr val="FF0000"/>
                </a:solidFill>
                <a:latin typeface="標楷體" panose="03000509000000000000" pitchFamily="65" charset="-120"/>
                <a:ea typeface="標楷體" panose="03000509000000000000" pitchFamily="65" charset="-120"/>
              </a:rPr>
              <a:t>需要時佩戴口</a:t>
            </a:r>
            <a:r>
              <a:rPr lang="zh-TW" altLang="en-US" sz="3000" dirty="0" smtClean="0">
                <a:solidFill>
                  <a:srgbClr val="FF0000"/>
                </a:solidFill>
                <a:latin typeface="標楷體" panose="03000509000000000000" pitchFamily="65" charset="-120"/>
                <a:ea typeface="標楷體" panose="03000509000000000000" pitchFamily="65" charset="-120"/>
              </a:rPr>
              <a:t>罩，是</a:t>
            </a:r>
            <a:r>
              <a:rPr lang="zh-TW" altLang="en-US" sz="3000" dirty="0">
                <a:solidFill>
                  <a:srgbClr val="FF0000"/>
                </a:solidFill>
                <a:latin typeface="標楷體" panose="03000509000000000000" pitchFamily="65" charset="-120"/>
                <a:ea typeface="標楷體" panose="03000509000000000000" pitchFamily="65" charset="-120"/>
              </a:rPr>
              <a:t>體現為己</a:t>
            </a:r>
            <a:r>
              <a:rPr lang="zh-TW" altLang="en-US" sz="3000" dirty="0" smtClean="0">
                <a:solidFill>
                  <a:srgbClr val="FF0000"/>
                </a:solidFill>
                <a:latin typeface="標楷體" panose="03000509000000000000" pitchFamily="65" charset="-120"/>
                <a:ea typeface="標楷體" panose="03000509000000000000" pitchFamily="65" charset="-120"/>
              </a:rPr>
              <a:t>為人的</a:t>
            </a:r>
            <a:r>
              <a:rPr lang="zh-TW" altLang="en-US" sz="3000" dirty="0">
                <a:solidFill>
                  <a:srgbClr val="FF0000"/>
                </a:solidFill>
                <a:latin typeface="標楷體" panose="03000509000000000000" pitchFamily="65" charset="-120"/>
                <a:ea typeface="標楷體" panose="03000509000000000000" pitchFamily="65" charset="-120"/>
              </a:rPr>
              <a:t>公德心行為，</a:t>
            </a:r>
            <a:r>
              <a:rPr lang="zh-TW" altLang="en-US" sz="3000" dirty="0" smtClean="0">
                <a:solidFill>
                  <a:srgbClr val="FF0000"/>
                </a:solidFill>
                <a:latin typeface="標楷體" panose="03000509000000000000" pitchFamily="65" charset="-120"/>
                <a:ea typeface="標楷體" panose="03000509000000000000" pitchFamily="65" charset="-120"/>
              </a:rPr>
              <a:t>此舉既建基於個人的衛生</a:t>
            </a:r>
            <a:r>
              <a:rPr lang="zh-TW" altLang="en-US" sz="3000" dirty="0">
                <a:solidFill>
                  <a:srgbClr val="FF0000"/>
                </a:solidFill>
                <a:latin typeface="標楷體" panose="03000509000000000000" pitchFamily="65" charset="-120"/>
                <a:ea typeface="標楷體" panose="03000509000000000000" pitchFamily="65" charset="-120"/>
              </a:rPr>
              <a:t>常識</a:t>
            </a:r>
            <a:r>
              <a:rPr lang="zh-TW" altLang="en-US" sz="3000" dirty="0" smtClean="0">
                <a:solidFill>
                  <a:srgbClr val="FF0000"/>
                </a:solidFill>
                <a:latin typeface="標楷體" panose="03000509000000000000" pitchFamily="65" charset="-120"/>
                <a:ea typeface="標楷體" panose="03000509000000000000" pitchFamily="65" charset="-120"/>
              </a:rPr>
              <a:t>，也是出於推己及人的考慮，屬於公民責任的一部分。此外</a:t>
            </a:r>
            <a:r>
              <a:rPr lang="zh-TW" altLang="en-US" sz="3000" dirty="0">
                <a:solidFill>
                  <a:srgbClr val="FF0000"/>
                </a:solidFill>
                <a:latin typeface="標楷體" panose="03000509000000000000" pitchFamily="65" charset="-120"/>
                <a:ea typeface="標楷體" panose="03000509000000000000" pitchFamily="65" charset="-120"/>
              </a:rPr>
              <a:t>，勤洗手及佩戴</a:t>
            </a:r>
            <a:r>
              <a:rPr lang="zh-TW" altLang="en-US" sz="3000" dirty="0" smtClean="0">
                <a:solidFill>
                  <a:srgbClr val="FF0000"/>
                </a:solidFill>
                <a:latin typeface="標楷體" panose="03000509000000000000" pitchFamily="65" charset="-120"/>
                <a:ea typeface="標楷體" panose="03000509000000000000" pitchFamily="65" charset="-120"/>
              </a:rPr>
              <a:t>口罩保護自己及他人，更是出於</a:t>
            </a:r>
            <a:r>
              <a:rPr lang="zh-TW" altLang="en-US" sz="3000" dirty="0">
                <a:solidFill>
                  <a:srgbClr val="FF0000"/>
                </a:solidFill>
                <a:latin typeface="標楷體" panose="03000509000000000000" pitchFamily="65" charset="-120"/>
                <a:ea typeface="標楷體" panose="03000509000000000000" pitchFamily="65" charset="-120"/>
              </a:rPr>
              <a:t>一</a:t>
            </a:r>
            <a:r>
              <a:rPr lang="zh-TW" altLang="en-US" sz="3000" dirty="0" smtClean="0">
                <a:solidFill>
                  <a:srgbClr val="FF0000"/>
                </a:solidFill>
                <a:latin typeface="標楷體" panose="03000509000000000000" pitchFamily="65" charset="-120"/>
                <a:ea typeface="標楷體" panose="03000509000000000000" pitchFamily="65" charset="-120"/>
              </a:rPr>
              <a:t>份關心他人，以</a:t>
            </a:r>
            <a:r>
              <a:rPr lang="zh-TW" altLang="en-US" sz="3000" dirty="0">
                <a:solidFill>
                  <a:srgbClr val="FF0000"/>
                </a:solidFill>
                <a:latin typeface="標楷體" panose="03000509000000000000" pitchFamily="65" charset="-120"/>
                <a:ea typeface="標楷體" panose="03000509000000000000" pitchFamily="65" charset="-120"/>
              </a:rPr>
              <a:t>及</a:t>
            </a:r>
            <a:r>
              <a:rPr lang="zh-TW" altLang="en-US" sz="3000" dirty="0" smtClean="0">
                <a:solidFill>
                  <a:srgbClr val="FF0000"/>
                </a:solidFill>
                <a:latin typeface="標楷體" panose="03000509000000000000" pitchFamily="65" charset="-120"/>
                <a:ea typeface="標楷體" panose="03000509000000000000" pitchFamily="65" charset="-120"/>
              </a:rPr>
              <a:t>珍惜</a:t>
            </a:r>
            <a:r>
              <a:rPr lang="zh-TW" altLang="en-US" sz="3000" dirty="0">
                <a:solidFill>
                  <a:srgbClr val="FF0000"/>
                </a:solidFill>
                <a:latin typeface="標楷體" panose="03000509000000000000" pitchFamily="65" charset="-120"/>
                <a:ea typeface="標楷體" panose="03000509000000000000" pitchFamily="65" charset="-120"/>
              </a:rPr>
              <a:t>生命的</a:t>
            </a:r>
            <a:r>
              <a:rPr lang="zh-TW" altLang="en-US" sz="3000" dirty="0" smtClean="0">
                <a:solidFill>
                  <a:srgbClr val="FF0000"/>
                </a:solidFill>
                <a:latin typeface="標楷體" panose="03000509000000000000" pitchFamily="65" charset="-120"/>
                <a:ea typeface="標楷體" panose="03000509000000000000" pitchFamily="65" charset="-120"/>
              </a:rPr>
              <a:t>責任感。</a:t>
            </a:r>
            <a:endParaRPr lang="en-US" altLang="zh-TW" sz="3000" dirty="0" smtClean="0">
              <a:solidFill>
                <a:srgbClr val="FF0000"/>
              </a:solidFill>
              <a:latin typeface="標楷體" panose="03000509000000000000" pitchFamily="65" charset="-120"/>
              <a:ea typeface="標楷體" panose="03000509000000000000" pitchFamily="65" charset="-120"/>
            </a:endParaRPr>
          </a:p>
          <a:p>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00386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95619"/>
            <a:ext cx="7886700" cy="1325563"/>
          </a:xfrm>
        </p:spPr>
        <p:txBody>
          <a:bodyPr/>
          <a:lstStyle/>
          <a:p>
            <a:pPr algn="ctr"/>
            <a:r>
              <a:rPr lang="zh-TW" altLang="en-US" dirty="0" smtClean="0">
                <a:latin typeface="標楷體" panose="03000509000000000000" pitchFamily="65" charset="-120"/>
                <a:ea typeface="標楷體" panose="03000509000000000000" pitchFamily="65" charset="-120"/>
              </a:rPr>
              <a:t>小  結</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06829" y="1335024"/>
            <a:ext cx="8161683" cy="5276088"/>
          </a:xfrm>
        </p:spPr>
        <p:txBody>
          <a:bodyPr>
            <a:normAutofit/>
          </a:bodyPr>
          <a:lstStyle/>
          <a:p>
            <a:pPr algn="just">
              <a:lnSpc>
                <a:spcPct val="120000"/>
              </a:lnSpc>
            </a:pPr>
            <a:r>
              <a:rPr lang="zh-TW" altLang="en-US" sz="3000" dirty="0">
                <a:latin typeface="標楷體" panose="03000509000000000000" pitchFamily="65" charset="-120"/>
                <a:ea typeface="標楷體" panose="03000509000000000000" pitchFamily="65" charset="-120"/>
              </a:rPr>
              <a:t>在公共衛生層面，預防疾病的第一個</a:t>
            </a:r>
            <a:r>
              <a:rPr lang="zh-TW" altLang="en-US" sz="3000" dirty="0" smtClean="0">
                <a:latin typeface="標楷體" panose="03000509000000000000" pitchFamily="65" charset="-120"/>
                <a:ea typeface="標楷體" panose="03000509000000000000" pitchFamily="65" charset="-120"/>
              </a:rPr>
              <a:t>階段，就是從</a:t>
            </a:r>
            <a:r>
              <a:rPr lang="zh-TW" altLang="en-US" sz="3000" dirty="0">
                <a:latin typeface="標楷體" panose="03000509000000000000" pitchFamily="65" charset="-120"/>
                <a:ea typeface="標楷體" panose="03000509000000000000" pitchFamily="65" charset="-120"/>
              </a:rPr>
              <a:t>個人及社區層面入手</a:t>
            </a:r>
            <a:r>
              <a:rPr lang="zh-TW" altLang="en-US" sz="3000" dirty="0" smtClean="0">
                <a:latin typeface="標楷體" panose="03000509000000000000" pitchFamily="65" charset="-120"/>
                <a:ea typeface="標楷體" panose="03000509000000000000" pitchFamily="65" charset="-120"/>
              </a:rPr>
              <a:t>。包括勤洗手在內的各項保持個人衛生行為，是</a:t>
            </a:r>
            <a:r>
              <a:rPr lang="zh-TW" altLang="en-US" sz="3000" b="1" dirty="0" smtClean="0">
                <a:solidFill>
                  <a:srgbClr val="FF0000"/>
                </a:solidFill>
                <a:latin typeface="標楷體" panose="03000509000000000000" pitchFamily="65" charset="-120"/>
                <a:ea typeface="標楷體" panose="03000509000000000000" pitchFamily="65" charset="-120"/>
              </a:rPr>
              <a:t>建立健康生活模式的行為之一</a:t>
            </a:r>
            <a:r>
              <a:rPr lang="zh-TW" altLang="en-US" sz="3000" dirty="0" smtClean="0">
                <a:latin typeface="標楷體" panose="03000509000000000000" pitchFamily="65" charset="-120"/>
                <a:ea typeface="標楷體" panose="03000509000000000000" pitchFamily="65" charset="-120"/>
              </a:rPr>
              <a:t>。而當個人身體不適</a:t>
            </a:r>
            <a:r>
              <a:rPr lang="zh-TW" altLang="en-US" sz="3000" dirty="0">
                <a:latin typeface="標楷體" panose="03000509000000000000" pitchFamily="65" charset="-120"/>
                <a:ea typeface="標楷體" panose="03000509000000000000" pitchFamily="65" charset="-120"/>
              </a:rPr>
              <a:t>，或有需要時佩戴</a:t>
            </a:r>
            <a:r>
              <a:rPr lang="zh-TW" altLang="en-US" sz="3000" dirty="0" smtClean="0">
                <a:latin typeface="標楷體" panose="03000509000000000000" pitchFamily="65" charset="-120"/>
                <a:ea typeface="標楷體" panose="03000509000000000000" pitchFamily="65" charset="-120"/>
              </a:rPr>
              <a:t>口罩，則有助保障</a:t>
            </a:r>
            <a:r>
              <a:rPr lang="zh-TW" altLang="en-US" sz="3000" dirty="0">
                <a:latin typeface="標楷體" panose="03000509000000000000" pitchFamily="65" charset="-120"/>
                <a:ea typeface="標楷體" panose="03000509000000000000" pitchFamily="65" charset="-120"/>
              </a:rPr>
              <a:t>個人及社會的健康</a:t>
            </a:r>
            <a:r>
              <a:rPr lang="zh-TW" altLang="en-US" sz="3000" dirty="0" smtClean="0">
                <a:latin typeface="標楷體" panose="03000509000000000000" pitchFamily="65" charset="-120"/>
                <a:ea typeface="標楷體" panose="03000509000000000000" pitchFamily="65" charset="-120"/>
              </a:rPr>
              <a:t>，而</a:t>
            </a:r>
            <a:r>
              <a:rPr lang="zh-TW" altLang="en-US" sz="3000" b="1" dirty="0" smtClean="0">
                <a:solidFill>
                  <a:srgbClr val="FF0000"/>
                </a:solidFill>
                <a:latin typeface="標楷體" panose="03000509000000000000" pitchFamily="65" charset="-120"/>
                <a:ea typeface="標楷體" panose="03000509000000000000" pitchFamily="65" charset="-120"/>
              </a:rPr>
              <a:t>背後</a:t>
            </a:r>
            <a:r>
              <a:rPr lang="zh-TW" altLang="en-US" sz="3000" b="1" dirty="0">
                <a:solidFill>
                  <a:srgbClr val="FF0000"/>
                </a:solidFill>
                <a:latin typeface="標楷體" panose="03000509000000000000" pitchFamily="65" charset="-120"/>
                <a:ea typeface="標楷體" panose="03000509000000000000" pitchFamily="65" charset="-120"/>
              </a:rPr>
              <a:t>的精神是愛惜生命</a:t>
            </a:r>
            <a:r>
              <a:rPr lang="zh-TW" altLang="en-US" sz="3000" b="1" dirty="0" smtClean="0">
                <a:solidFill>
                  <a:srgbClr val="FF0000"/>
                </a:solidFill>
                <a:latin typeface="標楷體" panose="03000509000000000000" pitchFamily="65" charset="-120"/>
                <a:ea typeface="標楷體" panose="03000509000000000000" pitchFamily="65" charset="-120"/>
              </a:rPr>
              <a:t>、關顧及尊重他人</a:t>
            </a:r>
            <a:r>
              <a:rPr lang="zh-TW" altLang="en-US" sz="3000" dirty="0" smtClean="0">
                <a:latin typeface="標楷體" panose="03000509000000000000" pitchFamily="65" charset="-120"/>
                <a:ea typeface="標楷體" panose="03000509000000000000" pitchFamily="65" charset="-120"/>
              </a:rPr>
              <a:t>。因此，上述行為不僅需要在疫症蔓延期間切實執行，疫情過後也要將</a:t>
            </a:r>
            <a:r>
              <a:rPr lang="zh-TW" altLang="en-US" sz="3000" dirty="0">
                <a:latin typeface="標楷體" panose="03000509000000000000" pitchFamily="65" charset="-120"/>
                <a:ea typeface="標楷體" panose="03000509000000000000" pitchFamily="65" charset="-120"/>
              </a:rPr>
              <a:t>保持個人及環境衞生的</a:t>
            </a:r>
            <a:r>
              <a:rPr lang="zh-TW" altLang="en-US" sz="3000" dirty="0" smtClean="0">
                <a:latin typeface="標楷體" panose="03000509000000000000" pitchFamily="65" charset="-120"/>
                <a:ea typeface="標楷體" panose="03000509000000000000" pitchFamily="65" charset="-120"/>
              </a:rPr>
              <a:t>習慣持之以恆，成為日常生活的</a:t>
            </a:r>
            <a:r>
              <a:rPr lang="zh-TW" altLang="en-US" sz="3000" dirty="0">
                <a:latin typeface="標楷體" panose="03000509000000000000" pitchFamily="65" charset="-120"/>
                <a:ea typeface="標楷體" panose="03000509000000000000" pitchFamily="65" charset="-120"/>
              </a:rPr>
              <a:t>一部分。</a:t>
            </a:r>
          </a:p>
          <a:p>
            <a:endParaRPr lang="en-US" altLang="zh-TW" dirty="0" smtClean="0">
              <a:latin typeface="標楷體" panose="03000509000000000000" pitchFamily="65" charset="-120"/>
              <a:ea typeface="標楷體" panose="03000509000000000000" pitchFamily="65" charset="-120"/>
            </a:endParaRPr>
          </a:p>
          <a:p>
            <a:pPr marL="914400" lvl="2" indent="0">
              <a:buNone/>
            </a:pPr>
            <a:endParaRPr lang="zh-HK"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 xmlns:p14="http://schemas.microsoft.com/office/powerpoint/2010/main" val="68202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HK" altLang="en-US" dirty="0">
                <a:latin typeface="標楷體" panose="03000509000000000000" pitchFamily="65" charset="-120"/>
                <a:ea typeface="標楷體" panose="03000509000000000000" pitchFamily="65" charset="-120"/>
              </a:rPr>
              <a:t>小  結</a:t>
            </a:r>
          </a:p>
        </p:txBody>
      </p:sp>
      <p:sp>
        <p:nvSpPr>
          <p:cNvPr id="3" name="內容版面配置區 2"/>
          <p:cNvSpPr>
            <a:spLocks noGrp="1"/>
          </p:cNvSpPr>
          <p:nvPr>
            <p:ph idx="1"/>
          </p:nvPr>
        </p:nvSpPr>
        <p:spPr>
          <a:xfrm>
            <a:off x="628650" y="1690689"/>
            <a:ext cx="8085582" cy="4486274"/>
          </a:xfrm>
        </p:spPr>
        <p:txBody>
          <a:bodyPr/>
          <a:lstStyle/>
          <a:p>
            <a:pPr lvl="0" algn="just"/>
            <a:r>
              <a:rPr lang="zh-TW" altLang="en-US" sz="3200" dirty="0">
                <a:solidFill>
                  <a:prstClr val="black"/>
                </a:solidFill>
                <a:latin typeface="標楷體" panose="03000509000000000000" pitchFamily="65" charset="-120"/>
                <a:ea typeface="標楷體" panose="03000509000000000000" pitchFamily="65" charset="-120"/>
              </a:rPr>
              <a:t>觀看以下視頻，進一步認識清潔雙手及佩戴口罩的正確方法</a:t>
            </a:r>
            <a:endParaRPr lang="en-US" altLang="zh-TW" sz="3200" dirty="0">
              <a:solidFill>
                <a:prstClr val="black"/>
              </a:solidFill>
              <a:latin typeface="標楷體" panose="03000509000000000000" pitchFamily="65" charset="-120"/>
              <a:ea typeface="標楷體" panose="03000509000000000000" pitchFamily="65" charset="-120"/>
            </a:endParaRPr>
          </a:p>
          <a:p>
            <a:pPr lvl="1"/>
            <a:r>
              <a:rPr lang="zh-TW" altLang="en-US"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使用梘液及清水潔手</a:t>
            </a:r>
            <a:endParaRPr lang="en-US" altLang="zh-TW"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914400" lvl="2" indent="0">
              <a:buNone/>
            </a:pPr>
            <a:r>
              <a:rPr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hlinkClick r:id="rId2"/>
              </a:rPr>
              <a:t>https://www.youtube.com/watch?v=bfHoBihQNks&amp;feature=youtu.be</a:t>
            </a:r>
            <a:endParaRPr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如何正確佩戴外科口罩</a:t>
            </a:r>
            <a:endParaRPr lang="en-US" altLang="zh-TW"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914400" lvl="2" indent="0">
              <a:buNone/>
            </a:pPr>
            <a:r>
              <a:rPr lang="en-US" altLang="zh-HK"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hlinkClick r:id="rId3"/>
              </a:rPr>
              <a:t>https://www.youtube.com/watch?v=BZ8dFHOE2-4&amp;feature=youtu.be</a:t>
            </a:r>
            <a:endParaRPr lang="en-US" altLang="zh-HK"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HK" altLang="en-US" dirty="0"/>
          </a:p>
        </p:txBody>
      </p:sp>
    </p:spTree>
    <p:extLst>
      <p:ext uri="{BB962C8B-B14F-4D97-AF65-F5344CB8AC3E}">
        <p14:creationId xmlns="" xmlns:p14="http://schemas.microsoft.com/office/powerpoint/2010/main" val="1184370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2212" y="-38501"/>
            <a:ext cx="7886700" cy="1325563"/>
          </a:xfrm>
        </p:spPr>
        <p:txBody>
          <a:bodyPr/>
          <a:lstStyle/>
          <a:p>
            <a:pPr algn="ctr"/>
            <a:r>
              <a:rPr lang="zh-TW" altLang="en-US" dirty="0" smtClean="0">
                <a:latin typeface="標楷體" panose="03000509000000000000" pitchFamily="65" charset="-120"/>
                <a:ea typeface="標楷體" panose="03000509000000000000" pitchFamily="65" charset="-120"/>
              </a:rPr>
              <a:t>課後閱讀</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512" y="1183908"/>
            <a:ext cx="8246101" cy="5543464"/>
          </a:xfrm>
        </p:spPr>
        <p:txBody>
          <a:bodyPr>
            <a:normAutofit fontScale="92500" lnSpcReduction="20000"/>
          </a:bodyPr>
          <a:lstStyle/>
          <a:p>
            <a:pPr algn="just">
              <a:lnSpc>
                <a:spcPct val="110000"/>
              </a:lnSpc>
            </a:pP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顏寶倫</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自律自重 保護自己 嚴抗肺炎</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信報財經新聞</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pPr>
            <a:endParaRPr lang="en-US" altLang="zh-HK" sz="3000" dirty="0"/>
          </a:p>
          <a:p>
            <a:pPr algn="just">
              <a:lnSpc>
                <a:spcPct val="110000"/>
              </a:lnSpc>
            </a:pPr>
            <a:r>
              <a:rPr lang="zh-HK" altLang="en-US" sz="3000" dirty="0">
                <a:latin typeface="Times New Roman" panose="02020603050405020304" pitchFamily="18" charset="0"/>
                <a:ea typeface="標楷體" panose="03000509000000000000" pitchFamily="65" charset="-120"/>
                <a:cs typeface="Times New Roman" panose="02020603050405020304" pitchFamily="18" charset="0"/>
              </a:rPr>
              <a:t>歐陽</a:t>
            </a:r>
            <a:r>
              <a:rPr lang="zh-HK" altLang="en-US" sz="300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疫病與文明：</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時代如何同行</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明報</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pP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朱銘泉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互諒互讓 齊心抗疫</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文匯報</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10000"/>
              </a:lnSpc>
              <a:buNone/>
            </a:pP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周其森</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疫情防控呼喚三種公衆意識</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經濟日報</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（北京），</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a:t>
            </a:r>
          </a:p>
          <a:p>
            <a:pPr algn="just">
              <a:lnSpc>
                <a:spcPct val="110000"/>
              </a:lnSpc>
            </a:pPr>
            <a:endParaRPr lang="en-US" altLang="zh-TW" sz="35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HK" altLang="en-US" dirty="0"/>
          </a:p>
        </p:txBody>
      </p:sp>
    </p:spTree>
    <p:extLst>
      <p:ext uri="{BB962C8B-B14F-4D97-AF65-F5344CB8AC3E}">
        <p14:creationId xmlns="" xmlns:p14="http://schemas.microsoft.com/office/powerpoint/2010/main" val="375238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5479" y="2193926"/>
            <a:ext cx="7886700" cy="1325563"/>
          </a:xfrm>
        </p:spPr>
        <p:txBody>
          <a:bodyPr>
            <a:normAutofit/>
          </a:bodyPr>
          <a:lstStyle/>
          <a:p>
            <a:pPr algn="ctr"/>
            <a:r>
              <a:rPr lang="zh-TW" altLang="en-US" sz="6000" dirty="0" smtClean="0">
                <a:latin typeface="標楷體" panose="03000509000000000000" pitchFamily="65" charset="-120"/>
                <a:ea typeface="標楷體" panose="03000509000000000000" pitchFamily="65" charset="-120"/>
              </a:rPr>
              <a:t>完</a:t>
            </a:r>
            <a:endParaRPr lang="zh-HK" altLang="en-US" sz="60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25354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 xmlns:p14="http://schemas.microsoft.com/office/powerpoint/2010/main" val="2670186131"/>
              </p:ext>
            </p:extLst>
          </p:nvPr>
        </p:nvGraphicFramePr>
        <p:xfrm>
          <a:off x="414215" y="1779952"/>
          <a:ext cx="8448431" cy="3164873"/>
        </p:xfrm>
        <a:graphic>
          <a:graphicData uri="http://schemas.openxmlformats.org/drawingml/2006/table">
            <a:tbl>
              <a:tblPr firstRow="1" bandRow="1">
                <a:tableStyleId>{5C22544A-7EE6-4342-B048-85BDC9FD1C3A}</a:tableStyleId>
              </a:tblPr>
              <a:tblGrid>
                <a:gridCol w="1982476">
                  <a:extLst>
                    <a:ext uri="{9D8B030D-6E8A-4147-A177-3AD203B41FA5}">
                      <a16:colId xmlns:a16="http://schemas.microsoft.com/office/drawing/2014/main" xmlns="" val="20000"/>
                    </a:ext>
                  </a:extLst>
                </a:gridCol>
                <a:gridCol w="2292538">
                  <a:extLst>
                    <a:ext uri="{9D8B030D-6E8A-4147-A177-3AD203B41FA5}">
                      <a16:colId xmlns:a16="http://schemas.microsoft.com/office/drawing/2014/main" xmlns="" val="20001"/>
                    </a:ext>
                  </a:extLst>
                </a:gridCol>
                <a:gridCol w="2344616">
                  <a:extLst>
                    <a:ext uri="{9D8B030D-6E8A-4147-A177-3AD203B41FA5}">
                      <a16:colId xmlns:a16="http://schemas.microsoft.com/office/drawing/2014/main" xmlns="" val="20002"/>
                    </a:ext>
                  </a:extLst>
                </a:gridCol>
                <a:gridCol w="1828801">
                  <a:extLst>
                    <a:ext uri="{9D8B030D-6E8A-4147-A177-3AD203B41FA5}">
                      <a16:colId xmlns:a16="http://schemas.microsoft.com/office/drawing/2014/main" xmlns="" val="20003"/>
                    </a:ext>
                  </a:extLst>
                </a:gridCol>
              </a:tblGrid>
              <a:tr h="1263162">
                <a:tc>
                  <a:txBody>
                    <a:bodyPr/>
                    <a:lstStyle/>
                    <a:p>
                      <a:r>
                        <a:rPr lang="zh-TW" altLang="en-US" sz="2800" dirty="0" smtClean="0">
                          <a:latin typeface="標楷體" panose="03000509000000000000" pitchFamily="65" charset="-120"/>
                          <a:ea typeface="標楷體" panose="03000509000000000000" pitchFamily="65" charset="-120"/>
                        </a:rPr>
                        <a:t>學習階段 </a:t>
                      </a:r>
                      <a:r>
                        <a:rPr lang="en-US" altLang="zh-TW" sz="2800" dirty="0" smtClean="0">
                          <a:latin typeface="標楷體" panose="03000509000000000000" pitchFamily="65" charset="-120"/>
                          <a:ea typeface="標楷體" panose="03000509000000000000" pitchFamily="65" charset="-120"/>
                        </a:rPr>
                        <a:t>/ </a:t>
                      </a:r>
                    </a:p>
                    <a:p>
                      <a:r>
                        <a:rPr lang="zh-TW" altLang="en-US" sz="2800" dirty="0" smtClean="0">
                          <a:latin typeface="標楷體" panose="03000509000000000000" pitchFamily="65" charset="-120"/>
                          <a:ea typeface="標楷體" panose="03000509000000000000" pitchFamily="65" charset="-120"/>
                        </a:rPr>
                        <a:t>年級</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HK" altLang="en-US" sz="2800" dirty="0" smtClean="0">
                          <a:latin typeface="標楷體" panose="03000509000000000000" pitchFamily="65" charset="-120"/>
                          <a:ea typeface="標楷體" panose="03000509000000000000" pitchFamily="65" charset="-120"/>
                        </a:rPr>
                        <a:t>課 題</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800" dirty="0" smtClean="0">
                          <a:latin typeface="標楷體" panose="03000509000000000000" pitchFamily="65" charset="-120"/>
                          <a:ea typeface="標楷體" panose="03000509000000000000" pitchFamily="65" charset="-120"/>
                        </a:rPr>
                        <a:t>相關課程內容 </a:t>
                      </a: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學習重點</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HK" altLang="en-US" sz="2800" dirty="0" smtClean="0">
                          <a:latin typeface="標楷體" panose="03000509000000000000" pitchFamily="65" charset="-120"/>
                          <a:ea typeface="標楷體" panose="03000509000000000000" pitchFamily="65" charset="-120"/>
                        </a:rPr>
                        <a:t>教學資源 </a:t>
                      </a:r>
                      <a:r>
                        <a:rPr lang="en-US" altLang="zh-HK" sz="2800" dirty="0" smtClean="0">
                          <a:latin typeface="標楷體" panose="03000509000000000000" pitchFamily="65" charset="-120"/>
                          <a:ea typeface="標楷體" panose="03000509000000000000" pitchFamily="65" charset="-120"/>
                        </a:rPr>
                        <a:t>(PPT)</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01711">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高中</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從疫症引發的行為及價值觀的思考</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通識教育科：「公共衛生」單元</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投影片</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標題 6"/>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學與教資源簡介</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56457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0405" y="-134754"/>
            <a:ext cx="7886700" cy="1325563"/>
          </a:xfrm>
        </p:spPr>
        <p:txBody>
          <a:bodyPr/>
          <a:lstStyle/>
          <a:p>
            <a:pPr algn="ctr"/>
            <a:r>
              <a:rPr lang="zh-TW" altLang="en-US" dirty="0">
                <a:solidFill>
                  <a:prstClr val="black"/>
                </a:solidFill>
                <a:latin typeface="標楷體" panose="03000509000000000000" pitchFamily="65" charset="-120"/>
                <a:ea typeface="標楷體" panose="03000509000000000000" pitchFamily="65" charset="-120"/>
              </a:rPr>
              <a:t>學與教資源簡介</a:t>
            </a:r>
            <a:endParaRPr lang="zh-HK" altLang="en-US" dirty="0"/>
          </a:p>
        </p:txBody>
      </p:sp>
      <p:graphicFrame>
        <p:nvGraphicFramePr>
          <p:cNvPr id="3" name="表格 2"/>
          <p:cNvGraphicFramePr>
            <a:graphicFrameLocks noGrp="1"/>
          </p:cNvGraphicFramePr>
          <p:nvPr>
            <p:extLst>
              <p:ext uri="{D42A27DB-BD31-4B8C-83A1-F6EECF244321}">
                <p14:modId xmlns="" xmlns:p14="http://schemas.microsoft.com/office/powerpoint/2010/main" val="1693100044"/>
              </p:ext>
            </p:extLst>
          </p:nvPr>
        </p:nvGraphicFramePr>
        <p:xfrm>
          <a:off x="86630" y="911042"/>
          <a:ext cx="8980370" cy="5691385"/>
        </p:xfrm>
        <a:graphic>
          <a:graphicData uri="http://schemas.openxmlformats.org/drawingml/2006/table">
            <a:tbl>
              <a:tblPr firstRow="1" firstCol="1" bandRow="1">
                <a:tableStyleId>{5940675A-B579-460E-94D1-54222C63F5DA}</a:tableStyleId>
              </a:tblPr>
              <a:tblGrid>
                <a:gridCol w="1472665">
                  <a:extLst>
                    <a:ext uri="{9D8B030D-6E8A-4147-A177-3AD203B41FA5}">
                      <a16:colId xmlns:a16="http://schemas.microsoft.com/office/drawing/2014/main" xmlns="" val="20000"/>
                    </a:ext>
                  </a:extLst>
                </a:gridCol>
                <a:gridCol w="7507705">
                  <a:extLst>
                    <a:ext uri="{9D8B030D-6E8A-4147-A177-3AD203B41FA5}">
                      <a16:colId xmlns:a16="http://schemas.microsoft.com/office/drawing/2014/main" xmlns="" val="20001"/>
                    </a:ext>
                  </a:extLst>
                </a:gridCol>
              </a:tblGrid>
              <a:tr h="1476023">
                <a:tc>
                  <a:txBody>
                    <a:bodyPr/>
                    <a:lstStyle/>
                    <a:p>
                      <a:pPr algn="ctr">
                        <a:spcAft>
                          <a:spcPts val="0"/>
                        </a:spcAft>
                      </a:pP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教學目標</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引導學生在疫情嚴峻期間</a:t>
                      </a: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思考其行為及價值觀，包括：</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spcAft>
                          <a:spcPts val="0"/>
                        </a:spcAft>
                        <a:buSzPts val="1000"/>
                        <a:buFont typeface="Wingdings" panose="05000000000000000000" pitchFamily="2" charset="2"/>
                        <a:buChar char=""/>
                      </a:pP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留意</a:t>
                      </a: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個人</a:t>
                      </a:r>
                      <a:r>
                        <a:rPr lang="zh-HK"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衛生</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，並要在</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公眾場所</a:t>
                      </a:r>
                      <a:r>
                        <a:rPr lang="zh-TW" altLang="en-US" sz="2400" kern="100" smtClean="0">
                          <a:effectLst/>
                          <a:latin typeface="Times New Roman" panose="02020603050405020304" pitchFamily="18" charset="0"/>
                          <a:ea typeface="標楷體" panose="03000509000000000000" pitchFamily="65" charset="-120"/>
                          <a:cs typeface="Times New Roman" panose="02020603050405020304" pitchFamily="18" charset="0"/>
                        </a:rPr>
                        <a:t>佩戴</a:t>
                      </a:r>
                      <a:r>
                        <a:rPr lang="zh-TW" altLang="en-US" sz="2400" kern="100" smtClean="0">
                          <a:effectLst/>
                          <a:latin typeface="Times New Roman" panose="02020603050405020304" pitchFamily="18" charset="0"/>
                          <a:ea typeface="標楷體" panose="03000509000000000000" pitchFamily="65" charset="-120"/>
                          <a:cs typeface="Times New Roman" panose="02020603050405020304" pitchFamily="18" charset="0"/>
                        </a:rPr>
                        <a:t>口罩</a:t>
                      </a:r>
                      <a:r>
                        <a:rPr lang="zh-HK" sz="2400" kern="10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以免傳播病毒或受到感染。</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spcAft>
                          <a:spcPts val="0"/>
                        </a:spcAft>
                        <a:buSzPts val="1000"/>
                        <a:buFont typeface="Wingdings" panose="05000000000000000000" pitchFamily="2" charset="2"/>
                        <a:buChar char=""/>
                      </a:pP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具備同理心</a:t>
                      </a: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關顧他人的需要及感受</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673768">
                <a:tc>
                  <a:txBody>
                    <a:bodyPr/>
                    <a:lstStyle/>
                    <a:p>
                      <a:pPr algn="ctr">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價值觀</a:t>
                      </a: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態度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尊重他人</a:t>
                      </a: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責任感</a:t>
                      </a:r>
                      <a:r>
                        <a:rPr 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關愛</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、誠信、圑結、合作</a:t>
                      </a:r>
                      <a:endParaRPr lang="zh-TW" sz="2400" b="1" kern="1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203158">
                <a:tc>
                  <a:txBody>
                    <a:bodyPr/>
                    <a:lstStyle/>
                    <a:p>
                      <a:pPr algn="ctr">
                        <a:spcAft>
                          <a:spcPts val="0"/>
                        </a:spcAft>
                      </a:pP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教學策略</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defTabSz="914400" rtl="0" eaLnBrk="1" latinLnBrk="0" hangingPunct="1">
                        <a:spcAft>
                          <a:spcPts val="0"/>
                        </a:spcAft>
                      </a:pPr>
                      <a:r>
                        <a:rPr lang="zh-TW" altLang="en-US"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觀看圖片及視頻，然後要求學生討論及回答問題，並引導他們理解所涉及的價值觀及行為，以及鼓勵學生在日常生活當中，尤其是疫情蔓延期間實踐出來。</a:t>
                      </a:r>
                      <a:endParaRPr lang="zh-TW"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817644">
                <a:tc>
                  <a:txBody>
                    <a:bodyPr/>
                    <a:lstStyle/>
                    <a:p>
                      <a:pPr algn="ctr">
                        <a:spcAft>
                          <a:spcPts val="0"/>
                        </a:spcAft>
                      </a:pPr>
                      <a:r>
                        <a:rPr lang="zh-TW" altLang="en-US" sz="2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參考資料</a:t>
                      </a:r>
                      <a:endParaRPr lang="zh-TW"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lgn="just" defTabSz="914400" rtl="0" eaLnBrk="1" latinLnBrk="0" hangingPunct="1">
                        <a:spcAft>
                          <a:spcPts val="0"/>
                        </a:spcAft>
                        <a:buFont typeface="Arial" panose="020B0604020202020204" pitchFamily="34" charset="0"/>
                        <a:buChar char="•"/>
                      </a:pPr>
                      <a:r>
                        <a:rPr lang="zh-TW" altLang="en-US"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衛生防護中心及政府新聞處網頁</a:t>
                      </a:r>
                      <a:endParaRPr lang="en-US" altLang="zh-TW"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defTabSz="914400" rtl="0" eaLnBrk="1" latinLnBrk="0" hangingPunct="1">
                        <a:spcAft>
                          <a:spcPts val="0"/>
                        </a:spcAft>
                        <a:buFont typeface="Arial" panose="020B0604020202020204" pitchFamily="34" charset="0"/>
                        <a:buChar char="•"/>
                      </a:pPr>
                      <a:r>
                        <a:rPr lang="zh-TW" altLang="en-US"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德育、公民及國民教育組「生活事件」教材。</a:t>
                      </a:r>
                      <a:endParaRPr lang="zh-TW"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817644">
                <a:tc>
                  <a:txBody>
                    <a:bodyPr/>
                    <a:lstStyle/>
                    <a:p>
                      <a:pPr algn="ctr">
                        <a:spcAft>
                          <a:spcPts val="0"/>
                        </a:spcAft>
                      </a:pPr>
                      <a:r>
                        <a:rPr lang="zh-TW" altLang="en-US" sz="2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注意事項</a:t>
                      </a:r>
                      <a:endParaRPr lang="zh-TW"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lgn="just" defTabSz="914400" rtl="0" eaLnBrk="1" latinLnBrk="0" hangingPunct="1">
                        <a:spcAft>
                          <a:spcPts val="0"/>
                        </a:spcAft>
                        <a:buFont typeface="Arial" panose="020B0604020202020204" pitchFamily="34" charset="0"/>
                        <a:buChar char="•"/>
                      </a:pPr>
                      <a:r>
                        <a:rPr lang="zh-TW" altLang="en-US"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現時疫情仍未完結，教師應提示學生留意事態的發展，並瀏覽衛生防護中心網頁以掌握最新資訊。</a:t>
                      </a:r>
                      <a:endParaRPr lang="en-US" altLang="zh-TW"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defTabSz="914400" rtl="0" eaLnBrk="1" latinLnBrk="0" hangingPunct="1">
                        <a:spcAft>
                          <a:spcPts val="0"/>
                        </a:spcAft>
                        <a:buFont typeface="Arial" panose="020B0604020202020204" pitchFamily="34" charset="0"/>
                        <a:buChar char="•"/>
                      </a:pPr>
                      <a:r>
                        <a:rPr lang="zh-TW" altLang="en-US" sz="24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教師在施教期間應適當帶出相關的正面價值觀及行為，並鼓勵學生於日常生活當中躬行實踐。</a:t>
                      </a:r>
                      <a:endParaRPr lang="zh-TW"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156460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3778" y="201496"/>
            <a:ext cx="7886700" cy="1325563"/>
          </a:xfrm>
        </p:spPr>
        <p:txBody>
          <a:bodyPr/>
          <a:lstStyle/>
          <a:p>
            <a:pPr algn="ctr"/>
            <a:r>
              <a:rPr lang="zh-TW" altLang="en-US" dirty="0">
                <a:solidFill>
                  <a:prstClr val="black"/>
                </a:solidFill>
                <a:latin typeface="標楷體" panose="03000509000000000000" pitchFamily="65" charset="-120"/>
                <a:ea typeface="標楷體" panose="03000509000000000000" pitchFamily="65" charset="-120"/>
              </a:rPr>
              <a:t>觀看</a:t>
            </a:r>
            <a:r>
              <a:rPr lang="zh-TW" altLang="en-US" dirty="0" smtClean="0">
                <a:solidFill>
                  <a:prstClr val="black"/>
                </a:solidFill>
                <a:latin typeface="標楷體" panose="03000509000000000000" pitchFamily="65" charset="-120"/>
                <a:ea typeface="標楷體" panose="03000509000000000000" pitchFamily="65" charset="-120"/>
              </a:rPr>
              <a:t>以下圖片</a:t>
            </a:r>
            <a:endParaRPr lang="zh-HK" altLang="en-US" dirty="0"/>
          </a:p>
        </p:txBody>
      </p:sp>
      <p:sp>
        <p:nvSpPr>
          <p:cNvPr id="5" name="文字方塊 4"/>
          <p:cNvSpPr txBox="1"/>
          <p:nvPr/>
        </p:nvSpPr>
        <p:spPr>
          <a:xfrm>
            <a:off x="1645920" y="6022527"/>
            <a:ext cx="5998464" cy="400110"/>
          </a:xfrm>
          <a:prstGeom prst="rect">
            <a:avLst/>
          </a:prstGeom>
          <a:noFill/>
          <a:ln w="9525">
            <a:solidFill>
              <a:schemeClr val="tx1"/>
            </a:solidFill>
          </a:ln>
        </p:spPr>
        <p:txBody>
          <a:bodyPr wrap="square" rtlCol="0">
            <a:spAutoFit/>
          </a:bodyPr>
          <a:lstStyle/>
          <a:p>
            <a:r>
              <a:rPr lang="zh-TW" altLang="en-US" sz="2000" dirty="0" smtClean="0">
                <a:latin typeface="Times New Roman" panose="02020603050405020304" pitchFamily="18" charset="0"/>
                <a:cs typeface="Times New Roman" panose="02020603050405020304" pitchFamily="18" charset="0"/>
              </a:rPr>
              <a:t>修改自衛生防護中心網頁   </a:t>
            </a:r>
            <a:r>
              <a:rPr lang="en-US" altLang="zh-HK" sz="2000" dirty="0" smtClean="0">
                <a:latin typeface="Times New Roman" panose="02020603050405020304" pitchFamily="18" charset="0"/>
                <a:cs typeface="Times New Roman" panose="02020603050405020304" pitchFamily="18" charset="0"/>
              </a:rPr>
              <a:t>https://www.chp.gov.hk/tc/</a:t>
            </a:r>
            <a:endParaRPr lang="zh-HK" altLang="en-US" sz="2000" dirty="0">
              <a:latin typeface="Times New Roman" panose="02020603050405020304" pitchFamily="18" charset="0"/>
              <a:cs typeface="Times New Roman" panose="02020603050405020304" pitchFamily="18" charset="0"/>
            </a:endParaRPr>
          </a:p>
        </p:txBody>
      </p:sp>
      <p:pic>
        <p:nvPicPr>
          <p:cNvPr id="13" name="圖片 12"/>
          <p:cNvPicPr>
            <a:picLocks noChangeAspect="1"/>
          </p:cNvPicPr>
          <p:nvPr/>
        </p:nvPicPr>
        <p:blipFill rotWithShape="1">
          <a:blip r:embed="rId2" cstate="print"/>
          <a:srcRect l="18737" t="21134" r="16842" b="17484"/>
          <a:stretch/>
        </p:blipFill>
        <p:spPr>
          <a:xfrm>
            <a:off x="920107" y="1527059"/>
            <a:ext cx="7603063" cy="4074844"/>
          </a:xfrm>
          <a:prstGeom prst="rect">
            <a:avLst/>
          </a:prstGeom>
          <a:ln w="28575">
            <a:solidFill>
              <a:schemeClr val="tx1"/>
            </a:solidFill>
          </a:ln>
        </p:spPr>
      </p:pic>
    </p:spTree>
    <p:extLst>
      <p:ext uri="{BB962C8B-B14F-4D97-AF65-F5344CB8AC3E}">
        <p14:creationId xmlns="" xmlns:p14="http://schemas.microsoft.com/office/powerpoint/2010/main" val="423870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902" y="307375"/>
            <a:ext cx="7886700" cy="1011286"/>
          </a:xfrm>
        </p:spPr>
        <p:txBody>
          <a:bodyPr/>
          <a:lstStyle/>
          <a:p>
            <a:pPr algn="ctr"/>
            <a:r>
              <a:rPr lang="zh-TW" altLang="en-US" dirty="0" smtClean="0">
                <a:latin typeface="標楷體" panose="03000509000000000000" pitchFamily="65" charset="-120"/>
                <a:ea typeface="標楷體" panose="03000509000000000000" pitchFamily="65" charset="-120"/>
              </a:rPr>
              <a:t>回答以下問題</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83832" y="1318661"/>
            <a:ext cx="8168840" cy="5342021"/>
          </a:xfrm>
        </p:spPr>
        <p:txBody>
          <a:bodyPr>
            <a:normAutofit fontScale="92500" lnSpcReduction="20000"/>
          </a:bodyPr>
          <a:lstStyle/>
          <a:p>
            <a:pPr algn="just">
              <a:lnSpc>
                <a:spcPct val="120000"/>
              </a:lnSpc>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甚麼是「</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」？該疾病有何病徵？</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20000"/>
              </a:lnSpc>
            </a:pP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參考答案</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algn="just">
              <a:lnSpc>
                <a:spcPct val="120000"/>
              </a:lnSpc>
            </a:pP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冠狀病毒病</a:t>
            </a:r>
            <a:r>
              <a:rPr lang="zh-TW" altLang="en-US"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」，是指</a:t>
            </a:r>
            <a:r>
              <a:rPr lang="en-US" altLang="zh-TW"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月起在湖北省武漢市出現的病毒性肺炎病例群組個案。根據</a:t>
            </a:r>
            <a:r>
              <a:rPr lang="zh-TW" altLang="en-US"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內地衛生</a:t>
            </a: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部門的調查，病原體為一種新型冠狀病毒</a:t>
            </a:r>
            <a:endParaRPr lang="en-US" altLang="zh-TW"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algn="just">
              <a:lnSpc>
                <a:spcPct val="120000"/>
              </a:lnSpc>
            </a:pP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根據</a:t>
            </a:r>
            <a:r>
              <a:rPr lang="zh-TW" altLang="en-US"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內地衛生</a:t>
            </a:r>
            <a:r>
              <a:rPr lang="zh-TW" altLang="en-US"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部門提供的資料，個案的病徵包括發燒、乏力、乾咳及呼吸困難。其中部分患者病情嚴重。年齡較大或有慢性疾病患者，有較大機會出現嚴重情況。</a:t>
            </a:r>
            <a:endParaRPr lang="en-US" altLang="zh-TW" sz="3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endParaRPr lang="en-US" altLang="zh-TW" dirty="0" smtClean="0"/>
          </a:p>
          <a:p>
            <a:endParaRPr lang="en-US" altLang="zh-HK" dirty="0"/>
          </a:p>
        </p:txBody>
      </p:sp>
    </p:spTree>
    <p:extLst>
      <p:ext uri="{BB962C8B-B14F-4D97-AF65-F5344CB8AC3E}">
        <p14:creationId xmlns="" xmlns:p14="http://schemas.microsoft.com/office/powerpoint/2010/main" val="1689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900" y="191871"/>
            <a:ext cx="7886700" cy="1325563"/>
          </a:xfrm>
        </p:spPr>
        <p:txBody>
          <a:bodyPr/>
          <a:lstStyle/>
          <a:p>
            <a:pPr algn="ctr"/>
            <a:r>
              <a:rPr lang="zh-TW" altLang="en-US" dirty="0" smtClean="0">
                <a:latin typeface="標楷體" panose="03000509000000000000" pitchFamily="65" charset="-120"/>
                <a:ea typeface="標楷體" panose="03000509000000000000" pitchFamily="65" charset="-120"/>
              </a:rPr>
              <a:t>觀看以下視頻</a:t>
            </a:r>
            <a:endParaRPr lang="zh-HK"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801905" y="1584994"/>
            <a:ext cx="7886700" cy="4351338"/>
          </a:xfrm>
        </p:spPr>
        <p:txBody>
          <a:bodyPr>
            <a:normAutofit/>
          </a:bodyPr>
          <a:lstStyle/>
          <a:p>
            <a:pPr marL="0" indent="0">
              <a:lnSpc>
                <a:spcPct val="100000"/>
              </a:lnSpc>
              <a:spcBef>
                <a:spcPts val="0"/>
              </a:spcBef>
              <a:buNone/>
            </a:pPr>
            <a:r>
              <a:rPr lang="zh-TW" altLang="en-US"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「特首呼籲各界同心抗疫」，</a:t>
            </a:r>
            <a:r>
              <a:rPr lang="en-US" altLang="zh-TW"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44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44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buNone/>
            </a:pPr>
            <a:endParaRPr lang="en-US" altLang="zh-TW" sz="36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buNone/>
            </a:pPr>
            <a:r>
              <a:rPr lang="zh-TW" altLang="en-US" sz="3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取</a:t>
            </a:r>
            <a:r>
              <a:rPr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自政府新聞</a:t>
            </a:r>
            <a:r>
              <a:rPr lang="zh-TW" altLang="en-US" sz="3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網</a:t>
            </a:r>
            <a:r>
              <a:rPr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片長</a:t>
            </a:r>
            <a:r>
              <a:rPr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秒</a:t>
            </a:r>
            <a:endParaRPr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00000"/>
              </a:lnSpc>
              <a:spcBef>
                <a:spcPts val="0"/>
              </a:spcBef>
              <a:buNone/>
            </a:pPr>
            <a:r>
              <a:rPr lang="en-US" altLang="zh-TW" sz="3200" dirty="0" smtClean="0">
                <a:solidFill>
                  <a:prstClr val="black"/>
                </a:solidFill>
                <a:latin typeface="Times New Roman" panose="02020603050405020304" pitchFamily="18" charset="0"/>
                <a:cs typeface="Times New Roman" panose="02020603050405020304" pitchFamily="18" charset="0"/>
              </a:rPr>
              <a:t>https</a:t>
            </a:r>
            <a:r>
              <a:rPr lang="en-US" altLang="zh-TW" sz="3200" dirty="0">
                <a:solidFill>
                  <a:prstClr val="black"/>
                </a:solidFill>
                <a:latin typeface="Times New Roman" panose="02020603050405020304" pitchFamily="18" charset="0"/>
                <a:cs typeface="Times New Roman" panose="02020603050405020304" pitchFamily="18" charset="0"/>
              </a:rPr>
              <a:t>://www.news.gov.hk/chi/2020/02/20200203/20200203_182546_833.html?type=ticker</a:t>
            </a:r>
            <a:endParaRPr lang="zh-HK" altLang="en-US" sz="3200" dirty="0">
              <a:solidFill>
                <a:prstClr val="black"/>
              </a:solidFill>
              <a:latin typeface="Times New Roman" panose="02020603050405020304" pitchFamily="18" charset="0"/>
              <a:cs typeface="Times New Roman" panose="02020603050405020304" pitchFamily="18" charset="0"/>
            </a:endParaRPr>
          </a:p>
          <a:p>
            <a:endParaRPr lang="zh-HK" altLang="en-US" dirty="0"/>
          </a:p>
        </p:txBody>
      </p:sp>
    </p:spTree>
    <p:extLst>
      <p:ext uri="{BB962C8B-B14F-4D97-AF65-F5344CB8AC3E}">
        <p14:creationId xmlns="" xmlns:p14="http://schemas.microsoft.com/office/powerpoint/2010/main" val="146070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7765" y="125640"/>
            <a:ext cx="7886700" cy="1325563"/>
          </a:xfrm>
        </p:spPr>
        <p:txBody>
          <a:bodyPr/>
          <a:lstStyle/>
          <a:p>
            <a:pPr algn="ctr"/>
            <a:r>
              <a:rPr lang="zh-TW" altLang="en-US" dirty="0" smtClean="0">
                <a:latin typeface="標楷體" panose="03000509000000000000" pitchFamily="65" charset="-120"/>
                <a:ea typeface="標楷體" panose="03000509000000000000" pitchFamily="65" charset="-120"/>
              </a:rPr>
              <a:t>回答以下問題</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81048" y="1421949"/>
            <a:ext cx="7723417" cy="5221740"/>
          </a:xfrm>
        </p:spPr>
        <p:txBody>
          <a:bodyPr>
            <a:normAutofit/>
          </a:bodyPr>
          <a:lstStyle/>
          <a:p>
            <a:pPr algn="just"/>
            <a:r>
              <a:rPr lang="zh-TW" altLang="en-US" sz="4000" dirty="0" smtClean="0">
                <a:latin typeface="標楷體" panose="03000509000000000000" pitchFamily="65" charset="-120"/>
                <a:ea typeface="標楷體" panose="03000509000000000000" pitchFamily="65" charset="-120"/>
              </a:rPr>
              <a:t>行政長官林鄭月娥在視頻內向社會各界提出了哪些共同</a:t>
            </a:r>
            <a:r>
              <a:rPr lang="zh-TW" altLang="en-US" sz="4000" dirty="0">
                <a:latin typeface="標楷體" panose="03000509000000000000" pitchFamily="65" charset="-120"/>
                <a:ea typeface="標楷體" panose="03000509000000000000" pitchFamily="65" charset="-120"/>
              </a:rPr>
              <a:t>抗</a:t>
            </a:r>
            <a:r>
              <a:rPr lang="zh-TW" altLang="en-US" sz="4000" dirty="0" smtClean="0">
                <a:latin typeface="標楷體" panose="03000509000000000000" pitchFamily="65" charset="-120"/>
                <a:ea typeface="標楷體" panose="03000509000000000000" pitchFamily="65" charset="-120"/>
              </a:rPr>
              <a:t>疫的呼籲？</a:t>
            </a:r>
            <a:endParaRPr lang="en-US" altLang="zh-TW" sz="4000" dirty="0" smtClean="0">
              <a:latin typeface="標楷體" panose="03000509000000000000" pitchFamily="65" charset="-120"/>
              <a:ea typeface="標楷體" panose="03000509000000000000" pitchFamily="65" charset="-120"/>
            </a:endParaRPr>
          </a:p>
          <a:p>
            <a:endParaRPr lang="en-US" altLang="zh-TW" sz="4000" dirty="0">
              <a:latin typeface="標楷體" panose="03000509000000000000" pitchFamily="65" charset="-120"/>
              <a:ea typeface="標楷體" panose="03000509000000000000" pitchFamily="65" charset="-120"/>
            </a:endParaRPr>
          </a:p>
          <a:p>
            <a:pPr algn="just"/>
            <a:r>
              <a:rPr lang="zh-TW" altLang="en-US" sz="4000" dirty="0" smtClean="0">
                <a:latin typeface="標楷體" panose="03000509000000000000" pitchFamily="65" charset="-120"/>
                <a:ea typeface="標楷體" panose="03000509000000000000" pitchFamily="65" charset="-120"/>
              </a:rPr>
              <a:t>這些呼籲背後體現了哪些價值觀與行為，試加以解釋。</a:t>
            </a:r>
            <a:endParaRPr lang="en-US" altLang="zh-HK" sz="4000" dirty="0">
              <a:latin typeface="標楷體" panose="03000509000000000000" pitchFamily="65" charset="-120"/>
              <a:ea typeface="標楷體" panose="03000509000000000000" pitchFamily="65" charset="-120"/>
            </a:endParaRPr>
          </a:p>
          <a:p>
            <a:pPr lvl="1"/>
            <a:endParaRPr lang="zh-HK"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41717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5878" y="522515"/>
            <a:ext cx="8406493" cy="6052456"/>
          </a:xfrm>
        </p:spPr>
        <p:txBody>
          <a:bodyPr>
            <a:normAutofit/>
          </a:bodyPr>
          <a:lstStyle/>
          <a:p>
            <a:pPr lvl="0"/>
            <a:r>
              <a:rPr lang="zh-TW" altLang="en-US" sz="3000" dirty="0">
                <a:solidFill>
                  <a:srgbClr val="FF0000"/>
                </a:solidFill>
                <a:latin typeface="標楷體" panose="03000509000000000000" pitchFamily="65" charset="-120"/>
                <a:ea typeface="標楷體" panose="03000509000000000000" pitchFamily="65" charset="-120"/>
              </a:rPr>
              <a:t>參考</a:t>
            </a:r>
            <a:r>
              <a:rPr lang="zh-TW" altLang="en-US" sz="3000" dirty="0" smtClean="0">
                <a:solidFill>
                  <a:srgbClr val="FF0000"/>
                </a:solidFill>
                <a:latin typeface="標楷體" panose="03000509000000000000" pitchFamily="65" charset="-120"/>
                <a:ea typeface="標楷體" panose="03000509000000000000" pitchFamily="65" charset="-120"/>
              </a:rPr>
              <a:t>答案（行政長官的呼籲要點）</a:t>
            </a:r>
            <a:endParaRPr lang="en-US" altLang="zh-TW" sz="3000" dirty="0">
              <a:solidFill>
                <a:srgbClr val="FF0000"/>
              </a:solidFill>
              <a:latin typeface="標楷體" panose="03000509000000000000" pitchFamily="65" charset="-120"/>
              <a:ea typeface="標楷體" panose="03000509000000000000" pitchFamily="65" charset="-120"/>
            </a:endParaRPr>
          </a:p>
          <a:p>
            <a:pPr lvl="1" algn="just"/>
            <a:r>
              <a:rPr lang="zh-TW" altLang="en-US" sz="3000" dirty="0">
                <a:solidFill>
                  <a:srgbClr val="FF0000"/>
                </a:solidFill>
                <a:latin typeface="標楷體" panose="03000509000000000000" pitchFamily="65" charset="-120"/>
                <a:ea typeface="標楷體" panose="03000509000000000000" pitchFamily="65" charset="-120"/>
              </a:rPr>
              <a:t>香港居民如非必要，不要前往出現疫情的地方，包括內地。</a:t>
            </a:r>
          </a:p>
          <a:p>
            <a:pPr lvl="1" algn="just"/>
            <a:r>
              <a:rPr lang="zh-TW" altLang="en-US" sz="3000" dirty="0">
                <a:solidFill>
                  <a:srgbClr val="FF0000"/>
                </a:solidFill>
                <a:latin typeface="標楷體" panose="03000509000000000000" pitchFamily="65" charset="-120"/>
                <a:ea typeface="標楷體" panose="03000509000000000000" pitchFamily="65" charset="-120"/>
              </a:rPr>
              <a:t>市民應</a:t>
            </a:r>
            <a:r>
              <a:rPr lang="zh-TW" altLang="en-US" sz="3000" dirty="0" smtClean="0">
                <a:solidFill>
                  <a:srgbClr val="FF0000"/>
                </a:solidFill>
                <a:latin typeface="標楷體" panose="03000509000000000000" pitchFamily="65" charset="-120"/>
                <a:ea typeface="標楷體" panose="03000509000000000000" pitchFamily="65" charset="-120"/>
              </a:rPr>
              <a:t>遵從衛生</a:t>
            </a:r>
            <a:r>
              <a:rPr lang="zh-TW" altLang="en-US" sz="3000" dirty="0">
                <a:solidFill>
                  <a:srgbClr val="FF0000"/>
                </a:solidFill>
                <a:latin typeface="標楷體" panose="03000509000000000000" pitchFamily="65" charset="-120"/>
                <a:ea typeface="標楷體" panose="03000509000000000000" pitchFamily="65" charset="-120"/>
              </a:rPr>
              <a:t>防護中心所發指示，並充分合作。</a:t>
            </a:r>
          </a:p>
          <a:p>
            <a:pPr lvl="1" algn="just"/>
            <a:r>
              <a:rPr lang="zh-TW" altLang="en-US" sz="3000" dirty="0">
                <a:solidFill>
                  <a:srgbClr val="FF0000"/>
                </a:solidFill>
                <a:latin typeface="標楷體" panose="03000509000000000000" pitchFamily="65" charset="-120"/>
                <a:ea typeface="標楷體" panose="03000509000000000000" pitchFamily="65" charset="-120"/>
              </a:rPr>
              <a:t>懷疑感染或已確診感染新型冠狀病毒人士應如實向防護中心交代外遊情況，並交代曾經緊密接觸的人士，以便當局追蹤。不如實交代屬違法行為，當局會嚴正執法。</a:t>
            </a:r>
            <a:endParaRPr lang="en-US" altLang="zh-TW" sz="3000" dirty="0">
              <a:solidFill>
                <a:srgbClr val="FF0000"/>
              </a:solidFill>
              <a:latin typeface="標楷體" panose="03000509000000000000" pitchFamily="65" charset="-120"/>
              <a:ea typeface="標楷體" panose="03000509000000000000" pitchFamily="65" charset="-120"/>
            </a:endParaRPr>
          </a:p>
          <a:p>
            <a:pPr lvl="1" algn="just"/>
            <a:r>
              <a:rPr lang="zh-TW" altLang="en-US" sz="3000" dirty="0" smtClean="0">
                <a:solidFill>
                  <a:srgbClr val="FF0000"/>
                </a:solidFill>
                <a:latin typeface="標楷體" panose="03000509000000000000" pitchFamily="65" charset="-120"/>
                <a:ea typeface="標楷體" panose="03000509000000000000" pitchFamily="65" charset="-120"/>
              </a:rPr>
              <a:t>市民盡量</a:t>
            </a:r>
            <a:r>
              <a:rPr lang="zh-TW" altLang="en-US" sz="3000" dirty="0">
                <a:solidFill>
                  <a:srgbClr val="FF0000"/>
                </a:solidFill>
                <a:latin typeface="標楷體" panose="03000509000000000000" pitchFamily="65" charset="-120"/>
                <a:ea typeface="標楷體" panose="03000509000000000000" pitchFamily="65" charset="-120"/>
              </a:rPr>
              <a:t>留在家中，最好不要前往人</a:t>
            </a:r>
            <a:r>
              <a:rPr lang="zh-TW" altLang="en-US" sz="3000" dirty="0" smtClean="0">
                <a:solidFill>
                  <a:srgbClr val="FF0000"/>
                </a:solidFill>
                <a:latin typeface="標楷體" panose="03000509000000000000" pitchFamily="65" charset="-120"/>
                <a:ea typeface="標楷體" panose="03000509000000000000" pitchFamily="65" charset="-120"/>
              </a:rPr>
              <a:t>多的地方</a:t>
            </a:r>
            <a:r>
              <a:rPr lang="zh-TW" altLang="en-US" sz="3000" dirty="0">
                <a:solidFill>
                  <a:srgbClr val="FF0000"/>
                </a:solidFill>
                <a:latin typeface="標楷體" panose="03000509000000000000" pitchFamily="65" charset="-120"/>
                <a:ea typeface="標楷體" panose="03000509000000000000" pitchFamily="65" charset="-120"/>
              </a:rPr>
              <a:t>；若有必要離家</a:t>
            </a:r>
            <a:r>
              <a:rPr lang="zh-TW" altLang="en-US" sz="3000" dirty="0" smtClean="0">
                <a:solidFill>
                  <a:srgbClr val="FF0000"/>
                </a:solidFill>
                <a:latin typeface="標楷體" panose="03000509000000000000" pitchFamily="65" charset="-120"/>
                <a:ea typeface="標楷體" panose="03000509000000000000" pitchFamily="65" charset="-120"/>
              </a:rPr>
              <a:t>，應</a:t>
            </a:r>
            <a:r>
              <a:rPr lang="zh-TW" altLang="en-US" sz="3000" dirty="0">
                <a:solidFill>
                  <a:srgbClr val="FF0000"/>
                </a:solidFill>
                <a:latin typeface="標楷體" panose="03000509000000000000" pitchFamily="65" charset="-120"/>
                <a:ea typeface="標楷體" panose="03000509000000000000" pitchFamily="65" charset="-120"/>
              </a:rPr>
              <a:t>做好個人防護工作。</a:t>
            </a:r>
            <a:endParaRPr lang="en-US" altLang="zh-TW" sz="3000" dirty="0">
              <a:solidFill>
                <a:srgbClr val="FF0000"/>
              </a:solidFill>
              <a:latin typeface="標楷體" panose="03000509000000000000" pitchFamily="65" charset="-120"/>
              <a:ea typeface="標楷體" panose="03000509000000000000" pitchFamily="65" charset="-120"/>
            </a:endParaRPr>
          </a:p>
          <a:p>
            <a:pPr lvl="1" algn="just"/>
            <a:r>
              <a:rPr lang="zh-TW" altLang="en-US" sz="3000" dirty="0">
                <a:solidFill>
                  <a:srgbClr val="FF0000"/>
                </a:solidFill>
                <a:latin typeface="標楷體" panose="03000509000000000000" pitchFamily="65" charset="-120"/>
                <a:ea typeface="標楷體" panose="03000509000000000000" pitchFamily="65" charset="-120"/>
              </a:rPr>
              <a:t>企業在嚴峻疫情下應共渡時艱，以保障</a:t>
            </a:r>
            <a:r>
              <a:rPr lang="zh-TW" altLang="en-US" sz="3000" dirty="0" smtClean="0">
                <a:solidFill>
                  <a:srgbClr val="FF0000"/>
                </a:solidFill>
                <a:latin typeface="標楷體" panose="03000509000000000000" pitchFamily="65" charset="-120"/>
                <a:ea typeface="標楷體" panose="03000509000000000000" pitchFamily="65" charset="-120"/>
              </a:rPr>
              <a:t>公共衛生</a:t>
            </a:r>
            <a:r>
              <a:rPr lang="zh-TW" altLang="en-US" sz="3000" dirty="0">
                <a:solidFill>
                  <a:srgbClr val="FF0000"/>
                </a:solidFill>
                <a:latin typeface="標楷體" panose="03000509000000000000" pitchFamily="65" charset="-120"/>
                <a:ea typeface="標楷體" panose="03000509000000000000" pitchFamily="65" charset="-120"/>
              </a:rPr>
              <a:t>作考慮，體恤處理僱員上班所受影響。</a:t>
            </a:r>
          </a:p>
          <a:p>
            <a:endParaRPr lang="zh-HK" altLang="en-US" dirty="0"/>
          </a:p>
        </p:txBody>
      </p:sp>
    </p:spTree>
    <p:extLst>
      <p:ext uri="{BB962C8B-B14F-4D97-AF65-F5344CB8AC3E}">
        <p14:creationId xmlns="" xmlns:p14="http://schemas.microsoft.com/office/powerpoint/2010/main" val="298777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4763" y="648445"/>
            <a:ext cx="8428723" cy="5730649"/>
          </a:xfrm>
        </p:spPr>
        <p:txBody>
          <a:bodyPr/>
          <a:lstStyle/>
          <a:p>
            <a:pPr lvl="0"/>
            <a:r>
              <a:rPr lang="zh-TW" altLang="en-US" sz="3200" dirty="0">
                <a:solidFill>
                  <a:srgbClr val="FF0000"/>
                </a:solidFill>
                <a:latin typeface="標楷體" panose="03000509000000000000" pitchFamily="65" charset="-120"/>
                <a:ea typeface="標楷體" panose="03000509000000000000" pitchFamily="65" charset="-120"/>
              </a:rPr>
              <a:t>參考答案</a:t>
            </a:r>
            <a:r>
              <a:rPr lang="zh-TW" altLang="en-US" sz="3200" dirty="0" smtClean="0">
                <a:solidFill>
                  <a:srgbClr val="FF0000"/>
                </a:solidFill>
                <a:latin typeface="標楷體" panose="03000509000000000000" pitchFamily="65" charset="-120"/>
                <a:ea typeface="標楷體" panose="03000509000000000000" pitchFamily="65" charset="-120"/>
              </a:rPr>
              <a:t>（所體現的價值觀）</a:t>
            </a:r>
            <a:endParaRPr lang="en-US" altLang="zh-TW" sz="3200" dirty="0">
              <a:solidFill>
                <a:srgbClr val="FF0000"/>
              </a:solidFill>
              <a:latin typeface="標楷體" panose="03000509000000000000" pitchFamily="65" charset="-120"/>
              <a:ea typeface="標楷體" panose="03000509000000000000" pitchFamily="65" charset="-120"/>
            </a:endParaRPr>
          </a:p>
          <a:p>
            <a:pPr lvl="1" algn="just"/>
            <a:r>
              <a:rPr lang="zh-TW" altLang="en-US" sz="3200" b="1" dirty="0" smtClean="0">
                <a:solidFill>
                  <a:srgbClr val="7030A0"/>
                </a:solidFill>
                <a:latin typeface="標楷體" panose="03000509000000000000" pitchFamily="65" charset="-120"/>
                <a:ea typeface="標楷體" panose="03000509000000000000" pitchFamily="65" charset="-120"/>
              </a:rPr>
              <a:t>合作</a:t>
            </a:r>
            <a:r>
              <a:rPr lang="zh-TW" altLang="en-US" sz="3200" dirty="0" smtClean="0">
                <a:solidFill>
                  <a:srgbClr val="FF0000"/>
                </a:solidFill>
                <a:latin typeface="標楷體" panose="03000509000000000000" pitchFamily="65" charset="-120"/>
                <a:ea typeface="標楷體" panose="03000509000000000000" pitchFamily="65" charset="-120"/>
              </a:rPr>
              <a:t>：在抗疫期間，市民應盡公民責任，配合政府的政策而合作抗疫。</a:t>
            </a:r>
            <a:endParaRPr lang="en-US" altLang="zh-TW" sz="3200" dirty="0" smtClean="0">
              <a:solidFill>
                <a:srgbClr val="FF0000"/>
              </a:solidFill>
              <a:latin typeface="標楷體" panose="03000509000000000000" pitchFamily="65" charset="-120"/>
              <a:ea typeface="標楷體" panose="03000509000000000000" pitchFamily="65" charset="-120"/>
            </a:endParaRPr>
          </a:p>
          <a:p>
            <a:pPr lvl="1" algn="just"/>
            <a:r>
              <a:rPr lang="zh-TW" altLang="en-US" sz="3200" b="1" dirty="0" smtClean="0">
                <a:solidFill>
                  <a:srgbClr val="7030A0"/>
                </a:solidFill>
                <a:latin typeface="標楷體" panose="03000509000000000000" pitchFamily="65" charset="-120"/>
                <a:ea typeface="標楷體" panose="03000509000000000000" pitchFamily="65" charset="-120"/>
              </a:rPr>
              <a:t>誠信、責任感</a:t>
            </a:r>
            <a:r>
              <a:rPr lang="zh-TW" altLang="en-US" sz="3200" dirty="0" smtClean="0">
                <a:solidFill>
                  <a:srgbClr val="FF0000"/>
                </a:solidFill>
                <a:latin typeface="標楷體" panose="03000509000000000000" pitchFamily="65" charset="-120"/>
                <a:ea typeface="標楷體" panose="03000509000000000000" pitchFamily="65" charset="-120"/>
              </a:rPr>
              <a:t>：市民如感染肺炎</a:t>
            </a:r>
            <a:r>
              <a:rPr lang="zh-TW" altLang="en-US" sz="3200" dirty="0">
                <a:solidFill>
                  <a:srgbClr val="FF0000"/>
                </a:solidFill>
                <a:latin typeface="標楷體" panose="03000509000000000000" pitchFamily="65" charset="-120"/>
                <a:ea typeface="標楷體" panose="03000509000000000000" pitchFamily="65" charset="-120"/>
              </a:rPr>
              <a:t>，應</a:t>
            </a:r>
            <a:r>
              <a:rPr lang="zh-TW" altLang="en-US" sz="3200" dirty="0" smtClean="0">
                <a:solidFill>
                  <a:srgbClr val="FF0000"/>
                </a:solidFill>
                <a:latin typeface="標楷體" panose="03000509000000000000" pitchFamily="65" charset="-120"/>
                <a:ea typeface="標楷體" panose="03000509000000000000" pitchFamily="65" charset="-120"/>
              </a:rPr>
              <a:t>如實交代</a:t>
            </a:r>
            <a:r>
              <a:rPr lang="zh-TW" altLang="en-US" sz="3200" dirty="0">
                <a:solidFill>
                  <a:srgbClr val="FF0000"/>
                </a:solidFill>
                <a:latin typeface="標楷體" panose="03000509000000000000" pitchFamily="65" charset="-120"/>
                <a:ea typeface="標楷體" panose="03000509000000000000" pitchFamily="65" charset="-120"/>
              </a:rPr>
              <a:t>外遊</a:t>
            </a:r>
            <a:r>
              <a:rPr lang="zh-TW" altLang="en-US" sz="3200" dirty="0" smtClean="0">
                <a:solidFill>
                  <a:srgbClr val="FF0000"/>
                </a:solidFill>
                <a:latin typeface="標楷體" panose="03000509000000000000" pitchFamily="65" charset="-120"/>
                <a:ea typeface="標楷體" panose="03000509000000000000" pitchFamily="65" charset="-120"/>
              </a:rPr>
              <a:t>情況及曾經</a:t>
            </a:r>
            <a:r>
              <a:rPr lang="zh-TW" altLang="en-US" sz="3200" dirty="0">
                <a:solidFill>
                  <a:srgbClr val="FF0000"/>
                </a:solidFill>
                <a:latin typeface="標楷體" panose="03000509000000000000" pitchFamily="65" charset="-120"/>
                <a:ea typeface="標楷體" panose="03000509000000000000" pitchFamily="65" charset="-120"/>
              </a:rPr>
              <a:t>緊密接觸的</a:t>
            </a:r>
            <a:r>
              <a:rPr lang="zh-TW" altLang="en-US" sz="3200" dirty="0" smtClean="0">
                <a:solidFill>
                  <a:srgbClr val="FF0000"/>
                </a:solidFill>
                <a:latin typeface="標楷體" panose="03000509000000000000" pitchFamily="65" charset="-120"/>
                <a:ea typeface="標楷體" panose="03000509000000000000" pitchFamily="65" charset="-120"/>
              </a:rPr>
              <a:t>人士，這是個人誠信行為的表現，也是身為公民在抗疫期間應有的責任感。</a:t>
            </a:r>
            <a:endParaRPr lang="zh-TW" altLang="en-US" sz="3200" dirty="0">
              <a:solidFill>
                <a:srgbClr val="FF0000"/>
              </a:solidFill>
              <a:latin typeface="標楷體" panose="03000509000000000000" pitchFamily="65" charset="-120"/>
              <a:ea typeface="標楷體" panose="03000509000000000000" pitchFamily="65" charset="-120"/>
            </a:endParaRPr>
          </a:p>
          <a:p>
            <a:pPr lvl="1" algn="just"/>
            <a:r>
              <a:rPr lang="zh-TW" altLang="en-US" sz="3200" b="1" dirty="0" smtClean="0">
                <a:solidFill>
                  <a:srgbClr val="7030A0"/>
                </a:solidFill>
                <a:latin typeface="標楷體" panose="03000509000000000000" pitchFamily="65" charset="-120"/>
                <a:ea typeface="標楷體" panose="03000509000000000000" pitchFamily="65" charset="-120"/>
              </a:rPr>
              <a:t>關愛</a:t>
            </a:r>
            <a:r>
              <a:rPr lang="zh-TW" altLang="en-US" sz="3200" dirty="0" smtClean="0">
                <a:solidFill>
                  <a:srgbClr val="FF0000"/>
                </a:solidFill>
                <a:latin typeface="標楷體" panose="03000509000000000000" pitchFamily="65" charset="-120"/>
                <a:ea typeface="標楷體" panose="03000509000000000000" pitchFamily="65" charset="-120"/>
              </a:rPr>
              <a:t>：企業以</a:t>
            </a:r>
            <a:r>
              <a:rPr lang="zh-TW" altLang="en-US" sz="3200" dirty="0">
                <a:solidFill>
                  <a:srgbClr val="FF0000"/>
                </a:solidFill>
                <a:latin typeface="標楷體" panose="03000509000000000000" pitchFamily="65" charset="-120"/>
                <a:ea typeface="標楷體" panose="03000509000000000000" pitchFamily="65" charset="-120"/>
              </a:rPr>
              <a:t>保障公共衛生作</a:t>
            </a:r>
            <a:r>
              <a:rPr lang="zh-TW" altLang="en-US" sz="3200" dirty="0" smtClean="0">
                <a:solidFill>
                  <a:srgbClr val="FF0000"/>
                </a:solidFill>
                <a:latin typeface="標楷體" panose="03000509000000000000" pitchFamily="65" charset="-120"/>
                <a:ea typeface="標楷體" panose="03000509000000000000" pitchFamily="65" charset="-120"/>
              </a:rPr>
              <a:t>考慮而體恤</a:t>
            </a:r>
            <a:r>
              <a:rPr lang="zh-TW" altLang="en-US" sz="3200" dirty="0">
                <a:solidFill>
                  <a:srgbClr val="FF0000"/>
                </a:solidFill>
                <a:latin typeface="標楷體" panose="03000509000000000000" pitchFamily="65" charset="-120"/>
                <a:ea typeface="標楷體" panose="03000509000000000000" pitchFamily="65" charset="-120"/>
              </a:rPr>
              <a:t>處理僱員上班所受</a:t>
            </a:r>
            <a:r>
              <a:rPr lang="zh-TW" altLang="en-US" sz="3200" dirty="0" smtClean="0">
                <a:solidFill>
                  <a:srgbClr val="FF0000"/>
                </a:solidFill>
                <a:latin typeface="標楷體" panose="03000509000000000000" pitchFamily="65" charset="-120"/>
                <a:ea typeface="標楷體" panose="03000509000000000000" pitchFamily="65" charset="-120"/>
              </a:rPr>
              <a:t>影響，其出發點是反映了關愛他人的價值觀。</a:t>
            </a:r>
            <a:endParaRPr lang="zh-TW" altLang="en-US" sz="3200" dirty="0">
              <a:solidFill>
                <a:srgbClr val="FF0000"/>
              </a:solidFill>
              <a:latin typeface="標楷體" panose="03000509000000000000" pitchFamily="65" charset="-120"/>
              <a:ea typeface="標楷體" panose="03000509000000000000" pitchFamily="65" charset="-120"/>
            </a:endParaRPr>
          </a:p>
          <a:p>
            <a:endParaRPr lang="zh-HK" altLang="en-US" dirty="0"/>
          </a:p>
        </p:txBody>
      </p:sp>
    </p:spTree>
    <p:extLst>
      <p:ext uri="{BB962C8B-B14F-4D97-AF65-F5344CB8AC3E}">
        <p14:creationId xmlns="" xmlns:p14="http://schemas.microsoft.com/office/powerpoint/2010/main" val="291230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1272</Words>
  <Application>Microsoft Office PowerPoint</Application>
  <PresentationFormat>如螢幕大小 (4:3)</PresentationFormat>
  <Paragraphs>90</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「2019冠狀病毒病」的學與教資源</vt:lpstr>
      <vt:lpstr>學與教資源簡介</vt:lpstr>
      <vt:lpstr>學與教資源簡介</vt:lpstr>
      <vt:lpstr>觀看以下圖片</vt:lpstr>
      <vt:lpstr>回答以下問題</vt:lpstr>
      <vt:lpstr>觀看以下視頻</vt:lpstr>
      <vt:lpstr>回答以下問題</vt:lpstr>
      <vt:lpstr>投影片 8</vt:lpstr>
      <vt:lpstr>投影片 9</vt:lpstr>
      <vt:lpstr>小　結</vt:lpstr>
      <vt:lpstr>再次觀看圖片</vt:lpstr>
      <vt:lpstr>回答以下問題</vt:lpstr>
      <vt:lpstr>回答以下問題</vt:lpstr>
      <vt:lpstr>投影片 14</vt:lpstr>
      <vt:lpstr>小  結</vt:lpstr>
      <vt:lpstr>小  結</vt:lpstr>
      <vt:lpstr>課後閱讀</vt:lpstr>
      <vt:lpstr>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關於「武漢肺炎」的學與教朮</dc:title>
  <dc:creator>kcli</dc:creator>
  <cp:lastModifiedBy>Ruby Chan</cp:lastModifiedBy>
  <cp:revision>77</cp:revision>
  <dcterms:created xsi:type="dcterms:W3CDTF">2020-02-06T08:20:40Z</dcterms:created>
  <dcterms:modified xsi:type="dcterms:W3CDTF">2020-04-02T05:53:23Z</dcterms:modified>
</cp:coreProperties>
</file>