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258" r:id="rId3"/>
    <p:sldId id="348" r:id="rId4"/>
    <p:sldId id="318" r:id="rId5"/>
    <p:sldId id="349" r:id="rId6"/>
    <p:sldId id="316" r:id="rId7"/>
    <p:sldId id="357" r:id="rId8"/>
    <p:sldId id="327" r:id="rId9"/>
    <p:sldId id="320" r:id="rId10"/>
    <p:sldId id="358" r:id="rId11"/>
    <p:sldId id="323" r:id="rId12"/>
    <p:sldId id="321" r:id="rId13"/>
    <p:sldId id="324" r:id="rId14"/>
    <p:sldId id="325" r:id="rId15"/>
    <p:sldId id="359" r:id="rId16"/>
    <p:sldId id="334" r:id="rId17"/>
    <p:sldId id="337" r:id="rId18"/>
    <p:sldId id="335" r:id="rId19"/>
    <p:sldId id="336" r:id="rId20"/>
    <p:sldId id="338" r:id="rId21"/>
    <p:sldId id="343" r:id="rId22"/>
    <p:sldId id="344" r:id="rId23"/>
    <p:sldId id="350" r:id="rId24"/>
    <p:sldId id="351" r:id="rId25"/>
    <p:sldId id="352" r:id="rId26"/>
    <p:sldId id="353" r:id="rId27"/>
    <p:sldId id="354" r:id="rId28"/>
    <p:sldId id="355" r:id="rId29"/>
    <p:sldId id="356" r:id="rId30"/>
    <p:sldId id="342" r:id="rId31"/>
  </p:sldIdLst>
  <p:sldSz cx="9144000" cy="6858000" type="screen4x3"/>
  <p:notesSz cx="7104063" cy="102346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480E6"/>
    <a:srgbClr val="F4F9FA"/>
    <a:srgbClr val="EDF6F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54" y="58"/>
      </p:cViewPr>
      <p:guideLst>
        <p:guide orient="horz" pos="2160"/>
        <p:guide pos="2880"/>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3078639" cy="512763"/>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4023836" y="1"/>
            <a:ext cx="3078639" cy="512763"/>
          </a:xfrm>
          <a:prstGeom prst="rect">
            <a:avLst/>
          </a:prstGeom>
        </p:spPr>
        <p:txBody>
          <a:bodyPr vert="horz" lIns="91440" tIns="45720" rIns="91440" bIns="45720" rtlCol="0"/>
          <a:lstStyle>
            <a:lvl1pPr algn="r">
              <a:defRPr sz="1200"/>
            </a:lvl1pPr>
          </a:lstStyle>
          <a:p>
            <a:fld id="{C81F9BEB-D669-49CE-8A70-960C30882C88}" type="datetimeFigureOut">
              <a:rPr lang="zh-HK" altLang="en-US" smtClean="0"/>
              <a:pPr/>
              <a:t>17/8/2020</a:t>
            </a:fld>
            <a:endParaRPr lang="zh-HK" altLang="en-US"/>
          </a:p>
        </p:txBody>
      </p:sp>
      <p:sp>
        <p:nvSpPr>
          <p:cNvPr id="4" name="投影片圖像版面配置區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710090" y="4926014"/>
            <a:ext cx="5683886" cy="4029075"/>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1" y="9721851"/>
            <a:ext cx="3078639" cy="512763"/>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4023836" y="9721851"/>
            <a:ext cx="3078639" cy="512763"/>
          </a:xfrm>
          <a:prstGeom prst="rect">
            <a:avLst/>
          </a:prstGeom>
        </p:spPr>
        <p:txBody>
          <a:bodyPr vert="horz" lIns="91440" tIns="45720" rIns="91440" bIns="45720" rtlCol="0" anchor="b"/>
          <a:lstStyle>
            <a:lvl1pPr algn="r">
              <a:defRPr sz="1200"/>
            </a:lvl1pPr>
          </a:lstStyle>
          <a:p>
            <a:fld id="{E9112A25-6772-4C9E-A025-36E466F96508}" type="slidenum">
              <a:rPr lang="zh-HK" altLang="en-US" smtClean="0"/>
              <a:pPr/>
              <a:t>‹#›</a:t>
            </a:fld>
            <a:endParaRPr lang="zh-HK" altLang="en-US"/>
          </a:p>
        </p:txBody>
      </p:sp>
    </p:spTree>
    <p:extLst>
      <p:ext uri="{BB962C8B-B14F-4D97-AF65-F5344CB8AC3E}">
        <p14:creationId xmlns:p14="http://schemas.microsoft.com/office/powerpoint/2010/main" val="2136778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zh-TW" altLang="en-US"/>
              <a:t>按一下以編輯母片標題樣式</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endParaRPr lang="en-US"/>
          </a:p>
        </p:txBody>
      </p:sp>
      <p:sp>
        <p:nvSpPr>
          <p:cNvPr id="4" name="Rectangle 4"/>
          <p:cNvSpPr>
            <a:spLocks noGrp="1" noChangeArrowheads="1"/>
          </p:cNvSpPr>
          <p:nvPr>
            <p:ph type="dt" sz="half" idx="10"/>
          </p:nvPr>
        </p:nvSpPr>
        <p:spPr>
          <a:ln/>
        </p:spPr>
        <p:txBody>
          <a:bodyPr/>
          <a:lstStyle>
            <a:lvl1pPr>
              <a:defRPr/>
            </a:lvl1pPr>
          </a:lstStyle>
          <a:p>
            <a:fld id="{BF115DE8-46E2-44F6-A6AF-9E6F6E0764CE}" type="datetime1">
              <a:rPr lang="zh-TW" altLang="en-US" smtClean="0"/>
              <a:pPr/>
              <a:t>2020/8/17</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zh-TW" altLang="en-US"/>
              <a:t>按一下以編輯母片標題樣式</a:t>
            </a:r>
            <a:endParaRPr lang="en-US"/>
          </a:p>
        </p:txBody>
      </p:sp>
      <p:sp>
        <p:nvSpPr>
          <p:cNvPr id="3" name="2 Marcador de texto vertical"/>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Rectangle 4"/>
          <p:cNvSpPr>
            <a:spLocks noGrp="1" noChangeArrowheads="1"/>
          </p:cNvSpPr>
          <p:nvPr>
            <p:ph type="dt" sz="half" idx="10"/>
          </p:nvPr>
        </p:nvSpPr>
        <p:spPr>
          <a:ln/>
        </p:spPr>
        <p:txBody>
          <a:bodyPr/>
          <a:lstStyle>
            <a:lvl1pPr>
              <a:defRPr/>
            </a:lvl1pPr>
          </a:lstStyle>
          <a:p>
            <a:fld id="{9A22B5CF-DE63-4852-B7E5-F0DB2B0B0CCD}" type="datetime1">
              <a:rPr lang="zh-TW" altLang="en-US" smtClean="0"/>
              <a:pPr/>
              <a:t>2020/8/17</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Rectangle 4"/>
          <p:cNvSpPr>
            <a:spLocks noGrp="1" noChangeArrowheads="1"/>
          </p:cNvSpPr>
          <p:nvPr>
            <p:ph type="dt" sz="half" idx="10"/>
          </p:nvPr>
        </p:nvSpPr>
        <p:spPr>
          <a:ln/>
        </p:spPr>
        <p:txBody>
          <a:bodyPr/>
          <a:lstStyle>
            <a:lvl1pPr>
              <a:defRPr/>
            </a:lvl1pPr>
          </a:lstStyle>
          <a:p>
            <a:fld id="{929A2C72-4DE6-43CE-8BF9-98E62B593EAF}" type="datetime1">
              <a:rPr lang="zh-TW" altLang="en-US" smtClean="0"/>
              <a:pPr/>
              <a:t>2020/8/17</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0DCE5A86-AF61-4B26-9517-FFA54F0313E4}" type="datetime1">
              <a:rPr lang="zh-TW" altLang="en-US" smtClean="0"/>
              <a:pPr/>
              <a:t>2020/8/17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3E52D6C2-6D78-46EE-9618-B3CCB96E8E1C}" type="datetime1">
              <a:rPr lang="zh-TW" altLang="en-US" smtClean="0"/>
              <a:pPr/>
              <a:t>2020/8/17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7E321DD3-26F6-4CF1-BA3E-77BD085ACD8A}" type="datetime1">
              <a:rPr lang="zh-TW" altLang="en-US" smtClean="0"/>
              <a:pPr/>
              <a:t>2020/8/17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2CC5F42-5E6D-4966-ABBC-89EA08D93748}" type="datetime1">
              <a:rPr lang="zh-TW" altLang="en-US" smtClean="0"/>
              <a:pPr/>
              <a:t>2020/8/17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CB0B7B0-C01E-4106-8168-D989955A6B9E}" type="datetime1">
              <a:rPr lang="zh-TW" altLang="en-US" smtClean="0"/>
              <a:pPr/>
              <a:t>2020/8/17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2739359-3D77-4E9F-BE30-A7A90119C012}" type="datetime1">
              <a:rPr lang="zh-TW" altLang="en-US" smtClean="0"/>
              <a:pPr/>
              <a:t>2020/8/17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DAD2C3F-346B-4E50-8ED9-DE965AD2FF9A}" type="datetime1">
              <a:rPr lang="zh-TW" altLang="en-US" smtClean="0"/>
              <a:pPr/>
              <a:t>2020/8/17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3EA2022-0214-4CAE-9785-19B6A669C582}" type="datetime1">
              <a:rPr lang="zh-TW" altLang="en-US" smtClean="0"/>
              <a:pPr/>
              <a:t>2020/8/17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zh-TW" altLang="en-US"/>
              <a:t>按一下以編輯母片標題樣式</a:t>
            </a:r>
            <a:endParaRPr lang="en-US"/>
          </a:p>
        </p:txBody>
      </p:sp>
      <p:sp>
        <p:nvSpPr>
          <p:cNvPr id="3" name="2 Marcador de contenido"/>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Rectangle 4"/>
          <p:cNvSpPr>
            <a:spLocks noGrp="1" noChangeArrowheads="1"/>
          </p:cNvSpPr>
          <p:nvPr>
            <p:ph type="dt" sz="half" idx="10"/>
          </p:nvPr>
        </p:nvSpPr>
        <p:spPr>
          <a:ln/>
        </p:spPr>
        <p:txBody>
          <a:bodyPr/>
          <a:lstStyle>
            <a:lvl1pPr>
              <a:defRPr/>
            </a:lvl1pPr>
          </a:lstStyle>
          <a:p>
            <a:fld id="{9AB14051-6684-4E54-BDDF-AB52CCBC7D2C}" type="datetime1">
              <a:rPr lang="zh-TW" altLang="en-US" smtClean="0"/>
              <a:pPr/>
              <a:t>2020/8/17</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24599455-B78D-4160-8630-743B40221B9D}" type="datetime1">
              <a:rPr lang="zh-TW" altLang="en-US" smtClean="0"/>
              <a:pPr/>
              <a:t>2020/8/17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8D10445-4874-41A7-9B15-7B8831A2732F}" type="datetime1">
              <a:rPr lang="zh-TW" altLang="en-US" smtClean="0"/>
              <a:pPr/>
              <a:t>2020/8/17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DEF198E-602A-4F74-A518-55E50AAD5425}" type="datetime1">
              <a:rPr lang="zh-TW" altLang="en-US" smtClean="0"/>
              <a:pPr/>
              <a:t>2020/8/17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fld id="{A07B2E5D-5229-41C6-8A1A-9B23120E5CB1}" type="datetime1">
              <a:rPr lang="zh-TW" altLang="en-US" smtClean="0"/>
              <a:pPr/>
              <a:t>2020/8/17</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zh-TW" altLang="en-US"/>
              <a:t>按一下以編輯母片標題樣式</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Rectangle 4"/>
          <p:cNvSpPr>
            <a:spLocks noGrp="1" noChangeArrowheads="1"/>
          </p:cNvSpPr>
          <p:nvPr>
            <p:ph type="dt" sz="half" idx="10"/>
          </p:nvPr>
        </p:nvSpPr>
        <p:spPr>
          <a:ln/>
        </p:spPr>
        <p:txBody>
          <a:bodyPr/>
          <a:lstStyle>
            <a:lvl1pPr>
              <a:defRPr/>
            </a:lvl1pPr>
          </a:lstStyle>
          <a:p>
            <a:fld id="{F3784E1D-511B-41CF-A377-BB67594F24CE}" type="datetime1">
              <a:rPr lang="zh-TW" altLang="en-US" smtClean="0"/>
              <a:pPr/>
              <a:t>2020/8/17</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zh-TW" altLang="en-US"/>
              <a:t>按一下以編輯母片標題樣式</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Rectangle 4"/>
          <p:cNvSpPr>
            <a:spLocks noGrp="1" noChangeArrowheads="1"/>
          </p:cNvSpPr>
          <p:nvPr>
            <p:ph type="dt" sz="half" idx="10"/>
          </p:nvPr>
        </p:nvSpPr>
        <p:spPr>
          <a:ln/>
        </p:spPr>
        <p:txBody>
          <a:bodyPr/>
          <a:lstStyle>
            <a:lvl1pPr>
              <a:defRPr/>
            </a:lvl1pPr>
          </a:lstStyle>
          <a:p>
            <a:fld id="{674C5124-C182-44FB-BD17-4305EF879F44}" type="datetime1">
              <a:rPr lang="zh-TW" altLang="en-US" smtClean="0"/>
              <a:pPr/>
              <a:t>2020/8/17</a:t>
            </a:fld>
            <a:endParaRPr lang="zh-TW" altLang="en-US"/>
          </a:p>
        </p:txBody>
      </p:sp>
      <p:sp>
        <p:nvSpPr>
          <p:cNvPr id="8" name="Rectangle 5"/>
          <p:cNvSpPr>
            <a:spLocks noGrp="1" noChangeArrowheads="1"/>
          </p:cNvSpPr>
          <p:nvPr>
            <p:ph type="ftr" sz="quarter" idx="11"/>
          </p:nvPr>
        </p:nvSpPr>
        <p:spPr>
          <a:ln/>
        </p:spPr>
        <p:txBody>
          <a:bodyPr/>
          <a:lstStyle>
            <a:lvl1pPr>
              <a:defRPr/>
            </a:lvl1pPr>
          </a:lstStyle>
          <a:p>
            <a:endParaRPr lang="zh-TW" altLang="en-US"/>
          </a:p>
        </p:txBody>
      </p:sp>
      <p:sp>
        <p:nvSpPr>
          <p:cNvPr id="9"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zh-TW" altLang="en-US"/>
              <a:t>按一下以編輯母片標題樣式</a:t>
            </a:r>
            <a:endParaRPr lang="en-US"/>
          </a:p>
        </p:txBody>
      </p:sp>
      <p:sp>
        <p:nvSpPr>
          <p:cNvPr id="3" name="Rectangle 4"/>
          <p:cNvSpPr>
            <a:spLocks noGrp="1" noChangeArrowheads="1"/>
          </p:cNvSpPr>
          <p:nvPr>
            <p:ph type="dt" sz="half" idx="10"/>
          </p:nvPr>
        </p:nvSpPr>
        <p:spPr>
          <a:ln/>
        </p:spPr>
        <p:txBody>
          <a:bodyPr/>
          <a:lstStyle>
            <a:lvl1pPr>
              <a:defRPr/>
            </a:lvl1pPr>
          </a:lstStyle>
          <a:p>
            <a:fld id="{B254C86C-5791-44A3-826C-DF21E2423D8F}" type="datetime1">
              <a:rPr lang="zh-TW" altLang="en-US" smtClean="0"/>
              <a:pPr/>
              <a:t>2020/8/17</a:t>
            </a:fld>
            <a:endParaRPr lang="zh-TW" altLang="en-US"/>
          </a:p>
        </p:txBody>
      </p:sp>
      <p:sp>
        <p:nvSpPr>
          <p:cNvPr id="4" name="Rectangle 5"/>
          <p:cNvSpPr>
            <a:spLocks noGrp="1" noChangeArrowheads="1"/>
          </p:cNvSpPr>
          <p:nvPr>
            <p:ph type="ftr" sz="quarter" idx="11"/>
          </p:nvPr>
        </p:nvSpPr>
        <p:spPr>
          <a:ln/>
        </p:spPr>
        <p:txBody>
          <a:bodyPr/>
          <a:lstStyle>
            <a:lvl1pPr>
              <a:defRPr/>
            </a:lvl1pPr>
          </a:lstStyle>
          <a:p>
            <a:endParaRPr lang="zh-TW" altLang="en-US"/>
          </a:p>
        </p:txBody>
      </p:sp>
      <p:sp>
        <p:nvSpPr>
          <p:cNvPr id="5"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7664F3D-548D-446B-8E6C-E6AF7A9AD3D0}" type="datetime1">
              <a:rPr lang="zh-TW" altLang="en-US" smtClean="0"/>
              <a:pPr/>
              <a:t>2020/8/17</a:t>
            </a:fld>
            <a:endParaRPr lang="zh-TW" altLang="en-US"/>
          </a:p>
        </p:txBody>
      </p:sp>
      <p:sp>
        <p:nvSpPr>
          <p:cNvPr id="3" name="Rectangle 5"/>
          <p:cNvSpPr>
            <a:spLocks noGrp="1" noChangeArrowheads="1"/>
          </p:cNvSpPr>
          <p:nvPr>
            <p:ph type="ftr" sz="quarter" idx="11"/>
          </p:nvPr>
        </p:nvSpPr>
        <p:spPr>
          <a:ln/>
        </p:spPr>
        <p:txBody>
          <a:bodyPr/>
          <a:lstStyle>
            <a:lvl1pPr>
              <a:defRPr/>
            </a:lvl1pPr>
          </a:lstStyle>
          <a:p>
            <a:endParaRPr lang="zh-TW" altLang="en-US"/>
          </a:p>
        </p:txBody>
      </p:sp>
      <p:sp>
        <p:nvSpPr>
          <p:cNvPr id="4"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93B400F5-7879-47B6-A930-A82F1E561724}" type="datetime1">
              <a:rPr lang="zh-TW" altLang="en-US" smtClean="0"/>
              <a:pPr/>
              <a:t>2020/8/17</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073011E8-CD4F-4D2C-83F9-4C282879FA7D}" type="datetime1">
              <a:rPr lang="zh-TW" altLang="en-US" smtClean="0"/>
              <a:pPr/>
              <a:t>2020/8/17</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EC964F3C-F52F-446A-BE42-FC0724A2BD1E}"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ltLang="zh-TW"/>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zh-TW"/>
              <a:t>Haga clic para modificar el estilo de texto del patrón</a:t>
            </a:r>
          </a:p>
          <a:p>
            <a:pPr lvl="1"/>
            <a:r>
              <a:rPr lang="es-ES" altLang="zh-TW"/>
              <a:t>Segundo nivel</a:t>
            </a:r>
          </a:p>
          <a:p>
            <a:pPr lvl="2"/>
            <a:r>
              <a:rPr lang="es-ES" altLang="zh-TW"/>
              <a:t>Tercer nivel</a:t>
            </a:r>
          </a:p>
          <a:p>
            <a:pPr lvl="3"/>
            <a:r>
              <a:rPr lang="es-ES" altLang="zh-TW"/>
              <a:t>Cuarto nivel</a:t>
            </a:r>
          </a:p>
          <a:p>
            <a:pPr lvl="4"/>
            <a:r>
              <a:rPr lang="es-ES" altLang="zh-TW"/>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3B0B4C2-F98E-4BCF-8C51-A10D8CF885AA}" type="datetime1">
              <a:rPr lang="zh-TW" altLang="en-US" smtClean="0"/>
              <a:pPr/>
              <a:t>2020/8/17</a:t>
            </a:fld>
            <a:endParaRPr lang="zh-TW"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zh-TW"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fld id="{EC964F3C-F52F-446A-BE42-FC0724A2BD1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22540-D7BA-4D97-8823-A4FD070A252D}" type="datetime1">
              <a:rPr lang="zh-TW" altLang="en-US" smtClean="0"/>
              <a:pPr/>
              <a:t>2020/8/17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64F3C-F52F-446A-BE42-FC0724A2BD1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hyperlink" Target="https://www.chp.gov.hk/files/pdf/statistics_on_covid_19_testing.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hyperlink" Target="https://www.chp.gov.hk/files/pdf/local_situation_covid19_tc.pdf" TargetMode="External"/><Relationship Id="rId2" Type="http://schemas.openxmlformats.org/officeDocument/2006/relationships/hyperlink" Target="https://www.coronavirus.gov.hk/chi/index.html" TargetMode="External"/><Relationship Id="rId1" Type="http://schemas.openxmlformats.org/officeDocument/2006/relationships/slideLayout" Target="../slideLayouts/slideLayout13.xml"/><Relationship Id="rId5" Type="http://schemas.openxmlformats.org/officeDocument/2006/relationships/hyperlink" Target="https://www.chp.gov.hk/files/pdf/statistics_on_covid_19_testing.pdf" TargetMode="External"/><Relationship Id="rId4" Type="http://schemas.openxmlformats.org/officeDocument/2006/relationships/hyperlink" Target="https://www.chp.gov.hk/files/pdf/local_situation_covid19_en.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coronavirus.gov.h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hyperlink" Target="https://www.chp.gov.hk/files/pdf/local_situation_covid19_tc.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68300" y="1274323"/>
            <a:ext cx="8407400" cy="2344366"/>
          </a:xfrm>
        </p:spPr>
        <p:txBody>
          <a:bodyPr/>
          <a:lstStyle/>
          <a:p>
            <a:r>
              <a:rPr lang="en-US" altLang="zh-TW" sz="4800" b="1" dirty="0" err="1">
                <a:solidFill>
                  <a:schemeClr val="tx1"/>
                </a:solidFill>
                <a:latin typeface="微軟正黑體" pitchFamily="34" charset="-120"/>
                <a:ea typeface="微軟正黑體" pitchFamily="34" charset="-120"/>
              </a:rPr>
              <a:t>Recognising</a:t>
            </a:r>
            <a:r>
              <a:rPr lang="en-US" altLang="zh-TW" sz="4800" b="1" dirty="0">
                <a:solidFill>
                  <a:schemeClr val="tx1"/>
                </a:solidFill>
                <a:latin typeface="微軟正黑體" pitchFamily="34" charset="-120"/>
                <a:ea typeface="微軟正黑體" pitchFamily="34" charset="-120"/>
              </a:rPr>
              <a:t> the </a:t>
            </a:r>
            <a:br>
              <a:rPr lang="en-US" altLang="zh-TW" sz="4800" b="1" dirty="0">
                <a:solidFill>
                  <a:schemeClr val="tx1"/>
                </a:solidFill>
                <a:latin typeface="微軟正黑體" pitchFamily="34" charset="-120"/>
                <a:ea typeface="微軟正黑體" pitchFamily="34" charset="-120"/>
              </a:rPr>
            </a:br>
            <a:r>
              <a:rPr lang="en-US" altLang="zh-TW" sz="4800" b="1" dirty="0">
                <a:solidFill>
                  <a:schemeClr val="tx1"/>
                </a:solidFill>
                <a:latin typeface="微軟正黑體" pitchFamily="34" charset="-120"/>
                <a:ea typeface="微軟正黑體" pitchFamily="34" charset="-120"/>
              </a:rPr>
              <a:t>COVID-19 Pandemic</a:t>
            </a:r>
            <a:br>
              <a:rPr lang="en-US" altLang="zh-TW" sz="4800" b="1" dirty="0">
                <a:solidFill>
                  <a:schemeClr val="tx1"/>
                </a:solidFill>
                <a:latin typeface="微軟正黑體" pitchFamily="34" charset="-120"/>
                <a:ea typeface="微軟正黑體" pitchFamily="34" charset="-120"/>
              </a:rPr>
            </a:br>
            <a:r>
              <a:rPr lang="en-US" altLang="zh-TW" sz="4800" b="1" dirty="0">
                <a:solidFill>
                  <a:schemeClr val="tx1"/>
                </a:solidFill>
                <a:latin typeface="微軟正黑體" pitchFamily="34" charset="-120"/>
                <a:ea typeface="微軟正黑體" pitchFamily="34" charset="-120"/>
              </a:rPr>
              <a:t>from Data</a:t>
            </a:r>
            <a:endParaRPr lang="zh-TW" altLang="en-US" sz="4800" b="1" dirty="0">
              <a:solidFill>
                <a:schemeClr val="tx1"/>
              </a:solidFill>
              <a:latin typeface="微軟正黑體" pitchFamily="34" charset="-120"/>
              <a:ea typeface="微軟正黑體" pitchFamily="34" charset="-120"/>
            </a:endParaRPr>
          </a:p>
        </p:txBody>
      </p:sp>
      <p:sp>
        <p:nvSpPr>
          <p:cNvPr id="3" name="副標題 2"/>
          <p:cNvSpPr>
            <a:spLocks noGrp="1"/>
          </p:cNvSpPr>
          <p:nvPr>
            <p:ph type="subTitle" idx="1"/>
          </p:nvPr>
        </p:nvSpPr>
        <p:spPr>
          <a:xfrm>
            <a:off x="1371600" y="3686783"/>
            <a:ext cx="6400800" cy="1752600"/>
          </a:xfrm>
        </p:spPr>
        <p:txBody>
          <a:bodyPr/>
          <a:lstStyle/>
          <a:p>
            <a:r>
              <a:rPr lang="en-US" altLang="zh-TW" dirty="0">
                <a:latin typeface="微軟正黑體" pitchFamily="34" charset="-120"/>
                <a:ea typeface="微軟正黑體" pitchFamily="34" charset="-120"/>
              </a:rPr>
              <a:t>(Primary Mathematics)</a:t>
            </a:r>
            <a:endParaRPr lang="zh-TW" altLang="en-US" dirty="0">
              <a:latin typeface="微軟正黑體" pitchFamily="34" charset="-120"/>
              <a:ea typeface="微軟正黑體" pitchFamily="34" charset="-120"/>
            </a:endParaRPr>
          </a:p>
        </p:txBody>
      </p:sp>
      <p:sp>
        <p:nvSpPr>
          <p:cNvPr id="4" name="矩形 3"/>
          <p:cNvSpPr/>
          <p:nvPr/>
        </p:nvSpPr>
        <p:spPr>
          <a:xfrm>
            <a:off x="0" y="6669360"/>
            <a:ext cx="683568" cy="188640"/>
          </a:xfrm>
          <a:prstGeom prst="rect">
            <a:avLst/>
          </a:prstGeom>
          <a:solidFill>
            <a:srgbClr val="F4F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副標題 2"/>
          <p:cNvSpPr txBox="1">
            <a:spLocks/>
          </p:cNvSpPr>
          <p:nvPr/>
        </p:nvSpPr>
        <p:spPr bwMode="auto">
          <a:xfrm>
            <a:off x="-158886" y="5982510"/>
            <a:ext cx="4964349" cy="3077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cs typeface="+mn-cs"/>
              </a:defRPr>
            </a:lvl2pPr>
            <a:lvl3pPr marL="914400" indent="0" algn="ctr" rtl="0" eaLnBrk="1" fontAlgn="base" hangingPunct="1">
              <a:spcBef>
                <a:spcPct val="20000"/>
              </a:spcBef>
              <a:spcAft>
                <a:spcPct val="0"/>
              </a:spcAft>
              <a:buNone/>
              <a:defRPr sz="2400">
                <a:solidFill>
                  <a:schemeClr val="tx1"/>
                </a:solidFill>
                <a:latin typeface="+mn-lt"/>
                <a:cs typeface="+mn-cs"/>
              </a:defRPr>
            </a:lvl3pPr>
            <a:lvl4pPr marL="1371600" indent="0" algn="ctr" rtl="0" eaLnBrk="1" fontAlgn="base" hangingPunct="1">
              <a:spcBef>
                <a:spcPct val="20000"/>
              </a:spcBef>
              <a:spcAft>
                <a:spcPct val="0"/>
              </a:spcAft>
              <a:buNone/>
              <a:defRPr sz="2000">
                <a:solidFill>
                  <a:schemeClr val="tx1"/>
                </a:solidFill>
                <a:latin typeface="+mn-lt"/>
                <a:cs typeface="+mn-cs"/>
              </a:defRPr>
            </a:lvl4pPr>
            <a:lvl5pPr marL="1828800" indent="0" algn="ctr" rtl="0" eaLnBrk="1" fontAlgn="base" hangingPunct="1">
              <a:spcBef>
                <a:spcPct val="20000"/>
              </a:spcBef>
              <a:spcAft>
                <a:spcPct val="0"/>
              </a:spcAft>
              <a:buNone/>
              <a:defRPr sz="2000">
                <a:solidFill>
                  <a:schemeClr val="tx1"/>
                </a:solidFill>
                <a:latin typeface="+mn-lt"/>
                <a:cs typeface="+mn-cs"/>
              </a:defRPr>
            </a:lvl5pPr>
            <a:lvl6pPr marL="2286000" indent="0" algn="ctr" rtl="0" eaLnBrk="1" fontAlgn="base" hangingPunct="1">
              <a:spcBef>
                <a:spcPct val="20000"/>
              </a:spcBef>
              <a:spcAft>
                <a:spcPct val="0"/>
              </a:spcAft>
              <a:buNone/>
              <a:defRPr sz="2000">
                <a:solidFill>
                  <a:schemeClr val="tx1"/>
                </a:solidFill>
                <a:latin typeface="+mn-lt"/>
                <a:cs typeface="+mn-cs"/>
              </a:defRPr>
            </a:lvl6pPr>
            <a:lvl7pPr marL="2743200" indent="0" algn="ctr" rtl="0" eaLnBrk="1" fontAlgn="base" hangingPunct="1">
              <a:spcBef>
                <a:spcPct val="20000"/>
              </a:spcBef>
              <a:spcAft>
                <a:spcPct val="0"/>
              </a:spcAft>
              <a:buNone/>
              <a:defRPr sz="2000">
                <a:solidFill>
                  <a:schemeClr val="tx1"/>
                </a:solidFill>
                <a:latin typeface="+mn-lt"/>
                <a:cs typeface="+mn-cs"/>
              </a:defRPr>
            </a:lvl7pPr>
            <a:lvl8pPr marL="3200400" indent="0" algn="ctr" rtl="0" eaLnBrk="1" fontAlgn="base" hangingPunct="1">
              <a:spcBef>
                <a:spcPct val="20000"/>
              </a:spcBef>
              <a:spcAft>
                <a:spcPct val="0"/>
              </a:spcAft>
              <a:buNone/>
              <a:defRPr sz="2000">
                <a:solidFill>
                  <a:schemeClr val="tx1"/>
                </a:solidFill>
                <a:latin typeface="+mn-lt"/>
                <a:cs typeface="+mn-cs"/>
              </a:defRPr>
            </a:lvl8pPr>
            <a:lvl9pPr marL="3657600" indent="0" algn="ctr" rtl="0" eaLnBrk="1" fontAlgn="base" hangingPunct="1">
              <a:spcBef>
                <a:spcPct val="20000"/>
              </a:spcBef>
              <a:spcAft>
                <a:spcPct val="0"/>
              </a:spcAft>
              <a:buNone/>
              <a:defRPr sz="2000">
                <a:solidFill>
                  <a:schemeClr val="tx1"/>
                </a:solidFill>
                <a:latin typeface="+mn-lt"/>
                <a:cs typeface="+mn-cs"/>
              </a:defRPr>
            </a:lvl9pPr>
          </a:lstStyle>
          <a:p>
            <a:r>
              <a:rPr lang="en-US" altLang="zh-TW" sz="1400" kern="0" dirty="0">
                <a:latin typeface="微軟正黑體" pitchFamily="34" charset="-120"/>
                <a:ea typeface="微軟正黑體" pitchFamily="34" charset="-120"/>
              </a:rPr>
              <a:t>Curriculum Development Institute, Education Bureau</a:t>
            </a:r>
            <a:endParaRPr lang="zh-TW" altLang="en-US" sz="1400" kern="0" dirty="0">
              <a:latin typeface="微軟正黑體" pitchFamily="34" charset="-120"/>
              <a:ea typeface="微軟正黑體" pitchFamily="34" charset="-12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圖片 14"/>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6" name="矩形 15"/>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2" name="向右箭號 11"/>
          <p:cNvSpPr/>
          <p:nvPr/>
        </p:nvSpPr>
        <p:spPr>
          <a:xfrm rot="16200000">
            <a:off x="3349625" y="4888384"/>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1" name="向右箭號 10"/>
          <p:cNvSpPr/>
          <p:nvPr/>
        </p:nvSpPr>
        <p:spPr>
          <a:xfrm rot="16200000">
            <a:off x="5435600" y="4888384"/>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3" name="圖片 12"/>
          <p:cNvPicPr>
            <a:picLocks noChangeAspect="1"/>
          </p:cNvPicPr>
          <p:nvPr/>
        </p:nvPicPr>
        <p:blipFill>
          <a:blip r:embed="rId3" cstate="print"/>
          <a:stretch>
            <a:fillRect/>
          </a:stretch>
        </p:blipFill>
        <p:spPr>
          <a:xfrm>
            <a:off x="379777" y="5350483"/>
            <a:ext cx="1111254" cy="1330137"/>
          </a:xfrm>
          <a:prstGeom prst="rect">
            <a:avLst/>
          </a:prstGeom>
        </p:spPr>
      </p:pic>
      <p:sp>
        <p:nvSpPr>
          <p:cNvPr id="5" name="圓角矩形圖說文字 4"/>
          <p:cNvSpPr/>
          <p:nvPr/>
        </p:nvSpPr>
        <p:spPr>
          <a:xfrm>
            <a:off x="1617491" y="5725886"/>
            <a:ext cx="5074869" cy="1046388"/>
          </a:xfrm>
          <a:prstGeom prst="wedgeRoundRectCallout">
            <a:avLst>
              <a:gd name="adj1" fmla="val -53845"/>
              <a:gd name="adj2" fmla="val 2324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Estimate how many times (in integer) of the number of cases of the age group 60-69 is that of the age group 30-39?</a:t>
            </a:r>
            <a:endParaRPr lang="zh-TW" altLang="en-US" sz="2000" dirty="0">
              <a:latin typeface="微軟正黑體" pitchFamily="34" charset="-120"/>
              <a:ea typeface="微軟正黑體" pitchFamily="34" charset="-120"/>
            </a:endParaRPr>
          </a:p>
        </p:txBody>
      </p:sp>
      <p:sp>
        <p:nvSpPr>
          <p:cNvPr id="14" name="文字方塊 13"/>
          <p:cNvSpPr txBox="1"/>
          <p:nvPr/>
        </p:nvSpPr>
        <p:spPr>
          <a:xfrm>
            <a:off x="6818819" y="5849623"/>
            <a:ext cx="2195517" cy="830997"/>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400" dirty="0">
                <a:latin typeface="微軟正黑體" pitchFamily="34" charset="-120"/>
                <a:ea typeface="微軟正黑體" pitchFamily="34" charset="-120"/>
              </a:rPr>
              <a:t>Answer:</a:t>
            </a:r>
          </a:p>
          <a:p>
            <a:r>
              <a:rPr lang="en-US" altLang="zh-TW" sz="2400" dirty="0">
                <a:latin typeface="微軟正黑體" pitchFamily="34" charset="-120"/>
                <a:ea typeface="微軟正黑體" pitchFamily="34" charset="-120"/>
              </a:rPr>
              <a:t>About 2 times</a:t>
            </a: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410761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pic>
        <p:nvPicPr>
          <p:cNvPr id="5" name="圖片 4"/>
          <p:cNvPicPr>
            <a:picLocks noChangeAspect="1"/>
          </p:cNvPicPr>
          <p:nvPr/>
        </p:nvPicPr>
        <p:blipFill>
          <a:blip r:embed="rId3" cstate="print"/>
          <a:stretch>
            <a:fillRect/>
          </a:stretch>
        </p:blipFill>
        <p:spPr>
          <a:xfrm>
            <a:off x="7428329" y="608753"/>
            <a:ext cx="1239421" cy="1013281"/>
          </a:xfrm>
          <a:prstGeom prst="rect">
            <a:avLst/>
          </a:prstGeom>
        </p:spPr>
      </p:pic>
      <p:sp>
        <p:nvSpPr>
          <p:cNvPr id="6" name="圓角矩形圖說文字 5"/>
          <p:cNvSpPr/>
          <p:nvPr/>
        </p:nvSpPr>
        <p:spPr>
          <a:xfrm>
            <a:off x="5588000" y="2114549"/>
            <a:ext cx="3302000" cy="1708151"/>
          </a:xfrm>
          <a:prstGeom prst="wedgeRoundRectCallout">
            <a:avLst>
              <a:gd name="adj1" fmla="val 24457"/>
              <a:gd name="adj2" fmla="val -7443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000" dirty="0">
                <a:latin typeface="微軟正黑體" pitchFamily="34" charset="-120"/>
                <a:ea typeface="微軟正黑體" pitchFamily="34" charset="-120"/>
              </a:rPr>
              <a:t>This information shows the monthly numbers of COVID-19 viral tests performed (as at 1 June 2020).</a:t>
            </a:r>
            <a:endParaRPr lang="zh-TW" altLang="en-US" sz="2000" dirty="0">
              <a:latin typeface="微軟正黑體" pitchFamily="34" charset="-120"/>
              <a:ea typeface="微軟正黑體" pitchFamily="34" charset="-120"/>
            </a:endParaRPr>
          </a:p>
        </p:txBody>
      </p:sp>
      <p:sp>
        <p:nvSpPr>
          <p:cNvPr id="7" name="矩形 6"/>
          <p:cNvSpPr/>
          <p:nvPr/>
        </p:nvSpPr>
        <p:spPr>
          <a:xfrm>
            <a:off x="4673601" y="5597436"/>
            <a:ext cx="4216399" cy="769441"/>
          </a:xfrm>
          <a:prstGeom prst="rect">
            <a:avLst/>
          </a:prstGeom>
          <a:solidFill>
            <a:schemeClr val="bg1"/>
          </a:solidFill>
          <a:ln>
            <a:solidFill>
              <a:schemeClr val="tx1"/>
            </a:solidFill>
          </a:ln>
        </p:spPr>
        <p:txBody>
          <a:bodyPr wrap="square">
            <a:spAutoFit/>
          </a:bodyPr>
          <a:lstStyle/>
          <a:p>
            <a:r>
              <a:rPr lang="en-US" altLang="zh-TW" sz="1100" dirty="0"/>
              <a:t>Source of Reference: COVID-19 Thematic Website- Together, We Fight the Virus: Statistics on Testing for COVID-19 in Hong Kong (as at 1 June 2020)</a:t>
            </a:r>
            <a:br>
              <a:rPr lang="zh-TW" altLang="en-US" sz="1100" dirty="0"/>
            </a:br>
            <a:r>
              <a:rPr lang="en-GB" altLang="zh-TW" sz="1100" dirty="0">
                <a:hlinkClick r:id="rId4"/>
              </a:rPr>
              <a:t>https://www.chp.gov.hk/files/pdf/statistics_on_covid_19_testing.pdf</a:t>
            </a:r>
            <a:endParaRPr lang="zh-HK" altLang="en-US" sz="1100" dirty="0"/>
          </a:p>
        </p:txBody>
      </p:sp>
    </p:spTree>
    <p:extLst>
      <p:ext uri="{BB962C8B-B14F-4D97-AF65-F5344CB8AC3E}">
        <p14:creationId xmlns:p14="http://schemas.microsoft.com/office/powerpoint/2010/main" val="144868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6204857" y="1973859"/>
            <a:ext cx="2340430" cy="1074141"/>
          </a:xfrm>
          <a:prstGeom prst="wedgeRoundRectCallout">
            <a:avLst>
              <a:gd name="adj1" fmla="val 28539"/>
              <a:gd name="adj2" fmla="val -7108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In January 2020, 3610 tests were conducted.</a:t>
            </a:r>
            <a:endParaRPr lang="zh-TW" altLang="en-US" sz="2000" dirty="0">
              <a:latin typeface="微軟正黑體" pitchFamily="34" charset="-120"/>
              <a:ea typeface="微軟正黑體" pitchFamily="34" charset="-120"/>
            </a:endParaRPr>
          </a:p>
        </p:txBody>
      </p:sp>
      <p:sp>
        <p:nvSpPr>
          <p:cNvPr id="8" name="向右箭號 7"/>
          <p:cNvSpPr/>
          <p:nvPr/>
        </p:nvSpPr>
        <p:spPr>
          <a:xfrm>
            <a:off x="3597275" y="1212850"/>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9" name="圖片 8"/>
          <p:cNvPicPr>
            <a:picLocks noChangeAspect="1"/>
          </p:cNvPicPr>
          <p:nvPr/>
        </p:nvPicPr>
        <p:blipFill>
          <a:blip r:embed="rId3" cstate="print"/>
          <a:stretch>
            <a:fillRect/>
          </a:stretch>
        </p:blipFill>
        <p:spPr>
          <a:xfrm>
            <a:off x="7428329" y="608753"/>
            <a:ext cx="1239421" cy="1013281"/>
          </a:xfrm>
          <a:prstGeom prst="rect">
            <a:avLst/>
          </a:prstGeom>
        </p:spPr>
      </p:pic>
    </p:spTree>
    <p:extLst>
      <p:ext uri="{BB962C8B-B14F-4D97-AF65-F5344CB8AC3E}">
        <p14:creationId xmlns:p14="http://schemas.microsoft.com/office/powerpoint/2010/main" val="160074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6159500" y="1854798"/>
            <a:ext cx="2508250" cy="1149660"/>
          </a:xfrm>
          <a:prstGeom prst="wedgeRoundRectCallout">
            <a:avLst>
              <a:gd name="adj1" fmla="val 26070"/>
              <a:gd name="adj2" fmla="val -6618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000" dirty="0">
                <a:latin typeface="微軟正黑體" pitchFamily="34" charset="-120"/>
                <a:ea typeface="微軟正黑體" pitchFamily="34" charset="-120"/>
              </a:rPr>
              <a:t>How many tests were conducted in March 2020?</a:t>
            </a:r>
            <a:endParaRPr lang="zh-TW" altLang="en-US" sz="2000" dirty="0">
              <a:latin typeface="微軟正黑體" pitchFamily="34" charset="-120"/>
              <a:ea typeface="微軟正黑體" pitchFamily="34" charset="-120"/>
            </a:endParaRPr>
          </a:p>
        </p:txBody>
      </p:sp>
      <p:sp>
        <p:nvSpPr>
          <p:cNvPr id="7" name="向右箭號 6"/>
          <p:cNvSpPr/>
          <p:nvPr/>
        </p:nvSpPr>
        <p:spPr>
          <a:xfrm>
            <a:off x="3597275" y="1949449"/>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8" name="圖片 7"/>
          <p:cNvPicPr>
            <a:picLocks noChangeAspect="1"/>
          </p:cNvPicPr>
          <p:nvPr/>
        </p:nvPicPr>
        <p:blipFill>
          <a:blip r:embed="rId3" cstate="print"/>
          <a:stretch>
            <a:fillRect/>
          </a:stretch>
        </p:blipFill>
        <p:spPr>
          <a:xfrm>
            <a:off x="7428329" y="608753"/>
            <a:ext cx="1239421" cy="1013281"/>
          </a:xfrm>
          <a:prstGeom prst="rect">
            <a:avLst/>
          </a:prstGeom>
        </p:spPr>
      </p:pic>
      <p:sp>
        <p:nvSpPr>
          <p:cNvPr id="9" name="文字方塊 8"/>
          <p:cNvSpPr txBox="1"/>
          <p:nvPr/>
        </p:nvSpPr>
        <p:spPr>
          <a:xfrm>
            <a:off x="7283450" y="5710664"/>
            <a:ext cx="1403350" cy="830997"/>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400" dirty="0">
                <a:latin typeface="微軟正黑體" pitchFamily="34" charset="-120"/>
                <a:ea typeface="微軟正黑體" pitchFamily="34" charset="-120"/>
              </a:rPr>
              <a:t>Answer:66005</a:t>
            </a: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406526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6096000" y="1854797"/>
            <a:ext cx="2571750" cy="1117003"/>
          </a:xfrm>
          <a:prstGeom prst="wedgeRoundRectCallout">
            <a:avLst>
              <a:gd name="adj1" fmla="val 26070"/>
              <a:gd name="adj2" fmla="val -6618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000" dirty="0">
                <a:latin typeface="微軟正黑體" pitchFamily="34" charset="-120"/>
                <a:ea typeface="微軟正黑體" pitchFamily="34" charset="-120"/>
              </a:rPr>
              <a:t>The testing was obviously stepped up from March!</a:t>
            </a:r>
            <a:endParaRPr lang="zh-TW" altLang="en-US" sz="2000" dirty="0">
              <a:latin typeface="微軟正黑體" pitchFamily="34" charset="-120"/>
              <a:ea typeface="微軟正黑體" pitchFamily="34" charset="-120"/>
            </a:endParaRPr>
          </a:p>
        </p:txBody>
      </p:sp>
      <p:sp>
        <p:nvSpPr>
          <p:cNvPr id="7" name="向右箭號 6"/>
          <p:cNvSpPr/>
          <p:nvPr/>
        </p:nvSpPr>
        <p:spPr>
          <a:xfrm>
            <a:off x="3597275" y="1949449"/>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8" name="圖片 7"/>
          <p:cNvPicPr>
            <a:picLocks noChangeAspect="1"/>
          </p:cNvPicPr>
          <p:nvPr/>
        </p:nvPicPr>
        <p:blipFill>
          <a:blip r:embed="rId3" cstate="print"/>
          <a:stretch>
            <a:fillRect/>
          </a:stretch>
        </p:blipFill>
        <p:spPr>
          <a:xfrm>
            <a:off x="7428329" y="608753"/>
            <a:ext cx="1239421" cy="1013281"/>
          </a:xfrm>
          <a:prstGeom prst="rect">
            <a:avLst/>
          </a:prstGeom>
        </p:spPr>
      </p:pic>
      <p:sp>
        <p:nvSpPr>
          <p:cNvPr id="9" name="文字方塊 8"/>
          <p:cNvSpPr txBox="1"/>
          <p:nvPr/>
        </p:nvSpPr>
        <p:spPr>
          <a:xfrm>
            <a:off x="7283450" y="5710664"/>
            <a:ext cx="1403350" cy="830997"/>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400" dirty="0">
                <a:latin typeface="微軟正黑體" pitchFamily="34" charset="-120"/>
                <a:ea typeface="微軟正黑體" pitchFamily="34" charset="-120"/>
              </a:rPr>
              <a:t>Answer:66005</a:t>
            </a: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172429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5279573" y="1897743"/>
            <a:ext cx="3490232" cy="1738086"/>
          </a:xfrm>
          <a:prstGeom prst="wedgeRoundRectCallout">
            <a:avLst>
              <a:gd name="adj1" fmla="val 26656"/>
              <a:gd name="adj2" fmla="val -6168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We can use IT to construct a statistical graph to represent the numbers of tests performed from January to May 2020.</a:t>
            </a:r>
            <a:endParaRPr lang="zh-TW" altLang="en-US" sz="2000" dirty="0">
              <a:latin typeface="微軟正黑體" pitchFamily="34" charset="-120"/>
              <a:ea typeface="微軟正黑體" pitchFamily="34" charset="-120"/>
            </a:endParaRPr>
          </a:p>
        </p:txBody>
      </p:sp>
      <p:pic>
        <p:nvPicPr>
          <p:cNvPr id="10" name="圖片 9"/>
          <p:cNvPicPr>
            <a:picLocks noChangeAspect="1"/>
          </p:cNvPicPr>
          <p:nvPr/>
        </p:nvPicPr>
        <p:blipFill>
          <a:blip r:embed="rId3" cstate="print"/>
          <a:stretch>
            <a:fillRect/>
          </a:stretch>
        </p:blipFill>
        <p:spPr>
          <a:xfrm>
            <a:off x="7428329" y="608753"/>
            <a:ext cx="1239421" cy="1013281"/>
          </a:xfrm>
          <a:prstGeom prst="rect">
            <a:avLst/>
          </a:prstGeom>
        </p:spPr>
      </p:pic>
      <p:sp>
        <p:nvSpPr>
          <p:cNvPr id="9" name="圓角矩形 8"/>
          <p:cNvSpPr/>
          <p:nvPr/>
        </p:nvSpPr>
        <p:spPr>
          <a:xfrm>
            <a:off x="4165601" y="1244601"/>
            <a:ext cx="803274" cy="1778000"/>
          </a:xfrm>
          <a:prstGeom prst="roundRect">
            <a:avLst/>
          </a:prstGeom>
          <a:noFill/>
          <a:ln>
            <a:solidFill>
              <a:srgbClr val="0480E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415418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5486398" y="1994691"/>
            <a:ext cx="2873831" cy="1434309"/>
          </a:xfrm>
          <a:prstGeom prst="wedgeRoundRectCallout">
            <a:avLst>
              <a:gd name="adj1" fmla="val 29157"/>
              <a:gd name="adj2" fmla="val -6963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spc="100" dirty="0">
                <a:latin typeface="微軟正黑體" pitchFamily="34" charset="-120"/>
                <a:ea typeface="微軟正黑體" pitchFamily="34" charset="-120"/>
              </a:rPr>
              <a:t>However, the numbers are large and complicated, what should we do?</a:t>
            </a:r>
            <a:endParaRPr lang="zh-TW" altLang="en-US" sz="2000" spc="100" dirty="0">
              <a:latin typeface="微軟正黑體" pitchFamily="34" charset="-120"/>
              <a:ea typeface="微軟正黑體" pitchFamily="34" charset="-120"/>
            </a:endParaRPr>
          </a:p>
        </p:txBody>
      </p:sp>
      <p:pic>
        <p:nvPicPr>
          <p:cNvPr id="9" name="圖片 8"/>
          <p:cNvPicPr>
            <a:picLocks noChangeAspect="1"/>
          </p:cNvPicPr>
          <p:nvPr/>
        </p:nvPicPr>
        <p:blipFill>
          <a:blip r:embed="rId3" cstate="print"/>
          <a:stretch>
            <a:fillRect/>
          </a:stretch>
        </p:blipFill>
        <p:spPr>
          <a:xfrm>
            <a:off x="7428329" y="608753"/>
            <a:ext cx="1239421" cy="1013281"/>
          </a:xfrm>
          <a:prstGeom prst="rect">
            <a:avLst/>
          </a:prstGeom>
        </p:spPr>
      </p:pic>
      <p:sp>
        <p:nvSpPr>
          <p:cNvPr id="10" name="圓角矩形 9"/>
          <p:cNvSpPr/>
          <p:nvPr/>
        </p:nvSpPr>
        <p:spPr>
          <a:xfrm>
            <a:off x="4165601" y="1244601"/>
            <a:ext cx="803274" cy="1778000"/>
          </a:xfrm>
          <a:prstGeom prst="roundRect">
            <a:avLst/>
          </a:prstGeom>
          <a:noFill/>
          <a:ln>
            <a:solidFill>
              <a:srgbClr val="0480E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270319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sp>
        <p:nvSpPr>
          <p:cNvPr id="6" name="圓角矩形圖說文字 5"/>
          <p:cNvSpPr/>
          <p:nvPr/>
        </p:nvSpPr>
        <p:spPr>
          <a:xfrm>
            <a:off x="5473700" y="1956149"/>
            <a:ext cx="3194050" cy="1472406"/>
          </a:xfrm>
          <a:prstGeom prst="wedgeRoundRectCallout">
            <a:avLst>
              <a:gd name="adj1" fmla="val 30391"/>
              <a:gd name="adj2" fmla="val -6684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000" dirty="0">
                <a:latin typeface="微軟正黑體" pitchFamily="34" charset="-120"/>
                <a:ea typeface="微軟正黑體" pitchFamily="34" charset="-120"/>
              </a:rPr>
              <a:t>We can round off the numbers to the nearest thousand to construct statistical graphs.</a:t>
            </a:r>
            <a:endParaRPr lang="zh-TW" altLang="en-US" sz="2000" dirty="0">
              <a:latin typeface="微軟正黑體" pitchFamily="34" charset="-120"/>
              <a:ea typeface="微軟正黑體" pitchFamily="34" charset="-120"/>
            </a:endParaRPr>
          </a:p>
        </p:txBody>
      </p:sp>
      <p:pic>
        <p:nvPicPr>
          <p:cNvPr id="10" name="圖片 9"/>
          <p:cNvPicPr>
            <a:picLocks noChangeAspect="1"/>
          </p:cNvPicPr>
          <p:nvPr/>
        </p:nvPicPr>
        <p:blipFill>
          <a:blip r:embed="rId3" cstate="print"/>
          <a:stretch>
            <a:fillRect/>
          </a:stretch>
        </p:blipFill>
        <p:spPr>
          <a:xfrm>
            <a:off x="7428329" y="608753"/>
            <a:ext cx="1239421" cy="1013281"/>
          </a:xfrm>
          <a:prstGeom prst="rect">
            <a:avLst/>
          </a:prstGeom>
        </p:spPr>
      </p:pic>
      <p:sp>
        <p:nvSpPr>
          <p:cNvPr id="9" name="圓角矩形 8"/>
          <p:cNvSpPr/>
          <p:nvPr/>
        </p:nvSpPr>
        <p:spPr>
          <a:xfrm>
            <a:off x="4165601" y="1244601"/>
            <a:ext cx="803274" cy="1778000"/>
          </a:xfrm>
          <a:prstGeom prst="roundRect">
            <a:avLst/>
          </a:prstGeom>
          <a:noFill/>
          <a:ln>
            <a:solidFill>
              <a:srgbClr val="0480E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9696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stretch>
            <a:fillRect/>
          </a:stretch>
        </p:blipFill>
        <p:spPr>
          <a:xfrm>
            <a:off x="7428329" y="4488031"/>
            <a:ext cx="1239421" cy="1013281"/>
          </a:xfrm>
          <a:prstGeom prst="rect">
            <a:avLst/>
          </a:prstGeom>
        </p:spPr>
      </p:pic>
      <p:sp>
        <p:nvSpPr>
          <p:cNvPr id="6" name="圓角矩形圖說文字 5"/>
          <p:cNvSpPr/>
          <p:nvPr/>
        </p:nvSpPr>
        <p:spPr>
          <a:xfrm>
            <a:off x="5438775" y="3446144"/>
            <a:ext cx="3476625" cy="736203"/>
          </a:xfrm>
          <a:prstGeom prst="wedgeRoundRectCallout">
            <a:avLst>
              <a:gd name="adj1" fmla="val 29774"/>
              <a:gd name="adj2" fmla="val 7871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First, round off the data to the nearest thousand</a:t>
            </a:r>
            <a:endParaRPr lang="zh-TW" altLang="en-US" sz="2000" dirty="0">
              <a:latin typeface="微軟正黑體" pitchFamily="34" charset="-120"/>
              <a:ea typeface="微軟正黑體" pitchFamily="34" charset="-120"/>
            </a:endParaRPr>
          </a:p>
        </p:txBody>
      </p:sp>
      <p:graphicFrame>
        <p:nvGraphicFramePr>
          <p:cNvPr id="8" name="內容版面配置區 8"/>
          <p:cNvGraphicFramePr>
            <a:graphicFrameLocks/>
          </p:cNvGraphicFramePr>
          <p:nvPr>
            <p:extLst>
              <p:ext uri="{D42A27DB-BD31-4B8C-83A1-F6EECF244321}">
                <p14:modId xmlns:p14="http://schemas.microsoft.com/office/powerpoint/2010/main" val="3210013139"/>
              </p:ext>
            </p:extLst>
          </p:nvPr>
        </p:nvGraphicFramePr>
        <p:xfrm>
          <a:off x="190501" y="279224"/>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spTree>
    <p:extLst>
      <p:ext uri="{BB962C8B-B14F-4D97-AF65-F5344CB8AC3E}">
        <p14:creationId xmlns:p14="http://schemas.microsoft.com/office/powerpoint/2010/main" val="289116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stretch>
            <a:fillRect/>
          </a:stretch>
        </p:blipFill>
        <p:spPr>
          <a:xfrm>
            <a:off x="7428329" y="4488031"/>
            <a:ext cx="1239421" cy="1013281"/>
          </a:xfrm>
          <a:prstGeom prst="rect">
            <a:avLst/>
          </a:prstGeom>
        </p:spPr>
      </p:pic>
      <p:sp>
        <p:nvSpPr>
          <p:cNvPr id="6" name="圓角矩形圖說文字 5"/>
          <p:cNvSpPr/>
          <p:nvPr/>
        </p:nvSpPr>
        <p:spPr>
          <a:xfrm>
            <a:off x="5438775" y="3446144"/>
            <a:ext cx="3476625" cy="736203"/>
          </a:xfrm>
          <a:prstGeom prst="wedgeRoundRectCallout">
            <a:avLst>
              <a:gd name="adj1" fmla="val 29774"/>
              <a:gd name="adj2" fmla="val 7871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First, round off the data to the nearest thousand</a:t>
            </a:r>
            <a:endParaRPr lang="zh-TW" altLang="en-US" sz="2000" dirty="0">
              <a:latin typeface="微軟正黑體" pitchFamily="34" charset="-120"/>
              <a:ea typeface="微軟正黑體" pitchFamily="34" charset="-120"/>
            </a:endParaRPr>
          </a:p>
        </p:txBody>
      </p:sp>
      <p:graphicFrame>
        <p:nvGraphicFramePr>
          <p:cNvPr id="8" name="內容版面配置區 8"/>
          <p:cNvGraphicFramePr>
            <a:graphicFrameLocks/>
          </p:cNvGraphicFramePr>
          <p:nvPr>
            <p:extLst>
              <p:ext uri="{D42A27DB-BD31-4B8C-83A1-F6EECF244321}">
                <p14:modId xmlns:p14="http://schemas.microsoft.com/office/powerpoint/2010/main" val="31160497"/>
              </p:ext>
            </p:extLst>
          </p:nvPr>
        </p:nvGraphicFramePr>
        <p:xfrm>
          <a:off x="190501" y="279224"/>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r>
                        <a:rPr lang="en-US" altLang="zh-TW" dirty="0">
                          <a:solidFill>
                            <a:srgbClr val="3333FF"/>
                          </a:solidFill>
                        </a:rPr>
                        <a:t>400</a:t>
                      </a:r>
                      <a:r>
                        <a:rPr lang="en-US" altLang="zh-HK"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r>
                        <a:rPr lang="en-US" altLang="zh-HK" dirty="0">
                          <a:solidFill>
                            <a:srgbClr val="3333FF"/>
                          </a:solidFill>
                        </a:rPr>
                        <a:t>2</a:t>
                      </a:r>
                      <a:r>
                        <a:rPr lang="en-US" altLang="zh-TW" dirty="0">
                          <a:solidFill>
                            <a:srgbClr val="3333FF"/>
                          </a:solidFill>
                        </a:rPr>
                        <a:t>7000</a:t>
                      </a: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r>
                        <a:rPr lang="en-US" altLang="zh-HK" dirty="0">
                          <a:solidFill>
                            <a:srgbClr val="3333FF"/>
                          </a:solidFill>
                        </a:rPr>
                        <a:t>6600</a:t>
                      </a:r>
                      <a:r>
                        <a:rPr lang="en-US" altLang="zh-TW"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r>
                        <a:rPr lang="en-US" altLang="zh-HK" dirty="0">
                          <a:solidFill>
                            <a:srgbClr val="3333FF"/>
                          </a:solidFill>
                        </a:rPr>
                        <a:t>66</a:t>
                      </a:r>
                      <a:r>
                        <a:rPr lang="en-US" altLang="zh-TW" dirty="0">
                          <a:solidFill>
                            <a:srgbClr val="3333FF"/>
                          </a:solidFill>
                        </a:rPr>
                        <a:t>000</a:t>
                      </a: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r>
                        <a:rPr lang="en-US" altLang="zh-HK" dirty="0">
                          <a:solidFill>
                            <a:srgbClr val="3333FF"/>
                          </a:solidFill>
                        </a:rPr>
                        <a:t>750</a:t>
                      </a:r>
                      <a:r>
                        <a:rPr lang="en-US" altLang="zh-TW" dirty="0">
                          <a:solidFill>
                            <a:srgbClr val="3333FF"/>
                          </a:solidFill>
                        </a:rPr>
                        <a:t>00</a:t>
                      </a: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spTree>
    <p:extLst>
      <p:ext uri="{BB962C8B-B14F-4D97-AF65-F5344CB8AC3E}">
        <p14:creationId xmlns:p14="http://schemas.microsoft.com/office/powerpoint/2010/main" val="313005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185986610"/>
              </p:ext>
            </p:extLst>
          </p:nvPr>
        </p:nvGraphicFramePr>
        <p:xfrm>
          <a:off x="457200" y="1600200"/>
          <a:ext cx="8229600" cy="3037840"/>
        </p:xfrm>
        <a:graphic>
          <a:graphicData uri="http://schemas.openxmlformats.org/drawingml/2006/table">
            <a:tbl>
              <a:tblPr firstRow="1" bandRow="1">
                <a:tableStyleId>{5940675A-B579-460E-94D1-54222C63F5DA}</a:tableStyleId>
              </a:tblPr>
              <a:tblGrid>
                <a:gridCol w="2098576">
                  <a:extLst>
                    <a:ext uri="{9D8B030D-6E8A-4147-A177-3AD203B41FA5}">
                      <a16:colId xmlns:a16="http://schemas.microsoft.com/office/drawing/2014/main" val="20000"/>
                    </a:ext>
                  </a:extLst>
                </a:gridCol>
                <a:gridCol w="6131024">
                  <a:extLst>
                    <a:ext uri="{9D8B030D-6E8A-4147-A177-3AD203B41FA5}">
                      <a16:colId xmlns:a16="http://schemas.microsoft.com/office/drawing/2014/main" val="20001"/>
                    </a:ext>
                  </a:extLst>
                </a:gridCol>
              </a:tblGrid>
              <a:tr h="370840">
                <a:tc>
                  <a:txBody>
                    <a:bodyPr/>
                    <a:lstStyle/>
                    <a:p>
                      <a:r>
                        <a:rPr lang="en-US" altLang="zh-TW" sz="1800" spc="0" baseline="0" dirty="0">
                          <a:latin typeface="微軟正黑體" pitchFamily="34" charset="-120"/>
                          <a:ea typeface="微軟正黑體" pitchFamily="34" charset="-120"/>
                        </a:rPr>
                        <a:t>Learning Unit</a:t>
                      </a:r>
                      <a:endParaRPr lang="zh-TW" altLang="en-US" spc="0" baseline="0" dirty="0">
                        <a:latin typeface="微軟正黑體" pitchFamily="34" charset="-120"/>
                        <a:ea typeface="微軟正黑體" pitchFamily="34" charset="-120"/>
                      </a:endParaRPr>
                    </a:p>
                  </a:txBody>
                  <a:tcPr>
                    <a:solidFill>
                      <a:schemeClr val="accent3">
                        <a:lumMod val="20000"/>
                        <a:lumOff val="80000"/>
                      </a:schemeClr>
                    </a:solidFill>
                  </a:tcPr>
                </a:tc>
                <a:tc>
                  <a:txBody>
                    <a:bodyPr/>
                    <a:lstStyle/>
                    <a:p>
                      <a:r>
                        <a:rPr lang="en-US" altLang="zh-TW" sz="1800" spc="0" baseline="0" dirty="0">
                          <a:latin typeface="微軟正黑體" pitchFamily="34" charset="-120"/>
                          <a:ea typeface="微軟正黑體" pitchFamily="34" charset="-120"/>
                        </a:rPr>
                        <a:t>Learning Objective</a:t>
                      </a:r>
                      <a:endParaRPr lang="zh-TW" altLang="en-US" spc="0" baseline="0" dirty="0">
                        <a:latin typeface="微軟正黑體" pitchFamily="34" charset="-120"/>
                        <a:ea typeface="微軟正黑體" pitchFamily="34" charset="-120"/>
                      </a:endParaRPr>
                    </a:p>
                  </a:txBody>
                  <a:tcPr>
                    <a:solidFill>
                      <a:schemeClr val="accent3">
                        <a:lumMod val="20000"/>
                        <a:lumOff val="80000"/>
                      </a:schemeClr>
                    </a:solidFill>
                  </a:tcPr>
                </a:tc>
                <a:extLst>
                  <a:ext uri="{0D108BD9-81ED-4DB2-BD59-A6C34878D82A}">
                    <a16:rowId xmlns:a16="http://schemas.microsoft.com/office/drawing/2014/main" val="10000"/>
                  </a:ext>
                </a:extLst>
              </a:tr>
              <a:tr h="370840">
                <a:tc>
                  <a:txBody>
                    <a:bodyPr/>
                    <a:lstStyle/>
                    <a:p>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4D1 </a:t>
                      </a:r>
                      <a:r>
                        <a:rPr lang="en-US" altLang="zh-HK" sz="1800" kern="1200" dirty="0">
                          <a:solidFill>
                            <a:schemeClr val="tx1"/>
                          </a:solidFill>
                          <a:latin typeface="微軟正黑體" pitchFamily="34" charset="-120"/>
                          <a:ea typeface="微軟正黑體" pitchFamily="34" charset="-120"/>
                          <a:cs typeface="Times New Roman" panose="02020603050405020304" pitchFamily="18" charset="0"/>
                        </a:rPr>
                        <a:t>Bar charts(II)</a:t>
                      </a:r>
                      <a:endParaRPr lang="zh-TW" altLang="en-US" dirty="0">
                        <a:latin typeface="微軟正黑體" pitchFamily="34" charset="-120"/>
                        <a:ea typeface="微軟正黑體" pitchFamily="34" charset="-120"/>
                        <a:cs typeface="Times New Roman" panose="02020603050405020304" pitchFamily="18" charset="0"/>
                      </a:endParaRPr>
                    </a:p>
                  </a:txBody>
                  <a:tcPr/>
                </a:tc>
                <a:tc>
                  <a:txBody>
                    <a:bodyPr/>
                    <a:lstStyle/>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interpret bar charts of greater frequency counts</a:t>
                      </a:r>
                    </a:p>
                  </a:txBody>
                  <a:tcPr/>
                </a:tc>
                <a:extLst>
                  <a:ext uri="{0D108BD9-81ED-4DB2-BD59-A6C34878D82A}">
                    <a16:rowId xmlns:a16="http://schemas.microsoft.com/office/drawing/2014/main" val="10001"/>
                  </a:ext>
                </a:extLst>
              </a:tr>
              <a:tr h="370840">
                <a:tc>
                  <a:txBody>
                    <a:bodyPr/>
                    <a:lstStyle/>
                    <a:p>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5D1 </a:t>
                      </a:r>
                      <a:r>
                        <a:rPr lang="en-US" altLang="zh-HK" sz="1800" kern="1200" dirty="0">
                          <a:solidFill>
                            <a:schemeClr val="tx1"/>
                          </a:solidFill>
                          <a:latin typeface="微軟正黑體" pitchFamily="34" charset="-120"/>
                          <a:ea typeface="微軟正黑體" pitchFamily="34" charset="-120"/>
                          <a:cs typeface="Times New Roman" panose="02020603050405020304" pitchFamily="18" charset="0"/>
                        </a:rPr>
                        <a:t>Bar charts(II</a:t>
                      </a: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I</a:t>
                      </a:r>
                      <a:r>
                        <a:rPr lang="en-US" altLang="zh-HK" sz="1800" kern="1200" dirty="0">
                          <a:solidFill>
                            <a:schemeClr val="tx1"/>
                          </a:solidFill>
                          <a:latin typeface="微軟正黑體" pitchFamily="34" charset="-120"/>
                          <a:ea typeface="微軟正黑體" pitchFamily="34" charset="-120"/>
                          <a:cs typeface="Times New Roman" panose="02020603050405020304" pitchFamily="18" charset="0"/>
                        </a:rPr>
                        <a:t>)</a:t>
                      </a:r>
                      <a:endParaRPr lang="zh-TW" altLang="en-US" dirty="0">
                        <a:latin typeface="微軟正黑體" pitchFamily="34" charset="-120"/>
                        <a:ea typeface="微軟正黑體" pitchFamily="34" charset="-120"/>
                        <a:cs typeface="Times New Roman" panose="02020603050405020304" pitchFamily="18" charset="0"/>
                      </a:endParaRPr>
                    </a:p>
                  </a:txBody>
                  <a:tcPr/>
                </a:tc>
                <a:tc>
                  <a:txBody>
                    <a:bodyPr/>
                    <a:lstStyle/>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interpret compound bar charts</a:t>
                      </a:r>
                    </a:p>
                  </a:txBody>
                  <a:tcPr/>
                </a:tc>
                <a:extLst>
                  <a:ext uri="{0D108BD9-81ED-4DB2-BD59-A6C34878D82A}">
                    <a16:rowId xmlns:a16="http://schemas.microsoft.com/office/drawing/2014/main" val="10002"/>
                  </a:ext>
                </a:extLst>
              </a:tr>
              <a:tr h="370840">
                <a:tc>
                  <a:txBody>
                    <a:bodyPr/>
                    <a:lstStyle/>
                    <a:p>
                      <a:r>
                        <a:rPr lang="en-US" altLang="zh-TW" dirty="0">
                          <a:latin typeface="微軟正黑體" pitchFamily="34" charset="-120"/>
                          <a:ea typeface="微軟正黑體" pitchFamily="34" charset="-120"/>
                          <a:cs typeface="Times New Roman" panose="02020603050405020304" pitchFamily="18" charset="0"/>
                        </a:rPr>
                        <a:t>6D1 Averages</a:t>
                      </a:r>
                      <a:endParaRPr lang="zh-TW" altLang="en-US" dirty="0">
                        <a:latin typeface="微軟正黑體" pitchFamily="34" charset="-120"/>
                        <a:ea typeface="微軟正黑體" pitchFamily="34" charset="-120"/>
                        <a:cs typeface="Times New Roman" panose="02020603050405020304" pitchFamily="18" charset="0"/>
                      </a:endParaRPr>
                    </a:p>
                  </a:txBody>
                  <a:tcPr/>
                </a:tc>
                <a:tc>
                  <a:txBody>
                    <a:bodyPr/>
                    <a:lstStyle/>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solve problems</a:t>
                      </a:r>
                      <a:endParaRPr lang="zh-TW" altLang="en-US" sz="1800" kern="1200" dirty="0">
                        <a:solidFill>
                          <a:schemeClr val="tx1"/>
                        </a:solidFill>
                        <a:latin typeface="微軟正黑體" pitchFamily="34" charset="-120"/>
                        <a:ea typeface="微軟正黑體" pitchFamily="34" charset="-120"/>
                        <a:cs typeface="Times New Roman" panose="02020603050405020304" pitchFamily="18" charset="0"/>
                      </a:endParaRPr>
                    </a:p>
                  </a:txBody>
                  <a:tcPr/>
                </a:tc>
                <a:extLst>
                  <a:ext uri="{0D108BD9-81ED-4DB2-BD59-A6C34878D82A}">
                    <a16:rowId xmlns:a16="http://schemas.microsoft.com/office/drawing/2014/main" val="3290217458"/>
                  </a:ext>
                </a:extLst>
              </a:tr>
              <a:tr h="370840">
                <a:tc>
                  <a:txBody>
                    <a:bodyPr/>
                    <a:lstStyle/>
                    <a:p>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6D2 Broken line</a:t>
                      </a:r>
                      <a:r>
                        <a:rPr lang="en-US" altLang="zh-TW" sz="1800" kern="1200" baseline="0" dirty="0">
                          <a:solidFill>
                            <a:schemeClr val="tx1"/>
                          </a:solidFill>
                          <a:latin typeface="微軟正黑體" pitchFamily="34" charset="-120"/>
                          <a:ea typeface="微軟正黑體" pitchFamily="34" charset="-120"/>
                          <a:cs typeface="Times New Roman" panose="02020603050405020304" pitchFamily="18" charset="0"/>
                        </a:rPr>
                        <a:t> graphs</a:t>
                      </a:r>
                      <a:endParaRPr lang="zh-TW" altLang="en-US" dirty="0">
                        <a:latin typeface="微軟正黑體" pitchFamily="34" charset="-120"/>
                        <a:ea typeface="微軟正黑體" pitchFamily="34" charset="-120"/>
                        <a:cs typeface="Times New Roman" panose="02020603050405020304" pitchFamily="18" charset="0"/>
                      </a:endParaRPr>
                    </a:p>
                  </a:txBody>
                  <a:tcPr/>
                </a:tc>
                <a:tc>
                  <a:txBody>
                    <a:bodyPr/>
                    <a:lstStyle/>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construct broken line graphs</a:t>
                      </a:r>
                      <a:endParaRPr lang="zh-TW" altLang="en-US" sz="1800" kern="1200" dirty="0">
                        <a:solidFill>
                          <a:schemeClr val="tx1"/>
                        </a:solidFill>
                        <a:latin typeface="微軟正黑體" pitchFamily="34" charset="-120"/>
                        <a:ea typeface="微軟正黑體" pitchFamily="34" charset="-12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altLang="zh-TW" dirty="0">
                          <a:latin typeface="微軟正黑體" pitchFamily="34" charset="-120"/>
                          <a:ea typeface="微軟正黑體" pitchFamily="34" charset="-120"/>
                          <a:cs typeface="Times New Roman" panose="02020603050405020304" pitchFamily="18" charset="0"/>
                        </a:rPr>
                        <a:t>6D4 Uses and abuses</a:t>
                      </a:r>
                      <a:r>
                        <a:rPr lang="en-US" altLang="zh-TW" baseline="0" dirty="0">
                          <a:latin typeface="微軟正黑體" pitchFamily="34" charset="-120"/>
                          <a:ea typeface="微軟正黑體" pitchFamily="34" charset="-120"/>
                          <a:cs typeface="Times New Roman" panose="02020603050405020304" pitchFamily="18" charset="0"/>
                        </a:rPr>
                        <a:t> of statistics</a:t>
                      </a:r>
                      <a:endParaRPr lang="zh-TW" altLang="en-US" dirty="0">
                        <a:latin typeface="微軟正黑體" pitchFamily="34" charset="-120"/>
                        <a:ea typeface="微軟正黑體" pitchFamily="34" charset="-120"/>
                        <a:cs typeface="Times New Roman" panose="02020603050405020304" pitchFamily="18" charset="0"/>
                      </a:endParaRPr>
                    </a:p>
                  </a:txBody>
                  <a:tcPr/>
                </a:tc>
                <a:tc>
                  <a:txBody>
                    <a:bodyPr/>
                    <a:lstStyle/>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present the data with appropriate statistical</a:t>
                      </a:r>
                      <a:r>
                        <a:rPr lang="en-US" altLang="zh-TW" sz="1800" kern="1200" baseline="0" dirty="0">
                          <a:solidFill>
                            <a:schemeClr val="tx1"/>
                          </a:solidFill>
                          <a:latin typeface="微軟正黑體" pitchFamily="34" charset="-120"/>
                          <a:ea typeface="微軟正黑體" pitchFamily="34" charset="-120"/>
                          <a:cs typeface="Times New Roman" panose="02020603050405020304" pitchFamily="18" charset="0"/>
                        </a:rPr>
                        <a:t> charts</a:t>
                      </a:r>
                      <a:endParaRPr lang="en-US" altLang="zh-TW" sz="1800" kern="1200" dirty="0">
                        <a:solidFill>
                          <a:schemeClr val="tx1"/>
                        </a:solidFill>
                        <a:latin typeface="微軟正黑體" pitchFamily="34" charset="-120"/>
                        <a:ea typeface="微軟正黑體" pitchFamily="34" charset="-120"/>
                        <a:cs typeface="Times New Roman" panose="02020603050405020304" pitchFamily="18" charset="0"/>
                      </a:endParaRPr>
                    </a:p>
                    <a:p>
                      <a:pPr marL="182563" indent="-182563" algn="l" defTabSz="914400" rtl="0" eaLnBrk="1" latinLnBrk="0" hangingPunct="1">
                        <a:buFont typeface="Arial" pitchFamily="34" charset="0"/>
                        <a:buChar char="•"/>
                      </a:pPr>
                      <a:r>
                        <a:rPr lang="en-US" altLang="zh-TW" sz="1800" kern="1200" dirty="0">
                          <a:solidFill>
                            <a:schemeClr val="tx1"/>
                          </a:solidFill>
                          <a:latin typeface="微軟正黑體" pitchFamily="34" charset="-120"/>
                          <a:ea typeface="微軟正黑體" pitchFamily="34" charset="-120"/>
                          <a:cs typeface="Times New Roman" panose="02020603050405020304" pitchFamily="18" charset="0"/>
                        </a:rPr>
                        <a:t>discuss</a:t>
                      </a:r>
                      <a:r>
                        <a:rPr lang="en-US" altLang="zh-TW" sz="1800" kern="1200" baseline="0" dirty="0">
                          <a:solidFill>
                            <a:schemeClr val="tx1"/>
                          </a:solidFill>
                          <a:latin typeface="微軟正黑體" pitchFamily="34" charset="-120"/>
                          <a:ea typeface="微軟正黑體" pitchFamily="34" charset="-120"/>
                          <a:cs typeface="Times New Roman" panose="02020603050405020304" pitchFamily="18" charset="0"/>
                        </a:rPr>
                        <a:t> and recognise the uses and abuses of statistical charts in daily life</a:t>
                      </a:r>
                      <a:endParaRPr lang="zh-TW" altLang="en-US" sz="1800" kern="1200" dirty="0">
                        <a:solidFill>
                          <a:schemeClr val="tx1"/>
                        </a:solidFill>
                        <a:latin typeface="微軟正黑體" pitchFamily="34" charset="-120"/>
                        <a:ea typeface="微軟正黑體" pitchFamily="34" charset="-120"/>
                        <a:cs typeface="Times New Roman" panose="02020603050405020304" pitchFamily="18" charset="0"/>
                      </a:endParaRPr>
                    </a:p>
                  </a:txBody>
                  <a:tcPr/>
                </a:tc>
                <a:extLst>
                  <a:ext uri="{0D108BD9-81ED-4DB2-BD59-A6C34878D82A}">
                    <a16:rowId xmlns:a16="http://schemas.microsoft.com/office/drawing/2014/main" val="960861692"/>
                  </a:ext>
                </a:extLst>
              </a:tr>
            </a:tbl>
          </a:graphicData>
        </a:graphic>
      </p:graphicFrame>
      <p:sp>
        <p:nvSpPr>
          <p:cNvPr id="8" name="投影片編號版面配置區 2"/>
          <p:cNvSpPr>
            <a:spLocks noGrp="1"/>
          </p:cNvSpPr>
          <p:nvPr>
            <p:ph type="sldNum" sz="quarter" idx="12"/>
          </p:nvPr>
        </p:nvSpPr>
        <p:spPr>
          <a:xfrm>
            <a:off x="7010400" y="6465846"/>
            <a:ext cx="2133600" cy="365125"/>
          </a:xfrm>
        </p:spPr>
        <p:txBody>
          <a:bodyPr/>
          <a:lstStyle/>
          <a:p>
            <a:fld id="{EC964F3C-F52F-446A-BE42-FC0724A2BD1E}" type="slidenum">
              <a:rPr lang="zh-TW" altLang="en-US" smtClean="0"/>
              <a:pPr/>
              <a:t>2</a:t>
            </a:fld>
            <a:endParaRPr lang="zh-TW" altLang="en-US"/>
          </a:p>
        </p:txBody>
      </p:sp>
      <p:grpSp>
        <p:nvGrpSpPr>
          <p:cNvPr id="9" name="群組 8"/>
          <p:cNvGrpSpPr/>
          <p:nvPr/>
        </p:nvGrpSpPr>
        <p:grpSpPr>
          <a:xfrm>
            <a:off x="1866899" y="5284788"/>
            <a:ext cx="6708037" cy="1181058"/>
            <a:chOff x="1704974" y="5284787"/>
            <a:chExt cx="6708037" cy="1181058"/>
          </a:xfrm>
        </p:grpSpPr>
        <p:sp>
          <p:nvSpPr>
            <p:cNvPr id="10" name="矩形 9"/>
            <p:cNvSpPr/>
            <p:nvPr/>
          </p:nvSpPr>
          <p:spPr>
            <a:xfrm>
              <a:off x="1704974" y="5942625"/>
              <a:ext cx="5868083" cy="523220"/>
            </a:xfrm>
            <a:prstGeom prst="rect">
              <a:avLst/>
            </a:prstGeom>
          </p:spPr>
          <p:txBody>
            <a:bodyPr wrap="square">
              <a:spAutoFit/>
            </a:bodyPr>
            <a:lstStyle/>
            <a:p>
              <a:r>
                <a:rPr lang="en-US" altLang="zh-TW" sz="1400" dirty="0">
                  <a:latin typeface="微軟正黑體" pitchFamily="34" charset="-120"/>
                  <a:ea typeface="微軟正黑體" pitchFamily="34" charset="-120"/>
                </a:rPr>
                <a:t>Supplement to Mathematics Education Key Learning Area Curriculum Guide: Learning Content of Primary Mathematics (2017)</a:t>
              </a:r>
              <a:endParaRPr lang="zh-TW" altLang="en-US" sz="1400" dirty="0">
                <a:latin typeface="微軟正黑體" pitchFamily="34" charset="-120"/>
                <a:ea typeface="微軟正黑體" pitchFamily="34" charset="-120"/>
              </a:endParaRPr>
            </a:p>
          </p:txBody>
        </p:sp>
        <p:pic>
          <p:nvPicPr>
            <p:cNvPr id="11" name="圖片 10"/>
            <p:cNvPicPr>
              <a:picLocks noChangeAspect="1"/>
            </p:cNvPicPr>
            <p:nvPr/>
          </p:nvPicPr>
          <p:blipFill>
            <a:blip r:embed="rId2" cstate="print"/>
            <a:stretch>
              <a:fillRect/>
            </a:stretch>
          </p:blipFill>
          <p:spPr>
            <a:xfrm>
              <a:off x="7573057" y="5284787"/>
              <a:ext cx="839954" cy="1181058"/>
            </a:xfrm>
            <a:prstGeom prst="rect">
              <a:avLst/>
            </a:prstGeom>
          </p:spPr>
        </p:pic>
      </p:grpSp>
      <p:sp>
        <p:nvSpPr>
          <p:cNvPr id="15" name="標題 1"/>
          <p:cNvSpPr>
            <a:spLocks noGrp="1"/>
          </p:cNvSpPr>
          <p:nvPr>
            <p:ph type="title"/>
          </p:nvPr>
        </p:nvSpPr>
        <p:spPr>
          <a:xfrm>
            <a:off x="457200" y="274638"/>
            <a:ext cx="8229600" cy="1143000"/>
          </a:xfrm>
        </p:spPr>
        <p:txBody>
          <a:bodyPr>
            <a:noAutofit/>
          </a:bodyPr>
          <a:lstStyle/>
          <a:p>
            <a:r>
              <a:rPr lang="en-US" altLang="zh-TW" sz="2400" b="1" dirty="0">
                <a:latin typeface="微軟正黑體" pitchFamily="34" charset="-120"/>
                <a:ea typeface="微軟正黑體" pitchFamily="34" charset="-120"/>
              </a:rPr>
              <a:t>The Learning Units and Learning Objectives of</a:t>
            </a:r>
            <a:br>
              <a:rPr lang="en-US" altLang="zh-TW" sz="2400" b="1" dirty="0">
                <a:latin typeface="微軟正黑體" pitchFamily="34" charset="-120"/>
                <a:ea typeface="微軟正黑體" pitchFamily="34" charset="-120"/>
              </a:rPr>
            </a:br>
            <a:r>
              <a:rPr lang="en-US" altLang="zh-TW" sz="2400" b="1" dirty="0">
                <a:latin typeface="微軟正黑體" pitchFamily="34" charset="-120"/>
                <a:ea typeface="微軟正黑體" pitchFamily="34" charset="-120"/>
              </a:rPr>
              <a:t>Primary Mathematics Involved</a:t>
            </a:r>
            <a:endParaRPr lang="zh-TW" altLang="en-US"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82378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a:blip r:embed="rId2"/>
          <a:stretch>
            <a:fillRect/>
          </a:stretch>
        </p:blipFill>
        <p:spPr>
          <a:xfrm>
            <a:off x="186144" y="241482"/>
            <a:ext cx="6048375" cy="3400425"/>
          </a:xfrm>
          <a:prstGeom prst="rect">
            <a:avLst/>
          </a:prstGeom>
        </p:spPr>
      </p:pic>
      <p:pic>
        <p:nvPicPr>
          <p:cNvPr id="5" name="圖片 4"/>
          <p:cNvPicPr>
            <a:picLocks noChangeAspect="1"/>
          </p:cNvPicPr>
          <p:nvPr/>
        </p:nvPicPr>
        <p:blipFill>
          <a:blip r:embed="rId3" cstate="print"/>
          <a:stretch>
            <a:fillRect/>
          </a:stretch>
        </p:blipFill>
        <p:spPr>
          <a:xfrm>
            <a:off x="7428329" y="4488031"/>
            <a:ext cx="1239421" cy="1013281"/>
          </a:xfrm>
          <a:prstGeom prst="rect">
            <a:avLst/>
          </a:prstGeom>
        </p:spPr>
      </p:pic>
      <p:sp>
        <p:nvSpPr>
          <p:cNvPr id="6" name="圓角矩形圖說文字 5"/>
          <p:cNvSpPr/>
          <p:nvPr/>
        </p:nvSpPr>
        <p:spPr>
          <a:xfrm>
            <a:off x="5981700" y="3446144"/>
            <a:ext cx="2794000" cy="736203"/>
          </a:xfrm>
          <a:prstGeom prst="wedgeRoundRectCallout">
            <a:avLst>
              <a:gd name="adj1" fmla="val 29774"/>
              <a:gd name="adj2" fmla="val 7871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Input the data into a spreadsheet</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193763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a:stretch>
            <a:fillRect/>
          </a:stretch>
        </p:blipFill>
        <p:spPr>
          <a:xfrm>
            <a:off x="186144" y="241482"/>
            <a:ext cx="6048375" cy="3400425"/>
          </a:xfrm>
          <a:prstGeom prst="rect">
            <a:avLst/>
          </a:prstGeom>
        </p:spPr>
      </p:pic>
      <p:pic>
        <p:nvPicPr>
          <p:cNvPr id="16" name="圖片 15"/>
          <p:cNvPicPr>
            <a:picLocks noChangeAspect="1"/>
          </p:cNvPicPr>
          <p:nvPr/>
        </p:nvPicPr>
        <p:blipFill>
          <a:blip r:embed="rId3" cstate="print"/>
          <a:stretch>
            <a:fillRect/>
          </a:stretch>
        </p:blipFill>
        <p:spPr>
          <a:xfrm>
            <a:off x="6953250" y="135106"/>
            <a:ext cx="1239421" cy="1013281"/>
          </a:xfrm>
          <a:prstGeom prst="rect">
            <a:avLst/>
          </a:prstGeom>
        </p:spPr>
      </p:pic>
      <p:sp>
        <p:nvSpPr>
          <p:cNvPr id="17" name="圓角矩形圖說文字 16"/>
          <p:cNvSpPr/>
          <p:nvPr/>
        </p:nvSpPr>
        <p:spPr>
          <a:xfrm>
            <a:off x="5575300" y="1562672"/>
            <a:ext cx="3467099" cy="1913171"/>
          </a:xfrm>
          <a:prstGeom prst="wedgeRoundRectCallout">
            <a:avLst>
              <a:gd name="adj1" fmla="val 10833"/>
              <a:gd name="adj2" fmla="val -6465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Select the data, press “Insert” and select appropriate statistical graphs (e.g. broken line graph) to represent the data.</a:t>
            </a:r>
            <a:endParaRPr lang="zh-TW" altLang="en-US" sz="2000" dirty="0">
              <a:latin typeface="微軟正黑體" pitchFamily="34" charset="-120"/>
              <a:ea typeface="微軟正黑體" pitchFamily="34" charset="-120"/>
            </a:endParaRPr>
          </a:p>
        </p:txBody>
      </p:sp>
      <p:pic>
        <p:nvPicPr>
          <p:cNvPr id="2" name="圖片 1"/>
          <p:cNvPicPr>
            <a:picLocks noChangeAspect="1"/>
          </p:cNvPicPr>
          <p:nvPr/>
        </p:nvPicPr>
        <p:blipFill>
          <a:blip r:embed="rId4"/>
          <a:stretch>
            <a:fillRect/>
          </a:stretch>
        </p:blipFill>
        <p:spPr>
          <a:xfrm>
            <a:off x="867945" y="4056192"/>
            <a:ext cx="7326000" cy="1232232"/>
          </a:xfrm>
          <a:prstGeom prst="rect">
            <a:avLst/>
          </a:prstGeom>
        </p:spPr>
      </p:pic>
      <p:sp>
        <p:nvSpPr>
          <p:cNvPr id="14" name="向右箭號 13"/>
          <p:cNvSpPr/>
          <p:nvPr/>
        </p:nvSpPr>
        <p:spPr>
          <a:xfrm rot="19208958">
            <a:off x="1579588" y="4507207"/>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5" name="向右箭號 14"/>
          <p:cNvSpPr/>
          <p:nvPr/>
        </p:nvSpPr>
        <p:spPr>
          <a:xfrm rot="19800000">
            <a:off x="6289846" y="5123324"/>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127726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a:stretch>
            <a:fillRect/>
          </a:stretch>
        </p:blipFill>
        <p:spPr>
          <a:xfrm>
            <a:off x="137769" y="309563"/>
            <a:ext cx="5696641" cy="6167438"/>
          </a:xfrm>
          <a:prstGeom prst="rect">
            <a:avLst/>
          </a:prstGeom>
        </p:spPr>
      </p:pic>
      <p:sp>
        <p:nvSpPr>
          <p:cNvPr id="6" name="向右箭號 5"/>
          <p:cNvSpPr/>
          <p:nvPr/>
        </p:nvSpPr>
        <p:spPr>
          <a:xfrm rot="1800000" flipH="1">
            <a:off x="5862523" y="604838"/>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 name="圓角矩形圖說文字 8"/>
          <p:cNvSpPr/>
          <p:nvPr/>
        </p:nvSpPr>
        <p:spPr>
          <a:xfrm>
            <a:off x="6065723" y="1014519"/>
            <a:ext cx="2673821" cy="1974870"/>
          </a:xfrm>
          <a:prstGeom prst="wedgeRoundRectCallout">
            <a:avLst>
              <a:gd name="adj1" fmla="val 14417"/>
              <a:gd name="adj2" fmla="val 661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We can make the graph more clear by choosing appropriate settings in “+”.</a:t>
            </a:r>
            <a:endParaRPr lang="zh-TW" altLang="en-US" sz="2000" dirty="0">
              <a:latin typeface="微軟正黑體" pitchFamily="34" charset="-120"/>
              <a:ea typeface="微軟正黑體" pitchFamily="34" charset="-120"/>
            </a:endParaRPr>
          </a:p>
        </p:txBody>
      </p:sp>
      <p:pic>
        <p:nvPicPr>
          <p:cNvPr id="10" name="圖片 9"/>
          <p:cNvPicPr>
            <a:picLocks noChangeAspect="1"/>
          </p:cNvPicPr>
          <p:nvPr/>
        </p:nvPicPr>
        <p:blipFill>
          <a:blip r:embed="rId3" cstate="print"/>
          <a:stretch>
            <a:fillRect/>
          </a:stretch>
        </p:blipFill>
        <p:spPr>
          <a:xfrm>
            <a:off x="7161629" y="3393282"/>
            <a:ext cx="1239421" cy="1013281"/>
          </a:xfrm>
          <a:prstGeom prst="rect">
            <a:avLst/>
          </a:prstGeom>
        </p:spPr>
      </p:pic>
    </p:spTree>
    <p:extLst>
      <p:ext uri="{BB962C8B-B14F-4D97-AF65-F5344CB8AC3E}">
        <p14:creationId xmlns:p14="http://schemas.microsoft.com/office/powerpoint/2010/main" val="110151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圓角矩形圖說文字 7"/>
          <p:cNvSpPr/>
          <p:nvPr/>
        </p:nvSpPr>
        <p:spPr>
          <a:xfrm>
            <a:off x="5572124" y="838200"/>
            <a:ext cx="3245305" cy="1974870"/>
          </a:xfrm>
          <a:prstGeom prst="wedgeRoundRectCallout">
            <a:avLst>
              <a:gd name="adj1" fmla="val 34071"/>
              <a:gd name="adj2" fmla="val 7519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Apart from broken line graphs, which statistical graph(s) is/are also suitable for presenting these data?</a:t>
            </a:r>
            <a:endParaRPr lang="zh-TW" altLang="en-US" sz="2000" dirty="0">
              <a:latin typeface="微軟正黑體" pitchFamily="34" charset="-120"/>
              <a:ea typeface="微軟正黑體" pitchFamily="34" charset="-120"/>
            </a:endParaRPr>
          </a:p>
        </p:txBody>
      </p:sp>
      <p:pic>
        <p:nvPicPr>
          <p:cNvPr id="12" name="圖片 11"/>
          <p:cNvPicPr>
            <a:picLocks noChangeAspect="1"/>
          </p:cNvPicPr>
          <p:nvPr/>
        </p:nvPicPr>
        <p:blipFill>
          <a:blip r:embed="rId2" cstate="print"/>
          <a:stretch>
            <a:fillRect/>
          </a:stretch>
        </p:blipFill>
        <p:spPr>
          <a:xfrm>
            <a:off x="7161629" y="3393282"/>
            <a:ext cx="1239421" cy="1013281"/>
          </a:xfrm>
          <a:prstGeom prst="rect">
            <a:avLst/>
          </a:prstGeom>
        </p:spPr>
      </p:pic>
      <p:pic>
        <p:nvPicPr>
          <p:cNvPr id="7" name="圖片 6"/>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37769" y="309563"/>
            <a:ext cx="5234331" cy="6167438"/>
          </a:xfrm>
          <a:prstGeom prst="rect">
            <a:avLst/>
          </a:prstGeom>
        </p:spPr>
      </p:pic>
    </p:spTree>
    <p:extLst>
      <p:ext uri="{BB962C8B-B14F-4D97-AF65-F5344CB8AC3E}">
        <p14:creationId xmlns:p14="http://schemas.microsoft.com/office/powerpoint/2010/main" val="2061318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p:cNvPicPr>
            <a:picLocks noChangeAspect="1"/>
          </p:cNvPicPr>
          <p:nvPr/>
        </p:nvPicPr>
        <p:blipFill>
          <a:blip r:embed="rId2" cstate="print"/>
          <a:stretch>
            <a:fillRect/>
          </a:stretch>
        </p:blipFill>
        <p:spPr>
          <a:xfrm>
            <a:off x="6953250" y="135106"/>
            <a:ext cx="1239421" cy="1013281"/>
          </a:xfrm>
          <a:prstGeom prst="rect">
            <a:avLst/>
          </a:prstGeom>
        </p:spPr>
      </p:pic>
      <p:graphicFrame>
        <p:nvGraphicFramePr>
          <p:cNvPr id="11" name="內容版面配置區 8"/>
          <p:cNvGraphicFramePr>
            <a:graphicFrameLocks/>
          </p:cNvGraphicFramePr>
          <p:nvPr>
            <p:extLst>
              <p:ext uri="{D42A27DB-BD31-4B8C-83A1-F6EECF244321}">
                <p14:modId xmlns:p14="http://schemas.microsoft.com/office/powerpoint/2010/main" val="2093498831"/>
              </p:ext>
            </p:extLst>
          </p:nvPr>
        </p:nvGraphicFramePr>
        <p:xfrm>
          <a:off x="457201" y="323850"/>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r>
                        <a:rPr lang="en-US" altLang="zh-TW" dirty="0">
                          <a:solidFill>
                            <a:srgbClr val="3333FF"/>
                          </a:solidFill>
                        </a:rPr>
                        <a:t>400</a:t>
                      </a:r>
                      <a:r>
                        <a:rPr lang="en-US" altLang="zh-HK"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r>
                        <a:rPr lang="en-US" altLang="zh-HK" dirty="0">
                          <a:solidFill>
                            <a:srgbClr val="3333FF"/>
                          </a:solidFill>
                        </a:rPr>
                        <a:t>2</a:t>
                      </a:r>
                      <a:r>
                        <a:rPr lang="en-US" altLang="zh-TW" dirty="0">
                          <a:solidFill>
                            <a:srgbClr val="3333FF"/>
                          </a:solidFill>
                        </a:rPr>
                        <a:t>7000</a:t>
                      </a: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r>
                        <a:rPr lang="en-US" altLang="zh-HK" dirty="0">
                          <a:solidFill>
                            <a:srgbClr val="3333FF"/>
                          </a:solidFill>
                        </a:rPr>
                        <a:t>6600</a:t>
                      </a:r>
                      <a:r>
                        <a:rPr lang="en-US" altLang="zh-TW"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r>
                        <a:rPr lang="en-US" altLang="zh-HK" dirty="0">
                          <a:solidFill>
                            <a:srgbClr val="3333FF"/>
                          </a:solidFill>
                        </a:rPr>
                        <a:t>66</a:t>
                      </a:r>
                      <a:r>
                        <a:rPr lang="en-US" altLang="zh-TW" dirty="0">
                          <a:solidFill>
                            <a:srgbClr val="3333FF"/>
                          </a:solidFill>
                        </a:rPr>
                        <a:t>000</a:t>
                      </a: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r>
                        <a:rPr lang="en-US" altLang="zh-HK" dirty="0">
                          <a:solidFill>
                            <a:srgbClr val="3333FF"/>
                          </a:solidFill>
                        </a:rPr>
                        <a:t>750</a:t>
                      </a:r>
                      <a:r>
                        <a:rPr lang="en-US" altLang="zh-TW" dirty="0">
                          <a:solidFill>
                            <a:srgbClr val="3333FF"/>
                          </a:solidFill>
                        </a:rPr>
                        <a:t>00</a:t>
                      </a: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sp>
        <p:nvSpPr>
          <p:cNvPr id="14" name="圓角矩形圖說文字 13"/>
          <p:cNvSpPr/>
          <p:nvPr/>
        </p:nvSpPr>
        <p:spPr>
          <a:xfrm>
            <a:off x="6134100" y="1314451"/>
            <a:ext cx="2867025" cy="1503679"/>
          </a:xfrm>
          <a:prstGeom prst="wedgeRoundRectCallout">
            <a:avLst>
              <a:gd name="adj1" fmla="val 13031"/>
              <a:gd name="adj2" fmla="val -5668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Can you estimate the average monthly number of tests from March to May?</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1811848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內容版面配置區 8"/>
          <p:cNvGraphicFramePr>
            <a:graphicFrameLocks/>
          </p:cNvGraphicFramePr>
          <p:nvPr>
            <p:extLst>
              <p:ext uri="{D42A27DB-BD31-4B8C-83A1-F6EECF244321}">
                <p14:modId xmlns:p14="http://schemas.microsoft.com/office/powerpoint/2010/main" val="1025540406"/>
              </p:ext>
            </p:extLst>
          </p:nvPr>
        </p:nvGraphicFramePr>
        <p:xfrm>
          <a:off x="457201" y="323850"/>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r>
                        <a:rPr lang="en-US" altLang="zh-TW" dirty="0">
                          <a:solidFill>
                            <a:srgbClr val="3333FF"/>
                          </a:solidFill>
                        </a:rPr>
                        <a:t>400</a:t>
                      </a:r>
                      <a:r>
                        <a:rPr lang="en-US" altLang="zh-HK"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r>
                        <a:rPr lang="en-US" altLang="zh-HK" dirty="0">
                          <a:solidFill>
                            <a:srgbClr val="3333FF"/>
                          </a:solidFill>
                        </a:rPr>
                        <a:t>2</a:t>
                      </a:r>
                      <a:r>
                        <a:rPr lang="en-US" altLang="zh-TW" dirty="0">
                          <a:solidFill>
                            <a:srgbClr val="3333FF"/>
                          </a:solidFill>
                        </a:rPr>
                        <a:t>7000</a:t>
                      </a: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r>
                        <a:rPr lang="en-US" altLang="zh-HK" dirty="0">
                          <a:solidFill>
                            <a:srgbClr val="3333FF"/>
                          </a:solidFill>
                        </a:rPr>
                        <a:t>6600</a:t>
                      </a:r>
                      <a:r>
                        <a:rPr lang="en-US" altLang="zh-TW"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r>
                        <a:rPr lang="en-US" altLang="zh-HK" dirty="0">
                          <a:solidFill>
                            <a:srgbClr val="3333FF"/>
                          </a:solidFill>
                        </a:rPr>
                        <a:t>66</a:t>
                      </a:r>
                      <a:r>
                        <a:rPr lang="en-US" altLang="zh-TW" dirty="0">
                          <a:solidFill>
                            <a:srgbClr val="3333FF"/>
                          </a:solidFill>
                        </a:rPr>
                        <a:t>000</a:t>
                      </a: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r>
                        <a:rPr lang="en-US" altLang="zh-HK" dirty="0">
                          <a:solidFill>
                            <a:srgbClr val="3333FF"/>
                          </a:solidFill>
                        </a:rPr>
                        <a:t>750</a:t>
                      </a:r>
                      <a:r>
                        <a:rPr lang="en-US" altLang="zh-TW" dirty="0">
                          <a:solidFill>
                            <a:srgbClr val="3333FF"/>
                          </a:solidFill>
                        </a:rPr>
                        <a:t>00</a:t>
                      </a: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pic>
        <p:nvPicPr>
          <p:cNvPr id="13" name="圖片 12"/>
          <p:cNvPicPr>
            <a:picLocks noChangeAspect="1"/>
          </p:cNvPicPr>
          <p:nvPr/>
        </p:nvPicPr>
        <p:blipFill>
          <a:blip r:embed="rId2" cstate="print"/>
          <a:stretch>
            <a:fillRect/>
          </a:stretch>
        </p:blipFill>
        <p:spPr>
          <a:xfrm>
            <a:off x="6953250" y="135106"/>
            <a:ext cx="1239421" cy="1013281"/>
          </a:xfrm>
          <a:prstGeom prst="rect">
            <a:avLst/>
          </a:prstGeom>
        </p:spPr>
      </p:pic>
      <p:sp>
        <p:nvSpPr>
          <p:cNvPr id="14" name="圓角矩形圖說文字 13"/>
          <p:cNvSpPr/>
          <p:nvPr/>
        </p:nvSpPr>
        <p:spPr>
          <a:xfrm>
            <a:off x="6134100" y="1314451"/>
            <a:ext cx="2867025" cy="1503679"/>
          </a:xfrm>
          <a:prstGeom prst="wedgeRoundRectCallout">
            <a:avLst>
              <a:gd name="adj1" fmla="val 13031"/>
              <a:gd name="adj2" fmla="val -5668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Can you estimate the average monthly number of tests from March to May?</a:t>
            </a:r>
            <a:endParaRPr lang="zh-TW" altLang="en-US" sz="2000" dirty="0">
              <a:latin typeface="微軟正黑體" pitchFamily="34" charset="-120"/>
              <a:ea typeface="微軟正黑體" pitchFamily="34" charset="-120"/>
            </a:endParaRPr>
          </a:p>
        </p:txBody>
      </p:sp>
      <p:pic>
        <p:nvPicPr>
          <p:cNvPr id="15" name="圖片 14"/>
          <p:cNvPicPr>
            <a:picLocks noChangeAspect="1"/>
          </p:cNvPicPr>
          <p:nvPr/>
        </p:nvPicPr>
        <p:blipFill>
          <a:blip r:embed="rId3" cstate="print"/>
          <a:stretch>
            <a:fillRect/>
          </a:stretch>
        </p:blipFill>
        <p:spPr>
          <a:xfrm>
            <a:off x="379777" y="3946955"/>
            <a:ext cx="1111254" cy="1330137"/>
          </a:xfrm>
          <a:prstGeom prst="rect">
            <a:avLst/>
          </a:prstGeom>
        </p:spPr>
      </p:pic>
      <p:sp>
        <p:nvSpPr>
          <p:cNvPr id="7" name="圓角矩形圖說文字 6"/>
          <p:cNvSpPr/>
          <p:nvPr/>
        </p:nvSpPr>
        <p:spPr>
          <a:xfrm>
            <a:off x="1702479" y="3130856"/>
            <a:ext cx="5601836" cy="2761944"/>
          </a:xfrm>
          <a:prstGeom prst="wedgeRoundRectCallout">
            <a:avLst>
              <a:gd name="adj1" fmla="val -53021"/>
              <a:gd name="adj2" fmla="val 14366"/>
              <a:gd name="adj3" fmla="val 16667"/>
            </a:avLst>
          </a:prstGeom>
        </p:spPr>
        <p:style>
          <a:lnRef idx="2">
            <a:schemeClr val="accent6"/>
          </a:lnRef>
          <a:fillRef idx="1">
            <a:schemeClr val="lt1"/>
          </a:fillRef>
          <a:effectRef idx="0">
            <a:schemeClr val="accent6"/>
          </a:effectRef>
          <a:fontRef idx="minor">
            <a:schemeClr val="dk1"/>
          </a:fontRef>
        </p:style>
        <p:txBody>
          <a:bodyPr rtlCol="0" anchor="t"/>
          <a:lstStyle/>
          <a:p>
            <a:r>
              <a:rPr lang="en-US" altLang="zh-TW" sz="2000" dirty="0">
                <a:latin typeface="微軟正黑體" pitchFamily="34" charset="-120"/>
                <a:ea typeface="微軟正黑體" pitchFamily="34" charset="-120"/>
              </a:rPr>
              <a:t>I try to estimate in the following way:</a:t>
            </a:r>
          </a:p>
          <a:p>
            <a:r>
              <a:rPr lang="en-US" altLang="zh-TW" sz="2000" dirty="0">
                <a:latin typeface="微軟正黑體" pitchFamily="34" charset="-120"/>
                <a:ea typeface="微軟正黑體" pitchFamily="34" charset="-120"/>
              </a:rPr>
              <a:t>   Total number:</a:t>
            </a:r>
          </a:p>
          <a:p>
            <a:r>
              <a:rPr lang="en-US" altLang="zh-TW" sz="2000" dirty="0">
                <a:latin typeface="微軟正黑體" pitchFamily="34" charset="-120"/>
                <a:ea typeface="微軟正黑體" pitchFamily="34" charset="-120"/>
                <a:sym typeface="Symbol" panose="05050102010706020507" pitchFamily="18" charset="2"/>
              </a:rPr>
              <a:t>   66000+ 66000 + 75000</a:t>
            </a:r>
          </a:p>
          <a:p>
            <a:r>
              <a:rPr lang="en-US" altLang="zh-TW" sz="2000" dirty="0">
                <a:latin typeface="微軟正黑體" pitchFamily="34" charset="-120"/>
                <a:ea typeface="微軟正黑體" pitchFamily="34" charset="-120"/>
                <a:sym typeface="Symbol" panose="05050102010706020507" pitchFamily="18" charset="2"/>
              </a:rPr>
              <a:t>=207000</a:t>
            </a:r>
          </a:p>
          <a:p>
            <a:endParaRPr lang="en-US" altLang="zh-TW" sz="2000" dirty="0">
              <a:latin typeface="微軟正黑體" pitchFamily="34" charset="-120"/>
              <a:ea typeface="微軟正黑體" pitchFamily="34" charset="-120"/>
              <a:sym typeface="Symbol" panose="05050102010706020507" pitchFamily="18" charset="2"/>
            </a:endParaRPr>
          </a:p>
          <a:p>
            <a:r>
              <a:rPr lang="en-US" altLang="zh-TW" sz="2000" dirty="0">
                <a:latin typeface="微軟正黑體" pitchFamily="34" charset="-120"/>
                <a:ea typeface="微軟正黑體" pitchFamily="34" charset="-120"/>
              </a:rPr>
              <a:t>   Average number of test per month:</a:t>
            </a:r>
          </a:p>
          <a:p>
            <a:r>
              <a:rPr lang="en-US" altLang="zh-TW" sz="2000" dirty="0">
                <a:latin typeface="微軟正黑體" pitchFamily="34" charset="-120"/>
                <a:ea typeface="微軟正黑體" pitchFamily="34" charset="-120"/>
                <a:sym typeface="Symbol" panose="05050102010706020507" pitchFamily="18" charset="2"/>
              </a:rPr>
              <a:t>   207000 ÷ 3</a:t>
            </a:r>
          </a:p>
          <a:p>
            <a:r>
              <a:rPr lang="en-US" altLang="zh-TW" sz="2000" dirty="0">
                <a:latin typeface="微軟正黑體" pitchFamily="34" charset="-120"/>
                <a:ea typeface="微軟正黑體" pitchFamily="34" charset="-120"/>
                <a:sym typeface="Symbol" panose="05050102010706020507" pitchFamily="18" charset="2"/>
              </a:rPr>
              <a:t>=69000 </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90000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p:cNvPicPr>
            <a:picLocks noChangeAspect="1"/>
          </p:cNvPicPr>
          <p:nvPr/>
        </p:nvPicPr>
        <p:blipFill>
          <a:blip r:embed="rId2" cstate="print"/>
          <a:stretch>
            <a:fillRect/>
          </a:stretch>
        </p:blipFill>
        <p:spPr>
          <a:xfrm>
            <a:off x="6953250" y="135106"/>
            <a:ext cx="1239421" cy="1013281"/>
          </a:xfrm>
          <a:prstGeom prst="rect">
            <a:avLst/>
          </a:prstGeom>
        </p:spPr>
      </p:pic>
      <p:pic>
        <p:nvPicPr>
          <p:cNvPr id="14" name="圖片 13"/>
          <p:cNvPicPr>
            <a:picLocks noChangeAspect="1"/>
          </p:cNvPicPr>
          <p:nvPr/>
        </p:nvPicPr>
        <p:blipFill>
          <a:blip r:embed="rId3" cstate="print"/>
          <a:stretch>
            <a:fillRect/>
          </a:stretch>
        </p:blipFill>
        <p:spPr>
          <a:xfrm>
            <a:off x="379777" y="3946955"/>
            <a:ext cx="1111254" cy="1330137"/>
          </a:xfrm>
          <a:prstGeom prst="rect">
            <a:avLst/>
          </a:prstGeom>
        </p:spPr>
      </p:pic>
      <p:graphicFrame>
        <p:nvGraphicFramePr>
          <p:cNvPr id="17" name="內容版面配置區 8"/>
          <p:cNvGraphicFramePr>
            <a:graphicFrameLocks/>
          </p:cNvGraphicFramePr>
          <p:nvPr>
            <p:extLst>
              <p:ext uri="{D42A27DB-BD31-4B8C-83A1-F6EECF244321}">
                <p14:modId xmlns:p14="http://schemas.microsoft.com/office/powerpoint/2010/main" val="3617949180"/>
              </p:ext>
            </p:extLst>
          </p:nvPr>
        </p:nvGraphicFramePr>
        <p:xfrm>
          <a:off x="457201" y="323850"/>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r>
                        <a:rPr lang="en-US" altLang="zh-TW" dirty="0">
                          <a:solidFill>
                            <a:srgbClr val="3333FF"/>
                          </a:solidFill>
                        </a:rPr>
                        <a:t>400</a:t>
                      </a:r>
                      <a:r>
                        <a:rPr lang="en-US" altLang="zh-HK"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r>
                        <a:rPr lang="en-US" altLang="zh-HK" dirty="0">
                          <a:solidFill>
                            <a:srgbClr val="3333FF"/>
                          </a:solidFill>
                        </a:rPr>
                        <a:t>2</a:t>
                      </a:r>
                      <a:r>
                        <a:rPr lang="en-US" altLang="zh-TW" dirty="0">
                          <a:solidFill>
                            <a:srgbClr val="3333FF"/>
                          </a:solidFill>
                        </a:rPr>
                        <a:t>7000</a:t>
                      </a: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r>
                        <a:rPr lang="en-US" altLang="zh-HK" dirty="0">
                          <a:solidFill>
                            <a:srgbClr val="3333FF"/>
                          </a:solidFill>
                        </a:rPr>
                        <a:t>6600</a:t>
                      </a:r>
                      <a:r>
                        <a:rPr lang="en-US" altLang="zh-TW"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r>
                        <a:rPr lang="en-US" altLang="zh-HK" dirty="0">
                          <a:solidFill>
                            <a:srgbClr val="3333FF"/>
                          </a:solidFill>
                        </a:rPr>
                        <a:t>66</a:t>
                      </a:r>
                      <a:r>
                        <a:rPr lang="en-US" altLang="zh-TW" dirty="0">
                          <a:solidFill>
                            <a:srgbClr val="3333FF"/>
                          </a:solidFill>
                        </a:rPr>
                        <a:t>000</a:t>
                      </a: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r>
                        <a:rPr lang="en-US" altLang="zh-HK" dirty="0">
                          <a:solidFill>
                            <a:srgbClr val="3333FF"/>
                          </a:solidFill>
                        </a:rPr>
                        <a:t>750</a:t>
                      </a:r>
                      <a:r>
                        <a:rPr lang="en-US" altLang="zh-TW" dirty="0">
                          <a:solidFill>
                            <a:srgbClr val="3333FF"/>
                          </a:solidFill>
                        </a:rPr>
                        <a:t>00</a:t>
                      </a: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sp>
        <p:nvSpPr>
          <p:cNvPr id="10" name="圓角矩形圖說文字 9"/>
          <p:cNvSpPr/>
          <p:nvPr/>
        </p:nvSpPr>
        <p:spPr>
          <a:xfrm>
            <a:off x="5725886" y="1314452"/>
            <a:ext cx="3243943" cy="1145720"/>
          </a:xfrm>
          <a:prstGeom prst="wedgeRoundRectCallout">
            <a:avLst>
              <a:gd name="adj1" fmla="val 13031"/>
              <a:gd name="adj2" fmla="val -5668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You can also make some other reasonable estimation.</a:t>
            </a:r>
            <a:endParaRPr lang="zh-TW" altLang="en-US" sz="2000" dirty="0">
              <a:latin typeface="微軟正黑體" pitchFamily="34" charset="-120"/>
              <a:ea typeface="微軟正黑體" pitchFamily="34" charset="-120"/>
            </a:endParaRPr>
          </a:p>
        </p:txBody>
      </p:sp>
      <p:sp>
        <p:nvSpPr>
          <p:cNvPr id="8" name="圓角矩形圖說文字 7"/>
          <p:cNvSpPr/>
          <p:nvPr/>
        </p:nvSpPr>
        <p:spPr>
          <a:xfrm>
            <a:off x="1702479" y="3130856"/>
            <a:ext cx="5601836" cy="2761944"/>
          </a:xfrm>
          <a:prstGeom prst="wedgeRoundRectCallout">
            <a:avLst>
              <a:gd name="adj1" fmla="val -53021"/>
              <a:gd name="adj2" fmla="val 14366"/>
              <a:gd name="adj3" fmla="val 16667"/>
            </a:avLst>
          </a:prstGeom>
        </p:spPr>
        <p:style>
          <a:lnRef idx="2">
            <a:schemeClr val="accent6"/>
          </a:lnRef>
          <a:fillRef idx="1">
            <a:schemeClr val="lt1"/>
          </a:fillRef>
          <a:effectRef idx="0">
            <a:schemeClr val="accent6"/>
          </a:effectRef>
          <a:fontRef idx="minor">
            <a:schemeClr val="dk1"/>
          </a:fontRef>
        </p:style>
        <p:txBody>
          <a:bodyPr rtlCol="0" anchor="t"/>
          <a:lstStyle/>
          <a:p>
            <a:r>
              <a:rPr lang="en-US" altLang="zh-TW" sz="2000" dirty="0">
                <a:latin typeface="微軟正黑體" pitchFamily="34" charset="-120"/>
                <a:ea typeface="微軟正黑體" pitchFamily="34" charset="-120"/>
              </a:rPr>
              <a:t>I try to estimate in the following way:</a:t>
            </a:r>
          </a:p>
          <a:p>
            <a:r>
              <a:rPr lang="en-US" altLang="zh-TW" sz="2000" dirty="0">
                <a:latin typeface="微軟正黑體" pitchFamily="34" charset="-120"/>
                <a:ea typeface="微軟正黑體" pitchFamily="34" charset="-120"/>
              </a:rPr>
              <a:t>   Total number:</a:t>
            </a:r>
          </a:p>
          <a:p>
            <a:r>
              <a:rPr lang="en-US" altLang="zh-TW" sz="2000" dirty="0">
                <a:latin typeface="微軟正黑體" pitchFamily="34" charset="-120"/>
                <a:ea typeface="微軟正黑體" pitchFamily="34" charset="-120"/>
                <a:sym typeface="Symbol" panose="05050102010706020507" pitchFamily="18" charset="2"/>
              </a:rPr>
              <a:t>   66000+ 66000 + 75000</a:t>
            </a:r>
          </a:p>
          <a:p>
            <a:r>
              <a:rPr lang="en-US" altLang="zh-TW" sz="2000" dirty="0">
                <a:latin typeface="微軟正黑體" pitchFamily="34" charset="-120"/>
                <a:ea typeface="微軟正黑體" pitchFamily="34" charset="-120"/>
                <a:sym typeface="Symbol" panose="05050102010706020507" pitchFamily="18" charset="2"/>
              </a:rPr>
              <a:t>=207000</a:t>
            </a:r>
          </a:p>
          <a:p>
            <a:endParaRPr lang="en-US" altLang="zh-TW" sz="2000" dirty="0">
              <a:latin typeface="微軟正黑體" pitchFamily="34" charset="-120"/>
              <a:ea typeface="微軟正黑體" pitchFamily="34" charset="-120"/>
              <a:sym typeface="Symbol" panose="05050102010706020507" pitchFamily="18" charset="2"/>
            </a:endParaRPr>
          </a:p>
          <a:p>
            <a:r>
              <a:rPr lang="en-US" altLang="zh-TW" sz="2000" dirty="0">
                <a:latin typeface="微軟正黑體" pitchFamily="34" charset="-120"/>
                <a:ea typeface="微軟正黑體" pitchFamily="34" charset="-120"/>
              </a:rPr>
              <a:t>   Average number of test per month:</a:t>
            </a:r>
          </a:p>
          <a:p>
            <a:r>
              <a:rPr lang="en-US" altLang="zh-TW" sz="2000" dirty="0">
                <a:latin typeface="微軟正黑體" pitchFamily="34" charset="-120"/>
                <a:ea typeface="微軟正黑體" pitchFamily="34" charset="-120"/>
                <a:sym typeface="Symbol" panose="05050102010706020507" pitchFamily="18" charset="2"/>
              </a:rPr>
              <a:t>   207000 ÷ 3</a:t>
            </a:r>
          </a:p>
          <a:p>
            <a:r>
              <a:rPr lang="en-US" altLang="zh-TW" sz="2000" dirty="0">
                <a:latin typeface="微軟正黑體" pitchFamily="34" charset="-120"/>
                <a:ea typeface="微軟正黑體" pitchFamily="34" charset="-120"/>
                <a:sym typeface="Symbol" panose="05050102010706020507" pitchFamily="18" charset="2"/>
              </a:rPr>
              <a:t>=69000 </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34310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p:cNvPicPr>
            <a:picLocks noChangeAspect="1"/>
          </p:cNvPicPr>
          <p:nvPr/>
        </p:nvPicPr>
        <p:blipFill>
          <a:blip r:embed="rId2" cstate="print"/>
          <a:stretch>
            <a:fillRect/>
          </a:stretch>
        </p:blipFill>
        <p:spPr>
          <a:xfrm>
            <a:off x="379777" y="3946955"/>
            <a:ext cx="1111254" cy="1330137"/>
          </a:xfrm>
          <a:prstGeom prst="rect">
            <a:avLst/>
          </a:prstGeom>
        </p:spPr>
      </p:pic>
      <p:pic>
        <p:nvPicPr>
          <p:cNvPr id="13" name="圖片 12"/>
          <p:cNvPicPr>
            <a:picLocks noChangeAspect="1"/>
          </p:cNvPicPr>
          <p:nvPr/>
        </p:nvPicPr>
        <p:blipFill>
          <a:blip r:embed="rId3" cstate="print"/>
          <a:stretch>
            <a:fillRect/>
          </a:stretch>
        </p:blipFill>
        <p:spPr>
          <a:xfrm>
            <a:off x="6953250" y="135106"/>
            <a:ext cx="1239421" cy="1013281"/>
          </a:xfrm>
          <a:prstGeom prst="rect">
            <a:avLst/>
          </a:prstGeom>
        </p:spPr>
      </p:pic>
      <p:sp>
        <p:nvSpPr>
          <p:cNvPr id="8" name="圓角矩形圖說文字 7"/>
          <p:cNvSpPr/>
          <p:nvPr/>
        </p:nvSpPr>
        <p:spPr>
          <a:xfrm>
            <a:off x="1702479" y="3130856"/>
            <a:ext cx="5601836" cy="2761944"/>
          </a:xfrm>
          <a:prstGeom prst="wedgeRoundRectCallout">
            <a:avLst>
              <a:gd name="adj1" fmla="val -53021"/>
              <a:gd name="adj2" fmla="val 14366"/>
              <a:gd name="adj3" fmla="val 16667"/>
            </a:avLst>
          </a:prstGeom>
        </p:spPr>
        <p:style>
          <a:lnRef idx="2">
            <a:schemeClr val="accent6"/>
          </a:lnRef>
          <a:fillRef idx="1">
            <a:schemeClr val="lt1"/>
          </a:fillRef>
          <a:effectRef idx="0">
            <a:schemeClr val="accent6"/>
          </a:effectRef>
          <a:fontRef idx="minor">
            <a:schemeClr val="dk1"/>
          </a:fontRef>
        </p:style>
        <p:txBody>
          <a:bodyPr rtlCol="0" anchor="t"/>
          <a:lstStyle/>
          <a:p>
            <a:r>
              <a:rPr lang="en-US" altLang="zh-TW" sz="2000" dirty="0">
                <a:latin typeface="微軟正黑體" pitchFamily="34" charset="-120"/>
                <a:ea typeface="微軟正黑體" pitchFamily="34" charset="-120"/>
              </a:rPr>
              <a:t>I try to estimate in the following way:</a:t>
            </a:r>
          </a:p>
          <a:p>
            <a:r>
              <a:rPr lang="en-US" altLang="zh-TW" sz="2000" dirty="0">
                <a:latin typeface="微軟正黑體" pitchFamily="34" charset="-120"/>
                <a:ea typeface="微軟正黑體" pitchFamily="34" charset="-120"/>
              </a:rPr>
              <a:t>   Total number:</a:t>
            </a:r>
          </a:p>
          <a:p>
            <a:r>
              <a:rPr lang="en-US" altLang="zh-TW" sz="2000" dirty="0">
                <a:latin typeface="微軟正黑體" pitchFamily="34" charset="-120"/>
                <a:ea typeface="微軟正黑體" pitchFamily="34" charset="-120"/>
                <a:sym typeface="Symbol" panose="05050102010706020507" pitchFamily="18" charset="2"/>
              </a:rPr>
              <a:t>   66000+ 66000 + 75000</a:t>
            </a:r>
          </a:p>
          <a:p>
            <a:r>
              <a:rPr lang="en-US" altLang="zh-TW" sz="2000" dirty="0">
                <a:latin typeface="微軟正黑體" pitchFamily="34" charset="-120"/>
                <a:ea typeface="微軟正黑體" pitchFamily="34" charset="-120"/>
                <a:sym typeface="Symbol" panose="05050102010706020507" pitchFamily="18" charset="2"/>
              </a:rPr>
              <a:t>=207000</a:t>
            </a:r>
          </a:p>
          <a:p>
            <a:endParaRPr lang="en-US" altLang="zh-TW" sz="2000" dirty="0">
              <a:latin typeface="微軟正黑體" pitchFamily="34" charset="-120"/>
              <a:ea typeface="微軟正黑體" pitchFamily="34" charset="-120"/>
              <a:sym typeface="Symbol" panose="05050102010706020507" pitchFamily="18" charset="2"/>
            </a:endParaRPr>
          </a:p>
          <a:p>
            <a:r>
              <a:rPr lang="en-US" altLang="zh-TW" sz="2000" dirty="0">
                <a:latin typeface="微軟正黑體" pitchFamily="34" charset="-120"/>
                <a:ea typeface="微軟正黑體" pitchFamily="34" charset="-120"/>
              </a:rPr>
              <a:t>   Average number of test per month:</a:t>
            </a:r>
          </a:p>
          <a:p>
            <a:r>
              <a:rPr lang="en-US" altLang="zh-TW" sz="2000" dirty="0">
                <a:latin typeface="微軟正黑體" pitchFamily="34" charset="-120"/>
                <a:ea typeface="微軟正黑體" pitchFamily="34" charset="-120"/>
                <a:sym typeface="Symbol" panose="05050102010706020507" pitchFamily="18" charset="2"/>
              </a:rPr>
              <a:t>   207000 ÷ 3</a:t>
            </a:r>
          </a:p>
          <a:p>
            <a:r>
              <a:rPr lang="en-US" altLang="zh-TW" sz="2000" dirty="0">
                <a:latin typeface="微軟正黑體" pitchFamily="34" charset="-120"/>
                <a:ea typeface="微軟正黑體" pitchFamily="34" charset="-120"/>
                <a:sym typeface="Symbol" panose="05050102010706020507" pitchFamily="18" charset="2"/>
              </a:rPr>
              <a:t>=69000 </a:t>
            </a:r>
            <a:endParaRPr lang="zh-TW" altLang="en-US" sz="2000" dirty="0">
              <a:latin typeface="微軟正黑體" pitchFamily="34" charset="-120"/>
              <a:ea typeface="微軟正黑體" pitchFamily="34" charset="-120"/>
            </a:endParaRPr>
          </a:p>
        </p:txBody>
      </p:sp>
      <p:graphicFrame>
        <p:nvGraphicFramePr>
          <p:cNvPr id="9" name="內容版面配置區 8"/>
          <p:cNvGraphicFramePr>
            <a:graphicFrameLocks/>
          </p:cNvGraphicFramePr>
          <p:nvPr>
            <p:extLst>
              <p:ext uri="{D42A27DB-BD31-4B8C-83A1-F6EECF244321}">
                <p14:modId xmlns:p14="http://schemas.microsoft.com/office/powerpoint/2010/main" val="4201991639"/>
              </p:ext>
            </p:extLst>
          </p:nvPr>
        </p:nvGraphicFramePr>
        <p:xfrm>
          <a:off x="457201" y="323850"/>
          <a:ext cx="5505450" cy="2768600"/>
        </p:xfrm>
        <a:graphic>
          <a:graphicData uri="http://schemas.openxmlformats.org/drawingml/2006/table">
            <a:tbl>
              <a:tblPr firstRow="1" bandRow="1">
                <a:tableStyleId>{93296810-A885-4BE3-A3E7-6D5BEEA58F35}</a:tableStyleId>
              </a:tblPr>
              <a:tblGrid>
                <a:gridCol w="1835150">
                  <a:extLst>
                    <a:ext uri="{9D8B030D-6E8A-4147-A177-3AD203B41FA5}">
                      <a16:colId xmlns:a16="http://schemas.microsoft.com/office/drawing/2014/main" val="1460050055"/>
                    </a:ext>
                  </a:extLst>
                </a:gridCol>
                <a:gridCol w="1504949">
                  <a:extLst>
                    <a:ext uri="{9D8B030D-6E8A-4147-A177-3AD203B41FA5}">
                      <a16:colId xmlns:a16="http://schemas.microsoft.com/office/drawing/2014/main" val="2367240765"/>
                    </a:ext>
                  </a:extLst>
                </a:gridCol>
                <a:gridCol w="2165351">
                  <a:extLst>
                    <a:ext uri="{9D8B030D-6E8A-4147-A177-3AD203B41FA5}">
                      <a16:colId xmlns:a16="http://schemas.microsoft.com/office/drawing/2014/main" val="1641029790"/>
                    </a:ext>
                  </a:extLst>
                </a:gridCol>
              </a:tblGrid>
              <a:tr h="370840">
                <a:tc>
                  <a:txBody>
                    <a:bodyPr/>
                    <a:lstStyle/>
                    <a:p>
                      <a:pPr algn="ctr"/>
                      <a:r>
                        <a:rPr lang="en-US" altLang="zh-TW" dirty="0"/>
                        <a:t>Month</a:t>
                      </a:r>
                      <a:endParaRPr lang="zh-HK" altLang="en-US" dirty="0"/>
                    </a:p>
                  </a:txBody>
                  <a:tcPr/>
                </a:tc>
                <a:tc>
                  <a:txBody>
                    <a:bodyPr/>
                    <a:lstStyle/>
                    <a:p>
                      <a:pPr algn="ctr"/>
                      <a:r>
                        <a:rPr lang="en-US" altLang="zh-TW" dirty="0"/>
                        <a:t>Number of Tests</a:t>
                      </a:r>
                      <a:endParaRPr lang="zh-HK"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Number of Tests</a:t>
                      </a:r>
                      <a:endParaRPr lang="zh-HK" altLang="en-US" dirty="0"/>
                    </a:p>
                    <a:p>
                      <a:pPr algn="ctr"/>
                      <a:r>
                        <a:rPr lang="en-US" altLang="zh-TW" dirty="0"/>
                        <a:t>(rounded to the nearest thousand)</a:t>
                      </a:r>
                      <a:endParaRPr lang="zh-HK" altLang="en-US" dirty="0"/>
                    </a:p>
                  </a:txBody>
                  <a:tcPr/>
                </a:tc>
                <a:extLst>
                  <a:ext uri="{0D108BD9-81ED-4DB2-BD59-A6C34878D82A}">
                    <a16:rowId xmlns:a16="http://schemas.microsoft.com/office/drawing/2014/main" val="351502419"/>
                  </a:ext>
                </a:extLst>
              </a:tr>
              <a:tr h="370840">
                <a:tc>
                  <a:txBody>
                    <a:bodyPr/>
                    <a:lstStyle/>
                    <a:p>
                      <a:pPr algn="ctr"/>
                      <a:r>
                        <a:rPr lang="en-US" altLang="zh-TW" dirty="0"/>
                        <a:t>January</a:t>
                      </a:r>
                      <a:r>
                        <a:rPr lang="en-US" altLang="zh-TW" baseline="0" dirty="0"/>
                        <a:t> 2020</a:t>
                      </a:r>
                      <a:endParaRPr lang="zh-HK" altLang="en-US" dirty="0"/>
                    </a:p>
                  </a:txBody>
                  <a:tcPr/>
                </a:tc>
                <a:tc>
                  <a:txBody>
                    <a:bodyPr/>
                    <a:lstStyle/>
                    <a:p>
                      <a:pPr algn="ctr"/>
                      <a:r>
                        <a:rPr lang="en-US" altLang="zh-HK" dirty="0"/>
                        <a:t>3610</a:t>
                      </a:r>
                      <a:endParaRPr lang="zh-HK" altLang="en-US" dirty="0"/>
                    </a:p>
                  </a:txBody>
                  <a:tcPr/>
                </a:tc>
                <a:tc>
                  <a:txBody>
                    <a:bodyPr/>
                    <a:lstStyle/>
                    <a:p>
                      <a:pPr algn="ctr"/>
                      <a:r>
                        <a:rPr lang="en-US" altLang="zh-TW" dirty="0">
                          <a:solidFill>
                            <a:srgbClr val="3333FF"/>
                          </a:solidFill>
                        </a:rPr>
                        <a:t>400</a:t>
                      </a:r>
                      <a:r>
                        <a:rPr lang="en-US" altLang="zh-HK"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31940713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February 2020</a:t>
                      </a:r>
                      <a:endParaRPr lang="zh-HK" altLang="en-US" dirty="0"/>
                    </a:p>
                  </a:txBody>
                  <a:tcPr/>
                </a:tc>
                <a:tc>
                  <a:txBody>
                    <a:bodyPr/>
                    <a:lstStyle/>
                    <a:p>
                      <a:pPr algn="ctr"/>
                      <a:r>
                        <a:rPr lang="en-US" altLang="zh-HK" dirty="0"/>
                        <a:t>26983</a:t>
                      </a:r>
                      <a:endParaRPr lang="zh-HK" altLang="en-US" dirty="0"/>
                    </a:p>
                  </a:txBody>
                  <a:tcPr/>
                </a:tc>
                <a:tc>
                  <a:txBody>
                    <a:bodyPr/>
                    <a:lstStyle/>
                    <a:p>
                      <a:pPr algn="ctr"/>
                      <a:r>
                        <a:rPr lang="en-US" altLang="zh-HK" dirty="0">
                          <a:solidFill>
                            <a:srgbClr val="3333FF"/>
                          </a:solidFill>
                        </a:rPr>
                        <a:t>2</a:t>
                      </a:r>
                      <a:r>
                        <a:rPr lang="en-US" altLang="zh-TW" dirty="0">
                          <a:solidFill>
                            <a:srgbClr val="3333FF"/>
                          </a:solidFill>
                        </a:rPr>
                        <a:t>7000</a:t>
                      </a:r>
                      <a:endParaRPr lang="zh-HK" altLang="en-US" dirty="0">
                        <a:solidFill>
                          <a:srgbClr val="3333FF"/>
                        </a:solidFill>
                      </a:endParaRPr>
                    </a:p>
                  </a:txBody>
                  <a:tcPr/>
                </a:tc>
                <a:extLst>
                  <a:ext uri="{0D108BD9-81ED-4DB2-BD59-A6C34878D82A}">
                    <a16:rowId xmlns:a16="http://schemas.microsoft.com/office/drawing/2014/main" val="29617472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March 2020</a:t>
                      </a:r>
                      <a:endParaRPr lang="zh-HK" altLang="en-US" dirty="0"/>
                    </a:p>
                  </a:txBody>
                  <a:tcPr/>
                </a:tc>
                <a:tc>
                  <a:txBody>
                    <a:bodyPr/>
                    <a:lstStyle/>
                    <a:p>
                      <a:pPr algn="ctr"/>
                      <a:r>
                        <a:rPr lang="en-US" altLang="zh-HK" dirty="0"/>
                        <a:t>66005</a:t>
                      </a:r>
                      <a:endParaRPr lang="zh-HK" altLang="en-US" dirty="0"/>
                    </a:p>
                  </a:txBody>
                  <a:tcPr/>
                </a:tc>
                <a:tc>
                  <a:txBody>
                    <a:bodyPr/>
                    <a:lstStyle/>
                    <a:p>
                      <a:pPr algn="ctr"/>
                      <a:r>
                        <a:rPr lang="en-US" altLang="zh-HK" dirty="0">
                          <a:solidFill>
                            <a:srgbClr val="3333FF"/>
                          </a:solidFill>
                        </a:rPr>
                        <a:t>6600</a:t>
                      </a:r>
                      <a:r>
                        <a:rPr lang="en-US" altLang="zh-TW" dirty="0">
                          <a:solidFill>
                            <a:srgbClr val="3333FF"/>
                          </a:solidFill>
                        </a:rPr>
                        <a:t>0</a:t>
                      </a:r>
                      <a:endParaRPr lang="zh-HK" altLang="en-US" dirty="0">
                        <a:solidFill>
                          <a:srgbClr val="3333FF"/>
                        </a:solidFill>
                      </a:endParaRPr>
                    </a:p>
                  </a:txBody>
                  <a:tcPr/>
                </a:tc>
                <a:extLst>
                  <a:ext uri="{0D108BD9-81ED-4DB2-BD59-A6C34878D82A}">
                    <a16:rowId xmlns:a16="http://schemas.microsoft.com/office/drawing/2014/main" val="17656808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April 2020</a:t>
                      </a:r>
                      <a:endParaRPr lang="zh-HK" altLang="en-US" dirty="0"/>
                    </a:p>
                  </a:txBody>
                  <a:tcPr/>
                </a:tc>
                <a:tc>
                  <a:txBody>
                    <a:bodyPr/>
                    <a:lstStyle/>
                    <a:p>
                      <a:pPr algn="ctr"/>
                      <a:r>
                        <a:rPr lang="en-US" altLang="zh-HK" dirty="0"/>
                        <a:t>66337</a:t>
                      </a:r>
                      <a:endParaRPr lang="zh-HK" altLang="en-US" dirty="0"/>
                    </a:p>
                  </a:txBody>
                  <a:tcPr/>
                </a:tc>
                <a:tc>
                  <a:txBody>
                    <a:bodyPr/>
                    <a:lstStyle/>
                    <a:p>
                      <a:pPr algn="ctr"/>
                      <a:r>
                        <a:rPr lang="en-US" altLang="zh-HK" dirty="0">
                          <a:solidFill>
                            <a:srgbClr val="3333FF"/>
                          </a:solidFill>
                        </a:rPr>
                        <a:t>66</a:t>
                      </a:r>
                      <a:r>
                        <a:rPr lang="en-US" altLang="zh-TW" dirty="0">
                          <a:solidFill>
                            <a:srgbClr val="3333FF"/>
                          </a:solidFill>
                        </a:rPr>
                        <a:t>000</a:t>
                      </a:r>
                      <a:endParaRPr lang="zh-HK" altLang="en-US" dirty="0">
                        <a:solidFill>
                          <a:srgbClr val="3333FF"/>
                        </a:solidFill>
                      </a:endParaRPr>
                    </a:p>
                  </a:txBody>
                  <a:tcPr/>
                </a:tc>
                <a:extLst>
                  <a:ext uri="{0D108BD9-81ED-4DB2-BD59-A6C34878D82A}">
                    <a16:rowId xmlns:a16="http://schemas.microsoft.com/office/drawing/2014/main" val="17750722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t>May 2020</a:t>
                      </a:r>
                      <a:endParaRPr lang="zh-HK" altLang="en-US" dirty="0"/>
                    </a:p>
                  </a:txBody>
                  <a:tcPr/>
                </a:tc>
                <a:tc>
                  <a:txBody>
                    <a:bodyPr/>
                    <a:lstStyle/>
                    <a:p>
                      <a:pPr algn="ctr"/>
                      <a:r>
                        <a:rPr lang="en-US" altLang="zh-HK" dirty="0"/>
                        <a:t>75099</a:t>
                      </a:r>
                      <a:endParaRPr lang="zh-HK" altLang="en-US" dirty="0"/>
                    </a:p>
                  </a:txBody>
                  <a:tcPr/>
                </a:tc>
                <a:tc>
                  <a:txBody>
                    <a:bodyPr/>
                    <a:lstStyle/>
                    <a:p>
                      <a:pPr algn="ctr"/>
                      <a:r>
                        <a:rPr lang="en-US" altLang="zh-HK" dirty="0">
                          <a:solidFill>
                            <a:srgbClr val="3333FF"/>
                          </a:solidFill>
                        </a:rPr>
                        <a:t>750</a:t>
                      </a:r>
                      <a:r>
                        <a:rPr lang="en-US" altLang="zh-TW" dirty="0">
                          <a:solidFill>
                            <a:srgbClr val="3333FF"/>
                          </a:solidFill>
                        </a:rPr>
                        <a:t>00</a:t>
                      </a:r>
                      <a:endParaRPr lang="zh-HK" altLang="en-US" dirty="0">
                        <a:solidFill>
                          <a:srgbClr val="3333FF"/>
                        </a:solidFill>
                      </a:endParaRPr>
                    </a:p>
                  </a:txBody>
                  <a:tcPr/>
                </a:tc>
                <a:extLst>
                  <a:ext uri="{0D108BD9-81ED-4DB2-BD59-A6C34878D82A}">
                    <a16:rowId xmlns:a16="http://schemas.microsoft.com/office/drawing/2014/main" val="3909942241"/>
                  </a:ext>
                </a:extLst>
              </a:tr>
            </a:tbl>
          </a:graphicData>
        </a:graphic>
      </p:graphicFrame>
      <p:sp>
        <p:nvSpPr>
          <p:cNvPr id="10" name="圓角矩形圖說文字 9"/>
          <p:cNvSpPr/>
          <p:nvPr/>
        </p:nvSpPr>
        <p:spPr>
          <a:xfrm>
            <a:off x="6074228" y="1314451"/>
            <a:ext cx="2926897" cy="2000249"/>
          </a:xfrm>
          <a:prstGeom prst="wedgeRoundRectCallout">
            <a:avLst>
              <a:gd name="adj1" fmla="val 13031"/>
              <a:gd name="adj2" fmla="val -5668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You may discuss with your classmates how can we estimate the average</a:t>
            </a:r>
            <a:r>
              <a:rPr lang="en-US" altLang="zh-TW" sz="2000" b="1" dirty="0">
                <a:latin typeface="微軟正黑體" pitchFamily="34" charset="-120"/>
                <a:ea typeface="微軟正黑體" pitchFamily="34" charset="-120"/>
              </a:rPr>
              <a:t> daily </a:t>
            </a:r>
            <a:r>
              <a:rPr lang="en-US" altLang="zh-TW" sz="2000" dirty="0">
                <a:latin typeface="微軟正黑體" pitchFamily="34" charset="-120"/>
                <a:ea typeface="微軟正黑體" pitchFamily="34" charset="-120"/>
              </a:rPr>
              <a:t>number of tests in these 3 months</a:t>
            </a:r>
            <a:r>
              <a:rPr lang="zh-TW" altLang="en-US" sz="2000" dirty="0">
                <a:latin typeface="微軟正黑體" pitchFamily="34" charset="-120"/>
                <a:ea typeface="微軟正黑體" pitchFamily="34" charset="-120"/>
              </a:rPr>
              <a:t>？</a:t>
            </a:r>
          </a:p>
        </p:txBody>
      </p:sp>
    </p:spTree>
    <p:extLst>
      <p:ext uri="{BB962C8B-B14F-4D97-AF65-F5344CB8AC3E}">
        <p14:creationId xmlns:p14="http://schemas.microsoft.com/office/powerpoint/2010/main" val="2052039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0500" y="70242"/>
            <a:ext cx="5791200" cy="6692508"/>
          </a:xfrm>
          <a:prstGeom prst="rect">
            <a:avLst/>
          </a:prstGeom>
        </p:spPr>
      </p:pic>
      <p:pic>
        <p:nvPicPr>
          <p:cNvPr id="5" name="圖片 4"/>
          <p:cNvPicPr>
            <a:picLocks noChangeAspect="1"/>
          </p:cNvPicPr>
          <p:nvPr/>
        </p:nvPicPr>
        <p:blipFill>
          <a:blip r:embed="rId3" cstate="print"/>
          <a:stretch>
            <a:fillRect/>
          </a:stretch>
        </p:blipFill>
        <p:spPr>
          <a:xfrm>
            <a:off x="7428329" y="608753"/>
            <a:ext cx="1239421" cy="1013281"/>
          </a:xfrm>
          <a:prstGeom prst="rect">
            <a:avLst/>
          </a:prstGeom>
        </p:spPr>
      </p:pic>
      <p:sp>
        <p:nvSpPr>
          <p:cNvPr id="6" name="圓角矩形圖說文字 5"/>
          <p:cNvSpPr/>
          <p:nvPr/>
        </p:nvSpPr>
        <p:spPr>
          <a:xfrm>
            <a:off x="4844143" y="1861577"/>
            <a:ext cx="4134757" cy="2319504"/>
          </a:xfrm>
          <a:prstGeom prst="wedgeRoundRectCallout">
            <a:avLst>
              <a:gd name="adj1" fmla="val 25308"/>
              <a:gd name="adj2" fmla="val -5793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solidFill>
                  <a:schemeClr val="tx1"/>
                </a:solidFill>
                <a:latin typeface="微軟正黑體" pitchFamily="34" charset="-120"/>
                <a:ea typeface="微軟正黑體" pitchFamily="34" charset="-120"/>
              </a:rPr>
              <a:t>From March to May 2020, professionals of Department of Health and Hospital Authority conducted on average about 69000 tests per month. We have to express our gratitude to them for their hard work.</a:t>
            </a:r>
            <a:endParaRPr lang="zh-TW" altLang="en-US" sz="2000" dirty="0">
              <a:latin typeface="微軟正黑體" pitchFamily="34" charset="-120"/>
              <a:ea typeface="微軟正黑體" pitchFamily="34" charset="-120"/>
            </a:endParaRPr>
          </a:p>
        </p:txBody>
      </p:sp>
      <p:pic>
        <p:nvPicPr>
          <p:cNvPr id="8" name="內容版面配置區 7"/>
          <p:cNvPicPr>
            <a:picLocks noGrp="1" noChangeAspect="1"/>
          </p:cNvPicPr>
          <p:nvPr>
            <p:ph idx="1"/>
          </p:nvPr>
        </p:nvPicPr>
        <p:blipFill>
          <a:blip r:embed="rId4" cstate="print">
            <a:extLst>
              <a:ext uri="{28A0092B-C50C-407E-A947-70E740481C1C}">
                <a14:useLocalDpi xmlns:a14="http://schemas.microsoft.com/office/drawing/2010/main"/>
              </a:ext>
            </a:extLst>
          </a:blip>
          <a:stretch>
            <a:fillRect/>
          </a:stretch>
        </p:blipFill>
        <p:spPr>
          <a:xfrm>
            <a:off x="6155717" y="4422319"/>
            <a:ext cx="2149567" cy="2149567"/>
          </a:xfrm>
        </p:spPr>
      </p:pic>
    </p:spTree>
    <p:extLst>
      <p:ext uri="{BB962C8B-B14F-4D97-AF65-F5344CB8AC3E}">
        <p14:creationId xmlns:p14="http://schemas.microsoft.com/office/powerpoint/2010/main" val="331138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Reference</a:t>
            </a:r>
            <a:endParaRPr lang="zh-HK" altLang="en-US" dirty="0"/>
          </a:p>
        </p:txBody>
      </p:sp>
      <p:sp>
        <p:nvSpPr>
          <p:cNvPr id="3" name="內容版面配置區 2"/>
          <p:cNvSpPr>
            <a:spLocks noGrp="1"/>
          </p:cNvSpPr>
          <p:nvPr>
            <p:ph idx="1"/>
          </p:nvPr>
        </p:nvSpPr>
        <p:spPr/>
        <p:txBody>
          <a:bodyPr>
            <a:normAutofit fontScale="92500" lnSpcReduction="20000"/>
          </a:bodyPr>
          <a:lstStyle/>
          <a:p>
            <a:r>
              <a:rPr lang="en-US" altLang="zh-TW" dirty="0"/>
              <a:t>COVID-19 Thematic Website- Together, We Fight the Virus</a:t>
            </a:r>
            <a:br>
              <a:rPr lang="en-US" altLang="zh-TW" dirty="0">
                <a:hlinkClick r:id="rId2"/>
              </a:rPr>
            </a:br>
            <a:r>
              <a:rPr lang="en-GB" altLang="zh-HK" dirty="0">
                <a:hlinkClick r:id="rId2"/>
              </a:rPr>
              <a:t>https://www.coronavirus.gov.hk/eng/index.html</a:t>
            </a:r>
            <a:endParaRPr lang="en-GB" altLang="zh-HK" dirty="0"/>
          </a:p>
          <a:p>
            <a:endParaRPr lang="en-GB" altLang="zh-HK" dirty="0"/>
          </a:p>
          <a:p>
            <a:r>
              <a:rPr lang="en-US" altLang="zh-TW" dirty="0"/>
              <a:t>Latest local situation of COVID-19</a:t>
            </a:r>
            <a:br>
              <a:rPr lang="en-US" altLang="zh-TW" dirty="0">
                <a:hlinkClick r:id="rId3"/>
              </a:rPr>
            </a:br>
            <a:r>
              <a:rPr lang="en-GB" altLang="zh-HK" dirty="0">
                <a:hlinkClick r:id="rId4"/>
              </a:rPr>
              <a:t>https://www.chp.gov.hk/files/pdf/local_situation_covid19_en.pdf</a:t>
            </a:r>
            <a:endParaRPr lang="en-GB" altLang="zh-HK" dirty="0"/>
          </a:p>
          <a:p>
            <a:endParaRPr lang="en-GB" altLang="zh-HK" dirty="0"/>
          </a:p>
          <a:p>
            <a:r>
              <a:rPr lang="en-US" altLang="zh-TW" dirty="0"/>
              <a:t>Statistics on Testing for COVID-19 in Hong Kong</a:t>
            </a:r>
            <a:br>
              <a:rPr lang="en-US" altLang="zh-TW" dirty="0">
                <a:hlinkClick r:id="rId5"/>
              </a:rPr>
            </a:br>
            <a:r>
              <a:rPr lang="en-GB" altLang="zh-HK" dirty="0">
                <a:hlinkClick r:id="rId5"/>
              </a:rPr>
              <a:t>https://www.chp.gov.hk/files/pdf/statistics_on_covid_19_testing.pdf</a:t>
            </a:r>
            <a:endParaRPr lang="zh-HK" altLang="en-US" dirty="0"/>
          </a:p>
        </p:txBody>
      </p:sp>
    </p:spTree>
    <p:extLst>
      <p:ext uri="{BB962C8B-B14F-4D97-AF65-F5344CB8AC3E}">
        <p14:creationId xmlns:p14="http://schemas.microsoft.com/office/powerpoint/2010/main" val="30021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cstate="print"/>
          <a:stretch>
            <a:fillRect/>
          </a:stretch>
        </p:blipFill>
        <p:spPr>
          <a:xfrm>
            <a:off x="5634696" y="4681771"/>
            <a:ext cx="1239421" cy="1013281"/>
          </a:xfrm>
          <a:prstGeom prst="rect">
            <a:avLst/>
          </a:prstGeom>
        </p:spPr>
      </p:pic>
      <p:pic>
        <p:nvPicPr>
          <p:cNvPr id="8" name="圖片 7"/>
          <p:cNvPicPr>
            <a:picLocks noChangeAspect="1"/>
          </p:cNvPicPr>
          <p:nvPr/>
        </p:nvPicPr>
        <p:blipFill>
          <a:blip r:embed="rId3" cstate="print"/>
          <a:stretch>
            <a:fillRect/>
          </a:stretch>
        </p:blipFill>
        <p:spPr>
          <a:xfrm>
            <a:off x="7305402" y="4375801"/>
            <a:ext cx="1111254" cy="1330137"/>
          </a:xfrm>
          <a:prstGeom prst="rect">
            <a:avLst/>
          </a:prstGeom>
        </p:spPr>
      </p:pic>
      <p:sp>
        <p:nvSpPr>
          <p:cNvPr id="6" name="圓角矩形圖說文字 5"/>
          <p:cNvSpPr/>
          <p:nvPr/>
        </p:nvSpPr>
        <p:spPr>
          <a:xfrm>
            <a:off x="1035996" y="1259840"/>
            <a:ext cx="7072008" cy="2656227"/>
          </a:xfrm>
          <a:prstGeom prst="wedgeRoundRectCallout">
            <a:avLst>
              <a:gd name="adj1" fmla="val 32798"/>
              <a:gd name="adj2" fmla="val 6570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800" dirty="0">
                <a:latin typeface="微軟正黑體" pitchFamily="34" charset="-120"/>
                <a:ea typeface="微軟正黑體" pitchFamily="34" charset="-120"/>
              </a:rPr>
              <a:t>The COVID-19 pandemic is ongoing in many countries. More than a thousand  confirmed cases has been recorded in Hong Kong. Do you know the detail situation?</a:t>
            </a:r>
            <a:endParaRPr lang="zh-TW" altLang="en-US" sz="2800" dirty="0">
              <a:latin typeface="微軟正黑體" pitchFamily="34" charset="-120"/>
              <a:ea typeface="微軟正黑體" pitchFamily="34" charset="-120"/>
            </a:endParaRPr>
          </a:p>
        </p:txBody>
      </p:sp>
      <p:sp>
        <p:nvSpPr>
          <p:cNvPr id="7" name="投影片編號版面配置區 2"/>
          <p:cNvSpPr>
            <a:spLocks noGrp="1"/>
          </p:cNvSpPr>
          <p:nvPr>
            <p:ph type="sldNum" sz="quarter" idx="12"/>
          </p:nvPr>
        </p:nvSpPr>
        <p:spPr>
          <a:xfrm>
            <a:off x="7010400" y="6465846"/>
            <a:ext cx="2133600" cy="365125"/>
          </a:xfrm>
        </p:spPr>
        <p:txBody>
          <a:bodyPr/>
          <a:lstStyle/>
          <a:p>
            <a:fld id="{EC964F3C-F52F-446A-BE42-FC0724A2BD1E}" type="slidenum">
              <a:rPr lang="zh-TW" altLang="en-US" smtClean="0"/>
              <a:pPr/>
              <a:t>3</a:t>
            </a:fld>
            <a:endParaRPr lang="zh-TW" altLang="en-US"/>
          </a:p>
        </p:txBody>
      </p:sp>
      <p:pic>
        <p:nvPicPr>
          <p:cNvPr id="2" name="圖片 1"/>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867516" y="5705938"/>
            <a:ext cx="2119361" cy="942470"/>
          </a:xfrm>
          <a:prstGeom prst="rect">
            <a:avLst/>
          </a:prstGeom>
        </p:spPr>
      </p:pic>
      <p:pic>
        <p:nvPicPr>
          <p:cNvPr id="9" name="圖片 8"/>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19697" y="5289454"/>
            <a:ext cx="1647819" cy="1530631"/>
          </a:xfrm>
          <a:prstGeom prst="rect">
            <a:avLst/>
          </a:prstGeom>
        </p:spPr>
      </p:pic>
    </p:spTree>
    <p:extLst>
      <p:ext uri="{BB962C8B-B14F-4D97-AF65-F5344CB8AC3E}">
        <p14:creationId xmlns:p14="http://schemas.microsoft.com/office/powerpoint/2010/main" val="92663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cstate="print"/>
          <a:stretch>
            <a:fillRect/>
          </a:stretch>
        </p:blipFill>
        <p:spPr>
          <a:xfrm>
            <a:off x="5634696" y="4681771"/>
            <a:ext cx="1239421" cy="1013281"/>
          </a:xfrm>
          <a:prstGeom prst="rect">
            <a:avLst/>
          </a:prstGeom>
        </p:spPr>
      </p:pic>
      <p:pic>
        <p:nvPicPr>
          <p:cNvPr id="8" name="圖片 7"/>
          <p:cNvPicPr>
            <a:picLocks noChangeAspect="1"/>
          </p:cNvPicPr>
          <p:nvPr/>
        </p:nvPicPr>
        <p:blipFill>
          <a:blip r:embed="rId3" cstate="print"/>
          <a:stretch>
            <a:fillRect/>
          </a:stretch>
        </p:blipFill>
        <p:spPr>
          <a:xfrm>
            <a:off x="7305402" y="4375801"/>
            <a:ext cx="1111254" cy="1330137"/>
          </a:xfrm>
          <a:prstGeom prst="rect">
            <a:avLst/>
          </a:prstGeom>
        </p:spPr>
      </p:pic>
      <p:sp>
        <p:nvSpPr>
          <p:cNvPr id="6" name="圓角矩形圖說文字 5"/>
          <p:cNvSpPr/>
          <p:nvPr/>
        </p:nvSpPr>
        <p:spPr>
          <a:xfrm>
            <a:off x="756920" y="934719"/>
            <a:ext cx="7630161" cy="3133211"/>
          </a:xfrm>
          <a:prstGeom prst="wedgeRoundRectCallout">
            <a:avLst>
              <a:gd name="adj1" fmla="val 29222"/>
              <a:gd name="adj2" fmla="val 6386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altLang="zh-TW" sz="2800" dirty="0">
                <a:latin typeface="微軟正黑體" pitchFamily="34" charset="-120"/>
                <a:ea typeface="微軟正黑體" pitchFamily="34" charset="-120"/>
              </a:rPr>
              <a:t>To know more about the situation in Hong Kong, we should make reference to the detail and reliable information provided by the websites of related government departments and the government website </a:t>
            </a:r>
            <a:r>
              <a:rPr lang="en-US" altLang="zh-TW" sz="2800" dirty="0">
                <a:latin typeface="微軟正黑體" pitchFamily="34" charset="-120"/>
                <a:ea typeface="微軟正黑體" pitchFamily="34" charset="-120"/>
                <a:hlinkClick r:id="rId4"/>
              </a:rPr>
              <a:t>www.coronavirus.gov.hk</a:t>
            </a:r>
            <a:r>
              <a:rPr lang="en-US" altLang="zh-TW" sz="2800" dirty="0">
                <a:latin typeface="微軟正黑體" pitchFamily="34" charset="-120"/>
                <a:ea typeface="微軟正黑體" pitchFamily="34" charset="-120"/>
              </a:rPr>
              <a:t> .</a:t>
            </a:r>
            <a:endParaRPr lang="zh-TW" altLang="en-US" sz="2800" dirty="0">
              <a:latin typeface="微軟正黑體" pitchFamily="34" charset="-120"/>
              <a:ea typeface="微軟正黑體" pitchFamily="34" charset="-120"/>
            </a:endParaRPr>
          </a:p>
        </p:txBody>
      </p:sp>
      <p:sp>
        <p:nvSpPr>
          <p:cNvPr id="7" name="投影片編號版面配置區 2"/>
          <p:cNvSpPr>
            <a:spLocks noGrp="1"/>
          </p:cNvSpPr>
          <p:nvPr>
            <p:ph type="sldNum" sz="quarter" idx="12"/>
          </p:nvPr>
        </p:nvSpPr>
        <p:spPr>
          <a:xfrm>
            <a:off x="7010400" y="6465846"/>
            <a:ext cx="2133600" cy="365125"/>
          </a:xfrm>
        </p:spPr>
        <p:txBody>
          <a:bodyPr/>
          <a:lstStyle/>
          <a:p>
            <a:fld id="{EC964F3C-F52F-446A-BE42-FC0724A2BD1E}" type="slidenum">
              <a:rPr lang="zh-TW" altLang="en-US" smtClean="0"/>
              <a:pPr/>
              <a:t>4</a:t>
            </a:fld>
            <a:endParaRPr lang="zh-TW" altLang="en-US"/>
          </a:p>
        </p:txBody>
      </p:sp>
      <p:pic>
        <p:nvPicPr>
          <p:cNvPr id="2" name="圖片 1"/>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867516" y="5705938"/>
            <a:ext cx="2119361" cy="942470"/>
          </a:xfrm>
          <a:prstGeom prst="rect">
            <a:avLst/>
          </a:prstGeom>
        </p:spPr>
      </p:pic>
      <p:pic>
        <p:nvPicPr>
          <p:cNvPr id="9" name="圖片 8"/>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19697" y="5289454"/>
            <a:ext cx="1647819" cy="1530631"/>
          </a:xfrm>
          <a:prstGeom prst="rect">
            <a:avLst/>
          </a:prstGeom>
        </p:spPr>
      </p:pic>
    </p:spTree>
    <p:extLst>
      <p:ext uri="{BB962C8B-B14F-4D97-AF65-F5344CB8AC3E}">
        <p14:creationId xmlns:p14="http://schemas.microsoft.com/office/powerpoint/2010/main" val="20748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0" name="矩形 9"/>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6" name="圖片 5"/>
          <p:cNvPicPr>
            <a:picLocks noChangeAspect="1"/>
          </p:cNvPicPr>
          <p:nvPr/>
        </p:nvPicPr>
        <p:blipFill>
          <a:blip r:embed="rId3" cstate="print"/>
          <a:stretch>
            <a:fillRect/>
          </a:stretch>
        </p:blipFill>
        <p:spPr>
          <a:xfrm>
            <a:off x="7776622" y="5350483"/>
            <a:ext cx="1111254" cy="1330137"/>
          </a:xfrm>
          <a:prstGeom prst="rect">
            <a:avLst/>
          </a:prstGeom>
        </p:spPr>
      </p:pic>
      <p:sp>
        <p:nvSpPr>
          <p:cNvPr id="7" name="圓角矩形圖說文字 6"/>
          <p:cNvSpPr/>
          <p:nvPr/>
        </p:nvSpPr>
        <p:spPr>
          <a:xfrm>
            <a:off x="368300" y="5990708"/>
            <a:ext cx="7092950" cy="753671"/>
          </a:xfrm>
          <a:prstGeom prst="wedgeRoundRectCallout">
            <a:avLst>
              <a:gd name="adj1" fmla="val 55665"/>
              <a:gd name="adj2" fmla="val 90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The above bar chart shows the age distribution of cases of COVID-19 in Hong Kong (as at 8 June 2020).</a:t>
            </a:r>
          </a:p>
        </p:txBody>
      </p:sp>
      <p:sp>
        <p:nvSpPr>
          <p:cNvPr id="9" name="矩形 8"/>
          <p:cNvSpPr/>
          <p:nvPr/>
        </p:nvSpPr>
        <p:spPr>
          <a:xfrm>
            <a:off x="88899" y="5165768"/>
            <a:ext cx="3949700" cy="600164"/>
          </a:xfrm>
          <a:prstGeom prst="rect">
            <a:avLst/>
          </a:prstGeom>
          <a:solidFill>
            <a:schemeClr val="bg1"/>
          </a:solidFill>
          <a:ln>
            <a:solidFill>
              <a:schemeClr val="tx1"/>
            </a:solidFill>
          </a:ln>
        </p:spPr>
        <p:txBody>
          <a:bodyPr wrap="square">
            <a:spAutoFit/>
          </a:bodyPr>
          <a:lstStyle/>
          <a:p>
            <a:r>
              <a:rPr lang="en-US" altLang="zh-TW" sz="1100" dirty="0"/>
              <a:t>Source: COVID-19 Thematic Website - Together, We Fight the Virus: Latest local situation of COVID-19 (as at 8 June 2020)</a:t>
            </a:r>
            <a:br>
              <a:rPr lang="en-US" altLang="zh-TW" sz="1100" dirty="0"/>
            </a:br>
            <a:r>
              <a:rPr lang="en-GB" altLang="zh-HK" sz="1100" dirty="0">
                <a:hlinkClick r:id="rId4"/>
              </a:rPr>
              <a:t>https://www.chp.gov.hk/files/pdf/local_situation_covid19_tc.pdf</a:t>
            </a:r>
            <a:endParaRPr lang="zh-HK" altLang="en-US" sz="1100" dirty="0"/>
          </a:p>
        </p:txBody>
      </p:sp>
    </p:spTree>
    <p:extLst>
      <p:ext uri="{BB962C8B-B14F-4D97-AF65-F5344CB8AC3E}">
        <p14:creationId xmlns:p14="http://schemas.microsoft.com/office/powerpoint/2010/main" val="8774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4" name="矩形 13"/>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11" name="圖片 10"/>
          <p:cNvPicPr>
            <a:picLocks noChangeAspect="1"/>
          </p:cNvPicPr>
          <p:nvPr/>
        </p:nvPicPr>
        <p:blipFill>
          <a:blip r:embed="rId3" cstate="print"/>
          <a:stretch>
            <a:fillRect/>
          </a:stretch>
        </p:blipFill>
        <p:spPr>
          <a:xfrm>
            <a:off x="379777" y="5350483"/>
            <a:ext cx="1111254" cy="1330137"/>
          </a:xfrm>
          <a:prstGeom prst="rect">
            <a:avLst/>
          </a:prstGeom>
        </p:spPr>
      </p:pic>
      <p:sp>
        <p:nvSpPr>
          <p:cNvPr id="5" name="圓角矩形圖說文字 4"/>
          <p:cNvSpPr/>
          <p:nvPr/>
        </p:nvSpPr>
        <p:spPr>
          <a:xfrm>
            <a:off x="1781909" y="5994400"/>
            <a:ext cx="4553578" cy="686220"/>
          </a:xfrm>
          <a:prstGeom prst="wedgeRoundRectCallout">
            <a:avLst>
              <a:gd name="adj1" fmla="val -56374"/>
              <a:gd name="adj2" fmla="val 941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About how many cases are there in the age group of  50-59?</a:t>
            </a:r>
            <a:endParaRPr lang="zh-TW" altLang="en-US" sz="2000" dirty="0">
              <a:latin typeface="微軟正黑體" pitchFamily="34" charset="-120"/>
              <a:ea typeface="微軟正黑體" pitchFamily="34" charset="-120"/>
            </a:endParaRPr>
          </a:p>
        </p:txBody>
      </p:sp>
      <p:sp>
        <p:nvSpPr>
          <p:cNvPr id="13" name="文字方塊 12"/>
          <p:cNvSpPr txBox="1"/>
          <p:nvPr/>
        </p:nvSpPr>
        <p:spPr>
          <a:xfrm>
            <a:off x="7109337" y="5849623"/>
            <a:ext cx="1905000" cy="830997"/>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400" dirty="0">
                <a:latin typeface="微軟正黑體" pitchFamily="34" charset="-120"/>
                <a:ea typeface="微軟正黑體" pitchFamily="34" charset="-120"/>
              </a:rPr>
              <a:t>Answer:</a:t>
            </a:r>
          </a:p>
          <a:p>
            <a:r>
              <a:rPr lang="en-US" altLang="zh-TW" sz="2400" dirty="0">
                <a:latin typeface="微軟正黑體" pitchFamily="34" charset="-120"/>
                <a:ea typeface="微軟正黑體" pitchFamily="34" charset="-120"/>
              </a:rPr>
              <a:t>About 150</a:t>
            </a:r>
            <a:endParaRPr lang="zh-TW" altLang="en-US" sz="2400" dirty="0">
              <a:latin typeface="微軟正黑體" pitchFamily="34" charset="-120"/>
              <a:ea typeface="微軟正黑體" pitchFamily="34" charset="-120"/>
            </a:endParaRPr>
          </a:p>
        </p:txBody>
      </p:sp>
      <p:sp>
        <p:nvSpPr>
          <p:cNvPr id="8" name="向右箭號 7"/>
          <p:cNvSpPr/>
          <p:nvPr/>
        </p:nvSpPr>
        <p:spPr>
          <a:xfrm rot="5400000">
            <a:off x="4768850" y="2256209"/>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66703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4" name="矩形 13"/>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11" name="圖片 10"/>
          <p:cNvPicPr>
            <a:picLocks noChangeAspect="1"/>
          </p:cNvPicPr>
          <p:nvPr/>
        </p:nvPicPr>
        <p:blipFill>
          <a:blip r:embed="rId3" cstate="print"/>
          <a:stretch>
            <a:fillRect/>
          </a:stretch>
        </p:blipFill>
        <p:spPr>
          <a:xfrm>
            <a:off x="379777" y="5350483"/>
            <a:ext cx="1111254" cy="1330137"/>
          </a:xfrm>
          <a:prstGeom prst="rect">
            <a:avLst/>
          </a:prstGeom>
        </p:spPr>
      </p:pic>
      <p:sp>
        <p:nvSpPr>
          <p:cNvPr id="5" name="圓角矩形圖說文字 4"/>
          <p:cNvSpPr/>
          <p:nvPr/>
        </p:nvSpPr>
        <p:spPr>
          <a:xfrm>
            <a:off x="1781908" y="5994400"/>
            <a:ext cx="4733191" cy="641102"/>
          </a:xfrm>
          <a:prstGeom prst="wedgeRoundRectCallout">
            <a:avLst>
              <a:gd name="adj1" fmla="val -56374"/>
              <a:gd name="adj2" fmla="val 941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Which age group has more than 250 cases?</a:t>
            </a:r>
            <a:endParaRPr lang="zh-TW" altLang="en-US" sz="2000" dirty="0">
              <a:latin typeface="微軟正黑體" pitchFamily="34" charset="-120"/>
              <a:ea typeface="微軟正黑體" pitchFamily="34" charset="-120"/>
            </a:endParaRPr>
          </a:p>
        </p:txBody>
      </p:sp>
      <p:sp>
        <p:nvSpPr>
          <p:cNvPr id="13" name="文字方塊 12"/>
          <p:cNvSpPr txBox="1"/>
          <p:nvPr/>
        </p:nvSpPr>
        <p:spPr>
          <a:xfrm>
            <a:off x="6692900" y="5849623"/>
            <a:ext cx="2321437" cy="707886"/>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000" dirty="0">
                <a:latin typeface="微軟正黑體" pitchFamily="34" charset="-120"/>
                <a:ea typeface="微軟正黑體" pitchFamily="34" charset="-120"/>
              </a:rPr>
              <a:t>Answer:</a:t>
            </a:r>
          </a:p>
          <a:p>
            <a:r>
              <a:rPr lang="en-US" altLang="zh-TW" sz="2000" dirty="0">
                <a:latin typeface="微軟正黑體" pitchFamily="34" charset="-120"/>
                <a:ea typeface="微軟正黑體" pitchFamily="34" charset="-120"/>
              </a:rPr>
              <a:t>Age group 20-29 </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136647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1" name="矩形 10"/>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2" name="向右箭號 11"/>
          <p:cNvSpPr/>
          <p:nvPr/>
        </p:nvSpPr>
        <p:spPr>
          <a:xfrm rot="16200000">
            <a:off x="4025900" y="4888384"/>
            <a:ext cx="406400" cy="330200"/>
          </a:xfrm>
          <a:prstGeom prst="rightArrow">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4" name="圖片 13"/>
          <p:cNvPicPr>
            <a:picLocks noChangeAspect="1"/>
          </p:cNvPicPr>
          <p:nvPr/>
        </p:nvPicPr>
        <p:blipFill>
          <a:blip r:embed="rId3" cstate="print"/>
          <a:stretch>
            <a:fillRect/>
          </a:stretch>
        </p:blipFill>
        <p:spPr>
          <a:xfrm>
            <a:off x="379777" y="5350483"/>
            <a:ext cx="1111254" cy="1330137"/>
          </a:xfrm>
          <a:prstGeom prst="rect">
            <a:avLst/>
          </a:prstGeom>
        </p:spPr>
      </p:pic>
      <p:sp>
        <p:nvSpPr>
          <p:cNvPr id="5" name="圓角矩形圖說文字 4"/>
          <p:cNvSpPr/>
          <p:nvPr/>
        </p:nvSpPr>
        <p:spPr>
          <a:xfrm>
            <a:off x="1702478" y="5849622"/>
            <a:ext cx="5835995" cy="785879"/>
          </a:xfrm>
          <a:prstGeom prst="wedgeRoundRectCallout">
            <a:avLst>
              <a:gd name="adj1" fmla="val -55341"/>
              <a:gd name="adj2" fmla="val 2817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Regarding the cases in the age group of 40-49, are the male cases more than the female cases?</a:t>
            </a:r>
            <a:endParaRPr lang="zh-TW" altLang="en-US" sz="2000" dirty="0">
              <a:latin typeface="微軟正黑體" pitchFamily="34" charset="-120"/>
              <a:ea typeface="微軟正黑體" pitchFamily="34" charset="-120"/>
            </a:endParaRPr>
          </a:p>
        </p:txBody>
      </p:sp>
      <p:sp>
        <p:nvSpPr>
          <p:cNvPr id="15" name="文字方塊 14"/>
          <p:cNvSpPr txBox="1"/>
          <p:nvPr/>
        </p:nvSpPr>
        <p:spPr>
          <a:xfrm>
            <a:off x="7668137" y="5849623"/>
            <a:ext cx="1346200" cy="830997"/>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400" dirty="0">
                <a:latin typeface="微軟正黑體" pitchFamily="34" charset="-120"/>
                <a:ea typeface="微軟正黑體" pitchFamily="34" charset="-120"/>
              </a:rPr>
              <a:t>Answer:</a:t>
            </a:r>
          </a:p>
          <a:p>
            <a:r>
              <a:rPr lang="en-US" altLang="zh-TW" sz="2400" dirty="0">
                <a:latin typeface="微軟正黑體" pitchFamily="34" charset="-120"/>
                <a:ea typeface="微軟正黑體" pitchFamily="34" charset="-120"/>
              </a:rPr>
              <a:t>Yes</a:t>
            </a: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123105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44000" y="122734"/>
            <a:ext cx="9000000" cy="5745192"/>
          </a:xfrm>
          <a:prstGeom prst="rect">
            <a:avLst/>
          </a:prstGeom>
        </p:spPr>
      </p:pic>
      <p:sp>
        <p:nvSpPr>
          <p:cNvPr id="14" name="矩形 13"/>
          <p:cNvSpPr/>
          <p:nvPr/>
        </p:nvSpPr>
        <p:spPr>
          <a:xfrm>
            <a:off x="6929952" y="240229"/>
            <a:ext cx="1957924" cy="261610"/>
          </a:xfrm>
          <a:prstGeom prst="rect">
            <a:avLst/>
          </a:prstGeom>
        </p:spPr>
        <p:txBody>
          <a:bodyPr wrap="square">
            <a:spAutoFit/>
          </a:bodyPr>
          <a:lstStyle/>
          <a:p>
            <a:pPr algn="r"/>
            <a:r>
              <a:rPr lang="en-US" altLang="zh-HK" sz="1100" dirty="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rPr>
              <a:t>(as at 8 June 2020)</a:t>
            </a:r>
            <a:endParaRPr lang="zh-HK" altLang="en-US" sz="14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11" name="圖片 10"/>
          <p:cNvPicPr>
            <a:picLocks noChangeAspect="1"/>
          </p:cNvPicPr>
          <p:nvPr/>
        </p:nvPicPr>
        <p:blipFill>
          <a:blip r:embed="rId3" cstate="print"/>
          <a:stretch>
            <a:fillRect/>
          </a:stretch>
        </p:blipFill>
        <p:spPr>
          <a:xfrm>
            <a:off x="379777" y="5350483"/>
            <a:ext cx="1111254" cy="1330137"/>
          </a:xfrm>
          <a:prstGeom prst="rect">
            <a:avLst/>
          </a:prstGeom>
        </p:spPr>
      </p:pic>
      <p:sp>
        <p:nvSpPr>
          <p:cNvPr id="5" name="圓角矩形圖說文字 4"/>
          <p:cNvSpPr/>
          <p:nvPr/>
        </p:nvSpPr>
        <p:spPr>
          <a:xfrm>
            <a:off x="1781909" y="5954486"/>
            <a:ext cx="4491892" cy="681016"/>
          </a:xfrm>
          <a:prstGeom prst="wedgeRoundRectCallout">
            <a:avLst>
              <a:gd name="adj1" fmla="val -56374"/>
              <a:gd name="adj2" fmla="val 941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zh-TW" sz="2000" dirty="0">
                <a:latin typeface="微軟正黑體" pitchFamily="34" charset="-120"/>
                <a:ea typeface="微軟正黑體" pitchFamily="34" charset="-120"/>
              </a:rPr>
              <a:t>Which age groups have more than 100 male cases?</a:t>
            </a:r>
            <a:endParaRPr lang="zh-TW" altLang="en-US" sz="2000" dirty="0">
              <a:latin typeface="微軟正黑體" pitchFamily="34" charset="-120"/>
              <a:ea typeface="微軟正黑體" pitchFamily="34" charset="-120"/>
            </a:endParaRPr>
          </a:p>
        </p:txBody>
      </p:sp>
      <p:sp>
        <p:nvSpPr>
          <p:cNvPr id="13" name="文字方塊 12"/>
          <p:cNvSpPr txBox="1"/>
          <p:nvPr/>
        </p:nvSpPr>
        <p:spPr>
          <a:xfrm>
            <a:off x="6564679" y="5741568"/>
            <a:ext cx="2449658" cy="1015663"/>
          </a:xfrm>
          <a:prstGeom prst="rect">
            <a:avLst/>
          </a:prstGeom>
          <a:solidFill>
            <a:schemeClr val="accent3">
              <a:lumMod val="20000"/>
              <a:lumOff val="80000"/>
            </a:schemeClr>
          </a:solidFill>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TW" sz="2000" dirty="0">
                <a:latin typeface="微軟正黑體" pitchFamily="34" charset="-120"/>
                <a:ea typeface="微軟正黑體" pitchFamily="34" charset="-120"/>
              </a:rPr>
              <a:t>Answer:</a:t>
            </a:r>
          </a:p>
          <a:p>
            <a:r>
              <a:rPr lang="en-US" altLang="zh-TW" sz="2000" dirty="0">
                <a:latin typeface="微軟正黑體" pitchFamily="34" charset="-120"/>
                <a:ea typeface="微軟正黑體" pitchFamily="34" charset="-120"/>
              </a:rPr>
              <a:t>Age groups 20-29 and 30-39</a:t>
            </a:r>
            <a:endParaRPr lang="zh-TW" altLang="en-US" sz="2000" dirty="0">
              <a:latin typeface="微軟正黑體" pitchFamily="34" charset="-120"/>
              <a:ea typeface="微軟正黑體" pitchFamily="34" charset="-120"/>
            </a:endParaRPr>
          </a:p>
        </p:txBody>
      </p:sp>
    </p:spTree>
    <p:extLst>
      <p:ext uri="{BB962C8B-B14F-4D97-AF65-F5344CB8AC3E}">
        <p14:creationId xmlns:p14="http://schemas.microsoft.com/office/powerpoint/2010/main" val="391056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佈景主題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佈景主題1</Template>
  <TotalTime>2864</TotalTime>
  <Words>1131</Words>
  <Application>Microsoft Office PowerPoint</Application>
  <PresentationFormat>如螢幕大小 (4:3)</PresentationFormat>
  <Paragraphs>206</Paragraphs>
  <Slides>29</Slides>
  <Notes>0</Notes>
  <HiddenSlides>0</HiddenSlides>
  <MMClips>0</MMClips>
  <ScaleCrop>false</ScaleCrop>
  <HeadingPairs>
    <vt:vector size="6" baseType="variant">
      <vt:variant>
        <vt:lpstr>使用字型</vt:lpstr>
      </vt:variant>
      <vt:variant>
        <vt:i4>4</vt:i4>
      </vt:variant>
      <vt:variant>
        <vt:lpstr>佈景主題</vt:lpstr>
      </vt:variant>
      <vt:variant>
        <vt:i4>2</vt:i4>
      </vt:variant>
      <vt:variant>
        <vt:lpstr>投影片標題</vt:lpstr>
      </vt:variant>
      <vt:variant>
        <vt:i4>29</vt:i4>
      </vt:variant>
    </vt:vector>
  </HeadingPairs>
  <TitlesOfParts>
    <vt:vector size="35" baseType="lpstr">
      <vt:lpstr>微軟正黑體</vt:lpstr>
      <vt:lpstr>Arial</vt:lpstr>
      <vt:lpstr>Calibri</vt:lpstr>
      <vt:lpstr>Times New Roman</vt:lpstr>
      <vt:lpstr>佈景主題1</vt:lpstr>
      <vt:lpstr>Office 佈景主題</vt:lpstr>
      <vt:lpstr>Recognising the  COVID-19 Pandemic from Data</vt:lpstr>
      <vt:lpstr>The Learning Units and Learning Objectives of Primary Mathematics Involved</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dc:creator>
  <cp:lastModifiedBy>Ken Ng</cp:lastModifiedBy>
  <cp:revision>312</cp:revision>
  <cp:lastPrinted>2020-06-11T06:51:36Z</cp:lastPrinted>
  <dcterms:created xsi:type="dcterms:W3CDTF">2020-03-06T03:55:23Z</dcterms:created>
  <dcterms:modified xsi:type="dcterms:W3CDTF">2020-08-17T09:30:23Z</dcterms:modified>
</cp:coreProperties>
</file>