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71" r:id="rId4"/>
    <p:sldId id="272" r:id="rId5"/>
    <p:sldId id="273" r:id="rId6"/>
    <p:sldId id="274" r:id="rId7"/>
    <p:sldId id="267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F2FA"/>
    <a:srgbClr val="CDE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30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4.0/deed.zh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3587" y="653749"/>
            <a:ext cx="8915399" cy="2262781"/>
          </a:xfrm>
        </p:spPr>
        <p:txBody>
          <a:bodyPr/>
          <a:lstStyle/>
          <a:p>
            <a:r>
              <a:rPr lang="zh-TW" altLang="en-US" dirty="0"/>
              <a:t>生物科學與教資源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0652" y="2964030"/>
            <a:ext cx="8616343" cy="1398978"/>
          </a:xfrm>
        </p:spPr>
        <p:txBody>
          <a:bodyPr>
            <a:no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新型冠狀病毒病 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(COVID-19)</a:t>
            </a:r>
          </a:p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議題為本學習活動</a:t>
            </a:r>
            <a:endParaRPr 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190" y="5002815"/>
            <a:ext cx="1801694" cy="1801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0652" y="5148351"/>
            <a:ext cx="3185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教育局課程發展處</a:t>
            </a:r>
            <a:endParaRPr lang="en-US" altLang="zh-TW" sz="2400" dirty="0"/>
          </a:p>
          <a:p>
            <a:r>
              <a:rPr lang="zh-TW" altLang="en-US" sz="2400" dirty="0"/>
              <a:t>科學教育組</a:t>
            </a:r>
            <a:endParaRPr lang="en-US" altLang="zh-TW" sz="2400" dirty="0"/>
          </a:p>
          <a:p>
            <a:r>
              <a:rPr lang="zh-TW" altLang="en-US" sz="2400" dirty="0"/>
              <a:t>二零二零年六月編訂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942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163" y="624110"/>
            <a:ext cx="8911687" cy="764115"/>
          </a:xfrm>
        </p:spPr>
        <p:txBody>
          <a:bodyPr/>
          <a:lstStyle/>
          <a:p>
            <a:r>
              <a:rPr lang="zh-HK" altLang="en-US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學</a:t>
            </a:r>
            <a:r>
              <a:rPr lang="zh-TW" altLang="en-US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習</a:t>
            </a:r>
            <a:r>
              <a:rPr lang="zh-HK" altLang="en-US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目</a:t>
            </a:r>
            <a:r>
              <a:rPr lang="zh-TW" altLang="en-US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3450" y="1388225"/>
            <a:ext cx="9181612" cy="4522997"/>
          </a:xfrm>
        </p:spPr>
        <p:txBody>
          <a:bodyPr>
            <a:noAutofit/>
          </a:bodyPr>
          <a:lstStyle/>
          <a:p>
            <a:pPr marL="0" algn="just">
              <a:lnSpc>
                <a:spcPct val="125000"/>
              </a:lnSpc>
              <a:spcBef>
                <a:spcPts val="0"/>
              </a:spcBef>
              <a:tabLst>
                <a:tab pos="381000" algn="l"/>
                <a:tab pos="457200" algn="l"/>
              </a:tabLst>
            </a:pPr>
            <a:r>
              <a:rPr lang="zh-TW" altLang="en-US" sz="2400" kern="0" spc="1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學生應能：</a:t>
            </a:r>
            <a:endParaRPr lang="en-US" sz="24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把生物學知識、概念和原理連繫，以解釋一些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全球性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的健康議題；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合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運用課程中不同課題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所學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的生物學知識、概念和原理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來解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釋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相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關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議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題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的各種現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象；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從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來源搜尋並識別相關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；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用科學語言在小組討論和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匯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報中與他人有效地交流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意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見和觀點；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知道生物學知識在社會上的應用及其對社會、道德倫理、經濟和環境的含意；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持正面的價值觀和態度，實踐健康的生活方式；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培養負責任的公民態度；</a:t>
            </a: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以及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欣賞社會上不同人士在相關議題中的貢獻。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68" y="4917017"/>
            <a:ext cx="1940983" cy="19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1" y="449543"/>
            <a:ext cx="9310052" cy="680988"/>
          </a:xfrm>
        </p:spPr>
        <p:txBody>
          <a:bodyPr/>
          <a:lstStyle/>
          <a:p>
            <a:r>
              <a:rPr lang="zh-TW" altLang="en-US" dirty="0"/>
              <a:t>與課程的連繫：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695505"/>
              </p:ext>
            </p:extLst>
          </p:nvPr>
        </p:nvGraphicFramePr>
        <p:xfrm>
          <a:off x="2327565" y="1130531"/>
          <a:ext cx="8138161" cy="52885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43660">
                  <a:extLst>
                    <a:ext uri="{9D8B030D-6E8A-4147-A177-3AD203B41FA5}">
                      <a16:colId xmlns:a16="http://schemas.microsoft.com/office/drawing/2014/main" val="809090335"/>
                    </a:ext>
                  </a:extLst>
                </a:gridCol>
                <a:gridCol w="5294501">
                  <a:extLst>
                    <a:ext uri="{9D8B030D-6E8A-4147-A177-3AD203B41FA5}">
                      <a16:colId xmlns:a16="http://schemas.microsoft.com/office/drawing/2014/main" val="198525083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zh-TW" altLang="en-US" sz="2400" dirty="0"/>
                        <a:t>生物課程中的課題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489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III.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生物與環境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動物維持生命的活動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人體的氣體交換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929933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IV.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健康與疾病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b. 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疾病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疾病的預防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接種：接種的原理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健康的生活方式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社區健康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51643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身體的防禦機制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727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VII.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微生物與人類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4572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CDE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微生物學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病毒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病毒的增殖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8146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VIII.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生物工程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現代生物工程的技術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聚合酶鏈反應及其應用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08023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生物工程的應用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醫療藥品的生產（例如疫苗）</a:t>
                      </a:r>
                      <a:endParaRPr lang="en-US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6586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029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907" y="225091"/>
            <a:ext cx="8911687" cy="705926"/>
          </a:xfrm>
        </p:spPr>
        <p:txBody>
          <a:bodyPr/>
          <a:lstStyle/>
          <a:p>
            <a:r>
              <a:rPr lang="zh-HK" altLang="en-US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議</a:t>
            </a:r>
            <a:r>
              <a:rPr lang="zh-TW" altLang="en-US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題</a:t>
            </a:r>
            <a:r>
              <a:rPr lang="zh-HK" altLang="en-US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193" y="931016"/>
            <a:ext cx="9630719" cy="1197033"/>
          </a:xfrm>
        </p:spPr>
        <p:txBody>
          <a:bodyPr>
            <a:normAutofit fontScale="70000" lnSpcReduction="20000"/>
          </a:bodyPr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新型冠狀病毒病</a:t>
            </a:r>
            <a:r>
              <a:rPr lang="zh-TW" altLang="en-US" sz="3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（</a:t>
            </a:r>
            <a:r>
              <a:rPr lang="en-US" sz="3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COVID-19</a:t>
            </a:r>
            <a:r>
              <a:rPr lang="zh-TW" altLang="en-US" sz="3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）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是由新型冠狀病毒感染引起的大流行病。</a:t>
            </a:r>
            <a:r>
              <a:rPr lang="zh-HK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截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sz="3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2020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TW" altLang="en-US" sz="3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HK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全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球已</a:t>
            </a:r>
            <a:r>
              <a:rPr lang="zh-HK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過千萬人</a:t>
            </a:r>
            <a:r>
              <a:rPr lang="zh-HK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受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感染，並</a:t>
            </a:r>
            <a:r>
              <a:rPr lang="zh-HK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超過五十萬人</a:t>
            </a:r>
            <a:r>
              <a:rPr lang="zh-HK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死於此病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sz="3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03615" y="2147250"/>
            <a:ext cx="9651297" cy="8619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學習活動：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78428" y="2909446"/>
            <a:ext cx="95266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本學習活動包括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資料搜尋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小組討論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匯報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全班會分成六個小組。每個小組將成為一個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專家小組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對所分配得的問題進行研究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討論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除了運用所學的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生物學知識、概念和原理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外，對於某些問題，學生可能需要進行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網上資料搜尋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在小組討論完結後，每組的學生需要就所分配的問題進行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分鐘口頭匯報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，並以資訊科技具工具或其它方法解說。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於匯報後，每組將獲安排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分鐘的問答環節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，讓其他學生就其匯報作出提問。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938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002" y="391353"/>
            <a:ext cx="8911687" cy="680988"/>
          </a:xfrm>
        </p:spPr>
        <p:txBody>
          <a:bodyPr/>
          <a:lstStyle/>
          <a:p>
            <a:r>
              <a:rPr lang="zh-TW" altLang="en-US" dirty="0"/>
              <a:t>小組討論問題：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654600"/>
              </p:ext>
            </p:extLst>
          </p:nvPr>
        </p:nvGraphicFramePr>
        <p:xfrm>
          <a:off x="1866002" y="1072341"/>
          <a:ext cx="9805067" cy="529971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71614">
                  <a:extLst>
                    <a:ext uri="{9D8B030D-6E8A-4147-A177-3AD203B41FA5}">
                      <a16:colId xmlns:a16="http://schemas.microsoft.com/office/drawing/2014/main" val="780192526"/>
                    </a:ext>
                  </a:extLst>
                </a:gridCol>
                <a:gridCol w="9233453">
                  <a:extLst>
                    <a:ext uri="{9D8B030D-6E8A-4147-A177-3AD203B41FA5}">
                      <a16:colId xmlns:a16="http://schemas.microsoft.com/office/drawing/2014/main" val="9874742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/>
                        <a:t>(1)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新型冠狀病毒</a:t>
                      </a:r>
                      <a:r>
                        <a:rPr lang="zh-HK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的外觀和結</a:t>
                      </a:r>
                      <a:r>
                        <a:rPr lang="zh-TW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構是</a:t>
                      </a:r>
                      <a:r>
                        <a:rPr lang="zh-HK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怎</a:t>
                      </a:r>
                      <a:r>
                        <a:rPr lang="zh-TW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樣的？新型冠狀病毒如何感染</a:t>
                      </a:r>
                      <a:r>
                        <a:rPr lang="zh-HK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你</a:t>
                      </a:r>
                      <a:r>
                        <a:rPr lang="zh-TW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的細胞？</a:t>
                      </a: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0428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/>
                        <a:t>(2)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如果</a:t>
                      </a:r>
                      <a:r>
                        <a:rPr lang="zh-HK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你</a:t>
                      </a:r>
                      <a:r>
                        <a:rPr lang="zh-TW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被新型冠狀病毒感染，病毒會如何影響</a:t>
                      </a:r>
                      <a:r>
                        <a:rPr lang="zh-HK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你</a:t>
                      </a:r>
                      <a:r>
                        <a:rPr lang="zh-TW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的肺部？氣體交換的過程將如何受到影響？</a:t>
                      </a: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2235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b="0" kern="1200" dirty="0"/>
                        <a:t>(3)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你的身體會如何應對新型冠狀病毒的感染？會引發什麼樣的免疫反應？</a:t>
                      </a:r>
                      <a:endParaRPr 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42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000" b="0" kern="1200" dirty="0"/>
                        <a:t>(4)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有哪些測試可用於識別已受新型冠狀病毒感染的人？這些冠狀病毒測試是如何運作的？</a:t>
                      </a:r>
                      <a:endParaRPr 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580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000" b="0" kern="1200" dirty="0"/>
                        <a:t>(5)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不同國家的科學家正在努力研發新型冠狀病毒病疫苗。疫苗如何預防這種疾病？有哪些物質可用作製造疫苗？生產疫苗的方法之一是通過重組</a:t>
                      </a:r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DNA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技術。它是如何運作的？</a:t>
                      </a:r>
                      <a:endParaRPr 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914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000" b="0" kern="1200" dirty="0"/>
                        <a:t>(6)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為什麼一些醫學研究人員建議從新型冠狀病毒病康復者收集血漿，以用於治療其他新型冠狀病毒病的患者？</a:t>
                      </a:r>
                      <a:endParaRPr 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629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000" b="0" kern="1200" dirty="0"/>
                        <a:t>(7)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我們可以如何保持健康和預防感染？</a:t>
                      </a:r>
                      <a:endParaRPr 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446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2000" b="0" kern="1200" dirty="0"/>
                        <a:t>(8)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在新型冠狀病毒病大流行期間，我該怎麼做才能幫助他人？</a:t>
                      </a:r>
                      <a:endParaRPr 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3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TW" sz="2000" b="0" kern="1200" dirty="0"/>
                        <a:t>(9)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你會感謝哪些在對抗新型冠狀病毒病上有作出貢獻的社會人士？ 試列出並解釋原因。</a:t>
                      </a:r>
                      <a:endParaRPr 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559046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1866002" y="6360957"/>
            <a:ext cx="8915400" cy="29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/>
              <a:t>備註</a:t>
            </a:r>
            <a:r>
              <a:rPr lang="en-US" sz="1600" dirty="0"/>
              <a:t>: </a:t>
            </a:r>
            <a:r>
              <a:rPr lang="zh-TW" altLang="en-US" sz="1600" dirty="0"/>
              <a:t>每組會獲分配</a:t>
            </a:r>
            <a:r>
              <a:rPr lang="en-US" altLang="zh-TW" sz="1600" dirty="0"/>
              <a:t>3</a:t>
            </a:r>
            <a:r>
              <a:rPr lang="zh-TW" altLang="en-US" sz="1600" dirty="0"/>
              <a:t>條問題作討論，組別中的一些問題可以是相同的。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4578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插圖及資訊圖表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可於</a:t>
            </a:r>
            <a:r>
              <a:rPr lang="zh-HK" altLang="en-US" sz="2400" dirty="0"/>
              <a:t>活動總結</a:t>
            </a:r>
            <a:r>
              <a:rPr lang="zh-TW" altLang="en-US" sz="2400" dirty="0"/>
              <a:t>時使用</a:t>
            </a:r>
            <a:endParaRPr lang="en-US" altLang="zh-TW" sz="2400" dirty="0"/>
          </a:p>
          <a:p>
            <a:r>
              <a:rPr lang="zh-TW" altLang="en-US" sz="2400" dirty="0"/>
              <a:t>（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請注意，插圖及資訊圖表的某些細節不在課程範圍之內。</a:t>
            </a:r>
            <a:r>
              <a:rPr lang="zh-TW" altLang="en-US" sz="2400" dirty="0"/>
              <a:t>）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4005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新型冠狀病毒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https://www.cdc.gov/media/subtopic/images.htm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98" y="1905000"/>
            <a:ext cx="6487621" cy="36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52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1802140" cy="6600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4" y="6600043"/>
            <a:ext cx="76295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zh-TW" altLang="en-US" sz="800" dirty="0">
                <a:solidFill>
                  <a:srgbClr val="FF0000"/>
                </a:solidFill>
              </a:rPr>
              <a:t>該作品來自</a:t>
            </a:r>
            <a:r>
              <a:rPr lang="en-US" altLang="zh-TW" sz="800" dirty="0">
                <a:solidFill>
                  <a:srgbClr val="FF0000"/>
                </a:solidFill>
              </a:rPr>
              <a:t>AZURAVESTA</a:t>
            </a:r>
            <a:r>
              <a:rPr lang="zh-TW" altLang="en-US" sz="800" dirty="0">
                <a:solidFill>
                  <a:srgbClr val="FF0000"/>
                </a:solidFill>
              </a:rPr>
              <a:t>設計公司，已根據</a:t>
            </a:r>
            <a:r>
              <a:rPr lang="zh-TW" altLang="en-US" sz="800" dirty="0">
                <a:solidFill>
                  <a:srgbClr val="FF0000"/>
                </a:solidFill>
                <a:hlinkClick r:id="rId3"/>
              </a:rPr>
              <a:t>知識共享署名</a:t>
            </a:r>
            <a:r>
              <a:rPr lang="en-US" altLang="zh-TW" sz="800" dirty="0">
                <a:solidFill>
                  <a:srgbClr val="FF0000"/>
                </a:solidFill>
                <a:hlinkClick r:id="rId3"/>
              </a:rPr>
              <a:t>-</a:t>
            </a:r>
            <a:r>
              <a:rPr lang="zh-TW" altLang="en-US" sz="800" dirty="0">
                <a:solidFill>
                  <a:srgbClr val="FF0000"/>
                </a:solidFill>
                <a:hlinkClick r:id="rId3"/>
              </a:rPr>
              <a:t>非商業性</a:t>
            </a:r>
            <a:r>
              <a:rPr lang="en-US" altLang="zh-TW" sz="800" dirty="0">
                <a:solidFill>
                  <a:srgbClr val="FF0000"/>
                </a:solidFill>
                <a:hlinkClick r:id="rId3"/>
              </a:rPr>
              <a:t>-</a:t>
            </a:r>
            <a:r>
              <a:rPr lang="zh-TW" altLang="en-US" sz="800" dirty="0">
                <a:solidFill>
                  <a:srgbClr val="FF0000"/>
                </a:solidFill>
                <a:hlinkClick r:id="rId3"/>
              </a:rPr>
              <a:t>無衍生品</a:t>
            </a:r>
            <a:r>
              <a:rPr lang="en-US" altLang="zh-TW" sz="800" dirty="0">
                <a:solidFill>
                  <a:srgbClr val="FF0000"/>
                </a:solidFill>
                <a:hlinkClick r:id="rId3"/>
              </a:rPr>
              <a:t>4.0</a:t>
            </a:r>
            <a:r>
              <a:rPr lang="zh-TW" altLang="en-US" sz="800" dirty="0">
                <a:solidFill>
                  <a:srgbClr val="FF0000"/>
                </a:solidFill>
                <a:hlinkClick r:id="rId3"/>
              </a:rPr>
              <a:t>國際許可</a:t>
            </a:r>
            <a:r>
              <a:rPr lang="zh-TW" altLang="en-US" sz="800" dirty="0">
                <a:solidFill>
                  <a:srgbClr val="FF0000"/>
                </a:solidFill>
              </a:rPr>
              <a:t>使用。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5272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556</TotalTime>
  <Words>771</Words>
  <Application>Microsoft Office PowerPoint</Application>
  <PresentationFormat>Widescreen</PresentationFormat>
  <Paragraphs>85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Wisp</vt:lpstr>
      <vt:lpstr>生物科學與教資源</vt:lpstr>
      <vt:lpstr>學習目標</vt:lpstr>
      <vt:lpstr>與課程的連繫：</vt:lpstr>
      <vt:lpstr>議題：</vt:lpstr>
      <vt:lpstr>小組討論問題：</vt:lpstr>
      <vt:lpstr>插圖及資訊圖表</vt:lpstr>
      <vt:lpstr>新型冠狀病毒</vt:lpstr>
      <vt:lpstr>PowerPoint Presentation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YAU, Pui-yan</dc:creator>
  <cp:lastModifiedBy>Cecilia</cp:lastModifiedBy>
  <cp:revision>44</cp:revision>
  <dcterms:created xsi:type="dcterms:W3CDTF">2020-06-11T04:23:12Z</dcterms:created>
  <dcterms:modified xsi:type="dcterms:W3CDTF">2020-08-03T10:25:11Z</dcterms:modified>
</cp:coreProperties>
</file>