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3"/>
  </p:notesMasterIdLst>
  <p:handoutMasterIdLst>
    <p:handoutMasterId r:id="rId34"/>
  </p:handoutMasterIdLst>
  <p:sldIdLst>
    <p:sldId id="257" r:id="rId2"/>
    <p:sldId id="450" r:id="rId3"/>
    <p:sldId id="451" r:id="rId4"/>
    <p:sldId id="312" r:id="rId5"/>
    <p:sldId id="313" r:id="rId6"/>
    <p:sldId id="375" r:id="rId7"/>
    <p:sldId id="425" r:id="rId8"/>
    <p:sldId id="376" r:id="rId9"/>
    <p:sldId id="420" r:id="rId10"/>
    <p:sldId id="455" r:id="rId11"/>
    <p:sldId id="415" r:id="rId12"/>
    <p:sldId id="413" r:id="rId13"/>
    <p:sldId id="471" r:id="rId14"/>
    <p:sldId id="417" r:id="rId15"/>
    <p:sldId id="475" r:id="rId16"/>
    <p:sldId id="464" r:id="rId17"/>
    <p:sldId id="472" r:id="rId18"/>
    <p:sldId id="473" r:id="rId19"/>
    <p:sldId id="362" r:id="rId20"/>
    <p:sldId id="352" r:id="rId21"/>
    <p:sldId id="431" r:id="rId22"/>
    <p:sldId id="432" r:id="rId23"/>
    <p:sldId id="479" r:id="rId24"/>
    <p:sldId id="465" r:id="rId25"/>
    <p:sldId id="440" r:id="rId26"/>
    <p:sldId id="466" r:id="rId27"/>
    <p:sldId id="474" r:id="rId28"/>
    <p:sldId id="478" r:id="rId29"/>
    <p:sldId id="438" r:id="rId30"/>
    <p:sldId id="480" r:id="rId31"/>
    <p:sldId id="470" r:id="rId32"/>
  </p:sldIdLst>
  <p:sldSz cx="9144000" cy="6858000" type="screen4x3"/>
  <p:notesSz cx="6797675" cy="9926638"/>
  <p:defaultTextStyle>
    <a:defPPr>
      <a:defRPr lang="zh-TW"/>
    </a:defPPr>
    <a:lvl1pPr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5pPr>
    <a:lvl6pPr marL="22860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6pPr>
    <a:lvl7pPr marL="27432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7pPr>
    <a:lvl8pPr marL="32004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8pPr>
    <a:lvl9pPr marL="36576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233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O(TE)11" initials="WFW" lastIdx="3" clrIdx="0">
    <p:extLst>
      <p:ext uri="{19B8F6BF-5375-455C-9EA6-DF929625EA0E}">
        <p15:presenceInfo xmlns:p15="http://schemas.microsoft.com/office/powerpoint/2012/main" userId="CDO(TE)1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993300"/>
    <a:srgbClr val="FFCCCC"/>
    <a:srgbClr val="800080"/>
    <a:srgbClr val="FFFF00"/>
    <a:srgbClr val="FFCCFF"/>
    <a:srgbClr val="FFCC99"/>
    <a:srgbClr val="0000FF"/>
    <a:srgbClr val="D9BBF7"/>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01" autoAdjust="0"/>
    <p:restoredTop sz="69114" autoAdjust="0"/>
  </p:normalViewPr>
  <p:slideViewPr>
    <p:cSldViewPr>
      <p:cViewPr varScale="1">
        <p:scale>
          <a:sx n="59" d="100"/>
          <a:sy n="59" d="100"/>
        </p:scale>
        <p:origin x="1176" y="60"/>
      </p:cViewPr>
      <p:guideLst>
        <p:guide orient="horz" pos="233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492"/>
    </p:cViewPr>
  </p:sorterViewPr>
  <p:notesViewPr>
    <p:cSldViewPr>
      <p:cViewPr>
        <p:scale>
          <a:sx n="80" d="100"/>
          <a:sy n="80" d="100"/>
        </p:scale>
        <p:origin x="-1992" y="174"/>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44813" cy="495300"/>
          </a:xfrm>
          <a:prstGeom prst="rect">
            <a:avLst/>
          </a:prstGeom>
          <a:noFill/>
          <a:ln w="9525">
            <a:noFill/>
            <a:miter lim="800000"/>
            <a:headEnd/>
            <a:tailEnd/>
          </a:ln>
          <a:effectLst/>
        </p:spPr>
        <p:txBody>
          <a:bodyPr vert="horz" wrap="square" lIns="91295" tIns="45647" rIns="91295" bIns="45647" numCol="1" anchor="t" anchorCtr="0" compatLnSpc="1">
            <a:prstTxWarp prst="textNoShape">
              <a:avLst/>
            </a:prstTxWarp>
          </a:bodyPr>
          <a:lstStyle>
            <a:lvl1pPr defTabSz="912813">
              <a:defRPr sz="1200" smtClean="0">
                <a:latin typeface="Arial" charset="0"/>
              </a:defRPr>
            </a:lvl1pPr>
          </a:lstStyle>
          <a:p>
            <a:pPr>
              <a:defRPr/>
            </a:pPr>
            <a:endParaRPr lang="en-US" altLang="zh-TW"/>
          </a:p>
        </p:txBody>
      </p:sp>
      <p:sp>
        <p:nvSpPr>
          <p:cNvPr id="29699" name="Rectangle 3"/>
          <p:cNvSpPr>
            <a:spLocks noGrp="1" noChangeArrowheads="1"/>
          </p:cNvSpPr>
          <p:nvPr>
            <p:ph type="dt" sz="quarter" idx="1"/>
          </p:nvPr>
        </p:nvSpPr>
        <p:spPr bwMode="auto">
          <a:xfrm>
            <a:off x="3851275" y="0"/>
            <a:ext cx="2944813" cy="495300"/>
          </a:xfrm>
          <a:prstGeom prst="rect">
            <a:avLst/>
          </a:prstGeom>
          <a:noFill/>
          <a:ln w="9525">
            <a:noFill/>
            <a:miter lim="800000"/>
            <a:headEnd/>
            <a:tailEnd/>
          </a:ln>
          <a:effectLst/>
        </p:spPr>
        <p:txBody>
          <a:bodyPr vert="horz" wrap="square" lIns="91295" tIns="45647" rIns="91295" bIns="45647" numCol="1" anchor="t" anchorCtr="0" compatLnSpc="1">
            <a:prstTxWarp prst="textNoShape">
              <a:avLst/>
            </a:prstTxWarp>
          </a:bodyPr>
          <a:lstStyle>
            <a:lvl1pPr algn="r" defTabSz="912813">
              <a:defRPr sz="1200" smtClean="0">
                <a:latin typeface="Arial" charset="0"/>
              </a:defRPr>
            </a:lvl1pPr>
          </a:lstStyle>
          <a:p>
            <a:pPr>
              <a:defRPr/>
            </a:pPr>
            <a:endParaRPr lang="en-US" altLang="zh-TW"/>
          </a:p>
        </p:txBody>
      </p:sp>
      <p:sp>
        <p:nvSpPr>
          <p:cNvPr id="29700" name="Rectangle 4"/>
          <p:cNvSpPr>
            <a:spLocks noGrp="1" noChangeArrowheads="1"/>
          </p:cNvSpPr>
          <p:nvPr>
            <p:ph type="ftr" sz="quarter" idx="2"/>
          </p:nvPr>
        </p:nvSpPr>
        <p:spPr bwMode="auto">
          <a:xfrm>
            <a:off x="0" y="9429750"/>
            <a:ext cx="2944813" cy="495300"/>
          </a:xfrm>
          <a:prstGeom prst="rect">
            <a:avLst/>
          </a:prstGeom>
          <a:noFill/>
          <a:ln w="9525">
            <a:noFill/>
            <a:miter lim="800000"/>
            <a:headEnd/>
            <a:tailEnd/>
          </a:ln>
          <a:effectLst/>
        </p:spPr>
        <p:txBody>
          <a:bodyPr vert="horz" wrap="square" lIns="91295" tIns="45647" rIns="91295" bIns="45647" numCol="1" anchor="b" anchorCtr="0" compatLnSpc="1">
            <a:prstTxWarp prst="textNoShape">
              <a:avLst/>
            </a:prstTxWarp>
          </a:bodyPr>
          <a:lstStyle>
            <a:lvl1pPr defTabSz="912813">
              <a:defRPr sz="1200" smtClean="0">
                <a:latin typeface="Arial" charset="0"/>
              </a:defRPr>
            </a:lvl1pPr>
          </a:lstStyle>
          <a:p>
            <a:pPr>
              <a:defRPr/>
            </a:pPr>
            <a:endParaRPr lang="en-US" altLang="zh-TW"/>
          </a:p>
        </p:txBody>
      </p:sp>
      <p:sp>
        <p:nvSpPr>
          <p:cNvPr id="29701" name="Rectangle 5"/>
          <p:cNvSpPr>
            <a:spLocks noGrp="1" noChangeArrowheads="1"/>
          </p:cNvSpPr>
          <p:nvPr>
            <p:ph type="sldNum" sz="quarter" idx="3"/>
          </p:nvPr>
        </p:nvSpPr>
        <p:spPr bwMode="auto">
          <a:xfrm>
            <a:off x="3851275" y="9429750"/>
            <a:ext cx="2944813" cy="495300"/>
          </a:xfrm>
          <a:prstGeom prst="rect">
            <a:avLst/>
          </a:prstGeom>
          <a:noFill/>
          <a:ln w="9525">
            <a:noFill/>
            <a:miter lim="800000"/>
            <a:headEnd/>
            <a:tailEnd/>
          </a:ln>
          <a:effectLst/>
        </p:spPr>
        <p:txBody>
          <a:bodyPr vert="horz" wrap="square" lIns="91295" tIns="45647" rIns="91295" bIns="45647" numCol="1" anchor="b" anchorCtr="0" compatLnSpc="1">
            <a:prstTxWarp prst="textNoShape">
              <a:avLst/>
            </a:prstTxWarp>
          </a:bodyPr>
          <a:lstStyle>
            <a:lvl1pPr algn="r" defTabSz="912813">
              <a:defRPr sz="1200"/>
            </a:lvl1pPr>
          </a:lstStyle>
          <a:p>
            <a:fld id="{A6657F84-7830-4BCF-93EE-28062AFC689F}" type="slidenum">
              <a:rPr lang="en-US" altLang="zh-TW"/>
              <a:pPr/>
              <a:t>‹#›</a:t>
            </a:fld>
            <a:endParaRPr lang="en-US" altLang="zh-TW"/>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44813" cy="495300"/>
          </a:xfrm>
          <a:prstGeom prst="rect">
            <a:avLst/>
          </a:prstGeom>
          <a:noFill/>
          <a:ln w="9525">
            <a:noFill/>
            <a:miter lim="800000"/>
            <a:headEnd/>
            <a:tailEnd/>
          </a:ln>
          <a:effectLst/>
        </p:spPr>
        <p:txBody>
          <a:bodyPr vert="horz" wrap="square" lIns="91295" tIns="45647" rIns="91295" bIns="45647" numCol="1" anchor="t" anchorCtr="0" compatLnSpc="1">
            <a:prstTxWarp prst="textNoShape">
              <a:avLst/>
            </a:prstTxWarp>
          </a:bodyPr>
          <a:lstStyle>
            <a:lvl1pPr defTabSz="912813">
              <a:defRPr sz="1200" smtClean="0">
                <a:latin typeface="Arial" charset="0"/>
              </a:defRPr>
            </a:lvl1pPr>
          </a:lstStyle>
          <a:p>
            <a:pPr>
              <a:defRPr/>
            </a:pPr>
            <a:endParaRPr lang="en-US" altLang="zh-TW"/>
          </a:p>
        </p:txBody>
      </p:sp>
      <p:sp>
        <p:nvSpPr>
          <p:cNvPr id="40963" name="Rectangle 3"/>
          <p:cNvSpPr>
            <a:spLocks noGrp="1" noChangeArrowheads="1"/>
          </p:cNvSpPr>
          <p:nvPr>
            <p:ph type="dt" idx="1"/>
          </p:nvPr>
        </p:nvSpPr>
        <p:spPr bwMode="auto">
          <a:xfrm>
            <a:off x="3851275" y="0"/>
            <a:ext cx="2944813" cy="495300"/>
          </a:xfrm>
          <a:prstGeom prst="rect">
            <a:avLst/>
          </a:prstGeom>
          <a:noFill/>
          <a:ln w="9525">
            <a:noFill/>
            <a:miter lim="800000"/>
            <a:headEnd/>
            <a:tailEnd/>
          </a:ln>
          <a:effectLst/>
        </p:spPr>
        <p:txBody>
          <a:bodyPr vert="horz" wrap="square" lIns="91295" tIns="45647" rIns="91295" bIns="45647" numCol="1" anchor="t" anchorCtr="0" compatLnSpc="1">
            <a:prstTxWarp prst="textNoShape">
              <a:avLst/>
            </a:prstTxWarp>
          </a:bodyPr>
          <a:lstStyle>
            <a:lvl1pPr algn="r" defTabSz="912813">
              <a:defRPr sz="1200" smtClean="0">
                <a:latin typeface="Arial" charset="0"/>
              </a:defRPr>
            </a:lvl1pPr>
          </a:lstStyle>
          <a:p>
            <a:pPr>
              <a:defRPr/>
            </a:pPr>
            <a:endParaRPr lang="en-US" altLang="zh-TW"/>
          </a:p>
        </p:txBody>
      </p:sp>
      <p:sp>
        <p:nvSpPr>
          <p:cNvPr id="57348" name="Rectangle 4"/>
          <p:cNvSpPr>
            <a:spLocks noGrp="1" noRot="1" noChangeAspect="1" noChangeArrowheads="1" noTextEdit="1"/>
          </p:cNvSpPr>
          <p:nvPr>
            <p:ph type="sldImg" idx="2"/>
          </p:nvPr>
        </p:nvSpPr>
        <p:spPr bwMode="auto">
          <a:xfrm>
            <a:off x="919163" y="746125"/>
            <a:ext cx="4962525" cy="3721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5" name="Rectangle 5"/>
          <p:cNvSpPr>
            <a:spLocks noGrp="1" noChangeArrowheads="1"/>
          </p:cNvSpPr>
          <p:nvPr>
            <p:ph type="body" sz="quarter" idx="3"/>
          </p:nvPr>
        </p:nvSpPr>
        <p:spPr bwMode="auto">
          <a:xfrm>
            <a:off x="849313" y="4716463"/>
            <a:ext cx="5099050" cy="4464050"/>
          </a:xfrm>
          <a:prstGeom prst="rect">
            <a:avLst/>
          </a:prstGeom>
          <a:noFill/>
          <a:ln w="9525">
            <a:noFill/>
            <a:miter lim="800000"/>
            <a:headEnd/>
            <a:tailEnd/>
          </a:ln>
          <a:effectLst/>
        </p:spPr>
        <p:txBody>
          <a:bodyPr vert="horz" wrap="square" lIns="91295" tIns="45647" rIns="91295" bIns="45647" numCol="1" anchor="t" anchorCtr="0" compatLnSpc="1">
            <a:prstTxWarp prst="textNoShape">
              <a:avLst/>
            </a:prstTxWarp>
          </a:bodyPr>
          <a:lstStyle/>
          <a:p>
            <a:pPr lvl="0"/>
            <a:r>
              <a:rPr lang="zh-TW" altLang="en-US" noProof="0" dirty="0" smtClean="0"/>
              <a:t>按一下以編輯母片</a:t>
            </a:r>
          </a:p>
          <a:p>
            <a:pPr lvl="1"/>
            <a:r>
              <a:rPr lang="zh-TW" altLang="en-US" noProof="0" dirty="0" smtClean="0"/>
              <a:t>第二層</a:t>
            </a:r>
          </a:p>
          <a:p>
            <a:pPr lvl="2"/>
            <a:r>
              <a:rPr lang="zh-TW" altLang="en-US" noProof="0" dirty="0" smtClean="0"/>
              <a:t>第三層</a:t>
            </a:r>
          </a:p>
          <a:p>
            <a:pPr lvl="3"/>
            <a:r>
              <a:rPr lang="zh-TW" altLang="en-US" noProof="0" dirty="0" smtClean="0"/>
              <a:t>第四層</a:t>
            </a:r>
          </a:p>
          <a:p>
            <a:pPr lvl="4"/>
            <a:r>
              <a:rPr lang="zh-TW" altLang="en-US" noProof="0" dirty="0" smtClean="0"/>
              <a:t>第五層</a:t>
            </a:r>
          </a:p>
        </p:txBody>
      </p:sp>
      <p:sp>
        <p:nvSpPr>
          <p:cNvPr id="40966" name="Rectangle 6"/>
          <p:cNvSpPr>
            <a:spLocks noGrp="1" noChangeArrowheads="1"/>
          </p:cNvSpPr>
          <p:nvPr>
            <p:ph type="ftr" sz="quarter" idx="4"/>
          </p:nvPr>
        </p:nvSpPr>
        <p:spPr bwMode="auto">
          <a:xfrm>
            <a:off x="0" y="9429750"/>
            <a:ext cx="2944813" cy="495300"/>
          </a:xfrm>
          <a:prstGeom prst="rect">
            <a:avLst/>
          </a:prstGeom>
          <a:noFill/>
          <a:ln w="9525">
            <a:noFill/>
            <a:miter lim="800000"/>
            <a:headEnd/>
            <a:tailEnd/>
          </a:ln>
          <a:effectLst/>
        </p:spPr>
        <p:txBody>
          <a:bodyPr vert="horz" wrap="square" lIns="91295" tIns="45647" rIns="91295" bIns="45647" numCol="1" anchor="b" anchorCtr="0" compatLnSpc="1">
            <a:prstTxWarp prst="textNoShape">
              <a:avLst/>
            </a:prstTxWarp>
          </a:bodyPr>
          <a:lstStyle>
            <a:lvl1pPr defTabSz="912813">
              <a:defRPr sz="1200" smtClean="0">
                <a:latin typeface="Arial" charset="0"/>
              </a:defRPr>
            </a:lvl1pPr>
          </a:lstStyle>
          <a:p>
            <a:pPr>
              <a:defRPr/>
            </a:pPr>
            <a:endParaRPr lang="en-US" altLang="zh-TW"/>
          </a:p>
        </p:txBody>
      </p:sp>
      <p:sp>
        <p:nvSpPr>
          <p:cNvPr id="40967" name="Rectangle 7"/>
          <p:cNvSpPr>
            <a:spLocks noGrp="1" noChangeArrowheads="1"/>
          </p:cNvSpPr>
          <p:nvPr>
            <p:ph type="sldNum" sz="quarter" idx="5"/>
          </p:nvPr>
        </p:nvSpPr>
        <p:spPr bwMode="auto">
          <a:xfrm>
            <a:off x="3851275" y="9429750"/>
            <a:ext cx="2944813" cy="495300"/>
          </a:xfrm>
          <a:prstGeom prst="rect">
            <a:avLst/>
          </a:prstGeom>
          <a:noFill/>
          <a:ln w="9525">
            <a:noFill/>
            <a:miter lim="800000"/>
            <a:headEnd/>
            <a:tailEnd/>
          </a:ln>
          <a:effectLst/>
        </p:spPr>
        <p:txBody>
          <a:bodyPr vert="horz" wrap="square" lIns="91295" tIns="45647" rIns="91295" bIns="45647" numCol="1" anchor="b" anchorCtr="0" compatLnSpc="1">
            <a:prstTxWarp prst="textNoShape">
              <a:avLst/>
            </a:prstTxWarp>
          </a:bodyPr>
          <a:lstStyle>
            <a:lvl1pPr algn="r" defTabSz="912813">
              <a:defRPr sz="1200"/>
            </a:lvl1pPr>
          </a:lstStyle>
          <a:p>
            <a:fld id="{8ADDEB9A-276A-48B4-967F-B25BA85F3748}" type="slidenum">
              <a:rPr lang="en-US" altLang="zh-TW"/>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9B7D3EA9-7A9D-4304-A0B9-99695EE08D0A}" type="slidenum">
              <a:rPr lang="en-US" altLang="zh-TW"/>
              <a:pPr eaLnBrk="1" hangingPunct="1"/>
              <a:t>1</a:t>
            </a:fld>
            <a:endParaRPr lang="en-US" altLang="zh-TW"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b="1" dirty="0" smtClean="0">
                <a:latin typeface="Arial" panose="020B0604020202020204" pitchFamily="34" charset="0"/>
              </a:rPr>
              <a:t>Introduction </a:t>
            </a:r>
            <a:endParaRPr lang="zh-TW" altLang="en-US" dirty="0" smtClean="0">
              <a:latin typeface="Arial" panose="020B0604020202020204" pitchFamily="34" charset="0"/>
              <a:ea typeface="SimSun" panose="02010600030101010101" pitchFamily="2" charset="-122"/>
            </a:endParaRPr>
          </a:p>
          <a:p>
            <a:pPr eaLnBrk="1" hangingPunct="1"/>
            <a:r>
              <a:rPr lang="en-US" altLang="zh-TW" dirty="0" smtClean="0">
                <a:latin typeface="Arial" panose="020B0604020202020204" pitchFamily="34" charset="0"/>
              </a:rPr>
              <a:t>This session will enable students to a develop fundamental knowledge of basic marketing. Through different classroom activities, students will learn about different core concepts of marketing management and </a:t>
            </a:r>
            <a:r>
              <a:rPr lang="en-US" altLang="zh-TW" dirty="0" err="1" smtClean="0">
                <a:latin typeface="Arial" panose="020B0604020202020204" pitchFamily="34" charset="0"/>
              </a:rPr>
              <a:t>realise</a:t>
            </a:r>
            <a:r>
              <a:rPr lang="en-US" altLang="zh-TW" dirty="0" smtClean="0">
                <a:latin typeface="Arial" panose="020B0604020202020204" pitchFamily="34" charset="0"/>
              </a:rPr>
              <a:t> that marketing is applied in their day to day life environment.</a:t>
            </a:r>
          </a:p>
          <a:p>
            <a:pPr eaLnBrk="1" hangingPunct="1"/>
            <a:endParaRPr lang="en-US" altLang="zh-TW" dirty="0" smtClean="0">
              <a:latin typeface="Arial" panose="020B0604020202020204" pitchFamily="34" charset="0"/>
            </a:endParaRPr>
          </a:p>
          <a:p>
            <a:pPr eaLnBrk="1" hangingPunct="1"/>
            <a:r>
              <a:rPr lang="en-US" altLang="zh-TW" b="1" dirty="0" smtClean="0">
                <a:latin typeface="Arial" panose="020B0604020202020204" pitchFamily="34" charset="0"/>
              </a:rPr>
              <a:t>Duration</a:t>
            </a:r>
          </a:p>
          <a:p>
            <a:pPr eaLnBrk="1" hangingPunct="1"/>
            <a:r>
              <a:rPr lang="en-US" altLang="zh-TW" dirty="0" smtClean="0">
                <a:latin typeface="Arial" panose="020B0604020202020204" pitchFamily="34" charset="0"/>
              </a:rPr>
              <a:t>Two 40-minute lessons</a:t>
            </a:r>
          </a:p>
          <a:p>
            <a:pPr eaLnBrk="1" hangingPunct="1"/>
            <a:endParaRPr lang="en-US" altLang="zh-TW" dirty="0" smtClean="0">
              <a:latin typeface="Arial" panose="020B0604020202020204" pitchFamily="34" charset="0"/>
            </a:endParaRPr>
          </a:p>
          <a:p>
            <a:pPr eaLnBrk="1" hangingPunct="1"/>
            <a:r>
              <a:rPr lang="en-US" altLang="zh-TW" b="1" dirty="0" smtClean="0">
                <a:latin typeface="Arial" panose="020B0604020202020204" pitchFamily="34" charset="0"/>
              </a:rPr>
              <a:t>Contents</a:t>
            </a:r>
          </a:p>
          <a:p>
            <a:pPr eaLnBrk="1" hangingPunct="1"/>
            <a:r>
              <a:rPr lang="en-US" altLang="zh-TW" dirty="0" smtClean="0">
                <a:latin typeface="Arial" panose="020B0604020202020204" pitchFamily="34" charset="0"/>
              </a:rPr>
              <a:t>Lesson 1 </a:t>
            </a:r>
            <a:r>
              <a:rPr lang="en-US" altLang="zh-CN" dirty="0" smtClean="0">
                <a:latin typeface="Arial" panose="020B0604020202020204" pitchFamily="34" charset="0"/>
              </a:rPr>
              <a:t> </a:t>
            </a:r>
            <a:r>
              <a:rPr lang="en-US" altLang="zh-TW" dirty="0" smtClean="0">
                <a:latin typeface="Arial" panose="020B0604020202020204" pitchFamily="34" charset="0"/>
              </a:rPr>
              <a:t>– </a:t>
            </a:r>
            <a:r>
              <a:rPr lang="en-US" altLang="zh-CN" dirty="0" smtClean="0">
                <a:latin typeface="Arial" panose="020B0604020202020204" pitchFamily="34" charset="0"/>
              </a:rPr>
              <a:t>	</a:t>
            </a:r>
            <a:r>
              <a:rPr lang="en-US" altLang="zh-TW" dirty="0" smtClean="0">
                <a:latin typeface="Arial" panose="020B0604020202020204" pitchFamily="34" charset="0"/>
              </a:rPr>
              <a:t>What is Marketing? </a:t>
            </a:r>
          </a:p>
          <a:p>
            <a:pPr eaLnBrk="1" hangingPunct="1"/>
            <a:r>
              <a:rPr lang="en-US" altLang="zh-TW" dirty="0" smtClean="0">
                <a:latin typeface="Arial" panose="020B0604020202020204" pitchFamily="34" charset="0"/>
              </a:rPr>
              <a:t>Lesson 2 </a:t>
            </a:r>
            <a:r>
              <a:rPr lang="en-US" altLang="zh-CN" dirty="0" smtClean="0">
                <a:latin typeface="Arial" panose="020B0604020202020204" pitchFamily="34" charset="0"/>
              </a:rPr>
              <a:t> </a:t>
            </a:r>
            <a:r>
              <a:rPr lang="en-US" altLang="zh-TW" dirty="0" smtClean="0">
                <a:latin typeface="Arial" panose="020B0604020202020204" pitchFamily="34" charset="0"/>
              </a:rPr>
              <a:t>– </a:t>
            </a:r>
            <a:r>
              <a:rPr lang="en-US" altLang="zh-CN" dirty="0" smtClean="0">
                <a:latin typeface="Arial" panose="020B0604020202020204" pitchFamily="34" charset="0"/>
              </a:rPr>
              <a:t>	</a:t>
            </a:r>
            <a:r>
              <a:rPr lang="en-US" altLang="zh-TW" dirty="0" smtClean="0">
                <a:latin typeface="Arial" panose="020B0604020202020204" pitchFamily="34" charset="0"/>
              </a:rPr>
              <a:t>Marketing Process</a:t>
            </a:r>
          </a:p>
          <a:p>
            <a:pPr eaLnBrk="1" hangingPunct="1"/>
            <a:r>
              <a:rPr lang="en-US" altLang="zh-TW" dirty="0" smtClean="0">
                <a:latin typeface="Arial" panose="020B0604020202020204" pitchFamily="34" charset="0"/>
              </a:rP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B46820E8-1D0E-40E6-B13B-0F1533932AA6}" type="slidenum">
              <a:rPr lang="en-US" altLang="zh-TW"/>
              <a:pPr eaLnBrk="1" hangingPunct="1"/>
              <a:t>10</a:t>
            </a:fld>
            <a:endParaRPr lang="en-US" altLang="zh-TW"/>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latin typeface="Arial" panose="020B0604020202020204" pitchFamily="34" charset="0"/>
              </a:rPr>
              <a:t>First, we will look at the 1st step in a marketing process, that is, ‘identifying market opportunities’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CB8C0315-DD61-48FC-A304-9CFA7F98603C}" type="slidenum">
              <a:rPr lang="en-US" altLang="zh-TW"/>
              <a:pPr eaLnBrk="1" hangingPunct="1"/>
              <a:t>11</a:t>
            </a:fld>
            <a:endParaRPr lang="en-US" altLang="zh-TW"/>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latin typeface="Arial" panose="020B0604020202020204" pitchFamily="34" charset="0"/>
              </a:rPr>
              <a:t>The teacher makes clear to students about the relationship between ‘Need’ and ‘Opportunity’.</a:t>
            </a:r>
          </a:p>
          <a:p>
            <a:pPr eaLnBrk="1" hangingPunct="1"/>
            <a:endParaRPr lang="en-US" altLang="zh-TW" smtClean="0">
              <a:latin typeface="Arial" panose="020B0604020202020204" pitchFamily="34" charset="0"/>
            </a:endParaRPr>
          </a:p>
          <a:p>
            <a:pPr eaLnBrk="1" hangingPunct="1"/>
            <a:r>
              <a:rPr lang="en-US" altLang="zh-TW" smtClean="0">
                <a:latin typeface="Arial" panose="020B0604020202020204" pitchFamily="34" charset="0"/>
              </a:rPr>
              <a:t>Since customers only buy what they ‘need’, knowing the needs will result in ‘</a:t>
            </a:r>
            <a:r>
              <a:rPr lang="en-US" altLang="zh-TW" smtClean="0">
                <a:solidFill>
                  <a:srgbClr val="FF0000"/>
                </a:solidFill>
                <a:latin typeface="Arial" panose="020B0604020202020204" pitchFamily="34" charset="0"/>
              </a:rPr>
              <a:t>opportunities’</a:t>
            </a:r>
            <a:r>
              <a:rPr lang="en-US" altLang="zh-TW" smtClean="0">
                <a:latin typeface="Arial" panose="020B0604020202020204" pitchFamily="34" charset="0"/>
              </a:rPr>
              <a:t> for companies.</a:t>
            </a:r>
          </a:p>
          <a:p>
            <a:pPr eaLnBrk="1" hangingPunct="1"/>
            <a:r>
              <a:rPr lang="en-US" altLang="zh-TW" smtClean="0">
                <a:latin typeface="Arial" panose="020B0604020202020204" pitchFamily="34" charset="0"/>
              </a:rPr>
              <a:t>  </a:t>
            </a:r>
          </a:p>
          <a:p>
            <a:pPr eaLnBrk="1" hangingPunct="1"/>
            <a:endParaRPr lang="en-US" altLang="zh-TW" smtClean="0">
              <a:latin typeface="Arial" panose="020B0604020202020204" pitchFamily="34" charset="0"/>
            </a:endParaRPr>
          </a:p>
          <a:p>
            <a:pPr eaLnBrk="1" hangingPunct="1"/>
            <a:endParaRPr lang="en-US" altLang="zh-TW" smtClean="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9E8188FF-024A-4A09-9CAE-F2CF0F2AE2E2}" type="slidenum">
              <a:rPr lang="en-US" altLang="zh-TW"/>
              <a:pPr eaLnBrk="1" hangingPunct="1"/>
              <a:t>12</a:t>
            </a:fld>
            <a:endParaRPr lang="en-US" altLang="zh-TW"/>
          </a:p>
        </p:txBody>
      </p:sp>
      <p:sp>
        <p:nvSpPr>
          <p:cNvPr id="76803"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ln/>
        </p:spPr>
        <p:txBody>
          <a:bodyPr/>
          <a:lstStyle/>
          <a:p>
            <a:pPr eaLnBrk="1" hangingPunct="1"/>
            <a:r>
              <a:rPr lang="en-US" altLang="zh-TW" dirty="0" smtClean="0">
                <a:latin typeface="Arial" panose="020B0604020202020204" pitchFamily="34" charset="0"/>
              </a:rPr>
              <a:t>People want a fast and convenient way to spread butter on bread.</a:t>
            </a:r>
          </a:p>
          <a:p>
            <a:pPr eaLnBrk="1" hangingPunct="1"/>
            <a:r>
              <a:rPr lang="en-US" altLang="zh-TW" dirty="0" smtClean="0">
                <a:latin typeface="Arial" panose="020B0604020202020204" pitchFamily="34" charset="0"/>
              </a:rPr>
              <a:t>Teacher shows the product designed by a Japanese designer to serve this purpose:</a:t>
            </a:r>
          </a:p>
          <a:p>
            <a:pPr eaLnBrk="1" hangingPunct="1"/>
            <a:r>
              <a:rPr lang="en-US" altLang="zh-TW" dirty="0" smtClean="0">
                <a:latin typeface="Arial" panose="020B0604020202020204" pitchFamily="34" charset="0"/>
              </a:rPr>
              <a:t>It is a ‘glue-stick’ like butter, which makes spreading butter on bread like spreading glue on a piece of paper. </a:t>
            </a:r>
          </a:p>
          <a:p>
            <a:pPr eaLnBrk="1" hangingPunct="1"/>
            <a:r>
              <a:rPr lang="en-US" altLang="zh-TW" dirty="0" smtClean="0">
                <a:latin typeface="Arial" panose="020B0604020202020204" pitchFamily="34" charset="0"/>
              </a:rPr>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zh-TW" dirty="0" smtClean="0">
                <a:latin typeface="Arial" panose="020B0604020202020204" pitchFamily="34" charset="0"/>
              </a:rPr>
              <a:t>Teacher may</a:t>
            </a:r>
            <a:r>
              <a:rPr lang="en-US" altLang="zh-TW" baseline="0" dirty="0" smtClean="0">
                <a:latin typeface="Arial" panose="020B0604020202020204" pitchFamily="34" charset="0"/>
              </a:rPr>
              <a:t> </a:t>
            </a:r>
            <a:r>
              <a:rPr lang="en-US" altLang="zh-TW" dirty="0" smtClean="0">
                <a:latin typeface="Arial" panose="020B0604020202020204" pitchFamily="34" charset="0"/>
              </a:rPr>
              <a:t>ask students to create another product to make ‘spreading butter on bread’ fast and convenient.</a:t>
            </a: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156" eaLnBrk="0" hangingPunct="0">
              <a:defRPr kumimoji="1">
                <a:solidFill>
                  <a:schemeClr val="tx1"/>
                </a:solidFill>
                <a:latin typeface="Arial" panose="020B0604020202020204" pitchFamily="34" charset="0"/>
                <a:ea typeface="新細明體" panose="02020500000000000000" pitchFamily="18" charset="-120"/>
              </a:defRPr>
            </a:lvl1pPr>
            <a:lvl2pPr marL="757066" indent="-291179" defTabSz="930156" eaLnBrk="0" hangingPunct="0">
              <a:defRPr kumimoji="1">
                <a:solidFill>
                  <a:schemeClr val="tx1"/>
                </a:solidFill>
                <a:latin typeface="Arial" panose="020B0604020202020204" pitchFamily="34" charset="0"/>
                <a:ea typeface="新細明體" panose="02020500000000000000" pitchFamily="18" charset="-120"/>
              </a:defRPr>
            </a:lvl2pPr>
            <a:lvl3pPr marL="1164717" indent="-232943" defTabSz="930156" eaLnBrk="0" hangingPunct="0">
              <a:defRPr kumimoji="1">
                <a:solidFill>
                  <a:schemeClr val="tx1"/>
                </a:solidFill>
                <a:latin typeface="Arial" panose="020B0604020202020204" pitchFamily="34" charset="0"/>
                <a:ea typeface="新細明體" panose="02020500000000000000" pitchFamily="18" charset="-120"/>
              </a:defRPr>
            </a:lvl3pPr>
            <a:lvl4pPr marL="1630604" indent="-232943" defTabSz="930156" eaLnBrk="0" hangingPunct="0">
              <a:defRPr kumimoji="1">
                <a:solidFill>
                  <a:schemeClr val="tx1"/>
                </a:solidFill>
                <a:latin typeface="Arial" panose="020B0604020202020204" pitchFamily="34" charset="0"/>
                <a:ea typeface="新細明體" panose="02020500000000000000" pitchFamily="18" charset="-120"/>
              </a:defRPr>
            </a:lvl4pPr>
            <a:lvl5pPr marL="2096491" indent="-232943" defTabSz="930156" eaLnBrk="0" hangingPunct="0">
              <a:defRPr kumimoji="1">
                <a:solidFill>
                  <a:schemeClr val="tx1"/>
                </a:solidFill>
                <a:latin typeface="Arial" panose="020B0604020202020204" pitchFamily="34" charset="0"/>
                <a:ea typeface="新細明體" panose="02020500000000000000" pitchFamily="18" charset="-120"/>
              </a:defRPr>
            </a:lvl5pPr>
            <a:lvl6pPr marL="2562377" indent="-232943" defTabSz="930156"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28264" indent="-232943" defTabSz="930156"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94151" indent="-232943" defTabSz="930156"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60038" indent="-232943" defTabSz="930156"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fontAlgn="base" hangingPunct="1">
              <a:spcBef>
                <a:spcPct val="0"/>
              </a:spcBef>
              <a:spcAft>
                <a:spcPct val="0"/>
              </a:spcAft>
            </a:pPr>
            <a:fld id="{CB8C0315-DD61-48FC-A304-9CFA7F98603C}" type="slidenum">
              <a:rPr lang="en-US" altLang="zh-TW">
                <a:solidFill>
                  <a:srgbClr val="000000"/>
                </a:solidFill>
              </a:rPr>
              <a:pPr eaLnBrk="1" fontAlgn="base" hangingPunct="1">
                <a:spcBef>
                  <a:spcPct val="0"/>
                </a:spcBef>
                <a:spcAft>
                  <a:spcPct val="0"/>
                </a:spcAft>
              </a:pPr>
              <a:t>13</a:t>
            </a:fld>
            <a:endParaRPr lang="en-US" altLang="zh-TW">
              <a:solidFill>
                <a:srgbClr val="000000"/>
              </a:solidFill>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31774" fontAlgn="base">
              <a:spcBef>
                <a:spcPct val="30000"/>
              </a:spcBef>
              <a:spcAft>
                <a:spcPct val="0"/>
              </a:spcAft>
            </a:pPr>
            <a:r>
              <a:rPr kumimoji="1" lang="en-US" altLang="zh-TW" sz="1200" dirty="0">
                <a:solidFill>
                  <a:srgbClr val="000000"/>
                </a:solidFill>
                <a:latin typeface="Arial" panose="020B0604020202020204" pitchFamily="34" charset="0"/>
                <a:ea typeface="新細明體" pitchFamily="18" charset="-120"/>
              </a:rPr>
              <a:t>This </a:t>
            </a:r>
            <a:r>
              <a:rPr kumimoji="1" lang="en-US" altLang="zh-TW" sz="1200" dirty="0" smtClean="0">
                <a:solidFill>
                  <a:srgbClr val="000000"/>
                </a:solidFill>
                <a:latin typeface="Arial" panose="020B0604020202020204" pitchFamily="34" charset="0"/>
                <a:ea typeface="新細明體" pitchFamily="18" charset="-120"/>
              </a:rPr>
              <a:t>question </a:t>
            </a:r>
            <a:r>
              <a:rPr kumimoji="1" lang="en-US" altLang="zh-TW" sz="1200" dirty="0">
                <a:solidFill>
                  <a:srgbClr val="000000"/>
                </a:solidFill>
                <a:latin typeface="Arial" panose="020B0604020202020204" pitchFamily="34" charset="0"/>
                <a:ea typeface="新細明體" pitchFamily="18" charset="-120"/>
              </a:rPr>
              <a:t>will explain that ‘needs’ can be identified and observed in our daily lives.</a:t>
            </a:r>
          </a:p>
          <a:p>
            <a:pPr defTabSz="931774" eaLnBrk="0" fontAlgn="base" hangingPunct="0">
              <a:spcBef>
                <a:spcPct val="30000"/>
              </a:spcBef>
              <a:spcAft>
                <a:spcPct val="0"/>
              </a:spcAft>
            </a:pPr>
            <a:endPar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endParaRPr>
          </a:p>
          <a:p>
            <a:pPr defTabSz="931774" eaLnBrk="0" fontAlgn="base" hangingPunct="0">
              <a:spcBef>
                <a:spcPct val="30000"/>
              </a:spcBef>
              <a:spcAft>
                <a:spcPct val="0"/>
              </a:spcAft>
            </a:pP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Students’ </a:t>
            </a:r>
            <a:r>
              <a:rPr lang="en-US" sz="1200" dirty="0" smtClean="0">
                <a:solidFill>
                  <a:prstClr val="black"/>
                </a:solidFill>
                <a:latin typeface="Calibri" panose="020F0502020204030204" pitchFamily="34" charset="0"/>
                <a:ea typeface="PMingLiU" panose="02020500000000000000" pitchFamily="18" charset="-120"/>
                <a:cs typeface="Times New Roman" panose="02020603050405020304" pitchFamily="18" charset="0"/>
              </a:rPr>
              <a:t>response on </a:t>
            </a: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the question may be as follows: </a:t>
            </a:r>
          </a:p>
          <a:p>
            <a:pPr defTabSz="931774" eaLnBrk="0" fontAlgn="base" hangingPunct="0">
              <a:spcBef>
                <a:spcPct val="30000"/>
              </a:spcBef>
              <a:spcAft>
                <a:spcPct val="0"/>
              </a:spcAft>
            </a:pP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Yes, opening a bottle is always a struggle to me because</a:t>
            </a:r>
            <a:b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b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 I need to use both hands to open a bottle cap with opener</a:t>
            </a:r>
            <a:b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b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 it is not easy for me to grip opener firmly</a:t>
            </a:r>
            <a:b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b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 </a:t>
            </a:r>
            <a:r>
              <a:rPr lang="en-US" altLang="zh-TW"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I </a:t>
            </a: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have poor grip strength</a:t>
            </a:r>
          </a:p>
          <a:p>
            <a:pPr defTabSz="931774" eaLnBrk="0" fontAlgn="base" hangingPunct="0">
              <a:spcBef>
                <a:spcPct val="30000"/>
              </a:spcBef>
              <a:spcAft>
                <a:spcPct val="0"/>
              </a:spcAft>
            </a:pP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 …</a:t>
            </a:r>
            <a:b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br>
            <a:endPar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endParaRPr>
          </a:p>
          <a:p>
            <a:pPr defTabSz="931774" eaLnBrk="0" fontAlgn="base" hangingPunct="0">
              <a:spcBef>
                <a:spcPct val="30000"/>
              </a:spcBef>
              <a:spcAft>
                <a:spcPct val="0"/>
              </a:spcAft>
            </a:pPr>
            <a:r>
              <a:rPr lang="en-US" altLang="zh-TW"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Needs </a:t>
            </a:r>
            <a:r>
              <a:rPr lang="en-US" altLang="zh-TW" sz="1200" dirty="0" smtClean="0">
                <a:solidFill>
                  <a:prstClr val="black"/>
                </a:solidFill>
                <a:latin typeface="Calibri" panose="020F0502020204030204" pitchFamily="34" charset="0"/>
                <a:ea typeface="PMingLiU" panose="02020500000000000000" pitchFamily="18" charset="-120"/>
                <a:cs typeface="Times New Roman" panose="02020603050405020304" pitchFamily="18" charset="0"/>
              </a:rPr>
              <a:t>identified </a:t>
            </a:r>
            <a:r>
              <a:rPr lang="en-US" altLang="zh-TW"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for </a:t>
            </a: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an opener…</a:t>
            </a:r>
          </a:p>
          <a:p>
            <a:pPr defTabSz="931774" eaLnBrk="0" fontAlgn="base" hangingPunct="0">
              <a:spcBef>
                <a:spcPct val="30000"/>
              </a:spcBef>
              <a:spcAft>
                <a:spcPct val="0"/>
              </a:spcAft>
            </a:pP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 It should be easy to grip firmly</a:t>
            </a:r>
          </a:p>
          <a:p>
            <a:pPr defTabSz="931774" eaLnBrk="0" fontAlgn="base" hangingPunct="0">
              <a:spcBef>
                <a:spcPct val="30000"/>
              </a:spcBef>
              <a:spcAft>
                <a:spcPct val="0"/>
              </a:spcAft>
            </a:pP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 It can be used to open the bottle with minimal force</a:t>
            </a:r>
          </a:p>
          <a:p>
            <a:pPr defTabSz="931774" eaLnBrk="0" fontAlgn="base" hangingPunct="0">
              <a:spcBef>
                <a:spcPct val="30000"/>
              </a:spcBef>
              <a:spcAft>
                <a:spcPct val="0"/>
              </a:spcAft>
            </a:pP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 It can be used to open the bottle with only one hand</a:t>
            </a:r>
          </a:p>
          <a:p>
            <a:pPr defTabSz="931774" eaLnBrk="0" fontAlgn="base" hangingPunct="0">
              <a:spcBef>
                <a:spcPct val="30000"/>
              </a:spcBef>
              <a:spcAft>
                <a:spcPct val="0"/>
              </a:spcAft>
            </a:pPr>
            <a:r>
              <a:rPr lang="en-US" sz="1200" dirty="0">
                <a:solidFill>
                  <a:prstClr val="black"/>
                </a:solidFill>
                <a:latin typeface="Calibri" panose="020F0502020204030204" pitchFamily="34" charset="0"/>
                <a:ea typeface="PMingLiU" panose="02020500000000000000" pitchFamily="18" charset="-120"/>
                <a:cs typeface="Times New Roman" panose="02020603050405020304" pitchFamily="18" charset="0"/>
              </a:rPr>
              <a:t>- …</a:t>
            </a:r>
            <a:endParaRPr kumimoji="1" lang="en-US" sz="1200" dirty="0">
              <a:solidFill>
                <a:srgbClr val="000000"/>
              </a:solidFill>
              <a:latin typeface="Arial" charset="0"/>
              <a:ea typeface="新細明體" pitchFamily="18" charset="-120"/>
            </a:endParaRPr>
          </a:p>
          <a:p>
            <a:pPr eaLnBrk="1" hangingPunct="1"/>
            <a:endParaRPr lang="en-US" altLang="zh-TW" sz="1200" dirty="0" smtClean="0">
              <a:latin typeface="Arial" panose="020B0604020202020204" pitchFamily="34" charset="0"/>
            </a:endParaRPr>
          </a:p>
          <a:p>
            <a:pPr eaLnBrk="1" hangingPunct="1"/>
            <a:endParaRPr lang="en-US" altLang="zh-TW" sz="1200" dirty="0" smtClean="0">
              <a:latin typeface="Arial" panose="020B0604020202020204" pitchFamily="34" charset="0"/>
            </a:endParaRPr>
          </a:p>
        </p:txBody>
      </p:sp>
    </p:spTree>
    <p:extLst>
      <p:ext uri="{BB962C8B-B14F-4D97-AF65-F5344CB8AC3E}">
        <p14:creationId xmlns:p14="http://schemas.microsoft.com/office/powerpoint/2010/main" val="246245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45D4007E-D230-4569-9675-CC809D5BF6DE}" type="slidenum">
              <a:rPr lang="en-US" altLang="zh-TW"/>
              <a:pPr eaLnBrk="1" hangingPunct="1"/>
              <a:t>14</a:t>
            </a:fld>
            <a:endParaRPr lang="en-US" altLang="zh-TW"/>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Repeat the message in slide 11 to reinforce students’ understanding about the relationship between need and opportunity.</a:t>
            </a:r>
          </a:p>
          <a:p>
            <a:pPr eaLnBrk="1" hangingPunct="1"/>
            <a:r>
              <a:rPr lang="en-US" altLang="zh-TW" dirty="0" smtClean="0">
                <a:latin typeface="Arial" panose="020B0604020202020204" pitchFamily="34" charset="0"/>
              </a:rPr>
              <a:t>Marketing starts with identifying customers needs because “need” causes “opportunities” for companies.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The following statement shows</a:t>
            </a:r>
            <a:r>
              <a:rPr lang="zh-TW" altLang="en-US" dirty="0" smtClean="0">
                <a:latin typeface="Arial" panose="020B0604020202020204" pitchFamily="34" charset="0"/>
              </a:rPr>
              <a:t> </a:t>
            </a:r>
            <a:r>
              <a:rPr lang="en-US" altLang="zh-TW" dirty="0" smtClean="0">
                <a:latin typeface="Arial" panose="020B0604020202020204" pitchFamily="34" charset="0"/>
              </a:rPr>
              <a:t>the relationship between customers and income: </a:t>
            </a:r>
          </a:p>
          <a:p>
            <a:pPr eaLnBrk="1" hangingPunct="1"/>
            <a:r>
              <a:rPr lang="en-US" altLang="zh-TW" dirty="0" smtClean="0">
                <a:latin typeface="Arial" panose="020B0604020202020204" pitchFamily="34" charset="0"/>
              </a:rPr>
              <a:t>-- Customers  will buy products that satisfy their needs.</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In reality, not all ‘needs’ could be easily observed. In many cases, ‘marketing research’ is required to identify needs / opportunities.</a:t>
            </a:r>
          </a:p>
          <a:p>
            <a:pPr eaLnBrk="1" hangingPunct="1"/>
            <a:r>
              <a:rPr lang="en-US" altLang="zh-TW" dirty="0" smtClean="0">
                <a:latin typeface="Arial" panose="020B0604020202020204" pitchFamily="34" charset="0"/>
              </a:rPr>
              <a:t>Marketing research will be discussed in Topic M07.</a:t>
            </a:r>
          </a:p>
          <a:p>
            <a:pPr eaLnBrk="1" hangingPunct="1"/>
            <a:r>
              <a:rPr lang="en-US" altLang="zh-TW" dirty="0" smtClean="0">
                <a:latin typeface="Arial" panose="020B0604020202020204" pitchFamily="34" charset="0"/>
              </a:rPr>
              <a:t>  </a:t>
            </a:r>
          </a:p>
          <a:p>
            <a:pPr eaLnBrk="1" hangingPunct="1"/>
            <a:r>
              <a:rPr lang="en-US" altLang="zh-TW" dirty="0" smtClean="0">
                <a:latin typeface="Arial" panose="020B0604020202020204" pitchFamily="34" charset="0"/>
              </a:rPr>
              <a:t>Teacher sums up that though target customers’</a:t>
            </a:r>
            <a:r>
              <a:rPr lang="en-US" altLang="zh-TW" baseline="0" dirty="0" smtClean="0">
                <a:latin typeface="Arial" panose="020B0604020202020204" pitchFamily="34" charset="0"/>
              </a:rPr>
              <a:t> needs are identified, customers will only purchase those products which are practical and able to satisfy their needs effectively and efficiently. </a:t>
            </a:r>
            <a:endParaRPr lang="en-US" altLang="zh-TW" dirty="0" smtClean="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9D07D211-8F29-4F7F-B98B-12347BB44FEF}" type="slidenum">
              <a:rPr lang="en-US" altLang="zh-TW"/>
              <a:pPr eaLnBrk="1" hangingPunct="1"/>
              <a:t>15</a:t>
            </a:fld>
            <a:endParaRPr lang="en-US" altLang="zh-TW"/>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Refer to Activity 1 (</a:t>
            </a:r>
            <a:r>
              <a:rPr lang="en-US" altLang="zh-TW" sz="1200" dirty="0" smtClean="0">
                <a:latin typeface="Arial" panose="020B0604020202020204" pitchFamily="34" charset="0"/>
              </a:rPr>
              <a:t>Student Worksheet p.3</a:t>
            </a:r>
            <a:r>
              <a:rPr lang="en-US" altLang="zh-TW" dirty="0" smtClean="0">
                <a:latin typeface="Arial" panose="020B0604020202020204" pitchFamily="34" charset="0"/>
              </a:rPr>
              <a:t>), ask the class,  “What are the needs of potential customers of the shop?”</a:t>
            </a:r>
          </a:p>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p:txBody>
      </p:sp>
    </p:spTree>
    <p:extLst>
      <p:ext uri="{BB962C8B-B14F-4D97-AF65-F5344CB8AC3E}">
        <p14:creationId xmlns:p14="http://schemas.microsoft.com/office/powerpoint/2010/main" val="4045357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812574EF-708B-43BA-9CBD-EC0E22935623}" type="slidenum">
              <a:rPr lang="en-US" altLang="zh-TW"/>
              <a:pPr eaLnBrk="1" hangingPunct="1"/>
              <a:t>16</a:t>
            </a:fld>
            <a:endParaRPr lang="en-US" altLang="zh-TW"/>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b="1" dirty="0" smtClean="0">
                <a:latin typeface="Arial" panose="020B0604020202020204" pitchFamily="34" charset="0"/>
              </a:rPr>
              <a:t>Step 2</a:t>
            </a:r>
          </a:p>
          <a:p>
            <a:pPr eaLnBrk="1" hangingPunct="1"/>
            <a:r>
              <a:rPr lang="en-US" altLang="zh-TW" dirty="0" smtClean="0">
                <a:latin typeface="Arial" panose="020B0604020202020204" pitchFamily="34" charset="0"/>
              </a:rPr>
              <a:t>After identifying market opportunities, marketers must select target markets:</a:t>
            </a:r>
          </a:p>
          <a:p>
            <a:pPr eaLnBrk="1" hangingPunct="1"/>
            <a:endParaRPr lang="en-US" altLang="zh-TW" dirty="0" smtClean="0">
              <a:latin typeface="Arial" panose="020B0604020202020204" pitchFamily="34" charset="0"/>
            </a:endParaRPr>
          </a:p>
          <a:p>
            <a:pPr marL="182563" lvl="1" indent="-182563" eaLnBrk="1" hangingPunct="1">
              <a:buFontTx/>
              <a:buChar char="-"/>
            </a:pPr>
            <a:r>
              <a:rPr lang="en-US" altLang="zh-TW" dirty="0" smtClean="0">
                <a:latin typeface="Arial" panose="020B0604020202020204" pitchFamily="34" charset="0"/>
              </a:rPr>
              <a:t>Market Segmentation divides the market into different customer groups with similar preferences/features.</a:t>
            </a:r>
          </a:p>
          <a:p>
            <a:pPr marL="182563" lvl="1" indent="-182563" eaLnBrk="1" hangingPunct="1">
              <a:buFontTx/>
              <a:buChar char="-"/>
            </a:pPr>
            <a:endParaRPr lang="en-US" altLang="zh-TW" dirty="0" smtClean="0">
              <a:latin typeface="Arial" panose="020B0604020202020204" pitchFamily="34" charset="0"/>
            </a:endParaRPr>
          </a:p>
          <a:p>
            <a:pPr marL="182563" lvl="1" indent="-182563" eaLnBrk="1" hangingPunct="1">
              <a:buFontTx/>
              <a:buChar char="-"/>
            </a:pPr>
            <a:r>
              <a:rPr lang="en-US" altLang="zh-TW" dirty="0" smtClean="0">
                <a:latin typeface="Arial" panose="020B0604020202020204" pitchFamily="34" charset="0"/>
              </a:rPr>
              <a:t>Market Targeting focuses on specific customer groups.</a:t>
            </a:r>
          </a:p>
          <a:p>
            <a:pPr marL="182563" lvl="1" indent="-182563" eaLnBrk="1" hangingPunct="1">
              <a:buFontTx/>
              <a:buChar char="-"/>
            </a:pPr>
            <a:endParaRPr lang="en-US" altLang="zh-TW" dirty="0" smtClean="0">
              <a:latin typeface="Arial" panose="020B0604020202020204" pitchFamily="34" charset="0"/>
            </a:endParaRPr>
          </a:p>
          <a:p>
            <a:pPr marL="182563" lvl="1" indent="-182563" eaLnBrk="1" hangingPunct="1">
              <a:buFontTx/>
              <a:buChar char="-"/>
            </a:pPr>
            <a:r>
              <a:rPr lang="en-US" altLang="zh-TW" dirty="0" smtClean="0">
                <a:latin typeface="Arial" panose="020B0604020202020204" pitchFamily="34" charset="0"/>
              </a:rPr>
              <a:t>Market Positioning builds the brand image and perception in the minds of the targeted customers.</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Details of market segmentation, market targeting and market positioning will be explained in the next few slides. </a:t>
            </a: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634C6366-34AE-4FAE-8EEE-1085BBE8E9D3}" type="slidenum">
              <a:rPr kumimoji="1"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r" defTabSz="912813" rtl="0" eaLnBrk="1" fontAlgn="base" latinLnBrk="0" hangingPunct="1">
                <a:lnSpc>
                  <a:spcPct val="100000"/>
                </a:lnSpc>
                <a:spcBef>
                  <a:spcPct val="0"/>
                </a:spcBef>
                <a:spcAft>
                  <a:spcPct val="0"/>
                </a:spcAft>
                <a:buClrTx/>
                <a:buSzTx/>
                <a:buFontTx/>
                <a:buNone/>
                <a:tabLst/>
                <a:defRPr/>
              </a:pPr>
              <a:t>17</a:t>
            </a:fld>
            <a:endParaRPr kumimoji="1"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xfrm>
            <a:off x="701040" y="4473891"/>
            <a:ext cx="5608320" cy="43560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b="1" dirty="0" smtClean="0">
                <a:latin typeface="Arial" panose="020B0604020202020204" pitchFamily="34" charset="0"/>
              </a:rPr>
              <a:t>Sample case:</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According</a:t>
            </a:r>
            <a:r>
              <a:rPr lang="en-US" altLang="zh-TW" baseline="0" dirty="0" smtClean="0">
                <a:latin typeface="Arial" panose="020B0604020202020204" pitchFamily="34" charset="0"/>
              </a:rPr>
              <a:t> to the given scenario, teacher asks students if they were </a:t>
            </a:r>
            <a:r>
              <a:rPr lang="en-US" altLang="zh-TW" baseline="0" dirty="0" err="1" smtClean="0">
                <a:latin typeface="Arial" panose="020B0604020202020204" pitchFamily="34" charset="0"/>
              </a:rPr>
              <a:t>Mr</a:t>
            </a:r>
            <a:r>
              <a:rPr lang="en-US" altLang="zh-TW" baseline="0" dirty="0" smtClean="0">
                <a:latin typeface="Arial" panose="020B0604020202020204" pitchFamily="34" charset="0"/>
              </a:rPr>
              <a:t> </a:t>
            </a:r>
            <a:r>
              <a:rPr lang="en-US" altLang="zh-TW" baseline="0" dirty="0" smtClean="0">
                <a:latin typeface="Arial" panose="020B0604020202020204" pitchFamily="34" charset="0"/>
              </a:rPr>
              <a:t>KAM, </a:t>
            </a:r>
            <a:r>
              <a:rPr lang="en-US" altLang="zh-TW" baseline="0" dirty="0" smtClean="0">
                <a:latin typeface="Arial" panose="020B0604020202020204" pitchFamily="34" charset="0"/>
              </a:rPr>
              <a:t>which customer group they would target for. There are no standard answers.</a:t>
            </a:r>
          </a:p>
          <a:p>
            <a:pPr eaLnBrk="1" hangingPunct="1"/>
            <a:endParaRPr lang="en-US" altLang="zh-TW" baseline="0" dirty="0" smtClean="0">
              <a:latin typeface="Arial" panose="020B0604020202020204" pitchFamily="34" charset="0"/>
            </a:endParaRPr>
          </a:p>
          <a:p>
            <a:pPr eaLnBrk="1" hangingPunct="1"/>
            <a:r>
              <a:rPr lang="en-US" altLang="zh-TW" baseline="0" dirty="0" smtClean="0">
                <a:latin typeface="Arial" panose="020B0604020202020204" pitchFamily="34" charset="0"/>
              </a:rPr>
              <a:t>Example for illustrations: </a:t>
            </a:r>
          </a:p>
          <a:p>
            <a:pPr eaLnBrk="1" hangingPunct="1"/>
            <a:endParaRPr lang="en-US" altLang="zh-TW" baseline="0" dirty="0" smtClean="0">
              <a:latin typeface="Arial" panose="020B0604020202020204" pitchFamily="34" charset="0"/>
            </a:endParaRPr>
          </a:p>
          <a:p>
            <a:pPr eaLnBrk="1" hangingPunct="1"/>
            <a:r>
              <a:rPr lang="en-US" altLang="zh-TW" baseline="0" dirty="0" smtClean="0">
                <a:latin typeface="Arial" panose="020B0604020202020204" pitchFamily="34" charset="0"/>
              </a:rPr>
              <a:t>1) I shall target local residents &amp; families in Yau </a:t>
            </a:r>
            <a:r>
              <a:rPr lang="en-US" altLang="zh-TW" baseline="0" dirty="0" err="1" smtClean="0">
                <a:latin typeface="Arial" panose="020B0604020202020204" pitchFamily="34" charset="0"/>
              </a:rPr>
              <a:t>Tsim</a:t>
            </a:r>
            <a:r>
              <a:rPr lang="en-US" altLang="zh-TW" baseline="0" dirty="0" smtClean="0">
                <a:latin typeface="Arial" panose="020B0604020202020204" pitchFamily="34" charset="0"/>
              </a:rPr>
              <a:t> </a:t>
            </a:r>
            <a:r>
              <a:rPr lang="en-US" altLang="zh-TW" baseline="0" dirty="0" err="1" smtClean="0">
                <a:latin typeface="Arial" panose="020B0604020202020204" pitchFamily="34" charset="0"/>
              </a:rPr>
              <a:t>Mong</a:t>
            </a:r>
            <a:r>
              <a:rPr lang="en-US" altLang="zh-TW" baseline="0" dirty="0" smtClean="0">
                <a:latin typeface="Arial" panose="020B0604020202020204" pitchFamily="34" charset="0"/>
              </a:rPr>
              <a:t> District. </a:t>
            </a:r>
          </a:p>
          <a:p>
            <a:pPr eaLnBrk="1" hangingPunct="1"/>
            <a:endParaRPr lang="en-US" altLang="zh-TW" baseline="0" dirty="0" smtClean="0">
              <a:latin typeface="Arial" panose="020B0604020202020204" pitchFamily="34" charset="0"/>
            </a:endParaRPr>
          </a:p>
          <a:p>
            <a:pPr eaLnBrk="1" hangingPunct="1"/>
            <a:r>
              <a:rPr lang="en-US" altLang="zh-TW" baseline="0" dirty="0" smtClean="0">
                <a:latin typeface="Arial" panose="020B0604020202020204" pitchFamily="34" charset="0"/>
              </a:rPr>
              <a:t>2) Needs of the target group identified are as follows…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zh-TW" baseline="0" dirty="0" smtClean="0">
                <a:latin typeface="Arial" panose="020B0604020202020204" pitchFamily="34" charset="0"/>
              </a:rPr>
              <a:t>convenient location</a:t>
            </a:r>
          </a:p>
          <a:p>
            <a:pPr marL="171450" indent="-171450" eaLnBrk="1" hangingPunct="1">
              <a:buFontTx/>
              <a:buChar char="-"/>
            </a:pPr>
            <a:r>
              <a:rPr lang="en-US" altLang="zh-TW" baseline="0" dirty="0" smtClean="0">
                <a:latin typeface="Arial" panose="020B0604020202020204" pitchFamily="34" charset="0"/>
              </a:rPr>
              <a:t>demand for a good </a:t>
            </a:r>
            <a:r>
              <a:rPr lang="en-US" altLang="zh-TW" baseline="0" dirty="0" smtClean="0">
                <a:latin typeface="Arial" panose="020B0604020202020204" pitchFamily="34" charset="0"/>
              </a:rPr>
              <a:t>deal / a </a:t>
            </a:r>
            <a:r>
              <a:rPr lang="en-US" altLang="zh-TW" baseline="0" dirty="0" smtClean="0">
                <a:latin typeface="Arial" panose="020B0604020202020204" pitchFamily="34" charset="0"/>
              </a:rPr>
              <a:t>meal with high CP value</a:t>
            </a:r>
          </a:p>
          <a:p>
            <a:pPr marL="171450" indent="-171450" eaLnBrk="1" hangingPunct="1">
              <a:buFontTx/>
              <a:buChar char="-"/>
            </a:pPr>
            <a:r>
              <a:rPr lang="en-US" altLang="zh-TW" baseline="0" dirty="0" smtClean="0">
                <a:latin typeface="Arial" panose="020B0604020202020204" pitchFamily="34" charset="0"/>
              </a:rPr>
              <a:t>large variety of food items </a:t>
            </a:r>
          </a:p>
          <a:p>
            <a:pPr marL="171450" indent="-171450" eaLnBrk="1" hangingPunct="1">
              <a:buFontTx/>
              <a:buChar char="-"/>
            </a:pPr>
            <a:r>
              <a:rPr lang="en-US" altLang="zh-TW" baseline="0" dirty="0" smtClean="0">
                <a:latin typeface="Arial" panose="020B0604020202020204" pitchFamily="34" charset="0"/>
              </a:rPr>
              <a:t>Taste is always okay</a:t>
            </a:r>
          </a:p>
          <a:p>
            <a:pPr marL="171450" indent="-171450" eaLnBrk="1" hangingPunct="1">
              <a:buFontTx/>
              <a:buChar char="-"/>
            </a:pPr>
            <a:r>
              <a:rPr lang="en-US" altLang="zh-TW" baseline="0" dirty="0" smtClean="0">
                <a:latin typeface="Arial" panose="020B0604020202020204" pitchFamily="34" charset="0"/>
              </a:rPr>
              <a:t>…</a:t>
            </a:r>
          </a:p>
          <a:p>
            <a:pPr marL="0" indent="0" eaLnBrk="1" hangingPunct="1">
              <a:buFontTx/>
              <a:buNone/>
            </a:pPr>
            <a:endParaRPr lang="en-US" altLang="zh-TW" baseline="0" dirty="0" smtClean="0">
              <a:latin typeface="Arial" panose="020B0604020202020204" pitchFamily="34" charset="0"/>
            </a:endParaRPr>
          </a:p>
          <a:p>
            <a:pPr marL="0" indent="0" eaLnBrk="1" hangingPunct="1">
              <a:buFontTx/>
              <a:buNone/>
            </a:pPr>
            <a:r>
              <a:rPr lang="en-US" altLang="zh-TW" baseline="0" dirty="0" smtClean="0">
                <a:latin typeface="Arial" panose="020B0604020202020204" pitchFamily="34" charset="0"/>
              </a:rPr>
              <a:t>3) If I were </a:t>
            </a:r>
            <a:r>
              <a:rPr lang="en-US" altLang="zh-TW" baseline="0" dirty="0" err="1" smtClean="0">
                <a:latin typeface="Arial" panose="020B0604020202020204" pitchFamily="34" charset="0"/>
              </a:rPr>
              <a:t>Mr</a:t>
            </a:r>
            <a:r>
              <a:rPr lang="en-US" altLang="zh-TW" baseline="0" dirty="0" smtClean="0">
                <a:latin typeface="Arial" panose="020B0604020202020204" pitchFamily="34" charset="0"/>
              </a:rPr>
              <a:t> </a:t>
            </a:r>
            <a:r>
              <a:rPr lang="en-US" altLang="zh-TW" baseline="0" dirty="0" smtClean="0">
                <a:latin typeface="Arial" panose="020B0604020202020204" pitchFamily="34" charset="0"/>
              </a:rPr>
              <a:t>KAM, </a:t>
            </a:r>
            <a:r>
              <a:rPr lang="en-US" altLang="zh-TW" baseline="0" dirty="0" smtClean="0">
                <a:latin typeface="Arial" panose="020B0604020202020204" pitchFamily="34" charset="0"/>
              </a:rPr>
              <a:t>I shall provide a clean and tidy environment with good services for the target group and make the tea house “the best value for money” in the Yau </a:t>
            </a:r>
            <a:r>
              <a:rPr lang="en-US" altLang="zh-TW" baseline="0" dirty="0" err="1" smtClean="0">
                <a:latin typeface="Arial" panose="020B0604020202020204" pitchFamily="34" charset="0"/>
              </a:rPr>
              <a:t>Tsim</a:t>
            </a:r>
            <a:r>
              <a:rPr lang="en-US" altLang="zh-TW" baseline="0" dirty="0" smtClean="0">
                <a:latin typeface="Arial" panose="020B0604020202020204" pitchFamily="34" charset="0"/>
              </a:rPr>
              <a:t> </a:t>
            </a:r>
            <a:r>
              <a:rPr lang="en-US" altLang="zh-TW" baseline="0" dirty="0" err="1" smtClean="0">
                <a:latin typeface="Arial" panose="020B0604020202020204" pitchFamily="34" charset="0"/>
              </a:rPr>
              <a:t>Mong</a:t>
            </a:r>
            <a:r>
              <a:rPr lang="en-US" altLang="zh-TW" baseline="0" dirty="0" smtClean="0">
                <a:latin typeface="Arial" panose="020B0604020202020204" pitchFamily="34" charset="0"/>
              </a:rPr>
              <a:t> District.</a:t>
            </a:r>
          </a:p>
          <a:p>
            <a:pPr marL="171450" indent="-171450" eaLnBrk="1" hangingPunct="1">
              <a:buFontTx/>
              <a:buChar char="-"/>
            </a:pPr>
            <a:endParaRPr lang="en-US" altLang="zh-TW" baseline="0" dirty="0" smtClean="0">
              <a:latin typeface="Arial" panose="020B0604020202020204" pitchFamily="34" charset="0"/>
            </a:endParaRPr>
          </a:p>
          <a:p>
            <a:pPr marL="0" indent="0" eaLnBrk="1" hangingPunct="1">
              <a:buFontTx/>
              <a:buNone/>
            </a:pPr>
            <a:endParaRPr lang="en-US" altLang="zh-TW" baseline="0" dirty="0" smtClean="0">
              <a:latin typeface="Arial" panose="020B0604020202020204" pitchFamily="34" charset="0"/>
            </a:endParaRPr>
          </a:p>
          <a:p>
            <a:pPr marL="0" indent="0" eaLnBrk="1" hangingPunct="1">
              <a:buFontTx/>
              <a:buNone/>
            </a:pPr>
            <a:r>
              <a:rPr lang="en-US" altLang="zh-TW" baseline="0" dirty="0" smtClean="0">
                <a:latin typeface="Arial" panose="020B0604020202020204" pitchFamily="34" charset="0"/>
              </a:rPr>
              <a:t>(to be continued…)</a:t>
            </a:r>
          </a:p>
          <a:p>
            <a:pPr marL="171450" indent="-171450" eaLnBrk="1" hangingPunct="1">
              <a:buFontTx/>
              <a:buChar char="-"/>
            </a:pPr>
            <a:endParaRPr lang="en-US" altLang="zh-TW" baseline="0" dirty="0" smtClean="0">
              <a:latin typeface="Arial" panose="020B0604020202020204" pitchFamily="34" charset="0"/>
            </a:endParaRPr>
          </a:p>
          <a:p>
            <a:pPr marL="171450" indent="-171450" eaLnBrk="1" hangingPunct="1">
              <a:buFontTx/>
              <a:buChar char="-"/>
            </a:pPr>
            <a:endParaRPr lang="en-US" altLang="zh-TW" baseline="0" dirty="0" smtClean="0">
              <a:latin typeface="Arial" panose="020B0604020202020204" pitchFamily="34" charset="0"/>
            </a:endParaRPr>
          </a:p>
          <a:p>
            <a:pPr marL="171450" indent="-171450" eaLnBrk="1" hangingPunct="1">
              <a:buFontTx/>
              <a:buChar char="-"/>
            </a:pPr>
            <a:endParaRPr lang="en-US" altLang="zh-TW" baseline="0" dirty="0" smtClean="0">
              <a:latin typeface="Arial" panose="020B0604020202020204" pitchFamily="34" charset="0"/>
            </a:endParaRPr>
          </a:p>
          <a:p>
            <a:pPr marL="171450" indent="-171450" eaLnBrk="1" hangingPunct="1">
              <a:buFontTx/>
              <a:buChar char="-"/>
            </a:pPr>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p:txBody>
      </p:sp>
    </p:spTree>
    <p:extLst>
      <p:ext uri="{BB962C8B-B14F-4D97-AF65-F5344CB8AC3E}">
        <p14:creationId xmlns:p14="http://schemas.microsoft.com/office/powerpoint/2010/main" val="2946217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634C6366-34AE-4FAE-8EEE-1085BBE8E9D3}" type="slidenum">
              <a:rPr kumimoji="1"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r" defTabSz="912813" rtl="0" eaLnBrk="1" fontAlgn="base" latinLnBrk="0" hangingPunct="1">
                <a:lnSpc>
                  <a:spcPct val="100000"/>
                </a:lnSpc>
                <a:spcBef>
                  <a:spcPct val="0"/>
                </a:spcBef>
                <a:spcAft>
                  <a:spcPct val="0"/>
                </a:spcAft>
                <a:buClrTx/>
                <a:buSzTx/>
                <a:buFontTx/>
                <a:buNone/>
                <a:tabLst/>
                <a:defRPr/>
              </a:pPr>
              <a:t>18</a:t>
            </a:fld>
            <a:endParaRPr kumimoji="1"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b="0" dirty="0" smtClean="0">
                <a:latin typeface="Arial" panose="020B0604020202020204" pitchFamily="34" charset="0"/>
              </a:rPr>
              <a:t>…continued</a:t>
            </a:r>
          </a:p>
          <a:p>
            <a:pPr eaLnBrk="1" hangingPunct="1"/>
            <a:endParaRPr lang="en-US" altLang="zh-TW" b="1" dirty="0" smtClean="0">
              <a:latin typeface="Arial" panose="020B0604020202020204" pitchFamily="34" charset="0"/>
            </a:endParaRPr>
          </a:p>
          <a:p>
            <a:pPr eaLnBrk="1" hangingPunct="1"/>
            <a:r>
              <a:rPr lang="en-US" altLang="zh-TW" b="1" dirty="0" smtClean="0">
                <a:latin typeface="Arial" panose="020B0604020202020204" pitchFamily="34" charset="0"/>
              </a:rPr>
              <a:t>Sample case:</a:t>
            </a:r>
          </a:p>
          <a:p>
            <a:pPr eaLnBrk="1" hangingPunct="1"/>
            <a:endParaRPr lang="en-US" altLang="zh-TW" dirty="0" smtClean="0">
              <a:latin typeface="Arial" panose="020B0604020202020204" pitchFamily="34" charset="0"/>
            </a:endParaRPr>
          </a:p>
          <a:p>
            <a:pPr marL="0" indent="0" eaLnBrk="1" hangingPunct="1">
              <a:buFontTx/>
              <a:buNone/>
            </a:pPr>
            <a:r>
              <a:rPr lang="en-US" altLang="zh-TW" baseline="0" dirty="0" smtClean="0">
                <a:latin typeface="Arial" panose="020B0604020202020204" pitchFamily="34" charset="0"/>
              </a:rPr>
              <a:t>Teacher further explains the meaning of Market Segmentation, Market Targeting and Market Positioning with the case.</a:t>
            </a:r>
          </a:p>
          <a:p>
            <a:pPr marL="171450" indent="-171450" eaLnBrk="1" hangingPunct="1">
              <a:buFontTx/>
              <a:buChar char="-"/>
            </a:pPr>
            <a:endParaRPr lang="en-US" altLang="zh-TW" baseline="0" dirty="0" smtClean="0">
              <a:latin typeface="Arial" panose="020B0604020202020204" pitchFamily="34" charset="0"/>
            </a:endParaRPr>
          </a:p>
          <a:p>
            <a:pPr marL="171450" indent="-171450" eaLnBrk="1" hangingPunct="1">
              <a:buFontTx/>
              <a:buChar char="-"/>
            </a:pPr>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p:txBody>
      </p:sp>
    </p:spTree>
    <p:extLst>
      <p:ext uri="{BB962C8B-B14F-4D97-AF65-F5344CB8AC3E}">
        <p14:creationId xmlns:p14="http://schemas.microsoft.com/office/powerpoint/2010/main" val="465917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1FF747FB-712F-454E-9368-9273F4FFC58D}" type="slidenum">
              <a:rPr lang="en-US" altLang="zh-TW"/>
              <a:pPr eaLnBrk="1" hangingPunct="1"/>
              <a:t>19</a:t>
            </a:fld>
            <a:endParaRPr lang="en-US" altLang="zh-TW"/>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In order to identify different market segments in any particular product market, marketers may classify customers into different groups of similar needs, characteristics or behavior based on different variables such as age, gender, occupation or others as mentioned previously. This process of dividing the market into different groups is called “market segmentation”.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7F947779-C04E-47DD-84EF-5633B44D7C4B}" type="slidenum">
              <a:rPr lang="en-US" altLang="zh-TW"/>
              <a:pPr eaLnBrk="1" hangingPunct="1"/>
              <a:t>2</a:t>
            </a:fld>
            <a:endParaRPr lang="en-US" altLang="zh-TW"/>
          </a:p>
        </p:txBody>
      </p:sp>
      <p:sp>
        <p:nvSpPr>
          <p:cNvPr id="59395"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ln/>
        </p:spPr>
        <p:txBody>
          <a:bodyPr/>
          <a:lstStyle/>
          <a:p>
            <a:pPr eaLnBrk="1" hangingPunct="1"/>
            <a:r>
              <a:rPr lang="en-US" altLang="zh-TW" b="1" dirty="0" smtClean="0">
                <a:latin typeface="Arial" panose="020B0604020202020204" pitchFamily="34" charset="0"/>
              </a:rPr>
              <a:t>Lesson 1</a:t>
            </a:r>
          </a:p>
          <a:p>
            <a:pPr eaLnBrk="1" hangingPunct="1"/>
            <a:endParaRPr lang="en-US" altLang="zh-TW" b="1" dirty="0" smtClean="0">
              <a:latin typeface="Arial" panose="020B0604020202020204" pitchFamily="34" charset="0"/>
            </a:endParaRPr>
          </a:p>
          <a:p>
            <a:pPr eaLnBrk="1" hangingPunct="1"/>
            <a:r>
              <a:rPr lang="en-US" altLang="zh-TW" dirty="0" smtClean="0">
                <a:latin typeface="Arial" panose="020B0604020202020204" pitchFamily="34" charset="0"/>
              </a:rPr>
              <a:t>Start the lesson with a practical marketing case. The purpose of this case is to introduce the concept of marketing activities to students.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Divide students into groups of 5 and distribute the Student </a:t>
            </a:r>
            <a:r>
              <a:rPr lang="en-US" altLang="zh-TW" smtClean="0">
                <a:latin typeface="Arial" panose="020B0604020202020204" pitchFamily="34" charset="0"/>
              </a:rPr>
              <a:t>Worksheet pp.1-2</a:t>
            </a:r>
            <a:r>
              <a:rPr lang="en-US" altLang="zh-TW" dirty="0" smtClean="0">
                <a:latin typeface="Arial" panose="020B0604020202020204" pitchFamily="34" charset="0"/>
              </a:rPr>
              <a:t>, Activity 1: Opening a Japanese Trendy Shop.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Details of the case: </a:t>
            </a:r>
          </a:p>
          <a:p>
            <a:pPr eaLnBrk="1" hangingPunct="1"/>
            <a:r>
              <a:rPr lang="en-US" altLang="zh-TW" dirty="0" smtClean="0">
                <a:latin typeface="Arial" panose="020B0604020202020204" pitchFamily="34" charset="0"/>
              </a:rPr>
              <a:t>Roland is a 20-year-old teenager. His sister, Eva is a designer for a Japanese company in Hong Kong. </a:t>
            </a:r>
          </a:p>
          <a:p>
            <a:pPr eaLnBrk="1" hangingPunct="1"/>
            <a:r>
              <a:rPr lang="en-US" altLang="zh-TW" dirty="0" smtClean="0">
                <a:latin typeface="Arial" panose="020B0604020202020204" pitchFamily="34" charset="0"/>
              </a:rPr>
              <a:t>Both Roland and Eva have been very interested in Japanese trendy products such as brand named T-shirts, bags and games.  </a:t>
            </a:r>
          </a:p>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CBD8C0B4-2803-40F5-9049-DC6A74E94612}" type="slidenum">
              <a:rPr lang="en-US" altLang="zh-TW"/>
              <a:pPr eaLnBrk="1" hangingPunct="1"/>
              <a:t>20</a:t>
            </a:fld>
            <a:endParaRPr lang="en-US" altLang="zh-TW"/>
          </a:p>
        </p:txBody>
      </p:sp>
      <p:sp>
        <p:nvSpPr>
          <p:cNvPr id="90115"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ln/>
        </p:spPr>
        <p:txBody>
          <a:bodyPr/>
          <a:lstStyle/>
          <a:p>
            <a:pPr eaLnBrk="1" hangingPunct="1">
              <a:defRPr/>
            </a:pPr>
            <a:r>
              <a:rPr lang="en-US" altLang="zh-TW" dirty="0" smtClean="0"/>
              <a:t>Teacher explains how market segmentation can help save resources and increase the chance of success:</a:t>
            </a:r>
          </a:p>
          <a:p>
            <a:pPr eaLnBrk="1" hangingPunct="1">
              <a:defRPr/>
            </a:pPr>
            <a:endParaRPr lang="en-US" altLang="zh-TW" dirty="0" smtClean="0"/>
          </a:p>
          <a:p>
            <a:pPr eaLnBrk="1" hangingPunct="1">
              <a:defRPr/>
            </a:pPr>
            <a:r>
              <a:rPr lang="en-US" altLang="zh-TW" dirty="0" smtClean="0"/>
              <a:t>Market segmentation allows a company to select its target market and target customers. </a:t>
            </a:r>
          </a:p>
          <a:p>
            <a:pPr eaLnBrk="1" hangingPunct="1">
              <a:defRPr/>
            </a:pPr>
            <a:endParaRPr lang="en-US" altLang="zh-TW" dirty="0" smtClean="0"/>
          </a:p>
          <a:p>
            <a:pPr eaLnBrk="1" hangingPunct="1">
              <a:defRPr/>
            </a:pPr>
            <a:r>
              <a:rPr lang="en-US" altLang="zh-TW" dirty="0" smtClean="0"/>
              <a:t>Resources on marketing activities could be more focused to target customers.</a:t>
            </a:r>
          </a:p>
          <a:p>
            <a:pPr eaLnBrk="1" hangingPunct="1">
              <a:defRPr/>
            </a:pPr>
            <a:endParaRPr lang="en-US" altLang="zh-TW" dirty="0" smtClean="0"/>
          </a:p>
          <a:p>
            <a:pPr eaLnBrk="1" hangingPunct="1">
              <a:defRPr/>
            </a:pPr>
            <a:endParaRPr lang="en-US" altLang="zh-TW" dirty="0" smtClean="0"/>
          </a:p>
          <a:p>
            <a:pPr eaLnBrk="1" hangingPunct="1">
              <a:defRPr/>
            </a:pPr>
            <a:r>
              <a:rPr lang="en-US" altLang="zh-TW" b="1" dirty="0" smtClean="0"/>
              <a:t>End of Lesson 1</a:t>
            </a:r>
          </a:p>
          <a:p>
            <a:pPr eaLnBrk="1" hangingPunct="1">
              <a:defRPr/>
            </a:pPr>
            <a:endParaRPr lang="en-US" altLang="zh-TW" b="1" dirty="0" smtClean="0"/>
          </a:p>
          <a:p>
            <a:pPr eaLnBrk="1" hangingPunct="1">
              <a:defRPr/>
            </a:pPr>
            <a:endParaRPr lang="en-US" altLang="zh-TW"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F8718CF8-76A3-4337-A252-FAFC228B8FCF}" type="slidenum">
              <a:rPr lang="en-US" altLang="zh-TW"/>
              <a:pPr eaLnBrk="1" hangingPunct="1"/>
              <a:t>21</a:t>
            </a:fld>
            <a:endParaRPr lang="en-US" altLang="zh-TW"/>
          </a:p>
        </p:txBody>
      </p:sp>
      <p:sp>
        <p:nvSpPr>
          <p:cNvPr id="91139"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xfrm>
            <a:off x="830263" y="4676775"/>
            <a:ext cx="5172075" cy="5111750"/>
          </a:xfrm>
          <a:ln/>
        </p:spPr>
        <p:txBody>
          <a:bodyPr/>
          <a:lstStyle/>
          <a:p>
            <a:pPr eaLnBrk="1" hangingPunct="1">
              <a:lnSpc>
                <a:spcPct val="90000"/>
              </a:lnSpc>
            </a:pPr>
            <a:r>
              <a:rPr lang="en-US" altLang="zh-TW" b="1" dirty="0" smtClean="0">
                <a:latin typeface="Arial" panose="020B0604020202020204" pitchFamily="34" charset="0"/>
              </a:rPr>
              <a:t>Lesson 2</a:t>
            </a:r>
          </a:p>
          <a:p>
            <a:pPr eaLnBrk="1" hangingPunct="1">
              <a:lnSpc>
                <a:spcPct val="90000"/>
              </a:lnSpc>
            </a:pPr>
            <a:endParaRPr lang="en-US" altLang="zh-TW" b="1" dirty="0" smtClean="0">
              <a:latin typeface="Arial" panose="020B0604020202020204" pitchFamily="34" charset="0"/>
            </a:endParaRPr>
          </a:p>
          <a:p>
            <a:pPr eaLnBrk="1" hangingPunct="1">
              <a:lnSpc>
                <a:spcPct val="90000"/>
              </a:lnSpc>
            </a:pPr>
            <a:r>
              <a:rPr lang="en-US" altLang="zh-TW" sz="1100" dirty="0" smtClean="0">
                <a:latin typeface="Arial" panose="020B0604020202020204" pitchFamily="34" charset="0"/>
              </a:rPr>
              <a:t>The purpose of this exercise is (1) to make students </a:t>
            </a:r>
            <a:r>
              <a:rPr lang="en-US" altLang="zh-TW" sz="1100" dirty="0" err="1" smtClean="0">
                <a:latin typeface="Arial" panose="020B0604020202020204" pitchFamily="34" charset="0"/>
              </a:rPr>
              <a:t>realise</a:t>
            </a:r>
            <a:r>
              <a:rPr lang="en-US" altLang="zh-TW" sz="1100" dirty="0" smtClean="0">
                <a:latin typeface="Arial" panose="020B0604020202020204" pitchFamily="34" charset="0"/>
              </a:rPr>
              <a:t> that market segmentation actually occurs in real business world and (2) further enhance their observation skills. Students are divided into groups of 5 students. </a:t>
            </a:r>
          </a:p>
          <a:p>
            <a:pPr eaLnBrk="1" hangingPunct="1">
              <a:lnSpc>
                <a:spcPct val="65000"/>
              </a:lnSpc>
            </a:pPr>
            <a:endParaRPr lang="en-US" altLang="zh-TW" sz="1100" dirty="0" smtClean="0">
              <a:latin typeface="Arial" panose="020B0604020202020204" pitchFamily="34" charset="0"/>
            </a:endParaRPr>
          </a:p>
          <a:p>
            <a:r>
              <a:rPr kumimoji="1" lang="en-US" altLang="zh-TW" sz="1200" kern="1200" dirty="0" smtClean="0">
                <a:solidFill>
                  <a:schemeClr val="tx1"/>
                </a:solidFill>
                <a:effectLst/>
                <a:latin typeface="Arial" charset="0"/>
                <a:ea typeface="新細明體" pitchFamily="18" charset="-120"/>
                <a:cs typeface="+mn-cs"/>
              </a:rPr>
              <a:t>Teacher may start by quoting </a:t>
            </a:r>
            <a:r>
              <a:rPr kumimoji="1" lang="en-US" altLang="zh-TW" sz="1200" kern="1200" dirty="0" err="1" smtClean="0">
                <a:solidFill>
                  <a:schemeClr val="tx1"/>
                </a:solidFill>
                <a:effectLst/>
                <a:latin typeface="Arial" charset="0"/>
                <a:ea typeface="新細明體" pitchFamily="18" charset="-120"/>
                <a:cs typeface="+mn-cs"/>
              </a:rPr>
              <a:t>Uniqlo</a:t>
            </a:r>
            <a:r>
              <a:rPr kumimoji="1" lang="en-US" altLang="zh-TW" sz="1200" kern="1200" dirty="0" smtClean="0">
                <a:solidFill>
                  <a:schemeClr val="tx1"/>
                </a:solidFill>
                <a:effectLst/>
                <a:latin typeface="Arial" charset="0"/>
                <a:ea typeface="新細明體" pitchFamily="18" charset="-120"/>
                <a:cs typeface="+mn-cs"/>
              </a:rPr>
              <a:t> &amp; GU (as examples). Students may know the 2 brands are actually owned by the same corporation, Fast Retailing, which (1) used </a:t>
            </a:r>
            <a:r>
              <a:rPr kumimoji="1" lang="en-US" altLang="zh-TW" sz="1200" u="sng" kern="1200" dirty="0" smtClean="0">
                <a:solidFill>
                  <a:schemeClr val="tx1"/>
                </a:solidFill>
                <a:effectLst/>
                <a:latin typeface="Arial" charset="0"/>
                <a:ea typeface="新細明體" pitchFamily="18" charset="-120"/>
                <a:cs typeface="+mn-cs"/>
              </a:rPr>
              <a:t>market segmentation</a:t>
            </a:r>
            <a:r>
              <a:rPr kumimoji="1" lang="en-US" altLang="zh-TW" sz="1200" kern="1200" dirty="0" smtClean="0">
                <a:solidFill>
                  <a:schemeClr val="tx1"/>
                </a:solidFill>
                <a:effectLst/>
                <a:latin typeface="Arial" charset="0"/>
                <a:ea typeface="新細明體" pitchFamily="18" charset="-120"/>
                <a:cs typeface="+mn-cs"/>
              </a:rPr>
              <a:t> on fashion retailing industry, (2) primarily selected </a:t>
            </a:r>
            <a:r>
              <a:rPr kumimoji="1" lang="en-US" altLang="zh-TW" sz="1200" u="sng" kern="1200" dirty="0" smtClean="0">
                <a:solidFill>
                  <a:schemeClr val="tx1"/>
                </a:solidFill>
                <a:effectLst/>
                <a:latin typeface="Arial" charset="0"/>
                <a:ea typeface="新細明體" pitchFamily="18" charset="-120"/>
                <a:cs typeface="+mn-cs"/>
              </a:rPr>
              <a:t>people of all</a:t>
            </a:r>
            <a:r>
              <a:rPr kumimoji="1" lang="en-US" altLang="zh-TW" sz="1200" u="sng" kern="1200" baseline="0" dirty="0" smtClean="0">
                <a:solidFill>
                  <a:schemeClr val="tx1"/>
                </a:solidFill>
                <a:effectLst/>
                <a:latin typeface="Arial" charset="0"/>
                <a:ea typeface="新細明體" pitchFamily="18" charset="-120"/>
                <a:cs typeface="+mn-cs"/>
              </a:rPr>
              <a:t> ages and young individuals </a:t>
            </a:r>
            <a:r>
              <a:rPr kumimoji="1" lang="en-US" altLang="zh-TW" sz="1200" kern="1200" dirty="0" smtClean="0">
                <a:solidFill>
                  <a:schemeClr val="tx1"/>
                </a:solidFill>
                <a:effectLst/>
                <a:latin typeface="Arial" charset="0"/>
                <a:ea typeface="新細明體" pitchFamily="18" charset="-120"/>
                <a:cs typeface="+mn-cs"/>
              </a:rPr>
              <a:t>to be the target segments respectively</a:t>
            </a:r>
            <a:r>
              <a:rPr kumimoji="1" lang="en-US" altLang="zh-TW" sz="1200" kern="1200" baseline="0" dirty="0" smtClean="0">
                <a:solidFill>
                  <a:schemeClr val="tx1"/>
                </a:solidFill>
                <a:effectLst/>
                <a:latin typeface="Arial" charset="0"/>
                <a:ea typeface="新細明體" pitchFamily="18" charset="-120"/>
                <a:cs typeface="+mn-cs"/>
              </a:rPr>
              <a:t> </a:t>
            </a:r>
            <a:r>
              <a:rPr kumimoji="1" lang="en-US" altLang="zh-TW" sz="1200" kern="1200" dirty="0" smtClean="0">
                <a:solidFill>
                  <a:schemeClr val="tx1"/>
                </a:solidFill>
                <a:effectLst/>
                <a:latin typeface="Arial" charset="0"/>
                <a:ea typeface="新細明體" pitchFamily="18" charset="-120"/>
                <a:cs typeface="+mn-cs"/>
              </a:rPr>
              <a:t>and (3) opened </a:t>
            </a:r>
            <a:r>
              <a:rPr kumimoji="1" lang="en-US" altLang="zh-TW" sz="1200" kern="1200" dirty="0" err="1" smtClean="0">
                <a:solidFill>
                  <a:schemeClr val="tx1"/>
                </a:solidFill>
                <a:effectLst/>
                <a:latin typeface="Arial" charset="0"/>
                <a:ea typeface="新細明體" pitchFamily="18" charset="-120"/>
                <a:cs typeface="+mn-cs"/>
              </a:rPr>
              <a:t>Uniqlo</a:t>
            </a:r>
            <a:r>
              <a:rPr kumimoji="1" lang="en-US" altLang="zh-TW" sz="1200" kern="1200" dirty="0" smtClean="0">
                <a:solidFill>
                  <a:schemeClr val="tx1"/>
                </a:solidFill>
                <a:effectLst/>
                <a:latin typeface="Arial" charset="0"/>
                <a:ea typeface="新細明體" pitchFamily="18" charset="-120"/>
                <a:cs typeface="+mn-cs"/>
              </a:rPr>
              <a:t> and GU using different strategies in terms of prices, products &amp; promotion to serve two different segments. For</a:t>
            </a:r>
            <a:r>
              <a:rPr kumimoji="1" lang="en-US" altLang="zh-TW" sz="1200" kern="1200" baseline="0" dirty="0" smtClean="0">
                <a:solidFill>
                  <a:schemeClr val="tx1"/>
                </a:solidFill>
                <a:effectLst/>
                <a:latin typeface="Arial" charset="0"/>
                <a:ea typeface="新細明體" pitchFamily="18" charset="-120"/>
                <a:cs typeface="+mn-cs"/>
              </a:rPr>
              <a:t> instance, c</a:t>
            </a:r>
            <a:r>
              <a:rPr kumimoji="1" lang="en-US" altLang="zh-TW" sz="1200" kern="1200" dirty="0" smtClean="0">
                <a:solidFill>
                  <a:schemeClr val="tx1"/>
                </a:solidFill>
                <a:effectLst/>
                <a:latin typeface="Arial" charset="0"/>
                <a:ea typeface="新細明體" pitchFamily="18" charset="-120"/>
                <a:cs typeface="+mn-cs"/>
              </a:rPr>
              <a:t>lothes in GU offers trendy items with</a:t>
            </a:r>
            <a:r>
              <a:rPr kumimoji="1" lang="en-US" altLang="zh-TW" sz="1200" kern="1200" baseline="0" dirty="0" smtClean="0">
                <a:solidFill>
                  <a:schemeClr val="tx1"/>
                </a:solidFill>
                <a:effectLst/>
                <a:latin typeface="Arial" charset="0"/>
                <a:ea typeface="新細明體" pitchFamily="18" charset="-120"/>
                <a:cs typeface="+mn-cs"/>
              </a:rPr>
              <a:t> prices slightly lower than those</a:t>
            </a:r>
            <a:r>
              <a:rPr kumimoji="1" lang="en-US" altLang="zh-TW" sz="1200" kern="1200" dirty="0" smtClean="0">
                <a:solidFill>
                  <a:schemeClr val="tx1"/>
                </a:solidFill>
                <a:effectLst/>
                <a:latin typeface="Arial" charset="0"/>
                <a:ea typeface="新細明體" pitchFamily="18" charset="-120"/>
                <a:cs typeface="+mn-cs"/>
              </a:rPr>
              <a:t> in </a:t>
            </a:r>
            <a:r>
              <a:rPr kumimoji="1" lang="en-US" altLang="zh-TW" sz="1200" kern="1200" dirty="0" err="1" smtClean="0">
                <a:solidFill>
                  <a:schemeClr val="tx1"/>
                </a:solidFill>
                <a:effectLst/>
                <a:latin typeface="Arial" charset="0"/>
                <a:ea typeface="新細明體" pitchFamily="18" charset="-120"/>
                <a:cs typeface="+mn-cs"/>
              </a:rPr>
              <a:t>Uniqlo</a:t>
            </a:r>
            <a:r>
              <a:rPr kumimoji="1" lang="en-US" altLang="zh-TW" sz="1200" kern="1200" dirty="0" smtClean="0">
                <a:solidFill>
                  <a:schemeClr val="tx1"/>
                </a:solidFill>
                <a:effectLst/>
                <a:latin typeface="Arial" charset="0"/>
                <a:ea typeface="新細明體" pitchFamily="18" charset="-120"/>
                <a:cs typeface="+mn-cs"/>
              </a:rPr>
              <a:t> in order to suit the purchasing power of teenagers,</a:t>
            </a:r>
            <a:r>
              <a:rPr kumimoji="1" lang="en-US" altLang="zh-TW" sz="1200" kern="1200" baseline="0" dirty="0" smtClean="0">
                <a:solidFill>
                  <a:schemeClr val="tx1"/>
                </a:solidFill>
                <a:effectLst/>
                <a:latin typeface="Arial" charset="0"/>
                <a:ea typeface="新細明體" pitchFamily="18" charset="-120"/>
                <a:cs typeface="+mn-cs"/>
              </a:rPr>
              <a:t> while </a:t>
            </a:r>
            <a:r>
              <a:rPr kumimoji="1" lang="en-US" altLang="zh-TW" sz="1200" kern="1200" baseline="0" dirty="0" err="1" smtClean="0">
                <a:solidFill>
                  <a:schemeClr val="tx1"/>
                </a:solidFill>
                <a:effectLst/>
                <a:latin typeface="Arial" charset="0"/>
                <a:ea typeface="新細明體" pitchFamily="18" charset="-120"/>
                <a:cs typeface="+mn-cs"/>
              </a:rPr>
              <a:t>Uniqlo</a:t>
            </a:r>
            <a:r>
              <a:rPr kumimoji="1" lang="en-US" altLang="zh-TW" sz="1200" kern="1200" baseline="0" dirty="0" smtClean="0">
                <a:solidFill>
                  <a:schemeClr val="tx1"/>
                </a:solidFill>
                <a:effectLst/>
                <a:latin typeface="Arial" charset="0"/>
                <a:ea typeface="新細明體" pitchFamily="18" charset="-120"/>
                <a:cs typeface="+mn-cs"/>
              </a:rPr>
              <a:t> offers comfy clothing items with universal design. </a:t>
            </a:r>
          </a:p>
          <a:p>
            <a:endParaRPr lang="en-US" altLang="zh-TW" dirty="0" smtClean="0">
              <a:latin typeface="Arial" panose="020B0604020202020204" pitchFamily="34" charset="0"/>
            </a:endParaRPr>
          </a:p>
          <a:p>
            <a:pPr eaLnBrk="1" hangingPunct="1">
              <a:lnSpc>
                <a:spcPct val="90000"/>
              </a:lnSpc>
            </a:pPr>
            <a:r>
              <a:rPr lang="en-US" altLang="zh-TW" sz="1100" dirty="0" smtClean="0">
                <a:latin typeface="Arial" panose="020B0604020202020204" pitchFamily="34" charset="0"/>
              </a:rPr>
              <a:t>Distribute Student Worksheet (P.4) to students and ask them to observe &amp; identify the market segments of other industries.  </a:t>
            </a:r>
          </a:p>
          <a:p>
            <a:pPr eaLnBrk="1" hangingPunct="1">
              <a:lnSpc>
                <a:spcPct val="90000"/>
              </a:lnSpc>
            </a:pPr>
            <a:endParaRPr lang="en-US" altLang="zh-TW" sz="1100" dirty="0" smtClean="0">
              <a:latin typeface="Arial" panose="020B0604020202020204" pitchFamily="34" charset="0"/>
            </a:endParaRPr>
          </a:p>
          <a:p>
            <a:pPr eaLnBrk="1" hangingPunct="1">
              <a:lnSpc>
                <a:spcPct val="90000"/>
              </a:lnSpc>
            </a:pPr>
            <a:r>
              <a:rPr kumimoji="1" lang="en-US" altLang="zh-TW" sz="1200" kern="1200" dirty="0" smtClean="0">
                <a:solidFill>
                  <a:schemeClr val="tx1"/>
                </a:solidFill>
                <a:effectLst/>
                <a:latin typeface="Arial" charset="0"/>
                <a:ea typeface="新細明體" pitchFamily="18" charset="-120"/>
                <a:cs typeface="+mn-cs"/>
              </a:rPr>
              <a:t>See answers for reference.  </a:t>
            </a:r>
            <a:endParaRPr lang="en-US" altLang="zh-TW" sz="1100" dirty="0" smtClean="0">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ECCC3A15-B876-44DF-9CD7-84C4F67AD393}" type="slidenum">
              <a:rPr lang="en-US" altLang="zh-TW"/>
              <a:pPr eaLnBrk="1" hangingPunct="1"/>
              <a:t>22</a:t>
            </a:fld>
            <a:endParaRPr lang="en-US" altLang="zh-TW"/>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Having learnt the concept of ‘target market’, teacher moves on to ‘product positioning’.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Instead of giving a definition to students directly, teacher may prompt students to think about this question: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“If the company’s product is perceived by the customers to be exactly the same as the competitors’ products, why should customers buy yours?”</a:t>
            </a:r>
          </a:p>
          <a:p>
            <a:pPr eaLnBrk="1" hangingPunct="1"/>
            <a:endParaRPr lang="en-US" altLang="zh-TW" dirty="0" smtClean="0">
              <a:latin typeface="Arial" panose="020B0604020202020204" pitchFamily="34" charset="0"/>
            </a:endParaRPr>
          </a:p>
          <a:p>
            <a:pPr eaLnBrk="1" hangingPunct="1"/>
            <a:r>
              <a:rPr kumimoji="1" lang="en-US" altLang="zh-TW" sz="1200" b="1" kern="1200" dirty="0" smtClean="0">
                <a:solidFill>
                  <a:schemeClr val="tx1"/>
                </a:solidFill>
                <a:effectLst/>
                <a:latin typeface="Arial" panose="020B0604020202020204" pitchFamily="34" charset="0"/>
                <a:ea typeface="新細明體" pitchFamily="18" charset="-120"/>
                <a:cs typeface="+mn-cs"/>
              </a:rPr>
              <a:t>Example</a:t>
            </a:r>
          </a:p>
          <a:p>
            <a:pPr eaLnBrk="1" hangingPunct="1"/>
            <a:r>
              <a:rPr kumimoji="1" lang="en-US" altLang="zh-TW" sz="1200" kern="1200" dirty="0" smtClean="0">
                <a:solidFill>
                  <a:schemeClr val="tx1"/>
                </a:solidFill>
                <a:effectLst/>
                <a:latin typeface="Arial" charset="0"/>
                <a:ea typeface="新細明體" pitchFamily="18" charset="-120"/>
                <a:cs typeface="+mn-cs"/>
              </a:rPr>
              <a:t>Happy Cow positions its</a:t>
            </a:r>
            <a:r>
              <a:rPr kumimoji="1" lang="en-US" altLang="zh-TW" sz="1200" kern="1200" baseline="0" dirty="0" smtClean="0">
                <a:solidFill>
                  <a:schemeClr val="tx1"/>
                </a:solidFill>
                <a:effectLst/>
                <a:latin typeface="Arial" charset="0"/>
                <a:ea typeface="新細明體" pitchFamily="18" charset="-120"/>
                <a:cs typeface="+mn-cs"/>
              </a:rPr>
              <a:t> products</a:t>
            </a:r>
            <a:r>
              <a:rPr kumimoji="1" lang="en-US" altLang="zh-TW" sz="1200" kern="1200" dirty="0" smtClean="0">
                <a:solidFill>
                  <a:schemeClr val="tx1"/>
                </a:solidFill>
                <a:effectLst/>
                <a:latin typeface="Arial" charset="0"/>
                <a:ea typeface="新細明體" pitchFamily="18" charset="-120"/>
                <a:cs typeface="+mn-cs"/>
              </a:rPr>
              <a:t> as “plant-based dairy-free frozen desserts”. </a:t>
            </a:r>
            <a:r>
              <a:rPr lang="en-US" altLang="zh-TW" dirty="0" smtClean="0">
                <a:latin typeface="Arial" panose="020B0604020202020204" pitchFamily="34" charset="0"/>
              </a:rPr>
              <a:t>This differentiates Happy Cow from other </a:t>
            </a:r>
            <a:r>
              <a:rPr kumimoji="1" lang="en-US" altLang="zh-TW" sz="1200" kern="1200" dirty="0" smtClean="0">
                <a:solidFill>
                  <a:schemeClr val="tx1"/>
                </a:solidFill>
                <a:effectLst/>
                <a:latin typeface="Arial" charset="0"/>
                <a:ea typeface="新細明體" pitchFamily="18" charset="-120"/>
                <a:cs typeface="+mn-cs"/>
              </a:rPr>
              <a:t>frozen dessert </a:t>
            </a:r>
            <a:r>
              <a:rPr lang="en-US" altLang="zh-TW" dirty="0" smtClean="0">
                <a:latin typeface="Arial" panose="020B0604020202020204" pitchFamily="34" charset="0"/>
              </a:rPr>
              <a:t>competitors. </a:t>
            </a:r>
          </a:p>
          <a:p>
            <a:pPr eaLnBrk="1" hangingPunct="1"/>
            <a:r>
              <a:rPr lang="en-US" altLang="zh-TW" dirty="0" smtClean="0">
                <a:latin typeface="Arial" panose="020B0604020202020204" pitchFamily="34" charset="0"/>
              </a:rPr>
              <a:t>The example explains the reason for ‘product positioning’, that is, to create an image of a product in customers’ mind, making it different from other products in the same product market.</a:t>
            </a:r>
          </a:p>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ECCC3A15-B876-44DF-9CD7-84C4F67AD393}" type="slidenum">
              <a:rPr lang="en-US" altLang="zh-TW"/>
              <a:pPr eaLnBrk="1" hangingPunct="1"/>
              <a:t>23</a:t>
            </a:fld>
            <a:endParaRPr lang="en-US" altLang="zh-TW"/>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latin typeface="Arial" panose="020B0604020202020204" pitchFamily="34" charset="0"/>
              </a:rPr>
              <a:t>Teacher </a:t>
            </a:r>
            <a:r>
              <a:rPr lang="en-US" altLang="zh-TW" smtClean="0">
                <a:latin typeface="Arial" panose="020B0604020202020204" pitchFamily="34" charset="0"/>
              </a:rPr>
              <a:t>asks </a:t>
            </a:r>
            <a:r>
              <a:rPr lang="en-US" altLang="zh-TW" dirty="0" smtClean="0">
                <a:latin typeface="Arial" panose="020B0604020202020204" pitchFamily="34" charset="0"/>
              </a:rPr>
              <a:t>students to share the image of different chocolate brands in their mind.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Students will probably come up with the following descriptions:</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Kinder </a:t>
            </a:r>
          </a:p>
          <a:p>
            <a:pPr eaLnBrk="1" hangingPunct="1"/>
            <a:r>
              <a:rPr lang="en-US" altLang="zh-TW" dirty="0" smtClean="0">
                <a:latin typeface="Arial" panose="020B0604020202020204" pitchFamily="34" charset="0"/>
              </a:rPr>
              <a:t>-- economic, joyful, fun, good for growth, a healthy choice, etc.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Ferrero </a:t>
            </a:r>
            <a:r>
              <a:rPr lang="en-US" altLang="zh-TW" dirty="0" err="1" smtClean="0">
                <a:latin typeface="Arial" panose="020B0604020202020204" pitchFamily="34" charset="0"/>
              </a:rPr>
              <a:t>Rocher</a:t>
            </a:r>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 decent, delicate, classic, a gift-giving  choice, etc.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Godiva</a:t>
            </a:r>
          </a:p>
          <a:p>
            <a:pPr eaLnBrk="1" hangingPunct="1"/>
            <a:r>
              <a:rPr lang="en-US" altLang="zh-TW" dirty="0" smtClean="0">
                <a:latin typeface="Arial" panose="020B0604020202020204" pitchFamily="34" charset="0"/>
              </a:rPr>
              <a:t>-- chocolate specialist, luxurious, premium, exquisite, expensive, high quality, gourmet chocolate gifts, etc. </a:t>
            </a:r>
          </a:p>
        </p:txBody>
      </p:sp>
    </p:spTree>
    <p:extLst>
      <p:ext uri="{BB962C8B-B14F-4D97-AF65-F5344CB8AC3E}">
        <p14:creationId xmlns:p14="http://schemas.microsoft.com/office/powerpoint/2010/main" val="3694393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1E396F30-E4E0-4A61-B556-2ECAC0749687}" type="slidenum">
              <a:rPr lang="en-US" altLang="zh-TW"/>
              <a:pPr eaLnBrk="1" hangingPunct="1"/>
              <a:t>24</a:t>
            </a:fld>
            <a:endParaRPr lang="en-US" altLang="zh-TW"/>
          </a:p>
        </p:txBody>
      </p:sp>
      <p:sp>
        <p:nvSpPr>
          <p:cNvPr id="97283"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ln/>
        </p:spPr>
        <p:txBody>
          <a:bodyPr/>
          <a:lstStyle/>
          <a:p>
            <a:pPr eaLnBrk="1" hangingPunct="1"/>
            <a:r>
              <a:rPr lang="en-US" altLang="zh-TW" dirty="0" smtClean="0">
                <a:latin typeface="Arial" panose="020B0604020202020204" pitchFamily="34" charset="0"/>
              </a:rPr>
              <a:t>Teacher explains the definition of product positioning. i.e. </a:t>
            </a:r>
          </a:p>
          <a:p>
            <a:pPr eaLnBrk="1" hangingPunct="1">
              <a:buFont typeface="Arial" panose="020B0604020202020204" pitchFamily="34" charset="0"/>
              <a:buChar char="-"/>
            </a:pPr>
            <a:r>
              <a:rPr lang="en-US" altLang="zh-TW" dirty="0" smtClean="0">
                <a:latin typeface="Arial" panose="020B0604020202020204" pitchFamily="34" charset="0"/>
              </a:rPr>
              <a:t>the way the product is defined by consumers on important features. </a:t>
            </a:r>
          </a:p>
          <a:p>
            <a:pPr eaLnBrk="1" hangingPunct="1">
              <a:buFont typeface="Arial" panose="020B0604020202020204" pitchFamily="34" charset="0"/>
              <a:buChar char="-"/>
            </a:pPr>
            <a:r>
              <a:rPr lang="en-US" altLang="zh-TW" dirty="0" smtClean="0">
                <a:latin typeface="Arial" panose="020B0604020202020204" pitchFamily="34" charset="0"/>
              </a:rPr>
              <a:t>the place the product occupies in consumers’ minds relative to competing products.</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Apart from the Happy</a:t>
            </a:r>
            <a:r>
              <a:rPr lang="en-US" altLang="zh-TW" baseline="0" dirty="0" smtClean="0">
                <a:latin typeface="Arial" panose="020B0604020202020204" pitchFamily="34" charset="0"/>
              </a:rPr>
              <a:t> Cow</a:t>
            </a:r>
            <a:r>
              <a:rPr lang="en-US" altLang="zh-TW" dirty="0" smtClean="0">
                <a:latin typeface="Arial" panose="020B0604020202020204" pitchFamily="34" charset="0"/>
              </a:rPr>
              <a:t> example</a:t>
            </a:r>
            <a:r>
              <a:rPr lang="en-US" altLang="zh-TW" baseline="0" dirty="0" smtClean="0">
                <a:latin typeface="Arial" panose="020B0604020202020204" pitchFamily="34" charset="0"/>
              </a:rPr>
              <a:t> o</a:t>
            </a:r>
            <a:r>
              <a:rPr lang="en-US" altLang="zh-TW" dirty="0" smtClean="0">
                <a:latin typeface="Arial" panose="020B0604020202020204" pitchFamily="34" charset="0"/>
              </a:rPr>
              <a:t>n slide 22,</a:t>
            </a:r>
            <a:r>
              <a:rPr lang="en-US" altLang="zh-TW" baseline="0" dirty="0" smtClean="0">
                <a:latin typeface="Arial" panose="020B0604020202020204" pitchFamily="34" charset="0"/>
              </a:rPr>
              <a:t> teacher may </a:t>
            </a:r>
            <a:r>
              <a:rPr lang="en-US" altLang="zh-TW" dirty="0" smtClean="0">
                <a:latin typeface="Arial" panose="020B0604020202020204" pitchFamily="34" charset="0"/>
              </a:rPr>
              <a:t>reinforce students’ understanding of the concept with other examples</a:t>
            </a:r>
            <a:r>
              <a:rPr lang="en-US" altLang="zh-TW" baseline="0" dirty="0" smtClean="0">
                <a:latin typeface="Arial" panose="020B0604020202020204" pitchFamily="34" charset="0"/>
              </a:rPr>
              <a:t> in daily living</a:t>
            </a:r>
            <a:r>
              <a:rPr lang="en-US" altLang="zh-TW" dirty="0" smtClean="0">
                <a:latin typeface="Arial" panose="020B0604020202020204" pitchFamily="34" charset="0"/>
              </a:rPr>
              <a:t>. </a:t>
            </a:r>
          </a:p>
          <a:p>
            <a:pPr eaLnBrk="1" hangingPunct="1">
              <a:buFontTx/>
              <a:buNone/>
            </a:pPr>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a:p>
            <a:pPr eaLnBrk="1" hangingPunct="1">
              <a:buFontTx/>
              <a:buChar char="-"/>
            </a:pPr>
            <a:endParaRPr lang="en-US" altLang="zh-TW" dirty="0" smtClean="0">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A368430E-52C7-4775-9401-BF0D7B581AF2}" type="slidenum">
              <a:rPr lang="en-US" altLang="zh-TW"/>
              <a:pPr eaLnBrk="1" hangingPunct="1"/>
              <a:t>25</a:t>
            </a:fld>
            <a:endParaRPr lang="en-US" altLang="zh-TW"/>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To establish the desired product positioning  in customers’ mind,  marketers must develop a suitable marketing mix strategy (i.e. step 3 of basic marketing process) to project the desired position of a product.</a:t>
            </a: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071E05AA-4E56-48A5-8501-B0068FED69F8}" type="slidenum">
              <a:rPr lang="en-US" altLang="zh-TW"/>
              <a:pPr eaLnBrk="1" hangingPunct="1"/>
              <a:t>26</a:t>
            </a:fld>
            <a:endParaRPr lang="en-US" altLang="zh-TW"/>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Marketing mix is a set of controllable, tactical marketing tools that the company blends to produce the customers’ response(s)  it wants in the target market.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Details of marketing strategies are to be discussed in Topic M09.</a:t>
            </a:r>
            <a:r>
              <a:rPr lang="en-US" altLang="zh-TW" baseline="0" dirty="0" smtClean="0">
                <a:latin typeface="Arial" panose="020B0604020202020204" pitchFamily="34" charset="0"/>
              </a:rPr>
              <a:t> </a:t>
            </a:r>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57B40F66-F1A9-43B2-AF67-989951033170}" type="slidenum">
              <a:rPr lang="en-US" altLang="zh-TW"/>
              <a:pPr eaLnBrk="1" hangingPunct="1"/>
              <a:t>27</a:t>
            </a:fld>
            <a:endParaRPr lang="en-US" altLang="zh-TW"/>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The marketing mix consists of many activities that the company does to increase the demand for its products.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And all these activities could be classified into 4 groups which are commonly known as the </a:t>
            </a:r>
            <a:r>
              <a:rPr lang="en-US" altLang="zh-TW" u="sng" dirty="0" smtClean="0">
                <a:latin typeface="Arial" panose="020B0604020202020204" pitchFamily="34" charset="0"/>
              </a:rPr>
              <a:t>“4Ps</a:t>
            </a:r>
            <a:r>
              <a:rPr lang="en-US" altLang="zh-TW" dirty="0" smtClean="0">
                <a:latin typeface="Arial" panose="020B0604020202020204" pitchFamily="34" charset="0"/>
              </a:rPr>
              <a:t>”, namely, “</a:t>
            </a:r>
            <a:r>
              <a:rPr lang="en-US" altLang="zh-TW" i="1" u="sng" dirty="0" smtClean="0">
                <a:latin typeface="Arial" panose="020B0604020202020204" pitchFamily="34" charset="0"/>
              </a:rPr>
              <a:t>product, price, place, and promotion</a:t>
            </a:r>
            <a:r>
              <a:rPr lang="en-US" altLang="zh-TW" dirty="0" smtClean="0">
                <a:latin typeface="Arial" panose="020B0604020202020204" pitchFamily="34" charset="0"/>
              </a:rPr>
              <a:t>”.   </a:t>
            </a:r>
          </a:p>
          <a:p>
            <a:pPr eaLnBrk="1" hangingPunct="1"/>
            <a:endParaRPr lang="en-US" altLang="zh-TW" dirty="0" smtClean="0">
              <a:latin typeface="Arial" panose="020B0604020202020204" pitchFamily="34" charset="0"/>
            </a:endParaRPr>
          </a:p>
          <a:p>
            <a:pPr eaLnBrk="1" hangingPunct="1"/>
            <a:r>
              <a:rPr lang="en-US" altLang="zh-TW" b="1" u="sng" dirty="0" smtClean="0">
                <a:latin typeface="Arial" panose="020B0604020202020204" pitchFamily="34" charset="0"/>
              </a:rPr>
              <a:t>‘Product strategy’</a:t>
            </a:r>
            <a:r>
              <a:rPr lang="en-US" altLang="zh-TW" dirty="0" smtClean="0">
                <a:latin typeface="Arial" panose="020B0604020202020204" pitchFamily="34" charset="0"/>
              </a:rPr>
              <a:t>: Product is the good &amp; related service combination that the company offers to the target market. </a:t>
            </a:r>
          </a:p>
          <a:p>
            <a:pPr eaLnBrk="1" hangingPunct="1"/>
            <a:endParaRPr lang="en-US" altLang="zh-TW" b="1" u="sng" dirty="0" smtClean="0">
              <a:latin typeface="Arial" panose="020B0604020202020204" pitchFamily="34" charset="0"/>
            </a:endParaRPr>
          </a:p>
          <a:p>
            <a:pPr eaLnBrk="1" hangingPunct="1"/>
            <a:r>
              <a:rPr lang="en-US" altLang="zh-TW" dirty="0" smtClean="0">
                <a:latin typeface="Arial" panose="020B0604020202020204" pitchFamily="34" charset="0"/>
              </a:rPr>
              <a:t>‘</a:t>
            </a:r>
            <a:r>
              <a:rPr lang="en-US" altLang="zh-TW" b="1" u="sng" dirty="0" smtClean="0">
                <a:latin typeface="Arial" panose="020B0604020202020204" pitchFamily="34" charset="0"/>
              </a:rPr>
              <a:t>Pricing strategy’</a:t>
            </a:r>
            <a:r>
              <a:rPr lang="en-US" altLang="zh-TW" dirty="0" smtClean="0">
                <a:latin typeface="Arial" panose="020B0604020202020204" pitchFamily="34" charset="0"/>
              </a:rPr>
              <a:t>: Price is the amount of money customers need to pay to obtain the product.  </a:t>
            </a:r>
          </a:p>
          <a:p>
            <a:pPr eaLnBrk="1" hangingPunct="1"/>
            <a:endParaRPr lang="en-US" altLang="zh-TW" dirty="0" smtClean="0">
              <a:latin typeface="Arial" panose="020B0604020202020204" pitchFamily="34" charset="0"/>
            </a:endParaRPr>
          </a:p>
          <a:p>
            <a:pPr marL="177800" indent="-177800" eaLnBrk="1" hangingPunct="1">
              <a:lnSpc>
                <a:spcPct val="85000"/>
              </a:lnSpc>
            </a:pPr>
            <a:r>
              <a:rPr lang="en-US" altLang="zh-TW" dirty="0" smtClean="0">
                <a:latin typeface="Arial" panose="020B0604020202020204" pitchFamily="34" charset="0"/>
              </a:rPr>
              <a:t>‘</a:t>
            </a:r>
            <a:r>
              <a:rPr lang="en-US" altLang="zh-TW" b="1" u="sng" dirty="0" smtClean="0">
                <a:latin typeface="Arial" panose="020B0604020202020204" pitchFamily="34" charset="0"/>
              </a:rPr>
              <a:t>Place strategy’</a:t>
            </a:r>
            <a:r>
              <a:rPr kumimoji="1" lang="en-US" altLang="zh-TW" sz="1200" kern="1200" dirty="0" smtClean="0">
                <a:solidFill>
                  <a:schemeClr val="tx1"/>
                </a:solidFill>
                <a:latin typeface="Arial" panose="020B0604020202020204" pitchFamily="34" charset="0"/>
                <a:ea typeface="新細明體" pitchFamily="18" charset="-120"/>
                <a:cs typeface="+mn-cs"/>
              </a:rPr>
              <a:t>: It </a:t>
            </a:r>
            <a:r>
              <a:rPr lang="en-US" altLang="zh-TW" dirty="0" smtClean="0">
                <a:latin typeface="Arial" panose="020B0604020202020204" pitchFamily="34" charset="0"/>
              </a:rPr>
              <a:t>includes activities that make the product available to target market(s).  </a:t>
            </a:r>
          </a:p>
          <a:p>
            <a:pPr eaLnBrk="1" hangingPunct="1">
              <a:lnSpc>
                <a:spcPts val="300"/>
              </a:lnSpc>
            </a:pPr>
            <a:endParaRPr lang="en-US" altLang="zh-TW" b="1" u="sng" dirty="0" smtClean="0">
              <a:latin typeface="Arial" panose="020B0604020202020204" pitchFamily="34" charset="0"/>
            </a:endParaRPr>
          </a:p>
          <a:p>
            <a:pPr eaLnBrk="1" hangingPunct="1"/>
            <a:r>
              <a:rPr lang="en-US" altLang="zh-TW" dirty="0" smtClean="0">
                <a:latin typeface="Arial" panose="020B0604020202020204" pitchFamily="34" charset="0"/>
              </a:rPr>
              <a:t>‘</a:t>
            </a:r>
            <a:r>
              <a:rPr lang="en-US" altLang="zh-TW" b="1" u="sng" dirty="0" smtClean="0">
                <a:latin typeface="Arial" panose="020B0604020202020204" pitchFamily="34" charset="0"/>
              </a:rPr>
              <a:t>Promotion strategy</a:t>
            </a:r>
            <a:r>
              <a:rPr kumimoji="1" lang="en-US" altLang="zh-TW" sz="1200" kern="1200" dirty="0" smtClean="0">
                <a:solidFill>
                  <a:schemeClr val="tx1"/>
                </a:solidFill>
                <a:latin typeface="Arial" panose="020B0604020202020204" pitchFamily="34" charset="0"/>
                <a:ea typeface="新細明體" pitchFamily="18" charset="-120"/>
                <a:cs typeface="+mn-cs"/>
              </a:rPr>
              <a:t>’: </a:t>
            </a:r>
            <a:r>
              <a:rPr lang="en-US" altLang="zh-TW" dirty="0" smtClean="0">
                <a:latin typeface="Arial" panose="020B0604020202020204" pitchFamily="34" charset="0"/>
              </a:rPr>
              <a:t>Promotion activities communicate the merits of the product and persuade customers in the target market to buy. </a:t>
            </a:r>
          </a:p>
          <a:p>
            <a:pPr eaLnBrk="1" hangingPunct="1"/>
            <a:endParaRPr lang="en-US" altLang="zh-TW" u="sng" dirty="0" smtClean="0">
              <a:latin typeface="Arial" panose="020B0604020202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latin typeface="Arial" panose="020B0604020202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latin typeface="Arial" panose="020B0604020202020204" pitchFamily="34" charset="0"/>
            </a:endParaRPr>
          </a:p>
          <a:p>
            <a:pPr eaLnBrk="1" hangingPunct="1"/>
            <a:endParaRPr lang="en-US" altLang="zh-TW" u="sng" dirty="0" smtClean="0">
              <a:latin typeface="Arial" panose="020B0604020202020204" pitchFamily="34" charset="0"/>
            </a:endParaRPr>
          </a:p>
        </p:txBody>
      </p:sp>
    </p:spTree>
    <p:extLst>
      <p:ext uri="{BB962C8B-B14F-4D97-AF65-F5344CB8AC3E}">
        <p14:creationId xmlns:p14="http://schemas.microsoft.com/office/powerpoint/2010/main" val="4671992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57B40F66-F1A9-43B2-AF67-989951033170}" type="slidenum">
              <a:rPr lang="en-US" altLang="zh-TW"/>
              <a:pPr eaLnBrk="1" hangingPunct="1"/>
              <a:t>28</a:t>
            </a:fld>
            <a:endParaRPr lang="en-US" altLang="zh-TW"/>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Using</a:t>
            </a:r>
            <a:r>
              <a:rPr lang="en-US" altLang="zh-TW" baseline="0" dirty="0" smtClean="0">
                <a:latin typeface="Arial" panose="020B0604020202020204" pitchFamily="34" charset="0"/>
              </a:rPr>
              <a:t> the chocolate brands in Activity 3 as examples, briefly </a:t>
            </a:r>
            <a:r>
              <a:rPr kumimoji="1" lang="en-US" sz="1200" kern="1200" dirty="0" smtClean="0">
                <a:solidFill>
                  <a:schemeClr val="tx1"/>
                </a:solidFill>
                <a:effectLst/>
                <a:latin typeface="Arial" charset="0"/>
                <a:ea typeface="新細明體" pitchFamily="18" charset="-120"/>
                <a:cs typeface="+mn-cs"/>
              </a:rPr>
              <a:t>illustrate the marketing mix of different brands</a:t>
            </a:r>
            <a:r>
              <a:rPr lang="en-US" altLang="zh-TW" baseline="0" dirty="0" smtClean="0">
                <a:latin typeface="Arial" panose="020B0604020202020204" pitchFamily="34" charset="0"/>
              </a:rPr>
              <a:t>. </a:t>
            </a:r>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a:p>
            <a:pPr eaLnBrk="1" hangingPunct="1"/>
            <a:r>
              <a:rPr kumimoji="1" lang="en-US" altLang="zh-TW" sz="1200" kern="1200" dirty="0" smtClean="0">
                <a:solidFill>
                  <a:schemeClr val="tx1"/>
                </a:solidFill>
                <a:latin typeface="Arial" panose="020B0604020202020204" pitchFamily="34" charset="0"/>
                <a:ea typeface="新細明體" pitchFamily="18" charset="-120"/>
                <a:cs typeface="+mn-cs"/>
              </a:rPr>
              <a:t>‘Product strategy’</a:t>
            </a:r>
          </a:p>
          <a:p>
            <a:pPr eaLnBrk="1" hangingPunct="1"/>
            <a:endParaRPr kumimoji="1" lang="en-US" altLang="zh-TW" sz="1200" kern="1200" dirty="0" smtClean="0">
              <a:solidFill>
                <a:schemeClr val="tx1"/>
              </a:solidFill>
              <a:latin typeface="Arial" panose="020B0604020202020204" pitchFamily="34" charset="0"/>
              <a:ea typeface="新細明體" pitchFamily="18" charset="-120"/>
              <a:cs typeface="+mn-cs"/>
            </a:endParaRPr>
          </a:p>
          <a:p>
            <a:pPr eaLnBrk="1" hangingPunct="1"/>
            <a:r>
              <a:rPr kumimoji="1" lang="en-US" altLang="zh-TW" sz="1200" kern="1200" dirty="0" smtClean="0">
                <a:solidFill>
                  <a:schemeClr val="tx1"/>
                </a:solidFill>
                <a:latin typeface="Arial" panose="020B0604020202020204" pitchFamily="34" charset="0"/>
                <a:ea typeface="新細明體" pitchFamily="18" charset="-120"/>
                <a:cs typeface="+mn-cs"/>
              </a:rPr>
              <a:t>e.g. Kinder features its chocolate with milk.  The brand  serves products with individually</a:t>
            </a:r>
            <a:r>
              <a:rPr kumimoji="1" lang="en-US" altLang="zh-TW" sz="1200" kern="1200" baseline="0" dirty="0" smtClean="0">
                <a:solidFill>
                  <a:schemeClr val="tx1"/>
                </a:solidFill>
                <a:latin typeface="Arial" panose="020B0604020202020204" pitchFamily="34" charset="0"/>
                <a:ea typeface="新細明體" pitchFamily="18" charset="-120"/>
                <a:cs typeface="+mn-cs"/>
              </a:rPr>
              <a:t> wrapped bar in “child friendly portion”. </a:t>
            </a:r>
            <a:endParaRPr kumimoji="1" lang="en-US" altLang="zh-TW" sz="1200" kern="1200" dirty="0" smtClean="0">
              <a:solidFill>
                <a:schemeClr val="tx1"/>
              </a:solidFill>
              <a:latin typeface="Arial" panose="020B0604020202020204" pitchFamily="34" charset="0"/>
              <a:ea typeface="新細明體" pitchFamily="18" charset="-120"/>
              <a:cs typeface="+mn-cs"/>
            </a:endParaRPr>
          </a:p>
          <a:p>
            <a:pPr eaLnBrk="1" hangingPunct="1"/>
            <a:r>
              <a:rPr kumimoji="1" lang="en-US" altLang="zh-TW" sz="1200" kern="1200" dirty="0" smtClean="0">
                <a:solidFill>
                  <a:schemeClr val="tx1"/>
                </a:solidFill>
                <a:latin typeface="Arial" panose="020B0604020202020204" pitchFamily="34" charset="0"/>
                <a:ea typeface="新細明體" pitchFamily="18" charset="-120"/>
                <a:cs typeface="+mn-cs"/>
              </a:rPr>
              <a:t>Ferrero </a:t>
            </a:r>
            <a:r>
              <a:rPr kumimoji="1" lang="en-US" altLang="zh-TW" sz="1200" kern="1200" dirty="0" err="1" smtClean="0">
                <a:solidFill>
                  <a:schemeClr val="tx1"/>
                </a:solidFill>
                <a:latin typeface="Arial" panose="020B0604020202020204" pitchFamily="34" charset="0"/>
                <a:ea typeface="新細明體" pitchFamily="18" charset="-120"/>
                <a:cs typeface="+mn-cs"/>
              </a:rPr>
              <a:t>Rocher</a:t>
            </a:r>
            <a:r>
              <a:rPr kumimoji="1" lang="en-US" altLang="zh-TW" sz="1200" kern="1200" dirty="0" smtClean="0">
                <a:solidFill>
                  <a:schemeClr val="tx1"/>
                </a:solidFill>
                <a:latin typeface="Arial" panose="020B0604020202020204" pitchFamily="34" charset="0"/>
                <a:ea typeface="新細明體" pitchFamily="18" charset="-120"/>
                <a:cs typeface="+mn-cs"/>
              </a:rPr>
              <a:t> offers bite-sized</a:t>
            </a:r>
            <a:r>
              <a:rPr kumimoji="1" lang="en-US" altLang="zh-TW" sz="1200" kern="1200" baseline="0" dirty="0" smtClean="0">
                <a:solidFill>
                  <a:schemeClr val="tx1"/>
                </a:solidFill>
                <a:latin typeface="Arial" panose="020B0604020202020204" pitchFamily="34" charset="0"/>
                <a:ea typeface="新細明體" pitchFamily="18" charset="-120"/>
                <a:cs typeface="+mn-cs"/>
              </a:rPr>
              <a:t> chocolate with different textures in mouth and</a:t>
            </a:r>
            <a:r>
              <a:rPr kumimoji="1" lang="en-US" altLang="zh-TW" sz="1200" kern="1200" dirty="0" smtClean="0">
                <a:solidFill>
                  <a:schemeClr val="tx1"/>
                </a:solidFill>
                <a:latin typeface="Arial" panose="020B0604020202020204" pitchFamily="34" charset="0"/>
                <a:ea typeface="新細明體" pitchFamily="18" charset="-120"/>
                <a:cs typeface="+mn-cs"/>
              </a:rPr>
              <a:t> uses unique </a:t>
            </a:r>
            <a:r>
              <a:rPr kumimoji="1" lang="en-US" altLang="zh-TW" sz="1200" kern="1200" smtClean="0">
                <a:solidFill>
                  <a:schemeClr val="tx1"/>
                </a:solidFill>
                <a:latin typeface="Arial" panose="020B0604020202020204" pitchFamily="34" charset="0"/>
                <a:ea typeface="新細明體" pitchFamily="18" charset="-120"/>
                <a:cs typeface="+mn-cs"/>
              </a:rPr>
              <a:t>foil wrapper for </a:t>
            </a:r>
            <a:r>
              <a:rPr kumimoji="1" lang="en-US" altLang="zh-TW" sz="1200" kern="1200" dirty="0" smtClean="0">
                <a:solidFill>
                  <a:schemeClr val="tx1"/>
                </a:solidFill>
                <a:latin typeface="Arial" panose="020B0604020202020204" pitchFamily="34" charset="0"/>
                <a:ea typeface="新細明體" pitchFamily="18" charset="-120"/>
                <a:cs typeface="+mn-cs"/>
              </a:rPr>
              <a:t>its chocolate. </a:t>
            </a:r>
          </a:p>
          <a:p>
            <a:pPr eaLnBrk="1" hangingPunct="1"/>
            <a:endParaRPr kumimoji="1" lang="en-US" altLang="zh-TW" sz="1200" kern="1200" dirty="0" smtClean="0">
              <a:solidFill>
                <a:schemeClr val="tx1"/>
              </a:solidFill>
              <a:latin typeface="Arial" panose="020B0604020202020204" pitchFamily="34" charset="0"/>
              <a:ea typeface="新細明體" pitchFamily="18" charset="-120"/>
              <a:cs typeface="+mn-cs"/>
            </a:endParaRPr>
          </a:p>
          <a:p>
            <a:pPr eaLnBrk="1" hangingPunct="1"/>
            <a:r>
              <a:rPr kumimoji="1" lang="en-US" altLang="zh-TW" sz="1200" kern="1200" dirty="0" smtClean="0">
                <a:solidFill>
                  <a:schemeClr val="tx1"/>
                </a:solidFill>
                <a:latin typeface="Arial" panose="020B0604020202020204" pitchFamily="34" charset="0"/>
                <a:ea typeface="新細明體" pitchFamily="18" charset="-120"/>
                <a:cs typeface="+mn-cs"/>
              </a:rPr>
              <a:t>‘Pricing strategy’</a:t>
            </a:r>
          </a:p>
          <a:p>
            <a:pPr eaLnBrk="1" hangingPunct="1"/>
            <a:endParaRPr kumimoji="1" lang="en-US" altLang="zh-TW" sz="1200" kern="1200" dirty="0" smtClean="0">
              <a:solidFill>
                <a:schemeClr val="tx1"/>
              </a:solidFill>
              <a:latin typeface="Arial" panose="020B0604020202020204" pitchFamily="34" charset="0"/>
              <a:ea typeface="新細明體" pitchFamily="18" charset="-120"/>
              <a:cs typeface="+mn-cs"/>
            </a:endParaRPr>
          </a:p>
          <a:p>
            <a:pPr eaLnBrk="1" hangingPunct="1"/>
            <a:r>
              <a:rPr kumimoji="1" lang="en-US" altLang="zh-TW" sz="1200" kern="1200" dirty="0" smtClean="0">
                <a:solidFill>
                  <a:schemeClr val="tx1"/>
                </a:solidFill>
                <a:latin typeface="Arial" panose="020B0604020202020204" pitchFamily="34" charset="0"/>
                <a:ea typeface="新細明體" pitchFamily="18" charset="-120"/>
                <a:cs typeface="+mn-cs"/>
              </a:rPr>
              <a:t>e.g. </a:t>
            </a:r>
            <a:r>
              <a:rPr kumimoji="1" lang="en-US" altLang="zh-TW" sz="1200" kern="1200" dirty="0" err="1" smtClean="0">
                <a:solidFill>
                  <a:schemeClr val="tx1"/>
                </a:solidFill>
                <a:latin typeface="Arial" panose="020B0604020202020204" pitchFamily="34" charset="0"/>
                <a:ea typeface="新細明體" pitchFamily="18" charset="-120"/>
                <a:cs typeface="+mn-cs"/>
              </a:rPr>
              <a:t>Kinder’s</a:t>
            </a:r>
            <a:r>
              <a:rPr kumimoji="1" lang="en-US" altLang="zh-TW" sz="1200" kern="1200" dirty="0" smtClean="0">
                <a:solidFill>
                  <a:schemeClr val="tx1"/>
                </a:solidFill>
                <a:latin typeface="Arial" panose="020B0604020202020204" pitchFamily="34" charset="0"/>
                <a:ea typeface="新細明體" pitchFamily="18" charset="-120"/>
                <a:cs typeface="+mn-cs"/>
              </a:rPr>
              <a:t> products are sold at an</a:t>
            </a:r>
            <a:r>
              <a:rPr kumimoji="1" lang="en-US" altLang="zh-TW" sz="1200" kern="1200" baseline="0" dirty="0" smtClean="0">
                <a:solidFill>
                  <a:schemeClr val="tx1"/>
                </a:solidFill>
                <a:latin typeface="Arial" panose="020B0604020202020204" pitchFamily="34" charset="0"/>
                <a:ea typeface="新細明體" pitchFamily="18" charset="-120"/>
                <a:cs typeface="+mn-cs"/>
              </a:rPr>
              <a:t> affordable price level for families. </a:t>
            </a:r>
            <a:endParaRPr kumimoji="1" lang="en-US" altLang="zh-TW" sz="1200" kern="1200" dirty="0" smtClean="0">
              <a:solidFill>
                <a:schemeClr val="tx1"/>
              </a:solidFill>
              <a:latin typeface="Arial" panose="020B0604020202020204" pitchFamily="34" charset="0"/>
              <a:ea typeface="新細明體" pitchFamily="18" charset="-120"/>
              <a:cs typeface="+mn-cs"/>
            </a:endParaRPr>
          </a:p>
          <a:p>
            <a:pPr eaLnBrk="1" hangingPunct="1"/>
            <a:r>
              <a:rPr kumimoji="1" lang="en-US" altLang="zh-TW" sz="1200" kern="1200" dirty="0" smtClean="0">
                <a:solidFill>
                  <a:schemeClr val="tx1"/>
                </a:solidFill>
                <a:latin typeface="Arial" panose="020B0604020202020204" pitchFamily="34" charset="0"/>
                <a:ea typeface="新細明體" pitchFamily="18" charset="-120"/>
                <a:cs typeface="+mn-cs"/>
              </a:rPr>
              <a:t>Godiva sets a high price for its chocolate that resonates the sense of luxurious and elegant image. </a:t>
            </a:r>
          </a:p>
          <a:p>
            <a:pPr eaLnBrk="1" hangingPunct="1"/>
            <a:endParaRPr kumimoji="1" lang="en-US" altLang="zh-TW" sz="1200" kern="1200" dirty="0" smtClean="0">
              <a:solidFill>
                <a:schemeClr val="tx1"/>
              </a:solidFill>
              <a:latin typeface="Arial" panose="020B0604020202020204" pitchFamily="34" charset="0"/>
              <a:ea typeface="新細明體" pitchFamily="18" charset="-120"/>
              <a:cs typeface="+mn-cs"/>
            </a:endParaRPr>
          </a:p>
          <a:p>
            <a:pPr marL="177800" indent="-177800" eaLnBrk="1" hangingPunct="1">
              <a:lnSpc>
                <a:spcPct val="85000"/>
              </a:lnSpc>
            </a:pPr>
            <a:r>
              <a:rPr kumimoji="1" lang="en-US" altLang="zh-TW" sz="1200" kern="1200" dirty="0" smtClean="0">
                <a:solidFill>
                  <a:schemeClr val="tx1"/>
                </a:solidFill>
                <a:latin typeface="Arial" panose="020B0604020202020204" pitchFamily="34" charset="0"/>
                <a:ea typeface="新細明體" pitchFamily="18" charset="-120"/>
                <a:cs typeface="+mn-cs"/>
              </a:rPr>
              <a:t>‘Place strategy’</a:t>
            </a:r>
          </a:p>
          <a:p>
            <a:pPr marL="177800" indent="-177800" eaLnBrk="1" hangingPunct="1">
              <a:lnSpc>
                <a:spcPct val="85000"/>
              </a:lnSpc>
            </a:pPr>
            <a:endParaRPr kumimoji="1" lang="en-US" altLang="zh-TW" sz="1200" kern="1200" dirty="0" smtClean="0">
              <a:solidFill>
                <a:schemeClr val="tx1"/>
              </a:solidFill>
              <a:latin typeface="Arial" panose="020B0604020202020204" pitchFamily="34" charset="0"/>
              <a:ea typeface="新細明體" pitchFamily="18" charset="-120"/>
              <a:cs typeface="+mn-cs"/>
            </a:endParaRPr>
          </a:p>
          <a:p>
            <a:pPr marL="177800" indent="-177800" eaLnBrk="1" hangingPunct="1">
              <a:lnSpc>
                <a:spcPct val="85000"/>
              </a:lnSpc>
            </a:pPr>
            <a:r>
              <a:rPr kumimoji="1" lang="en-US" altLang="zh-TW" sz="1200" kern="1200" dirty="0" smtClean="0">
                <a:solidFill>
                  <a:schemeClr val="tx1"/>
                </a:solidFill>
                <a:latin typeface="Arial" panose="020B0604020202020204" pitchFamily="34" charset="0"/>
                <a:ea typeface="新細明體" pitchFamily="18" charset="-120"/>
                <a:cs typeface="+mn-cs"/>
              </a:rPr>
              <a:t>e.g. Kinder chocolate is sold at supermarkets easily</a:t>
            </a:r>
            <a:r>
              <a:rPr kumimoji="1" lang="en-US" altLang="zh-TW" sz="1200" kern="1200" baseline="0" dirty="0" smtClean="0">
                <a:solidFill>
                  <a:schemeClr val="tx1"/>
                </a:solidFill>
                <a:latin typeface="Arial" panose="020B0604020202020204" pitchFamily="34" charset="0"/>
                <a:ea typeface="新細明體" pitchFamily="18" charset="-120"/>
                <a:cs typeface="+mn-cs"/>
              </a:rPr>
              <a:t> accessible by families and children</a:t>
            </a:r>
            <a:r>
              <a:rPr kumimoji="1" lang="en-US" altLang="zh-TW" sz="1200" kern="1200" dirty="0" smtClean="0">
                <a:solidFill>
                  <a:schemeClr val="tx1"/>
                </a:solidFill>
                <a:latin typeface="Arial" panose="020B0604020202020204" pitchFamily="34" charset="0"/>
                <a:ea typeface="新細明體" pitchFamily="18" charset="-120"/>
                <a:cs typeface="+mn-cs"/>
              </a:rPr>
              <a:t>.  </a:t>
            </a:r>
          </a:p>
          <a:p>
            <a:pPr marL="177800" indent="-177800" eaLnBrk="1" hangingPunct="1">
              <a:lnSpc>
                <a:spcPct val="85000"/>
              </a:lnSpc>
            </a:pPr>
            <a:r>
              <a:rPr kumimoji="1" lang="en-US" altLang="zh-TW" sz="1200" kern="1200" dirty="0" smtClean="0">
                <a:solidFill>
                  <a:schemeClr val="tx1"/>
                </a:solidFill>
                <a:latin typeface="Arial" panose="020B0604020202020204" pitchFamily="34" charset="0"/>
                <a:ea typeface="新細明體" pitchFamily="18" charset="-120"/>
                <a:cs typeface="+mn-cs"/>
              </a:rPr>
              <a:t>Godiva opens its own shop to sell its chocolate. </a:t>
            </a:r>
          </a:p>
          <a:p>
            <a:pPr eaLnBrk="1" hangingPunct="1"/>
            <a:endParaRPr kumimoji="1" lang="en-US" altLang="zh-TW" sz="1200" kern="1200" dirty="0" smtClean="0">
              <a:solidFill>
                <a:schemeClr val="tx1"/>
              </a:solidFill>
              <a:latin typeface="Arial" panose="020B0604020202020204" pitchFamily="34" charset="0"/>
              <a:ea typeface="新細明體" pitchFamily="18" charset="-120"/>
              <a:cs typeface="+mn-cs"/>
            </a:endParaRPr>
          </a:p>
          <a:p>
            <a:pPr eaLnBrk="1" hangingPunct="1"/>
            <a:r>
              <a:rPr kumimoji="1" lang="en-US" altLang="zh-TW" sz="1200" kern="1200" dirty="0" smtClean="0">
                <a:solidFill>
                  <a:schemeClr val="tx1"/>
                </a:solidFill>
                <a:latin typeface="Arial" panose="020B0604020202020204" pitchFamily="34" charset="0"/>
                <a:ea typeface="新細明體" pitchFamily="18" charset="-120"/>
                <a:cs typeface="+mn-cs"/>
              </a:rPr>
              <a:t>‘Promotion strategy’</a:t>
            </a:r>
          </a:p>
          <a:p>
            <a:pPr eaLnBrk="1" hangingPunct="1">
              <a:lnSpc>
                <a:spcPts val="300"/>
              </a:lnSpc>
            </a:pPr>
            <a:endParaRPr lang="en-US" altLang="zh-TW" b="1" u="sng" dirty="0" smtClean="0">
              <a:latin typeface="Arial" panose="020B0604020202020204" pitchFamily="34" charset="0"/>
            </a:endParaRPr>
          </a:p>
          <a:p>
            <a:pPr eaLnBrk="1" hangingPunct="1"/>
            <a:r>
              <a:rPr lang="en-US" altLang="zh-TW" dirty="0" smtClean="0">
                <a:latin typeface="Arial" panose="020B0604020202020204" pitchFamily="34" charset="0"/>
              </a:rPr>
              <a:t>e.g.  Kinder</a:t>
            </a:r>
            <a:r>
              <a:rPr kumimoji="1" lang="en-US" altLang="zh-TW" sz="1200" kern="1200" baseline="0" dirty="0" smtClean="0">
                <a:solidFill>
                  <a:schemeClr val="tx1"/>
                </a:solidFill>
                <a:latin typeface="Arial" panose="020B0604020202020204" pitchFamily="34" charset="0"/>
                <a:ea typeface="新細明體" pitchFamily="18" charset="-120"/>
                <a:cs typeface="+mn-cs"/>
              </a:rPr>
              <a:t> promotes its products with advertisements on different media and sales promotion (e.g. discounts).  </a:t>
            </a:r>
            <a:r>
              <a:rPr lang="en-US" altLang="zh-TW" baseline="0" dirty="0" smtClean="0">
                <a:latin typeface="Arial" panose="020B0604020202020204" pitchFamily="34" charset="0"/>
              </a:rPr>
              <a:t> </a:t>
            </a:r>
            <a:endParaRPr lang="en-US" altLang="zh-TW" dirty="0" smtClean="0">
              <a:latin typeface="Arial" panose="020B0604020202020204" pitchFamily="34" charset="0"/>
            </a:endParaRPr>
          </a:p>
          <a:p>
            <a:pPr eaLnBrk="1" hangingPunct="1"/>
            <a:r>
              <a:rPr kumimoji="1" lang="en-US" altLang="zh-TW" sz="1200" kern="1200" baseline="0" dirty="0" smtClean="0">
                <a:solidFill>
                  <a:schemeClr val="tx1"/>
                </a:solidFill>
                <a:latin typeface="Arial" panose="020B0604020202020204" pitchFamily="34" charset="0"/>
                <a:ea typeface="新細明體" pitchFamily="18" charset="-120"/>
                <a:cs typeface="+mn-cs"/>
              </a:rPr>
              <a:t>Godiva creates membership </a:t>
            </a:r>
            <a:r>
              <a:rPr kumimoji="1" lang="en-US" altLang="zh-TW" sz="1200" kern="1200" baseline="0" dirty="0" err="1" smtClean="0">
                <a:solidFill>
                  <a:schemeClr val="tx1"/>
                </a:solidFill>
                <a:latin typeface="Arial" panose="020B0604020202020204" pitchFamily="34" charset="0"/>
                <a:ea typeface="新細明體" pitchFamily="18" charset="-120"/>
                <a:cs typeface="+mn-cs"/>
              </a:rPr>
              <a:t>programmes</a:t>
            </a:r>
            <a:r>
              <a:rPr kumimoji="1" lang="en-US" altLang="zh-TW" sz="1200" kern="1200" baseline="0" dirty="0" smtClean="0">
                <a:solidFill>
                  <a:schemeClr val="tx1"/>
                </a:solidFill>
                <a:latin typeface="Arial" panose="020B0604020202020204" pitchFamily="34" charset="0"/>
                <a:ea typeface="新細明體" pitchFamily="18" charset="-120"/>
                <a:cs typeface="+mn-cs"/>
              </a:rPr>
              <a:t>, offers membership discounts, VIP exclusive discounts, gift coupons, vouchers for promotion. </a:t>
            </a:r>
            <a:endParaRPr lang="en-US" altLang="zh-TW" u="sng" dirty="0" smtClean="0">
              <a:latin typeface="Arial" panose="020B0604020202020204" pitchFamily="34" charset="0"/>
            </a:endParaRPr>
          </a:p>
          <a:p>
            <a:pPr eaLnBrk="1" hangingPunct="1"/>
            <a:endParaRPr lang="en-US" altLang="zh-TW" u="sng" dirty="0" smtClean="0">
              <a:latin typeface="Arial" panose="020B0604020202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zh-TW" dirty="0" smtClean="0">
                <a:latin typeface="Arial" panose="020B0604020202020204" pitchFamily="34" charset="0"/>
              </a:rPr>
              <a:t>Companies commonly use these strategies to achieve product positioning.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latin typeface="Arial" panose="020B0604020202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latin typeface="Arial" panose="020B0604020202020204" pitchFamily="34" charset="0"/>
            </a:endParaRPr>
          </a:p>
          <a:p>
            <a:pPr eaLnBrk="1" hangingPunct="1"/>
            <a:endParaRPr lang="en-US" altLang="zh-TW" u="sng" dirty="0" smtClean="0">
              <a:latin typeface="Arial" panose="020B0604020202020204" pitchFamily="34" charset="0"/>
            </a:endParaRPr>
          </a:p>
        </p:txBody>
      </p:sp>
    </p:spTree>
    <p:extLst>
      <p:ext uri="{BB962C8B-B14F-4D97-AF65-F5344CB8AC3E}">
        <p14:creationId xmlns:p14="http://schemas.microsoft.com/office/powerpoint/2010/main" val="36124927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06DBE4E3-1794-45F3-86BF-08A1410457EF}" type="slidenum">
              <a:rPr lang="en-US" altLang="zh-TW"/>
              <a:pPr eaLnBrk="1" hangingPunct="1"/>
              <a:t>29</a:t>
            </a:fld>
            <a:endParaRPr lang="en-US" altLang="zh-TW"/>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978E4EF9-8D02-45DD-B6D9-D6AC3FA72FB6}" type="slidenum">
              <a:rPr lang="en-US" altLang="zh-TW"/>
              <a:pPr eaLnBrk="1" hangingPunct="1"/>
              <a:t>3</a:t>
            </a:fld>
            <a:endParaRPr lang="en-US" altLang="zh-TW"/>
          </a:p>
        </p:txBody>
      </p:sp>
      <p:sp>
        <p:nvSpPr>
          <p:cNvPr id="60419"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ln/>
        </p:spPr>
        <p:txBody>
          <a:bodyPr/>
          <a:lstStyle/>
          <a:p>
            <a:pPr eaLnBrk="1" hangingPunct="1"/>
            <a:r>
              <a:rPr lang="en-US" altLang="zh-TW" smtClean="0">
                <a:latin typeface="Arial" panose="020B0604020202020204" pitchFamily="34" charset="0"/>
              </a:rPr>
              <a:t>Continue…</a:t>
            </a:r>
          </a:p>
          <a:p>
            <a:pPr eaLnBrk="1" hangingPunct="1"/>
            <a:endParaRPr lang="en-US" altLang="zh-TW" smtClean="0">
              <a:latin typeface="Arial" panose="020B0604020202020204" pitchFamily="34" charset="0"/>
            </a:endParaRPr>
          </a:p>
          <a:p>
            <a:pPr eaLnBrk="1" hangingPunct="1"/>
            <a:r>
              <a:rPr lang="en-US" altLang="zh-TW" smtClean="0">
                <a:latin typeface="Arial" panose="020B0604020202020204" pitchFamily="34" charset="0"/>
              </a:rPr>
              <a:t>Recently, Eva married a Japanese in Hong Kong and will be relocating to Japan. </a:t>
            </a:r>
          </a:p>
          <a:p>
            <a:pPr eaLnBrk="1" hangingPunct="1"/>
            <a:r>
              <a:rPr lang="en-US" altLang="zh-TW" smtClean="0">
                <a:latin typeface="Arial" panose="020B0604020202020204" pitchFamily="34" charset="0"/>
              </a:rPr>
              <a:t>Taking this opportunity, Roland and Eva decided to open a trendy Japanese shop in Hong Kong. </a:t>
            </a:r>
          </a:p>
          <a:p>
            <a:pPr eaLnBrk="1" hangingPunct="1"/>
            <a:r>
              <a:rPr lang="en-US" altLang="zh-TW" smtClean="0">
                <a:latin typeface="Arial" panose="020B0604020202020204" pitchFamily="34" charset="0"/>
              </a:rPr>
              <a:t>Eva will be responsible for sourcing trendy products from Japan. </a:t>
            </a:r>
          </a:p>
          <a:p>
            <a:pPr eaLnBrk="1" hangingPunct="1"/>
            <a:r>
              <a:rPr lang="en-US" altLang="zh-TW" smtClean="0">
                <a:latin typeface="Arial" panose="020B0604020202020204" pitchFamily="34" charset="0"/>
              </a:rPr>
              <a:t>Roland will be responsible for managing the Hong Kong operations.</a:t>
            </a:r>
          </a:p>
          <a:p>
            <a:pPr eaLnBrk="1" hangingPunct="1">
              <a:buFontTx/>
              <a:buChar char="•"/>
            </a:pPr>
            <a:endParaRPr lang="en-US" altLang="zh-TW" smtClean="0">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06DBE4E3-1794-45F3-86BF-08A1410457EF}" type="slidenum">
              <a:rPr lang="en-US" altLang="zh-TW"/>
              <a:pPr eaLnBrk="1" hangingPunct="1"/>
              <a:t>30</a:t>
            </a:fld>
            <a:endParaRPr lang="en-US" altLang="zh-TW"/>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To conclude, teachers may </a:t>
            </a:r>
            <a:r>
              <a:rPr lang="en-US" altLang="zh-TW" dirty="0" err="1" smtClean="0">
                <a:latin typeface="Arial" panose="020B0604020202020204" pitchFamily="34" charset="0"/>
              </a:rPr>
              <a:t>summarise</a:t>
            </a:r>
            <a:r>
              <a:rPr lang="en-US" altLang="zh-TW" dirty="0" smtClean="0">
                <a:latin typeface="Arial" panose="020B0604020202020204" pitchFamily="34" charset="0"/>
              </a:rPr>
              <a:t> the 3 steps of basic marketing process again by using appropriate examples.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Teacher should also </a:t>
            </a:r>
            <a:r>
              <a:rPr lang="en-US" altLang="zh-TW" dirty="0" err="1" smtClean="0">
                <a:latin typeface="Arial" panose="020B0604020202020204" pitchFamily="34" charset="0"/>
              </a:rPr>
              <a:t>emphasise</a:t>
            </a:r>
            <a:r>
              <a:rPr lang="en-US" altLang="zh-TW" dirty="0" smtClean="0">
                <a:latin typeface="Arial" panose="020B0604020202020204" pitchFamily="34" charset="0"/>
              </a:rPr>
              <a:t> the importance of evaluating the result of the marketing process for remedial actions and future planning.</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 </a:t>
            </a:r>
          </a:p>
        </p:txBody>
      </p:sp>
    </p:spTree>
    <p:extLst>
      <p:ext uri="{BB962C8B-B14F-4D97-AF65-F5344CB8AC3E}">
        <p14:creationId xmlns:p14="http://schemas.microsoft.com/office/powerpoint/2010/main" val="13338280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079E4463-F965-4E4D-A5AE-913F2938574B}" type="slidenum">
              <a:rPr lang="en-US" altLang="zh-TW"/>
              <a:pPr eaLnBrk="1" hangingPunct="1"/>
              <a:t>31</a:t>
            </a:fld>
            <a:endParaRPr lang="en-US" altLang="zh-TW"/>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b="1" smtClean="0">
                <a:latin typeface="Arial" panose="020B0604020202020204" pitchFamily="34" charset="0"/>
              </a:rPr>
              <a:t>End of Lesson 2</a:t>
            </a:r>
          </a:p>
          <a:p>
            <a:pPr eaLnBrk="1" hangingPunct="1"/>
            <a:endParaRPr lang="en-US" altLang="zh-TW"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9D07D211-8F29-4F7F-B98B-12347BB44FEF}" type="slidenum">
              <a:rPr lang="en-US" altLang="zh-TW"/>
              <a:pPr eaLnBrk="1" hangingPunct="1"/>
              <a:t>4</a:t>
            </a:fld>
            <a:endParaRPr lang="en-US" altLang="zh-TW"/>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Continue…..</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Roland asked his father for financial assistance. Before making any decisions, his father asked them a question, </a:t>
            </a:r>
          </a:p>
          <a:p>
            <a:pPr eaLnBrk="1" hangingPunct="1"/>
            <a:endParaRPr lang="en-US" altLang="zh-TW" dirty="0" smtClean="0">
              <a:latin typeface="Arial" panose="020B0604020202020204" pitchFamily="34" charset="0"/>
            </a:endParaRPr>
          </a:p>
          <a:p>
            <a:pPr eaLnBrk="1" hangingPunct="1"/>
            <a:r>
              <a:rPr lang="en-US" altLang="zh-TW" dirty="0" smtClean="0">
                <a:solidFill>
                  <a:srgbClr val="FF0000"/>
                </a:solidFill>
                <a:latin typeface="Arial" panose="020B0604020202020204" pitchFamily="34" charset="0"/>
              </a:rPr>
              <a:t> “Although you have good products from Japan, what is your plan to promote your shop and products?” </a:t>
            </a:r>
          </a:p>
          <a:p>
            <a:pPr eaLnBrk="1" hangingPunct="1"/>
            <a:endParaRPr lang="en-US" altLang="zh-TW" dirty="0" smtClean="0">
              <a:solidFill>
                <a:srgbClr val="FF0000"/>
              </a:solidFill>
              <a:latin typeface="Arial" panose="020B0604020202020204" pitchFamily="34" charset="0"/>
            </a:endParaRPr>
          </a:p>
          <a:p>
            <a:pPr eaLnBrk="1" hangingPunct="1"/>
            <a:r>
              <a:rPr lang="en-US" altLang="zh-TW" dirty="0" smtClean="0">
                <a:latin typeface="Arial" panose="020B0604020202020204" pitchFamily="34" charset="0"/>
              </a:rPr>
              <a:t>Ask the class,  “What should Roland do to attract customers to his shop?”</a:t>
            </a:r>
          </a:p>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243D243C-1BA6-477D-97F1-CCBD20A99AFC}" type="slidenum">
              <a:rPr lang="en-US" altLang="zh-TW"/>
              <a:pPr eaLnBrk="1" hangingPunct="1"/>
              <a:t>5</a:t>
            </a:fld>
            <a:endParaRPr lang="en-US" altLang="zh-TW"/>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Teacher </a:t>
            </a:r>
            <a:r>
              <a:rPr lang="en-US" altLang="zh-TW" dirty="0" err="1" smtClean="0">
                <a:latin typeface="Arial" panose="020B0604020202020204" pitchFamily="34" charset="0"/>
              </a:rPr>
              <a:t>summarises</a:t>
            </a:r>
            <a:r>
              <a:rPr lang="en-US" altLang="zh-TW" dirty="0" smtClean="0">
                <a:latin typeface="Arial" panose="020B0604020202020204" pitchFamily="34" charset="0"/>
              </a:rPr>
              <a:t> students’ answers and points out that their suggestions are in fact marketing activities.</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However, </a:t>
            </a:r>
          </a:p>
          <a:p>
            <a:pPr eaLnBrk="1" hangingPunct="1"/>
            <a:r>
              <a:rPr lang="en-US" altLang="zh-TW" dirty="0" smtClean="0">
                <a:latin typeface="Arial" panose="020B0604020202020204" pitchFamily="34" charset="0"/>
              </a:rPr>
              <a:t>(1) Teacher should </a:t>
            </a:r>
            <a:r>
              <a:rPr lang="en-US" altLang="zh-TW" dirty="0" err="1" smtClean="0">
                <a:latin typeface="Arial" panose="020B0604020202020204" pitchFamily="34" charset="0"/>
              </a:rPr>
              <a:t>emphasise</a:t>
            </a:r>
            <a:r>
              <a:rPr lang="en-US" altLang="zh-TW" dirty="0" smtClean="0">
                <a:latin typeface="Arial" panose="020B0604020202020204" pitchFamily="34" charset="0"/>
              </a:rPr>
              <a:t> that “marketing” covers more than their suggested activities.  </a:t>
            </a:r>
          </a:p>
          <a:p>
            <a:pPr eaLnBrk="1" hangingPunct="1"/>
            <a:r>
              <a:rPr lang="en-US" altLang="zh-TW" dirty="0" smtClean="0">
                <a:latin typeface="Arial" panose="020B0604020202020204" pitchFamily="34" charset="0"/>
              </a:rPr>
              <a:t>(2) There are lots of marketing activities to be done before advertising and promotion such as </a:t>
            </a:r>
          </a:p>
          <a:p>
            <a:pPr eaLnBrk="1" hangingPunct="1"/>
            <a:r>
              <a:rPr lang="en-US" altLang="zh-TW" dirty="0" smtClean="0">
                <a:latin typeface="Arial" panose="020B0604020202020204" pitchFamily="34" charset="0"/>
              </a:rPr>
              <a:t>-  marketing  research (To be discussed in Topic M07)</a:t>
            </a:r>
          </a:p>
          <a:p>
            <a:pPr eaLnBrk="1" hangingPunct="1"/>
            <a:r>
              <a:rPr lang="en-US" altLang="zh-TW" dirty="0" smtClean="0">
                <a:latin typeface="Arial" panose="020B0604020202020204" pitchFamily="34" charset="0"/>
              </a:rPr>
              <a:t>-  understanding customer needs and decision making (To be discussed in Topic M08)</a:t>
            </a:r>
          </a:p>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85AB151D-7D2B-41D9-B47F-D19EA26A34D0}" type="slidenum">
              <a:rPr lang="en-US" altLang="zh-TW"/>
              <a:pPr eaLnBrk="1" hangingPunct="1"/>
              <a:t>6</a:t>
            </a:fld>
            <a:endParaRPr lang="en-US" altLang="zh-TW"/>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Teacher </a:t>
            </a:r>
            <a:r>
              <a:rPr lang="en-US" altLang="zh-TW" dirty="0" smtClean="0">
                <a:latin typeface="Arial" panose="020B0604020202020204" pitchFamily="34" charset="0"/>
              </a:rPr>
              <a:t>explains that </a:t>
            </a:r>
            <a:r>
              <a:rPr lang="en-US" altLang="zh-TW" dirty="0" smtClean="0">
                <a:latin typeface="Arial" panose="020B0604020202020204" pitchFamily="34" charset="0"/>
              </a:rPr>
              <a:t>there are a number of definitions of marketing. This is the one from Professor Philip</a:t>
            </a:r>
            <a:r>
              <a:rPr lang="en-US" altLang="zh-TW" baseline="0" dirty="0" smtClean="0">
                <a:latin typeface="Arial" panose="020B0604020202020204" pitchFamily="34" charset="0"/>
              </a:rPr>
              <a:t> Kotler and is widely adopted around the world. </a:t>
            </a:r>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a:p>
            <a:pPr eaLnBrk="1" hangingPunct="1"/>
            <a:r>
              <a:rPr lang="en-US" altLang="zh-TW" b="1" dirty="0" smtClean="0">
                <a:latin typeface="Arial" panose="020B0604020202020204" pitchFamily="34" charset="0"/>
              </a:rPr>
              <a:t>Remarks: </a:t>
            </a:r>
          </a:p>
          <a:p>
            <a:pPr eaLnBrk="1" hangingPunct="1"/>
            <a:r>
              <a:rPr lang="en-US" altLang="zh-TW" dirty="0" smtClean="0">
                <a:latin typeface="Arial" panose="020B0604020202020204" pitchFamily="34" charset="0"/>
              </a:rPr>
              <a:t>Professor Philip Kotler is a famous marketing scholar. He is the distinguished professor of International Marketing at the Northwestern University Kellogg Graduate School of Management in Chicago. </a:t>
            </a:r>
          </a:p>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E43C2744-2B92-4A98-A462-C87718F4A776}" type="slidenum">
              <a:rPr lang="en-US" altLang="zh-TW"/>
              <a:pPr eaLnBrk="1" hangingPunct="1"/>
              <a:t>7</a:t>
            </a:fld>
            <a:endParaRPr lang="en-US" altLang="zh-TW"/>
          </a:p>
        </p:txBody>
      </p:sp>
      <p:sp>
        <p:nvSpPr>
          <p:cNvPr id="64515"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xfrm>
            <a:off x="849313" y="4676775"/>
            <a:ext cx="5172075" cy="4894263"/>
          </a:xfrm>
          <a:ln/>
        </p:spPr>
        <p:txBody>
          <a:bodyPr/>
          <a:lstStyle/>
          <a:p>
            <a:pPr marL="85725" indent="-85725" eaLnBrk="1" hangingPunct="1"/>
            <a:r>
              <a:rPr lang="en-US" altLang="zh-TW" dirty="0" smtClean="0">
                <a:latin typeface="Arial" panose="020B0604020202020204" pitchFamily="34" charset="0"/>
              </a:rPr>
              <a:t>Additional explanation to facilitate the understanding of the definition. </a:t>
            </a:r>
          </a:p>
          <a:p>
            <a:pPr marL="85725" indent="-85725" eaLnBrk="1" hangingPunct="1"/>
            <a:endParaRPr lang="en-US" altLang="zh-TW" dirty="0" smtClean="0">
              <a:latin typeface="Arial" panose="020B0604020202020204" pitchFamily="34" charset="0"/>
            </a:endParaRPr>
          </a:p>
          <a:p>
            <a:pPr marL="85725" indent="-85725" eaLnBrk="1" hangingPunct="1">
              <a:lnSpc>
                <a:spcPct val="85000"/>
              </a:lnSpc>
            </a:pPr>
            <a:r>
              <a:rPr lang="en-US" altLang="zh-TW" dirty="0" smtClean="0">
                <a:latin typeface="Arial" panose="020B0604020202020204" pitchFamily="34" charset="0"/>
              </a:rPr>
              <a:t>Teacher may review the suggested activities made by students in Activity</a:t>
            </a:r>
          </a:p>
          <a:p>
            <a:pPr marL="85725" indent="-85725" eaLnBrk="1" hangingPunct="1">
              <a:lnSpc>
                <a:spcPct val="85000"/>
              </a:lnSpc>
            </a:pPr>
            <a:r>
              <a:rPr lang="en-US" altLang="zh-TW" dirty="0" smtClean="0">
                <a:latin typeface="Arial" panose="020B0604020202020204" pitchFamily="34" charset="0"/>
              </a:rPr>
              <a:t>1 and map them to the marketing definition in slides 6 &amp; 7. </a:t>
            </a:r>
          </a:p>
          <a:p>
            <a:pPr marL="85725" indent="-85725" eaLnBrk="1" hangingPunct="1">
              <a:lnSpc>
                <a:spcPct val="85000"/>
              </a:lnSpc>
            </a:pPr>
            <a:r>
              <a:rPr lang="en-US" altLang="zh-TW" dirty="0" smtClean="0">
                <a:latin typeface="Arial" panose="020B0604020202020204" pitchFamily="34" charset="0"/>
              </a:rPr>
              <a:t>e.g.  ‘Buy 3 get 1 free’,  ‘advertisement’ &amp; ‘selling’ are actually activities</a:t>
            </a:r>
          </a:p>
          <a:p>
            <a:pPr marL="85725" indent="-85725" eaLnBrk="1" hangingPunct="1">
              <a:lnSpc>
                <a:spcPct val="85000"/>
              </a:lnSpc>
            </a:pPr>
            <a:r>
              <a:rPr lang="en-US" altLang="zh-TW" dirty="0" smtClean="0">
                <a:latin typeface="Arial" panose="020B0604020202020204" pitchFamily="34" charset="0"/>
              </a:rPr>
              <a:t>under ‘promotion’.  </a:t>
            </a:r>
          </a:p>
          <a:p>
            <a:pPr marL="85725" indent="-85725" eaLnBrk="1" hangingPunct="1">
              <a:lnSpc>
                <a:spcPct val="85000"/>
              </a:lnSpc>
            </a:pPr>
            <a:r>
              <a:rPr lang="en-US" altLang="zh-TW" dirty="0" smtClean="0">
                <a:latin typeface="Arial" panose="020B0604020202020204" pitchFamily="34" charset="0"/>
              </a:rPr>
              <a:t>‘Suitable location’ and ‘special decoration’ in the shop are activities under</a:t>
            </a:r>
          </a:p>
          <a:p>
            <a:pPr marL="85725" indent="-85725" eaLnBrk="1" hangingPunct="1">
              <a:lnSpc>
                <a:spcPct val="85000"/>
              </a:lnSpc>
            </a:pPr>
            <a:r>
              <a:rPr lang="en-US" altLang="zh-TW" dirty="0" smtClean="0">
                <a:latin typeface="Arial" panose="020B0604020202020204" pitchFamily="34" charset="0"/>
              </a:rPr>
              <a:t>‘distribution’.</a:t>
            </a:r>
          </a:p>
          <a:p>
            <a:pPr marL="85725" indent="-85725" eaLnBrk="1" hangingPunct="1"/>
            <a:endParaRPr lang="en-US" altLang="zh-TW" u="sng" dirty="0" smtClean="0">
              <a:latin typeface="Arial" panose="020B0604020202020204" pitchFamily="34" charset="0"/>
            </a:endParaRPr>
          </a:p>
          <a:p>
            <a:pPr marL="85725" indent="-85725" eaLnBrk="1" hangingPunct="1">
              <a:lnSpc>
                <a:spcPct val="85000"/>
              </a:lnSpc>
            </a:pPr>
            <a:r>
              <a:rPr lang="en-US" altLang="zh-TW" dirty="0" smtClean="0">
                <a:latin typeface="Arial" panose="020B0604020202020204" pitchFamily="34" charset="0"/>
              </a:rPr>
              <a:t>While the students are happy to know their suggested activities are</a:t>
            </a:r>
          </a:p>
          <a:p>
            <a:pPr marL="85725" indent="-85725" eaLnBrk="1" hangingPunct="1">
              <a:lnSpc>
                <a:spcPct val="85000"/>
              </a:lnSpc>
            </a:pPr>
            <a:r>
              <a:rPr lang="en-US" altLang="zh-TW" dirty="0" smtClean="0">
                <a:latin typeface="Arial" panose="020B0604020202020204" pitchFamily="34" charset="0"/>
              </a:rPr>
              <a:t>partially right, teacher should </a:t>
            </a:r>
            <a:r>
              <a:rPr lang="en-US" altLang="zh-TW" dirty="0" err="1" smtClean="0">
                <a:latin typeface="Arial" panose="020B0604020202020204" pitchFamily="34" charset="0"/>
              </a:rPr>
              <a:t>emphasise</a:t>
            </a:r>
            <a:r>
              <a:rPr lang="en-US" altLang="zh-TW" dirty="0" smtClean="0">
                <a:latin typeface="Arial" panose="020B0604020202020204" pitchFamily="34" charset="0"/>
              </a:rPr>
              <a:t> that  </a:t>
            </a:r>
          </a:p>
          <a:p>
            <a:pPr marL="85725" indent="-85725" eaLnBrk="1" hangingPunct="1">
              <a:lnSpc>
                <a:spcPct val="85000"/>
              </a:lnSpc>
            </a:pPr>
            <a:endParaRPr lang="en-US" altLang="zh-TW" dirty="0" smtClean="0">
              <a:latin typeface="Arial" panose="020B0604020202020204" pitchFamily="34" charset="0"/>
            </a:endParaRPr>
          </a:p>
          <a:p>
            <a:pPr marL="182563" lvl="1" indent="-182563" eaLnBrk="1" hangingPunct="1">
              <a:buFont typeface="Arial" panose="020B0604020202020204" pitchFamily="34" charset="0"/>
              <a:buChar char="−"/>
            </a:pPr>
            <a:r>
              <a:rPr lang="en-US" altLang="zh-TW" dirty="0" smtClean="0">
                <a:latin typeface="Arial" panose="020B0604020202020204" pitchFamily="34" charset="0"/>
              </a:rPr>
              <a:t>marketing does not just cover ‘advertising’ and ‘selling’ as many people think.</a:t>
            </a:r>
          </a:p>
          <a:p>
            <a:pPr marL="182563" lvl="1" indent="-182563" eaLnBrk="1" hangingPunct="1">
              <a:buFont typeface="Arial" panose="020B0604020202020204" pitchFamily="34" charset="0"/>
              <a:buChar char="−"/>
            </a:pPr>
            <a:r>
              <a:rPr lang="en-US" altLang="zh-TW" dirty="0" smtClean="0">
                <a:latin typeface="Arial" panose="020B0604020202020204" pitchFamily="34" charset="0"/>
              </a:rPr>
              <a:t>There are many skills and techniques to be learnt in each area.</a:t>
            </a:r>
          </a:p>
          <a:p>
            <a:pPr marL="182563" lvl="1" indent="-182563" eaLnBrk="1" hangingPunct="1">
              <a:buFont typeface="Arial" panose="020B0604020202020204" pitchFamily="34" charset="0"/>
              <a:buChar char="−"/>
            </a:pPr>
            <a:r>
              <a:rPr lang="en-US" altLang="zh-TW" dirty="0" smtClean="0">
                <a:latin typeface="Arial" panose="020B0604020202020204" pitchFamily="34" charset="0"/>
              </a:rPr>
              <a:t>While the company’s profit relies largely on ‘income generation’ and ‘cost controls’, ‘marketing’ is very important to generate income. Because “marketing activities” create ‘sales turnover’ which generates ‘income’  to the company.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C4B62C78-4DA6-41E6-AE34-3E620D62AC05}" type="slidenum">
              <a:rPr lang="en-US" altLang="zh-TW"/>
              <a:pPr eaLnBrk="1" hangingPunct="1"/>
              <a:t>8</a:t>
            </a:fld>
            <a:endParaRPr lang="en-US" altLang="zh-TW"/>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Teacher should </a:t>
            </a:r>
            <a:r>
              <a:rPr lang="en-US" altLang="zh-TW" dirty="0" err="1" smtClean="0">
                <a:latin typeface="Arial" panose="020B0604020202020204" pitchFamily="34" charset="0"/>
              </a:rPr>
              <a:t>emphasise</a:t>
            </a:r>
            <a:r>
              <a:rPr lang="en-US" altLang="zh-TW" dirty="0" smtClean="0">
                <a:latin typeface="Arial" panose="020B0604020202020204" pitchFamily="34" charset="0"/>
              </a:rPr>
              <a:t> that marketing is not only used by large companies. Even a small shop needs marketing strategies to attract customers and promote their products.  The difference in the scale of their marketing campaigns is largely due to capital constraints and potential sales turnover.      </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Other examples of marketing strategies,</a:t>
            </a:r>
          </a:p>
          <a:p>
            <a:pPr marL="92075" lvl="1" indent="-92075" eaLnBrk="1" hangingPunct="1">
              <a:buFontTx/>
              <a:buChar char="•"/>
            </a:pPr>
            <a:r>
              <a:rPr lang="en-US" altLang="zh-TW" dirty="0" smtClean="0">
                <a:latin typeface="Arial" panose="020B0604020202020204" pitchFamily="34" charset="0"/>
              </a:rPr>
              <a:t> Local small café gives stamps to customers to encourage repeat purchases.</a:t>
            </a:r>
          </a:p>
          <a:p>
            <a:pPr marL="92075" lvl="1" indent="-92075" eaLnBrk="1" hangingPunct="1">
              <a:buFontTx/>
              <a:buChar char="•"/>
            </a:pPr>
            <a:r>
              <a:rPr lang="en-US" altLang="zh-TW" dirty="0" smtClean="0">
                <a:latin typeface="Arial" panose="020B0604020202020204" pitchFamily="34" charset="0"/>
              </a:rPr>
              <a:t> In the local market,  1 catty of carrot is $12/catty. To encourage shoppers to buy more, 2 catties at $9/catty may be offered simultaneously.</a:t>
            </a: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912813"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912813"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912813"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912813"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91281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E337EB3E-8AAE-46E7-A762-108B5E2D08A9}" type="slidenum">
              <a:rPr lang="en-US" altLang="zh-TW"/>
              <a:pPr eaLnBrk="1" hangingPunct="1"/>
              <a:t>9</a:t>
            </a:fld>
            <a:endParaRPr lang="en-US" altLang="zh-TW"/>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dirty="0" smtClean="0">
                <a:latin typeface="Arial" panose="020B0604020202020204" pitchFamily="34" charset="0"/>
              </a:rPr>
              <a:t>Introduce the three basic steps of marketing process.</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Teacher should </a:t>
            </a:r>
            <a:r>
              <a:rPr lang="en-US" altLang="zh-TW" dirty="0" err="1" smtClean="0">
                <a:latin typeface="Arial" panose="020B0604020202020204" pitchFamily="34" charset="0"/>
              </a:rPr>
              <a:t>emphasise</a:t>
            </a:r>
            <a:r>
              <a:rPr lang="en-US" altLang="zh-TW" dirty="0" smtClean="0">
                <a:latin typeface="Arial" panose="020B0604020202020204" pitchFamily="34" charset="0"/>
              </a:rPr>
              <a:t> that in the real business world there are many strategies in each step and to be further discussed in the lesson.</a:t>
            </a:r>
          </a:p>
          <a:p>
            <a:pPr eaLnBrk="1" hangingPunct="1"/>
            <a:r>
              <a:rPr lang="en-US" altLang="zh-TW" dirty="0" smtClean="0">
                <a:latin typeface="Arial" panose="020B0604020202020204" pitchFamily="34" charset="0"/>
              </a:rPr>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n-US">
              <a:latin typeface="Arial" charset="0"/>
            </a:endParaRPr>
          </a:p>
        </p:txBody>
      </p:sp>
      <p:grpSp>
        <p:nvGrpSpPr>
          <p:cNvPr id="5" name="Group 8"/>
          <p:cNvGrpSpPr>
            <a:grpSpLocks/>
          </p:cNvGrpSpPr>
          <p:nvPr/>
        </p:nvGrpSpPr>
        <p:grpSpPr bwMode="auto">
          <a:xfrm>
            <a:off x="7493000" y="2992438"/>
            <a:ext cx="1338263"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7" name="Oval 10"/>
            <p:cNvSpPr>
              <a:spLocks noChangeArrowheads="1"/>
            </p:cNvSpPr>
            <p:nvPr/>
          </p:nvSpPr>
          <p:spPr bwMode="auto">
            <a:xfrm>
              <a:off x="4883" y="1885"/>
              <a:ext cx="127" cy="12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8" name="Oval 11"/>
            <p:cNvSpPr>
              <a:spLocks noChangeArrowheads="1"/>
            </p:cNvSpPr>
            <p:nvPr/>
          </p:nvSpPr>
          <p:spPr bwMode="auto">
            <a:xfrm>
              <a:off x="5062" y="1885"/>
              <a:ext cx="127" cy="12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9" name="Oval 12"/>
            <p:cNvSpPr>
              <a:spLocks noChangeArrowheads="1"/>
            </p:cNvSpPr>
            <p:nvPr/>
          </p:nvSpPr>
          <p:spPr bwMode="auto">
            <a:xfrm>
              <a:off x="4704" y="2064"/>
              <a:ext cx="127" cy="12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0" name="Oval 13"/>
            <p:cNvSpPr>
              <a:spLocks noChangeArrowheads="1"/>
            </p:cNvSpPr>
            <p:nvPr/>
          </p:nvSpPr>
          <p:spPr bwMode="auto">
            <a:xfrm>
              <a:off x="4883" y="2064"/>
              <a:ext cx="127" cy="12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1" name="Oval 14"/>
            <p:cNvSpPr>
              <a:spLocks noChangeArrowheads="1"/>
            </p:cNvSpPr>
            <p:nvPr/>
          </p:nvSpPr>
          <p:spPr bwMode="auto">
            <a:xfrm>
              <a:off x="5062" y="2064"/>
              <a:ext cx="127" cy="12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2" name="Oval 15"/>
            <p:cNvSpPr>
              <a:spLocks noChangeArrowheads="1"/>
            </p:cNvSpPr>
            <p:nvPr/>
          </p:nvSpPr>
          <p:spPr bwMode="auto">
            <a:xfrm>
              <a:off x="5241" y="2064"/>
              <a:ext cx="127" cy="12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13" name="Oval 16"/>
            <p:cNvSpPr>
              <a:spLocks noChangeArrowheads="1"/>
            </p:cNvSpPr>
            <p:nvPr/>
          </p:nvSpPr>
          <p:spPr bwMode="auto">
            <a:xfrm>
              <a:off x="4704" y="2243"/>
              <a:ext cx="127" cy="12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4" name="Oval 17"/>
            <p:cNvSpPr>
              <a:spLocks noChangeArrowheads="1"/>
            </p:cNvSpPr>
            <p:nvPr/>
          </p:nvSpPr>
          <p:spPr bwMode="auto">
            <a:xfrm>
              <a:off x="4883" y="2243"/>
              <a:ext cx="127" cy="12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5" name="Oval 18"/>
            <p:cNvSpPr>
              <a:spLocks noChangeArrowheads="1"/>
            </p:cNvSpPr>
            <p:nvPr/>
          </p:nvSpPr>
          <p:spPr bwMode="auto">
            <a:xfrm>
              <a:off x="5062" y="2243"/>
              <a:ext cx="127" cy="12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16" name="Oval 19"/>
            <p:cNvSpPr>
              <a:spLocks noChangeArrowheads="1"/>
            </p:cNvSpPr>
            <p:nvPr/>
          </p:nvSpPr>
          <p:spPr bwMode="auto">
            <a:xfrm>
              <a:off x="5241" y="2243"/>
              <a:ext cx="127" cy="12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17" name="Oval 20"/>
            <p:cNvSpPr>
              <a:spLocks noChangeArrowheads="1"/>
            </p:cNvSpPr>
            <p:nvPr/>
          </p:nvSpPr>
          <p:spPr bwMode="auto">
            <a:xfrm>
              <a:off x="5420" y="2243"/>
              <a:ext cx="127" cy="12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18" name="Oval 21"/>
            <p:cNvSpPr>
              <a:spLocks noChangeArrowheads="1"/>
            </p:cNvSpPr>
            <p:nvPr/>
          </p:nvSpPr>
          <p:spPr bwMode="auto">
            <a:xfrm>
              <a:off x="4704" y="2421"/>
              <a:ext cx="127" cy="128"/>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9" name="Oval 22"/>
            <p:cNvSpPr>
              <a:spLocks noChangeArrowheads="1"/>
            </p:cNvSpPr>
            <p:nvPr/>
          </p:nvSpPr>
          <p:spPr bwMode="auto">
            <a:xfrm>
              <a:off x="4883" y="2421"/>
              <a:ext cx="127" cy="128"/>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0" name="Oval 23"/>
            <p:cNvSpPr>
              <a:spLocks noChangeArrowheads="1"/>
            </p:cNvSpPr>
            <p:nvPr/>
          </p:nvSpPr>
          <p:spPr bwMode="auto">
            <a:xfrm>
              <a:off x="5062" y="2421"/>
              <a:ext cx="127" cy="128"/>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1" name="Oval 24"/>
            <p:cNvSpPr>
              <a:spLocks noChangeArrowheads="1"/>
            </p:cNvSpPr>
            <p:nvPr/>
          </p:nvSpPr>
          <p:spPr bwMode="auto">
            <a:xfrm>
              <a:off x="5241" y="2421"/>
              <a:ext cx="127" cy="128"/>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2" name="Oval 25"/>
            <p:cNvSpPr>
              <a:spLocks noChangeArrowheads="1"/>
            </p:cNvSpPr>
            <p:nvPr/>
          </p:nvSpPr>
          <p:spPr bwMode="auto">
            <a:xfrm>
              <a:off x="4704" y="2600"/>
              <a:ext cx="127" cy="128"/>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3" name="Oval 26"/>
            <p:cNvSpPr>
              <a:spLocks noChangeArrowheads="1"/>
            </p:cNvSpPr>
            <p:nvPr/>
          </p:nvSpPr>
          <p:spPr bwMode="auto">
            <a:xfrm>
              <a:off x="4883" y="2600"/>
              <a:ext cx="127" cy="128"/>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4" name="Oval 27"/>
            <p:cNvSpPr>
              <a:spLocks noChangeArrowheads="1"/>
            </p:cNvSpPr>
            <p:nvPr/>
          </p:nvSpPr>
          <p:spPr bwMode="auto">
            <a:xfrm>
              <a:off x="5062" y="2600"/>
              <a:ext cx="127" cy="128"/>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5" name="Oval 28"/>
            <p:cNvSpPr>
              <a:spLocks noChangeArrowheads="1"/>
            </p:cNvSpPr>
            <p:nvPr/>
          </p:nvSpPr>
          <p:spPr bwMode="auto">
            <a:xfrm>
              <a:off x="5241" y="2600"/>
              <a:ext cx="127" cy="128"/>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6" name="Oval 29"/>
            <p:cNvSpPr>
              <a:spLocks noChangeArrowheads="1"/>
            </p:cNvSpPr>
            <p:nvPr/>
          </p:nvSpPr>
          <p:spPr bwMode="auto">
            <a:xfrm>
              <a:off x="5420" y="2600"/>
              <a:ext cx="127" cy="128"/>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27" name="Oval 30"/>
            <p:cNvSpPr>
              <a:spLocks noChangeArrowheads="1"/>
            </p:cNvSpPr>
            <p:nvPr/>
          </p:nvSpPr>
          <p:spPr bwMode="auto">
            <a:xfrm>
              <a:off x="4704" y="2779"/>
              <a:ext cx="127" cy="12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8" name="Oval 31"/>
            <p:cNvSpPr>
              <a:spLocks noChangeArrowheads="1"/>
            </p:cNvSpPr>
            <p:nvPr/>
          </p:nvSpPr>
          <p:spPr bwMode="auto">
            <a:xfrm>
              <a:off x="4883" y="2779"/>
              <a:ext cx="127" cy="12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9" name="Oval 32"/>
            <p:cNvSpPr>
              <a:spLocks noChangeArrowheads="1"/>
            </p:cNvSpPr>
            <p:nvPr/>
          </p:nvSpPr>
          <p:spPr bwMode="auto">
            <a:xfrm>
              <a:off x="5062" y="2779"/>
              <a:ext cx="127" cy="12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0" name="Oval 33"/>
            <p:cNvSpPr>
              <a:spLocks noChangeArrowheads="1"/>
            </p:cNvSpPr>
            <p:nvPr/>
          </p:nvSpPr>
          <p:spPr bwMode="auto">
            <a:xfrm>
              <a:off x="5241" y="2779"/>
              <a:ext cx="127" cy="127"/>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1" name="Oval 34"/>
            <p:cNvSpPr>
              <a:spLocks noChangeArrowheads="1"/>
            </p:cNvSpPr>
            <p:nvPr/>
          </p:nvSpPr>
          <p:spPr bwMode="auto">
            <a:xfrm>
              <a:off x="4704" y="2958"/>
              <a:ext cx="127" cy="12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2" name="Oval 35"/>
            <p:cNvSpPr>
              <a:spLocks noChangeArrowheads="1"/>
            </p:cNvSpPr>
            <p:nvPr/>
          </p:nvSpPr>
          <p:spPr bwMode="auto">
            <a:xfrm>
              <a:off x="4883" y="2958"/>
              <a:ext cx="127" cy="12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3" name="Oval 36"/>
            <p:cNvSpPr>
              <a:spLocks noChangeArrowheads="1"/>
            </p:cNvSpPr>
            <p:nvPr/>
          </p:nvSpPr>
          <p:spPr bwMode="auto">
            <a:xfrm>
              <a:off x="5062" y="2958"/>
              <a:ext cx="127" cy="127"/>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4" name="Oval 37"/>
            <p:cNvSpPr>
              <a:spLocks noChangeArrowheads="1"/>
            </p:cNvSpPr>
            <p:nvPr/>
          </p:nvSpPr>
          <p:spPr bwMode="auto">
            <a:xfrm>
              <a:off x="5241" y="2958"/>
              <a:ext cx="127" cy="127"/>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5" name="Oval 38"/>
            <p:cNvSpPr>
              <a:spLocks noChangeArrowheads="1"/>
            </p:cNvSpPr>
            <p:nvPr/>
          </p:nvSpPr>
          <p:spPr bwMode="auto">
            <a:xfrm>
              <a:off x="4883" y="3137"/>
              <a:ext cx="127" cy="127"/>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6" name="Oval 39"/>
            <p:cNvSpPr>
              <a:spLocks noChangeArrowheads="1"/>
            </p:cNvSpPr>
            <p:nvPr/>
          </p:nvSpPr>
          <p:spPr bwMode="auto">
            <a:xfrm>
              <a:off x="5241" y="3137"/>
              <a:ext cx="127" cy="127"/>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n-US">
              <a:latin typeface="Arial" charset="0"/>
            </a:endParaRPr>
          </a:p>
        </p:txBody>
      </p:sp>
      <p:sp>
        <p:nvSpPr>
          <p:cNvPr id="32771" name="Rectangle 3"/>
          <p:cNvSpPr>
            <a:spLocks noGrp="1" noChangeArrowheads="1"/>
          </p:cNvSpPr>
          <p:nvPr>
            <p:ph type="ctrTitle"/>
          </p:nvPr>
        </p:nvSpPr>
        <p:spPr>
          <a:xfrm>
            <a:off x="315913" y="466725"/>
            <a:ext cx="6781800" cy="2133600"/>
          </a:xfrm>
        </p:spPr>
        <p:txBody>
          <a:bodyPr/>
          <a:lstStyle>
            <a:lvl1pPr algn="r">
              <a:defRPr sz="4700"/>
            </a:lvl1pPr>
          </a:lstStyle>
          <a:p>
            <a:r>
              <a:rPr lang="zh-TW" altLang="en-US"/>
              <a:t>按一下以編輯母片標題樣式</a:t>
            </a:r>
          </a:p>
        </p:txBody>
      </p:sp>
      <p:sp>
        <p:nvSpPr>
          <p:cNvPr id="32772"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400"/>
            </a:lvl1pPr>
          </a:lstStyle>
          <a:p>
            <a:r>
              <a:rPr lang="zh-TW" altLang="en-US"/>
              <a:t>按一下以編輯母片副標題樣式</a:t>
            </a:r>
          </a:p>
        </p:txBody>
      </p:sp>
      <p:sp>
        <p:nvSpPr>
          <p:cNvPr id="38" name="Rectangle 5"/>
          <p:cNvSpPr>
            <a:spLocks noGrp="1" noChangeArrowheads="1"/>
          </p:cNvSpPr>
          <p:nvPr>
            <p:ph type="dt" sz="half" idx="10"/>
          </p:nvPr>
        </p:nvSpPr>
        <p:spPr bwMode="auto">
          <a:xfrm>
            <a:off x="457200" y="6248400"/>
            <a:ext cx="2133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kumimoji="0" sz="1000" smtClean="0">
                <a:latin typeface="Arial" charset="0"/>
              </a:defRPr>
            </a:lvl1pPr>
          </a:lstStyle>
          <a:p>
            <a:pPr>
              <a:defRPr/>
            </a:pPr>
            <a:fld id="{DAC9844C-AD42-486F-B398-82914355E4D7}" type="datetime1">
              <a:rPr lang="zh-TW" altLang="en-US"/>
              <a:pPr>
                <a:defRPr/>
              </a:pPr>
              <a:t>2024/8/26</a:t>
            </a:fld>
            <a:endParaRPr lang="en-US" altLang="zh-TW"/>
          </a:p>
        </p:txBody>
      </p:sp>
      <p:sp>
        <p:nvSpPr>
          <p:cNvPr id="39" name="Rectangle 6"/>
          <p:cNvSpPr>
            <a:spLocks noGrp="1" noChangeArrowheads="1"/>
          </p:cNvSpPr>
          <p:nvPr>
            <p:ph type="ftr" sz="quarter" idx="11"/>
          </p:nvPr>
        </p:nvSpPr>
        <p:spPr/>
        <p:txBody>
          <a:bodyPr/>
          <a:lstStyle>
            <a:lvl1pPr algn="r">
              <a:defRPr sz="1000" smtClean="0">
                <a:latin typeface="Arial" charset="0"/>
              </a:defRPr>
            </a:lvl1pPr>
          </a:lstStyle>
          <a:p>
            <a:pPr>
              <a:defRPr/>
            </a:pPr>
            <a:endParaRPr lang="en-US" altLang="zh-TW"/>
          </a:p>
          <a:p>
            <a:pPr>
              <a:defRPr/>
            </a:pPr>
            <a:endParaRPr lang="en-US" altLang="zh-TW"/>
          </a:p>
          <a:p>
            <a:pPr>
              <a:defRPr/>
            </a:pPr>
            <a:endParaRPr lang="en-US" altLang="zh-TW"/>
          </a:p>
        </p:txBody>
      </p:sp>
      <p:sp>
        <p:nvSpPr>
          <p:cNvPr id="40" name="Rectangle 7"/>
          <p:cNvSpPr>
            <a:spLocks noGrp="1" noChangeArrowheads="1"/>
          </p:cNvSpPr>
          <p:nvPr>
            <p:ph type="sldNum" sz="quarter" idx="12"/>
          </p:nvPr>
        </p:nvSpPr>
        <p:spPr>
          <a:xfrm>
            <a:off x="6553200" y="6248400"/>
            <a:ext cx="2133600" cy="457200"/>
          </a:xfrm>
        </p:spPr>
        <p:txBody>
          <a:bodyPr/>
          <a:lstStyle>
            <a:lvl1pPr algn="r">
              <a:defRPr smtClean="0"/>
            </a:lvl1pPr>
          </a:lstStyle>
          <a:p>
            <a:pPr>
              <a:defRPr/>
            </a:pPr>
            <a:endParaRPr lang="en-US"/>
          </a:p>
        </p:txBody>
      </p:sp>
    </p:spTree>
    <p:extLst>
      <p:ext uri="{BB962C8B-B14F-4D97-AF65-F5344CB8AC3E}">
        <p14:creationId xmlns:p14="http://schemas.microsoft.com/office/powerpoint/2010/main" val="1843468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4" name="Line 2"/>
          <p:cNvSpPr>
            <a:spLocks noChangeShapeType="1"/>
          </p:cNvSpPr>
          <p:nvPr/>
        </p:nvSpPr>
        <p:spPr bwMode="auto">
          <a:xfrm>
            <a:off x="7962900" y="152400"/>
            <a:ext cx="0" cy="1524000"/>
          </a:xfrm>
          <a:prstGeom prst="line">
            <a:avLst/>
          </a:prstGeom>
          <a:noFill/>
          <a:ln w="9525">
            <a:solidFill>
              <a:schemeClr val="tx1"/>
            </a:solidFill>
            <a:round/>
            <a:headEnd/>
            <a:tailEnd/>
          </a:ln>
          <a:effectLst/>
        </p:spPr>
        <p:txBody>
          <a:bodyPr/>
          <a:lstStyle/>
          <a:p>
            <a:pPr>
              <a:defRPr/>
            </a:pPr>
            <a:endParaRPr lang="en-US">
              <a:latin typeface="Arial" charset="0"/>
            </a:endParaRPr>
          </a:p>
        </p:txBody>
      </p:sp>
      <p:grpSp>
        <p:nvGrpSpPr>
          <p:cNvPr id="5" name="Group 8"/>
          <p:cNvGrpSpPr>
            <a:grpSpLocks/>
          </p:cNvGrpSpPr>
          <p:nvPr/>
        </p:nvGrpSpPr>
        <p:grpSpPr bwMode="auto">
          <a:xfrm>
            <a:off x="8153400" y="152400"/>
            <a:ext cx="792163" cy="1295400"/>
            <a:chOff x="5136" y="960"/>
            <a:chExt cx="528" cy="864"/>
          </a:xfrm>
        </p:grpSpPr>
        <p:sp>
          <p:nvSpPr>
            <p:cNvPr id="6" name="Oval 9"/>
            <p:cNvSpPr>
              <a:spLocks noChangeArrowheads="1"/>
            </p:cNvSpPr>
            <p:nvPr/>
          </p:nvSpPr>
          <p:spPr bwMode="auto">
            <a:xfrm>
              <a:off x="5136" y="960"/>
              <a:ext cx="80"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7" name="Oval 10"/>
            <p:cNvSpPr>
              <a:spLocks noChangeArrowheads="1"/>
            </p:cNvSpPr>
            <p:nvPr/>
          </p:nvSpPr>
          <p:spPr bwMode="auto">
            <a:xfrm>
              <a:off x="5248" y="960"/>
              <a:ext cx="79"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8" name="Oval 11"/>
            <p:cNvSpPr>
              <a:spLocks noChangeArrowheads="1"/>
            </p:cNvSpPr>
            <p:nvPr/>
          </p:nvSpPr>
          <p:spPr bwMode="auto">
            <a:xfrm>
              <a:off x="5360" y="960"/>
              <a:ext cx="77"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9" name="Oval 12"/>
            <p:cNvSpPr>
              <a:spLocks noChangeArrowheads="1"/>
            </p:cNvSpPr>
            <p:nvPr/>
          </p:nvSpPr>
          <p:spPr bwMode="auto">
            <a:xfrm>
              <a:off x="5136" y="1072"/>
              <a:ext cx="80"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0" name="Oval 13"/>
            <p:cNvSpPr>
              <a:spLocks noChangeArrowheads="1"/>
            </p:cNvSpPr>
            <p:nvPr/>
          </p:nvSpPr>
          <p:spPr bwMode="auto">
            <a:xfrm>
              <a:off x="5248" y="1072"/>
              <a:ext cx="79"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1" name="Oval 14"/>
            <p:cNvSpPr>
              <a:spLocks noChangeArrowheads="1"/>
            </p:cNvSpPr>
            <p:nvPr/>
          </p:nvSpPr>
          <p:spPr bwMode="auto">
            <a:xfrm>
              <a:off x="5360" y="1072"/>
              <a:ext cx="77"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2" name="Oval 15"/>
            <p:cNvSpPr>
              <a:spLocks noChangeArrowheads="1"/>
            </p:cNvSpPr>
            <p:nvPr/>
          </p:nvSpPr>
          <p:spPr bwMode="auto">
            <a:xfrm>
              <a:off x="5472" y="1072"/>
              <a:ext cx="77" cy="7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13" name="Oval 16"/>
            <p:cNvSpPr>
              <a:spLocks noChangeArrowheads="1"/>
            </p:cNvSpPr>
            <p:nvPr/>
          </p:nvSpPr>
          <p:spPr bwMode="auto">
            <a:xfrm>
              <a:off x="5136" y="1184"/>
              <a:ext cx="80"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4" name="Oval 17"/>
            <p:cNvSpPr>
              <a:spLocks noChangeArrowheads="1"/>
            </p:cNvSpPr>
            <p:nvPr/>
          </p:nvSpPr>
          <p:spPr bwMode="auto">
            <a:xfrm>
              <a:off x="5248" y="1184"/>
              <a:ext cx="79"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5" name="Oval 18"/>
            <p:cNvSpPr>
              <a:spLocks noChangeArrowheads="1"/>
            </p:cNvSpPr>
            <p:nvPr/>
          </p:nvSpPr>
          <p:spPr bwMode="auto">
            <a:xfrm>
              <a:off x="5360" y="1184"/>
              <a:ext cx="77" cy="7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16" name="Oval 19"/>
            <p:cNvSpPr>
              <a:spLocks noChangeArrowheads="1"/>
            </p:cNvSpPr>
            <p:nvPr/>
          </p:nvSpPr>
          <p:spPr bwMode="auto">
            <a:xfrm>
              <a:off x="5472" y="1184"/>
              <a:ext cx="77" cy="7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17" name="Oval 20"/>
            <p:cNvSpPr>
              <a:spLocks noChangeArrowheads="1"/>
            </p:cNvSpPr>
            <p:nvPr/>
          </p:nvSpPr>
          <p:spPr bwMode="auto">
            <a:xfrm>
              <a:off x="5584" y="1184"/>
              <a:ext cx="80" cy="7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18" name="Oval 21"/>
            <p:cNvSpPr>
              <a:spLocks noChangeArrowheads="1"/>
            </p:cNvSpPr>
            <p:nvPr/>
          </p:nvSpPr>
          <p:spPr bwMode="auto">
            <a:xfrm>
              <a:off x="5136" y="1296"/>
              <a:ext cx="80"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9" name="Oval 22"/>
            <p:cNvSpPr>
              <a:spLocks noChangeArrowheads="1"/>
            </p:cNvSpPr>
            <p:nvPr/>
          </p:nvSpPr>
          <p:spPr bwMode="auto">
            <a:xfrm>
              <a:off x="5248" y="1296"/>
              <a:ext cx="79"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0" name="Oval 23"/>
            <p:cNvSpPr>
              <a:spLocks noChangeArrowheads="1"/>
            </p:cNvSpPr>
            <p:nvPr/>
          </p:nvSpPr>
          <p:spPr bwMode="auto">
            <a:xfrm>
              <a:off x="5360" y="1296"/>
              <a:ext cx="77"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1" name="Oval 24"/>
            <p:cNvSpPr>
              <a:spLocks noChangeArrowheads="1"/>
            </p:cNvSpPr>
            <p:nvPr/>
          </p:nvSpPr>
          <p:spPr bwMode="auto">
            <a:xfrm>
              <a:off x="5472" y="1296"/>
              <a:ext cx="77" cy="80"/>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2" name="Oval 25"/>
            <p:cNvSpPr>
              <a:spLocks noChangeArrowheads="1"/>
            </p:cNvSpPr>
            <p:nvPr/>
          </p:nvSpPr>
          <p:spPr bwMode="auto">
            <a:xfrm>
              <a:off x="5136" y="1408"/>
              <a:ext cx="80"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3" name="Oval 26"/>
            <p:cNvSpPr>
              <a:spLocks noChangeArrowheads="1"/>
            </p:cNvSpPr>
            <p:nvPr/>
          </p:nvSpPr>
          <p:spPr bwMode="auto">
            <a:xfrm>
              <a:off x="5248" y="1408"/>
              <a:ext cx="79"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4" name="Oval 27"/>
            <p:cNvSpPr>
              <a:spLocks noChangeArrowheads="1"/>
            </p:cNvSpPr>
            <p:nvPr/>
          </p:nvSpPr>
          <p:spPr bwMode="auto">
            <a:xfrm>
              <a:off x="5360" y="1408"/>
              <a:ext cx="77" cy="80"/>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5" name="Oval 28"/>
            <p:cNvSpPr>
              <a:spLocks noChangeArrowheads="1"/>
            </p:cNvSpPr>
            <p:nvPr/>
          </p:nvSpPr>
          <p:spPr bwMode="auto">
            <a:xfrm>
              <a:off x="5472" y="1408"/>
              <a:ext cx="77" cy="80"/>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6" name="Oval 29"/>
            <p:cNvSpPr>
              <a:spLocks noChangeArrowheads="1"/>
            </p:cNvSpPr>
            <p:nvPr/>
          </p:nvSpPr>
          <p:spPr bwMode="auto">
            <a:xfrm>
              <a:off x="5584" y="1408"/>
              <a:ext cx="80" cy="80"/>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27" name="Oval 30"/>
            <p:cNvSpPr>
              <a:spLocks noChangeArrowheads="1"/>
            </p:cNvSpPr>
            <p:nvPr/>
          </p:nvSpPr>
          <p:spPr bwMode="auto">
            <a:xfrm>
              <a:off x="5136" y="1520"/>
              <a:ext cx="80" cy="79"/>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8" name="Oval 31"/>
            <p:cNvSpPr>
              <a:spLocks noChangeArrowheads="1"/>
            </p:cNvSpPr>
            <p:nvPr/>
          </p:nvSpPr>
          <p:spPr bwMode="auto">
            <a:xfrm>
              <a:off x="5248" y="1520"/>
              <a:ext cx="79" cy="79"/>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9" name="Oval 32"/>
            <p:cNvSpPr>
              <a:spLocks noChangeArrowheads="1"/>
            </p:cNvSpPr>
            <p:nvPr/>
          </p:nvSpPr>
          <p:spPr bwMode="auto">
            <a:xfrm>
              <a:off x="5360" y="1520"/>
              <a:ext cx="77" cy="79"/>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0" name="Oval 33"/>
            <p:cNvSpPr>
              <a:spLocks noChangeArrowheads="1"/>
            </p:cNvSpPr>
            <p:nvPr/>
          </p:nvSpPr>
          <p:spPr bwMode="auto">
            <a:xfrm>
              <a:off x="5472" y="1520"/>
              <a:ext cx="77" cy="79"/>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1" name="Oval 34"/>
            <p:cNvSpPr>
              <a:spLocks noChangeArrowheads="1"/>
            </p:cNvSpPr>
            <p:nvPr/>
          </p:nvSpPr>
          <p:spPr bwMode="auto">
            <a:xfrm>
              <a:off x="5136" y="1632"/>
              <a:ext cx="80" cy="7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2" name="Oval 35"/>
            <p:cNvSpPr>
              <a:spLocks noChangeArrowheads="1"/>
            </p:cNvSpPr>
            <p:nvPr/>
          </p:nvSpPr>
          <p:spPr bwMode="auto">
            <a:xfrm>
              <a:off x="5248" y="1632"/>
              <a:ext cx="79" cy="7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3" name="Oval 36"/>
            <p:cNvSpPr>
              <a:spLocks noChangeArrowheads="1"/>
            </p:cNvSpPr>
            <p:nvPr/>
          </p:nvSpPr>
          <p:spPr bwMode="auto">
            <a:xfrm>
              <a:off x="5360" y="1632"/>
              <a:ext cx="77" cy="77"/>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4" name="Oval 37"/>
            <p:cNvSpPr>
              <a:spLocks noChangeArrowheads="1"/>
            </p:cNvSpPr>
            <p:nvPr/>
          </p:nvSpPr>
          <p:spPr bwMode="auto">
            <a:xfrm>
              <a:off x="5472" y="1632"/>
              <a:ext cx="77" cy="77"/>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5" name="Oval 38"/>
            <p:cNvSpPr>
              <a:spLocks noChangeArrowheads="1"/>
            </p:cNvSpPr>
            <p:nvPr/>
          </p:nvSpPr>
          <p:spPr bwMode="auto">
            <a:xfrm>
              <a:off x="5248" y="1744"/>
              <a:ext cx="79" cy="80"/>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6" name="Oval 39"/>
            <p:cNvSpPr>
              <a:spLocks noChangeArrowheads="1"/>
            </p:cNvSpPr>
            <p:nvPr/>
          </p:nvSpPr>
          <p:spPr bwMode="auto">
            <a:xfrm>
              <a:off x="5472" y="1744"/>
              <a:ext cx="77" cy="80"/>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grpSp>
      <p:sp>
        <p:nvSpPr>
          <p:cNvPr id="37" name="Date Placeholder 3"/>
          <p:cNvSpPr txBox="1">
            <a:spLocks noGrp="1"/>
          </p:cNvSpPr>
          <p:nvPr userDrawn="1"/>
        </p:nvSpPr>
        <p:spPr bwMode="auto">
          <a:xfrm>
            <a:off x="5292725" y="6219825"/>
            <a:ext cx="3394075" cy="457200"/>
          </a:xfrm>
          <a:prstGeom prst="rect">
            <a:avLst/>
          </a:prstGeom>
          <a:noFill/>
          <a:ln w="9525">
            <a:noFill/>
            <a:miter lim="800000"/>
            <a:headEnd/>
            <a:tailEnd/>
          </a:ln>
        </p:spPr>
        <p:txBody>
          <a:bodyPr/>
          <a:lstStyle/>
          <a:p>
            <a:pPr algn="r">
              <a:defRPr/>
            </a:pPr>
            <a:endParaRPr kumimoji="0" lang="en-US" altLang="zh-TW" sz="1000">
              <a:latin typeface="Arial" charset="0"/>
            </a:endParaRPr>
          </a:p>
          <a:p>
            <a:pPr algn="r">
              <a:defRPr/>
            </a:pPr>
            <a:r>
              <a:rPr kumimoji="0" lang="en-US" altLang="zh-TW" sz="1000">
                <a:latin typeface="Arial" charset="0"/>
              </a:rPr>
              <a:t>BAFS Elective Part</a:t>
            </a:r>
          </a:p>
          <a:p>
            <a:pPr algn="r">
              <a:defRPr/>
            </a:pPr>
            <a:r>
              <a:rPr kumimoji="0" lang="en-US" altLang="zh-TW" sz="1000">
                <a:latin typeface="Arial" charset="0"/>
              </a:rPr>
              <a:t>Learning and Teaching Example</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8" name="Footer Placeholder 4"/>
          <p:cNvSpPr>
            <a:spLocks noGrp="1"/>
          </p:cNvSpPr>
          <p:nvPr>
            <p:ph type="ftr" sz="quarter" idx="10"/>
          </p:nvPr>
        </p:nvSpPr>
        <p:spPr/>
        <p:txBody>
          <a:bodyPr/>
          <a:lstStyle>
            <a:lvl1pPr>
              <a:defRPr/>
            </a:lvl1pPr>
          </a:lstStyle>
          <a:p>
            <a:endParaRPr lang="en-US" altLang="zh-TW"/>
          </a:p>
          <a:p>
            <a:fld id="{A34D8A2A-E8B5-479E-AF8D-DC373FC3C35F}" type="slidenum">
              <a:rPr lang="en-US" altLang="zh-TW"/>
              <a:pPr/>
              <a:t>‹#›</a:t>
            </a:fld>
            <a:endParaRPr lang="en-US" altLang="zh-TW"/>
          </a:p>
        </p:txBody>
      </p:sp>
      <p:sp>
        <p:nvSpPr>
          <p:cNvPr id="39" name="Slide Number Placeholder 5"/>
          <p:cNvSpPr>
            <a:spLocks noGrp="1"/>
          </p:cNvSpPr>
          <p:nvPr>
            <p:ph type="sldNum" sz="quarter" idx="11"/>
          </p:nvPr>
        </p:nvSpPr>
        <p:spPr/>
        <p:txBody>
          <a:bodyPr/>
          <a:lstStyle>
            <a:lvl1pPr>
              <a:defRPr smtClean="0"/>
            </a:lvl1pPr>
          </a:lstStyle>
          <a:p>
            <a:pPr>
              <a:defRPr/>
            </a:pPr>
            <a:endParaRPr lang="en-US" altLang="zh-TW"/>
          </a:p>
          <a:p>
            <a:pPr>
              <a:defRPr/>
            </a:pPr>
            <a:r>
              <a:rPr lang="en-US" altLang="zh-TW"/>
              <a:t>Topic M06</a:t>
            </a:r>
          </a:p>
          <a:p>
            <a:pPr>
              <a:defRPr/>
            </a:pPr>
            <a:r>
              <a:rPr lang="en-US" altLang="zh-TW"/>
              <a:t>Role of Marketing</a:t>
            </a:r>
          </a:p>
        </p:txBody>
      </p:sp>
    </p:spTree>
    <p:extLst>
      <p:ext uri="{BB962C8B-B14F-4D97-AF65-F5344CB8AC3E}">
        <p14:creationId xmlns:p14="http://schemas.microsoft.com/office/powerpoint/2010/main" val="1738576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bl" preserve="1">
  <p:cSld name="Title and Table">
    <p:spTree>
      <p:nvGrpSpPr>
        <p:cNvPr id="1" name=""/>
        <p:cNvGrpSpPr/>
        <p:nvPr/>
      </p:nvGrpSpPr>
      <p:grpSpPr>
        <a:xfrm>
          <a:off x="0" y="0"/>
          <a:ext cx="0" cy="0"/>
          <a:chOff x="0" y="0"/>
          <a:chExt cx="0" cy="0"/>
        </a:xfrm>
      </p:grpSpPr>
      <p:sp>
        <p:nvSpPr>
          <p:cNvPr id="4" name="Line 2"/>
          <p:cNvSpPr>
            <a:spLocks noChangeShapeType="1"/>
          </p:cNvSpPr>
          <p:nvPr/>
        </p:nvSpPr>
        <p:spPr bwMode="auto">
          <a:xfrm>
            <a:off x="7962900" y="152400"/>
            <a:ext cx="0" cy="1524000"/>
          </a:xfrm>
          <a:prstGeom prst="line">
            <a:avLst/>
          </a:prstGeom>
          <a:noFill/>
          <a:ln w="9525">
            <a:solidFill>
              <a:schemeClr val="tx1"/>
            </a:solidFill>
            <a:round/>
            <a:headEnd/>
            <a:tailEnd/>
          </a:ln>
          <a:effectLst/>
        </p:spPr>
        <p:txBody>
          <a:bodyPr/>
          <a:lstStyle/>
          <a:p>
            <a:pPr>
              <a:defRPr/>
            </a:pPr>
            <a:endParaRPr lang="en-US">
              <a:latin typeface="Arial" charset="0"/>
            </a:endParaRPr>
          </a:p>
        </p:txBody>
      </p:sp>
      <p:grpSp>
        <p:nvGrpSpPr>
          <p:cNvPr id="5" name="Group 8"/>
          <p:cNvGrpSpPr>
            <a:grpSpLocks/>
          </p:cNvGrpSpPr>
          <p:nvPr/>
        </p:nvGrpSpPr>
        <p:grpSpPr bwMode="auto">
          <a:xfrm>
            <a:off x="8153400" y="152400"/>
            <a:ext cx="792163" cy="1295400"/>
            <a:chOff x="5136" y="960"/>
            <a:chExt cx="528" cy="864"/>
          </a:xfrm>
        </p:grpSpPr>
        <p:sp>
          <p:nvSpPr>
            <p:cNvPr id="6" name="Oval 9"/>
            <p:cNvSpPr>
              <a:spLocks noChangeArrowheads="1"/>
            </p:cNvSpPr>
            <p:nvPr/>
          </p:nvSpPr>
          <p:spPr bwMode="auto">
            <a:xfrm>
              <a:off x="5136" y="960"/>
              <a:ext cx="80"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7" name="Oval 10"/>
            <p:cNvSpPr>
              <a:spLocks noChangeArrowheads="1"/>
            </p:cNvSpPr>
            <p:nvPr/>
          </p:nvSpPr>
          <p:spPr bwMode="auto">
            <a:xfrm>
              <a:off x="5248" y="960"/>
              <a:ext cx="79"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8" name="Oval 11"/>
            <p:cNvSpPr>
              <a:spLocks noChangeArrowheads="1"/>
            </p:cNvSpPr>
            <p:nvPr/>
          </p:nvSpPr>
          <p:spPr bwMode="auto">
            <a:xfrm>
              <a:off x="5360" y="960"/>
              <a:ext cx="77"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9" name="Oval 12"/>
            <p:cNvSpPr>
              <a:spLocks noChangeArrowheads="1"/>
            </p:cNvSpPr>
            <p:nvPr/>
          </p:nvSpPr>
          <p:spPr bwMode="auto">
            <a:xfrm>
              <a:off x="5136" y="1072"/>
              <a:ext cx="80"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0" name="Oval 13"/>
            <p:cNvSpPr>
              <a:spLocks noChangeArrowheads="1"/>
            </p:cNvSpPr>
            <p:nvPr/>
          </p:nvSpPr>
          <p:spPr bwMode="auto">
            <a:xfrm>
              <a:off x="5248" y="1072"/>
              <a:ext cx="79"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1" name="Oval 14"/>
            <p:cNvSpPr>
              <a:spLocks noChangeArrowheads="1"/>
            </p:cNvSpPr>
            <p:nvPr/>
          </p:nvSpPr>
          <p:spPr bwMode="auto">
            <a:xfrm>
              <a:off x="5360" y="1072"/>
              <a:ext cx="77"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2" name="Oval 15"/>
            <p:cNvSpPr>
              <a:spLocks noChangeArrowheads="1"/>
            </p:cNvSpPr>
            <p:nvPr/>
          </p:nvSpPr>
          <p:spPr bwMode="auto">
            <a:xfrm>
              <a:off x="5472" y="1072"/>
              <a:ext cx="77" cy="7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13" name="Oval 16"/>
            <p:cNvSpPr>
              <a:spLocks noChangeArrowheads="1"/>
            </p:cNvSpPr>
            <p:nvPr/>
          </p:nvSpPr>
          <p:spPr bwMode="auto">
            <a:xfrm>
              <a:off x="5136" y="1184"/>
              <a:ext cx="80"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4" name="Oval 17"/>
            <p:cNvSpPr>
              <a:spLocks noChangeArrowheads="1"/>
            </p:cNvSpPr>
            <p:nvPr/>
          </p:nvSpPr>
          <p:spPr bwMode="auto">
            <a:xfrm>
              <a:off x="5248" y="1184"/>
              <a:ext cx="79"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5" name="Oval 18"/>
            <p:cNvSpPr>
              <a:spLocks noChangeArrowheads="1"/>
            </p:cNvSpPr>
            <p:nvPr/>
          </p:nvSpPr>
          <p:spPr bwMode="auto">
            <a:xfrm>
              <a:off x="5360" y="1184"/>
              <a:ext cx="77" cy="7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16" name="Oval 19"/>
            <p:cNvSpPr>
              <a:spLocks noChangeArrowheads="1"/>
            </p:cNvSpPr>
            <p:nvPr/>
          </p:nvSpPr>
          <p:spPr bwMode="auto">
            <a:xfrm>
              <a:off x="5472" y="1184"/>
              <a:ext cx="77" cy="7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17" name="Oval 20"/>
            <p:cNvSpPr>
              <a:spLocks noChangeArrowheads="1"/>
            </p:cNvSpPr>
            <p:nvPr/>
          </p:nvSpPr>
          <p:spPr bwMode="auto">
            <a:xfrm>
              <a:off x="5584" y="1184"/>
              <a:ext cx="80" cy="7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18" name="Oval 21"/>
            <p:cNvSpPr>
              <a:spLocks noChangeArrowheads="1"/>
            </p:cNvSpPr>
            <p:nvPr/>
          </p:nvSpPr>
          <p:spPr bwMode="auto">
            <a:xfrm>
              <a:off x="5136" y="1296"/>
              <a:ext cx="80"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19" name="Oval 22"/>
            <p:cNvSpPr>
              <a:spLocks noChangeArrowheads="1"/>
            </p:cNvSpPr>
            <p:nvPr/>
          </p:nvSpPr>
          <p:spPr bwMode="auto">
            <a:xfrm>
              <a:off x="5248" y="1296"/>
              <a:ext cx="79"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0" name="Oval 23"/>
            <p:cNvSpPr>
              <a:spLocks noChangeArrowheads="1"/>
            </p:cNvSpPr>
            <p:nvPr/>
          </p:nvSpPr>
          <p:spPr bwMode="auto">
            <a:xfrm>
              <a:off x="5360" y="1296"/>
              <a:ext cx="77"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1" name="Oval 24"/>
            <p:cNvSpPr>
              <a:spLocks noChangeArrowheads="1"/>
            </p:cNvSpPr>
            <p:nvPr/>
          </p:nvSpPr>
          <p:spPr bwMode="auto">
            <a:xfrm>
              <a:off x="5472" y="1296"/>
              <a:ext cx="77" cy="80"/>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2" name="Oval 25"/>
            <p:cNvSpPr>
              <a:spLocks noChangeArrowheads="1"/>
            </p:cNvSpPr>
            <p:nvPr/>
          </p:nvSpPr>
          <p:spPr bwMode="auto">
            <a:xfrm>
              <a:off x="5136" y="1408"/>
              <a:ext cx="80"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3" name="Oval 26"/>
            <p:cNvSpPr>
              <a:spLocks noChangeArrowheads="1"/>
            </p:cNvSpPr>
            <p:nvPr/>
          </p:nvSpPr>
          <p:spPr bwMode="auto">
            <a:xfrm>
              <a:off x="5248" y="1408"/>
              <a:ext cx="79"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4" name="Oval 27"/>
            <p:cNvSpPr>
              <a:spLocks noChangeArrowheads="1"/>
            </p:cNvSpPr>
            <p:nvPr/>
          </p:nvSpPr>
          <p:spPr bwMode="auto">
            <a:xfrm>
              <a:off x="5360" y="1408"/>
              <a:ext cx="77" cy="80"/>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5" name="Oval 28"/>
            <p:cNvSpPr>
              <a:spLocks noChangeArrowheads="1"/>
            </p:cNvSpPr>
            <p:nvPr/>
          </p:nvSpPr>
          <p:spPr bwMode="auto">
            <a:xfrm>
              <a:off x="5472" y="1408"/>
              <a:ext cx="77" cy="80"/>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6" name="Oval 29"/>
            <p:cNvSpPr>
              <a:spLocks noChangeArrowheads="1"/>
            </p:cNvSpPr>
            <p:nvPr/>
          </p:nvSpPr>
          <p:spPr bwMode="auto">
            <a:xfrm>
              <a:off x="5584" y="1408"/>
              <a:ext cx="80" cy="80"/>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27" name="Oval 30"/>
            <p:cNvSpPr>
              <a:spLocks noChangeArrowheads="1"/>
            </p:cNvSpPr>
            <p:nvPr/>
          </p:nvSpPr>
          <p:spPr bwMode="auto">
            <a:xfrm>
              <a:off x="5136" y="1520"/>
              <a:ext cx="80" cy="79"/>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28" name="Oval 31"/>
            <p:cNvSpPr>
              <a:spLocks noChangeArrowheads="1"/>
            </p:cNvSpPr>
            <p:nvPr/>
          </p:nvSpPr>
          <p:spPr bwMode="auto">
            <a:xfrm>
              <a:off x="5248" y="1520"/>
              <a:ext cx="79" cy="79"/>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29" name="Oval 32"/>
            <p:cNvSpPr>
              <a:spLocks noChangeArrowheads="1"/>
            </p:cNvSpPr>
            <p:nvPr/>
          </p:nvSpPr>
          <p:spPr bwMode="auto">
            <a:xfrm>
              <a:off x="5360" y="1520"/>
              <a:ext cx="77" cy="79"/>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0" name="Oval 33"/>
            <p:cNvSpPr>
              <a:spLocks noChangeArrowheads="1"/>
            </p:cNvSpPr>
            <p:nvPr/>
          </p:nvSpPr>
          <p:spPr bwMode="auto">
            <a:xfrm>
              <a:off x="5472" y="1520"/>
              <a:ext cx="77" cy="79"/>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1" name="Oval 34"/>
            <p:cNvSpPr>
              <a:spLocks noChangeArrowheads="1"/>
            </p:cNvSpPr>
            <p:nvPr/>
          </p:nvSpPr>
          <p:spPr bwMode="auto">
            <a:xfrm>
              <a:off x="5136" y="1632"/>
              <a:ext cx="80" cy="7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2" name="Oval 35"/>
            <p:cNvSpPr>
              <a:spLocks noChangeArrowheads="1"/>
            </p:cNvSpPr>
            <p:nvPr/>
          </p:nvSpPr>
          <p:spPr bwMode="auto">
            <a:xfrm>
              <a:off x="5248" y="1632"/>
              <a:ext cx="79" cy="7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3" name="Oval 36"/>
            <p:cNvSpPr>
              <a:spLocks noChangeArrowheads="1"/>
            </p:cNvSpPr>
            <p:nvPr/>
          </p:nvSpPr>
          <p:spPr bwMode="auto">
            <a:xfrm>
              <a:off x="5360" y="1632"/>
              <a:ext cx="77" cy="77"/>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4" name="Oval 37"/>
            <p:cNvSpPr>
              <a:spLocks noChangeArrowheads="1"/>
            </p:cNvSpPr>
            <p:nvPr/>
          </p:nvSpPr>
          <p:spPr bwMode="auto">
            <a:xfrm>
              <a:off x="5472" y="1632"/>
              <a:ext cx="77" cy="77"/>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5" name="Oval 38"/>
            <p:cNvSpPr>
              <a:spLocks noChangeArrowheads="1"/>
            </p:cNvSpPr>
            <p:nvPr/>
          </p:nvSpPr>
          <p:spPr bwMode="auto">
            <a:xfrm>
              <a:off x="5248" y="1744"/>
              <a:ext cx="79" cy="80"/>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6" name="Oval 39"/>
            <p:cNvSpPr>
              <a:spLocks noChangeArrowheads="1"/>
            </p:cNvSpPr>
            <p:nvPr/>
          </p:nvSpPr>
          <p:spPr bwMode="auto">
            <a:xfrm>
              <a:off x="5472" y="1744"/>
              <a:ext cx="77" cy="80"/>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grpSp>
      <p:sp>
        <p:nvSpPr>
          <p:cNvPr id="37" name="Date Placeholder 3"/>
          <p:cNvSpPr txBox="1">
            <a:spLocks noGrp="1"/>
          </p:cNvSpPr>
          <p:nvPr userDrawn="1"/>
        </p:nvSpPr>
        <p:spPr bwMode="auto">
          <a:xfrm>
            <a:off x="5292725" y="6219825"/>
            <a:ext cx="3394075" cy="457200"/>
          </a:xfrm>
          <a:prstGeom prst="rect">
            <a:avLst/>
          </a:prstGeom>
          <a:noFill/>
          <a:ln w="9525">
            <a:noFill/>
            <a:miter lim="800000"/>
            <a:headEnd/>
            <a:tailEnd/>
          </a:ln>
        </p:spPr>
        <p:txBody>
          <a:bodyPr/>
          <a:lstStyle/>
          <a:p>
            <a:pPr algn="r">
              <a:defRPr/>
            </a:pPr>
            <a:endParaRPr kumimoji="0" lang="en-US" altLang="zh-TW" sz="1000">
              <a:latin typeface="Arial" charset="0"/>
            </a:endParaRPr>
          </a:p>
          <a:p>
            <a:pPr algn="r">
              <a:defRPr/>
            </a:pPr>
            <a:r>
              <a:rPr kumimoji="0" lang="en-US" altLang="zh-TW" sz="1000">
                <a:latin typeface="Arial" charset="0"/>
              </a:rPr>
              <a:t>BAFS Elective Part</a:t>
            </a:r>
          </a:p>
          <a:p>
            <a:pPr algn="r">
              <a:defRPr/>
            </a:pPr>
            <a:r>
              <a:rPr kumimoji="0" lang="en-US" altLang="zh-TW" sz="1000">
                <a:latin typeface="Arial" charset="0"/>
              </a:rPr>
              <a:t>Learning and Teaching Example</a:t>
            </a:r>
          </a:p>
        </p:txBody>
      </p:sp>
      <p:sp>
        <p:nvSpPr>
          <p:cNvPr id="2" name="Title 1"/>
          <p:cNvSpPr>
            <a:spLocks noGrp="1"/>
          </p:cNvSpPr>
          <p:nvPr>
            <p:ph type="title"/>
          </p:nvPr>
        </p:nvSpPr>
        <p:spPr>
          <a:xfrm>
            <a:off x="457200" y="122238"/>
            <a:ext cx="7543800" cy="1295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719263"/>
            <a:ext cx="8229600" cy="4411662"/>
          </a:xfrm>
        </p:spPr>
        <p:txBody>
          <a:bodyPr/>
          <a:lstStyle/>
          <a:p>
            <a:pPr lvl="0"/>
            <a:endParaRPr lang="en-US" noProof="0" smtClean="0"/>
          </a:p>
        </p:txBody>
      </p:sp>
      <p:sp>
        <p:nvSpPr>
          <p:cNvPr id="38" name="Footer Placeholder 4"/>
          <p:cNvSpPr>
            <a:spLocks noGrp="1"/>
          </p:cNvSpPr>
          <p:nvPr>
            <p:ph type="ftr" sz="quarter" idx="10"/>
          </p:nvPr>
        </p:nvSpPr>
        <p:spPr/>
        <p:txBody>
          <a:bodyPr/>
          <a:lstStyle>
            <a:lvl1pPr>
              <a:defRPr/>
            </a:lvl1pPr>
          </a:lstStyle>
          <a:p>
            <a:endParaRPr lang="en-US" altLang="zh-TW"/>
          </a:p>
          <a:p>
            <a:fld id="{54DB5A91-B471-4C5C-A981-3714ACE5C95A}" type="slidenum">
              <a:rPr lang="en-US" altLang="zh-TW"/>
              <a:pPr/>
              <a:t>‹#›</a:t>
            </a:fld>
            <a:endParaRPr lang="en-US" altLang="zh-TW"/>
          </a:p>
        </p:txBody>
      </p:sp>
      <p:sp>
        <p:nvSpPr>
          <p:cNvPr id="39" name="Slide Number Placeholder 5"/>
          <p:cNvSpPr>
            <a:spLocks noGrp="1"/>
          </p:cNvSpPr>
          <p:nvPr>
            <p:ph type="sldNum" sz="quarter" idx="11"/>
          </p:nvPr>
        </p:nvSpPr>
        <p:spPr/>
        <p:txBody>
          <a:bodyPr/>
          <a:lstStyle>
            <a:lvl1pPr>
              <a:defRPr smtClean="0"/>
            </a:lvl1pPr>
          </a:lstStyle>
          <a:p>
            <a:pPr>
              <a:defRPr/>
            </a:pPr>
            <a:endParaRPr lang="en-US" altLang="zh-TW"/>
          </a:p>
          <a:p>
            <a:pPr>
              <a:defRPr/>
            </a:pPr>
            <a:r>
              <a:rPr lang="en-US" altLang="zh-TW"/>
              <a:t>Topic M06</a:t>
            </a:r>
          </a:p>
          <a:p>
            <a:pPr>
              <a:defRPr/>
            </a:pPr>
            <a:r>
              <a:rPr lang="en-US" altLang="zh-TW"/>
              <a:t>Role of Marketing – Process of Marketing</a:t>
            </a:r>
          </a:p>
        </p:txBody>
      </p:sp>
    </p:spTree>
    <p:extLst>
      <p:ext uri="{BB962C8B-B14F-4D97-AF65-F5344CB8AC3E}">
        <p14:creationId xmlns:p14="http://schemas.microsoft.com/office/powerpoint/2010/main" val="2700646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ltLang="zh-TW"/>
          </a:p>
          <a:p>
            <a:fld id="{744E2A4E-195D-49B0-87E9-29330DAF232A}" type="slidenum">
              <a:rPr lang="en-US" altLang="zh-TW"/>
              <a:pPr/>
              <a:t>‹#›</a:t>
            </a:fld>
            <a:endParaRPr lang="en-US" altLang="zh-TW"/>
          </a:p>
        </p:txBody>
      </p:sp>
      <p:sp>
        <p:nvSpPr>
          <p:cNvPr id="3" name="Slide Number Placeholder 5"/>
          <p:cNvSpPr>
            <a:spLocks noGrp="1"/>
          </p:cNvSpPr>
          <p:nvPr>
            <p:ph type="sldNum" sz="quarter" idx="11"/>
          </p:nvPr>
        </p:nvSpPr>
        <p:spPr>
          <a:ln/>
        </p:spPr>
        <p:txBody>
          <a:bodyPr/>
          <a:lstStyle>
            <a:lvl1pPr>
              <a:defRPr/>
            </a:lvl1pPr>
          </a:lstStyle>
          <a:p>
            <a:pPr>
              <a:defRPr/>
            </a:pPr>
            <a:endParaRPr lang="en-US" altLang="zh-TW"/>
          </a:p>
          <a:p>
            <a:pPr>
              <a:defRPr/>
            </a:pPr>
            <a:r>
              <a:rPr lang="en-US" altLang="zh-TW"/>
              <a:t>Topic M06</a:t>
            </a:r>
          </a:p>
          <a:p>
            <a:pPr>
              <a:defRPr/>
            </a:pPr>
            <a:r>
              <a:rPr lang="en-US" altLang="zh-TW"/>
              <a:t>Role of Marketing – Process of Marketing</a:t>
            </a:r>
          </a:p>
        </p:txBody>
      </p:sp>
    </p:spTree>
    <p:extLst>
      <p:ext uri="{BB962C8B-B14F-4D97-AF65-F5344CB8AC3E}">
        <p14:creationId xmlns:p14="http://schemas.microsoft.com/office/powerpoint/2010/main" val="34240044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Line 2"/>
          <p:cNvSpPr>
            <a:spLocks noChangeShapeType="1"/>
          </p:cNvSpPr>
          <p:nvPr/>
        </p:nvSpPr>
        <p:spPr bwMode="auto">
          <a:xfrm>
            <a:off x="7962900" y="152400"/>
            <a:ext cx="0" cy="1524000"/>
          </a:xfrm>
          <a:prstGeom prst="line">
            <a:avLst/>
          </a:prstGeom>
          <a:noFill/>
          <a:ln w="9525">
            <a:solidFill>
              <a:schemeClr val="tx1"/>
            </a:solidFill>
            <a:round/>
            <a:headEnd/>
            <a:tailEnd/>
          </a:ln>
          <a:effectLst/>
        </p:spPr>
        <p:txBody>
          <a:bodyPr/>
          <a:lstStyle/>
          <a:p>
            <a:pPr>
              <a:defRPr/>
            </a:pPr>
            <a:endParaRPr lang="en-US">
              <a:latin typeface="Arial" charset="0"/>
            </a:endParaRPr>
          </a:p>
        </p:txBody>
      </p:sp>
      <p:sp>
        <p:nvSpPr>
          <p:cNvPr id="1027" name="Rectangle 3"/>
          <p:cNvSpPr>
            <a:spLocks noGrp="1" noChangeArrowheads="1"/>
          </p:cNvSpPr>
          <p:nvPr>
            <p:ph type="title"/>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TW" altLang="en-US" smtClean="0"/>
              <a:t>按一下以編輯母片標題樣式</a:t>
            </a:r>
          </a:p>
        </p:txBody>
      </p:sp>
      <p:sp>
        <p:nvSpPr>
          <p:cNvPr id="1028" name="Rectangle 4"/>
          <p:cNvSpPr>
            <a:spLocks noGrp="1" noChangeArrowheads="1"/>
          </p:cNvSpPr>
          <p:nvPr>
            <p:ph type="body" idx="1"/>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31750" name="Rectangle 6"/>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200"/>
            </a:lvl1pPr>
          </a:lstStyle>
          <a:p>
            <a:endParaRPr lang="en-US" altLang="zh-TW"/>
          </a:p>
          <a:p>
            <a:fld id="{EB147436-47A0-4C29-9B8E-00F88A855CF2}" type="slidenum">
              <a:rPr lang="en-US" altLang="zh-TW"/>
              <a:pPr/>
              <a:t>‹#›</a:t>
            </a:fld>
            <a:endParaRPr lang="en-US" altLang="zh-TW"/>
          </a:p>
        </p:txBody>
      </p:sp>
      <p:grpSp>
        <p:nvGrpSpPr>
          <p:cNvPr id="1030" name="Group 8"/>
          <p:cNvGrpSpPr>
            <a:grpSpLocks/>
          </p:cNvGrpSpPr>
          <p:nvPr/>
        </p:nvGrpSpPr>
        <p:grpSpPr bwMode="auto">
          <a:xfrm>
            <a:off x="8153400" y="152400"/>
            <a:ext cx="792163" cy="1295400"/>
            <a:chOff x="5136" y="960"/>
            <a:chExt cx="528" cy="864"/>
          </a:xfrm>
        </p:grpSpPr>
        <p:sp>
          <p:nvSpPr>
            <p:cNvPr id="31753" name="Oval 9"/>
            <p:cNvSpPr>
              <a:spLocks noChangeArrowheads="1"/>
            </p:cNvSpPr>
            <p:nvPr/>
          </p:nvSpPr>
          <p:spPr bwMode="auto">
            <a:xfrm>
              <a:off x="5136" y="960"/>
              <a:ext cx="80"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31754" name="Oval 10"/>
            <p:cNvSpPr>
              <a:spLocks noChangeArrowheads="1"/>
            </p:cNvSpPr>
            <p:nvPr/>
          </p:nvSpPr>
          <p:spPr bwMode="auto">
            <a:xfrm>
              <a:off x="5248" y="960"/>
              <a:ext cx="79"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31755" name="Oval 11"/>
            <p:cNvSpPr>
              <a:spLocks noChangeArrowheads="1"/>
            </p:cNvSpPr>
            <p:nvPr/>
          </p:nvSpPr>
          <p:spPr bwMode="auto">
            <a:xfrm>
              <a:off x="5360" y="960"/>
              <a:ext cx="77"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31756" name="Oval 12"/>
            <p:cNvSpPr>
              <a:spLocks noChangeArrowheads="1"/>
            </p:cNvSpPr>
            <p:nvPr/>
          </p:nvSpPr>
          <p:spPr bwMode="auto">
            <a:xfrm>
              <a:off x="5136" y="1072"/>
              <a:ext cx="80"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31757" name="Oval 13"/>
            <p:cNvSpPr>
              <a:spLocks noChangeArrowheads="1"/>
            </p:cNvSpPr>
            <p:nvPr/>
          </p:nvSpPr>
          <p:spPr bwMode="auto">
            <a:xfrm>
              <a:off x="5248" y="1072"/>
              <a:ext cx="79"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31758" name="Oval 14"/>
            <p:cNvSpPr>
              <a:spLocks noChangeArrowheads="1"/>
            </p:cNvSpPr>
            <p:nvPr/>
          </p:nvSpPr>
          <p:spPr bwMode="auto">
            <a:xfrm>
              <a:off x="5360" y="1072"/>
              <a:ext cx="77"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31759" name="Oval 15"/>
            <p:cNvSpPr>
              <a:spLocks noChangeArrowheads="1"/>
            </p:cNvSpPr>
            <p:nvPr/>
          </p:nvSpPr>
          <p:spPr bwMode="auto">
            <a:xfrm>
              <a:off x="5472" y="1072"/>
              <a:ext cx="77" cy="7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31760" name="Oval 16"/>
            <p:cNvSpPr>
              <a:spLocks noChangeArrowheads="1"/>
            </p:cNvSpPr>
            <p:nvPr/>
          </p:nvSpPr>
          <p:spPr bwMode="auto">
            <a:xfrm>
              <a:off x="5136" y="1184"/>
              <a:ext cx="80"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31761" name="Oval 17"/>
            <p:cNvSpPr>
              <a:spLocks noChangeArrowheads="1"/>
            </p:cNvSpPr>
            <p:nvPr/>
          </p:nvSpPr>
          <p:spPr bwMode="auto">
            <a:xfrm>
              <a:off x="5248" y="1184"/>
              <a:ext cx="79" cy="77"/>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31762" name="Oval 18"/>
            <p:cNvSpPr>
              <a:spLocks noChangeArrowheads="1"/>
            </p:cNvSpPr>
            <p:nvPr/>
          </p:nvSpPr>
          <p:spPr bwMode="auto">
            <a:xfrm>
              <a:off x="5360" y="1184"/>
              <a:ext cx="77" cy="7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31763" name="Oval 19"/>
            <p:cNvSpPr>
              <a:spLocks noChangeArrowheads="1"/>
            </p:cNvSpPr>
            <p:nvPr/>
          </p:nvSpPr>
          <p:spPr bwMode="auto">
            <a:xfrm>
              <a:off x="5472" y="1184"/>
              <a:ext cx="77" cy="77"/>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31764" name="Oval 20"/>
            <p:cNvSpPr>
              <a:spLocks noChangeArrowheads="1"/>
            </p:cNvSpPr>
            <p:nvPr/>
          </p:nvSpPr>
          <p:spPr bwMode="auto">
            <a:xfrm>
              <a:off x="5584" y="1184"/>
              <a:ext cx="80" cy="7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1765" name="Oval 21"/>
            <p:cNvSpPr>
              <a:spLocks noChangeArrowheads="1"/>
            </p:cNvSpPr>
            <p:nvPr/>
          </p:nvSpPr>
          <p:spPr bwMode="auto">
            <a:xfrm>
              <a:off x="5136" y="1296"/>
              <a:ext cx="80" cy="80"/>
            </a:xfrm>
            <a:prstGeom prst="ellipse">
              <a:avLst/>
            </a:prstGeom>
            <a:solidFill>
              <a:schemeClr val="tx2"/>
            </a:solidFill>
            <a:ln w="9525">
              <a:noFill/>
              <a:round/>
              <a:headEnd/>
              <a:tailEnd/>
            </a:ln>
            <a:effectLst/>
          </p:spPr>
          <p:txBody>
            <a:bodyPr wrap="none" anchor="ctr"/>
            <a:lstStyle/>
            <a:p>
              <a:pPr>
                <a:defRPr/>
              </a:pPr>
              <a:endParaRPr lang="en-US">
                <a:latin typeface="Arial" charset="0"/>
              </a:endParaRPr>
            </a:p>
          </p:txBody>
        </p:sp>
        <p:sp>
          <p:nvSpPr>
            <p:cNvPr id="31766" name="Oval 22"/>
            <p:cNvSpPr>
              <a:spLocks noChangeArrowheads="1"/>
            </p:cNvSpPr>
            <p:nvPr/>
          </p:nvSpPr>
          <p:spPr bwMode="auto">
            <a:xfrm>
              <a:off x="5248" y="1296"/>
              <a:ext cx="79"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31767" name="Oval 23"/>
            <p:cNvSpPr>
              <a:spLocks noChangeArrowheads="1"/>
            </p:cNvSpPr>
            <p:nvPr/>
          </p:nvSpPr>
          <p:spPr bwMode="auto">
            <a:xfrm>
              <a:off x="5360" y="1296"/>
              <a:ext cx="77"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31768" name="Oval 24"/>
            <p:cNvSpPr>
              <a:spLocks noChangeArrowheads="1"/>
            </p:cNvSpPr>
            <p:nvPr/>
          </p:nvSpPr>
          <p:spPr bwMode="auto">
            <a:xfrm>
              <a:off x="5472" y="1296"/>
              <a:ext cx="77" cy="80"/>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1769" name="Oval 25"/>
            <p:cNvSpPr>
              <a:spLocks noChangeArrowheads="1"/>
            </p:cNvSpPr>
            <p:nvPr/>
          </p:nvSpPr>
          <p:spPr bwMode="auto">
            <a:xfrm>
              <a:off x="5136" y="1408"/>
              <a:ext cx="80"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31770" name="Oval 26"/>
            <p:cNvSpPr>
              <a:spLocks noChangeArrowheads="1"/>
            </p:cNvSpPr>
            <p:nvPr/>
          </p:nvSpPr>
          <p:spPr bwMode="auto">
            <a:xfrm>
              <a:off x="5248" y="1408"/>
              <a:ext cx="79" cy="80"/>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31771" name="Oval 27"/>
            <p:cNvSpPr>
              <a:spLocks noChangeArrowheads="1"/>
            </p:cNvSpPr>
            <p:nvPr/>
          </p:nvSpPr>
          <p:spPr bwMode="auto">
            <a:xfrm>
              <a:off x="5360" y="1408"/>
              <a:ext cx="77" cy="80"/>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1772" name="Oval 28"/>
            <p:cNvSpPr>
              <a:spLocks noChangeArrowheads="1"/>
            </p:cNvSpPr>
            <p:nvPr/>
          </p:nvSpPr>
          <p:spPr bwMode="auto">
            <a:xfrm>
              <a:off x="5472" y="1408"/>
              <a:ext cx="77" cy="80"/>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1773" name="Oval 29"/>
            <p:cNvSpPr>
              <a:spLocks noChangeArrowheads="1"/>
            </p:cNvSpPr>
            <p:nvPr/>
          </p:nvSpPr>
          <p:spPr bwMode="auto">
            <a:xfrm>
              <a:off x="5584" y="1408"/>
              <a:ext cx="80" cy="80"/>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1774" name="Oval 30"/>
            <p:cNvSpPr>
              <a:spLocks noChangeArrowheads="1"/>
            </p:cNvSpPr>
            <p:nvPr/>
          </p:nvSpPr>
          <p:spPr bwMode="auto">
            <a:xfrm>
              <a:off x="5136" y="1520"/>
              <a:ext cx="80" cy="79"/>
            </a:xfrm>
            <a:prstGeom prst="ellipse">
              <a:avLst/>
            </a:prstGeom>
            <a:solidFill>
              <a:schemeClr val="accent2"/>
            </a:solidFill>
            <a:ln w="9525">
              <a:noFill/>
              <a:round/>
              <a:headEnd/>
              <a:tailEnd/>
            </a:ln>
            <a:effectLst/>
          </p:spPr>
          <p:txBody>
            <a:bodyPr wrap="none" anchor="ctr"/>
            <a:lstStyle/>
            <a:p>
              <a:pPr>
                <a:defRPr/>
              </a:pPr>
              <a:endParaRPr lang="en-US">
                <a:latin typeface="Arial" charset="0"/>
              </a:endParaRPr>
            </a:p>
          </p:txBody>
        </p:sp>
        <p:sp>
          <p:nvSpPr>
            <p:cNvPr id="31775" name="Oval 31"/>
            <p:cNvSpPr>
              <a:spLocks noChangeArrowheads="1"/>
            </p:cNvSpPr>
            <p:nvPr/>
          </p:nvSpPr>
          <p:spPr bwMode="auto">
            <a:xfrm>
              <a:off x="5248" y="1520"/>
              <a:ext cx="79" cy="79"/>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1776" name="Oval 32"/>
            <p:cNvSpPr>
              <a:spLocks noChangeArrowheads="1"/>
            </p:cNvSpPr>
            <p:nvPr/>
          </p:nvSpPr>
          <p:spPr bwMode="auto">
            <a:xfrm>
              <a:off x="5360" y="1520"/>
              <a:ext cx="77" cy="79"/>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1777" name="Oval 33"/>
            <p:cNvSpPr>
              <a:spLocks noChangeArrowheads="1"/>
            </p:cNvSpPr>
            <p:nvPr/>
          </p:nvSpPr>
          <p:spPr bwMode="auto">
            <a:xfrm>
              <a:off x="5472" y="1520"/>
              <a:ext cx="77" cy="79"/>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1778" name="Oval 34"/>
            <p:cNvSpPr>
              <a:spLocks noChangeArrowheads="1"/>
            </p:cNvSpPr>
            <p:nvPr/>
          </p:nvSpPr>
          <p:spPr bwMode="auto">
            <a:xfrm>
              <a:off x="5136" y="1632"/>
              <a:ext cx="80" cy="7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1779" name="Oval 35"/>
            <p:cNvSpPr>
              <a:spLocks noChangeArrowheads="1"/>
            </p:cNvSpPr>
            <p:nvPr/>
          </p:nvSpPr>
          <p:spPr bwMode="auto">
            <a:xfrm>
              <a:off x="5248" y="1632"/>
              <a:ext cx="79" cy="77"/>
            </a:xfrm>
            <a:prstGeom prst="ellipse">
              <a:avLst/>
            </a:prstGeom>
            <a:solidFill>
              <a:schemeClr val="accent1"/>
            </a:solidFill>
            <a:ln w="9525">
              <a:noFill/>
              <a:round/>
              <a:headEnd/>
              <a:tailEnd/>
            </a:ln>
            <a:effectLst/>
          </p:spPr>
          <p:txBody>
            <a:bodyPr wrap="none" anchor="ctr"/>
            <a:lstStyle/>
            <a:p>
              <a:pPr>
                <a:defRPr/>
              </a:pPr>
              <a:endParaRPr lang="en-US">
                <a:latin typeface="Arial" charset="0"/>
              </a:endParaRPr>
            </a:p>
          </p:txBody>
        </p:sp>
        <p:sp>
          <p:nvSpPr>
            <p:cNvPr id="31780" name="Oval 36"/>
            <p:cNvSpPr>
              <a:spLocks noChangeArrowheads="1"/>
            </p:cNvSpPr>
            <p:nvPr/>
          </p:nvSpPr>
          <p:spPr bwMode="auto">
            <a:xfrm>
              <a:off x="5360" y="1632"/>
              <a:ext cx="77" cy="77"/>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1781" name="Oval 37"/>
            <p:cNvSpPr>
              <a:spLocks noChangeArrowheads="1"/>
            </p:cNvSpPr>
            <p:nvPr/>
          </p:nvSpPr>
          <p:spPr bwMode="auto">
            <a:xfrm>
              <a:off x="5472" y="1632"/>
              <a:ext cx="77" cy="77"/>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1782" name="Oval 38"/>
            <p:cNvSpPr>
              <a:spLocks noChangeArrowheads="1"/>
            </p:cNvSpPr>
            <p:nvPr/>
          </p:nvSpPr>
          <p:spPr bwMode="auto">
            <a:xfrm>
              <a:off x="5248" y="1744"/>
              <a:ext cx="79" cy="80"/>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sp>
          <p:nvSpPr>
            <p:cNvPr id="31783" name="Oval 39"/>
            <p:cNvSpPr>
              <a:spLocks noChangeArrowheads="1"/>
            </p:cNvSpPr>
            <p:nvPr/>
          </p:nvSpPr>
          <p:spPr bwMode="auto">
            <a:xfrm>
              <a:off x="5472" y="1744"/>
              <a:ext cx="77" cy="80"/>
            </a:xfrm>
            <a:prstGeom prst="ellipse">
              <a:avLst/>
            </a:prstGeom>
            <a:solidFill>
              <a:schemeClr val="folHlink"/>
            </a:solidFill>
            <a:ln w="9525">
              <a:noFill/>
              <a:round/>
              <a:headEnd/>
              <a:tailEnd/>
            </a:ln>
            <a:effectLst/>
          </p:spPr>
          <p:txBody>
            <a:bodyPr wrap="none" anchor="ctr"/>
            <a:lstStyle/>
            <a:p>
              <a:pPr>
                <a:defRPr/>
              </a:pPr>
              <a:endParaRPr lang="en-US">
                <a:latin typeface="Arial" charset="0"/>
              </a:endParaRPr>
            </a:p>
          </p:txBody>
        </p:sp>
      </p:grpSp>
      <p:sp>
        <p:nvSpPr>
          <p:cNvPr id="1065" name="Date Placeholder 3"/>
          <p:cNvSpPr txBox="1">
            <a:spLocks noGrp="1"/>
          </p:cNvSpPr>
          <p:nvPr userDrawn="1"/>
        </p:nvSpPr>
        <p:spPr bwMode="auto">
          <a:xfrm>
            <a:off x="5292725" y="6219825"/>
            <a:ext cx="3394075" cy="457200"/>
          </a:xfrm>
          <a:prstGeom prst="rect">
            <a:avLst/>
          </a:prstGeom>
          <a:noFill/>
          <a:ln w="9525">
            <a:noFill/>
            <a:miter lim="800000"/>
            <a:headEnd/>
            <a:tailEnd/>
          </a:ln>
        </p:spPr>
        <p:txBody>
          <a:bodyPr/>
          <a:lstStyle/>
          <a:p>
            <a:pPr algn="r">
              <a:defRPr/>
            </a:pPr>
            <a:endParaRPr kumimoji="0" lang="en-US" altLang="zh-TW" sz="1000">
              <a:latin typeface="Arial" charset="0"/>
            </a:endParaRPr>
          </a:p>
          <a:p>
            <a:pPr algn="r">
              <a:defRPr/>
            </a:pPr>
            <a:r>
              <a:rPr kumimoji="0" lang="en-US" altLang="zh-TW" sz="1000">
                <a:latin typeface="Arial" charset="0"/>
              </a:rPr>
              <a:t>BAFS Elective Part</a:t>
            </a:r>
          </a:p>
          <a:p>
            <a:pPr algn="r">
              <a:defRPr/>
            </a:pPr>
            <a:r>
              <a:rPr kumimoji="0" lang="en-US" altLang="zh-TW" sz="1000">
                <a:latin typeface="Arial" charset="0"/>
              </a:rPr>
              <a:t>Learning and Teaching Example</a:t>
            </a:r>
          </a:p>
        </p:txBody>
      </p:sp>
      <p:sp>
        <p:nvSpPr>
          <p:cNvPr id="42" name="Slide Number Placeholder 5"/>
          <p:cNvSpPr>
            <a:spLocks noGrp="1"/>
          </p:cNvSpPr>
          <p:nvPr>
            <p:ph type="sldNum" sz="quarter" idx="4"/>
          </p:nvPr>
        </p:nvSpPr>
        <p:spPr bwMode="auto">
          <a:xfrm>
            <a:off x="395288" y="6237288"/>
            <a:ext cx="2519362"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kumimoji="0" sz="1000" smtClean="0">
                <a:latin typeface="Arial" charset="0"/>
              </a:defRPr>
            </a:lvl1pPr>
          </a:lstStyle>
          <a:p>
            <a:pPr>
              <a:defRPr/>
            </a:pPr>
            <a:endParaRPr lang="en-US" altLang="zh-TW"/>
          </a:p>
          <a:p>
            <a:pPr>
              <a:defRPr/>
            </a:pPr>
            <a:r>
              <a:rPr lang="en-US" altLang="zh-TW"/>
              <a:t>Topic M06</a:t>
            </a:r>
          </a:p>
          <a:p>
            <a:pPr>
              <a:defRPr/>
            </a:pPr>
            <a:r>
              <a:rPr lang="en-US" altLang="zh-TW"/>
              <a:t>Role of Marketing – Process of Marketing</a:t>
            </a:r>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07" r:id="rId4"/>
  </p:sldLayoutIdLst>
  <p:timing>
    <p:tnLst>
      <p:par>
        <p:cTn id="1" dur="indefinite" restart="never" nodeType="tmRoot"/>
      </p:par>
    </p:tnLst>
  </p:timing>
  <p:hf hdr="0"/>
  <p:txStyles>
    <p:title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kumimoji="1" sz="32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kumimoji="1" sz="2800">
          <a:solidFill>
            <a:schemeClr val="tx1"/>
          </a:solidFill>
          <a:latin typeface="+mn-lt"/>
          <a:ea typeface="+mn-ea"/>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kumimoji="1" sz="2600">
          <a:solidFill>
            <a:schemeClr val="tx1"/>
          </a:solidFill>
          <a:latin typeface="+mn-lt"/>
          <a:ea typeface="+mn-ea"/>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kumimoji="1" sz="2400">
          <a:solidFill>
            <a:schemeClr val="tx1"/>
          </a:solidFill>
          <a:latin typeface="+mn-lt"/>
          <a:ea typeface="+mn-ea"/>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mn-lt"/>
          <a:ea typeface="+mn-ea"/>
        </a:defRPr>
      </a:lvl5pPr>
      <a:lvl6pPr marL="20558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9.wmf"/><Relationship Id="rId4" Type="http://schemas.openxmlformats.org/officeDocument/2006/relationships/image" Target="../media/image18.wmf"/></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6"/>
          <p:cNvSpPr>
            <a:spLocks noGrp="1" noChangeArrowheads="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dirty="0"/>
          </a:p>
          <a:p>
            <a:pPr eaLnBrk="1" hangingPunct="1"/>
            <a:endParaRPr kumimoji="0" lang="en-US" altLang="zh-TW" dirty="0"/>
          </a:p>
          <a:p>
            <a:pPr eaLnBrk="1" hangingPunct="1"/>
            <a:endParaRPr kumimoji="0" lang="en-US" altLang="zh-TW" dirty="0"/>
          </a:p>
        </p:txBody>
      </p:sp>
      <p:sp>
        <p:nvSpPr>
          <p:cNvPr id="5123" name="Rectangle 3"/>
          <p:cNvSpPr>
            <a:spLocks noGrp="1" noChangeArrowheads="1"/>
          </p:cNvSpPr>
          <p:nvPr>
            <p:ph type="subTitle" idx="1"/>
          </p:nvPr>
        </p:nvSpPr>
        <p:spPr>
          <a:xfrm>
            <a:off x="323850" y="3213100"/>
            <a:ext cx="6911975" cy="1655763"/>
          </a:xfrm>
        </p:spPr>
        <p:txBody>
          <a:bodyPr/>
          <a:lstStyle/>
          <a:p>
            <a:pPr algn="l" eaLnBrk="1" hangingPunct="1">
              <a:lnSpc>
                <a:spcPct val="90000"/>
              </a:lnSpc>
            </a:pPr>
            <a:r>
              <a:rPr lang="en-US" altLang="zh-TW" sz="4000" dirty="0" smtClean="0"/>
              <a:t>Topic M06:  </a:t>
            </a:r>
          </a:p>
          <a:p>
            <a:pPr algn="l" eaLnBrk="1" hangingPunct="1">
              <a:lnSpc>
                <a:spcPct val="90000"/>
              </a:lnSpc>
            </a:pPr>
            <a:r>
              <a:rPr lang="en-US" altLang="zh-TW" sz="4000" dirty="0" smtClean="0"/>
              <a:t>Role of Marketing </a:t>
            </a:r>
          </a:p>
          <a:p>
            <a:pPr algn="l" eaLnBrk="1" hangingPunct="1">
              <a:lnSpc>
                <a:spcPct val="90000"/>
              </a:lnSpc>
            </a:pPr>
            <a:r>
              <a:rPr lang="en-US" altLang="zh-TW" sz="4000" dirty="0" smtClean="0"/>
              <a:t>         </a:t>
            </a:r>
          </a:p>
        </p:txBody>
      </p:sp>
      <p:sp>
        <p:nvSpPr>
          <p:cNvPr id="5124" name="Text Box 6"/>
          <p:cNvSpPr txBox="1">
            <a:spLocks noChangeArrowheads="1"/>
          </p:cNvSpPr>
          <p:nvPr/>
        </p:nvSpPr>
        <p:spPr bwMode="auto">
          <a:xfrm>
            <a:off x="2411413" y="5300663"/>
            <a:ext cx="40513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r>
              <a:rPr lang="en-US" altLang="zh-TW" dirty="0"/>
              <a:t>Technology Education Section </a:t>
            </a:r>
            <a:r>
              <a:rPr lang="en-US" altLang="zh-TW" dirty="0" smtClean="0"/>
              <a:t>Education </a:t>
            </a:r>
            <a:r>
              <a:rPr lang="en-US" altLang="zh-TW" dirty="0"/>
              <a:t>Bureau, HKSARG</a:t>
            </a:r>
          </a:p>
          <a:p>
            <a:pPr algn="ctr" eaLnBrk="1" hangingPunct="1"/>
            <a:r>
              <a:rPr lang="en-US" altLang="zh-TW" dirty="0" smtClean="0"/>
              <a:t>Updated in 2024</a:t>
            </a:r>
            <a:endParaRPr lang="en-US" altLang="zh-TW" dirty="0"/>
          </a:p>
        </p:txBody>
      </p:sp>
      <p:sp>
        <p:nvSpPr>
          <p:cNvPr id="5125" name="Rectangle 2"/>
          <p:cNvSpPr>
            <a:spLocks noChangeArrowheads="1"/>
          </p:cNvSpPr>
          <p:nvPr/>
        </p:nvSpPr>
        <p:spPr bwMode="auto">
          <a:xfrm>
            <a:off x="179388" y="638175"/>
            <a:ext cx="7034212"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r" eaLnBrk="1" hangingPunct="1"/>
            <a:r>
              <a:rPr lang="en-US" altLang="zh-TW" sz="4800" b="1" dirty="0">
                <a:solidFill>
                  <a:schemeClr val="tx2"/>
                </a:solidFill>
              </a:rPr>
              <a:t>BAFS Elective Part</a:t>
            </a:r>
            <a:r>
              <a:rPr lang="en-US" altLang="zh-TW" sz="3400" b="1" dirty="0">
                <a:solidFill>
                  <a:schemeClr val="tx2"/>
                </a:solidFill>
              </a:rPr>
              <a:t> </a:t>
            </a:r>
            <a:br>
              <a:rPr lang="en-US" altLang="zh-TW" sz="3400" b="1" dirty="0">
                <a:solidFill>
                  <a:schemeClr val="tx2"/>
                </a:solidFill>
              </a:rPr>
            </a:br>
            <a:r>
              <a:rPr lang="en-US" altLang="zh-TW" sz="3400" b="1" dirty="0">
                <a:solidFill>
                  <a:schemeClr val="tx2"/>
                </a:solidFill>
              </a:rPr>
              <a:t>Business Management Module –</a:t>
            </a:r>
            <a:br>
              <a:rPr lang="en-US" altLang="zh-TW" sz="3400" b="1" dirty="0">
                <a:solidFill>
                  <a:schemeClr val="tx2"/>
                </a:solidFill>
              </a:rPr>
            </a:br>
            <a:r>
              <a:rPr lang="en-US" altLang="zh-TW" sz="3400" b="1" dirty="0">
                <a:solidFill>
                  <a:schemeClr val="tx2"/>
                </a:solidFill>
              </a:rPr>
              <a:t>Marketing Management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C0563EF1-0109-4D9D-8816-396A825D20B3}" type="slidenum">
              <a:rPr kumimoji="0" lang="en-US" altLang="zh-TW"/>
              <a:pPr eaLnBrk="1" hangingPunct="1"/>
              <a:t>10</a:t>
            </a:fld>
            <a:endParaRPr kumimoji="0" lang="en-US" altLang="zh-TW"/>
          </a:p>
        </p:txBody>
      </p:sp>
      <p:sp>
        <p:nvSpPr>
          <p:cNvPr id="14339"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14340" name="Rectangle 2"/>
          <p:cNvSpPr>
            <a:spLocks noGrp="1" noChangeArrowheads="1"/>
          </p:cNvSpPr>
          <p:nvPr>
            <p:ph type="title"/>
          </p:nvPr>
        </p:nvSpPr>
        <p:spPr/>
        <p:txBody>
          <a:bodyPr/>
          <a:lstStyle/>
          <a:p>
            <a:pPr eaLnBrk="1" hangingPunct="1"/>
            <a:r>
              <a:rPr lang="en-US" altLang="zh-TW" smtClean="0"/>
              <a:t>Basic Marketing Process</a:t>
            </a:r>
          </a:p>
        </p:txBody>
      </p:sp>
      <p:sp>
        <p:nvSpPr>
          <p:cNvPr id="23558" name="Oval 3"/>
          <p:cNvSpPr>
            <a:spLocks noChangeArrowheads="1"/>
          </p:cNvSpPr>
          <p:nvPr/>
        </p:nvSpPr>
        <p:spPr bwMode="auto">
          <a:xfrm>
            <a:off x="395288" y="4437063"/>
            <a:ext cx="2376487" cy="2016125"/>
          </a:xfrm>
          <a:prstGeom prst="ellipse">
            <a:avLst/>
          </a:prstGeom>
          <a:solidFill>
            <a:srgbClr val="66FF33"/>
          </a:solidFill>
          <a:ln w="9525">
            <a:solidFill>
              <a:schemeClr val="tx1"/>
            </a:solidFill>
            <a:round/>
            <a:headEnd/>
            <a:tailEnd/>
          </a:ln>
          <a:effectLst>
            <a:outerShdw dist="107763" dir="2700000" algn="ctr" rotWithShape="0">
              <a:srgbClr val="808080">
                <a:alpha val="50000"/>
              </a:srgbClr>
            </a:outerShdw>
          </a:effectLst>
        </p:spPr>
        <p:txBody>
          <a:bodyPr wrap="none" anchor="ctr"/>
          <a:lstStyle/>
          <a:p>
            <a:pPr>
              <a:defRPr/>
            </a:pPr>
            <a:endParaRPr lang="en-US">
              <a:latin typeface="Arial" charset="0"/>
            </a:endParaRPr>
          </a:p>
        </p:txBody>
      </p:sp>
      <p:sp>
        <p:nvSpPr>
          <p:cNvPr id="14342" name="Oval 4"/>
          <p:cNvSpPr>
            <a:spLocks noChangeArrowheads="1"/>
          </p:cNvSpPr>
          <p:nvPr/>
        </p:nvSpPr>
        <p:spPr bwMode="auto">
          <a:xfrm>
            <a:off x="3203575" y="2636838"/>
            <a:ext cx="2374900" cy="1871662"/>
          </a:xfrm>
          <a:prstGeom prst="ellipse">
            <a:avLst/>
          </a:prstGeom>
          <a:solidFill>
            <a:srgbClr val="CCFFFF"/>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14343" name="Oval 5"/>
          <p:cNvSpPr>
            <a:spLocks noChangeArrowheads="1"/>
          </p:cNvSpPr>
          <p:nvPr/>
        </p:nvSpPr>
        <p:spPr bwMode="auto">
          <a:xfrm>
            <a:off x="6372225" y="1412875"/>
            <a:ext cx="2376488" cy="1944688"/>
          </a:xfrm>
          <a:prstGeom prst="ellipse">
            <a:avLst/>
          </a:prstGeom>
          <a:solidFill>
            <a:srgbClr val="FFCC99"/>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14344" name="AutoShape 9"/>
          <p:cNvSpPr>
            <a:spLocks noChangeArrowheads="1"/>
          </p:cNvSpPr>
          <p:nvPr/>
        </p:nvSpPr>
        <p:spPr bwMode="auto">
          <a:xfrm rot="-2503416">
            <a:off x="2339975" y="4005263"/>
            <a:ext cx="976313" cy="485775"/>
          </a:xfrm>
          <a:prstGeom prst="rightArrow">
            <a:avLst>
              <a:gd name="adj1" fmla="val 50000"/>
              <a:gd name="adj2" fmla="val 50245"/>
            </a:avLst>
          </a:prstGeom>
          <a:solidFill>
            <a:srgbClr val="FFFF99"/>
          </a:solidFill>
          <a:ln w="9525">
            <a:solidFill>
              <a:schemeClr val="tx1"/>
            </a:solidFill>
            <a:miter lim="800000"/>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14345" name="AutoShape 10"/>
          <p:cNvSpPr>
            <a:spLocks noChangeArrowheads="1"/>
          </p:cNvSpPr>
          <p:nvPr/>
        </p:nvSpPr>
        <p:spPr bwMode="auto">
          <a:xfrm rot="-945664">
            <a:off x="5508625" y="2636838"/>
            <a:ext cx="976313" cy="503237"/>
          </a:xfrm>
          <a:prstGeom prst="rightArrow">
            <a:avLst>
              <a:gd name="adj1" fmla="val 50000"/>
              <a:gd name="adj2" fmla="val 48502"/>
            </a:avLst>
          </a:prstGeom>
          <a:solidFill>
            <a:srgbClr val="FFFF99"/>
          </a:solidFill>
          <a:ln w="9525">
            <a:solidFill>
              <a:schemeClr val="tx1"/>
            </a:solidFill>
            <a:miter lim="800000"/>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12" name="Text Box 10"/>
          <p:cNvSpPr txBox="1">
            <a:spLocks noChangeArrowheads="1"/>
          </p:cNvSpPr>
          <p:nvPr/>
        </p:nvSpPr>
        <p:spPr bwMode="auto">
          <a:xfrm>
            <a:off x="554038" y="4714875"/>
            <a:ext cx="2303462" cy="1169988"/>
          </a:xfrm>
          <a:prstGeom prst="rect">
            <a:avLst/>
          </a:prstGeom>
          <a:noFill/>
          <a:ln w="9525">
            <a:noFill/>
            <a:miter lim="800000"/>
            <a:headEnd/>
            <a:tailEnd/>
          </a:ln>
          <a:effectLst/>
        </p:spPr>
        <p:txBody>
          <a:bodyPr>
            <a:spAutoFit/>
          </a:bodyPr>
          <a:lstStyle/>
          <a:p>
            <a:pPr algn="ctr">
              <a:spcBef>
                <a:spcPct val="50000"/>
              </a:spcBef>
              <a:defRPr/>
            </a:pPr>
            <a:r>
              <a:rPr lang="en-US" altLang="zh-TW" sz="2000" b="1" dirty="0">
                <a:solidFill>
                  <a:srgbClr val="C00000"/>
                </a:solidFill>
                <a:effectLst>
                  <a:outerShdw blurRad="38100" dist="38100" dir="2700000" algn="tl">
                    <a:srgbClr val="000000">
                      <a:alpha val="43137"/>
                    </a:srgbClr>
                  </a:outerShdw>
                </a:effectLst>
                <a:latin typeface="Bookman Old Style" pitchFamily="18" charset="0"/>
              </a:rPr>
              <a:t>Step 1:</a:t>
            </a:r>
          </a:p>
          <a:p>
            <a:pPr algn="ctr">
              <a:spcBef>
                <a:spcPct val="50000"/>
              </a:spcBef>
              <a:defRPr/>
            </a:pPr>
            <a:r>
              <a:rPr lang="en-US" altLang="zh-TW" sz="2000" dirty="0">
                <a:cs typeface="Arial" pitchFamily="34" charset="0"/>
              </a:rPr>
              <a:t>Identifying Market Opportunities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5FEF24DA-32E6-4359-921F-64FA9BA39C01}" type="slidenum">
              <a:rPr kumimoji="0" lang="en-US" altLang="zh-TW"/>
              <a:pPr eaLnBrk="1" hangingPunct="1"/>
              <a:t>11</a:t>
            </a:fld>
            <a:endParaRPr kumimoji="0" lang="en-US" altLang="zh-TW"/>
          </a:p>
        </p:txBody>
      </p:sp>
      <p:sp>
        <p:nvSpPr>
          <p:cNvPr id="15363"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15364" name="Rectangle 2"/>
          <p:cNvSpPr>
            <a:spLocks noGrp="1" noChangeArrowheads="1"/>
          </p:cNvSpPr>
          <p:nvPr>
            <p:ph type="body" idx="1"/>
          </p:nvPr>
        </p:nvSpPr>
        <p:spPr>
          <a:xfrm>
            <a:off x="395288" y="3357563"/>
            <a:ext cx="8280400" cy="2735262"/>
          </a:xfrm>
        </p:spPr>
        <p:txBody>
          <a:bodyPr/>
          <a:lstStyle/>
          <a:p>
            <a:pPr marL="0" indent="0" eaLnBrk="1" hangingPunct="1">
              <a:buFont typeface="Wingdings" panose="05000000000000000000" pitchFamily="2" charset="2"/>
              <a:buNone/>
            </a:pPr>
            <a:r>
              <a:rPr lang="en-US" altLang="zh-TW" b="1" smtClean="0"/>
              <a:t>Marketing starts with identifying the </a:t>
            </a:r>
            <a:r>
              <a:rPr lang="en-US" altLang="zh-TW" b="1" smtClean="0">
                <a:solidFill>
                  <a:srgbClr val="FF0000"/>
                </a:solidFill>
              </a:rPr>
              <a:t>needs</a:t>
            </a:r>
            <a:r>
              <a:rPr lang="en-US" altLang="zh-TW" b="1" smtClean="0"/>
              <a:t> of potential customers. </a:t>
            </a:r>
          </a:p>
          <a:p>
            <a:pPr marL="0" indent="0" eaLnBrk="1" hangingPunct="1">
              <a:buFont typeface="Wingdings" panose="05000000000000000000" pitchFamily="2" charset="2"/>
              <a:buNone/>
            </a:pPr>
            <a:endParaRPr lang="en-US" altLang="zh-TW" b="1" smtClean="0"/>
          </a:p>
          <a:p>
            <a:pPr marL="0" indent="0" eaLnBrk="1" hangingPunct="1">
              <a:buFont typeface="Wingdings" panose="05000000000000000000" pitchFamily="2" charset="2"/>
              <a:buNone/>
            </a:pPr>
            <a:r>
              <a:rPr lang="en-US" altLang="zh-TW" b="1" smtClean="0"/>
              <a:t>Because “</a:t>
            </a:r>
            <a:r>
              <a:rPr lang="en-US" altLang="zh-TW" b="1" smtClean="0">
                <a:solidFill>
                  <a:srgbClr val="FF0000"/>
                </a:solidFill>
              </a:rPr>
              <a:t>needs</a:t>
            </a:r>
            <a:r>
              <a:rPr lang="en-US" altLang="zh-TW" b="1" smtClean="0"/>
              <a:t>” causes “</a:t>
            </a:r>
            <a:r>
              <a:rPr lang="en-US" altLang="zh-TW" b="1" smtClean="0">
                <a:solidFill>
                  <a:srgbClr val="FF0000"/>
                </a:solidFill>
              </a:rPr>
              <a:t>opportunities</a:t>
            </a:r>
            <a:r>
              <a:rPr lang="en-US" altLang="zh-TW" b="1" smtClean="0"/>
              <a:t>” for companies.</a:t>
            </a:r>
          </a:p>
        </p:txBody>
      </p:sp>
      <p:sp>
        <p:nvSpPr>
          <p:cNvPr id="15365" name="Rectangle 4"/>
          <p:cNvSpPr>
            <a:spLocks noGrp="1" noChangeArrowheads="1"/>
          </p:cNvSpPr>
          <p:nvPr>
            <p:ph type="title"/>
          </p:nvPr>
        </p:nvSpPr>
        <p:spPr>
          <a:xfrm>
            <a:off x="3708400" y="1052513"/>
            <a:ext cx="1865313" cy="1008062"/>
          </a:xfrm>
          <a:noFill/>
        </p:spPr>
        <p:txBody>
          <a:bodyPr/>
          <a:lstStyle/>
          <a:p>
            <a:pPr eaLnBrk="1" hangingPunct="1"/>
            <a:r>
              <a:rPr lang="en-US" altLang="zh-TW" sz="3400" smtClean="0"/>
              <a:t> </a:t>
            </a:r>
            <a:r>
              <a:rPr lang="en-US" altLang="zh-TW" sz="4000" smtClean="0">
                <a:solidFill>
                  <a:srgbClr val="C00000"/>
                </a:solidFill>
              </a:rPr>
              <a:t>Needs </a:t>
            </a:r>
            <a:br>
              <a:rPr lang="en-US" altLang="zh-TW" sz="4000" smtClean="0">
                <a:solidFill>
                  <a:srgbClr val="C00000"/>
                </a:solidFill>
              </a:rPr>
            </a:br>
            <a:endParaRPr lang="en-US" altLang="zh-TW" sz="4000" smtClean="0">
              <a:solidFill>
                <a:srgbClr val="C00000"/>
              </a:solidFill>
            </a:endParaRPr>
          </a:p>
        </p:txBody>
      </p:sp>
      <p:sp>
        <p:nvSpPr>
          <p:cNvPr id="15366" name="AutoShape 6"/>
          <p:cNvSpPr>
            <a:spLocks noChangeArrowheads="1"/>
          </p:cNvSpPr>
          <p:nvPr/>
        </p:nvSpPr>
        <p:spPr bwMode="auto">
          <a:xfrm>
            <a:off x="3348038" y="404813"/>
            <a:ext cx="2520950" cy="1295400"/>
          </a:xfrm>
          <a:prstGeom prst="wedgeRoundRectCallout">
            <a:avLst>
              <a:gd name="adj1" fmla="val -71157"/>
              <a:gd name="adj2" fmla="val 28556"/>
              <a:gd name="adj3" fmla="val 16667"/>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endParaRPr lang="en-US" altLang="zh-TW"/>
          </a:p>
        </p:txBody>
      </p:sp>
      <p:pic>
        <p:nvPicPr>
          <p:cNvPr id="15367"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388" y="188913"/>
            <a:ext cx="2987675"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EE2D4BE2-42C0-440D-8504-012B20B7663D}" type="slidenum">
              <a:rPr kumimoji="0" lang="en-US" altLang="zh-TW"/>
              <a:pPr eaLnBrk="1" hangingPunct="1"/>
              <a:t>12</a:t>
            </a:fld>
            <a:endParaRPr kumimoji="0" lang="en-US" altLang="zh-TW"/>
          </a:p>
        </p:txBody>
      </p:sp>
      <p:sp>
        <p:nvSpPr>
          <p:cNvPr id="23555"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23556" name="Rectangle 3"/>
          <p:cNvSpPr>
            <a:spLocks noGrp="1" noChangeArrowheads="1"/>
          </p:cNvSpPr>
          <p:nvPr>
            <p:ph type="body" idx="1"/>
          </p:nvPr>
        </p:nvSpPr>
        <p:spPr>
          <a:xfrm>
            <a:off x="457200" y="1052736"/>
            <a:ext cx="8229600" cy="4812727"/>
          </a:xfrm>
        </p:spPr>
        <p:txBody>
          <a:bodyPr/>
          <a:lstStyle/>
          <a:p>
            <a:pPr marL="0" indent="0" eaLnBrk="1" hangingPunct="1">
              <a:buNone/>
            </a:pPr>
            <a:r>
              <a:rPr lang="en-US" altLang="zh-TW" dirty="0">
                <a:solidFill>
                  <a:srgbClr val="000000"/>
                </a:solidFill>
              </a:rPr>
              <a:t>Could you tell me:   </a:t>
            </a:r>
            <a:endParaRPr lang="en-US" altLang="zh-TW" dirty="0" smtClean="0">
              <a:solidFill>
                <a:srgbClr val="000000"/>
              </a:solidFill>
            </a:endParaRPr>
          </a:p>
          <a:p>
            <a:pPr marL="0" indent="0" eaLnBrk="1" hangingPunct="1">
              <a:buNone/>
            </a:pPr>
            <a:r>
              <a:rPr lang="en-US" altLang="zh-TW" dirty="0" smtClean="0"/>
              <a:t>When spreading butter on bread</a:t>
            </a:r>
            <a:endParaRPr lang="en-US" altLang="zh-TW" dirty="0" smtClean="0">
              <a:solidFill>
                <a:srgbClr val="000000"/>
              </a:solidFill>
            </a:endParaRPr>
          </a:p>
          <a:p>
            <a:pPr marL="0" indent="0" eaLnBrk="1" hangingPunct="1">
              <a:buNone/>
            </a:pPr>
            <a:r>
              <a:rPr lang="en-US" altLang="zh-TW" dirty="0" smtClean="0">
                <a:solidFill>
                  <a:srgbClr val="000000"/>
                </a:solidFill>
              </a:rPr>
              <a:t>- What </a:t>
            </a:r>
            <a:r>
              <a:rPr lang="en-US" altLang="zh-TW" dirty="0">
                <a:solidFill>
                  <a:srgbClr val="000000"/>
                </a:solidFill>
              </a:rPr>
              <a:t>is/are your </a:t>
            </a:r>
            <a:r>
              <a:rPr lang="en-US" altLang="zh-TW" dirty="0">
                <a:solidFill>
                  <a:srgbClr val="FF0000"/>
                </a:solidFill>
              </a:rPr>
              <a:t>need(s</a:t>
            </a:r>
            <a:r>
              <a:rPr lang="en-US" altLang="zh-TW" dirty="0" smtClean="0">
                <a:solidFill>
                  <a:srgbClr val="FF0000"/>
                </a:solidFill>
              </a:rPr>
              <a:t>)</a:t>
            </a:r>
            <a:r>
              <a:rPr lang="en-US" altLang="zh-TW" dirty="0" smtClean="0"/>
              <a:t>? </a:t>
            </a:r>
            <a:endParaRPr lang="en-US" altLang="zh-TW" dirty="0"/>
          </a:p>
          <a:p>
            <a:pPr marL="0" indent="0" eaLnBrk="1" hangingPunct="1">
              <a:buNone/>
            </a:pPr>
            <a:r>
              <a:rPr lang="en-US" altLang="zh-TW" dirty="0">
                <a:solidFill>
                  <a:srgbClr val="000000"/>
                </a:solidFill>
              </a:rPr>
              <a:t>- </a:t>
            </a:r>
            <a:r>
              <a:rPr lang="en-US" altLang="zh-TW" dirty="0" smtClean="0"/>
              <a:t>Which </a:t>
            </a:r>
            <a:r>
              <a:rPr lang="en-US" altLang="zh-TW" dirty="0">
                <a:solidFill>
                  <a:srgbClr val="FF0000"/>
                </a:solidFill>
              </a:rPr>
              <a:t>product</a:t>
            </a:r>
            <a:r>
              <a:rPr lang="en-US" altLang="zh-TW" dirty="0"/>
              <a:t> could better satisfy your need(s) when spreading butter on bread? </a:t>
            </a:r>
          </a:p>
          <a:p>
            <a:pPr marL="0" indent="0" eaLnBrk="1" hangingPunct="1">
              <a:buFont typeface="Wingdings" panose="05000000000000000000" pitchFamily="2" charset="2"/>
              <a:buNone/>
            </a:pPr>
            <a:endParaRPr lang="en-US" altLang="zh-TW" dirty="0" smtClean="0"/>
          </a:p>
        </p:txBody>
      </p:sp>
      <p:pic>
        <p:nvPicPr>
          <p:cNvPr id="23557" name="Picture 5" descr="MCj0088276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658" y="4420838"/>
            <a:ext cx="3448050"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8" descr="MCj01986660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707" y="5100288"/>
            <a:ext cx="2205038"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Rectangle 9"/>
          <p:cNvSpPr>
            <a:spLocks noChangeArrowheads="1"/>
          </p:cNvSpPr>
          <p:nvPr/>
        </p:nvSpPr>
        <p:spPr bwMode="auto">
          <a:xfrm>
            <a:off x="484754" y="184150"/>
            <a:ext cx="6048375" cy="86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sz="3400" b="1" dirty="0" smtClean="0">
                <a:solidFill>
                  <a:schemeClr val="tx2"/>
                </a:solidFill>
              </a:rPr>
              <a:t>Question 1</a:t>
            </a:r>
          </a:p>
          <a:p>
            <a:pPr eaLnBrk="1" hangingPunct="1"/>
            <a:r>
              <a:rPr lang="en-US" altLang="zh-TW" sz="3400" b="1" dirty="0" smtClean="0">
                <a:solidFill>
                  <a:schemeClr val="tx2"/>
                </a:solidFill>
              </a:rPr>
              <a:t>Think about it…..</a:t>
            </a:r>
          </a:p>
        </p:txBody>
      </p:sp>
      <p:pic>
        <p:nvPicPr>
          <p:cNvPr id="509964" name="Picture 12" descr="j033097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33129" y="3767582"/>
            <a:ext cx="1839912" cy="266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9965" name="Text Box 13"/>
          <p:cNvSpPr txBox="1">
            <a:spLocks noChangeArrowheads="1"/>
          </p:cNvSpPr>
          <p:nvPr/>
        </p:nvSpPr>
        <p:spPr bwMode="auto">
          <a:xfrm rot="-5400000">
            <a:off x="5896541" y="4475607"/>
            <a:ext cx="2016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r>
              <a:rPr lang="en-US" altLang="zh-TW" sz="2400" dirty="0">
                <a:solidFill>
                  <a:srgbClr val="003300"/>
                </a:solidFill>
                <a:latin typeface="Bodoni MT Black" panose="02070A03080606020203" pitchFamily="18" charset="0"/>
              </a:rPr>
              <a:t>Butter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509964"/>
                                        </p:tgtEl>
                                        <p:attrNameLst>
                                          <p:attrName>style.visibility</p:attrName>
                                        </p:attrNameLst>
                                      </p:cBhvr>
                                      <p:to>
                                        <p:strVal val="visible"/>
                                      </p:to>
                                    </p:set>
                                    <p:animEffect transition="in" filter="box(in)">
                                      <p:cBhvr>
                                        <p:cTn id="7" dur="500"/>
                                        <p:tgtEl>
                                          <p:spTgt spid="50996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09965"/>
                                        </p:tgtEl>
                                        <p:attrNameLst>
                                          <p:attrName>style.visibility</p:attrName>
                                        </p:attrNameLst>
                                      </p:cBhvr>
                                      <p:to>
                                        <p:strVal val="visible"/>
                                      </p:to>
                                    </p:set>
                                    <p:animEffect transition="in" filter="box(in)">
                                      <p:cBhvr>
                                        <p:cTn id="10" dur="500"/>
                                        <p:tgtEl>
                                          <p:spTgt spid="509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996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fld id="{5FEF24DA-32E6-4359-921F-64FA9BA39C01}" type="slidenum">
              <a:rPr kumimoji="0"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ctr" defTabSz="914400" rtl="0" eaLnBrk="1" fontAlgn="base" latinLnBrk="0" hangingPunct="1">
                <a:lnSpc>
                  <a:spcPct val="100000"/>
                </a:lnSpc>
                <a:spcBef>
                  <a:spcPct val="0"/>
                </a:spcBef>
                <a:spcAft>
                  <a:spcPct val="0"/>
                </a:spcAft>
                <a:buClrTx/>
                <a:buSzTx/>
                <a:buFontTx/>
                <a:buNone/>
                <a:tabLst/>
                <a:defRPr/>
              </a:pPr>
              <a:t>13</a:t>
            </a:fld>
            <a:endParaRPr kumimoji="0"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p:txBody>
      </p:sp>
      <p:sp>
        <p:nvSpPr>
          <p:cNvPr id="15363"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TW" sz="1000" b="0" i="0" u="none" strike="noStrike" kern="1200" cap="none" spc="0" normalizeH="0" baseline="0" noProof="0" dirty="0">
              <a:ln>
                <a:noFill/>
              </a:ln>
              <a:solidFill>
                <a:srgbClr val="000000"/>
              </a:solidFill>
              <a:effectLst/>
              <a:uLnTx/>
              <a:uFillTx/>
              <a:latin typeface="Arial" panose="020B0604020202020204" pitchFamily="34" charset="0"/>
              <a:ea typeface="新細明體" panose="02020500000000000000" pitchFamily="18" charset="-120"/>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TW" sz="1000" b="0" i="0" u="none" strike="noStrike" kern="1200" cap="none" spc="0" normalizeH="0" baseline="0" noProof="0" dirty="0">
                <a:ln>
                  <a:noFill/>
                </a:ln>
                <a:solidFill>
                  <a:srgbClr val="000000"/>
                </a:solidFill>
                <a:effectLst/>
                <a:uLnTx/>
                <a:uFillTx/>
                <a:latin typeface="Arial" panose="020B0604020202020204" pitchFamily="34" charset="0"/>
                <a:ea typeface="新細明體" panose="02020500000000000000" pitchFamily="18" charset="-120"/>
                <a:cs typeface="+mn-cs"/>
              </a:rPr>
              <a:t>Topic M06</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TW" sz="1000" b="0" i="0" u="none" strike="noStrike" kern="1200" cap="none" spc="0" normalizeH="0" baseline="0" noProof="0" dirty="0">
                <a:ln>
                  <a:noFill/>
                </a:ln>
                <a:solidFill>
                  <a:srgbClr val="000000"/>
                </a:solidFill>
                <a:effectLst/>
                <a:uLnTx/>
                <a:uFillTx/>
                <a:latin typeface="Arial" panose="020B0604020202020204" pitchFamily="34" charset="0"/>
                <a:ea typeface="新細明體" panose="02020500000000000000" pitchFamily="18" charset="-120"/>
                <a:cs typeface="+mn-cs"/>
              </a:rPr>
              <a:t>Role of Marketing</a:t>
            </a:r>
          </a:p>
        </p:txBody>
      </p:sp>
      <p:sp>
        <p:nvSpPr>
          <p:cNvPr id="10" name="標題 1"/>
          <p:cNvSpPr txBox="1">
            <a:spLocks/>
          </p:cNvSpPr>
          <p:nvPr/>
        </p:nvSpPr>
        <p:spPr>
          <a:xfrm>
            <a:off x="730841" y="3218582"/>
            <a:ext cx="5616624" cy="240477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base" latinLnBrk="0" hangingPunct="1">
              <a:lnSpc>
                <a:spcPct val="90000"/>
              </a:lnSpc>
              <a:spcBef>
                <a:spcPct val="20000"/>
              </a:spcBef>
              <a:spcAft>
                <a:spcPct val="0"/>
              </a:spcAft>
              <a:buClrTx/>
              <a:buSzTx/>
              <a:buFontTx/>
              <a:buNone/>
              <a:tabLst/>
              <a:defRPr/>
            </a:pPr>
            <a:r>
              <a:rPr kumimoji="1" lang="en-US" altLang="zh-TW" sz="3200" b="0" i="0" u="none" strike="noStrike" kern="0" cap="none" spc="0" normalizeH="0" baseline="0" noProof="0" dirty="0" smtClean="0">
                <a:ln>
                  <a:noFill/>
                </a:ln>
                <a:solidFill>
                  <a:srgbClr val="000000"/>
                </a:solidFill>
                <a:effectLst/>
                <a:uLnTx/>
                <a:uFillTx/>
                <a:latin typeface="Arial"/>
                <a:ea typeface="新細明體"/>
                <a:cs typeface="+mj-cs"/>
              </a:rPr>
              <a:t>Could you tell me:   </a:t>
            </a:r>
            <a:br>
              <a:rPr kumimoji="1" lang="en-US" altLang="zh-TW" sz="3200" b="0" i="0" u="none" strike="noStrike" kern="0" cap="none" spc="0" normalizeH="0" baseline="0" noProof="0" dirty="0" smtClean="0">
                <a:ln>
                  <a:noFill/>
                </a:ln>
                <a:solidFill>
                  <a:srgbClr val="000000"/>
                </a:solidFill>
                <a:effectLst/>
                <a:uLnTx/>
                <a:uFillTx/>
                <a:latin typeface="Arial"/>
                <a:ea typeface="新細明體"/>
                <a:cs typeface="+mj-cs"/>
              </a:rPr>
            </a:br>
            <a:r>
              <a:rPr kumimoji="1" lang="en-US" altLang="zh-TW" sz="3200" b="0" i="0" u="none" strike="noStrike" kern="0" cap="none" spc="0" normalizeH="0" baseline="0" noProof="0" dirty="0" smtClean="0">
                <a:ln>
                  <a:noFill/>
                </a:ln>
                <a:solidFill>
                  <a:srgbClr val="000000"/>
                </a:solidFill>
                <a:effectLst/>
                <a:uLnTx/>
                <a:uFillTx/>
                <a:latin typeface="Arial"/>
                <a:ea typeface="新細明體"/>
                <a:cs typeface="+mj-cs"/>
              </a:rPr>
              <a:t>- what your </a:t>
            </a:r>
            <a:r>
              <a:rPr kumimoji="1" lang="en-US" altLang="zh-TW" sz="3200" b="0" i="0" u="none" strike="noStrike" kern="0" cap="none" spc="0" normalizeH="0" baseline="0" noProof="0" dirty="0" smtClean="0">
                <a:ln>
                  <a:noFill/>
                </a:ln>
                <a:solidFill>
                  <a:srgbClr val="FF0000"/>
                </a:solidFill>
                <a:effectLst/>
                <a:uLnTx/>
                <a:uFillTx/>
                <a:latin typeface="Arial"/>
                <a:ea typeface="新細明體"/>
                <a:cs typeface="+mj-cs"/>
              </a:rPr>
              <a:t>need(s) </a:t>
            </a:r>
            <a:r>
              <a:rPr kumimoji="1" lang="en-US" altLang="zh-TW" sz="3200" b="0" i="0" u="none" strike="noStrike" kern="0" cap="none" spc="0" normalizeH="0" baseline="0" noProof="0" dirty="0" smtClean="0">
                <a:ln>
                  <a:noFill/>
                </a:ln>
                <a:effectLst/>
                <a:uLnTx/>
                <a:uFillTx/>
                <a:latin typeface="Arial"/>
                <a:ea typeface="新細明體"/>
                <a:cs typeface="+mj-cs"/>
              </a:rPr>
              <a:t>i</a:t>
            </a:r>
            <a:r>
              <a:rPr kumimoji="1" lang="en-US" altLang="zh-TW" sz="3200" b="0" i="0" u="none" strike="noStrike" kern="0" cap="none" spc="0" normalizeH="0" baseline="0" noProof="0" dirty="0" smtClean="0">
                <a:ln>
                  <a:noFill/>
                </a:ln>
                <a:solidFill>
                  <a:srgbClr val="000000"/>
                </a:solidFill>
                <a:effectLst/>
                <a:uLnTx/>
                <a:uFillTx/>
                <a:latin typeface="Arial"/>
                <a:ea typeface="新細明體"/>
                <a:cs typeface="+mj-cs"/>
              </a:rPr>
              <a:t>s/are</a:t>
            </a:r>
            <a:br>
              <a:rPr kumimoji="1" lang="en-US" altLang="zh-TW" sz="3200" b="0" i="0" u="none" strike="noStrike" kern="0" cap="none" spc="0" normalizeH="0" baseline="0" noProof="0" dirty="0" smtClean="0">
                <a:ln>
                  <a:noFill/>
                </a:ln>
                <a:solidFill>
                  <a:srgbClr val="000000"/>
                </a:solidFill>
                <a:effectLst/>
                <a:uLnTx/>
                <a:uFillTx/>
                <a:latin typeface="Arial"/>
                <a:ea typeface="新細明體"/>
                <a:cs typeface="+mj-cs"/>
              </a:rPr>
            </a:br>
            <a:r>
              <a:rPr kumimoji="1" lang="en-US" altLang="zh-TW" sz="3200" b="0" i="0" u="none" strike="noStrike" kern="0" cap="none" spc="0" normalizeH="0" baseline="0" noProof="0" dirty="0" smtClean="0">
                <a:ln>
                  <a:noFill/>
                </a:ln>
                <a:solidFill>
                  <a:srgbClr val="000000"/>
                </a:solidFill>
                <a:effectLst/>
                <a:uLnTx/>
                <a:uFillTx/>
                <a:latin typeface="Arial"/>
                <a:ea typeface="新細明體"/>
                <a:cs typeface="+mj-cs"/>
              </a:rPr>
              <a:t>- what </a:t>
            </a:r>
            <a:r>
              <a:rPr kumimoji="1" lang="en-US" altLang="zh-TW" sz="3200" b="0" i="0" u="none" strike="noStrike" kern="0" cap="none" spc="0" normalizeH="0" baseline="0" noProof="0" dirty="0" smtClean="0">
                <a:ln>
                  <a:noFill/>
                </a:ln>
                <a:solidFill>
                  <a:srgbClr val="FF0000"/>
                </a:solidFill>
                <a:effectLst/>
                <a:uLnTx/>
                <a:uFillTx/>
                <a:latin typeface="Arial"/>
                <a:ea typeface="新細明體"/>
                <a:cs typeface="+mj-cs"/>
              </a:rPr>
              <a:t>product </a:t>
            </a:r>
            <a:r>
              <a:rPr kumimoji="1" lang="en-US" altLang="zh-TW" sz="3200" b="0" i="0" u="none" strike="noStrike" kern="0" cap="none" spc="0" normalizeH="0" baseline="0" noProof="0" dirty="0" smtClean="0">
                <a:ln>
                  <a:noFill/>
                </a:ln>
                <a:solidFill>
                  <a:srgbClr val="000000"/>
                </a:solidFill>
                <a:effectLst/>
                <a:uLnTx/>
                <a:uFillTx/>
                <a:latin typeface="Arial"/>
                <a:ea typeface="新細明體"/>
                <a:cs typeface="+mj-cs"/>
              </a:rPr>
              <a:t>you would launch in the market to satisfy the need(s).  </a:t>
            </a:r>
            <a:endParaRPr kumimoji="1" lang="en-US" altLang="zh-TW" sz="3200" b="0" i="0" u="none" strike="noStrike" kern="0" cap="none" spc="0" normalizeH="0" baseline="0" noProof="0" dirty="0">
              <a:ln>
                <a:noFill/>
              </a:ln>
              <a:solidFill>
                <a:srgbClr val="000000"/>
              </a:solidFill>
              <a:effectLst/>
              <a:uLnTx/>
              <a:uFillTx/>
              <a:latin typeface="Arial"/>
              <a:ea typeface="新細明體"/>
              <a:cs typeface="+mj-cs"/>
            </a:endParaRPr>
          </a:p>
        </p:txBody>
      </p:sp>
      <p:pic>
        <p:nvPicPr>
          <p:cNvPr id="11" name="圖片 10"/>
          <p:cNvPicPr>
            <a:picLocks noChangeAspect="1"/>
          </p:cNvPicPr>
          <p:nvPr/>
        </p:nvPicPr>
        <p:blipFill>
          <a:blip r:embed="rId3">
            <a:extLst>
              <a:ext uri="{BEBA8EAE-BF5A-486C-A8C5-ECC9F3942E4B}">
                <a14:imgProps xmlns:a14="http://schemas.microsoft.com/office/drawing/2010/main">
                  <a14:imgLayer r:embed="rId4">
                    <a14:imgEffect>
                      <a14:artisticPhotocopy/>
                    </a14:imgEffect>
                  </a14:imgLayer>
                </a14:imgProps>
              </a:ext>
            </a:extLst>
          </a:blip>
          <a:stretch>
            <a:fillRect/>
          </a:stretch>
        </p:blipFill>
        <p:spPr>
          <a:xfrm>
            <a:off x="5436096" y="1692844"/>
            <a:ext cx="2143125" cy="2143125"/>
          </a:xfrm>
          <a:prstGeom prst="rect">
            <a:avLst/>
          </a:prstGeom>
          <a:ln>
            <a:noFill/>
          </a:ln>
          <a:effectLst>
            <a:outerShdw blurRad="190500" algn="tl" rotWithShape="0">
              <a:srgbClr val="000000">
                <a:alpha val="70000"/>
              </a:srgbClr>
            </a:outerShdw>
          </a:effectLst>
        </p:spPr>
      </p:pic>
      <p:sp>
        <p:nvSpPr>
          <p:cNvPr id="12" name="Rectangle 2"/>
          <p:cNvSpPr txBox="1">
            <a:spLocks noChangeArrowheads="1"/>
          </p:cNvSpPr>
          <p:nvPr/>
        </p:nvSpPr>
        <p:spPr bwMode="auto">
          <a:xfrm>
            <a:off x="755576" y="332656"/>
            <a:ext cx="7699275" cy="223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3400" dirty="0" smtClean="0">
                <a:latin typeface="Arial" panose="020B0604020202020204" pitchFamily="34" charset="0"/>
                <a:ea typeface="新細明體" panose="02020500000000000000" pitchFamily="18" charset="-120"/>
                <a:cs typeface="+mn-cs"/>
              </a:rPr>
              <a:t>Question </a:t>
            </a:r>
            <a:r>
              <a:rPr lang="en-US" sz="3400" dirty="0">
                <a:latin typeface="Arial" panose="020B0604020202020204" pitchFamily="34" charset="0"/>
                <a:ea typeface="新細明體" panose="02020500000000000000" pitchFamily="18" charset="-120"/>
                <a:cs typeface="+mn-cs"/>
              </a:rPr>
              <a:t>2</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3400" dirty="0">
                <a:latin typeface="Arial" panose="020B0604020202020204" pitchFamily="34" charset="0"/>
                <a:ea typeface="新細明體" panose="02020500000000000000" pitchFamily="18" charset="-120"/>
                <a:cs typeface="+mn-cs"/>
              </a:rPr>
              <a:t>Have you ever felt that opening a bottle is a struggle</a:t>
            </a:r>
            <a:r>
              <a:rPr lang="en-US" sz="3400" dirty="0" smtClean="0">
                <a:latin typeface="Arial" panose="020B0604020202020204" pitchFamily="34" charset="0"/>
                <a:ea typeface="新細明體" panose="02020500000000000000" pitchFamily="18" charset="-120"/>
                <a:cs typeface="+mn-cs"/>
              </a:rPr>
              <a:t>?</a:t>
            </a:r>
            <a:endParaRPr lang="en-US" altLang="zh-TW" sz="3400" dirty="0">
              <a:latin typeface="Arial" panose="020B0604020202020204" pitchFamily="34" charset="0"/>
              <a:ea typeface="新細明體" panose="02020500000000000000" pitchFamily="18" charset="-120"/>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TW" sz="3400" dirty="0">
                <a:latin typeface="Arial" panose="020B0604020202020204" pitchFamily="34" charset="0"/>
                <a:ea typeface="新細明體" panose="02020500000000000000" pitchFamily="18" charset="-120"/>
                <a:cs typeface="+mn-cs"/>
              </a:rPr>
              <a:t>If so, why?</a:t>
            </a:r>
          </a:p>
        </p:txBody>
      </p:sp>
    </p:spTree>
    <p:extLst>
      <p:ext uri="{BB962C8B-B14F-4D97-AF65-F5344CB8AC3E}">
        <p14:creationId xmlns:p14="http://schemas.microsoft.com/office/powerpoint/2010/main" val="8601699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D4C52154-7F44-45BD-AFE8-ADE682F2AA73}" type="slidenum">
              <a:rPr kumimoji="0" lang="en-US" altLang="zh-TW"/>
              <a:pPr eaLnBrk="1" hangingPunct="1"/>
              <a:t>14</a:t>
            </a:fld>
            <a:endParaRPr kumimoji="0" lang="en-US" altLang="zh-TW"/>
          </a:p>
        </p:txBody>
      </p:sp>
      <p:sp>
        <p:nvSpPr>
          <p:cNvPr id="28675"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521220" name="Rectangle 4"/>
          <p:cNvSpPr>
            <a:spLocks noGrp="1" noChangeArrowheads="1"/>
          </p:cNvSpPr>
          <p:nvPr>
            <p:ph type="title"/>
          </p:nvPr>
        </p:nvSpPr>
        <p:spPr>
          <a:xfrm>
            <a:off x="3393281" y="4552682"/>
            <a:ext cx="5022850" cy="1149350"/>
          </a:xfrm>
        </p:spPr>
        <p:txBody>
          <a:bodyPr/>
          <a:lstStyle/>
          <a:p>
            <a:pPr algn="ctr" eaLnBrk="1" hangingPunct="1">
              <a:defRPr/>
            </a:pPr>
            <a:r>
              <a:rPr lang="en-US" altLang="zh-TW" sz="4000" dirty="0" smtClean="0">
                <a:effectLst>
                  <a:outerShdw blurRad="38100" dist="38100" dir="2700000" algn="tl">
                    <a:srgbClr val="C0C0C0"/>
                  </a:outerShdw>
                </a:effectLst>
              </a:rPr>
              <a:t>      </a:t>
            </a:r>
            <a:br>
              <a:rPr lang="en-US" altLang="zh-TW" sz="4000" dirty="0" smtClean="0">
                <a:effectLst>
                  <a:outerShdw blurRad="38100" dist="38100" dir="2700000" algn="tl">
                    <a:srgbClr val="C0C0C0"/>
                  </a:outerShdw>
                </a:effectLst>
              </a:rPr>
            </a:br>
            <a:r>
              <a:rPr lang="en-US" altLang="zh-TW" sz="4000" dirty="0" smtClean="0">
                <a:effectLst>
                  <a:outerShdw blurRad="38100" dist="38100" dir="2700000" algn="tl">
                    <a:srgbClr val="C0C0C0"/>
                  </a:outerShdw>
                </a:effectLst>
              </a:rPr>
              <a:t/>
            </a:r>
            <a:br>
              <a:rPr lang="en-US" altLang="zh-TW" sz="4000" dirty="0" smtClean="0">
                <a:effectLst>
                  <a:outerShdw blurRad="38100" dist="38100" dir="2700000" algn="tl">
                    <a:srgbClr val="C0C0C0"/>
                  </a:outerShdw>
                </a:effectLst>
              </a:rPr>
            </a:br>
            <a:r>
              <a:rPr lang="en-US" altLang="zh-TW" sz="4000" dirty="0" smtClean="0">
                <a:effectLst>
                  <a:outerShdw blurRad="38100" dist="38100" dir="2700000" algn="tl">
                    <a:srgbClr val="C0C0C0"/>
                  </a:outerShdw>
                </a:effectLst>
              </a:rPr>
              <a:t/>
            </a:r>
            <a:br>
              <a:rPr lang="en-US" altLang="zh-TW" sz="4000" dirty="0" smtClean="0">
                <a:effectLst>
                  <a:outerShdw blurRad="38100" dist="38100" dir="2700000" algn="tl">
                    <a:srgbClr val="C0C0C0"/>
                  </a:outerShdw>
                </a:effectLst>
              </a:rPr>
            </a:br>
            <a:r>
              <a:rPr lang="en-US" altLang="zh-TW" sz="4000" dirty="0" smtClean="0">
                <a:effectLst>
                  <a:outerShdw blurRad="38100" dist="38100" dir="2700000" algn="tl">
                    <a:srgbClr val="C0C0C0"/>
                  </a:outerShdw>
                </a:effectLst>
              </a:rPr>
              <a:t/>
            </a:r>
            <a:br>
              <a:rPr lang="en-US" altLang="zh-TW" sz="4000" dirty="0" smtClean="0">
                <a:effectLst>
                  <a:outerShdw blurRad="38100" dist="38100" dir="2700000" algn="tl">
                    <a:srgbClr val="C0C0C0"/>
                  </a:outerShdw>
                </a:effectLst>
              </a:rPr>
            </a:br>
            <a:r>
              <a:rPr lang="en-US" altLang="zh-TW" sz="4000" dirty="0" smtClean="0">
                <a:effectLst>
                  <a:outerShdw blurRad="38100" dist="38100" dir="2700000" algn="tl">
                    <a:srgbClr val="C0C0C0"/>
                  </a:outerShdw>
                </a:effectLst>
              </a:rPr>
              <a:t/>
            </a:r>
            <a:br>
              <a:rPr lang="en-US" altLang="zh-TW" sz="4000" dirty="0" smtClean="0">
                <a:effectLst>
                  <a:outerShdw blurRad="38100" dist="38100" dir="2700000" algn="tl">
                    <a:srgbClr val="C0C0C0"/>
                  </a:outerShdw>
                </a:effectLst>
              </a:rPr>
            </a:br>
            <a:r>
              <a:rPr lang="en-US" altLang="zh-TW" sz="4000" dirty="0" smtClean="0">
                <a:effectLst>
                  <a:outerShdw blurRad="38100" dist="38100" dir="2700000" algn="tl">
                    <a:srgbClr val="C0C0C0"/>
                  </a:outerShdw>
                </a:effectLst>
              </a:rPr>
              <a:t/>
            </a:r>
            <a:br>
              <a:rPr lang="en-US" altLang="zh-TW" sz="4000" dirty="0" smtClean="0">
                <a:effectLst>
                  <a:outerShdw blurRad="38100" dist="38100" dir="2700000" algn="tl">
                    <a:srgbClr val="C0C0C0"/>
                  </a:outerShdw>
                </a:effectLst>
              </a:rPr>
            </a:br>
            <a:r>
              <a:rPr lang="en-US" altLang="zh-TW" sz="4000" dirty="0" smtClean="0">
                <a:effectLst>
                  <a:outerShdw blurRad="38100" dist="38100" dir="2700000" algn="tl">
                    <a:srgbClr val="C0C0C0"/>
                  </a:outerShdw>
                </a:effectLst>
              </a:rPr>
              <a:t/>
            </a:r>
            <a:br>
              <a:rPr lang="en-US" altLang="zh-TW" sz="4000" dirty="0" smtClean="0">
                <a:effectLst>
                  <a:outerShdw blurRad="38100" dist="38100" dir="2700000" algn="tl">
                    <a:srgbClr val="C0C0C0"/>
                  </a:outerShdw>
                </a:effectLst>
              </a:rPr>
            </a:br>
            <a:r>
              <a:rPr lang="en-US" altLang="zh-TW" sz="3600" dirty="0" smtClean="0">
                <a:solidFill>
                  <a:srgbClr val="FF0000"/>
                </a:solidFill>
                <a:effectLst>
                  <a:outerShdw blurRad="38100" dist="38100" dir="2700000" algn="tl">
                    <a:srgbClr val="C0C0C0"/>
                  </a:outerShdw>
                </a:effectLst>
              </a:rPr>
              <a:t>NEEDS</a:t>
            </a:r>
            <a:br>
              <a:rPr lang="en-US" altLang="zh-TW" sz="3600" dirty="0" smtClean="0">
                <a:solidFill>
                  <a:srgbClr val="FF0000"/>
                </a:solidFill>
                <a:effectLst>
                  <a:outerShdw blurRad="38100" dist="38100" dir="2700000" algn="tl">
                    <a:srgbClr val="C0C0C0"/>
                  </a:outerShdw>
                </a:effectLst>
              </a:rPr>
            </a:br>
            <a:r>
              <a:rPr lang="en-US" altLang="zh-TW" sz="3600" dirty="0" smtClean="0">
                <a:solidFill>
                  <a:srgbClr val="FF0000"/>
                </a:solidFill>
                <a:effectLst>
                  <a:outerShdw blurRad="38100" dist="38100" dir="2700000" algn="tl">
                    <a:srgbClr val="C0C0C0"/>
                  </a:outerShdw>
                </a:effectLst>
              </a:rPr>
              <a:t> </a:t>
            </a:r>
            <a:br>
              <a:rPr lang="en-US" altLang="zh-TW" sz="3600" dirty="0" smtClean="0">
                <a:solidFill>
                  <a:srgbClr val="FF0000"/>
                </a:solidFill>
                <a:effectLst>
                  <a:outerShdw blurRad="38100" dist="38100" dir="2700000" algn="tl">
                    <a:srgbClr val="C0C0C0"/>
                  </a:outerShdw>
                </a:effectLst>
              </a:rPr>
            </a:br>
            <a:r>
              <a:rPr lang="en-US" altLang="zh-TW" sz="3600" dirty="0" smtClean="0">
                <a:solidFill>
                  <a:srgbClr val="FF0000"/>
                </a:solidFill>
                <a:effectLst>
                  <a:outerShdw blurRad="38100" dist="38100" dir="2700000" algn="tl">
                    <a:srgbClr val="C0C0C0"/>
                  </a:outerShdw>
                </a:effectLst>
              </a:rPr>
              <a:t/>
            </a:r>
            <a:br>
              <a:rPr lang="en-US" altLang="zh-TW" sz="3600" dirty="0" smtClean="0">
                <a:solidFill>
                  <a:srgbClr val="FF0000"/>
                </a:solidFill>
                <a:effectLst>
                  <a:outerShdw blurRad="38100" dist="38100" dir="2700000" algn="tl">
                    <a:srgbClr val="C0C0C0"/>
                  </a:outerShdw>
                </a:effectLst>
              </a:rPr>
            </a:br>
            <a:r>
              <a:rPr lang="en-US" altLang="zh-TW" sz="3600" dirty="0"/>
              <a:t>CONSUMPTION</a:t>
            </a:r>
            <a:r>
              <a:rPr lang="en-US" altLang="zh-TW" sz="3200" dirty="0" smtClean="0">
                <a:solidFill>
                  <a:srgbClr val="FF0000"/>
                </a:solidFill>
              </a:rPr>
              <a:t/>
            </a:r>
            <a:br>
              <a:rPr lang="en-US" altLang="zh-TW" sz="3200" dirty="0" smtClean="0">
                <a:solidFill>
                  <a:srgbClr val="FF0000"/>
                </a:solidFill>
              </a:rPr>
            </a:br>
            <a:r>
              <a:rPr lang="en-US" altLang="zh-TW" sz="3400" dirty="0" smtClean="0">
                <a:solidFill>
                  <a:srgbClr val="FF0000"/>
                </a:solidFill>
              </a:rPr>
              <a:t/>
            </a:r>
            <a:br>
              <a:rPr lang="en-US" altLang="zh-TW" sz="3400" dirty="0" smtClean="0">
                <a:solidFill>
                  <a:srgbClr val="FF0000"/>
                </a:solidFill>
              </a:rPr>
            </a:br>
            <a:r>
              <a:rPr lang="en-US" altLang="zh-TW" sz="3600" dirty="0"/>
              <a:t>(i.e. opportunities     for companies)</a:t>
            </a:r>
            <a:br>
              <a:rPr lang="en-US" altLang="zh-TW" sz="3600" dirty="0"/>
            </a:br>
            <a:endParaRPr lang="en-US" altLang="zh-TW" sz="3400" dirty="0" smtClean="0"/>
          </a:p>
        </p:txBody>
      </p:sp>
      <p:sp>
        <p:nvSpPr>
          <p:cNvPr id="28677" name="AutoShape 5"/>
          <p:cNvSpPr>
            <a:spLocks noChangeArrowheads="1"/>
          </p:cNvSpPr>
          <p:nvPr/>
        </p:nvSpPr>
        <p:spPr bwMode="auto">
          <a:xfrm>
            <a:off x="3924300" y="620713"/>
            <a:ext cx="3960813" cy="5184552"/>
          </a:xfrm>
          <a:prstGeom prst="wedgeRoundRectCallout">
            <a:avLst>
              <a:gd name="adj1" fmla="val -81421"/>
              <a:gd name="adj2" fmla="val -25653"/>
              <a:gd name="adj3" fmla="val 16667"/>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endParaRPr lang="en-US" altLang="zh-TW"/>
          </a:p>
        </p:txBody>
      </p:sp>
      <p:pic>
        <p:nvPicPr>
          <p:cNvPr id="2867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88913"/>
            <a:ext cx="3527425"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9" name="AutoShape 10"/>
          <p:cNvSpPr>
            <a:spLocks noChangeArrowheads="1"/>
          </p:cNvSpPr>
          <p:nvPr/>
        </p:nvSpPr>
        <p:spPr bwMode="auto">
          <a:xfrm>
            <a:off x="5661818" y="1924050"/>
            <a:ext cx="485775" cy="976313"/>
          </a:xfrm>
          <a:prstGeom prst="downArrow">
            <a:avLst>
              <a:gd name="adj1" fmla="val 50000"/>
              <a:gd name="adj2" fmla="val 50245"/>
            </a:avLst>
          </a:prstGeom>
          <a:solidFill>
            <a:schemeClr val="accent1"/>
          </a:solidFill>
          <a:ln w="9525">
            <a:solidFill>
              <a:schemeClr val="tx1"/>
            </a:solidFill>
            <a:miter lim="800000"/>
            <a:headEnd/>
            <a:tailEnd/>
          </a:ln>
        </p:spPr>
        <p:txBody>
          <a:bodyPr vert="eaVert"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TW"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dirty="0"/>
          </a:p>
          <a:p>
            <a:pPr eaLnBrk="1" hangingPunct="1"/>
            <a:fld id="{C2917B80-1170-4B17-9079-8ED5FC72E32B}" type="slidenum">
              <a:rPr kumimoji="0" lang="en-US" altLang="zh-TW"/>
              <a:pPr eaLnBrk="1" hangingPunct="1"/>
              <a:t>15</a:t>
            </a:fld>
            <a:endParaRPr kumimoji="0" lang="en-US" altLang="zh-TW" dirty="0"/>
          </a:p>
        </p:txBody>
      </p:sp>
      <p:sp>
        <p:nvSpPr>
          <p:cNvPr id="8195"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8196" name="Rectangle 3"/>
          <p:cNvSpPr>
            <a:spLocks noGrp="1" noChangeArrowheads="1"/>
          </p:cNvSpPr>
          <p:nvPr>
            <p:ph type="body" idx="1"/>
          </p:nvPr>
        </p:nvSpPr>
        <p:spPr>
          <a:xfrm>
            <a:off x="2339975" y="2001839"/>
            <a:ext cx="4752975" cy="923924"/>
          </a:xfrm>
        </p:spPr>
        <p:txBody>
          <a:bodyPr/>
          <a:lstStyle/>
          <a:p>
            <a:pPr marL="0" indent="0" eaLnBrk="1" hangingPunct="1">
              <a:buFont typeface="Wingdings" panose="05000000000000000000" pitchFamily="2" charset="2"/>
              <a:buNone/>
            </a:pPr>
            <a:r>
              <a:rPr lang="en-US" altLang="zh-TW" sz="2400" b="1" dirty="0" smtClean="0">
                <a:latin typeface="Bookman Old Style" panose="02050604050505020204" pitchFamily="18" charset="0"/>
              </a:rPr>
              <a:t>Apply the marketing concept. </a:t>
            </a:r>
            <a:endParaRPr lang="en-US" altLang="zh-TW" sz="2400" b="1" dirty="0" smtClean="0"/>
          </a:p>
        </p:txBody>
      </p:sp>
      <p:sp>
        <p:nvSpPr>
          <p:cNvPr id="8197" name="Rectangle 6"/>
          <p:cNvSpPr>
            <a:spLocks noGrp="1" noChangeArrowheads="1"/>
          </p:cNvSpPr>
          <p:nvPr>
            <p:ph type="title"/>
          </p:nvPr>
        </p:nvSpPr>
        <p:spPr>
          <a:xfrm>
            <a:off x="0" y="476250"/>
            <a:ext cx="7921625" cy="1157288"/>
          </a:xfrm>
          <a:noFill/>
        </p:spPr>
        <p:txBody>
          <a:bodyPr/>
          <a:lstStyle/>
          <a:p>
            <a:pPr eaLnBrk="1" hangingPunct="1"/>
            <a:r>
              <a:rPr lang="en-US" altLang="zh-TW" sz="3200" dirty="0" smtClean="0"/>
              <a:t>Activity 1 (cont‘d): </a:t>
            </a:r>
            <a:br>
              <a:rPr lang="en-US" altLang="zh-TW" sz="3200" dirty="0" smtClean="0"/>
            </a:br>
            <a:r>
              <a:rPr lang="en-US" altLang="zh-TW" sz="3200" dirty="0" smtClean="0"/>
              <a:t>Opening a Japanese Trendy Shop - Roland Needs your Advice</a:t>
            </a:r>
          </a:p>
        </p:txBody>
      </p:sp>
      <p:sp>
        <p:nvSpPr>
          <p:cNvPr id="8198" name="Rectangle 71"/>
          <p:cNvSpPr>
            <a:spLocks noChangeArrowheads="1"/>
          </p:cNvSpPr>
          <p:nvPr/>
        </p:nvSpPr>
        <p:spPr bwMode="auto">
          <a:xfrm>
            <a:off x="2339975" y="3247231"/>
            <a:ext cx="4680520" cy="1368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90000"/>
              </a:lnSpc>
              <a:spcBef>
                <a:spcPct val="20000"/>
              </a:spcBef>
              <a:buClr>
                <a:schemeClr val="tx2"/>
              </a:buClr>
              <a:buSzPct val="70000"/>
              <a:buFont typeface="Wingdings" panose="05000000000000000000" pitchFamily="2" charset="2"/>
              <a:buNone/>
            </a:pPr>
            <a:r>
              <a:rPr lang="en-US" altLang="zh-TW" sz="2800" dirty="0" smtClean="0">
                <a:solidFill>
                  <a:srgbClr val="FF0000"/>
                </a:solidFill>
              </a:rPr>
              <a:t>What are the needs of potential customers of the shop?</a:t>
            </a:r>
            <a:endParaRPr lang="en-US" altLang="zh-TW" sz="2800" dirty="0">
              <a:solidFill>
                <a:srgbClr val="FF0000"/>
              </a:solidFill>
            </a:endParaRPr>
          </a:p>
        </p:txBody>
      </p:sp>
      <p:sp>
        <p:nvSpPr>
          <p:cNvPr id="271432" name="WordArt 72"/>
          <p:cNvSpPr>
            <a:spLocks noChangeArrowheads="1" noChangeShapeType="1" noTextEdit="1"/>
          </p:cNvSpPr>
          <p:nvPr/>
        </p:nvSpPr>
        <p:spPr bwMode="auto">
          <a:xfrm>
            <a:off x="3276600" y="4508500"/>
            <a:ext cx="2476500" cy="2057400"/>
          </a:xfrm>
          <a:prstGeom prst="rect">
            <a:avLst/>
          </a:prstGeom>
        </p:spPr>
        <p:txBody>
          <a:bodyPr wrap="none" fromWordArt="1">
            <a:prstTxWarp prst="textSlantUp">
              <a:avLst>
                <a:gd name="adj" fmla="val 32056"/>
              </a:avLst>
            </a:prstTxWarp>
          </a:bodyPr>
          <a:lstStyle/>
          <a:p>
            <a:pPr algn="ctr"/>
            <a:r>
              <a:rPr lang="en-US" altLang="zh-TW" sz="3600" b="1"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新細明體" panose="02020500000000000000" pitchFamily="18" charset="-120"/>
              </a:rPr>
              <a:t>Think again</a:t>
            </a:r>
            <a:endParaRPr lang="zh-TW" altLang="en-US" sz="3600" b="1"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新細明體" panose="02020500000000000000" pitchFamily="18" charset="-120"/>
            </a:endParaRPr>
          </a:p>
        </p:txBody>
      </p:sp>
      <p:pic>
        <p:nvPicPr>
          <p:cNvPr id="8200" name="Picture 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4944" y="1773238"/>
            <a:ext cx="1865312"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788" y="3644900"/>
            <a:ext cx="1938337"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7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59563" y="1773238"/>
            <a:ext cx="1655762" cy="136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89734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71432"/>
                                        </p:tgtEl>
                                        <p:attrNameLst>
                                          <p:attrName>style.visibility</p:attrName>
                                        </p:attrNameLst>
                                      </p:cBhvr>
                                      <p:to>
                                        <p:strVal val="visible"/>
                                      </p:to>
                                    </p:set>
                                    <p:animEffect transition="in" filter="box(in)">
                                      <p:cBhvr>
                                        <p:cTn id="7" dur="500"/>
                                        <p:tgtEl>
                                          <p:spTgt spid="271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394BE6AD-E6AC-46E4-9526-0A5559DDC6AC}" type="slidenum">
              <a:rPr kumimoji="0" lang="en-US" altLang="zh-TW"/>
              <a:pPr eaLnBrk="1" hangingPunct="1"/>
              <a:t>16</a:t>
            </a:fld>
            <a:endParaRPr kumimoji="0" lang="en-US" altLang="zh-TW"/>
          </a:p>
        </p:txBody>
      </p:sp>
      <p:sp>
        <p:nvSpPr>
          <p:cNvPr id="29699"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29700" name="Rectangle 2"/>
          <p:cNvSpPr>
            <a:spLocks noGrp="1" noChangeArrowheads="1"/>
          </p:cNvSpPr>
          <p:nvPr>
            <p:ph type="title"/>
          </p:nvPr>
        </p:nvSpPr>
        <p:spPr/>
        <p:txBody>
          <a:bodyPr/>
          <a:lstStyle/>
          <a:p>
            <a:pPr eaLnBrk="1" hangingPunct="1"/>
            <a:r>
              <a:rPr lang="en-US" altLang="zh-TW" smtClean="0"/>
              <a:t>Basic Marketing Process</a:t>
            </a:r>
          </a:p>
        </p:txBody>
      </p:sp>
      <p:sp>
        <p:nvSpPr>
          <p:cNvPr id="29701" name="Oval 3"/>
          <p:cNvSpPr>
            <a:spLocks noChangeArrowheads="1"/>
          </p:cNvSpPr>
          <p:nvPr/>
        </p:nvSpPr>
        <p:spPr bwMode="auto">
          <a:xfrm>
            <a:off x="395288" y="4437063"/>
            <a:ext cx="2376487" cy="2016125"/>
          </a:xfrm>
          <a:prstGeom prst="ellipse">
            <a:avLst/>
          </a:prstGeom>
          <a:solidFill>
            <a:srgbClr val="66FF33"/>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38919" name="Oval 4"/>
          <p:cNvSpPr>
            <a:spLocks noChangeArrowheads="1"/>
          </p:cNvSpPr>
          <p:nvPr/>
        </p:nvSpPr>
        <p:spPr bwMode="auto">
          <a:xfrm>
            <a:off x="2987675" y="2060575"/>
            <a:ext cx="3600450" cy="3600450"/>
          </a:xfrm>
          <a:prstGeom prst="ellipse">
            <a:avLst/>
          </a:prstGeom>
          <a:solidFill>
            <a:srgbClr val="CCFFFF"/>
          </a:solidFill>
          <a:ln w="9525">
            <a:solidFill>
              <a:schemeClr val="tx1"/>
            </a:solidFill>
            <a:round/>
            <a:headEnd/>
            <a:tailEnd/>
          </a:ln>
          <a:effectLst>
            <a:outerShdw dist="107763" dir="2700000" algn="ctr" rotWithShape="0">
              <a:srgbClr val="808080">
                <a:alpha val="50000"/>
              </a:srgbClr>
            </a:outerShdw>
          </a:effectLst>
        </p:spPr>
        <p:txBody>
          <a:bodyPr wrap="none" anchor="ctr"/>
          <a:lstStyle/>
          <a:p>
            <a:pPr>
              <a:defRPr/>
            </a:pPr>
            <a:endParaRPr lang="en-US">
              <a:latin typeface="Arial" charset="0"/>
            </a:endParaRPr>
          </a:p>
        </p:txBody>
      </p:sp>
      <p:sp>
        <p:nvSpPr>
          <p:cNvPr id="29703" name="Oval 5"/>
          <p:cNvSpPr>
            <a:spLocks noChangeArrowheads="1"/>
          </p:cNvSpPr>
          <p:nvPr/>
        </p:nvSpPr>
        <p:spPr bwMode="auto">
          <a:xfrm>
            <a:off x="7092950" y="1557338"/>
            <a:ext cx="1584325" cy="1223962"/>
          </a:xfrm>
          <a:prstGeom prst="ellipse">
            <a:avLst/>
          </a:prstGeom>
          <a:solidFill>
            <a:srgbClr val="FFCC99"/>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714758" name="Text Box 6"/>
          <p:cNvSpPr txBox="1">
            <a:spLocks noChangeArrowheads="1"/>
          </p:cNvSpPr>
          <p:nvPr/>
        </p:nvSpPr>
        <p:spPr bwMode="auto">
          <a:xfrm>
            <a:off x="611188" y="4724400"/>
            <a:ext cx="2303462" cy="1463675"/>
          </a:xfrm>
          <a:prstGeom prst="rect">
            <a:avLst/>
          </a:prstGeom>
          <a:noFill/>
          <a:ln w="9525">
            <a:noFill/>
            <a:miter lim="800000"/>
            <a:headEnd/>
            <a:tailEnd/>
          </a:ln>
          <a:effec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r>
              <a:rPr lang="en-US" altLang="zh-TW" sz="2000">
                <a:solidFill>
                  <a:srgbClr val="0000FF"/>
                </a:solidFill>
                <a:latin typeface="Bookman Old Style" panose="02050604050505020204" pitchFamily="18" charset="0"/>
              </a:rPr>
              <a:t>Step 1:</a:t>
            </a:r>
          </a:p>
          <a:p>
            <a:pPr eaLnBrk="1" hangingPunct="1">
              <a:spcBef>
                <a:spcPct val="50000"/>
              </a:spcBef>
            </a:pPr>
            <a:r>
              <a:rPr lang="en-US" altLang="zh-TW" sz="2000">
                <a:solidFill>
                  <a:srgbClr val="0000FF"/>
                </a:solidFill>
                <a:latin typeface="Bookman Old Style" panose="02050604050505020204" pitchFamily="18" charset="0"/>
              </a:rPr>
              <a:t>Identifying Market Opportunities</a:t>
            </a:r>
          </a:p>
        </p:txBody>
      </p:sp>
      <p:sp>
        <p:nvSpPr>
          <p:cNvPr id="714759" name="Text Box 7"/>
          <p:cNvSpPr txBox="1">
            <a:spLocks noChangeArrowheads="1"/>
          </p:cNvSpPr>
          <p:nvPr/>
        </p:nvSpPr>
        <p:spPr bwMode="auto">
          <a:xfrm>
            <a:off x="3276600" y="2492375"/>
            <a:ext cx="3095625" cy="2530475"/>
          </a:xfrm>
          <a:prstGeom prst="rect">
            <a:avLst/>
          </a:prstGeom>
          <a:noFill/>
          <a:ln w="9525">
            <a:noFill/>
            <a:miter lim="800000"/>
            <a:headEnd/>
            <a:tailEnd/>
          </a:ln>
          <a:effectLst/>
        </p:spPr>
        <p:txBody>
          <a:bodyPr>
            <a:spAutoFit/>
          </a:bodyPr>
          <a:lstStyle/>
          <a:p>
            <a:pPr algn="ctr">
              <a:spcBef>
                <a:spcPct val="50000"/>
              </a:spcBef>
              <a:defRPr/>
            </a:pPr>
            <a:r>
              <a:rPr lang="en-US" altLang="zh-TW" sz="2000" b="1">
                <a:solidFill>
                  <a:srgbClr val="C00000"/>
                </a:solidFill>
                <a:effectLst>
                  <a:outerShdw blurRad="38100" dist="38100" dir="2700000" algn="tl">
                    <a:srgbClr val="C0C0C0"/>
                  </a:outerShdw>
                </a:effectLst>
                <a:latin typeface="Arial" charset="0"/>
                <a:cs typeface="Arial" charset="0"/>
              </a:rPr>
              <a:t>Step 2: </a:t>
            </a:r>
          </a:p>
          <a:p>
            <a:pPr algn="ctr">
              <a:spcBef>
                <a:spcPct val="50000"/>
              </a:spcBef>
              <a:defRPr/>
            </a:pPr>
            <a:r>
              <a:rPr lang="en-US" altLang="zh-TW" sz="2000" b="1">
                <a:solidFill>
                  <a:srgbClr val="C00000"/>
                </a:solidFill>
                <a:latin typeface="Arial" charset="0"/>
                <a:cs typeface="Arial" charset="0"/>
              </a:rPr>
              <a:t>Selecting Target Markets</a:t>
            </a:r>
          </a:p>
          <a:p>
            <a:pPr algn="ctr">
              <a:spcBef>
                <a:spcPct val="50000"/>
              </a:spcBef>
              <a:buFontTx/>
              <a:buChar char="-"/>
              <a:defRPr/>
            </a:pPr>
            <a:r>
              <a:rPr lang="en-US" altLang="zh-TW" sz="2000" b="1">
                <a:solidFill>
                  <a:srgbClr val="C00000"/>
                </a:solidFill>
                <a:latin typeface="Arial" charset="0"/>
                <a:cs typeface="Arial" charset="0"/>
              </a:rPr>
              <a:t>market segmentation</a:t>
            </a:r>
          </a:p>
          <a:p>
            <a:pPr algn="ctr">
              <a:spcBef>
                <a:spcPct val="50000"/>
              </a:spcBef>
              <a:buFontTx/>
              <a:buChar char="-"/>
              <a:defRPr/>
            </a:pPr>
            <a:r>
              <a:rPr lang="en-US" altLang="zh-TW" sz="2000" b="1">
                <a:solidFill>
                  <a:srgbClr val="C00000"/>
                </a:solidFill>
                <a:latin typeface="Arial" charset="0"/>
                <a:cs typeface="Arial" charset="0"/>
              </a:rPr>
              <a:t>market targeting</a:t>
            </a:r>
          </a:p>
          <a:p>
            <a:pPr algn="ctr">
              <a:spcBef>
                <a:spcPct val="50000"/>
              </a:spcBef>
              <a:buFontTx/>
              <a:buChar char="-"/>
              <a:defRPr/>
            </a:pPr>
            <a:r>
              <a:rPr lang="en-US" altLang="zh-TW" sz="2000" b="1">
                <a:solidFill>
                  <a:srgbClr val="C00000"/>
                </a:solidFill>
                <a:latin typeface="Arial" charset="0"/>
                <a:cs typeface="Arial" charset="0"/>
              </a:rPr>
              <a:t>market positioning   </a:t>
            </a:r>
          </a:p>
        </p:txBody>
      </p:sp>
      <p:sp>
        <p:nvSpPr>
          <p:cNvPr id="29706" name="AutoShape 9"/>
          <p:cNvSpPr>
            <a:spLocks noChangeArrowheads="1"/>
          </p:cNvSpPr>
          <p:nvPr/>
        </p:nvSpPr>
        <p:spPr bwMode="auto">
          <a:xfrm rot="-2503416">
            <a:off x="2268538" y="4149725"/>
            <a:ext cx="831850" cy="503238"/>
          </a:xfrm>
          <a:prstGeom prst="rightArrow">
            <a:avLst>
              <a:gd name="adj1" fmla="val 50000"/>
              <a:gd name="adj2" fmla="val 41325"/>
            </a:avLst>
          </a:prstGeom>
          <a:solidFill>
            <a:srgbClr val="C00000"/>
          </a:solidFill>
          <a:ln w="9525">
            <a:solidFill>
              <a:schemeClr val="tx1"/>
            </a:solidFill>
            <a:miter lim="800000"/>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29707" name="AutoShape 10"/>
          <p:cNvSpPr>
            <a:spLocks noChangeArrowheads="1"/>
          </p:cNvSpPr>
          <p:nvPr/>
        </p:nvSpPr>
        <p:spPr bwMode="auto">
          <a:xfrm rot="-945664">
            <a:off x="6084888" y="2133600"/>
            <a:ext cx="976312" cy="503238"/>
          </a:xfrm>
          <a:prstGeom prst="rightArrow">
            <a:avLst>
              <a:gd name="adj1" fmla="val 50000"/>
              <a:gd name="adj2" fmla="val 48502"/>
            </a:avLst>
          </a:prstGeom>
          <a:solidFill>
            <a:srgbClr val="FFFF99"/>
          </a:solidFill>
          <a:ln w="9525">
            <a:solidFill>
              <a:schemeClr val="tx1"/>
            </a:solidFill>
            <a:miter lim="800000"/>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fld id="{F34F9D72-9BEB-49BF-A7C0-8BB97EC960AE}" type="slidenum">
              <a:rPr kumimoji="0"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ctr" defTabSz="914400" rtl="0" eaLnBrk="1" fontAlgn="base" latinLnBrk="0" hangingPunct="1">
                <a:lnSpc>
                  <a:spcPct val="100000"/>
                </a:lnSpc>
                <a:spcBef>
                  <a:spcPct val="0"/>
                </a:spcBef>
                <a:spcAft>
                  <a:spcPct val="0"/>
                </a:spcAft>
                <a:buClrTx/>
                <a:buSzTx/>
                <a:buFontTx/>
                <a:buNone/>
                <a:tabLst/>
                <a:defRPr/>
              </a:pPr>
              <a:t>17</a:t>
            </a:fld>
            <a:endParaRPr kumimoji="0"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p:txBody>
      </p:sp>
      <p:sp>
        <p:nvSpPr>
          <p:cNvPr id="30723"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TW" sz="10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TW" sz="10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rPr>
              <a:t>Topic M06</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TW" sz="10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rPr>
              <a:t>Role of Marketing</a:t>
            </a:r>
          </a:p>
        </p:txBody>
      </p:sp>
      <p:sp>
        <p:nvSpPr>
          <p:cNvPr id="30724" name="Rectangle 2"/>
          <p:cNvSpPr>
            <a:spLocks noGrp="1" noChangeArrowheads="1"/>
          </p:cNvSpPr>
          <p:nvPr>
            <p:ph type="title"/>
          </p:nvPr>
        </p:nvSpPr>
        <p:spPr>
          <a:xfrm>
            <a:off x="395288" y="333375"/>
            <a:ext cx="8137525" cy="1295400"/>
          </a:xfrm>
        </p:spPr>
        <p:txBody>
          <a:bodyPr/>
          <a:lstStyle/>
          <a:p>
            <a:pPr eaLnBrk="1" hangingPunct="1"/>
            <a:r>
              <a:rPr lang="en-US" altLang="zh-TW" dirty="0" smtClean="0"/>
              <a:t>Case: Chinese Tea House</a:t>
            </a:r>
          </a:p>
        </p:txBody>
      </p:sp>
      <p:sp>
        <p:nvSpPr>
          <p:cNvPr id="276483" name="Rectangle 3"/>
          <p:cNvSpPr>
            <a:spLocks noGrp="1" noChangeArrowheads="1"/>
          </p:cNvSpPr>
          <p:nvPr>
            <p:ph type="body" idx="1"/>
          </p:nvPr>
        </p:nvSpPr>
        <p:spPr>
          <a:xfrm>
            <a:off x="539750" y="1989138"/>
            <a:ext cx="7689850" cy="4248150"/>
          </a:xfrm>
        </p:spPr>
        <p:txBody>
          <a:bodyPr/>
          <a:lstStyle/>
          <a:p>
            <a:pPr eaLnBrk="1" hangingPunct="1">
              <a:lnSpc>
                <a:spcPct val="90000"/>
              </a:lnSpc>
            </a:pPr>
            <a:r>
              <a:rPr lang="en-US" altLang="zh-TW" sz="2400" dirty="0" smtClean="0"/>
              <a:t>“</a:t>
            </a:r>
            <a:r>
              <a:rPr lang="en-US" altLang="zh-TW" sz="2400" dirty="0"/>
              <a:t>Yum Cha” is </a:t>
            </a:r>
            <a:r>
              <a:rPr lang="en-US" altLang="zh-TW" sz="2400" dirty="0" smtClean="0"/>
              <a:t>so popular in </a:t>
            </a:r>
            <a:r>
              <a:rPr lang="en-US" altLang="zh-TW" sz="2400" dirty="0"/>
              <a:t>Hong </a:t>
            </a:r>
            <a:r>
              <a:rPr lang="en-US" altLang="zh-TW" sz="2400" dirty="0" smtClean="0"/>
              <a:t>Kong. </a:t>
            </a:r>
            <a:r>
              <a:rPr lang="en-US" altLang="zh-TW" sz="2400" dirty="0" err="1"/>
              <a:t>Mr</a:t>
            </a:r>
            <a:r>
              <a:rPr lang="en-US" altLang="zh-TW" sz="2400" dirty="0"/>
              <a:t> </a:t>
            </a:r>
            <a:r>
              <a:rPr lang="en-US" altLang="zh-TW" sz="2400" dirty="0" smtClean="0"/>
              <a:t>KAM </a:t>
            </a:r>
            <a:r>
              <a:rPr lang="en-US" altLang="zh-TW" sz="2400" dirty="0" smtClean="0"/>
              <a:t>lives </a:t>
            </a:r>
            <a:r>
              <a:rPr lang="en-US" altLang="zh-TW" sz="2400" dirty="0"/>
              <a:t>in </a:t>
            </a:r>
            <a:r>
              <a:rPr lang="en-US" altLang="zh-TW" sz="2400" dirty="0" smtClean="0"/>
              <a:t>Yau </a:t>
            </a:r>
            <a:r>
              <a:rPr lang="en-US" altLang="zh-TW" sz="2400" dirty="0" err="1"/>
              <a:t>Tsim</a:t>
            </a:r>
            <a:r>
              <a:rPr lang="en-US" altLang="zh-TW" sz="2400" dirty="0"/>
              <a:t> </a:t>
            </a:r>
            <a:r>
              <a:rPr lang="en-US" altLang="zh-TW" sz="2400" dirty="0" err="1"/>
              <a:t>Mong</a:t>
            </a:r>
            <a:r>
              <a:rPr lang="en-US" altLang="zh-TW" sz="2400" dirty="0"/>
              <a:t> </a:t>
            </a:r>
            <a:r>
              <a:rPr lang="en-US" altLang="zh-TW" sz="2400" dirty="0" smtClean="0"/>
              <a:t>and is now studying the feasibility to start a Chinese tea house in the district. </a:t>
            </a:r>
          </a:p>
          <a:p>
            <a:pPr eaLnBrk="1" hangingPunct="1">
              <a:lnSpc>
                <a:spcPct val="90000"/>
              </a:lnSpc>
            </a:pPr>
            <a:r>
              <a:rPr lang="en-US" altLang="zh-TW" sz="2400" dirty="0" err="1" smtClean="0"/>
              <a:t>Mr</a:t>
            </a:r>
            <a:r>
              <a:rPr lang="en-US" altLang="zh-TW" sz="2400" dirty="0" smtClean="0"/>
              <a:t> </a:t>
            </a:r>
            <a:r>
              <a:rPr lang="en-US" altLang="zh-TW" sz="2400" dirty="0" smtClean="0"/>
              <a:t>KAM </a:t>
            </a:r>
            <a:r>
              <a:rPr lang="en-US" altLang="zh-TW" sz="2400" dirty="0" smtClean="0"/>
              <a:t>firstly tries to </a:t>
            </a:r>
            <a:r>
              <a:rPr lang="en-US" altLang="zh-TW" sz="2400" dirty="0" smtClean="0">
                <a:solidFill>
                  <a:srgbClr val="FF0000"/>
                </a:solidFill>
              </a:rPr>
              <a:t>divide the market into different customer groups with “local residents &amp; families”, “white-collar workers”, “blue-collar workers”, “young causal”, etc</a:t>
            </a:r>
            <a:r>
              <a:rPr lang="en-US" altLang="zh-TW" sz="2400" dirty="0" smtClean="0"/>
              <a:t>.</a:t>
            </a:r>
          </a:p>
          <a:p>
            <a:pPr marL="0" indent="0" eaLnBrk="1" hangingPunct="1">
              <a:lnSpc>
                <a:spcPct val="90000"/>
              </a:lnSpc>
              <a:buNone/>
            </a:pPr>
            <a:endParaRPr lang="en-US" altLang="zh-TW" sz="2400" dirty="0"/>
          </a:p>
        </p:txBody>
      </p:sp>
      <p:sp>
        <p:nvSpPr>
          <p:cNvPr id="5" name="矩形 4"/>
          <p:cNvSpPr/>
          <p:nvPr/>
        </p:nvSpPr>
        <p:spPr>
          <a:xfrm>
            <a:off x="137160" y="4866510"/>
            <a:ext cx="9006840" cy="1237262"/>
          </a:xfrm>
          <a:prstGeom prst="rect">
            <a:avLst/>
          </a:prstGeom>
        </p:spPr>
        <p:txBody>
          <a:bodyPr wrap="square">
            <a:spAutoFit/>
          </a:bodyPr>
          <a:lstStyle/>
          <a:p>
            <a:pPr defTabSz="914400" fontAlgn="base">
              <a:lnSpc>
                <a:spcPct val="90000"/>
              </a:lnSpc>
              <a:spcBef>
                <a:spcPct val="20000"/>
              </a:spcBef>
              <a:spcAft>
                <a:spcPct val="0"/>
              </a:spcAft>
              <a:buClr>
                <a:srgbClr val="330066"/>
              </a:buClr>
              <a:buSzPct val="70000"/>
            </a:pPr>
            <a:r>
              <a:rPr lang="en-US" altLang="zh-TW" sz="2400" dirty="0" smtClean="0">
                <a:solidFill>
                  <a:srgbClr val="7030A0"/>
                </a:solidFill>
              </a:rPr>
              <a:t>1) If </a:t>
            </a:r>
            <a:r>
              <a:rPr kumimoji="1" lang="en-US" altLang="zh-TW" sz="2400" kern="0" dirty="0" smtClean="0">
                <a:solidFill>
                  <a:srgbClr val="7030A0"/>
                </a:solidFill>
              </a:rPr>
              <a:t>you </a:t>
            </a:r>
            <a:r>
              <a:rPr kumimoji="1" lang="en-US" altLang="zh-TW" sz="2400" kern="0" dirty="0">
                <a:solidFill>
                  <a:srgbClr val="7030A0"/>
                </a:solidFill>
              </a:rPr>
              <a:t>were </a:t>
            </a:r>
            <a:r>
              <a:rPr kumimoji="1" lang="en-US" altLang="zh-TW" sz="2400" kern="0" dirty="0" err="1">
                <a:solidFill>
                  <a:srgbClr val="7030A0"/>
                </a:solidFill>
              </a:rPr>
              <a:t>Mr</a:t>
            </a:r>
            <a:r>
              <a:rPr kumimoji="1" lang="en-US" altLang="zh-TW" sz="2400" kern="0" dirty="0">
                <a:solidFill>
                  <a:srgbClr val="7030A0"/>
                </a:solidFill>
              </a:rPr>
              <a:t> </a:t>
            </a:r>
            <a:r>
              <a:rPr kumimoji="1" lang="en-US" altLang="zh-TW" sz="2400" kern="0" dirty="0" smtClean="0">
                <a:solidFill>
                  <a:srgbClr val="7030A0"/>
                </a:solidFill>
              </a:rPr>
              <a:t>KAM, </a:t>
            </a:r>
            <a:r>
              <a:rPr kumimoji="1" lang="en-US" altLang="zh-TW" sz="2400" kern="0" dirty="0">
                <a:solidFill>
                  <a:srgbClr val="7030A0"/>
                </a:solidFill>
              </a:rPr>
              <a:t>which customer group will you target for? </a:t>
            </a:r>
            <a:endParaRPr kumimoji="1" lang="en-US" altLang="zh-TW" sz="2400" kern="0" dirty="0" smtClean="0">
              <a:solidFill>
                <a:srgbClr val="7030A0"/>
              </a:solidFill>
            </a:endParaRPr>
          </a:p>
          <a:p>
            <a:pPr defTabSz="914400" fontAlgn="base">
              <a:lnSpc>
                <a:spcPct val="90000"/>
              </a:lnSpc>
              <a:spcBef>
                <a:spcPct val="20000"/>
              </a:spcBef>
              <a:spcAft>
                <a:spcPct val="0"/>
              </a:spcAft>
              <a:buClr>
                <a:srgbClr val="330066"/>
              </a:buClr>
              <a:buSzPct val="70000"/>
            </a:pPr>
            <a:r>
              <a:rPr kumimoji="1" lang="en-US" altLang="zh-TW" sz="2400" kern="0" dirty="0" smtClean="0">
                <a:solidFill>
                  <a:srgbClr val="7030A0"/>
                </a:solidFill>
              </a:rPr>
              <a:t>2) What are the needs of the target group?</a:t>
            </a:r>
          </a:p>
          <a:p>
            <a:pPr defTabSz="914400" fontAlgn="base">
              <a:lnSpc>
                <a:spcPct val="90000"/>
              </a:lnSpc>
              <a:spcBef>
                <a:spcPct val="20000"/>
              </a:spcBef>
              <a:spcAft>
                <a:spcPct val="0"/>
              </a:spcAft>
              <a:buClr>
                <a:srgbClr val="330066"/>
              </a:buClr>
              <a:buSzPct val="70000"/>
            </a:pPr>
            <a:r>
              <a:rPr kumimoji="1" lang="en-US" altLang="zh-TW" sz="2400" kern="0" dirty="0" smtClean="0">
                <a:solidFill>
                  <a:srgbClr val="0070C0"/>
                </a:solidFill>
              </a:rPr>
              <a:t>3) What image will be built for the tea house?</a:t>
            </a:r>
            <a:endParaRPr kumimoji="1" lang="en-US" altLang="zh-TW" sz="2400" kern="0" dirty="0">
              <a:solidFill>
                <a:srgbClr val="0070C0"/>
              </a:solidFill>
            </a:endParaRPr>
          </a:p>
        </p:txBody>
      </p:sp>
    </p:spTree>
    <p:extLst>
      <p:ext uri="{BB962C8B-B14F-4D97-AF65-F5344CB8AC3E}">
        <p14:creationId xmlns:p14="http://schemas.microsoft.com/office/powerpoint/2010/main" val="25118756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zh-TW" sz="1200" b="0" i="0" u="none" strike="noStrike" kern="1200" cap="none" spc="0" normalizeH="0" baseline="0" noProof="0" dirty="0">
              <a:ln>
                <a:noFill/>
              </a:ln>
              <a:solidFill>
                <a:srgbClr val="000000"/>
              </a:solidFill>
              <a:effectLst/>
              <a:uLnTx/>
              <a:uFillTx/>
              <a:latin typeface="Arial" panose="020B0604020202020204" pitchFamily="34" charset="0"/>
              <a:ea typeface="新細明體" panose="02020500000000000000" pitchFamily="18" charset="-120"/>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fld id="{F34F9D72-9BEB-49BF-A7C0-8BB97EC960AE}" type="slidenum">
              <a:rPr kumimoji="0"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ctr" defTabSz="914400" rtl="0" eaLnBrk="1" fontAlgn="base" latinLnBrk="0" hangingPunct="1">
                <a:lnSpc>
                  <a:spcPct val="100000"/>
                </a:lnSpc>
                <a:spcBef>
                  <a:spcPct val="0"/>
                </a:spcBef>
                <a:spcAft>
                  <a:spcPct val="0"/>
                </a:spcAft>
                <a:buClrTx/>
                <a:buSzTx/>
                <a:buFontTx/>
                <a:buNone/>
                <a:tabLst/>
                <a:defRPr/>
              </a:pPr>
              <a:t>18</a:t>
            </a:fld>
            <a:endParaRPr kumimoji="0" lang="en-US" altLang="zh-TW" sz="1200" b="0" i="0" u="none" strike="noStrike" kern="1200" cap="none" spc="0" normalizeH="0" baseline="0" noProof="0" dirty="0">
              <a:ln>
                <a:noFill/>
              </a:ln>
              <a:solidFill>
                <a:srgbClr val="000000"/>
              </a:solidFill>
              <a:effectLst/>
              <a:uLnTx/>
              <a:uFillTx/>
              <a:latin typeface="Arial" panose="020B0604020202020204" pitchFamily="34" charset="0"/>
              <a:ea typeface="新細明體" panose="02020500000000000000" pitchFamily="18" charset="-120"/>
              <a:cs typeface="+mn-cs"/>
            </a:endParaRPr>
          </a:p>
        </p:txBody>
      </p:sp>
      <p:sp>
        <p:nvSpPr>
          <p:cNvPr id="30723"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TW" sz="10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TW" sz="10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rPr>
              <a:t>Topic M06</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TW" sz="10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rPr>
              <a:t>Role of Marketing</a:t>
            </a:r>
          </a:p>
        </p:txBody>
      </p:sp>
      <p:sp>
        <p:nvSpPr>
          <p:cNvPr id="30724" name="Rectangle 2"/>
          <p:cNvSpPr>
            <a:spLocks noGrp="1" noChangeArrowheads="1"/>
          </p:cNvSpPr>
          <p:nvPr>
            <p:ph type="title"/>
          </p:nvPr>
        </p:nvSpPr>
        <p:spPr>
          <a:xfrm>
            <a:off x="395288" y="333375"/>
            <a:ext cx="8137525" cy="1295400"/>
          </a:xfrm>
        </p:spPr>
        <p:txBody>
          <a:bodyPr/>
          <a:lstStyle/>
          <a:p>
            <a:pPr eaLnBrk="1" hangingPunct="1"/>
            <a:r>
              <a:rPr lang="en-US" altLang="zh-TW" dirty="0" smtClean="0"/>
              <a:t>Case: Chinese Tea House</a:t>
            </a:r>
          </a:p>
        </p:txBody>
      </p:sp>
      <p:sp>
        <p:nvSpPr>
          <p:cNvPr id="276483" name="Rectangle 3"/>
          <p:cNvSpPr>
            <a:spLocks noGrp="1" noChangeArrowheads="1"/>
          </p:cNvSpPr>
          <p:nvPr>
            <p:ph type="body" idx="1"/>
          </p:nvPr>
        </p:nvSpPr>
        <p:spPr>
          <a:xfrm>
            <a:off x="539750" y="1989138"/>
            <a:ext cx="7689850" cy="4248150"/>
          </a:xfrm>
        </p:spPr>
        <p:txBody>
          <a:bodyPr/>
          <a:lstStyle/>
          <a:p>
            <a:pPr eaLnBrk="1" hangingPunct="1">
              <a:lnSpc>
                <a:spcPct val="90000"/>
              </a:lnSpc>
            </a:pPr>
            <a:r>
              <a:rPr lang="en-US" altLang="zh-TW" sz="2400" dirty="0" smtClean="0">
                <a:solidFill>
                  <a:schemeClr val="bg1">
                    <a:lumMod val="75000"/>
                  </a:schemeClr>
                </a:solidFill>
              </a:rPr>
              <a:t>“Yum Cha” is </a:t>
            </a:r>
            <a:r>
              <a:rPr lang="en-US" altLang="zh-TW" sz="2400" dirty="0" smtClean="0">
                <a:solidFill>
                  <a:schemeClr val="bg1">
                    <a:lumMod val="75000"/>
                  </a:schemeClr>
                </a:solidFill>
              </a:rPr>
              <a:t>so popular in </a:t>
            </a:r>
            <a:r>
              <a:rPr lang="en-US" altLang="zh-TW" sz="2400" dirty="0" smtClean="0">
                <a:solidFill>
                  <a:schemeClr val="bg1">
                    <a:lumMod val="75000"/>
                  </a:schemeClr>
                </a:solidFill>
              </a:rPr>
              <a:t>Hong Kong. </a:t>
            </a:r>
            <a:r>
              <a:rPr lang="en-US" altLang="zh-TW" sz="2400" dirty="0" err="1" smtClean="0">
                <a:solidFill>
                  <a:schemeClr val="bg1">
                    <a:lumMod val="75000"/>
                  </a:schemeClr>
                </a:solidFill>
              </a:rPr>
              <a:t>Mr</a:t>
            </a:r>
            <a:r>
              <a:rPr lang="en-US" altLang="zh-TW" sz="2400" dirty="0" smtClean="0">
                <a:solidFill>
                  <a:schemeClr val="bg1">
                    <a:lumMod val="75000"/>
                  </a:schemeClr>
                </a:solidFill>
              </a:rPr>
              <a:t> </a:t>
            </a:r>
            <a:r>
              <a:rPr lang="en-US" altLang="zh-TW" sz="2400" dirty="0" smtClean="0">
                <a:solidFill>
                  <a:schemeClr val="bg1">
                    <a:lumMod val="75000"/>
                  </a:schemeClr>
                </a:solidFill>
              </a:rPr>
              <a:t>KAM </a:t>
            </a:r>
            <a:r>
              <a:rPr lang="en-US" altLang="zh-TW" sz="2400" dirty="0" smtClean="0">
                <a:solidFill>
                  <a:schemeClr val="bg1">
                    <a:lumMod val="75000"/>
                  </a:schemeClr>
                </a:solidFill>
              </a:rPr>
              <a:t>lives in </a:t>
            </a:r>
            <a:r>
              <a:rPr lang="en-US" altLang="zh-TW" sz="2400" dirty="0" err="1" smtClean="0">
                <a:solidFill>
                  <a:schemeClr val="bg1">
                    <a:lumMod val="75000"/>
                  </a:schemeClr>
                </a:solidFill>
              </a:rPr>
              <a:t>Yau</a:t>
            </a:r>
            <a:r>
              <a:rPr lang="en-US" altLang="zh-TW" sz="2400" dirty="0" smtClean="0">
                <a:solidFill>
                  <a:schemeClr val="bg1">
                    <a:lumMod val="75000"/>
                  </a:schemeClr>
                </a:solidFill>
              </a:rPr>
              <a:t> </a:t>
            </a:r>
            <a:r>
              <a:rPr lang="en-US" altLang="zh-TW" sz="2400" dirty="0" err="1" smtClean="0">
                <a:solidFill>
                  <a:schemeClr val="bg1">
                    <a:lumMod val="75000"/>
                  </a:schemeClr>
                </a:solidFill>
              </a:rPr>
              <a:t>Tsim</a:t>
            </a:r>
            <a:r>
              <a:rPr lang="en-US" altLang="zh-TW" sz="2400" dirty="0" smtClean="0">
                <a:solidFill>
                  <a:schemeClr val="bg1">
                    <a:lumMod val="75000"/>
                  </a:schemeClr>
                </a:solidFill>
              </a:rPr>
              <a:t> </a:t>
            </a:r>
            <a:r>
              <a:rPr lang="en-US" altLang="zh-TW" sz="2400" dirty="0" err="1" smtClean="0">
                <a:solidFill>
                  <a:schemeClr val="bg1">
                    <a:lumMod val="75000"/>
                  </a:schemeClr>
                </a:solidFill>
              </a:rPr>
              <a:t>Mong</a:t>
            </a:r>
            <a:r>
              <a:rPr lang="en-US" altLang="zh-TW" sz="2400" dirty="0" smtClean="0">
                <a:solidFill>
                  <a:schemeClr val="bg1">
                    <a:lumMod val="75000"/>
                  </a:schemeClr>
                </a:solidFill>
              </a:rPr>
              <a:t> and is now studying the feasibility to start a Chinese tea house in the district. </a:t>
            </a:r>
          </a:p>
          <a:p>
            <a:pPr eaLnBrk="1" hangingPunct="1">
              <a:lnSpc>
                <a:spcPct val="90000"/>
              </a:lnSpc>
            </a:pPr>
            <a:r>
              <a:rPr lang="en-US" altLang="zh-TW" sz="2400" dirty="0" err="1" smtClean="0">
                <a:solidFill>
                  <a:schemeClr val="bg1">
                    <a:lumMod val="75000"/>
                  </a:schemeClr>
                </a:solidFill>
              </a:rPr>
              <a:t>Mr</a:t>
            </a:r>
            <a:r>
              <a:rPr lang="en-US" altLang="zh-TW" sz="2400" dirty="0" smtClean="0">
                <a:solidFill>
                  <a:schemeClr val="bg1">
                    <a:lumMod val="75000"/>
                  </a:schemeClr>
                </a:solidFill>
              </a:rPr>
              <a:t> </a:t>
            </a:r>
            <a:r>
              <a:rPr lang="en-US" altLang="zh-TW" sz="2400" dirty="0" smtClean="0">
                <a:solidFill>
                  <a:schemeClr val="bg1">
                    <a:lumMod val="75000"/>
                  </a:schemeClr>
                </a:solidFill>
              </a:rPr>
              <a:t>KAM </a:t>
            </a:r>
            <a:r>
              <a:rPr lang="en-US" altLang="zh-TW" sz="2400" dirty="0" smtClean="0">
                <a:solidFill>
                  <a:schemeClr val="bg1">
                    <a:lumMod val="75000"/>
                  </a:schemeClr>
                </a:solidFill>
              </a:rPr>
              <a:t>firstly tries to</a:t>
            </a:r>
            <a:r>
              <a:rPr lang="en-US" altLang="zh-TW" sz="2400" dirty="0" smtClean="0"/>
              <a:t> </a:t>
            </a:r>
            <a:r>
              <a:rPr lang="en-US" altLang="zh-TW" sz="2400" dirty="0" smtClean="0">
                <a:solidFill>
                  <a:srgbClr val="FF0000"/>
                </a:solidFill>
              </a:rPr>
              <a:t>divide the market into different customer groups with “local residents &amp; families”, “white-collar workers”, “blue-collar workers”, “young causal”, etc.</a:t>
            </a:r>
          </a:p>
          <a:p>
            <a:pPr marL="0" indent="0" eaLnBrk="1" hangingPunct="1">
              <a:lnSpc>
                <a:spcPct val="90000"/>
              </a:lnSpc>
              <a:buNone/>
            </a:pPr>
            <a:endParaRPr lang="en-US" altLang="zh-TW" sz="2400" dirty="0"/>
          </a:p>
        </p:txBody>
      </p:sp>
      <p:sp>
        <p:nvSpPr>
          <p:cNvPr id="2" name="文字方塊 1"/>
          <p:cNvSpPr txBox="1"/>
          <p:nvPr/>
        </p:nvSpPr>
        <p:spPr>
          <a:xfrm>
            <a:off x="5791200" y="2986331"/>
            <a:ext cx="3155156" cy="461665"/>
          </a:xfrm>
          <a:prstGeom prst="rect">
            <a:avLst/>
          </a:prstGeom>
          <a:solidFill>
            <a:srgbClr val="FFFF00"/>
          </a:solidFill>
        </p:spPr>
        <p:txBody>
          <a:bodyPr wrap="square" rtlCol="0">
            <a:spAutoFit/>
          </a:bodyPr>
          <a:lstStyle/>
          <a:p>
            <a:pPr algn="ctr"/>
            <a:r>
              <a:rPr lang="en-US" sz="2400" dirty="0" smtClean="0">
                <a:solidFill>
                  <a:srgbClr val="FF0000"/>
                </a:solidFill>
              </a:rPr>
              <a:t>Market segmentation</a:t>
            </a:r>
            <a:endParaRPr lang="en-US" sz="2400" dirty="0">
              <a:solidFill>
                <a:srgbClr val="FF0000"/>
              </a:solidFill>
            </a:endParaRPr>
          </a:p>
        </p:txBody>
      </p:sp>
      <p:sp>
        <p:nvSpPr>
          <p:cNvPr id="11" name="矩形 10"/>
          <p:cNvSpPr/>
          <p:nvPr/>
        </p:nvSpPr>
        <p:spPr>
          <a:xfrm>
            <a:off x="137160" y="4866510"/>
            <a:ext cx="9006840" cy="1237262"/>
          </a:xfrm>
          <a:prstGeom prst="rect">
            <a:avLst/>
          </a:prstGeom>
        </p:spPr>
        <p:txBody>
          <a:bodyPr wrap="square">
            <a:spAutoFit/>
          </a:bodyPr>
          <a:lstStyle/>
          <a:p>
            <a:pPr defTabSz="914400" fontAlgn="base">
              <a:lnSpc>
                <a:spcPct val="90000"/>
              </a:lnSpc>
              <a:spcBef>
                <a:spcPct val="20000"/>
              </a:spcBef>
              <a:spcAft>
                <a:spcPct val="0"/>
              </a:spcAft>
              <a:buClr>
                <a:srgbClr val="330066"/>
              </a:buClr>
              <a:buSzPct val="70000"/>
            </a:pPr>
            <a:r>
              <a:rPr lang="en-US" altLang="zh-TW" sz="2400" dirty="0" smtClean="0">
                <a:solidFill>
                  <a:srgbClr val="7030A0"/>
                </a:solidFill>
              </a:rPr>
              <a:t>1) If </a:t>
            </a:r>
            <a:r>
              <a:rPr kumimoji="1" lang="en-US" altLang="zh-TW" sz="2400" kern="0" dirty="0" smtClean="0">
                <a:solidFill>
                  <a:srgbClr val="7030A0"/>
                </a:solidFill>
              </a:rPr>
              <a:t>you </a:t>
            </a:r>
            <a:r>
              <a:rPr kumimoji="1" lang="en-US" altLang="zh-TW" sz="2400" kern="0" dirty="0">
                <a:solidFill>
                  <a:srgbClr val="7030A0"/>
                </a:solidFill>
              </a:rPr>
              <a:t>were </a:t>
            </a:r>
            <a:r>
              <a:rPr kumimoji="1" lang="en-US" altLang="zh-TW" sz="2400" kern="0" dirty="0" err="1">
                <a:solidFill>
                  <a:srgbClr val="7030A0"/>
                </a:solidFill>
              </a:rPr>
              <a:t>Mr</a:t>
            </a:r>
            <a:r>
              <a:rPr kumimoji="1" lang="en-US" altLang="zh-TW" sz="2400" kern="0" dirty="0">
                <a:solidFill>
                  <a:srgbClr val="7030A0"/>
                </a:solidFill>
              </a:rPr>
              <a:t> </a:t>
            </a:r>
            <a:r>
              <a:rPr kumimoji="1" lang="en-US" altLang="zh-TW" sz="2400" kern="0" dirty="0" smtClean="0">
                <a:solidFill>
                  <a:srgbClr val="7030A0"/>
                </a:solidFill>
              </a:rPr>
              <a:t>KAM, </a:t>
            </a:r>
            <a:r>
              <a:rPr kumimoji="1" lang="en-US" altLang="zh-TW" sz="2400" kern="0" dirty="0">
                <a:solidFill>
                  <a:srgbClr val="7030A0"/>
                </a:solidFill>
              </a:rPr>
              <a:t>which customer group will you target for? </a:t>
            </a:r>
            <a:endParaRPr kumimoji="1" lang="en-US" altLang="zh-TW" sz="2400" kern="0" dirty="0" smtClean="0">
              <a:solidFill>
                <a:srgbClr val="7030A0"/>
              </a:solidFill>
            </a:endParaRPr>
          </a:p>
          <a:p>
            <a:pPr defTabSz="914400" fontAlgn="base">
              <a:lnSpc>
                <a:spcPct val="90000"/>
              </a:lnSpc>
              <a:spcBef>
                <a:spcPct val="20000"/>
              </a:spcBef>
              <a:spcAft>
                <a:spcPct val="0"/>
              </a:spcAft>
              <a:buClr>
                <a:srgbClr val="330066"/>
              </a:buClr>
              <a:buSzPct val="70000"/>
            </a:pPr>
            <a:r>
              <a:rPr kumimoji="1" lang="en-US" altLang="zh-TW" sz="2400" kern="0" dirty="0" smtClean="0">
                <a:solidFill>
                  <a:srgbClr val="7030A0"/>
                </a:solidFill>
              </a:rPr>
              <a:t>2) What are the needs of the target group?</a:t>
            </a:r>
          </a:p>
          <a:p>
            <a:pPr defTabSz="914400" fontAlgn="base">
              <a:lnSpc>
                <a:spcPct val="90000"/>
              </a:lnSpc>
              <a:spcBef>
                <a:spcPct val="20000"/>
              </a:spcBef>
              <a:spcAft>
                <a:spcPct val="0"/>
              </a:spcAft>
              <a:buClr>
                <a:srgbClr val="330066"/>
              </a:buClr>
              <a:buSzPct val="70000"/>
            </a:pPr>
            <a:r>
              <a:rPr kumimoji="1" lang="en-US" altLang="zh-TW" sz="2400" kern="0" dirty="0" smtClean="0">
                <a:solidFill>
                  <a:srgbClr val="0070C0"/>
                </a:solidFill>
              </a:rPr>
              <a:t>3) What image will be built for the tea house?</a:t>
            </a:r>
            <a:endParaRPr kumimoji="1" lang="en-US" altLang="zh-TW" sz="2400" kern="0" dirty="0">
              <a:solidFill>
                <a:srgbClr val="0070C0"/>
              </a:solidFill>
            </a:endParaRPr>
          </a:p>
        </p:txBody>
      </p:sp>
      <p:sp>
        <p:nvSpPr>
          <p:cNvPr id="9" name="文字方塊 8"/>
          <p:cNvSpPr txBox="1"/>
          <p:nvPr/>
        </p:nvSpPr>
        <p:spPr>
          <a:xfrm>
            <a:off x="6339364" y="4409310"/>
            <a:ext cx="2606992" cy="461665"/>
          </a:xfrm>
          <a:prstGeom prst="rect">
            <a:avLst/>
          </a:prstGeom>
          <a:solidFill>
            <a:srgbClr val="FFFF00"/>
          </a:solidFill>
        </p:spPr>
        <p:txBody>
          <a:bodyPr wrap="square" rtlCol="0">
            <a:spAutoFit/>
          </a:bodyPr>
          <a:lstStyle/>
          <a:p>
            <a:pPr algn="ctr"/>
            <a:r>
              <a:rPr lang="en-US" sz="2400" dirty="0" smtClean="0">
                <a:solidFill>
                  <a:srgbClr val="7030A0"/>
                </a:solidFill>
              </a:rPr>
              <a:t>Market Targeting</a:t>
            </a:r>
            <a:endParaRPr lang="en-US" sz="2400" dirty="0">
              <a:solidFill>
                <a:srgbClr val="7030A0"/>
              </a:solidFill>
            </a:endParaRPr>
          </a:p>
        </p:txBody>
      </p:sp>
      <p:sp>
        <p:nvSpPr>
          <p:cNvPr id="12" name="文字方塊 11"/>
          <p:cNvSpPr txBox="1"/>
          <p:nvPr/>
        </p:nvSpPr>
        <p:spPr>
          <a:xfrm>
            <a:off x="6339364" y="5601456"/>
            <a:ext cx="2717006" cy="461665"/>
          </a:xfrm>
          <a:prstGeom prst="rect">
            <a:avLst/>
          </a:prstGeom>
          <a:solidFill>
            <a:srgbClr val="FFFF00"/>
          </a:solidFill>
        </p:spPr>
        <p:txBody>
          <a:bodyPr wrap="square" rtlCol="0">
            <a:spAutoFit/>
          </a:bodyPr>
          <a:lstStyle/>
          <a:p>
            <a:pPr algn="ctr"/>
            <a:r>
              <a:rPr lang="en-US" sz="2400" dirty="0" smtClean="0">
                <a:solidFill>
                  <a:srgbClr val="0070C0"/>
                </a:solidFill>
              </a:rPr>
              <a:t>Market Positioning</a:t>
            </a:r>
            <a:endParaRPr lang="en-US" sz="2400" dirty="0">
              <a:solidFill>
                <a:srgbClr val="0070C0"/>
              </a:solidFill>
            </a:endParaRPr>
          </a:p>
        </p:txBody>
      </p:sp>
    </p:spTree>
    <p:extLst>
      <p:ext uri="{BB962C8B-B14F-4D97-AF65-F5344CB8AC3E}">
        <p14:creationId xmlns:p14="http://schemas.microsoft.com/office/powerpoint/2010/main" val="42576658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93F1C77E-6FAD-4DA2-8348-BAD0FD7F257A}" type="slidenum">
              <a:rPr kumimoji="0" lang="en-US" altLang="zh-TW"/>
              <a:pPr eaLnBrk="1" hangingPunct="1"/>
              <a:t>19</a:t>
            </a:fld>
            <a:endParaRPr kumimoji="0" lang="en-US" altLang="zh-TW"/>
          </a:p>
        </p:txBody>
      </p:sp>
      <p:sp>
        <p:nvSpPr>
          <p:cNvPr id="35843"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35844" name="Rectangle 2"/>
          <p:cNvSpPr>
            <a:spLocks noGrp="1" noChangeArrowheads="1"/>
          </p:cNvSpPr>
          <p:nvPr>
            <p:ph type="title"/>
          </p:nvPr>
        </p:nvSpPr>
        <p:spPr/>
        <p:txBody>
          <a:bodyPr/>
          <a:lstStyle/>
          <a:p>
            <a:pPr eaLnBrk="1" hangingPunct="1"/>
            <a:r>
              <a:rPr lang="en-US" altLang="zh-TW" smtClean="0"/>
              <a:t>Market Segmentation</a:t>
            </a:r>
          </a:p>
        </p:txBody>
      </p:sp>
      <p:sp>
        <p:nvSpPr>
          <p:cNvPr id="35845" name="Rectangle 3"/>
          <p:cNvSpPr>
            <a:spLocks noGrp="1" noChangeArrowheads="1"/>
          </p:cNvSpPr>
          <p:nvPr>
            <p:ph type="body" idx="1"/>
          </p:nvPr>
        </p:nvSpPr>
        <p:spPr/>
        <p:txBody>
          <a:bodyPr/>
          <a:lstStyle/>
          <a:p>
            <a:pPr marL="0" indent="0" algn="just" eaLnBrk="1" hangingPunct="1">
              <a:buFont typeface="Wingdings" panose="05000000000000000000" pitchFamily="2" charset="2"/>
              <a:buNone/>
            </a:pPr>
            <a:r>
              <a:rPr lang="en-US" altLang="zh-TW" b="1" dirty="0" smtClean="0"/>
              <a:t>A process to classify customers into different groups of:</a:t>
            </a:r>
          </a:p>
          <a:p>
            <a:pPr marL="0" indent="0" algn="just" eaLnBrk="1" hangingPunct="1">
              <a:buFont typeface="Wingdings" panose="05000000000000000000" pitchFamily="2" charset="2"/>
              <a:buNone/>
            </a:pPr>
            <a:endParaRPr lang="en-US" altLang="zh-TW" b="1" dirty="0" smtClean="0"/>
          </a:p>
          <a:p>
            <a:pPr marL="788988" lvl="1" algn="just" eaLnBrk="1" hangingPunct="1"/>
            <a:r>
              <a:rPr lang="en-US" altLang="zh-TW" sz="3300" dirty="0" smtClean="0"/>
              <a:t>similar needs, </a:t>
            </a:r>
          </a:p>
          <a:p>
            <a:pPr marL="788988" lvl="1" algn="just" eaLnBrk="1" hangingPunct="1"/>
            <a:r>
              <a:rPr lang="en-US" altLang="zh-TW" sz="3300" dirty="0" smtClean="0"/>
              <a:t>characteristics or </a:t>
            </a:r>
          </a:p>
          <a:p>
            <a:pPr marL="788988" lvl="1" algn="just" eaLnBrk="1" hangingPunct="1"/>
            <a:r>
              <a:rPr lang="en-US" altLang="zh-TW" sz="3300" dirty="0" err="1" smtClean="0"/>
              <a:t>behaviour</a:t>
            </a:r>
            <a:r>
              <a:rPr lang="en-US" altLang="zh-TW" sz="3300" dirty="0" smtClean="0"/>
              <a:t>. </a:t>
            </a:r>
          </a:p>
        </p:txBody>
      </p:sp>
      <p:pic>
        <p:nvPicPr>
          <p:cNvPr id="3584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263" y="2924175"/>
            <a:ext cx="2987675" cy="262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3E2AF6C5-A1B9-499F-BC51-8CEF2CC8BE2A}" type="slidenum">
              <a:rPr kumimoji="0" lang="en-US" altLang="zh-TW"/>
              <a:pPr eaLnBrk="1" hangingPunct="1"/>
              <a:t>2</a:t>
            </a:fld>
            <a:endParaRPr kumimoji="0" lang="en-US" altLang="zh-TW"/>
          </a:p>
        </p:txBody>
      </p:sp>
      <p:sp>
        <p:nvSpPr>
          <p:cNvPr id="6147"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6148" name="Rectangle 2"/>
          <p:cNvSpPr>
            <a:spLocks noGrp="1" noChangeArrowheads="1"/>
          </p:cNvSpPr>
          <p:nvPr>
            <p:ph type="title"/>
          </p:nvPr>
        </p:nvSpPr>
        <p:spPr>
          <a:xfrm>
            <a:off x="468313" y="0"/>
            <a:ext cx="7931150" cy="1295400"/>
          </a:xfrm>
        </p:spPr>
        <p:txBody>
          <a:bodyPr/>
          <a:lstStyle/>
          <a:p>
            <a:pPr eaLnBrk="1" hangingPunct="1"/>
            <a:r>
              <a:rPr lang="en-US" altLang="zh-TW" sz="3200" smtClean="0"/>
              <a:t>Activity 1: Opening a Japanese Trendy Shop - Roland Needs your Advice</a:t>
            </a:r>
          </a:p>
        </p:txBody>
      </p:sp>
      <p:sp>
        <p:nvSpPr>
          <p:cNvPr id="681988" name="Text Box 4"/>
          <p:cNvSpPr txBox="1">
            <a:spLocks noChangeArrowheads="1"/>
          </p:cNvSpPr>
          <p:nvPr/>
        </p:nvSpPr>
        <p:spPr bwMode="auto">
          <a:xfrm>
            <a:off x="611188" y="5013325"/>
            <a:ext cx="1079500" cy="396875"/>
          </a:xfrm>
          <a:prstGeom prst="rect">
            <a:avLst/>
          </a:prstGeom>
          <a:noFill/>
          <a:ln w="9525">
            <a:noFill/>
            <a:miter lim="800000"/>
            <a:headEnd/>
            <a:tailEnd/>
          </a:ln>
          <a:effectLst/>
        </p:spPr>
        <p:txBody>
          <a:bodyPr>
            <a:spAutoFit/>
          </a:bodyPr>
          <a:lstStyle/>
          <a:p>
            <a:pPr>
              <a:spcBef>
                <a:spcPct val="50000"/>
              </a:spcBef>
              <a:defRPr/>
            </a:pPr>
            <a:r>
              <a:rPr lang="en-US" altLang="zh-TW" sz="2000" b="1" dirty="0">
                <a:solidFill>
                  <a:srgbClr val="800080"/>
                </a:solidFill>
                <a:effectLst>
                  <a:outerShdw blurRad="38100" dist="38100" dir="2700000" algn="tl">
                    <a:srgbClr val="000000">
                      <a:alpha val="43137"/>
                    </a:srgbClr>
                  </a:outerShdw>
                </a:effectLst>
                <a:latin typeface="Bookman Old Style" pitchFamily="18" charset="0"/>
              </a:rPr>
              <a:t>Eva</a:t>
            </a:r>
          </a:p>
        </p:txBody>
      </p:sp>
      <p:sp>
        <p:nvSpPr>
          <p:cNvPr id="6150" name="AutoShape 5"/>
          <p:cNvSpPr>
            <a:spLocks noChangeArrowheads="1"/>
          </p:cNvSpPr>
          <p:nvPr/>
        </p:nvSpPr>
        <p:spPr bwMode="auto">
          <a:xfrm>
            <a:off x="2916238" y="1268413"/>
            <a:ext cx="3960812" cy="2952750"/>
          </a:xfrm>
          <a:prstGeom prst="wedgeEllipseCallout">
            <a:avLst>
              <a:gd name="adj1" fmla="val -46833"/>
              <a:gd name="adj2" fmla="val 3269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endParaRPr lang="en-US" altLang="zh-TW"/>
          </a:p>
        </p:txBody>
      </p:sp>
      <p:sp>
        <p:nvSpPr>
          <p:cNvPr id="681990" name="Text Box 6"/>
          <p:cNvSpPr txBox="1">
            <a:spLocks noChangeArrowheads="1"/>
          </p:cNvSpPr>
          <p:nvPr/>
        </p:nvSpPr>
        <p:spPr bwMode="auto">
          <a:xfrm>
            <a:off x="3276600" y="4365625"/>
            <a:ext cx="1223963" cy="396875"/>
          </a:xfrm>
          <a:prstGeom prst="rect">
            <a:avLst/>
          </a:prstGeom>
          <a:noFill/>
          <a:ln w="9525">
            <a:noFill/>
            <a:miter lim="800000"/>
            <a:headEnd/>
            <a:tailEnd/>
          </a:ln>
          <a:effectLst/>
        </p:spPr>
        <p:txBody>
          <a:bodyPr>
            <a:spAutoFit/>
          </a:bodyPr>
          <a:lstStyle/>
          <a:p>
            <a:pPr>
              <a:spcBef>
                <a:spcPct val="50000"/>
              </a:spcBef>
              <a:defRPr/>
            </a:pPr>
            <a:r>
              <a:rPr lang="en-US" altLang="zh-TW" sz="2000" b="1" dirty="0">
                <a:solidFill>
                  <a:srgbClr val="C00000"/>
                </a:solidFill>
                <a:effectLst>
                  <a:outerShdw blurRad="38100" dist="38100" dir="2700000" algn="tl">
                    <a:srgbClr val="000000">
                      <a:alpha val="43137"/>
                    </a:srgbClr>
                  </a:outerShdw>
                </a:effectLst>
                <a:latin typeface="Bookman Old Style" pitchFamily="18" charset="0"/>
              </a:rPr>
              <a:t>Roland</a:t>
            </a:r>
          </a:p>
        </p:txBody>
      </p:sp>
      <p:sp>
        <p:nvSpPr>
          <p:cNvPr id="682000" name="Text Box 16"/>
          <p:cNvSpPr txBox="1">
            <a:spLocks noChangeArrowheads="1"/>
          </p:cNvSpPr>
          <p:nvPr/>
        </p:nvSpPr>
        <p:spPr bwMode="auto">
          <a:xfrm>
            <a:off x="3635375" y="1557338"/>
            <a:ext cx="3024188" cy="2308225"/>
          </a:xfrm>
          <a:prstGeom prst="rect">
            <a:avLst/>
          </a:prstGeom>
          <a:noFill/>
          <a:ln w="9525">
            <a:noFill/>
            <a:miter lim="800000"/>
            <a:headEnd/>
            <a:tailEnd/>
          </a:ln>
          <a:effectLst/>
        </p:spPr>
        <p:txBody>
          <a:bodyPr>
            <a:spAutoFit/>
          </a:bodyPr>
          <a:lstStyle/>
          <a:p>
            <a:pPr>
              <a:spcBef>
                <a:spcPct val="50000"/>
              </a:spcBef>
              <a:defRPr/>
            </a:pPr>
            <a:r>
              <a:rPr lang="en-US" altLang="zh-TW" sz="2400" dirty="0">
                <a:solidFill>
                  <a:srgbClr val="C00000"/>
                </a:solidFill>
                <a:effectLst>
                  <a:outerShdw blurRad="38100" dist="38100" dir="2700000" algn="tl">
                    <a:srgbClr val="000000">
                      <a:alpha val="43137"/>
                    </a:srgbClr>
                  </a:outerShdw>
                </a:effectLst>
                <a:latin typeface="Bookman Old Style" pitchFamily="18" charset="0"/>
              </a:rPr>
              <a:t>Hi! My name is Roland. My sister, Eva, and I like Japanese trendy  products very much!!</a:t>
            </a:r>
          </a:p>
        </p:txBody>
      </p:sp>
      <p:pic>
        <p:nvPicPr>
          <p:cNvPr id="6153"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913" y="3860800"/>
            <a:ext cx="2420937" cy="250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750" y="1557338"/>
            <a:ext cx="2479675" cy="177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Picture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9338" y="4292600"/>
            <a:ext cx="2592387"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Picture 2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7050" y="2636838"/>
            <a:ext cx="1825625"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25951892-CD01-4BAD-A684-042D73CD87FF}" type="slidenum">
              <a:rPr kumimoji="0" lang="en-US" altLang="zh-TW"/>
              <a:pPr eaLnBrk="1" hangingPunct="1"/>
              <a:t>20</a:t>
            </a:fld>
            <a:endParaRPr kumimoji="0" lang="en-US" altLang="zh-TW"/>
          </a:p>
        </p:txBody>
      </p:sp>
      <p:sp>
        <p:nvSpPr>
          <p:cNvPr id="36867"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36868" name="Rectangle 2"/>
          <p:cNvSpPr>
            <a:spLocks noGrp="1" noChangeArrowheads="1"/>
          </p:cNvSpPr>
          <p:nvPr>
            <p:ph type="title"/>
          </p:nvPr>
        </p:nvSpPr>
        <p:spPr>
          <a:xfrm>
            <a:off x="468313" y="260350"/>
            <a:ext cx="7427912" cy="1268413"/>
          </a:xfrm>
        </p:spPr>
        <p:txBody>
          <a:bodyPr/>
          <a:lstStyle/>
          <a:p>
            <a:pPr eaLnBrk="1" hangingPunct="1"/>
            <a:r>
              <a:rPr lang="en-US" altLang="zh-TW" sz="3600" smtClean="0"/>
              <a:t>What are the benefits of market segmentation?</a:t>
            </a:r>
            <a:r>
              <a:rPr lang="en-US" altLang="zh-TW" smtClean="0"/>
              <a:t> </a:t>
            </a:r>
          </a:p>
        </p:txBody>
      </p:sp>
      <p:sp>
        <p:nvSpPr>
          <p:cNvPr id="36869" name="Rectangle 3"/>
          <p:cNvSpPr>
            <a:spLocks noGrp="1" noChangeArrowheads="1"/>
          </p:cNvSpPr>
          <p:nvPr>
            <p:ph type="body" idx="1"/>
          </p:nvPr>
        </p:nvSpPr>
        <p:spPr>
          <a:xfrm>
            <a:off x="395288" y="1557338"/>
            <a:ext cx="8291512" cy="4751387"/>
          </a:xfrm>
        </p:spPr>
        <p:txBody>
          <a:bodyPr/>
          <a:lstStyle/>
          <a:p>
            <a:pPr eaLnBrk="1" hangingPunct="1"/>
            <a:r>
              <a:rPr lang="en-US" altLang="zh-TW" sz="2800" smtClean="0"/>
              <a:t>Once market segments are identified, company selects a target of one or more groups (segments) offering the best opportunities.</a:t>
            </a:r>
          </a:p>
          <a:p>
            <a:pPr eaLnBrk="1" hangingPunct="1">
              <a:lnSpc>
                <a:spcPct val="55000"/>
              </a:lnSpc>
            </a:pPr>
            <a:endParaRPr lang="en-US" altLang="zh-TW" sz="2800" smtClean="0"/>
          </a:p>
          <a:p>
            <a:pPr eaLnBrk="1" hangingPunct="1"/>
            <a:r>
              <a:rPr lang="en-US" altLang="zh-TW" sz="2800" smtClean="0"/>
              <a:t>The group / segment being selected is called </a:t>
            </a:r>
            <a:r>
              <a:rPr lang="en-US" altLang="zh-TW" sz="2800" u="sng" smtClean="0"/>
              <a:t>“target market” </a:t>
            </a:r>
            <a:r>
              <a:rPr lang="en-US" altLang="zh-TW" sz="2800" smtClean="0"/>
              <a:t>and the customers within the target segment are called </a:t>
            </a:r>
            <a:r>
              <a:rPr lang="en-US" altLang="zh-TW" sz="2800" u="sng" smtClean="0"/>
              <a:t>“target customers.”</a:t>
            </a:r>
            <a:r>
              <a:rPr lang="en-US" altLang="zh-TW" sz="2800" smtClean="0"/>
              <a:t>   </a:t>
            </a:r>
          </a:p>
          <a:p>
            <a:pPr eaLnBrk="1" hangingPunct="1">
              <a:lnSpc>
                <a:spcPct val="55000"/>
              </a:lnSpc>
            </a:pPr>
            <a:endParaRPr lang="en-US" altLang="zh-TW" sz="2800" smtClean="0"/>
          </a:p>
          <a:p>
            <a:pPr eaLnBrk="1" hangingPunct="1"/>
            <a:r>
              <a:rPr lang="en-US" altLang="zh-TW" sz="2800" smtClean="0"/>
              <a:t>By only focusing on the </a:t>
            </a:r>
            <a:r>
              <a:rPr lang="en-US" altLang="zh-TW" sz="2800" smtClean="0">
                <a:solidFill>
                  <a:srgbClr val="3333FF"/>
                </a:solidFill>
              </a:rPr>
              <a:t>target segment(s)</a:t>
            </a:r>
            <a:r>
              <a:rPr lang="en-US" altLang="zh-TW" sz="2800" smtClean="0"/>
              <a:t>, it will significantly </a:t>
            </a:r>
            <a:r>
              <a:rPr lang="en-US" altLang="zh-TW" sz="2800" smtClean="0">
                <a:solidFill>
                  <a:srgbClr val="FF0000"/>
                </a:solidFill>
              </a:rPr>
              <a:t>save company resources</a:t>
            </a:r>
            <a:r>
              <a:rPr lang="en-US" altLang="zh-TW" sz="2800" smtClean="0"/>
              <a:t> and </a:t>
            </a:r>
            <a:r>
              <a:rPr lang="en-US" altLang="zh-TW" sz="2800" smtClean="0">
                <a:solidFill>
                  <a:srgbClr val="FF0000"/>
                </a:solidFill>
              </a:rPr>
              <a:t>increase the chance of success</a:t>
            </a:r>
            <a:r>
              <a:rPr lang="en-US" altLang="zh-TW" sz="2800" smtClean="0"/>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E247830C-2AFA-4439-8C65-51A9D18154B6}" type="slidenum">
              <a:rPr kumimoji="0" lang="en-US" altLang="zh-TW"/>
              <a:pPr eaLnBrk="1" hangingPunct="1"/>
              <a:t>21</a:t>
            </a:fld>
            <a:endParaRPr kumimoji="0" lang="en-US" altLang="zh-TW"/>
          </a:p>
        </p:txBody>
      </p:sp>
      <p:sp>
        <p:nvSpPr>
          <p:cNvPr id="37891"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37892" name="Rectangle 3"/>
          <p:cNvSpPr>
            <a:spLocks noGrp="1" noChangeArrowheads="1"/>
          </p:cNvSpPr>
          <p:nvPr>
            <p:ph type="body" idx="1"/>
          </p:nvPr>
        </p:nvSpPr>
        <p:spPr/>
        <p:txBody>
          <a:bodyPr/>
          <a:lstStyle/>
          <a:p>
            <a:pPr marL="0" indent="0" eaLnBrk="1" hangingPunct="1">
              <a:buFont typeface="Wingdings" panose="05000000000000000000" pitchFamily="2" charset="2"/>
              <a:buNone/>
            </a:pPr>
            <a:r>
              <a:rPr lang="en-US" altLang="zh-TW" b="1" dirty="0" smtClean="0">
                <a:solidFill>
                  <a:srgbClr val="C00000"/>
                </a:solidFill>
              </a:rPr>
              <a:t>Name any two brands/products in the following product markets and describe their target markets</a:t>
            </a:r>
            <a:r>
              <a:rPr lang="en-US" altLang="zh-TW" dirty="0" smtClean="0"/>
              <a:t>.</a:t>
            </a:r>
          </a:p>
          <a:p>
            <a:pPr marL="0" indent="0" eaLnBrk="1" hangingPunct="1"/>
            <a:r>
              <a:rPr lang="en-US" altLang="zh-TW" dirty="0" smtClean="0"/>
              <a:t> </a:t>
            </a:r>
            <a:r>
              <a:rPr lang="en-US" altLang="zh-TW" dirty="0"/>
              <a:t>Smartphone </a:t>
            </a:r>
          </a:p>
          <a:p>
            <a:pPr marL="0" indent="0" eaLnBrk="1" hangingPunct="1"/>
            <a:r>
              <a:rPr lang="en-US" altLang="zh-TW" dirty="0" smtClean="0"/>
              <a:t> Mobile telecom services provider</a:t>
            </a:r>
          </a:p>
          <a:p>
            <a:pPr marL="0" indent="0" eaLnBrk="1" hangingPunct="1"/>
            <a:r>
              <a:rPr lang="en-US" altLang="zh-TW" dirty="0" smtClean="0"/>
              <a:t> Fashion retailing</a:t>
            </a:r>
          </a:p>
          <a:p>
            <a:pPr marL="0" indent="0" eaLnBrk="1" hangingPunct="1"/>
            <a:r>
              <a:rPr lang="en-US" altLang="zh-TW" dirty="0" smtClean="0"/>
              <a:t> Shampoo </a:t>
            </a:r>
          </a:p>
        </p:txBody>
      </p:sp>
      <p:sp>
        <p:nvSpPr>
          <p:cNvPr id="37893" name="Rectangle 4"/>
          <p:cNvSpPr>
            <a:spLocks noGrp="1" noChangeArrowheads="1"/>
          </p:cNvSpPr>
          <p:nvPr>
            <p:ph type="title"/>
          </p:nvPr>
        </p:nvSpPr>
        <p:spPr>
          <a:xfrm>
            <a:off x="250825" y="122238"/>
            <a:ext cx="7921625" cy="1295400"/>
          </a:xfrm>
          <a:noFill/>
        </p:spPr>
        <p:txBody>
          <a:bodyPr/>
          <a:lstStyle/>
          <a:p>
            <a:pPr eaLnBrk="1" hangingPunct="1"/>
            <a:r>
              <a:rPr lang="en-US" altLang="zh-TW" dirty="0" smtClean="0"/>
              <a:t>Activity 2: </a:t>
            </a:r>
            <a:br>
              <a:rPr lang="en-US" altLang="zh-TW" dirty="0" smtClean="0"/>
            </a:br>
            <a:r>
              <a:rPr lang="en-US" altLang="zh-TW" dirty="0" smtClean="0"/>
              <a:t>What are their market segments?</a:t>
            </a:r>
          </a:p>
        </p:txBody>
      </p:sp>
      <p:pic>
        <p:nvPicPr>
          <p:cNvPr id="3789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8125" y="2852738"/>
            <a:ext cx="2190750"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95014" flipH="1">
            <a:off x="4859338" y="4437063"/>
            <a:ext cx="2016125" cy="19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0B80CE2F-09AD-408F-8B92-F530CB964FAE}" type="slidenum">
              <a:rPr kumimoji="0" lang="en-US" altLang="zh-TW"/>
              <a:pPr eaLnBrk="1" hangingPunct="1"/>
              <a:t>22</a:t>
            </a:fld>
            <a:endParaRPr kumimoji="0" lang="en-US" altLang="zh-TW"/>
          </a:p>
        </p:txBody>
      </p:sp>
      <p:sp>
        <p:nvSpPr>
          <p:cNvPr id="38915"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38916" name="Rectangle 4"/>
          <p:cNvSpPr>
            <a:spLocks noGrp="1" noChangeArrowheads="1"/>
          </p:cNvSpPr>
          <p:nvPr>
            <p:ph type="title"/>
          </p:nvPr>
        </p:nvSpPr>
        <p:spPr>
          <a:xfrm>
            <a:off x="3995738" y="692150"/>
            <a:ext cx="3744912" cy="3024188"/>
          </a:xfrm>
          <a:noFill/>
        </p:spPr>
        <p:txBody>
          <a:bodyPr/>
          <a:lstStyle/>
          <a:p>
            <a:pPr eaLnBrk="1" hangingPunct="1"/>
            <a:r>
              <a:rPr lang="en-US" altLang="zh-TW" sz="3000" smtClean="0">
                <a:solidFill>
                  <a:schemeClr val="tx1"/>
                </a:solidFill>
              </a:rPr>
              <a:t>After selecting the target segment, you need to set </a:t>
            </a:r>
            <a:br>
              <a:rPr lang="en-US" altLang="zh-TW" sz="3000" smtClean="0">
                <a:solidFill>
                  <a:schemeClr val="tx1"/>
                </a:solidFill>
              </a:rPr>
            </a:br>
            <a:r>
              <a:rPr lang="en-US" altLang="zh-TW" sz="3000" smtClean="0">
                <a:solidFill>
                  <a:srgbClr val="FF0000"/>
                </a:solidFill>
              </a:rPr>
              <a:t>“product positioning” </a:t>
            </a:r>
            <a:r>
              <a:rPr lang="en-US" altLang="zh-TW" sz="3000" smtClean="0">
                <a:solidFill>
                  <a:schemeClr val="tx1"/>
                </a:solidFill>
              </a:rPr>
              <a:t>for your product</a:t>
            </a:r>
          </a:p>
        </p:txBody>
      </p:sp>
      <p:sp>
        <p:nvSpPr>
          <p:cNvPr id="38917" name="AutoShape 5"/>
          <p:cNvSpPr>
            <a:spLocks noChangeArrowheads="1"/>
          </p:cNvSpPr>
          <p:nvPr/>
        </p:nvSpPr>
        <p:spPr bwMode="auto">
          <a:xfrm>
            <a:off x="3708400" y="476250"/>
            <a:ext cx="4032250" cy="3457575"/>
          </a:xfrm>
          <a:prstGeom prst="wedgeRoundRectCallout">
            <a:avLst>
              <a:gd name="adj1" fmla="val -73935"/>
              <a:gd name="adj2" fmla="val -20569"/>
              <a:gd name="adj3" fmla="val 16667"/>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endParaRPr lang="en-US" altLang="zh-TW"/>
          </a:p>
        </p:txBody>
      </p:sp>
      <p:sp>
        <p:nvSpPr>
          <p:cNvPr id="642054" name="Rectangle 6"/>
          <p:cNvSpPr>
            <a:spLocks noGrp="1" noChangeArrowheads="1"/>
          </p:cNvSpPr>
          <p:nvPr>
            <p:ph type="body" idx="1"/>
          </p:nvPr>
        </p:nvSpPr>
        <p:spPr>
          <a:xfrm>
            <a:off x="323850" y="4508500"/>
            <a:ext cx="7993063" cy="2951163"/>
          </a:xfrm>
        </p:spPr>
        <p:txBody>
          <a:bodyPr/>
          <a:lstStyle/>
          <a:p>
            <a:pPr marL="0" indent="0" eaLnBrk="1" hangingPunct="1">
              <a:defRPr/>
            </a:pPr>
            <a:endParaRPr lang="en-US" altLang="zh-TW" smtClean="0"/>
          </a:p>
          <a:p>
            <a:pPr marL="0" indent="0" algn="ctr" eaLnBrk="1" hangingPunct="1">
              <a:buFont typeface="Wingdings" panose="05000000000000000000" pitchFamily="2" charset="2"/>
              <a:buNone/>
              <a:defRPr/>
            </a:pPr>
            <a:r>
              <a:rPr lang="en-US" altLang="zh-TW" sz="4000" b="1" smtClean="0">
                <a:solidFill>
                  <a:srgbClr val="C00000"/>
                </a:solidFill>
                <a:effectLst>
                  <a:outerShdw blurRad="38100" dist="38100" dir="2700000" algn="tl">
                    <a:srgbClr val="C0C0C0"/>
                  </a:outerShdw>
                </a:effectLst>
              </a:rPr>
              <a:t>What is “product positioning”?</a:t>
            </a:r>
          </a:p>
        </p:txBody>
      </p:sp>
      <p:pic>
        <p:nvPicPr>
          <p:cNvPr id="38919"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125538"/>
            <a:ext cx="3527425"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0B80CE2F-09AD-408F-8B92-F530CB964FAE}" type="slidenum">
              <a:rPr kumimoji="0" lang="en-US" altLang="zh-TW"/>
              <a:pPr eaLnBrk="1" hangingPunct="1"/>
              <a:t>23</a:t>
            </a:fld>
            <a:endParaRPr kumimoji="0" lang="en-US" altLang="zh-TW"/>
          </a:p>
        </p:txBody>
      </p:sp>
      <p:sp>
        <p:nvSpPr>
          <p:cNvPr id="38915"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10" name="Rectangle 3"/>
          <p:cNvSpPr txBox="1">
            <a:spLocks noChangeArrowheads="1"/>
          </p:cNvSpPr>
          <p:nvPr/>
        </p:nvSpPr>
        <p:spPr bwMode="auto">
          <a:xfrm>
            <a:off x="457200" y="2132855"/>
            <a:ext cx="8229600" cy="3998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kumimoji="1" sz="32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kumimoji="1" sz="2800">
                <a:solidFill>
                  <a:schemeClr val="tx1"/>
                </a:solidFill>
                <a:latin typeface="+mn-lt"/>
                <a:ea typeface="+mn-ea"/>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kumimoji="1" sz="2600">
                <a:solidFill>
                  <a:schemeClr val="tx1"/>
                </a:solidFill>
                <a:latin typeface="+mn-lt"/>
                <a:ea typeface="+mn-ea"/>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kumimoji="1" sz="2400">
                <a:solidFill>
                  <a:schemeClr val="tx1"/>
                </a:solidFill>
                <a:latin typeface="+mn-lt"/>
                <a:ea typeface="+mn-ea"/>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mn-lt"/>
                <a:ea typeface="+mn-ea"/>
              </a:defRPr>
            </a:lvl5pPr>
            <a:lvl6pPr marL="20558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9pPr>
          </a:lstStyle>
          <a:p>
            <a:pPr marL="0" indent="0" eaLnBrk="1" hangingPunct="1">
              <a:buFont typeface="Wingdings" panose="05000000000000000000" pitchFamily="2" charset="2"/>
              <a:buNone/>
            </a:pPr>
            <a:r>
              <a:rPr lang="en-US" altLang="zh-TW" b="1" kern="0" smtClean="0">
                <a:solidFill>
                  <a:srgbClr val="C00000"/>
                </a:solidFill>
              </a:rPr>
              <a:t>State the image of the following chocolate brands in your mind. </a:t>
            </a:r>
          </a:p>
          <a:p>
            <a:pPr marL="0" indent="0" eaLnBrk="1" hangingPunct="1"/>
            <a:r>
              <a:rPr lang="en-US" altLang="zh-TW" kern="0" smtClean="0"/>
              <a:t> Kinder </a:t>
            </a:r>
          </a:p>
          <a:p>
            <a:pPr marL="0" indent="0" eaLnBrk="1" hangingPunct="1"/>
            <a:r>
              <a:rPr lang="en-US" altLang="zh-TW" kern="0" smtClean="0"/>
              <a:t> Ferrero Rocher</a:t>
            </a:r>
          </a:p>
          <a:p>
            <a:pPr marL="0" indent="0" eaLnBrk="1" hangingPunct="1"/>
            <a:r>
              <a:rPr lang="en-US" altLang="zh-TW" kern="0" smtClean="0"/>
              <a:t> Godiva</a:t>
            </a:r>
            <a:endParaRPr lang="en-US" altLang="zh-TW" kern="0" dirty="0" smtClean="0"/>
          </a:p>
        </p:txBody>
      </p:sp>
      <p:sp>
        <p:nvSpPr>
          <p:cNvPr id="11" name="Rectangle 4"/>
          <p:cNvSpPr>
            <a:spLocks noGrp="1" noChangeArrowheads="1"/>
          </p:cNvSpPr>
          <p:nvPr>
            <p:ph type="title"/>
          </p:nvPr>
        </p:nvSpPr>
        <p:spPr>
          <a:xfrm>
            <a:off x="251520" y="672016"/>
            <a:ext cx="7921625" cy="1295400"/>
          </a:xfrm>
          <a:noFill/>
        </p:spPr>
        <p:txBody>
          <a:bodyPr/>
          <a:lstStyle/>
          <a:p>
            <a:pPr eaLnBrk="1" hangingPunct="1"/>
            <a:r>
              <a:rPr lang="en-US" altLang="zh-TW" dirty="0" smtClean="0"/>
              <a:t>Activity 3</a:t>
            </a:r>
            <a:br>
              <a:rPr lang="en-US" altLang="zh-TW" dirty="0" smtClean="0"/>
            </a:br>
            <a:r>
              <a:rPr lang="en-US" dirty="0"/>
              <a:t>Product positioning exercise</a:t>
            </a:r>
            <a:endParaRPr lang="en-US" altLang="zh-TW" dirty="0" smtClean="0"/>
          </a:p>
        </p:txBody>
      </p:sp>
      <p:pic>
        <p:nvPicPr>
          <p:cNvPr id="12" name="Picture 11"/>
          <p:cNvPicPr>
            <a:picLocks noChangeAspect="1"/>
          </p:cNvPicPr>
          <p:nvPr/>
        </p:nvPicPr>
        <p:blipFill>
          <a:blip r:embed="rId3"/>
          <a:stretch>
            <a:fillRect/>
          </a:stretch>
        </p:blipFill>
        <p:spPr>
          <a:xfrm>
            <a:off x="5652120" y="3942680"/>
            <a:ext cx="2247900" cy="1485900"/>
          </a:xfrm>
          <a:prstGeom prst="rect">
            <a:avLst/>
          </a:prstGeom>
        </p:spPr>
      </p:pic>
    </p:spTree>
    <p:extLst>
      <p:ext uri="{BB962C8B-B14F-4D97-AF65-F5344CB8AC3E}">
        <p14:creationId xmlns:p14="http://schemas.microsoft.com/office/powerpoint/2010/main" val="12400188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AF6E0510-CF4A-4BDA-A708-6981AC9F8B81}" type="slidenum">
              <a:rPr kumimoji="0" lang="en-US" altLang="zh-TW"/>
              <a:pPr eaLnBrk="1" hangingPunct="1"/>
              <a:t>24</a:t>
            </a:fld>
            <a:endParaRPr kumimoji="0" lang="en-US" altLang="zh-TW"/>
          </a:p>
        </p:txBody>
      </p:sp>
      <p:sp>
        <p:nvSpPr>
          <p:cNvPr id="44035"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pic>
        <p:nvPicPr>
          <p:cNvPr id="4403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725" y="2492375"/>
            <a:ext cx="3643313"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4" name="Rectangle 5"/>
          <p:cNvSpPr>
            <a:spLocks noGrp="1" noChangeArrowheads="1"/>
          </p:cNvSpPr>
          <p:nvPr>
            <p:ph type="body" idx="1"/>
          </p:nvPr>
        </p:nvSpPr>
        <p:spPr>
          <a:xfrm>
            <a:off x="323850" y="692150"/>
            <a:ext cx="7272338" cy="4822825"/>
          </a:xfrm>
        </p:spPr>
        <p:txBody>
          <a:bodyPr/>
          <a:lstStyle/>
          <a:p>
            <a:pPr marL="541338" indent="-541338" eaLnBrk="1" hangingPunct="1">
              <a:buFont typeface="Wingdings" panose="05000000000000000000" pitchFamily="2" charset="2"/>
              <a:buNone/>
            </a:pPr>
            <a:r>
              <a:rPr lang="en-US" altLang="zh-TW" sz="4000" b="1" smtClean="0">
                <a:effectLst>
                  <a:outerShdw blurRad="38100" dist="38100" dir="2700000" algn="tl">
                    <a:srgbClr val="C0C0C0"/>
                  </a:outerShdw>
                </a:effectLst>
              </a:rPr>
              <a:t>Product positioning</a:t>
            </a:r>
            <a:r>
              <a:rPr lang="en-US" altLang="zh-TW" smtClean="0"/>
              <a:t> is: </a:t>
            </a:r>
          </a:p>
          <a:p>
            <a:pPr marL="541338" indent="-541338" eaLnBrk="1" hangingPunct="1">
              <a:buFont typeface="Wingdings" panose="05000000000000000000" pitchFamily="2" charset="2"/>
              <a:buNone/>
            </a:pPr>
            <a:endParaRPr lang="en-US" altLang="zh-TW" smtClean="0"/>
          </a:p>
          <a:p>
            <a:pPr marL="541338" indent="-541338" eaLnBrk="1" hangingPunct="1"/>
            <a:r>
              <a:rPr lang="en-US" altLang="zh-TW" smtClean="0"/>
              <a:t>the way the product is defined and perceived by consumers on important features. </a:t>
            </a:r>
          </a:p>
          <a:p>
            <a:pPr marL="541338" indent="-541338" eaLnBrk="1" hangingPunct="1"/>
            <a:endParaRPr lang="en-US" altLang="zh-TW" smtClean="0"/>
          </a:p>
          <a:p>
            <a:pPr marL="541338" indent="-541338" eaLnBrk="1" hangingPunct="1"/>
            <a:r>
              <a:rPr lang="en-US" altLang="zh-TW" smtClean="0"/>
              <a:t>the place the product occupies in consumers’ minds relative to competing products.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7FE88A3B-E112-451C-9BA8-6EA180C8F2B8}" type="slidenum">
              <a:rPr kumimoji="0" lang="en-US" altLang="zh-TW"/>
              <a:pPr eaLnBrk="1" hangingPunct="1"/>
              <a:t>25</a:t>
            </a:fld>
            <a:endParaRPr kumimoji="0" lang="en-US" altLang="zh-TW"/>
          </a:p>
        </p:txBody>
      </p:sp>
      <p:sp>
        <p:nvSpPr>
          <p:cNvPr id="45059"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54277" name="Rectangle 2"/>
          <p:cNvSpPr>
            <a:spLocks noGrp="1" noChangeArrowheads="1"/>
          </p:cNvSpPr>
          <p:nvPr>
            <p:ph type="title"/>
          </p:nvPr>
        </p:nvSpPr>
        <p:spPr/>
        <p:txBody>
          <a:bodyPr/>
          <a:lstStyle/>
          <a:p>
            <a:pPr eaLnBrk="1" hangingPunct="1">
              <a:defRPr/>
            </a:pPr>
            <a:r>
              <a:rPr lang="en-US" altLang="zh-TW" sz="4000" dirty="0" smtClean="0">
                <a:effectLst>
                  <a:outerShdw blurRad="38100" dist="38100" dir="2700000" algn="tl">
                    <a:srgbClr val="C0C0C0"/>
                  </a:outerShdw>
                </a:effectLst>
              </a:rPr>
              <a:t>Product positioning</a:t>
            </a:r>
            <a:endParaRPr lang="en-US" sz="4000" dirty="0" smtClean="0">
              <a:effectLst>
                <a:outerShdw blurRad="38100" dist="38100" dir="2700000" algn="tl">
                  <a:srgbClr val="C0C0C0"/>
                </a:outerShdw>
              </a:effectLst>
            </a:endParaRPr>
          </a:p>
        </p:txBody>
      </p:sp>
      <p:sp>
        <p:nvSpPr>
          <p:cNvPr id="45061" name="Rectangle 3"/>
          <p:cNvSpPr>
            <a:spLocks noGrp="1" noChangeArrowheads="1"/>
          </p:cNvSpPr>
          <p:nvPr>
            <p:ph type="body" idx="1"/>
          </p:nvPr>
        </p:nvSpPr>
        <p:spPr>
          <a:xfrm>
            <a:off x="323850" y="1773238"/>
            <a:ext cx="7775575" cy="4411662"/>
          </a:xfrm>
        </p:spPr>
        <p:txBody>
          <a:bodyPr/>
          <a:lstStyle/>
          <a:p>
            <a:pPr eaLnBrk="1" hangingPunct="1"/>
            <a:r>
              <a:rPr lang="en-US" altLang="zh-TW" dirty="0" smtClean="0"/>
              <a:t>is the product attributes </a:t>
            </a:r>
            <a:r>
              <a:rPr lang="en-US" altLang="zh-TW" b="1" u="sng" dirty="0" smtClean="0"/>
              <a:t>marketers want</a:t>
            </a:r>
            <a:r>
              <a:rPr lang="en-US" altLang="zh-TW" dirty="0" smtClean="0"/>
              <a:t> to place in the target customers’ mind.</a:t>
            </a:r>
          </a:p>
          <a:p>
            <a:pPr eaLnBrk="1" hangingPunct="1"/>
            <a:endParaRPr lang="en-US" altLang="zh-TW" dirty="0" smtClean="0"/>
          </a:p>
          <a:p>
            <a:pPr eaLnBrk="1" hangingPunct="1"/>
            <a:r>
              <a:rPr lang="en-US" altLang="zh-TW" dirty="0" smtClean="0"/>
              <a:t>But, how to achieve this?</a:t>
            </a:r>
          </a:p>
        </p:txBody>
      </p:sp>
      <p:pic>
        <p:nvPicPr>
          <p:cNvPr id="4506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725" y="3429000"/>
            <a:ext cx="2874963" cy="258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B761960F-8545-420E-86D1-EABF8B18DCCB}" type="slidenum">
              <a:rPr kumimoji="0" lang="en-US" altLang="zh-TW"/>
              <a:pPr eaLnBrk="1" hangingPunct="1"/>
              <a:t>26</a:t>
            </a:fld>
            <a:endParaRPr kumimoji="0" lang="en-US" altLang="zh-TW"/>
          </a:p>
        </p:txBody>
      </p:sp>
      <p:sp>
        <p:nvSpPr>
          <p:cNvPr id="46083"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46084" name="Rectangle 2"/>
          <p:cNvSpPr>
            <a:spLocks noGrp="1" noChangeArrowheads="1"/>
          </p:cNvSpPr>
          <p:nvPr>
            <p:ph type="title"/>
          </p:nvPr>
        </p:nvSpPr>
        <p:spPr/>
        <p:txBody>
          <a:bodyPr/>
          <a:lstStyle/>
          <a:p>
            <a:pPr eaLnBrk="1" hangingPunct="1"/>
            <a:r>
              <a:rPr lang="en-US" altLang="zh-TW" dirty="0" smtClean="0"/>
              <a:t>Basic Marketing Process</a:t>
            </a:r>
          </a:p>
        </p:txBody>
      </p:sp>
      <p:sp>
        <p:nvSpPr>
          <p:cNvPr id="46085" name="Oval 3"/>
          <p:cNvSpPr>
            <a:spLocks noChangeArrowheads="1"/>
          </p:cNvSpPr>
          <p:nvPr/>
        </p:nvSpPr>
        <p:spPr bwMode="auto">
          <a:xfrm>
            <a:off x="395288" y="4437063"/>
            <a:ext cx="2376487" cy="2016125"/>
          </a:xfrm>
          <a:prstGeom prst="ellipse">
            <a:avLst/>
          </a:prstGeom>
          <a:solidFill>
            <a:srgbClr val="66FF33"/>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46086" name="Oval 4"/>
          <p:cNvSpPr>
            <a:spLocks noChangeArrowheads="1"/>
          </p:cNvSpPr>
          <p:nvPr/>
        </p:nvSpPr>
        <p:spPr bwMode="auto">
          <a:xfrm>
            <a:off x="2987675" y="2636838"/>
            <a:ext cx="2160588" cy="1584325"/>
          </a:xfrm>
          <a:prstGeom prst="ellipse">
            <a:avLst/>
          </a:prstGeom>
          <a:solidFill>
            <a:srgbClr val="CCFFFF"/>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55304" name="Oval 5"/>
          <p:cNvSpPr>
            <a:spLocks noChangeArrowheads="1"/>
          </p:cNvSpPr>
          <p:nvPr/>
        </p:nvSpPr>
        <p:spPr bwMode="auto">
          <a:xfrm>
            <a:off x="5940425" y="1628775"/>
            <a:ext cx="2663825" cy="4032250"/>
          </a:xfrm>
          <a:prstGeom prst="ellipse">
            <a:avLst/>
          </a:prstGeom>
          <a:solidFill>
            <a:srgbClr val="FFCC99"/>
          </a:solidFill>
          <a:ln w="9525">
            <a:solidFill>
              <a:schemeClr val="tx1"/>
            </a:solidFill>
            <a:round/>
            <a:headEnd/>
            <a:tailEnd/>
          </a:ln>
          <a:effectLst>
            <a:outerShdw dist="107763" dir="2700000" algn="ctr" rotWithShape="0">
              <a:srgbClr val="808080">
                <a:alpha val="50000"/>
              </a:srgbClr>
            </a:outerShdw>
          </a:effectLst>
        </p:spPr>
        <p:txBody>
          <a:bodyPr wrap="none" anchor="ctr"/>
          <a:lstStyle/>
          <a:p>
            <a:pPr>
              <a:defRPr/>
            </a:pPr>
            <a:endParaRPr lang="en-US">
              <a:latin typeface="Arial" charset="0"/>
            </a:endParaRPr>
          </a:p>
        </p:txBody>
      </p:sp>
      <p:sp>
        <p:nvSpPr>
          <p:cNvPr id="720902" name="Text Box 6"/>
          <p:cNvSpPr txBox="1">
            <a:spLocks noChangeArrowheads="1"/>
          </p:cNvSpPr>
          <p:nvPr/>
        </p:nvSpPr>
        <p:spPr bwMode="auto">
          <a:xfrm>
            <a:off x="611188" y="4724400"/>
            <a:ext cx="2303462" cy="1463675"/>
          </a:xfrm>
          <a:prstGeom prst="rect">
            <a:avLst/>
          </a:prstGeom>
          <a:noFill/>
          <a:ln w="9525">
            <a:noFill/>
            <a:miter lim="800000"/>
            <a:headEnd/>
            <a:tailEnd/>
          </a:ln>
          <a:effec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r>
              <a:rPr lang="en-US" altLang="zh-TW" sz="2000">
                <a:solidFill>
                  <a:srgbClr val="0000FF"/>
                </a:solidFill>
                <a:latin typeface="Bookman Old Style" panose="02050604050505020204" pitchFamily="18" charset="0"/>
              </a:rPr>
              <a:t>Step 1:</a:t>
            </a:r>
          </a:p>
          <a:p>
            <a:pPr eaLnBrk="1" hangingPunct="1">
              <a:spcBef>
                <a:spcPct val="50000"/>
              </a:spcBef>
            </a:pPr>
            <a:r>
              <a:rPr lang="en-US" altLang="zh-TW" sz="2000">
                <a:solidFill>
                  <a:srgbClr val="0000FF"/>
                </a:solidFill>
                <a:latin typeface="Bookman Old Style" panose="02050604050505020204" pitchFamily="18" charset="0"/>
              </a:rPr>
              <a:t>Identifying Market Opportunities</a:t>
            </a:r>
          </a:p>
        </p:txBody>
      </p:sp>
      <p:sp>
        <p:nvSpPr>
          <p:cNvPr id="720903" name="Text Box 7"/>
          <p:cNvSpPr txBox="1">
            <a:spLocks noChangeArrowheads="1"/>
          </p:cNvSpPr>
          <p:nvPr/>
        </p:nvSpPr>
        <p:spPr bwMode="auto">
          <a:xfrm>
            <a:off x="3348038" y="2781300"/>
            <a:ext cx="1657350" cy="1311275"/>
          </a:xfrm>
          <a:prstGeom prst="rect">
            <a:avLst/>
          </a:prstGeom>
          <a:noFill/>
          <a:ln w="9525">
            <a:noFill/>
            <a:miter lim="800000"/>
            <a:headEnd/>
            <a:tailEnd/>
          </a:ln>
          <a:effec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r>
              <a:rPr lang="en-US" altLang="zh-TW" sz="2000">
                <a:solidFill>
                  <a:srgbClr val="800080"/>
                </a:solidFill>
                <a:latin typeface="Bookman Old Style" panose="02050604050505020204" pitchFamily="18" charset="0"/>
              </a:rPr>
              <a:t>Step 2: Selecting Target Markets</a:t>
            </a:r>
          </a:p>
        </p:txBody>
      </p:sp>
      <p:sp>
        <p:nvSpPr>
          <p:cNvPr id="720904" name="Text Box 8"/>
          <p:cNvSpPr txBox="1">
            <a:spLocks noChangeArrowheads="1"/>
          </p:cNvSpPr>
          <p:nvPr/>
        </p:nvSpPr>
        <p:spPr bwMode="auto">
          <a:xfrm>
            <a:off x="6227763" y="2133600"/>
            <a:ext cx="2376487" cy="2868613"/>
          </a:xfrm>
          <a:prstGeom prst="rect">
            <a:avLst/>
          </a:prstGeom>
          <a:noFill/>
          <a:ln w="9525">
            <a:noFill/>
            <a:miter lim="800000"/>
            <a:headEnd/>
            <a:tailEnd/>
          </a:ln>
          <a:effectLst/>
        </p:spPr>
        <p:txBody>
          <a:bodyPr>
            <a:spAutoFit/>
          </a:bodyPr>
          <a:lstStyle/>
          <a:p>
            <a:pPr>
              <a:spcBef>
                <a:spcPct val="50000"/>
              </a:spcBef>
              <a:defRPr/>
            </a:pPr>
            <a:r>
              <a:rPr lang="en-US" altLang="zh-TW" sz="2800" b="1" dirty="0">
                <a:solidFill>
                  <a:srgbClr val="C00000"/>
                </a:solidFill>
                <a:effectLst>
                  <a:outerShdw blurRad="38100" dist="38100" dir="2700000" algn="tl">
                    <a:srgbClr val="000000">
                      <a:alpha val="43137"/>
                    </a:srgbClr>
                  </a:outerShdw>
                </a:effectLst>
                <a:latin typeface="Bookman Old Style" pitchFamily="18" charset="0"/>
              </a:rPr>
              <a:t>Step 3:</a:t>
            </a:r>
          </a:p>
          <a:p>
            <a:pPr>
              <a:spcBef>
                <a:spcPct val="50000"/>
              </a:spcBef>
              <a:defRPr/>
            </a:pPr>
            <a:r>
              <a:rPr lang="en-US" altLang="zh-TW" sz="2800" b="1" dirty="0">
                <a:solidFill>
                  <a:srgbClr val="C00000"/>
                </a:solidFill>
                <a:latin typeface="Bookman Old Style" pitchFamily="18" charset="0"/>
              </a:rPr>
              <a:t>Developing the Marketing Mix Strategy</a:t>
            </a:r>
          </a:p>
        </p:txBody>
      </p:sp>
      <p:sp>
        <p:nvSpPr>
          <p:cNvPr id="720905" name="AutoShape 9"/>
          <p:cNvSpPr>
            <a:spLocks noChangeArrowheads="1"/>
          </p:cNvSpPr>
          <p:nvPr/>
        </p:nvSpPr>
        <p:spPr bwMode="auto">
          <a:xfrm rot="-2503416">
            <a:off x="2339975" y="4005263"/>
            <a:ext cx="976313" cy="485775"/>
          </a:xfrm>
          <a:prstGeom prst="rightArrow">
            <a:avLst>
              <a:gd name="adj1" fmla="val 50000"/>
              <a:gd name="adj2" fmla="val 50245"/>
            </a:avLst>
          </a:prstGeom>
          <a:solidFill>
            <a:schemeClr val="bg1">
              <a:lumMod val="95000"/>
            </a:schemeClr>
          </a:solidFill>
          <a:ln w="9525">
            <a:solidFill>
              <a:schemeClr val="tx1"/>
            </a:solidFill>
            <a:miter lim="800000"/>
            <a:headEnd/>
            <a:tailEnd/>
          </a:ln>
          <a:effectLst/>
        </p:spPr>
        <p:txBody>
          <a:bodyPr wrap="none" anchor="ctr"/>
          <a:lstStyle/>
          <a:p>
            <a:pPr>
              <a:defRPr/>
            </a:pPr>
            <a:endParaRPr lang="en-US">
              <a:latin typeface="Arial" charset="0"/>
            </a:endParaRPr>
          </a:p>
        </p:txBody>
      </p:sp>
      <p:sp>
        <p:nvSpPr>
          <p:cNvPr id="46092" name="AutoShape 10"/>
          <p:cNvSpPr>
            <a:spLocks noChangeArrowheads="1"/>
          </p:cNvSpPr>
          <p:nvPr/>
        </p:nvSpPr>
        <p:spPr bwMode="auto">
          <a:xfrm rot="-945664">
            <a:off x="5076825" y="2636838"/>
            <a:ext cx="976313" cy="503237"/>
          </a:xfrm>
          <a:prstGeom prst="rightArrow">
            <a:avLst>
              <a:gd name="adj1" fmla="val 50000"/>
              <a:gd name="adj2" fmla="val 48502"/>
            </a:avLst>
          </a:prstGeom>
          <a:solidFill>
            <a:srgbClr val="C00000"/>
          </a:solidFill>
          <a:ln w="9525">
            <a:solidFill>
              <a:schemeClr val="tx1"/>
            </a:solidFill>
            <a:miter lim="800000"/>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027932C9-1291-4846-8E69-F3AF3AD1FB16}" type="slidenum">
              <a:rPr kumimoji="0" lang="en-US" altLang="zh-TW"/>
              <a:pPr eaLnBrk="1" hangingPunct="1"/>
              <a:t>27</a:t>
            </a:fld>
            <a:endParaRPr kumimoji="0" lang="en-US" altLang="zh-TW"/>
          </a:p>
        </p:txBody>
      </p:sp>
      <p:sp>
        <p:nvSpPr>
          <p:cNvPr id="47107"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47108" name="Rectangle 2"/>
          <p:cNvSpPr>
            <a:spLocks noGrp="1" noChangeArrowheads="1"/>
          </p:cNvSpPr>
          <p:nvPr>
            <p:ph type="title"/>
          </p:nvPr>
        </p:nvSpPr>
        <p:spPr>
          <a:xfrm>
            <a:off x="250825" y="267629"/>
            <a:ext cx="8569325" cy="1385269"/>
          </a:xfrm>
        </p:spPr>
        <p:txBody>
          <a:bodyPr/>
          <a:lstStyle/>
          <a:p>
            <a:pPr eaLnBrk="1" hangingPunct="1"/>
            <a:r>
              <a:rPr lang="en-US" altLang="zh-TW" sz="3400" dirty="0" smtClean="0">
                <a:solidFill>
                  <a:schemeClr val="tx1"/>
                </a:solidFill>
              </a:rPr>
              <a:t/>
            </a:r>
            <a:br>
              <a:rPr lang="en-US" altLang="zh-TW" sz="3400" dirty="0" smtClean="0">
                <a:solidFill>
                  <a:schemeClr val="tx1"/>
                </a:solidFill>
              </a:rPr>
            </a:br>
            <a:r>
              <a:rPr lang="en-US" altLang="zh-TW" sz="3600" dirty="0" smtClean="0">
                <a:solidFill>
                  <a:schemeClr val="tx1"/>
                </a:solidFill>
              </a:rPr>
              <a:t>What is marketing mix?</a:t>
            </a:r>
            <a:r>
              <a:rPr lang="en-US" altLang="zh-TW" sz="3400" dirty="0" smtClean="0">
                <a:solidFill>
                  <a:schemeClr val="tx1"/>
                </a:solidFill>
              </a:rPr>
              <a:t> </a:t>
            </a:r>
            <a:br>
              <a:rPr lang="en-US" altLang="zh-TW" sz="3400" dirty="0" smtClean="0">
                <a:solidFill>
                  <a:schemeClr val="tx1"/>
                </a:solidFill>
              </a:rPr>
            </a:br>
            <a:r>
              <a:rPr lang="en-US" altLang="zh-TW" sz="3200" dirty="0">
                <a:solidFill>
                  <a:schemeClr val="tx1"/>
                </a:solidFill>
              </a:rPr>
              <a:t>B</a:t>
            </a:r>
            <a:r>
              <a:rPr lang="en-US" altLang="zh-TW" sz="3200" dirty="0" smtClean="0">
                <a:solidFill>
                  <a:schemeClr val="tx1"/>
                </a:solidFill>
              </a:rPr>
              <a:t>asic elements of marketing </a:t>
            </a:r>
            <a:r>
              <a:rPr lang="en-US" altLang="zh-TW" sz="3200" dirty="0">
                <a:solidFill>
                  <a:schemeClr val="tx1"/>
                </a:solidFill>
              </a:rPr>
              <a:t>mix (</a:t>
            </a:r>
            <a:r>
              <a:rPr lang="en-US" altLang="zh-TW" sz="3200" dirty="0" smtClean="0">
                <a:solidFill>
                  <a:schemeClr val="tx1"/>
                </a:solidFill>
              </a:rPr>
              <a:t>4Ps)</a:t>
            </a:r>
            <a:r>
              <a:rPr lang="en-US" altLang="zh-TW" sz="2800" dirty="0" smtClean="0">
                <a:solidFill>
                  <a:schemeClr val="tx1"/>
                </a:solidFill>
              </a:rPr>
              <a:t/>
            </a:r>
            <a:br>
              <a:rPr lang="en-US" altLang="zh-TW" sz="2800" dirty="0" smtClean="0">
                <a:solidFill>
                  <a:schemeClr val="tx1"/>
                </a:solidFill>
              </a:rPr>
            </a:br>
            <a:endParaRPr lang="en-US" altLang="zh-TW" sz="2800" dirty="0" smtClean="0">
              <a:solidFill>
                <a:schemeClr val="tx1"/>
              </a:solidFill>
            </a:endParaRPr>
          </a:p>
        </p:txBody>
      </p:sp>
      <p:sp>
        <p:nvSpPr>
          <p:cNvPr id="56326" name="AutoShape 4"/>
          <p:cNvSpPr>
            <a:spLocks noChangeArrowheads="1"/>
          </p:cNvSpPr>
          <p:nvPr/>
        </p:nvSpPr>
        <p:spPr bwMode="auto">
          <a:xfrm>
            <a:off x="6804025" y="1341438"/>
            <a:ext cx="2016125" cy="2087562"/>
          </a:xfrm>
          <a:prstGeom prst="wedgeEllipseCallout">
            <a:avLst>
              <a:gd name="adj1" fmla="val -68898"/>
              <a:gd name="adj2" fmla="val 30074"/>
            </a:avLst>
          </a:prstGeom>
          <a:solidFill>
            <a:srgbClr val="FFFF99"/>
          </a:solidFill>
          <a:ln w="9525">
            <a:solidFill>
              <a:schemeClr val="tx1"/>
            </a:solidFill>
            <a:miter lim="800000"/>
            <a:headEnd/>
            <a:tailEnd/>
          </a:ln>
          <a:effectLst>
            <a:outerShdw dist="107763" dir="2700000" algn="ctr" rotWithShape="0">
              <a:srgbClr val="808080">
                <a:alpha val="50000"/>
              </a:srgbClr>
            </a:outerShdw>
          </a:effectLst>
        </p:spPr>
        <p:txBody>
          <a:bodyPr/>
          <a:lstStyle/>
          <a:p>
            <a:pPr algn="ctr">
              <a:defRPr/>
            </a:pPr>
            <a:endParaRPr lang="en-US">
              <a:latin typeface="Arial" charset="0"/>
            </a:endParaRPr>
          </a:p>
        </p:txBody>
      </p:sp>
      <p:sp>
        <p:nvSpPr>
          <p:cNvPr id="56327" name="AutoShape 5"/>
          <p:cNvSpPr>
            <a:spLocks noChangeArrowheads="1"/>
          </p:cNvSpPr>
          <p:nvPr/>
        </p:nvSpPr>
        <p:spPr bwMode="auto">
          <a:xfrm rot="8416221">
            <a:off x="265113" y="4043363"/>
            <a:ext cx="2160587" cy="2160587"/>
          </a:xfrm>
          <a:prstGeom prst="wedgeEllipseCallout">
            <a:avLst>
              <a:gd name="adj1" fmla="val -59741"/>
              <a:gd name="adj2" fmla="val -32787"/>
            </a:avLst>
          </a:prstGeom>
          <a:solidFill>
            <a:srgbClr val="CCFFFF"/>
          </a:solidFill>
          <a:ln w="9525">
            <a:solidFill>
              <a:schemeClr val="tx1"/>
            </a:solidFill>
            <a:miter lim="800000"/>
            <a:headEnd/>
            <a:tailEnd/>
          </a:ln>
          <a:effectLst>
            <a:outerShdw dist="107763" dir="2700000" algn="ctr" rotWithShape="0">
              <a:srgbClr val="808080">
                <a:alpha val="50000"/>
              </a:srgbClr>
            </a:outerShdw>
          </a:effectLst>
        </p:spPr>
        <p:txBody>
          <a:bodyPr rot="10800000"/>
          <a:lstStyle/>
          <a:p>
            <a:pPr algn="ctr">
              <a:defRPr/>
            </a:pPr>
            <a:endParaRPr lang="en-US">
              <a:latin typeface="Arial" charset="0"/>
            </a:endParaRPr>
          </a:p>
        </p:txBody>
      </p:sp>
      <p:sp>
        <p:nvSpPr>
          <p:cNvPr id="47111" name="Text Box 6"/>
          <p:cNvSpPr txBox="1">
            <a:spLocks noChangeArrowheads="1"/>
          </p:cNvSpPr>
          <p:nvPr/>
        </p:nvSpPr>
        <p:spPr bwMode="auto">
          <a:xfrm>
            <a:off x="6877050" y="4724400"/>
            <a:ext cx="1873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endParaRPr lang="en-US" altLang="zh-TW"/>
          </a:p>
        </p:txBody>
      </p:sp>
      <p:sp>
        <p:nvSpPr>
          <p:cNvPr id="56329" name="AutoShape 7"/>
          <p:cNvSpPr>
            <a:spLocks noChangeArrowheads="1"/>
          </p:cNvSpPr>
          <p:nvPr/>
        </p:nvSpPr>
        <p:spPr bwMode="auto">
          <a:xfrm>
            <a:off x="6804025" y="4005263"/>
            <a:ext cx="2339975" cy="2087562"/>
          </a:xfrm>
          <a:prstGeom prst="wedgeEllipseCallout">
            <a:avLst>
              <a:gd name="adj1" fmla="val -57801"/>
              <a:gd name="adj2" fmla="val -12051"/>
            </a:avLst>
          </a:prstGeom>
          <a:solidFill>
            <a:srgbClr val="CC99FF"/>
          </a:solidFill>
          <a:ln w="9525">
            <a:solidFill>
              <a:schemeClr val="tx1"/>
            </a:solidFill>
            <a:miter lim="800000"/>
            <a:headEnd/>
            <a:tailEnd/>
          </a:ln>
          <a:effectLst>
            <a:outerShdw dist="107763" dir="2700000" algn="ctr" rotWithShape="0">
              <a:srgbClr val="808080">
                <a:alpha val="50000"/>
              </a:srgbClr>
            </a:outerShdw>
          </a:effectLst>
        </p:spPr>
        <p:txBody>
          <a:bodyPr/>
          <a:lstStyle/>
          <a:p>
            <a:pPr algn="ctr">
              <a:defRPr/>
            </a:pPr>
            <a:endParaRPr lang="en-US">
              <a:latin typeface="Arial" charset="0"/>
            </a:endParaRPr>
          </a:p>
        </p:txBody>
      </p:sp>
      <p:sp>
        <p:nvSpPr>
          <p:cNvPr id="56330" name="AutoShape 8"/>
          <p:cNvSpPr>
            <a:spLocks noChangeArrowheads="1"/>
          </p:cNvSpPr>
          <p:nvPr/>
        </p:nvSpPr>
        <p:spPr bwMode="auto">
          <a:xfrm rot="8416221">
            <a:off x="395288" y="1557338"/>
            <a:ext cx="2087562" cy="2087562"/>
          </a:xfrm>
          <a:prstGeom prst="wedgeEllipseCallout">
            <a:avLst>
              <a:gd name="adj1" fmla="val -29542"/>
              <a:gd name="adj2" fmla="val -62079"/>
            </a:avLst>
          </a:prstGeom>
          <a:solidFill>
            <a:srgbClr val="FFCC99"/>
          </a:solidFill>
          <a:ln w="9525">
            <a:solidFill>
              <a:schemeClr val="tx1"/>
            </a:solidFill>
            <a:miter lim="800000"/>
            <a:headEnd/>
            <a:tailEnd/>
          </a:ln>
          <a:effectLst>
            <a:outerShdw dist="107763" dir="2700000" algn="ctr" rotWithShape="0">
              <a:srgbClr val="808080">
                <a:alpha val="50000"/>
              </a:srgbClr>
            </a:outerShdw>
          </a:effectLst>
        </p:spPr>
        <p:txBody>
          <a:bodyPr rot="10800000"/>
          <a:lstStyle/>
          <a:p>
            <a:pPr algn="ctr">
              <a:defRPr/>
            </a:pPr>
            <a:endParaRPr lang="en-US">
              <a:latin typeface="Arial" charset="0"/>
            </a:endParaRPr>
          </a:p>
        </p:txBody>
      </p:sp>
      <p:sp>
        <p:nvSpPr>
          <p:cNvPr id="47114" name="Text Box 9"/>
          <p:cNvSpPr txBox="1">
            <a:spLocks noChangeArrowheads="1"/>
          </p:cNvSpPr>
          <p:nvPr/>
        </p:nvSpPr>
        <p:spPr bwMode="auto">
          <a:xfrm>
            <a:off x="539750" y="2125663"/>
            <a:ext cx="1727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endParaRPr lang="en-US" altLang="zh-TW"/>
          </a:p>
        </p:txBody>
      </p:sp>
      <p:sp>
        <p:nvSpPr>
          <p:cNvPr id="47115" name="Text Box 10"/>
          <p:cNvSpPr txBox="1">
            <a:spLocks noChangeArrowheads="1"/>
          </p:cNvSpPr>
          <p:nvPr/>
        </p:nvSpPr>
        <p:spPr bwMode="auto">
          <a:xfrm>
            <a:off x="611188" y="1916113"/>
            <a:ext cx="1800225" cy="112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r>
              <a:rPr lang="en-US" altLang="zh-TW" sz="4000" b="1">
                <a:solidFill>
                  <a:srgbClr val="FF0000"/>
                </a:solidFill>
              </a:rPr>
              <a:t>P</a:t>
            </a:r>
            <a:r>
              <a:rPr lang="en-US" altLang="zh-TW" sz="2800" b="1"/>
              <a:t>roduct Strategy</a:t>
            </a:r>
          </a:p>
        </p:txBody>
      </p:sp>
      <p:sp>
        <p:nvSpPr>
          <p:cNvPr id="47116" name="Text Box 11"/>
          <p:cNvSpPr>
            <a:spLocks noGrp="1" noChangeArrowheads="1"/>
          </p:cNvSpPr>
          <p:nvPr>
            <p:ph type="body" idx="1"/>
          </p:nvPr>
        </p:nvSpPr>
        <p:spPr>
          <a:xfrm>
            <a:off x="6732588" y="1844675"/>
            <a:ext cx="2089150" cy="1008063"/>
          </a:xfrm>
          <a:noFill/>
        </p:spPr>
        <p:txBody>
          <a:bodyPr/>
          <a:lstStyle/>
          <a:p>
            <a:pPr eaLnBrk="1" hangingPunct="1">
              <a:lnSpc>
                <a:spcPct val="80000"/>
              </a:lnSpc>
              <a:spcBef>
                <a:spcPct val="50000"/>
              </a:spcBef>
              <a:buClrTx/>
              <a:buSzTx/>
              <a:buFontTx/>
              <a:buNone/>
            </a:pPr>
            <a:r>
              <a:rPr lang="en-US" altLang="zh-TW" smtClean="0"/>
              <a:t>   </a:t>
            </a:r>
            <a:r>
              <a:rPr lang="en-US" altLang="zh-TW" sz="4000" b="1" smtClean="0">
                <a:solidFill>
                  <a:srgbClr val="FF0000"/>
                </a:solidFill>
              </a:rPr>
              <a:t>P</a:t>
            </a:r>
            <a:r>
              <a:rPr lang="en-US" altLang="zh-TW" sz="2800" b="1" smtClean="0"/>
              <a:t>ricing Strategy</a:t>
            </a:r>
          </a:p>
        </p:txBody>
      </p:sp>
      <p:sp>
        <p:nvSpPr>
          <p:cNvPr id="47117" name="Text Box 12"/>
          <p:cNvSpPr txBox="1">
            <a:spLocks noChangeArrowheads="1"/>
          </p:cNvSpPr>
          <p:nvPr/>
        </p:nvSpPr>
        <p:spPr bwMode="auto">
          <a:xfrm>
            <a:off x="0" y="4365625"/>
            <a:ext cx="28432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90000"/>
              </a:lnSpc>
              <a:spcBef>
                <a:spcPct val="50000"/>
              </a:spcBef>
            </a:pPr>
            <a:r>
              <a:rPr lang="en-US" altLang="zh-TW" sz="3200"/>
              <a:t>     </a:t>
            </a:r>
            <a:r>
              <a:rPr lang="en-US" altLang="zh-TW" sz="4000" b="1">
                <a:solidFill>
                  <a:srgbClr val="FF0000"/>
                </a:solidFill>
              </a:rPr>
              <a:t>P</a:t>
            </a:r>
            <a:r>
              <a:rPr lang="en-US" altLang="zh-TW" sz="2800" b="1"/>
              <a:t>lace </a:t>
            </a:r>
            <a:r>
              <a:rPr lang="en-US" altLang="zh-TW" sz="2400" b="1"/>
              <a:t>(Distribution)</a:t>
            </a:r>
            <a:r>
              <a:rPr lang="en-US" altLang="zh-TW" sz="2800" b="1"/>
              <a:t> Strategy</a:t>
            </a:r>
          </a:p>
        </p:txBody>
      </p:sp>
      <p:sp>
        <p:nvSpPr>
          <p:cNvPr id="47118" name="Text Box 13"/>
          <p:cNvSpPr txBox="1">
            <a:spLocks noChangeArrowheads="1"/>
          </p:cNvSpPr>
          <p:nvPr/>
        </p:nvSpPr>
        <p:spPr bwMode="auto">
          <a:xfrm>
            <a:off x="6694488" y="4437063"/>
            <a:ext cx="2449512"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90000"/>
              </a:lnSpc>
              <a:spcBef>
                <a:spcPct val="50000"/>
              </a:spcBef>
            </a:pPr>
            <a:r>
              <a:rPr lang="en-US" altLang="zh-TW" sz="3200"/>
              <a:t>   </a:t>
            </a:r>
            <a:r>
              <a:rPr lang="en-US" altLang="zh-TW" sz="4000" b="1">
                <a:solidFill>
                  <a:srgbClr val="FF0000"/>
                </a:solidFill>
              </a:rPr>
              <a:t>P</a:t>
            </a:r>
            <a:r>
              <a:rPr lang="en-US" altLang="zh-TW" sz="2800" b="1"/>
              <a:t>romotion Strategy</a:t>
            </a:r>
          </a:p>
        </p:txBody>
      </p:sp>
      <p:sp>
        <p:nvSpPr>
          <p:cNvPr id="56336" name="AutoShape 15"/>
          <p:cNvSpPr>
            <a:spLocks noChangeArrowheads="1"/>
          </p:cNvSpPr>
          <p:nvPr/>
        </p:nvSpPr>
        <p:spPr bwMode="auto">
          <a:xfrm>
            <a:off x="3132138" y="2924175"/>
            <a:ext cx="3240087" cy="2160588"/>
          </a:xfrm>
          <a:prstGeom prst="roundRect">
            <a:avLst>
              <a:gd name="adj" fmla="val 16667"/>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gradFill>
          <a:ln w="9525">
            <a:solidFill>
              <a:schemeClr val="tx1"/>
            </a:solidFill>
            <a:round/>
            <a:headEnd/>
            <a:tailEnd/>
          </a:ln>
          <a:effectLst>
            <a:outerShdw dist="107763" dir="2700000" algn="ctr" rotWithShape="0">
              <a:srgbClr val="808080">
                <a:alpha val="50000"/>
              </a:srgbClr>
            </a:outerShdw>
          </a:effectLst>
        </p:spPr>
        <p:txBody>
          <a:bodyPr wrap="none" anchor="ctr"/>
          <a:lstStyle/>
          <a:p>
            <a:pPr>
              <a:defRPr/>
            </a:pPr>
            <a:endParaRPr lang="en-US">
              <a:latin typeface="Arial" charset="0"/>
            </a:endParaRPr>
          </a:p>
        </p:txBody>
      </p:sp>
      <p:sp>
        <p:nvSpPr>
          <p:cNvPr id="47120" name="Text Box 16"/>
          <p:cNvSpPr txBox="1">
            <a:spLocks noChangeArrowheads="1"/>
          </p:cNvSpPr>
          <p:nvPr/>
        </p:nvSpPr>
        <p:spPr bwMode="auto">
          <a:xfrm>
            <a:off x="3348038" y="3357563"/>
            <a:ext cx="273685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spcBef>
                <a:spcPct val="50000"/>
              </a:spcBef>
            </a:pPr>
            <a:r>
              <a:rPr lang="en-US" altLang="zh-TW" sz="3600" b="1">
                <a:solidFill>
                  <a:schemeClr val="bg1"/>
                </a:solidFill>
                <a:latin typeface="Bookman Old Style" panose="02050604050505020204" pitchFamily="18" charset="0"/>
              </a:rPr>
              <a:t>Marketing Mix</a:t>
            </a:r>
          </a:p>
        </p:txBody>
      </p:sp>
      <p:sp>
        <p:nvSpPr>
          <p:cNvPr id="725009" name="WordArt 17"/>
          <p:cNvSpPr>
            <a:spLocks noChangeArrowheads="1" noChangeShapeType="1" noTextEdit="1"/>
          </p:cNvSpPr>
          <p:nvPr/>
        </p:nvSpPr>
        <p:spPr bwMode="auto">
          <a:xfrm>
            <a:off x="3563938" y="5445125"/>
            <a:ext cx="2232025" cy="719138"/>
          </a:xfrm>
          <a:prstGeom prst="rect">
            <a:avLst/>
          </a:prstGeom>
        </p:spPr>
        <p:txBody>
          <a:bodyPr wrap="none" fromWordArt="1">
            <a:prstTxWarp prst="textPlain">
              <a:avLst>
                <a:gd name="adj" fmla="val 50000"/>
              </a:avLst>
            </a:prstTxWarp>
            <a:scene3d>
              <a:camera prst="legacyPerspectiveTopLeft"/>
              <a:lightRig rig="legacyNormal3" dir="r"/>
            </a:scene3d>
            <a:sp3d extrusionH="201600" prstMaterial="legacyMetal">
              <a:extrusionClr>
                <a:srgbClr val="FFFFFF"/>
              </a:extrusionClr>
              <a:contourClr>
                <a:srgbClr val="CBCBCB"/>
              </a:contourClr>
            </a:sp3d>
          </a:bodyPr>
          <a:lstStyle/>
          <a:p>
            <a:pPr algn="ctr"/>
            <a:r>
              <a:rPr lang="en-US" altLang="zh-TW" sz="3600" kern="10">
                <a:ln w="9525">
                  <a:round/>
                  <a:headEnd/>
                  <a:tailEnd/>
                </a:ln>
                <a:gradFill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gradFill>
                <a:latin typeface="標楷體" panose="03000509000000000000" pitchFamily="65" charset="-120"/>
                <a:ea typeface="標楷體" panose="03000509000000000000" pitchFamily="65" charset="-120"/>
              </a:rPr>
              <a:t>Four Ps</a:t>
            </a:r>
            <a:endParaRPr lang="zh-TW" altLang="en-US" sz="3600" kern="10">
              <a:ln w="9525">
                <a:round/>
                <a:headEnd/>
                <a:tailEnd/>
              </a:ln>
              <a:gradFill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gra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0696580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25009"/>
                                        </p:tgtEl>
                                        <p:attrNameLst>
                                          <p:attrName>style.visibility</p:attrName>
                                        </p:attrNameLst>
                                      </p:cBhvr>
                                      <p:to>
                                        <p:strVal val="visible"/>
                                      </p:to>
                                    </p:set>
                                    <p:animEffect transition="in" filter="blinds(horizontal)">
                                      <p:cBhvr>
                                        <p:cTn id="7" dur="500"/>
                                        <p:tgtEl>
                                          <p:spTgt spid="7250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027932C9-1291-4846-8E69-F3AF3AD1FB16}" type="slidenum">
              <a:rPr kumimoji="0" lang="en-US" altLang="zh-TW"/>
              <a:pPr eaLnBrk="1" hangingPunct="1"/>
              <a:t>28</a:t>
            </a:fld>
            <a:endParaRPr kumimoji="0" lang="en-US" altLang="zh-TW"/>
          </a:p>
        </p:txBody>
      </p:sp>
      <p:sp>
        <p:nvSpPr>
          <p:cNvPr id="47107"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47108" name="Rectangle 2"/>
          <p:cNvSpPr>
            <a:spLocks noGrp="1" noChangeArrowheads="1"/>
          </p:cNvSpPr>
          <p:nvPr>
            <p:ph type="title"/>
          </p:nvPr>
        </p:nvSpPr>
        <p:spPr>
          <a:xfrm>
            <a:off x="250825" y="188913"/>
            <a:ext cx="8569325" cy="1169676"/>
          </a:xfrm>
        </p:spPr>
        <p:txBody>
          <a:bodyPr/>
          <a:lstStyle/>
          <a:p>
            <a:pPr eaLnBrk="1" hangingPunct="1"/>
            <a:r>
              <a:rPr lang="en-US" altLang="zh-TW" sz="4000" dirty="0">
                <a:effectLst>
                  <a:outerShdw blurRad="38100" dist="38100" dir="2700000" algn="tl">
                    <a:srgbClr val="C0C0C0"/>
                  </a:outerShdw>
                </a:effectLst>
              </a:rPr>
              <a:t>Marketing mix </a:t>
            </a:r>
            <a:r>
              <a:rPr lang="en-US" altLang="zh-TW" sz="4000" dirty="0" smtClean="0">
                <a:effectLst>
                  <a:outerShdw blurRad="38100" dist="38100" dir="2700000" algn="tl">
                    <a:srgbClr val="C0C0C0"/>
                  </a:outerShdw>
                </a:effectLst>
              </a:rPr>
              <a:t>of </a:t>
            </a:r>
            <a:r>
              <a:rPr lang="en-US" altLang="zh-TW" sz="4000" dirty="0">
                <a:effectLst>
                  <a:outerShdw blurRad="38100" dist="38100" dir="2700000" algn="tl">
                    <a:srgbClr val="C0C0C0"/>
                  </a:outerShdw>
                </a:effectLst>
              </a:rPr>
              <a:t>different chocolate brands</a:t>
            </a:r>
          </a:p>
        </p:txBody>
      </p:sp>
      <p:sp>
        <p:nvSpPr>
          <p:cNvPr id="56326" name="AutoShape 4"/>
          <p:cNvSpPr>
            <a:spLocks noChangeArrowheads="1"/>
          </p:cNvSpPr>
          <p:nvPr/>
        </p:nvSpPr>
        <p:spPr bwMode="auto">
          <a:xfrm>
            <a:off x="6804025" y="1341438"/>
            <a:ext cx="2016125" cy="2087562"/>
          </a:xfrm>
          <a:prstGeom prst="wedgeEllipseCallout">
            <a:avLst>
              <a:gd name="adj1" fmla="val -68898"/>
              <a:gd name="adj2" fmla="val 30074"/>
            </a:avLst>
          </a:prstGeom>
          <a:solidFill>
            <a:srgbClr val="FFFF99"/>
          </a:solidFill>
          <a:ln w="9525">
            <a:solidFill>
              <a:schemeClr val="tx1"/>
            </a:solidFill>
            <a:miter lim="800000"/>
            <a:headEnd/>
            <a:tailEnd/>
          </a:ln>
          <a:effectLst>
            <a:outerShdw dist="107763" dir="2700000" algn="ctr" rotWithShape="0">
              <a:srgbClr val="808080">
                <a:alpha val="50000"/>
              </a:srgbClr>
            </a:outerShdw>
          </a:effectLst>
        </p:spPr>
        <p:txBody>
          <a:bodyPr/>
          <a:lstStyle/>
          <a:p>
            <a:pPr algn="ctr">
              <a:defRPr/>
            </a:pPr>
            <a:endParaRPr lang="en-US">
              <a:latin typeface="Arial" charset="0"/>
            </a:endParaRPr>
          </a:p>
        </p:txBody>
      </p:sp>
      <p:sp>
        <p:nvSpPr>
          <p:cNvPr id="56327" name="AutoShape 5"/>
          <p:cNvSpPr>
            <a:spLocks noChangeArrowheads="1"/>
          </p:cNvSpPr>
          <p:nvPr/>
        </p:nvSpPr>
        <p:spPr bwMode="auto">
          <a:xfrm rot="8416221">
            <a:off x="265113" y="4043363"/>
            <a:ext cx="2160587" cy="2160587"/>
          </a:xfrm>
          <a:prstGeom prst="wedgeEllipseCallout">
            <a:avLst>
              <a:gd name="adj1" fmla="val -59741"/>
              <a:gd name="adj2" fmla="val -32787"/>
            </a:avLst>
          </a:prstGeom>
          <a:solidFill>
            <a:srgbClr val="CCFFFF"/>
          </a:solidFill>
          <a:ln w="9525">
            <a:solidFill>
              <a:schemeClr val="tx1"/>
            </a:solidFill>
            <a:miter lim="800000"/>
            <a:headEnd/>
            <a:tailEnd/>
          </a:ln>
          <a:effectLst>
            <a:outerShdw dist="107763" dir="2700000" algn="ctr" rotWithShape="0">
              <a:srgbClr val="808080">
                <a:alpha val="50000"/>
              </a:srgbClr>
            </a:outerShdw>
          </a:effectLst>
        </p:spPr>
        <p:txBody>
          <a:bodyPr rot="10800000"/>
          <a:lstStyle/>
          <a:p>
            <a:pPr algn="ctr">
              <a:defRPr/>
            </a:pPr>
            <a:endParaRPr lang="en-US">
              <a:latin typeface="Arial" charset="0"/>
            </a:endParaRPr>
          </a:p>
        </p:txBody>
      </p:sp>
      <p:sp>
        <p:nvSpPr>
          <p:cNvPr id="47111" name="Text Box 6"/>
          <p:cNvSpPr txBox="1">
            <a:spLocks noChangeArrowheads="1"/>
          </p:cNvSpPr>
          <p:nvPr/>
        </p:nvSpPr>
        <p:spPr bwMode="auto">
          <a:xfrm>
            <a:off x="6877050" y="4724400"/>
            <a:ext cx="1873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endParaRPr lang="en-US" altLang="zh-TW"/>
          </a:p>
        </p:txBody>
      </p:sp>
      <p:sp>
        <p:nvSpPr>
          <p:cNvPr id="56329" name="AutoShape 7"/>
          <p:cNvSpPr>
            <a:spLocks noChangeArrowheads="1"/>
          </p:cNvSpPr>
          <p:nvPr/>
        </p:nvSpPr>
        <p:spPr bwMode="auto">
          <a:xfrm>
            <a:off x="6804025" y="4005263"/>
            <a:ext cx="2339975" cy="2087562"/>
          </a:xfrm>
          <a:prstGeom prst="wedgeEllipseCallout">
            <a:avLst>
              <a:gd name="adj1" fmla="val -57801"/>
              <a:gd name="adj2" fmla="val -12051"/>
            </a:avLst>
          </a:prstGeom>
          <a:solidFill>
            <a:srgbClr val="CC99FF"/>
          </a:solidFill>
          <a:ln w="9525">
            <a:solidFill>
              <a:schemeClr val="tx1"/>
            </a:solidFill>
            <a:miter lim="800000"/>
            <a:headEnd/>
            <a:tailEnd/>
          </a:ln>
          <a:effectLst>
            <a:outerShdw dist="107763" dir="2700000" algn="ctr" rotWithShape="0">
              <a:srgbClr val="808080">
                <a:alpha val="50000"/>
              </a:srgbClr>
            </a:outerShdw>
          </a:effectLst>
        </p:spPr>
        <p:txBody>
          <a:bodyPr/>
          <a:lstStyle/>
          <a:p>
            <a:pPr algn="ctr">
              <a:defRPr/>
            </a:pPr>
            <a:endParaRPr lang="en-US">
              <a:latin typeface="Arial" charset="0"/>
            </a:endParaRPr>
          </a:p>
        </p:txBody>
      </p:sp>
      <p:sp>
        <p:nvSpPr>
          <p:cNvPr id="56330" name="AutoShape 8"/>
          <p:cNvSpPr>
            <a:spLocks noChangeArrowheads="1"/>
          </p:cNvSpPr>
          <p:nvPr/>
        </p:nvSpPr>
        <p:spPr bwMode="auto">
          <a:xfrm rot="8416221">
            <a:off x="395288" y="1557338"/>
            <a:ext cx="2087562" cy="2087562"/>
          </a:xfrm>
          <a:prstGeom prst="wedgeEllipseCallout">
            <a:avLst>
              <a:gd name="adj1" fmla="val -29542"/>
              <a:gd name="adj2" fmla="val -62079"/>
            </a:avLst>
          </a:prstGeom>
          <a:solidFill>
            <a:srgbClr val="FFCC99"/>
          </a:solidFill>
          <a:ln w="9525">
            <a:solidFill>
              <a:schemeClr val="tx1"/>
            </a:solidFill>
            <a:miter lim="800000"/>
            <a:headEnd/>
            <a:tailEnd/>
          </a:ln>
          <a:effectLst>
            <a:outerShdw dist="107763" dir="2700000" algn="ctr" rotWithShape="0">
              <a:srgbClr val="808080">
                <a:alpha val="50000"/>
              </a:srgbClr>
            </a:outerShdw>
          </a:effectLst>
        </p:spPr>
        <p:txBody>
          <a:bodyPr rot="10800000"/>
          <a:lstStyle/>
          <a:p>
            <a:pPr algn="ctr">
              <a:defRPr/>
            </a:pPr>
            <a:endParaRPr lang="en-US">
              <a:latin typeface="Arial" charset="0"/>
            </a:endParaRPr>
          </a:p>
        </p:txBody>
      </p:sp>
      <p:sp>
        <p:nvSpPr>
          <p:cNvPr id="47114" name="Text Box 9"/>
          <p:cNvSpPr txBox="1">
            <a:spLocks noChangeArrowheads="1"/>
          </p:cNvSpPr>
          <p:nvPr/>
        </p:nvSpPr>
        <p:spPr bwMode="auto">
          <a:xfrm>
            <a:off x="539750" y="2125663"/>
            <a:ext cx="1727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endParaRPr lang="en-US" altLang="zh-TW"/>
          </a:p>
        </p:txBody>
      </p:sp>
      <p:sp>
        <p:nvSpPr>
          <p:cNvPr id="47115" name="Text Box 10"/>
          <p:cNvSpPr txBox="1">
            <a:spLocks noChangeArrowheads="1"/>
          </p:cNvSpPr>
          <p:nvPr/>
        </p:nvSpPr>
        <p:spPr bwMode="auto">
          <a:xfrm>
            <a:off x="611188" y="1916113"/>
            <a:ext cx="1800225" cy="112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r>
              <a:rPr lang="en-US" altLang="zh-TW" sz="4000" b="1">
                <a:solidFill>
                  <a:srgbClr val="FF0000"/>
                </a:solidFill>
              </a:rPr>
              <a:t>P</a:t>
            </a:r>
            <a:r>
              <a:rPr lang="en-US" altLang="zh-TW" sz="2800" b="1"/>
              <a:t>roduct Strategy</a:t>
            </a:r>
          </a:p>
        </p:txBody>
      </p:sp>
      <p:sp>
        <p:nvSpPr>
          <p:cNvPr id="47116" name="Text Box 11"/>
          <p:cNvSpPr>
            <a:spLocks noGrp="1" noChangeArrowheads="1"/>
          </p:cNvSpPr>
          <p:nvPr>
            <p:ph type="body" idx="1"/>
          </p:nvPr>
        </p:nvSpPr>
        <p:spPr>
          <a:xfrm>
            <a:off x="6732588" y="1844675"/>
            <a:ext cx="2089150" cy="1008063"/>
          </a:xfrm>
          <a:noFill/>
        </p:spPr>
        <p:txBody>
          <a:bodyPr/>
          <a:lstStyle/>
          <a:p>
            <a:pPr eaLnBrk="1" hangingPunct="1">
              <a:lnSpc>
                <a:spcPct val="80000"/>
              </a:lnSpc>
              <a:spcBef>
                <a:spcPct val="50000"/>
              </a:spcBef>
              <a:buClrTx/>
              <a:buSzTx/>
              <a:buFontTx/>
              <a:buNone/>
            </a:pPr>
            <a:r>
              <a:rPr lang="en-US" altLang="zh-TW" smtClean="0"/>
              <a:t>   </a:t>
            </a:r>
            <a:r>
              <a:rPr lang="en-US" altLang="zh-TW" sz="4000" b="1" smtClean="0">
                <a:solidFill>
                  <a:srgbClr val="FF0000"/>
                </a:solidFill>
              </a:rPr>
              <a:t>P</a:t>
            </a:r>
            <a:r>
              <a:rPr lang="en-US" altLang="zh-TW" sz="2800" b="1" smtClean="0"/>
              <a:t>ricing Strategy</a:t>
            </a:r>
          </a:p>
        </p:txBody>
      </p:sp>
      <p:sp>
        <p:nvSpPr>
          <p:cNvPr id="47117" name="Text Box 12"/>
          <p:cNvSpPr txBox="1">
            <a:spLocks noChangeArrowheads="1"/>
          </p:cNvSpPr>
          <p:nvPr/>
        </p:nvSpPr>
        <p:spPr bwMode="auto">
          <a:xfrm>
            <a:off x="0" y="4365625"/>
            <a:ext cx="28432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90000"/>
              </a:lnSpc>
              <a:spcBef>
                <a:spcPct val="50000"/>
              </a:spcBef>
            </a:pPr>
            <a:r>
              <a:rPr lang="en-US" altLang="zh-TW" sz="3200"/>
              <a:t>     </a:t>
            </a:r>
            <a:r>
              <a:rPr lang="en-US" altLang="zh-TW" sz="4000" b="1">
                <a:solidFill>
                  <a:srgbClr val="FF0000"/>
                </a:solidFill>
              </a:rPr>
              <a:t>P</a:t>
            </a:r>
            <a:r>
              <a:rPr lang="en-US" altLang="zh-TW" sz="2800" b="1"/>
              <a:t>lace </a:t>
            </a:r>
            <a:r>
              <a:rPr lang="en-US" altLang="zh-TW" sz="2400" b="1"/>
              <a:t>(Distribution)</a:t>
            </a:r>
            <a:r>
              <a:rPr lang="en-US" altLang="zh-TW" sz="2800" b="1"/>
              <a:t> Strategy</a:t>
            </a:r>
          </a:p>
        </p:txBody>
      </p:sp>
      <p:sp>
        <p:nvSpPr>
          <p:cNvPr id="47118" name="Text Box 13"/>
          <p:cNvSpPr txBox="1">
            <a:spLocks noChangeArrowheads="1"/>
          </p:cNvSpPr>
          <p:nvPr/>
        </p:nvSpPr>
        <p:spPr bwMode="auto">
          <a:xfrm>
            <a:off x="6694488" y="4437063"/>
            <a:ext cx="2449512"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90000"/>
              </a:lnSpc>
              <a:spcBef>
                <a:spcPct val="50000"/>
              </a:spcBef>
            </a:pPr>
            <a:r>
              <a:rPr lang="en-US" altLang="zh-TW" sz="3200"/>
              <a:t>   </a:t>
            </a:r>
            <a:r>
              <a:rPr lang="en-US" altLang="zh-TW" sz="4000" b="1">
                <a:solidFill>
                  <a:srgbClr val="FF0000"/>
                </a:solidFill>
              </a:rPr>
              <a:t>P</a:t>
            </a:r>
            <a:r>
              <a:rPr lang="en-US" altLang="zh-TW" sz="2800" b="1"/>
              <a:t>romotion Strategy</a:t>
            </a:r>
          </a:p>
        </p:txBody>
      </p:sp>
      <p:pic>
        <p:nvPicPr>
          <p:cNvPr id="32" name="Picture 31"/>
          <p:cNvPicPr>
            <a:picLocks noChangeAspect="1"/>
          </p:cNvPicPr>
          <p:nvPr/>
        </p:nvPicPr>
        <p:blipFill>
          <a:blip r:embed="rId3"/>
          <a:stretch>
            <a:fillRect/>
          </a:stretch>
        </p:blipFill>
        <p:spPr>
          <a:xfrm>
            <a:off x="3616654" y="2852738"/>
            <a:ext cx="2247900" cy="1485900"/>
          </a:xfrm>
          <a:prstGeom prst="rect">
            <a:avLst/>
          </a:prstGeom>
        </p:spPr>
      </p:pic>
    </p:spTree>
    <p:extLst>
      <p:ext uri="{BB962C8B-B14F-4D97-AF65-F5344CB8AC3E}">
        <p14:creationId xmlns:p14="http://schemas.microsoft.com/office/powerpoint/2010/main" val="22442565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C6316CD0-A5B0-4DEB-8A5A-0153004F99CE}" type="slidenum">
              <a:rPr kumimoji="0" lang="en-US" altLang="zh-TW"/>
              <a:pPr eaLnBrk="1" hangingPunct="1"/>
              <a:t>29</a:t>
            </a:fld>
            <a:endParaRPr kumimoji="0" lang="en-US" altLang="zh-TW"/>
          </a:p>
        </p:txBody>
      </p:sp>
      <p:sp>
        <p:nvSpPr>
          <p:cNvPr id="54275"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658435" name="Rectangle 3"/>
          <p:cNvSpPr>
            <a:spLocks noGrp="1" noChangeArrowheads="1"/>
          </p:cNvSpPr>
          <p:nvPr>
            <p:ph type="title"/>
          </p:nvPr>
        </p:nvSpPr>
        <p:spPr>
          <a:xfrm>
            <a:off x="3348038" y="2060575"/>
            <a:ext cx="4608512" cy="2447925"/>
          </a:xfrm>
        </p:spPr>
        <p:txBody>
          <a:bodyPr/>
          <a:lstStyle/>
          <a:p>
            <a:pPr algn="ctr" eaLnBrk="1" hangingPunct="1">
              <a:defRPr/>
            </a:pPr>
            <a:r>
              <a:rPr lang="en-US" altLang="zh-TW" sz="4000" dirty="0" smtClean="0">
                <a:solidFill>
                  <a:srgbClr val="C00000"/>
                </a:solidFill>
                <a:effectLst>
                  <a:outerShdw blurRad="38100" dist="38100" dir="2700000" algn="tl">
                    <a:srgbClr val="000000">
                      <a:alpha val="43137"/>
                    </a:srgbClr>
                  </a:outerShdw>
                </a:effectLst>
              </a:rPr>
              <a:t>Marketing mix strategy will be further elaborated in Topic M09</a:t>
            </a:r>
          </a:p>
        </p:txBody>
      </p:sp>
      <p:sp>
        <p:nvSpPr>
          <p:cNvPr id="54277" name="AutoShape 4"/>
          <p:cNvSpPr>
            <a:spLocks noChangeArrowheads="1"/>
          </p:cNvSpPr>
          <p:nvPr/>
        </p:nvSpPr>
        <p:spPr bwMode="auto">
          <a:xfrm>
            <a:off x="3132138" y="1643063"/>
            <a:ext cx="4868862" cy="3225800"/>
          </a:xfrm>
          <a:prstGeom prst="wedgeRoundRectCallout">
            <a:avLst>
              <a:gd name="adj1" fmla="val -58440"/>
              <a:gd name="adj2" fmla="val -13764"/>
              <a:gd name="adj3" fmla="val 16667"/>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endParaRPr lang="en-US" altLang="zh-TW"/>
          </a:p>
        </p:txBody>
      </p:sp>
      <p:pic>
        <p:nvPicPr>
          <p:cNvPr id="5427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052513"/>
            <a:ext cx="2987675"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2568B72B-2581-4976-B302-C85C2828DCDD}" type="slidenum">
              <a:rPr kumimoji="0" lang="en-US" altLang="zh-TW"/>
              <a:pPr eaLnBrk="1" hangingPunct="1"/>
              <a:t>3</a:t>
            </a:fld>
            <a:endParaRPr kumimoji="0" lang="en-US" altLang="zh-TW"/>
          </a:p>
        </p:txBody>
      </p:sp>
      <p:sp>
        <p:nvSpPr>
          <p:cNvPr id="7171"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7172" name="Rectangle 2"/>
          <p:cNvSpPr>
            <a:spLocks noGrp="1" noChangeArrowheads="1"/>
          </p:cNvSpPr>
          <p:nvPr>
            <p:ph type="title"/>
          </p:nvPr>
        </p:nvSpPr>
        <p:spPr>
          <a:xfrm>
            <a:off x="179388" y="0"/>
            <a:ext cx="8002587" cy="1295400"/>
          </a:xfrm>
        </p:spPr>
        <p:txBody>
          <a:bodyPr/>
          <a:lstStyle/>
          <a:p>
            <a:pPr eaLnBrk="1" hangingPunct="1"/>
            <a:r>
              <a:rPr lang="en-US" altLang="zh-TW" sz="3200" smtClean="0"/>
              <a:t>Activity 1: Opening a Japanese Trendy Shop - Roland Needs your Advice</a:t>
            </a:r>
          </a:p>
        </p:txBody>
      </p:sp>
      <p:sp>
        <p:nvSpPr>
          <p:cNvPr id="684036" name="Text Box 4"/>
          <p:cNvSpPr txBox="1">
            <a:spLocks noChangeArrowheads="1"/>
          </p:cNvSpPr>
          <p:nvPr/>
        </p:nvSpPr>
        <p:spPr bwMode="auto">
          <a:xfrm>
            <a:off x="611188" y="5013325"/>
            <a:ext cx="1079500" cy="396875"/>
          </a:xfrm>
          <a:prstGeom prst="rect">
            <a:avLst/>
          </a:prstGeom>
          <a:noFill/>
          <a:ln w="9525">
            <a:noFill/>
            <a:miter lim="800000"/>
            <a:headEnd/>
            <a:tailEnd/>
          </a:ln>
          <a:effectLst/>
        </p:spPr>
        <p:txBody>
          <a:bodyPr>
            <a:spAutoFit/>
          </a:bodyPr>
          <a:lstStyle/>
          <a:p>
            <a:pPr>
              <a:spcBef>
                <a:spcPct val="50000"/>
              </a:spcBef>
              <a:defRPr/>
            </a:pPr>
            <a:r>
              <a:rPr lang="en-US" altLang="zh-TW" sz="2000" b="1" dirty="0">
                <a:solidFill>
                  <a:srgbClr val="800080"/>
                </a:solidFill>
                <a:effectLst>
                  <a:outerShdw blurRad="38100" dist="38100" dir="2700000" algn="tl">
                    <a:srgbClr val="000000">
                      <a:alpha val="43137"/>
                    </a:srgbClr>
                  </a:outerShdw>
                </a:effectLst>
                <a:latin typeface="Bookman Old Style" pitchFamily="18" charset="0"/>
              </a:rPr>
              <a:t>Eva</a:t>
            </a:r>
          </a:p>
        </p:txBody>
      </p:sp>
      <p:sp>
        <p:nvSpPr>
          <p:cNvPr id="7174" name="AutoShape 5"/>
          <p:cNvSpPr>
            <a:spLocks noChangeArrowheads="1"/>
          </p:cNvSpPr>
          <p:nvPr/>
        </p:nvSpPr>
        <p:spPr bwMode="auto">
          <a:xfrm>
            <a:off x="2916238" y="1412875"/>
            <a:ext cx="3960812" cy="2952750"/>
          </a:xfrm>
          <a:prstGeom prst="wedgeEllipseCallout">
            <a:avLst>
              <a:gd name="adj1" fmla="val -46833"/>
              <a:gd name="adj2" fmla="val 3269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endParaRPr lang="en-US" altLang="zh-TW"/>
          </a:p>
        </p:txBody>
      </p:sp>
      <p:sp>
        <p:nvSpPr>
          <p:cNvPr id="684038" name="Text Box 6"/>
          <p:cNvSpPr txBox="1">
            <a:spLocks noChangeArrowheads="1"/>
          </p:cNvSpPr>
          <p:nvPr/>
        </p:nvSpPr>
        <p:spPr bwMode="auto">
          <a:xfrm>
            <a:off x="3276600" y="4365625"/>
            <a:ext cx="1223963" cy="396875"/>
          </a:xfrm>
          <a:prstGeom prst="rect">
            <a:avLst/>
          </a:prstGeom>
          <a:noFill/>
          <a:ln w="9525">
            <a:noFill/>
            <a:miter lim="800000"/>
            <a:headEnd/>
            <a:tailEnd/>
          </a:ln>
          <a:effectLst/>
        </p:spPr>
        <p:txBody>
          <a:bodyPr>
            <a:spAutoFit/>
          </a:bodyPr>
          <a:lstStyle/>
          <a:p>
            <a:pPr>
              <a:spcBef>
                <a:spcPct val="50000"/>
              </a:spcBef>
              <a:defRPr/>
            </a:pPr>
            <a:r>
              <a:rPr lang="en-US" altLang="zh-TW" sz="2000" b="1" dirty="0">
                <a:solidFill>
                  <a:srgbClr val="C00000"/>
                </a:solidFill>
                <a:effectLst>
                  <a:outerShdw blurRad="38100" dist="38100" dir="2700000" algn="tl">
                    <a:srgbClr val="000000">
                      <a:alpha val="43137"/>
                    </a:srgbClr>
                  </a:outerShdw>
                </a:effectLst>
                <a:latin typeface="Bookman Old Style" pitchFamily="18" charset="0"/>
              </a:rPr>
              <a:t>Roland</a:t>
            </a:r>
          </a:p>
        </p:txBody>
      </p:sp>
      <p:sp>
        <p:nvSpPr>
          <p:cNvPr id="7176" name="Text Box 13"/>
          <p:cNvSpPr txBox="1">
            <a:spLocks noChangeArrowheads="1"/>
          </p:cNvSpPr>
          <p:nvPr/>
        </p:nvSpPr>
        <p:spPr bwMode="auto">
          <a:xfrm>
            <a:off x="3635375" y="1773238"/>
            <a:ext cx="3024188"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r>
              <a:rPr lang="en-US" altLang="zh-TW" sz="2400" b="1">
                <a:solidFill>
                  <a:srgbClr val="C00000"/>
                </a:solidFill>
                <a:latin typeface="Bookman Old Style" panose="02050604050505020204" pitchFamily="18" charset="0"/>
              </a:rPr>
              <a:t>We are thinking of buying trendy products from Japan and selling them in Hong Kong </a:t>
            </a:r>
          </a:p>
        </p:txBody>
      </p:sp>
      <p:pic>
        <p:nvPicPr>
          <p:cNvPr id="7177" name="Picture 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913" y="3860800"/>
            <a:ext cx="2420937" cy="250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5963" y="4365625"/>
            <a:ext cx="2479675" cy="177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5825" y="2133600"/>
            <a:ext cx="1704975"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2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4213" y="1628775"/>
            <a:ext cx="1843087"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C6316CD0-A5B0-4DEB-8A5A-0153004F99CE}" type="slidenum">
              <a:rPr kumimoji="0" lang="en-US" altLang="zh-TW"/>
              <a:pPr eaLnBrk="1" hangingPunct="1"/>
              <a:t>30</a:t>
            </a:fld>
            <a:endParaRPr kumimoji="0" lang="en-US" altLang="zh-TW"/>
          </a:p>
        </p:txBody>
      </p:sp>
      <p:sp>
        <p:nvSpPr>
          <p:cNvPr id="54275"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17" name="Oval 3"/>
          <p:cNvSpPr>
            <a:spLocks noChangeArrowheads="1"/>
          </p:cNvSpPr>
          <p:nvPr/>
        </p:nvSpPr>
        <p:spPr bwMode="auto">
          <a:xfrm>
            <a:off x="395288" y="4437063"/>
            <a:ext cx="2376487" cy="2016125"/>
          </a:xfrm>
          <a:prstGeom prst="ellipse">
            <a:avLst/>
          </a:prstGeom>
          <a:solidFill>
            <a:srgbClr val="66FF33"/>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18" name="Oval 4"/>
          <p:cNvSpPr>
            <a:spLocks noChangeArrowheads="1"/>
          </p:cNvSpPr>
          <p:nvPr/>
        </p:nvSpPr>
        <p:spPr bwMode="auto">
          <a:xfrm>
            <a:off x="2987675" y="2636838"/>
            <a:ext cx="2592388" cy="2016125"/>
          </a:xfrm>
          <a:prstGeom prst="ellipse">
            <a:avLst/>
          </a:prstGeom>
          <a:solidFill>
            <a:srgbClr val="CCFFFF"/>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19" name="Oval 5"/>
          <p:cNvSpPr>
            <a:spLocks noChangeArrowheads="1"/>
          </p:cNvSpPr>
          <p:nvPr/>
        </p:nvSpPr>
        <p:spPr bwMode="auto">
          <a:xfrm>
            <a:off x="6227763" y="1557338"/>
            <a:ext cx="2376487" cy="1944687"/>
          </a:xfrm>
          <a:prstGeom prst="ellipse">
            <a:avLst/>
          </a:prstGeom>
          <a:solidFill>
            <a:srgbClr val="FFCC99"/>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20" name="Text Box 6"/>
          <p:cNvSpPr txBox="1">
            <a:spLocks noChangeArrowheads="1"/>
          </p:cNvSpPr>
          <p:nvPr/>
        </p:nvSpPr>
        <p:spPr bwMode="auto">
          <a:xfrm>
            <a:off x="395288" y="4724400"/>
            <a:ext cx="23034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spcBef>
                <a:spcPct val="50000"/>
              </a:spcBef>
            </a:pPr>
            <a:r>
              <a:rPr lang="en-US" altLang="zh-TW" sz="2000"/>
              <a:t>Step 1:</a:t>
            </a:r>
          </a:p>
          <a:p>
            <a:pPr algn="ctr" eaLnBrk="1" hangingPunct="1">
              <a:spcBef>
                <a:spcPct val="50000"/>
              </a:spcBef>
            </a:pPr>
            <a:r>
              <a:rPr lang="en-US" altLang="zh-TW" sz="2000"/>
              <a:t>Identifying Market Opportunities</a:t>
            </a:r>
          </a:p>
        </p:txBody>
      </p:sp>
      <p:sp>
        <p:nvSpPr>
          <p:cNvPr id="21" name="Text Box 7"/>
          <p:cNvSpPr txBox="1">
            <a:spLocks noChangeArrowheads="1"/>
          </p:cNvSpPr>
          <p:nvPr/>
        </p:nvSpPr>
        <p:spPr bwMode="auto">
          <a:xfrm>
            <a:off x="3492500" y="2852738"/>
            <a:ext cx="165735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spcBef>
                <a:spcPct val="50000"/>
              </a:spcBef>
            </a:pPr>
            <a:r>
              <a:rPr lang="en-US" altLang="zh-TW" sz="2000"/>
              <a:t>Step 2: Selecting Target Markets</a:t>
            </a:r>
          </a:p>
        </p:txBody>
      </p:sp>
      <p:sp>
        <p:nvSpPr>
          <p:cNvPr id="22" name="Text Box 8"/>
          <p:cNvSpPr txBox="1">
            <a:spLocks noChangeArrowheads="1"/>
          </p:cNvSpPr>
          <p:nvPr/>
        </p:nvSpPr>
        <p:spPr bwMode="auto">
          <a:xfrm>
            <a:off x="6227763" y="1773238"/>
            <a:ext cx="23764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spcBef>
                <a:spcPct val="50000"/>
              </a:spcBef>
            </a:pPr>
            <a:r>
              <a:rPr lang="en-US" altLang="zh-TW" sz="2000"/>
              <a:t>Step 3:</a:t>
            </a:r>
          </a:p>
          <a:p>
            <a:pPr algn="ctr" eaLnBrk="1" hangingPunct="1">
              <a:spcBef>
                <a:spcPct val="50000"/>
              </a:spcBef>
            </a:pPr>
            <a:r>
              <a:rPr lang="en-US" altLang="zh-TW" sz="2000"/>
              <a:t>Developing the Marketing Mix Strategy</a:t>
            </a:r>
          </a:p>
        </p:txBody>
      </p:sp>
      <p:sp>
        <p:nvSpPr>
          <p:cNvPr id="23" name="AutoShape 9"/>
          <p:cNvSpPr>
            <a:spLocks noChangeArrowheads="1"/>
          </p:cNvSpPr>
          <p:nvPr/>
        </p:nvSpPr>
        <p:spPr bwMode="auto">
          <a:xfrm rot="-2503416">
            <a:off x="2195513" y="4005263"/>
            <a:ext cx="976312" cy="485775"/>
          </a:xfrm>
          <a:prstGeom prst="rightArrow">
            <a:avLst>
              <a:gd name="adj1" fmla="val 50000"/>
              <a:gd name="adj2" fmla="val 50245"/>
            </a:avLst>
          </a:prstGeom>
          <a:solidFill>
            <a:srgbClr val="FFFF99"/>
          </a:solidFill>
          <a:ln w="9525">
            <a:solidFill>
              <a:schemeClr val="tx1"/>
            </a:solidFill>
            <a:miter lim="800000"/>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24" name="AutoShape 10"/>
          <p:cNvSpPr>
            <a:spLocks noChangeArrowheads="1"/>
          </p:cNvSpPr>
          <p:nvPr/>
        </p:nvSpPr>
        <p:spPr bwMode="auto">
          <a:xfrm rot="-945664">
            <a:off x="5219700" y="2565400"/>
            <a:ext cx="976313" cy="503238"/>
          </a:xfrm>
          <a:prstGeom prst="rightArrow">
            <a:avLst>
              <a:gd name="adj1" fmla="val 50000"/>
              <a:gd name="adj2" fmla="val 48502"/>
            </a:avLst>
          </a:prstGeom>
          <a:solidFill>
            <a:srgbClr val="FFFF99"/>
          </a:solidFill>
          <a:ln w="9525">
            <a:solidFill>
              <a:schemeClr val="tx1"/>
            </a:solidFill>
            <a:miter lim="800000"/>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25" name="Rectangle 11"/>
          <p:cNvSpPr>
            <a:spLocks noChangeArrowheads="1"/>
          </p:cNvSpPr>
          <p:nvPr/>
        </p:nvSpPr>
        <p:spPr bwMode="auto">
          <a:xfrm>
            <a:off x="395288" y="333375"/>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sz="3800" b="1">
                <a:solidFill>
                  <a:schemeClr val="tx2"/>
                </a:solidFill>
              </a:rPr>
              <a:t>Conclusion of this topic:</a:t>
            </a:r>
            <a:br>
              <a:rPr lang="en-US" altLang="zh-TW" sz="3800" b="1">
                <a:solidFill>
                  <a:schemeClr val="tx2"/>
                </a:solidFill>
              </a:rPr>
            </a:br>
            <a:r>
              <a:rPr lang="en-US" altLang="zh-TW" sz="3800" b="1">
                <a:solidFill>
                  <a:schemeClr val="tx2"/>
                </a:solidFill>
              </a:rPr>
              <a:t>Basic Marketing Process</a:t>
            </a:r>
          </a:p>
        </p:txBody>
      </p:sp>
    </p:spTree>
    <p:extLst>
      <p:ext uri="{BB962C8B-B14F-4D97-AF65-F5344CB8AC3E}">
        <p14:creationId xmlns:p14="http://schemas.microsoft.com/office/powerpoint/2010/main" val="4231451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F2D47FEB-A547-4544-A67F-EF2281D1320E}" type="slidenum">
              <a:rPr kumimoji="0" lang="en-US" altLang="zh-TW"/>
              <a:pPr eaLnBrk="1" hangingPunct="1"/>
              <a:t>31</a:t>
            </a:fld>
            <a:endParaRPr kumimoji="0" lang="en-US" altLang="zh-TW"/>
          </a:p>
        </p:txBody>
      </p:sp>
      <p:sp>
        <p:nvSpPr>
          <p:cNvPr id="56323"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56324" name="Rectangle 2"/>
          <p:cNvSpPr>
            <a:spLocks noGrp="1" noChangeArrowheads="1"/>
          </p:cNvSpPr>
          <p:nvPr>
            <p:ph type="title"/>
          </p:nvPr>
        </p:nvSpPr>
        <p:spPr/>
        <p:txBody>
          <a:bodyPr/>
          <a:lstStyle/>
          <a:p>
            <a:pPr eaLnBrk="1" hangingPunct="1"/>
            <a:endParaRPr lang="en-US" altLang="zh-TW" smtClean="0"/>
          </a:p>
        </p:txBody>
      </p:sp>
      <p:pic>
        <p:nvPicPr>
          <p:cNvPr id="5632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565400"/>
            <a:ext cx="630555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C2917B80-1170-4B17-9079-8ED5FC72E32B}" type="slidenum">
              <a:rPr kumimoji="0" lang="en-US" altLang="zh-TW"/>
              <a:pPr eaLnBrk="1" hangingPunct="1"/>
              <a:t>4</a:t>
            </a:fld>
            <a:endParaRPr kumimoji="0" lang="en-US" altLang="zh-TW"/>
          </a:p>
        </p:txBody>
      </p:sp>
      <p:sp>
        <p:nvSpPr>
          <p:cNvPr id="8195"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8196" name="Rectangle 3"/>
          <p:cNvSpPr>
            <a:spLocks noGrp="1" noChangeArrowheads="1"/>
          </p:cNvSpPr>
          <p:nvPr>
            <p:ph type="body" idx="1"/>
          </p:nvPr>
        </p:nvSpPr>
        <p:spPr>
          <a:xfrm>
            <a:off x="2339975" y="1484313"/>
            <a:ext cx="4752975" cy="1441450"/>
          </a:xfrm>
        </p:spPr>
        <p:txBody>
          <a:bodyPr/>
          <a:lstStyle/>
          <a:p>
            <a:pPr marL="0" indent="0" eaLnBrk="1" hangingPunct="1">
              <a:buFont typeface="Wingdings" panose="05000000000000000000" pitchFamily="2" charset="2"/>
              <a:buNone/>
            </a:pPr>
            <a:r>
              <a:rPr lang="en-US" altLang="zh-TW" sz="2400" b="1" smtClean="0">
                <a:latin typeface="Bookman Old Style" panose="02050604050505020204" pitchFamily="18" charset="0"/>
              </a:rPr>
              <a:t>We asked our father for financial assistance. He asked us a question:</a:t>
            </a:r>
            <a:r>
              <a:rPr lang="en-US" altLang="zh-TW" sz="2400" b="1" smtClean="0">
                <a:solidFill>
                  <a:srgbClr val="FF0000"/>
                </a:solidFill>
              </a:rPr>
              <a:t> </a:t>
            </a:r>
            <a:endParaRPr lang="en-US" altLang="zh-TW" sz="2400" b="1" smtClean="0"/>
          </a:p>
        </p:txBody>
      </p:sp>
      <p:sp>
        <p:nvSpPr>
          <p:cNvPr id="8197" name="Rectangle 6"/>
          <p:cNvSpPr>
            <a:spLocks noGrp="1" noChangeArrowheads="1"/>
          </p:cNvSpPr>
          <p:nvPr>
            <p:ph type="title"/>
          </p:nvPr>
        </p:nvSpPr>
        <p:spPr>
          <a:xfrm>
            <a:off x="0" y="476250"/>
            <a:ext cx="7921625" cy="868363"/>
          </a:xfrm>
          <a:noFill/>
        </p:spPr>
        <p:txBody>
          <a:bodyPr/>
          <a:lstStyle/>
          <a:p>
            <a:pPr eaLnBrk="1" hangingPunct="1"/>
            <a:r>
              <a:rPr lang="en-US" altLang="zh-TW" sz="3200" smtClean="0"/>
              <a:t>Activity 1: Opening a Japanese Trendy Shop - Roland Needs your Advice</a:t>
            </a:r>
          </a:p>
        </p:txBody>
      </p:sp>
      <p:sp>
        <p:nvSpPr>
          <p:cNvPr id="8198" name="Rectangle 71"/>
          <p:cNvSpPr>
            <a:spLocks noChangeArrowheads="1"/>
          </p:cNvSpPr>
          <p:nvPr/>
        </p:nvSpPr>
        <p:spPr bwMode="auto">
          <a:xfrm>
            <a:off x="1908175" y="2852738"/>
            <a:ext cx="4824413"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90000"/>
              </a:lnSpc>
              <a:spcBef>
                <a:spcPct val="20000"/>
              </a:spcBef>
              <a:buClr>
                <a:schemeClr val="tx2"/>
              </a:buClr>
              <a:buSzPct val="70000"/>
              <a:buFont typeface="Wingdings" panose="05000000000000000000" pitchFamily="2" charset="2"/>
              <a:buNone/>
            </a:pPr>
            <a:r>
              <a:rPr lang="en-US" altLang="zh-TW" sz="2800">
                <a:solidFill>
                  <a:srgbClr val="FF0000"/>
                </a:solidFill>
              </a:rPr>
              <a:t>  “ Although you can source good products directly from Japan, what is your plan to promote your shop and products?” </a:t>
            </a:r>
          </a:p>
          <a:p>
            <a:pPr eaLnBrk="1" hangingPunct="1">
              <a:lnSpc>
                <a:spcPct val="90000"/>
              </a:lnSpc>
              <a:spcBef>
                <a:spcPct val="20000"/>
              </a:spcBef>
              <a:buClr>
                <a:schemeClr val="tx2"/>
              </a:buClr>
              <a:buSzPct val="70000"/>
              <a:buFont typeface="Wingdings" panose="05000000000000000000" pitchFamily="2" charset="2"/>
              <a:buChar char="l"/>
            </a:pPr>
            <a:endParaRPr lang="en-US" altLang="zh-TW" sz="2800">
              <a:solidFill>
                <a:srgbClr val="FF0000"/>
              </a:solidFill>
            </a:endParaRPr>
          </a:p>
        </p:txBody>
      </p:sp>
      <p:sp>
        <p:nvSpPr>
          <p:cNvPr id="271432" name="WordArt 72"/>
          <p:cNvSpPr>
            <a:spLocks noChangeArrowheads="1" noChangeShapeType="1" noTextEdit="1"/>
          </p:cNvSpPr>
          <p:nvPr/>
        </p:nvSpPr>
        <p:spPr bwMode="auto">
          <a:xfrm>
            <a:off x="3276600" y="4508500"/>
            <a:ext cx="2476500" cy="2057400"/>
          </a:xfrm>
          <a:prstGeom prst="rect">
            <a:avLst/>
          </a:prstGeom>
        </p:spPr>
        <p:txBody>
          <a:bodyPr wrap="none" fromWordArt="1">
            <a:prstTxWarp prst="textSlantUp">
              <a:avLst>
                <a:gd name="adj" fmla="val 32056"/>
              </a:avLst>
            </a:prstTxWarp>
          </a:bodyPr>
          <a:lstStyle/>
          <a:p>
            <a:pPr algn="ctr"/>
            <a:r>
              <a:rPr lang="en-US" altLang="zh-TW"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新細明體" panose="02020500000000000000" pitchFamily="18" charset="-120"/>
              </a:rPr>
              <a:t>Have you got </a:t>
            </a:r>
          </a:p>
          <a:p>
            <a:pPr algn="ctr"/>
            <a:r>
              <a:rPr lang="en-US" altLang="zh-TW"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新細明體" panose="02020500000000000000" pitchFamily="18" charset="-120"/>
              </a:rPr>
              <a:t>any idea?</a:t>
            </a:r>
            <a:endParaRPr lang="zh-TW" altLang="en-US"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新細明體" panose="02020500000000000000" pitchFamily="18" charset="-120"/>
            </a:endParaRPr>
          </a:p>
        </p:txBody>
      </p:sp>
      <p:pic>
        <p:nvPicPr>
          <p:cNvPr id="8200" name="Picture 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288" y="1484313"/>
            <a:ext cx="1865312"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788" y="3644900"/>
            <a:ext cx="1938337"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7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59563" y="1773238"/>
            <a:ext cx="1655762" cy="136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71432"/>
                                        </p:tgtEl>
                                        <p:attrNameLst>
                                          <p:attrName>style.visibility</p:attrName>
                                        </p:attrNameLst>
                                      </p:cBhvr>
                                      <p:to>
                                        <p:strVal val="visible"/>
                                      </p:to>
                                    </p:set>
                                    <p:animEffect transition="in" filter="box(in)">
                                      <p:cBhvr>
                                        <p:cTn id="7" dur="500"/>
                                        <p:tgtEl>
                                          <p:spTgt spid="271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0E14BBBA-220E-4E09-BC05-4947D43F6C6E}" type="slidenum">
              <a:rPr kumimoji="0" lang="en-US" altLang="zh-TW"/>
              <a:pPr eaLnBrk="1" hangingPunct="1"/>
              <a:t>5</a:t>
            </a:fld>
            <a:endParaRPr kumimoji="0" lang="en-US" altLang="zh-TW"/>
          </a:p>
        </p:txBody>
      </p:sp>
      <p:sp>
        <p:nvSpPr>
          <p:cNvPr id="9219"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9220" name="Rectangle 2"/>
          <p:cNvSpPr>
            <a:spLocks noGrp="1" noChangeArrowheads="1"/>
          </p:cNvSpPr>
          <p:nvPr>
            <p:ph type="title"/>
          </p:nvPr>
        </p:nvSpPr>
        <p:spPr>
          <a:xfrm>
            <a:off x="250825" y="0"/>
            <a:ext cx="7543800" cy="1295400"/>
          </a:xfrm>
        </p:spPr>
        <p:txBody>
          <a:bodyPr/>
          <a:lstStyle/>
          <a:p>
            <a:pPr eaLnBrk="1" hangingPunct="1"/>
            <a:r>
              <a:rPr lang="en-US" altLang="zh-TW" smtClean="0"/>
              <a:t>YES, your suggestions are fine. </a:t>
            </a:r>
          </a:p>
        </p:txBody>
      </p:sp>
      <p:sp>
        <p:nvSpPr>
          <p:cNvPr id="274435" name="Rectangle 3"/>
          <p:cNvSpPr>
            <a:spLocks noGrp="1" noChangeArrowheads="1"/>
          </p:cNvSpPr>
          <p:nvPr>
            <p:ph type="body" idx="1"/>
          </p:nvPr>
        </p:nvSpPr>
        <p:spPr>
          <a:xfrm>
            <a:off x="395288" y="3357563"/>
            <a:ext cx="6624637" cy="2735262"/>
          </a:xfrm>
        </p:spPr>
        <p:txBody>
          <a:bodyPr/>
          <a:lstStyle/>
          <a:p>
            <a:pPr eaLnBrk="1" hangingPunct="1"/>
            <a:r>
              <a:rPr lang="en-US" altLang="zh-TW" smtClean="0"/>
              <a:t>However, “marketing” should cover much more than these.</a:t>
            </a:r>
          </a:p>
          <a:p>
            <a:pPr eaLnBrk="1" hangingPunct="1"/>
            <a:endParaRPr lang="en-US" altLang="zh-TW" smtClean="0"/>
          </a:p>
          <a:p>
            <a:pPr eaLnBrk="1" hangingPunct="1"/>
            <a:r>
              <a:rPr lang="en-US" altLang="zh-TW" smtClean="0"/>
              <a:t>So……What is </a:t>
            </a:r>
            <a:r>
              <a:rPr lang="en-US" altLang="zh-TW" sz="4000" smtClean="0"/>
              <a:t>“</a:t>
            </a:r>
            <a:r>
              <a:rPr lang="en-US" altLang="zh-TW" sz="4000" smtClean="0">
                <a:solidFill>
                  <a:srgbClr val="FF0000"/>
                </a:solidFill>
              </a:rPr>
              <a:t>marketing</a:t>
            </a:r>
            <a:r>
              <a:rPr lang="en-US" altLang="zh-TW" smtClean="0"/>
              <a:t>”?  </a:t>
            </a:r>
          </a:p>
        </p:txBody>
      </p:sp>
      <p:sp>
        <p:nvSpPr>
          <p:cNvPr id="9222" name="Rectangle 8"/>
          <p:cNvSpPr>
            <a:spLocks noChangeArrowheads="1"/>
          </p:cNvSpPr>
          <p:nvPr/>
        </p:nvSpPr>
        <p:spPr bwMode="auto">
          <a:xfrm>
            <a:off x="395288" y="1773238"/>
            <a:ext cx="6624637"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20000"/>
              </a:spcBef>
              <a:buClr>
                <a:schemeClr val="tx2"/>
              </a:buClr>
              <a:buSzPct val="70000"/>
              <a:buFont typeface="Wingdings" panose="05000000000000000000" pitchFamily="2" charset="2"/>
              <a:buChar char="l"/>
            </a:pPr>
            <a:r>
              <a:rPr lang="en-US" altLang="zh-TW" sz="3200"/>
              <a:t>Indeed, most of your suggestions are “marketing activities”!! </a:t>
            </a:r>
          </a:p>
        </p:txBody>
      </p:sp>
      <p:pic>
        <p:nvPicPr>
          <p:cNvPr id="9223"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7050" y="2852738"/>
            <a:ext cx="1895475"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74435">
                                            <p:txEl>
                                              <p:pRg st="0" end="0"/>
                                            </p:txEl>
                                          </p:spTgt>
                                        </p:tgtEl>
                                        <p:attrNameLst>
                                          <p:attrName>style.visibility</p:attrName>
                                        </p:attrNameLst>
                                      </p:cBhvr>
                                      <p:to>
                                        <p:strVal val="visible"/>
                                      </p:to>
                                    </p:set>
                                    <p:animEffect transition="in" filter="box(out)">
                                      <p:cBhvr>
                                        <p:cTn id="7" dur="500"/>
                                        <p:tgtEl>
                                          <p:spTgt spid="274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74435">
                                            <p:txEl>
                                              <p:pRg st="2" end="2"/>
                                            </p:txEl>
                                          </p:spTgt>
                                        </p:tgtEl>
                                        <p:attrNameLst>
                                          <p:attrName>style.visibility</p:attrName>
                                        </p:attrNameLst>
                                      </p:cBhvr>
                                      <p:to>
                                        <p:strVal val="visible"/>
                                      </p:to>
                                    </p:set>
                                    <p:animEffect transition="in" filter="box(out)">
                                      <p:cBhvr>
                                        <p:cTn id="12" dur="500"/>
                                        <p:tgtEl>
                                          <p:spTgt spid="2744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609B1ED1-1CAE-4837-8105-A624D1635090}" type="slidenum">
              <a:rPr kumimoji="0" lang="en-US" altLang="zh-TW"/>
              <a:pPr eaLnBrk="1" hangingPunct="1"/>
              <a:t>6</a:t>
            </a:fld>
            <a:endParaRPr kumimoji="0" lang="en-US" altLang="zh-TW"/>
          </a:p>
        </p:txBody>
      </p:sp>
      <p:sp>
        <p:nvSpPr>
          <p:cNvPr id="10243"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10244" name="Rectangle 2"/>
          <p:cNvSpPr>
            <a:spLocks noGrp="1" noChangeArrowheads="1"/>
          </p:cNvSpPr>
          <p:nvPr>
            <p:ph type="title"/>
          </p:nvPr>
        </p:nvSpPr>
        <p:spPr>
          <a:xfrm>
            <a:off x="468313" y="260350"/>
            <a:ext cx="7543800" cy="865188"/>
          </a:xfrm>
        </p:spPr>
        <p:txBody>
          <a:bodyPr/>
          <a:lstStyle/>
          <a:p>
            <a:pPr eaLnBrk="1" hangingPunct="1"/>
            <a:r>
              <a:rPr lang="en-US" altLang="zh-TW" smtClean="0"/>
              <a:t>What is “Marketing”?</a:t>
            </a:r>
          </a:p>
        </p:txBody>
      </p:sp>
      <p:sp>
        <p:nvSpPr>
          <p:cNvPr id="10245" name="Rectangle 3"/>
          <p:cNvSpPr>
            <a:spLocks noGrp="1" noChangeArrowheads="1"/>
          </p:cNvSpPr>
          <p:nvPr>
            <p:ph type="body" idx="1"/>
          </p:nvPr>
        </p:nvSpPr>
        <p:spPr>
          <a:xfrm>
            <a:off x="395288" y="1557338"/>
            <a:ext cx="5905500" cy="4105275"/>
          </a:xfrm>
        </p:spPr>
        <p:txBody>
          <a:bodyPr/>
          <a:lstStyle/>
          <a:p>
            <a:pPr marL="0" indent="0" eaLnBrk="1" hangingPunct="1">
              <a:buFont typeface="Wingdings" panose="05000000000000000000" pitchFamily="2" charset="2"/>
              <a:buNone/>
            </a:pPr>
            <a:r>
              <a:rPr lang="en-US" altLang="zh-TW" sz="2800" dirty="0" smtClean="0"/>
              <a:t>Marketing is the process of </a:t>
            </a:r>
            <a:r>
              <a:rPr lang="en-US" altLang="zh-TW" sz="2800" u="sng" dirty="0" smtClean="0"/>
              <a:t>planning and executing the conception</a:t>
            </a:r>
            <a:r>
              <a:rPr lang="en-US" altLang="zh-TW" sz="2800" dirty="0" smtClean="0"/>
              <a:t>, </a:t>
            </a:r>
            <a:r>
              <a:rPr lang="en-US" altLang="zh-TW" sz="2800" u="sng" dirty="0" smtClean="0"/>
              <a:t>price, promotion and distribution</a:t>
            </a:r>
            <a:r>
              <a:rPr lang="en-US" altLang="zh-TW" sz="2800" dirty="0" smtClean="0"/>
              <a:t> of </a:t>
            </a:r>
            <a:r>
              <a:rPr lang="en-US" altLang="zh-TW" sz="2800" u="sng" dirty="0" smtClean="0"/>
              <a:t>ideas, goods and services</a:t>
            </a:r>
            <a:r>
              <a:rPr lang="en-US" altLang="zh-TW" sz="2800" dirty="0" smtClean="0"/>
              <a:t> to create </a:t>
            </a:r>
            <a:r>
              <a:rPr lang="en-US" altLang="zh-TW" sz="2800" u="sng" dirty="0" smtClean="0"/>
              <a:t>exchange</a:t>
            </a:r>
            <a:r>
              <a:rPr lang="en-US" altLang="zh-TW" sz="2800" dirty="0" smtClean="0"/>
              <a:t> that satisfy </a:t>
            </a:r>
            <a:r>
              <a:rPr lang="en-US" altLang="zh-TW" sz="2800" u="sng" dirty="0" smtClean="0"/>
              <a:t>individual and </a:t>
            </a:r>
            <a:r>
              <a:rPr lang="en-US" altLang="zh-TW" sz="2800" u="sng" dirty="0" err="1" smtClean="0"/>
              <a:t>organisation</a:t>
            </a:r>
            <a:r>
              <a:rPr lang="en-US" altLang="zh-TW" sz="2800" u="sng" dirty="0" smtClean="0"/>
              <a:t> objectives</a:t>
            </a:r>
            <a:r>
              <a:rPr lang="en-US" altLang="zh-TW" sz="2800" dirty="0" smtClean="0"/>
              <a:t>. </a:t>
            </a:r>
          </a:p>
          <a:p>
            <a:pPr marL="0" indent="0" eaLnBrk="1" hangingPunct="1">
              <a:buFont typeface="Wingdings" panose="05000000000000000000" pitchFamily="2" charset="2"/>
              <a:buNone/>
            </a:pPr>
            <a:r>
              <a:rPr lang="en-US" altLang="zh-TW" sz="2800" dirty="0" smtClean="0"/>
              <a:t>              </a:t>
            </a:r>
          </a:p>
          <a:p>
            <a:pPr marL="0" indent="0" algn="r" eaLnBrk="1" hangingPunct="1">
              <a:buFont typeface="Wingdings" panose="05000000000000000000" pitchFamily="2" charset="2"/>
              <a:buNone/>
            </a:pPr>
            <a:r>
              <a:rPr lang="en-US" altLang="zh-TW" sz="2800" dirty="0" smtClean="0"/>
              <a:t>By Professor Philip Kotler</a:t>
            </a:r>
          </a:p>
          <a:p>
            <a:pPr marL="0" indent="0" eaLnBrk="1" hangingPunct="1"/>
            <a:endParaRPr lang="en-US" altLang="zh-TW" sz="2800" dirty="0" smtClean="0"/>
          </a:p>
        </p:txBody>
      </p:sp>
      <p:sp>
        <p:nvSpPr>
          <p:cNvPr id="10246" name="Text Box 11"/>
          <p:cNvSpPr txBox="1">
            <a:spLocks noChangeArrowheads="1"/>
          </p:cNvSpPr>
          <p:nvPr/>
        </p:nvSpPr>
        <p:spPr bwMode="auto">
          <a:xfrm>
            <a:off x="395288" y="5392738"/>
            <a:ext cx="66976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dirty="0"/>
              <a:t>Source: P. 31, Chapter 1, </a:t>
            </a:r>
            <a:r>
              <a:rPr lang="en-US" altLang="zh-TW" u="sng" dirty="0"/>
              <a:t>Marketing Management</a:t>
            </a:r>
            <a:r>
              <a:rPr lang="en-US" altLang="zh-TW" dirty="0"/>
              <a:t>, </a:t>
            </a:r>
            <a:r>
              <a:rPr lang="en-US" altLang="zh-TW" i="1" dirty="0"/>
              <a:t>Philip Kotler, Kevin Keller</a:t>
            </a:r>
            <a:r>
              <a:rPr lang="en-US" altLang="zh-TW" dirty="0"/>
              <a:t>, Pearson Prentice Hall, 2006 (12th Edition)</a:t>
            </a:r>
          </a:p>
        </p:txBody>
      </p:sp>
      <p:pic>
        <p:nvPicPr>
          <p:cNvPr id="10247"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3663" y="2205038"/>
            <a:ext cx="2200275"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BFB0D172-8DD5-4A6C-B217-BD3E75358837}" type="slidenum">
              <a:rPr kumimoji="0" lang="en-US" altLang="zh-TW"/>
              <a:pPr eaLnBrk="1" hangingPunct="1"/>
              <a:t>7</a:t>
            </a:fld>
            <a:endParaRPr kumimoji="0" lang="en-US" altLang="zh-TW"/>
          </a:p>
        </p:txBody>
      </p:sp>
      <p:sp>
        <p:nvSpPr>
          <p:cNvPr id="11267"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11268" name="Rectangle 2"/>
          <p:cNvSpPr>
            <a:spLocks noGrp="1" noChangeArrowheads="1"/>
          </p:cNvSpPr>
          <p:nvPr>
            <p:ph type="title"/>
          </p:nvPr>
        </p:nvSpPr>
        <p:spPr>
          <a:xfrm>
            <a:off x="468313" y="0"/>
            <a:ext cx="7543800" cy="1295400"/>
          </a:xfrm>
        </p:spPr>
        <p:txBody>
          <a:bodyPr/>
          <a:lstStyle/>
          <a:p>
            <a:pPr eaLnBrk="1" hangingPunct="1"/>
            <a:r>
              <a:rPr lang="en-US" altLang="zh-TW" smtClean="0"/>
              <a:t>In other words,</a:t>
            </a:r>
          </a:p>
        </p:txBody>
      </p:sp>
      <p:sp>
        <p:nvSpPr>
          <p:cNvPr id="11269" name="Rectangle 3"/>
          <p:cNvSpPr>
            <a:spLocks noGrp="1" noChangeArrowheads="1"/>
          </p:cNvSpPr>
          <p:nvPr>
            <p:ph type="body" idx="1"/>
          </p:nvPr>
        </p:nvSpPr>
        <p:spPr>
          <a:xfrm>
            <a:off x="468313" y="1412875"/>
            <a:ext cx="6840537" cy="4575175"/>
          </a:xfrm>
        </p:spPr>
        <p:txBody>
          <a:bodyPr/>
          <a:lstStyle/>
          <a:p>
            <a:pPr marL="0" indent="0" eaLnBrk="1" hangingPunct="1">
              <a:lnSpc>
                <a:spcPct val="90000"/>
              </a:lnSpc>
              <a:buFont typeface="Wingdings" panose="05000000000000000000" pitchFamily="2" charset="2"/>
              <a:buNone/>
            </a:pPr>
            <a:r>
              <a:rPr lang="en-US" altLang="zh-TW" sz="2800" smtClean="0"/>
              <a:t>Marketing is a series of </a:t>
            </a:r>
            <a:r>
              <a:rPr lang="en-US" altLang="zh-TW" sz="2800" u="sng" smtClean="0"/>
              <a:t>actions </a:t>
            </a:r>
            <a:r>
              <a:rPr lang="en-US" altLang="zh-TW" sz="2800" smtClean="0"/>
              <a:t>that result in the </a:t>
            </a:r>
            <a:r>
              <a:rPr lang="en-US" altLang="zh-TW" sz="2800" u="sng" smtClean="0"/>
              <a:t>exchange </a:t>
            </a:r>
            <a:r>
              <a:rPr lang="en-US" altLang="zh-TW" sz="2800" smtClean="0"/>
              <a:t>of ideas, goods and services that satisfy personal &amp; organisational goals.</a:t>
            </a:r>
          </a:p>
          <a:p>
            <a:pPr marL="0" indent="0" eaLnBrk="1" hangingPunct="1">
              <a:lnSpc>
                <a:spcPct val="65000"/>
              </a:lnSpc>
            </a:pPr>
            <a:endParaRPr lang="en-US" altLang="zh-TW" sz="2800" smtClean="0"/>
          </a:p>
          <a:p>
            <a:pPr marL="0" indent="0" eaLnBrk="1" hangingPunct="1">
              <a:lnSpc>
                <a:spcPct val="90000"/>
              </a:lnSpc>
              <a:buFont typeface="Wingdings" panose="05000000000000000000" pitchFamily="2" charset="2"/>
              <a:buNone/>
            </a:pPr>
            <a:r>
              <a:rPr lang="en-US" altLang="zh-TW" sz="2800" smtClean="0"/>
              <a:t>These actions include research to find out what consumers </a:t>
            </a:r>
            <a:r>
              <a:rPr lang="en-US" altLang="zh-TW" sz="2800" u="sng" smtClean="0"/>
              <a:t>want</a:t>
            </a:r>
            <a:r>
              <a:rPr lang="en-US" altLang="zh-TW" sz="2800" smtClean="0"/>
              <a:t>, what </a:t>
            </a:r>
            <a:r>
              <a:rPr lang="en-US" altLang="zh-TW" sz="2800" u="sng" smtClean="0"/>
              <a:t>segments </a:t>
            </a:r>
            <a:r>
              <a:rPr lang="en-US" altLang="zh-TW" sz="2800" smtClean="0"/>
              <a:t>of the </a:t>
            </a:r>
            <a:r>
              <a:rPr lang="en-US" altLang="zh-TW" sz="2800" u="sng" smtClean="0"/>
              <a:t>market</a:t>
            </a:r>
            <a:r>
              <a:rPr lang="en-US" altLang="zh-TW" sz="2800" smtClean="0"/>
              <a:t> exist, and how &amp; when the </a:t>
            </a:r>
            <a:r>
              <a:rPr lang="en-US" altLang="zh-TW" sz="2800" u="sng" smtClean="0"/>
              <a:t>products</a:t>
            </a:r>
            <a:r>
              <a:rPr lang="en-US" altLang="zh-TW" sz="2800" smtClean="0"/>
              <a:t> should be </a:t>
            </a:r>
            <a:r>
              <a:rPr lang="en-US" altLang="zh-TW" sz="2800" u="sng" smtClean="0"/>
              <a:t>distributed</a:t>
            </a:r>
            <a:r>
              <a:rPr lang="en-US" altLang="zh-TW" sz="2800" smtClean="0"/>
              <a:t>, </a:t>
            </a:r>
            <a:r>
              <a:rPr lang="en-US" altLang="zh-TW" sz="2800" u="sng" smtClean="0"/>
              <a:t>priced</a:t>
            </a:r>
            <a:r>
              <a:rPr lang="en-US" altLang="zh-TW" sz="2800" smtClean="0"/>
              <a:t> and </a:t>
            </a:r>
            <a:r>
              <a:rPr lang="en-US" altLang="zh-TW" sz="2800" u="sng" smtClean="0"/>
              <a:t>promoted</a:t>
            </a:r>
            <a:r>
              <a:rPr lang="en-US" altLang="zh-TW" sz="2800" smtClean="0"/>
              <a:t> etc..</a:t>
            </a:r>
          </a:p>
        </p:txBody>
      </p:sp>
      <p:pic>
        <p:nvPicPr>
          <p:cNvPr id="1127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8125" y="2133600"/>
            <a:ext cx="2039938"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938" y="5229225"/>
            <a:ext cx="2328862"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0894EC5E-B2CB-4A25-AD66-BC6D6C5ACD86}" type="slidenum">
              <a:rPr kumimoji="0" lang="en-US" altLang="zh-TW"/>
              <a:pPr eaLnBrk="1" hangingPunct="1"/>
              <a:t>8</a:t>
            </a:fld>
            <a:endParaRPr kumimoji="0" lang="en-US" altLang="zh-TW"/>
          </a:p>
        </p:txBody>
      </p:sp>
      <p:sp>
        <p:nvSpPr>
          <p:cNvPr id="12291"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12292" name="Rectangle 2"/>
          <p:cNvSpPr>
            <a:spLocks noGrp="1" noChangeArrowheads="1"/>
          </p:cNvSpPr>
          <p:nvPr>
            <p:ph type="title"/>
          </p:nvPr>
        </p:nvSpPr>
        <p:spPr>
          <a:xfrm>
            <a:off x="611188" y="333375"/>
            <a:ext cx="7543800" cy="1295400"/>
          </a:xfrm>
        </p:spPr>
        <p:txBody>
          <a:bodyPr/>
          <a:lstStyle/>
          <a:p>
            <a:pPr eaLnBrk="1" hangingPunct="1"/>
            <a:r>
              <a:rPr lang="en-US" altLang="zh-TW" smtClean="0"/>
              <a:t>No matter the business is big or small, “marketing” is essential. </a:t>
            </a:r>
          </a:p>
        </p:txBody>
      </p:sp>
      <p:sp>
        <p:nvSpPr>
          <p:cNvPr id="12293" name="Text Box 10"/>
          <p:cNvSpPr txBox="1">
            <a:spLocks noChangeArrowheads="1"/>
          </p:cNvSpPr>
          <p:nvPr/>
        </p:nvSpPr>
        <p:spPr bwMode="auto">
          <a:xfrm>
            <a:off x="539750" y="1576388"/>
            <a:ext cx="6048375"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r>
              <a:rPr lang="en-US" altLang="zh-TW" sz="2800" u="sng" dirty="0"/>
              <a:t>Examples</a:t>
            </a:r>
          </a:p>
          <a:p>
            <a:pPr eaLnBrk="1" hangingPunct="1">
              <a:spcBef>
                <a:spcPct val="50000"/>
              </a:spcBef>
            </a:pPr>
            <a:r>
              <a:rPr lang="en-US" altLang="zh-TW" sz="2800" dirty="0"/>
              <a:t>Supermarket chain stores place massive advertisement in the media such as TV.</a:t>
            </a:r>
          </a:p>
          <a:p>
            <a:pPr eaLnBrk="1" hangingPunct="1">
              <a:spcBef>
                <a:spcPct val="50000"/>
              </a:spcBef>
            </a:pPr>
            <a:r>
              <a:rPr lang="en-US" altLang="zh-TW" sz="2800" dirty="0"/>
              <a:t>Small restaurants </a:t>
            </a:r>
            <a:r>
              <a:rPr lang="en-US" altLang="zh-TW" sz="2800" dirty="0" smtClean="0"/>
              <a:t>introduce and promote special dishes or set meals on social media. </a:t>
            </a:r>
            <a:endParaRPr lang="en-US" altLang="zh-TW" sz="2800" dirty="0"/>
          </a:p>
        </p:txBody>
      </p:sp>
      <p:pic>
        <p:nvPicPr>
          <p:cNvPr id="12294"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59563" y="3508375"/>
            <a:ext cx="20383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688" y="1773238"/>
            <a:ext cx="1941512"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6463" y="4797425"/>
            <a:ext cx="1897062"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F59D3A1A-1CB6-435B-ADDE-6BA4461824B7}" type="slidenum">
              <a:rPr kumimoji="0" lang="en-US" altLang="zh-TW"/>
              <a:pPr eaLnBrk="1" hangingPunct="1"/>
              <a:t>9</a:t>
            </a:fld>
            <a:endParaRPr kumimoji="0" lang="en-US" altLang="zh-TW"/>
          </a:p>
        </p:txBody>
      </p:sp>
      <p:sp>
        <p:nvSpPr>
          <p:cNvPr id="13315" name="Slide Number Placeholder 5"/>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r>
              <a:rPr kumimoji="0" lang="en-US" altLang="zh-TW"/>
              <a:t>Topic M06</a:t>
            </a:r>
          </a:p>
          <a:p>
            <a:pPr eaLnBrk="1" hangingPunct="1"/>
            <a:r>
              <a:rPr kumimoji="0" lang="en-US" altLang="zh-TW"/>
              <a:t>Role of Marketing</a:t>
            </a:r>
          </a:p>
        </p:txBody>
      </p:sp>
      <p:sp>
        <p:nvSpPr>
          <p:cNvPr id="13316" name="Rectangle 2"/>
          <p:cNvSpPr>
            <a:spLocks noGrp="1" noChangeArrowheads="1"/>
          </p:cNvSpPr>
          <p:nvPr>
            <p:ph type="title"/>
          </p:nvPr>
        </p:nvSpPr>
        <p:spPr/>
        <p:txBody>
          <a:bodyPr/>
          <a:lstStyle/>
          <a:p>
            <a:pPr eaLnBrk="1" hangingPunct="1"/>
            <a:r>
              <a:rPr lang="en-US" altLang="zh-TW" smtClean="0"/>
              <a:t>Basic Marketing Process</a:t>
            </a:r>
          </a:p>
        </p:txBody>
      </p:sp>
      <p:grpSp>
        <p:nvGrpSpPr>
          <p:cNvPr id="13317" name="Group 17"/>
          <p:cNvGrpSpPr>
            <a:grpSpLocks/>
          </p:cNvGrpSpPr>
          <p:nvPr/>
        </p:nvGrpSpPr>
        <p:grpSpPr bwMode="auto">
          <a:xfrm>
            <a:off x="323850" y="1196975"/>
            <a:ext cx="8281988" cy="4752975"/>
            <a:chOff x="204" y="1071"/>
            <a:chExt cx="5217" cy="2994"/>
          </a:xfrm>
        </p:grpSpPr>
        <p:sp>
          <p:nvSpPr>
            <p:cNvPr id="13318" name="Oval 4"/>
            <p:cNvSpPr>
              <a:spLocks noChangeArrowheads="1"/>
            </p:cNvSpPr>
            <p:nvPr/>
          </p:nvSpPr>
          <p:spPr bwMode="auto">
            <a:xfrm>
              <a:off x="204" y="2795"/>
              <a:ext cx="1497" cy="1270"/>
            </a:xfrm>
            <a:prstGeom prst="ellipse">
              <a:avLst/>
            </a:prstGeom>
            <a:solidFill>
              <a:srgbClr val="66FF33"/>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13319" name="Oval 7"/>
            <p:cNvSpPr>
              <a:spLocks noChangeArrowheads="1"/>
            </p:cNvSpPr>
            <p:nvPr/>
          </p:nvSpPr>
          <p:spPr bwMode="auto">
            <a:xfrm>
              <a:off x="3923" y="1071"/>
              <a:ext cx="1497" cy="1225"/>
            </a:xfrm>
            <a:prstGeom prst="ellipse">
              <a:avLst/>
            </a:prstGeom>
            <a:solidFill>
              <a:srgbClr val="FFCC99"/>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grpSp>
          <p:nvGrpSpPr>
            <p:cNvPr id="13320" name="Group 20"/>
            <p:cNvGrpSpPr>
              <a:grpSpLocks/>
            </p:cNvGrpSpPr>
            <p:nvPr/>
          </p:nvGrpSpPr>
          <p:grpSpPr bwMode="auto">
            <a:xfrm>
              <a:off x="249" y="1253"/>
              <a:ext cx="5172" cy="2448"/>
              <a:chOff x="158" y="1117"/>
              <a:chExt cx="5172" cy="2448"/>
            </a:xfrm>
          </p:grpSpPr>
          <p:sp>
            <p:nvSpPr>
              <p:cNvPr id="13321" name="Oval 3"/>
              <p:cNvSpPr>
                <a:spLocks noChangeArrowheads="1"/>
              </p:cNvSpPr>
              <p:nvPr/>
            </p:nvSpPr>
            <p:spPr bwMode="auto">
              <a:xfrm>
                <a:off x="1882" y="1570"/>
                <a:ext cx="1452" cy="1270"/>
              </a:xfrm>
              <a:prstGeom prst="ellipse">
                <a:avLst/>
              </a:prstGeom>
              <a:solidFill>
                <a:srgbClr val="CCFFFF"/>
              </a:solidFill>
              <a:ln w="9525">
                <a:solidFill>
                  <a:schemeClr val="tx1"/>
                </a:solidFill>
                <a:round/>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22550" name="Text Box 6"/>
              <p:cNvSpPr txBox="1">
                <a:spLocks noChangeArrowheads="1"/>
              </p:cNvSpPr>
              <p:nvPr/>
            </p:nvSpPr>
            <p:spPr bwMode="auto">
              <a:xfrm>
                <a:off x="158" y="2931"/>
                <a:ext cx="1542" cy="634"/>
              </a:xfrm>
              <a:prstGeom prst="rect">
                <a:avLst/>
              </a:prstGeom>
              <a:noFill/>
              <a:ln w="9525">
                <a:noFill/>
                <a:miter lim="800000"/>
                <a:headEnd/>
                <a:tailEnd/>
              </a:ln>
            </p:spPr>
            <p:txBody>
              <a:bodyPr>
                <a:spAutoFit/>
              </a:bodyPr>
              <a:lstStyle/>
              <a:p>
                <a:pPr algn="ctr">
                  <a:defRPr/>
                </a:pPr>
                <a:r>
                  <a:rPr lang="en-US" altLang="zh-TW" sz="2000" b="1">
                    <a:solidFill>
                      <a:srgbClr val="C00000"/>
                    </a:solidFill>
                    <a:effectLst>
                      <a:outerShdw blurRad="38100" dist="38100" dir="2700000" algn="tl">
                        <a:srgbClr val="C0C0C0"/>
                      </a:outerShdw>
                    </a:effectLst>
                    <a:latin typeface="Arial" charset="0"/>
                  </a:rPr>
                  <a:t>Step 1:</a:t>
                </a:r>
              </a:p>
              <a:p>
                <a:pPr algn="ctr">
                  <a:defRPr/>
                </a:pPr>
                <a:r>
                  <a:rPr lang="en-US" altLang="zh-TW" sz="2000">
                    <a:latin typeface="Arial" charset="0"/>
                  </a:rPr>
                  <a:t>Identifying Market Opportunities</a:t>
                </a:r>
              </a:p>
            </p:txBody>
          </p:sp>
          <p:sp>
            <p:nvSpPr>
              <p:cNvPr id="22551" name="Text Box 7"/>
              <p:cNvSpPr txBox="1">
                <a:spLocks noChangeArrowheads="1"/>
              </p:cNvSpPr>
              <p:nvPr/>
            </p:nvSpPr>
            <p:spPr bwMode="auto">
              <a:xfrm>
                <a:off x="1837" y="1752"/>
                <a:ext cx="1588" cy="730"/>
              </a:xfrm>
              <a:prstGeom prst="rect">
                <a:avLst/>
              </a:prstGeom>
              <a:noFill/>
              <a:ln w="9525">
                <a:noFill/>
                <a:miter lim="800000"/>
                <a:headEnd/>
                <a:tailEnd/>
              </a:ln>
            </p:spPr>
            <p:txBody>
              <a:bodyPr>
                <a:spAutoFit/>
              </a:bodyPr>
              <a:lstStyle/>
              <a:p>
                <a:pPr algn="ctr">
                  <a:spcBef>
                    <a:spcPct val="50000"/>
                  </a:spcBef>
                  <a:defRPr/>
                </a:pPr>
                <a:r>
                  <a:rPr lang="en-US" altLang="zh-TW" sz="2000" b="1">
                    <a:solidFill>
                      <a:srgbClr val="C00000"/>
                    </a:solidFill>
                    <a:effectLst>
                      <a:outerShdw blurRad="38100" dist="38100" dir="2700000" algn="tl">
                        <a:srgbClr val="C0C0C0"/>
                      </a:outerShdw>
                    </a:effectLst>
                    <a:latin typeface="Arial" charset="0"/>
                  </a:rPr>
                  <a:t>Step 2: </a:t>
                </a:r>
              </a:p>
              <a:p>
                <a:pPr algn="ctr">
                  <a:spcBef>
                    <a:spcPct val="50000"/>
                  </a:spcBef>
                  <a:defRPr/>
                </a:pPr>
                <a:r>
                  <a:rPr lang="en-US" altLang="zh-TW" sz="2000">
                    <a:latin typeface="Arial" charset="0"/>
                  </a:rPr>
                  <a:t>Selecting Target Markets</a:t>
                </a:r>
                <a:endParaRPr lang="zh-CN" altLang="en-US" sz="2000">
                  <a:latin typeface="Bookman Old Style" pitchFamily="18" charset="0"/>
                </a:endParaRPr>
              </a:p>
            </p:txBody>
          </p:sp>
          <p:sp>
            <p:nvSpPr>
              <p:cNvPr id="22552" name="Text Box 8"/>
              <p:cNvSpPr txBox="1">
                <a:spLocks noChangeArrowheads="1"/>
              </p:cNvSpPr>
              <p:nvPr/>
            </p:nvSpPr>
            <p:spPr bwMode="auto">
              <a:xfrm>
                <a:off x="3833" y="1117"/>
                <a:ext cx="1497" cy="826"/>
              </a:xfrm>
              <a:prstGeom prst="rect">
                <a:avLst/>
              </a:prstGeom>
              <a:noFill/>
              <a:ln w="9525">
                <a:noFill/>
                <a:miter lim="800000"/>
                <a:headEnd/>
                <a:tailEnd/>
              </a:ln>
            </p:spPr>
            <p:txBody>
              <a:bodyPr>
                <a:spAutoFit/>
              </a:bodyPr>
              <a:lstStyle/>
              <a:p>
                <a:pPr algn="ctr">
                  <a:defRPr/>
                </a:pPr>
                <a:r>
                  <a:rPr lang="en-US" altLang="zh-TW" sz="2000" b="1">
                    <a:solidFill>
                      <a:srgbClr val="C00000"/>
                    </a:solidFill>
                    <a:effectLst>
                      <a:outerShdw blurRad="38100" dist="38100" dir="2700000" algn="tl">
                        <a:srgbClr val="C0C0C0"/>
                      </a:outerShdw>
                    </a:effectLst>
                    <a:latin typeface="Arial" charset="0"/>
                  </a:rPr>
                  <a:t>Step 3:</a:t>
                </a:r>
              </a:p>
              <a:p>
                <a:pPr algn="ctr">
                  <a:defRPr/>
                </a:pPr>
                <a:r>
                  <a:rPr lang="en-US" altLang="zh-TW" sz="2000">
                    <a:latin typeface="Arial" charset="0"/>
                  </a:rPr>
                  <a:t>Developing the Marketing Mix Strategy</a:t>
                </a:r>
              </a:p>
            </p:txBody>
          </p:sp>
          <p:sp>
            <p:nvSpPr>
              <p:cNvPr id="13325" name="AutoShape 9"/>
              <p:cNvSpPr>
                <a:spLocks noChangeArrowheads="1"/>
              </p:cNvSpPr>
              <p:nvPr/>
            </p:nvSpPr>
            <p:spPr bwMode="auto">
              <a:xfrm rot="-2503416">
                <a:off x="1383" y="2523"/>
                <a:ext cx="615" cy="306"/>
              </a:xfrm>
              <a:prstGeom prst="rightArrow">
                <a:avLst>
                  <a:gd name="adj1" fmla="val 50000"/>
                  <a:gd name="adj2" fmla="val 50245"/>
                </a:avLst>
              </a:prstGeom>
              <a:solidFill>
                <a:srgbClr val="FF0000"/>
              </a:solidFill>
              <a:ln w="9525">
                <a:solidFill>
                  <a:schemeClr val="tx1"/>
                </a:solidFill>
                <a:miter lim="800000"/>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sp>
            <p:nvSpPr>
              <p:cNvPr id="13326" name="AutoShape 10"/>
              <p:cNvSpPr>
                <a:spLocks noChangeArrowheads="1"/>
              </p:cNvSpPr>
              <p:nvPr/>
            </p:nvSpPr>
            <p:spPr bwMode="auto">
              <a:xfrm rot="-945664">
                <a:off x="3243" y="1616"/>
                <a:ext cx="615" cy="317"/>
              </a:xfrm>
              <a:prstGeom prst="rightArrow">
                <a:avLst>
                  <a:gd name="adj1" fmla="val 50000"/>
                  <a:gd name="adj2" fmla="val 48502"/>
                </a:avLst>
              </a:prstGeom>
              <a:solidFill>
                <a:srgbClr val="FF0000"/>
              </a:solidFill>
              <a:ln w="9525">
                <a:solidFill>
                  <a:schemeClr val="tx1"/>
                </a:solidFill>
                <a:miter lim="800000"/>
                <a:headEnd/>
                <a:tailEnd/>
              </a:ln>
            </p:spPr>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en-US" altLang="zh-TW"/>
              </a:p>
            </p:txBody>
          </p:sp>
        </p:gr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Topic C09-Investment Decision-Final Draft(eng)">
  <a:themeElements>
    <a:clrScheme name="Topic C09-Investment Decision-Final Draft(eng)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Topic C09-Investment Decision-Final Draft(eng)">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lnDef>
  </a:objectDefaults>
  <a:extraClrSchemeLst>
    <a:extraClrScheme>
      <a:clrScheme name="Topic C09-Investment Decision-Final Draft(eng)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Topic C09-Investment Decision-Final Draft(eng)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Topic C09-Investment Decision-Final Draft(eng)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Topic C09-Investment Decision-Final Draft(eng)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Topic C09-Investment Decision-Final Draft(eng)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Topic C09-Investment Decision-Final Draft(eng)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Topic C09-Investment Decision-Final Draft(eng)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Topic C09-Investment Decision-Final Draft(eng)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Topic C09-Investment Decision-Final Draft(eng)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Topic C09-Investment Decision-Final Draft(eng)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Watermark</Template>
  <TotalTime>9642</TotalTime>
  <Words>3720</Words>
  <Application>Microsoft Office PowerPoint</Application>
  <PresentationFormat>On-screen Show (4:3)</PresentationFormat>
  <Paragraphs>567</Paragraphs>
  <Slides>31</Slides>
  <Notes>31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31</vt:i4>
      </vt:variant>
    </vt:vector>
  </HeadingPairs>
  <TitlesOfParts>
    <vt:vector size="42" baseType="lpstr">
      <vt:lpstr>標楷體</vt:lpstr>
      <vt:lpstr>新細明體</vt:lpstr>
      <vt:lpstr>新細明體</vt:lpstr>
      <vt:lpstr>SimSun</vt:lpstr>
      <vt:lpstr>Arial</vt:lpstr>
      <vt:lpstr>Bodoni MT Black</vt:lpstr>
      <vt:lpstr>Bookman Old Style</vt:lpstr>
      <vt:lpstr>Calibri</vt:lpstr>
      <vt:lpstr>Times New Roman</vt:lpstr>
      <vt:lpstr>Wingdings</vt:lpstr>
      <vt:lpstr>Topic C09-Investment Decision-Final Draft(eng)</vt:lpstr>
      <vt:lpstr>PowerPoint Presentation</vt:lpstr>
      <vt:lpstr>Activity 1: Opening a Japanese Trendy Shop - Roland Needs your Advice</vt:lpstr>
      <vt:lpstr>Activity 1: Opening a Japanese Trendy Shop - Roland Needs your Advice</vt:lpstr>
      <vt:lpstr>Activity 1: Opening a Japanese Trendy Shop - Roland Needs your Advice</vt:lpstr>
      <vt:lpstr>YES, your suggestions are fine. </vt:lpstr>
      <vt:lpstr>What is “Marketing”?</vt:lpstr>
      <vt:lpstr>In other words,</vt:lpstr>
      <vt:lpstr>No matter the business is big or small, “marketing” is essential. </vt:lpstr>
      <vt:lpstr>Basic Marketing Process</vt:lpstr>
      <vt:lpstr>Basic Marketing Process</vt:lpstr>
      <vt:lpstr> Needs  </vt:lpstr>
      <vt:lpstr>PowerPoint Presentation</vt:lpstr>
      <vt:lpstr>PowerPoint Presentation</vt:lpstr>
      <vt:lpstr>             NEEDS    CONSUMPTION  (i.e. opportunities     for companies) </vt:lpstr>
      <vt:lpstr>Activity 1 (cont‘d):  Opening a Japanese Trendy Shop - Roland Needs your Advice</vt:lpstr>
      <vt:lpstr>Basic Marketing Process</vt:lpstr>
      <vt:lpstr>Case: Chinese Tea House</vt:lpstr>
      <vt:lpstr>Case: Chinese Tea House</vt:lpstr>
      <vt:lpstr>Market Segmentation</vt:lpstr>
      <vt:lpstr>What are the benefits of market segmentation? </vt:lpstr>
      <vt:lpstr>Activity 2:  What are their market segments?</vt:lpstr>
      <vt:lpstr>After selecting the target segment, you need to set  “product positioning” for your product</vt:lpstr>
      <vt:lpstr>Activity 3 Product positioning exercise</vt:lpstr>
      <vt:lpstr>PowerPoint Presentation</vt:lpstr>
      <vt:lpstr>Product positioning</vt:lpstr>
      <vt:lpstr>Basic Marketing Process</vt:lpstr>
      <vt:lpstr> What is marketing mix?  Basic elements of marketing mix (4Ps) </vt:lpstr>
      <vt:lpstr>Marketing mix of different chocolate brands</vt:lpstr>
      <vt:lpstr>Marketing mix strategy will be further elaborated in Topic M09</vt:lpstr>
      <vt:lpstr>PowerPoint Presentation</vt:lpstr>
      <vt:lpstr>PowerPoint Presentation</vt:lpstr>
    </vt:vector>
  </TitlesOfParts>
  <Company>peak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BAFS Compulsory Part 1(d) Personal Financial Management</dc:title>
  <dc:creator>cdote13</dc:creator>
  <cp:lastModifiedBy>LO, Hiu-man</cp:lastModifiedBy>
  <cp:revision>541</cp:revision>
  <dcterms:created xsi:type="dcterms:W3CDTF">2007-11-25T15:32:56Z</dcterms:created>
  <dcterms:modified xsi:type="dcterms:W3CDTF">2024-08-26T07:13:05Z</dcterms:modified>
</cp:coreProperties>
</file>