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1"/>
  </p:notesMasterIdLst>
  <p:handoutMasterIdLst>
    <p:handoutMasterId r:id="rId32"/>
  </p:handoutMasterIdLst>
  <p:sldIdLst>
    <p:sldId id="256" r:id="rId2"/>
    <p:sldId id="257" r:id="rId3"/>
    <p:sldId id="610" r:id="rId4"/>
    <p:sldId id="581" r:id="rId5"/>
    <p:sldId id="258" r:id="rId6"/>
    <p:sldId id="606" r:id="rId7"/>
    <p:sldId id="609" r:id="rId8"/>
    <p:sldId id="567" r:id="rId9"/>
    <p:sldId id="611" r:id="rId10"/>
    <p:sldId id="612" r:id="rId11"/>
    <p:sldId id="570" r:id="rId12"/>
    <p:sldId id="571" r:id="rId13"/>
    <p:sldId id="613" r:id="rId14"/>
    <p:sldId id="614" r:id="rId15"/>
    <p:sldId id="603" r:id="rId16"/>
    <p:sldId id="604" r:id="rId17"/>
    <p:sldId id="615" r:id="rId18"/>
    <p:sldId id="578" r:id="rId19"/>
    <p:sldId id="579" r:id="rId20"/>
    <p:sldId id="616" r:id="rId21"/>
    <p:sldId id="617" r:id="rId22"/>
    <p:sldId id="618" r:id="rId23"/>
    <p:sldId id="619" r:id="rId24"/>
    <p:sldId id="576" r:id="rId25"/>
    <p:sldId id="608" r:id="rId26"/>
    <p:sldId id="621" r:id="rId27"/>
    <p:sldId id="577" r:id="rId28"/>
    <p:sldId id="622" r:id="rId29"/>
    <p:sldId id="550"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0A35EAE-9E3F-48E3-9316-609307FE7B6D}">
          <p14:sldIdLst>
            <p14:sldId id="256"/>
            <p14:sldId id="257"/>
            <p14:sldId id="610"/>
            <p14:sldId id="581"/>
            <p14:sldId id="258"/>
            <p14:sldId id="606"/>
            <p14:sldId id="609"/>
            <p14:sldId id="567"/>
            <p14:sldId id="611"/>
            <p14:sldId id="612"/>
            <p14:sldId id="570"/>
            <p14:sldId id="571"/>
            <p14:sldId id="613"/>
            <p14:sldId id="614"/>
            <p14:sldId id="603"/>
            <p14:sldId id="604"/>
            <p14:sldId id="615"/>
            <p14:sldId id="578"/>
            <p14:sldId id="579"/>
            <p14:sldId id="616"/>
            <p14:sldId id="617"/>
            <p14:sldId id="618"/>
            <p14:sldId id="619"/>
            <p14:sldId id="576"/>
            <p14:sldId id="608"/>
            <p14:sldId id="621"/>
            <p14:sldId id="577"/>
            <p14:sldId id="622"/>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6" name="作者" initials="A" lastIdx="0"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C22"/>
    <a:srgbClr val="9DBAC2"/>
    <a:srgbClr val="D9ECFC"/>
    <a:srgbClr val="9CBAC2"/>
    <a:srgbClr val="FACE28"/>
    <a:srgbClr val="162B4B"/>
    <a:srgbClr val="EBE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2420" autoAdjust="0"/>
  </p:normalViewPr>
  <p:slideViewPr>
    <p:cSldViewPr snapToGrid="0">
      <p:cViewPr varScale="1">
        <p:scale>
          <a:sx n="106" d="100"/>
          <a:sy n="106" d="100"/>
        </p:scale>
        <p:origin x="792" y="78"/>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DA26D-5C9B-4BFC-809C-3CB1AC1C2EEB}" type="doc">
      <dgm:prSet loTypeId="urn:microsoft.com/office/officeart/2005/8/layout/process1" loCatId="process" qsTypeId="urn:microsoft.com/office/officeart/2005/8/quickstyle/simple1" qsCatId="simple" csTypeId="urn:microsoft.com/office/officeart/2005/8/colors/accent1_2" csCatId="accent1" phldr="1"/>
      <dgm:spPr/>
    </dgm:pt>
    <dgm:pt modelId="{8D33CC43-87AE-4C3A-8C95-2CC8A9960E8F}">
      <dgm:prSet phldrT="[文字]" custT="1"/>
      <dgm:spPr/>
      <dgm:t>
        <a:bodyPr/>
        <a:lstStyle/>
        <a:p>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Show empathy</a:t>
          </a:r>
          <a:endParaRPr lang="zh-HK" altLang="en-US" sz="44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627AE854-99AB-4888-A8D6-0CF7BCBFDF90}" type="parTrans" cxnId="{6BD8BB97-67EA-4569-8AAD-1E8A6B242D54}">
      <dgm:prSet/>
      <dgm:spPr/>
      <dgm:t>
        <a:bodyPr/>
        <a:lstStyle/>
        <a:p>
          <a:endParaRPr lang="zh-HK" altLang="en-US"/>
        </a:p>
      </dgm:t>
    </dgm:pt>
    <dgm:pt modelId="{796DF94A-0486-4D7C-B1A7-F05480803C8C}" type="sibTrans" cxnId="{6BD8BB97-67EA-4569-8AAD-1E8A6B242D54}">
      <dgm:prSet/>
      <dgm:spPr/>
      <dgm:t>
        <a:bodyPr/>
        <a:lstStyle/>
        <a:p>
          <a:endParaRPr lang="zh-HK" altLang="en-US"/>
        </a:p>
      </dgm:t>
    </dgm:pt>
    <dgm:pt modelId="{0465BE07-1EB1-43B2-998E-3FC655385791}">
      <dgm:prSet phldrT="[文字]" custT="1"/>
      <dgm:spPr/>
      <dgm:t>
        <a:bodyPr/>
        <a:lstStyle/>
        <a:p>
          <a:r>
            <a:rPr lang="en-US" altLang="zh-TW" sz="4400" dirty="0">
              <a:latin typeface="Times New Roman" panose="02020603050405020304" pitchFamily="18" charset="0"/>
              <a:ea typeface="微軟正黑體" panose="020B0604030504040204" pitchFamily="34" charset="-120"/>
              <a:cs typeface="Times New Roman" panose="02020603050405020304" pitchFamily="18" charset="0"/>
            </a:rPr>
            <a:t>Before reasoning</a:t>
          </a:r>
          <a:endParaRPr lang="zh-HK" altLang="en-US" sz="4400" dirty="0">
            <a:latin typeface="Times New Roman" panose="02020603050405020304" pitchFamily="18" charset="0"/>
            <a:ea typeface="微軟正黑體" panose="020B0604030504040204" pitchFamily="34" charset="-120"/>
            <a:cs typeface="Times New Roman" panose="02020603050405020304" pitchFamily="18" charset="0"/>
          </a:endParaRPr>
        </a:p>
      </dgm:t>
    </dgm:pt>
    <dgm:pt modelId="{D0A747A7-BAD1-4EDA-99D1-47ED64EC7F95}" type="parTrans" cxnId="{8F40FE91-9D08-46F0-B694-D4C42C6D5B95}">
      <dgm:prSet/>
      <dgm:spPr/>
      <dgm:t>
        <a:bodyPr/>
        <a:lstStyle/>
        <a:p>
          <a:endParaRPr lang="zh-HK" altLang="en-US"/>
        </a:p>
      </dgm:t>
    </dgm:pt>
    <dgm:pt modelId="{51DAF96F-F7EE-49BC-8DE3-C16A7C319CAE}" type="sibTrans" cxnId="{8F40FE91-9D08-46F0-B694-D4C42C6D5B95}">
      <dgm:prSet/>
      <dgm:spPr/>
      <dgm:t>
        <a:bodyPr/>
        <a:lstStyle/>
        <a:p>
          <a:endParaRPr lang="zh-HK" altLang="en-US"/>
        </a:p>
      </dgm:t>
    </dgm:pt>
    <dgm:pt modelId="{4393252D-385C-4683-97D0-E810C8EC705D}" type="pres">
      <dgm:prSet presAssocID="{7CBDA26D-5C9B-4BFC-809C-3CB1AC1C2EEB}" presName="Name0" presStyleCnt="0">
        <dgm:presLayoutVars>
          <dgm:dir/>
          <dgm:resizeHandles val="exact"/>
        </dgm:presLayoutVars>
      </dgm:prSet>
      <dgm:spPr/>
    </dgm:pt>
    <dgm:pt modelId="{F4F5F770-07C9-4956-899C-EB3D34F9B551}" type="pres">
      <dgm:prSet presAssocID="{8D33CC43-87AE-4C3A-8C95-2CC8A9960E8F}" presName="node" presStyleLbl="node1" presStyleIdx="0" presStyleCnt="2">
        <dgm:presLayoutVars>
          <dgm:bulletEnabled val="1"/>
        </dgm:presLayoutVars>
      </dgm:prSet>
      <dgm:spPr/>
    </dgm:pt>
    <dgm:pt modelId="{A1CCE37D-683A-4125-AC2A-BEF8A2038DDD}" type="pres">
      <dgm:prSet presAssocID="{796DF94A-0486-4D7C-B1A7-F05480803C8C}" presName="sibTrans" presStyleLbl="sibTrans2D1" presStyleIdx="0" presStyleCnt="1"/>
      <dgm:spPr/>
    </dgm:pt>
    <dgm:pt modelId="{1ADA19D7-5266-4B05-9E1A-F11B7DF29D90}" type="pres">
      <dgm:prSet presAssocID="{796DF94A-0486-4D7C-B1A7-F05480803C8C}" presName="connectorText" presStyleLbl="sibTrans2D1" presStyleIdx="0" presStyleCnt="1"/>
      <dgm:spPr/>
    </dgm:pt>
    <dgm:pt modelId="{DCCFC3A5-D823-44FA-8AFD-449D8FCC029A}" type="pres">
      <dgm:prSet presAssocID="{0465BE07-1EB1-43B2-998E-3FC655385791}" presName="node" presStyleLbl="node1" presStyleIdx="1" presStyleCnt="2">
        <dgm:presLayoutVars>
          <dgm:bulletEnabled val="1"/>
        </dgm:presLayoutVars>
      </dgm:prSet>
      <dgm:spPr/>
    </dgm:pt>
  </dgm:ptLst>
  <dgm:cxnLst>
    <dgm:cxn modelId="{62ED0609-739C-4204-80E8-0287F0A34D19}" type="presOf" srcId="{796DF94A-0486-4D7C-B1A7-F05480803C8C}" destId="{A1CCE37D-683A-4125-AC2A-BEF8A2038DDD}" srcOrd="0" destOrd="0" presId="urn:microsoft.com/office/officeart/2005/8/layout/process1"/>
    <dgm:cxn modelId="{8F40FE91-9D08-46F0-B694-D4C42C6D5B95}" srcId="{7CBDA26D-5C9B-4BFC-809C-3CB1AC1C2EEB}" destId="{0465BE07-1EB1-43B2-998E-3FC655385791}" srcOrd="1" destOrd="0" parTransId="{D0A747A7-BAD1-4EDA-99D1-47ED64EC7F95}" sibTransId="{51DAF96F-F7EE-49BC-8DE3-C16A7C319CAE}"/>
    <dgm:cxn modelId="{5B0AD292-B83E-4C71-8579-9A7E46AFD198}" type="presOf" srcId="{8D33CC43-87AE-4C3A-8C95-2CC8A9960E8F}" destId="{F4F5F770-07C9-4956-899C-EB3D34F9B551}" srcOrd="0" destOrd="0" presId="urn:microsoft.com/office/officeart/2005/8/layout/process1"/>
    <dgm:cxn modelId="{6BD8BB97-67EA-4569-8AAD-1E8A6B242D54}" srcId="{7CBDA26D-5C9B-4BFC-809C-3CB1AC1C2EEB}" destId="{8D33CC43-87AE-4C3A-8C95-2CC8A9960E8F}" srcOrd="0" destOrd="0" parTransId="{627AE854-99AB-4888-A8D6-0CF7BCBFDF90}" sibTransId="{796DF94A-0486-4D7C-B1A7-F05480803C8C}"/>
    <dgm:cxn modelId="{15FF59B0-C33C-4B12-AA4F-6CDD757E266F}" type="presOf" srcId="{7CBDA26D-5C9B-4BFC-809C-3CB1AC1C2EEB}" destId="{4393252D-385C-4683-97D0-E810C8EC705D}" srcOrd="0" destOrd="0" presId="urn:microsoft.com/office/officeart/2005/8/layout/process1"/>
    <dgm:cxn modelId="{FA8757BF-1D13-4460-9CD1-67B47C1A2B84}" type="presOf" srcId="{0465BE07-1EB1-43B2-998E-3FC655385791}" destId="{DCCFC3A5-D823-44FA-8AFD-449D8FCC029A}" srcOrd="0" destOrd="0" presId="urn:microsoft.com/office/officeart/2005/8/layout/process1"/>
    <dgm:cxn modelId="{AF51B0F0-BE6C-4C8F-AC1E-14648504F3B2}" type="presOf" srcId="{796DF94A-0486-4D7C-B1A7-F05480803C8C}" destId="{1ADA19D7-5266-4B05-9E1A-F11B7DF29D90}" srcOrd="1" destOrd="0" presId="urn:microsoft.com/office/officeart/2005/8/layout/process1"/>
    <dgm:cxn modelId="{9DA72CD9-84AF-4F97-8E4B-2E93366C763F}" type="presParOf" srcId="{4393252D-385C-4683-97D0-E810C8EC705D}" destId="{F4F5F770-07C9-4956-899C-EB3D34F9B551}" srcOrd="0" destOrd="0" presId="urn:microsoft.com/office/officeart/2005/8/layout/process1"/>
    <dgm:cxn modelId="{E36E1CB0-64CC-4809-9E89-D54F9CBD1F2C}" type="presParOf" srcId="{4393252D-385C-4683-97D0-E810C8EC705D}" destId="{A1CCE37D-683A-4125-AC2A-BEF8A2038DDD}" srcOrd="1" destOrd="0" presId="urn:microsoft.com/office/officeart/2005/8/layout/process1"/>
    <dgm:cxn modelId="{2966FEB4-DBB7-40EF-84F3-70E1311F0592}" type="presParOf" srcId="{A1CCE37D-683A-4125-AC2A-BEF8A2038DDD}" destId="{1ADA19D7-5266-4B05-9E1A-F11B7DF29D90}" srcOrd="0" destOrd="0" presId="urn:microsoft.com/office/officeart/2005/8/layout/process1"/>
    <dgm:cxn modelId="{8B2C2F7B-F911-45E3-B293-E2EB78DD0340}" type="presParOf" srcId="{4393252D-385C-4683-97D0-E810C8EC705D}" destId="{DCCFC3A5-D823-44FA-8AFD-449D8FCC029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F770-07C9-4956-899C-EB3D34F9B551}">
      <dsp:nvSpPr>
        <dsp:cNvPr id="0" name=""/>
        <dsp:cNvSpPr/>
      </dsp:nvSpPr>
      <dsp:spPr>
        <a:xfrm>
          <a:off x="2170" y="0"/>
          <a:ext cx="4628399" cy="14507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altLang="zh-TW" sz="4400" kern="1200" dirty="0">
              <a:latin typeface="Times New Roman" panose="02020603050405020304" pitchFamily="18" charset="0"/>
              <a:ea typeface="微軟正黑體" panose="020B0604030504040204" pitchFamily="34" charset="-120"/>
              <a:cs typeface="Times New Roman" panose="02020603050405020304" pitchFamily="18" charset="0"/>
            </a:rPr>
            <a:t>Show empathy</a:t>
          </a:r>
          <a:endParaRPr lang="zh-HK" altLang="en-US" sz="44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44661" y="42491"/>
        <a:ext cx="4543417" cy="1365776"/>
      </dsp:txXfrm>
    </dsp:sp>
    <dsp:sp modelId="{A1CCE37D-683A-4125-AC2A-BEF8A2038DDD}">
      <dsp:nvSpPr>
        <dsp:cNvPr id="0" name=""/>
        <dsp:cNvSpPr/>
      </dsp:nvSpPr>
      <dsp:spPr>
        <a:xfrm>
          <a:off x="5093410" y="151457"/>
          <a:ext cx="981220" cy="11478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endParaRPr lang="zh-HK" altLang="en-US" sz="4900" kern="1200"/>
        </a:p>
      </dsp:txBody>
      <dsp:txXfrm>
        <a:off x="5093410" y="381026"/>
        <a:ext cx="686854" cy="688705"/>
      </dsp:txXfrm>
    </dsp:sp>
    <dsp:sp modelId="{DCCFC3A5-D823-44FA-8AFD-449D8FCC029A}">
      <dsp:nvSpPr>
        <dsp:cNvPr id="0" name=""/>
        <dsp:cNvSpPr/>
      </dsp:nvSpPr>
      <dsp:spPr>
        <a:xfrm>
          <a:off x="6481929" y="0"/>
          <a:ext cx="4628399" cy="145075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altLang="zh-TW" sz="4400" kern="1200" dirty="0">
              <a:latin typeface="Times New Roman" panose="02020603050405020304" pitchFamily="18" charset="0"/>
              <a:ea typeface="微軟正黑體" panose="020B0604030504040204" pitchFamily="34" charset="-120"/>
              <a:cs typeface="Times New Roman" panose="02020603050405020304" pitchFamily="18" charset="0"/>
            </a:rPr>
            <a:t>Before reasoning</a:t>
          </a:r>
          <a:endParaRPr lang="zh-HK" altLang="en-US" sz="4400" kern="1200" dirty="0">
            <a:latin typeface="Times New Roman" panose="02020603050405020304" pitchFamily="18" charset="0"/>
            <a:ea typeface="微軟正黑體" panose="020B0604030504040204" pitchFamily="34" charset="-120"/>
            <a:cs typeface="Times New Roman" panose="02020603050405020304" pitchFamily="18" charset="0"/>
          </a:endParaRPr>
        </a:p>
      </dsp:txBody>
      <dsp:txXfrm>
        <a:off x="6524420" y="42491"/>
        <a:ext cx="4543417" cy="13657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4"/>
            <a:ext cx="2946400" cy="496888"/>
          </a:xfrm>
          <a:prstGeom prst="rect">
            <a:avLst/>
          </a:prstGeom>
        </p:spPr>
        <p:txBody>
          <a:bodyPr vert="horz" lIns="91422" tIns="45710" rIns="91422" bIns="45710" rtlCol="0"/>
          <a:lstStyle>
            <a:lvl1pPr algn="l">
              <a:defRPr sz="1200"/>
            </a:lvl1pPr>
          </a:lstStyle>
          <a:p>
            <a:endParaRPr lang="en-US"/>
          </a:p>
        </p:txBody>
      </p:sp>
      <p:sp>
        <p:nvSpPr>
          <p:cNvPr id="3" name="日期版面配置區 2"/>
          <p:cNvSpPr>
            <a:spLocks noGrp="1"/>
          </p:cNvSpPr>
          <p:nvPr>
            <p:ph type="dt" sz="quarter" idx="1"/>
          </p:nvPr>
        </p:nvSpPr>
        <p:spPr>
          <a:xfrm>
            <a:off x="3849690" y="4"/>
            <a:ext cx="2946400" cy="496888"/>
          </a:xfrm>
          <a:prstGeom prst="rect">
            <a:avLst/>
          </a:prstGeom>
        </p:spPr>
        <p:txBody>
          <a:bodyPr vert="horz" lIns="91422" tIns="45710" rIns="91422" bIns="45710" rtlCol="0"/>
          <a:lstStyle>
            <a:lvl1pPr algn="r">
              <a:defRPr sz="1200"/>
            </a:lvl1pPr>
          </a:lstStyle>
          <a:p>
            <a:fld id="{B7D3D2BE-6DDD-4607-B4B7-F3F9E9E15B3E}" type="datetimeFigureOut">
              <a:rPr lang="en-US" smtClean="0"/>
              <a:t>11/20/2024</a:t>
            </a:fld>
            <a:endParaRPr lang="en-US"/>
          </a:p>
        </p:txBody>
      </p:sp>
      <p:sp>
        <p:nvSpPr>
          <p:cNvPr id="4" name="頁尾版面配置區 3"/>
          <p:cNvSpPr>
            <a:spLocks noGrp="1"/>
          </p:cNvSpPr>
          <p:nvPr>
            <p:ph type="ftr" sz="quarter" idx="2"/>
          </p:nvPr>
        </p:nvSpPr>
        <p:spPr>
          <a:xfrm>
            <a:off x="2" y="9429753"/>
            <a:ext cx="2946400" cy="496888"/>
          </a:xfrm>
          <a:prstGeom prst="rect">
            <a:avLst/>
          </a:prstGeom>
        </p:spPr>
        <p:txBody>
          <a:bodyPr vert="horz" lIns="91422" tIns="45710" rIns="91422" bIns="4571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49690" y="9429753"/>
            <a:ext cx="2946400" cy="496888"/>
          </a:xfrm>
          <a:prstGeom prst="rect">
            <a:avLst/>
          </a:prstGeom>
        </p:spPr>
        <p:txBody>
          <a:bodyPr vert="horz" lIns="91422" tIns="45710" rIns="91422" bIns="45710" rtlCol="0" anchor="b"/>
          <a:lstStyle>
            <a:lvl1pPr algn="r">
              <a:defRPr sz="1200"/>
            </a:lvl1pPr>
          </a:lstStyle>
          <a:p>
            <a:fld id="{73079069-6276-4274-9DD5-36F6CBFE95EE}" type="slidenum">
              <a:rPr lang="en-US" smtClean="0"/>
              <a:t>‹#›</a:t>
            </a:fld>
            <a:endParaRPr lang="en-US"/>
          </a:p>
        </p:txBody>
      </p:sp>
    </p:spTree>
    <p:extLst>
      <p:ext uri="{BB962C8B-B14F-4D97-AF65-F5344CB8AC3E}">
        <p14:creationId xmlns:p14="http://schemas.microsoft.com/office/powerpoint/2010/main" val="2425968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2"/>
            <a:ext cx="2945659" cy="498056"/>
          </a:xfrm>
          <a:prstGeom prst="rect">
            <a:avLst/>
          </a:prstGeom>
        </p:spPr>
        <p:txBody>
          <a:bodyPr vert="horz" lIns="91422" tIns="45710" rIns="91422" bIns="45710" rtlCol="0"/>
          <a:lstStyle>
            <a:lvl1pPr algn="l">
              <a:defRPr sz="1200"/>
            </a:lvl1pPr>
          </a:lstStyle>
          <a:p>
            <a:endParaRPr lang="zh-HK" altLang="en-US"/>
          </a:p>
        </p:txBody>
      </p:sp>
      <p:sp>
        <p:nvSpPr>
          <p:cNvPr id="3" name="日期版面配置區 2"/>
          <p:cNvSpPr>
            <a:spLocks noGrp="1"/>
          </p:cNvSpPr>
          <p:nvPr>
            <p:ph type="dt" idx="1"/>
          </p:nvPr>
        </p:nvSpPr>
        <p:spPr>
          <a:xfrm>
            <a:off x="3850445" y="2"/>
            <a:ext cx="2945659" cy="498056"/>
          </a:xfrm>
          <a:prstGeom prst="rect">
            <a:avLst/>
          </a:prstGeom>
        </p:spPr>
        <p:txBody>
          <a:bodyPr vert="horz" lIns="91422" tIns="45710" rIns="91422" bIns="45710" rtlCol="0"/>
          <a:lstStyle>
            <a:lvl1pPr algn="r">
              <a:defRPr sz="1200"/>
            </a:lvl1pPr>
          </a:lstStyle>
          <a:p>
            <a:fld id="{6E7759A5-12C3-408C-AEFA-AD540DBFD5A7}" type="datetimeFigureOut">
              <a:rPr lang="zh-HK" altLang="en-US" smtClean="0"/>
              <a:t>20/11/2024</a:t>
            </a:fld>
            <a:endParaRPr lang="zh-HK" altLang="en-US"/>
          </a:p>
        </p:txBody>
      </p:sp>
      <p:sp>
        <p:nvSpPr>
          <p:cNvPr id="4" name="投影片影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22" tIns="45710" rIns="91422" bIns="45710" rtlCol="0" anchor="ctr"/>
          <a:lstStyle/>
          <a:p>
            <a:endParaRPr lang="zh-HK" altLang="en-US"/>
          </a:p>
        </p:txBody>
      </p:sp>
      <p:sp>
        <p:nvSpPr>
          <p:cNvPr id="5" name="備忘稿版面配置區 4"/>
          <p:cNvSpPr>
            <a:spLocks noGrp="1"/>
          </p:cNvSpPr>
          <p:nvPr>
            <p:ph type="body" sz="quarter" idx="3"/>
          </p:nvPr>
        </p:nvSpPr>
        <p:spPr>
          <a:xfrm>
            <a:off x="679768" y="4777198"/>
            <a:ext cx="5438140" cy="3908614"/>
          </a:xfrm>
          <a:prstGeom prst="rect">
            <a:avLst/>
          </a:prstGeom>
        </p:spPr>
        <p:txBody>
          <a:bodyPr vert="horz" lIns="91422" tIns="45710" rIns="91422" bIns="4571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3" y="9428584"/>
            <a:ext cx="2945659" cy="498056"/>
          </a:xfrm>
          <a:prstGeom prst="rect">
            <a:avLst/>
          </a:prstGeom>
        </p:spPr>
        <p:txBody>
          <a:bodyPr vert="horz" lIns="91422" tIns="45710" rIns="91422" bIns="4571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0445" y="9428584"/>
            <a:ext cx="2945659" cy="498056"/>
          </a:xfrm>
          <a:prstGeom prst="rect">
            <a:avLst/>
          </a:prstGeom>
        </p:spPr>
        <p:txBody>
          <a:bodyPr vert="horz" lIns="91422" tIns="45710" rIns="91422" bIns="45710" rtlCol="0" anchor="b"/>
          <a:lstStyle>
            <a:lvl1pPr algn="r">
              <a:defRPr sz="1200"/>
            </a:lvl1pPr>
          </a:lstStyle>
          <a:p>
            <a:fld id="{528D8626-25A6-40F3-A4E5-338E9A36FD05}" type="slidenum">
              <a:rPr lang="zh-HK" altLang="en-US" smtClean="0"/>
              <a:t>‹#›</a:t>
            </a:fld>
            <a:endParaRPr lang="zh-HK" altLang="en-US"/>
          </a:p>
        </p:txBody>
      </p:sp>
    </p:spTree>
    <p:extLst>
      <p:ext uri="{BB962C8B-B14F-4D97-AF65-F5344CB8AC3E}">
        <p14:creationId xmlns:p14="http://schemas.microsoft.com/office/powerpoint/2010/main" val="13933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播放短片：</a:t>
            </a:r>
            <a:r>
              <a:rPr lang="en-US" altLang="zh-TW"/>
              <a:t>https://www.youtube.com/watch?v=DWZtg6y_Isk</a:t>
            </a:r>
            <a:endParaRPr lang="en-US" dirty="0"/>
          </a:p>
        </p:txBody>
      </p:sp>
      <p:sp>
        <p:nvSpPr>
          <p:cNvPr id="4" name="Slide Number Placeholder 3"/>
          <p:cNvSpPr>
            <a:spLocks noGrp="1"/>
          </p:cNvSpPr>
          <p:nvPr>
            <p:ph type="sldNum" sz="quarter" idx="5"/>
          </p:nvPr>
        </p:nvSpPr>
        <p:spPr/>
        <p:txBody>
          <a:bodyPr/>
          <a:lstStyle/>
          <a:p>
            <a:fld id="{528D8626-25A6-40F3-A4E5-338E9A36FD05}" type="slidenum">
              <a:rPr lang="zh-HK" altLang="en-US" smtClean="0"/>
              <a:t>7</a:t>
            </a:fld>
            <a:endParaRPr lang="zh-HK" altLang="en-US"/>
          </a:p>
        </p:txBody>
      </p:sp>
    </p:spTree>
    <p:extLst>
      <p:ext uri="{BB962C8B-B14F-4D97-AF65-F5344CB8AC3E}">
        <p14:creationId xmlns:p14="http://schemas.microsoft.com/office/powerpoint/2010/main" val="117262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528D8626-25A6-40F3-A4E5-338E9A36FD05}" type="slidenum">
              <a:rPr lang="zh-HK" altLang="en-US" smtClean="0"/>
              <a:t>25</a:t>
            </a:fld>
            <a:endParaRPr lang="zh-HK" altLang="en-US"/>
          </a:p>
        </p:txBody>
      </p:sp>
    </p:spTree>
    <p:extLst>
      <p:ext uri="{BB962C8B-B14F-4D97-AF65-F5344CB8AC3E}">
        <p14:creationId xmlns:p14="http://schemas.microsoft.com/office/powerpoint/2010/main" val="221073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528D8626-25A6-40F3-A4E5-338E9A36FD05}" type="slidenum">
              <a:rPr lang="zh-HK" altLang="en-US" smtClean="0"/>
              <a:t>29</a:t>
            </a:fld>
            <a:endParaRPr lang="zh-HK" altLang="en-US"/>
          </a:p>
        </p:txBody>
      </p:sp>
    </p:spTree>
    <p:extLst>
      <p:ext uri="{BB962C8B-B14F-4D97-AF65-F5344CB8AC3E}">
        <p14:creationId xmlns:p14="http://schemas.microsoft.com/office/powerpoint/2010/main" val="210424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2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90778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82256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9577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C7B398DD-7584-496C-B409-7A4F62A33A99}" type="slidenum">
              <a:rPr lang="zh-HK" altLang="en-US" smtClean="0"/>
              <a:t>‹#›</a:t>
            </a:fld>
            <a:endParaRPr lang="zh-HK"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15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43593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429318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51404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HK" altLang="en-US"/>
          </a:p>
        </p:txBody>
      </p:sp>
      <p:sp>
        <p:nvSpPr>
          <p:cNvPr id="9" name="Slide Number Placeholder 8"/>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40179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DF2C72-1827-4E57-A890-75F1E8C85771}" type="datetimeFigureOut">
              <a:rPr lang="zh-HK" altLang="en-US" smtClean="0"/>
              <a:t>20/11/2024</a:t>
            </a:fld>
            <a:endParaRPr lang="zh-HK"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HK"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295157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DF2C72-1827-4E57-A890-75F1E8C85771}" type="datetimeFigureOut">
              <a:rPr lang="zh-HK" altLang="en-US" smtClean="0"/>
              <a:t>20/11/2024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C7B398DD-7584-496C-B409-7A4F62A33A99}" type="slidenum">
              <a:rPr lang="zh-HK" altLang="en-US" smtClean="0"/>
              <a:t>‹#›</a:t>
            </a:fld>
            <a:endParaRPr lang="zh-HK" altLang="en-US"/>
          </a:p>
        </p:txBody>
      </p:sp>
    </p:spTree>
    <p:extLst>
      <p:ext uri="{BB962C8B-B14F-4D97-AF65-F5344CB8AC3E}">
        <p14:creationId xmlns:p14="http://schemas.microsoft.com/office/powerpoint/2010/main" val="342704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DF2C72-1827-4E57-A890-75F1E8C85771}" type="datetimeFigureOut">
              <a:rPr lang="zh-HK" altLang="en-US" smtClean="0"/>
              <a:t>20/11/2024</a:t>
            </a:fld>
            <a:endParaRPr lang="zh-HK"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HK"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7B398DD-7584-496C-B409-7A4F62A33A99}" type="slidenum">
              <a:rPr lang="zh-HK" altLang="en-US" smtClean="0"/>
              <a:t>‹#›</a:t>
            </a:fld>
            <a:endParaRPr lang="zh-HK"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53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91EA01-9D43-868F-A02D-8004C339964F}"/>
              </a:ext>
            </a:extLst>
          </p:cNvPr>
          <p:cNvSpPr>
            <a:spLocks noGrp="1"/>
          </p:cNvSpPr>
          <p:nvPr>
            <p:ph type="ctrTitle"/>
          </p:nvPr>
        </p:nvSpPr>
        <p:spPr>
          <a:xfrm>
            <a:off x="1524000" y="744071"/>
            <a:ext cx="9144000" cy="2511891"/>
          </a:xfrm>
        </p:spPr>
        <p:txBody>
          <a:bodyPr>
            <a:normAutofit/>
          </a:bodyPr>
          <a:lstStyle/>
          <a:p>
            <a:pPr algn="ctr">
              <a:spcBef>
                <a:spcPts val="1200"/>
              </a:spcBef>
            </a:pP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Parenting made easy:</a:t>
            </a:r>
            <a:br>
              <a:rPr lang="en-NZ" sz="4400" b="1" dirty="0">
                <a:effectLst/>
                <a:latin typeface="Times New Roman" panose="02020603050405020304" pitchFamily="18" charset="0"/>
                <a:ea typeface="DFKai-SB" panose="03000509000000000000" pitchFamily="65" charset="-120"/>
                <a:cs typeface="Times New Roman" panose="02020603050405020304" pitchFamily="18" charset="0"/>
              </a:rPr>
            </a:br>
            <a:r>
              <a:rPr lang="en-GB" sz="4400" b="1"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How to handle children’s misbehaviour?</a:t>
            </a:r>
            <a:endParaRPr lang="zh-HK" altLang="en-US" sz="4400" b="1"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FE4CE32-E727-44A7-83F7-B8835B21602C}"/>
              </a:ext>
            </a:extLst>
          </p:cNvPr>
          <p:cNvSpPr/>
          <p:nvPr/>
        </p:nvSpPr>
        <p:spPr>
          <a:xfrm>
            <a:off x="7236373" y="5552346"/>
            <a:ext cx="4453748" cy="93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Parent Education Resource Package for Primary Schools</a:t>
            </a:r>
            <a:endParaRPr lang="zh-TW" altLang="en-US" sz="20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Rectangle 5">
            <a:extLst>
              <a:ext uri="{FF2B5EF4-FFF2-40B4-BE49-F238E27FC236}">
                <a16:creationId xmlns:a16="http://schemas.microsoft.com/office/drawing/2014/main" id="{E30D64EB-0874-4F47-A9BE-D0510F5B54B6}"/>
              </a:ext>
            </a:extLst>
          </p:cNvPr>
          <p:cNvSpPr/>
          <p:nvPr/>
        </p:nvSpPr>
        <p:spPr>
          <a:xfrm>
            <a:off x="2902657" y="3469233"/>
            <a:ext cx="6386685" cy="461665"/>
          </a:xfrm>
          <a:prstGeom prst="rect">
            <a:avLst/>
          </a:prstGeom>
        </p:spPr>
        <p:txBody>
          <a:bodyPr wrap="none">
            <a:spAutoFit/>
          </a:bodyPr>
          <a:lstStyle/>
          <a:p>
            <a:r>
              <a:rPr lang="en-GB" sz="2400" b="1" dirty="0">
                <a:solidFill>
                  <a:srgbClr val="000000"/>
                </a:solidFill>
                <a:effectLst/>
                <a:latin typeface="Times New Roman" panose="02020603050405020304" pitchFamily="18" charset="0"/>
                <a:ea typeface="PMingLiU" panose="02020500000000000000" pitchFamily="18" charset="-120"/>
              </a:rPr>
              <a:t>Strand I: Understanding of Child Development</a:t>
            </a:r>
            <a:endParaRPr lang="zh-TW" altLang="zh-HK"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867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11299" y="1845733"/>
            <a:ext cx="10370934" cy="3708905"/>
          </a:xfrm>
        </p:spPr>
        <p:txBody>
          <a:bodyPr>
            <a:noAutofit/>
          </a:bodyPr>
          <a:lstStyle/>
          <a:p>
            <a:pPr>
              <a:lnSpc>
                <a:spcPct val="100000"/>
              </a:lnSpc>
              <a:buFont typeface="Courier New" panose="02070309020205020404" pitchFamily="49" charset="0"/>
              <a:buChar char="o"/>
            </a:pPr>
            <a:r>
              <a:rPr lang="zh-TW" altLang="en-US" sz="2600" dirty="0">
                <a:latin typeface="微軟正黑體" panose="020B0604030504040204" pitchFamily="34" charset="-120"/>
                <a:ea typeface="微軟正黑體" panose="020B0604030504040204" pitchFamily="34" charset="-120"/>
              </a:rPr>
              <a:t> </a:t>
            </a:r>
            <a:r>
              <a:rPr lang="en-GB" sz="1800" dirty="0">
                <a:solidFill>
                  <a:srgbClr val="000000"/>
                </a:solidFill>
                <a:effectLst/>
                <a:latin typeface="Times New Roman" panose="02020603050405020304" pitchFamily="18" charset="0"/>
                <a:ea typeface="PMingLiU" panose="02020500000000000000" pitchFamily="18" charset="-120"/>
              </a:rPr>
              <a:t>We can use our fist to visualise this combination: with the thumb representing the emotional brain and</a:t>
            </a:r>
            <a:r>
              <a:rPr lang="en-GB" sz="1800" dirty="0">
                <a:solidFill>
                  <a:srgbClr val="000000"/>
                </a:solidFill>
                <a:latin typeface="Times New Roman" panose="02020603050405020304" pitchFamily="18" charset="0"/>
                <a:ea typeface="PMingLiU" panose="02020500000000000000" pitchFamily="18" charset="-120"/>
              </a:rPr>
              <a:t> other </a:t>
            </a:r>
            <a:r>
              <a:rPr lang="en-GB" sz="1800" dirty="0">
                <a:solidFill>
                  <a:srgbClr val="000000"/>
                </a:solidFill>
                <a:effectLst/>
                <a:latin typeface="Times New Roman" panose="02020603050405020304" pitchFamily="18" charset="0"/>
                <a:ea typeface="PMingLiU" panose="02020500000000000000" pitchFamily="18" charset="-120"/>
              </a:rPr>
              <a:t>fingers representing the rational </a:t>
            </a:r>
            <a:r>
              <a:rPr lang="en-GB" sz="1800" dirty="0">
                <a:solidFill>
                  <a:schemeClr val="tx1"/>
                </a:solidFill>
                <a:effectLst/>
                <a:latin typeface="Times New Roman" panose="02020603050405020304" pitchFamily="18" charset="0"/>
                <a:ea typeface="PMingLiU" panose="02020500000000000000" pitchFamily="18" charset="-120"/>
              </a:rPr>
              <a:t>brain. The fist-clenching action can be used to remind them to control their emotional brain with their rational brain and think before they act!</a:t>
            </a:r>
            <a:endParaRPr lang="zh-TW" altLang="en-US" sz="2600" dirty="0">
              <a:solidFill>
                <a:schemeClr val="tx1"/>
              </a:solidFill>
              <a:latin typeface="微軟正黑體" panose="020B0604030504040204" pitchFamily="34" charset="-120"/>
              <a:ea typeface="微軟正黑體" panose="020B0604030504040204" pitchFamily="34" charset="-120"/>
            </a:endParaRPr>
          </a:p>
        </p:txBody>
      </p:sp>
      <p:sp>
        <p:nvSpPr>
          <p:cNvPr id="9" name="文字方塊 4">
            <a:extLst>
              <a:ext uri="{FF2B5EF4-FFF2-40B4-BE49-F238E27FC236}">
                <a16:creationId xmlns:a16="http://schemas.microsoft.com/office/drawing/2014/main" id="{C723E41D-74D2-A3D1-CF7F-A6B0C0CD8080}"/>
              </a:ext>
            </a:extLst>
          </p:cNvPr>
          <p:cNvSpPr txBox="1"/>
          <p:nvPr/>
        </p:nvSpPr>
        <p:spPr>
          <a:xfrm>
            <a:off x="1097280" y="5767363"/>
            <a:ext cx="10271305"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Siegel, D. J. (2020). </a:t>
            </a:r>
            <a:r>
              <a:rPr lang="en-US" altLang="zh-TW" sz="1400" i="1" dirty="0">
                <a:latin typeface="Century Gothic" panose="020B0502020202020204" pitchFamily="34" charset="0"/>
              </a:rPr>
              <a:t>The developing mind: How relationships and the brain interact to shape who we are</a:t>
            </a:r>
            <a:r>
              <a:rPr lang="en-US" altLang="zh-TW" sz="1400" dirty="0">
                <a:latin typeface="Century Gothic" panose="020B0502020202020204" pitchFamily="34" charset="0"/>
              </a:rPr>
              <a:t>. Guilford Publications.</a:t>
            </a:r>
            <a:endParaRPr lang="en-HK" sz="1400" dirty="0">
              <a:latin typeface="Century Gothic" panose="020B0502020202020204" pitchFamily="34" charset="0"/>
            </a:endParaRPr>
          </a:p>
        </p:txBody>
      </p:sp>
      <p:sp>
        <p:nvSpPr>
          <p:cNvPr id="10" name="Right Arrow 9"/>
          <p:cNvSpPr/>
          <p:nvPr/>
        </p:nvSpPr>
        <p:spPr>
          <a:xfrm>
            <a:off x="4104652" y="4162051"/>
            <a:ext cx="707278" cy="542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419485" y="4161493"/>
            <a:ext cx="707278" cy="542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cstate="hqprint">
            <a:extLst>
              <a:ext uri="{28A0092B-C50C-407E-A947-70E740481C1C}">
                <a14:useLocalDpi xmlns:a14="http://schemas.microsoft.com/office/drawing/2010/main" val="0"/>
              </a:ext>
            </a:extLst>
          </a:blip>
          <a:srcRect t="22325" r="20710" b="13567"/>
          <a:stretch/>
        </p:blipFill>
        <p:spPr>
          <a:xfrm>
            <a:off x="8364731" y="3190084"/>
            <a:ext cx="2160523" cy="2470916"/>
          </a:xfrm>
          <a:prstGeom prst="rect">
            <a:avLst/>
          </a:prstGeom>
        </p:spPr>
      </p:pic>
      <p:pic>
        <p:nvPicPr>
          <p:cNvPr id="13" name="Picture 12"/>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981" t="19065" r="19561" b="9772"/>
          <a:stretch/>
        </p:blipFill>
        <p:spPr>
          <a:xfrm>
            <a:off x="2183116" y="3062194"/>
            <a:ext cx="1483415" cy="2598806"/>
          </a:xfrm>
          <a:prstGeom prst="rect">
            <a:avLst/>
          </a:prstGeom>
        </p:spPr>
      </p:pic>
      <p:pic>
        <p:nvPicPr>
          <p:cNvPr id="17" name="Picture 16"/>
          <p:cNvPicPr>
            <a:picLocks noChangeAspect="1"/>
          </p:cNvPicPr>
          <p:nvPr/>
        </p:nvPicPr>
        <p:blipFill>
          <a:blip r:embed="rId5"/>
          <a:stretch>
            <a:fillRect/>
          </a:stretch>
        </p:blipFill>
        <p:spPr>
          <a:xfrm>
            <a:off x="4847468" y="2352730"/>
            <a:ext cx="2676913" cy="3783325"/>
          </a:xfrm>
          <a:prstGeom prst="rect">
            <a:avLst/>
          </a:prstGeom>
        </p:spPr>
      </p:pic>
      <p:sp>
        <p:nvSpPr>
          <p:cNvPr id="2" name="Rectangle 1">
            <a:extLst>
              <a:ext uri="{FF2B5EF4-FFF2-40B4-BE49-F238E27FC236}">
                <a16:creationId xmlns:a16="http://schemas.microsoft.com/office/drawing/2014/main" id="{F888A7B5-E7E0-1CEF-4B0F-EAD27A1035C3}"/>
              </a:ext>
            </a:extLst>
          </p:cNvPr>
          <p:cNvSpPr/>
          <p:nvPr/>
        </p:nvSpPr>
        <p:spPr>
          <a:xfrm>
            <a:off x="2457840" y="4318323"/>
            <a:ext cx="1056344" cy="228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Emotional brain</a:t>
            </a:r>
            <a:endParaRPr lang="en-NZ" sz="1000" dirty="0">
              <a:effectLst/>
              <a:latin typeface="Times New Roman" panose="02020603050405020304" pitchFamily="18" charset="0"/>
              <a:ea typeface="MingLiU" panose="02020509000000000000" pitchFamily="49" charset="-120"/>
            </a:endParaRPr>
          </a:p>
        </p:txBody>
      </p:sp>
      <p:sp>
        <p:nvSpPr>
          <p:cNvPr id="4" name="Rectangle 3">
            <a:extLst>
              <a:ext uri="{FF2B5EF4-FFF2-40B4-BE49-F238E27FC236}">
                <a16:creationId xmlns:a16="http://schemas.microsoft.com/office/drawing/2014/main" id="{A8BBAF71-F348-5CFD-9DB1-72DAE06BBA21}"/>
              </a:ext>
            </a:extLst>
          </p:cNvPr>
          <p:cNvSpPr/>
          <p:nvPr/>
        </p:nvSpPr>
        <p:spPr>
          <a:xfrm>
            <a:off x="2491877" y="3660866"/>
            <a:ext cx="922020" cy="228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Rational brain</a:t>
            </a:r>
            <a:endParaRPr lang="en-NZ" sz="1000" dirty="0">
              <a:effectLst/>
              <a:latin typeface="Times New Roman" panose="02020603050405020304" pitchFamily="18" charset="0"/>
              <a:ea typeface="MingLiU" panose="02020509000000000000" pitchFamily="49" charset="-120"/>
            </a:endParaRPr>
          </a:p>
        </p:txBody>
      </p:sp>
      <p:sp>
        <p:nvSpPr>
          <p:cNvPr id="6" name="Rectangle 5">
            <a:extLst>
              <a:ext uri="{FF2B5EF4-FFF2-40B4-BE49-F238E27FC236}">
                <a16:creationId xmlns:a16="http://schemas.microsoft.com/office/drawing/2014/main" id="{B422E84B-7B12-306D-6D16-699D7F16E96D}"/>
              </a:ext>
            </a:extLst>
          </p:cNvPr>
          <p:cNvSpPr/>
          <p:nvPr/>
        </p:nvSpPr>
        <p:spPr>
          <a:xfrm>
            <a:off x="8288888" y="3081711"/>
            <a:ext cx="1023063" cy="8077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Control the emotional brain with the rational brain</a:t>
            </a:r>
            <a:endParaRPr lang="en-NZ" sz="10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27852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Visual tools to support ...behavior, self-regulation &amp; indepen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26862" y="5634815"/>
            <a:ext cx="7410272"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Faber, A., &amp; </a:t>
            </a:r>
            <a:r>
              <a:rPr lang="en-US" altLang="zh-TW" sz="1400" dirty="0" err="1">
                <a:latin typeface="Century Gothic" panose="020B0502020202020204" pitchFamily="34" charset="0"/>
              </a:rPr>
              <a:t>Mazlish</a:t>
            </a:r>
            <a:r>
              <a:rPr lang="en-US" altLang="zh-TW" sz="1400" dirty="0">
                <a:latin typeface="Century Gothic" panose="020B0502020202020204" pitchFamily="34" charset="0"/>
              </a:rPr>
              <a:t>, E. (2012). </a:t>
            </a:r>
            <a:r>
              <a:rPr lang="en-US" altLang="zh-TW" sz="1400" i="1" dirty="0">
                <a:latin typeface="Century Gothic" panose="020B0502020202020204" pitchFamily="34" charset="0"/>
              </a:rPr>
              <a:t>How to talk so kids will listen &amp; listen so kids will talk</a:t>
            </a:r>
            <a:r>
              <a:rPr lang="en-US" altLang="zh-TW" sz="1400" dirty="0">
                <a:latin typeface="Century Gothic" panose="020B0502020202020204" pitchFamily="34" charset="0"/>
              </a:rPr>
              <a:t>. Simon and Schuster.</a:t>
            </a:r>
          </a:p>
        </p:txBody>
      </p:sp>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pic>
        <p:nvPicPr>
          <p:cNvPr id="7" name="Picture 6">
            <a:extLst>
              <a:ext uri="{FF2B5EF4-FFF2-40B4-BE49-F238E27FC236}">
                <a16:creationId xmlns:a16="http://schemas.microsoft.com/office/drawing/2014/main" id="{48BD2754-3D28-413A-A4ED-7A06306092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39838" y="1985293"/>
            <a:ext cx="5400000" cy="3036481"/>
          </a:xfrm>
          <a:prstGeom prst="rect">
            <a:avLst/>
          </a:prstGeom>
        </p:spPr>
      </p:pic>
      <p:pic>
        <p:nvPicPr>
          <p:cNvPr id="13" name="Picture 12">
            <a:extLst>
              <a:ext uri="{FF2B5EF4-FFF2-40B4-BE49-F238E27FC236}">
                <a16:creationId xmlns:a16="http://schemas.microsoft.com/office/drawing/2014/main" id="{3FDA8D04-38C0-4815-BCEE-C909DEBD462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0375" y="1910759"/>
            <a:ext cx="5400000" cy="3036481"/>
          </a:xfrm>
          <a:prstGeom prst="rect">
            <a:avLst/>
          </a:prstGeom>
        </p:spPr>
      </p:pic>
      <p:sp>
        <p:nvSpPr>
          <p:cNvPr id="14" name="Explosion: 14 Points 13">
            <a:extLst>
              <a:ext uri="{FF2B5EF4-FFF2-40B4-BE49-F238E27FC236}">
                <a16:creationId xmlns:a16="http://schemas.microsoft.com/office/drawing/2014/main" id="{A16B7278-F471-4722-B665-8EEFA6C94033}"/>
              </a:ext>
            </a:extLst>
          </p:cNvPr>
          <p:cNvSpPr/>
          <p:nvPr/>
        </p:nvSpPr>
        <p:spPr>
          <a:xfrm rot="21139817">
            <a:off x="8344006" y="5267363"/>
            <a:ext cx="3772772" cy="13801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Objective descriptions</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Rectangle 1">
            <a:extLst>
              <a:ext uri="{FF2B5EF4-FFF2-40B4-BE49-F238E27FC236}">
                <a16:creationId xmlns:a16="http://schemas.microsoft.com/office/drawing/2014/main" id="{EAF87BF5-B5E3-70E3-3D8D-31C9BF80D3FB}"/>
              </a:ext>
            </a:extLst>
          </p:cNvPr>
          <p:cNvSpPr/>
          <p:nvPr/>
        </p:nvSpPr>
        <p:spPr>
          <a:xfrm>
            <a:off x="2072891" y="2715071"/>
            <a:ext cx="2142057" cy="55935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How many times have I told you! It’s a waste of electricity if you don’t turn off the air conditioner!</a:t>
            </a:r>
            <a:endParaRPr lang="en-NZ" sz="1600" dirty="0">
              <a:effectLst/>
              <a:latin typeface="Times New Roman" panose="02020603050405020304" pitchFamily="18" charset="0"/>
              <a:ea typeface="MingLiU" panose="02020509000000000000" pitchFamily="49" charset="-120"/>
            </a:endParaRPr>
          </a:p>
        </p:txBody>
      </p:sp>
      <p:sp>
        <p:nvSpPr>
          <p:cNvPr id="4" name="Rectangle 3">
            <a:extLst>
              <a:ext uri="{FF2B5EF4-FFF2-40B4-BE49-F238E27FC236}">
                <a16:creationId xmlns:a16="http://schemas.microsoft.com/office/drawing/2014/main" id="{6729AE70-0517-E44C-8578-DA2C09D5E3C4}"/>
              </a:ext>
            </a:extLst>
          </p:cNvPr>
          <p:cNvSpPr/>
          <p:nvPr/>
        </p:nvSpPr>
        <p:spPr>
          <a:xfrm>
            <a:off x="8586651" y="2777033"/>
            <a:ext cx="1390940" cy="4277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The air conditioner is still on.</a:t>
            </a:r>
            <a:endParaRPr lang="en-NZ" sz="16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374694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Visual tools to support ...behavior, self-regulation &amp; indepen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13" name="Explosion: 14 Points 13">
            <a:extLst>
              <a:ext uri="{FF2B5EF4-FFF2-40B4-BE49-F238E27FC236}">
                <a16:creationId xmlns:a16="http://schemas.microsoft.com/office/drawing/2014/main" id="{A16B7278-F471-4722-B665-8EEFA6C94033}"/>
              </a:ext>
            </a:extLst>
          </p:cNvPr>
          <p:cNvSpPr/>
          <p:nvPr/>
        </p:nvSpPr>
        <p:spPr>
          <a:xfrm rot="21139817">
            <a:off x="8344006" y="5206353"/>
            <a:ext cx="3772772" cy="13801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Provide information</a:t>
            </a:r>
            <a:endParaRPr 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Rectangle 13"/>
          <p:cNvSpPr/>
          <p:nvPr/>
        </p:nvSpPr>
        <p:spPr>
          <a:xfrm>
            <a:off x="726862" y="5634815"/>
            <a:ext cx="7410272"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Faber, A., &amp; </a:t>
            </a:r>
            <a:r>
              <a:rPr lang="en-US" altLang="zh-TW" sz="1400" dirty="0" err="1">
                <a:latin typeface="Century Gothic" panose="020B0502020202020204" pitchFamily="34" charset="0"/>
              </a:rPr>
              <a:t>Mazlish</a:t>
            </a:r>
            <a:r>
              <a:rPr lang="en-US" altLang="zh-TW" sz="1400" dirty="0">
                <a:latin typeface="Century Gothic" panose="020B0502020202020204" pitchFamily="34" charset="0"/>
              </a:rPr>
              <a:t>, E. (2012). </a:t>
            </a:r>
            <a:r>
              <a:rPr lang="en-US" altLang="zh-TW" sz="1400" i="1" dirty="0">
                <a:latin typeface="Century Gothic" panose="020B0502020202020204" pitchFamily="34" charset="0"/>
              </a:rPr>
              <a:t>How to talk so kids will listen &amp; listen so kids will talk</a:t>
            </a:r>
            <a:r>
              <a:rPr lang="en-US" altLang="zh-TW" sz="1400" dirty="0">
                <a:latin typeface="Century Gothic" panose="020B0502020202020204" pitchFamily="34" charset="0"/>
              </a:rPr>
              <a:t>. Simon and Schuster.</a:t>
            </a: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26480" y="2015863"/>
            <a:ext cx="5403412" cy="3038400"/>
          </a:xfrm>
          <a:prstGeom prst="rect">
            <a:avLst/>
          </a:prstGeom>
        </p:spPr>
      </p:pic>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0375" y="2015863"/>
            <a:ext cx="5403412" cy="3038400"/>
          </a:xfrm>
          <a:prstGeom prst="rect">
            <a:avLst/>
          </a:prstGeom>
        </p:spPr>
      </p:pic>
      <p:sp>
        <p:nvSpPr>
          <p:cNvPr id="2" name="Rectangle 1">
            <a:extLst>
              <a:ext uri="{FF2B5EF4-FFF2-40B4-BE49-F238E27FC236}">
                <a16:creationId xmlns:a16="http://schemas.microsoft.com/office/drawing/2014/main" id="{34491DBC-F9E6-E610-AF93-83F7DB0D7F4A}"/>
              </a:ext>
            </a:extLst>
          </p:cNvPr>
          <p:cNvSpPr/>
          <p:nvPr/>
        </p:nvSpPr>
        <p:spPr>
          <a:xfrm>
            <a:off x="2289941" y="2226214"/>
            <a:ext cx="2369145" cy="665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Why do you always put your cup at the edge of the table? Why do you never clean up after yourself?</a:t>
            </a:r>
            <a:endParaRPr lang="en-NZ" sz="1600" dirty="0">
              <a:effectLst/>
              <a:latin typeface="Times New Roman" panose="02020603050405020304" pitchFamily="18" charset="0"/>
              <a:ea typeface="MingLiU" panose="02020509000000000000" pitchFamily="49" charset="-120"/>
            </a:endParaRPr>
          </a:p>
        </p:txBody>
      </p:sp>
      <p:sp>
        <p:nvSpPr>
          <p:cNvPr id="5" name="Rectangle 4">
            <a:extLst>
              <a:ext uri="{FF2B5EF4-FFF2-40B4-BE49-F238E27FC236}">
                <a16:creationId xmlns:a16="http://schemas.microsoft.com/office/drawing/2014/main" id="{6F2167DC-96CC-76F3-65E8-6A6C2A2CC112}"/>
              </a:ext>
            </a:extLst>
          </p:cNvPr>
          <p:cNvSpPr/>
          <p:nvPr/>
        </p:nvSpPr>
        <p:spPr>
          <a:xfrm>
            <a:off x="7760002" y="2452684"/>
            <a:ext cx="2142057" cy="6214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It’s really easy to knock over the cup if it is too close to the edge of the table.</a:t>
            </a:r>
            <a:endParaRPr lang="en-NZ" sz="16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322222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Visual tools to support ...behavior, self-regulation &amp; indepen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26862" y="5634815"/>
            <a:ext cx="7410272"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Faber, A., &amp; </a:t>
            </a:r>
            <a:r>
              <a:rPr lang="en-US" altLang="zh-TW" sz="1400" dirty="0" err="1">
                <a:latin typeface="Century Gothic" panose="020B0502020202020204" pitchFamily="34" charset="0"/>
              </a:rPr>
              <a:t>Mazlish</a:t>
            </a:r>
            <a:r>
              <a:rPr lang="en-US" altLang="zh-TW" sz="1400" dirty="0">
                <a:latin typeface="Century Gothic" panose="020B0502020202020204" pitchFamily="34" charset="0"/>
              </a:rPr>
              <a:t>, E. (2012). </a:t>
            </a:r>
            <a:r>
              <a:rPr lang="en-US" altLang="zh-TW" sz="1400" i="1" dirty="0">
                <a:latin typeface="Century Gothic" panose="020B0502020202020204" pitchFamily="34" charset="0"/>
              </a:rPr>
              <a:t>How to talk so kids will listen &amp; listen so kids will talk</a:t>
            </a:r>
            <a:r>
              <a:rPr lang="en-US" altLang="zh-TW" sz="1400" dirty="0">
                <a:latin typeface="Century Gothic" panose="020B0502020202020204" pitchFamily="34" charset="0"/>
              </a:rPr>
              <a:t>. Simon and Schuster.</a:t>
            </a:r>
          </a:p>
        </p:txBody>
      </p:sp>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14" name="Explosion: 14 Points 13">
            <a:extLst>
              <a:ext uri="{FF2B5EF4-FFF2-40B4-BE49-F238E27FC236}">
                <a16:creationId xmlns:a16="http://schemas.microsoft.com/office/drawing/2014/main" id="{A16B7278-F471-4722-B665-8EEFA6C94033}"/>
              </a:ext>
            </a:extLst>
          </p:cNvPr>
          <p:cNvSpPr/>
          <p:nvPr/>
        </p:nvSpPr>
        <p:spPr>
          <a:xfrm rot="21139817">
            <a:off x="8344006" y="5267363"/>
            <a:ext cx="3772772" cy="13801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Use words</a:t>
            </a:r>
            <a:endParaRPr lang="en-US" sz="16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0375" y="2032559"/>
            <a:ext cx="5403412" cy="3038400"/>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26480" y="2032559"/>
            <a:ext cx="5403412" cy="3038400"/>
          </a:xfrm>
          <a:prstGeom prst="rect">
            <a:avLst/>
          </a:prstGeom>
        </p:spPr>
      </p:pic>
      <p:sp>
        <p:nvSpPr>
          <p:cNvPr id="5" name="Rectangle 4">
            <a:extLst>
              <a:ext uri="{FF2B5EF4-FFF2-40B4-BE49-F238E27FC236}">
                <a16:creationId xmlns:a16="http://schemas.microsoft.com/office/drawing/2014/main" id="{1A4597AE-B46E-697C-343E-7537D2D68A87}"/>
              </a:ext>
            </a:extLst>
          </p:cNvPr>
          <p:cNvSpPr/>
          <p:nvPr/>
        </p:nvSpPr>
        <p:spPr>
          <a:xfrm>
            <a:off x="1985806" y="2301215"/>
            <a:ext cx="2995497" cy="63357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You forgot your Octopus card</a:t>
            </a:r>
            <a:r>
              <a:rPr lang="en-US" sz="1000" dirty="0">
                <a:solidFill>
                  <a:srgbClr val="000000"/>
                </a:solidFill>
                <a:latin typeface="Times New Roman" panose="02020603050405020304" pitchFamily="18" charset="0"/>
                <a:ea typeface="DengXian" panose="02010600030101010101" pitchFamily="2" charset="-122"/>
              </a:rPr>
              <a:t>. </a:t>
            </a:r>
            <a:r>
              <a:rPr lang="en-US" sz="1000" dirty="0">
                <a:solidFill>
                  <a:srgbClr val="000000"/>
                </a:solidFill>
                <a:effectLst/>
                <a:latin typeface="Times New Roman" panose="02020603050405020304" pitchFamily="18" charset="0"/>
                <a:ea typeface="DengXian" panose="02010600030101010101" pitchFamily="2" charset="-122"/>
              </a:rPr>
              <a:t>How will you get to school if you don’t have it? You’re always so clueless.</a:t>
            </a:r>
            <a:endParaRPr lang="en-NZ" sz="1600" dirty="0">
              <a:effectLst/>
              <a:latin typeface="Times New Roman" panose="02020603050405020304" pitchFamily="18" charset="0"/>
              <a:ea typeface="MingLiU" panose="02020509000000000000" pitchFamily="49" charset="-120"/>
            </a:endParaRPr>
          </a:p>
        </p:txBody>
      </p:sp>
      <p:sp>
        <p:nvSpPr>
          <p:cNvPr id="6" name="Rectangle 5">
            <a:extLst>
              <a:ext uri="{FF2B5EF4-FFF2-40B4-BE49-F238E27FC236}">
                <a16:creationId xmlns:a16="http://schemas.microsoft.com/office/drawing/2014/main" id="{EEE3055E-83F8-80C5-EDA7-B0CC116CDA98}"/>
              </a:ext>
            </a:extLst>
          </p:cNvPr>
          <p:cNvSpPr/>
          <p:nvPr/>
        </p:nvSpPr>
        <p:spPr>
          <a:xfrm>
            <a:off x="7837966" y="2760617"/>
            <a:ext cx="1349578" cy="4868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Here’s your </a:t>
            </a:r>
          </a:p>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Octopus card.</a:t>
            </a:r>
            <a:endParaRPr lang="en-NZ" sz="16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16481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Visual tools to support ...behavior, self-regulation &amp; independ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726862" y="5634815"/>
            <a:ext cx="7410272"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Faber, A., &amp; </a:t>
            </a:r>
            <a:r>
              <a:rPr lang="en-US" altLang="zh-TW" sz="1400" dirty="0" err="1">
                <a:latin typeface="Century Gothic" panose="020B0502020202020204" pitchFamily="34" charset="0"/>
              </a:rPr>
              <a:t>Mazlish</a:t>
            </a:r>
            <a:r>
              <a:rPr lang="en-US" altLang="zh-TW" sz="1400" dirty="0">
                <a:latin typeface="Century Gothic" panose="020B0502020202020204" pitchFamily="34" charset="0"/>
              </a:rPr>
              <a:t>, E. (2012). </a:t>
            </a:r>
            <a:r>
              <a:rPr lang="en-US" altLang="zh-TW" sz="1400" i="1" dirty="0">
                <a:latin typeface="Century Gothic" panose="020B0502020202020204" pitchFamily="34" charset="0"/>
              </a:rPr>
              <a:t>How to talk so kids will listen &amp; listen so kids will talk</a:t>
            </a:r>
            <a:r>
              <a:rPr lang="en-US" altLang="zh-TW" sz="1400" dirty="0">
                <a:latin typeface="Century Gothic" panose="020B0502020202020204" pitchFamily="34" charset="0"/>
              </a:rPr>
              <a:t>. Simon and Schuster.</a:t>
            </a:r>
          </a:p>
        </p:txBody>
      </p:sp>
      <p:sp>
        <p:nvSpPr>
          <p:cNvPr id="11"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14" name="Explosion: 14 Points 13">
            <a:extLst>
              <a:ext uri="{FF2B5EF4-FFF2-40B4-BE49-F238E27FC236}">
                <a16:creationId xmlns:a16="http://schemas.microsoft.com/office/drawing/2014/main" id="{A16B7278-F471-4722-B665-8EEFA6C94033}"/>
              </a:ext>
            </a:extLst>
          </p:cNvPr>
          <p:cNvSpPr/>
          <p:nvPr/>
        </p:nvSpPr>
        <p:spPr>
          <a:xfrm rot="21139817">
            <a:off x="8344006" y="5267363"/>
            <a:ext cx="3772772" cy="13801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Use text</a:t>
            </a:r>
            <a:endPar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126480" y="1983374"/>
            <a:ext cx="5403412" cy="303840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0375" y="1983374"/>
            <a:ext cx="5403412" cy="3038400"/>
          </a:xfrm>
          <a:prstGeom prst="rect">
            <a:avLst/>
          </a:prstGeom>
        </p:spPr>
      </p:pic>
      <p:sp>
        <p:nvSpPr>
          <p:cNvPr id="2" name="Rectangle 1">
            <a:extLst>
              <a:ext uri="{FF2B5EF4-FFF2-40B4-BE49-F238E27FC236}">
                <a16:creationId xmlns:a16="http://schemas.microsoft.com/office/drawing/2014/main" id="{05AAA8A2-09AF-8C45-1BF7-564C0F2953D9}"/>
              </a:ext>
            </a:extLst>
          </p:cNvPr>
          <p:cNvSpPr/>
          <p:nvPr/>
        </p:nvSpPr>
        <p:spPr>
          <a:xfrm>
            <a:off x="1707132" y="2915195"/>
            <a:ext cx="1689212" cy="6452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You can watch TV after you finish your tasks</a:t>
            </a:r>
            <a:endParaRPr lang="en-NZ" sz="1600" dirty="0">
              <a:effectLst/>
              <a:latin typeface="Times New Roman" panose="02020603050405020304" pitchFamily="18" charset="0"/>
              <a:ea typeface="MingLiU" panose="02020509000000000000" pitchFamily="49" charset="-120"/>
            </a:endParaRPr>
          </a:p>
        </p:txBody>
      </p:sp>
      <p:sp>
        <p:nvSpPr>
          <p:cNvPr id="4" name="Rectangle 3">
            <a:extLst>
              <a:ext uri="{FF2B5EF4-FFF2-40B4-BE49-F238E27FC236}">
                <a16:creationId xmlns:a16="http://schemas.microsoft.com/office/drawing/2014/main" id="{5A603E00-07E1-4E00-6E15-30281190CBBB}"/>
              </a:ext>
            </a:extLst>
          </p:cNvPr>
          <p:cNvSpPr/>
          <p:nvPr/>
        </p:nvSpPr>
        <p:spPr>
          <a:xfrm>
            <a:off x="9848304" y="2915195"/>
            <a:ext cx="764175" cy="11600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000" dirty="0">
                <a:solidFill>
                  <a:srgbClr val="000000"/>
                </a:solidFill>
                <a:effectLst/>
                <a:latin typeface="Times New Roman" panose="02020603050405020304" pitchFamily="18" charset="0"/>
                <a:ea typeface="DengXian" panose="02010600030101010101" pitchFamily="2" charset="-122"/>
              </a:rPr>
              <a:t>Daddy is in a meeting</a:t>
            </a:r>
            <a:endParaRPr lang="en-NZ" sz="16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72591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Before handling </a:t>
            </a:r>
            <a:r>
              <a:rPr lang="en-US" altLang="zh-TW" sz="4400" b="1" dirty="0" err="1">
                <a:latin typeface="Times New Roman" panose="02020603050405020304" pitchFamily="18" charset="0"/>
                <a:ea typeface="微軟正黑體" panose="020B0604030504040204" pitchFamily="34" charset="-120"/>
                <a:cs typeface="Times New Roman" panose="02020603050405020304" pitchFamily="18" charset="0"/>
              </a:rPr>
              <a:t>misbehaviours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6" name="資料庫圖表 5">
            <a:extLst>
              <a:ext uri="{FF2B5EF4-FFF2-40B4-BE49-F238E27FC236}">
                <a16:creationId xmlns:a16="http://schemas.microsoft.com/office/drawing/2014/main" id="{E1A06EA7-ED10-9E16-258F-83E9FD660663}"/>
              </a:ext>
            </a:extLst>
          </p:cNvPr>
          <p:cNvGraphicFramePr/>
          <p:nvPr>
            <p:extLst>
              <p:ext uri="{D42A27DB-BD31-4B8C-83A1-F6EECF244321}">
                <p14:modId xmlns:p14="http://schemas.microsoft.com/office/powerpoint/2010/main" val="2062946178"/>
              </p:ext>
            </p:extLst>
          </p:nvPr>
        </p:nvGraphicFramePr>
        <p:xfrm>
          <a:off x="539750" y="2093951"/>
          <a:ext cx="11112500" cy="1450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grpSp>
        <p:nvGrpSpPr>
          <p:cNvPr id="4" name="群組 3">
            <a:extLst>
              <a:ext uri="{FF2B5EF4-FFF2-40B4-BE49-F238E27FC236}">
                <a16:creationId xmlns:a16="http://schemas.microsoft.com/office/drawing/2014/main" id="{9654AA2D-D2D8-D554-BB42-7155863B2C12}"/>
              </a:ext>
            </a:extLst>
          </p:cNvPr>
          <p:cNvGrpSpPr/>
          <p:nvPr/>
        </p:nvGrpSpPr>
        <p:grpSpPr>
          <a:xfrm>
            <a:off x="5581694" y="3901300"/>
            <a:ext cx="6316990" cy="2423300"/>
            <a:chOff x="5990306" y="3886178"/>
            <a:chExt cx="6316990" cy="2423300"/>
          </a:xfrm>
        </p:grpSpPr>
        <p:sp>
          <p:nvSpPr>
            <p:cNvPr id="8" name="Rectangle 10">
              <a:extLst>
                <a:ext uri="{FF2B5EF4-FFF2-40B4-BE49-F238E27FC236}">
                  <a16:creationId xmlns:a16="http://schemas.microsoft.com/office/drawing/2014/main" id="{766CE811-892D-D47A-1948-BFE38941571C}"/>
                </a:ext>
              </a:extLst>
            </p:cNvPr>
            <p:cNvSpPr/>
            <p:nvPr/>
          </p:nvSpPr>
          <p:spPr>
            <a:xfrm>
              <a:off x="5990306" y="3886178"/>
              <a:ext cx="4358819" cy="12625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ü"/>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Help children review what has happened</a:t>
              </a:r>
            </a:p>
            <a:p>
              <a:pPr marL="342900" indent="-342900">
                <a:buFont typeface="Wingdings" panose="05000000000000000000" pitchFamily="2" charset="2"/>
                <a:buChar char="ü"/>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This makes children more receptive to what you say</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爆炸: 十四角 8">
              <a:extLst>
                <a:ext uri="{FF2B5EF4-FFF2-40B4-BE49-F238E27FC236}">
                  <a16:creationId xmlns:a16="http://schemas.microsoft.com/office/drawing/2014/main" id="{08D73817-3B70-87E7-7584-E70D46F66EE8}"/>
                </a:ext>
              </a:extLst>
            </p:cNvPr>
            <p:cNvSpPr/>
            <p:nvPr/>
          </p:nvSpPr>
          <p:spPr>
            <a:xfrm rot="21090675">
              <a:off x="8804339" y="4399996"/>
              <a:ext cx="3502957" cy="1909482"/>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600" b="1" dirty="0">
                  <a:latin typeface="Times New Roman" panose="02020603050405020304" pitchFamily="18" charset="0"/>
                  <a:ea typeface="微軟正黑體" panose="020B0604030504040204" pitchFamily="34" charset="-120"/>
                  <a:cs typeface="Times New Roman" panose="02020603050405020304" pitchFamily="18" charset="0"/>
                </a:rPr>
                <a:t>The benefits of showing empathy first</a:t>
              </a:r>
              <a:endParaRPr lang="zh-HK" altLang="en-US" sz="1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27517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show empathy?</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文字方塊 10">
            <a:extLst>
              <a:ext uri="{FF2B5EF4-FFF2-40B4-BE49-F238E27FC236}">
                <a16:creationId xmlns:a16="http://schemas.microsoft.com/office/drawing/2014/main" id="{1EA83F44-987E-C64F-83E8-563A3CCF9F7C}"/>
              </a:ext>
            </a:extLst>
          </p:cNvPr>
          <p:cNvSpPr txBox="1"/>
          <p:nvPr/>
        </p:nvSpPr>
        <p:spPr>
          <a:xfrm>
            <a:off x="766644" y="6334780"/>
            <a:ext cx="10853268" cy="523220"/>
          </a:xfrm>
          <a:prstGeom prst="rect">
            <a:avLst/>
          </a:prstGeom>
          <a:noFill/>
        </p:spPr>
        <p:txBody>
          <a:bodyPr wrap="square">
            <a:spAutoFit/>
          </a:bodyPr>
          <a:lstStyle/>
          <a:p>
            <a:pPr marL="285750" indent="-285750">
              <a:buFont typeface="Arial" panose="020B0604020202020204" pitchFamily="34" charset="0"/>
              <a:buChar char="•"/>
            </a:pPr>
            <a:r>
              <a:rPr lang="en-US" altLang="zh-HK" sz="1400" dirty="0">
                <a:latin typeface="Century Gothic" panose="020B0502020202020204" pitchFamily="34" charset="0"/>
              </a:rPr>
              <a:t>Jones, S. M., Bodie, G. D., &amp; Hughes, S. D. (2019). The impact of mindfulness on empathy, active listening, and perceived provisions of emotional support. </a:t>
            </a:r>
            <a:r>
              <a:rPr lang="en-US" altLang="zh-HK" sz="1400" i="1" dirty="0">
                <a:latin typeface="Century Gothic" panose="020B0502020202020204" pitchFamily="34" charset="0"/>
              </a:rPr>
              <a:t>Communication Research, 46</a:t>
            </a:r>
            <a:r>
              <a:rPr lang="en-US" altLang="zh-HK" sz="1400" dirty="0">
                <a:latin typeface="Century Gothic" panose="020B0502020202020204" pitchFamily="34" charset="0"/>
              </a:rPr>
              <a:t>(6), 838-865.</a:t>
            </a:r>
            <a:endParaRPr lang="zh-HK" altLang="en-US" sz="1400" dirty="0">
              <a:latin typeface="Century Gothic" panose="020B0502020202020204" pitchFamily="34" charset="0"/>
            </a:endParaRPr>
          </a:p>
        </p:txBody>
      </p:sp>
      <p:graphicFrame>
        <p:nvGraphicFramePr>
          <p:cNvPr id="12" name="Table 5">
            <a:extLst>
              <a:ext uri="{FF2B5EF4-FFF2-40B4-BE49-F238E27FC236}">
                <a16:creationId xmlns:a16="http://schemas.microsoft.com/office/drawing/2014/main" id="{9E9DA2F3-1FE8-C4FC-6651-652F240BD8A7}"/>
              </a:ext>
            </a:extLst>
          </p:cNvPr>
          <p:cNvGraphicFramePr>
            <a:graphicFrameLocks noGrp="1"/>
          </p:cNvGraphicFramePr>
          <p:nvPr>
            <p:extLst>
              <p:ext uri="{D42A27DB-BD31-4B8C-83A1-F6EECF244321}">
                <p14:modId xmlns:p14="http://schemas.microsoft.com/office/powerpoint/2010/main" val="3573939036"/>
              </p:ext>
            </p:extLst>
          </p:nvPr>
        </p:nvGraphicFramePr>
        <p:xfrm>
          <a:off x="716431" y="1810436"/>
          <a:ext cx="11048220" cy="4139940"/>
        </p:xfrm>
        <a:graphic>
          <a:graphicData uri="http://schemas.openxmlformats.org/drawingml/2006/table">
            <a:tbl>
              <a:tblPr firstRow="1" bandRow="1">
                <a:tableStyleId>{5C22544A-7EE6-4342-B048-85BDC9FD1C3A}</a:tableStyleId>
              </a:tblPr>
              <a:tblGrid>
                <a:gridCol w="2533563">
                  <a:extLst>
                    <a:ext uri="{9D8B030D-6E8A-4147-A177-3AD203B41FA5}">
                      <a16:colId xmlns:a16="http://schemas.microsoft.com/office/drawing/2014/main" val="3475591306"/>
                    </a:ext>
                  </a:extLst>
                </a:gridCol>
                <a:gridCol w="4455171">
                  <a:extLst>
                    <a:ext uri="{9D8B030D-6E8A-4147-A177-3AD203B41FA5}">
                      <a16:colId xmlns:a16="http://schemas.microsoft.com/office/drawing/2014/main" val="2346174267"/>
                    </a:ext>
                  </a:extLst>
                </a:gridCol>
                <a:gridCol w="1889311">
                  <a:extLst>
                    <a:ext uri="{9D8B030D-6E8A-4147-A177-3AD203B41FA5}">
                      <a16:colId xmlns:a16="http://schemas.microsoft.com/office/drawing/2014/main" val="656882257"/>
                    </a:ext>
                  </a:extLst>
                </a:gridCol>
                <a:gridCol w="2170175">
                  <a:extLst>
                    <a:ext uri="{9D8B030D-6E8A-4147-A177-3AD203B41FA5}">
                      <a16:colId xmlns:a16="http://schemas.microsoft.com/office/drawing/2014/main" val="1401109721"/>
                    </a:ext>
                  </a:extLst>
                </a:gridCol>
              </a:tblGrid>
              <a:tr h="554809">
                <a:tc>
                  <a:txBody>
                    <a:bodyPr/>
                    <a:lstStyle/>
                    <a:p>
                      <a:pPr algn="ctr">
                        <a:lnSpc>
                          <a:spcPct val="107000"/>
                        </a:lnSpc>
                        <a:spcAft>
                          <a:spcPts val="0"/>
                        </a:spcAft>
                      </a:pPr>
                      <a:r>
                        <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Asking questions</a:t>
                      </a:r>
                      <a:endParaRPr lang="en-US" sz="2000" b="0"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Reflecting on content</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ct val="107000"/>
                        </a:lnSpc>
                        <a:spcAft>
                          <a:spcPts val="0"/>
                        </a:spcAft>
                      </a:pPr>
                      <a:r>
                        <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Reflecting on negative emotions</a:t>
                      </a:r>
                      <a:endParaRPr lang="en-US"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7000"/>
                        </a:lnSpc>
                        <a:spcAft>
                          <a:spcPts val="0"/>
                        </a:spcAft>
                      </a:pPr>
                      <a:endParaRPr lang="en-US" sz="28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3749434"/>
                  </a:ext>
                </a:extLst>
              </a:tr>
              <a:tr h="3585131">
                <a:tc>
                  <a:txBody>
                    <a:bodyPr/>
                    <a:lstStyle/>
                    <a:p>
                      <a:pPr marL="342900" lvl="0" indent="-342900">
                        <a:lnSpc>
                          <a:spcPct val="107000"/>
                        </a:lnSpc>
                        <a:spcAft>
                          <a:spcPts val="0"/>
                        </a:spcAft>
                        <a:buFont typeface="Arial" panose="020B0604020202020204" pitchFamily="34" charset="0"/>
                        <a:buChar char="•"/>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Ask open questions</a:t>
                      </a:r>
                    </a:p>
                    <a:p>
                      <a:pPr marL="342900" lvl="0" indent="-342900">
                        <a:lnSpc>
                          <a:spcPct val="107000"/>
                        </a:lnSpc>
                        <a:spcAft>
                          <a:spcPts val="0"/>
                        </a:spcAft>
                        <a:buFont typeface="Arial" panose="020B0604020202020204" pitchFamily="34" charset="0"/>
                        <a:buChar char="•"/>
                      </a:pPr>
                      <a:r>
                        <a:rPr lang="en-US" altLang="zh-TW" sz="2000" b="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5 W 1H</a:t>
                      </a:r>
                    </a:p>
                    <a:p>
                      <a:pPr marL="800100" lvl="1" indent="-342900">
                        <a:lnSpc>
                          <a:spcPct val="107000"/>
                        </a:lnSpc>
                        <a:spcAft>
                          <a:spcPts val="0"/>
                        </a:spcAft>
                        <a:buFont typeface="Courier New" panose="02070309020205020404" pitchFamily="49" charset="0"/>
                        <a:buChar char="o"/>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Who</a:t>
                      </a:r>
                    </a:p>
                    <a:p>
                      <a:pPr marL="800100" lvl="1" indent="-342900">
                        <a:lnSpc>
                          <a:spcPct val="107000"/>
                        </a:lnSpc>
                        <a:spcAft>
                          <a:spcPts val="0"/>
                        </a:spcAft>
                        <a:buFont typeface="Courier New" panose="02070309020205020404" pitchFamily="49" charset="0"/>
                        <a:buChar char="o"/>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What</a:t>
                      </a:r>
                    </a:p>
                    <a:p>
                      <a:pPr marL="800100" lvl="1" indent="-342900">
                        <a:lnSpc>
                          <a:spcPct val="107000"/>
                        </a:lnSpc>
                        <a:spcAft>
                          <a:spcPts val="0"/>
                        </a:spcAft>
                        <a:buFont typeface="Courier New" panose="02070309020205020404" pitchFamily="49" charset="0"/>
                        <a:buChar char="o"/>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When</a:t>
                      </a:r>
                    </a:p>
                    <a:p>
                      <a:pPr marL="800100" lvl="1" indent="-342900">
                        <a:lnSpc>
                          <a:spcPct val="107000"/>
                        </a:lnSpc>
                        <a:spcAft>
                          <a:spcPts val="0"/>
                        </a:spcAft>
                        <a:buFont typeface="Courier New" panose="02070309020205020404" pitchFamily="49" charset="0"/>
                        <a:buChar char="o"/>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Where</a:t>
                      </a:r>
                    </a:p>
                    <a:p>
                      <a:pPr marL="800100" lvl="1" indent="-342900">
                        <a:lnSpc>
                          <a:spcPct val="107000"/>
                        </a:lnSpc>
                        <a:spcAft>
                          <a:spcPts val="0"/>
                        </a:spcAft>
                        <a:buFont typeface="Courier New" panose="02070309020205020404" pitchFamily="49" charset="0"/>
                        <a:buChar char="o"/>
                      </a:pPr>
                      <a:r>
                        <a:rPr lang="en-US" altLang="zh-TW" sz="2000" b="0" dirty="0">
                          <a:effectLst/>
                          <a:latin typeface="Times New Roman" panose="02020603050405020304" pitchFamily="18" charset="0"/>
                          <a:ea typeface="微軟正黑體" panose="020B0604030504040204" pitchFamily="34" charset="-120"/>
                          <a:cs typeface="Times New Roman" panose="02020603050405020304" pitchFamily="18" charset="0"/>
                        </a:rPr>
                        <a:t>Why</a:t>
                      </a:r>
                    </a:p>
                    <a:p>
                      <a:pPr marL="800100" lvl="1" indent="-342900">
                        <a:lnSpc>
                          <a:spcPct val="107000"/>
                        </a:lnSpc>
                        <a:spcAft>
                          <a:spcPts val="0"/>
                        </a:spcAft>
                        <a:buFont typeface="Courier New" panose="02070309020205020404" pitchFamily="49" charset="0"/>
                        <a:buChar char="o"/>
                      </a:pPr>
                      <a:r>
                        <a:rPr lang="en-US" sz="2000" b="0" dirty="0">
                          <a:effectLst/>
                          <a:latin typeface="Times New Roman" panose="02020603050405020304" pitchFamily="18" charset="0"/>
                          <a:ea typeface="微軟正黑體" panose="020B0604030504040204" pitchFamily="34" charset="-120"/>
                          <a:cs typeface="Times New Roman" panose="02020603050405020304" pitchFamily="18" charset="0"/>
                        </a:rPr>
                        <a:t>How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2000" b="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Summarising</a:t>
                      </a:r>
                      <a:r>
                        <a:rPr lang="en-US" altLang="zh-TW"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what the child said in your own words and saying it out loud</a:t>
                      </a:r>
                      <a:endParaRPr lang="zh-TW" altLang="en-US" sz="20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spcBef>
                          <a:spcPts val="0"/>
                        </a:spcBef>
                        <a:spcAft>
                          <a:spcPts val="0"/>
                        </a:spcAft>
                        <a:buClr>
                          <a:schemeClr val="dk1"/>
                        </a:buClr>
                        <a:buSzPts val="3200"/>
                        <a:buFont typeface="Arial"/>
                        <a:buChar char="•"/>
                      </a:pPr>
                      <a:r>
                        <a:rPr lang="en-US" altLang="zh-TW" sz="2000" b="1" dirty="0">
                          <a:solidFill>
                            <a:srgbClr val="FF0000"/>
                          </a:solidFill>
                          <a:latin typeface="Times New Roman" panose="02020603050405020304" pitchFamily="18" charset="0"/>
                          <a:ea typeface="Microsoft JhengHei"/>
                          <a:cs typeface="Times New Roman" panose="02020603050405020304" pitchFamily="18" charset="0"/>
                          <a:sym typeface="Microsoft JhengHei"/>
                        </a:rPr>
                        <a:t>Impatient</a:t>
                      </a:r>
                    </a:p>
                    <a:p>
                      <a:pPr marL="342900" marR="0" lvl="0" indent="-342900" algn="l" rtl="0">
                        <a:spcBef>
                          <a:spcPts val="0"/>
                        </a:spcBef>
                        <a:spcAft>
                          <a:spcPts val="0"/>
                        </a:spcAft>
                        <a:buClr>
                          <a:schemeClr val="dk1"/>
                        </a:buClr>
                        <a:buSzPts val="3200"/>
                        <a:buFont typeface="Arial"/>
                        <a:buChar char="•"/>
                      </a:pPr>
                      <a:r>
                        <a:rPr lang="en-US" altLang="zh-TW" sz="2000" b="1" dirty="0">
                          <a:solidFill>
                            <a:srgbClr val="FF0000"/>
                          </a:solidFill>
                          <a:latin typeface="Times New Roman" panose="02020603050405020304" pitchFamily="18" charset="0"/>
                          <a:ea typeface="Microsoft JhengHei"/>
                          <a:cs typeface="Times New Roman" panose="02020603050405020304" pitchFamily="18" charset="0"/>
                          <a:sym typeface="Microsoft JhengHei"/>
                        </a:rPr>
                        <a:t>Angry</a:t>
                      </a:r>
                    </a:p>
                    <a:p>
                      <a:pPr marL="342900" marR="0" lvl="0" indent="-342900" algn="l" rtl="0">
                        <a:spcBef>
                          <a:spcPts val="0"/>
                        </a:spcBef>
                        <a:spcAft>
                          <a:spcPts val="0"/>
                        </a:spcAft>
                        <a:buClr>
                          <a:schemeClr val="dk1"/>
                        </a:buClr>
                        <a:buSzPts val="3200"/>
                        <a:buFont typeface="Arial"/>
                        <a:buChar char="•"/>
                      </a:pPr>
                      <a:r>
                        <a:rPr lang="en-US" altLang="zh-TW" sz="2000" b="1" dirty="0">
                          <a:solidFill>
                            <a:srgbClr val="FF0000"/>
                          </a:solidFill>
                          <a:latin typeface="Times New Roman" panose="02020603050405020304" pitchFamily="18" charset="0"/>
                          <a:ea typeface="Microsoft JhengHei"/>
                          <a:cs typeface="Times New Roman" panose="02020603050405020304" pitchFamily="18" charset="0"/>
                          <a:sym typeface="Microsoft JhengHei"/>
                        </a:rPr>
                        <a:t>Hateful</a:t>
                      </a:r>
                    </a:p>
                    <a:p>
                      <a:pPr marL="342900" marR="0" lvl="0" indent="-342900" algn="l" rtl="0">
                        <a:spcBef>
                          <a:spcPts val="0"/>
                        </a:spcBef>
                        <a:spcAft>
                          <a:spcPts val="0"/>
                        </a:spcAft>
                        <a:buClr>
                          <a:schemeClr val="dk1"/>
                        </a:buClr>
                        <a:buSzPts val="3200"/>
                        <a:buFont typeface="Arial"/>
                        <a:buChar char="•"/>
                      </a:pPr>
                      <a:r>
                        <a:rPr lang="en-US" altLang="zh-TW" sz="2000" b="1" dirty="0">
                          <a:solidFill>
                            <a:srgbClr val="FF0000"/>
                          </a:solidFill>
                          <a:latin typeface="Times New Roman" panose="02020603050405020304" pitchFamily="18" charset="0"/>
                          <a:ea typeface="Microsoft JhengHei"/>
                          <a:cs typeface="Times New Roman" panose="02020603050405020304" pitchFamily="18" charset="0"/>
                          <a:sym typeface="Microsoft JhengHei"/>
                        </a:rPr>
                        <a:t>Jealous</a:t>
                      </a:r>
                    </a:p>
                    <a:p>
                      <a:pPr marL="342900" marR="0" lvl="0" indent="-342900" algn="l" rtl="0">
                        <a:spcBef>
                          <a:spcPts val="0"/>
                        </a:spcBef>
                        <a:spcAft>
                          <a:spcPts val="0"/>
                        </a:spcAft>
                        <a:buClr>
                          <a:schemeClr val="dk1"/>
                        </a:buClr>
                        <a:buSzPts val="3200"/>
                        <a:buFont typeface="Arial"/>
                        <a:buChar char="•"/>
                      </a:pPr>
                      <a:r>
                        <a:rPr lang="en-US" altLang="zh-TW" sz="2000" b="1" dirty="0">
                          <a:solidFill>
                            <a:srgbClr val="FF0000"/>
                          </a:solidFill>
                          <a:latin typeface="Times New Roman" panose="02020603050405020304" pitchFamily="18" charset="0"/>
                          <a:ea typeface="Microsoft JhengHei"/>
                          <a:cs typeface="Times New Roman" panose="02020603050405020304" pitchFamily="18" charset="0"/>
                          <a:sym typeface="Microsoft JhengHei"/>
                        </a:rPr>
                        <a:t>Unfair</a:t>
                      </a:r>
                    </a:p>
                    <a:p>
                      <a:pPr marL="342900" marR="0" lvl="0" indent="-342900" algn="l" rtl="0">
                        <a:spcBef>
                          <a:spcPts val="0"/>
                        </a:spcBef>
                        <a:spcAft>
                          <a:spcPts val="0"/>
                        </a:spcAft>
                        <a:buClr>
                          <a:schemeClr val="dk1"/>
                        </a:buClr>
                        <a:buSzPts val="3200"/>
                        <a:buFont typeface="Arial"/>
                        <a:buChar char="•"/>
                      </a:pPr>
                      <a:r>
                        <a:rPr lang="en-US" altLang="zh-TW" sz="2000" b="1" kern="1200" dirty="0">
                          <a:solidFill>
                            <a:srgbClr val="FF0000"/>
                          </a:solidFill>
                          <a:latin typeface="Times New Roman" panose="02020603050405020304" pitchFamily="18" charset="0"/>
                          <a:ea typeface="Microsoft JhengHei"/>
                          <a:cs typeface="Times New Roman" panose="02020603050405020304" pitchFamily="18" charset="0"/>
                          <a:sym typeface="Microsoft JhengHei"/>
                        </a:rPr>
                        <a:t>Others </a:t>
                      </a:r>
                      <a:r>
                        <a:rPr lang="en-US" altLang="zh-TW" sz="2000" b="1" dirty="0">
                          <a:solidFill>
                            <a:srgbClr val="FF0000"/>
                          </a:solidFill>
                          <a:latin typeface="Times New Roman" panose="02020603050405020304" pitchFamily="18" charset="0"/>
                          <a:ea typeface="Microsoft JhengHei"/>
                          <a:cs typeface="Times New Roman" panose="02020603050405020304" pitchFamily="18" charset="0"/>
                          <a:sym typeface="Microsoft JhengHei"/>
                        </a:rPr>
                        <a:t>were wrong first</a:t>
                      </a:r>
                      <a:endParaRPr lang="zh-HK" altLang="en-US" sz="2000" b="0" dirty="0">
                        <a:latin typeface="Times New Roman" panose="02020603050405020304" pitchFamily="18" charset="0"/>
                        <a:ea typeface="Microsoft JhengHei"/>
                        <a:cs typeface="Times New Roman" panose="02020603050405020304" pitchFamily="18" charset="0"/>
                        <a:sym typeface="Microsoft JhengHei"/>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Fear</a:t>
                      </a:r>
                      <a:endParaRPr lang="zh-TW" altLang="en-US"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endParaRPr>
                    </a:p>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Nervous</a:t>
                      </a:r>
                    </a:p>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Panic</a:t>
                      </a:r>
                    </a:p>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Surprised</a:t>
                      </a:r>
                    </a:p>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Distracted</a:t>
                      </a:r>
                    </a:p>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Defeated</a:t>
                      </a:r>
                    </a:p>
                    <a:p>
                      <a:pPr marL="342900" marR="0" lvl="0" indent="-342900" algn="l" rtl="0">
                        <a:spcBef>
                          <a:spcPts val="0"/>
                        </a:spcBef>
                        <a:spcAft>
                          <a:spcPts val="0"/>
                        </a:spcAft>
                        <a:buClr>
                          <a:schemeClr val="dk1"/>
                        </a:buClr>
                        <a:buSzPts val="3200"/>
                        <a:buFont typeface="Arial"/>
                        <a:buChar char="•"/>
                      </a:pPr>
                      <a:r>
                        <a:rPr lang="en-US" altLang="zh-TW" sz="2000" b="1" dirty="0">
                          <a:solidFill>
                            <a:srgbClr val="002060"/>
                          </a:solidFill>
                          <a:latin typeface="Times New Roman" panose="02020603050405020304" pitchFamily="18" charset="0"/>
                          <a:ea typeface="Microsoft JhengHei"/>
                          <a:cs typeface="Times New Roman" panose="02020603050405020304" pitchFamily="18" charset="0"/>
                          <a:sym typeface="Microsoft JhengHei"/>
                        </a:rPr>
                        <a:t>Confused</a:t>
                      </a: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8247548"/>
                  </a:ext>
                </a:extLst>
              </a:tr>
            </a:tbl>
          </a:graphicData>
        </a:graphic>
      </p:graphicFrame>
    </p:spTree>
    <p:extLst>
      <p:ext uri="{BB962C8B-B14F-4D97-AF65-F5344CB8AC3E}">
        <p14:creationId xmlns:p14="http://schemas.microsoft.com/office/powerpoint/2010/main" val="1839094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a:xfrm>
            <a:off x="653143" y="286603"/>
            <a:ext cx="10502537" cy="1450757"/>
          </a:xfrm>
        </p:spPr>
        <p:txBody>
          <a:bodyPr>
            <a:normAutofit/>
          </a:bodyPr>
          <a:lstStyle/>
          <a:p>
            <a:r>
              <a:rPr lang="en-GB" sz="4400" b="1" dirty="0">
                <a:latin typeface="Times New Roman" panose="02020603050405020304" pitchFamily="18" charset="0"/>
                <a:ea typeface="PMingLiU" panose="02020500000000000000" pitchFamily="18" charset="-120"/>
              </a:rPr>
              <a:t>The brothers had a fight</a:t>
            </a:r>
            <a:r>
              <a:rPr lang="en-GB" sz="4400" b="1" dirty="0">
                <a:effectLst/>
                <a:latin typeface="Times New Roman" panose="02020603050405020304" pitchFamily="18" charset="0"/>
                <a:ea typeface="PMingLiU" panose="02020500000000000000" pitchFamily="18" charset="-120"/>
              </a:rPr>
              <a:t>, the mother asks the older brother questions first:</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538844" y="1737360"/>
            <a:ext cx="11000014" cy="4549140"/>
          </a:xfrm>
        </p:spPr>
        <p:txBody>
          <a:bodyPr>
            <a:noAutofit/>
          </a:bodyPr>
          <a:lstStyle/>
          <a:p>
            <a:pPr marL="0" indent="0">
              <a:lnSpc>
                <a:spcPct val="100000"/>
              </a:lnSpc>
              <a:buNone/>
            </a:pPr>
            <a:r>
              <a:rPr lang="en-GB" sz="1400" dirty="0">
                <a:effectLst/>
                <a:latin typeface="Times New Roman" panose="02020603050405020304" pitchFamily="18" charset="0"/>
                <a:ea typeface="PMingLiU" panose="02020500000000000000" pitchFamily="18" charset="-120"/>
                <a:cs typeface="Times New Roman" panose="02020603050405020304" pitchFamily="18" charset="0"/>
              </a:rPr>
              <a:t>Mother: “What happened just now?” </a:t>
            </a:r>
            <a:r>
              <a:rPr lang="en-GB" sz="1400" b="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(Asking questions)</a:t>
            </a:r>
            <a:endParaRPr lang="zh-TW" altLang="en-US" sz="1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effectLst/>
                <a:latin typeface="Times New Roman" panose="02020603050405020304" pitchFamily="18" charset="0"/>
                <a:ea typeface="PMingLiU" panose="02020500000000000000" pitchFamily="18" charset="-120"/>
                <a:cs typeface="Times New Roman" panose="02020603050405020304" pitchFamily="18" charset="0"/>
              </a:rPr>
              <a:t>Older brother: “My brother snatched my toy! I was playing with it first!”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effectLst/>
                <a:latin typeface="Times New Roman" panose="02020603050405020304" pitchFamily="18" charset="0"/>
                <a:ea typeface="PMingLiU" panose="02020500000000000000" pitchFamily="18" charset="-120"/>
                <a:cs typeface="Times New Roman" panose="02020603050405020304" pitchFamily="18" charset="0"/>
              </a:rPr>
              <a:t>Mother: “Your brother snatched your toy when you were playing with it, and you </a:t>
            </a: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want to </a:t>
            </a:r>
            <a:r>
              <a:rPr lang="en-GB" sz="1400"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take </a:t>
            </a: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it back, right?” </a:t>
            </a:r>
            <a:r>
              <a:rPr lang="en-GB" sz="1400" b="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(Reflecting on content, asking questions)</a:t>
            </a:r>
            <a:endParaRPr lang="zh-TW" altLang="en-US" sz="1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Older brother: “Yes! I already </a:t>
            </a:r>
            <a:r>
              <a:rPr lang="en-GB" sz="1400"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asked</a:t>
            </a: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him to give it back to me, but he just won’t!”</a:t>
            </a:r>
            <a:endParaRPr lang="zh-TW" altLang="en-US" sz="1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Mother: “He wouldn’t give the toy back to you even though you asked him to. Is that why you are impatient and angry?” </a:t>
            </a:r>
            <a:r>
              <a:rPr lang="en-GB" sz="1400" b="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(Reflecting on content, reflecting on negative emotions, asking questions)</a:t>
            </a:r>
            <a:endParaRPr lang="zh-TW" altLang="en-US" sz="1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Older brother: “Yes! I just want to get back my toy!”</a:t>
            </a:r>
            <a:endParaRPr lang="zh-TW" altLang="en-US" sz="1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Mother: “Your brother snatched your toy and wouldn’t give it back to you even though you asked him to. You felt impatient and angry, so you tried to get it back. Did you hit your little brother?” </a:t>
            </a:r>
            <a:r>
              <a:rPr lang="en-GB" sz="1400" b="1"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(Reflecting on content, reflecting on negative emotions, asking questions)</a:t>
            </a:r>
            <a:endParaRPr lang="zh-TW" altLang="en-US" sz="1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solidFill>
                  <a:schemeClr val="tx1"/>
                </a:solidFill>
                <a:effectLst/>
                <a:latin typeface="Times New Roman" panose="02020603050405020304" pitchFamily="18" charset="0"/>
                <a:ea typeface="PMingLiU" panose="02020500000000000000" pitchFamily="18" charset="-120"/>
              </a:rPr>
              <a:t>Older brother: “I… I didn’t mean to hit him. I just wanted to get back my toy…”</a:t>
            </a:r>
            <a:endParaRPr lang="zh-TW" altLang="en-US" sz="1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0" indent="0">
              <a:lnSpc>
                <a:spcPct val="100000"/>
              </a:lnSpc>
              <a:buNone/>
            </a:pPr>
            <a:r>
              <a:rPr lang="en-GB" sz="1400" dirty="0">
                <a:solidFill>
                  <a:schemeClr val="tx1"/>
                </a:solidFill>
                <a:effectLst/>
                <a:latin typeface="Times New Roman" panose="02020603050405020304" pitchFamily="18" charset="0"/>
                <a:ea typeface="PMingLiU" panose="02020500000000000000" pitchFamily="18" charset="-120"/>
              </a:rPr>
              <a:t>Mother: “I understand, you just wanted to get back the toy, but you accidentally hit your little brother. What happened after that?” </a:t>
            </a:r>
            <a:r>
              <a:rPr lang="en-GB" sz="1400" b="1" dirty="0">
                <a:solidFill>
                  <a:schemeClr val="tx1"/>
                </a:solidFill>
                <a:effectLst/>
                <a:latin typeface="Times New Roman" panose="02020603050405020304" pitchFamily="18" charset="0"/>
                <a:ea typeface="PMingLiU" panose="02020500000000000000" pitchFamily="18" charset="-120"/>
              </a:rPr>
              <a:t>(Reflecting on content, asking questions)</a:t>
            </a:r>
            <a:endParaRPr lang="zh-TW" altLang="en-US" sz="1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3379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use “I” messages?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Pay attention to the following sentences. How do they make you feel?</a:t>
            </a:r>
            <a:endParaRPr lang="en-US" altLang="zh-TW"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Courier New" panose="02070309020205020404" pitchFamily="49" charset="0"/>
              <a:buChar char="o"/>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You’re</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really lazy!”</a:t>
            </a:r>
          </a:p>
          <a:p>
            <a:pPr lvl="1">
              <a:buFont typeface="Courier New" panose="02070309020205020404" pitchFamily="49" charset="0"/>
              <a:buChar char="o"/>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“You’re </a:t>
            </a:r>
            <a:r>
              <a:rPr lang="en-GB" sz="2000" b="1" dirty="0">
                <a:solidFill>
                  <a:schemeClr val="accent1"/>
                </a:solidFill>
                <a:effectLst/>
                <a:latin typeface="Times New Roman" panose="02020603050405020304" pitchFamily="18" charset="0"/>
                <a:ea typeface="PMingLiU" panose="02020500000000000000" pitchFamily="18" charset="-120"/>
                <a:cs typeface="Times New Roman" panose="02020603050405020304" pitchFamily="18" charset="0"/>
              </a:rPr>
              <a:t>always</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putting your toys everywhere!”</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Courier New" panose="02070309020205020404" pitchFamily="49" charset="0"/>
              <a:buChar char="o"/>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“You </a:t>
            </a:r>
            <a:r>
              <a:rPr lang="en-US" altLang="zh-TW"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never</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help mum and dad with anything!”</a:t>
            </a:r>
          </a:p>
          <a:p>
            <a:pPr lvl="1">
              <a:buFont typeface="Courier New" panose="02070309020205020404" pitchFamily="49" charset="0"/>
              <a:buChar char="o"/>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“You </a:t>
            </a:r>
            <a:r>
              <a:rPr lang="en-GB" sz="2000" b="1" dirty="0">
                <a:solidFill>
                  <a:schemeClr val="accent1"/>
                </a:solidFill>
                <a:effectLst/>
                <a:latin typeface="Times New Roman" panose="02020603050405020304" pitchFamily="18" charset="0"/>
                <a:ea typeface="PMingLiU" panose="02020500000000000000" pitchFamily="18" charset="-120"/>
                <a:cs typeface="Times New Roman" panose="02020603050405020304" pitchFamily="18" charset="0"/>
              </a:rPr>
              <a:t>must</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study before you are allowed to play with your toys!”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Courier New" panose="02070309020205020404" pitchFamily="49" charset="0"/>
              <a:buChar char="o"/>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“Everyone knows that you’re the smartest one in the family!” (</a:t>
            </a:r>
            <a:r>
              <a:rPr lang="en-GB" sz="2000" b="1" dirty="0">
                <a:solidFill>
                  <a:schemeClr val="accent1"/>
                </a:solidFill>
                <a:effectLst/>
                <a:latin typeface="Times New Roman" panose="02020603050405020304" pitchFamily="18" charset="0"/>
                <a:ea typeface="PMingLiU" panose="02020500000000000000" pitchFamily="18" charset="-120"/>
                <a:cs typeface="Times New Roman" panose="02020603050405020304" pitchFamily="18" charset="0"/>
              </a:rPr>
              <a:t>sarcastic tone</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4">
            <a:extLst>
              <a:ext uri="{FF2B5EF4-FFF2-40B4-BE49-F238E27FC236}">
                <a16:creationId xmlns:a16="http://schemas.microsoft.com/office/drawing/2014/main" id="{C723E41D-74D2-A3D1-CF7F-A6B0C0CD8080}"/>
              </a:ext>
            </a:extLst>
          </p:cNvPr>
          <p:cNvSpPr txBox="1"/>
          <p:nvPr/>
        </p:nvSpPr>
        <p:spPr>
          <a:xfrm>
            <a:off x="941556" y="6417508"/>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err="1">
                <a:latin typeface="Century Gothic" panose="020B0502020202020204" pitchFamily="34" charset="0"/>
              </a:rPr>
              <a:t>Erford</a:t>
            </a:r>
            <a:r>
              <a:rPr lang="en-US" altLang="zh-TW" sz="1400" dirty="0">
                <a:latin typeface="Century Gothic" panose="020B0502020202020204" pitchFamily="34" charset="0"/>
              </a:rPr>
              <a:t>, B. T. (2010). </a:t>
            </a:r>
            <a:r>
              <a:rPr lang="en-US" altLang="zh-TW" sz="1400" i="1" dirty="0">
                <a:latin typeface="Century Gothic" panose="020B0502020202020204" pitchFamily="34" charset="0"/>
              </a:rPr>
              <a:t>I-messages. 35 techniques every counselor should know</a:t>
            </a:r>
            <a:r>
              <a:rPr lang="en-US" altLang="zh-TW" sz="1400" dirty="0">
                <a:latin typeface="Century Gothic" panose="020B0502020202020204" pitchFamily="34" charset="0"/>
              </a:rPr>
              <a:t>. Pearson.</a:t>
            </a:r>
            <a:endParaRPr lang="en-HK" sz="1400" dirty="0">
              <a:latin typeface="Century Gothic" panose="020B0502020202020204" pitchFamily="34" charset="0"/>
            </a:endParaRPr>
          </a:p>
        </p:txBody>
      </p:sp>
      <p:sp>
        <p:nvSpPr>
          <p:cNvPr id="6" name="爆炸: 十四角 4">
            <a:extLst>
              <a:ext uri="{FF2B5EF4-FFF2-40B4-BE49-F238E27FC236}">
                <a16:creationId xmlns:a16="http://schemas.microsoft.com/office/drawing/2014/main" id="{25392625-9F05-4D64-A1D8-F16544C15B7F}"/>
              </a:ext>
            </a:extLst>
          </p:cNvPr>
          <p:cNvSpPr/>
          <p:nvPr/>
        </p:nvSpPr>
        <p:spPr>
          <a:xfrm rot="21382523">
            <a:off x="45190" y="4671478"/>
            <a:ext cx="4345615" cy="1567136"/>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Black or white thinking</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爆炸: 十四角 4">
            <a:extLst>
              <a:ext uri="{FF2B5EF4-FFF2-40B4-BE49-F238E27FC236}">
                <a16:creationId xmlns:a16="http://schemas.microsoft.com/office/drawing/2014/main" id="{9745FFAB-8991-45A3-B6C1-DB0F4AC5A270}"/>
              </a:ext>
            </a:extLst>
          </p:cNvPr>
          <p:cNvSpPr/>
          <p:nvPr/>
        </p:nvSpPr>
        <p:spPr>
          <a:xfrm rot="21382523">
            <a:off x="3923192" y="4628380"/>
            <a:ext cx="4345615" cy="1567136"/>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Absolute authority</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爆炸: 十四角 4">
            <a:extLst>
              <a:ext uri="{FF2B5EF4-FFF2-40B4-BE49-F238E27FC236}">
                <a16:creationId xmlns:a16="http://schemas.microsoft.com/office/drawing/2014/main" id="{12FA2CBB-4BD4-44E6-9507-4B36ACB14E65}"/>
              </a:ext>
            </a:extLst>
          </p:cNvPr>
          <p:cNvSpPr/>
          <p:nvPr/>
        </p:nvSpPr>
        <p:spPr>
          <a:xfrm rot="21382523">
            <a:off x="7801196" y="4559392"/>
            <a:ext cx="4345615" cy="1567136"/>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b="1" dirty="0">
                <a:latin typeface="Times New Roman" panose="02020603050405020304" pitchFamily="18" charset="0"/>
                <a:ea typeface="微軟正黑體" panose="020B0604030504040204" pitchFamily="34" charset="-120"/>
                <a:cs typeface="Times New Roman" panose="02020603050405020304" pitchFamily="18" charset="0"/>
              </a:rPr>
              <a:t>Sarcasm</a:t>
            </a:r>
            <a:endParaRPr lang="zh-HK"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4601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use “I” messages?</a:t>
            </a:r>
            <a:endParaRPr lang="zh-TW" altLang="en-US" sz="4400" b="1" dirty="0">
              <a:latin typeface="微軟正黑體" panose="020B0604030504040204" pitchFamily="34" charset="-120"/>
              <a:ea typeface="微軟正黑體" panose="020B0604030504040204" pitchFamily="34" charset="-120"/>
            </a:endParaRPr>
          </a:p>
        </p:txBody>
      </p:sp>
      <p:sp>
        <p:nvSpPr>
          <p:cNvPr id="6" name="文字方塊 4">
            <a:extLst>
              <a:ext uri="{FF2B5EF4-FFF2-40B4-BE49-F238E27FC236}">
                <a16:creationId xmlns:a16="http://schemas.microsoft.com/office/drawing/2014/main" id="{C723E41D-74D2-A3D1-CF7F-A6B0C0CD8080}"/>
              </a:ext>
            </a:extLst>
          </p:cNvPr>
          <p:cNvSpPr txBox="1"/>
          <p:nvPr/>
        </p:nvSpPr>
        <p:spPr>
          <a:xfrm>
            <a:off x="1005190" y="5893718"/>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err="1">
                <a:latin typeface="Century Gothic" panose="020B0502020202020204" pitchFamily="34" charset="0"/>
              </a:rPr>
              <a:t>Erford</a:t>
            </a:r>
            <a:r>
              <a:rPr lang="en-US" altLang="zh-TW" sz="1400" dirty="0">
                <a:latin typeface="Century Gothic" panose="020B0502020202020204" pitchFamily="34" charset="0"/>
              </a:rPr>
              <a:t>, B. T. (2010). </a:t>
            </a:r>
            <a:r>
              <a:rPr lang="en-US" altLang="zh-TW" sz="1400" i="1" dirty="0">
                <a:latin typeface="Century Gothic" panose="020B0502020202020204" pitchFamily="34" charset="0"/>
              </a:rPr>
              <a:t>I-messages. 35 techniques every counselor should know</a:t>
            </a:r>
            <a:r>
              <a:rPr lang="en-US" altLang="zh-TW" sz="1400" dirty="0">
                <a:latin typeface="Century Gothic" panose="020B0502020202020204" pitchFamily="34" charset="0"/>
              </a:rPr>
              <a:t>. Pearson.</a:t>
            </a:r>
            <a:endParaRPr lang="en-HK" sz="1400" dirty="0">
              <a:latin typeface="Century Gothic" panose="020B0502020202020204" pitchFamily="34" charset="0"/>
            </a:endParaRPr>
          </a:p>
        </p:txBody>
      </p:sp>
      <p:graphicFrame>
        <p:nvGraphicFramePr>
          <p:cNvPr id="2" name="表格 1">
            <a:extLst>
              <a:ext uri="{FF2B5EF4-FFF2-40B4-BE49-F238E27FC236}">
                <a16:creationId xmlns:a16="http://schemas.microsoft.com/office/drawing/2014/main" id="{291FFF2B-6A0D-B068-C7B8-AE3814CA0A29}"/>
              </a:ext>
            </a:extLst>
          </p:cNvPr>
          <p:cNvGraphicFramePr>
            <a:graphicFrameLocks noGrp="1"/>
          </p:cNvGraphicFramePr>
          <p:nvPr>
            <p:extLst>
              <p:ext uri="{D42A27DB-BD31-4B8C-83A1-F6EECF244321}">
                <p14:modId xmlns:p14="http://schemas.microsoft.com/office/powerpoint/2010/main" val="3664183240"/>
              </p:ext>
            </p:extLst>
          </p:nvPr>
        </p:nvGraphicFramePr>
        <p:xfrm>
          <a:off x="1005190" y="1829235"/>
          <a:ext cx="10348610" cy="3989732"/>
        </p:xfrm>
        <a:graphic>
          <a:graphicData uri="http://schemas.openxmlformats.org/drawingml/2006/table">
            <a:tbl>
              <a:tblPr firstRow="1" bandRow="1">
                <a:tableStyleId>{5C22544A-7EE6-4342-B048-85BDC9FD1C3A}</a:tableStyleId>
              </a:tblPr>
              <a:tblGrid>
                <a:gridCol w="5174305">
                  <a:extLst>
                    <a:ext uri="{9D8B030D-6E8A-4147-A177-3AD203B41FA5}">
                      <a16:colId xmlns:a16="http://schemas.microsoft.com/office/drawing/2014/main" val="606650062"/>
                    </a:ext>
                  </a:extLst>
                </a:gridCol>
                <a:gridCol w="5174305">
                  <a:extLst>
                    <a:ext uri="{9D8B030D-6E8A-4147-A177-3AD203B41FA5}">
                      <a16:colId xmlns:a16="http://schemas.microsoft.com/office/drawing/2014/main" val="405916005"/>
                    </a:ext>
                  </a:extLst>
                </a:gridCol>
              </a:tblGrid>
              <a:tr h="462051">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Steps</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Example 1</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819669561"/>
                  </a:ext>
                </a:extLst>
              </a:tr>
              <a:tr h="837468">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When… (</a:t>
                      </a:r>
                      <a:r>
                        <a:rPr lang="en-GB" altLang="zh-TW" sz="2000" kern="1200" dirty="0">
                          <a:solidFill>
                            <a:schemeClr val="dk1"/>
                          </a:solidFill>
                          <a:effectLst/>
                          <a:latin typeface="Times New Roman" panose="02020603050405020304" pitchFamily="18" charset="0"/>
                          <a:ea typeface="+mn-ea"/>
                          <a:cs typeface="Times New Roman" panose="02020603050405020304" pitchFamily="18" charset="0"/>
                        </a:rPr>
                        <a:t>Objectively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describes the child’s misbehaviour)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When you said you were full after taking two bites,</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082866087"/>
                  </a:ext>
                </a:extLst>
              </a:tr>
              <a:tr h="543360">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I felt…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Describes your feelings)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I felt a little worried.</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15862510"/>
                  </a:ext>
                </a:extLst>
              </a:tr>
              <a:tr h="1190972">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Because…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Describes the negative impact of the misbehaviour as perceived by you</a:t>
                      </a:r>
                      <a:r>
                        <a:rPr lang="en-US" sz="20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Because your growth and development might be affected.</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003388722"/>
                  </a:ext>
                </a:extLst>
              </a:tr>
              <a:tr h="787509">
                <a:tc>
                  <a:txBody>
                    <a:bodyPr/>
                    <a:lstStyle/>
                    <a:p>
                      <a:r>
                        <a:rPr lang="en-US" altLang="zh-HK" sz="2000" dirty="0">
                          <a:latin typeface="Times New Roman" panose="02020603050405020304" pitchFamily="18" charset="0"/>
                          <a:ea typeface="微軟正黑體" panose="020B0604030504040204" pitchFamily="34" charset="-120"/>
                          <a:cs typeface="Times New Roman" panose="02020603050405020304" pitchFamily="18" charset="0"/>
                        </a:rPr>
                        <a:t>I hope you can… (State your expectations)</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I hope you can eat at least one bowl of rice.</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84670224"/>
                  </a:ext>
                </a:extLst>
              </a:tr>
            </a:tbl>
          </a:graphicData>
        </a:graphic>
      </p:graphicFrame>
    </p:spTree>
    <p:extLst>
      <p:ext uri="{BB962C8B-B14F-4D97-AF65-F5344CB8AC3E}">
        <p14:creationId xmlns:p14="http://schemas.microsoft.com/office/powerpoint/2010/main" val="67573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Outline</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內容版面配置區 2">
            <a:extLst>
              <a:ext uri="{FF2B5EF4-FFF2-40B4-BE49-F238E27FC236}">
                <a16:creationId xmlns:a16="http://schemas.microsoft.com/office/drawing/2014/main" id="{8296D729-2656-41A2-ACD0-34AA850EB0EF}"/>
              </a:ext>
            </a:extLst>
          </p:cNvPr>
          <p:cNvSpPr>
            <a:spLocks noGrp="1"/>
          </p:cNvSpPr>
          <p:nvPr>
            <p:ph idx="1"/>
          </p:nvPr>
        </p:nvSpPr>
        <p:spPr>
          <a:xfrm>
            <a:off x="1097280" y="1919288"/>
            <a:ext cx="10515600" cy="4351338"/>
          </a:xfrm>
        </p:spPr>
        <p:txBody>
          <a:bodyPr>
            <a:no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How to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avoid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misbehaviour</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Give clear and effective instructions</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How to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handle </a:t>
            </a:r>
            <a:r>
              <a:rPr lang="en-US" altLang="zh-TW" dirty="0" err="1">
                <a:latin typeface="Times New Roman" panose="02020603050405020304" pitchFamily="18" charset="0"/>
                <a:ea typeface="微軟正黑體" panose="020B0604030504040204" pitchFamily="34" charset="-120"/>
                <a:cs typeface="Times New Roman" panose="02020603050405020304" pitchFamily="18" charset="0"/>
              </a:rPr>
              <a:t>misbehaviour</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Show empathy before reasoning </a:t>
            </a:r>
          </a:p>
          <a:p>
            <a:pPr lvl="2">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Use “I” messages</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Use the Inductive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Discipline</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Set reasonable consequences with children</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4850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use “I” messages?</a:t>
            </a:r>
            <a:endParaRPr lang="zh-TW" altLang="en-US" sz="4400" b="1" dirty="0">
              <a:latin typeface="微軟正黑體" panose="020B0604030504040204" pitchFamily="34" charset="-120"/>
              <a:ea typeface="微軟正黑體" panose="020B0604030504040204" pitchFamily="34" charset="-120"/>
            </a:endParaRPr>
          </a:p>
        </p:txBody>
      </p:sp>
      <p:sp>
        <p:nvSpPr>
          <p:cNvPr id="6" name="文字方塊 4">
            <a:extLst>
              <a:ext uri="{FF2B5EF4-FFF2-40B4-BE49-F238E27FC236}">
                <a16:creationId xmlns:a16="http://schemas.microsoft.com/office/drawing/2014/main" id="{C723E41D-74D2-A3D1-CF7F-A6B0C0CD8080}"/>
              </a:ext>
            </a:extLst>
          </p:cNvPr>
          <p:cNvSpPr txBox="1"/>
          <p:nvPr/>
        </p:nvSpPr>
        <p:spPr>
          <a:xfrm>
            <a:off x="1005190" y="5893718"/>
            <a:ext cx="10981039" cy="307777"/>
          </a:xfrm>
          <a:prstGeom prst="rect">
            <a:avLst/>
          </a:prstGeom>
          <a:noFill/>
        </p:spPr>
        <p:txBody>
          <a:bodyPr wrap="square">
            <a:spAutoFit/>
          </a:bodyPr>
          <a:lstStyle/>
          <a:p>
            <a:pPr marL="285750" indent="-285750">
              <a:buFont typeface="Arial" panose="020B0604020202020204" pitchFamily="34" charset="0"/>
              <a:buChar char="•"/>
            </a:pPr>
            <a:r>
              <a:rPr lang="en-US" altLang="zh-TW" sz="1400" dirty="0" err="1">
                <a:latin typeface="Century Gothic" panose="020B0502020202020204" pitchFamily="34" charset="0"/>
              </a:rPr>
              <a:t>Erford</a:t>
            </a:r>
            <a:r>
              <a:rPr lang="en-US" altLang="zh-TW" sz="1400" dirty="0">
                <a:latin typeface="Century Gothic" panose="020B0502020202020204" pitchFamily="34" charset="0"/>
              </a:rPr>
              <a:t>, B. T. (2010). </a:t>
            </a:r>
            <a:r>
              <a:rPr lang="en-US" altLang="zh-TW" sz="1400" i="1" dirty="0">
                <a:latin typeface="Century Gothic" panose="020B0502020202020204" pitchFamily="34" charset="0"/>
              </a:rPr>
              <a:t>I-messages. 35 techniques every counselor should know</a:t>
            </a:r>
            <a:r>
              <a:rPr lang="en-US" altLang="zh-TW" sz="1400" dirty="0">
                <a:latin typeface="Century Gothic" panose="020B0502020202020204" pitchFamily="34" charset="0"/>
              </a:rPr>
              <a:t>. Pearson.</a:t>
            </a:r>
            <a:endParaRPr lang="en-HK" sz="1400" dirty="0">
              <a:latin typeface="Century Gothic" panose="020B0502020202020204" pitchFamily="34" charset="0"/>
            </a:endParaRPr>
          </a:p>
        </p:txBody>
      </p:sp>
      <p:graphicFrame>
        <p:nvGraphicFramePr>
          <p:cNvPr id="2" name="表格 1">
            <a:extLst>
              <a:ext uri="{FF2B5EF4-FFF2-40B4-BE49-F238E27FC236}">
                <a16:creationId xmlns:a16="http://schemas.microsoft.com/office/drawing/2014/main" id="{291FFF2B-6A0D-B068-C7B8-AE3814CA0A29}"/>
              </a:ext>
            </a:extLst>
          </p:cNvPr>
          <p:cNvGraphicFramePr>
            <a:graphicFrameLocks noGrp="1"/>
          </p:cNvGraphicFramePr>
          <p:nvPr>
            <p:extLst>
              <p:ext uri="{D42A27DB-BD31-4B8C-83A1-F6EECF244321}">
                <p14:modId xmlns:p14="http://schemas.microsoft.com/office/powerpoint/2010/main" val="1494202214"/>
              </p:ext>
            </p:extLst>
          </p:nvPr>
        </p:nvGraphicFramePr>
        <p:xfrm>
          <a:off x="1005190" y="1829235"/>
          <a:ext cx="10348610" cy="3821360"/>
        </p:xfrm>
        <a:graphic>
          <a:graphicData uri="http://schemas.openxmlformats.org/drawingml/2006/table">
            <a:tbl>
              <a:tblPr firstRow="1" bandRow="1">
                <a:tableStyleId>{5C22544A-7EE6-4342-B048-85BDC9FD1C3A}</a:tableStyleId>
              </a:tblPr>
              <a:tblGrid>
                <a:gridCol w="5174305">
                  <a:extLst>
                    <a:ext uri="{9D8B030D-6E8A-4147-A177-3AD203B41FA5}">
                      <a16:colId xmlns:a16="http://schemas.microsoft.com/office/drawing/2014/main" val="606650062"/>
                    </a:ext>
                  </a:extLst>
                </a:gridCol>
                <a:gridCol w="5174305">
                  <a:extLst>
                    <a:ext uri="{9D8B030D-6E8A-4147-A177-3AD203B41FA5}">
                      <a16:colId xmlns:a16="http://schemas.microsoft.com/office/drawing/2014/main" val="405916005"/>
                    </a:ext>
                  </a:extLst>
                </a:gridCol>
              </a:tblGrid>
              <a:tr h="462051">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Steps</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Example 2</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819669561"/>
                  </a:ext>
                </a:extLst>
              </a:tr>
              <a:tr h="837468">
                <a:tc>
                  <a:txBody>
                    <a:bodyPr/>
                    <a:lstStyle/>
                    <a:p>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When… (</a:t>
                      </a:r>
                      <a:r>
                        <a:rPr lang="en-GB" altLang="zh-TW" sz="2000" kern="1200" dirty="0">
                          <a:solidFill>
                            <a:schemeClr val="dk1"/>
                          </a:solidFill>
                          <a:effectLst/>
                          <a:latin typeface="Times New Roman" panose="02020603050405020304" pitchFamily="18" charset="0"/>
                          <a:ea typeface="+mn-ea"/>
                          <a:cs typeface="Times New Roman" panose="02020603050405020304" pitchFamily="18" charset="0"/>
                        </a:rPr>
                        <a:t>Objectively describes the child’s misbehaviour</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When you sneaked off to play before finishing your homework</a:t>
                      </a:r>
                      <a:r>
                        <a:rPr lang="en-US" sz="20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082866087"/>
                  </a:ext>
                </a:extLst>
              </a:tr>
              <a:tr h="543360">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I felt…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Describes your feelings)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chemeClr val="dk1"/>
                          </a:solidFill>
                          <a:effectLst/>
                          <a:latin typeface="Times New Roman" panose="02020603050405020304" pitchFamily="18" charset="0"/>
                          <a:ea typeface="+mn-ea"/>
                          <a:cs typeface="Times New Roman" panose="02020603050405020304" pitchFamily="18" charset="0"/>
                        </a:rPr>
                        <a:t>I felt a little disappointed.</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15862510"/>
                  </a:ext>
                </a:extLst>
              </a:tr>
              <a:tr h="1190972">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Because… (</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Describes the negative impact of the misbehaviour as perceived by you</a:t>
                      </a:r>
                      <a:r>
                        <a:rPr lang="en-US" sz="2000"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Because this incident might affect the trust between us.</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003388722"/>
                  </a:ext>
                </a:extLst>
              </a:tr>
              <a:tr h="787509">
                <a:tc>
                  <a:txBody>
                    <a:bodyPr/>
                    <a:lstStyle/>
                    <a:p>
                      <a:r>
                        <a:rPr lang="en-US" altLang="zh-HK" sz="2000" dirty="0">
                          <a:latin typeface="Times New Roman" panose="02020603050405020304" pitchFamily="18" charset="0"/>
                          <a:ea typeface="微軟正黑體" panose="020B0604030504040204" pitchFamily="34" charset="-120"/>
                          <a:cs typeface="Times New Roman" panose="02020603050405020304" pitchFamily="18" charset="0"/>
                        </a:rPr>
                        <a:t>I hope you can… (State your expectations)</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dk1"/>
                          </a:solidFill>
                          <a:effectLst/>
                          <a:latin typeface="Times New Roman" panose="02020603050405020304" pitchFamily="18" charset="0"/>
                          <a:ea typeface="+mn-ea"/>
                          <a:cs typeface="Times New Roman" panose="02020603050405020304" pitchFamily="18" charset="0"/>
                        </a:rPr>
                        <a:t>I hope you can </a:t>
                      </a:r>
                      <a:r>
                        <a:rPr lang="en-GB" sz="2000" kern="1200" dirty="0">
                          <a:solidFill>
                            <a:schemeClr val="tx1"/>
                          </a:solidFill>
                          <a:effectLst/>
                          <a:latin typeface="Times New Roman" panose="02020603050405020304" pitchFamily="18" charset="0"/>
                          <a:ea typeface="+mn-ea"/>
                          <a:cs typeface="Times New Roman" panose="02020603050405020304" pitchFamily="18" charset="0"/>
                        </a:rPr>
                        <a:t>follow</a:t>
                      </a:r>
                      <a:r>
                        <a:rPr lang="en-GB" sz="2000" kern="1200" dirty="0">
                          <a:solidFill>
                            <a:schemeClr val="dk1"/>
                          </a:solidFill>
                          <a:effectLst/>
                          <a:latin typeface="Times New Roman" panose="02020603050405020304" pitchFamily="18" charset="0"/>
                          <a:ea typeface="+mn-ea"/>
                          <a:cs typeface="Times New Roman" panose="02020603050405020304" pitchFamily="18" charset="0"/>
                        </a:rPr>
                        <a:t> the rules we set together.</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84670224"/>
                  </a:ext>
                </a:extLst>
              </a:tr>
            </a:tbl>
          </a:graphicData>
        </a:graphic>
      </p:graphicFrame>
    </p:spTree>
    <p:extLst>
      <p:ext uri="{BB962C8B-B14F-4D97-AF65-F5344CB8AC3E}">
        <p14:creationId xmlns:p14="http://schemas.microsoft.com/office/powerpoint/2010/main" val="277369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人的臉孔, 動畫卡通, 卡通, 圖解 的圖片&#10;&#10;自動產生的描述">
            <a:extLst>
              <a:ext uri="{FF2B5EF4-FFF2-40B4-BE49-F238E27FC236}">
                <a16:creationId xmlns:a16="http://schemas.microsoft.com/office/drawing/2014/main" id="{3D55849F-A298-36C9-0B99-8FDC20347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74" y="2421183"/>
            <a:ext cx="6643766" cy="3736433"/>
          </a:xfrm>
          <a:prstGeom prst="rect">
            <a:avLst/>
          </a:prstGeom>
        </p:spPr>
      </p:pic>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Ways to handle </a:t>
            </a:r>
            <a:r>
              <a:rPr lang="en-US" altLang="zh-TW" sz="4400" b="1" dirty="0" err="1">
                <a:latin typeface="Times New Roman" panose="02020603050405020304" pitchFamily="18" charset="0"/>
                <a:ea typeface="微軟正黑體" panose="020B0604030504040204" pitchFamily="34" charset="-120"/>
                <a:cs typeface="Times New Roman" panose="02020603050405020304" pitchFamily="18" charset="0"/>
              </a:rPr>
              <a:t>misbehaviours</a:t>
            </a:r>
            <a:endParaRPr lang="zh-TW" altLang="en-US" sz="4400" b="1" strike="sngStrike"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語音泡泡: 矩形 14">
            <a:extLst>
              <a:ext uri="{FF2B5EF4-FFF2-40B4-BE49-F238E27FC236}">
                <a16:creationId xmlns:a16="http://schemas.microsoft.com/office/drawing/2014/main" id="{3A23FCA7-F24D-FBE7-7041-B585BFBBD409}"/>
              </a:ext>
            </a:extLst>
          </p:cNvPr>
          <p:cNvSpPr/>
          <p:nvPr/>
        </p:nvSpPr>
        <p:spPr>
          <a:xfrm>
            <a:off x="7743217" y="1932562"/>
            <a:ext cx="4079132" cy="2146570"/>
          </a:xfrm>
          <a:prstGeom prst="wedgeRectCallout">
            <a:avLst>
              <a:gd name="adj1" fmla="val -90922"/>
              <a:gd name="adj2" fmla="val 32846"/>
            </a:avLst>
          </a:prstGeom>
          <a:solidFill>
            <a:srgbClr val="D9ECFC"/>
          </a:solidFill>
          <a:ln>
            <a:solidFill>
              <a:srgbClr val="D9E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600" b="1" dirty="0">
                <a:solidFill>
                  <a:schemeClr val="tx1"/>
                </a:solidFill>
                <a:latin typeface="微軟正黑體" panose="020B0604030504040204" pitchFamily="34" charset="-120"/>
                <a:ea typeface="微軟正黑體" panose="020B0604030504040204" pitchFamily="34" charset="-120"/>
              </a:rPr>
              <a:t>整天只懂得玩手機</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一點禮貌都沒有</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不准玩</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以後都不准玩手機</a:t>
            </a:r>
            <a:r>
              <a:rPr lang="en-US" altLang="zh-TW" sz="2600" b="1" dirty="0">
                <a:solidFill>
                  <a:schemeClr val="tx1"/>
                </a:solidFill>
                <a:latin typeface="微軟正黑體" panose="020B0604030504040204" pitchFamily="34" charset="-120"/>
                <a:ea typeface="微軟正黑體" panose="020B0604030504040204" pitchFamily="34" charset="-120"/>
              </a:rPr>
              <a:t>﹗</a:t>
            </a:r>
            <a:r>
              <a:rPr lang="zh-TW" altLang="en-US" sz="2600" b="1" dirty="0">
                <a:solidFill>
                  <a:schemeClr val="tx1"/>
                </a:solidFill>
                <a:latin typeface="微軟正黑體" panose="020B0604030504040204" pitchFamily="34" charset="-120"/>
                <a:ea typeface="微軟正黑體" panose="020B0604030504040204" pitchFamily="34" charset="-120"/>
              </a:rPr>
              <a:t>下星期的旅行活動亦取消</a:t>
            </a:r>
            <a:r>
              <a:rPr lang="en-US" altLang="zh-TW" sz="2600" b="1" dirty="0">
                <a:solidFill>
                  <a:schemeClr val="tx1"/>
                </a:solidFill>
                <a:latin typeface="微軟正黑體" panose="020B0604030504040204" pitchFamily="34" charset="-120"/>
                <a:ea typeface="微軟正黑體" panose="020B0604030504040204" pitchFamily="34" charset="-120"/>
              </a:rPr>
              <a:t>﹗</a:t>
            </a:r>
            <a:endParaRPr lang="zh-HK"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9AE974A0-276B-72A7-61C4-778540285611}"/>
              </a:ext>
            </a:extLst>
          </p:cNvPr>
          <p:cNvSpPr/>
          <p:nvPr/>
        </p:nvSpPr>
        <p:spPr>
          <a:xfrm>
            <a:off x="704850" y="5346700"/>
            <a:ext cx="2171700" cy="698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微軟正黑體" panose="020B0604030504040204" pitchFamily="34" charset="-120"/>
                <a:ea typeface="微軟正黑體" panose="020B0604030504040204" pitchFamily="34" charset="-120"/>
              </a:rPr>
              <a:t>子女的感覺是</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a:t>
            </a:r>
            <a:endParaRPr lang="zh-HK" altLang="en-US" sz="1800" b="1" dirty="0">
              <a:latin typeface="微軟正黑體" panose="020B0604030504040204" pitchFamily="34" charset="-120"/>
              <a:ea typeface="微軟正黑體" panose="020B0604030504040204" pitchFamily="34" charset="-120"/>
            </a:endParaRPr>
          </a:p>
        </p:txBody>
      </p:sp>
      <p:sp>
        <p:nvSpPr>
          <p:cNvPr id="2" name="Rectangle 1">
            <a:extLst>
              <a:ext uri="{FF2B5EF4-FFF2-40B4-BE49-F238E27FC236}">
                <a16:creationId xmlns:a16="http://schemas.microsoft.com/office/drawing/2014/main" id="{D08D39AF-CA49-66EC-2A9C-5FF400878EF8}"/>
              </a:ext>
            </a:extLst>
          </p:cNvPr>
          <p:cNvSpPr/>
          <p:nvPr/>
        </p:nvSpPr>
        <p:spPr>
          <a:xfrm>
            <a:off x="7743217" y="1932562"/>
            <a:ext cx="4079132" cy="21465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000000"/>
                </a:solidFill>
                <a:effectLst/>
                <a:latin typeface="Times New Roman" panose="02020603050405020304" pitchFamily="18" charset="0"/>
                <a:ea typeface="DengXian" panose="02010600030101010101" pitchFamily="2" charset="-122"/>
              </a:rPr>
              <a:t>You’re always on your phone! </a:t>
            </a:r>
            <a:r>
              <a:rPr lang="en-US" sz="2000" dirty="0">
                <a:solidFill>
                  <a:srgbClr val="000000"/>
                </a:solidFill>
                <a:latin typeface="Times New Roman" panose="02020603050405020304" pitchFamily="18" charset="0"/>
                <a:ea typeface="DengXian" panose="02010600030101010101" pitchFamily="2" charset="-122"/>
              </a:rPr>
              <a:t>You’re so rude! You’re not allowed to use it! I won’t let you play on your phone anymore! Our trip next week will also be cancelled!</a:t>
            </a:r>
            <a:endParaRPr lang="en-NZ" sz="4000" dirty="0">
              <a:effectLst/>
              <a:latin typeface="Times New Roman" panose="02020603050405020304" pitchFamily="18" charset="0"/>
              <a:ea typeface="MingLiU" panose="02020509000000000000" pitchFamily="49" charset="-120"/>
            </a:endParaRPr>
          </a:p>
        </p:txBody>
      </p:sp>
      <p:sp>
        <p:nvSpPr>
          <p:cNvPr id="3" name="Rectangle 2">
            <a:extLst>
              <a:ext uri="{FF2B5EF4-FFF2-40B4-BE49-F238E27FC236}">
                <a16:creationId xmlns:a16="http://schemas.microsoft.com/office/drawing/2014/main" id="{9CC02819-2605-0C06-3EE9-E47EEE33FFA0}"/>
              </a:ext>
            </a:extLst>
          </p:cNvPr>
          <p:cNvSpPr/>
          <p:nvPr/>
        </p:nvSpPr>
        <p:spPr>
          <a:xfrm>
            <a:off x="704851" y="5346700"/>
            <a:ext cx="2171700" cy="698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000000"/>
                </a:solidFill>
                <a:effectLst/>
                <a:latin typeface="Times New Roman" panose="02020603050405020304" pitchFamily="18" charset="0"/>
                <a:ea typeface="DengXian" panose="02010600030101010101" pitchFamily="2" charset="-122"/>
              </a:rPr>
              <a:t>How do you think the child will feel?</a:t>
            </a:r>
            <a:endParaRPr lang="en-NZ" sz="20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1865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Ways to handle </a:t>
            </a:r>
            <a:r>
              <a:rPr lang="en-US" altLang="zh-TW" sz="4400" b="1" dirty="0" err="1">
                <a:latin typeface="Times New Roman" panose="02020603050405020304" pitchFamily="18" charset="0"/>
                <a:ea typeface="微軟正黑體" panose="020B0604030504040204" pitchFamily="34" charset="-120"/>
                <a:cs typeface="Times New Roman" panose="02020603050405020304" pitchFamily="18" charset="0"/>
              </a:rPr>
              <a:t>misbehaviours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2" name="圖片 1">
            <a:extLst>
              <a:ext uri="{FF2B5EF4-FFF2-40B4-BE49-F238E27FC236}">
                <a16:creationId xmlns:a16="http://schemas.microsoft.com/office/drawing/2014/main" id="{E44F2FDE-FA9E-22BA-AB9E-86424E9CC33F}"/>
              </a:ext>
            </a:extLst>
          </p:cNvPr>
          <p:cNvPicPr>
            <a:picLocks noChangeAspect="1"/>
          </p:cNvPicPr>
          <p:nvPr/>
        </p:nvPicPr>
        <p:blipFill>
          <a:blip r:embed="rId2"/>
          <a:stretch>
            <a:fillRect/>
          </a:stretch>
        </p:blipFill>
        <p:spPr>
          <a:xfrm>
            <a:off x="587537" y="2438183"/>
            <a:ext cx="6643200" cy="3736800"/>
          </a:xfrm>
          <a:prstGeom prst="rect">
            <a:avLst/>
          </a:prstGeom>
        </p:spPr>
      </p:pic>
      <p:sp>
        <p:nvSpPr>
          <p:cNvPr id="3" name="語音泡泡: 矩形 2">
            <a:extLst>
              <a:ext uri="{FF2B5EF4-FFF2-40B4-BE49-F238E27FC236}">
                <a16:creationId xmlns:a16="http://schemas.microsoft.com/office/drawing/2014/main" id="{D8F2B803-7636-BD2E-0506-32D8447F548D}"/>
              </a:ext>
            </a:extLst>
          </p:cNvPr>
          <p:cNvSpPr/>
          <p:nvPr/>
        </p:nvSpPr>
        <p:spPr>
          <a:xfrm>
            <a:off x="7743217" y="1932562"/>
            <a:ext cx="4079132" cy="1601821"/>
          </a:xfrm>
          <a:prstGeom prst="wedgeRectCallout">
            <a:avLst>
              <a:gd name="adj1" fmla="val -76435"/>
              <a:gd name="adj2" fmla="val 26697"/>
            </a:avLst>
          </a:prstGeom>
          <a:solidFill>
            <a:srgbClr val="D9ECFC"/>
          </a:solidFill>
          <a:ln>
            <a:solidFill>
              <a:srgbClr val="D9E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600" b="1" dirty="0">
                <a:solidFill>
                  <a:schemeClr val="tx1"/>
                </a:solidFill>
                <a:latin typeface="微軟正黑體" panose="020B0604030504040204" pitchFamily="34" charset="-120"/>
                <a:ea typeface="微軟正黑體" panose="020B0604030504040204" pitchFamily="34" charset="-120"/>
              </a:rPr>
              <a:t>爸爸媽媽以後都不和你吃飯了，以後都不和你玩了，反正你只會玩手機。</a:t>
            </a:r>
            <a:endParaRPr lang="zh-HK"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3A2831B2-7EE3-4B69-F410-70AD48AF6803}"/>
              </a:ext>
            </a:extLst>
          </p:cNvPr>
          <p:cNvSpPr/>
          <p:nvPr/>
        </p:nvSpPr>
        <p:spPr>
          <a:xfrm>
            <a:off x="704850" y="5346700"/>
            <a:ext cx="2171700" cy="698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微軟正黑體" panose="020B0604030504040204" pitchFamily="34" charset="-120"/>
                <a:ea typeface="微軟正黑體" panose="020B0604030504040204" pitchFamily="34" charset="-120"/>
              </a:rPr>
              <a:t>子女的感覺是</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a:t>
            </a:r>
            <a:endParaRPr lang="zh-HK" altLang="en-US" sz="1800" b="1" dirty="0">
              <a:latin typeface="微軟正黑體" panose="020B0604030504040204" pitchFamily="34" charset="-120"/>
              <a:ea typeface="微軟正黑體" panose="020B0604030504040204" pitchFamily="34" charset="-120"/>
            </a:endParaRPr>
          </a:p>
        </p:txBody>
      </p:sp>
      <p:sp>
        <p:nvSpPr>
          <p:cNvPr id="4" name="Rectangle 3">
            <a:extLst>
              <a:ext uri="{FF2B5EF4-FFF2-40B4-BE49-F238E27FC236}">
                <a16:creationId xmlns:a16="http://schemas.microsoft.com/office/drawing/2014/main" id="{4BCD802C-3C22-CA27-749B-282C6F6B657C}"/>
              </a:ext>
            </a:extLst>
          </p:cNvPr>
          <p:cNvSpPr/>
          <p:nvPr/>
        </p:nvSpPr>
        <p:spPr>
          <a:xfrm>
            <a:off x="704851" y="5346700"/>
            <a:ext cx="2171700" cy="698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000000"/>
                </a:solidFill>
                <a:effectLst/>
                <a:latin typeface="Times New Roman" panose="02020603050405020304" pitchFamily="18" charset="0"/>
                <a:ea typeface="DengXian" panose="02010600030101010101" pitchFamily="2" charset="-122"/>
              </a:rPr>
              <a:t>How do you think the child will feel?</a:t>
            </a:r>
            <a:endParaRPr lang="en-NZ" sz="2000" dirty="0">
              <a:effectLst/>
              <a:latin typeface="Times New Roman" panose="02020603050405020304" pitchFamily="18" charset="0"/>
              <a:ea typeface="MingLiU" panose="02020509000000000000" pitchFamily="49" charset="-120"/>
            </a:endParaRPr>
          </a:p>
        </p:txBody>
      </p:sp>
      <p:sp>
        <p:nvSpPr>
          <p:cNvPr id="6" name="Rectangle 5">
            <a:extLst>
              <a:ext uri="{FF2B5EF4-FFF2-40B4-BE49-F238E27FC236}">
                <a16:creationId xmlns:a16="http://schemas.microsoft.com/office/drawing/2014/main" id="{E8F10034-F5E1-CE78-C483-9FE85F733A45}"/>
              </a:ext>
            </a:extLst>
          </p:cNvPr>
          <p:cNvSpPr/>
          <p:nvPr/>
        </p:nvSpPr>
        <p:spPr>
          <a:xfrm>
            <a:off x="7743217" y="1913848"/>
            <a:ext cx="4079132" cy="21465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000000"/>
                </a:solidFill>
                <a:effectLst/>
                <a:latin typeface="Times New Roman" panose="02020603050405020304" pitchFamily="18" charset="0"/>
                <a:ea typeface="DengXian" panose="02010600030101010101" pitchFamily="2" charset="-122"/>
              </a:rPr>
              <a:t>Mummy and daddy will never have dinner with you again. We won’t play with you either. You’re always on your phone anyway.</a:t>
            </a:r>
            <a:endParaRPr lang="en-NZ" sz="40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11342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Ways to handle </a:t>
            </a:r>
            <a:r>
              <a:rPr lang="en-US" altLang="zh-TW" sz="4400" b="1" dirty="0" err="1">
                <a:latin typeface="Times New Roman" panose="02020603050405020304" pitchFamily="18" charset="0"/>
                <a:ea typeface="微軟正黑體" panose="020B0604030504040204" pitchFamily="34" charset="-120"/>
                <a:cs typeface="Times New Roman" panose="02020603050405020304" pitchFamily="18" charset="0"/>
              </a:rPr>
              <a:t>misbehaviours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2" name="圖片 11">
            <a:extLst>
              <a:ext uri="{FF2B5EF4-FFF2-40B4-BE49-F238E27FC236}">
                <a16:creationId xmlns:a16="http://schemas.microsoft.com/office/drawing/2014/main" id="{CDFB25D6-6BEE-10F3-AADC-ACCF6E797A96}"/>
              </a:ext>
            </a:extLst>
          </p:cNvPr>
          <p:cNvPicPr>
            <a:picLocks noChangeAspect="1"/>
          </p:cNvPicPr>
          <p:nvPr/>
        </p:nvPicPr>
        <p:blipFill>
          <a:blip r:embed="rId2"/>
          <a:stretch>
            <a:fillRect/>
          </a:stretch>
        </p:blipFill>
        <p:spPr>
          <a:xfrm>
            <a:off x="507839" y="2468464"/>
            <a:ext cx="6645216" cy="3737172"/>
          </a:xfrm>
          <a:prstGeom prst="rect">
            <a:avLst/>
          </a:prstGeom>
        </p:spPr>
      </p:pic>
      <p:sp>
        <p:nvSpPr>
          <p:cNvPr id="3" name="語音泡泡: 矩形 2">
            <a:extLst>
              <a:ext uri="{FF2B5EF4-FFF2-40B4-BE49-F238E27FC236}">
                <a16:creationId xmlns:a16="http://schemas.microsoft.com/office/drawing/2014/main" id="{D8F2B803-7636-BD2E-0506-32D8447F548D}"/>
              </a:ext>
            </a:extLst>
          </p:cNvPr>
          <p:cNvSpPr/>
          <p:nvPr/>
        </p:nvSpPr>
        <p:spPr>
          <a:xfrm>
            <a:off x="7454900" y="1811912"/>
            <a:ext cx="4337049" cy="3033138"/>
          </a:xfrm>
          <a:prstGeom prst="wedgeRectCallout">
            <a:avLst>
              <a:gd name="adj1" fmla="val -83460"/>
              <a:gd name="adj2" fmla="val 21270"/>
            </a:avLst>
          </a:prstGeom>
          <a:solidFill>
            <a:srgbClr val="D9ECFC"/>
          </a:solidFill>
          <a:ln>
            <a:solidFill>
              <a:srgbClr val="D9ECF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TW" altLang="en-US" sz="2600" b="1" dirty="0">
                <a:solidFill>
                  <a:schemeClr val="tx1"/>
                </a:solidFill>
                <a:latin typeface="微軟正黑體" panose="020B0604030504040204" pitchFamily="34" charset="-120"/>
                <a:ea typeface="微軟正黑體" panose="020B0604030504040204" pitchFamily="34" charset="-120"/>
              </a:rPr>
              <a:t>你在食飯時只顧著玩手機是不對的，因為和你一起吃飯的人會覺得你不尊重他們，覺得你不想和他們一起吃飯。如果你想吃飯時間感到多一點樂趣，你可以和爸爸媽媽說說學校發生的事情。</a:t>
            </a:r>
            <a:endParaRPr lang="zh-HK" altLang="en-US" sz="2600" b="1" dirty="0">
              <a:solidFill>
                <a:schemeClr val="tx1"/>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50745666-2A52-00CA-1357-E055FC8C5FF5}"/>
              </a:ext>
            </a:extLst>
          </p:cNvPr>
          <p:cNvSpPr/>
          <p:nvPr/>
        </p:nvSpPr>
        <p:spPr>
          <a:xfrm>
            <a:off x="704850" y="5346700"/>
            <a:ext cx="2171700" cy="698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800" b="1" dirty="0">
                <a:latin typeface="微軟正黑體" panose="020B0604030504040204" pitchFamily="34" charset="-120"/>
                <a:ea typeface="微軟正黑體" panose="020B0604030504040204" pitchFamily="34" charset="-120"/>
              </a:rPr>
              <a:t>子女的感覺是</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a:t>
            </a:r>
            <a:endParaRPr lang="zh-HK" altLang="en-US" sz="1800" b="1" dirty="0">
              <a:latin typeface="微軟正黑體" panose="020B0604030504040204" pitchFamily="34" charset="-120"/>
              <a:ea typeface="微軟正黑體" panose="020B0604030504040204" pitchFamily="34" charset="-120"/>
            </a:endParaRPr>
          </a:p>
        </p:txBody>
      </p:sp>
      <p:sp>
        <p:nvSpPr>
          <p:cNvPr id="2" name="Rectangle 1">
            <a:extLst>
              <a:ext uri="{FF2B5EF4-FFF2-40B4-BE49-F238E27FC236}">
                <a16:creationId xmlns:a16="http://schemas.microsoft.com/office/drawing/2014/main" id="{AA00CAB0-41DE-3878-E1E0-D52742B07BEC}"/>
              </a:ext>
            </a:extLst>
          </p:cNvPr>
          <p:cNvSpPr/>
          <p:nvPr/>
        </p:nvSpPr>
        <p:spPr>
          <a:xfrm>
            <a:off x="704851" y="5346700"/>
            <a:ext cx="2171700" cy="6985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000000"/>
                </a:solidFill>
                <a:effectLst/>
                <a:latin typeface="Times New Roman" panose="02020603050405020304" pitchFamily="18" charset="0"/>
                <a:ea typeface="DengXian" panose="02010600030101010101" pitchFamily="2" charset="-122"/>
              </a:rPr>
              <a:t>How do you think the child will feel?</a:t>
            </a:r>
            <a:endParaRPr lang="en-NZ" sz="2000" dirty="0">
              <a:effectLst/>
              <a:latin typeface="Times New Roman" panose="02020603050405020304" pitchFamily="18" charset="0"/>
              <a:ea typeface="MingLiU" panose="02020509000000000000" pitchFamily="49" charset="-120"/>
            </a:endParaRPr>
          </a:p>
        </p:txBody>
      </p:sp>
      <p:sp>
        <p:nvSpPr>
          <p:cNvPr id="4" name="Rectangle 3">
            <a:extLst>
              <a:ext uri="{FF2B5EF4-FFF2-40B4-BE49-F238E27FC236}">
                <a16:creationId xmlns:a16="http://schemas.microsoft.com/office/drawing/2014/main" id="{340C95AF-FB53-598B-C0A2-0EF76993D3D8}"/>
              </a:ext>
            </a:extLst>
          </p:cNvPr>
          <p:cNvSpPr/>
          <p:nvPr/>
        </p:nvSpPr>
        <p:spPr>
          <a:xfrm>
            <a:off x="7454900" y="1790140"/>
            <a:ext cx="4337048" cy="303313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dirty="0">
                <a:solidFill>
                  <a:srgbClr val="000000"/>
                </a:solidFill>
                <a:effectLst/>
                <a:latin typeface="Times New Roman" panose="02020603050405020304" pitchFamily="18" charset="0"/>
                <a:ea typeface="DengXian" panose="02010600030101010101" pitchFamily="2" charset="-122"/>
              </a:rPr>
              <a:t>You shouldn’t play on your phone during meals because the people who are eating with you will feel disrespected and think that you don’t want to eat with them. If you want to have more fun while we’re eating, you can tell us about interesting things that happened at school.</a:t>
            </a:r>
            <a:endParaRPr lang="en-NZ" sz="40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29737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4"/>
                                        </p:tgtEl>
                                      </p:cBhvr>
                                    </p:animEffect>
                                    <p:anim calcmode="lin" valueType="num">
                                      <p:cBhvr>
                                        <p:cTn id="7" dur="1000"/>
                                        <p:tgtEl>
                                          <p:spTgt spid="14"/>
                                        </p:tgtEl>
                                        <p:attrNameLst>
                                          <p:attrName>ppt_x</p:attrName>
                                        </p:attrNameLst>
                                      </p:cBhvr>
                                      <p:tavLst>
                                        <p:tav tm="0">
                                          <p:val>
                                            <p:strVal val="ppt_x"/>
                                          </p:val>
                                        </p:tav>
                                        <p:tav tm="100000">
                                          <p:val>
                                            <p:strVal val="ppt_x"/>
                                          </p:val>
                                        </p:tav>
                                      </p:tavLst>
                                    </p:anim>
                                    <p:anim calcmode="lin" valueType="num">
                                      <p:cBhvr>
                                        <p:cTn id="8" dur="1000"/>
                                        <p:tgtEl>
                                          <p:spTgt spid="14"/>
                                        </p:tgtEl>
                                        <p:attrNameLst>
                                          <p:attrName>ppt_y</p:attrName>
                                        </p:attrNameLst>
                                      </p:cBhvr>
                                      <p:tavLst>
                                        <p:tav tm="0">
                                          <p:val>
                                            <p:strVal val="ppt_y"/>
                                          </p:val>
                                        </p:tav>
                                        <p:tav tm="100000">
                                          <p:val>
                                            <p:strVal val="ppt_y+.1"/>
                                          </p:val>
                                        </p:tav>
                                      </p:tavLst>
                                    </p:anim>
                                    <p:set>
                                      <p:cBhvr>
                                        <p:cTn id="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use the inductive discipline?</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212070" cy="3274907"/>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Point out the child’s misbehaviour</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Point out how this misbehaviour affects others</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Understand </a:t>
            </a:r>
            <a:r>
              <a:rPr lang="en-GB"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the rationale behind </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and then point out how the child can achieve the same goal through a positive behaviour</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(For more serious misbehaviour, such as when a child hurts someone else) Point out how the child can make </a:t>
            </a:r>
            <a:r>
              <a:rPr lang="en-GB"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up </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for the mistake</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Rectangle 7"/>
          <p:cNvSpPr/>
          <p:nvPr/>
        </p:nvSpPr>
        <p:spPr>
          <a:xfrm>
            <a:off x="1036320" y="5715858"/>
            <a:ext cx="10488930"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Patrick, R. B., &amp; Gibbs, J. C. (2012). Inductive discipline, parental expression of disappointed expectations, and moral identity in adolescence. </a:t>
            </a:r>
            <a:r>
              <a:rPr lang="en-US" altLang="zh-TW" sz="1400" i="1" dirty="0">
                <a:latin typeface="Century Gothic" panose="020B0502020202020204" pitchFamily="34" charset="0"/>
              </a:rPr>
              <a:t>Journal of Youth and Adolescence, 41</a:t>
            </a:r>
            <a:r>
              <a:rPr lang="en-US" altLang="zh-TW" sz="1400" dirty="0">
                <a:latin typeface="Century Gothic" panose="020B0502020202020204" pitchFamily="34" charset="0"/>
              </a:rPr>
              <a:t>, 973-983.</a:t>
            </a:r>
          </a:p>
        </p:txBody>
      </p:sp>
    </p:spTree>
    <p:extLst>
      <p:ext uri="{BB962C8B-B14F-4D97-AF65-F5344CB8AC3E}">
        <p14:creationId xmlns:p14="http://schemas.microsoft.com/office/powerpoint/2010/main" val="3852393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use the inductive discipline?</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Rectangle 7"/>
          <p:cNvSpPr/>
          <p:nvPr/>
        </p:nvSpPr>
        <p:spPr>
          <a:xfrm>
            <a:off x="695257" y="6334780"/>
            <a:ext cx="11052243"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Patrick, R. B., &amp; Gibbs, J. C. (2012). Inductive discipline, parental expression of disappointed expectations, and moral identity in adolescence. </a:t>
            </a:r>
            <a:r>
              <a:rPr lang="en-US" altLang="zh-TW" sz="1400" i="1" dirty="0">
                <a:latin typeface="Century Gothic" panose="020B0502020202020204" pitchFamily="34" charset="0"/>
              </a:rPr>
              <a:t>Journal of Youth and Adolescence, 41</a:t>
            </a:r>
            <a:r>
              <a:rPr lang="en-US" altLang="zh-TW" sz="1400" dirty="0">
                <a:latin typeface="Century Gothic" panose="020B0502020202020204" pitchFamily="34" charset="0"/>
              </a:rPr>
              <a:t>, 973-983.</a:t>
            </a:r>
          </a:p>
        </p:txBody>
      </p:sp>
      <p:graphicFrame>
        <p:nvGraphicFramePr>
          <p:cNvPr id="5" name="表格 4">
            <a:extLst>
              <a:ext uri="{FF2B5EF4-FFF2-40B4-BE49-F238E27FC236}">
                <a16:creationId xmlns:a16="http://schemas.microsoft.com/office/drawing/2014/main" id="{00BCEE1E-26A8-3EDC-A252-3D5D4D14A637}"/>
              </a:ext>
            </a:extLst>
          </p:cNvPr>
          <p:cNvGraphicFramePr>
            <a:graphicFrameLocks noGrp="1"/>
          </p:cNvGraphicFramePr>
          <p:nvPr>
            <p:extLst>
              <p:ext uri="{D42A27DB-BD31-4B8C-83A1-F6EECF244321}">
                <p14:modId xmlns:p14="http://schemas.microsoft.com/office/powerpoint/2010/main" val="957976537"/>
              </p:ext>
            </p:extLst>
          </p:nvPr>
        </p:nvGraphicFramePr>
        <p:xfrm>
          <a:off x="1047073" y="1843009"/>
          <a:ext cx="10348610" cy="3979040"/>
        </p:xfrm>
        <a:graphic>
          <a:graphicData uri="http://schemas.openxmlformats.org/drawingml/2006/table">
            <a:tbl>
              <a:tblPr firstRow="1" bandRow="1">
                <a:tableStyleId>{5C22544A-7EE6-4342-B048-85BDC9FD1C3A}</a:tableStyleId>
              </a:tblPr>
              <a:tblGrid>
                <a:gridCol w="5174305">
                  <a:extLst>
                    <a:ext uri="{9D8B030D-6E8A-4147-A177-3AD203B41FA5}">
                      <a16:colId xmlns:a16="http://schemas.microsoft.com/office/drawing/2014/main" val="606650062"/>
                    </a:ext>
                  </a:extLst>
                </a:gridCol>
                <a:gridCol w="5174305">
                  <a:extLst>
                    <a:ext uri="{9D8B030D-6E8A-4147-A177-3AD203B41FA5}">
                      <a16:colId xmlns:a16="http://schemas.microsoft.com/office/drawing/2014/main" val="405916005"/>
                    </a:ext>
                  </a:extLst>
                </a:gridCol>
              </a:tblGrid>
              <a:tr h="462051">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Steps</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Example 1 (mother says to the child</a:t>
                      </a:r>
                      <a:r>
                        <a:rPr lang="en-US" altLang="zh-TW"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HK"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819669561"/>
                  </a:ext>
                </a:extLst>
              </a:tr>
              <a:tr h="837468">
                <a:tc>
                  <a:txBody>
                    <a:bodyPr/>
                    <a:lstStyle/>
                    <a:p>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Point out the child’s misbehaviour</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tx1"/>
                          </a:solidFill>
                          <a:effectLst/>
                          <a:latin typeface="Times New Roman" panose="02020603050405020304" pitchFamily="18" charset="0"/>
                          <a:ea typeface="+mn-ea"/>
                          <a:cs typeface="Times New Roman" panose="02020603050405020304" pitchFamily="18" charset="0"/>
                        </a:rPr>
                        <a:t>“You shouldn’t have yelled at your father just now.</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082866087"/>
                  </a:ext>
                </a:extLst>
              </a:tr>
              <a:tr h="543360">
                <a:tc>
                  <a:txBody>
                    <a:bodyPr/>
                    <a:lstStyle/>
                    <a:p>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Point out how this misbehaviour affects others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tx1"/>
                          </a:solidFill>
                          <a:effectLst/>
                          <a:latin typeface="Times New Roman" panose="02020603050405020304" pitchFamily="18" charset="0"/>
                          <a:ea typeface="+mn-ea"/>
                          <a:cs typeface="Times New Roman" panose="02020603050405020304" pitchFamily="18" charset="0"/>
                        </a:rPr>
                        <a:t>Because he would feel disrespected and very sad.</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15862510"/>
                  </a:ext>
                </a:extLst>
              </a:tr>
              <a:tr h="1190972">
                <a:tc>
                  <a:txBody>
                    <a:bodyPr/>
                    <a:lstStyle/>
                    <a:p>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Understand the rationale behind and then point out how the child can achieve </a:t>
                      </a:r>
                      <a:r>
                        <a:rPr lang="en-GB" sz="20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t</a:t>
                      </a:r>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h</a:t>
                      </a:r>
                      <a:r>
                        <a:rPr lang="en-GB" sz="20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e</a:t>
                      </a:r>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same goal through a positive behaviour</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tx1"/>
                          </a:solidFill>
                          <a:effectLst/>
                          <a:latin typeface="Times New Roman" panose="02020603050405020304" pitchFamily="18" charset="0"/>
                          <a:ea typeface="+mn-ea"/>
                          <a:cs typeface="Times New Roman" panose="02020603050405020304" pitchFamily="18" charset="0"/>
                        </a:rPr>
                        <a:t>If you felt that he didn’t understand what you were thinking, you could have told him that or told me that first.</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003388722"/>
                  </a:ext>
                </a:extLst>
              </a:tr>
              <a:tr h="787509">
                <a:tc>
                  <a:txBody>
                    <a:bodyPr/>
                    <a:lstStyle/>
                    <a:p>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Point out how the child can make </a:t>
                      </a:r>
                      <a:r>
                        <a:rPr lang="en-GB" sz="20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up</a:t>
                      </a:r>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for the mistake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GB" sz="2000" kern="1200" dirty="0">
                          <a:solidFill>
                            <a:schemeClr val="tx1"/>
                          </a:solidFill>
                          <a:effectLst/>
                          <a:latin typeface="Times New Roman" panose="02020603050405020304" pitchFamily="18" charset="0"/>
                          <a:ea typeface="+mn-ea"/>
                          <a:cs typeface="Times New Roman" panose="02020603050405020304" pitchFamily="18" charset="0"/>
                        </a:rPr>
                        <a:t>I hope you can apologise to him now.”</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84670224"/>
                  </a:ext>
                </a:extLst>
              </a:tr>
            </a:tbl>
          </a:graphicData>
        </a:graphic>
      </p:graphicFrame>
    </p:spTree>
    <p:extLst>
      <p:ext uri="{BB962C8B-B14F-4D97-AF65-F5344CB8AC3E}">
        <p14:creationId xmlns:p14="http://schemas.microsoft.com/office/powerpoint/2010/main" val="269165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use the </a:t>
            </a:r>
            <a:r>
              <a:rPr lang="en-US" altLang="zh-TW" sz="4400" b="1">
                <a:latin typeface="Times New Roman" panose="02020603050405020304" pitchFamily="18" charset="0"/>
                <a:ea typeface="微軟正黑體" panose="020B0604030504040204" pitchFamily="34" charset="-120"/>
                <a:cs typeface="Times New Roman" panose="02020603050405020304" pitchFamily="18" charset="0"/>
              </a:rPr>
              <a:t>inductive discipline?</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Rectangle 7"/>
          <p:cNvSpPr/>
          <p:nvPr/>
        </p:nvSpPr>
        <p:spPr>
          <a:xfrm>
            <a:off x="695257" y="6334780"/>
            <a:ext cx="11052243" cy="523220"/>
          </a:xfrm>
          <a:prstGeom prst="rect">
            <a:avLst/>
          </a:prstGeom>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Patrick, R. B., &amp; Gibbs, J. C. (2012). Inductive discipline, parental expression of disappointed expectations, and moral identity in adolescence. </a:t>
            </a:r>
            <a:r>
              <a:rPr lang="en-US" altLang="zh-TW" sz="1400" i="1" dirty="0">
                <a:latin typeface="Century Gothic" panose="020B0502020202020204" pitchFamily="34" charset="0"/>
              </a:rPr>
              <a:t>Journal of Youth and Adolescence, 41</a:t>
            </a:r>
            <a:r>
              <a:rPr lang="en-US" altLang="zh-TW" sz="1400" dirty="0">
                <a:latin typeface="Century Gothic" panose="020B0502020202020204" pitchFamily="34" charset="0"/>
              </a:rPr>
              <a:t>, 973-983.</a:t>
            </a:r>
          </a:p>
        </p:txBody>
      </p:sp>
      <p:graphicFrame>
        <p:nvGraphicFramePr>
          <p:cNvPr id="5" name="表格 4">
            <a:extLst>
              <a:ext uri="{FF2B5EF4-FFF2-40B4-BE49-F238E27FC236}">
                <a16:creationId xmlns:a16="http://schemas.microsoft.com/office/drawing/2014/main" id="{00BCEE1E-26A8-3EDC-A252-3D5D4D14A637}"/>
              </a:ext>
            </a:extLst>
          </p:cNvPr>
          <p:cNvGraphicFramePr>
            <a:graphicFrameLocks noGrp="1"/>
          </p:cNvGraphicFramePr>
          <p:nvPr>
            <p:extLst>
              <p:ext uri="{D42A27DB-BD31-4B8C-83A1-F6EECF244321}">
                <p14:modId xmlns:p14="http://schemas.microsoft.com/office/powerpoint/2010/main" val="1268990751"/>
              </p:ext>
            </p:extLst>
          </p:nvPr>
        </p:nvGraphicFramePr>
        <p:xfrm>
          <a:off x="952175" y="1961632"/>
          <a:ext cx="10348610" cy="4264380"/>
        </p:xfrm>
        <a:graphic>
          <a:graphicData uri="http://schemas.openxmlformats.org/drawingml/2006/table">
            <a:tbl>
              <a:tblPr firstRow="1" bandRow="1">
                <a:tableStyleId>{5C22544A-7EE6-4342-B048-85BDC9FD1C3A}</a:tableStyleId>
              </a:tblPr>
              <a:tblGrid>
                <a:gridCol w="5174305">
                  <a:extLst>
                    <a:ext uri="{9D8B030D-6E8A-4147-A177-3AD203B41FA5}">
                      <a16:colId xmlns:a16="http://schemas.microsoft.com/office/drawing/2014/main" val="606650062"/>
                    </a:ext>
                  </a:extLst>
                </a:gridCol>
                <a:gridCol w="5174305">
                  <a:extLst>
                    <a:ext uri="{9D8B030D-6E8A-4147-A177-3AD203B41FA5}">
                      <a16:colId xmlns:a16="http://schemas.microsoft.com/office/drawing/2014/main" val="405916005"/>
                    </a:ext>
                  </a:extLst>
                </a:gridCol>
              </a:tblGrid>
              <a:tr h="462051">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Steps</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pPr algn="ct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Example 2</a:t>
                      </a:r>
                      <a:endParaRPr lang="zh-HK"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1819669561"/>
                  </a:ext>
                </a:extLst>
              </a:tr>
              <a:tr h="837468">
                <a:tc>
                  <a:txBody>
                    <a:bodyPr/>
                    <a:lstStyle/>
                    <a:p>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Point out the child’s misbehaviour</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“You</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shouldn’t</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have</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pushed</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your</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little</a:t>
                      </a: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brother.</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082866087"/>
                  </a:ext>
                </a:extLst>
              </a:tr>
              <a:tr h="866712">
                <a:tc>
                  <a:txBody>
                    <a:bodyPr/>
                    <a:lstStyle/>
                    <a:p>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Point out how this misbehaviour affects others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Because he would feel scared and might even get hurt.</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15862510"/>
                  </a:ext>
                </a:extLst>
              </a:tr>
              <a:tr h="1190972">
                <a:tc>
                  <a:txBody>
                    <a:bodyPr/>
                    <a:lstStyle/>
                    <a:p>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Understand the rationale behind and then point out how the child can achieve </a:t>
                      </a:r>
                      <a:r>
                        <a:rPr lang="en-GB" sz="20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t</a:t>
                      </a:r>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h</a:t>
                      </a:r>
                      <a:r>
                        <a:rPr lang="en-GB" sz="20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e</a:t>
                      </a:r>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same goal through a positive behaviour</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If you felt that he was in your way and making it hard for you to concentrate on your work, you could have told him to give you more space or you could have told me about it.</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2003388722"/>
                  </a:ext>
                </a:extLst>
              </a:tr>
              <a:tr h="787509">
                <a:tc>
                  <a:txBody>
                    <a:bodyPr/>
                    <a:lstStyle/>
                    <a:p>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Point out how the child can make </a:t>
                      </a:r>
                      <a:r>
                        <a:rPr lang="en-GB" sz="2000" kern="12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up</a:t>
                      </a:r>
                      <a:r>
                        <a:rPr lang="en-GB" sz="2000"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for the mistake</a:t>
                      </a:r>
                      <a:endParaRPr lang="zh-HK"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tc>
                  <a:txBody>
                    <a:bodyPr/>
                    <a:lstStyle/>
                    <a:p>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I hope you can </a:t>
                      </a:r>
                      <a:r>
                        <a:rPr lang="en-US" altLang="zh-TW" sz="2000" dirty="0" err="1">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apologise</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to him now.”</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684670224"/>
                  </a:ext>
                </a:extLst>
              </a:tr>
            </a:tbl>
          </a:graphicData>
        </a:graphic>
      </p:graphicFrame>
    </p:spTree>
    <p:extLst>
      <p:ext uri="{BB962C8B-B14F-4D97-AF65-F5344CB8AC3E}">
        <p14:creationId xmlns:p14="http://schemas.microsoft.com/office/powerpoint/2010/main" val="53054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set consequences for children?</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Content Placeholder 2"/>
          <p:cNvSpPr>
            <a:spLocks noGrp="1"/>
          </p:cNvSpPr>
          <p:nvPr>
            <p:ph idx="1"/>
          </p:nvPr>
        </p:nvSpPr>
        <p:spPr>
          <a:xfrm>
            <a:off x="1155700" y="1898569"/>
            <a:ext cx="10515600" cy="738664"/>
          </a:xfrm>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Characteristics of reasonable consequences:</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Rectangle 3"/>
          <p:cNvSpPr/>
          <p:nvPr/>
        </p:nvSpPr>
        <p:spPr>
          <a:xfrm>
            <a:off x="1097280" y="5903893"/>
            <a:ext cx="10469078" cy="307777"/>
          </a:xfrm>
          <a:prstGeom prst="rect">
            <a:avLst/>
          </a:prstGeom>
        </p:spPr>
        <p:txBody>
          <a:bodyPr wrap="square">
            <a:spAutoFit/>
          </a:bodyPr>
          <a:lstStyle/>
          <a:p>
            <a:pPr marL="285750" indent="-285750">
              <a:buFont typeface="Arial" panose="020B0604020202020204" pitchFamily="34" charset="0"/>
              <a:buChar char="•"/>
            </a:pPr>
            <a:r>
              <a:rPr lang="en-US" altLang="zh-TW" sz="1400" dirty="0" err="1">
                <a:latin typeface="Century Gothic" panose="020B0502020202020204" pitchFamily="34" charset="0"/>
              </a:rPr>
              <a:t>Deutch</a:t>
            </a:r>
            <a:r>
              <a:rPr lang="en-US" altLang="zh-TW" sz="1400" dirty="0">
                <a:latin typeface="Century Gothic" panose="020B0502020202020204" pitchFamily="34" charset="0"/>
              </a:rPr>
              <a:t>, J. A. (2012). </a:t>
            </a:r>
            <a:r>
              <a:rPr lang="en-US" altLang="zh-TW" sz="1400" i="1" dirty="0">
                <a:latin typeface="Century Gothic" panose="020B0502020202020204" pitchFamily="34" charset="0"/>
              </a:rPr>
              <a:t>The respectful parent: A manual for moms and dads</a:t>
            </a:r>
            <a:r>
              <a:rPr lang="en-US" altLang="zh-TW" sz="1400" dirty="0">
                <a:latin typeface="Century Gothic" panose="020B0502020202020204" pitchFamily="34" charset="0"/>
              </a:rPr>
              <a:t>. </a:t>
            </a:r>
            <a:r>
              <a:rPr lang="en-US" altLang="zh-TW" sz="1400" dirty="0" err="1">
                <a:latin typeface="Century Gothic" panose="020B0502020202020204" pitchFamily="34" charset="0"/>
              </a:rPr>
              <a:t>Xlibris</a:t>
            </a:r>
            <a:r>
              <a:rPr lang="en-US" altLang="zh-TW" sz="1400" dirty="0">
                <a:latin typeface="Century Gothic" panose="020B0502020202020204" pitchFamily="34" charset="0"/>
              </a:rPr>
              <a:t> Corporation. </a:t>
            </a:r>
            <a:endParaRPr lang="zh-TW" altLang="en-US" sz="1400" dirty="0">
              <a:latin typeface="Century Gothic" panose="020B0502020202020204" pitchFamily="34" charset="0"/>
            </a:endParaRPr>
          </a:p>
        </p:txBody>
      </p:sp>
      <p:sp>
        <p:nvSpPr>
          <p:cNvPr id="10" name="Content Placeholder 2">
            <a:extLst>
              <a:ext uri="{FF2B5EF4-FFF2-40B4-BE49-F238E27FC236}">
                <a16:creationId xmlns:a16="http://schemas.microsoft.com/office/drawing/2014/main" id="{C190DDB6-D175-430D-BE9B-E2CDA6D6825F}"/>
              </a:ext>
            </a:extLst>
          </p:cNvPr>
          <p:cNvSpPr txBox="1">
            <a:spLocks/>
          </p:cNvSpPr>
          <p:nvPr/>
        </p:nvSpPr>
        <p:spPr>
          <a:xfrm>
            <a:off x="1050758" y="2534882"/>
            <a:ext cx="10515600" cy="18847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Related</a:t>
            </a:r>
            <a:r>
              <a:rPr lang="en-GB" sz="2000" dirty="0">
                <a:effectLst/>
                <a:latin typeface="Times New Roman" panose="02020603050405020304" pitchFamily="18" charset="0"/>
                <a:ea typeface="PMingLiU" panose="02020500000000000000" pitchFamily="18" charset="-120"/>
                <a:cs typeface="Times New Roman" panose="02020603050405020304" pitchFamily="18" charset="0"/>
              </a:rPr>
              <a:t>: It is directly related to the misbehaviour</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Wingdings" panose="05000000000000000000" pitchFamily="2" charset="2"/>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Reasonable: It is proportional to the severity of the misbehaviour</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Wingdings" panose="05000000000000000000" pitchFamily="2" charset="2"/>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Respectful: It is respectful to the child</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95879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80" y="1845734"/>
            <a:ext cx="10212070" cy="3274907"/>
          </a:xfrm>
        </p:spPr>
        <p:txBody>
          <a:bodyPr>
            <a:norm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 child did not complete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his/her homework because he/she was procrastinating</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so the parents cancelled the family play time for that day.</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This consequence is directly related to the child’s behaviour (there is no time to play because the child did not complete the homework in time) and is proportional to the severity of the misbehaviour (because the parent only cancelled the activity for that day and not for other days). Parents do not need to beat, scold or be sarcastic to their children (which shows them respect) because they</a:t>
            </a:r>
            <a:r>
              <a:rPr lang="en-GB"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have already borne the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consequences of their own behaviour. </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標題 1">
            <a:extLst>
              <a:ext uri="{FF2B5EF4-FFF2-40B4-BE49-F238E27FC236}">
                <a16:creationId xmlns:a16="http://schemas.microsoft.com/office/drawing/2014/main" id="{6A6DA971-AA4C-39F2-8CE9-DE608941B550}"/>
              </a:ext>
            </a:extLst>
          </p:cNvPr>
          <p:cNvSpPr>
            <a:spLocks noGrp="1"/>
          </p:cNvSpPr>
          <p:nvPr>
            <p:ph type="title"/>
          </p:nvPr>
        </p:nvSpPr>
        <p:spPr>
          <a:xfrm>
            <a:off x="1097280" y="286603"/>
            <a:ext cx="10058400" cy="1450757"/>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set consequences for children?</a:t>
            </a:r>
            <a:endParaRPr lang="zh-TW" altLang="en-US" sz="4400" b="1" dirty="0">
              <a:latin typeface="微軟正黑體" panose="020B0604030504040204" pitchFamily="34" charset="-120"/>
              <a:ea typeface="微軟正黑體" panose="020B0604030504040204" pitchFamily="34" charset="-120"/>
            </a:endParaRPr>
          </a:p>
        </p:txBody>
      </p:sp>
      <p:sp>
        <p:nvSpPr>
          <p:cNvPr id="7" name="Rectangle 3">
            <a:extLst>
              <a:ext uri="{FF2B5EF4-FFF2-40B4-BE49-F238E27FC236}">
                <a16:creationId xmlns:a16="http://schemas.microsoft.com/office/drawing/2014/main" id="{2AF768A7-C764-84FB-44E9-563CA6F67D68}"/>
              </a:ext>
            </a:extLst>
          </p:cNvPr>
          <p:cNvSpPr/>
          <p:nvPr/>
        </p:nvSpPr>
        <p:spPr>
          <a:xfrm>
            <a:off x="1097280" y="5903893"/>
            <a:ext cx="10469078" cy="307777"/>
          </a:xfrm>
          <a:prstGeom prst="rect">
            <a:avLst/>
          </a:prstGeom>
        </p:spPr>
        <p:txBody>
          <a:bodyPr wrap="square">
            <a:spAutoFit/>
          </a:bodyPr>
          <a:lstStyle/>
          <a:p>
            <a:pPr marL="285750" indent="-285750">
              <a:buFont typeface="Arial" panose="020B0604020202020204" pitchFamily="34" charset="0"/>
              <a:buChar char="•"/>
            </a:pPr>
            <a:r>
              <a:rPr lang="en-US" altLang="zh-TW" sz="1400" dirty="0" err="1">
                <a:latin typeface="Century Gothic" panose="020B0502020202020204" pitchFamily="34" charset="0"/>
              </a:rPr>
              <a:t>Deutch</a:t>
            </a:r>
            <a:r>
              <a:rPr lang="en-US" altLang="zh-TW" sz="1400" dirty="0">
                <a:latin typeface="Century Gothic" panose="020B0502020202020204" pitchFamily="34" charset="0"/>
              </a:rPr>
              <a:t>, J. A. (2012). </a:t>
            </a:r>
            <a:r>
              <a:rPr lang="en-US" altLang="zh-TW" sz="1400" i="1" dirty="0">
                <a:latin typeface="Century Gothic" panose="020B0502020202020204" pitchFamily="34" charset="0"/>
              </a:rPr>
              <a:t>The respectful parent: A manual for moms and dads</a:t>
            </a:r>
            <a:r>
              <a:rPr lang="en-US" altLang="zh-TW" sz="1400" dirty="0">
                <a:latin typeface="Century Gothic" panose="020B0502020202020204" pitchFamily="34" charset="0"/>
              </a:rPr>
              <a:t>. </a:t>
            </a:r>
            <a:r>
              <a:rPr lang="en-US" altLang="zh-TW" sz="1400" dirty="0" err="1">
                <a:latin typeface="Century Gothic" panose="020B0502020202020204" pitchFamily="34" charset="0"/>
              </a:rPr>
              <a:t>Xlibris</a:t>
            </a:r>
            <a:r>
              <a:rPr lang="en-US" altLang="zh-TW" sz="1400" dirty="0">
                <a:latin typeface="Century Gothic" panose="020B0502020202020204" pitchFamily="34" charset="0"/>
              </a:rPr>
              <a:t> Corporation. </a:t>
            </a:r>
            <a:endParaRPr lang="zh-TW" altLang="en-US" sz="1400" dirty="0">
              <a:latin typeface="Century Gothic" panose="020B0502020202020204" pitchFamily="34" charset="0"/>
            </a:endParaRPr>
          </a:p>
        </p:txBody>
      </p:sp>
    </p:spTree>
    <p:extLst>
      <p:ext uri="{BB962C8B-B14F-4D97-AF65-F5344CB8AC3E}">
        <p14:creationId xmlns:p14="http://schemas.microsoft.com/office/powerpoint/2010/main" val="36556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a:xfrm>
            <a:off x="838200" y="169538"/>
            <a:ext cx="10515600" cy="1325563"/>
          </a:xfrm>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Conclusion</a:t>
            </a:r>
            <a:endParaRPr lang="zh-HK"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內容版面配置區 2">
            <a:extLst>
              <a:ext uri="{FF2B5EF4-FFF2-40B4-BE49-F238E27FC236}">
                <a16:creationId xmlns:a16="http://schemas.microsoft.com/office/drawing/2014/main" id="{73EC6C0E-FB34-44E9-8545-4A26393C3895}"/>
              </a:ext>
            </a:extLst>
          </p:cNvPr>
          <p:cNvSpPr>
            <a:spLocks noGrp="1"/>
          </p:cNvSpPr>
          <p:nvPr>
            <p:ph idx="1"/>
          </p:nvPr>
        </p:nvSpPr>
        <p:spPr>
          <a:xfrm>
            <a:off x="838200" y="1805312"/>
            <a:ext cx="10515600" cy="4544688"/>
          </a:xfrm>
        </p:spPr>
        <p:txBody>
          <a:bodyPr>
            <a:noAutofit/>
          </a:bodyPr>
          <a:lstStyle/>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When giving instructions, remember to:</a:t>
            </a:r>
          </a:p>
          <a:p>
            <a:pPr lvl="1">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Use </a:t>
            </a:r>
            <a:r>
              <a:rPr lang="en-US" altLang="zh-TW" sz="2000"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descriptive sentences</a:t>
            </a:r>
            <a:endParaRPr lang="zh-TW" altLang="en-US" sz="2000"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Wingdings" panose="05000000000000000000" pitchFamily="2" charset="2"/>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Give </a:t>
            </a:r>
            <a:r>
              <a:rPr lang="en-US" altLang="zh-TW" sz="2000"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positive instructions</a:t>
            </a:r>
          </a:p>
          <a:p>
            <a:pPr lvl="1">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Break down</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more complex instructions step-by-step</a:t>
            </a:r>
          </a:p>
          <a:p>
            <a:pPr lvl="1">
              <a:buFont typeface="Wingdings" panose="05000000000000000000" pitchFamily="2" charset="2"/>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Make instructions to be </a:t>
            </a:r>
            <a:r>
              <a:rPr lang="en-US" altLang="zh-TW" sz="2000"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more pleasing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to the ear</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When reminding children, remember that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less is more</a:t>
            </a:r>
          </a:p>
          <a:p>
            <a:pPr>
              <a:buFont typeface="Courier New" panose="02070309020205020404" pitchFamily="49" charset="0"/>
              <a:buChar char="o"/>
            </a:pPr>
            <a:r>
              <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Use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active listening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to show empathy</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Use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“I” messages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to express your feelings</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Use the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inductive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discipline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to help children understand how they might have hurt others</a:t>
            </a: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Set </a:t>
            </a:r>
            <a:r>
              <a:rPr lang="en-US" altLang="zh-TW"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related, reasonable and respectful consequences </a:t>
            </a:r>
            <a:r>
              <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for children</a:t>
            </a:r>
            <a:endParaRPr lang="zh-TW" altLang="en-US"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62172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What is </a:t>
            </a:r>
            <a:r>
              <a:rPr lang="en-US" altLang="zh-TW" sz="4400" b="1" dirty="0" err="1">
                <a:latin typeface="Times New Roman" panose="02020603050405020304" pitchFamily="18" charset="0"/>
                <a:ea typeface="微軟正黑體" panose="020B0604030504040204" pitchFamily="34" charset="-120"/>
                <a:cs typeface="Times New Roman" panose="02020603050405020304" pitchFamily="18" charset="0"/>
              </a:rPr>
              <a:t>misbehaviour</a:t>
            </a:r>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內容版面配置區 2">
            <a:extLst>
              <a:ext uri="{FF2B5EF4-FFF2-40B4-BE49-F238E27FC236}">
                <a16:creationId xmlns:a16="http://schemas.microsoft.com/office/drawing/2014/main" id="{762A2408-218E-4580-A572-ED00C348E5F9}"/>
              </a:ext>
            </a:extLst>
          </p:cNvPr>
          <p:cNvSpPr>
            <a:spLocks noGrp="1"/>
          </p:cNvSpPr>
          <p:nvPr>
            <p:ph idx="1"/>
          </p:nvPr>
        </p:nvSpPr>
        <p:spPr>
          <a:xfrm>
            <a:off x="1097280" y="1845734"/>
            <a:ext cx="10249062" cy="4023360"/>
          </a:xfrm>
        </p:spPr>
        <p:txBody>
          <a:bodyPr>
            <a:normAutofit/>
          </a:bodyPr>
          <a:lstStyle/>
          <a:p>
            <a:pPr>
              <a:buFont typeface="Courier New" panose="02070309020205020404" pitchFamily="49" charset="0"/>
              <a:buChar char="o"/>
            </a:pPr>
            <a:r>
              <a:rPr lang="en-GB"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When children behave inappropriately even though they have the ability</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to avoid behaving in that way:</a:t>
            </a:r>
            <a:endParaRPr lang="en-US" altLang="zh-TW"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lvl="2">
              <a:buFont typeface="Arial" panose="020B0604020202020204" pitchFamily="34" charset="0"/>
              <a:buChar char="•"/>
            </a:pPr>
            <a:r>
              <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Pushing others, destroying items</a:t>
            </a:r>
          </a:p>
          <a:p>
            <a:pPr lvl="2">
              <a:buFont typeface="Arial" panose="020B0604020202020204" pitchFamily="34" charset="0"/>
              <a:buChar char="•"/>
            </a:pPr>
            <a:r>
              <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Making unnecessary noises, doing something that disturbs others</a:t>
            </a:r>
          </a:p>
          <a:p>
            <a:pPr lvl="2">
              <a:buFont typeface="Arial" panose="020B0604020202020204" pitchFamily="34" charset="0"/>
              <a:buChar char="•"/>
            </a:pPr>
            <a:r>
              <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Making rude or provocative remarks</a:t>
            </a:r>
          </a:p>
          <a:p>
            <a:pPr marL="384048" lvl="2" indent="0">
              <a:buNone/>
            </a:pPr>
            <a:endParaRPr lang="en-US"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endParaRPr>
          </a:p>
          <a:p>
            <a:pPr>
              <a:buFont typeface="Courier New" panose="02070309020205020404" pitchFamily="49" charset="0"/>
              <a:buChar char="o"/>
            </a:pPr>
            <a:r>
              <a:rPr lang="zh-TW" altLang="en-US"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GB"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When children do not comply with adults’ expectations/ instructions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even though they have the ability to:</a:t>
            </a:r>
            <a:endParaRPr lang="en-US" altLang="zh-TW"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Children refuse to go to bed or eat on time</a:t>
            </a:r>
          </a:p>
          <a:p>
            <a:pPr lvl="2">
              <a:buFont typeface="Arial" panose="020B0604020202020204" pitchFamily="34" charset="0"/>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Children refuse to go to class or greet others</a:t>
            </a:r>
          </a:p>
          <a:p>
            <a:pPr lvl="2">
              <a:buFont typeface="Arial" panose="020B0604020202020204" pitchFamily="34" charset="0"/>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Children refuse to take care of themselves (eat by themselves) or help others</a:t>
            </a:r>
            <a:endParaRPr lang="en-US" altLang="zh-TW" sz="2000" strike="sngStrike"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marL="384048" lvl="2" indent="0">
              <a:buNone/>
            </a:pP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方塊 3">
            <a:extLst>
              <a:ext uri="{FF2B5EF4-FFF2-40B4-BE49-F238E27FC236}">
                <a16:creationId xmlns:a16="http://schemas.microsoft.com/office/drawing/2014/main" id="{5D2A213F-A90D-F0BE-7814-F4A4659DDD61}"/>
              </a:ext>
            </a:extLst>
          </p:cNvPr>
          <p:cNvSpPr txBox="1"/>
          <p:nvPr/>
        </p:nvSpPr>
        <p:spPr>
          <a:xfrm>
            <a:off x="1036320" y="5608136"/>
            <a:ext cx="10310022" cy="738664"/>
          </a:xfrm>
          <a:prstGeom prst="rect">
            <a:avLst/>
          </a:prstGeom>
          <a:noFill/>
        </p:spPr>
        <p:txBody>
          <a:bodyPr wrap="square">
            <a:spAutoFit/>
          </a:bodyPr>
          <a:lstStyle/>
          <a:p>
            <a:pPr marL="285750" indent="-285750">
              <a:buFont typeface="Arial" panose="020B0604020202020204" pitchFamily="34" charset="0"/>
              <a:buChar char="•"/>
            </a:pPr>
            <a:r>
              <a:rPr lang="en-US" altLang="zh-HK" sz="1400" b="0" i="0" dirty="0" err="1">
                <a:solidFill>
                  <a:srgbClr val="222222"/>
                </a:solidFill>
                <a:effectLst/>
                <a:latin typeface="Century Gothic" panose="020B0502020202020204" pitchFamily="34" charset="0"/>
              </a:rPr>
              <a:t>Wakschlag</a:t>
            </a:r>
            <a:r>
              <a:rPr lang="en-US" altLang="zh-HK" sz="1400" b="0" i="0" dirty="0">
                <a:solidFill>
                  <a:srgbClr val="222222"/>
                </a:solidFill>
                <a:effectLst/>
                <a:latin typeface="Century Gothic" panose="020B0502020202020204" pitchFamily="34" charset="0"/>
              </a:rPr>
              <a:t>, L. S., Briggs‐Gowan, M. J., Carter, A. S., Hill, C., Danis, B., Keenan, K., ... &amp; Leventhal, B. L. (2007). A developmental framework for distinguishing disruptive behavior from normative misbehavior in preschool children. </a:t>
            </a:r>
            <a:r>
              <a:rPr lang="en-US" altLang="zh-HK" sz="1400" b="0" i="1" dirty="0">
                <a:solidFill>
                  <a:srgbClr val="222222"/>
                </a:solidFill>
                <a:effectLst/>
                <a:latin typeface="Century Gothic" panose="020B0502020202020204" pitchFamily="34" charset="0"/>
              </a:rPr>
              <a:t>Journal of Child Psychology and Psychiatry</a:t>
            </a:r>
            <a:r>
              <a:rPr lang="en-US" altLang="zh-HK" sz="1400" b="0" i="0" dirty="0">
                <a:solidFill>
                  <a:srgbClr val="222222"/>
                </a:solidFill>
                <a:effectLst/>
                <a:latin typeface="Century Gothic" panose="020B0502020202020204" pitchFamily="34" charset="0"/>
              </a:rPr>
              <a:t>, </a:t>
            </a:r>
            <a:r>
              <a:rPr lang="en-US" altLang="zh-HK" sz="1400" b="0" i="1" dirty="0">
                <a:solidFill>
                  <a:srgbClr val="222222"/>
                </a:solidFill>
                <a:effectLst/>
                <a:latin typeface="Century Gothic" panose="020B0502020202020204" pitchFamily="34" charset="0"/>
              </a:rPr>
              <a:t>48</a:t>
            </a:r>
            <a:r>
              <a:rPr lang="en-US" altLang="zh-HK" sz="1400" b="0" i="0" dirty="0">
                <a:solidFill>
                  <a:srgbClr val="222222"/>
                </a:solidFill>
                <a:effectLst/>
                <a:latin typeface="Century Gothic" panose="020B0502020202020204" pitchFamily="34" charset="0"/>
              </a:rPr>
              <a:t>(10), 976-987.</a:t>
            </a:r>
            <a:endParaRPr lang="zh-HK" altLang="en-US" sz="1400" dirty="0">
              <a:latin typeface="Century Gothic" panose="020B0502020202020204" pitchFamily="34" charset="0"/>
            </a:endParaRPr>
          </a:p>
        </p:txBody>
      </p:sp>
    </p:spTree>
    <p:extLst>
      <p:ext uri="{BB962C8B-B14F-4D97-AF65-F5344CB8AC3E}">
        <p14:creationId xmlns:p14="http://schemas.microsoft.com/office/powerpoint/2010/main" val="232868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內容版面配置區 2">
            <a:extLst>
              <a:ext uri="{FF2B5EF4-FFF2-40B4-BE49-F238E27FC236}">
                <a16:creationId xmlns:a16="http://schemas.microsoft.com/office/drawing/2014/main" id="{762A2408-218E-4580-A572-ED00C348E5F9}"/>
              </a:ext>
            </a:extLst>
          </p:cNvPr>
          <p:cNvSpPr>
            <a:spLocks noGrp="1"/>
          </p:cNvSpPr>
          <p:nvPr>
            <p:ph idx="1"/>
          </p:nvPr>
        </p:nvSpPr>
        <p:spPr/>
        <p:txBody>
          <a:bodyPr>
            <a:normAutofit/>
          </a:bodyPr>
          <a:lstStyle/>
          <a:p>
            <a:pPr>
              <a:buFont typeface="Courier New" panose="02070309020205020404" pitchFamily="49" charset="0"/>
              <a:buChar char="o"/>
            </a:pP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Why do children disobey instructions?</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 </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 They </a:t>
            </a:r>
            <a:r>
              <a:rPr lang="en-US" altLang="zh-TW" sz="3000"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do not understand </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the instructions</a:t>
            </a:r>
          </a:p>
          <a:p>
            <a:pPr lvl="2">
              <a:buFont typeface="Arial" panose="020B0604020202020204" pitchFamily="34" charset="0"/>
              <a:buChar char="•"/>
            </a:pP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 They have </a:t>
            </a:r>
            <a:r>
              <a:rPr lang="en-US" altLang="zh-TW" sz="3000" b="1" dirty="0">
                <a:solidFill>
                  <a:srgbClr val="E84C22"/>
                </a:solidFill>
                <a:latin typeface="Times New Roman" panose="02020603050405020304" pitchFamily="18" charset="0"/>
                <a:ea typeface="微軟正黑體" panose="020B0604030504040204" pitchFamily="34" charset="-120"/>
                <a:cs typeface="Times New Roman" panose="02020603050405020304" pitchFamily="18" charset="0"/>
              </a:rPr>
              <a:t>forgotten </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the instructions</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55876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4" name="文字方塊 4">
            <a:extLst>
              <a:ext uri="{FF2B5EF4-FFF2-40B4-BE49-F238E27FC236}">
                <a16:creationId xmlns:a16="http://schemas.microsoft.com/office/drawing/2014/main" id="{3183FB97-2093-E7C2-C6A7-61C24A514365}"/>
              </a:ext>
            </a:extLst>
          </p:cNvPr>
          <p:cNvSpPr txBox="1"/>
          <p:nvPr/>
        </p:nvSpPr>
        <p:spPr>
          <a:xfrm>
            <a:off x="838200" y="6404366"/>
            <a:ext cx="10981039"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McNeil, C. B., &amp; </a:t>
            </a:r>
            <a:r>
              <a:rPr lang="en-US" altLang="zh-TW" sz="1400" dirty="0" err="1">
                <a:latin typeface="Century Gothic" panose="020B0502020202020204" pitchFamily="34" charset="0"/>
              </a:rPr>
              <a:t>Hembree-Kigin</a:t>
            </a:r>
            <a:r>
              <a:rPr lang="en-US" altLang="zh-TW" sz="1400" dirty="0">
                <a:latin typeface="Century Gothic" panose="020B0502020202020204" pitchFamily="34" charset="0"/>
              </a:rPr>
              <a:t>, T. L. (2010). </a:t>
            </a:r>
            <a:r>
              <a:rPr lang="en-US" altLang="zh-TW" sz="1400" i="1" dirty="0">
                <a:latin typeface="Century Gothic" panose="020B0502020202020204" pitchFamily="34" charset="0"/>
              </a:rPr>
              <a:t>Parent-child interaction therapy</a:t>
            </a:r>
            <a:r>
              <a:rPr lang="en-US" altLang="zh-TW" sz="1400" dirty="0">
                <a:latin typeface="Century Gothic" panose="020B0502020202020204" pitchFamily="34" charset="0"/>
              </a:rPr>
              <a:t>. Springer.</a:t>
            </a:r>
          </a:p>
          <a:p>
            <a:pPr marL="285750" indent="-285750">
              <a:buFont typeface="Arial" panose="020B0604020202020204" pitchFamily="34" charset="0"/>
              <a:buChar char="•"/>
            </a:pPr>
            <a:endParaRPr lang="en-HK" sz="1400" dirty="0">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DCE32F3A-23C1-4DA5-8CED-72C2EA9E965D}"/>
              </a:ext>
            </a:extLst>
          </p:cNvPr>
          <p:cNvGraphicFramePr>
            <a:graphicFrameLocks noGrp="1"/>
          </p:cNvGraphicFramePr>
          <p:nvPr>
            <p:extLst>
              <p:ext uri="{D42A27DB-BD31-4B8C-83A1-F6EECF244321}">
                <p14:modId xmlns:p14="http://schemas.microsoft.com/office/powerpoint/2010/main" val="1561120596"/>
              </p:ext>
            </p:extLst>
          </p:nvPr>
        </p:nvGraphicFramePr>
        <p:xfrm>
          <a:off x="472686" y="1879464"/>
          <a:ext cx="5470305" cy="523220"/>
        </p:xfrm>
        <a:graphic>
          <a:graphicData uri="http://schemas.openxmlformats.org/drawingml/2006/table">
            <a:tbl>
              <a:tblPr firstRow="1" bandRow="1">
                <a:tableStyleId>{5C22544A-7EE6-4342-B048-85BDC9FD1C3A}</a:tableStyleId>
              </a:tblPr>
              <a:tblGrid>
                <a:gridCol w="5470305">
                  <a:extLst>
                    <a:ext uri="{9D8B030D-6E8A-4147-A177-3AD203B41FA5}">
                      <a16:colId xmlns:a16="http://schemas.microsoft.com/office/drawing/2014/main" val="1335924517"/>
                    </a:ext>
                  </a:extLst>
                </a:gridCol>
              </a:tblGrid>
              <a:tr h="523220">
                <a:tc>
                  <a:txBody>
                    <a:bodyPr/>
                    <a:lstStyle/>
                    <a:p>
                      <a:pPr marL="342900" indent="-342900">
                        <a:buClrTx/>
                        <a:buFont typeface="Webdings" panose="05030102010509060703" pitchFamily="18" charset="2"/>
                        <a:buChar char=""/>
                      </a:pPr>
                      <a:r>
                        <a:rPr lang="en-US" sz="2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“Do you </a:t>
                      </a:r>
                      <a:r>
                        <a:rPr lang="en-GB" sz="1800" b="1" kern="1200" dirty="0">
                          <a:solidFill>
                            <a:schemeClr val="accent1"/>
                          </a:solidFill>
                          <a:effectLst/>
                          <a:latin typeface="Times New Roman" panose="02020603050405020304" pitchFamily="18" charset="0"/>
                          <a:ea typeface="+mn-ea"/>
                          <a:cs typeface="Times New Roman" panose="02020603050405020304" pitchFamily="18" charset="0"/>
                        </a:rPr>
                        <a:t>want</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 to put your toys away?”</a:t>
                      </a:r>
                      <a:endParaRPr lang="en-US" sz="2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580582"/>
                  </a:ext>
                </a:extLst>
              </a:tr>
            </a:tbl>
          </a:graphicData>
        </a:graphic>
      </p:graphicFrame>
      <p:graphicFrame>
        <p:nvGraphicFramePr>
          <p:cNvPr id="8" name="Table 1">
            <a:extLst>
              <a:ext uri="{FF2B5EF4-FFF2-40B4-BE49-F238E27FC236}">
                <a16:creationId xmlns:a16="http://schemas.microsoft.com/office/drawing/2014/main" id="{640F0D74-B73E-4E77-B9C1-038B1AD7713E}"/>
              </a:ext>
            </a:extLst>
          </p:cNvPr>
          <p:cNvGraphicFramePr>
            <a:graphicFrameLocks noGrp="1"/>
          </p:cNvGraphicFramePr>
          <p:nvPr>
            <p:extLst>
              <p:ext uri="{D42A27DB-BD31-4B8C-83A1-F6EECF244321}">
                <p14:modId xmlns:p14="http://schemas.microsoft.com/office/powerpoint/2010/main" val="2937658365"/>
              </p:ext>
            </p:extLst>
          </p:nvPr>
        </p:nvGraphicFramePr>
        <p:xfrm>
          <a:off x="6259912" y="1879464"/>
          <a:ext cx="5698733" cy="523220"/>
        </p:xfrm>
        <a:graphic>
          <a:graphicData uri="http://schemas.openxmlformats.org/drawingml/2006/table">
            <a:tbl>
              <a:tblPr firstRow="1" bandRow="1">
                <a:tableStyleId>{5C22544A-7EE6-4342-B048-85BDC9FD1C3A}</a:tableStyleId>
              </a:tblPr>
              <a:tblGrid>
                <a:gridCol w="5698733">
                  <a:extLst>
                    <a:ext uri="{9D8B030D-6E8A-4147-A177-3AD203B41FA5}">
                      <a16:colId xmlns:a16="http://schemas.microsoft.com/office/drawing/2014/main" val="1335924517"/>
                    </a:ext>
                  </a:extLst>
                </a:gridCol>
              </a:tblGrid>
              <a:tr h="523220">
                <a:tc>
                  <a:txBody>
                    <a:bodyPr/>
                    <a:lstStyle/>
                    <a:p>
                      <a:pPr marL="342900" indent="-342900">
                        <a:buClrTx/>
                        <a:buFont typeface="Webdings" panose="05030102010509060703" pitchFamily="18" charset="2"/>
                        <a:buChar char=""/>
                      </a:pPr>
                      <a:r>
                        <a:rPr lang="en-US" sz="2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“Please put the toys away.”</a:t>
                      </a:r>
                      <a:endParaRPr lang="en-US" sz="2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580582"/>
                  </a:ext>
                </a:extLst>
              </a:tr>
            </a:tbl>
          </a:graphicData>
        </a:graphic>
      </p:graphicFrame>
      <p:graphicFrame>
        <p:nvGraphicFramePr>
          <p:cNvPr id="9" name="Table 8">
            <a:extLst>
              <a:ext uri="{FF2B5EF4-FFF2-40B4-BE49-F238E27FC236}">
                <a16:creationId xmlns:a16="http://schemas.microsoft.com/office/drawing/2014/main" id="{B44CA8D6-C687-4EBE-87FC-37199C0E7B09}"/>
              </a:ext>
            </a:extLst>
          </p:cNvPr>
          <p:cNvGraphicFramePr>
            <a:graphicFrameLocks noGrp="1"/>
          </p:cNvGraphicFramePr>
          <p:nvPr>
            <p:extLst>
              <p:ext uri="{D42A27DB-BD31-4B8C-83A1-F6EECF244321}">
                <p14:modId xmlns:p14="http://schemas.microsoft.com/office/powerpoint/2010/main" val="2275298788"/>
              </p:ext>
            </p:extLst>
          </p:nvPr>
        </p:nvGraphicFramePr>
        <p:xfrm>
          <a:off x="472684" y="2618194"/>
          <a:ext cx="5459404" cy="523220"/>
        </p:xfrm>
        <a:graphic>
          <a:graphicData uri="http://schemas.openxmlformats.org/drawingml/2006/table">
            <a:tbl>
              <a:tblPr firstRow="1" bandRow="1">
                <a:tableStyleId>{5C22544A-7EE6-4342-B048-85BDC9FD1C3A}</a:tableStyleId>
              </a:tblPr>
              <a:tblGrid>
                <a:gridCol w="5459404">
                  <a:extLst>
                    <a:ext uri="{9D8B030D-6E8A-4147-A177-3AD203B41FA5}">
                      <a16:colId xmlns:a16="http://schemas.microsoft.com/office/drawing/2014/main" val="1335924517"/>
                    </a:ext>
                  </a:extLst>
                </a:gridCol>
              </a:tblGrid>
              <a:tr h="523220">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a:t>
                      </a:r>
                      <a:r>
                        <a:rPr lang="en-GB" sz="1800" b="1" kern="1200" dirty="0">
                          <a:solidFill>
                            <a:schemeClr val="accent1"/>
                          </a:solidFill>
                          <a:effectLst/>
                          <a:latin typeface="Times New Roman" panose="02020603050405020304" pitchFamily="18" charset="0"/>
                          <a:ea typeface="+mn-ea"/>
                          <a:cs typeface="Times New Roman" panose="02020603050405020304" pitchFamily="18" charset="0"/>
                        </a:rPr>
                        <a:t>Don’t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leave your toys </a:t>
                      </a:r>
                      <a:r>
                        <a:rPr lang="en-GB" sz="1800" b="1" strike="noStrike" kern="1200" baseline="0" dirty="0">
                          <a:solidFill>
                            <a:schemeClr val="tx1"/>
                          </a:solidFill>
                          <a:effectLst/>
                          <a:latin typeface="Times New Roman" panose="02020603050405020304" pitchFamily="18" charset="0"/>
                          <a:ea typeface="+mn-ea"/>
                          <a:cs typeface="Times New Roman" panose="02020603050405020304" pitchFamily="18" charset="0"/>
                        </a:rPr>
                        <a:t>everywhere</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a:t>
                      </a:r>
                      <a:endParaRPr kumimoji="0" lang="en-HK" altLang="zh-TW"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580582"/>
                  </a:ext>
                </a:extLst>
              </a:tr>
            </a:tbl>
          </a:graphicData>
        </a:graphic>
      </p:graphicFrame>
      <p:graphicFrame>
        <p:nvGraphicFramePr>
          <p:cNvPr id="10" name="Table 1">
            <a:extLst>
              <a:ext uri="{FF2B5EF4-FFF2-40B4-BE49-F238E27FC236}">
                <a16:creationId xmlns:a16="http://schemas.microsoft.com/office/drawing/2014/main" id="{62A20399-B94A-4607-BA8B-66CEBC787D4F}"/>
              </a:ext>
            </a:extLst>
          </p:cNvPr>
          <p:cNvGraphicFramePr>
            <a:graphicFrameLocks noGrp="1"/>
          </p:cNvGraphicFramePr>
          <p:nvPr>
            <p:extLst>
              <p:ext uri="{D42A27DB-BD31-4B8C-83A1-F6EECF244321}">
                <p14:modId xmlns:p14="http://schemas.microsoft.com/office/powerpoint/2010/main" val="851510101"/>
              </p:ext>
            </p:extLst>
          </p:nvPr>
        </p:nvGraphicFramePr>
        <p:xfrm>
          <a:off x="6259912" y="2633016"/>
          <a:ext cx="5710109" cy="518160"/>
        </p:xfrm>
        <a:graphic>
          <a:graphicData uri="http://schemas.openxmlformats.org/drawingml/2006/table">
            <a:tbl>
              <a:tblPr firstRow="1" bandRow="1">
                <a:tableStyleId>{5C22544A-7EE6-4342-B048-85BDC9FD1C3A}</a:tableStyleId>
              </a:tblPr>
              <a:tblGrid>
                <a:gridCol w="5710109">
                  <a:extLst>
                    <a:ext uri="{9D8B030D-6E8A-4147-A177-3AD203B41FA5}">
                      <a16:colId xmlns:a16="http://schemas.microsoft.com/office/drawing/2014/main" val="1335924517"/>
                    </a:ext>
                  </a:extLst>
                </a:gridCol>
              </a:tblGrid>
              <a:tr h="508398">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“Please put the toys back where they belong.”</a:t>
                      </a:r>
                      <a:endParaRPr lang="en-US" sz="28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580582"/>
                  </a:ext>
                </a:extLst>
              </a:tr>
            </a:tbl>
          </a:graphicData>
        </a:graphic>
      </p:graphicFrame>
      <p:graphicFrame>
        <p:nvGraphicFramePr>
          <p:cNvPr id="11" name="Table 10">
            <a:extLst>
              <a:ext uri="{FF2B5EF4-FFF2-40B4-BE49-F238E27FC236}">
                <a16:creationId xmlns:a16="http://schemas.microsoft.com/office/drawing/2014/main" id="{945D6D4C-3359-415D-A63F-E8D7EACB2C61}"/>
              </a:ext>
            </a:extLst>
          </p:cNvPr>
          <p:cNvGraphicFramePr>
            <a:graphicFrameLocks noGrp="1"/>
          </p:cNvGraphicFramePr>
          <p:nvPr>
            <p:extLst>
              <p:ext uri="{D42A27DB-BD31-4B8C-83A1-F6EECF244321}">
                <p14:modId xmlns:p14="http://schemas.microsoft.com/office/powerpoint/2010/main" val="146994804"/>
              </p:ext>
            </p:extLst>
          </p:nvPr>
        </p:nvGraphicFramePr>
        <p:xfrm>
          <a:off x="472686" y="3311526"/>
          <a:ext cx="5459404" cy="575433"/>
        </p:xfrm>
        <a:graphic>
          <a:graphicData uri="http://schemas.openxmlformats.org/drawingml/2006/table">
            <a:tbl>
              <a:tblPr firstRow="1" bandRow="1">
                <a:tableStyleId>{5C22544A-7EE6-4342-B048-85BDC9FD1C3A}</a:tableStyleId>
              </a:tblPr>
              <a:tblGrid>
                <a:gridCol w="5459404">
                  <a:extLst>
                    <a:ext uri="{9D8B030D-6E8A-4147-A177-3AD203B41FA5}">
                      <a16:colId xmlns:a16="http://schemas.microsoft.com/office/drawing/2014/main" val="385945045"/>
                    </a:ext>
                  </a:extLst>
                </a:gridCol>
              </a:tblGrid>
              <a:tr h="575433">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zh-TW"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“Please </a:t>
                      </a:r>
                      <a:r>
                        <a:rPr lang="en-GB" sz="1800" b="1" kern="1200" dirty="0">
                          <a:solidFill>
                            <a:schemeClr val="accent1"/>
                          </a:solidFill>
                          <a:effectLst/>
                          <a:latin typeface="Times New Roman" panose="02020603050405020304" pitchFamily="18" charset="0"/>
                          <a:ea typeface="+mn-ea"/>
                          <a:cs typeface="Times New Roman" panose="02020603050405020304" pitchFamily="18" charset="0"/>
                        </a:rPr>
                        <a:t>put your toys away</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764538"/>
                  </a:ext>
                </a:extLst>
              </a:tr>
            </a:tbl>
          </a:graphicData>
        </a:graphic>
      </p:graphicFrame>
      <p:graphicFrame>
        <p:nvGraphicFramePr>
          <p:cNvPr id="12" name="Table 11">
            <a:extLst>
              <a:ext uri="{FF2B5EF4-FFF2-40B4-BE49-F238E27FC236}">
                <a16:creationId xmlns:a16="http://schemas.microsoft.com/office/drawing/2014/main" id="{8896B7FA-0DDB-4816-9075-A7C519744BD6}"/>
              </a:ext>
            </a:extLst>
          </p:cNvPr>
          <p:cNvGraphicFramePr>
            <a:graphicFrameLocks noGrp="1"/>
          </p:cNvGraphicFramePr>
          <p:nvPr>
            <p:extLst>
              <p:ext uri="{D42A27DB-BD31-4B8C-83A1-F6EECF244321}">
                <p14:modId xmlns:p14="http://schemas.microsoft.com/office/powerpoint/2010/main" val="3797178470"/>
              </p:ext>
            </p:extLst>
          </p:nvPr>
        </p:nvGraphicFramePr>
        <p:xfrm>
          <a:off x="6248536" y="3331823"/>
          <a:ext cx="5710109" cy="575433"/>
        </p:xfrm>
        <a:graphic>
          <a:graphicData uri="http://schemas.openxmlformats.org/drawingml/2006/table">
            <a:tbl>
              <a:tblPr firstRow="1" bandRow="1">
                <a:tableStyleId>{5C22544A-7EE6-4342-B048-85BDC9FD1C3A}</a:tableStyleId>
              </a:tblPr>
              <a:tblGrid>
                <a:gridCol w="5710109">
                  <a:extLst>
                    <a:ext uri="{9D8B030D-6E8A-4147-A177-3AD203B41FA5}">
                      <a16:colId xmlns:a16="http://schemas.microsoft.com/office/drawing/2014/main" val="3348270706"/>
                    </a:ext>
                  </a:extLst>
                </a:gridCol>
              </a:tblGrid>
              <a:tr h="575433">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zh-TW"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“Please put the toys back in the boxes.”</a:t>
                      </a:r>
                      <a:endParaRPr 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302353"/>
                  </a:ext>
                </a:extLst>
              </a:tr>
            </a:tbl>
          </a:graphicData>
        </a:graphic>
      </p:graphicFrame>
      <p:graphicFrame>
        <p:nvGraphicFramePr>
          <p:cNvPr id="13" name="Table 12">
            <a:extLst>
              <a:ext uri="{FF2B5EF4-FFF2-40B4-BE49-F238E27FC236}">
                <a16:creationId xmlns:a16="http://schemas.microsoft.com/office/drawing/2014/main" id="{154685A0-A0DD-40B2-AB7C-2DAE0EEC172B}"/>
              </a:ext>
            </a:extLst>
          </p:cNvPr>
          <p:cNvGraphicFramePr>
            <a:graphicFrameLocks noGrp="1"/>
          </p:cNvGraphicFramePr>
          <p:nvPr>
            <p:extLst>
              <p:ext uri="{D42A27DB-BD31-4B8C-83A1-F6EECF244321}">
                <p14:modId xmlns:p14="http://schemas.microsoft.com/office/powerpoint/2010/main" val="928579898"/>
              </p:ext>
            </p:extLst>
          </p:nvPr>
        </p:nvGraphicFramePr>
        <p:xfrm>
          <a:off x="484062" y="4114718"/>
          <a:ext cx="5459404" cy="1818617"/>
        </p:xfrm>
        <a:graphic>
          <a:graphicData uri="http://schemas.openxmlformats.org/drawingml/2006/table">
            <a:tbl>
              <a:tblPr firstRow="1" bandRow="1">
                <a:tableStyleId>{5C22544A-7EE6-4342-B048-85BDC9FD1C3A}</a:tableStyleId>
              </a:tblPr>
              <a:tblGrid>
                <a:gridCol w="5459404">
                  <a:extLst>
                    <a:ext uri="{9D8B030D-6E8A-4147-A177-3AD203B41FA5}">
                      <a16:colId xmlns:a16="http://schemas.microsoft.com/office/drawing/2014/main" val="385945045"/>
                    </a:ext>
                  </a:extLst>
                </a:gridCol>
              </a:tblGrid>
              <a:tr h="1818617">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zh-TW"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“Please put </a:t>
                      </a:r>
                      <a:r>
                        <a:rPr lang="en-GB" sz="1800" b="1" kern="1200" dirty="0">
                          <a:solidFill>
                            <a:schemeClr val="accent1"/>
                          </a:solidFill>
                          <a:effectLst/>
                          <a:latin typeface="Times New Roman" panose="02020603050405020304" pitchFamily="18" charset="0"/>
                          <a:ea typeface="+mn-ea"/>
                          <a:cs typeface="Times New Roman" panose="02020603050405020304" pitchFamily="18" charset="0"/>
                        </a:rPr>
                        <a:t>all</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 the toys back in the boxes.”</a:t>
                      </a:r>
                      <a:endParaRPr 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764538"/>
                  </a:ext>
                </a:extLst>
              </a:tr>
            </a:tbl>
          </a:graphicData>
        </a:graphic>
      </p:graphicFrame>
      <p:graphicFrame>
        <p:nvGraphicFramePr>
          <p:cNvPr id="14" name="Table 13">
            <a:extLst>
              <a:ext uri="{FF2B5EF4-FFF2-40B4-BE49-F238E27FC236}">
                <a16:creationId xmlns:a16="http://schemas.microsoft.com/office/drawing/2014/main" id="{CA52EB34-7FD6-4548-82EA-6091A550D017}"/>
              </a:ext>
            </a:extLst>
          </p:cNvPr>
          <p:cNvGraphicFramePr>
            <a:graphicFrameLocks noGrp="1"/>
          </p:cNvGraphicFramePr>
          <p:nvPr>
            <p:extLst>
              <p:ext uri="{D42A27DB-BD31-4B8C-83A1-F6EECF244321}">
                <p14:modId xmlns:p14="http://schemas.microsoft.com/office/powerpoint/2010/main" val="761705671"/>
              </p:ext>
            </p:extLst>
          </p:nvPr>
        </p:nvGraphicFramePr>
        <p:xfrm>
          <a:off x="6259912" y="4135015"/>
          <a:ext cx="5721487" cy="1066800"/>
        </p:xfrm>
        <a:graphic>
          <a:graphicData uri="http://schemas.openxmlformats.org/drawingml/2006/table">
            <a:tbl>
              <a:tblPr firstRow="1" bandRow="1">
                <a:tableStyleId>{5C22544A-7EE6-4342-B048-85BDC9FD1C3A}</a:tableStyleId>
              </a:tblPr>
              <a:tblGrid>
                <a:gridCol w="5721487">
                  <a:extLst>
                    <a:ext uri="{9D8B030D-6E8A-4147-A177-3AD203B41FA5}">
                      <a16:colId xmlns:a16="http://schemas.microsoft.com/office/drawing/2014/main" val="3348270706"/>
                    </a:ext>
                  </a:extLst>
                </a:gridCol>
              </a:tblGrid>
              <a:tr h="1066799">
                <a:tc>
                  <a:txBody>
                    <a:bodyPr/>
                    <a:lstStyle/>
                    <a:p>
                      <a:pPr marL="342900" marR="0" lvl="0" indent="-3429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kumimoji="0" lang="zh-TW" altLang="en-US" sz="2800" b="0" i="0" u="none" strike="noStrike" kern="1200" cap="none" spc="0" normalizeH="0" baseline="0" noProof="0" dirty="0">
                          <a:ln>
                            <a:noFill/>
                          </a:ln>
                          <a:solidFill>
                            <a:schemeClr val="tx1"/>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 </a:t>
                      </a:r>
                      <a:r>
                        <a:rPr lang="en-GB" sz="1800" b="1" kern="1200" dirty="0">
                          <a:solidFill>
                            <a:schemeClr val="tx1"/>
                          </a:solidFill>
                          <a:effectLst/>
                          <a:latin typeface="Times New Roman" panose="02020603050405020304" pitchFamily="18" charset="0"/>
                          <a:ea typeface="+mn-ea"/>
                          <a:cs typeface="Times New Roman" panose="02020603050405020304" pitchFamily="18" charset="0"/>
                        </a:rPr>
                        <a:t>“Please put the car back in the red box.” (After the child completes this instruction) “You placed it neatly! Now put the Lego back in the yellow box.”</a:t>
                      </a:r>
                      <a:endParaRPr 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9302353"/>
                  </a:ext>
                </a:extLst>
              </a:tr>
            </a:tbl>
          </a:graphicData>
        </a:graphic>
      </p:graphicFrame>
    </p:spTree>
    <p:extLst>
      <p:ext uri="{BB962C8B-B14F-4D97-AF65-F5344CB8AC3E}">
        <p14:creationId xmlns:p14="http://schemas.microsoft.com/office/powerpoint/2010/main" val="354412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15" name="內容版面配置區 2">
            <a:extLst>
              <a:ext uri="{FF2B5EF4-FFF2-40B4-BE49-F238E27FC236}">
                <a16:creationId xmlns:a16="http://schemas.microsoft.com/office/drawing/2014/main" id="{762A2408-218E-4580-A572-ED00C348E5F9}"/>
              </a:ext>
            </a:extLst>
          </p:cNvPr>
          <p:cNvSpPr>
            <a:spLocks noGrp="1"/>
          </p:cNvSpPr>
          <p:nvPr>
            <p:ph idx="1"/>
          </p:nvPr>
        </p:nvSpPr>
        <p:spPr/>
        <p:txBody>
          <a:bodyPr>
            <a:normAutofit/>
          </a:bodyPr>
          <a:lstStyle/>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Parents need to remember to: </a:t>
            </a:r>
          </a:p>
          <a:p>
            <a:pPr lvl="2">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Use descriptive sentences when giving instructions</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lvl="2">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GB" altLang="zh-TW"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Give</a:t>
            </a:r>
            <a:r>
              <a:rPr lang="en-GB" sz="2000" dirty="0">
                <a:solidFill>
                  <a:srgbClr val="000000"/>
                </a:solidFill>
                <a:latin typeface="Times New Roman" panose="02020603050405020304" pitchFamily="18" charset="0"/>
                <a:ea typeface="PMingLiU" panose="02020500000000000000" pitchFamily="18"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positive instructions (tell your child </a:t>
            </a:r>
            <a:r>
              <a:rPr lang="en-GB" sz="2000" b="1" dirty="0">
                <a:solidFill>
                  <a:schemeClr val="accent1"/>
                </a:solidFill>
                <a:effectLst/>
                <a:latin typeface="Times New Roman" panose="02020603050405020304" pitchFamily="18" charset="0"/>
                <a:ea typeface="PMingLiU" panose="02020500000000000000" pitchFamily="18" charset="-120"/>
                <a:cs typeface="Times New Roman" panose="02020603050405020304" pitchFamily="18" charset="0"/>
              </a:rPr>
              <a:t>what to do</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 not </a:t>
            </a:r>
            <a:r>
              <a:rPr lang="en-GB" sz="2000" b="1" dirty="0">
                <a:solidFill>
                  <a:schemeClr val="accent1"/>
                </a:solidFill>
                <a:effectLst/>
                <a:latin typeface="Times New Roman" panose="02020603050405020304" pitchFamily="18" charset="0"/>
                <a:ea typeface="PMingLiU" panose="02020500000000000000" pitchFamily="18" charset="-120"/>
                <a:cs typeface="Times New Roman" panose="02020603050405020304" pitchFamily="18" charset="0"/>
              </a:rPr>
              <a:t>what not to do</a:t>
            </a:r>
            <a:r>
              <a:rPr lang="en-GB" sz="2000"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 </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State your expectations</a:t>
            </a:r>
          </a:p>
          <a:p>
            <a:pPr lvl="2">
              <a:buFont typeface="Arial" panose="020B0604020202020204" pitchFamily="34" charset="0"/>
              <a:buChar cha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Break down more complex</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instructions step-by-step </a:t>
            </a:r>
          </a:p>
          <a:p>
            <a:pPr lvl="2">
              <a:buFont typeface="Arial" panose="020B0604020202020204" pitchFamily="34" charset="0"/>
              <a:buChar char="•"/>
            </a:pP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Use an affirmative tone</a:t>
            </a:r>
          </a:p>
          <a:p>
            <a:pPr lvl="2">
              <a:buFont typeface="Arial" panose="020B0604020202020204" pitchFamily="34" charset="0"/>
              <a:buChar char="•"/>
            </a:pPr>
            <a:r>
              <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a:t>
            </a:r>
            <a:r>
              <a:rPr lang="en-GB" sz="2000" dirty="0">
                <a:solidFill>
                  <a:srgbClr val="000000"/>
                </a:solidFill>
                <a:effectLst/>
                <a:latin typeface="Times New Roman" panose="02020603050405020304" pitchFamily="18" charset="0"/>
                <a:ea typeface="PMingLiU" panose="02020500000000000000" pitchFamily="18" charset="-120"/>
              </a:rPr>
              <a:t>Keep the content concise (avoid adding </a:t>
            </a:r>
            <a:r>
              <a:rPr lang="en-GB" sz="2000" b="1" dirty="0">
                <a:solidFill>
                  <a:schemeClr val="accent1"/>
                </a:solidFill>
                <a:effectLst/>
                <a:latin typeface="Times New Roman" panose="02020603050405020304" pitchFamily="18" charset="0"/>
                <a:ea typeface="PMingLiU" panose="02020500000000000000" pitchFamily="18" charset="-120"/>
              </a:rPr>
              <a:t>unnecessary content </a:t>
            </a:r>
            <a:r>
              <a:rPr lang="en-GB" sz="2000" dirty="0">
                <a:solidFill>
                  <a:srgbClr val="000000"/>
                </a:solidFill>
                <a:effectLst/>
                <a:latin typeface="Times New Roman" panose="02020603050405020304" pitchFamily="18" charset="0"/>
                <a:ea typeface="PMingLiU" panose="02020500000000000000" pitchFamily="18" charset="-120"/>
              </a:rPr>
              <a:t>when giving instructions, such as: “You did well a few days ago, so why did you forget it today?”)</a:t>
            </a:r>
            <a:endParaRPr lang="zh-TW" altLang="en-US"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buFont typeface="Courier New" panose="02070309020205020404" pitchFamily="49" charset="0"/>
              <a:buChar char="o"/>
            </a:pP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文字方塊 4">
            <a:extLst>
              <a:ext uri="{FF2B5EF4-FFF2-40B4-BE49-F238E27FC236}">
                <a16:creationId xmlns:a16="http://schemas.microsoft.com/office/drawing/2014/main" id="{D15161B9-2C8F-E643-2E79-42C40233192E}"/>
              </a:ext>
            </a:extLst>
          </p:cNvPr>
          <p:cNvSpPr txBox="1"/>
          <p:nvPr/>
        </p:nvSpPr>
        <p:spPr>
          <a:xfrm>
            <a:off x="1097280" y="5869094"/>
            <a:ext cx="10981039"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McNeil, C. B., &amp; </a:t>
            </a:r>
            <a:r>
              <a:rPr lang="en-US" altLang="zh-TW" sz="1400" dirty="0" err="1">
                <a:latin typeface="Century Gothic" panose="020B0502020202020204" pitchFamily="34" charset="0"/>
              </a:rPr>
              <a:t>Hembree-Kigin</a:t>
            </a:r>
            <a:r>
              <a:rPr lang="en-US" altLang="zh-TW" sz="1400" dirty="0">
                <a:latin typeface="Century Gothic" panose="020B0502020202020204" pitchFamily="34" charset="0"/>
              </a:rPr>
              <a:t>, T. L. (2010). </a:t>
            </a:r>
            <a:r>
              <a:rPr lang="en-US" altLang="zh-TW" sz="1400" i="1" dirty="0">
                <a:latin typeface="Century Gothic" panose="020B0502020202020204" pitchFamily="34" charset="0"/>
              </a:rPr>
              <a:t>Parent-child interaction therapy</a:t>
            </a:r>
            <a:r>
              <a:rPr lang="en-US" altLang="zh-TW" sz="1400" dirty="0">
                <a:latin typeface="Century Gothic" panose="020B0502020202020204" pitchFamily="34" charset="0"/>
              </a:rPr>
              <a:t>. Springer.</a:t>
            </a:r>
          </a:p>
          <a:p>
            <a:pPr marL="285750" indent="-285750">
              <a:buFont typeface="Arial" panose="020B0604020202020204" pitchFamily="34" charset="0"/>
              <a:buChar char="•"/>
            </a:pPr>
            <a:endParaRPr lang="en-HK" sz="1400" dirty="0">
              <a:latin typeface="Century Gothic" panose="020B0502020202020204" pitchFamily="34" charset="0"/>
            </a:endParaRPr>
          </a:p>
        </p:txBody>
      </p:sp>
    </p:spTree>
    <p:extLst>
      <p:ext uri="{BB962C8B-B14F-4D97-AF65-F5344CB8AC3E}">
        <p14:creationId xmlns:p14="http://schemas.microsoft.com/office/powerpoint/2010/main" val="316284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9" name="Google Shape;568;p38">
            <a:extLst>
              <a:ext uri="{FF2B5EF4-FFF2-40B4-BE49-F238E27FC236}">
                <a16:creationId xmlns:a16="http://schemas.microsoft.com/office/drawing/2014/main" id="{502018AD-B26E-42CE-8884-13B0D42BAAC3}"/>
              </a:ext>
            </a:extLst>
          </p:cNvPr>
          <p:cNvSpPr txBox="1"/>
          <p:nvPr/>
        </p:nvSpPr>
        <p:spPr>
          <a:xfrm>
            <a:off x="8098156" y="5580890"/>
            <a:ext cx="2075465" cy="69006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altLang="zh-TW" sz="2000" b="1" dirty="0">
                <a:solidFill>
                  <a:schemeClr val="dk1"/>
                </a:solidFill>
                <a:latin typeface="Times New Roman" panose="02020603050405020304" pitchFamily="18" charset="0"/>
                <a:ea typeface="Arial"/>
                <a:cs typeface="Times New Roman" panose="02020603050405020304" pitchFamily="18" charset="0"/>
                <a:sym typeface="Arial"/>
              </a:rPr>
              <a:t>Watch the video</a:t>
            </a:r>
            <a:endParaRPr lang="en-US" sz="2000" b="1" dirty="0">
              <a:solidFill>
                <a:schemeClr val="dk1"/>
              </a:solidFill>
              <a:latin typeface="Arial"/>
              <a:ea typeface="Arial"/>
              <a:cs typeface="Arial"/>
              <a:sym typeface="Arial"/>
            </a:endParaRPr>
          </a:p>
        </p:txBody>
      </p:sp>
      <p:pic>
        <p:nvPicPr>
          <p:cNvPr id="11" name="Picture 10">
            <a:extLst>
              <a:ext uri="{FF2B5EF4-FFF2-40B4-BE49-F238E27FC236}">
                <a16:creationId xmlns:a16="http://schemas.microsoft.com/office/drawing/2014/main" id="{B41EEB3F-477F-4C89-BB34-0CFD410F7E03}"/>
              </a:ext>
            </a:extLst>
          </p:cNvPr>
          <p:cNvPicPr>
            <a:picLocks noChangeAspect="1"/>
          </p:cNvPicPr>
          <p:nvPr/>
        </p:nvPicPr>
        <p:blipFill rotWithShape="1">
          <a:blip r:embed="rId3"/>
          <a:srcRect l="3893" t="-268" r="12414" b="1"/>
          <a:stretch/>
        </p:blipFill>
        <p:spPr>
          <a:xfrm>
            <a:off x="1371600" y="2211355"/>
            <a:ext cx="5617029" cy="3863339"/>
          </a:xfrm>
          <a:prstGeom prst="rect">
            <a:avLst/>
          </a:prstGeom>
        </p:spPr>
      </p:pic>
      <p:sp>
        <p:nvSpPr>
          <p:cNvPr id="3" name="Rectangle 2">
            <a:extLst>
              <a:ext uri="{FF2B5EF4-FFF2-40B4-BE49-F238E27FC236}">
                <a16:creationId xmlns:a16="http://schemas.microsoft.com/office/drawing/2014/main" id="{3D68EF42-EDCB-D40D-40F8-177E8F8C6C4C}"/>
              </a:ext>
            </a:extLst>
          </p:cNvPr>
          <p:cNvSpPr/>
          <p:nvPr/>
        </p:nvSpPr>
        <p:spPr>
          <a:xfrm>
            <a:off x="2159344" y="3557372"/>
            <a:ext cx="4397588" cy="11713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effectLst/>
                <a:latin typeface="Times New Roman" panose="02020603050405020304" pitchFamily="18" charset="0"/>
                <a:ea typeface="PMingLiU" panose="02020500000000000000" pitchFamily="18" charset="-120"/>
              </a:rPr>
              <a:t>Am I </a:t>
            </a:r>
            <a:r>
              <a:rPr lang="en-GB" sz="4000" b="1" dirty="0">
                <a:solidFill>
                  <a:schemeClr val="tx1"/>
                </a:solidFill>
                <a:latin typeface="Times New Roman" panose="02020603050405020304" pitchFamily="18" charset="0"/>
                <a:ea typeface="PMingLiU" panose="02020500000000000000" pitchFamily="18" charset="-120"/>
              </a:rPr>
              <a:t>Cl</a:t>
            </a:r>
            <a:r>
              <a:rPr lang="en-GB" sz="4000" b="1" dirty="0">
                <a:solidFill>
                  <a:schemeClr val="tx1"/>
                </a:solidFill>
                <a:effectLst/>
                <a:latin typeface="Times New Roman" panose="02020603050405020304" pitchFamily="18" charset="0"/>
                <a:ea typeface="PMingLiU" panose="02020500000000000000" pitchFamily="18" charset="-120"/>
              </a:rPr>
              <a:t>ear</a:t>
            </a:r>
            <a:endParaRPr lang="en-NZ" sz="4000" b="1" strike="sngStrike" dirty="0">
              <a:solidFill>
                <a:schemeClr val="tx1"/>
              </a:solidFill>
              <a:highlight>
                <a:srgbClr val="FFFF00"/>
              </a:highlight>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E977F7E3-AB4E-4786-B0DD-438867C6DE21}"/>
              </a:ext>
            </a:extLst>
          </p:cNvPr>
          <p:cNvPicPr>
            <a:picLocks noChangeAspect="1"/>
          </p:cNvPicPr>
          <p:nvPr/>
        </p:nvPicPr>
        <p:blipFill>
          <a:blip r:embed="rId4"/>
          <a:stretch>
            <a:fillRect/>
          </a:stretch>
        </p:blipFill>
        <p:spPr>
          <a:xfrm>
            <a:off x="7946905" y="3429000"/>
            <a:ext cx="2377966" cy="2377966"/>
          </a:xfrm>
          <a:prstGeom prst="rect">
            <a:avLst/>
          </a:prstGeom>
        </p:spPr>
      </p:pic>
    </p:spTree>
    <p:extLst>
      <p:ext uri="{BB962C8B-B14F-4D97-AF65-F5344CB8AC3E}">
        <p14:creationId xmlns:p14="http://schemas.microsoft.com/office/powerpoint/2010/main" val="365747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p:txBody>
          <a:bodyPr>
            <a:normAutofit/>
          </a:bodyPr>
          <a:lstStyle/>
          <a:p>
            <a:pPr>
              <a:buFont typeface="Courier New" panose="02070309020205020404" pitchFamily="49" charset="0"/>
              <a:buChar char="o"/>
            </a:pPr>
            <a:r>
              <a:rPr lang="zh-TW" altLang="en-US"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Arouse motivation</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Give options</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Make early preparation</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a:p>
            <a:pPr>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Encourage thinking</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4">
            <a:extLst>
              <a:ext uri="{FF2B5EF4-FFF2-40B4-BE49-F238E27FC236}">
                <a16:creationId xmlns:a16="http://schemas.microsoft.com/office/drawing/2014/main" id="{C723E41D-74D2-A3D1-CF7F-A6B0C0CD8080}"/>
              </a:ext>
            </a:extLst>
          </p:cNvPr>
          <p:cNvSpPr txBox="1"/>
          <p:nvPr/>
        </p:nvSpPr>
        <p:spPr>
          <a:xfrm>
            <a:off x="1097280" y="5869094"/>
            <a:ext cx="10981039"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Times New Roman" panose="02020603050405020304" pitchFamily="18" charset="0"/>
                <a:cs typeface="Times New Roman" panose="02020603050405020304" pitchFamily="18" charset="0"/>
              </a:rPr>
              <a:t>Lam, C.B., Cheung, Y.M. (2022).</a:t>
            </a:r>
            <a:r>
              <a:rPr lang="en-US" altLang="zh-TW" sz="1400" i="1" dirty="0">
                <a:latin typeface="Times New Roman" panose="02020603050405020304" pitchFamily="18" charset="0"/>
                <a:cs typeface="Times New Roman" panose="02020603050405020304" pitchFamily="18" charset="0"/>
              </a:rPr>
              <a:t> Spending Time with Children—100 Tips for Happy Parenting. Ming Cheung Publications</a:t>
            </a:r>
            <a:r>
              <a:rPr lang="en-US" altLang="zh-TW" sz="1400" dirty="0">
                <a:latin typeface="Times New Roman" panose="02020603050405020304" pitchFamily="18" charset="0"/>
                <a:cs typeface="Times New Roman" panose="02020603050405020304" pitchFamily="18" charset="0"/>
              </a:rPr>
              <a:t>.</a:t>
            </a:r>
            <a:endParaRPr lang="zh-TW" altLang="en-US" sz="1400" dirty="0">
              <a:latin typeface="Century Gothic" panose="020B0502020202020204" pitchFamily="34" charset="0"/>
            </a:endParaRPr>
          </a:p>
          <a:p>
            <a:pPr marL="285750" indent="-285750">
              <a:buFont typeface="Arial" panose="020B0604020202020204" pitchFamily="34" charset="0"/>
              <a:buChar char="•"/>
            </a:pPr>
            <a:endParaRPr lang="en-HK" sz="1400" dirty="0">
              <a:latin typeface="Century Gothic" panose="020B0502020202020204" pitchFamily="34" charset="0"/>
            </a:endParaRPr>
          </a:p>
        </p:txBody>
      </p:sp>
    </p:spTree>
    <p:extLst>
      <p:ext uri="{BB962C8B-B14F-4D97-AF65-F5344CB8AC3E}">
        <p14:creationId xmlns:p14="http://schemas.microsoft.com/office/powerpoint/2010/main" val="121600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505775A-F8FA-F057-ED1B-C7206F5FEFCC}"/>
              </a:ext>
            </a:extLst>
          </p:cNvPr>
          <p:cNvSpPr>
            <a:spLocks noGrp="1"/>
          </p:cNvSpPr>
          <p:nvPr>
            <p:ph type="title"/>
          </p:nvPr>
        </p:nvSpPr>
        <p:spPr/>
        <p:txBody>
          <a:bodyPr>
            <a:normAutofit/>
          </a:bodyPr>
          <a:lstStyle/>
          <a:p>
            <a:r>
              <a:rPr lang="en-US" altLang="zh-TW" sz="4400" b="1" dirty="0">
                <a:latin typeface="Times New Roman" panose="02020603050405020304" pitchFamily="18" charset="0"/>
                <a:ea typeface="微軟正黑體" panose="020B0604030504040204" pitchFamily="34" charset="-120"/>
                <a:cs typeface="Times New Roman" panose="02020603050405020304" pitchFamily="18" charset="0"/>
              </a:rPr>
              <a:t>How to give clear and effective instructions?</a:t>
            </a:r>
            <a:endParaRPr lang="zh-TW" altLang="en-US" sz="4400" b="1" dirty="0">
              <a:latin typeface="微軟正黑體" panose="020B0604030504040204" pitchFamily="34" charset="-120"/>
              <a:ea typeface="微軟正黑體" panose="020B0604030504040204" pitchFamily="34" charset="-120"/>
            </a:endParaRPr>
          </a:p>
        </p:txBody>
      </p:sp>
      <p:sp>
        <p:nvSpPr>
          <p:cNvPr id="3" name="內容版面配置區 2">
            <a:extLst>
              <a:ext uri="{FF2B5EF4-FFF2-40B4-BE49-F238E27FC236}">
                <a16:creationId xmlns:a16="http://schemas.microsoft.com/office/drawing/2014/main" id="{2C38B4F8-1BFA-D44D-CC4A-819BAB59B99F}"/>
              </a:ext>
            </a:extLst>
          </p:cNvPr>
          <p:cNvSpPr>
            <a:spLocks noGrp="1"/>
          </p:cNvSpPr>
          <p:nvPr>
            <p:ph idx="1"/>
          </p:nvPr>
        </p:nvSpPr>
        <p:spPr>
          <a:xfrm>
            <a:off x="1097279" y="1744003"/>
            <a:ext cx="6684451" cy="4023360"/>
          </a:xfrm>
        </p:spPr>
        <p:txBody>
          <a:bodyPr>
            <a:noAutofit/>
          </a:bodyPr>
          <a:lstStyle/>
          <a:p>
            <a:pPr>
              <a:lnSpc>
                <a:spcPct val="100000"/>
              </a:lnSpc>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Children may misbehave because they have not thought things through, so parents need to </a:t>
            </a:r>
            <a:r>
              <a:rPr lang="en-GB" b="1"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rPr>
              <a:t>encourage </a:t>
            </a:r>
            <a:r>
              <a:rPr lang="en-GB" b="1" dirty="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children </a:t>
            </a:r>
            <a:r>
              <a:rPr lang="en-GB" b="1" dirty="0">
                <a:solidFill>
                  <a:srgbClr val="FF0000"/>
                </a:solidFill>
                <a:effectLst/>
                <a:latin typeface="Times New Roman" panose="02020603050405020304" pitchFamily="18" charset="0"/>
                <a:ea typeface="PMingLiU" panose="02020500000000000000" pitchFamily="18" charset="-120"/>
                <a:cs typeface="Times New Roman" panose="02020603050405020304" pitchFamily="18" charset="0"/>
              </a:rPr>
              <a:t>to think.</a:t>
            </a:r>
            <a:endParaRPr lang="en-US" altLang="zh-TW"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00000"/>
              </a:lnSpc>
              <a:buFont typeface="Courier New" panose="02070309020205020404" pitchFamily="49" charset="0"/>
              <a:buChar char="o"/>
            </a:pPr>
            <a:r>
              <a:rPr lang="en-US" altLang="zh-TW" dirty="0">
                <a:latin typeface="Times New Roman" panose="02020603050405020304" pitchFamily="18" charset="0"/>
                <a:ea typeface="微軟正黑體" panose="020B0604030504040204" pitchFamily="34" charset="-120"/>
                <a:cs typeface="Times New Roman" panose="02020603050405020304" pitchFamily="18" charset="0"/>
              </a:rPr>
              <a:t> Our brains consists of two parts:</a:t>
            </a:r>
          </a:p>
          <a:p>
            <a:pPr lvl="2">
              <a:lnSpc>
                <a:spcPct val="100000"/>
              </a:lnSpc>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The </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comparatively impulsive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and primitive </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emotional brain</a:t>
            </a:r>
          </a:p>
          <a:p>
            <a:pPr lvl="2">
              <a:lnSpc>
                <a:spcPct val="100000"/>
              </a:lnSpc>
              <a:buFont typeface="Arial" panose="020B0604020202020204" pitchFamily="34" charset="0"/>
              <a:buChar char="•"/>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The</a:t>
            </a:r>
            <a:r>
              <a:rPr lang="en-US" altLang="zh-TW" sz="20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 comparatively </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rational and advanced </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rational brain</a:t>
            </a:r>
            <a:endPar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00000"/>
              </a:lnSpc>
              <a:buFont typeface="Courier New" panose="02070309020205020404" pitchFamily="49" charset="0"/>
              <a:buChar char="o"/>
            </a:pP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When the </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rational brain takes control over the emotional brain, our impulses, emotions and behaviour are controlled</a:t>
            </a:r>
            <a:r>
              <a:rPr lang="en-GB"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 in a rational manner</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In contrast, when the emotional brain </a:t>
            </a:r>
            <a:r>
              <a:rPr lang="en-GB" dirty="0">
                <a:solidFill>
                  <a:schemeClr val="tx1"/>
                </a:solidFill>
                <a:latin typeface="Times New Roman" panose="02020603050405020304" pitchFamily="18" charset="0"/>
                <a:ea typeface="PMingLiU" panose="02020500000000000000" pitchFamily="18" charset="-120"/>
                <a:cs typeface="Times New Roman" panose="02020603050405020304" pitchFamily="18" charset="0"/>
              </a:rPr>
              <a:t>takes control over</a:t>
            </a:r>
            <a:r>
              <a:rPr lang="en-GB" dirty="0">
                <a:solidFill>
                  <a:schemeClr val="tx1"/>
                </a:solidFill>
                <a:effectLst/>
                <a:latin typeface="Times New Roman" panose="02020603050405020304" pitchFamily="18" charset="0"/>
                <a:ea typeface="PMingLiU" panose="02020500000000000000" pitchFamily="18" charset="-120"/>
                <a:cs typeface="Times New Roman" panose="02020603050405020304" pitchFamily="18" charset="0"/>
              </a:rPr>
              <a:t> the rational brain, we </a:t>
            </a:r>
            <a:r>
              <a:rPr lang="en-GB" dirty="0">
                <a:solidFill>
                  <a:srgbClr val="000000"/>
                </a:solidFill>
                <a:effectLst/>
                <a:latin typeface="Times New Roman" panose="02020603050405020304" pitchFamily="18" charset="0"/>
                <a:ea typeface="PMingLiU" panose="02020500000000000000" pitchFamily="18" charset="-120"/>
                <a:cs typeface="Times New Roman" panose="02020603050405020304" pitchFamily="18" charset="0"/>
              </a:rPr>
              <a:t>will do things without thinking.</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 name="文字方塊 4">
            <a:extLst>
              <a:ext uri="{FF2B5EF4-FFF2-40B4-BE49-F238E27FC236}">
                <a16:creationId xmlns:a16="http://schemas.microsoft.com/office/drawing/2014/main" id="{C723E41D-74D2-A3D1-CF7F-A6B0C0CD8080}"/>
              </a:ext>
            </a:extLst>
          </p:cNvPr>
          <p:cNvSpPr txBox="1"/>
          <p:nvPr/>
        </p:nvSpPr>
        <p:spPr>
          <a:xfrm>
            <a:off x="1097280" y="5767363"/>
            <a:ext cx="10271305" cy="523220"/>
          </a:xfrm>
          <a:prstGeom prst="rect">
            <a:avLst/>
          </a:prstGeom>
          <a:noFill/>
        </p:spPr>
        <p:txBody>
          <a:bodyPr wrap="square">
            <a:spAutoFit/>
          </a:bodyPr>
          <a:lstStyle/>
          <a:p>
            <a:pPr marL="285750" indent="-285750">
              <a:buFont typeface="Arial" panose="020B0604020202020204" pitchFamily="34" charset="0"/>
              <a:buChar char="•"/>
            </a:pPr>
            <a:r>
              <a:rPr lang="en-US" altLang="zh-TW" sz="1400" dirty="0">
                <a:latin typeface="Century Gothic" panose="020B0502020202020204" pitchFamily="34" charset="0"/>
              </a:rPr>
              <a:t>Siegel, D. J. (2020). </a:t>
            </a:r>
            <a:r>
              <a:rPr lang="en-US" altLang="zh-TW" sz="1400" i="1" dirty="0">
                <a:latin typeface="Century Gothic" panose="020B0502020202020204" pitchFamily="34" charset="0"/>
              </a:rPr>
              <a:t>The developing mind: How relationships and the brain interact to shape who we are</a:t>
            </a:r>
            <a:r>
              <a:rPr lang="en-US" altLang="zh-TW" sz="1400" dirty="0">
                <a:latin typeface="Century Gothic" panose="020B0502020202020204" pitchFamily="34" charset="0"/>
              </a:rPr>
              <a:t>. Guilford Publications.</a:t>
            </a:r>
            <a:endParaRPr lang="en-HK" sz="1400" dirty="0">
              <a:latin typeface="Century Gothic" panose="020B0502020202020204" pitchFamily="34" charset="0"/>
            </a:endParaRPr>
          </a:p>
        </p:txBody>
      </p:sp>
      <p:pic>
        <p:nvPicPr>
          <p:cNvPr id="11" name="Picture 10"/>
          <p:cNvPicPr>
            <a:picLocks noChangeAspect="1"/>
          </p:cNvPicPr>
          <p:nvPr/>
        </p:nvPicPr>
        <p:blipFill rotWithShape="1">
          <a:blip r:embed="rId2"/>
          <a:srcRect l="4805"/>
          <a:stretch/>
        </p:blipFill>
        <p:spPr>
          <a:xfrm>
            <a:off x="7781730" y="2279472"/>
            <a:ext cx="4019626" cy="3286449"/>
          </a:xfrm>
          <a:prstGeom prst="rect">
            <a:avLst/>
          </a:prstGeom>
        </p:spPr>
      </p:pic>
      <p:sp>
        <p:nvSpPr>
          <p:cNvPr id="2" name="Rectangle 1">
            <a:extLst>
              <a:ext uri="{FF2B5EF4-FFF2-40B4-BE49-F238E27FC236}">
                <a16:creationId xmlns:a16="http://schemas.microsoft.com/office/drawing/2014/main" id="{D584BF68-91BE-FA44-3017-4B10A11EF523}"/>
              </a:ext>
            </a:extLst>
          </p:cNvPr>
          <p:cNvSpPr/>
          <p:nvPr/>
        </p:nvSpPr>
        <p:spPr>
          <a:xfrm>
            <a:off x="7771408" y="5007102"/>
            <a:ext cx="1008574" cy="308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200" dirty="0">
                <a:solidFill>
                  <a:srgbClr val="000000"/>
                </a:solidFill>
                <a:effectLst/>
                <a:latin typeface="Times New Roman" panose="02020603050405020304" pitchFamily="18" charset="0"/>
                <a:ea typeface="DengXian" panose="02010600030101010101" pitchFamily="2" charset="-122"/>
              </a:rPr>
              <a:t>Emotional brain</a:t>
            </a:r>
            <a:endParaRPr lang="en-NZ" sz="1200" dirty="0">
              <a:effectLst/>
              <a:latin typeface="Times New Roman" panose="02020603050405020304" pitchFamily="18" charset="0"/>
              <a:ea typeface="MingLiU" panose="02020509000000000000" pitchFamily="49" charset="-120"/>
            </a:endParaRPr>
          </a:p>
        </p:txBody>
      </p:sp>
      <p:sp>
        <p:nvSpPr>
          <p:cNvPr id="4" name="Rectangle 3">
            <a:extLst>
              <a:ext uri="{FF2B5EF4-FFF2-40B4-BE49-F238E27FC236}">
                <a16:creationId xmlns:a16="http://schemas.microsoft.com/office/drawing/2014/main" id="{297EF919-603A-DE61-C754-3F0C0F9893BE}"/>
              </a:ext>
            </a:extLst>
          </p:cNvPr>
          <p:cNvSpPr/>
          <p:nvPr/>
        </p:nvSpPr>
        <p:spPr>
          <a:xfrm>
            <a:off x="7771407" y="2395619"/>
            <a:ext cx="1008573" cy="3086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Bef>
                <a:spcPts val="600"/>
              </a:spcBef>
            </a:pPr>
            <a:r>
              <a:rPr lang="en-US" sz="1200" dirty="0">
                <a:solidFill>
                  <a:srgbClr val="000000"/>
                </a:solidFill>
                <a:effectLst/>
                <a:latin typeface="Times New Roman" panose="02020603050405020304" pitchFamily="18" charset="0"/>
                <a:ea typeface="DengXian" panose="02010600030101010101" pitchFamily="2" charset="-122"/>
              </a:rPr>
              <a:t>Rational brain</a:t>
            </a:r>
            <a:endParaRPr lang="en-NZ" sz="1200" dirty="0">
              <a:effectLst/>
              <a:latin typeface="Times New Roman" panose="02020603050405020304" pitchFamily="18" charset="0"/>
              <a:ea typeface="MingLiU" panose="02020509000000000000" pitchFamily="49" charset="-120"/>
            </a:endParaRPr>
          </a:p>
        </p:txBody>
      </p:sp>
    </p:spTree>
    <p:extLst>
      <p:ext uri="{BB962C8B-B14F-4D97-AF65-F5344CB8AC3E}">
        <p14:creationId xmlns:p14="http://schemas.microsoft.com/office/powerpoint/2010/main" val="346874348"/>
      </p:ext>
    </p:extLst>
  </p:cSld>
  <p:clrMapOvr>
    <a:masterClrMapping/>
  </p:clrMapOvr>
</p:sld>
</file>

<file path=ppt/theme/theme1.xml><?xml version="1.0" encoding="utf-8"?>
<a:theme xmlns:a="http://schemas.openxmlformats.org/drawingml/2006/main" name="Retrospec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2831</Words>
  <Application>Microsoft Office PowerPoint</Application>
  <PresentationFormat>寬螢幕</PresentationFormat>
  <Paragraphs>238</Paragraphs>
  <Slides>29</Slides>
  <Notes>3</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29</vt:i4>
      </vt:variant>
    </vt:vector>
  </HeadingPairs>
  <TitlesOfParts>
    <vt:vector size="45" baseType="lpstr">
      <vt:lpstr>DengXian</vt:lpstr>
      <vt:lpstr>MingLiU</vt:lpstr>
      <vt:lpstr>微軟正黑體</vt:lpstr>
      <vt:lpstr>微軟正黑體</vt:lpstr>
      <vt:lpstr>PMingLiU</vt:lpstr>
      <vt:lpstr>PMingLiU</vt:lpstr>
      <vt:lpstr>DFKai-SB</vt:lpstr>
      <vt:lpstr>Arial</vt:lpstr>
      <vt:lpstr>Calibri</vt:lpstr>
      <vt:lpstr>Calibri Light</vt:lpstr>
      <vt:lpstr>Century Gothic</vt:lpstr>
      <vt:lpstr>Courier New</vt:lpstr>
      <vt:lpstr>Times New Roman</vt:lpstr>
      <vt:lpstr>Webdings</vt:lpstr>
      <vt:lpstr>Wingdings</vt:lpstr>
      <vt:lpstr>Retrospect</vt:lpstr>
      <vt:lpstr>Parenting made easy: How to handle children’s misbehaviour?</vt:lpstr>
      <vt:lpstr>Outline</vt:lpstr>
      <vt:lpstr>What is misbehaviour?</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How to give clear and effective instructions?</vt:lpstr>
      <vt:lpstr>Before handling misbehaviours</vt:lpstr>
      <vt:lpstr>How to show empathy?</vt:lpstr>
      <vt:lpstr>The brothers had a fight, the mother asks the older brother questions first:</vt:lpstr>
      <vt:lpstr>How to use “I” messages?</vt:lpstr>
      <vt:lpstr>How to use “I” messages?</vt:lpstr>
      <vt:lpstr>How to use “I” messages?</vt:lpstr>
      <vt:lpstr>Ways to handle misbehaviours</vt:lpstr>
      <vt:lpstr>Ways to handle misbehaviours</vt:lpstr>
      <vt:lpstr>Ways to handle misbehaviours</vt:lpstr>
      <vt:lpstr>How to use the inductive discipline?</vt:lpstr>
      <vt:lpstr>How to use the inductive discipline?</vt:lpstr>
      <vt:lpstr>How to use the inductive discipline?</vt:lpstr>
      <vt:lpstr>How to set consequences for children?</vt:lpstr>
      <vt:lpstr>How to set consequences for children?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2024-02-14T08:26:52Z</dcterms:created>
  <dcterms:modified xsi:type="dcterms:W3CDTF">2024-11-20T08:17:54Z</dcterms:modified>
</cp:coreProperties>
</file>