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56" r:id="rId2"/>
    <p:sldId id="257" r:id="rId3"/>
    <p:sldId id="586" r:id="rId4"/>
    <p:sldId id="574" r:id="rId5"/>
    <p:sldId id="258" r:id="rId6"/>
    <p:sldId id="555" r:id="rId7"/>
    <p:sldId id="481" r:id="rId8"/>
    <p:sldId id="576" r:id="rId9"/>
    <p:sldId id="561" r:id="rId10"/>
    <p:sldId id="558" r:id="rId11"/>
    <p:sldId id="587" r:id="rId12"/>
    <p:sldId id="577" r:id="rId13"/>
    <p:sldId id="578" r:id="rId14"/>
    <p:sldId id="580" r:id="rId15"/>
    <p:sldId id="579" r:id="rId16"/>
    <p:sldId id="556" r:id="rId17"/>
    <p:sldId id="584" r:id="rId18"/>
    <p:sldId id="527" r:id="rId19"/>
    <p:sldId id="583" r:id="rId20"/>
    <p:sldId id="262" r:id="rId21"/>
    <p:sldId id="585" r:id="rId22"/>
    <p:sldId id="554" r:id="rId23"/>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F3A447"/>
    <a:srgbClr val="6C6C6C"/>
    <a:srgbClr val="EBEFF6"/>
    <a:srgbClr val="FACE28"/>
    <a:srgbClr val="162B4B"/>
    <a:srgbClr val="D9EC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5" autoAdjust="0"/>
    <p:restoredTop sz="93494" autoAdjust="0"/>
  </p:normalViewPr>
  <p:slideViewPr>
    <p:cSldViewPr snapToGrid="0">
      <p:cViewPr varScale="1">
        <p:scale>
          <a:sx n="62" d="100"/>
          <a:sy n="62" d="100"/>
        </p:scale>
        <p:origin x="96" y="942"/>
      </p:cViewPr>
      <p:guideLst/>
    </p:cSldViewPr>
  </p:slideViewPr>
  <p:notesTextViewPr>
    <p:cViewPr>
      <p:scale>
        <a:sx n="1" d="1"/>
        <a:sy n="1" d="1"/>
      </p:scale>
      <p:origin x="0" y="0"/>
    </p:cViewPr>
  </p:notesTextViewPr>
  <p:sorterViewPr>
    <p:cViewPr>
      <p:scale>
        <a:sx n="74" d="100"/>
        <a:sy n="7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C68FDD-F0D6-4C6C-8812-183C96E2646E}" type="doc">
      <dgm:prSet loTypeId="urn:microsoft.com/office/officeart/2005/8/layout/process1" loCatId="process" qsTypeId="urn:microsoft.com/office/officeart/2005/8/quickstyle/simple1" qsCatId="simple" csTypeId="urn:microsoft.com/office/officeart/2005/8/colors/accent1_2" csCatId="accent1" phldr="1"/>
      <dgm:spPr/>
    </dgm:pt>
    <dgm:pt modelId="{A65B9491-FFCF-4B4B-A00C-5A87B0E1B4FF}">
      <dgm:prSet phldrT="[Text]" custT="1"/>
      <dgm:spPr/>
      <dgm:t>
        <a:bodyPr/>
        <a:lstStyle/>
        <a:p>
          <a:pPr>
            <a:lnSpc>
              <a:spcPct val="100000"/>
            </a:lnSpc>
            <a:spcAft>
              <a:spcPts val="0"/>
            </a:spcAft>
          </a:pPr>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Strengthening the growth mindset</a:t>
          </a:r>
          <a:endParaRPr lang="en-US" sz="2400" b="1" dirty="0">
            <a:latin typeface="Times New Roman" panose="02020603050405020304" pitchFamily="18" charset="0"/>
            <a:ea typeface="微軟正黑體" panose="020B0604030504040204" pitchFamily="34" charset="-120"/>
            <a:cs typeface="Times New Roman" panose="02020603050405020304" pitchFamily="18" charset="0"/>
          </a:endParaRPr>
        </a:p>
      </dgm:t>
    </dgm:pt>
    <dgm:pt modelId="{AC8CE4EC-1E6F-4D08-92CE-20CE6E3842F4}" type="parTrans" cxnId="{B55D33E3-12AD-4BB6-8B76-D7267AA81040}">
      <dgm:prSet/>
      <dgm:spPr/>
      <dgm:t>
        <a:bodyPr/>
        <a:lstStyle/>
        <a:p>
          <a:endParaRPr lang="en-US"/>
        </a:p>
      </dgm:t>
    </dgm:pt>
    <dgm:pt modelId="{CEB6E519-87B9-460B-BD73-CDAFB1FA00AA}" type="sibTrans" cxnId="{B55D33E3-12AD-4BB6-8B76-D7267AA81040}">
      <dgm:prSet/>
      <dgm:spPr/>
      <dgm:t>
        <a:bodyPr/>
        <a:lstStyle/>
        <a:p>
          <a:endParaRPr lang="en-US"/>
        </a:p>
      </dgm:t>
    </dgm:pt>
    <dgm:pt modelId="{E35F54FD-4EFA-4EF7-9C6D-35556039A1BB}">
      <dgm:prSet custT="1"/>
      <dgm:spPr/>
      <dgm:t>
        <a:bodyPr/>
        <a:lstStyle/>
        <a:p>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Academic performance </a:t>
          </a: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sym typeface="Wingdings" panose="05000000000000000000" pitchFamily="2" charset="2"/>
            </a:rPr>
            <a:t></a:t>
          </a:r>
          <a:endPar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sym typeface="Wingdings" panose="05000000000000000000" pitchFamily="2" charset="2"/>
          </a:endParaRPr>
        </a:p>
        <a:p>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Psychological health </a:t>
          </a: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sym typeface="Wingdings" panose="05000000000000000000" pitchFamily="2" charset="2"/>
            </a:rPr>
            <a:t></a:t>
          </a:r>
          <a:endParaRPr lang="en-US" sz="2400" b="1" dirty="0">
            <a:latin typeface="Times New Roman" panose="02020603050405020304" pitchFamily="18" charset="0"/>
            <a:ea typeface="微軟正黑體" panose="020B0604030504040204" pitchFamily="34" charset="-120"/>
            <a:cs typeface="Times New Roman" panose="02020603050405020304" pitchFamily="18" charset="0"/>
          </a:endParaRPr>
        </a:p>
      </dgm:t>
    </dgm:pt>
    <dgm:pt modelId="{B3C67980-75C0-4FEB-87D5-2D4DDFB9796F}" type="parTrans" cxnId="{CED64CB5-139F-46EE-B4A8-99687C28A61B}">
      <dgm:prSet/>
      <dgm:spPr/>
      <dgm:t>
        <a:bodyPr/>
        <a:lstStyle/>
        <a:p>
          <a:endParaRPr lang="en-US"/>
        </a:p>
      </dgm:t>
    </dgm:pt>
    <dgm:pt modelId="{88201257-D511-4BDC-9BE9-E9825D61E97A}" type="sibTrans" cxnId="{CED64CB5-139F-46EE-B4A8-99687C28A61B}">
      <dgm:prSet/>
      <dgm:spPr/>
      <dgm:t>
        <a:bodyPr/>
        <a:lstStyle/>
        <a:p>
          <a:endParaRPr lang="en-US"/>
        </a:p>
      </dgm:t>
    </dgm:pt>
    <dgm:pt modelId="{57B2AD80-3AA1-46F4-B351-CC217D1EC285}" type="pres">
      <dgm:prSet presAssocID="{E7C68FDD-F0D6-4C6C-8812-183C96E2646E}" presName="Name0" presStyleCnt="0">
        <dgm:presLayoutVars>
          <dgm:dir/>
          <dgm:resizeHandles val="exact"/>
        </dgm:presLayoutVars>
      </dgm:prSet>
      <dgm:spPr/>
    </dgm:pt>
    <dgm:pt modelId="{F67C7B83-F8F6-45A7-8FD3-7EBA1A1FA848}" type="pres">
      <dgm:prSet presAssocID="{A65B9491-FFCF-4B4B-A00C-5A87B0E1B4FF}" presName="node" presStyleLbl="node1" presStyleIdx="0" presStyleCnt="2">
        <dgm:presLayoutVars>
          <dgm:bulletEnabled val="1"/>
        </dgm:presLayoutVars>
      </dgm:prSet>
      <dgm:spPr/>
    </dgm:pt>
    <dgm:pt modelId="{64439074-B29B-4900-BC9F-4968628121EA}" type="pres">
      <dgm:prSet presAssocID="{CEB6E519-87B9-460B-BD73-CDAFB1FA00AA}" presName="sibTrans" presStyleLbl="sibTrans2D1" presStyleIdx="0" presStyleCnt="1"/>
      <dgm:spPr/>
    </dgm:pt>
    <dgm:pt modelId="{4ED97361-6044-44A0-B427-E6CCF11E1326}" type="pres">
      <dgm:prSet presAssocID="{CEB6E519-87B9-460B-BD73-CDAFB1FA00AA}" presName="connectorText" presStyleLbl="sibTrans2D1" presStyleIdx="0" presStyleCnt="1"/>
      <dgm:spPr/>
    </dgm:pt>
    <dgm:pt modelId="{E6E71038-4409-4CA4-8723-EC3678CDDE58}" type="pres">
      <dgm:prSet presAssocID="{E35F54FD-4EFA-4EF7-9C6D-35556039A1BB}" presName="node" presStyleLbl="node1" presStyleIdx="1" presStyleCnt="2">
        <dgm:presLayoutVars>
          <dgm:bulletEnabled val="1"/>
        </dgm:presLayoutVars>
      </dgm:prSet>
      <dgm:spPr/>
    </dgm:pt>
  </dgm:ptLst>
  <dgm:cxnLst>
    <dgm:cxn modelId="{D70C862E-109A-4A44-936D-95CE9EBA91E7}" type="presOf" srcId="{A65B9491-FFCF-4B4B-A00C-5A87B0E1B4FF}" destId="{F67C7B83-F8F6-45A7-8FD3-7EBA1A1FA848}" srcOrd="0" destOrd="0" presId="urn:microsoft.com/office/officeart/2005/8/layout/process1"/>
    <dgm:cxn modelId="{BA7AAA3A-F6AB-4F90-9B58-967AEBB26B50}" type="presOf" srcId="{E35F54FD-4EFA-4EF7-9C6D-35556039A1BB}" destId="{E6E71038-4409-4CA4-8723-EC3678CDDE58}" srcOrd="0" destOrd="0" presId="urn:microsoft.com/office/officeart/2005/8/layout/process1"/>
    <dgm:cxn modelId="{66DD654B-32F4-49A0-B570-0BAE04C152C6}" type="presOf" srcId="{CEB6E519-87B9-460B-BD73-CDAFB1FA00AA}" destId="{4ED97361-6044-44A0-B427-E6CCF11E1326}" srcOrd="1" destOrd="0" presId="urn:microsoft.com/office/officeart/2005/8/layout/process1"/>
    <dgm:cxn modelId="{CED64CB5-139F-46EE-B4A8-99687C28A61B}" srcId="{E7C68FDD-F0D6-4C6C-8812-183C96E2646E}" destId="{E35F54FD-4EFA-4EF7-9C6D-35556039A1BB}" srcOrd="1" destOrd="0" parTransId="{B3C67980-75C0-4FEB-87D5-2D4DDFB9796F}" sibTransId="{88201257-D511-4BDC-9BE9-E9825D61E97A}"/>
    <dgm:cxn modelId="{B55D33E3-12AD-4BB6-8B76-D7267AA81040}" srcId="{E7C68FDD-F0D6-4C6C-8812-183C96E2646E}" destId="{A65B9491-FFCF-4B4B-A00C-5A87B0E1B4FF}" srcOrd="0" destOrd="0" parTransId="{AC8CE4EC-1E6F-4D08-92CE-20CE6E3842F4}" sibTransId="{CEB6E519-87B9-460B-BD73-CDAFB1FA00AA}"/>
    <dgm:cxn modelId="{82CEFFE3-B896-4983-B2DF-6202C381A356}" type="presOf" srcId="{CEB6E519-87B9-460B-BD73-CDAFB1FA00AA}" destId="{64439074-B29B-4900-BC9F-4968628121EA}" srcOrd="0" destOrd="0" presId="urn:microsoft.com/office/officeart/2005/8/layout/process1"/>
    <dgm:cxn modelId="{B59980EC-4871-45AF-B408-2B7D606841BA}" type="presOf" srcId="{E7C68FDD-F0D6-4C6C-8812-183C96E2646E}" destId="{57B2AD80-3AA1-46F4-B351-CC217D1EC285}" srcOrd="0" destOrd="0" presId="urn:microsoft.com/office/officeart/2005/8/layout/process1"/>
    <dgm:cxn modelId="{3564E201-CAB3-49DC-BAA6-59C3EF1312FF}" type="presParOf" srcId="{57B2AD80-3AA1-46F4-B351-CC217D1EC285}" destId="{F67C7B83-F8F6-45A7-8FD3-7EBA1A1FA848}" srcOrd="0" destOrd="0" presId="urn:microsoft.com/office/officeart/2005/8/layout/process1"/>
    <dgm:cxn modelId="{96BF8499-4F4E-4AAB-B911-0B010C4107ED}" type="presParOf" srcId="{57B2AD80-3AA1-46F4-B351-CC217D1EC285}" destId="{64439074-B29B-4900-BC9F-4968628121EA}" srcOrd="1" destOrd="0" presId="urn:microsoft.com/office/officeart/2005/8/layout/process1"/>
    <dgm:cxn modelId="{49E3DE15-0C95-46B1-A3A0-73D76D116597}" type="presParOf" srcId="{64439074-B29B-4900-BC9F-4968628121EA}" destId="{4ED97361-6044-44A0-B427-E6CCF11E1326}" srcOrd="0" destOrd="0" presId="urn:microsoft.com/office/officeart/2005/8/layout/process1"/>
    <dgm:cxn modelId="{52DE7D77-18B1-4EB4-8D1B-540CA90ACFF3}" type="presParOf" srcId="{57B2AD80-3AA1-46F4-B351-CC217D1EC285}" destId="{E6E71038-4409-4CA4-8723-EC3678CDDE58}"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7C7B83-F8F6-45A7-8FD3-7EBA1A1FA848}">
      <dsp:nvSpPr>
        <dsp:cNvPr id="0" name=""/>
        <dsp:cNvSpPr/>
      </dsp:nvSpPr>
      <dsp:spPr>
        <a:xfrm>
          <a:off x="1824" y="244545"/>
          <a:ext cx="3891321" cy="233479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ts val="0"/>
            </a:spcAft>
            <a:buNone/>
          </a:pPr>
          <a:r>
            <a:rPr lang="en-US" altLang="zh-TW" sz="2400" b="1" kern="1200" dirty="0">
              <a:latin typeface="Times New Roman" panose="02020603050405020304" pitchFamily="18" charset="0"/>
              <a:ea typeface="微軟正黑體" panose="020B0604030504040204" pitchFamily="34" charset="-120"/>
              <a:cs typeface="Times New Roman" panose="02020603050405020304" pitchFamily="18" charset="0"/>
            </a:rPr>
            <a:t>Strengthening the growth mindset</a:t>
          </a:r>
          <a:endParaRPr lang="en-US" sz="2400" b="1" kern="1200" dirty="0">
            <a:latin typeface="Times New Roman" panose="02020603050405020304" pitchFamily="18" charset="0"/>
            <a:ea typeface="微軟正黑體" panose="020B0604030504040204" pitchFamily="34" charset="-120"/>
            <a:cs typeface="Times New Roman" panose="02020603050405020304" pitchFamily="18" charset="0"/>
          </a:endParaRPr>
        </a:p>
      </dsp:txBody>
      <dsp:txXfrm>
        <a:off x="70208" y="312929"/>
        <a:ext cx="3754553" cy="2198024"/>
      </dsp:txXfrm>
    </dsp:sp>
    <dsp:sp modelId="{64439074-B29B-4900-BC9F-4968628121EA}">
      <dsp:nvSpPr>
        <dsp:cNvPr id="0" name=""/>
        <dsp:cNvSpPr/>
      </dsp:nvSpPr>
      <dsp:spPr>
        <a:xfrm>
          <a:off x="4282278" y="929417"/>
          <a:ext cx="824960" cy="9650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822450">
            <a:lnSpc>
              <a:spcPct val="90000"/>
            </a:lnSpc>
            <a:spcBef>
              <a:spcPct val="0"/>
            </a:spcBef>
            <a:spcAft>
              <a:spcPct val="35000"/>
            </a:spcAft>
            <a:buNone/>
          </a:pPr>
          <a:endParaRPr lang="en-US" sz="4100" kern="1200"/>
        </a:p>
      </dsp:txBody>
      <dsp:txXfrm>
        <a:off x="4282278" y="1122426"/>
        <a:ext cx="577472" cy="579029"/>
      </dsp:txXfrm>
    </dsp:sp>
    <dsp:sp modelId="{E6E71038-4409-4CA4-8723-EC3678CDDE58}">
      <dsp:nvSpPr>
        <dsp:cNvPr id="0" name=""/>
        <dsp:cNvSpPr/>
      </dsp:nvSpPr>
      <dsp:spPr>
        <a:xfrm>
          <a:off x="5449674" y="244545"/>
          <a:ext cx="3891321" cy="233479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zh-TW" sz="2400" b="1" kern="1200" dirty="0">
              <a:latin typeface="Times New Roman" panose="02020603050405020304" pitchFamily="18" charset="0"/>
              <a:ea typeface="微軟正黑體" panose="020B0604030504040204" pitchFamily="34" charset="-120"/>
              <a:cs typeface="Times New Roman" panose="02020603050405020304" pitchFamily="18" charset="0"/>
            </a:rPr>
            <a:t>Academic performance </a:t>
          </a:r>
          <a:r>
            <a:rPr lang="zh-TW" altLang="en-US" sz="2400" b="1" kern="1200" dirty="0">
              <a:latin typeface="Times New Roman" panose="02020603050405020304" pitchFamily="18" charset="0"/>
              <a:ea typeface="微軟正黑體" panose="020B0604030504040204" pitchFamily="34" charset="-120"/>
              <a:cs typeface="Times New Roman" panose="02020603050405020304" pitchFamily="18" charset="0"/>
              <a:sym typeface="Wingdings" panose="05000000000000000000" pitchFamily="2" charset="2"/>
            </a:rPr>
            <a:t></a:t>
          </a:r>
          <a:endParaRPr lang="en-US" altLang="zh-TW" sz="2400" b="1" kern="1200" dirty="0">
            <a:latin typeface="Times New Roman" panose="02020603050405020304" pitchFamily="18" charset="0"/>
            <a:ea typeface="微軟正黑體" panose="020B0604030504040204" pitchFamily="34" charset="-120"/>
            <a:cs typeface="Times New Roman" panose="02020603050405020304" pitchFamily="18" charset="0"/>
            <a:sym typeface="Wingdings" panose="05000000000000000000" pitchFamily="2" charset="2"/>
          </a:endParaRPr>
        </a:p>
        <a:p>
          <a:pPr marL="0" lvl="0" indent="0" algn="ctr" defTabSz="1066800">
            <a:lnSpc>
              <a:spcPct val="90000"/>
            </a:lnSpc>
            <a:spcBef>
              <a:spcPct val="0"/>
            </a:spcBef>
            <a:spcAft>
              <a:spcPct val="35000"/>
            </a:spcAft>
            <a:buNone/>
          </a:pPr>
          <a:r>
            <a:rPr lang="en-US" altLang="zh-TW" sz="2400" b="1" kern="1200" dirty="0">
              <a:latin typeface="Times New Roman" panose="02020603050405020304" pitchFamily="18" charset="0"/>
              <a:ea typeface="微軟正黑體" panose="020B0604030504040204" pitchFamily="34" charset="-120"/>
              <a:cs typeface="Times New Roman" panose="02020603050405020304" pitchFamily="18" charset="0"/>
            </a:rPr>
            <a:t>Psychological health </a:t>
          </a:r>
          <a:r>
            <a:rPr lang="zh-TW" altLang="en-US" sz="2400" b="1" kern="1200" dirty="0">
              <a:latin typeface="Times New Roman" panose="02020603050405020304" pitchFamily="18" charset="0"/>
              <a:ea typeface="微軟正黑體" panose="020B0604030504040204" pitchFamily="34" charset="-120"/>
              <a:cs typeface="Times New Roman" panose="02020603050405020304" pitchFamily="18" charset="0"/>
              <a:sym typeface="Wingdings" panose="05000000000000000000" pitchFamily="2" charset="2"/>
            </a:rPr>
            <a:t></a:t>
          </a:r>
          <a:endParaRPr lang="en-US" sz="2400" b="1" kern="1200" dirty="0">
            <a:latin typeface="Times New Roman" panose="02020603050405020304" pitchFamily="18" charset="0"/>
            <a:ea typeface="微軟正黑體" panose="020B0604030504040204" pitchFamily="34" charset="-120"/>
            <a:cs typeface="Times New Roman" panose="02020603050405020304" pitchFamily="18" charset="0"/>
          </a:endParaRPr>
        </a:p>
      </dsp:txBody>
      <dsp:txXfrm>
        <a:off x="5518058" y="312929"/>
        <a:ext cx="3754553" cy="219802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2"/>
            <a:ext cx="2946400" cy="496889"/>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sz="quarter" idx="1"/>
          </p:nvPr>
        </p:nvSpPr>
        <p:spPr>
          <a:xfrm>
            <a:off x="3849689" y="2"/>
            <a:ext cx="2946400" cy="496889"/>
          </a:xfrm>
          <a:prstGeom prst="rect">
            <a:avLst/>
          </a:prstGeom>
        </p:spPr>
        <p:txBody>
          <a:bodyPr vert="horz" lIns="91440" tIns="45720" rIns="91440" bIns="45720" rtlCol="0"/>
          <a:lstStyle>
            <a:lvl1pPr algn="r">
              <a:defRPr sz="1200"/>
            </a:lvl1pPr>
          </a:lstStyle>
          <a:p>
            <a:fld id="{9453608A-A41D-4CB4-825B-17FF2869F29B}" type="datetimeFigureOut">
              <a:rPr lang="zh-HK" altLang="en-US" smtClean="0"/>
              <a:t>19/11/2024</a:t>
            </a:fld>
            <a:endParaRPr lang="zh-HK" altLang="en-US"/>
          </a:p>
        </p:txBody>
      </p:sp>
      <p:sp>
        <p:nvSpPr>
          <p:cNvPr id="4" name="頁尾版面配置區 3"/>
          <p:cNvSpPr>
            <a:spLocks noGrp="1"/>
          </p:cNvSpPr>
          <p:nvPr>
            <p:ph type="ftr" sz="quarter" idx="2"/>
          </p:nvPr>
        </p:nvSpPr>
        <p:spPr>
          <a:xfrm>
            <a:off x="0" y="9429751"/>
            <a:ext cx="2946400" cy="496889"/>
          </a:xfrm>
          <a:prstGeom prst="rect">
            <a:avLst/>
          </a:prstGeom>
        </p:spPr>
        <p:txBody>
          <a:bodyPr vert="horz" lIns="91440" tIns="45720" rIns="91440" bIns="45720" rtlCol="0" anchor="b"/>
          <a:lstStyle>
            <a:lvl1pPr algn="l">
              <a:defRPr sz="1200"/>
            </a:lvl1pPr>
          </a:lstStyle>
          <a:p>
            <a:endParaRPr lang="zh-HK" altLang="en-US"/>
          </a:p>
        </p:txBody>
      </p:sp>
      <p:sp>
        <p:nvSpPr>
          <p:cNvPr id="5" name="投影片編號版面配置區 4"/>
          <p:cNvSpPr>
            <a:spLocks noGrp="1"/>
          </p:cNvSpPr>
          <p:nvPr>
            <p:ph type="sldNum" sz="quarter" idx="3"/>
          </p:nvPr>
        </p:nvSpPr>
        <p:spPr>
          <a:xfrm>
            <a:off x="3849689" y="9429751"/>
            <a:ext cx="2946400" cy="496889"/>
          </a:xfrm>
          <a:prstGeom prst="rect">
            <a:avLst/>
          </a:prstGeom>
        </p:spPr>
        <p:txBody>
          <a:bodyPr vert="horz" lIns="91440" tIns="45720" rIns="91440" bIns="45720" rtlCol="0" anchor="b"/>
          <a:lstStyle>
            <a:lvl1pPr algn="r">
              <a:defRPr sz="1200"/>
            </a:lvl1pPr>
          </a:lstStyle>
          <a:p>
            <a:fld id="{162C5BF8-D83C-4EBB-AC29-6532BAA28D30}" type="slidenum">
              <a:rPr lang="zh-HK" altLang="en-US" smtClean="0"/>
              <a:t>‹#›</a:t>
            </a:fld>
            <a:endParaRPr lang="zh-HK" altLang="en-US"/>
          </a:p>
        </p:txBody>
      </p:sp>
    </p:spTree>
    <p:extLst>
      <p:ext uri="{BB962C8B-B14F-4D97-AF65-F5344CB8AC3E}">
        <p14:creationId xmlns:p14="http://schemas.microsoft.com/office/powerpoint/2010/main" val="13844296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0"/>
            <a:ext cx="2945659" cy="498055"/>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3850445" y="0"/>
            <a:ext cx="2945659" cy="498055"/>
          </a:xfrm>
          <a:prstGeom prst="rect">
            <a:avLst/>
          </a:prstGeom>
        </p:spPr>
        <p:txBody>
          <a:bodyPr vert="horz" lIns="91440" tIns="45720" rIns="91440" bIns="45720" rtlCol="0"/>
          <a:lstStyle>
            <a:lvl1pPr algn="r">
              <a:defRPr sz="1200"/>
            </a:lvl1pPr>
          </a:lstStyle>
          <a:p>
            <a:fld id="{6E7759A5-12C3-408C-AEFA-AD540DBFD5A7}" type="datetimeFigureOut">
              <a:rPr lang="zh-HK" altLang="en-US" smtClean="0"/>
              <a:t>19/11/2024</a:t>
            </a:fld>
            <a:endParaRPr lang="zh-HK" altLang="en-US"/>
          </a:p>
        </p:txBody>
      </p:sp>
      <p:sp>
        <p:nvSpPr>
          <p:cNvPr id="4" name="投影片影像版面配置區 3"/>
          <p:cNvSpPr>
            <a:spLocks noGrp="1" noRot="1" noChangeAspect="1"/>
          </p:cNvSpPr>
          <p:nvPr>
            <p:ph type="sldImg" idx="2"/>
          </p:nvPr>
        </p:nvSpPr>
        <p:spPr>
          <a:xfrm>
            <a:off x="425450" y="1243013"/>
            <a:ext cx="5946775" cy="3346450"/>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6" name="頁尾版面配置區 5"/>
          <p:cNvSpPr>
            <a:spLocks noGrp="1"/>
          </p:cNvSpPr>
          <p:nvPr>
            <p:ph type="ftr" sz="quarter" idx="4"/>
          </p:nvPr>
        </p:nvSpPr>
        <p:spPr>
          <a:xfrm>
            <a:off x="2" y="9428584"/>
            <a:ext cx="2945659" cy="498055"/>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50445" y="9428584"/>
            <a:ext cx="2945659" cy="498055"/>
          </a:xfrm>
          <a:prstGeom prst="rect">
            <a:avLst/>
          </a:prstGeom>
        </p:spPr>
        <p:txBody>
          <a:bodyPr vert="horz" lIns="91440" tIns="45720" rIns="91440" bIns="45720" rtlCol="0" anchor="b"/>
          <a:lstStyle>
            <a:lvl1pPr algn="r">
              <a:defRPr sz="1200"/>
            </a:lvl1pPr>
          </a:lstStyle>
          <a:p>
            <a:fld id="{528D8626-25A6-40F3-A4E5-338E9A36FD05}" type="slidenum">
              <a:rPr lang="zh-HK" altLang="en-US" smtClean="0"/>
              <a:t>‹#›</a:t>
            </a:fld>
            <a:endParaRPr lang="zh-HK" altLang="en-US"/>
          </a:p>
        </p:txBody>
      </p:sp>
    </p:spTree>
    <p:extLst>
      <p:ext uri="{BB962C8B-B14F-4D97-AF65-F5344CB8AC3E}">
        <p14:creationId xmlns:p14="http://schemas.microsoft.com/office/powerpoint/2010/main" val="1393354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HK" dirty="0"/>
          </a:p>
        </p:txBody>
      </p:sp>
      <p:sp>
        <p:nvSpPr>
          <p:cNvPr id="4" name="投影片編號版面配置區 3"/>
          <p:cNvSpPr>
            <a:spLocks noGrp="1"/>
          </p:cNvSpPr>
          <p:nvPr>
            <p:ph type="sldNum" sz="quarter" idx="5"/>
          </p:nvPr>
        </p:nvSpPr>
        <p:spPr/>
        <p:txBody>
          <a:bodyPr/>
          <a:lstStyle/>
          <a:p>
            <a:fld id="{B5ECC94F-2D15-4B0F-883A-268CD13B7F51}" type="slidenum">
              <a:rPr lang="en-US" smtClean="0"/>
              <a:t>7</a:t>
            </a:fld>
            <a:endParaRPr lang="en-US"/>
          </a:p>
        </p:txBody>
      </p:sp>
    </p:spTree>
    <p:extLst>
      <p:ext uri="{BB962C8B-B14F-4D97-AF65-F5344CB8AC3E}">
        <p14:creationId xmlns:p14="http://schemas.microsoft.com/office/powerpoint/2010/main" val="433334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HK" dirty="0"/>
          </a:p>
        </p:txBody>
      </p:sp>
      <p:sp>
        <p:nvSpPr>
          <p:cNvPr id="4" name="投影片編號版面配置區 3"/>
          <p:cNvSpPr>
            <a:spLocks noGrp="1"/>
          </p:cNvSpPr>
          <p:nvPr>
            <p:ph type="sldNum" sz="quarter" idx="5"/>
          </p:nvPr>
        </p:nvSpPr>
        <p:spPr/>
        <p:txBody>
          <a:bodyPr/>
          <a:lstStyle/>
          <a:p>
            <a:fld id="{B5ECC94F-2D15-4B0F-883A-268CD13B7F51}" type="slidenum">
              <a:rPr lang="en-US" smtClean="0"/>
              <a:t>8</a:t>
            </a:fld>
            <a:endParaRPr lang="en-US"/>
          </a:p>
        </p:txBody>
      </p:sp>
    </p:spTree>
    <p:extLst>
      <p:ext uri="{BB962C8B-B14F-4D97-AF65-F5344CB8AC3E}">
        <p14:creationId xmlns:p14="http://schemas.microsoft.com/office/powerpoint/2010/main" val="3196033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HK" dirty="0"/>
          </a:p>
        </p:txBody>
      </p:sp>
      <p:sp>
        <p:nvSpPr>
          <p:cNvPr id="4" name="投影片編號版面配置區 3"/>
          <p:cNvSpPr>
            <a:spLocks noGrp="1"/>
          </p:cNvSpPr>
          <p:nvPr>
            <p:ph type="sldNum" sz="quarter" idx="5"/>
          </p:nvPr>
        </p:nvSpPr>
        <p:spPr/>
        <p:txBody>
          <a:bodyPr/>
          <a:lstStyle/>
          <a:p>
            <a:fld id="{B5ECC94F-2D15-4B0F-883A-268CD13B7F51}" type="slidenum">
              <a:rPr lang="en-US" smtClean="0"/>
              <a:t>9</a:t>
            </a:fld>
            <a:endParaRPr lang="en-US"/>
          </a:p>
        </p:txBody>
      </p:sp>
    </p:spTree>
    <p:extLst>
      <p:ext uri="{BB962C8B-B14F-4D97-AF65-F5344CB8AC3E}">
        <p14:creationId xmlns:p14="http://schemas.microsoft.com/office/powerpoint/2010/main" val="3328791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dirty="0"/>
              <a:t>Play the short video: </a:t>
            </a:r>
            <a:r>
              <a:rPr lang="en-US" sz="1200" dirty="0"/>
              <a:t>https://https://youtu.be/mBxIkosXBNo</a:t>
            </a:r>
            <a:endParaRPr lang="en-US" dirty="0"/>
          </a:p>
        </p:txBody>
      </p:sp>
      <p:sp>
        <p:nvSpPr>
          <p:cNvPr id="4" name="Slide Number Placeholder 3"/>
          <p:cNvSpPr>
            <a:spLocks noGrp="1"/>
          </p:cNvSpPr>
          <p:nvPr>
            <p:ph type="sldNum" sz="quarter" idx="5"/>
          </p:nvPr>
        </p:nvSpPr>
        <p:spPr/>
        <p:txBody>
          <a:bodyPr/>
          <a:lstStyle/>
          <a:p>
            <a:fld id="{528D8626-25A6-40F3-A4E5-338E9A36FD05}" type="slidenum">
              <a:rPr lang="zh-HK" altLang="en-US" smtClean="0"/>
              <a:t>11</a:t>
            </a:fld>
            <a:endParaRPr lang="zh-HK" altLang="en-US"/>
          </a:p>
        </p:txBody>
      </p:sp>
    </p:spTree>
    <p:extLst>
      <p:ext uri="{BB962C8B-B14F-4D97-AF65-F5344CB8AC3E}">
        <p14:creationId xmlns:p14="http://schemas.microsoft.com/office/powerpoint/2010/main" val="1067085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dirty="0"/>
              <a:t>Play the short video: https://www.parent.edu.hk/smart-parent-net/topics/article/yu-interview</a:t>
            </a:r>
            <a:endParaRPr lang="en-US" dirty="0"/>
          </a:p>
        </p:txBody>
      </p:sp>
      <p:sp>
        <p:nvSpPr>
          <p:cNvPr id="4" name="Slide Number Placeholder 3"/>
          <p:cNvSpPr>
            <a:spLocks noGrp="1"/>
          </p:cNvSpPr>
          <p:nvPr>
            <p:ph type="sldNum" sz="quarter" idx="10"/>
          </p:nvPr>
        </p:nvSpPr>
        <p:spPr/>
        <p:txBody>
          <a:bodyPr/>
          <a:lstStyle/>
          <a:p>
            <a:fld id="{528D8626-25A6-40F3-A4E5-338E9A36FD05}" type="slidenum">
              <a:rPr lang="zh-HK" altLang="en-US" smtClean="0"/>
              <a:t>12</a:t>
            </a:fld>
            <a:endParaRPr lang="zh-HK" altLang="en-US"/>
          </a:p>
        </p:txBody>
      </p:sp>
    </p:spTree>
    <p:extLst>
      <p:ext uri="{BB962C8B-B14F-4D97-AF65-F5344CB8AC3E}">
        <p14:creationId xmlns:p14="http://schemas.microsoft.com/office/powerpoint/2010/main" val="3104920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8D8626-25A6-40F3-A4E5-338E9A36FD05}" type="slidenum">
              <a:rPr lang="zh-HK" altLang="en-US" smtClean="0"/>
              <a:t>13</a:t>
            </a:fld>
            <a:endParaRPr lang="zh-HK" altLang="en-US"/>
          </a:p>
        </p:txBody>
      </p:sp>
    </p:spTree>
    <p:extLst>
      <p:ext uri="{BB962C8B-B14F-4D97-AF65-F5344CB8AC3E}">
        <p14:creationId xmlns:p14="http://schemas.microsoft.com/office/powerpoint/2010/main" val="1331840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8D8626-25A6-40F3-A4E5-338E9A36FD05}" type="slidenum">
              <a:rPr lang="zh-HK" altLang="en-US" smtClean="0"/>
              <a:t>14</a:t>
            </a:fld>
            <a:endParaRPr lang="zh-HK" altLang="en-US"/>
          </a:p>
        </p:txBody>
      </p:sp>
    </p:spTree>
    <p:extLst>
      <p:ext uri="{BB962C8B-B14F-4D97-AF65-F5344CB8AC3E}">
        <p14:creationId xmlns:p14="http://schemas.microsoft.com/office/powerpoint/2010/main" val="4224307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8D8626-25A6-40F3-A4E5-338E9A36FD05}" type="slidenum">
              <a:rPr lang="zh-HK" altLang="en-US" smtClean="0"/>
              <a:t>15</a:t>
            </a:fld>
            <a:endParaRPr lang="zh-HK" altLang="en-US"/>
          </a:p>
        </p:txBody>
      </p:sp>
    </p:spTree>
    <p:extLst>
      <p:ext uri="{BB962C8B-B14F-4D97-AF65-F5344CB8AC3E}">
        <p14:creationId xmlns:p14="http://schemas.microsoft.com/office/powerpoint/2010/main" val="3436168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DF2C72-1827-4E57-A890-75F1E8C85771}" type="datetimeFigureOut">
              <a:rPr lang="zh-HK" altLang="en-US" smtClean="0"/>
              <a:t>19/11/2024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C7B398DD-7584-496C-B409-7A4F62A33A99}" type="slidenum">
              <a:rPr lang="zh-HK" altLang="en-US" smtClean="0"/>
              <a:t>‹#›</a:t>
            </a:fld>
            <a:endParaRPr lang="zh-HK"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5860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DF2C72-1827-4E57-A890-75F1E8C85771}" type="datetimeFigureOut">
              <a:rPr lang="zh-HK" altLang="en-US" smtClean="0"/>
              <a:t>19/11/2024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C7B398DD-7584-496C-B409-7A4F62A33A99}" type="slidenum">
              <a:rPr lang="zh-HK" altLang="en-US" smtClean="0"/>
              <a:t>‹#›</a:t>
            </a:fld>
            <a:endParaRPr lang="zh-HK" altLang="en-US"/>
          </a:p>
        </p:txBody>
      </p:sp>
    </p:spTree>
    <p:extLst>
      <p:ext uri="{BB962C8B-B14F-4D97-AF65-F5344CB8AC3E}">
        <p14:creationId xmlns:p14="http://schemas.microsoft.com/office/powerpoint/2010/main" val="1974618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DF2C72-1827-4E57-A890-75F1E8C85771}" type="datetimeFigureOut">
              <a:rPr lang="zh-HK" altLang="en-US" smtClean="0"/>
              <a:t>19/11/2024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C7B398DD-7584-496C-B409-7A4F62A33A99}" type="slidenum">
              <a:rPr lang="zh-HK" altLang="en-US" smtClean="0"/>
              <a:t>‹#›</a:t>
            </a:fld>
            <a:endParaRPr lang="zh-HK" altLang="en-US"/>
          </a:p>
        </p:txBody>
      </p:sp>
    </p:spTree>
    <p:extLst>
      <p:ext uri="{BB962C8B-B14F-4D97-AF65-F5344CB8AC3E}">
        <p14:creationId xmlns:p14="http://schemas.microsoft.com/office/powerpoint/2010/main" val="1144825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DF2C72-1827-4E57-A890-75F1E8C85771}" type="datetimeFigureOut">
              <a:rPr lang="zh-HK" altLang="en-US" smtClean="0"/>
              <a:t>19/11/2024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C7B398DD-7584-496C-B409-7A4F62A33A99}" type="slidenum">
              <a:rPr lang="zh-HK" altLang="en-US" smtClean="0"/>
              <a:t>‹#›</a:t>
            </a:fld>
            <a:endParaRPr lang="zh-HK" altLang="en-US"/>
          </a:p>
        </p:txBody>
      </p:sp>
    </p:spTree>
    <p:extLst>
      <p:ext uri="{BB962C8B-B14F-4D97-AF65-F5344CB8AC3E}">
        <p14:creationId xmlns:p14="http://schemas.microsoft.com/office/powerpoint/2010/main" val="3455735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DF2C72-1827-4E57-A890-75F1E8C85771}" type="datetimeFigureOut">
              <a:rPr lang="zh-HK" altLang="en-US" smtClean="0"/>
              <a:t>19/11/2024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C7B398DD-7584-496C-B409-7A4F62A33A99}" type="slidenum">
              <a:rPr lang="zh-HK" altLang="en-US" smtClean="0"/>
              <a:t>‹#›</a:t>
            </a:fld>
            <a:endParaRPr lang="zh-HK"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8615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DF2C72-1827-4E57-A890-75F1E8C85771}" type="datetimeFigureOut">
              <a:rPr lang="zh-HK" altLang="en-US" smtClean="0"/>
              <a:t>19/11/2024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C7B398DD-7584-496C-B409-7A4F62A33A99}" type="slidenum">
              <a:rPr lang="zh-HK" altLang="en-US" smtClean="0"/>
              <a:t>‹#›</a:t>
            </a:fld>
            <a:endParaRPr lang="zh-HK" altLang="en-US"/>
          </a:p>
        </p:txBody>
      </p:sp>
    </p:spTree>
    <p:extLst>
      <p:ext uri="{BB962C8B-B14F-4D97-AF65-F5344CB8AC3E}">
        <p14:creationId xmlns:p14="http://schemas.microsoft.com/office/powerpoint/2010/main" val="3731767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DF2C72-1827-4E57-A890-75F1E8C85771}" type="datetimeFigureOut">
              <a:rPr lang="zh-HK" altLang="en-US" smtClean="0"/>
              <a:t>19/11/2024</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C7B398DD-7584-496C-B409-7A4F62A33A99}" type="slidenum">
              <a:rPr lang="zh-HK" altLang="en-US" smtClean="0"/>
              <a:t>‹#›</a:t>
            </a:fld>
            <a:endParaRPr lang="zh-HK" altLang="en-US"/>
          </a:p>
        </p:txBody>
      </p:sp>
    </p:spTree>
    <p:extLst>
      <p:ext uri="{BB962C8B-B14F-4D97-AF65-F5344CB8AC3E}">
        <p14:creationId xmlns:p14="http://schemas.microsoft.com/office/powerpoint/2010/main" val="2783489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DF2C72-1827-4E57-A890-75F1E8C85771}" type="datetimeFigureOut">
              <a:rPr lang="zh-HK" altLang="en-US" smtClean="0"/>
              <a:t>19/11/2024</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C7B398DD-7584-496C-B409-7A4F62A33A99}" type="slidenum">
              <a:rPr lang="zh-HK" altLang="en-US" smtClean="0"/>
              <a:t>‹#›</a:t>
            </a:fld>
            <a:endParaRPr lang="zh-HK" altLang="en-US"/>
          </a:p>
        </p:txBody>
      </p:sp>
    </p:spTree>
    <p:extLst>
      <p:ext uri="{BB962C8B-B14F-4D97-AF65-F5344CB8AC3E}">
        <p14:creationId xmlns:p14="http://schemas.microsoft.com/office/powerpoint/2010/main" val="161113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7DF2C72-1827-4E57-A890-75F1E8C85771}" type="datetimeFigureOut">
              <a:rPr lang="zh-HK" altLang="en-US" smtClean="0"/>
              <a:t>19/11/2024</a:t>
            </a:fld>
            <a:endParaRPr lang="zh-HK"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zh-HK" altLang="en-US"/>
          </a:p>
        </p:txBody>
      </p:sp>
      <p:sp>
        <p:nvSpPr>
          <p:cNvPr id="9" name="Slide Number Placeholder 8"/>
          <p:cNvSpPr>
            <a:spLocks noGrp="1"/>
          </p:cNvSpPr>
          <p:nvPr>
            <p:ph type="sldNum" sz="quarter" idx="12"/>
          </p:nvPr>
        </p:nvSpPr>
        <p:spPr/>
        <p:txBody>
          <a:bodyPr/>
          <a:lstStyle/>
          <a:p>
            <a:fld id="{C7B398DD-7584-496C-B409-7A4F62A33A99}" type="slidenum">
              <a:rPr lang="zh-HK" altLang="en-US" smtClean="0"/>
              <a:t>‹#›</a:t>
            </a:fld>
            <a:endParaRPr lang="zh-HK" altLang="en-US"/>
          </a:p>
        </p:txBody>
      </p:sp>
    </p:spTree>
    <p:extLst>
      <p:ext uri="{BB962C8B-B14F-4D97-AF65-F5344CB8AC3E}">
        <p14:creationId xmlns:p14="http://schemas.microsoft.com/office/powerpoint/2010/main" val="15564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7DF2C72-1827-4E57-A890-75F1E8C85771}" type="datetimeFigureOut">
              <a:rPr lang="zh-HK" altLang="en-US" smtClean="0"/>
              <a:t>19/11/2024</a:t>
            </a:fld>
            <a:endParaRPr lang="zh-HK"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zh-HK"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7B398DD-7584-496C-B409-7A4F62A33A99}" type="slidenum">
              <a:rPr lang="zh-HK" altLang="en-US" smtClean="0"/>
              <a:t>‹#›</a:t>
            </a:fld>
            <a:endParaRPr lang="zh-HK" altLang="en-US"/>
          </a:p>
        </p:txBody>
      </p:sp>
    </p:spTree>
    <p:extLst>
      <p:ext uri="{BB962C8B-B14F-4D97-AF65-F5344CB8AC3E}">
        <p14:creationId xmlns:p14="http://schemas.microsoft.com/office/powerpoint/2010/main" val="901789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7DF2C72-1827-4E57-A890-75F1E8C85771}" type="datetimeFigureOut">
              <a:rPr lang="zh-HK" altLang="en-US" smtClean="0"/>
              <a:t>19/11/2024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C7B398DD-7584-496C-B409-7A4F62A33A99}" type="slidenum">
              <a:rPr lang="zh-HK" altLang="en-US" smtClean="0"/>
              <a:t>‹#›</a:t>
            </a:fld>
            <a:endParaRPr lang="zh-HK" altLang="en-US"/>
          </a:p>
        </p:txBody>
      </p:sp>
    </p:spTree>
    <p:extLst>
      <p:ext uri="{BB962C8B-B14F-4D97-AF65-F5344CB8AC3E}">
        <p14:creationId xmlns:p14="http://schemas.microsoft.com/office/powerpoint/2010/main" val="2458339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7DF2C72-1827-4E57-A890-75F1E8C85771}" type="datetimeFigureOut">
              <a:rPr lang="zh-HK" altLang="en-US" smtClean="0"/>
              <a:t>19/11/2024</a:t>
            </a:fld>
            <a:endParaRPr lang="zh-HK"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zh-HK"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7B398DD-7584-496C-B409-7A4F62A33A99}" type="slidenum">
              <a:rPr lang="zh-HK" altLang="en-US" smtClean="0"/>
              <a:t>‹#›</a:t>
            </a:fld>
            <a:endParaRPr lang="zh-HK"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00876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a:extLst>
              <a:ext uri="{FF2B5EF4-FFF2-40B4-BE49-F238E27FC236}">
                <a16:creationId xmlns:a16="http://schemas.microsoft.com/office/drawing/2014/main" id="{B56ED340-08EA-C1A2-3000-8ECDB34E5CEF}"/>
              </a:ext>
            </a:extLst>
          </p:cNvPr>
          <p:cNvSpPr txBox="1">
            <a:spLocks/>
          </p:cNvSpPr>
          <p:nvPr/>
        </p:nvSpPr>
        <p:spPr>
          <a:xfrm>
            <a:off x="1524000" y="1235636"/>
            <a:ext cx="9144000" cy="17824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Building bright minds: How to support children’s cognitive </a:t>
            </a:r>
            <a:r>
              <a:rPr lang="en-US" altLang="zh-TW" sz="4400" b="1">
                <a:latin typeface="Times New Roman" panose="02020603050405020304" pitchFamily="18" charset="0"/>
                <a:ea typeface="微軟正黑體" panose="020B0604030504040204" pitchFamily="34" charset="-120"/>
                <a:cs typeface="Times New Roman" panose="02020603050405020304" pitchFamily="18" charset="0"/>
              </a:rPr>
              <a:t>development?</a:t>
            </a:r>
            <a:endParaRPr lang="zh-HK" altLang="en-US" sz="4400" dirty="0">
              <a:latin typeface="Times New Roman" panose="02020603050405020304" pitchFamily="18" charset="0"/>
              <a:cs typeface="Times New Roman" panose="02020603050405020304" pitchFamily="18" charset="0"/>
            </a:endParaRPr>
          </a:p>
        </p:txBody>
      </p:sp>
      <p:sp>
        <p:nvSpPr>
          <p:cNvPr id="8" name="Rectangle 5">
            <a:extLst>
              <a:ext uri="{FF2B5EF4-FFF2-40B4-BE49-F238E27FC236}">
                <a16:creationId xmlns:a16="http://schemas.microsoft.com/office/drawing/2014/main" id="{E30D64EB-0874-4F47-A9BE-D0510F5B54B6}"/>
              </a:ext>
            </a:extLst>
          </p:cNvPr>
          <p:cNvSpPr/>
          <p:nvPr/>
        </p:nvSpPr>
        <p:spPr>
          <a:xfrm>
            <a:off x="738251" y="3532810"/>
            <a:ext cx="10715498" cy="461665"/>
          </a:xfrm>
          <a:prstGeom prst="rect">
            <a:avLst/>
          </a:prstGeom>
        </p:spPr>
        <p:txBody>
          <a:bodyPr wrap="none">
            <a:spAutoFit/>
          </a:bodyPr>
          <a:lstStyle/>
          <a:p>
            <a:r>
              <a:rPr lang="en-GB" sz="2400" b="1" dirty="0">
                <a:solidFill>
                  <a:srgbClr val="000000"/>
                </a:solidFill>
                <a:effectLst/>
                <a:latin typeface="Times New Roman" panose="02020603050405020304" pitchFamily="18" charset="0"/>
                <a:ea typeface="PMingLiU" panose="02020500000000000000" pitchFamily="18" charset="-120"/>
              </a:rPr>
              <a:t>Strand II: Promotion of Healthy, Happy and Balanced Development of Children</a:t>
            </a:r>
            <a:endParaRPr lang="zh-TW" altLang="en-US" sz="2400" b="1" dirty="0">
              <a:latin typeface="微軟正黑體" panose="020B0604030504040204" pitchFamily="34" charset="-120"/>
              <a:ea typeface="微軟正黑體" panose="020B0604030504040204" pitchFamily="34" charset="-120"/>
            </a:endParaRPr>
          </a:p>
        </p:txBody>
      </p:sp>
      <p:sp>
        <p:nvSpPr>
          <p:cNvPr id="9" name="Rectangle 8">
            <a:extLst>
              <a:ext uri="{FF2B5EF4-FFF2-40B4-BE49-F238E27FC236}">
                <a16:creationId xmlns:a16="http://schemas.microsoft.com/office/drawing/2014/main" id="{4FE4CE32-E727-44A7-83F7-B8835B21602C}"/>
              </a:ext>
            </a:extLst>
          </p:cNvPr>
          <p:cNvSpPr/>
          <p:nvPr/>
        </p:nvSpPr>
        <p:spPr>
          <a:xfrm>
            <a:off x="7555345" y="5552346"/>
            <a:ext cx="4134775" cy="9350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Parent Education Resource Package for Primary Schools</a:t>
            </a:r>
            <a:endParaRPr lang="zh-TW" altLang="en-US" sz="20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1288679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a:extLst>
              <a:ext uri="{FF2B5EF4-FFF2-40B4-BE49-F238E27FC236}">
                <a16:creationId xmlns:a16="http://schemas.microsoft.com/office/drawing/2014/main" id="{0D875239-1CC6-01D7-AF0D-DDE68108B041}"/>
              </a:ext>
            </a:extLst>
          </p:cNvPr>
          <p:cNvSpPr>
            <a:spLocks noGrp="1"/>
          </p:cNvSpPr>
          <p:nvPr>
            <p:ph type="title"/>
          </p:nvPr>
        </p:nvSpPr>
        <p:spPr/>
        <p:txBody>
          <a:bodyPr>
            <a:normAutofit/>
          </a:bodyPr>
          <a:lstStyle/>
          <a:p>
            <a:r>
              <a:rPr lang="en-GB" sz="440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C</a:t>
            </a:r>
            <a:r>
              <a:rPr lang="en-GB" sz="4400" b="1"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ultivating a growth </a:t>
            </a:r>
            <a:r>
              <a:rPr lang="en-GB" sz="440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mindset in parents </a:t>
            </a:r>
            <a:r>
              <a:rPr lang="en-GB" sz="4400" b="1"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and children</a:t>
            </a:r>
            <a:endParaRPr lang="zh-TW" altLang="en-US" sz="4400" b="1" dirty="0">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2C38B4F8-1BFA-D44D-CC4A-819BAB59B99F}"/>
              </a:ext>
            </a:extLst>
          </p:cNvPr>
          <p:cNvSpPr>
            <a:spLocks noGrp="1"/>
          </p:cNvSpPr>
          <p:nvPr>
            <p:ph idx="1"/>
          </p:nvPr>
        </p:nvSpPr>
        <p:spPr>
          <a:xfrm>
            <a:off x="1347158" y="2407672"/>
            <a:ext cx="9959017" cy="2431748"/>
          </a:xfrm>
        </p:spPr>
        <p:txBody>
          <a:bodyPr>
            <a:normAutofit/>
          </a:bodyPr>
          <a:lstStyle/>
          <a:p>
            <a:pPr>
              <a:spcAft>
                <a:spcPts val="1200"/>
              </a:spcAft>
              <a:buFont typeface="Webdings" panose="05030102010509060703" pitchFamily="18" charset="2"/>
              <a:buChar char=""/>
            </a:pP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 </a:t>
            </a:r>
            <a:r>
              <a:rPr lang="en-GB"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“You </a:t>
            </a:r>
            <a:r>
              <a:rPr lang="en-GB" b="1" dirty="0">
                <a:solidFill>
                  <a:srgbClr val="00B050"/>
                </a:solidFill>
                <a:effectLst/>
                <a:latin typeface="Times New Roman" panose="02020603050405020304" pitchFamily="18" charset="0"/>
                <a:ea typeface="PMingLiU" panose="02020500000000000000" pitchFamily="18" charset="-120"/>
                <a:cs typeface="Times New Roman" panose="02020603050405020304" pitchFamily="18" charset="0"/>
              </a:rPr>
              <a:t>haven’t</a:t>
            </a:r>
            <a:r>
              <a:rPr lang="en-GB"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 learnt this equation yet...”</a:t>
            </a:r>
            <a:endParaRPr lang="zh-TW" altLang="en-US" dirty="0">
              <a:latin typeface="Times New Roman" panose="02020603050405020304" pitchFamily="18" charset="0"/>
              <a:ea typeface="微軟正黑體" panose="020B0604030504040204" pitchFamily="34" charset="-120"/>
              <a:cs typeface="Times New Roman" panose="02020603050405020304" pitchFamily="18" charset="0"/>
            </a:endParaRPr>
          </a:p>
          <a:p>
            <a:pPr>
              <a:spcAft>
                <a:spcPts val="1200"/>
              </a:spcAft>
              <a:buFont typeface="Webdings" panose="05030102010509060703" pitchFamily="18" charset="2"/>
              <a:buChar cha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GB"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“Is this question difficult to you? That means your </a:t>
            </a:r>
            <a:r>
              <a:rPr lang="en-GB" b="1" dirty="0">
                <a:solidFill>
                  <a:srgbClr val="00B050"/>
                </a:solidFill>
                <a:effectLst/>
                <a:latin typeface="Times New Roman" panose="02020603050405020304" pitchFamily="18" charset="0"/>
                <a:ea typeface="PMingLiU" panose="02020500000000000000" pitchFamily="18" charset="-120"/>
                <a:cs typeface="Times New Roman" panose="02020603050405020304" pitchFamily="18" charset="0"/>
              </a:rPr>
              <a:t>brain cells are working hard to establish the connections you need</a:t>
            </a:r>
            <a:r>
              <a:rPr lang="en-GB"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a:t>
            </a:r>
            <a:endParaRPr lang="zh-TW" altLang="en-US" dirty="0">
              <a:latin typeface="Times New Roman" panose="02020603050405020304" pitchFamily="18" charset="0"/>
              <a:ea typeface="微軟正黑體" panose="020B0604030504040204" pitchFamily="34" charset="-120"/>
              <a:cs typeface="Times New Roman" panose="02020603050405020304" pitchFamily="18" charset="0"/>
            </a:endParaRPr>
          </a:p>
          <a:p>
            <a:pPr>
              <a:spcAft>
                <a:spcPts val="1200"/>
              </a:spcAft>
              <a:buFont typeface="Webdings" panose="05030102010509060703" pitchFamily="18" charset="2"/>
              <a:buChar cha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GB"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“I remember </a:t>
            </a:r>
            <a:r>
              <a:rPr lang="en-GB" b="1" dirty="0">
                <a:solidFill>
                  <a:srgbClr val="00B050"/>
                </a:solidFill>
                <a:effectLst/>
                <a:latin typeface="Times New Roman" panose="02020603050405020304" pitchFamily="18" charset="0"/>
                <a:ea typeface="PMingLiU" panose="02020500000000000000" pitchFamily="18" charset="-120"/>
                <a:cs typeface="Times New Roman" panose="02020603050405020304" pitchFamily="18" charset="0"/>
              </a:rPr>
              <a:t>you didn’t</a:t>
            </a:r>
            <a:r>
              <a:rPr lang="en-GB"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 but </a:t>
            </a:r>
            <a:r>
              <a:rPr lang="en-GB" b="1" dirty="0">
                <a:solidFill>
                  <a:srgbClr val="00B050"/>
                </a:solidFill>
                <a:effectLst/>
                <a:latin typeface="Times New Roman" panose="02020603050405020304" pitchFamily="18" charset="0"/>
                <a:ea typeface="PMingLiU" panose="02020500000000000000" pitchFamily="18" charset="-120"/>
                <a:cs typeface="Times New Roman" panose="02020603050405020304" pitchFamily="18" charset="0"/>
              </a:rPr>
              <a:t>now you</a:t>
            </a:r>
            <a:r>
              <a:rPr lang="en-GB"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a:t>
            </a:r>
            <a:endParaRPr lang="zh-TW" altLang="en-US" dirty="0">
              <a:latin typeface="Times New Roman" panose="02020603050405020304" pitchFamily="18" charset="0"/>
              <a:ea typeface="微軟正黑體" panose="020B0604030504040204" pitchFamily="34" charset="-120"/>
              <a:cs typeface="Times New Roman" panose="02020603050405020304" pitchFamily="18" charset="0"/>
            </a:endParaRPr>
          </a:p>
          <a:p>
            <a:pPr>
              <a:spcAft>
                <a:spcPts val="1200"/>
              </a:spcAft>
              <a:buFont typeface="Webdings" panose="05030102010509060703" pitchFamily="18" charset="2"/>
              <a:buChar cha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GB"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“I think your </a:t>
            </a:r>
            <a:r>
              <a:rPr lang="en-GB" b="1" dirty="0">
                <a:solidFill>
                  <a:srgbClr val="00B050"/>
                </a:solidFill>
                <a:effectLst/>
                <a:latin typeface="Times New Roman" panose="02020603050405020304" pitchFamily="18" charset="0"/>
                <a:ea typeface="PMingLiU" panose="02020500000000000000" pitchFamily="18" charset="-120"/>
                <a:cs typeface="Times New Roman" panose="02020603050405020304" pitchFamily="18" charset="0"/>
              </a:rPr>
              <a:t>strategy</a:t>
            </a:r>
            <a:r>
              <a:rPr lang="en-GB"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 is great...”</a:t>
            </a:r>
            <a:endParaRPr lang="zh-TW" altLang="en-US"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8" name="內容版面配置區 2">
            <a:extLst>
              <a:ext uri="{FF2B5EF4-FFF2-40B4-BE49-F238E27FC236}">
                <a16:creationId xmlns:a16="http://schemas.microsoft.com/office/drawing/2014/main" id="{665593D1-CDFF-77FC-C310-0ED46958B073}"/>
              </a:ext>
            </a:extLst>
          </p:cNvPr>
          <p:cNvSpPr txBox="1">
            <a:spLocks/>
          </p:cNvSpPr>
          <p:nvPr/>
        </p:nvSpPr>
        <p:spPr>
          <a:xfrm>
            <a:off x="1013783" y="1842856"/>
            <a:ext cx="10515600" cy="63149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Courier New" panose="02070309020205020404" pitchFamily="49" charset="0"/>
              <a:buChar char="o"/>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When talking to children, parents can try to say the following:</a:t>
            </a:r>
            <a:endParaRPr lang="zh-TW" altLang="en-US" dirty="0">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600449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568;p38">
            <a:extLst>
              <a:ext uri="{FF2B5EF4-FFF2-40B4-BE49-F238E27FC236}">
                <a16:creationId xmlns:a16="http://schemas.microsoft.com/office/drawing/2014/main" id="{502018AD-B26E-42CE-8884-13B0D42BAAC3}"/>
              </a:ext>
            </a:extLst>
          </p:cNvPr>
          <p:cNvSpPr txBox="1"/>
          <p:nvPr/>
        </p:nvSpPr>
        <p:spPr>
          <a:xfrm>
            <a:off x="8595460" y="5233731"/>
            <a:ext cx="2075465" cy="69006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1400"/>
              <a:buFont typeface="Arial"/>
              <a:buNone/>
            </a:pPr>
            <a:r>
              <a:rPr lang="en-US" altLang="zh-TW" sz="2000" b="1" dirty="0">
                <a:solidFill>
                  <a:schemeClr val="dk1"/>
                </a:solidFill>
                <a:latin typeface="Times New Roman" panose="02020603050405020304" pitchFamily="18" charset="0"/>
                <a:ea typeface="Arial"/>
                <a:cs typeface="Times New Roman" panose="02020603050405020304" pitchFamily="18" charset="0"/>
                <a:sym typeface="Arial"/>
              </a:rPr>
              <a:t>Watch the video</a:t>
            </a:r>
            <a:endParaRPr sz="2000" b="1" dirty="0">
              <a:solidFill>
                <a:schemeClr val="dk1"/>
              </a:solidFill>
              <a:latin typeface="Arial"/>
              <a:ea typeface="Arial"/>
              <a:cs typeface="Arial"/>
              <a:sym typeface="Arial"/>
            </a:endParaRPr>
          </a:p>
        </p:txBody>
      </p:sp>
      <p:sp>
        <p:nvSpPr>
          <p:cNvPr id="7" name="標題 1">
            <a:extLst>
              <a:ext uri="{FF2B5EF4-FFF2-40B4-BE49-F238E27FC236}">
                <a16:creationId xmlns:a16="http://schemas.microsoft.com/office/drawing/2014/main" id="{0D875239-1CC6-01D7-AF0D-DDE68108B041}"/>
              </a:ext>
            </a:extLst>
          </p:cNvPr>
          <p:cNvSpPr>
            <a:spLocks noGrp="1"/>
          </p:cNvSpPr>
          <p:nvPr>
            <p:ph type="title"/>
          </p:nvPr>
        </p:nvSpPr>
        <p:spPr>
          <a:xfrm>
            <a:off x="1097280" y="286603"/>
            <a:ext cx="10058400" cy="1450757"/>
          </a:xfrm>
        </p:spPr>
        <p:txBody>
          <a:bodyPr>
            <a:normAutofit/>
          </a:bodyPr>
          <a:lstStyle/>
          <a:p>
            <a:r>
              <a:rPr lang="en-GB" sz="440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C</a:t>
            </a:r>
            <a:r>
              <a:rPr lang="en-GB" sz="4400" b="1"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ultivating a growth mindset in </a:t>
            </a:r>
            <a:r>
              <a:rPr lang="en-GB" sz="440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parents </a:t>
            </a:r>
            <a:r>
              <a:rPr lang="en-GB" sz="4400" b="1"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and children</a:t>
            </a:r>
            <a:endParaRPr lang="zh-TW" altLang="en-US" sz="4400" b="1" dirty="0">
              <a:latin typeface="微軟正黑體" panose="020B0604030504040204" pitchFamily="34" charset="-120"/>
              <a:ea typeface="微軟正黑體" panose="020B0604030504040204" pitchFamily="34" charset="-120"/>
            </a:endParaRPr>
          </a:p>
        </p:txBody>
      </p:sp>
      <p:pic>
        <p:nvPicPr>
          <p:cNvPr id="5" name="Picture 4"/>
          <p:cNvPicPr>
            <a:picLocks noChangeAspect="1"/>
          </p:cNvPicPr>
          <p:nvPr/>
        </p:nvPicPr>
        <p:blipFill rotWithShape="1">
          <a:blip r:embed="rId3"/>
          <a:srcRect l="7767" t="4523" r="11514" b="11548"/>
          <a:stretch/>
        </p:blipFill>
        <p:spPr>
          <a:xfrm>
            <a:off x="1662545" y="2105891"/>
            <a:ext cx="5874328" cy="3472873"/>
          </a:xfrm>
          <a:prstGeom prst="rect">
            <a:avLst/>
          </a:prstGeom>
        </p:spPr>
      </p:pic>
      <p:sp>
        <p:nvSpPr>
          <p:cNvPr id="2" name="Rectangle 1">
            <a:extLst>
              <a:ext uri="{FF2B5EF4-FFF2-40B4-BE49-F238E27FC236}">
                <a16:creationId xmlns:a16="http://schemas.microsoft.com/office/drawing/2014/main" id="{BC587657-1C5C-71BC-E260-E9BA0116C1AA}"/>
              </a:ext>
            </a:extLst>
          </p:cNvPr>
          <p:cNvSpPr/>
          <p:nvPr/>
        </p:nvSpPr>
        <p:spPr>
          <a:xfrm>
            <a:off x="2993686" y="3375003"/>
            <a:ext cx="3629056" cy="106845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Do You “Mind</a:t>
            </a:r>
            <a:r>
              <a:rPr lang="en-US" altLang="zh-TW" sz="2400" b="1" dirty="0">
                <a:solidFill>
                  <a:schemeClr val="tx1"/>
                </a:solidFill>
                <a:latin typeface="Times New Roman" panose="02020603050405020304" pitchFamily="18" charset="0"/>
                <a:cs typeface="Times New Roman" panose="02020603050405020304" pitchFamily="18" charset="0"/>
              </a:rPr>
              <a:t>”?</a:t>
            </a:r>
            <a:endParaRPr lang="en-NZ" sz="2400" b="1" dirty="0">
              <a:solidFill>
                <a:schemeClr val="tx1"/>
              </a:solidFill>
              <a:latin typeface="Times New Roman" panose="02020603050405020304" pitchFamily="18" charset="0"/>
              <a:cs typeface="Times New Roman" panose="02020603050405020304" pitchFamily="18" charset="0"/>
            </a:endParaRPr>
          </a:p>
        </p:txBody>
      </p:sp>
      <p:sp>
        <p:nvSpPr>
          <p:cNvPr id="10" name="AutoShape 4" descr="QR Code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文字方塊 10"/>
          <p:cNvSpPr txBox="1"/>
          <p:nvPr/>
        </p:nvSpPr>
        <p:spPr>
          <a:xfrm>
            <a:off x="8595459" y="2327564"/>
            <a:ext cx="2257267" cy="2401454"/>
          </a:xfrm>
          <a:prstGeom prst="rect">
            <a:avLst/>
          </a:prstGeom>
          <a:noFill/>
        </p:spPr>
        <p:txBody>
          <a:bodyPr wrap="square" rtlCol="0">
            <a:spAutoFit/>
          </a:bodyPr>
          <a:lstStyle/>
          <a:p>
            <a:endParaRPr lang="en-US" dirty="0"/>
          </a:p>
        </p:txBody>
      </p:sp>
      <p:pic>
        <p:nvPicPr>
          <p:cNvPr id="3" name="圖片 2">
            <a:extLst>
              <a:ext uri="{FF2B5EF4-FFF2-40B4-BE49-F238E27FC236}">
                <a16:creationId xmlns:a16="http://schemas.microsoft.com/office/drawing/2014/main" id="{4673D0C3-EBFD-47F6-BCB0-307CEF3522A8}"/>
              </a:ext>
            </a:extLst>
          </p:cNvPr>
          <p:cNvPicPr>
            <a:picLocks noChangeAspect="1"/>
          </p:cNvPicPr>
          <p:nvPr/>
        </p:nvPicPr>
        <p:blipFill>
          <a:blip r:embed="rId4"/>
          <a:stretch>
            <a:fillRect/>
          </a:stretch>
        </p:blipFill>
        <p:spPr>
          <a:xfrm>
            <a:off x="8556705" y="2967668"/>
            <a:ext cx="2152973" cy="2152973"/>
          </a:xfrm>
          <a:prstGeom prst="rect">
            <a:avLst/>
          </a:prstGeom>
        </p:spPr>
      </p:pic>
    </p:spTree>
    <p:extLst>
      <p:ext uri="{BB962C8B-B14F-4D97-AF65-F5344CB8AC3E}">
        <p14:creationId xmlns:p14="http://schemas.microsoft.com/office/powerpoint/2010/main" val="2588900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srcRect r="17715"/>
          <a:stretch/>
        </p:blipFill>
        <p:spPr>
          <a:xfrm>
            <a:off x="1249146" y="2381251"/>
            <a:ext cx="5580280" cy="3850294"/>
          </a:xfrm>
          <a:prstGeom prst="rect">
            <a:avLst/>
          </a:prstGeom>
        </p:spPr>
      </p:pic>
      <p:sp>
        <p:nvSpPr>
          <p:cNvPr id="6" name="標題 1">
            <a:extLst>
              <a:ext uri="{FF2B5EF4-FFF2-40B4-BE49-F238E27FC236}">
                <a16:creationId xmlns:a16="http://schemas.microsoft.com/office/drawing/2014/main" id="{0D875239-1CC6-01D7-AF0D-DDE68108B041}"/>
              </a:ext>
            </a:extLst>
          </p:cNvPr>
          <p:cNvSpPr>
            <a:spLocks noGrp="1"/>
          </p:cNvSpPr>
          <p:nvPr>
            <p:ph type="title"/>
          </p:nvPr>
        </p:nvSpPr>
        <p:spPr/>
        <p:txBody>
          <a:bodyPr>
            <a:normAutofit/>
          </a:bodyPr>
          <a:lstStyle/>
          <a:p>
            <a:r>
              <a:rPr lang="en-GB" sz="440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C</a:t>
            </a:r>
            <a:r>
              <a:rPr lang="en-GB" sz="4400" b="1"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ultivating a growth mindset in </a:t>
            </a:r>
            <a:r>
              <a:rPr lang="en-GB" sz="440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parents </a:t>
            </a:r>
            <a:r>
              <a:rPr lang="en-GB" sz="4400" b="1"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and children</a:t>
            </a:r>
            <a:endParaRPr lang="zh-TW" altLang="en-US" sz="4400" b="1" dirty="0">
              <a:latin typeface="微軟正黑體" panose="020B0604030504040204" pitchFamily="34" charset="-120"/>
              <a:ea typeface="微軟正黑體" panose="020B0604030504040204" pitchFamily="34" charset="-120"/>
            </a:endParaRPr>
          </a:p>
        </p:txBody>
      </p:sp>
      <p:sp>
        <p:nvSpPr>
          <p:cNvPr id="8" name="Google Shape;568;p38">
            <a:extLst>
              <a:ext uri="{FF2B5EF4-FFF2-40B4-BE49-F238E27FC236}">
                <a16:creationId xmlns:a16="http://schemas.microsoft.com/office/drawing/2014/main" id="{502018AD-B26E-42CE-8884-13B0D42BAAC3}"/>
              </a:ext>
            </a:extLst>
          </p:cNvPr>
          <p:cNvSpPr txBox="1"/>
          <p:nvPr/>
        </p:nvSpPr>
        <p:spPr>
          <a:xfrm>
            <a:off x="7366524" y="5727607"/>
            <a:ext cx="2075465" cy="69006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1400"/>
              <a:buFont typeface="Arial"/>
              <a:buNone/>
            </a:pPr>
            <a:r>
              <a:rPr lang="en-US" altLang="zh-TW" sz="2000" b="1" dirty="0">
                <a:solidFill>
                  <a:schemeClr val="dk1"/>
                </a:solidFill>
                <a:latin typeface="Times New Roman" panose="02020603050405020304" pitchFamily="18" charset="0"/>
                <a:ea typeface="Arial"/>
                <a:cs typeface="Times New Roman" panose="02020603050405020304" pitchFamily="18" charset="0"/>
                <a:sym typeface="Arial"/>
              </a:rPr>
              <a:t>Watch the video</a:t>
            </a:r>
            <a:endParaRPr sz="2000" b="1" dirty="0">
              <a:solidFill>
                <a:schemeClr val="dk1"/>
              </a:solidFill>
              <a:latin typeface="Arial"/>
              <a:ea typeface="Arial"/>
              <a:cs typeface="Arial"/>
              <a:sym typeface="Arial"/>
            </a:endParaRPr>
          </a:p>
        </p:txBody>
      </p:sp>
      <p:sp>
        <p:nvSpPr>
          <p:cNvPr id="13" name="內容版面配置區 2">
            <a:extLst>
              <a:ext uri="{FF2B5EF4-FFF2-40B4-BE49-F238E27FC236}">
                <a16:creationId xmlns:a16="http://schemas.microsoft.com/office/drawing/2014/main" id="{665593D1-CDFF-77FC-C310-0ED46958B073}"/>
              </a:ext>
            </a:extLst>
          </p:cNvPr>
          <p:cNvSpPr>
            <a:spLocks noGrp="1"/>
          </p:cNvSpPr>
          <p:nvPr>
            <p:ph idx="1"/>
          </p:nvPr>
        </p:nvSpPr>
        <p:spPr>
          <a:xfrm>
            <a:off x="878205" y="1832611"/>
            <a:ext cx="10515600" cy="548640"/>
          </a:xfrm>
        </p:spPr>
        <p:txBody>
          <a:bodyPr>
            <a:noAutofit/>
          </a:bodyPr>
          <a:lstStyle/>
          <a:p>
            <a:pPr>
              <a:buFont typeface="Courier New" panose="02070309020205020404" pitchFamily="49" charset="0"/>
              <a:buChar char="o"/>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How did Yu Chui Yee face difficulties and overcome failure to achieve her short-term and long-term goals?</a:t>
            </a:r>
            <a:endParaRPr lang="zh-HK" altLang="en-US"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 name="Rectangle 1">
            <a:extLst>
              <a:ext uri="{FF2B5EF4-FFF2-40B4-BE49-F238E27FC236}">
                <a16:creationId xmlns:a16="http://schemas.microsoft.com/office/drawing/2014/main" id="{792DB0FD-503F-F396-451F-F9ABE2EA8521}"/>
              </a:ext>
            </a:extLst>
          </p:cNvPr>
          <p:cNvSpPr/>
          <p:nvPr/>
        </p:nvSpPr>
        <p:spPr>
          <a:xfrm>
            <a:off x="1360195" y="2985974"/>
            <a:ext cx="2457203" cy="255369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dirty="0">
                <a:solidFill>
                  <a:srgbClr val="000000"/>
                </a:solidFill>
                <a:effectLst/>
                <a:latin typeface="Times New Roman" panose="02020603050405020304" pitchFamily="18" charset="0"/>
                <a:ea typeface="PMingLiU" panose="02020500000000000000" pitchFamily="18" charset="-120"/>
              </a:rPr>
              <a:t>Positive Parenting Encourages Growth: Yu Chui Yee</a:t>
            </a:r>
            <a:br>
              <a:rPr lang="en-GB" sz="1800" dirty="0">
                <a:solidFill>
                  <a:srgbClr val="000000"/>
                </a:solidFill>
                <a:effectLst/>
                <a:latin typeface="Times New Roman" panose="02020603050405020304" pitchFamily="18" charset="0"/>
                <a:ea typeface="PMingLiU" panose="02020500000000000000" pitchFamily="18" charset="-120"/>
              </a:rPr>
            </a:br>
            <a:r>
              <a:rPr lang="en-GB" sz="1800" dirty="0">
                <a:solidFill>
                  <a:srgbClr val="000000"/>
                </a:solidFill>
                <a:effectLst/>
                <a:latin typeface="Times New Roman" panose="02020603050405020304" pitchFamily="18" charset="0"/>
                <a:ea typeface="PMingLiU" panose="02020500000000000000" pitchFamily="18" charset="-120"/>
              </a:rPr>
              <a:t>Overcoming Difficulties in Life</a:t>
            </a:r>
            <a:endParaRPr lang="en-NZ" sz="2400" dirty="0">
              <a:solidFill>
                <a:schemeClr val="tx1"/>
              </a:solidFill>
              <a:latin typeface="Times New Roman" panose="02020603050405020304" pitchFamily="18" charset="0"/>
              <a:cs typeface="Times New Roman" panose="02020603050405020304" pitchFamily="18" charset="0"/>
            </a:endParaRPr>
          </a:p>
        </p:txBody>
      </p:sp>
      <p:sp>
        <p:nvSpPr>
          <p:cNvPr id="4" name="AutoShape 2" descr="QR Code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QR Code 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8" descr="QR Code Imag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QR 碼​影像"/>
          <p:cNvSpPr>
            <a:spLocks noChangeAspect="1" noChangeArrowheads="1"/>
          </p:cNvSpPr>
          <p:nvPr/>
        </p:nvSpPr>
        <p:spPr bwMode="auto">
          <a:xfrm>
            <a:off x="7733778" y="3753597"/>
            <a:ext cx="601661" cy="6016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圖片 9"/>
          <p:cNvPicPr>
            <a:picLocks noChangeAspect="1"/>
          </p:cNvPicPr>
          <p:nvPr/>
        </p:nvPicPr>
        <p:blipFill>
          <a:blip r:embed="rId4"/>
          <a:stretch>
            <a:fillRect/>
          </a:stretch>
        </p:blipFill>
        <p:spPr>
          <a:xfrm>
            <a:off x="7480786" y="4186781"/>
            <a:ext cx="1709305" cy="1709305"/>
          </a:xfrm>
          <a:prstGeom prst="rect">
            <a:avLst/>
          </a:prstGeom>
        </p:spPr>
      </p:pic>
    </p:spTree>
    <p:extLst>
      <p:ext uri="{BB962C8B-B14F-4D97-AF65-F5344CB8AC3E}">
        <p14:creationId xmlns:p14="http://schemas.microsoft.com/office/powerpoint/2010/main" val="1814988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a:extLst>
              <a:ext uri="{FF2B5EF4-FFF2-40B4-BE49-F238E27FC236}">
                <a16:creationId xmlns:a16="http://schemas.microsoft.com/office/drawing/2014/main" id="{0D875239-1CC6-01D7-AF0D-DDE68108B041}"/>
              </a:ext>
            </a:extLst>
          </p:cNvPr>
          <p:cNvSpPr>
            <a:spLocks noGrp="1"/>
          </p:cNvSpPr>
          <p:nvPr>
            <p:ph type="title"/>
          </p:nvPr>
        </p:nvSpPr>
        <p:spPr/>
        <p:txBody>
          <a:bodyPr>
            <a:no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Ask guiding questions to help children understand </a:t>
            </a:r>
            <a:r>
              <a:rPr lang="en-US" altLang="zh-TW" sz="44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 </a:t>
            </a:r>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growth mindset</a:t>
            </a:r>
            <a:endParaRPr lang="zh-TW" altLang="en-US" sz="44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7" name="內容版面配置區 2">
            <a:extLst>
              <a:ext uri="{FF2B5EF4-FFF2-40B4-BE49-F238E27FC236}">
                <a16:creationId xmlns:a16="http://schemas.microsoft.com/office/drawing/2014/main" id="{2C38B4F8-1BFA-D44D-CC4A-819BAB59B99F}"/>
              </a:ext>
            </a:extLst>
          </p:cNvPr>
          <p:cNvSpPr>
            <a:spLocks noGrp="1"/>
          </p:cNvSpPr>
          <p:nvPr>
            <p:ph idx="1"/>
          </p:nvPr>
        </p:nvSpPr>
        <p:spPr>
          <a:xfrm>
            <a:off x="1097280" y="1845734"/>
            <a:ext cx="10058400" cy="4023360"/>
          </a:xfrm>
        </p:spPr>
        <p:txBody>
          <a:bodyPr>
            <a:normAutofit/>
          </a:bodyPr>
          <a:lstStyle/>
          <a:p>
            <a:pPr>
              <a:spcAft>
                <a:spcPts val="1200"/>
              </a:spcAft>
              <a:buFont typeface="Courier New" panose="02070309020205020404" pitchFamily="49" charset="0"/>
              <a:buChar char="o"/>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GB"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What were Yu Chui Yee’s goals and aspirations?</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a:spcAft>
                <a:spcPts val="1200"/>
              </a:spcAft>
              <a:buFont typeface="Courier New" panose="02070309020205020404" pitchFamily="49" charset="0"/>
              <a:buChar char="o"/>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GB"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What difficulties did Yu Chui Yee face?</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a:spcAft>
                <a:spcPts val="1200"/>
              </a:spcAft>
              <a:buFont typeface="Courier New" panose="02070309020205020404" pitchFamily="49" charset="0"/>
              <a:buChar char="o"/>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GB"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What actions did Yu Chui Yee take to achieve her goals</a:t>
            </a:r>
            <a:r>
              <a:rPr lang="en-GB"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a:spcAft>
                <a:spcPts val="1200"/>
              </a:spcAft>
              <a:buFont typeface="Courier New" panose="02070309020205020404" pitchFamily="49" charset="0"/>
              <a:buChar char="o"/>
            </a:pP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 </a:t>
            </a:r>
            <a:r>
              <a:rPr lang="en-GB"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Did Yu Chui Yee try hard, practice hard and think hard?</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1211629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a:extLst>
              <a:ext uri="{FF2B5EF4-FFF2-40B4-BE49-F238E27FC236}">
                <a16:creationId xmlns:a16="http://schemas.microsoft.com/office/drawing/2014/main" id="{0D875239-1CC6-01D7-AF0D-DDE68108B041}"/>
              </a:ext>
            </a:extLst>
          </p:cNvPr>
          <p:cNvSpPr>
            <a:spLocks noGrp="1"/>
          </p:cNvSpPr>
          <p:nvPr>
            <p:ph type="title"/>
          </p:nvPr>
        </p:nvSpPr>
        <p:spPr>
          <a:xfrm>
            <a:off x="867727" y="229453"/>
            <a:ext cx="10517505" cy="1450757"/>
          </a:xfrm>
        </p:spPr>
        <p:txBody>
          <a:bodyPr>
            <a:no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Things to consider when selecting a person</a:t>
            </a:r>
          </a:p>
        </p:txBody>
      </p:sp>
      <p:sp>
        <p:nvSpPr>
          <p:cNvPr id="7" name="內容版面配置區 2">
            <a:extLst>
              <a:ext uri="{FF2B5EF4-FFF2-40B4-BE49-F238E27FC236}">
                <a16:creationId xmlns:a16="http://schemas.microsoft.com/office/drawing/2014/main" id="{2C38B4F8-1BFA-D44D-CC4A-819BAB59B99F}"/>
              </a:ext>
            </a:extLst>
          </p:cNvPr>
          <p:cNvSpPr>
            <a:spLocks noGrp="1"/>
          </p:cNvSpPr>
          <p:nvPr>
            <p:ph idx="1"/>
          </p:nvPr>
        </p:nvSpPr>
        <p:spPr>
          <a:xfrm>
            <a:off x="1097280" y="1845734"/>
            <a:ext cx="10058400" cy="4023360"/>
          </a:xfrm>
        </p:spPr>
        <p:txBody>
          <a:bodyPr>
            <a:normAutofit/>
          </a:bodyPr>
          <a:lstStyle/>
          <a:p>
            <a:pPr>
              <a:spcAft>
                <a:spcPts val="1200"/>
              </a:spcAft>
              <a:buFont typeface="Courier New" panose="02070309020205020404" pitchFamily="49" charset="0"/>
              <a:buChar char="o"/>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Consider children’s </a:t>
            </a:r>
            <a:r>
              <a:rPr lang="en-US" altLang="zh-TW" b="1" dirty="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rPr>
              <a:t>age</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 and </a:t>
            </a:r>
            <a:r>
              <a:rPr lang="en-US" altLang="zh-TW" b="1" dirty="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rPr>
              <a:t>interests</a:t>
            </a:r>
          </a:p>
          <a:p>
            <a:pPr>
              <a:spcAft>
                <a:spcPts val="1200"/>
              </a:spcAft>
              <a:buFont typeface="Courier New" panose="02070309020205020404" pitchFamily="49" charset="0"/>
              <a:buChar char="o"/>
            </a:pP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 Consider the </a:t>
            </a:r>
            <a:r>
              <a:rPr lang="en-US" altLang="zh-TW" b="1" dirty="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rPr>
              <a:t>source</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b="1" dirty="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rPr>
              <a:t>length</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 and </a:t>
            </a:r>
            <a:r>
              <a:rPr lang="en-US" altLang="zh-TW" b="1" dirty="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rPr>
              <a:t>completeness</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 of information</a:t>
            </a:r>
            <a:endParaRPr lang="en-US" altLang="zh-TW" b="1" dirty="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endParaRPr>
          </a:p>
          <a:p>
            <a:pPr>
              <a:spcAft>
                <a:spcPts val="1200"/>
              </a:spcAft>
              <a:buFont typeface="Courier New" panose="02070309020205020404" pitchFamily="49" charset="0"/>
              <a:buChar char="o"/>
            </a:pP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 Do not talk only about the person’s setbacks and failures</a:t>
            </a:r>
          </a:p>
          <a:p>
            <a:pPr>
              <a:spcAft>
                <a:spcPts val="1200"/>
              </a:spcAft>
              <a:buFont typeface="Courier New" panose="02070309020205020404" pitchFamily="49" charset="0"/>
              <a:buChar char="o"/>
            </a:pP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 Help children think about how this person achieved his/her goals with his/her </a:t>
            </a:r>
            <a:r>
              <a:rPr lang="en-US" altLang="zh-TW" b="1" dirty="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rPr>
              <a:t>experiences</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b="1" dirty="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rPr>
              <a:t>efforts</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 and </a:t>
            </a:r>
            <a:r>
              <a:rPr lang="en-US" altLang="zh-TW" b="1" dirty="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rPr>
              <a:t>strategies</a:t>
            </a:r>
          </a:p>
        </p:txBody>
      </p:sp>
    </p:spTree>
    <p:extLst>
      <p:ext uri="{BB962C8B-B14F-4D97-AF65-F5344CB8AC3E}">
        <p14:creationId xmlns:p14="http://schemas.microsoft.com/office/powerpoint/2010/main" val="3197510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a:extLst>
              <a:ext uri="{FF2B5EF4-FFF2-40B4-BE49-F238E27FC236}">
                <a16:creationId xmlns:a16="http://schemas.microsoft.com/office/drawing/2014/main" id="{0D875239-1CC6-01D7-AF0D-DDE68108B041}"/>
              </a:ext>
            </a:extLst>
          </p:cNvPr>
          <p:cNvSpPr>
            <a:spLocks noGrp="1"/>
          </p:cNvSpPr>
          <p:nvPr>
            <p:ph type="title"/>
          </p:nvPr>
        </p:nvSpPr>
        <p:spPr>
          <a:xfrm>
            <a:off x="867727" y="229453"/>
            <a:ext cx="10517505" cy="1450757"/>
          </a:xfrm>
        </p:spPr>
        <p:txBody>
          <a:bodyPr>
            <a:no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Parents’ attitude when sharing stories of a person with children</a:t>
            </a:r>
          </a:p>
        </p:txBody>
      </p:sp>
      <p:sp>
        <p:nvSpPr>
          <p:cNvPr id="7" name="內容版面配置區 2">
            <a:extLst>
              <a:ext uri="{FF2B5EF4-FFF2-40B4-BE49-F238E27FC236}">
                <a16:creationId xmlns:a16="http://schemas.microsoft.com/office/drawing/2014/main" id="{2C38B4F8-1BFA-D44D-CC4A-819BAB59B99F}"/>
              </a:ext>
            </a:extLst>
          </p:cNvPr>
          <p:cNvSpPr>
            <a:spLocks noGrp="1"/>
          </p:cNvSpPr>
          <p:nvPr>
            <p:ph idx="1"/>
          </p:nvPr>
        </p:nvSpPr>
        <p:spPr>
          <a:xfrm>
            <a:off x="723206" y="1882680"/>
            <a:ext cx="10806546" cy="4767502"/>
          </a:xfrm>
        </p:spPr>
        <p:txBody>
          <a:bodyPr>
            <a:normAutofit/>
          </a:bodyPr>
          <a:lstStyle/>
          <a:p>
            <a:pPr>
              <a:spcAft>
                <a:spcPts val="1200"/>
              </a:spcAft>
              <a:buFont typeface="Courier New" panose="02070309020205020404" pitchFamily="49" charset="0"/>
              <a:buChar char="o"/>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GB"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Help children put themselves in the shoes of the person being discussed when thinking about the pressures and negative </a:t>
            </a:r>
            <a:r>
              <a:rPr lang="en-GB"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feelings </a:t>
            </a:r>
            <a:r>
              <a:rPr lang="en-US"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he/she</a:t>
            </a:r>
            <a:r>
              <a:rPr lang="en-GB"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a:t>
            </a:r>
            <a:r>
              <a:rPr lang="en-GB"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would have experienced</a:t>
            </a:r>
            <a:endParaRPr lang="zh-TW" altLang="en-US" dirty="0">
              <a:latin typeface="Times New Roman" panose="02020603050405020304" pitchFamily="18" charset="0"/>
              <a:ea typeface="微軟正黑體" panose="020B0604030504040204" pitchFamily="34" charset="-120"/>
              <a:cs typeface="Times New Roman" panose="02020603050405020304" pitchFamily="18" charset="0"/>
            </a:endParaRPr>
          </a:p>
          <a:p>
            <a:pPr>
              <a:spcAft>
                <a:spcPts val="1200"/>
              </a:spcAft>
              <a:buFont typeface="Courier New" panose="02070309020205020404" pitchFamily="49" charset="0"/>
              <a:buChar char="o"/>
            </a:pP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 </a:t>
            </a:r>
            <a:r>
              <a:rPr lang="en-GB"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Allow children to express their own ideas and do not rush to teach them. Parents can use concise words to reflect </a:t>
            </a:r>
            <a:r>
              <a:rPr lang="en-GB"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their children’s ideas and let them summarise their own ideas </a:t>
            </a:r>
            <a:r>
              <a:rPr lang="en-US" altLang="zh-HK"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as far as possible in the course of discussion</a:t>
            </a:r>
            <a:r>
              <a:rPr lang="en-GB"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a:t>
            </a:r>
            <a:endParaRPr lang="en-US" altLang="zh-TW"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lvl="2">
              <a:buFont typeface="Wingdings" panose="05000000000000000000" pitchFamily="2" charset="2"/>
              <a:buChar cha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 </a:t>
            </a:r>
            <a:r>
              <a:rPr lang="en-US" sz="2000"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Child: “I don’t understand why she didn’t give up and do something else.”</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lvl="2">
              <a:buFont typeface="Wingdings" panose="05000000000000000000" pitchFamily="2" charset="2"/>
              <a:buChar cha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 </a:t>
            </a:r>
            <a:r>
              <a:rPr lang="en-US" sz="2000"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Parent: “You’re confused because you don’t understand why she tried so hard and didn’t give up.”</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lvl="2">
              <a:buFont typeface="Wingdings" panose="05000000000000000000" pitchFamily="2" charset="2"/>
              <a:buChar char=""/>
            </a:pP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 </a:t>
            </a:r>
            <a:r>
              <a:rPr lang="en-US" sz="2000"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Child: “Yes! What’s the point of working so hard?”</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lvl="2">
              <a:buFont typeface="Wingdings" panose="05000000000000000000" pitchFamily="2" charset="2"/>
              <a:buChar char=""/>
            </a:pP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 </a:t>
            </a:r>
            <a:r>
              <a:rPr lang="en-US" sz="2000"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Parent: “Why do you think she put in so much effort?”</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a:spcBef>
                <a:spcPts val="1800"/>
              </a:spcBef>
              <a:buFont typeface="Courier New" panose="02070309020205020404" pitchFamily="49" charset="0"/>
              <a:buChar char="o"/>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GB"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Make the stories of successful people connected with children’s daily lives</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1796638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2C38B4F8-1BFA-D44D-CC4A-819BAB59B99F}"/>
              </a:ext>
            </a:extLst>
          </p:cNvPr>
          <p:cNvSpPr>
            <a:spLocks noGrp="1"/>
          </p:cNvSpPr>
          <p:nvPr>
            <p:ph idx="1"/>
          </p:nvPr>
        </p:nvSpPr>
        <p:spPr>
          <a:xfrm>
            <a:off x="1097280" y="1845734"/>
            <a:ext cx="10058400" cy="4213321"/>
          </a:xfrm>
        </p:spPr>
        <p:txBody>
          <a:bodyPr>
            <a:normAutofit/>
          </a:bodyPr>
          <a:lstStyle/>
          <a:p>
            <a:pPr>
              <a:spcAft>
                <a:spcPts val="1200"/>
              </a:spcAft>
              <a:buFont typeface="Courier New" panose="02070309020205020404" pitchFamily="49" charset="0"/>
              <a:buChar char="o"/>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Everyone has faced setbacks and failures.</a:t>
            </a:r>
          </a:p>
          <a:p>
            <a:pPr>
              <a:spcAft>
                <a:spcPts val="1200"/>
              </a:spcAft>
              <a:buFont typeface="Courier New" panose="02070309020205020404" pitchFamily="49" charset="0"/>
              <a:buChar char="o"/>
            </a:pP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 Discuss the following with your children:</a:t>
            </a:r>
          </a:p>
          <a:p>
            <a:pPr lvl="2">
              <a:spcAft>
                <a:spcPts val="1200"/>
              </a:spcAft>
              <a:buFont typeface="Arial" panose="020B0604020202020204" pitchFamily="34" charset="0"/>
              <a:buChar cha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Setbacks or failures experienced by you</a:t>
            </a: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and </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your children</a:t>
            </a:r>
          </a:p>
          <a:p>
            <a:pPr lvl="2">
              <a:spcAft>
                <a:spcPts val="1200"/>
              </a:spcAft>
              <a:buFont typeface="Arial" panose="020B0604020202020204" pitchFamily="34" charset="0"/>
              <a:buChar cha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How you or your children overcame these setbacks and failures with your </a:t>
            </a:r>
            <a:r>
              <a:rPr lang="en-US" altLang="zh-TW" sz="2000" b="1" dirty="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rPr>
              <a:t>experiences</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000" b="1" dirty="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rPr>
              <a:t>efforts</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 and </a:t>
            </a:r>
            <a:r>
              <a:rPr lang="en-US" altLang="zh-TW" sz="2000" b="1" dirty="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rPr>
              <a:t>strategies</a:t>
            </a:r>
            <a:endPar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7" name="標題 1">
            <a:extLst>
              <a:ext uri="{FF2B5EF4-FFF2-40B4-BE49-F238E27FC236}">
                <a16:creationId xmlns:a16="http://schemas.microsoft.com/office/drawing/2014/main" id="{0D875239-1CC6-01D7-AF0D-DDE68108B041}"/>
              </a:ext>
            </a:extLst>
          </p:cNvPr>
          <p:cNvSpPr>
            <a:spLocks noGrp="1"/>
          </p:cNvSpPr>
          <p:nvPr>
            <p:ph type="title"/>
          </p:nvPr>
        </p:nvSpPr>
        <p:spPr>
          <a:xfrm>
            <a:off x="867727" y="229453"/>
            <a:ext cx="10517505" cy="1450757"/>
          </a:xfrm>
        </p:spPr>
        <p:txBody>
          <a:bodyPr>
            <a:no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Making other people’s experiences </a:t>
            </a:r>
            <a:r>
              <a:rPr lang="en-US" altLang="zh-TW" sz="44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connected with </a:t>
            </a:r>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children’s </a:t>
            </a:r>
            <a:r>
              <a:rPr lang="en-US" altLang="zh-TW" sz="44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daily lives</a:t>
            </a:r>
            <a:endParaRPr lang="zh-TW" altLang="en-US" sz="44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4047708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55949" y="1824400"/>
            <a:ext cx="3541059" cy="537882"/>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b="1" dirty="0">
                <a:latin typeface="Times New Roman" panose="02020603050405020304" pitchFamily="18" charset="0"/>
                <a:ea typeface="微軟正黑體" panose="020B0604030504040204" pitchFamily="34" charset="-120"/>
                <a:cs typeface="Times New Roman" panose="02020603050405020304" pitchFamily="18" charset="0"/>
              </a:rPr>
              <a:t>Source of stress</a:t>
            </a:r>
            <a:endParaRPr lang="en-US" sz="1600" b="1" strike="sngStrike"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8" name="Rectangle 7"/>
          <p:cNvSpPr/>
          <p:nvPr/>
        </p:nvSpPr>
        <p:spPr>
          <a:xfrm>
            <a:off x="6983548" y="2883972"/>
            <a:ext cx="4320988" cy="410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b="1" dirty="0">
                <a:latin typeface="Times New Roman" panose="02020603050405020304" pitchFamily="18" charset="0"/>
                <a:ea typeface="微軟正黑體" panose="020B0604030504040204" pitchFamily="34" charset="-120"/>
                <a:cs typeface="Times New Roman" panose="02020603050405020304" pitchFamily="18" charset="0"/>
              </a:rPr>
              <a:t>Positive thoughts</a:t>
            </a:r>
            <a:endParaRPr lang="en-US" sz="16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9" name="Rectangle 8"/>
          <p:cNvSpPr/>
          <p:nvPr/>
        </p:nvSpPr>
        <p:spPr>
          <a:xfrm>
            <a:off x="1205898" y="2850441"/>
            <a:ext cx="4320988" cy="41000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b="1" dirty="0">
                <a:latin typeface="Times New Roman" panose="02020603050405020304" pitchFamily="18" charset="0"/>
                <a:ea typeface="微軟正黑體" panose="020B0604030504040204" pitchFamily="34" charset="-120"/>
                <a:cs typeface="Times New Roman" panose="02020603050405020304" pitchFamily="18" charset="0"/>
              </a:rPr>
              <a:t>Negative thoughts</a:t>
            </a:r>
            <a:endParaRPr lang="en-US" sz="16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0" name="Rectangle 9"/>
          <p:cNvSpPr/>
          <p:nvPr/>
        </p:nvSpPr>
        <p:spPr>
          <a:xfrm>
            <a:off x="1214156" y="3838557"/>
            <a:ext cx="4320988" cy="451561"/>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Times New Roman" panose="02020603050405020304" pitchFamily="18" charset="0"/>
                <a:ea typeface="微軟正黑體" panose="020B0604030504040204" pitchFamily="34" charset="-120"/>
                <a:cs typeface="Times New Roman" panose="02020603050405020304" pitchFamily="18" charset="0"/>
              </a:rPr>
              <a:t>Anxiety, panic or other negative emotions</a:t>
            </a:r>
          </a:p>
        </p:txBody>
      </p:sp>
      <p:sp>
        <p:nvSpPr>
          <p:cNvPr id="14" name="Rectangle 13"/>
          <p:cNvSpPr/>
          <p:nvPr/>
        </p:nvSpPr>
        <p:spPr>
          <a:xfrm>
            <a:off x="6983547" y="3872088"/>
            <a:ext cx="4320988" cy="4515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b="1" dirty="0">
                <a:latin typeface="Times New Roman" panose="02020603050405020304" pitchFamily="18" charset="0"/>
                <a:ea typeface="微軟正黑體" panose="020B0604030504040204" pitchFamily="34" charset="-120"/>
                <a:cs typeface="Times New Roman" panose="02020603050405020304" pitchFamily="18" charset="0"/>
              </a:rPr>
              <a:t>Anticipation, excitement or other positive emotions</a:t>
            </a:r>
            <a:endParaRPr lang="en-US" sz="16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4" name="Down Arrow 3"/>
          <p:cNvSpPr/>
          <p:nvPr/>
        </p:nvSpPr>
        <p:spPr>
          <a:xfrm rot="3545786">
            <a:off x="3635615" y="1942244"/>
            <a:ext cx="286871" cy="93661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3087779" y="3384434"/>
            <a:ext cx="286871" cy="34065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9051340" y="3396581"/>
            <a:ext cx="286871" cy="3406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rot="18110944">
            <a:off x="8413550" y="1907731"/>
            <a:ext cx="286871" cy="9631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標題 1">
            <a:extLst>
              <a:ext uri="{FF2B5EF4-FFF2-40B4-BE49-F238E27FC236}">
                <a16:creationId xmlns:a16="http://schemas.microsoft.com/office/drawing/2014/main" id="{C5FFA724-E79A-CA46-5591-ACCB965CB02A}"/>
              </a:ext>
            </a:extLst>
          </p:cNvPr>
          <p:cNvSpPr>
            <a:spLocks noGrp="1"/>
          </p:cNvSpPr>
          <p:nvPr>
            <p:ph type="title"/>
          </p:nvPr>
        </p:nvSpPr>
        <p:spPr>
          <a:xfrm>
            <a:off x="1097279" y="583015"/>
            <a:ext cx="10058400" cy="1210442"/>
          </a:xfrm>
        </p:spPr>
        <p:txBody>
          <a:bodyPr>
            <a:no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Helping children deal with expectations and challenges related to learning</a:t>
            </a:r>
            <a:endParaRPr lang="zh-TW" altLang="en-US" sz="44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3" name="Rectangle 12"/>
          <p:cNvSpPr/>
          <p:nvPr/>
        </p:nvSpPr>
        <p:spPr>
          <a:xfrm>
            <a:off x="6983547" y="4940935"/>
            <a:ext cx="4320988" cy="4515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b="1" dirty="0">
                <a:latin typeface="Times New Roman" panose="02020603050405020304" pitchFamily="18" charset="0"/>
                <a:ea typeface="微軟正黑體" panose="020B0604030504040204" pitchFamily="34" charset="-120"/>
                <a:cs typeface="Times New Roman" panose="02020603050405020304" pitchFamily="18" charset="0"/>
              </a:rPr>
              <a:t>Better performance</a:t>
            </a:r>
            <a:endParaRPr lang="en-US" sz="16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8" name="Down Arrow 17"/>
          <p:cNvSpPr/>
          <p:nvPr/>
        </p:nvSpPr>
        <p:spPr>
          <a:xfrm>
            <a:off x="9051340" y="4465428"/>
            <a:ext cx="286871" cy="3406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205898" y="4947921"/>
            <a:ext cx="4320988" cy="451561"/>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b="1" dirty="0">
                <a:latin typeface="Times New Roman" panose="02020603050405020304" pitchFamily="18" charset="0"/>
                <a:ea typeface="微軟正黑體" panose="020B0604030504040204" pitchFamily="34" charset="-120"/>
                <a:cs typeface="Times New Roman" panose="02020603050405020304" pitchFamily="18" charset="0"/>
              </a:rPr>
              <a:t>Worse performance</a:t>
            </a:r>
            <a:endParaRPr lang="en-US" sz="16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0" name="Down Arrow 19"/>
          <p:cNvSpPr/>
          <p:nvPr/>
        </p:nvSpPr>
        <p:spPr>
          <a:xfrm>
            <a:off x="3079521" y="4493798"/>
            <a:ext cx="286871" cy="34065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531158" y="5708649"/>
            <a:ext cx="3541059" cy="537882"/>
          </a:xfrm>
          <a:prstGeom prst="rect">
            <a:avLst/>
          </a:prstGeom>
          <a:solidFill>
            <a:srgbClr val="FFC000"/>
          </a:solidFill>
          <a:ln>
            <a:solidFill>
              <a:srgbClr val="F3A4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b="1" dirty="0">
                <a:latin typeface="Times New Roman" panose="02020603050405020304" pitchFamily="18" charset="0"/>
                <a:ea typeface="微軟正黑體" panose="020B0604030504040204" pitchFamily="34" charset="-120"/>
                <a:cs typeface="Times New Roman" panose="02020603050405020304" pitchFamily="18" charset="0"/>
              </a:rPr>
              <a:t>Self-fulfilling prophecy</a:t>
            </a:r>
            <a:endParaRPr lang="en-US" altLang="zh-TW" sz="2000" dirty="0">
              <a:solidFill>
                <a:srgbClr val="FF0000"/>
              </a:solidFill>
              <a:highlight>
                <a:srgbClr val="FFFF00"/>
              </a:highlight>
              <a:latin typeface="Times New Roman" panose="02020603050405020304" pitchFamily="18" charset="0"/>
              <a:ea typeface="PMingLiU" panose="02020500000000000000" pitchFamily="18" charset="-120"/>
              <a:cs typeface="Times New Roman" panose="02020603050405020304" pitchFamily="18" charset="0"/>
            </a:endParaRPr>
          </a:p>
        </p:txBody>
      </p:sp>
      <p:sp>
        <p:nvSpPr>
          <p:cNvPr id="22" name="文字方塊 4">
            <a:extLst>
              <a:ext uri="{FF2B5EF4-FFF2-40B4-BE49-F238E27FC236}">
                <a16:creationId xmlns:a16="http://schemas.microsoft.com/office/drawing/2014/main" id="{34A5D8C1-8309-4AA0-8CC9-3522542C5BE8}"/>
              </a:ext>
            </a:extLst>
          </p:cNvPr>
          <p:cNvSpPr txBox="1"/>
          <p:nvPr/>
        </p:nvSpPr>
        <p:spPr>
          <a:xfrm>
            <a:off x="1097280" y="6339583"/>
            <a:ext cx="10460311" cy="523220"/>
          </a:xfrm>
          <a:prstGeom prst="rect">
            <a:avLst/>
          </a:prstGeom>
          <a:noFill/>
        </p:spPr>
        <p:txBody>
          <a:bodyPr wrap="square">
            <a:spAutoFit/>
          </a:bodyPr>
          <a:lstStyle/>
          <a:p>
            <a:pPr marL="285750" indent="-285750">
              <a:buFont typeface="Arial" panose="020B0604020202020204" pitchFamily="34" charset="0"/>
              <a:buChar char="•"/>
            </a:pPr>
            <a:r>
              <a:rPr lang="en-US" altLang="zh-TW" sz="1400" dirty="0">
                <a:latin typeface="Century Gothic" panose="020B0502020202020204" pitchFamily="34" charset="0"/>
              </a:rPr>
              <a:t>Crum, A. J., </a:t>
            </a:r>
            <a:r>
              <a:rPr lang="en-US" altLang="zh-TW" sz="1400" dirty="0" err="1">
                <a:latin typeface="Century Gothic" panose="020B0502020202020204" pitchFamily="34" charset="0"/>
              </a:rPr>
              <a:t>Salovey</a:t>
            </a:r>
            <a:r>
              <a:rPr lang="en-US" altLang="zh-TW" sz="1400" dirty="0">
                <a:latin typeface="Century Gothic" panose="020B0502020202020204" pitchFamily="34" charset="0"/>
              </a:rPr>
              <a:t>, P., &amp; </a:t>
            </a:r>
            <a:r>
              <a:rPr lang="en-US" altLang="zh-TW" sz="1400" dirty="0" err="1">
                <a:latin typeface="Century Gothic" panose="020B0502020202020204" pitchFamily="34" charset="0"/>
              </a:rPr>
              <a:t>Achor</a:t>
            </a:r>
            <a:r>
              <a:rPr lang="en-US" altLang="zh-TW" sz="1400" dirty="0">
                <a:latin typeface="Century Gothic" panose="020B0502020202020204" pitchFamily="34" charset="0"/>
              </a:rPr>
              <a:t>, S. (2013). Rethinking stress: The role of mindsets in determining the stress response. </a:t>
            </a:r>
            <a:r>
              <a:rPr lang="en-US" altLang="zh-TW" sz="1400" i="1" dirty="0">
                <a:latin typeface="Century Gothic" panose="020B0502020202020204" pitchFamily="34" charset="0"/>
              </a:rPr>
              <a:t>Journal of Personality and Social Psychology, 104</a:t>
            </a:r>
            <a:r>
              <a:rPr lang="en-US" altLang="zh-TW" sz="1400" dirty="0">
                <a:latin typeface="Century Gothic" panose="020B0502020202020204" pitchFamily="34" charset="0"/>
              </a:rPr>
              <a:t>(4), 716–733. </a:t>
            </a:r>
            <a:endParaRPr lang="en-HK" sz="1400" dirty="0">
              <a:latin typeface="Century Gothic" panose="020B0502020202020204" pitchFamily="34" charset="0"/>
            </a:endParaRPr>
          </a:p>
        </p:txBody>
      </p:sp>
    </p:spTree>
    <p:extLst>
      <p:ext uri="{BB962C8B-B14F-4D97-AF65-F5344CB8AC3E}">
        <p14:creationId xmlns:p14="http://schemas.microsoft.com/office/powerpoint/2010/main" val="43581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1000"/>
                                        <p:tgtEl>
                                          <p:spTgt spid="19"/>
                                        </p:tgtEl>
                                      </p:cBhvr>
                                    </p:animEffect>
                                    <p:anim calcmode="lin" valueType="num">
                                      <p:cBhvr>
                                        <p:cTn id="39" dur="1000" fill="hold"/>
                                        <p:tgtEl>
                                          <p:spTgt spid="19"/>
                                        </p:tgtEl>
                                        <p:attrNameLst>
                                          <p:attrName>ppt_x</p:attrName>
                                        </p:attrNameLst>
                                      </p:cBhvr>
                                      <p:tavLst>
                                        <p:tav tm="0">
                                          <p:val>
                                            <p:strVal val="#ppt_x"/>
                                          </p:val>
                                        </p:tav>
                                        <p:tav tm="100000">
                                          <p:val>
                                            <p:strVal val="#ppt_x"/>
                                          </p:val>
                                        </p:tav>
                                      </p:tavLst>
                                    </p:anim>
                                    <p:anim calcmode="lin" valueType="num">
                                      <p:cBhvr>
                                        <p:cTn id="40" dur="1000" fill="hold"/>
                                        <p:tgtEl>
                                          <p:spTgt spid="1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1000"/>
                                        <p:tgtEl>
                                          <p:spTgt spid="8"/>
                                        </p:tgtEl>
                                      </p:cBhvr>
                                    </p:animEffect>
                                    <p:anim calcmode="lin" valueType="num">
                                      <p:cBhvr>
                                        <p:cTn id="56" dur="1000" fill="hold"/>
                                        <p:tgtEl>
                                          <p:spTgt spid="8"/>
                                        </p:tgtEl>
                                        <p:attrNameLst>
                                          <p:attrName>ppt_x</p:attrName>
                                        </p:attrNameLst>
                                      </p:cBhvr>
                                      <p:tavLst>
                                        <p:tav tm="0">
                                          <p:val>
                                            <p:strVal val="#ppt_x"/>
                                          </p:val>
                                        </p:tav>
                                        <p:tav tm="100000">
                                          <p:val>
                                            <p:strVal val="#ppt_x"/>
                                          </p:val>
                                        </p:tav>
                                      </p:tavLst>
                                    </p:anim>
                                    <p:anim calcmode="lin" valueType="num">
                                      <p:cBhvr>
                                        <p:cTn id="5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1000"/>
                                        <p:tgtEl>
                                          <p:spTgt spid="14"/>
                                        </p:tgtEl>
                                      </p:cBhvr>
                                    </p:animEffect>
                                    <p:anim calcmode="lin" valueType="num">
                                      <p:cBhvr>
                                        <p:cTn id="68" dur="1000" fill="hold"/>
                                        <p:tgtEl>
                                          <p:spTgt spid="14"/>
                                        </p:tgtEl>
                                        <p:attrNameLst>
                                          <p:attrName>ppt_x</p:attrName>
                                        </p:attrNameLst>
                                      </p:cBhvr>
                                      <p:tavLst>
                                        <p:tav tm="0">
                                          <p:val>
                                            <p:strVal val="#ppt_x"/>
                                          </p:val>
                                        </p:tav>
                                        <p:tav tm="100000">
                                          <p:val>
                                            <p:strVal val="#ppt_x"/>
                                          </p:val>
                                        </p:tav>
                                      </p:tavLst>
                                    </p:anim>
                                    <p:anim calcmode="lin" valueType="num">
                                      <p:cBhvr>
                                        <p:cTn id="6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1000" fill="hold"/>
                                        <p:tgtEl>
                                          <p:spTgt spid="18"/>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fade">
                                      <p:cBhvr>
                                        <p:cTn id="79" dur="1000"/>
                                        <p:tgtEl>
                                          <p:spTgt spid="13"/>
                                        </p:tgtEl>
                                      </p:cBhvr>
                                    </p:animEffect>
                                    <p:anim calcmode="lin" valueType="num">
                                      <p:cBhvr>
                                        <p:cTn id="80" dur="1000" fill="hold"/>
                                        <p:tgtEl>
                                          <p:spTgt spid="13"/>
                                        </p:tgtEl>
                                        <p:attrNameLst>
                                          <p:attrName>ppt_x</p:attrName>
                                        </p:attrNameLst>
                                      </p:cBhvr>
                                      <p:tavLst>
                                        <p:tav tm="0">
                                          <p:val>
                                            <p:strVal val="#ppt_x"/>
                                          </p:val>
                                        </p:tav>
                                        <p:tav tm="100000">
                                          <p:val>
                                            <p:strVal val="#ppt_x"/>
                                          </p:val>
                                        </p:tav>
                                      </p:tavLst>
                                    </p:anim>
                                    <p:anim calcmode="lin" valueType="num">
                                      <p:cBhvr>
                                        <p:cTn id="8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fade">
                                      <p:cBhvr>
                                        <p:cTn id="86" dur="1000"/>
                                        <p:tgtEl>
                                          <p:spTgt spid="21"/>
                                        </p:tgtEl>
                                      </p:cBhvr>
                                    </p:animEffect>
                                    <p:anim calcmode="lin" valueType="num">
                                      <p:cBhvr>
                                        <p:cTn id="87" dur="1000" fill="hold"/>
                                        <p:tgtEl>
                                          <p:spTgt spid="21"/>
                                        </p:tgtEl>
                                        <p:attrNameLst>
                                          <p:attrName>ppt_x</p:attrName>
                                        </p:attrNameLst>
                                      </p:cBhvr>
                                      <p:tavLst>
                                        <p:tav tm="0">
                                          <p:val>
                                            <p:strVal val="#ppt_x"/>
                                          </p:val>
                                        </p:tav>
                                        <p:tav tm="100000">
                                          <p:val>
                                            <p:strVal val="#ppt_x"/>
                                          </p:val>
                                        </p:tav>
                                      </p:tavLst>
                                    </p:anim>
                                    <p:anim calcmode="lin" valueType="num">
                                      <p:cBhvr>
                                        <p:cTn id="8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0" grpId="0" animBg="1"/>
      <p:bldP spid="14" grpId="0" animBg="1"/>
      <p:bldP spid="4" grpId="0" animBg="1"/>
      <p:bldP spid="15" grpId="0" animBg="1"/>
      <p:bldP spid="16" grpId="0" animBg="1"/>
      <p:bldP spid="17" grpId="0" animBg="1"/>
      <p:bldP spid="13" grpId="0" animBg="1"/>
      <p:bldP spid="18" grpId="0" animBg="1"/>
      <p:bldP spid="19" grpId="0" animBg="1"/>
      <p:bldP spid="20"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字方塊 4">
            <a:extLst>
              <a:ext uri="{FF2B5EF4-FFF2-40B4-BE49-F238E27FC236}">
                <a16:creationId xmlns:a16="http://schemas.microsoft.com/office/drawing/2014/main" id="{34A5D8C1-8309-4AA0-8CC9-3522542C5BE8}"/>
              </a:ext>
            </a:extLst>
          </p:cNvPr>
          <p:cNvSpPr txBox="1"/>
          <p:nvPr/>
        </p:nvSpPr>
        <p:spPr>
          <a:xfrm>
            <a:off x="1097280" y="6339583"/>
            <a:ext cx="10460311" cy="523220"/>
          </a:xfrm>
          <a:prstGeom prst="rect">
            <a:avLst/>
          </a:prstGeom>
          <a:noFill/>
        </p:spPr>
        <p:txBody>
          <a:bodyPr wrap="square">
            <a:spAutoFit/>
          </a:bodyPr>
          <a:lstStyle/>
          <a:p>
            <a:pPr marL="285750" indent="-285750">
              <a:buFont typeface="Arial" panose="020B0604020202020204" pitchFamily="34" charset="0"/>
              <a:buChar char="•"/>
            </a:pPr>
            <a:r>
              <a:rPr lang="en-US" altLang="zh-TW" sz="1400" dirty="0">
                <a:latin typeface="Century Gothic" panose="020B0502020202020204" pitchFamily="34" charset="0"/>
              </a:rPr>
              <a:t>Crum, A. J., </a:t>
            </a:r>
            <a:r>
              <a:rPr lang="en-US" altLang="zh-TW" sz="1400" dirty="0" err="1">
                <a:latin typeface="Century Gothic" panose="020B0502020202020204" pitchFamily="34" charset="0"/>
              </a:rPr>
              <a:t>Salovey</a:t>
            </a:r>
            <a:r>
              <a:rPr lang="en-US" altLang="zh-TW" sz="1400" dirty="0">
                <a:latin typeface="Century Gothic" panose="020B0502020202020204" pitchFamily="34" charset="0"/>
              </a:rPr>
              <a:t>, P., &amp; </a:t>
            </a:r>
            <a:r>
              <a:rPr lang="en-US" altLang="zh-TW" sz="1400" dirty="0" err="1">
                <a:latin typeface="Century Gothic" panose="020B0502020202020204" pitchFamily="34" charset="0"/>
              </a:rPr>
              <a:t>Achor</a:t>
            </a:r>
            <a:r>
              <a:rPr lang="en-US" altLang="zh-TW" sz="1400" dirty="0">
                <a:latin typeface="Century Gothic" panose="020B0502020202020204" pitchFamily="34" charset="0"/>
              </a:rPr>
              <a:t>, S. (2013). Rethinking stress: The role of mindsets in determining the stress response. </a:t>
            </a:r>
            <a:r>
              <a:rPr lang="en-US" altLang="zh-TW" sz="1400" i="1" dirty="0">
                <a:latin typeface="Century Gothic" panose="020B0502020202020204" pitchFamily="34" charset="0"/>
              </a:rPr>
              <a:t>Journal of Personality and Social Psychology, 104</a:t>
            </a:r>
            <a:r>
              <a:rPr lang="en-US" altLang="zh-TW" sz="1400" dirty="0">
                <a:latin typeface="Century Gothic" panose="020B0502020202020204" pitchFamily="34" charset="0"/>
              </a:rPr>
              <a:t>(4), 716–733. </a:t>
            </a:r>
            <a:endParaRPr lang="en-HK" sz="1400" dirty="0">
              <a:latin typeface="Century Gothic" panose="020B0502020202020204" pitchFamily="34" charset="0"/>
            </a:endParaRPr>
          </a:p>
        </p:txBody>
      </p:sp>
      <p:sp>
        <p:nvSpPr>
          <p:cNvPr id="3" name="Rectangle 2"/>
          <p:cNvSpPr/>
          <p:nvPr/>
        </p:nvSpPr>
        <p:spPr>
          <a:xfrm>
            <a:off x="4786254" y="1863397"/>
            <a:ext cx="3541059" cy="537882"/>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b="1" dirty="0">
                <a:latin typeface="Times New Roman" panose="02020603050405020304" pitchFamily="18" charset="0"/>
                <a:ea typeface="微軟正黑體" panose="020B0604030504040204" pitchFamily="34" charset="-120"/>
                <a:cs typeface="Times New Roman" panose="02020603050405020304" pitchFamily="18" charset="0"/>
              </a:rPr>
              <a:t>Feeling stressed about a test</a:t>
            </a:r>
            <a:endParaRPr lang="en-US" sz="16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8" name="Rectangle 7"/>
          <p:cNvSpPr/>
          <p:nvPr/>
        </p:nvSpPr>
        <p:spPr>
          <a:xfrm>
            <a:off x="6834692" y="3005212"/>
            <a:ext cx="4320988" cy="968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b="1" dirty="0">
                <a:latin typeface="Times New Roman" panose="02020603050405020304" pitchFamily="18" charset="0"/>
                <a:ea typeface="微軟正黑體" panose="020B0604030504040204" pitchFamily="34" charset="-120"/>
                <a:cs typeface="Times New Roman" panose="02020603050405020304" pitchFamily="18" charset="0"/>
              </a:rPr>
              <a:t>Positive thoughts:</a:t>
            </a:r>
          </a:p>
          <a:p>
            <a:pPr algn="ctr"/>
            <a:r>
              <a:rPr lang="en-US" altLang="zh-TW" sz="1600" b="1" dirty="0">
                <a:latin typeface="Times New Roman" panose="02020603050405020304" pitchFamily="18" charset="0"/>
                <a:ea typeface="微軟正黑體" panose="020B0604030504040204" pitchFamily="34" charset="-120"/>
                <a:cs typeface="Times New Roman" panose="02020603050405020304" pitchFamily="18" charset="0"/>
              </a:rPr>
              <a:t>“Awesome! I care about this test!</a:t>
            </a:r>
          </a:p>
          <a:p>
            <a:pPr algn="ctr"/>
            <a:r>
              <a:rPr lang="en-US" altLang="zh-TW" sz="1600" b="1" dirty="0">
                <a:latin typeface="Times New Roman" panose="02020603050405020304" pitchFamily="18" charset="0"/>
                <a:ea typeface="微軟正黑體" panose="020B0604030504040204" pitchFamily="34" charset="-120"/>
                <a:cs typeface="Times New Roman" panose="02020603050405020304" pitchFamily="18" charset="0"/>
              </a:rPr>
              <a:t>My body will give me the energy I need to overcome it!”</a:t>
            </a:r>
            <a:r>
              <a:rPr lang="zh-TW" altLang="en-US" sz="1600" b="1" dirty="0">
                <a:latin typeface="Times New Roman" panose="02020603050405020304" pitchFamily="18" charset="0"/>
                <a:ea typeface="微軟正黑體" panose="020B0604030504040204" pitchFamily="34" charset="-120"/>
                <a:cs typeface="Times New Roman" panose="02020603050405020304" pitchFamily="18" charset="0"/>
              </a:rPr>
              <a:t> </a:t>
            </a:r>
            <a:endParaRPr lang="en-US" sz="16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9" name="Rectangle 8"/>
          <p:cNvSpPr/>
          <p:nvPr/>
        </p:nvSpPr>
        <p:spPr>
          <a:xfrm>
            <a:off x="1599303" y="3005212"/>
            <a:ext cx="4320988" cy="96818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b="1" dirty="0">
                <a:latin typeface="Times New Roman" panose="02020603050405020304" pitchFamily="18" charset="0"/>
                <a:ea typeface="微軟正黑體" panose="020B0604030504040204" pitchFamily="34" charset="-120"/>
                <a:cs typeface="Times New Roman" panose="02020603050405020304" pitchFamily="18" charset="0"/>
              </a:rPr>
              <a:t>Negative thoughts:</a:t>
            </a:r>
          </a:p>
          <a:p>
            <a:pPr algn="ctr"/>
            <a:r>
              <a:rPr lang="en-US" altLang="zh-TW" sz="1600" b="1" dirty="0">
                <a:latin typeface="Times New Roman" panose="02020603050405020304" pitchFamily="18" charset="0"/>
                <a:ea typeface="微軟正黑體" panose="020B0604030504040204" pitchFamily="34" charset="-120"/>
                <a:cs typeface="Times New Roman" panose="02020603050405020304" pitchFamily="18" charset="0"/>
              </a:rPr>
              <a:t>“Oh no! I’m so nervous!</a:t>
            </a:r>
          </a:p>
          <a:p>
            <a:pPr algn="ctr"/>
            <a:r>
              <a:rPr lang="en-US" altLang="zh-TW" sz="1600" b="1" dirty="0">
                <a:latin typeface="Times New Roman" panose="02020603050405020304" pitchFamily="18" charset="0"/>
                <a:ea typeface="微軟正黑體" panose="020B0604030504040204" pitchFamily="34" charset="-120"/>
                <a:cs typeface="Times New Roman" panose="02020603050405020304" pitchFamily="18" charset="0"/>
              </a:rPr>
              <a:t>Things are going to get worse!”</a:t>
            </a:r>
            <a:endParaRPr lang="en-US" sz="16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0" name="Rectangle 9"/>
          <p:cNvSpPr/>
          <p:nvPr/>
        </p:nvSpPr>
        <p:spPr>
          <a:xfrm>
            <a:off x="1599303" y="4557035"/>
            <a:ext cx="4320988" cy="144898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altLang="zh-TW" sz="1600" b="1" dirty="0">
                <a:latin typeface="Times New Roman" panose="02020603050405020304" pitchFamily="18" charset="0"/>
                <a:ea typeface="微軟正黑體" panose="020B0604030504040204" pitchFamily="34" charset="-120"/>
                <a:cs typeface="Times New Roman" panose="02020603050405020304" pitchFamily="18" charset="0"/>
              </a:rPr>
              <a:t>Stress is always bad</a:t>
            </a:r>
          </a:p>
          <a:p>
            <a:pPr marL="285750" indent="-285750">
              <a:buFont typeface="Arial" panose="020B0604020202020204" pitchFamily="34" charset="0"/>
              <a:buChar char="•"/>
            </a:pPr>
            <a:r>
              <a:rPr lang="en-US" altLang="zh-TW" sz="1600" b="1" dirty="0">
                <a:latin typeface="Times New Roman" panose="02020603050405020304" pitchFamily="18" charset="0"/>
                <a:ea typeface="微軟正黑體" panose="020B0604030504040204" pitchFamily="34" charset="-120"/>
                <a:cs typeface="Times New Roman" panose="02020603050405020304" pitchFamily="18" charset="0"/>
              </a:rPr>
              <a:t>Stress makes me perform worse</a:t>
            </a:r>
          </a:p>
          <a:p>
            <a:pPr marL="285750" indent="-285750">
              <a:buFont typeface="Arial" panose="020B0604020202020204" pitchFamily="34" charset="0"/>
              <a:buChar char="•"/>
            </a:pPr>
            <a:r>
              <a:rPr lang="en-US" altLang="zh-TW" sz="1600" b="1" dirty="0">
                <a:latin typeface="Times New Roman" panose="02020603050405020304" pitchFamily="18" charset="0"/>
                <a:ea typeface="微軟正黑體" panose="020B0604030504040204" pitchFamily="34" charset="-120"/>
                <a:cs typeface="Times New Roman" panose="02020603050405020304" pitchFamily="18" charset="0"/>
              </a:rPr>
              <a:t>Test is perceived as an uncontrollable threat</a:t>
            </a:r>
          </a:p>
          <a:p>
            <a:pPr marL="285750" indent="-285750">
              <a:buFont typeface="Arial" panose="020B0604020202020204" pitchFamily="34" charset="0"/>
              <a:buChar char="•"/>
            </a:pPr>
            <a:r>
              <a:rPr lang="en-US" altLang="zh-TW" sz="1600" b="1" dirty="0">
                <a:latin typeface="Times New Roman" panose="02020603050405020304" pitchFamily="18" charset="0"/>
                <a:ea typeface="微軟正黑體" panose="020B0604030504040204" pitchFamily="34" charset="-120"/>
                <a:cs typeface="Times New Roman" panose="02020603050405020304" pitchFamily="18" charset="0"/>
              </a:rPr>
              <a:t>Test performance is bad</a:t>
            </a:r>
            <a:endParaRPr lang="en-US" sz="16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4" name="Rectangle 13"/>
          <p:cNvSpPr/>
          <p:nvPr/>
        </p:nvSpPr>
        <p:spPr>
          <a:xfrm>
            <a:off x="6834691" y="4557035"/>
            <a:ext cx="4320988" cy="14489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altLang="zh-TW" sz="1600" b="1" dirty="0">
                <a:latin typeface="Times New Roman" panose="02020603050405020304" pitchFamily="18" charset="0"/>
                <a:ea typeface="微軟正黑體" panose="020B0604030504040204" pitchFamily="34" charset="-120"/>
                <a:cs typeface="Times New Roman" panose="02020603050405020304" pitchFamily="18" charset="0"/>
              </a:rPr>
              <a:t>Stress is not necessarily bad</a:t>
            </a:r>
          </a:p>
          <a:p>
            <a:pPr marL="285750" indent="-285750">
              <a:buFont typeface="Arial" panose="020B0604020202020204" pitchFamily="34" charset="0"/>
              <a:buChar char="•"/>
            </a:pPr>
            <a:r>
              <a:rPr lang="en-US" altLang="zh-TW" sz="1600" b="1" dirty="0">
                <a:latin typeface="Times New Roman" panose="02020603050405020304" pitchFamily="18" charset="0"/>
                <a:ea typeface="微軟正黑體" panose="020B0604030504040204" pitchFamily="34" charset="-120"/>
                <a:cs typeface="Times New Roman" panose="02020603050405020304" pitchFamily="18" charset="0"/>
              </a:rPr>
              <a:t>Stress can improve performance</a:t>
            </a:r>
          </a:p>
          <a:p>
            <a:pPr marL="285750" indent="-285750">
              <a:buFont typeface="Arial" panose="020B0604020202020204" pitchFamily="34" charset="0"/>
              <a:buChar char="•"/>
            </a:pPr>
            <a:r>
              <a:rPr lang="en-US" altLang="zh-TW" sz="1600" b="1" dirty="0">
                <a:latin typeface="Times New Roman" panose="02020603050405020304" pitchFamily="18" charset="0"/>
                <a:ea typeface="微軟正黑體" panose="020B0604030504040204" pitchFamily="34" charset="-120"/>
                <a:cs typeface="Times New Roman" panose="02020603050405020304" pitchFamily="18" charset="0"/>
              </a:rPr>
              <a:t>Test is perceived as a controllable challenge</a:t>
            </a:r>
          </a:p>
          <a:p>
            <a:pPr marL="285750" indent="-285750">
              <a:buFont typeface="Arial" panose="020B0604020202020204" pitchFamily="34" charset="0"/>
              <a:buChar char="•"/>
            </a:pPr>
            <a:r>
              <a:rPr lang="en-US" altLang="zh-TW" sz="1600" b="1" dirty="0">
                <a:latin typeface="Times New Roman" panose="02020603050405020304" pitchFamily="18" charset="0"/>
                <a:ea typeface="微軟正黑體" panose="020B0604030504040204" pitchFamily="34" charset="-120"/>
                <a:cs typeface="Times New Roman" panose="02020603050405020304" pitchFamily="18" charset="0"/>
              </a:rPr>
              <a:t>Test performance improves</a:t>
            </a:r>
            <a:endParaRPr lang="en-US" sz="16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4" name="Down Arrow 3"/>
          <p:cNvSpPr/>
          <p:nvPr/>
        </p:nvSpPr>
        <p:spPr>
          <a:xfrm rot="3545786">
            <a:off x="3921129" y="1913051"/>
            <a:ext cx="286871" cy="118809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3490116" y="4084739"/>
            <a:ext cx="286871" cy="34065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9339347" y="4104230"/>
            <a:ext cx="286871" cy="3406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rot="18110944">
            <a:off x="8902485" y="1958159"/>
            <a:ext cx="286871" cy="1188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標題 1">
            <a:extLst>
              <a:ext uri="{FF2B5EF4-FFF2-40B4-BE49-F238E27FC236}">
                <a16:creationId xmlns:a16="http://schemas.microsoft.com/office/drawing/2014/main" id="{4B632230-E4E3-98BD-5294-566B8A0BB010}"/>
              </a:ext>
            </a:extLst>
          </p:cNvPr>
          <p:cNvSpPr>
            <a:spLocks noGrp="1"/>
          </p:cNvSpPr>
          <p:nvPr>
            <p:ph type="title"/>
          </p:nvPr>
        </p:nvSpPr>
        <p:spPr>
          <a:xfrm>
            <a:off x="1097279" y="583015"/>
            <a:ext cx="10058400" cy="1210442"/>
          </a:xfrm>
        </p:spPr>
        <p:txBody>
          <a:bodyPr>
            <a:no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Helping children deal with expectations and challenges related to learning</a:t>
            </a:r>
            <a:endParaRPr lang="zh-TW" altLang="en-US" sz="4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8491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1000"/>
                                        <p:tgtEl>
                                          <p:spTgt spid="16"/>
                                        </p:tgtEl>
                                      </p:cBhvr>
                                    </p:animEffect>
                                    <p:anim calcmode="lin" valueType="num">
                                      <p:cBhvr>
                                        <p:cTn id="51" dur="1000" fill="hold"/>
                                        <p:tgtEl>
                                          <p:spTgt spid="16"/>
                                        </p:tgtEl>
                                        <p:attrNameLst>
                                          <p:attrName>ppt_x</p:attrName>
                                        </p:attrNameLst>
                                      </p:cBhvr>
                                      <p:tavLst>
                                        <p:tav tm="0">
                                          <p:val>
                                            <p:strVal val="#ppt_x"/>
                                          </p:val>
                                        </p:tav>
                                        <p:tav tm="100000">
                                          <p:val>
                                            <p:strVal val="#ppt_x"/>
                                          </p:val>
                                        </p:tav>
                                      </p:tavLst>
                                    </p:anim>
                                    <p:anim calcmode="lin" valueType="num">
                                      <p:cBhvr>
                                        <p:cTn id="52" dur="1000" fill="hold"/>
                                        <p:tgtEl>
                                          <p:spTgt spid="16"/>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anim calcmode="lin" valueType="num">
                                      <p:cBhvr>
                                        <p:cTn id="56" dur="1000" fill="hold"/>
                                        <p:tgtEl>
                                          <p:spTgt spid="14"/>
                                        </p:tgtEl>
                                        <p:attrNameLst>
                                          <p:attrName>ppt_x</p:attrName>
                                        </p:attrNameLst>
                                      </p:cBhvr>
                                      <p:tavLst>
                                        <p:tav tm="0">
                                          <p:val>
                                            <p:strVal val="#ppt_x"/>
                                          </p:val>
                                        </p:tav>
                                        <p:tav tm="100000">
                                          <p:val>
                                            <p:strVal val="#ppt_x"/>
                                          </p:val>
                                        </p:tav>
                                      </p:tavLst>
                                    </p:anim>
                                    <p:anim calcmode="lin" valueType="num">
                                      <p:cBhvr>
                                        <p:cTn id="5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0" grpId="0" animBg="1"/>
      <p:bldP spid="14" grpId="0" animBg="1"/>
      <p:bldP spid="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字方塊 4">
            <a:extLst>
              <a:ext uri="{FF2B5EF4-FFF2-40B4-BE49-F238E27FC236}">
                <a16:creationId xmlns:a16="http://schemas.microsoft.com/office/drawing/2014/main" id="{34A5D8C1-8309-4AA0-8CC9-3522542C5BE8}"/>
              </a:ext>
            </a:extLst>
          </p:cNvPr>
          <p:cNvSpPr txBox="1"/>
          <p:nvPr/>
        </p:nvSpPr>
        <p:spPr>
          <a:xfrm>
            <a:off x="1097279" y="6441735"/>
            <a:ext cx="10981039" cy="307777"/>
          </a:xfrm>
          <a:prstGeom prst="rect">
            <a:avLst/>
          </a:prstGeom>
          <a:noFill/>
        </p:spPr>
        <p:txBody>
          <a:bodyPr wrap="square">
            <a:spAutoFit/>
          </a:bodyPr>
          <a:lstStyle/>
          <a:p>
            <a:pPr marL="285750" indent="-285750">
              <a:buFont typeface="Arial" panose="020B0604020202020204" pitchFamily="34" charset="0"/>
              <a:buChar char="•"/>
            </a:pPr>
            <a:r>
              <a:rPr lang="en-US" altLang="zh-TW" sz="1400" dirty="0">
                <a:latin typeface="Times New Roman" panose="02020603050405020304" pitchFamily="18" charset="0"/>
                <a:cs typeface="Times New Roman" panose="02020603050405020304" pitchFamily="18" charset="0"/>
              </a:rPr>
              <a:t>Wong, F.K.D. (2017). </a:t>
            </a:r>
            <a:r>
              <a:rPr lang="en-US" altLang="zh-TW" sz="1400" i="1" dirty="0">
                <a:latin typeface="Times New Roman" panose="02020603050405020304" pitchFamily="18" charset="0"/>
                <a:cs typeface="Times New Roman" panose="02020603050405020304" pitchFamily="18" charset="0"/>
              </a:rPr>
              <a:t>Getting out of the abyss of depression: A cognitive therapy self help manual. </a:t>
            </a:r>
            <a:r>
              <a:rPr lang="en-US" altLang="zh-TW" sz="1400" dirty="0">
                <a:latin typeface="Times New Roman" panose="02020603050405020304" pitchFamily="18" charset="0"/>
                <a:cs typeface="Times New Roman" panose="02020603050405020304" pitchFamily="18" charset="0"/>
              </a:rPr>
              <a:t>Joint Publishing HK.</a:t>
            </a:r>
            <a:endParaRPr lang="zh-TW" altLang="en-US" sz="1400" dirty="0">
              <a:latin typeface="Times New Roman" panose="02020603050405020304" pitchFamily="18" charset="0"/>
              <a:cs typeface="Times New Roman" panose="02020603050405020304" pitchFamily="18" charset="0"/>
            </a:endParaRPr>
          </a:p>
        </p:txBody>
      </p:sp>
      <p:graphicFrame>
        <p:nvGraphicFramePr>
          <p:cNvPr id="2" name="內容版面配置區 3">
            <a:extLst>
              <a:ext uri="{FF2B5EF4-FFF2-40B4-BE49-F238E27FC236}">
                <a16:creationId xmlns:a16="http://schemas.microsoft.com/office/drawing/2014/main" id="{AA47E145-F655-24EE-BED5-AF735A1E1FE1}"/>
              </a:ext>
            </a:extLst>
          </p:cNvPr>
          <p:cNvGraphicFramePr>
            <a:graphicFrameLocks/>
          </p:cNvGraphicFramePr>
          <p:nvPr>
            <p:extLst>
              <p:ext uri="{D42A27DB-BD31-4B8C-83A1-F6EECF244321}">
                <p14:modId xmlns:p14="http://schemas.microsoft.com/office/powerpoint/2010/main" val="2099096192"/>
              </p:ext>
            </p:extLst>
          </p:nvPr>
        </p:nvGraphicFramePr>
        <p:xfrm>
          <a:off x="605480" y="1980248"/>
          <a:ext cx="11133439" cy="3045954"/>
        </p:xfrm>
        <a:graphic>
          <a:graphicData uri="http://schemas.openxmlformats.org/drawingml/2006/table">
            <a:tbl>
              <a:tblPr firstRow="1" bandRow="1">
                <a:tableStyleId>{5C22544A-7EE6-4342-B048-85BDC9FD1C3A}</a:tableStyleId>
              </a:tblPr>
              <a:tblGrid>
                <a:gridCol w="2448438">
                  <a:extLst>
                    <a:ext uri="{9D8B030D-6E8A-4147-A177-3AD203B41FA5}">
                      <a16:colId xmlns:a16="http://schemas.microsoft.com/office/drawing/2014/main" val="20000"/>
                    </a:ext>
                  </a:extLst>
                </a:gridCol>
                <a:gridCol w="8685001">
                  <a:extLst>
                    <a:ext uri="{9D8B030D-6E8A-4147-A177-3AD203B41FA5}">
                      <a16:colId xmlns:a16="http://schemas.microsoft.com/office/drawing/2014/main" val="20001"/>
                    </a:ext>
                  </a:extLst>
                </a:gridCol>
              </a:tblGrid>
              <a:tr h="370840">
                <a:tc>
                  <a:txBody>
                    <a:bodyPr/>
                    <a:lstStyle/>
                    <a:p>
                      <a:pPr algn="ct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Type</a:t>
                      </a:r>
                      <a:endParaRPr lang="zh-HK"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Children’s negative thoughts</a:t>
                      </a:r>
                      <a:endParaRPr lang="zh-HK"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74320">
                <a:tc>
                  <a:txBody>
                    <a:bodyPr/>
                    <a:lstStyle/>
                    <a:p>
                      <a:pPr marL="0" indent="0" algn="l">
                        <a:buFont typeface="+mj-lt"/>
                        <a:buNone/>
                      </a:pPr>
                      <a:r>
                        <a:rPr lang="en-HK"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 Filtering</a:t>
                      </a:r>
                      <a:endParaRPr lang="zh-HK"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2000" kern="1200" dirty="0">
                          <a:solidFill>
                            <a:schemeClr val="tx1"/>
                          </a:solidFill>
                          <a:effectLst/>
                          <a:latin typeface="Times New Roman" panose="02020603050405020304" pitchFamily="18" charset="0"/>
                          <a:ea typeface="+mn-ea"/>
                          <a:cs typeface="Times New Roman" panose="02020603050405020304" pitchFamily="18" charset="0"/>
                        </a:rPr>
                        <a:t>“Sigh! I studied so hard, but I still did so badly!”</a:t>
                      </a:r>
                      <a:endParaRPr lang="zh-HK"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62843">
                <a:tc>
                  <a:txBody>
                    <a:bodyPr/>
                    <a:lstStyle/>
                    <a:p>
                      <a:pPr marL="0" indent="0" algn="l">
                        <a:buFont typeface="+mj-lt"/>
                        <a:buNone/>
                      </a:pPr>
                      <a:r>
                        <a:rPr lang="en-HK"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2) Every time is the same</a:t>
                      </a:r>
                      <a:endParaRPr lang="zh-HK"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2000" kern="1200" dirty="0">
                          <a:solidFill>
                            <a:schemeClr val="tx1"/>
                          </a:solidFill>
                          <a:effectLst/>
                          <a:latin typeface="Times New Roman" panose="02020603050405020304" pitchFamily="18" charset="0"/>
                          <a:ea typeface="+mn-ea"/>
                          <a:cs typeface="Times New Roman" panose="02020603050405020304" pitchFamily="18" charset="0"/>
                        </a:rPr>
                        <a:t>“I did so badly on this test, so how can I do well in the next one?”</a:t>
                      </a:r>
                      <a:endParaRPr lang="zh-HK"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1298724"/>
                  </a:ext>
                </a:extLst>
              </a:tr>
              <a:tr h="455154">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HK"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3) Overgeneralisation</a:t>
                      </a:r>
                      <a:endParaRPr lang="zh-HK"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2000" kern="1200" dirty="0">
                          <a:solidFill>
                            <a:schemeClr val="tx1"/>
                          </a:solidFill>
                          <a:effectLst/>
                          <a:latin typeface="Times New Roman" panose="02020603050405020304" pitchFamily="18" charset="0"/>
                          <a:ea typeface="+mn-ea"/>
                          <a:cs typeface="Times New Roman" panose="02020603050405020304" pitchFamily="18" charset="0"/>
                        </a:rPr>
                        <a:t>“I did badly in mathematics, so I will definitely do badly in English!”</a:t>
                      </a:r>
                      <a:endParaRPr lang="zh-HK"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8195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HK"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4) Perfectionism</a:t>
                      </a:r>
                      <a:endParaRPr lang="zh-HK"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2000" kern="1200" dirty="0">
                          <a:solidFill>
                            <a:schemeClr val="tx1"/>
                          </a:solidFill>
                          <a:effectLst/>
                          <a:latin typeface="Times New Roman" panose="02020603050405020304" pitchFamily="18" charset="0"/>
                          <a:ea typeface="+mn-ea"/>
                          <a:cs typeface="Times New Roman" panose="02020603050405020304" pitchFamily="18" charset="0"/>
                        </a:rPr>
                        <a:t>“There’s a grammatical mistake in this sentence!”</a:t>
                      </a:r>
                      <a:endParaRPr lang="zh-HK"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80953">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HK"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5) Minimising achievements</a:t>
                      </a:r>
                      <a:endParaRPr lang="zh-HK"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2000" kern="1200" dirty="0">
                          <a:solidFill>
                            <a:schemeClr val="tx1"/>
                          </a:solidFill>
                          <a:effectLst/>
                          <a:latin typeface="Times New Roman" panose="02020603050405020304" pitchFamily="18" charset="0"/>
                          <a:ea typeface="+mn-ea"/>
                          <a:cs typeface="Times New Roman" panose="02020603050405020304" pitchFamily="18" charset="0"/>
                        </a:rPr>
                        <a:t>“I only did well in this test because I was lucky.”</a:t>
                      </a:r>
                      <a:endParaRPr lang="zh-HK"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6664016"/>
                  </a:ext>
                </a:extLst>
              </a:tr>
            </a:tbl>
          </a:graphicData>
        </a:graphic>
      </p:graphicFrame>
      <p:sp>
        <p:nvSpPr>
          <p:cNvPr id="16" name="標題 1">
            <a:extLst>
              <a:ext uri="{FF2B5EF4-FFF2-40B4-BE49-F238E27FC236}">
                <a16:creationId xmlns:a16="http://schemas.microsoft.com/office/drawing/2014/main" id="{C5FFA724-E79A-CA46-5591-ACCB965CB02A}"/>
              </a:ext>
            </a:extLst>
          </p:cNvPr>
          <p:cNvSpPr>
            <a:spLocks noGrp="1"/>
          </p:cNvSpPr>
          <p:nvPr>
            <p:ph type="title"/>
          </p:nvPr>
        </p:nvSpPr>
        <p:spPr>
          <a:xfrm>
            <a:off x="1097279" y="583015"/>
            <a:ext cx="10058400" cy="1210442"/>
          </a:xfrm>
        </p:spPr>
        <p:txBody>
          <a:bodyPr>
            <a:no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Helping children identify negative thoughts</a:t>
            </a:r>
            <a:endParaRPr lang="zh-TW" altLang="en-US" sz="44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1152176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505775A-F8FA-F057-ED1B-C7206F5FEFCC}"/>
              </a:ext>
            </a:extLst>
          </p:cNvPr>
          <p:cNvSpPr>
            <a:spLocks noGrp="1"/>
          </p:cNvSpPr>
          <p:nvPr>
            <p:ph type="title"/>
          </p:nvPr>
        </p:nvSpPr>
        <p:spPr/>
        <p:txBody>
          <a:bodyPr>
            <a:norm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Outline</a:t>
            </a:r>
            <a:endParaRPr lang="zh-HK" altLang="en-US" sz="44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 name="內容版面配置區 2">
            <a:extLst>
              <a:ext uri="{FF2B5EF4-FFF2-40B4-BE49-F238E27FC236}">
                <a16:creationId xmlns:a16="http://schemas.microsoft.com/office/drawing/2014/main" id="{2C38B4F8-1BFA-D44D-CC4A-819BAB59B99F}"/>
              </a:ext>
            </a:extLst>
          </p:cNvPr>
          <p:cNvSpPr>
            <a:spLocks noGrp="1"/>
          </p:cNvSpPr>
          <p:nvPr>
            <p:ph idx="1"/>
          </p:nvPr>
        </p:nvSpPr>
        <p:spPr/>
        <p:txBody>
          <a:bodyPr>
            <a:normAutofit/>
          </a:bodyPr>
          <a:lstStyle/>
          <a:p>
            <a:pPr>
              <a:spcAft>
                <a:spcPts val="1200"/>
              </a:spcAft>
              <a:buFont typeface="Courier New" panose="02070309020205020404" pitchFamily="49" charset="0"/>
              <a:buChar char="o"/>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GB" altLang="zh-TW"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Understanding a </a:t>
            </a:r>
            <a:r>
              <a:rPr lang="en-GB"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growth mindset and its importance</a:t>
            </a:r>
            <a:endParaRPr lang="zh-TW" altLang="en-US" dirty="0">
              <a:latin typeface="Times New Roman" panose="02020603050405020304" pitchFamily="18" charset="0"/>
              <a:ea typeface="微軟正黑體" panose="020B0604030504040204" pitchFamily="34" charset="-120"/>
              <a:cs typeface="Times New Roman" panose="02020603050405020304" pitchFamily="18" charset="0"/>
            </a:endParaRPr>
          </a:p>
          <a:p>
            <a:pPr>
              <a:spcAft>
                <a:spcPts val="1200"/>
              </a:spcAft>
              <a:buFont typeface="Courier New" panose="02070309020205020404" pitchFamily="49" charset="0"/>
              <a:buChar char="o"/>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GB" altLang="zh-TW"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Understanding how </a:t>
            </a:r>
            <a:r>
              <a:rPr lang="en-GB"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to cultivate </a:t>
            </a:r>
            <a:r>
              <a:rPr lang="en-GB"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a</a:t>
            </a:r>
            <a:r>
              <a:rPr lang="en-GB"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 growth mindset in yourself and your children</a:t>
            </a:r>
            <a:endParaRPr lang="zh-TW" altLang="en-US" dirty="0">
              <a:latin typeface="Times New Roman" panose="02020603050405020304" pitchFamily="18" charset="0"/>
              <a:ea typeface="微軟正黑體" panose="020B0604030504040204" pitchFamily="34" charset="-120"/>
              <a:cs typeface="Times New Roman" panose="02020603050405020304" pitchFamily="18" charset="0"/>
            </a:endParaRPr>
          </a:p>
          <a:p>
            <a:pPr>
              <a:spcAft>
                <a:spcPts val="1200"/>
              </a:spcAft>
              <a:buFont typeface="Courier New" panose="02070309020205020404" pitchFamily="49" charset="0"/>
              <a:buChar char="o"/>
            </a:pPr>
            <a:r>
              <a:rPr lang="en-US"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 </a:t>
            </a:r>
            <a:r>
              <a:rPr lang="en-US" dirty="0">
                <a:solidFill>
                  <a:srgbClr val="000000"/>
                </a:solidFill>
                <a:latin typeface="Times New Roman" panose="02020603050405020304" pitchFamily="18" charset="0"/>
                <a:ea typeface="微軟正黑體" panose="020B0604030504040204" pitchFamily="34" charset="-120"/>
                <a:cs typeface="Times New Roman" panose="02020603050405020304" pitchFamily="18" charset="0"/>
              </a:rPr>
              <a:t>Acquiring the skills of helping </a:t>
            </a:r>
            <a:r>
              <a:rPr lang="en-GB"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children face learning challenges with </a:t>
            </a:r>
            <a:r>
              <a:rPr lang="en-GB"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a</a:t>
            </a:r>
            <a:r>
              <a:rPr lang="en-GB"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 growth mindset</a:t>
            </a:r>
            <a:endParaRPr lang="zh-TW" altLang="en-US" dirty="0">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148503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F4E9E96A-79AE-1FBF-C182-8AFE180BB24F}"/>
              </a:ext>
            </a:extLst>
          </p:cNvPr>
          <p:cNvSpPr>
            <a:spLocks noGrp="1"/>
          </p:cNvSpPr>
          <p:nvPr>
            <p:ph idx="1"/>
          </p:nvPr>
        </p:nvSpPr>
        <p:spPr>
          <a:xfrm>
            <a:off x="1448155" y="2445487"/>
            <a:ext cx="10058400" cy="3692967"/>
          </a:xfrm>
        </p:spPr>
        <p:txBody>
          <a:bodyPr>
            <a:normAutofit/>
          </a:bodyPr>
          <a:lstStyle/>
          <a:p>
            <a:pPr>
              <a:buFont typeface="Webdings" panose="05030102010509060703" pitchFamily="18" charset="2"/>
              <a:buChar cha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GB" dirty="0">
                <a:effectLst/>
                <a:latin typeface="Times New Roman" panose="02020603050405020304" pitchFamily="18" charset="0"/>
                <a:ea typeface="PMingLiU" panose="02020500000000000000" pitchFamily="18" charset="-120"/>
                <a:cs typeface="Times New Roman" panose="02020603050405020304" pitchFamily="18" charset="0"/>
              </a:rPr>
              <a:t>“...I learnt...”</a:t>
            </a:r>
            <a:endParaRPr lang="en-HK"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a:buFont typeface="Webdings" panose="05030102010509060703" pitchFamily="18" charset="2"/>
              <a:buChar cha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GB" dirty="0">
                <a:effectLst/>
                <a:latin typeface="Times New Roman" panose="02020603050405020304" pitchFamily="18" charset="0"/>
                <a:ea typeface="PMingLiU" panose="02020500000000000000" pitchFamily="18" charset="-120"/>
                <a:cs typeface="Times New Roman" panose="02020603050405020304" pitchFamily="18" charset="0"/>
              </a:rPr>
              <a:t>“Afterwards, I can...”</a:t>
            </a:r>
            <a:endParaRPr lang="en-HK"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a:buFont typeface="Webdings" panose="05030102010509060703" pitchFamily="18" charset="2"/>
              <a:buChar cha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GB" dirty="0">
                <a:effectLst/>
                <a:latin typeface="Times New Roman" panose="02020603050405020304" pitchFamily="18" charset="0"/>
                <a:ea typeface="PMingLiU" panose="02020500000000000000" pitchFamily="18" charset="-120"/>
                <a:cs typeface="Times New Roman" panose="02020603050405020304" pitchFamily="18" charset="0"/>
              </a:rPr>
              <a:t>“...but that doesn’t mean...”</a:t>
            </a:r>
            <a:endParaRPr lang="en-US" altLang="zh-HK" dirty="0">
              <a:latin typeface="Times New Roman" panose="02020603050405020304" pitchFamily="18" charset="0"/>
              <a:ea typeface="微軟正黑體" panose="020B0604030504040204" pitchFamily="34" charset="-120"/>
              <a:cs typeface="Times New Roman" panose="02020603050405020304" pitchFamily="18" charset="0"/>
            </a:endParaRPr>
          </a:p>
          <a:p>
            <a:pPr>
              <a:buFont typeface="Webdings" panose="05030102010509060703" pitchFamily="18" charset="2"/>
              <a:buChar cha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GB" dirty="0">
                <a:effectLst/>
                <a:latin typeface="Times New Roman" panose="02020603050405020304" pitchFamily="18" charset="0"/>
                <a:ea typeface="PMingLiU" panose="02020500000000000000" pitchFamily="18" charset="-120"/>
                <a:cs typeface="Times New Roman" panose="02020603050405020304" pitchFamily="18" charset="0"/>
              </a:rPr>
              <a:t>“Although...</a:t>
            </a:r>
            <a:r>
              <a:rPr lang="en-GB"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 </a:t>
            </a:r>
            <a:r>
              <a:rPr lang="en-GB" dirty="0">
                <a:effectLst/>
                <a:latin typeface="Times New Roman" panose="02020603050405020304" pitchFamily="18" charset="0"/>
                <a:ea typeface="PMingLiU" panose="02020500000000000000" pitchFamily="18" charset="-120"/>
                <a:cs typeface="Times New Roman" panose="02020603050405020304" pitchFamily="18" charset="0"/>
              </a:rPr>
              <a:t>...”</a:t>
            </a:r>
            <a:endParaRPr lang="zh-TW" altLang="en-US" dirty="0">
              <a:latin typeface="Times New Roman" panose="02020603050405020304" pitchFamily="18" charset="0"/>
              <a:ea typeface="微軟正黑體" panose="020B0604030504040204" pitchFamily="34" charset="-120"/>
              <a:cs typeface="Times New Roman" panose="02020603050405020304" pitchFamily="18" charset="0"/>
            </a:endParaRPr>
          </a:p>
          <a:p>
            <a:pPr>
              <a:buFont typeface="Webdings" panose="05030102010509060703" pitchFamily="18" charset="2"/>
              <a:buChar cha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GB" dirty="0">
                <a:effectLst/>
                <a:latin typeface="Times New Roman" panose="02020603050405020304" pitchFamily="18" charset="0"/>
                <a:ea typeface="PMingLiU" panose="02020500000000000000" pitchFamily="18" charset="-120"/>
                <a:cs typeface="Times New Roman" panose="02020603050405020304" pitchFamily="18" charset="0"/>
              </a:rPr>
              <a:t>“I did well this time because...”</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8" name="文字方塊 4">
            <a:extLst>
              <a:ext uri="{FF2B5EF4-FFF2-40B4-BE49-F238E27FC236}">
                <a16:creationId xmlns:a16="http://schemas.microsoft.com/office/drawing/2014/main" id="{8F3B1BFF-A721-2120-DCA1-AD75A5170CF0}"/>
              </a:ext>
            </a:extLst>
          </p:cNvPr>
          <p:cNvSpPr txBox="1"/>
          <p:nvPr/>
        </p:nvSpPr>
        <p:spPr>
          <a:xfrm>
            <a:off x="998885" y="6465796"/>
            <a:ext cx="10981039" cy="307777"/>
          </a:xfrm>
          <a:prstGeom prst="rect">
            <a:avLst/>
          </a:prstGeom>
          <a:noFill/>
        </p:spPr>
        <p:txBody>
          <a:bodyPr wrap="square">
            <a:spAutoFit/>
          </a:bodyPr>
          <a:lstStyle/>
          <a:p>
            <a:pPr marL="285750" indent="-285750">
              <a:buFont typeface="Arial" panose="020B0604020202020204" pitchFamily="34" charset="0"/>
              <a:buChar char="•"/>
            </a:pPr>
            <a:r>
              <a:rPr lang="en-US" altLang="zh-TW" sz="1400" dirty="0">
                <a:latin typeface="Times New Roman" panose="02020603050405020304" pitchFamily="18" charset="0"/>
                <a:cs typeface="Times New Roman" panose="02020603050405020304" pitchFamily="18" charset="0"/>
              </a:rPr>
              <a:t>Wong F.K. (2017). </a:t>
            </a:r>
            <a:r>
              <a:rPr lang="en-US" altLang="zh-TW" sz="1400" i="1" dirty="0">
                <a:latin typeface="Times New Roman" panose="02020603050405020304" pitchFamily="18" charset="0"/>
                <a:cs typeface="Times New Roman" panose="02020603050405020304" pitchFamily="18" charset="0"/>
              </a:rPr>
              <a:t>Getting out of the abyss of depression: A cognitive therapy self help manual. </a:t>
            </a:r>
            <a:r>
              <a:rPr lang="en-US" altLang="zh-TW" sz="1400" dirty="0">
                <a:latin typeface="Times New Roman" panose="02020603050405020304" pitchFamily="18" charset="0"/>
                <a:cs typeface="Times New Roman" panose="02020603050405020304" pitchFamily="18" charset="0"/>
              </a:rPr>
              <a:t>Joint Publishing HK.</a:t>
            </a:r>
            <a:endParaRPr lang="zh-TW" altLang="en-US" sz="1400" dirty="0">
              <a:latin typeface="Times New Roman" panose="02020603050405020304" pitchFamily="18" charset="0"/>
              <a:cs typeface="Times New Roman" panose="02020603050405020304" pitchFamily="18" charset="0"/>
            </a:endParaRPr>
          </a:p>
        </p:txBody>
      </p:sp>
      <p:sp>
        <p:nvSpPr>
          <p:cNvPr id="13" name="內容版面配置區 2">
            <a:extLst>
              <a:ext uri="{FF2B5EF4-FFF2-40B4-BE49-F238E27FC236}">
                <a16:creationId xmlns:a16="http://schemas.microsoft.com/office/drawing/2014/main" id="{2C38B4F8-1BFA-D44D-CC4A-819BAB59B99F}"/>
              </a:ext>
            </a:extLst>
          </p:cNvPr>
          <p:cNvSpPr txBox="1">
            <a:spLocks/>
          </p:cNvSpPr>
          <p:nvPr/>
        </p:nvSpPr>
        <p:spPr>
          <a:xfrm>
            <a:off x="1097280" y="1845734"/>
            <a:ext cx="1005840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Courier New" panose="02070309020205020404" pitchFamily="49" charset="0"/>
              <a:buChar char="o"/>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Positive thoughts with a growth mindset</a:t>
            </a:r>
            <a:endParaRPr lang="zh-TW" altLang="en-US"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5" name="標題 1">
            <a:extLst>
              <a:ext uri="{FF2B5EF4-FFF2-40B4-BE49-F238E27FC236}">
                <a16:creationId xmlns:a16="http://schemas.microsoft.com/office/drawing/2014/main" id="{7EC6A52D-D015-3B7E-52C6-76AAD54ED386}"/>
              </a:ext>
            </a:extLst>
          </p:cNvPr>
          <p:cNvSpPr>
            <a:spLocks noGrp="1"/>
          </p:cNvSpPr>
          <p:nvPr>
            <p:ph type="title"/>
          </p:nvPr>
        </p:nvSpPr>
        <p:spPr>
          <a:xfrm>
            <a:off x="1097279" y="583015"/>
            <a:ext cx="10058400" cy="1210442"/>
          </a:xfrm>
        </p:spPr>
        <p:txBody>
          <a:bodyPr>
            <a:no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Helping children replace negative thoughts with positive thoughts</a:t>
            </a:r>
            <a:endParaRPr lang="zh-TW" altLang="en-US" sz="44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538442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3">
            <a:extLst>
              <a:ext uri="{FF2B5EF4-FFF2-40B4-BE49-F238E27FC236}">
                <a16:creationId xmlns:a16="http://schemas.microsoft.com/office/drawing/2014/main" id="{AA47E145-F655-24EE-BED5-AF735A1E1FE1}"/>
              </a:ext>
            </a:extLst>
          </p:cNvPr>
          <p:cNvGraphicFramePr>
            <a:graphicFrameLocks/>
          </p:cNvGraphicFramePr>
          <p:nvPr>
            <p:extLst>
              <p:ext uri="{D42A27DB-BD31-4B8C-83A1-F6EECF244321}">
                <p14:modId xmlns:p14="http://schemas.microsoft.com/office/powerpoint/2010/main" val="3099105493"/>
              </p:ext>
            </p:extLst>
          </p:nvPr>
        </p:nvGraphicFramePr>
        <p:xfrm>
          <a:off x="363055" y="1793457"/>
          <a:ext cx="11502880" cy="4511040"/>
        </p:xfrm>
        <a:graphic>
          <a:graphicData uri="http://schemas.openxmlformats.org/drawingml/2006/table">
            <a:tbl>
              <a:tblPr firstRow="1" bandRow="1">
                <a:tableStyleId>{5C22544A-7EE6-4342-B048-85BDC9FD1C3A}</a:tableStyleId>
              </a:tblPr>
              <a:tblGrid>
                <a:gridCol w="4229170">
                  <a:extLst>
                    <a:ext uri="{9D8B030D-6E8A-4147-A177-3AD203B41FA5}">
                      <a16:colId xmlns:a16="http://schemas.microsoft.com/office/drawing/2014/main" val="20000"/>
                    </a:ext>
                  </a:extLst>
                </a:gridCol>
                <a:gridCol w="7273710">
                  <a:extLst>
                    <a:ext uri="{9D8B030D-6E8A-4147-A177-3AD203B41FA5}">
                      <a16:colId xmlns:a16="http://schemas.microsoft.com/office/drawing/2014/main" val="1446613276"/>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Negative thoughts</a:t>
                      </a:r>
                      <a:endParaRPr lang="zh-HK"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Positive thoughts</a:t>
                      </a:r>
                      <a:endParaRPr lang="zh-HK"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74320">
                <a:tc>
                  <a:txBody>
                    <a:bodyPr/>
                    <a:lstStyle/>
                    <a:p>
                      <a:pPr algn="l"/>
                      <a:r>
                        <a:rPr lang="en-GB" sz="2000" kern="1200" dirty="0">
                          <a:solidFill>
                            <a:schemeClr val="tx1"/>
                          </a:solidFill>
                          <a:effectLst/>
                          <a:latin typeface="Times New Roman" panose="02020603050405020304" pitchFamily="18" charset="0"/>
                          <a:ea typeface="+mn-ea"/>
                          <a:cs typeface="Times New Roman" panose="02020603050405020304" pitchFamily="18" charset="0"/>
                        </a:rPr>
                        <a:t>“Sigh! I studied so hard, but I still did so badly!”</a:t>
                      </a:r>
                      <a:endParaRPr lang="zh-HK"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2000" kern="1200" dirty="0">
                          <a:solidFill>
                            <a:schemeClr val="dk1"/>
                          </a:solidFill>
                          <a:effectLst/>
                          <a:latin typeface="Times New Roman" panose="02020603050405020304" pitchFamily="18" charset="0"/>
                          <a:ea typeface="+mn-ea"/>
                          <a:cs typeface="Times New Roman" panose="02020603050405020304" pitchFamily="18" charset="0"/>
                        </a:rPr>
                        <a:t>“I understand that you’re disappointed with the </a:t>
                      </a:r>
                      <a:r>
                        <a:rPr lang="en-GB" sz="2000" b="1" kern="1200" dirty="0">
                          <a:solidFill>
                            <a:srgbClr val="00B050"/>
                          </a:solidFill>
                          <a:effectLst/>
                          <a:latin typeface="Times New Roman" panose="02020603050405020304" pitchFamily="18" charset="0"/>
                          <a:ea typeface="+mn-ea"/>
                          <a:cs typeface="Times New Roman" panose="02020603050405020304" pitchFamily="18" charset="0"/>
                        </a:rPr>
                        <a:t>result</a:t>
                      </a:r>
                      <a:r>
                        <a:rPr lang="en-GB" sz="2000" kern="1200" dirty="0">
                          <a:solidFill>
                            <a:schemeClr val="dk1"/>
                          </a:solidFill>
                          <a:effectLst/>
                          <a:latin typeface="Times New Roman" panose="02020603050405020304" pitchFamily="18" charset="0"/>
                          <a:ea typeface="+mn-ea"/>
                          <a:cs typeface="Times New Roman" panose="02020603050405020304" pitchFamily="18" charset="0"/>
                        </a:rPr>
                        <a:t> of the test, but the </a:t>
                      </a:r>
                      <a:r>
                        <a:rPr lang="en-GB" sz="2000" b="1" kern="1200" dirty="0">
                          <a:solidFill>
                            <a:srgbClr val="00B050"/>
                          </a:solidFill>
                          <a:effectLst/>
                          <a:latin typeface="Times New Roman" panose="02020603050405020304" pitchFamily="18" charset="0"/>
                          <a:ea typeface="+mn-ea"/>
                          <a:cs typeface="Times New Roman" panose="02020603050405020304" pitchFamily="18" charset="0"/>
                        </a:rPr>
                        <a:t>process</a:t>
                      </a:r>
                      <a:r>
                        <a:rPr lang="en-GB" sz="2000" kern="1200" dirty="0">
                          <a:solidFill>
                            <a:schemeClr val="dk1"/>
                          </a:solidFill>
                          <a:effectLst/>
                          <a:latin typeface="Times New Roman" panose="02020603050405020304" pitchFamily="18" charset="0"/>
                          <a:ea typeface="+mn-ea"/>
                          <a:cs typeface="Times New Roman" panose="02020603050405020304" pitchFamily="18" charset="0"/>
                        </a:rPr>
                        <a:t> is also important. Why don’t we think about what we </a:t>
                      </a:r>
                      <a:r>
                        <a:rPr lang="en-GB" sz="2000" b="1" kern="1200" dirty="0">
                          <a:solidFill>
                            <a:srgbClr val="00B050"/>
                          </a:solidFill>
                          <a:effectLst/>
                          <a:latin typeface="Times New Roman" panose="02020603050405020304" pitchFamily="18" charset="0"/>
                          <a:ea typeface="+mn-ea"/>
                          <a:cs typeface="Times New Roman" panose="02020603050405020304" pitchFamily="18" charset="0"/>
                        </a:rPr>
                        <a:t>learnt while preparing for it</a:t>
                      </a:r>
                      <a:r>
                        <a:rPr lang="en-GB" sz="2000" kern="1200" dirty="0">
                          <a:solidFill>
                            <a:schemeClr val="dk1"/>
                          </a:solidFill>
                          <a:effectLst/>
                          <a:latin typeface="Times New Roman" panose="02020603050405020304" pitchFamily="18" charset="0"/>
                          <a:ea typeface="+mn-ea"/>
                          <a:cs typeface="Times New Roman" panose="02020603050405020304" pitchFamily="18" charset="0"/>
                        </a:rPr>
                        <a:t>?”</a:t>
                      </a:r>
                      <a:endParaRPr lang="zh-HK"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74320">
                <a:tc>
                  <a:txBody>
                    <a:bodyPr/>
                    <a:lstStyle/>
                    <a:p>
                      <a:pPr algn="l"/>
                      <a:r>
                        <a:rPr lang="en-GB" sz="2000" kern="1200" dirty="0">
                          <a:solidFill>
                            <a:schemeClr val="tx1"/>
                          </a:solidFill>
                          <a:effectLst/>
                          <a:latin typeface="Times New Roman" panose="02020603050405020304" pitchFamily="18" charset="0"/>
                          <a:ea typeface="+mn-ea"/>
                          <a:cs typeface="Times New Roman" panose="02020603050405020304" pitchFamily="18" charset="0"/>
                        </a:rPr>
                        <a:t>“I did so badly on this test, so how can I do well in the next one?”</a:t>
                      </a:r>
                      <a:endParaRPr lang="zh-HK"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2000" kern="1200" dirty="0">
                          <a:solidFill>
                            <a:schemeClr val="dk1"/>
                          </a:solidFill>
                          <a:effectLst/>
                          <a:latin typeface="Times New Roman" panose="02020603050405020304" pitchFamily="18" charset="0"/>
                          <a:ea typeface="+mn-ea"/>
                          <a:cs typeface="Times New Roman" panose="02020603050405020304" pitchFamily="18" charset="0"/>
                        </a:rPr>
                        <a:t>“We learnt to be self-disciplined and how to manage our time while preparing for it. </a:t>
                      </a:r>
                      <a:r>
                        <a:rPr lang="en-GB" sz="2000" b="1" kern="1200" dirty="0">
                          <a:solidFill>
                            <a:srgbClr val="00B050"/>
                          </a:solidFill>
                          <a:effectLst/>
                          <a:latin typeface="Times New Roman" panose="02020603050405020304" pitchFamily="18" charset="0"/>
                          <a:ea typeface="+mn-ea"/>
                          <a:cs typeface="Times New Roman" panose="02020603050405020304" pitchFamily="18" charset="0"/>
                        </a:rPr>
                        <a:t>What else can we do</a:t>
                      </a:r>
                      <a:r>
                        <a:rPr lang="en-GB" sz="2000" kern="1200" dirty="0">
                          <a:solidFill>
                            <a:srgbClr val="00B050"/>
                          </a:solidFill>
                          <a:effectLst/>
                          <a:latin typeface="Times New Roman" panose="02020603050405020304" pitchFamily="18" charset="0"/>
                          <a:ea typeface="+mn-ea"/>
                          <a:cs typeface="Times New Roman" panose="02020603050405020304" pitchFamily="18" charset="0"/>
                        </a:rPr>
                        <a:t> </a:t>
                      </a:r>
                      <a:r>
                        <a:rPr lang="en-GB" sz="2000" kern="1200" dirty="0">
                          <a:solidFill>
                            <a:schemeClr val="dk1"/>
                          </a:solidFill>
                          <a:effectLst/>
                          <a:latin typeface="Times New Roman" panose="02020603050405020304" pitchFamily="18" charset="0"/>
                          <a:ea typeface="+mn-ea"/>
                          <a:cs typeface="Times New Roman" panose="02020603050405020304" pitchFamily="18" charset="0"/>
                        </a:rPr>
                        <a:t>to improve?”</a:t>
                      </a:r>
                      <a:endParaRPr lang="zh-HK"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1298724"/>
                  </a:ext>
                </a:extLst>
              </a:tr>
              <a:tr h="455154">
                <a:tc>
                  <a:txBody>
                    <a:bodyPr/>
                    <a:lstStyle/>
                    <a:p>
                      <a:pPr algn="l"/>
                      <a:r>
                        <a:rPr lang="en-GB" sz="2000" kern="1200" dirty="0">
                          <a:solidFill>
                            <a:schemeClr val="tx1"/>
                          </a:solidFill>
                          <a:effectLst/>
                          <a:latin typeface="Times New Roman" panose="02020603050405020304" pitchFamily="18" charset="0"/>
                          <a:ea typeface="+mn-ea"/>
                          <a:cs typeface="Times New Roman" panose="02020603050405020304" pitchFamily="18" charset="0"/>
                        </a:rPr>
                        <a:t>“I did badly in mathematics, so I will definitely do badly in English!”</a:t>
                      </a:r>
                      <a:endParaRPr lang="zh-HK"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2000" kern="1200" dirty="0">
                          <a:solidFill>
                            <a:schemeClr val="dk1"/>
                          </a:solidFill>
                          <a:effectLst/>
                          <a:latin typeface="Times New Roman" panose="02020603050405020304" pitchFamily="18" charset="0"/>
                          <a:ea typeface="+mn-ea"/>
                          <a:cs typeface="Times New Roman" panose="02020603050405020304" pitchFamily="18" charset="0"/>
                        </a:rPr>
                        <a:t>“Not doing well in</a:t>
                      </a:r>
                      <a:r>
                        <a:rPr lang="en-GB" sz="2000" kern="1200" dirty="0">
                          <a:solidFill>
                            <a:schemeClr val="tx1"/>
                          </a:solidFill>
                          <a:effectLst/>
                          <a:latin typeface="Times New Roman" panose="02020603050405020304" pitchFamily="18" charset="0"/>
                          <a:ea typeface="+mn-ea"/>
                          <a:cs typeface="Times New Roman" panose="02020603050405020304" pitchFamily="18" charset="0"/>
                        </a:rPr>
                        <a:t> mathematics </a:t>
                      </a:r>
                      <a:r>
                        <a:rPr lang="en-GB" sz="2000" b="1" kern="1200" dirty="0">
                          <a:solidFill>
                            <a:srgbClr val="00B050"/>
                          </a:solidFill>
                          <a:effectLst/>
                          <a:latin typeface="Times New Roman" panose="02020603050405020304" pitchFamily="18" charset="0"/>
                          <a:ea typeface="+mn-ea"/>
                          <a:cs typeface="Times New Roman" panose="02020603050405020304" pitchFamily="18" charset="0"/>
                        </a:rPr>
                        <a:t>doesn’t mean that you won’t</a:t>
                      </a:r>
                      <a:r>
                        <a:rPr lang="en-GB" sz="2000" kern="1200" dirty="0">
                          <a:solidFill>
                            <a:srgbClr val="00B050"/>
                          </a:solidFill>
                          <a:effectLst/>
                          <a:latin typeface="Times New Roman" panose="02020603050405020304" pitchFamily="18" charset="0"/>
                          <a:ea typeface="+mn-ea"/>
                          <a:cs typeface="Times New Roman" panose="02020603050405020304" pitchFamily="18" charset="0"/>
                        </a:rPr>
                        <a:t> </a:t>
                      </a:r>
                      <a:r>
                        <a:rPr lang="en-GB" sz="2000" kern="1200" dirty="0">
                          <a:solidFill>
                            <a:schemeClr val="dk1"/>
                          </a:solidFill>
                          <a:effectLst/>
                          <a:latin typeface="Times New Roman" panose="02020603050405020304" pitchFamily="18" charset="0"/>
                          <a:ea typeface="+mn-ea"/>
                          <a:cs typeface="Times New Roman" panose="02020603050405020304" pitchFamily="18" charset="0"/>
                        </a:rPr>
                        <a:t>do well in English.”</a:t>
                      </a:r>
                      <a:endParaRPr lang="zh-HK"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81952">
                <a:tc>
                  <a:txBody>
                    <a:bodyPr/>
                    <a:lstStyle/>
                    <a:p>
                      <a:pPr algn="l"/>
                      <a:r>
                        <a:rPr lang="en-GB" sz="2000" kern="1200" dirty="0">
                          <a:solidFill>
                            <a:schemeClr val="tx1"/>
                          </a:solidFill>
                          <a:effectLst/>
                          <a:latin typeface="Times New Roman" panose="02020603050405020304" pitchFamily="18" charset="0"/>
                          <a:ea typeface="+mn-ea"/>
                          <a:cs typeface="Times New Roman" panose="02020603050405020304" pitchFamily="18" charset="0"/>
                        </a:rPr>
                        <a:t>“There’s a grammatical mistake in this sentence!”</a:t>
                      </a:r>
                      <a:endParaRPr lang="zh-HK"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2000" kern="1200" dirty="0">
                          <a:solidFill>
                            <a:schemeClr val="dk1"/>
                          </a:solidFill>
                          <a:effectLst/>
                          <a:latin typeface="Times New Roman" panose="02020603050405020304" pitchFamily="18" charset="0"/>
                          <a:ea typeface="+mn-ea"/>
                          <a:cs typeface="Times New Roman" panose="02020603050405020304" pitchFamily="18" charset="0"/>
                        </a:rPr>
                        <a:t>“</a:t>
                      </a:r>
                      <a:r>
                        <a:rPr lang="en-GB" sz="2000" b="1" kern="1200" dirty="0">
                          <a:solidFill>
                            <a:srgbClr val="00B050"/>
                          </a:solidFill>
                          <a:effectLst/>
                          <a:latin typeface="Times New Roman" panose="02020603050405020304" pitchFamily="18" charset="0"/>
                          <a:ea typeface="+mn-ea"/>
                          <a:cs typeface="Times New Roman" panose="02020603050405020304" pitchFamily="18" charset="0"/>
                        </a:rPr>
                        <a:t>Although</a:t>
                      </a:r>
                      <a:r>
                        <a:rPr lang="en-GB" sz="2000" kern="1200" dirty="0">
                          <a:solidFill>
                            <a:schemeClr val="dk1"/>
                          </a:solidFill>
                          <a:effectLst/>
                          <a:latin typeface="Times New Roman" panose="02020603050405020304" pitchFamily="18" charset="0"/>
                          <a:ea typeface="+mn-ea"/>
                          <a:cs typeface="Times New Roman" panose="02020603050405020304" pitchFamily="18" charset="0"/>
                        </a:rPr>
                        <a:t> there’s a grammatical </a:t>
                      </a:r>
                      <a:r>
                        <a:rPr lang="en-GB" sz="2000" kern="1200" dirty="0">
                          <a:solidFill>
                            <a:schemeClr val="tx1"/>
                          </a:solidFill>
                          <a:effectLst/>
                          <a:latin typeface="Times New Roman" panose="02020603050405020304" pitchFamily="18" charset="0"/>
                          <a:ea typeface="+mn-ea"/>
                          <a:cs typeface="Times New Roman" panose="02020603050405020304" pitchFamily="18" charset="0"/>
                        </a:rPr>
                        <a:t>mistake here</a:t>
                      </a:r>
                      <a:r>
                        <a:rPr lang="en-GB" sz="2000" kern="1200" dirty="0">
                          <a:solidFill>
                            <a:schemeClr val="dk1"/>
                          </a:solidFill>
                          <a:effectLst/>
                          <a:latin typeface="Times New Roman" panose="02020603050405020304" pitchFamily="18" charset="0"/>
                          <a:ea typeface="+mn-ea"/>
                          <a:cs typeface="Times New Roman" panose="02020603050405020304" pitchFamily="18" charset="0"/>
                        </a:rPr>
                        <a:t>, </a:t>
                      </a:r>
                      <a:r>
                        <a:rPr lang="en-GB" sz="2000" b="1" kern="1200" dirty="0">
                          <a:solidFill>
                            <a:srgbClr val="00B050"/>
                          </a:solidFill>
                          <a:effectLst/>
                          <a:latin typeface="Times New Roman" panose="02020603050405020304" pitchFamily="18" charset="0"/>
                          <a:ea typeface="+mn-ea"/>
                          <a:cs typeface="Times New Roman" panose="02020603050405020304" pitchFamily="18" charset="0"/>
                        </a:rPr>
                        <a:t>there aren’t any</a:t>
                      </a:r>
                      <a:r>
                        <a:rPr lang="en-GB" sz="2000" kern="1200" dirty="0">
                          <a:solidFill>
                            <a:srgbClr val="00B050"/>
                          </a:solidFill>
                          <a:effectLst/>
                          <a:latin typeface="Times New Roman" panose="02020603050405020304" pitchFamily="18" charset="0"/>
                          <a:ea typeface="+mn-ea"/>
                          <a:cs typeface="Times New Roman" panose="02020603050405020304" pitchFamily="18" charset="0"/>
                        </a:rPr>
                        <a:t> </a:t>
                      </a:r>
                      <a:r>
                        <a:rPr lang="en-GB" sz="2000" kern="1200" dirty="0">
                          <a:solidFill>
                            <a:schemeClr val="dk1"/>
                          </a:solidFill>
                          <a:effectLst/>
                          <a:latin typeface="Times New Roman" panose="02020603050405020304" pitchFamily="18" charset="0"/>
                          <a:ea typeface="+mn-ea"/>
                          <a:cs typeface="Times New Roman" panose="02020603050405020304" pitchFamily="18" charset="0"/>
                        </a:rPr>
                        <a:t>grammatical </a:t>
                      </a:r>
                      <a:r>
                        <a:rPr lang="en-GB" sz="2000" kern="1200" dirty="0">
                          <a:solidFill>
                            <a:schemeClr val="tx1"/>
                          </a:solidFill>
                          <a:effectLst/>
                          <a:latin typeface="Times New Roman" panose="02020603050405020304" pitchFamily="18" charset="0"/>
                          <a:ea typeface="+mn-ea"/>
                          <a:cs typeface="Times New Roman" panose="02020603050405020304" pitchFamily="18" charset="0"/>
                        </a:rPr>
                        <a:t>mistakes in the </a:t>
                      </a:r>
                      <a:r>
                        <a:rPr lang="en-GB" sz="2000" kern="1200" dirty="0">
                          <a:solidFill>
                            <a:schemeClr val="dk1"/>
                          </a:solidFill>
                          <a:effectLst/>
                          <a:latin typeface="Times New Roman" panose="02020603050405020304" pitchFamily="18" charset="0"/>
                          <a:ea typeface="+mn-ea"/>
                          <a:cs typeface="Times New Roman" panose="02020603050405020304" pitchFamily="18" charset="0"/>
                        </a:rPr>
                        <a:t>other sentences.”</a:t>
                      </a:r>
                      <a:endParaRPr lang="zh-HK"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80953">
                <a:tc>
                  <a:txBody>
                    <a:bodyPr/>
                    <a:lstStyle/>
                    <a:p>
                      <a:pPr algn="l"/>
                      <a:r>
                        <a:rPr lang="en-GB" sz="2000" kern="1200" dirty="0">
                          <a:solidFill>
                            <a:schemeClr val="tx1"/>
                          </a:solidFill>
                          <a:effectLst/>
                          <a:latin typeface="Times New Roman" panose="02020603050405020304" pitchFamily="18" charset="0"/>
                          <a:ea typeface="+mn-ea"/>
                          <a:cs typeface="Times New Roman" panose="02020603050405020304" pitchFamily="18" charset="0"/>
                        </a:rPr>
                        <a:t>“I only did well in this test because I was</a:t>
                      </a:r>
                      <a:r>
                        <a:rPr lang="en-GB" sz="200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GB" sz="2000" kern="1200" dirty="0">
                          <a:solidFill>
                            <a:schemeClr val="tx1"/>
                          </a:solidFill>
                          <a:effectLst/>
                          <a:latin typeface="Times New Roman" panose="02020603050405020304" pitchFamily="18" charset="0"/>
                          <a:ea typeface="+mn-ea"/>
                          <a:cs typeface="Times New Roman" panose="02020603050405020304" pitchFamily="18" charset="0"/>
                        </a:rPr>
                        <a:t>lucky.”</a:t>
                      </a:r>
                      <a:endParaRPr lang="zh-HK"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2000" kern="1200" dirty="0">
                          <a:solidFill>
                            <a:schemeClr val="dk1"/>
                          </a:solidFill>
                          <a:effectLst/>
                          <a:latin typeface="Times New Roman" panose="02020603050405020304" pitchFamily="18" charset="0"/>
                          <a:ea typeface="+mn-ea"/>
                          <a:cs typeface="Times New Roman" panose="02020603050405020304" pitchFamily="18" charset="0"/>
                        </a:rPr>
                        <a:t>“You did really well in this test </a:t>
                      </a:r>
                      <a:r>
                        <a:rPr lang="en-GB" sz="2000" b="1" kern="1200" dirty="0">
                          <a:solidFill>
                            <a:srgbClr val="00B050"/>
                          </a:solidFill>
                          <a:effectLst/>
                          <a:latin typeface="Times New Roman" panose="02020603050405020304" pitchFamily="18" charset="0"/>
                          <a:ea typeface="+mn-ea"/>
                          <a:cs typeface="Times New Roman" panose="02020603050405020304" pitchFamily="18" charset="0"/>
                        </a:rPr>
                        <a:t>because</a:t>
                      </a:r>
                      <a:r>
                        <a:rPr lang="en-GB" sz="2000" kern="1200" dirty="0">
                          <a:solidFill>
                            <a:schemeClr val="dk1"/>
                          </a:solidFill>
                          <a:effectLst/>
                          <a:latin typeface="Times New Roman" panose="02020603050405020304" pitchFamily="18" charset="0"/>
                          <a:ea typeface="+mn-ea"/>
                          <a:cs typeface="Times New Roman" panose="02020603050405020304" pitchFamily="18" charset="0"/>
                        </a:rPr>
                        <a:t> you focused on it and studied very hard. You also spent a lot of time thinking about ways to do better.”</a:t>
                      </a:r>
                      <a:endParaRPr lang="zh-HK"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6664016"/>
                  </a:ext>
                </a:extLst>
              </a:tr>
            </a:tbl>
          </a:graphicData>
        </a:graphic>
      </p:graphicFrame>
      <p:sp>
        <p:nvSpPr>
          <p:cNvPr id="7" name="文字方塊 4">
            <a:extLst>
              <a:ext uri="{FF2B5EF4-FFF2-40B4-BE49-F238E27FC236}">
                <a16:creationId xmlns:a16="http://schemas.microsoft.com/office/drawing/2014/main" id="{8F3B1BFF-A721-2120-DCA1-AD75A5170CF0}"/>
              </a:ext>
            </a:extLst>
          </p:cNvPr>
          <p:cNvSpPr txBox="1"/>
          <p:nvPr/>
        </p:nvSpPr>
        <p:spPr>
          <a:xfrm>
            <a:off x="998885" y="6465796"/>
            <a:ext cx="10981039" cy="307777"/>
          </a:xfrm>
          <a:prstGeom prst="rect">
            <a:avLst/>
          </a:prstGeom>
          <a:noFill/>
        </p:spPr>
        <p:txBody>
          <a:bodyPr wrap="square">
            <a:spAutoFit/>
          </a:bodyPr>
          <a:lstStyle/>
          <a:p>
            <a:pPr marL="285750" indent="-285750">
              <a:buFont typeface="Arial" panose="020B0604020202020204" pitchFamily="34" charset="0"/>
              <a:buChar char="•"/>
            </a:pPr>
            <a:r>
              <a:rPr lang="en-US" altLang="zh-TW" sz="1400" dirty="0">
                <a:latin typeface="Times New Roman" panose="02020603050405020304" pitchFamily="18" charset="0"/>
                <a:cs typeface="Times New Roman" panose="02020603050405020304" pitchFamily="18" charset="0"/>
              </a:rPr>
              <a:t>Wong F.K. (2017). </a:t>
            </a:r>
            <a:r>
              <a:rPr lang="en-US" altLang="zh-TW" sz="1400" i="1" dirty="0">
                <a:latin typeface="Times New Roman" panose="02020603050405020304" pitchFamily="18" charset="0"/>
                <a:cs typeface="Times New Roman" panose="02020603050405020304" pitchFamily="18" charset="0"/>
              </a:rPr>
              <a:t>Getting out of the abyss of depression: A cognitive therapy self help manual. </a:t>
            </a:r>
            <a:r>
              <a:rPr lang="en-US" altLang="zh-TW" sz="1400" dirty="0">
                <a:latin typeface="Times New Roman" panose="02020603050405020304" pitchFamily="18" charset="0"/>
                <a:cs typeface="Times New Roman" panose="02020603050405020304" pitchFamily="18" charset="0"/>
              </a:rPr>
              <a:t>Joint Publishing HK.</a:t>
            </a:r>
            <a:endParaRPr lang="zh-TW" altLang="en-US" sz="1400" dirty="0">
              <a:latin typeface="Times New Roman" panose="02020603050405020304" pitchFamily="18" charset="0"/>
              <a:cs typeface="Times New Roman" panose="02020603050405020304" pitchFamily="18" charset="0"/>
            </a:endParaRPr>
          </a:p>
        </p:txBody>
      </p:sp>
      <p:sp>
        <p:nvSpPr>
          <p:cNvPr id="6" name="標題 1">
            <a:extLst>
              <a:ext uri="{FF2B5EF4-FFF2-40B4-BE49-F238E27FC236}">
                <a16:creationId xmlns:a16="http://schemas.microsoft.com/office/drawing/2014/main" id="{4F95C50B-79C6-6C12-EDA2-9C1C69F30178}"/>
              </a:ext>
            </a:extLst>
          </p:cNvPr>
          <p:cNvSpPr>
            <a:spLocks noGrp="1"/>
          </p:cNvSpPr>
          <p:nvPr>
            <p:ph type="title"/>
          </p:nvPr>
        </p:nvSpPr>
        <p:spPr>
          <a:xfrm>
            <a:off x="1097279" y="583015"/>
            <a:ext cx="10058400" cy="1210442"/>
          </a:xfrm>
        </p:spPr>
        <p:txBody>
          <a:bodyPr>
            <a:no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Helping children replace negative thoughts with positive thoughts</a:t>
            </a:r>
            <a:endParaRPr lang="zh-TW" altLang="en-US" sz="4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147860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505775A-F8FA-F057-ED1B-C7206F5FEFCC}"/>
              </a:ext>
            </a:extLst>
          </p:cNvPr>
          <p:cNvSpPr>
            <a:spLocks noGrp="1"/>
          </p:cNvSpPr>
          <p:nvPr>
            <p:ph type="title"/>
          </p:nvPr>
        </p:nvSpPr>
        <p:spPr/>
        <p:txBody>
          <a:bodyPr>
            <a:norm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Conclusion</a:t>
            </a:r>
            <a:endParaRPr lang="zh-HK" altLang="en-US" sz="44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 name="內容版面配置區 2">
            <a:extLst>
              <a:ext uri="{FF2B5EF4-FFF2-40B4-BE49-F238E27FC236}">
                <a16:creationId xmlns:a16="http://schemas.microsoft.com/office/drawing/2014/main" id="{2C38B4F8-1BFA-D44D-CC4A-819BAB59B99F}"/>
              </a:ext>
            </a:extLst>
          </p:cNvPr>
          <p:cNvSpPr>
            <a:spLocks noGrp="1"/>
          </p:cNvSpPr>
          <p:nvPr>
            <p:ph idx="1"/>
          </p:nvPr>
        </p:nvSpPr>
        <p:spPr>
          <a:xfrm>
            <a:off x="776265" y="2021691"/>
            <a:ext cx="10515600" cy="3825484"/>
          </a:xfrm>
        </p:spPr>
        <p:txBody>
          <a:bodyPr>
            <a:normAutofit/>
          </a:bodyPr>
          <a:lstStyle/>
          <a:p>
            <a:pPr>
              <a:buFont typeface="Courier New" panose="02070309020205020404" pitchFamily="49" charset="0"/>
              <a:buChar char="o"/>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Understanding a growth mindset and its importance</a:t>
            </a:r>
            <a:endParaRPr lang="zh-TW" altLang="en-US" dirty="0">
              <a:latin typeface="Times New Roman" panose="02020603050405020304" pitchFamily="18" charset="0"/>
              <a:ea typeface="微軟正黑體" panose="020B0604030504040204" pitchFamily="34" charset="-120"/>
              <a:cs typeface="Times New Roman" panose="02020603050405020304" pitchFamily="18" charset="0"/>
            </a:endParaRPr>
          </a:p>
          <a:p>
            <a:pPr lvl="1">
              <a:buFont typeface="Arial" panose="020B0604020202020204" pitchFamily="34" charset="0"/>
              <a:buChar char="•"/>
            </a:pP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People with a growth mindset believe that abilities are </a:t>
            </a:r>
            <a:r>
              <a:rPr lang="en-US" altLang="zh-TW" sz="2000" b="1" dirty="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rPr>
              <a:t>developed through learning and hard work</a:t>
            </a:r>
            <a:endParaRPr lang="zh-TW" altLang="en-US" sz="2000" b="1" dirty="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endParaRPr>
          </a:p>
          <a:p>
            <a:pPr>
              <a:spcBef>
                <a:spcPts val="1800"/>
              </a:spcBef>
              <a:buFont typeface="Courier New" panose="02070309020205020404" pitchFamily="49" charset="0"/>
              <a:buChar char="o"/>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Understanding how to cultivate a growth mindset in yourself and your children</a:t>
            </a:r>
          </a:p>
          <a:p>
            <a:pPr lvl="1">
              <a:lnSpc>
                <a:spcPct val="100000"/>
              </a:lnSpc>
              <a:buFont typeface="Arial" panose="020B0604020202020204" pitchFamily="34" charset="0"/>
              <a:buChar char="•"/>
            </a:pPr>
            <a:r>
              <a:rPr lang="en-US" altLang="zh-HK"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Understanding the relationship between </a:t>
            </a:r>
            <a:r>
              <a:rPr lang="en-US" altLang="zh-HK" sz="2000" b="1" dirty="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rPr>
              <a:t>experience</a:t>
            </a:r>
            <a:r>
              <a:rPr lang="en-US" altLang="zh-HK"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HK" sz="2000" b="1" dirty="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rPr>
              <a:t>brain development </a:t>
            </a:r>
            <a:r>
              <a:rPr lang="en-US" altLang="zh-HK"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and </a:t>
            </a:r>
            <a:r>
              <a:rPr lang="en-US" altLang="zh-HK" sz="2000" b="1" dirty="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rPr>
              <a:t>ability</a:t>
            </a:r>
            <a:endParaRPr lang="zh-TW" altLang="en-US" sz="2000" b="1" dirty="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endParaRPr>
          </a:p>
          <a:p>
            <a:pPr lvl="1">
              <a:buFont typeface="Arial" panose="020B0604020202020204" pitchFamily="34" charset="0"/>
              <a:buChar char="•"/>
            </a:pP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Share the </a:t>
            </a:r>
            <a:r>
              <a:rPr lang="en-US" altLang="zh-TW" sz="2000" b="1" dirty="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rPr>
              <a:t>story of a successful person </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and </a:t>
            </a:r>
            <a:r>
              <a:rPr lang="en-US" altLang="zh-TW" sz="2000" b="1" dirty="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rPr>
              <a:t>review his/her growth experiences </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to help children develop a growth mindset</a:t>
            </a:r>
            <a:endPar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a:p>
            <a:pPr>
              <a:spcBef>
                <a:spcPts val="1800"/>
              </a:spcBef>
              <a:buFont typeface="Courier New" panose="02070309020205020404" pitchFamily="49" charset="0"/>
              <a:buChar char="o"/>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Acquiring the skill of helping children face learning challenges with a growth mindset</a:t>
            </a:r>
            <a:endParaRPr lang="zh-TW" altLang="en-US" dirty="0">
              <a:latin typeface="Times New Roman" panose="02020603050405020304" pitchFamily="18" charset="0"/>
              <a:ea typeface="微軟正黑體" panose="020B0604030504040204" pitchFamily="34" charset="-120"/>
              <a:cs typeface="Times New Roman" panose="02020603050405020304" pitchFamily="18" charset="0"/>
            </a:endParaRPr>
          </a:p>
          <a:p>
            <a:pPr lvl="1">
              <a:buFont typeface="Arial" panose="020B0604020202020204" pitchFamily="34" charset="0"/>
              <a:buChar cha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Help children </a:t>
            </a:r>
            <a:r>
              <a:rPr lang="en-US" altLang="zh-TW" sz="2000" b="1" dirty="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rPr>
              <a:t>identify negative thoughts</a:t>
            </a:r>
          </a:p>
          <a:p>
            <a:pPr lvl="1">
              <a:buFont typeface="Arial" panose="020B0604020202020204" pitchFamily="34" charset="0"/>
              <a:buChar cha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Help children replace negative thoughts with </a:t>
            </a:r>
            <a:r>
              <a:rPr lang="en-US" altLang="zh-TW" sz="2000" b="1" dirty="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rPr>
              <a:t>positive thoughts</a:t>
            </a:r>
            <a:endParaRPr lang="zh-HK" altLang="en-US" sz="2000" b="1" dirty="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717660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505775A-F8FA-F057-ED1B-C7206F5FEFCC}"/>
              </a:ext>
            </a:extLst>
          </p:cNvPr>
          <p:cNvSpPr>
            <a:spLocks noGrp="1"/>
          </p:cNvSpPr>
          <p:nvPr>
            <p:ph type="title"/>
          </p:nvPr>
        </p:nvSpPr>
        <p:spPr>
          <a:xfrm>
            <a:off x="838200" y="305139"/>
            <a:ext cx="10515600" cy="1325563"/>
          </a:xfrm>
        </p:spPr>
        <p:txBody>
          <a:bodyPr>
            <a:norm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Benefits of a growth mindset on children’s development</a:t>
            </a:r>
            <a:endParaRPr lang="zh-TW" altLang="en-US" sz="44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 name="內容版面配置區 2">
            <a:extLst>
              <a:ext uri="{FF2B5EF4-FFF2-40B4-BE49-F238E27FC236}">
                <a16:creationId xmlns:a16="http://schemas.microsoft.com/office/drawing/2014/main" id="{665593D1-CDFF-77FC-C310-0ED46958B073}"/>
              </a:ext>
            </a:extLst>
          </p:cNvPr>
          <p:cNvSpPr>
            <a:spLocks noGrp="1"/>
          </p:cNvSpPr>
          <p:nvPr>
            <p:ph idx="1"/>
          </p:nvPr>
        </p:nvSpPr>
        <p:spPr>
          <a:xfrm>
            <a:off x="717430" y="1929143"/>
            <a:ext cx="10860269" cy="647802"/>
          </a:xfrm>
        </p:spPr>
        <p:txBody>
          <a:bodyPr>
            <a:normAutofit/>
          </a:bodyPr>
          <a:lstStyle/>
          <a:p>
            <a:pPr>
              <a:buFont typeface="Courier New" panose="02070309020205020404" pitchFamily="49" charset="0"/>
              <a:buChar char="o"/>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GB"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Based on 53 experimental studies published between 2002 and 2020, researchers found that:</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4" name="文字方塊 4">
            <a:extLst>
              <a:ext uri="{FF2B5EF4-FFF2-40B4-BE49-F238E27FC236}">
                <a16:creationId xmlns:a16="http://schemas.microsoft.com/office/drawing/2014/main" id="{3183FB97-2093-E7C2-C6A7-61C24A514365}"/>
              </a:ext>
            </a:extLst>
          </p:cNvPr>
          <p:cNvSpPr txBox="1"/>
          <p:nvPr/>
        </p:nvSpPr>
        <p:spPr>
          <a:xfrm>
            <a:off x="717430" y="5514057"/>
            <a:ext cx="10981039" cy="738664"/>
          </a:xfrm>
          <a:prstGeom prst="rect">
            <a:avLst/>
          </a:prstGeom>
          <a:noFill/>
        </p:spPr>
        <p:txBody>
          <a:bodyPr wrap="square">
            <a:spAutoFit/>
          </a:bodyPr>
          <a:lstStyle/>
          <a:p>
            <a:pPr marL="285750" indent="-285750">
              <a:buFont typeface="Arial" panose="020B0604020202020204" pitchFamily="34" charset="0"/>
              <a:buChar char="•"/>
            </a:pPr>
            <a:r>
              <a:rPr lang="en-US" altLang="zh-TW" sz="1400" dirty="0">
                <a:latin typeface="Century Gothic" panose="020B0502020202020204" pitchFamily="34" charset="0"/>
              </a:rPr>
              <a:t>Burnette, J. L., Billingsley, J., Banks, G. C., </a:t>
            </a:r>
            <a:r>
              <a:rPr lang="en-US" altLang="zh-TW" sz="1400" dirty="0" err="1">
                <a:latin typeface="Century Gothic" panose="020B0502020202020204" pitchFamily="34" charset="0"/>
              </a:rPr>
              <a:t>Knouse</a:t>
            </a:r>
            <a:r>
              <a:rPr lang="en-US" altLang="zh-TW" sz="1400" dirty="0">
                <a:latin typeface="Century Gothic" panose="020B0502020202020204" pitchFamily="34" charset="0"/>
              </a:rPr>
              <a:t>, L. E., Hoyt, C. L., Pollack, J. M., &amp; Simon, S. (2023). A systematic review and meta-analysis of growth mindset interventions: For whom, how, and why might such interventions work? </a:t>
            </a:r>
            <a:r>
              <a:rPr lang="en-US" altLang="zh-TW" sz="1400" i="1" dirty="0">
                <a:latin typeface="Century Gothic" panose="020B0502020202020204" pitchFamily="34" charset="0"/>
              </a:rPr>
              <a:t>Psychological Bulletin, 149</a:t>
            </a:r>
            <a:r>
              <a:rPr lang="en-US" altLang="zh-TW" sz="1400" dirty="0">
                <a:latin typeface="Century Gothic" panose="020B0502020202020204" pitchFamily="34" charset="0"/>
              </a:rPr>
              <a:t>(3-4), 174–205.</a:t>
            </a:r>
            <a:endParaRPr lang="en-HK" sz="1400" dirty="0">
              <a:latin typeface="Century Gothic" panose="020B0502020202020204" pitchFamily="34" charset="0"/>
            </a:endParaRPr>
          </a:p>
        </p:txBody>
      </p:sp>
      <p:graphicFrame>
        <p:nvGraphicFramePr>
          <p:cNvPr id="6" name="Diagram 5"/>
          <p:cNvGraphicFramePr/>
          <p:nvPr>
            <p:extLst>
              <p:ext uri="{D42A27DB-BD31-4B8C-83A1-F6EECF244321}">
                <p14:modId xmlns:p14="http://schemas.microsoft.com/office/powerpoint/2010/main" val="956516884"/>
              </p:ext>
            </p:extLst>
          </p:nvPr>
        </p:nvGraphicFramePr>
        <p:xfrm>
          <a:off x="1248239" y="2576945"/>
          <a:ext cx="9342821" cy="28238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8370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505775A-F8FA-F057-ED1B-C7206F5FEFCC}"/>
              </a:ext>
            </a:extLst>
          </p:cNvPr>
          <p:cNvSpPr>
            <a:spLocks noGrp="1"/>
          </p:cNvSpPr>
          <p:nvPr>
            <p:ph type="title"/>
          </p:nvPr>
        </p:nvSpPr>
        <p:spPr>
          <a:xfrm>
            <a:off x="838200" y="305139"/>
            <a:ext cx="10515600" cy="1325563"/>
          </a:xfrm>
        </p:spPr>
        <p:txBody>
          <a:bodyPr>
            <a:normAutofit/>
          </a:bodyPr>
          <a:lstStyle/>
          <a:p>
            <a:r>
              <a:rPr lang="en-GB" sz="440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C</a:t>
            </a:r>
            <a:r>
              <a:rPr lang="en-GB" sz="4400" b="1"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ultivating a growth mindset in </a:t>
            </a:r>
            <a:r>
              <a:rPr lang="en-GB" sz="440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parents and </a:t>
            </a:r>
            <a:r>
              <a:rPr lang="en-GB" sz="4400" b="1"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children</a:t>
            </a:r>
            <a:endParaRPr lang="zh-TW" altLang="en-US" sz="4400" b="1" dirty="0">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665593D1-CDFF-77FC-C310-0ED46958B073}"/>
              </a:ext>
            </a:extLst>
          </p:cNvPr>
          <p:cNvSpPr>
            <a:spLocks noGrp="1"/>
          </p:cNvSpPr>
          <p:nvPr>
            <p:ph idx="1"/>
          </p:nvPr>
        </p:nvSpPr>
        <p:spPr>
          <a:xfrm>
            <a:off x="717430" y="2166104"/>
            <a:ext cx="10860269" cy="1486019"/>
          </a:xfrm>
        </p:spPr>
        <p:txBody>
          <a:bodyPr>
            <a:normAutofit/>
          </a:bodyPr>
          <a:lstStyle/>
          <a:p>
            <a:pPr>
              <a:spcBef>
                <a:spcPts val="2400"/>
              </a:spcBef>
              <a:buFont typeface="Courier New" panose="02070309020205020404" pitchFamily="49" charset="0"/>
              <a:buChar char="o"/>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Growth mindset: </a:t>
            </a:r>
            <a:r>
              <a:rPr lang="en-GB" altLang="zh-TW" dirty="0">
                <a:solidFill>
                  <a:srgbClr val="000000"/>
                </a:solidFill>
                <a:latin typeface="Times New Roman" panose="02020603050405020304" pitchFamily="18" charset="0"/>
                <a:ea typeface="PMingLiU" panose="02020500000000000000" pitchFamily="18" charset="-120"/>
              </a:rPr>
              <a:t>B</a:t>
            </a:r>
            <a:r>
              <a:rPr lang="en-GB" dirty="0">
                <a:solidFill>
                  <a:srgbClr val="000000"/>
                </a:solidFill>
                <a:effectLst/>
                <a:latin typeface="Times New Roman" panose="02020603050405020304" pitchFamily="18" charset="0"/>
                <a:ea typeface="PMingLiU" panose="02020500000000000000" pitchFamily="18" charset="-120"/>
              </a:rPr>
              <a:t>elieves that ability is </a:t>
            </a:r>
            <a:r>
              <a:rPr lang="en-GB" u="sng" dirty="0">
                <a:latin typeface="Times New Roman" panose="02020603050405020304" pitchFamily="18" charset="0"/>
                <a:ea typeface="微軟正黑體" panose="020B0604030504040204" pitchFamily="34" charset="-120"/>
                <a:cs typeface="Times New Roman" panose="02020603050405020304" pitchFamily="18" charset="0"/>
              </a:rPr>
              <a:t>developed through </a:t>
            </a:r>
            <a:r>
              <a:rPr lang="en-GB" b="1" dirty="0">
                <a:solidFill>
                  <a:srgbClr val="00B050"/>
                </a:solidFill>
                <a:effectLst/>
                <a:latin typeface="Times New Roman" panose="02020603050405020304" pitchFamily="18" charset="0"/>
                <a:ea typeface="PMingLiU" panose="02020500000000000000" pitchFamily="18" charset="-120"/>
              </a:rPr>
              <a:t>experience</a:t>
            </a:r>
            <a:r>
              <a:rPr lang="en-GB" b="1" dirty="0">
                <a:solidFill>
                  <a:srgbClr val="00B050"/>
                </a:solidFill>
                <a:latin typeface="Times New Roman" panose="02020603050405020304" pitchFamily="18" charset="0"/>
                <a:ea typeface="PMingLiU" panose="02020500000000000000" pitchFamily="18" charset="-120"/>
              </a:rPr>
              <a:t>s</a:t>
            </a:r>
            <a:r>
              <a:rPr lang="en-GB" dirty="0">
                <a:solidFill>
                  <a:srgbClr val="000000"/>
                </a:solidFill>
                <a:effectLst/>
                <a:latin typeface="Times New Roman" panose="02020603050405020304" pitchFamily="18" charset="0"/>
                <a:ea typeface="PMingLiU" panose="02020500000000000000" pitchFamily="18" charset="-120"/>
              </a:rPr>
              <a:t>, </a:t>
            </a:r>
            <a:r>
              <a:rPr lang="en-GB" b="1" dirty="0">
                <a:solidFill>
                  <a:srgbClr val="00B050"/>
                </a:solidFill>
                <a:effectLst/>
                <a:latin typeface="Times New Roman" panose="02020603050405020304" pitchFamily="18" charset="0"/>
                <a:ea typeface="PMingLiU" panose="02020500000000000000" pitchFamily="18" charset="-120"/>
              </a:rPr>
              <a:t>effort</a:t>
            </a:r>
            <a:r>
              <a:rPr lang="en-GB" b="1" dirty="0">
                <a:solidFill>
                  <a:srgbClr val="00B050"/>
                </a:solidFill>
                <a:latin typeface="Times New Roman" panose="02020603050405020304" pitchFamily="18" charset="0"/>
                <a:ea typeface="PMingLiU" panose="02020500000000000000" pitchFamily="18" charset="-120"/>
              </a:rPr>
              <a:t>s</a:t>
            </a:r>
            <a:r>
              <a:rPr lang="en-GB" dirty="0">
                <a:solidFill>
                  <a:srgbClr val="FF0000"/>
                </a:solidFill>
                <a:effectLst/>
                <a:latin typeface="Times New Roman" panose="02020603050405020304" pitchFamily="18" charset="0"/>
                <a:ea typeface="PMingLiU" panose="02020500000000000000" pitchFamily="18" charset="-120"/>
              </a:rPr>
              <a:t> </a:t>
            </a:r>
            <a:r>
              <a:rPr lang="en-GB" dirty="0">
                <a:solidFill>
                  <a:srgbClr val="000000"/>
                </a:solidFill>
                <a:effectLst/>
                <a:latin typeface="Times New Roman" panose="02020603050405020304" pitchFamily="18" charset="0"/>
                <a:ea typeface="PMingLiU" panose="02020500000000000000" pitchFamily="18" charset="-120"/>
              </a:rPr>
              <a:t>and </a:t>
            </a:r>
            <a:r>
              <a:rPr lang="en-GB" b="1" dirty="0">
                <a:solidFill>
                  <a:srgbClr val="00B050"/>
                </a:solidFill>
                <a:effectLst/>
                <a:latin typeface="Times New Roman" panose="02020603050405020304" pitchFamily="18" charset="0"/>
                <a:ea typeface="PMingLiU" panose="02020500000000000000" pitchFamily="18" charset="-120"/>
              </a:rPr>
              <a:t>strateg</a:t>
            </a:r>
            <a:r>
              <a:rPr lang="en-GB" b="1" dirty="0">
                <a:solidFill>
                  <a:srgbClr val="00B050"/>
                </a:solidFill>
                <a:latin typeface="Times New Roman" panose="02020603050405020304" pitchFamily="18" charset="0"/>
                <a:ea typeface="PMingLiU" panose="02020500000000000000" pitchFamily="18" charset="-120"/>
              </a:rPr>
              <a:t>ies</a:t>
            </a:r>
            <a:r>
              <a:rPr lang="en-GB" b="1" dirty="0">
                <a:solidFill>
                  <a:schemeClr val="tx1"/>
                </a:solidFill>
                <a:effectLst/>
                <a:latin typeface="Times New Roman" panose="02020603050405020304" pitchFamily="18" charset="0"/>
                <a:ea typeface="PMingLiU" panose="02020500000000000000" pitchFamily="18" charset="-120"/>
              </a:rPr>
              <a:t>.</a:t>
            </a:r>
            <a:r>
              <a:rPr lang="zh-TW" altLang="en-US"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endParaRPr lang="en-US" altLang="zh-TW"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a:spcBef>
                <a:spcPts val="2400"/>
              </a:spcBef>
              <a:buFont typeface="Courier New" panose="02070309020205020404" pitchFamily="49" charset="0"/>
              <a:buChar char="o"/>
            </a:pP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 Fixed mindset: Believes that ability is </a:t>
            </a:r>
            <a:r>
              <a:rPr lang="en-US" altLang="zh-TW" u="sng" dirty="0">
                <a:latin typeface="Times New Roman" panose="02020603050405020304" pitchFamily="18" charset="0"/>
                <a:ea typeface="微軟正黑體" panose="020B0604030504040204" pitchFamily="34" charset="-120"/>
                <a:cs typeface="Times New Roman" panose="02020603050405020304" pitchFamily="18" charset="0"/>
              </a:rPr>
              <a:t>determined by</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b="1" dirty="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rPr>
              <a:t>genes</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b="1" dirty="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rPr>
              <a:t>talents </a:t>
            </a:r>
            <a:r>
              <a:rPr lang="en-US" altLang="zh-TW" dirty="0">
                <a:solidFill>
                  <a:srgbClr val="404040"/>
                </a:solidFill>
                <a:latin typeface="Times New Roman" panose="02020603050405020304" pitchFamily="18" charset="0"/>
                <a:ea typeface="微軟正黑體" panose="020B0604030504040204" pitchFamily="34" charset="-120"/>
                <a:cs typeface="Times New Roman" panose="02020603050405020304" pitchFamily="18" charset="0"/>
              </a:rPr>
              <a:t>and </a:t>
            </a:r>
            <a:r>
              <a:rPr lang="en-US" altLang="zh-TW" b="1" dirty="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rPr>
              <a:t>potentials</a:t>
            </a:r>
            <a:r>
              <a:rPr lang="en-US" altLang="zh-TW" dirty="0">
                <a:solidFill>
                  <a:srgbClr val="404040"/>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HK" altLang="en-US" dirty="0">
              <a:solidFill>
                <a:srgbClr val="404040"/>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4" name="文字方塊 4">
            <a:extLst>
              <a:ext uri="{FF2B5EF4-FFF2-40B4-BE49-F238E27FC236}">
                <a16:creationId xmlns:a16="http://schemas.microsoft.com/office/drawing/2014/main" id="{3183FB97-2093-E7C2-C6A7-61C24A514365}"/>
              </a:ext>
            </a:extLst>
          </p:cNvPr>
          <p:cNvSpPr txBox="1"/>
          <p:nvPr/>
        </p:nvSpPr>
        <p:spPr>
          <a:xfrm>
            <a:off x="717430" y="5673545"/>
            <a:ext cx="10981039" cy="523220"/>
          </a:xfrm>
          <a:prstGeom prst="rect">
            <a:avLst/>
          </a:prstGeom>
          <a:noFill/>
        </p:spPr>
        <p:txBody>
          <a:bodyPr wrap="square">
            <a:spAutoFit/>
          </a:bodyPr>
          <a:lstStyle/>
          <a:p>
            <a:pPr marL="285750" indent="-285750">
              <a:buFont typeface="Arial" panose="020B0604020202020204" pitchFamily="34" charset="0"/>
              <a:buChar char="•"/>
            </a:pPr>
            <a:r>
              <a:rPr lang="en-US" altLang="zh-TW" sz="1400" dirty="0">
                <a:latin typeface="Century Gothic" panose="020B0502020202020204" pitchFamily="34" charset="0"/>
              </a:rPr>
              <a:t>Yeager, D. S., &amp; </a:t>
            </a:r>
            <a:r>
              <a:rPr lang="en-US" altLang="zh-TW" sz="1400" dirty="0" err="1">
                <a:latin typeface="Century Gothic" panose="020B0502020202020204" pitchFamily="34" charset="0"/>
              </a:rPr>
              <a:t>Dweck</a:t>
            </a:r>
            <a:r>
              <a:rPr lang="en-US" altLang="zh-TW" sz="1400" dirty="0">
                <a:latin typeface="Century Gothic" panose="020B0502020202020204" pitchFamily="34" charset="0"/>
              </a:rPr>
              <a:t>, C. S. (2020). What can be learned from growth mindset controversies? </a:t>
            </a:r>
            <a:r>
              <a:rPr lang="en-US" altLang="zh-TW" sz="1400" i="1" dirty="0">
                <a:latin typeface="Century Gothic" panose="020B0502020202020204" pitchFamily="34" charset="0"/>
              </a:rPr>
              <a:t>American Psychologist, 75</a:t>
            </a:r>
            <a:r>
              <a:rPr lang="en-US" altLang="zh-TW" sz="1400" dirty="0">
                <a:latin typeface="Century Gothic" panose="020B0502020202020204" pitchFamily="34" charset="0"/>
              </a:rPr>
              <a:t>(9), 1269–1284.</a:t>
            </a:r>
            <a:endParaRPr lang="en-HK" sz="1400" dirty="0">
              <a:latin typeface="Century Gothic" panose="020B0502020202020204" pitchFamily="34" charset="0"/>
            </a:endParaRPr>
          </a:p>
        </p:txBody>
      </p:sp>
    </p:spTree>
    <p:extLst>
      <p:ext uri="{BB962C8B-B14F-4D97-AF65-F5344CB8AC3E}">
        <p14:creationId xmlns:p14="http://schemas.microsoft.com/office/powerpoint/2010/main" val="4044372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505775A-F8FA-F057-ED1B-C7206F5FEFCC}"/>
              </a:ext>
            </a:extLst>
          </p:cNvPr>
          <p:cNvSpPr>
            <a:spLocks noGrp="1"/>
          </p:cNvSpPr>
          <p:nvPr>
            <p:ph type="title"/>
          </p:nvPr>
        </p:nvSpPr>
        <p:spPr>
          <a:xfrm>
            <a:off x="838200" y="305139"/>
            <a:ext cx="10515600" cy="1325563"/>
          </a:xfrm>
        </p:spPr>
        <p:txBody>
          <a:bodyPr>
            <a:normAutofit/>
          </a:bodyPr>
          <a:lstStyle/>
          <a:p>
            <a:r>
              <a:rPr lang="en-GB" sz="440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C</a:t>
            </a:r>
            <a:r>
              <a:rPr lang="en-GB" sz="4400" b="1"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ultivating a growth mindset in</a:t>
            </a:r>
            <a:r>
              <a:rPr lang="en-GB" sz="440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parents </a:t>
            </a:r>
            <a:r>
              <a:rPr lang="en-GB" sz="4400" b="1"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and children</a:t>
            </a:r>
            <a:endParaRPr lang="zh-TW" altLang="en-US" sz="4400" b="1" dirty="0">
              <a:latin typeface="微軟正黑體" panose="020B0604030504040204" pitchFamily="34" charset="-120"/>
              <a:ea typeface="微軟正黑體" panose="020B0604030504040204" pitchFamily="34" charset="-120"/>
            </a:endParaRPr>
          </a:p>
        </p:txBody>
      </p:sp>
      <p:sp>
        <p:nvSpPr>
          <p:cNvPr id="4" name="文字方塊 4">
            <a:extLst>
              <a:ext uri="{FF2B5EF4-FFF2-40B4-BE49-F238E27FC236}">
                <a16:creationId xmlns:a16="http://schemas.microsoft.com/office/drawing/2014/main" id="{3183FB97-2093-E7C2-C6A7-61C24A514365}"/>
              </a:ext>
            </a:extLst>
          </p:cNvPr>
          <p:cNvSpPr txBox="1"/>
          <p:nvPr/>
        </p:nvSpPr>
        <p:spPr>
          <a:xfrm>
            <a:off x="829961" y="6458549"/>
            <a:ext cx="10981039" cy="307777"/>
          </a:xfrm>
          <a:prstGeom prst="rect">
            <a:avLst/>
          </a:prstGeom>
          <a:noFill/>
        </p:spPr>
        <p:txBody>
          <a:bodyPr wrap="square">
            <a:spAutoFit/>
          </a:bodyPr>
          <a:lstStyle/>
          <a:p>
            <a:pPr marL="285750" indent="-285750">
              <a:buFont typeface="Arial" panose="020B0604020202020204" pitchFamily="34" charset="0"/>
              <a:buChar char="•"/>
            </a:pPr>
            <a:r>
              <a:rPr lang="en-US" altLang="zh-TW" sz="1400" dirty="0">
                <a:latin typeface="Times New Roman" panose="02020603050405020304" pitchFamily="18" charset="0"/>
                <a:cs typeface="Times New Roman" panose="02020603050405020304" pitchFamily="18" charset="0"/>
              </a:rPr>
              <a:t>Lam, C.B., Cheung, Y.M. (2022).</a:t>
            </a:r>
            <a:r>
              <a:rPr lang="en-US" altLang="zh-TW" sz="1400" i="1" dirty="0">
                <a:latin typeface="Times New Roman" panose="02020603050405020304" pitchFamily="18" charset="0"/>
                <a:cs typeface="Times New Roman" panose="02020603050405020304" pitchFamily="18" charset="0"/>
              </a:rPr>
              <a:t> Spending Time with Children—100 Tips for Happy Parenting. Ming Cheung Publications</a:t>
            </a:r>
            <a:r>
              <a:rPr lang="en-US" altLang="zh-TW" sz="1400" dirty="0">
                <a:latin typeface="Times New Roman" panose="02020603050405020304" pitchFamily="18" charset="0"/>
                <a:cs typeface="Times New Roman" panose="02020603050405020304" pitchFamily="18" charset="0"/>
              </a:rPr>
              <a:t>.</a:t>
            </a:r>
            <a:endParaRPr lang="en-HK" sz="1400" dirty="0">
              <a:latin typeface="Century Gothic" panose="020B0502020202020204" pitchFamily="34" charset="0"/>
            </a:endParaRPr>
          </a:p>
        </p:txBody>
      </p:sp>
      <p:graphicFrame>
        <p:nvGraphicFramePr>
          <p:cNvPr id="6" name="表格 5">
            <a:extLst>
              <a:ext uri="{FF2B5EF4-FFF2-40B4-BE49-F238E27FC236}">
                <a16:creationId xmlns:a16="http://schemas.microsoft.com/office/drawing/2014/main" id="{F6FA46F8-E7D8-70CA-F8BE-4FE934D6E6AD}"/>
              </a:ext>
            </a:extLst>
          </p:cNvPr>
          <p:cNvGraphicFramePr>
            <a:graphicFrameLocks noGrp="1"/>
          </p:cNvGraphicFramePr>
          <p:nvPr>
            <p:extLst>
              <p:ext uri="{D42A27DB-BD31-4B8C-83A1-F6EECF244321}">
                <p14:modId xmlns:p14="http://schemas.microsoft.com/office/powerpoint/2010/main" val="2488703315"/>
              </p:ext>
            </p:extLst>
          </p:nvPr>
        </p:nvGraphicFramePr>
        <p:xfrm>
          <a:off x="829961" y="2085730"/>
          <a:ext cx="10523839" cy="3214624"/>
        </p:xfrm>
        <a:graphic>
          <a:graphicData uri="http://schemas.openxmlformats.org/drawingml/2006/table">
            <a:tbl>
              <a:tblPr firstRow="1" firstCol="1" bandRow="1">
                <a:tableStyleId>{5C22544A-7EE6-4342-B048-85BDC9FD1C3A}</a:tableStyleId>
              </a:tblPr>
              <a:tblGrid>
                <a:gridCol w="1129285">
                  <a:extLst>
                    <a:ext uri="{9D8B030D-6E8A-4147-A177-3AD203B41FA5}">
                      <a16:colId xmlns:a16="http://schemas.microsoft.com/office/drawing/2014/main" val="2170084571"/>
                    </a:ext>
                  </a:extLst>
                </a:gridCol>
                <a:gridCol w="4502328">
                  <a:extLst>
                    <a:ext uri="{9D8B030D-6E8A-4147-A177-3AD203B41FA5}">
                      <a16:colId xmlns:a16="http://schemas.microsoft.com/office/drawing/2014/main" val="3184818457"/>
                    </a:ext>
                  </a:extLst>
                </a:gridCol>
                <a:gridCol w="4892226">
                  <a:extLst>
                    <a:ext uri="{9D8B030D-6E8A-4147-A177-3AD203B41FA5}">
                      <a16:colId xmlns:a16="http://schemas.microsoft.com/office/drawing/2014/main" val="3711528131"/>
                    </a:ext>
                  </a:extLst>
                </a:gridCol>
              </a:tblGrid>
              <a:tr h="481796">
                <a:tc>
                  <a:txBody>
                    <a:bodyPr/>
                    <a:lstStyle/>
                    <a:p>
                      <a:pPr>
                        <a:lnSpc>
                          <a:spcPct val="107000"/>
                        </a:lnSpc>
                        <a:spcAft>
                          <a:spcPts val="800"/>
                        </a:spcAft>
                      </a:pPr>
                      <a:r>
                        <a:rPr lang="en-US" sz="2000"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20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tc>
                <a:tc>
                  <a:txBody>
                    <a:bodyPr/>
                    <a:lstStyle/>
                    <a:p>
                      <a:pPr algn="ctr">
                        <a:lnSpc>
                          <a:spcPct val="107000"/>
                        </a:lnSpc>
                        <a:spcAft>
                          <a:spcPts val="800"/>
                        </a:spcAft>
                      </a:pPr>
                      <a:r>
                        <a:rPr lang="en-US" altLang="zh-TW" sz="2000" b="0" dirty="0">
                          <a:effectLst/>
                          <a:latin typeface="Times New Roman" panose="02020603050405020304" pitchFamily="18" charset="0"/>
                          <a:ea typeface="微軟正黑體" panose="020B0604030504040204" pitchFamily="34" charset="-120"/>
                          <a:cs typeface="Times New Roman" panose="02020603050405020304" pitchFamily="18" charset="0"/>
                        </a:rPr>
                        <a:t>People with a growth mindset</a:t>
                      </a:r>
                      <a:endParaRPr lang="zh-TW" sz="2000" b="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tc>
                <a:tc>
                  <a:txBody>
                    <a:bodyPr/>
                    <a:lstStyle/>
                    <a:p>
                      <a:pPr algn="ctr">
                        <a:lnSpc>
                          <a:spcPct val="107000"/>
                        </a:lnSpc>
                        <a:spcAft>
                          <a:spcPts val="800"/>
                        </a:spcAft>
                      </a:pPr>
                      <a:r>
                        <a:rPr lang="en-US" altLang="zh-TW" sz="2000" b="0" dirty="0">
                          <a:effectLst/>
                          <a:latin typeface="Times New Roman" panose="02020603050405020304" pitchFamily="18" charset="0"/>
                          <a:ea typeface="微軟正黑體" panose="020B0604030504040204" pitchFamily="34" charset="-120"/>
                          <a:cs typeface="Times New Roman" panose="02020603050405020304" pitchFamily="18" charset="0"/>
                        </a:rPr>
                        <a:t>People with a fixed mindset</a:t>
                      </a:r>
                      <a:endParaRPr lang="zh-TW" sz="2000" b="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tc>
                <a:extLst>
                  <a:ext uri="{0D108BD9-81ED-4DB2-BD59-A6C34878D82A}">
                    <a16:rowId xmlns:a16="http://schemas.microsoft.com/office/drawing/2014/main" val="1357158539"/>
                  </a:ext>
                </a:extLst>
              </a:tr>
              <a:tr h="1213719">
                <a:tc>
                  <a:txBody>
                    <a:bodyPr/>
                    <a:lstStyle/>
                    <a:p>
                      <a:pPr marL="0" lvl="0" indent="0">
                        <a:lnSpc>
                          <a:spcPct val="107000"/>
                        </a:lnSpc>
                        <a:spcAft>
                          <a:spcPts val="800"/>
                        </a:spcAft>
                        <a:buFont typeface="Courier New" panose="02070309020205020404" pitchFamily="49" charset="0"/>
                        <a:buNone/>
                      </a:pPr>
                      <a:r>
                        <a:rPr lang="en-US" altLang="zh-TW" sz="2000" b="0" dirty="0">
                          <a:effectLst/>
                          <a:latin typeface="Times New Roman" panose="02020603050405020304" pitchFamily="18" charset="0"/>
                          <a:ea typeface="微軟正黑體" panose="020B0604030504040204" pitchFamily="34" charset="-120"/>
                          <a:cs typeface="Times New Roman" panose="02020603050405020304" pitchFamily="18" charset="0"/>
                        </a:rPr>
                        <a:t>Talent</a:t>
                      </a:r>
                      <a:endParaRPr lang="zh-TW" sz="2000" b="0"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tc>
                <a:tc>
                  <a:txBody>
                    <a:bodyPr/>
                    <a:lstStyle/>
                    <a:p>
                      <a:pPr>
                        <a:lnSpc>
                          <a:spcPct val="100000"/>
                        </a:lnSpc>
                        <a:spcBef>
                          <a:spcPts val="0"/>
                        </a:spcBef>
                      </a:pPr>
                      <a:r>
                        <a:rPr lang="en-GB" sz="2000" dirty="0">
                          <a:solidFill>
                            <a:srgbClr val="000000"/>
                          </a:solidFill>
                          <a:effectLst/>
                          <a:latin typeface="Times New Roman" panose="02020603050405020304" pitchFamily="18" charset="0"/>
                          <a:ea typeface="PMingLiU" panose="02020500000000000000" pitchFamily="18" charset="-120"/>
                        </a:rPr>
                        <a:t>Believe that talent is the result of learning and practice.</a:t>
                      </a:r>
                      <a:r>
                        <a:rPr lang="en-GB" sz="2000" baseline="0" dirty="0">
                          <a:solidFill>
                            <a:srgbClr val="000000"/>
                          </a:solidFill>
                          <a:effectLst/>
                          <a:latin typeface="Times New Roman" panose="02020603050405020304" pitchFamily="18" charset="0"/>
                          <a:ea typeface="PMingLiU" panose="02020500000000000000" pitchFamily="18" charset="-120"/>
                        </a:rPr>
                        <a:t>  Capable</a:t>
                      </a:r>
                      <a:r>
                        <a:rPr lang="en-GB" sz="2000" dirty="0">
                          <a:solidFill>
                            <a:srgbClr val="000000"/>
                          </a:solidFill>
                          <a:effectLst/>
                          <a:latin typeface="Times New Roman" panose="02020603050405020304" pitchFamily="18" charset="0"/>
                          <a:ea typeface="PMingLiU" panose="02020500000000000000" pitchFamily="18" charset="-120"/>
                        </a:rPr>
                        <a:t> people are capable because they have put in a lot of effort.</a:t>
                      </a:r>
                      <a:endParaRPr lang="en-NZ" sz="2000" dirty="0">
                        <a:effectLst/>
                        <a:latin typeface="Times New Roman" panose="02020603050405020304" pitchFamily="18" charset="0"/>
                        <a:ea typeface="MingLiU" panose="02020509000000000000" pitchFamily="49" charset="-120"/>
                      </a:endParaRPr>
                    </a:p>
                  </a:txBody>
                  <a:tcPr marL="68580" marR="68580" marT="0" marB="0"/>
                </a:tc>
                <a:tc>
                  <a:txBody>
                    <a:bodyPr/>
                    <a:lstStyle/>
                    <a:p>
                      <a:pPr>
                        <a:lnSpc>
                          <a:spcPct val="100000"/>
                        </a:lnSpc>
                        <a:spcBef>
                          <a:spcPts val="0"/>
                        </a:spcBef>
                      </a:pPr>
                      <a:r>
                        <a:rPr lang="en-GB" sz="2000" dirty="0">
                          <a:solidFill>
                            <a:srgbClr val="000000"/>
                          </a:solidFill>
                          <a:effectLst/>
                          <a:latin typeface="Times New Roman" panose="02020603050405020304" pitchFamily="18" charset="0"/>
                          <a:ea typeface="PMingLiU" panose="02020500000000000000" pitchFamily="18" charset="-120"/>
                        </a:rPr>
                        <a:t>Believe that talent is a gift.  Capable people are born that way.</a:t>
                      </a:r>
                      <a:endParaRPr lang="en-NZ" sz="2000" dirty="0">
                        <a:effectLst/>
                        <a:latin typeface="Times New Roman" panose="02020603050405020304" pitchFamily="18" charset="0"/>
                        <a:ea typeface="MingLiU" panose="02020509000000000000" pitchFamily="49" charset="-120"/>
                      </a:endParaRPr>
                    </a:p>
                  </a:txBody>
                  <a:tcPr marL="68580" marR="68580" marT="0" marB="0"/>
                </a:tc>
                <a:extLst>
                  <a:ext uri="{0D108BD9-81ED-4DB2-BD59-A6C34878D82A}">
                    <a16:rowId xmlns:a16="http://schemas.microsoft.com/office/drawing/2014/main" val="745490806"/>
                  </a:ext>
                </a:extLst>
              </a:tr>
              <a:tr h="1519109">
                <a:tc>
                  <a:txBody>
                    <a:bodyPr/>
                    <a:lstStyle/>
                    <a:p>
                      <a:pPr marL="0" lvl="0" indent="0">
                        <a:lnSpc>
                          <a:spcPct val="107000"/>
                        </a:lnSpc>
                        <a:spcAft>
                          <a:spcPts val="800"/>
                        </a:spcAft>
                        <a:buFont typeface="Courier New" panose="02070309020205020404" pitchFamily="49" charset="0"/>
                        <a:buNone/>
                      </a:pPr>
                      <a:r>
                        <a:rPr lang="en-US" altLang="zh-TW" sz="2000" b="0" dirty="0">
                          <a:effectLst/>
                          <a:latin typeface="Times New Roman" panose="02020603050405020304" pitchFamily="18" charset="0"/>
                          <a:ea typeface="微軟正黑體" panose="020B0604030504040204" pitchFamily="34" charset="-120"/>
                          <a:cs typeface="Times New Roman" panose="02020603050405020304" pitchFamily="18" charset="0"/>
                        </a:rPr>
                        <a:t>Effort</a:t>
                      </a:r>
                      <a:endParaRPr lang="zh-TW" sz="2000" b="0"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tc>
                <a:tc>
                  <a:txBody>
                    <a:bodyPr/>
                    <a:lstStyle/>
                    <a:p>
                      <a:pPr>
                        <a:lnSpc>
                          <a:spcPct val="100000"/>
                        </a:lnSpc>
                        <a:spcBef>
                          <a:spcPts val="0"/>
                        </a:spcBef>
                      </a:pPr>
                      <a:r>
                        <a:rPr lang="en-GB" sz="2000" dirty="0">
                          <a:solidFill>
                            <a:srgbClr val="000000"/>
                          </a:solidFill>
                          <a:effectLst/>
                          <a:latin typeface="Times New Roman" panose="02020603050405020304" pitchFamily="18" charset="0"/>
                          <a:ea typeface="PMingLiU" panose="02020500000000000000" pitchFamily="18" charset="-120"/>
                        </a:rPr>
                        <a:t>Believe that effort is the path to success.</a:t>
                      </a:r>
                      <a:r>
                        <a:rPr lang="en-GB" sz="2000" baseline="0" dirty="0">
                          <a:solidFill>
                            <a:srgbClr val="000000"/>
                          </a:solidFill>
                          <a:effectLst/>
                          <a:latin typeface="Times New Roman" panose="02020603050405020304" pitchFamily="18" charset="0"/>
                          <a:ea typeface="PMingLiU" panose="02020500000000000000" pitchFamily="18" charset="-120"/>
                        </a:rPr>
                        <a:t> </a:t>
                      </a:r>
                      <a:r>
                        <a:rPr lang="en-GB" sz="2000" baseline="0" dirty="0">
                          <a:solidFill>
                            <a:schemeClr val="tx1"/>
                          </a:solidFill>
                          <a:effectLst/>
                          <a:latin typeface="Times New Roman" panose="02020603050405020304" pitchFamily="18" charset="0"/>
                          <a:ea typeface="PMingLiU" panose="02020500000000000000" pitchFamily="18" charset="-120"/>
                        </a:rPr>
                        <a:t>Effort is</a:t>
                      </a:r>
                      <a:r>
                        <a:rPr lang="en-GB" sz="2000" dirty="0">
                          <a:solidFill>
                            <a:schemeClr val="tx1"/>
                          </a:solidFill>
                          <a:effectLst/>
                          <a:latin typeface="Times New Roman" panose="02020603050405020304" pitchFamily="18" charset="0"/>
                          <a:ea typeface="PMingLiU" panose="02020500000000000000" pitchFamily="18" charset="-120"/>
                        </a:rPr>
                        <a:t> a kind of learning.</a:t>
                      </a:r>
                      <a:r>
                        <a:rPr lang="en-GB" sz="2000" baseline="0" dirty="0">
                          <a:solidFill>
                            <a:schemeClr val="tx1"/>
                          </a:solidFill>
                          <a:effectLst/>
                          <a:latin typeface="Times New Roman" panose="02020603050405020304" pitchFamily="18" charset="0"/>
                          <a:ea typeface="PMingLiU" panose="02020500000000000000" pitchFamily="18" charset="-120"/>
                        </a:rPr>
                        <a:t>  Effort</a:t>
                      </a:r>
                      <a:r>
                        <a:rPr lang="en-GB" sz="2000" dirty="0">
                          <a:solidFill>
                            <a:schemeClr val="tx1"/>
                          </a:solidFill>
                          <a:effectLst/>
                          <a:latin typeface="Times New Roman" panose="02020603050405020304" pitchFamily="18" charset="0"/>
                          <a:ea typeface="PMingLiU" panose="02020500000000000000" pitchFamily="18" charset="-120"/>
                        </a:rPr>
                        <a:t> </a:t>
                      </a:r>
                      <a:r>
                        <a:rPr lang="en-GB" sz="2000" dirty="0">
                          <a:solidFill>
                            <a:srgbClr val="000000"/>
                          </a:solidFill>
                          <a:effectLst/>
                          <a:latin typeface="Times New Roman" panose="02020603050405020304" pitchFamily="18" charset="0"/>
                          <a:ea typeface="PMingLiU" panose="02020500000000000000" pitchFamily="18" charset="-120"/>
                        </a:rPr>
                        <a:t>is valuable.</a:t>
                      </a:r>
                      <a:endParaRPr lang="en-NZ" sz="2000" dirty="0">
                        <a:effectLst/>
                        <a:latin typeface="Times New Roman" panose="02020603050405020304" pitchFamily="18" charset="0"/>
                        <a:ea typeface="MingLiU" panose="02020509000000000000" pitchFamily="49" charset="-12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HK" sz="2000" kern="1200" dirty="0">
                          <a:solidFill>
                            <a:srgbClr val="000000"/>
                          </a:solidFill>
                          <a:effectLst/>
                          <a:latin typeface="Times New Roman" panose="02020603050405020304" pitchFamily="18" charset="0"/>
                          <a:ea typeface="PMingLiU" panose="02020500000000000000" pitchFamily="18" charset="-120"/>
                          <a:cs typeface="+mn-cs"/>
                        </a:rPr>
                        <a:t>Believe that hard work is likely in vain. Even though working hard, they will not success, why need to try hard?</a:t>
                      </a:r>
                      <a:endParaRPr lang="zh-HK" altLang="en-US" sz="2000" kern="1200" dirty="0">
                        <a:solidFill>
                          <a:srgbClr val="000000"/>
                        </a:solidFill>
                        <a:effectLst/>
                        <a:latin typeface="Times New Roman" panose="02020603050405020304" pitchFamily="18" charset="0"/>
                        <a:ea typeface="PMingLiU" panose="02020500000000000000" pitchFamily="18" charset="-120"/>
                        <a:cs typeface="+mn-cs"/>
                      </a:endParaRPr>
                    </a:p>
                    <a:p>
                      <a:pPr>
                        <a:lnSpc>
                          <a:spcPct val="100000"/>
                        </a:lnSpc>
                        <a:spcBef>
                          <a:spcPts val="0"/>
                        </a:spcBef>
                      </a:pPr>
                      <a:endParaRPr lang="en-NZ" sz="2000" dirty="0">
                        <a:effectLst/>
                        <a:latin typeface="Times New Roman" panose="02020603050405020304" pitchFamily="18" charset="0"/>
                        <a:ea typeface="MingLiU" panose="02020509000000000000" pitchFamily="49" charset="-120"/>
                      </a:endParaRPr>
                    </a:p>
                  </a:txBody>
                  <a:tcPr marL="68580" marR="68580" marT="0" marB="0"/>
                </a:tc>
                <a:extLst>
                  <a:ext uri="{0D108BD9-81ED-4DB2-BD59-A6C34878D82A}">
                    <a16:rowId xmlns:a16="http://schemas.microsoft.com/office/drawing/2014/main" val="3051258096"/>
                  </a:ext>
                </a:extLst>
              </a:tr>
            </a:tbl>
          </a:graphicData>
        </a:graphic>
      </p:graphicFrame>
    </p:spTree>
    <p:extLst>
      <p:ext uri="{BB962C8B-B14F-4D97-AF65-F5344CB8AC3E}">
        <p14:creationId xmlns:p14="http://schemas.microsoft.com/office/powerpoint/2010/main" val="3544124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a:extLst>
              <a:ext uri="{FF2B5EF4-FFF2-40B4-BE49-F238E27FC236}">
                <a16:creationId xmlns:a16="http://schemas.microsoft.com/office/drawing/2014/main" id="{F6FA46F8-E7D8-70CA-F8BE-4FE934D6E6AD}"/>
              </a:ext>
            </a:extLst>
          </p:cNvPr>
          <p:cNvGraphicFramePr>
            <a:graphicFrameLocks noGrp="1"/>
          </p:cNvGraphicFramePr>
          <p:nvPr>
            <p:extLst>
              <p:ext uri="{D42A27DB-BD31-4B8C-83A1-F6EECF244321}">
                <p14:modId xmlns:p14="http://schemas.microsoft.com/office/powerpoint/2010/main" val="2515863703"/>
              </p:ext>
            </p:extLst>
          </p:nvPr>
        </p:nvGraphicFramePr>
        <p:xfrm>
          <a:off x="484094" y="1522299"/>
          <a:ext cx="11289425" cy="4533320"/>
        </p:xfrm>
        <a:graphic>
          <a:graphicData uri="http://schemas.openxmlformats.org/drawingml/2006/table">
            <a:tbl>
              <a:tblPr firstRow="1" firstCol="1" bandRow="1">
                <a:tableStyleId>{5C22544A-7EE6-4342-B048-85BDC9FD1C3A}</a:tableStyleId>
              </a:tblPr>
              <a:tblGrid>
                <a:gridCol w="1271865">
                  <a:extLst>
                    <a:ext uri="{9D8B030D-6E8A-4147-A177-3AD203B41FA5}">
                      <a16:colId xmlns:a16="http://schemas.microsoft.com/office/drawing/2014/main" val="2170084571"/>
                    </a:ext>
                  </a:extLst>
                </a:gridCol>
                <a:gridCol w="4985500">
                  <a:extLst>
                    <a:ext uri="{9D8B030D-6E8A-4147-A177-3AD203B41FA5}">
                      <a16:colId xmlns:a16="http://schemas.microsoft.com/office/drawing/2014/main" val="3184818457"/>
                    </a:ext>
                  </a:extLst>
                </a:gridCol>
                <a:gridCol w="5032060">
                  <a:extLst>
                    <a:ext uri="{9D8B030D-6E8A-4147-A177-3AD203B41FA5}">
                      <a16:colId xmlns:a16="http://schemas.microsoft.com/office/drawing/2014/main" val="3711528131"/>
                    </a:ext>
                  </a:extLst>
                </a:gridCol>
              </a:tblGrid>
              <a:tr h="388694">
                <a:tc>
                  <a:txBody>
                    <a:bodyPr/>
                    <a:lstStyle/>
                    <a:p>
                      <a:pPr>
                        <a:lnSpc>
                          <a:spcPct val="107000"/>
                        </a:lnSpc>
                        <a:spcAft>
                          <a:spcPts val="800"/>
                        </a:spcAft>
                      </a:pPr>
                      <a:r>
                        <a:rPr lang="en-US" sz="2000"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20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tc>
                <a:tc>
                  <a:txBody>
                    <a:bodyPr/>
                    <a:lstStyle/>
                    <a:p>
                      <a:pPr algn="ctr">
                        <a:lnSpc>
                          <a:spcPct val="107000"/>
                        </a:lnSpc>
                        <a:spcAft>
                          <a:spcPts val="800"/>
                        </a:spcAft>
                      </a:pPr>
                      <a:r>
                        <a:rPr lang="en-US" altLang="zh-TW" sz="2000" b="0" dirty="0">
                          <a:effectLst/>
                          <a:latin typeface="Times New Roman" panose="02020603050405020304" pitchFamily="18" charset="0"/>
                          <a:ea typeface="微軟正黑體" panose="020B0604030504040204" pitchFamily="34" charset="-120"/>
                          <a:cs typeface="Times New Roman" panose="02020603050405020304" pitchFamily="18" charset="0"/>
                        </a:rPr>
                        <a:t>People with a growth mindset</a:t>
                      </a:r>
                      <a:endParaRPr lang="zh-TW" sz="2000" b="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tc>
                <a:tc>
                  <a:txBody>
                    <a:bodyPr/>
                    <a:lstStyle/>
                    <a:p>
                      <a:pPr algn="ctr">
                        <a:lnSpc>
                          <a:spcPct val="107000"/>
                        </a:lnSpc>
                        <a:spcAft>
                          <a:spcPts val="800"/>
                        </a:spcAft>
                      </a:pPr>
                      <a:r>
                        <a:rPr lang="en-US" altLang="zh-TW" sz="2000" b="0" dirty="0">
                          <a:effectLst/>
                          <a:latin typeface="Times New Roman" panose="02020603050405020304" pitchFamily="18" charset="0"/>
                          <a:ea typeface="微軟正黑體" panose="020B0604030504040204" pitchFamily="34" charset="-120"/>
                          <a:cs typeface="Times New Roman" panose="02020603050405020304" pitchFamily="18" charset="0"/>
                        </a:rPr>
                        <a:t>People with a fixed mindset</a:t>
                      </a:r>
                      <a:endParaRPr lang="zh-TW" sz="2000" b="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tc>
                <a:extLst>
                  <a:ext uri="{0D108BD9-81ED-4DB2-BD59-A6C34878D82A}">
                    <a16:rowId xmlns:a16="http://schemas.microsoft.com/office/drawing/2014/main" val="1357158539"/>
                  </a:ext>
                </a:extLst>
              </a:tr>
              <a:tr h="1989090">
                <a:tc>
                  <a:txBody>
                    <a:bodyPr/>
                    <a:lstStyle/>
                    <a:p>
                      <a:pPr marL="0" lvl="0" indent="0">
                        <a:lnSpc>
                          <a:spcPct val="107000"/>
                        </a:lnSpc>
                        <a:spcAft>
                          <a:spcPts val="800"/>
                        </a:spcAft>
                        <a:buFont typeface="Courier New" panose="02070309020205020404" pitchFamily="49" charset="0"/>
                        <a:buNone/>
                      </a:pPr>
                      <a:r>
                        <a:rPr lang="en-US" altLang="zh-TW" sz="2000" b="0" dirty="0">
                          <a:effectLst/>
                          <a:latin typeface="Times New Roman" panose="02020603050405020304" pitchFamily="18" charset="0"/>
                          <a:ea typeface="微軟正黑體" panose="020B0604030504040204" pitchFamily="34" charset="-120"/>
                          <a:cs typeface="Times New Roman" panose="02020603050405020304" pitchFamily="18" charset="0"/>
                        </a:rPr>
                        <a:t>Other people’s opinions</a:t>
                      </a:r>
                      <a:endParaRPr lang="zh-TW" sz="2000" b="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tc>
                <a:tc>
                  <a:txBody>
                    <a:bodyPr/>
                    <a:lstStyle/>
                    <a:p>
                      <a:pPr>
                        <a:lnSpc>
                          <a:spcPct val="107000"/>
                        </a:lnSpc>
                        <a:spcAft>
                          <a:spcPts val="800"/>
                        </a:spcAft>
                      </a:pPr>
                      <a:r>
                        <a:rPr lang="en-GB" sz="1800" kern="1200" dirty="0">
                          <a:solidFill>
                            <a:schemeClr val="dk1"/>
                          </a:solidFill>
                          <a:effectLst/>
                          <a:latin typeface="Times New Roman" panose="02020603050405020304" pitchFamily="18" charset="0"/>
                          <a:ea typeface="+mn-ea"/>
                          <a:cs typeface="Times New Roman" panose="02020603050405020304" pitchFamily="18" charset="0"/>
                        </a:rPr>
                        <a:t>Believe that other people’s opinions can make them improve, so they will deliberately ask people for their opinions (e.g. Is there any way I can do better?).</a:t>
                      </a:r>
                      <a:endParaRPr lang="zh-TW" altLang="en-US" sz="180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altLang="zh-HK" sz="1800" kern="1200" dirty="0">
                          <a:solidFill>
                            <a:schemeClr val="dk1"/>
                          </a:solidFill>
                          <a:effectLst/>
                          <a:latin typeface="Times New Roman" panose="02020603050405020304" pitchFamily="18" charset="0"/>
                          <a:ea typeface="+mn-ea"/>
                          <a:cs typeface="Times New Roman" panose="02020603050405020304" pitchFamily="18" charset="0"/>
                        </a:rPr>
                        <a:t>Believe that other people are </a:t>
                      </a:r>
                      <a:r>
                        <a:rPr lang="en-US" altLang="zh-HK" sz="1800" kern="1200" dirty="0" err="1">
                          <a:solidFill>
                            <a:schemeClr val="dk1"/>
                          </a:solidFill>
                          <a:effectLst/>
                          <a:latin typeface="Times New Roman" panose="02020603050405020304" pitchFamily="18" charset="0"/>
                          <a:ea typeface="+mn-ea"/>
                          <a:cs typeface="Times New Roman" panose="02020603050405020304" pitchFamily="18" charset="0"/>
                        </a:rPr>
                        <a:t>criticising</a:t>
                      </a:r>
                      <a:r>
                        <a:rPr lang="en-US" altLang="zh-HK" sz="1800" kern="1200" dirty="0">
                          <a:solidFill>
                            <a:schemeClr val="dk1"/>
                          </a:solidFill>
                          <a:effectLst/>
                          <a:latin typeface="Times New Roman" panose="02020603050405020304" pitchFamily="18" charset="0"/>
                          <a:ea typeface="+mn-ea"/>
                          <a:cs typeface="Times New Roman" panose="02020603050405020304" pitchFamily="18" charset="0"/>
                        </a:rPr>
                        <a:t> them when they give opinions. This makes them feel embarrassed so they deliberately avoid other people’s opinions.</a:t>
                      </a:r>
                      <a:endParaRPr lang="zh-HK" altLang="en-US" sz="1800" kern="1200" dirty="0">
                        <a:solidFill>
                          <a:schemeClr val="dk1"/>
                        </a:solidFill>
                        <a:effectLst/>
                        <a:latin typeface="Times New Roman" panose="02020603050405020304" pitchFamily="18" charset="0"/>
                        <a:ea typeface="+mn-ea"/>
                        <a:cs typeface="Times New Roman" panose="02020603050405020304" pitchFamily="18" charset="0"/>
                      </a:endParaRPr>
                    </a:p>
                    <a:p>
                      <a:pPr>
                        <a:lnSpc>
                          <a:spcPct val="107000"/>
                        </a:lnSpc>
                        <a:spcAft>
                          <a:spcPts val="800"/>
                        </a:spcAft>
                      </a:pPr>
                      <a:endParaRPr lang="zh-TW" altLang="en-US" sz="180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tc>
                <a:extLst>
                  <a:ext uri="{0D108BD9-81ED-4DB2-BD59-A6C34878D82A}">
                    <a16:rowId xmlns:a16="http://schemas.microsoft.com/office/drawing/2014/main" val="745490806"/>
                  </a:ext>
                </a:extLst>
              </a:tr>
              <a:tr h="2155536">
                <a:tc>
                  <a:txBody>
                    <a:bodyPr/>
                    <a:lstStyle/>
                    <a:p>
                      <a:pPr marL="0" lvl="0" indent="0">
                        <a:lnSpc>
                          <a:spcPct val="107000"/>
                        </a:lnSpc>
                        <a:spcAft>
                          <a:spcPts val="800"/>
                        </a:spcAft>
                        <a:buFont typeface="Courier New" panose="02070309020205020404" pitchFamily="49" charset="0"/>
                        <a:buNone/>
                      </a:pPr>
                      <a:r>
                        <a:rPr lang="en-US" altLang="zh-TW" sz="2000" b="0" dirty="0">
                          <a:effectLst/>
                          <a:latin typeface="Times New Roman" panose="02020603050405020304" pitchFamily="18" charset="0"/>
                          <a:ea typeface="微軟正黑體" panose="020B0604030504040204" pitchFamily="34" charset="-120"/>
                          <a:cs typeface="Times New Roman" panose="02020603050405020304" pitchFamily="18" charset="0"/>
                        </a:rPr>
                        <a:t>Other people’s success</a:t>
                      </a:r>
                      <a:endParaRPr lang="zh-TW" sz="2000" b="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tc>
                <a:tc>
                  <a:txBody>
                    <a:bodyPr/>
                    <a:lstStyle/>
                    <a:p>
                      <a:pPr>
                        <a:lnSpc>
                          <a:spcPct val="107000"/>
                        </a:lnSpc>
                        <a:spcAft>
                          <a:spcPts val="800"/>
                        </a:spcAft>
                      </a:pPr>
                      <a:r>
                        <a:rPr lang="en-GB" sz="1800" kern="1200" dirty="0">
                          <a:solidFill>
                            <a:schemeClr val="dk1"/>
                          </a:solidFill>
                          <a:effectLst/>
                          <a:latin typeface="Times New Roman" panose="02020603050405020304" pitchFamily="18" charset="0"/>
                          <a:ea typeface="+mn-ea"/>
                          <a:cs typeface="Times New Roman" panose="02020603050405020304" pitchFamily="18" charset="0"/>
                        </a:rPr>
                        <a:t>Believe that successful people have put in a lot of time and effort.  They are really curious about what people have learnt while doing something and really want to hear the sharing from these successful people.</a:t>
                      </a:r>
                      <a:endParaRPr lang="zh-TW" altLang="en-US" sz="180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r>
                        <a:rPr lang="en-US" altLang="zh-HK" sz="1800" kern="1200" dirty="0">
                          <a:solidFill>
                            <a:schemeClr val="dk1"/>
                          </a:solidFill>
                          <a:effectLst/>
                          <a:latin typeface="Times New Roman" panose="02020603050405020304" pitchFamily="18" charset="0"/>
                          <a:ea typeface="+mn-ea"/>
                          <a:cs typeface="Times New Roman" panose="02020603050405020304" pitchFamily="18" charset="0"/>
                        </a:rPr>
                        <a:t>Believe that they are inferior to successful people. To maintain their self-esteem, they will deliberately avoid successful people.</a:t>
                      </a:r>
                      <a:endParaRPr lang="zh-HK" altLang="en-US" sz="180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tc>
                <a:extLst>
                  <a:ext uri="{0D108BD9-81ED-4DB2-BD59-A6C34878D82A}">
                    <a16:rowId xmlns:a16="http://schemas.microsoft.com/office/drawing/2014/main" val="3051258096"/>
                  </a:ext>
                </a:extLst>
              </a:tr>
            </a:tbl>
          </a:graphicData>
        </a:graphic>
      </p:graphicFrame>
      <p:sp>
        <p:nvSpPr>
          <p:cNvPr id="11" name="標題 1">
            <a:extLst>
              <a:ext uri="{FF2B5EF4-FFF2-40B4-BE49-F238E27FC236}">
                <a16:creationId xmlns:a16="http://schemas.microsoft.com/office/drawing/2014/main" id="{4505775A-F8FA-F057-ED1B-C7206F5FEFCC}"/>
              </a:ext>
            </a:extLst>
          </p:cNvPr>
          <p:cNvSpPr>
            <a:spLocks noGrp="1"/>
          </p:cNvSpPr>
          <p:nvPr>
            <p:ph type="title"/>
          </p:nvPr>
        </p:nvSpPr>
        <p:spPr>
          <a:xfrm>
            <a:off x="871006" y="91091"/>
            <a:ext cx="10515600" cy="1325563"/>
          </a:xfrm>
        </p:spPr>
        <p:txBody>
          <a:bodyPr>
            <a:normAutofit/>
          </a:bodyPr>
          <a:lstStyle/>
          <a:p>
            <a:r>
              <a:rPr lang="en-GB" sz="440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C</a:t>
            </a:r>
            <a:r>
              <a:rPr lang="en-GB" sz="4400" b="1"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ultivating a growth mindset in</a:t>
            </a:r>
            <a:r>
              <a:rPr lang="en-GB" sz="440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parents </a:t>
            </a:r>
            <a:r>
              <a:rPr lang="en-GB" sz="4400" b="1"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and children</a:t>
            </a:r>
            <a:endParaRPr lang="zh-TW" altLang="en-US" sz="4400" b="1" dirty="0">
              <a:latin typeface="微軟正黑體" panose="020B0604030504040204" pitchFamily="34" charset="-120"/>
              <a:ea typeface="微軟正黑體" panose="020B0604030504040204" pitchFamily="34" charset="-120"/>
            </a:endParaRPr>
          </a:p>
        </p:txBody>
      </p:sp>
      <p:sp>
        <p:nvSpPr>
          <p:cNvPr id="13" name="文字方塊 4">
            <a:extLst>
              <a:ext uri="{FF2B5EF4-FFF2-40B4-BE49-F238E27FC236}">
                <a16:creationId xmlns:a16="http://schemas.microsoft.com/office/drawing/2014/main" id="{3183FB97-2093-E7C2-C6A7-61C24A514365}"/>
              </a:ext>
            </a:extLst>
          </p:cNvPr>
          <p:cNvSpPr txBox="1"/>
          <p:nvPr/>
        </p:nvSpPr>
        <p:spPr>
          <a:xfrm>
            <a:off x="829961" y="6458549"/>
            <a:ext cx="10981039" cy="523220"/>
          </a:xfrm>
          <a:prstGeom prst="rect">
            <a:avLst/>
          </a:prstGeom>
          <a:noFill/>
        </p:spPr>
        <p:txBody>
          <a:bodyPr wrap="square">
            <a:spAutoFit/>
          </a:bodyPr>
          <a:lstStyle/>
          <a:p>
            <a:pPr marL="285750" indent="-285750">
              <a:buFont typeface="Arial" panose="020B0604020202020204" pitchFamily="34" charset="0"/>
              <a:buChar char="•"/>
            </a:pPr>
            <a:r>
              <a:rPr lang="en-US" altLang="zh-TW" sz="1400" dirty="0">
                <a:latin typeface="Times New Roman" panose="02020603050405020304" pitchFamily="18" charset="0"/>
                <a:cs typeface="Times New Roman" panose="02020603050405020304" pitchFamily="18" charset="0"/>
              </a:rPr>
              <a:t>Lam, C.B., Cheung, Y.M. (2022).</a:t>
            </a:r>
            <a:r>
              <a:rPr lang="en-US" altLang="zh-TW" sz="1400" i="1" dirty="0">
                <a:latin typeface="Times New Roman" panose="02020603050405020304" pitchFamily="18" charset="0"/>
                <a:cs typeface="Times New Roman" panose="02020603050405020304" pitchFamily="18" charset="0"/>
              </a:rPr>
              <a:t> Spending Time with Children—100 Tips for Happy Parenting. Ming Cheung Publications</a:t>
            </a:r>
            <a:r>
              <a:rPr lang="en-US" altLang="zh-TW" sz="1400" dirty="0">
                <a:latin typeface="Times New Roman" panose="02020603050405020304" pitchFamily="18" charset="0"/>
                <a:cs typeface="Times New Roman" panose="02020603050405020304" pitchFamily="18" charset="0"/>
              </a:rPr>
              <a:t>.</a:t>
            </a:r>
            <a:endParaRPr lang="zh-TW" altLang="en-US" sz="1400" dirty="0">
              <a:latin typeface="Century Gothic" panose="020B0502020202020204" pitchFamily="34" charset="0"/>
            </a:endParaRPr>
          </a:p>
          <a:p>
            <a:pPr marL="285750" indent="-285750">
              <a:buFont typeface="Arial" panose="020B0604020202020204" pitchFamily="34" charset="0"/>
              <a:buChar char="•"/>
            </a:pPr>
            <a:endParaRPr lang="en-HK" sz="1400" dirty="0">
              <a:latin typeface="Century Gothic" panose="020B0502020202020204" pitchFamily="34" charset="0"/>
            </a:endParaRPr>
          </a:p>
        </p:txBody>
      </p:sp>
    </p:spTree>
    <p:extLst>
      <p:ext uri="{BB962C8B-B14F-4D97-AF65-F5344CB8AC3E}">
        <p14:creationId xmlns:p14="http://schemas.microsoft.com/office/powerpoint/2010/main" val="1188494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98AB6B7E-F722-6CAE-9B83-27438012B558}"/>
              </a:ext>
            </a:extLst>
          </p:cNvPr>
          <p:cNvSpPr txBox="1"/>
          <p:nvPr/>
        </p:nvSpPr>
        <p:spPr>
          <a:xfrm>
            <a:off x="429700" y="5075306"/>
            <a:ext cx="3240000" cy="738664"/>
          </a:xfrm>
          <a:prstGeom prst="rect">
            <a:avLst/>
          </a:prstGeom>
          <a:noFill/>
        </p:spPr>
        <p:txBody>
          <a:bodyPr wrap="square" lIns="90000">
            <a:spAutoFit/>
          </a:bodyPr>
          <a:lstStyle/>
          <a:p>
            <a:pPr fontAlgn="base"/>
            <a:r>
              <a:rPr lang="en-US" altLang="zh-TW" sz="1400" b="0" i="0" dirty="0">
                <a:effectLst/>
                <a:latin typeface="Times New Roman" panose="02020603050405020304" pitchFamily="18" charset="0"/>
                <a:ea typeface="微軟正黑體" panose="020B0604030504040204" pitchFamily="34" charset="-120"/>
                <a:cs typeface="Times New Roman" panose="02020603050405020304" pitchFamily="18" charset="0"/>
              </a:rPr>
              <a:t>(1) </a:t>
            </a:r>
            <a:r>
              <a:rPr lang="en-GB" sz="1400" dirty="0">
                <a:latin typeface="Times New Roman" panose="02020603050405020304" pitchFamily="18" charset="0"/>
                <a:cs typeface="Times New Roman" panose="02020603050405020304" pitchFamily="18" charset="0"/>
              </a:rPr>
              <a:t>The brain has many brain cells. Research shows that each person’s brain has about 86 billion brain cells</a:t>
            </a:r>
            <a:r>
              <a:rPr lang="en-US" altLang="zh-TW" sz="1400" b="0" i="0" baseline="30000" dirty="0">
                <a:effectLst/>
                <a:latin typeface="Times New Roman" panose="02020603050405020304" pitchFamily="18" charset="0"/>
                <a:ea typeface="微軟正黑體" panose="020B0604030504040204" pitchFamily="34" charset="-120"/>
                <a:cs typeface="Times New Roman" panose="02020603050405020304" pitchFamily="18" charset="0"/>
              </a:rPr>
              <a:t>1.</a:t>
            </a:r>
            <a:endParaRPr lang="zh-TW" altLang="en-US" sz="1400" b="0" i="0" dirty="0">
              <a:effectLst/>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9" name="標題 1">
            <a:extLst>
              <a:ext uri="{FF2B5EF4-FFF2-40B4-BE49-F238E27FC236}">
                <a16:creationId xmlns:a16="http://schemas.microsoft.com/office/drawing/2014/main" id="{4505775A-F8FA-F057-ED1B-C7206F5FEFCC}"/>
              </a:ext>
            </a:extLst>
          </p:cNvPr>
          <p:cNvSpPr>
            <a:spLocks noGrp="1"/>
          </p:cNvSpPr>
          <p:nvPr>
            <p:ph type="title"/>
          </p:nvPr>
        </p:nvSpPr>
        <p:spPr>
          <a:xfrm>
            <a:off x="871006" y="91091"/>
            <a:ext cx="10515600" cy="1325563"/>
          </a:xfrm>
        </p:spPr>
        <p:txBody>
          <a:bodyPr>
            <a:norm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Explaining what a growth mindset is to children</a:t>
            </a:r>
            <a:endParaRPr lang="zh-TW" altLang="en-US" sz="44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429699" y="1743258"/>
            <a:ext cx="3240000" cy="3240000"/>
          </a:xfrm>
          <a:prstGeom prst="rect">
            <a:avLst/>
          </a:prstGeom>
        </p:spPr>
      </p:pic>
      <p:sp>
        <p:nvSpPr>
          <p:cNvPr id="12" name="文字方塊 2">
            <a:extLst>
              <a:ext uri="{FF2B5EF4-FFF2-40B4-BE49-F238E27FC236}">
                <a16:creationId xmlns:a16="http://schemas.microsoft.com/office/drawing/2014/main" id="{98AB6B7E-F722-6CAE-9B83-27438012B558}"/>
              </a:ext>
            </a:extLst>
          </p:cNvPr>
          <p:cNvSpPr txBox="1"/>
          <p:nvPr/>
        </p:nvSpPr>
        <p:spPr>
          <a:xfrm>
            <a:off x="4508805" y="5075306"/>
            <a:ext cx="3240000" cy="954107"/>
          </a:xfrm>
          <a:prstGeom prst="rect">
            <a:avLst/>
          </a:prstGeom>
          <a:noFill/>
        </p:spPr>
        <p:txBody>
          <a:bodyPr wrap="square">
            <a:spAutoFit/>
          </a:bodyPr>
          <a:lstStyle/>
          <a:p>
            <a:pPr fontAlgn="base"/>
            <a:r>
              <a:rPr lang="en-US" altLang="zh-TW" sz="1400" b="0" i="0" dirty="0">
                <a:effectLst/>
                <a:latin typeface="Times New Roman" panose="02020603050405020304" pitchFamily="18" charset="0"/>
                <a:ea typeface="微軟正黑體" panose="020B0604030504040204" pitchFamily="34" charset="-120"/>
                <a:cs typeface="Times New Roman" panose="02020603050405020304" pitchFamily="18" charset="0"/>
              </a:rPr>
              <a:t>(2) </a:t>
            </a:r>
            <a:r>
              <a:rPr lang="en-GB" sz="1400" dirty="0">
                <a:latin typeface="Times New Roman" panose="02020603050405020304" pitchFamily="18" charset="0"/>
                <a:cs typeface="Times New Roman" panose="02020603050405020304" pitchFamily="18" charset="0"/>
              </a:rPr>
              <a:t>Brain cells are connected by synapses, which function like telephone lines and allow brain cells to communicate with each other.</a:t>
            </a:r>
            <a:endParaRPr lang="zh-TW" altLang="en-US" sz="1400" b="0" i="0" dirty="0">
              <a:effectLst/>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13" name="Picture 1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508805" y="1743258"/>
            <a:ext cx="3240000" cy="3240000"/>
          </a:xfrm>
          <a:prstGeom prst="rect">
            <a:avLst/>
          </a:prstGeom>
        </p:spPr>
      </p:pic>
      <p:pic>
        <p:nvPicPr>
          <p:cNvPr id="15" name="Picture 14"/>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463950" y="1743258"/>
            <a:ext cx="3240000" cy="3240000"/>
          </a:xfrm>
          <a:prstGeom prst="rect">
            <a:avLst/>
          </a:prstGeom>
        </p:spPr>
      </p:pic>
      <p:sp>
        <p:nvSpPr>
          <p:cNvPr id="17" name="文字方塊 2">
            <a:extLst>
              <a:ext uri="{FF2B5EF4-FFF2-40B4-BE49-F238E27FC236}">
                <a16:creationId xmlns:a16="http://schemas.microsoft.com/office/drawing/2014/main" id="{98AB6B7E-F722-6CAE-9B83-27438012B558}"/>
              </a:ext>
            </a:extLst>
          </p:cNvPr>
          <p:cNvSpPr txBox="1"/>
          <p:nvPr/>
        </p:nvSpPr>
        <p:spPr>
          <a:xfrm>
            <a:off x="8189732" y="5044528"/>
            <a:ext cx="3788436" cy="1169551"/>
          </a:xfrm>
          <a:prstGeom prst="rect">
            <a:avLst/>
          </a:prstGeom>
          <a:noFill/>
        </p:spPr>
        <p:txBody>
          <a:bodyPr wrap="square">
            <a:spAutoFit/>
          </a:bodyPr>
          <a:lstStyle/>
          <a:p>
            <a:pPr fontAlgn="base"/>
            <a:r>
              <a:rPr lang="en-US" altLang="zh-TW" sz="1400" b="0" i="0" dirty="0">
                <a:effectLst/>
                <a:latin typeface="Times New Roman" panose="02020603050405020304" pitchFamily="18" charset="0"/>
                <a:ea typeface="微軟正黑體" panose="020B0604030504040204" pitchFamily="34" charset="-120"/>
                <a:cs typeface="Times New Roman" panose="02020603050405020304" pitchFamily="18" charset="0"/>
              </a:rPr>
              <a:t>(3) </a:t>
            </a:r>
            <a:r>
              <a:rPr lang="en-GB" sz="1400" dirty="0">
                <a:latin typeface="Times New Roman" panose="02020603050405020304" pitchFamily="18" charset="0"/>
                <a:cs typeface="Times New Roman" panose="02020603050405020304" pitchFamily="18" charset="0"/>
              </a:rPr>
              <a:t>When we concentrate on doing things, work hard and think carefully about how to do things better, we can help the brain build more synapses. The more synapses our brain cells have, the smarter and more capable we will become.</a:t>
            </a:r>
            <a:endParaRPr lang="zh-TW" altLang="en-US" sz="1400" b="0" i="0" dirty="0">
              <a:effectLst/>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8" name="文字方塊 4">
            <a:extLst>
              <a:ext uri="{FF2B5EF4-FFF2-40B4-BE49-F238E27FC236}">
                <a16:creationId xmlns:a16="http://schemas.microsoft.com/office/drawing/2014/main" id="{3183FB97-2093-E7C2-C6A7-61C24A514365}"/>
              </a:ext>
            </a:extLst>
          </p:cNvPr>
          <p:cNvSpPr txBox="1"/>
          <p:nvPr/>
        </p:nvSpPr>
        <p:spPr>
          <a:xfrm>
            <a:off x="429699" y="6398745"/>
            <a:ext cx="11274251" cy="400110"/>
          </a:xfrm>
          <a:prstGeom prst="rect">
            <a:avLst/>
          </a:prstGeom>
          <a:noFill/>
        </p:spPr>
        <p:txBody>
          <a:bodyPr wrap="square">
            <a:spAutoFit/>
          </a:bodyPr>
          <a:lstStyle/>
          <a:p>
            <a:r>
              <a:rPr lang="en-US" altLang="zh-TW" sz="1000" baseline="30000" dirty="0">
                <a:latin typeface="Century Gothic" panose="020B0502020202020204" pitchFamily="34" charset="0"/>
              </a:rPr>
              <a:t>1</a:t>
            </a:r>
            <a:r>
              <a:rPr lang="en-US" altLang="zh-TW" sz="1000" dirty="0">
                <a:latin typeface="Century Gothic" panose="020B0502020202020204" pitchFamily="34" charset="0"/>
              </a:rPr>
              <a:t>Azevedo, F. A., </a:t>
            </a:r>
            <a:r>
              <a:rPr lang="en-US" altLang="zh-TW" sz="1000" dirty="0" err="1">
                <a:latin typeface="Century Gothic" panose="020B0502020202020204" pitchFamily="34" charset="0"/>
              </a:rPr>
              <a:t>Carvalho</a:t>
            </a:r>
            <a:r>
              <a:rPr lang="en-US" altLang="zh-TW" sz="1000" dirty="0">
                <a:latin typeface="Century Gothic" panose="020B0502020202020204" pitchFamily="34" charset="0"/>
              </a:rPr>
              <a:t>, L. R., </a:t>
            </a:r>
            <a:r>
              <a:rPr lang="en-US" altLang="zh-TW" sz="1000" dirty="0" err="1">
                <a:latin typeface="Century Gothic" panose="020B0502020202020204" pitchFamily="34" charset="0"/>
              </a:rPr>
              <a:t>Grinberg</a:t>
            </a:r>
            <a:r>
              <a:rPr lang="en-US" altLang="zh-TW" sz="1000" dirty="0">
                <a:latin typeface="Century Gothic" panose="020B0502020202020204" pitchFamily="34" charset="0"/>
              </a:rPr>
              <a:t>, L. T., Farfel, J. M., Ferretti, R. E., </a:t>
            </a:r>
            <a:r>
              <a:rPr lang="en-US" altLang="zh-TW" sz="1000" dirty="0" err="1">
                <a:latin typeface="Century Gothic" panose="020B0502020202020204" pitchFamily="34" charset="0"/>
              </a:rPr>
              <a:t>Leite</a:t>
            </a:r>
            <a:r>
              <a:rPr lang="en-US" altLang="zh-TW" sz="1000" dirty="0">
                <a:latin typeface="Century Gothic" panose="020B0502020202020204" pitchFamily="34" charset="0"/>
              </a:rPr>
              <a:t>, R. E., ... &amp; </a:t>
            </a:r>
            <a:r>
              <a:rPr lang="en-US" altLang="zh-TW" sz="1000" dirty="0" err="1">
                <a:latin typeface="Century Gothic" panose="020B0502020202020204" pitchFamily="34" charset="0"/>
              </a:rPr>
              <a:t>Herculano‐Houzel</a:t>
            </a:r>
            <a:r>
              <a:rPr lang="en-US" altLang="zh-TW" sz="1000" dirty="0">
                <a:latin typeface="Century Gothic" panose="020B0502020202020204" pitchFamily="34" charset="0"/>
              </a:rPr>
              <a:t>, S. (2009). Equal numbers of neuronal and </a:t>
            </a:r>
            <a:r>
              <a:rPr lang="en-US" altLang="zh-TW" sz="1000" dirty="0" err="1">
                <a:latin typeface="Century Gothic" panose="020B0502020202020204" pitchFamily="34" charset="0"/>
              </a:rPr>
              <a:t>nonneuronal</a:t>
            </a:r>
            <a:r>
              <a:rPr lang="en-US" altLang="zh-TW" sz="1000" dirty="0">
                <a:latin typeface="Century Gothic" panose="020B0502020202020204" pitchFamily="34" charset="0"/>
              </a:rPr>
              <a:t> cells make the human brain an </a:t>
            </a:r>
            <a:r>
              <a:rPr lang="en-US" altLang="zh-TW" sz="1000" dirty="0" err="1">
                <a:latin typeface="Century Gothic" panose="020B0502020202020204" pitchFamily="34" charset="0"/>
              </a:rPr>
              <a:t>isometrically</a:t>
            </a:r>
            <a:r>
              <a:rPr lang="en-US" altLang="zh-TW" sz="1000" dirty="0">
                <a:latin typeface="Century Gothic" panose="020B0502020202020204" pitchFamily="34" charset="0"/>
              </a:rPr>
              <a:t> scaled‐up primate brain. </a:t>
            </a:r>
            <a:r>
              <a:rPr lang="en-US" altLang="zh-TW" sz="1000" i="1" dirty="0">
                <a:latin typeface="Century Gothic" panose="020B0502020202020204" pitchFamily="34" charset="0"/>
              </a:rPr>
              <a:t>Journal of Comparative Neurology, 513</a:t>
            </a:r>
            <a:r>
              <a:rPr lang="en-US" altLang="zh-TW" sz="1000" dirty="0">
                <a:latin typeface="Century Gothic" panose="020B0502020202020204" pitchFamily="34" charset="0"/>
              </a:rPr>
              <a:t>(5), 532-541.</a:t>
            </a:r>
            <a:endParaRPr lang="en-HK" sz="1000" dirty="0">
              <a:latin typeface="Century Gothic" panose="020B0502020202020204" pitchFamily="34" charset="0"/>
            </a:endParaRPr>
          </a:p>
        </p:txBody>
      </p:sp>
    </p:spTree>
    <p:extLst>
      <p:ext uri="{BB962C8B-B14F-4D97-AF65-F5344CB8AC3E}">
        <p14:creationId xmlns:p14="http://schemas.microsoft.com/office/powerpoint/2010/main" val="309821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98AB6B7E-F722-6CAE-9B83-27438012B558}"/>
              </a:ext>
            </a:extLst>
          </p:cNvPr>
          <p:cNvSpPr txBox="1"/>
          <p:nvPr/>
        </p:nvSpPr>
        <p:spPr>
          <a:xfrm>
            <a:off x="553660" y="5075306"/>
            <a:ext cx="3240000" cy="1169551"/>
          </a:xfrm>
          <a:prstGeom prst="rect">
            <a:avLst/>
          </a:prstGeom>
          <a:noFill/>
        </p:spPr>
        <p:txBody>
          <a:bodyPr wrap="square" lIns="90000">
            <a:spAutoFit/>
          </a:bodyPr>
          <a:lstStyle/>
          <a:p>
            <a:pPr fontAlgn="base"/>
            <a:r>
              <a:rPr lang="en-US" altLang="zh-TW" sz="1400" b="0" i="0" dirty="0">
                <a:effectLst/>
                <a:latin typeface="Times New Roman" panose="02020603050405020304" pitchFamily="18" charset="0"/>
                <a:ea typeface="微軟正黑體" panose="020B0604030504040204" pitchFamily="34" charset="-120"/>
                <a:cs typeface="Times New Roman" panose="02020603050405020304" pitchFamily="18" charset="0"/>
              </a:rPr>
              <a:t>(4)</a:t>
            </a:r>
            <a:r>
              <a:rPr lang="en-GB" sz="1400" dirty="0">
                <a:latin typeface="Times New Roman" panose="02020603050405020304" pitchFamily="18" charset="0"/>
                <a:cs typeface="Times New Roman" panose="02020603050405020304" pitchFamily="18" charset="0"/>
              </a:rPr>
              <a:t> This process is just like lifting dumbbells to make our biceps bigger. The bigger and stronger your biceps, the stronger and more powerful you will become.</a:t>
            </a:r>
            <a:endPar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9" name="標題 1">
            <a:extLst>
              <a:ext uri="{FF2B5EF4-FFF2-40B4-BE49-F238E27FC236}">
                <a16:creationId xmlns:a16="http://schemas.microsoft.com/office/drawing/2014/main" id="{4505775A-F8FA-F057-ED1B-C7206F5FEFCC}"/>
              </a:ext>
            </a:extLst>
          </p:cNvPr>
          <p:cNvSpPr>
            <a:spLocks noGrp="1"/>
          </p:cNvSpPr>
          <p:nvPr>
            <p:ph type="title"/>
          </p:nvPr>
        </p:nvSpPr>
        <p:spPr>
          <a:xfrm>
            <a:off x="871006" y="91091"/>
            <a:ext cx="10515600" cy="1325563"/>
          </a:xfrm>
        </p:spPr>
        <p:txBody>
          <a:bodyPr>
            <a:norm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Explaining what a growth mindset is to children</a:t>
            </a:r>
            <a:endParaRPr lang="zh-TW" altLang="en-US" sz="4400" b="1" dirty="0">
              <a:latin typeface="微軟正黑體" panose="020B0604030504040204" pitchFamily="34" charset="-120"/>
              <a:ea typeface="微軟正黑體" panose="020B0604030504040204" pitchFamily="34" charset="-120"/>
            </a:endParaRPr>
          </a:p>
        </p:txBody>
      </p:sp>
      <p:sp>
        <p:nvSpPr>
          <p:cNvPr id="12" name="文字方塊 2">
            <a:extLst>
              <a:ext uri="{FF2B5EF4-FFF2-40B4-BE49-F238E27FC236}">
                <a16:creationId xmlns:a16="http://schemas.microsoft.com/office/drawing/2014/main" id="{98AB6B7E-F722-6CAE-9B83-27438012B558}"/>
              </a:ext>
            </a:extLst>
          </p:cNvPr>
          <p:cNvSpPr txBox="1"/>
          <p:nvPr/>
        </p:nvSpPr>
        <p:spPr>
          <a:xfrm>
            <a:off x="4508805" y="5075306"/>
            <a:ext cx="3240000" cy="954107"/>
          </a:xfrm>
          <a:prstGeom prst="rect">
            <a:avLst/>
          </a:prstGeom>
          <a:noFill/>
        </p:spPr>
        <p:txBody>
          <a:bodyPr wrap="square">
            <a:spAutoFit/>
          </a:bodyPr>
          <a:lstStyle/>
          <a:p>
            <a:pPr fontAlgn="base"/>
            <a:r>
              <a:rPr lang="en-US" altLang="zh-TW" sz="1400" b="0" i="0" dirty="0">
                <a:effectLst/>
                <a:latin typeface="Times New Roman" panose="02020603050405020304" pitchFamily="18" charset="0"/>
                <a:ea typeface="微軟正黑體" panose="020B0604030504040204" pitchFamily="34" charset="-120"/>
                <a:cs typeface="Times New Roman" panose="02020603050405020304" pitchFamily="18" charset="0"/>
              </a:rPr>
              <a:t>(5) </a:t>
            </a:r>
            <a:r>
              <a:rPr lang="en-GB" sz="1400" dirty="0">
                <a:latin typeface="Times New Roman" panose="02020603050405020304" pitchFamily="18" charset="0"/>
                <a:cs typeface="Times New Roman" panose="02020603050405020304" pitchFamily="18" charset="0"/>
              </a:rPr>
              <a:t>The reason why we do not know how to do certain things is because our brain cells have not established the relevant connections yet.</a:t>
            </a:r>
            <a:endPar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7" name="文字方塊 2">
            <a:extLst>
              <a:ext uri="{FF2B5EF4-FFF2-40B4-BE49-F238E27FC236}">
                <a16:creationId xmlns:a16="http://schemas.microsoft.com/office/drawing/2014/main" id="{98AB6B7E-F722-6CAE-9B83-27438012B558}"/>
              </a:ext>
            </a:extLst>
          </p:cNvPr>
          <p:cNvSpPr txBox="1"/>
          <p:nvPr/>
        </p:nvSpPr>
        <p:spPr>
          <a:xfrm>
            <a:off x="8463950" y="5086906"/>
            <a:ext cx="3240000" cy="954107"/>
          </a:xfrm>
          <a:prstGeom prst="rect">
            <a:avLst/>
          </a:prstGeom>
          <a:noFill/>
        </p:spPr>
        <p:txBody>
          <a:bodyPr wrap="square">
            <a:spAutoFit/>
          </a:bodyPr>
          <a:lstStyle/>
          <a:p>
            <a:pPr fontAlgn="base"/>
            <a:r>
              <a:rPr lang="en-US" altLang="zh-TW" sz="1400" b="0" i="0" dirty="0">
                <a:effectLst/>
                <a:latin typeface="Times New Roman" panose="02020603050405020304" pitchFamily="18" charset="0"/>
                <a:ea typeface="微軟正黑體" panose="020B0604030504040204" pitchFamily="34" charset="-120"/>
                <a:cs typeface="Times New Roman" panose="02020603050405020304" pitchFamily="18" charset="0"/>
              </a:rPr>
              <a:t>(6) </a:t>
            </a:r>
            <a:r>
              <a:rPr lang="en-GB" sz="1400" dirty="0">
                <a:latin typeface="Times New Roman" panose="02020603050405020304" pitchFamily="18" charset="0"/>
                <a:cs typeface="Times New Roman" panose="02020603050405020304" pitchFamily="18" charset="0"/>
              </a:rPr>
              <a:t>As long as we try hard, practice hard and think hard, our brain cells will slowly establish these connections, and we will slowly learn to do these things.</a:t>
            </a:r>
            <a:endPar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2" name="Picture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53660" y="1743258"/>
            <a:ext cx="3240000" cy="3240000"/>
          </a:xfrm>
          <a:prstGeom prst="rect">
            <a:avLst/>
          </a:prstGeom>
        </p:spPr>
      </p:pic>
      <p:pic>
        <p:nvPicPr>
          <p:cNvPr id="4" name="Picture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508805" y="1743258"/>
            <a:ext cx="3240000" cy="3240000"/>
          </a:xfrm>
          <a:prstGeom prst="rect">
            <a:avLst/>
          </a:prstGeom>
        </p:spPr>
      </p:pic>
      <p:pic>
        <p:nvPicPr>
          <p:cNvPr id="5" name="Picture 4"/>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463950" y="1743258"/>
            <a:ext cx="3240000" cy="3240000"/>
          </a:xfrm>
          <a:prstGeom prst="rect">
            <a:avLst/>
          </a:prstGeom>
        </p:spPr>
      </p:pic>
    </p:spTree>
    <p:extLst>
      <p:ext uri="{BB962C8B-B14F-4D97-AF65-F5344CB8AC3E}">
        <p14:creationId xmlns:p14="http://schemas.microsoft.com/office/powerpoint/2010/main" val="118931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A415EB5-6166-79EA-4C85-B218CDC58B34}"/>
              </a:ext>
            </a:extLst>
          </p:cNvPr>
          <p:cNvSpPr>
            <a:spLocks noGrp="1"/>
          </p:cNvSpPr>
          <p:nvPr>
            <p:ph type="title"/>
          </p:nvPr>
        </p:nvSpPr>
        <p:spPr>
          <a:xfrm>
            <a:off x="868681" y="182245"/>
            <a:ext cx="10515600" cy="1325563"/>
          </a:xfrm>
        </p:spPr>
        <p:txBody>
          <a:bodyPr>
            <a:normAutofit/>
          </a:bodyPr>
          <a:lstStyle/>
          <a:p>
            <a:r>
              <a:rPr lang="en-GB" sz="440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C</a:t>
            </a:r>
            <a:r>
              <a:rPr lang="en-GB" sz="4400" b="1"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ultivating a growth mindset </a:t>
            </a:r>
            <a:r>
              <a:rPr lang="en-GB" sz="440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in parents and </a:t>
            </a:r>
            <a:r>
              <a:rPr lang="en-GB" sz="4400" b="1"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children</a:t>
            </a:r>
            <a:endParaRPr lang="zh-TW" altLang="en-US" sz="4400" b="1" dirty="0">
              <a:latin typeface="微軟正黑體" panose="020B0604030504040204" pitchFamily="34" charset="-120"/>
              <a:ea typeface="微軟正黑體" panose="020B0604030504040204" pitchFamily="34" charset="-120"/>
            </a:endParaRPr>
          </a:p>
        </p:txBody>
      </p:sp>
      <p:sp>
        <p:nvSpPr>
          <p:cNvPr id="8" name="內容版面配置區 2">
            <a:extLst>
              <a:ext uri="{FF2B5EF4-FFF2-40B4-BE49-F238E27FC236}">
                <a16:creationId xmlns:a16="http://schemas.microsoft.com/office/drawing/2014/main" id="{4F33534A-DF4A-C49B-75FF-9E313264F767}"/>
              </a:ext>
            </a:extLst>
          </p:cNvPr>
          <p:cNvSpPr>
            <a:spLocks noGrp="1"/>
          </p:cNvSpPr>
          <p:nvPr>
            <p:ph idx="1"/>
          </p:nvPr>
        </p:nvSpPr>
        <p:spPr>
          <a:xfrm>
            <a:off x="868681" y="2392275"/>
            <a:ext cx="10515600" cy="696595"/>
          </a:xfrm>
        </p:spPr>
        <p:txBody>
          <a:bodyPr>
            <a:normAutofit/>
          </a:bodyPr>
          <a:lstStyle/>
          <a:p>
            <a:pPr>
              <a:buFont typeface="Courier New" panose="02070309020205020404" pitchFamily="49" charset="0"/>
              <a:buChar char="o"/>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GB"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Ask parents to write down one thing they have learnt to do now that they could not do one year ago:</a:t>
            </a:r>
            <a:endParaRPr lang="zh-HK" altLang="en-US" dirty="0">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3769796847"/>
      </p:ext>
    </p:extLst>
  </p:cSld>
  <p:clrMapOvr>
    <a:masterClrMapping/>
  </p:clrMapOvr>
</p:sld>
</file>

<file path=ppt/theme/theme1.xml><?xml version="1.0" encoding="utf-8"?>
<a:theme xmlns:a="http://schemas.openxmlformats.org/drawingml/2006/main" name="Retrospect">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2816</TotalTime>
  <Words>2125</Words>
  <Application>Microsoft Office PowerPoint</Application>
  <PresentationFormat>寬螢幕</PresentationFormat>
  <Paragraphs>168</Paragraphs>
  <Slides>22</Slides>
  <Notes>8</Notes>
  <HiddenSlides>0</HiddenSlides>
  <MMClips>0</MMClips>
  <ScaleCrop>false</ScaleCrop>
  <HeadingPairs>
    <vt:vector size="6" baseType="variant">
      <vt:variant>
        <vt:lpstr>使用字型</vt:lpstr>
      </vt:variant>
      <vt:variant>
        <vt:i4>12</vt:i4>
      </vt:variant>
      <vt:variant>
        <vt:lpstr>佈景主題</vt:lpstr>
      </vt:variant>
      <vt:variant>
        <vt:i4>1</vt:i4>
      </vt:variant>
      <vt:variant>
        <vt:lpstr>投影片標題</vt:lpstr>
      </vt:variant>
      <vt:variant>
        <vt:i4>22</vt:i4>
      </vt:variant>
    </vt:vector>
  </HeadingPairs>
  <TitlesOfParts>
    <vt:vector size="35" baseType="lpstr">
      <vt:lpstr>MingLiU</vt:lpstr>
      <vt:lpstr>微軟正黑體</vt:lpstr>
      <vt:lpstr>PMingLiU</vt:lpstr>
      <vt:lpstr>PMingLiU</vt:lpstr>
      <vt:lpstr>Arial</vt:lpstr>
      <vt:lpstr>Calibri</vt:lpstr>
      <vt:lpstr>Calibri Light</vt:lpstr>
      <vt:lpstr>Century Gothic</vt:lpstr>
      <vt:lpstr>Courier New</vt:lpstr>
      <vt:lpstr>Times New Roman</vt:lpstr>
      <vt:lpstr>Webdings</vt:lpstr>
      <vt:lpstr>Wingdings</vt:lpstr>
      <vt:lpstr>Retrospect</vt:lpstr>
      <vt:lpstr>PowerPoint 簡報</vt:lpstr>
      <vt:lpstr>Outline</vt:lpstr>
      <vt:lpstr>Benefits of a growth mindset on children’s development</vt:lpstr>
      <vt:lpstr>Cultivating a growth mindset in parents and children</vt:lpstr>
      <vt:lpstr>Cultivating a growth mindset in parents and children</vt:lpstr>
      <vt:lpstr>Cultivating a growth mindset in parents and children</vt:lpstr>
      <vt:lpstr>Explaining what a growth mindset is to children</vt:lpstr>
      <vt:lpstr>Explaining what a growth mindset is to children</vt:lpstr>
      <vt:lpstr>Cultivating a growth mindset in parents and children</vt:lpstr>
      <vt:lpstr>Cultivating a growth mindset in parents and children</vt:lpstr>
      <vt:lpstr>Cultivating a growth mindset in parents and children</vt:lpstr>
      <vt:lpstr>Cultivating a growth mindset in parents and children</vt:lpstr>
      <vt:lpstr>Ask guiding questions to help children understand a growth mindset</vt:lpstr>
      <vt:lpstr>Things to consider when selecting a person</vt:lpstr>
      <vt:lpstr>Parents’ attitude when sharing stories of a person with children</vt:lpstr>
      <vt:lpstr>Making other people’s experiences connected with children’s daily lives</vt:lpstr>
      <vt:lpstr>Helping children deal with expectations and challenges related to learning</vt:lpstr>
      <vt:lpstr>Helping children deal with expectations and challenges related to learning</vt:lpstr>
      <vt:lpstr>Helping children identify negative thoughts</vt:lpstr>
      <vt:lpstr>Helping children replace negative thoughts with positive thoughts</vt:lpstr>
      <vt:lpstr>Helping children replace negative thoughts with positive thoughts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如何通過家校合作 幫助子女在家學習</dc:title>
  <dc:creator>LAM, Chun Bun Ian [ECE]</dc:creator>
  <cp:lastModifiedBy>HSC&amp;PEd</cp:lastModifiedBy>
  <cp:revision>213</cp:revision>
  <cp:lastPrinted>2024-10-08T03:24:33Z</cp:lastPrinted>
  <dcterms:created xsi:type="dcterms:W3CDTF">2023-10-05T20:26:47Z</dcterms:created>
  <dcterms:modified xsi:type="dcterms:W3CDTF">2024-11-19T06:38:09Z</dcterms:modified>
</cp:coreProperties>
</file>