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9"/>
  </p:notesMasterIdLst>
  <p:handoutMasterIdLst>
    <p:handoutMasterId r:id="rId40"/>
  </p:handoutMasterIdLst>
  <p:sldIdLst>
    <p:sldId id="256" r:id="rId5"/>
    <p:sldId id="257" r:id="rId6"/>
    <p:sldId id="629" r:id="rId7"/>
    <p:sldId id="622" r:id="rId8"/>
    <p:sldId id="565" r:id="rId9"/>
    <p:sldId id="566" r:id="rId10"/>
    <p:sldId id="617" r:id="rId11"/>
    <p:sldId id="623" r:id="rId12"/>
    <p:sldId id="624" r:id="rId13"/>
    <p:sldId id="595" r:id="rId14"/>
    <p:sldId id="605" r:id="rId15"/>
    <p:sldId id="606" r:id="rId16"/>
    <p:sldId id="607" r:id="rId17"/>
    <p:sldId id="608" r:id="rId18"/>
    <p:sldId id="599" r:id="rId19"/>
    <p:sldId id="620" r:id="rId20"/>
    <p:sldId id="577" r:id="rId21"/>
    <p:sldId id="578" r:id="rId22"/>
    <p:sldId id="580" r:id="rId23"/>
    <p:sldId id="581" r:id="rId24"/>
    <p:sldId id="625" r:id="rId25"/>
    <p:sldId id="583" r:id="rId26"/>
    <p:sldId id="626" r:id="rId27"/>
    <p:sldId id="627" r:id="rId28"/>
    <p:sldId id="631" r:id="rId29"/>
    <p:sldId id="632" r:id="rId30"/>
    <p:sldId id="628" r:id="rId31"/>
    <p:sldId id="569" r:id="rId32"/>
    <p:sldId id="630" r:id="rId33"/>
    <p:sldId id="633" r:id="rId34"/>
    <p:sldId id="634" r:id="rId35"/>
    <p:sldId id="609" r:id="rId36"/>
    <p:sldId id="610" r:id="rId37"/>
    <p:sldId id="554"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00"/>
    <a:srgbClr val="EFF6E8"/>
    <a:srgbClr val="FAF7E4"/>
    <a:srgbClr val="288053"/>
    <a:srgbClr val="8AC1A1"/>
    <a:srgbClr val="97BEBD"/>
    <a:srgbClr val="9EB86D"/>
    <a:srgbClr val="147A25"/>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3447" autoAdjust="0"/>
  </p:normalViewPr>
  <p:slideViewPr>
    <p:cSldViewPr snapToGrid="0">
      <p:cViewPr varScale="1">
        <p:scale>
          <a:sx n="107" d="100"/>
          <a:sy n="107" d="100"/>
        </p:scale>
        <p:origin x="756" y="78"/>
      </p:cViewPr>
      <p:guideLst>
        <p:guide orient="horz" pos="2160"/>
        <p:guide pos="3840"/>
      </p:guideLst>
    </p:cSldViewPr>
  </p:slideViewPr>
  <p:outlineViewPr>
    <p:cViewPr>
      <p:scale>
        <a:sx n="33" d="100"/>
        <a:sy n="33" d="100"/>
      </p:scale>
      <p:origin x="0" y="-328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6400" cy="496889"/>
          </a:xfrm>
          <a:prstGeom prst="rect">
            <a:avLst/>
          </a:prstGeom>
        </p:spPr>
        <p:txBody>
          <a:bodyPr vert="horz" lIns="91431" tIns="45715" rIns="91431" bIns="45715" rtlCol="0"/>
          <a:lstStyle>
            <a:lvl1pPr algn="l">
              <a:defRPr sz="1200"/>
            </a:lvl1pPr>
          </a:lstStyle>
          <a:p>
            <a:endParaRPr lang="en-US"/>
          </a:p>
        </p:txBody>
      </p:sp>
      <p:sp>
        <p:nvSpPr>
          <p:cNvPr id="3" name="日期版面配置區 2"/>
          <p:cNvSpPr>
            <a:spLocks noGrp="1"/>
          </p:cNvSpPr>
          <p:nvPr>
            <p:ph type="dt" sz="quarter" idx="1"/>
          </p:nvPr>
        </p:nvSpPr>
        <p:spPr>
          <a:xfrm>
            <a:off x="3849689" y="2"/>
            <a:ext cx="2946400" cy="496889"/>
          </a:xfrm>
          <a:prstGeom prst="rect">
            <a:avLst/>
          </a:prstGeom>
        </p:spPr>
        <p:txBody>
          <a:bodyPr vert="horz" lIns="91431" tIns="45715" rIns="91431" bIns="45715" rtlCol="0"/>
          <a:lstStyle>
            <a:lvl1pPr algn="r">
              <a:defRPr sz="1200"/>
            </a:lvl1pPr>
          </a:lstStyle>
          <a:p>
            <a:fld id="{FE68E90B-D7B0-49E2-8675-CB4FDAF32631}" type="datetimeFigureOut">
              <a:rPr lang="en-US" smtClean="0"/>
              <a:pPr/>
              <a:t>11/20/2024</a:t>
            </a:fld>
            <a:endParaRPr lang="en-US"/>
          </a:p>
        </p:txBody>
      </p:sp>
      <p:sp>
        <p:nvSpPr>
          <p:cNvPr id="4" name="頁尾版面配置區 3"/>
          <p:cNvSpPr>
            <a:spLocks noGrp="1"/>
          </p:cNvSpPr>
          <p:nvPr>
            <p:ph type="ftr" sz="quarter" idx="2"/>
          </p:nvPr>
        </p:nvSpPr>
        <p:spPr>
          <a:xfrm>
            <a:off x="1" y="9429751"/>
            <a:ext cx="2946400" cy="496889"/>
          </a:xfrm>
          <a:prstGeom prst="rect">
            <a:avLst/>
          </a:prstGeom>
        </p:spPr>
        <p:txBody>
          <a:bodyPr vert="horz" lIns="91431" tIns="45715" rIns="91431" bIns="45715" rtlCol="0" anchor="b"/>
          <a:lstStyle>
            <a:lvl1pPr algn="l">
              <a:defRPr sz="1200"/>
            </a:lvl1pPr>
          </a:lstStyle>
          <a:p>
            <a:endParaRPr lang="en-US"/>
          </a:p>
        </p:txBody>
      </p:sp>
      <p:sp>
        <p:nvSpPr>
          <p:cNvPr id="5" name="投影片編號版面配置區 4"/>
          <p:cNvSpPr>
            <a:spLocks noGrp="1"/>
          </p:cNvSpPr>
          <p:nvPr>
            <p:ph type="sldNum" sz="quarter" idx="3"/>
          </p:nvPr>
        </p:nvSpPr>
        <p:spPr>
          <a:xfrm>
            <a:off x="3849689" y="9429751"/>
            <a:ext cx="2946400" cy="496889"/>
          </a:xfrm>
          <a:prstGeom prst="rect">
            <a:avLst/>
          </a:prstGeom>
        </p:spPr>
        <p:txBody>
          <a:bodyPr vert="horz" lIns="91431" tIns="45715" rIns="91431" bIns="45715" rtlCol="0" anchor="b"/>
          <a:lstStyle>
            <a:lvl1pPr algn="r">
              <a:defRPr sz="1200"/>
            </a:lvl1pPr>
          </a:lstStyle>
          <a:p>
            <a:fld id="{FE52AB10-58F5-4280-BC3F-B63A95782E1C}" type="slidenum">
              <a:rPr lang="en-US" smtClean="0"/>
              <a:pPr/>
              <a:t>‹#›</a:t>
            </a:fld>
            <a:endParaRPr lang="en-US"/>
          </a:p>
        </p:txBody>
      </p:sp>
    </p:spTree>
    <p:extLst>
      <p:ext uri="{BB962C8B-B14F-4D97-AF65-F5344CB8AC3E}">
        <p14:creationId xmlns:p14="http://schemas.microsoft.com/office/powerpoint/2010/main" val="29767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5659" cy="498055"/>
          </a:xfrm>
          <a:prstGeom prst="rect">
            <a:avLst/>
          </a:prstGeom>
        </p:spPr>
        <p:txBody>
          <a:bodyPr vert="horz" lIns="91431" tIns="45715" rIns="91431" bIns="45715" rtlCol="0"/>
          <a:lstStyle>
            <a:lvl1pPr algn="l">
              <a:defRPr sz="1200"/>
            </a:lvl1pPr>
          </a:lstStyle>
          <a:p>
            <a:endParaRPr lang="zh-HK" altLang="en-US"/>
          </a:p>
        </p:txBody>
      </p:sp>
      <p:sp>
        <p:nvSpPr>
          <p:cNvPr id="3" name="日期版面配置區 2"/>
          <p:cNvSpPr>
            <a:spLocks noGrp="1"/>
          </p:cNvSpPr>
          <p:nvPr>
            <p:ph type="dt" idx="1"/>
          </p:nvPr>
        </p:nvSpPr>
        <p:spPr>
          <a:xfrm>
            <a:off x="3850444" y="2"/>
            <a:ext cx="2945659" cy="498055"/>
          </a:xfrm>
          <a:prstGeom prst="rect">
            <a:avLst/>
          </a:prstGeom>
        </p:spPr>
        <p:txBody>
          <a:bodyPr vert="horz" lIns="91431" tIns="45715" rIns="91431" bIns="45715" rtlCol="0"/>
          <a:lstStyle>
            <a:lvl1pPr algn="r">
              <a:defRPr sz="1200"/>
            </a:lvl1pPr>
          </a:lstStyle>
          <a:p>
            <a:fld id="{6E7759A5-12C3-408C-AEFA-AD540DBFD5A7}" type="datetimeFigureOut">
              <a:rPr lang="zh-HK" altLang="en-US" smtClean="0"/>
              <a:pPr/>
              <a:t>20/11/2024</a:t>
            </a:fld>
            <a:endParaRPr lang="zh-HK" altLang="en-US"/>
          </a:p>
        </p:txBody>
      </p:sp>
      <p:sp>
        <p:nvSpPr>
          <p:cNvPr id="4" name="投影片影像版面配置區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31" tIns="45715" rIns="91431" bIns="45715" rtlCol="0" anchor="ctr"/>
          <a:lstStyle/>
          <a:p>
            <a:endParaRPr lang="zh-HK" altLang="en-US"/>
          </a:p>
        </p:txBody>
      </p:sp>
      <p:sp>
        <p:nvSpPr>
          <p:cNvPr id="5" name="備忘稿版面配置區 4"/>
          <p:cNvSpPr>
            <a:spLocks noGrp="1"/>
          </p:cNvSpPr>
          <p:nvPr>
            <p:ph type="body" sz="quarter" idx="3"/>
          </p:nvPr>
        </p:nvSpPr>
        <p:spPr>
          <a:xfrm>
            <a:off x="679768" y="4777197"/>
            <a:ext cx="5438140" cy="3908614"/>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9428584"/>
            <a:ext cx="2945659" cy="498055"/>
          </a:xfrm>
          <a:prstGeom prst="rect">
            <a:avLst/>
          </a:prstGeom>
        </p:spPr>
        <p:txBody>
          <a:bodyPr vert="horz" lIns="91431" tIns="45715" rIns="91431" bIns="45715"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4" y="9428584"/>
            <a:ext cx="2945659" cy="498055"/>
          </a:xfrm>
          <a:prstGeom prst="rect">
            <a:avLst/>
          </a:prstGeom>
        </p:spPr>
        <p:txBody>
          <a:bodyPr vert="horz" lIns="91431" tIns="45715" rIns="91431" bIns="45715" rtlCol="0" anchor="b"/>
          <a:lstStyle>
            <a:lvl1pPr algn="r">
              <a:defRPr sz="1200"/>
            </a:lvl1pPr>
          </a:lstStyle>
          <a:p>
            <a:fld id="{528D8626-25A6-40F3-A4E5-338E9A36FD05}" type="slidenum">
              <a:rPr lang="zh-HK" altLang="en-US" smtClean="0"/>
              <a:pPr/>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8626-25A6-40F3-A4E5-338E9A36FD05}" type="slidenum">
              <a:rPr lang="zh-HK" altLang="en-US" smtClean="0"/>
              <a:pPr/>
              <a:t>8</a:t>
            </a:fld>
            <a:endParaRPr lang="zh-HK" altLang="en-US"/>
          </a:p>
        </p:txBody>
      </p:sp>
    </p:spTree>
    <p:extLst>
      <p:ext uri="{BB962C8B-B14F-4D97-AF65-F5344CB8AC3E}">
        <p14:creationId xmlns:p14="http://schemas.microsoft.com/office/powerpoint/2010/main" val="19203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pPr/>
              <a:t>34</a:t>
            </a:fld>
            <a:endParaRPr lang="en-US"/>
          </a:p>
        </p:txBody>
      </p:sp>
    </p:spTree>
    <p:extLst>
      <p:ext uri="{BB962C8B-B14F-4D97-AF65-F5344CB8AC3E}">
        <p14:creationId xmlns:p14="http://schemas.microsoft.com/office/powerpoint/2010/main" val="379233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8626-25A6-40F3-A4E5-338E9A36FD05}" type="slidenum">
              <a:rPr lang="zh-HK" altLang="en-US" smtClean="0"/>
              <a:pPr/>
              <a:t>24</a:t>
            </a:fld>
            <a:endParaRPr lang="zh-HK" altLang="en-US"/>
          </a:p>
        </p:txBody>
      </p:sp>
    </p:spTree>
    <p:extLst>
      <p:ext uri="{BB962C8B-B14F-4D97-AF65-F5344CB8AC3E}">
        <p14:creationId xmlns:p14="http://schemas.microsoft.com/office/powerpoint/2010/main" val="403612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8626-25A6-40F3-A4E5-338E9A36FD05}" type="slidenum">
              <a:rPr lang="zh-HK" altLang="en-US" smtClean="0"/>
              <a:pPr/>
              <a:t>26</a:t>
            </a:fld>
            <a:endParaRPr lang="zh-HK" altLang="en-US"/>
          </a:p>
        </p:txBody>
      </p:sp>
    </p:spTree>
    <p:extLst>
      <p:ext uri="{BB962C8B-B14F-4D97-AF65-F5344CB8AC3E}">
        <p14:creationId xmlns:p14="http://schemas.microsoft.com/office/powerpoint/2010/main" val="83943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12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a:extLst>
            <a:ext uri="{FF2B5EF4-FFF2-40B4-BE49-F238E27FC236}">
              <a16:creationId xmlns:a16="http://schemas.microsoft.com/office/drawing/2014/main" id="{7CB8581B-36CA-3EA4-0805-EB11F8689E5D}"/>
            </a:ext>
          </a:extLst>
        </p:cNvPr>
        <p:cNvGrpSpPr/>
        <p:nvPr/>
      </p:nvGrpSpPr>
      <p:grpSpPr>
        <a:xfrm>
          <a:off x="0" y="0"/>
          <a:ext cx="0" cy="0"/>
          <a:chOff x="0" y="0"/>
          <a:chExt cx="0" cy="0"/>
        </a:xfrm>
      </p:grpSpPr>
      <p:sp>
        <p:nvSpPr>
          <p:cNvPr id="305" name="Google Shape;305;p19:notes">
            <a:extLst>
              <a:ext uri="{FF2B5EF4-FFF2-40B4-BE49-F238E27FC236}">
                <a16:creationId xmlns:a16="http://schemas.microsoft.com/office/drawing/2014/main" id="{6B0ED10F-3FAC-D466-E624-FF52D02FC6BA}"/>
              </a:ext>
            </a:extLst>
          </p:cNvPr>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a:extLst>
              <a:ext uri="{FF2B5EF4-FFF2-40B4-BE49-F238E27FC236}">
                <a16:creationId xmlns:a16="http://schemas.microsoft.com/office/drawing/2014/main" id="{9D0C7ADB-07F5-85E0-DFC5-2D2A1BBF9204}"/>
              </a:ext>
            </a:extLst>
          </p:cNvPr>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80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a:extLst>
            <a:ext uri="{FF2B5EF4-FFF2-40B4-BE49-F238E27FC236}">
              <a16:creationId xmlns:a16="http://schemas.microsoft.com/office/drawing/2014/main" id="{7CB8581B-36CA-3EA4-0805-EB11F8689E5D}"/>
            </a:ext>
          </a:extLst>
        </p:cNvPr>
        <p:cNvGrpSpPr/>
        <p:nvPr/>
      </p:nvGrpSpPr>
      <p:grpSpPr>
        <a:xfrm>
          <a:off x="0" y="0"/>
          <a:ext cx="0" cy="0"/>
          <a:chOff x="0" y="0"/>
          <a:chExt cx="0" cy="0"/>
        </a:xfrm>
      </p:grpSpPr>
      <p:sp>
        <p:nvSpPr>
          <p:cNvPr id="305" name="Google Shape;305;p19:notes">
            <a:extLst>
              <a:ext uri="{FF2B5EF4-FFF2-40B4-BE49-F238E27FC236}">
                <a16:creationId xmlns:a16="http://schemas.microsoft.com/office/drawing/2014/main" id="{6B0ED10F-3FAC-D466-E624-FF52D02FC6BA}"/>
              </a:ext>
            </a:extLst>
          </p:cNvPr>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a:extLst>
              <a:ext uri="{FF2B5EF4-FFF2-40B4-BE49-F238E27FC236}">
                <a16:creationId xmlns:a16="http://schemas.microsoft.com/office/drawing/2014/main" id="{9D0C7ADB-07F5-85E0-DFC5-2D2A1BBF9204}"/>
              </a:ext>
            </a:extLst>
          </p:cNvPr>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12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a:extLst>
            <a:ext uri="{FF2B5EF4-FFF2-40B4-BE49-F238E27FC236}">
              <a16:creationId xmlns:a16="http://schemas.microsoft.com/office/drawing/2014/main" id="{7CB8581B-36CA-3EA4-0805-EB11F8689E5D}"/>
            </a:ext>
          </a:extLst>
        </p:cNvPr>
        <p:cNvGrpSpPr/>
        <p:nvPr/>
      </p:nvGrpSpPr>
      <p:grpSpPr>
        <a:xfrm>
          <a:off x="0" y="0"/>
          <a:ext cx="0" cy="0"/>
          <a:chOff x="0" y="0"/>
          <a:chExt cx="0" cy="0"/>
        </a:xfrm>
      </p:grpSpPr>
      <p:sp>
        <p:nvSpPr>
          <p:cNvPr id="305" name="Google Shape;305;p19:notes">
            <a:extLst>
              <a:ext uri="{FF2B5EF4-FFF2-40B4-BE49-F238E27FC236}">
                <a16:creationId xmlns:a16="http://schemas.microsoft.com/office/drawing/2014/main" id="{6B0ED10F-3FAC-D466-E624-FF52D02FC6BA}"/>
              </a:ext>
            </a:extLst>
          </p:cNvPr>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a:extLst>
              <a:ext uri="{FF2B5EF4-FFF2-40B4-BE49-F238E27FC236}">
                <a16:creationId xmlns:a16="http://schemas.microsoft.com/office/drawing/2014/main" id="{9D0C7ADB-07F5-85E0-DFC5-2D2A1BBF9204}"/>
              </a:ext>
            </a:extLst>
          </p:cNvPr>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5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a:extLst>
            <a:ext uri="{FF2B5EF4-FFF2-40B4-BE49-F238E27FC236}">
              <a16:creationId xmlns:a16="http://schemas.microsoft.com/office/drawing/2014/main" id="{AAC1E236-1FCF-673A-F90A-80A9465C144B}"/>
            </a:ext>
          </a:extLst>
        </p:cNvPr>
        <p:cNvGrpSpPr/>
        <p:nvPr/>
      </p:nvGrpSpPr>
      <p:grpSpPr>
        <a:xfrm>
          <a:off x="0" y="0"/>
          <a:ext cx="0" cy="0"/>
          <a:chOff x="0" y="0"/>
          <a:chExt cx="0" cy="0"/>
        </a:xfrm>
      </p:grpSpPr>
      <p:sp>
        <p:nvSpPr>
          <p:cNvPr id="305" name="Google Shape;305;p19:notes">
            <a:extLst>
              <a:ext uri="{FF2B5EF4-FFF2-40B4-BE49-F238E27FC236}">
                <a16:creationId xmlns:a16="http://schemas.microsoft.com/office/drawing/2014/main" id="{6875849A-9449-C99F-1A80-2D6150A3F141}"/>
              </a:ext>
            </a:extLst>
          </p:cNvPr>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a:extLst>
              <a:ext uri="{FF2B5EF4-FFF2-40B4-BE49-F238E27FC236}">
                <a16:creationId xmlns:a16="http://schemas.microsoft.com/office/drawing/2014/main" id="{D4F1A2E0-35F3-BAD6-6C7F-E904419FBF09}"/>
              </a:ext>
            </a:extLst>
          </p:cNvPr>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54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a:extLst>
            <a:ext uri="{FF2B5EF4-FFF2-40B4-BE49-F238E27FC236}">
              <a16:creationId xmlns:a16="http://schemas.microsoft.com/office/drawing/2014/main" id="{7CB8581B-36CA-3EA4-0805-EB11F8689E5D}"/>
            </a:ext>
          </a:extLst>
        </p:cNvPr>
        <p:cNvGrpSpPr/>
        <p:nvPr/>
      </p:nvGrpSpPr>
      <p:grpSpPr>
        <a:xfrm>
          <a:off x="0" y="0"/>
          <a:ext cx="0" cy="0"/>
          <a:chOff x="0" y="0"/>
          <a:chExt cx="0" cy="0"/>
        </a:xfrm>
      </p:grpSpPr>
      <p:sp>
        <p:nvSpPr>
          <p:cNvPr id="305" name="Google Shape;305;p19:notes">
            <a:extLst>
              <a:ext uri="{FF2B5EF4-FFF2-40B4-BE49-F238E27FC236}">
                <a16:creationId xmlns:a16="http://schemas.microsoft.com/office/drawing/2014/main" id="{6B0ED10F-3FAC-D466-E624-FF52D02FC6BA}"/>
              </a:ext>
            </a:extLst>
          </p:cNvPr>
          <p:cNvSpPr txBox="1">
            <a:spLocks noGrp="1"/>
          </p:cNvSpPr>
          <p:nvPr>
            <p:ph type="body" idx="1"/>
          </p:nvPr>
        </p:nvSpPr>
        <p:spPr>
          <a:xfrm>
            <a:off x="679225" y="4773851"/>
            <a:ext cx="5433795" cy="3905878"/>
          </a:xfrm>
          <a:prstGeom prst="rect">
            <a:avLst/>
          </a:prstGeom>
        </p:spPr>
        <p:txBody>
          <a:bodyPr spcFirstLastPara="1" wrap="square" lIns="91352" tIns="45663" rIns="91352" bIns="45663" anchor="t" anchorCtr="0">
            <a:noAutofit/>
          </a:bodyPr>
          <a:lstStyle/>
          <a:p>
            <a:endParaRPr/>
          </a:p>
        </p:txBody>
      </p:sp>
      <p:sp>
        <p:nvSpPr>
          <p:cNvPr id="306" name="Google Shape;306;p19:notes">
            <a:extLst>
              <a:ext uri="{FF2B5EF4-FFF2-40B4-BE49-F238E27FC236}">
                <a16:creationId xmlns:a16="http://schemas.microsoft.com/office/drawing/2014/main" id="{9D0C7ADB-07F5-85E0-DFC5-2D2A1BBF9204}"/>
              </a:ext>
            </a:extLst>
          </p:cNvPr>
          <p:cNvSpPr>
            <a:spLocks noGrp="1" noRot="1" noChangeAspect="1"/>
          </p:cNvSpPr>
          <p:nvPr>
            <p:ph type="sldImg" idx="2"/>
          </p:nvPr>
        </p:nvSpPr>
        <p:spPr>
          <a:xfrm>
            <a:off x="423863" y="1243013"/>
            <a:ext cx="5943600" cy="3344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84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pPr/>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2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360904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81359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226758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pPr/>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34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10327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364406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426091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241619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pPr/>
              <a:t>20/11/2024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32295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pPr/>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pPr/>
              <a:t>‹#›</a:t>
            </a:fld>
            <a:endParaRPr lang="zh-HK" altLang="en-US"/>
          </a:p>
        </p:txBody>
      </p:sp>
    </p:spTree>
    <p:extLst>
      <p:ext uri="{BB962C8B-B14F-4D97-AF65-F5344CB8AC3E}">
        <p14:creationId xmlns:p14="http://schemas.microsoft.com/office/powerpoint/2010/main" val="397662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pPr/>
              <a:t>20/11/2024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pPr/>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1721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b.gov.hk/attachment/tc/curriculum-development/kla/technology-edu/resources/tech-subjects/idt_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db.gov.hk/attachment/tc/curriculum-development/kla/technology-edu/resources/tech-subjects/idt_2.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b.gov.hk/attachment/tc/curriculum-development/major-level-of-edu/gifted/resources_and_support/files/6_Sets_of_Creavie_Thinki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db.gov.hk/attachment/en/curriculum-development/kla/technology-edu/resources/tech-subjects/idt_4.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db.gov.hk/en/curriculum-development/cs-curriculum-doc-report/wf-in-cur/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343219" y="941148"/>
            <a:ext cx="11234057" cy="2133599"/>
          </a:xfrm>
        </p:spPr>
        <p:txBody>
          <a:bodyPr>
            <a:normAutofit/>
          </a:bodyPr>
          <a:lstStyle/>
          <a:p>
            <a:pPr marL="304800" algn="ctr"/>
            <a:r>
              <a:rPr lang="en-US" sz="4400" b="1" kern="1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Teaching children to be active learners:</a:t>
            </a:r>
            <a:br>
              <a:rPr lang="en-NZ" sz="4400" kern="100" dirty="0">
                <a:effectLst/>
                <a:latin typeface="Calibri" panose="020F0502020204030204" pitchFamily="34" charset="0"/>
                <a:ea typeface="PMingLiU" panose="02020500000000000000" pitchFamily="18" charset="-120"/>
                <a:cs typeface="Times New Roman" panose="02020603050405020304" pitchFamily="18" charset="0"/>
              </a:rPr>
            </a:br>
            <a:r>
              <a:rPr lang="en-US" sz="4400" b="1" dirty="0">
                <a:solidFill>
                  <a:srgbClr val="000000"/>
                </a:solidFill>
                <a:effectLst/>
                <a:latin typeface="Times New Roman" panose="02020603050405020304" pitchFamily="18" charset="0"/>
                <a:ea typeface="PMingLiU" panose="02020500000000000000" pitchFamily="18" charset="-120"/>
              </a:rPr>
              <a:t>How to support children in acquiring the generic skills for the 21st century?</a:t>
            </a:r>
            <a:endParaRPr lang="zh-TW" altLang="en-US" sz="44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a:extLst>
              <a:ext uri="{FF2B5EF4-FFF2-40B4-BE49-F238E27FC236}">
                <a16:creationId xmlns:a16="http://schemas.microsoft.com/office/drawing/2014/main" id="{A96F330E-C929-4A23-BED0-31011F2F8A42}"/>
              </a:ext>
            </a:extLst>
          </p:cNvPr>
          <p:cNvSpPr/>
          <p:nvPr/>
        </p:nvSpPr>
        <p:spPr>
          <a:xfrm>
            <a:off x="2813620" y="3429000"/>
            <a:ext cx="7011535" cy="369332"/>
          </a:xfrm>
          <a:prstGeom prst="rect">
            <a:avLst/>
          </a:prstGeom>
        </p:spPr>
        <p:txBody>
          <a:bodyPr wrap="none">
            <a:spAutoFit/>
          </a:bodyPr>
          <a:lstStyle/>
          <a:p>
            <a:r>
              <a:rPr lang="en-US" sz="1800" b="1" dirty="0">
                <a:solidFill>
                  <a:srgbClr val="000000"/>
                </a:solidFill>
                <a:effectLst/>
                <a:latin typeface="Times New Roman" panose="02020603050405020304" pitchFamily="18" charset="0"/>
                <a:ea typeface="PMingLiU" panose="02020500000000000000" pitchFamily="18" charset="-120"/>
              </a:rPr>
              <a:t>Strand IV: Fostering Home-school Co-operation and Communication</a:t>
            </a:r>
            <a:endParaRPr lang="zh-TW" altLang="en-US" sz="3000" b="1" dirty="0">
              <a:latin typeface="微軟正黑體" panose="020B0604030504040204" pitchFamily="34" charset="-120"/>
              <a:ea typeface="微軟正黑體" panose="020B0604030504040204" pitchFamily="34" charset="-120"/>
            </a:endParaRPr>
          </a:p>
        </p:txBody>
      </p:sp>
      <p:sp>
        <p:nvSpPr>
          <p:cNvPr id="8" name="Rectangle 7">
            <a:extLst>
              <a:ext uri="{FF2B5EF4-FFF2-40B4-BE49-F238E27FC236}">
                <a16:creationId xmlns:a16="http://schemas.microsoft.com/office/drawing/2014/main" id="{E33BA917-1F8B-4D67-A6BB-D4184358669A}"/>
              </a:ext>
            </a:extLst>
          </p:cNvPr>
          <p:cNvSpPr/>
          <p:nvPr/>
        </p:nvSpPr>
        <p:spPr>
          <a:xfrm>
            <a:off x="6319387" y="5646598"/>
            <a:ext cx="5623858" cy="67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 Education Resource Package </a:t>
            </a:r>
            <a:b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for Primary Schools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41BA-EAB4-FF17-9358-32FCB2EF8B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6370BF7-884D-0A6E-6C3B-88968226C24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86E9D0E-2505-1979-81DB-FC7B114DB6FC}"/>
              </a:ext>
            </a:extLst>
          </p:cNvPr>
          <p:cNvPicPr/>
          <p:nvPr/>
        </p:nvPicPr>
        <p:blipFill rotWithShape="1">
          <a:blip r:embed="rId2">
            <a:extLst>
              <a:ext uri="{28A0092B-C50C-407E-A947-70E740481C1C}">
                <a14:useLocalDpi xmlns:a14="http://schemas.microsoft.com/office/drawing/2010/main" val="0"/>
              </a:ext>
            </a:extLst>
          </a:blip>
          <a:srcRect t="-1" r="4111" b="1924"/>
          <a:stretch/>
        </p:blipFill>
        <p:spPr bwMode="auto">
          <a:xfrm>
            <a:off x="4199744" y="2729499"/>
            <a:ext cx="3600000" cy="3600000"/>
          </a:xfrm>
          <a:prstGeom prst="rect">
            <a:avLst/>
          </a:prstGeom>
          <a:noFill/>
        </p:spPr>
      </p:pic>
      <p:sp>
        <p:nvSpPr>
          <p:cNvPr id="2" name="Rectangle 1">
            <a:extLst>
              <a:ext uri="{FF2B5EF4-FFF2-40B4-BE49-F238E27FC236}">
                <a16:creationId xmlns:a16="http://schemas.microsoft.com/office/drawing/2014/main" id="{3EA62F06-A1D7-EE05-16EF-22D04D4A828B}"/>
              </a:ext>
            </a:extLst>
          </p:cNvPr>
          <p:cNvSpPr/>
          <p:nvPr/>
        </p:nvSpPr>
        <p:spPr>
          <a:xfrm>
            <a:off x="2067168" y="1491130"/>
            <a:ext cx="8277201" cy="831318"/>
          </a:xfrm>
          <a:prstGeom prst="rect">
            <a:avLst/>
          </a:prstGeom>
        </p:spPr>
        <p:txBody>
          <a:bodyPr wrap="none">
            <a:spAutoFit/>
          </a:bodyPr>
          <a:lstStyle/>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Objective: Connect the 9 dots with </a:t>
            </a:r>
            <a:r>
              <a:rPr 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 straight lines</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Rules: The tip of the pen/pencil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cannot</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leave the paper during the process.</a:t>
            </a:r>
            <a:endParaRPr lang="en-US"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標題 1">
            <a:extLst>
              <a:ext uri="{FF2B5EF4-FFF2-40B4-BE49-F238E27FC236}">
                <a16:creationId xmlns:a16="http://schemas.microsoft.com/office/drawing/2014/main" id="{50B97FDB-C646-0DF8-451C-E30FD66BA873}"/>
              </a:ext>
            </a:extLst>
          </p:cNvPr>
          <p:cNvSpPr>
            <a:spLocks noGrp="1"/>
          </p:cNvSpPr>
          <p:nvPr>
            <p:ph type="title"/>
          </p:nvPr>
        </p:nvSpPr>
        <p:spPr>
          <a:xfrm>
            <a:off x="1176562" y="96104"/>
            <a:ext cx="10058400" cy="1113842"/>
          </a:xfrm>
        </p:spPr>
        <p:txBody>
          <a:bodyPr>
            <a:normAutofit/>
          </a:bodyPr>
          <a:lstStyle/>
          <a:p>
            <a:pPr algn="ct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Creative Thinking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Exercise</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6186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BDC4-4227-388B-DD60-50CD55BDDB2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177765C-A4CF-23FB-EDC0-23E71203D6B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9DC93AF-75F5-234D-869B-76411F8B1631}"/>
              </a:ext>
            </a:extLst>
          </p:cNvPr>
          <p:cNvPicPr/>
          <p:nvPr/>
        </p:nvPicPr>
        <p:blipFill rotWithShape="1">
          <a:blip r:embed="rId2">
            <a:extLst>
              <a:ext uri="{28A0092B-C50C-407E-A947-70E740481C1C}">
                <a14:useLocalDpi xmlns:a14="http://schemas.microsoft.com/office/drawing/2010/main" val="0"/>
              </a:ext>
            </a:extLst>
          </a:blip>
          <a:srcRect t="-1" r="4111" b="1924"/>
          <a:stretch/>
        </p:blipFill>
        <p:spPr bwMode="auto">
          <a:xfrm>
            <a:off x="4199744" y="2729499"/>
            <a:ext cx="3600000" cy="3600000"/>
          </a:xfrm>
          <a:prstGeom prst="rect">
            <a:avLst/>
          </a:prstGeom>
          <a:noFill/>
        </p:spPr>
      </p:pic>
      <p:sp>
        <p:nvSpPr>
          <p:cNvPr id="2" name="Rectangle 1">
            <a:extLst>
              <a:ext uri="{FF2B5EF4-FFF2-40B4-BE49-F238E27FC236}">
                <a16:creationId xmlns:a16="http://schemas.microsoft.com/office/drawing/2014/main" id="{B4DEE106-C8E7-A5FB-1025-E3BDE113DC13}"/>
              </a:ext>
            </a:extLst>
          </p:cNvPr>
          <p:cNvSpPr/>
          <p:nvPr/>
        </p:nvSpPr>
        <p:spPr>
          <a:xfrm>
            <a:off x="2067162" y="1491130"/>
            <a:ext cx="8277201" cy="831318"/>
          </a:xfrm>
          <a:prstGeom prst="rect">
            <a:avLst/>
          </a:prstGeom>
        </p:spPr>
        <p:txBody>
          <a:bodyPr wrap="none">
            <a:spAutoFit/>
          </a:bodyPr>
          <a:lstStyle/>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Objective: Connect the 9 dots with </a:t>
            </a:r>
            <a:r>
              <a:rPr 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 straight lines</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Rules: The tip of the pen/pencil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cannot</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leave the paper during the process.</a:t>
            </a:r>
            <a:endParaRPr lang="en-US"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11" name="Straight Connector 4">
            <a:extLst>
              <a:ext uri="{FF2B5EF4-FFF2-40B4-BE49-F238E27FC236}">
                <a16:creationId xmlns:a16="http://schemas.microsoft.com/office/drawing/2014/main" id="{4D1EE40F-DEB8-B6B9-D139-FD176E3DBB18}"/>
              </a:ext>
            </a:extLst>
          </p:cNvPr>
          <p:cNvCxnSpPr>
            <a:cxnSpLocks/>
          </p:cNvCxnSpPr>
          <p:nvPr/>
        </p:nvCxnSpPr>
        <p:spPr>
          <a:xfrm flipV="1">
            <a:off x="4638040" y="3067050"/>
            <a:ext cx="0" cy="30467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4">
            <a:extLst>
              <a:ext uri="{FF2B5EF4-FFF2-40B4-BE49-F238E27FC236}">
                <a16:creationId xmlns:a16="http://schemas.microsoft.com/office/drawing/2014/main" id="{E81A00AD-8FA1-DE27-40DC-5E5614F2F1D6}"/>
              </a:ext>
            </a:extLst>
          </p:cNvPr>
          <p:cNvCxnSpPr>
            <a:cxnSpLocks/>
          </p:cNvCxnSpPr>
          <p:nvPr/>
        </p:nvCxnSpPr>
        <p:spPr>
          <a:xfrm flipH="1">
            <a:off x="4638040" y="3111500"/>
            <a:ext cx="28105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70C128C0-4C99-99F7-2640-749ACF8A874C}"/>
              </a:ext>
            </a:extLst>
          </p:cNvPr>
          <p:cNvCxnSpPr>
            <a:cxnSpLocks/>
          </p:cNvCxnSpPr>
          <p:nvPr/>
        </p:nvCxnSpPr>
        <p:spPr>
          <a:xfrm flipV="1">
            <a:off x="7416800" y="3111500"/>
            <a:ext cx="0" cy="30467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D2F3A826-6039-19F0-12F8-5C82F3FB5076}"/>
              </a:ext>
            </a:extLst>
          </p:cNvPr>
          <p:cNvCxnSpPr>
            <a:cxnSpLocks/>
          </p:cNvCxnSpPr>
          <p:nvPr/>
        </p:nvCxnSpPr>
        <p:spPr>
          <a:xfrm>
            <a:off x="6007100" y="6057900"/>
            <a:ext cx="14097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4">
            <a:extLst>
              <a:ext uri="{FF2B5EF4-FFF2-40B4-BE49-F238E27FC236}">
                <a16:creationId xmlns:a16="http://schemas.microsoft.com/office/drawing/2014/main" id="{DCDC8A1C-D0DB-9D04-CFD6-629EA4B73EA9}"/>
              </a:ext>
            </a:extLst>
          </p:cNvPr>
          <p:cNvCxnSpPr>
            <a:cxnSpLocks/>
          </p:cNvCxnSpPr>
          <p:nvPr/>
        </p:nvCxnSpPr>
        <p:spPr>
          <a:xfrm>
            <a:off x="6007100" y="4635500"/>
            <a:ext cx="0" cy="1422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標題 1">
            <a:extLst>
              <a:ext uri="{FF2B5EF4-FFF2-40B4-BE49-F238E27FC236}">
                <a16:creationId xmlns:a16="http://schemas.microsoft.com/office/drawing/2014/main" id="{C7AA07A0-9150-D04C-635D-7726DC6E9870}"/>
              </a:ext>
            </a:extLst>
          </p:cNvPr>
          <p:cNvSpPr txBox="1">
            <a:spLocks/>
          </p:cNvSpPr>
          <p:nvPr/>
        </p:nvSpPr>
        <p:spPr>
          <a:xfrm>
            <a:off x="1176562" y="96104"/>
            <a:ext cx="10058400" cy="111384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Creative Thinking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Exercise</a:t>
            </a:r>
            <a:endParaRPr lang="zh-HK"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581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954A-AEBB-4558-D146-C2C2F1C6977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D8668D5-201E-6B45-AE0C-F6E361DC26C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a:extLst>
              <a:ext uri="{FF2B5EF4-FFF2-40B4-BE49-F238E27FC236}">
                <a16:creationId xmlns:a16="http://schemas.microsoft.com/office/drawing/2014/main" id="{729990E3-D421-2E7D-428B-9ED4160505A1}"/>
              </a:ext>
            </a:extLst>
          </p:cNvPr>
          <p:cNvPicPr/>
          <p:nvPr/>
        </p:nvPicPr>
        <p:blipFill rotWithShape="1">
          <a:blip r:embed="rId2">
            <a:extLst>
              <a:ext uri="{28A0092B-C50C-407E-A947-70E740481C1C}">
                <a14:useLocalDpi xmlns:a14="http://schemas.microsoft.com/office/drawing/2010/main" val="0"/>
              </a:ext>
            </a:extLst>
          </a:blip>
          <a:srcRect t="-1" r="4111" b="1924"/>
          <a:stretch/>
        </p:blipFill>
        <p:spPr bwMode="auto">
          <a:xfrm>
            <a:off x="4143600" y="2035565"/>
            <a:ext cx="3600000" cy="3600000"/>
          </a:xfrm>
          <a:prstGeom prst="rect">
            <a:avLst/>
          </a:prstGeom>
          <a:noFill/>
        </p:spPr>
      </p:pic>
      <p:sp>
        <p:nvSpPr>
          <p:cNvPr id="9" name="Rectangle 1">
            <a:extLst>
              <a:ext uri="{FF2B5EF4-FFF2-40B4-BE49-F238E27FC236}">
                <a16:creationId xmlns:a16="http://schemas.microsoft.com/office/drawing/2014/main" id="{A56D19FD-CBEA-49CD-6046-682EB2CD23ED}"/>
              </a:ext>
            </a:extLst>
          </p:cNvPr>
          <p:cNvSpPr/>
          <p:nvPr/>
        </p:nvSpPr>
        <p:spPr>
          <a:xfrm>
            <a:off x="2181462" y="1188164"/>
            <a:ext cx="8277201" cy="831318"/>
          </a:xfrm>
          <a:prstGeom prst="rect">
            <a:avLst/>
          </a:prstGeom>
        </p:spPr>
        <p:txBody>
          <a:bodyPr wrap="none">
            <a:spAutoFit/>
          </a:bodyPr>
          <a:lstStyle/>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Objective: Connect the 9 dots with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straight lines</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Rules: The tip of the pen/pencil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cannot</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leave the paper during the process.</a:t>
            </a:r>
            <a:endParaRPr lang="en-US"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標題 1">
            <a:extLst>
              <a:ext uri="{FF2B5EF4-FFF2-40B4-BE49-F238E27FC236}">
                <a16:creationId xmlns:a16="http://schemas.microsoft.com/office/drawing/2014/main" id="{DAAEC83B-6675-FC87-417D-BFC094F51991}"/>
              </a:ext>
            </a:extLst>
          </p:cNvPr>
          <p:cNvSpPr>
            <a:spLocks noGrp="1"/>
          </p:cNvSpPr>
          <p:nvPr>
            <p:ph type="title"/>
          </p:nvPr>
        </p:nvSpPr>
        <p:spPr>
          <a:xfrm>
            <a:off x="1176562" y="96104"/>
            <a:ext cx="10058400" cy="1113842"/>
          </a:xfrm>
        </p:spPr>
        <p:txBody>
          <a:bodyPr>
            <a:normAutofit/>
          </a:bodyPr>
          <a:lstStyle/>
          <a:p>
            <a:pPr algn="ct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Creative Thinking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Exercise</a:t>
            </a:r>
            <a:endParaRPr lang="zh-HK"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60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BEC0-1918-9861-E18C-02542AC11D9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4410F14-D58F-A6C5-9842-2B180AD98D8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62753FD-2B2F-41FD-4BCB-7BF2C427E0B8}"/>
              </a:ext>
            </a:extLst>
          </p:cNvPr>
          <p:cNvPicPr/>
          <p:nvPr/>
        </p:nvPicPr>
        <p:blipFill rotWithShape="1">
          <a:blip r:embed="rId2">
            <a:extLst>
              <a:ext uri="{28A0092B-C50C-407E-A947-70E740481C1C}">
                <a14:useLocalDpi xmlns:a14="http://schemas.microsoft.com/office/drawing/2010/main" val="0"/>
              </a:ext>
            </a:extLst>
          </a:blip>
          <a:srcRect t="-1" r="4111" b="1924"/>
          <a:stretch/>
        </p:blipFill>
        <p:spPr bwMode="auto">
          <a:xfrm>
            <a:off x="4143600" y="2035565"/>
            <a:ext cx="3600000" cy="3600000"/>
          </a:xfrm>
          <a:prstGeom prst="rect">
            <a:avLst/>
          </a:prstGeom>
          <a:noFill/>
        </p:spPr>
      </p:pic>
      <p:sp>
        <p:nvSpPr>
          <p:cNvPr id="2" name="Rectangle 1">
            <a:extLst>
              <a:ext uri="{FF2B5EF4-FFF2-40B4-BE49-F238E27FC236}">
                <a16:creationId xmlns:a16="http://schemas.microsoft.com/office/drawing/2014/main" id="{C250F7CB-1553-B866-08DE-E4E04C8F45C3}"/>
              </a:ext>
            </a:extLst>
          </p:cNvPr>
          <p:cNvSpPr/>
          <p:nvPr/>
        </p:nvSpPr>
        <p:spPr>
          <a:xfrm>
            <a:off x="2181462" y="1188164"/>
            <a:ext cx="8277201" cy="831318"/>
          </a:xfrm>
          <a:prstGeom prst="rect">
            <a:avLst/>
          </a:prstGeom>
        </p:spPr>
        <p:txBody>
          <a:bodyPr wrap="none">
            <a:spAutoFit/>
          </a:bodyPr>
          <a:lstStyle/>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Objective: Connect the 9 dots with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straight lines</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Rules: The tip of the pen/pencil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cannot</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leave the paper during the process.</a:t>
            </a:r>
            <a:endParaRPr lang="en-US"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11" name="Straight Connector 4">
            <a:extLst>
              <a:ext uri="{FF2B5EF4-FFF2-40B4-BE49-F238E27FC236}">
                <a16:creationId xmlns:a16="http://schemas.microsoft.com/office/drawing/2014/main" id="{D1FA2380-C010-FF5E-75FD-B79CFA13C8F8}"/>
              </a:ext>
            </a:extLst>
          </p:cNvPr>
          <p:cNvCxnSpPr>
            <a:cxnSpLocks/>
          </p:cNvCxnSpPr>
          <p:nvPr/>
        </p:nvCxnSpPr>
        <p:spPr>
          <a:xfrm flipV="1">
            <a:off x="4581896" y="2373116"/>
            <a:ext cx="0" cy="4388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4">
            <a:extLst>
              <a:ext uri="{FF2B5EF4-FFF2-40B4-BE49-F238E27FC236}">
                <a16:creationId xmlns:a16="http://schemas.microsoft.com/office/drawing/2014/main" id="{15A35EFF-A963-8B4C-F8C7-D5EC525DF834}"/>
              </a:ext>
            </a:extLst>
          </p:cNvPr>
          <p:cNvCxnSpPr>
            <a:cxnSpLocks/>
          </p:cNvCxnSpPr>
          <p:nvPr/>
        </p:nvCxnSpPr>
        <p:spPr>
          <a:xfrm flipH="1" flipV="1">
            <a:off x="4581896" y="2417566"/>
            <a:ext cx="4172062" cy="444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F2BB0024-721F-B7DF-D49A-FF77B6BD26F3}"/>
              </a:ext>
            </a:extLst>
          </p:cNvPr>
          <p:cNvCxnSpPr>
            <a:cxnSpLocks/>
          </p:cNvCxnSpPr>
          <p:nvPr/>
        </p:nvCxnSpPr>
        <p:spPr>
          <a:xfrm>
            <a:off x="4508500" y="2373116"/>
            <a:ext cx="2852156" cy="29908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4">
            <a:extLst>
              <a:ext uri="{FF2B5EF4-FFF2-40B4-BE49-F238E27FC236}">
                <a16:creationId xmlns:a16="http://schemas.microsoft.com/office/drawing/2014/main" id="{92254DB3-F380-2E67-44DC-47E8970D09DD}"/>
              </a:ext>
            </a:extLst>
          </p:cNvPr>
          <p:cNvCxnSpPr>
            <a:cxnSpLocks/>
          </p:cNvCxnSpPr>
          <p:nvPr/>
        </p:nvCxnSpPr>
        <p:spPr>
          <a:xfrm flipH="1">
            <a:off x="4581896" y="2462017"/>
            <a:ext cx="4172062" cy="42998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標題 1">
            <a:extLst>
              <a:ext uri="{FF2B5EF4-FFF2-40B4-BE49-F238E27FC236}">
                <a16:creationId xmlns:a16="http://schemas.microsoft.com/office/drawing/2014/main" id="{D3B096F3-272B-AD1E-8BB7-E824AEB96C80}"/>
              </a:ext>
            </a:extLst>
          </p:cNvPr>
          <p:cNvSpPr>
            <a:spLocks noGrp="1"/>
          </p:cNvSpPr>
          <p:nvPr>
            <p:ph type="title"/>
          </p:nvPr>
        </p:nvSpPr>
        <p:spPr>
          <a:xfrm>
            <a:off x="1176562" y="96104"/>
            <a:ext cx="10058400" cy="1113842"/>
          </a:xfrm>
        </p:spPr>
        <p:txBody>
          <a:bodyPr>
            <a:normAutofit/>
          </a:bodyPr>
          <a:lstStyle/>
          <a:p>
            <a:pPr algn="ct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Creative Thinking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Exercise</a:t>
            </a:r>
            <a:endParaRPr lang="zh-HK"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243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1086-97D6-DD9E-5F6E-942AC0EFB2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2930ECB-C3EC-FB66-5CE9-BA1677E6094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419F2E0-FFDF-8D4A-ACB9-72A4D6FFD058}"/>
              </a:ext>
            </a:extLst>
          </p:cNvPr>
          <p:cNvPicPr/>
          <p:nvPr/>
        </p:nvPicPr>
        <p:blipFill rotWithShape="1">
          <a:blip r:embed="rId2">
            <a:extLst>
              <a:ext uri="{28A0092B-C50C-407E-A947-70E740481C1C}">
                <a14:useLocalDpi xmlns:a14="http://schemas.microsoft.com/office/drawing/2010/main" val="0"/>
              </a:ext>
            </a:extLst>
          </a:blip>
          <a:srcRect t="-1" r="4111" b="1924"/>
          <a:stretch/>
        </p:blipFill>
        <p:spPr bwMode="auto">
          <a:xfrm>
            <a:off x="4161644" y="2494549"/>
            <a:ext cx="3600000" cy="3600000"/>
          </a:xfrm>
          <a:prstGeom prst="rect">
            <a:avLst/>
          </a:prstGeom>
          <a:noFill/>
        </p:spPr>
      </p:pic>
      <p:sp>
        <p:nvSpPr>
          <p:cNvPr id="2" name="Rectangle 1">
            <a:extLst>
              <a:ext uri="{FF2B5EF4-FFF2-40B4-BE49-F238E27FC236}">
                <a16:creationId xmlns:a16="http://schemas.microsoft.com/office/drawing/2014/main" id="{432A9EAE-C439-E6C9-8F15-0A7CA2D5901D}"/>
              </a:ext>
            </a:extLst>
          </p:cNvPr>
          <p:cNvSpPr/>
          <p:nvPr/>
        </p:nvSpPr>
        <p:spPr>
          <a:xfrm>
            <a:off x="2067161" y="1373655"/>
            <a:ext cx="8277201" cy="831318"/>
          </a:xfrm>
          <a:prstGeom prst="rect">
            <a:avLst/>
          </a:prstGeom>
        </p:spPr>
        <p:txBody>
          <a:bodyPr wrap="none">
            <a:spAutoFit/>
          </a:bodyPr>
          <a:lstStyle/>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Objective: Connect the 9 dots with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a:t>
            </a:r>
            <a:r>
              <a:rPr 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straight line</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lnSpc>
                <a:spcPct val="107000"/>
              </a:lnSpc>
              <a:spcAft>
                <a:spcPts val="800"/>
              </a:spcAft>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Rules: The tip of the pen/pencil </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cannot</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leave the paper during the process.</a:t>
            </a:r>
            <a:endParaRPr lang="en-US" sz="20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標題 1">
            <a:extLst>
              <a:ext uri="{FF2B5EF4-FFF2-40B4-BE49-F238E27FC236}">
                <a16:creationId xmlns:a16="http://schemas.microsoft.com/office/drawing/2014/main" id="{CBD13A10-7A0D-DBAE-5405-86EB81CEDEAF}"/>
              </a:ext>
            </a:extLst>
          </p:cNvPr>
          <p:cNvSpPr>
            <a:spLocks noGrp="1"/>
          </p:cNvSpPr>
          <p:nvPr>
            <p:ph type="title"/>
          </p:nvPr>
        </p:nvSpPr>
        <p:spPr>
          <a:xfrm>
            <a:off x="1176562" y="96104"/>
            <a:ext cx="10058400" cy="1113842"/>
          </a:xfrm>
        </p:spPr>
        <p:txBody>
          <a:bodyPr>
            <a:normAutofit/>
          </a:bodyPr>
          <a:lstStyle/>
          <a:p>
            <a:pPr algn="ct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Creative Thinking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Exercise</a:t>
            </a:r>
            <a:endParaRPr lang="zh-HK"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148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B799-81FE-BD3A-B93B-A195594AB1A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1B7D014-6312-C811-7ACF-A86A5C3F89B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E3086E0-1500-A485-946F-DC4441DBA61D}"/>
              </a:ext>
            </a:extLst>
          </p:cNvPr>
          <p:cNvPicPr>
            <a:picLocks noChangeAspect="1"/>
          </p:cNvPicPr>
          <p:nvPr/>
        </p:nvPicPr>
        <p:blipFill>
          <a:blip r:embed="rId2"/>
          <a:stretch>
            <a:fillRect/>
          </a:stretch>
        </p:blipFill>
        <p:spPr>
          <a:xfrm>
            <a:off x="1505893" y="554751"/>
            <a:ext cx="9501484" cy="3378305"/>
          </a:xfrm>
          <a:prstGeom prst="rect">
            <a:avLst/>
          </a:prstGeom>
        </p:spPr>
      </p:pic>
      <p:sp>
        <p:nvSpPr>
          <p:cNvPr id="5" name="Rectangle 10">
            <a:extLst>
              <a:ext uri="{FF2B5EF4-FFF2-40B4-BE49-F238E27FC236}">
                <a16:creationId xmlns:a16="http://schemas.microsoft.com/office/drawing/2014/main" id="{1DA9D18B-4BF6-4110-1E41-9069D4523B9E}"/>
              </a:ext>
            </a:extLst>
          </p:cNvPr>
          <p:cNvSpPr/>
          <p:nvPr/>
        </p:nvSpPr>
        <p:spPr>
          <a:xfrm>
            <a:off x="2966871" y="4772389"/>
            <a:ext cx="7986198" cy="1620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The rules only state that the tip of the pen/pencil cannot leave the paper during the process, but do not state that you cannot draw beyond the dots or tear the paper. Drawing the lines within the boundaries of the dots and not tearing the piece of paper are restrictions of our conventional thinking.</a:t>
            </a:r>
            <a:endParaRPr lang="zh-TW" altLang="en-US" sz="2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爆炸: 十四角 7">
            <a:extLst>
              <a:ext uri="{FF2B5EF4-FFF2-40B4-BE49-F238E27FC236}">
                <a16:creationId xmlns:a16="http://schemas.microsoft.com/office/drawing/2014/main" id="{1BF27746-BA67-00EA-F4AF-D8769A062E93}"/>
              </a:ext>
            </a:extLst>
          </p:cNvPr>
          <p:cNvSpPr/>
          <p:nvPr/>
        </p:nvSpPr>
        <p:spPr>
          <a:xfrm rot="20818970">
            <a:off x="309516" y="3209003"/>
            <a:ext cx="4599169" cy="2237764"/>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tLang="zh-TW" sz="1600" b="1" dirty="0">
                <a:latin typeface="Times New Roman" panose="02020603050405020304" pitchFamily="18" charset="0"/>
                <a:ea typeface="微軟正黑體" panose="020B0604030504040204" pitchFamily="34" charset="-120"/>
                <a:cs typeface="Times New Roman" panose="02020603050405020304" pitchFamily="18" charset="0"/>
              </a:rPr>
              <a:t>Helping children overcome conventional thinking</a:t>
            </a:r>
            <a:endParaRPr lang="zh-HK"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343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A37D4580-8373-4E76-954D-E1CD4ADDB982}"/>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The importance of creativity</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內容版面配置區 2">
            <a:extLst>
              <a:ext uri="{FF2B5EF4-FFF2-40B4-BE49-F238E27FC236}">
                <a16:creationId xmlns:a16="http://schemas.microsoft.com/office/drawing/2014/main" id="{E01B2AD8-64AB-4C48-8B3F-C63D511DA918}"/>
              </a:ext>
            </a:extLst>
          </p:cNvPr>
          <p:cNvSpPr>
            <a:spLocks noGrp="1"/>
          </p:cNvSpPr>
          <p:nvPr>
            <p:ph idx="1"/>
          </p:nvPr>
        </p:nvSpPr>
        <p:spPr>
          <a:xfrm>
            <a:off x="1222744" y="1845734"/>
            <a:ext cx="9932936" cy="4286125"/>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NZ"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We are often limited by conventional thinking.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Creativity is the ability to break through old patterns and think outside the box to solve problems.</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Many people’s success is based on amazing creativity.</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If you can overcome conventional thinking and observe the things around you macroscopically, you may be able to think of new ideas and solutions.</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p:txBody>
      </p:sp>
      <p:sp>
        <p:nvSpPr>
          <p:cNvPr id="2" name="文字方塊 4">
            <a:extLst>
              <a:ext uri="{FF2B5EF4-FFF2-40B4-BE49-F238E27FC236}">
                <a16:creationId xmlns:a16="http://schemas.microsoft.com/office/drawing/2014/main" id="{681CB81E-B7F5-446F-C4A7-8B1EC237F0E5}"/>
              </a:ext>
            </a:extLst>
          </p:cNvPr>
          <p:cNvSpPr txBox="1"/>
          <p:nvPr/>
        </p:nvSpPr>
        <p:spPr>
          <a:xfrm>
            <a:off x="1097280" y="5832733"/>
            <a:ext cx="10294620"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(n.d.). </a:t>
            </a:r>
            <a:r>
              <a:rPr lang="en-US" altLang="zh-TW" sz="1400" i="1" dirty="0">
                <a:latin typeface="Times New Roman" panose="02020603050405020304" pitchFamily="18" charset="0"/>
                <a:cs typeface="Times New Roman" panose="02020603050405020304" pitchFamily="18" charset="0"/>
              </a:rPr>
              <a:t>What is Creative Thinking? (Chinese Version Only) </a:t>
            </a:r>
            <a:r>
              <a:rPr lang="en-US" altLang="zh-TW" sz="1400" dirty="0">
                <a:latin typeface="Times New Roman" panose="02020603050405020304" pitchFamily="18" charset="0"/>
                <a:cs typeface="Times New Roman" panose="02020603050405020304" pitchFamily="18" charset="0"/>
              </a:rPr>
              <a:t>From: </a:t>
            </a:r>
            <a:r>
              <a:rPr lang="en-US" altLang="zh-TW"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https://www.edb.gov.hk/attachment/tc/curriculum-development/kla/technology-edu/resources/tech-subjects/idt_2.pdf</a:t>
            </a:r>
            <a:r>
              <a:rPr lang="en-US" altLang="zh-TW"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HK"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35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5648-FCCE-16AB-942B-BAA237B782D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FCCFD6A-827E-0988-5F30-15A5FFD49C65}"/>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Rectangle 4">
            <a:extLst>
              <a:ext uri="{FF2B5EF4-FFF2-40B4-BE49-F238E27FC236}">
                <a16:creationId xmlns:a16="http://schemas.microsoft.com/office/drawing/2014/main" id="{B5F7D478-D4F0-15FD-9688-E00D5D3D6BFC}"/>
              </a:ext>
            </a:extLst>
          </p:cNvPr>
          <p:cNvSpPr/>
          <p:nvPr/>
        </p:nvSpPr>
        <p:spPr>
          <a:xfrm>
            <a:off x="1097280" y="5988320"/>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Faber, A., &amp; </a:t>
            </a:r>
            <a:r>
              <a:rPr lang="en-US" sz="1400" dirty="0" err="1">
                <a:latin typeface="Times New Roman" panose="02020603050405020304" pitchFamily="18" charset="0"/>
                <a:cs typeface="Times New Roman" panose="02020603050405020304" pitchFamily="18" charset="0"/>
              </a:rPr>
              <a:t>Mazlish</a:t>
            </a:r>
            <a:r>
              <a:rPr lang="en-US" sz="1400" dirty="0">
                <a:latin typeface="Times New Roman" panose="02020603050405020304" pitchFamily="18" charset="0"/>
                <a:cs typeface="Times New Roman" panose="02020603050405020304" pitchFamily="18" charset="0"/>
              </a:rPr>
              <a:t>, E. (2012). </a:t>
            </a:r>
            <a:r>
              <a:rPr lang="en-US" sz="1400" i="1" dirty="0">
                <a:latin typeface="Times New Roman" panose="02020603050405020304" pitchFamily="18" charset="0"/>
                <a:cs typeface="Times New Roman" panose="02020603050405020304" pitchFamily="18" charset="0"/>
              </a:rPr>
              <a:t>How to talk so kids will listen &amp; listen so kids will talk</a:t>
            </a:r>
            <a:r>
              <a:rPr lang="en-US" sz="1400" dirty="0">
                <a:latin typeface="Times New Roman" panose="02020603050405020304" pitchFamily="18" charset="0"/>
                <a:cs typeface="Times New Roman" panose="02020603050405020304" pitchFamily="18" charset="0"/>
              </a:rPr>
              <a:t>. Simon and Schuster.</a:t>
            </a:r>
          </a:p>
        </p:txBody>
      </p:sp>
      <p:sp>
        <p:nvSpPr>
          <p:cNvPr id="6" name="內容版面配置區 2">
            <a:extLst>
              <a:ext uri="{FF2B5EF4-FFF2-40B4-BE49-F238E27FC236}">
                <a16:creationId xmlns:a16="http://schemas.microsoft.com/office/drawing/2014/main" id="{13450AA1-2B78-3771-A908-0E5C6BAA4C94}"/>
              </a:ext>
            </a:extLst>
          </p:cNvPr>
          <p:cNvSpPr>
            <a:spLocks noGrp="1"/>
          </p:cNvSpPr>
          <p:nvPr>
            <p:ph idx="1"/>
          </p:nvPr>
        </p:nvSpPr>
        <p:spPr>
          <a:xfrm>
            <a:off x="1097280" y="1845734"/>
            <a:ext cx="10058400" cy="592666"/>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Let children do it</a:t>
            </a:r>
          </a:p>
        </p:txBody>
      </p:sp>
      <p:pic>
        <p:nvPicPr>
          <p:cNvPr id="4" name="圖片 3">
            <a:extLst>
              <a:ext uri="{FF2B5EF4-FFF2-40B4-BE49-F238E27FC236}">
                <a16:creationId xmlns:a16="http://schemas.microsoft.com/office/drawing/2014/main" id="{8365D0EF-EF55-C4E9-BB4A-F2A93F8FF229}"/>
              </a:ext>
            </a:extLst>
          </p:cNvPr>
          <p:cNvPicPr>
            <a:picLocks noChangeAspect="1"/>
          </p:cNvPicPr>
          <p:nvPr/>
        </p:nvPicPr>
        <p:blipFill rotWithShape="1">
          <a:blip r:embed="rId2"/>
          <a:srcRect t="47685" b="9074"/>
          <a:stretch/>
        </p:blipFill>
        <p:spPr>
          <a:xfrm>
            <a:off x="6065521" y="2395099"/>
            <a:ext cx="5990553" cy="3351633"/>
          </a:xfrm>
          <a:prstGeom prst="rect">
            <a:avLst/>
          </a:prstGeom>
        </p:spPr>
      </p:pic>
      <p:pic>
        <p:nvPicPr>
          <p:cNvPr id="11" name="圖片 10">
            <a:extLst>
              <a:ext uri="{FF2B5EF4-FFF2-40B4-BE49-F238E27FC236}">
                <a16:creationId xmlns:a16="http://schemas.microsoft.com/office/drawing/2014/main" id="{E0EF5DA9-0F2D-4602-7AB4-B4CF007CEB2B}"/>
              </a:ext>
            </a:extLst>
          </p:cNvPr>
          <p:cNvPicPr>
            <a:picLocks noChangeAspect="1"/>
          </p:cNvPicPr>
          <p:nvPr/>
        </p:nvPicPr>
        <p:blipFill>
          <a:blip r:embed="rId3"/>
          <a:stretch>
            <a:fillRect/>
          </a:stretch>
        </p:blipFill>
        <p:spPr>
          <a:xfrm>
            <a:off x="135926" y="2472566"/>
            <a:ext cx="5990554" cy="3240000"/>
          </a:xfrm>
          <a:prstGeom prst="rect">
            <a:avLst/>
          </a:prstGeom>
        </p:spPr>
      </p:pic>
      <p:sp>
        <p:nvSpPr>
          <p:cNvPr id="16" name="Speech Bubble: Rectangle with Corners Rounded 15">
            <a:extLst>
              <a:ext uri="{FF2B5EF4-FFF2-40B4-BE49-F238E27FC236}">
                <a16:creationId xmlns:a16="http://schemas.microsoft.com/office/drawing/2014/main" id="{DD7772F3-59B3-4FC5-A06D-3FD3F90BC36B}"/>
              </a:ext>
            </a:extLst>
          </p:cNvPr>
          <p:cNvSpPr/>
          <p:nvPr/>
        </p:nvSpPr>
        <p:spPr>
          <a:xfrm>
            <a:off x="2061882" y="2710374"/>
            <a:ext cx="1748118" cy="598140"/>
          </a:xfrm>
          <a:prstGeom prst="wedgeRoundRectCallout">
            <a:avLst>
              <a:gd name="adj1" fmla="val 44295"/>
              <a:gd name="adj2" fmla="val 699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I’ll do the division for you. Which one is too hard for you?</a:t>
            </a:r>
          </a:p>
        </p:txBody>
      </p:sp>
      <p:sp>
        <p:nvSpPr>
          <p:cNvPr id="17" name="Speech Bubble: Rectangle with Corners Rounded 16">
            <a:extLst>
              <a:ext uri="{FF2B5EF4-FFF2-40B4-BE49-F238E27FC236}">
                <a16:creationId xmlns:a16="http://schemas.microsoft.com/office/drawing/2014/main" id="{8E66D430-5DE6-4FA2-B51D-301B4D342473}"/>
              </a:ext>
            </a:extLst>
          </p:cNvPr>
          <p:cNvSpPr/>
          <p:nvPr/>
        </p:nvSpPr>
        <p:spPr>
          <a:xfrm>
            <a:off x="8032375" y="2753492"/>
            <a:ext cx="1707219" cy="592666"/>
          </a:xfrm>
          <a:prstGeom prst="wedgeRoundRectCallout">
            <a:avLst>
              <a:gd name="adj1" fmla="val 44805"/>
              <a:gd name="adj2" fmla="val 715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Doing division requires a lot of focus and analysis.</a:t>
            </a:r>
          </a:p>
        </p:txBody>
      </p:sp>
    </p:spTree>
    <p:extLst>
      <p:ext uri="{BB962C8B-B14F-4D97-AF65-F5344CB8AC3E}">
        <p14:creationId xmlns:p14="http://schemas.microsoft.com/office/powerpoint/2010/main" val="28244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91AC9-CB42-42E0-440B-3A14E081F2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71299A-F6D1-F7BD-ACBE-AD51FCFFBFE8}"/>
              </a:ext>
            </a:extLst>
          </p:cNvPr>
          <p:cNvSpPr/>
          <p:nvPr/>
        </p:nvSpPr>
        <p:spPr>
          <a:xfrm>
            <a:off x="1097280" y="5986503"/>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Faber, A., &amp; </a:t>
            </a:r>
            <a:r>
              <a:rPr lang="en-US" sz="1400" dirty="0" err="1">
                <a:latin typeface="Times New Roman" panose="02020603050405020304" pitchFamily="18" charset="0"/>
                <a:cs typeface="Times New Roman" panose="02020603050405020304" pitchFamily="18" charset="0"/>
              </a:rPr>
              <a:t>Mazlish</a:t>
            </a:r>
            <a:r>
              <a:rPr lang="en-US" sz="1400" dirty="0">
                <a:latin typeface="Times New Roman" panose="02020603050405020304" pitchFamily="18" charset="0"/>
                <a:cs typeface="Times New Roman" panose="02020603050405020304" pitchFamily="18" charset="0"/>
              </a:rPr>
              <a:t>, E. (2012). </a:t>
            </a:r>
            <a:r>
              <a:rPr lang="en-US" sz="1400" i="1" dirty="0">
                <a:latin typeface="Times New Roman" panose="02020603050405020304" pitchFamily="18" charset="0"/>
                <a:cs typeface="Times New Roman" panose="02020603050405020304" pitchFamily="18" charset="0"/>
              </a:rPr>
              <a:t>How to talk so kids will listen &amp; listen so kids will talk</a:t>
            </a:r>
            <a:r>
              <a:rPr lang="en-US" sz="1400" dirty="0">
                <a:latin typeface="Times New Roman" panose="02020603050405020304" pitchFamily="18" charset="0"/>
                <a:cs typeface="Times New Roman" panose="02020603050405020304" pitchFamily="18" charset="0"/>
              </a:rPr>
              <a:t>. Simon and Schuster.</a:t>
            </a:r>
          </a:p>
        </p:txBody>
      </p:sp>
      <p:sp>
        <p:nvSpPr>
          <p:cNvPr id="6" name="內容版面配置區 2">
            <a:extLst>
              <a:ext uri="{FF2B5EF4-FFF2-40B4-BE49-F238E27FC236}">
                <a16:creationId xmlns:a16="http://schemas.microsoft.com/office/drawing/2014/main" id="{A187A3BF-EE06-E589-67C9-93FAEE716146}"/>
              </a:ext>
            </a:extLst>
          </p:cNvPr>
          <p:cNvSpPr>
            <a:spLocks noGrp="1"/>
          </p:cNvSpPr>
          <p:nvPr>
            <p:ph idx="1"/>
          </p:nvPr>
        </p:nvSpPr>
        <p:spPr>
          <a:xfrm>
            <a:off x="1097280" y="1845734"/>
            <a:ext cx="10058400" cy="592666"/>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Let children express their thoughts</a:t>
            </a:r>
          </a:p>
        </p:txBody>
      </p:sp>
      <p:sp>
        <p:nvSpPr>
          <p:cNvPr id="8" name="標題 1">
            <a:extLst>
              <a:ext uri="{FF2B5EF4-FFF2-40B4-BE49-F238E27FC236}">
                <a16:creationId xmlns:a16="http://schemas.microsoft.com/office/drawing/2014/main" id="{783A568A-A240-5691-D6BD-424427F9B115}"/>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1337EBF5-60E6-2D69-7B6D-27709739D774}"/>
              </a:ext>
            </a:extLst>
          </p:cNvPr>
          <p:cNvPicPr>
            <a:picLocks noChangeAspect="1"/>
          </p:cNvPicPr>
          <p:nvPr/>
        </p:nvPicPr>
        <p:blipFill>
          <a:blip r:embed="rId2"/>
          <a:stretch>
            <a:fillRect/>
          </a:stretch>
        </p:blipFill>
        <p:spPr>
          <a:xfrm>
            <a:off x="5913737" y="2321104"/>
            <a:ext cx="6011177" cy="3377032"/>
          </a:xfrm>
          <a:prstGeom prst="rect">
            <a:avLst/>
          </a:prstGeom>
        </p:spPr>
      </p:pic>
      <p:pic>
        <p:nvPicPr>
          <p:cNvPr id="7" name="圖片 6">
            <a:extLst>
              <a:ext uri="{FF2B5EF4-FFF2-40B4-BE49-F238E27FC236}">
                <a16:creationId xmlns:a16="http://schemas.microsoft.com/office/drawing/2014/main" id="{66BC7BFC-F9B2-24F9-9CDC-BFABDC7DBE51}"/>
              </a:ext>
            </a:extLst>
          </p:cNvPr>
          <p:cNvPicPr>
            <a:picLocks noChangeAspect="1"/>
          </p:cNvPicPr>
          <p:nvPr/>
        </p:nvPicPr>
        <p:blipFill rotWithShape="1">
          <a:blip r:embed="rId3"/>
          <a:srcRect l="3781" t="10406" r="3868" b="3819"/>
          <a:stretch/>
        </p:blipFill>
        <p:spPr>
          <a:xfrm>
            <a:off x="233373" y="2321104"/>
            <a:ext cx="5745019" cy="3278909"/>
          </a:xfrm>
          <a:prstGeom prst="rect">
            <a:avLst/>
          </a:prstGeom>
        </p:spPr>
      </p:pic>
      <p:sp>
        <p:nvSpPr>
          <p:cNvPr id="15" name="Speech Bubble: Rectangle with Corners Rounded 14">
            <a:extLst>
              <a:ext uri="{FF2B5EF4-FFF2-40B4-BE49-F238E27FC236}">
                <a16:creationId xmlns:a16="http://schemas.microsoft.com/office/drawing/2014/main" id="{A965AF50-4E44-472D-B034-8C1BF1874B02}"/>
              </a:ext>
            </a:extLst>
          </p:cNvPr>
          <p:cNvSpPr/>
          <p:nvPr/>
        </p:nvSpPr>
        <p:spPr>
          <a:xfrm>
            <a:off x="690282" y="3070895"/>
            <a:ext cx="1515036" cy="592666"/>
          </a:xfrm>
          <a:prstGeom prst="wedgeRoundRectCallout">
            <a:avLst>
              <a:gd name="adj1" fmla="val 47214"/>
              <a:gd name="adj2" fmla="val 70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Why is there a typhoon?</a:t>
            </a:r>
          </a:p>
        </p:txBody>
      </p:sp>
      <p:sp>
        <p:nvSpPr>
          <p:cNvPr id="16" name="Speech Bubble: Rectangle with Corners Rounded 15">
            <a:extLst>
              <a:ext uri="{FF2B5EF4-FFF2-40B4-BE49-F238E27FC236}">
                <a16:creationId xmlns:a16="http://schemas.microsoft.com/office/drawing/2014/main" id="{50E6AE2C-4C3B-47CD-B528-9EF5130F118B}"/>
              </a:ext>
            </a:extLst>
          </p:cNvPr>
          <p:cNvSpPr/>
          <p:nvPr/>
        </p:nvSpPr>
        <p:spPr>
          <a:xfrm>
            <a:off x="2938464" y="2711544"/>
            <a:ext cx="1588712" cy="795291"/>
          </a:xfrm>
          <a:prstGeom prst="wedgeRoundRectCallout">
            <a:avLst>
              <a:gd name="adj1" fmla="val 46031"/>
              <a:gd name="adj2" fmla="val 604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Because the air over the ocean is very hot, it rises and forms a low-pressure…</a:t>
            </a:r>
          </a:p>
        </p:txBody>
      </p:sp>
      <p:sp>
        <p:nvSpPr>
          <p:cNvPr id="17" name="Speech Bubble: Rectangle with Corners Rounded 16">
            <a:extLst>
              <a:ext uri="{FF2B5EF4-FFF2-40B4-BE49-F238E27FC236}">
                <a16:creationId xmlns:a16="http://schemas.microsoft.com/office/drawing/2014/main" id="{8D474BE4-9449-4FEA-BEDC-8328EC85F03F}"/>
              </a:ext>
            </a:extLst>
          </p:cNvPr>
          <p:cNvSpPr/>
          <p:nvPr/>
        </p:nvSpPr>
        <p:spPr>
          <a:xfrm>
            <a:off x="6453455" y="3132667"/>
            <a:ext cx="1640991" cy="592666"/>
          </a:xfrm>
          <a:prstGeom prst="wedgeRoundRectCallout">
            <a:avLst>
              <a:gd name="adj1" fmla="val 47214"/>
              <a:gd name="adj2" fmla="val 70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Why is there a typhoon?</a:t>
            </a:r>
          </a:p>
        </p:txBody>
      </p:sp>
      <p:sp>
        <p:nvSpPr>
          <p:cNvPr id="18" name="Speech Bubble: Rectangle with Corners Rounded 17">
            <a:extLst>
              <a:ext uri="{FF2B5EF4-FFF2-40B4-BE49-F238E27FC236}">
                <a16:creationId xmlns:a16="http://schemas.microsoft.com/office/drawing/2014/main" id="{5E89721F-D4E8-44AF-B9B2-87AC6C6C8797}"/>
              </a:ext>
            </a:extLst>
          </p:cNvPr>
          <p:cNvSpPr/>
          <p:nvPr/>
        </p:nvSpPr>
        <p:spPr>
          <a:xfrm>
            <a:off x="8973671" y="2812856"/>
            <a:ext cx="1264854" cy="592666"/>
          </a:xfrm>
          <a:prstGeom prst="wedgeRoundRectCallout">
            <a:avLst>
              <a:gd name="adj1" fmla="val 47214"/>
              <a:gd name="adj2" fmla="val 70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What do you think?</a:t>
            </a:r>
          </a:p>
        </p:txBody>
      </p:sp>
    </p:spTree>
    <p:extLst>
      <p:ext uri="{BB962C8B-B14F-4D97-AF65-F5344CB8AC3E}">
        <p14:creationId xmlns:p14="http://schemas.microsoft.com/office/powerpoint/2010/main" val="37476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AC5D-1BFE-341F-A6E9-03EACA0AC8ED}"/>
            </a:ext>
          </a:extLst>
        </p:cNvPr>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EA0C6AEE-6093-2EEF-A6E1-EE9B3E87A5FA}"/>
              </a:ext>
            </a:extLst>
          </p:cNvPr>
          <p:cNvSpPr>
            <a:spLocks noGrp="1"/>
          </p:cNvSpPr>
          <p:nvPr>
            <p:ph idx="1"/>
          </p:nvPr>
        </p:nvSpPr>
        <p:spPr>
          <a:xfrm>
            <a:off x="1097280" y="1845734"/>
            <a:ext cx="10058400" cy="592666"/>
          </a:xfrm>
        </p:spPr>
        <p:txBody>
          <a:bodyPr>
            <a:normAutofit/>
          </a:bodyPr>
          <a:lstStyle/>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Let children dream</a:t>
            </a:r>
          </a:p>
        </p:txBody>
      </p:sp>
      <p:pic>
        <p:nvPicPr>
          <p:cNvPr id="8" name="圖片 7">
            <a:extLst>
              <a:ext uri="{FF2B5EF4-FFF2-40B4-BE49-F238E27FC236}">
                <a16:creationId xmlns:a16="http://schemas.microsoft.com/office/drawing/2014/main" id="{A078378B-30D0-315A-7A34-3AA85F35CF07}"/>
              </a:ext>
            </a:extLst>
          </p:cNvPr>
          <p:cNvPicPr>
            <a:picLocks noChangeAspect="1"/>
          </p:cNvPicPr>
          <p:nvPr/>
        </p:nvPicPr>
        <p:blipFill>
          <a:blip r:embed="rId2"/>
          <a:stretch>
            <a:fillRect/>
          </a:stretch>
        </p:blipFill>
        <p:spPr>
          <a:xfrm>
            <a:off x="5700091" y="1868580"/>
            <a:ext cx="5133009" cy="4427125"/>
          </a:xfrm>
          <a:prstGeom prst="rect">
            <a:avLst/>
          </a:prstGeom>
        </p:spPr>
      </p:pic>
      <p:sp>
        <p:nvSpPr>
          <p:cNvPr id="9" name="Rectangle 4">
            <a:extLst>
              <a:ext uri="{FF2B5EF4-FFF2-40B4-BE49-F238E27FC236}">
                <a16:creationId xmlns:a16="http://schemas.microsoft.com/office/drawing/2014/main" id="{235F3044-661E-9C31-3548-357163BCB0C2}"/>
              </a:ext>
            </a:extLst>
          </p:cNvPr>
          <p:cNvSpPr/>
          <p:nvPr/>
        </p:nvSpPr>
        <p:spPr>
          <a:xfrm>
            <a:off x="1097280" y="5703047"/>
            <a:ext cx="4560569"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Faber, A., &amp; </a:t>
            </a:r>
            <a:r>
              <a:rPr lang="en-US" sz="1400" dirty="0" err="1">
                <a:latin typeface="Times New Roman" panose="02020603050405020304" pitchFamily="18" charset="0"/>
                <a:cs typeface="Times New Roman" panose="02020603050405020304" pitchFamily="18" charset="0"/>
              </a:rPr>
              <a:t>Mazlish</a:t>
            </a:r>
            <a:r>
              <a:rPr lang="en-US" sz="1400" dirty="0">
                <a:latin typeface="Times New Roman" panose="02020603050405020304" pitchFamily="18" charset="0"/>
                <a:cs typeface="Times New Roman" panose="02020603050405020304" pitchFamily="18" charset="0"/>
              </a:rPr>
              <a:t>, E. (2012). </a:t>
            </a:r>
            <a:r>
              <a:rPr lang="en-US" sz="1400" i="1" dirty="0">
                <a:latin typeface="Times New Roman" panose="02020603050405020304" pitchFamily="18" charset="0"/>
                <a:cs typeface="Times New Roman" panose="02020603050405020304" pitchFamily="18" charset="0"/>
              </a:rPr>
              <a:t>How to talk so kids will listen &amp; listen so kids will talk</a:t>
            </a:r>
            <a:r>
              <a:rPr lang="en-US" sz="1400" dirty="0">
                <a:latin typeface="Times New Roman" panose="02020603050405020304" pitchFamily="18" charset="0"/>
                <a:cs typeface="Times New Roman" panose="02020603050405020304" pitchFamily="18" charset="0"/>
              </a:rPr>
              <a:t>. Simon and Schuster.</a:t>
            </a:r>
          </a:p>
        </p:txBody>
      </p:sp>
      <p:sp>
        <p:nvSpPr>
          <p:cNvPr id="5" name="標題 1">
            <a:extLst>
              <a:ext uri="{FF2B5EF4-FFF2-40B4-BE49-F238E27FC236}">
                <a16:creationId xmlns:a16="http://schemas.microsoft.com/office/drawing/2014/main" id="{C7237D14-CE7B-A14C-A4BB-2130B53527E9}"/>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4" name="Speech Bubble: Rectangle with Corners Rounded 3">
            <a:extLst>
              <a:ext uri="{FF2B5EF4-FFF2-40B4-BE49-F238E27FC236}">
                <a16:creationId xmlns:a16="http://schemas.microsoft.com/office/drawing/2014/main" id="{B9F7C4B2-3D50-490F-8AA9-C72A9CAD7080}"/>
              </a:ext>
            </a:extLst>
          </p:cNvPr>
          <p:cNvSpPr/>
          <p:nvPr/>
        </p:nvSpPr>
        <p:spPr>
          <a:xfrm>
            <a:off x="5943601" y="3227294"/>
            <a:ext cx="1864658" cy="690282"/>
          </a:xfrm>
          <a:prstGeom prst="wedgeRoundRectCallout">
            <a:avLst>
              <a:gd name="adj1" fmla="val -1602"/>
              <a:gd name="adj2" fmla="val 65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I’m going to become a space station designer in the future!</a:t>
            </a:r>
          </a:p>
        </p:txBody>
      </p:sp>
      <p:sp>
        <p:nvSpPr>
          <p:cNvPr id="7" name="Speech Bubble: Oval 6">
            <a:extLst>
              <a:ext uri="{FF2B5EF4-FFF2-40B4-BE49-F238E27FC236}">
                <a16:creationId xmlns:a16="http://schemas.microsoft.com/office/drawing/2014/main" id="{DCC2EF7E-BC27-4823-9EF6-DCAB58FB0070}"/>
              </a:ext>
            </a:extLst>
          </p:cNvPr>
          <p:cNvSpPr/>
          <p:nvPr/>
        </p:nvSpPr>
        <p:spPr>
          <a:xfrm>
            <a:off x="7951695" y="1963271"/>
            <a:ext cx="2662518" cy="986117"/>
          </a:xfrm>
          <a:prstGeom prst="wedgeEllipseCallout">
            <a:avLst>
              <a:gd name="adj1" fmla="val -15783"/>
              <a:gd name="adj2" fmla="val 688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What skills do you need to become a space station designer? How can you learn these skills?</a:t>
            </a:r>
          </a:p>
        </p:txBody>
      </p:sp>
    </p:spTree>
    <p:extLst>
      <p:ext uri="{BB962C8B-B14F-4D97-AF65-F5344CB8AC3E}">
        <p14:creationId xmlns:p14="http://schemas.microsoft.com/office/powerpoint/2010/main" val="355137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Outline</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3244740"/>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Learning the importance of generic skills for the 21</a:t>
            </a:r>
            <a:r>
              <a:rPr lang="en-US" altLang="zh-TW" baseline="30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st</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century</a:t>
            </a:r>
          </a:p>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Cultivating critical thinking skills in children</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p>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Cultivating problem solving skills in children</a:t>
            </a: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76BB0-A8C3-61F9-7015-5AD4BA45C87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695D3A-640C-E1D4-FD88-D853D82F9CFF}"/>
              </a:ext>
            </a:extLst>
          </p:cNvPr>
          <p:cNvSpPr/>
          <p:nvPr/>
        </p:nvSpPr>
        <p:spPr>
          <a:xfrm>
            <a:off x="1097280" y="5675439"/>
            <a:ext cx="4560569"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Faber, A., &amp; </a:t>
            </a:r>
            <a:r>
              <a:rPr lang="en-US" sz="1400" dirty="0" err="1">
                <a:latin typeface="Times New Roman" panose="02020603050405020304" pitchFamily="18" charset="0"/>
                <a:cs typeface="Times New Roman" panose="02020603050405020304" pitchFamily="18" charset="0"/>
              </a:rPr>
              <a:t>Mazlish</a:t>
            </a:r>
            <a:r>
              <a:rPr lang="en-US" sz="1400" dirty="0">
                <a:latin typeface="Times New Roman" panose="02020603050405020304" pitchFamily="18" charset="0"/>
                <a:cs typeface="Times New Roman" panose="02020603050405020304" pitchFamily="18" charset="0"/>
              </a:rPr>
              <a:t>, E. (2012). </a:t>
            </a:r>
            <a:r>
              <a:rPr lang="en-US" sz="1400" i="1" dirty="0">
                <a:latin typeface="Times New Roman" panose="02020603050405020304" pitchFamily="18" charset="0"/>
                <a:cs typeface="Times New Roman" panose="02020603050405020304" pitchFamily="18" charset="0"/>
              </a:rPr>
              <a:t>How to talk so kids will listen &amp; listen so kids will talk</a:t>
            </a:r>
            <a:r>
              <a:rPr lang="en-US" sz="1400" dirty="0">
                <a:latin typeface="Times New Roman" panose="02020603050405020304" pitchFamily="18" charset="0"/>
                <a:cs typeface="Times New Roman" panose="02020603050405020304" pitchFamily="18" charset="0"/>
              </a:rPr>
              <a:t>. Simon and Schuster.</a:t>
            </a:r>
          </a:p>
        </p:txBody>
      </p:sp>
      <p:sp>
        <p:nvSpPr>
          <p:cNvPr id="6" name="內容版面配置區 2">
            <a:extLst>
              <a:ext uri="{FF2B5EF4-FFF2-40B4-BE49-F238E27FC236}">
                <a16:creationId xmlns:a16="http://schemas.microsoft.com/office/drawing/2014/main" id="{F8BD50B5-A61C-9072-4A54-1D5ABE72F7D0}"/>
              </a:ext>
            </a:extLst>
          </p:cNvPr>
          <p:cNvSpPr>
            <a:spLocks noGrp="1"/>
          </p:cNvSpPr>
          <p:nvPr>
            <p:ph idx="1"/>
          </p:nvPr>
        </p:nvSpPr>
        <p:spPr>
          <a:xfrm>
            <a:off x="1097280" y="1845734"/>
            <a:ext cx="10058400" cy="592666"/>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Brainstorm with children</a:t>
            </a:r>
          </a:p>
        </p:txBody>
      </p:sp>
      <p:sp>
        <p:nvSpPr>
          <p:cNvPr id="9" name="標題 1">
            <a:extLst>
              <a:ext uri="{FF2B5EF4-FFF2-40B4-BE49-F238E27FC236}">
                <a16:creationId xmlns:a16="http://schemas.microsoft.com/office/drawing/2014/main" id="{0F95FE95-1AAA-484D-0606-7CC075625715}"/>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286" y="1845734"/>
            <a:ext cx="5505450" cy="4352925"/>
          </a:xfrm>
          <a:prstGeom prst="rect">
            <a:avLst/>
          </a:prstGeom>
        </p:spPr>
      </p:pic>
      <p:sp>
        <p:nvSpPr>
          <p:cNvPr id="4" name="Speech Bubble: Rectangle with Corners Rounded 3">
            <a:extLst>
              <a:ext uri="{FF2B5EF4-FFF2-40B4-BE49-F238E27FC236}">
                <a16:creationId xmlns:a16="http://schemas.microsoft.com/office/drawing/2014/main" id="{7FF0CF51-AC8F-40DC-8BFF-01498DD30D9F}"/>
              </a:ext>
            </a:extLst>
          </p:cNvPr>
          <p:cNvSpPr/>
          <p:nvPr/>
        </p:nvSpPr>
        <p:spPr>
          <a:xfrm>
            <a:off x="6427694" y="1927412"/>
            <a:ext cx="2178424" cy="744070"/>
          </a:xfrm>
          <a:prstGeom prst="wedgeRoundRectCallout">
            <a:avLst>
              <a:gd name="adj1" fmla="val -6018"/>
              <a:gd name="adj2" fmla="val 890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What do you think a city in the sky is like?</a:t>
            </a:r>
          </a:p>
        </p:txBody>
      </p:sp>
    </p:spTree>
    <p:extLst>
      <p:ext uri="{BB962C8B-B14F-4D97-AF65-F5344CB8AC3E}">
        <p14:creationId xmlns:p14="http://schemas.microsoft.com/office/powerpoint/2010/main" val="104400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4">
            <a:extLst>
              <a:ext uri="{FF2B5EF4-FFF2-40B4-BE49-F238E27FC236}">
                <a16:creationId xmlns:a16="http://schemas.microsoft.com/office/drawing/2014/main" id="{681CB81E-B7F5-446F-C4A7-8B1EC237F0E5}"/>
              </a:ext>
            </a:extLst>
          </p:cNvPr>
          <p:cNvSpPr txBox="1"/>
          <p:nvPr/>
        </p:nvSpPr>
        <p:spPr>
          <a:xfrm>
            <a:off x="1066800" y="5825374"/>
            <a:ext cx="10294620"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(n.d.). </a:t>
            </a:r>
            <a:r>
              <a:rPr lang="en-US" altLang="zh-TW" sz="1400" i="1" dirty="0">
                <a:latin typeface="Times New Roman" panose="02020603050405020304" pitchFamily="18" charset="0"/>
                <a:cs typeface="Times New Roman" panose="02020603050405020304" pitchFamily="18" charset="0"/>
              </a:rPr>
              <a:t>What is Creative Thinking? (Chinese Version Only)  </a:t>
            </a:r>
            <a:r>
              <a:rPr lang="en-US" altLang="zh-TW" sz="1400" dirty="0">
                <a:latin typeface="Times New Roman" panose="02020603050405020304" pitchFamily="18" charset="0"/>
                <a:cs typeface="Times New Roman" panose="02020603050405020304" pitchFamily="18" charset="0"/>
              </a:rPr>
              <a:t>From: </a:t>
            </a:r>
            <a:r>
              <a:rPr lang="en-US" altLang="zh-TW"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https://www.edb.gov.hk/attachment/tc/curriculum-development/kla/technology-edu/resources/tech-subjects/idt_2.pdf</a:t>
            </a:r>
            <a:r>
              <a:rPr lang="en-US" altLang="zh-TW"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HK" sz="1400" dirty="0">
              <a:latin typeface="Times New Roman" panose="02020603050405020304" pitchFamily="18" charset="0"/>
              <a:cs typeface="Times New Roman" panose="02020603050405020304" pitchFamily="18" charset="0"/>
            </a:endParaRPr>
          </a:p>
        </p:txBody>
      </p:sp>
      <p:sp>
        <p:nvSpPr>
          <p:cNvPr id="10" name="標題 1">
            <a:extLst>
              <a:ext uri="{FF2B5EF4-FFF2-40B4-BE49-F238E27FC236}">
                <a16:creationId xmlns:a16="http://schemas.microsoft.com/office/drawing/2014/main" id="{4C291B6B-93F0-95A0-2E30-5F1CFDEED396}"/>
              </a:ext>
            </a:extLst>
          </p:cNvPr>
          <p:cNvSpPr txBox="1">
            <a:spLocks/>
          </p:cNvSpPr>
          <p:nvPr/>
        </p:nvSpPr>
        <p:spPr>
          <a:xfrm>
            <a:off x="1066800" y="179546"/>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graphicFrame>
        <p:nvGraphicFramePr>
          <p:cNvPr id="15" name="表格 14">
            <a:extLst>
              <a:ext uri="{FF2B5EF4-FFF2-40B4-BE49-F238E27FC236}">
                <a16:creationId xmlns:a16="http://schemas.microsoft.com/office/drawing/2014/main" id="{22959B36-80B2-6B80-61E0-17AFEC2BEE15}"/>
              </a:ext>
            </a:extLst>
          </p:cNvPr>
          <p:cNvGraphicFramePr>
            <a:graphicFrameLocks noGrp="1"/>
          </p:cNvGraphicFramePr>
          <p:nvPr>
            <p:extLst>
              <p:ext uri="{D42A27DB-BD31-4B8C-83A1-F6EECF244321}">
                <p14:modId xmlns:p14="http://schemas.microsoft.com/office/powerpoint/2010/main" val="181363735"/>
              </p:ext>
            </p:extLst>
          </p:nvPr>
        </p:nvGraphicFramePr>
        <p:xfrm>
          <a:off x="533400" y="1933257"/>
          <a:ext cx="5540375" cy="2987040"/>
        </p:xfrm>
        <a:graphic>
          <a:graphicData uri="http://schemas.openxmlformats.org/drawingml/2006/table">
            <a:tbl>
              <a:tblPr firstRow="1" bandRow="1">
                <a:tableStyleId>{5C22544A-7EE6-4342-B048-85BDC9FD1C3A}</a:tableStyleId>
              </a:tblPr>
              <a:tblGrid>
                <a:gridCol w="5540375">
                  <a:extLst>
                    <a:ext uri="{9D8B030D-6E8A-4147-A177-3AD203B41FA5}">
                      <a16:colId xmlns:a16="http://schemas.microsoft.com/office/drawing/2014/main" val="3226404086"/>
                    </a:ext>
                  </a:extLst>
                </a:gridCol>
              </a:tblGrid>
              <a:tr h="370840">
                <a:tc>
                  <a:txBody>
                    <a:bodyP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Obstacles to creativity</a:t>
                      </a:r>
                      <a:endParaRPr lang="zh-HK"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953305573"/>
                  </a:ext>
                </a:extLst>
              </a:tr>
              <a:tr h="27432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Doing things habitually</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166986704"/>
                  </a:ext>
                </a:extLst>
              </a:tr>
              <a:tr h="27432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Thinking habitually</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40549810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Thinking that there is only one answer to every question</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727182040"/>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Being afraid of making mistakes or others’ disapproval</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366276203"/>
                  </a:ext>
                </a:extLst>
              </a:tr>
              <a:tr h="370840">
                <a:tc>
                  <a:txBody>
                    <a:bodyPr/>
                    <a:lstStyle/>
                    <a:p>
                      <a:pPr marL="457200" indent="-457200">
                        <a:buFont typeface="Courier New" panose="02070309020205020404" pitchFamily="49" charset="0"/>
                        <a:buChar char="o"/>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Reaching a conclusion too early</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841866215"/>
                  </a:ext>
                </a:extLst>
              </a:tr>
            </a:tbl>
          </a:graphicData>
        </a:graphic>
      </p:graphicFrame>
      <p:graphicFrame>
        <p:nvGraphicFramePr>
          <p:cNvPr id="19" name="表格 18">
            <a:extLst>
              <a:ext uri="{FF2B5EF4-FFF2-40B4-BE49-F238E27FC236}">
                <a16:creationId xmlns:a16="http://schemas.microsoft.com/office/drawing/2014/main" id="{B2C3071D-E3AF-7990-8938-16441E5AF76F}"/>
              </a:ext>
            </a:extLst>
          </p:cNvPr>
          <p:cNvGraphicFramePr>
            <a:graphicFrameLocks noGrp="1"/>
          </p:cNvGraphicFramePr>
          <p:nvPr>
            <p:extLst>
              <p:ext uri="{D42A27DB-BD31-4B8C-83A1-F6EECF244321}">
                <p14:modId xmlns:p14="http://schemas.microsoft.com/office/powerpoint/2010/main" val="4229408372"/>
              </p:ext>
            </p:extLst>
          </p:nvPr>
        </p:nvGraphicFramePr>
        <p:xfrm>
          <a:off x="6343650" y="1933257"/>
          <a:ext cx="5540375" cy="2377440"/>
        </p:xfrm>
        <a:graphic>
          <a:graphicData uri="http://schemas.openxmlformats.org/drawingml/2006/table">
            <a:tbl>
              <a:tblPr firstRow="1" bandRow="1">
                <a:tableStyleId>{5C22544A-7EE6-4342-B048-85BDC9FD1C3A}</a:tableStyleId>
              </a:tblPr>
              <a:tblGrid>
                <a:gridCol w="5540375">
                  <a:extLst>
                    <a:ext uri="{9D8B030D-6E8A-4147-A177-3AD203B41FA5}">
                      <a16:colId xmlns:a16="http://schemas.microsoft.com/office/drawing/2014/main" val="3226404086"/>
                    </a:ext>
                  </a:extLst>
                </a:gridCol>
              </a:tblGrid>
              <a:tr h="370840">
                <a:tc>
                  <a:txBody>
                    <a:bodyPr/>
                    <a:lstStyle/>
                    <a:p>
                      <a:pPr algn="ct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Brainstorming conditions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953305573"/>
                  </a:ext>
                </a:extLst>
              </a:tr>
              <a:tr h="27432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Thinking freely</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166986704"/>
                  </a:ext>
                </a:extLst>
              </a:tr>
              <a:tr h="27432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Generating a lot of ideas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40549810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Connecting and developing ideas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727182040"/>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Making no criticism</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366276203"/>
                  </a:ext>
                </a:extLst>
              </a:tr>
              <a:tr h="370840">
                <a:tc>
                  <a:txBody>
                    <a:bodyPr/>
                    <a:lstStyle/>
                    <a:p>
                      <a:pPr marL="457200" indent="-457200">
                        <a:buFont typeface="Courier New" panose="02070309020205020404" pitchFamily="49" charset="0"/>
                        <a:buChar char="o"/>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Recording all ideas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841866215"/>
                  </a:ext>
                </a:extLst>
              </a:tr>
            </a:tbl>
          </a:graphicData>
        </a:graphic>
      </p:graphicFrame>
    </p:spTree>
    <p:extLst>
      <p:ext uri="{BB962C8B-B14F-4D97-AF65-F5344CB8AC3E}">
        <p14:creationId xmlns:p14="http://schemas.microsoft.com/office/powerpoint/2010/main" val="89839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F110-527C-2514-EC9A-6DFB3446A1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86A757-CB11-AE26-B35D-84D59EBB0A8B}"/>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a16="http://schemas.microsoft.com/office/drawing/2014/main" id="{38BB67CB-F2A4-7882-9ED7-A09152F13622}"/>
              </a:ext>
            </a:extLst>
          </p:cNvPr>
          <p:cNvSpPr>
            <a:spLocks noGrp="1"/>
          </p:cNvSpPr>
          <p:nvPr>
            <p:ph idx="1"/>
          </p:nvPr>
        </p:nvSpPr>
        <p:spPr>
          <a:xfrm>
            <a:off x="1097279" y="1845733"/>
            <a:ext cx="10385883" cy="631653"/>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Experience brainstorming</a:t>
            </a:r>
          </a:p>
        </p:txBody>
      </p:sp>
      <p:sp>
        <p:nvSpPr>
          <p:cNvPr id="7" name="內容版面配置區 2">
            <a:extLst>
              <a:ext uri="{FF2B5EF4-FFF2-40B4-BE49-F238E27FC236}">
                <a16:creationId xmlns:a16="http://schemas.microsoft.com/office/drawing/2014/main" id="{277D4F28-B583-88A2-4AB3-7370435B9826}"/>
              </a:ext>
            </a:extLst>
          </p:cNvPr>
          <p:cNvSpPr txBox="1">
            <a:spLocks/>
          </p:cNvSpPr>
          <p:nvPr/>
        </p:nvSpPr>
        <p:spPr>
          <a:xfrm>
            <a:off x="1097279" y="2402957"/>
            <a:ext cx="10385883" cy="29133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Task:</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Using scene description techniques to describe what you saw, heard and felt when you first arrived at a city in the sky.</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Goal: To describe the characteristics of the environment and what residents were</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doing to express the atmosphere at that time.</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矩形 2"/>
          <p:cNvSpPr/>
          <p:nvPr/>
        </p:nvSpPr>
        <p:spPr>
          <a:xfrm>
            <a:off x="3048000" y="1982450"/>
            <a:ext cx="6096000" cy="369332"/>
          </a:xfrm>
          <a:prstGeom prst="rect">
            <a:avLst/>
          </a:prstGeom>
        </p:spPr>
        <p:txBody>
          <a:bodyPr>
            <a:spAutoFit/>
          </a:bodyPr>
          <a:lstStyle/>
          <a:p>
            <a:pPr>
              <a:spcBef>
                <a:spcPts val="600"/>
              </a:spcBef>
              <a:spcAft>
                <a:spcPts val="0"/>
              </a:spcAft>
            </a:pPr>
            <a:endParaRPr lang="zh-TW" altLang="zh-HK" dirty="0">
              <a:latin typeface="Times New Roman" panose="02020603050405020304" pitchFamily="18" charset="0"/>
              <a:ea typeface="細明體" panose="02020509000000000000" pitchFamily="49" charset="-120"/>
            </a:endParaRPr>
          </a:p>
        </p:txBody>
      </p:sp>
    </p:spTree>
    <p:extLst>
      <p:ext uri="{BB962C8B-B14F-4D97-AF65-F5344CB8AC3E}">
        <p14:creationId xmlns:p14="http://schemas.microsoft.com/office/powerpoint/2010/main" val="262601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F110-527C-2514-EC9A-6DFB3446A1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86A757-CB11-AE26-B35D-84D59EBB0A8B}"/>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12" name="Oval 17">
            <a:extLst>
              <a:ext uri="{FF2B5EF4-FFF2-40B4-BE49-F238E27FC236}">
                <a16:creationId xmlns:a16="http://schemas.microsoft.com/office/drawing/2014/main" id="{0469EE43-31A3-CA76-376B-6DF856BFF2FC}"/>
              </a:ext>
            </a:extLst>
          </p:cNvPr>
          <p:cNvSpPr/>
          <p:nvPr/>
        </p:nvSpPr>
        <p:spPr>
          <a:xfrm>
            <a:off x="9973459" y="2652434"/>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所見</a:t>
            </a:r>
            <a:endParaRPr lang="en-US" sz="3000" b="1" dirty="0">
              <a:solidFill>
                <a:srgbClr val="147A25"/>
              </a:solidFill>
              <a:latin typeface="微軟正黑體" panose="020B0604030504040204" pitchFamily="34" charset="-120"/>
              <a:ea typeface="微軟正黑體" panose="020B0604030504040204" pitchFamily="34" charset="-120"/>
            </a:endParaRPr>
          </a:p>
        </p:txBody>
      </p:sp>
      <p:sp>
        <p:nvSpPr>
          <p:cNvPr id="13" name="Oval 17">
            <a:extLst>
              <a:ext uri="{FF2B5EF4-FFF2-40B4-BE49-F238E27FC236}">
                <a16:creationId xmlns:a16="http://schemas.microsoft.com/office/drawing/2014/main" id="{10A7EF3C-C384-FAFD-B3E6-8862CAD751EA}"/>
              </a:ext>
            </a:extLst>
          </p:cNvPr>
          <p:cNvSpPr/>
          <p:nvPr/>
        </p:nvSpPr>
        <p:spPr>
          <a:xfrm>
            <a:off x="9973458" y="3933229"/>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所聞</a:t>
            </a:r>
            <a:endParaRPr lang="en-US" sz="3000" b="1" dirty="0">
              <a:solidFill>
                <a:srgbClr val="147A25"/>
              </a:solidFill>
              <a:latin typeface="微軟正黑體" panose="020B0604030504040204" pitchFamily="34" charset="-120"/>
              <a:ea typeface="微軟正黑體" panose="020B0604030504040204" pitchFamily="34" charset="-120"/>
            </a:endParaRPr>
          </a:p>
        </p:txBody>
      </p:sp>
      <p:sp>
        <p:nvSpPr>
          <p:cNvPr id="14" name="Oval 17">
            <a:extLst>
              <a:ext uri="{FF2B5EF4-FFF2-40B4-BE49-F238E27FC236}">
                <a16:creationId xmlns:a16="http://schemas.microsoft.com/office/drawing/2014/main" id="{68EA06CD-B874-8691-A7B1-2B6D278723B6}"/>
              </a:ext>
            </a:extLst>
          </p:cNvPr>
          <p:cNvSpPr/>
          <p:nvPr/>
        </p:nvSpPr>
        <p:spPr>
          <a:xfrm>
            <a:off x="9973458" y="5214024"/>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所感</a:t>
            </a:r>
            <a:endParaRPr lang="en-US" sz="3000" b="1" dirty="0">
              <a:solidFill>
                <a:srgbClr val="147A25"/>
              </a:solidFill>
              <a:latin typeface="微軟正黑體" panose="020B0604030504040204" pitchFamily="34" charset="-120"/>
              <a:ea typeface="微軟正黑體" panose="020B0604030504040204" pitchFamily="34" charset="-120"/>
            </a:endParaRPr>
          </a:p>
        </p:txBody>
      </p:sp>
      <p:sp>
        <p:nvSpPr>
          <p:cNvPr id="15" name="Oval 17">
            <a:extLst>
              <a:ext uri="{FF2B5EF4-FFF2-40B4-BE49-F238E27FC236}">
                <a16:creationId xmlns:a16="http://schemas.microsoft.com/office/drawing/2014/main" id="{E07F33FF-D88A-8021-31B8-057C09C02284}"/>
              </a:ext>
            </a:extLst>
          </p:cNvPr>
          <p:cNvSpPr/>
          <p:nvPr/>
        </p:nvSpPr>
        <p:spPr>
          <a:xfrm>
            <a:off x="1277134" y="2652434"/>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所見</a:t>
            </a:r>
            <a:endParaRPr lang="en-US" sz="3000" b="1" dirty="0">
              <a:solidFill>
                <a:srgbClr val="147A25"/>
              </a:solidFill>
              <a:latin typeface="微軟正黑體" panose="020B0604030504040204" pitchFamily="34" charset="-120"/>
              <a:ea typeface="微軟正黑體" panose="020B0604030504040204" pitchFamily="34" charset="-120"/>
            </a:endParaRPr>
          </a:p>
        </p:txBody>
      </p:sp>
      <p:sp>
        <p:nvSpPr>
          <p:cNvPr id="16" name="Oval 17">
            <a:extLst>
              <a:ext uri="{FF2B5EF4-FFF2-40B4-BE49-F238E27FC236}">
                <a16:creationId xmlns:a16="http://schemas.microsoft.com/office/drawing/2014/main" id="{C52294D0-4145-65B7-3D57-F02B07FBDABE}"/>
              </a:ext>
            </a:extLst>
          </p:cNvPr>
          <p:cNvSpPr/>
          <p:nvPr/>
        </p:nvSpPr>
        <p:spPr>
          <a:xfrm>
            <a:off x="1277133" y="3933229"/>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所聞</a:t>
            </a:r>
            <a:endParaRPr lang="en-US" sz="3000" b="1" dirty="0">
              <a:solidFill>
                <a:srgbClr val="147A25"/>
              </a:solidFill>
              <a:latin typeface="微軟正黑體" panose="020B0604030504040204" pitchFamily="34" charset="-120"/>
              <a:ea typeface="微軟正黑體" panose="020B0604030504040204" pitchFamily="34" charset="-120"/>
            </a:endParaRPr>
          </a:p>
        </p:txBody>
      </p:sp>
      <p:sp>
        <p:nvSpPr>
          <p:cNvPr id="17" name="Oval 17">
            <a:extLst>
              <a:ext uri="{FF2B5EF4-FFF2-40B4-BE49-F238E27FC236}">
                <a16:creationId xmlns:a16="http://schemas.microsoft.com/office/drawing/2014/main" id="{AA2BBF96-9E4B-B79A-3824-797A8D8E6DC7}"/>
              </a:ext>
            </a:extLst>
          </p:cNvPr>
          <p:cNvSpPr/>
          <p:nvPr/>
        </p:nvSpPr>
        <p:spPr>
          <a:xfrm>
            <a:off x="1277133" y="5214024"/>
            <a:ext cx="1353671" cy="106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147A25"/>
                </a:solidFill>
                <a:latin typeface="微軟正黑體" panose="020B0604030504040204" pitchFamily="34" charset="-120"/>
                <a:ea typeface="微軟正黑體" panose="020B0604030504040204" pitchFamily="34" charset="-120"/>
              </a:rPr>
              <a:t>所感</a:t>
            </a:r>
            <a:endParaRPr lang="en-US" sz="3000" b="1" dirty="0">
              <a:solidFill>
                <a:srgbClr val="147A25"/>
              </a:solidFill>
              <a:latin typeface="微軟正黑體" panose="020B0604030504040204" pitchFamily="34" charset="-120"/>
              <a:ea typeface="微軟正黑體" panose="020B0604030504040204" pitchFamily="34" charset="-120"/>
            </a:endParaRPr>
          </a:p>
        </p:txBody>
      </p:sp>
      <p:cxnSp>
        <p:nvCxnSpPr>
          <p:cNvPr id="18" name="Straight Arrow Connector 2">
            <a:extLst>
              <a:ext uri="{FF2B5EF4-FFF2-40B4-BE49-F238E27FC236}">
                <a16:creationId xmlns:a16="http://schemas.microsoft.com/office/drawing/2014/main" id="{605C6239-E3DD-7C92-D364-6B189D103873}"/>
              </a:ext>
            </a:extLst>
          </p:cNvPr>
          <p:cNvCxnSpPr>
            <a:cxnSpLocks/>
          </p:cNvCxnSpPr>
          <p:nvPr/>
        </p:nvCxnSpPr>
        <p:spPr>
          <a:xfrm flipH="1">
            <a:off x="4440332" y="4455674"/>
            <a:ext cx="648558" cy="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
            <a:extLst>
              <a:ext uri="{FF2B5EF4-FFF2-40B4-BE49-F238E27FC236}">
                <a16:creationId xmlns:a16="http://schemas.microsoft.com/office/drawing/2014/main" id="{63620582-B5CE-0224-06ED-471B55BCA30B}"/>
              </a:ext>
            </a:extLst>
          </p:cNvPr>
          <p:cNvCxnSpPr>
            <a:cxnSpLocks/>
          </p:cNvCxnSpPr>
          <p:nvPr/>
        </p:nvCxnSpPr>
        <p:spPr>
          <a:xfrm>
            <a:off x="7506970" y="4455674"/>
            <a:ext cx="569111" cy="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
            <a:extLst>
              <a:ext uri="{FF2B5EF4-FFF2-40B4-BE49-F238E27FC236}">
                <a16:creationId xmlns:a16="http://schemas.microsoft.com/office/drawing/2014/main" id="{EB2B1755-4FFA-536D-6481-A6AECFDCE997}"/>
              </a:ext>
            </a:extLst>
          </p:cNvPr>
          <p:cNvCxnSpPr>
            <a:cxnSpLocks/>
            <a:endCxn id="12" idx="2"/>
          </p:cNvCxnSpPr>
          <p:nvPr/>
        </p:nvCxnSpPr>
        <p:spPr>
          <a:xfrm flipV="1">
            <a:off x="9429752" y="3183294"/>
            <a:ext cx="543707" cy="127238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
            <a:extLst>
              <a:ext uri="{FF2B5EF4-FFF2-40B4-BE49-F238E27FC236}">
                <a16:creationId xmlns:a16="http://schemas.microsoft.com/office/drawing/2014/main" id="{4ABBF8DB-429C-2615-79D2-65060FEF2A40}"/>
              </a:ext>
            </a:extLst>
          </p:cNvPr>
          <p:cNvCxnSpPr>
            <a:cxnSpLocks/>
            <a:endCxn id="13" idx="2"/>
          </p:cNvCxnSpPr>
          <p:nvPr/>
        </p:nvCxnSpPr>
        <p:spPr>
          <a:xfrm>
            <a:off x="9429752" y="4455674"/>
            <a:ext cx="543706" cy="8415"/>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
            <a:extLst>
              <a:ext uri="{FF2B5EF4-FFF2-40B4-BE49-F238E27FC236}">
                <a16:creationId xmlns:a16="http://schemas.microsoft.com/office/drawing/2014/main" id="{07EAB0D2-8AC3-E4CB-62DD-DF11499C8858}"/>
              </a:ext>
            </a:extLst>
          </p:cNvPr>
          <p:cNvCxnSpPr>
            <a:cxnSpLocks/>
            <a:endCxn id="14" idx="2"/>
          </p:cNvCxnSpPr>
          <p:nvPr/>
        </p:nvCxnSpPr>
        <p:spPr>
          <a:xfrm>
            <a:off x="9429752" y="4455674"/>
            <a:ext cx="543706" cy="128921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
            <a:extLst>
              <a:ext uri="{FF2B5EF4-FFF2-40B4-BE49-F238E27FC236}">
                <a16:creationId xmlns:a16="http://schemas.microsoft.com/office/drawing/2014/main" id="{EEE7B4B9-C6BE-DDBA-4C30-2C87DE4B703E}"/>
              </a:ext>
            </a:extLst>
          </p:cNvPr>
          <p:cNvCxnSpPr>
            <a:cxnSpLocks/>
            <a:endCxn id="15" idx="6"/>
          </p:cNvCxnSpPr>
          <p:nvPr/>
        </p:nvCxnSpPr>
        <p:spPr>
          <a:xfrm flipH="1" flipV="1">
            <a:off x="2630805" y="3183294"/>
            <a:ext cx="455856" cy="127238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
            <a:extLst>
              <a:ext uri="{FF2B5EF4-FFF2-40B4-BE49-F238E27FC236}">
                <a16:creationId xmlns:a16="http://schemas.microsoft.com/office/drawing/2014/main" id="{5115BD79-DE4D-0BBF-48A5-FCC4413659D9}"/>
              </a:ext>
            </a:extLst>
          </p:cNvPr>
          <p:cNvCxnSpPr>
            <a:cxnSpLocks/>
            <a:endCxn id="17" idx="6"/>
          </p:cNvCxnSpPr>
          <p:nvPr/>
        </p:nvCxnSpPr>
        <p:spPr>
          <a:xfrm flipH="1">
            <a:off x="2630804" y="4455674"/>
            <a:ext cx="455857" cy="1289210"/>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
            <a:extLst>
              <a:ext uri="{FF2B5EF4-FFF2-40B4-BE49-F238E27FC236}">
                <a16:creationId xmlns:a16="http://schemas.microsoft.com/office/drawing/2014/main" id="{BFBD1B77-1DAC-919D-DFB4-6714B3042089}"/>
              </a:ext>
            </a:extLst>
          </p:cNvPr>
          <p:cNvCxnSpPr>
            <a:cxnSpLocks/>
            <a:endCxn id="16" idx="6"/>
          </p:cNvCxnSpPr>
          <p:nvPr/>
        </p:nvCxnSpPr>
        <p:spPr>
          <a:xfrm flipH="1">
            <a:off x="2630804" y="4455674"/>
            <a:ext cx="455857" cy="8415"/>
          </a:xfrm>
          <a:prstGeom prst="straightConnector1">
            <a:avLst/>
          </a:prstGeom>
          <a:ln w="38100">
            <a:solidFill>
              <a:srgbClr val="9EB86D"/>
            </a:solidFill>
            <a:tailEnd type="triangle"/>
          </a:ln>
        </p:spPr>
        <p:style>
          <a:lnRef idx="1">
            <a:schemeClr val="accent1"/>
          </a:lnRef>
          <a:fillRef idx="0">
            <a:schemeClr val="accent1"/>
          </a:fillRef>
          <a:effectRef idx="0">
            <a:schemeClr val="accent1"/>
          </a:effectRef>
          <a:fontRef idx="minor">
            <a:schemeClr val="tx1"/>
          </a:fontRef>
        </p:style>
      </p:cxnSp>
      <p:sp>
        <p:nvSpPr>
          <p:cNvPr id="48" name="內容版面配置區 2">
            <a:extLst>
              <a:ext uri="{FF2B5EF4-FFF2-40B4-BE49-F238E27FC236}">
                <a16:creationId xmlns:a16="http://schemas.microsoft.com/office/drawing/2014/main" id="{4E987D99-D804-14E5-EFFC-58EF41880DA1}"/>
              </a:ext>
            </a:extLst>
          </p:cNvPr>
          <p:cNvSpPr>
            <a:spLocks noGrp="1"/>
          </p:cNvSpPr>
          <p:nvPr>
            <p:ph idx="1"/>
          </p:nvPr>
        </p:nvSpPr>
        <p:spPr>
          <a:xfrm>
            <a:off x="1097280" y="1845733"/>
            <a:ext cx="10206030" cy="798283"/>
          </a:xfrm>
        </p:spPr>
        <p:txBody>
          <a:bodyPr>
            <a:no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Mind maps: Write the theme in the middle, then freely associate the theme with related words and images and connect them together with lines to spread ideas out like branches.</a:t>
            </a:r>
          </a:p>
        </p:txBody>
      </p:sp>
      <p:sp>
        <p:nvSpPr>
          <p:cNvPr id="49" name="Rectangle 4">
            <a:extLst>
              <a:ext uri="{FF2B5EF4-FFF2-40B4-BE49-F238E27FC236}">
                <a16:creationId xmlns:a16="http://schemas.microsoft.com/office/drawing/2014/main" id="{579EE1E2-A8FB-A8B3-D3AA-AD0A424E89D2}"/>
              </a:ext>
            </a:extLst>
          </p:cNvPr>
          <p:cNvSpPr/>
          <p:nvPr/>
        </p:nvSpPr>
        <p:spPr>
          <a:xfrm>
            <a:off x="1277133" y="6458029"/>
            <a:ext cx="10206029"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Buzan, T., &amp; Buzan, B. (2002). </a:t>
            </a:r>
            <a:r>
              <a:rPr lang="en-US" sz="1400" i="1" dirty="0">
                <a:latin typeface="Times New Roman" panose="02020603050405020304" pitchFamily="18" charset="0"/>
                <a:cs typeface="Times New Roman" panose="02020603050405020304" pitchFamily="18" charset="0"/>
              </a:rPr>
              <a:t>How to mind map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Thorsons</a:t>
            </a:r>
            <a:r>
              <a:rPr lang="en-US" sz="1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91F2B154-051E-731D-3E3D-56B904298835}"/>
              </a:ext>
            </a:extLst>
          </p:cNvPr>
          <p:cNvSpPr/>
          <p:nvPr/>
        </p:nvSpPr>
        <p:spPr>
          <a:xfrm>
            <a:off x="1560945" y="2863091"/>
            <a:ext cx="775856" cy="565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see</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1BF7A4E-0B38-9E05-BD77-1C271AEF58A1}"/>
              </a:ext>
            </a:extLst>
          </p:cNvPr>
          <p:cNvSpPr/>
          <p:nvPr/>
        </p:nvSpPr>
        <p:spPr>
          <a:xfrm>
            <a:off x="10264587" y="2863091"/>
            <a:ext cx="839423" cy="686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see</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483372D-15BB-3642-047A-4D0392D81C07}"/>
              </a:ext>
            </a:extLst>
          </p:cNvPr>
          <p:cNvSpPr/>
          <p:nvPr/>
        </p:nvSpPr>
        <p:spPr>
          <a:xfrm>
            <a:off x="1560945" y="4142145"/>
            <a:ext cx="775856" cy="67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hear</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C77E022-BA5F-9109-DC71-A444E8B69493}"/>
              </a:ext>
            </a:extLst>
          </p:cNvPr>
          <p:cNvSpPr/>
          <p:nvPr/>
        </p:nvSpPr>
        <p:spPr>
          <a:xfrm>
            <a:off x="10264587" y="4179338"/>
            <a:ext cx="839423" cy="656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hear</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E31078F-1518-0CCD-F360-4006E755A62A}"/>
              </a:ext>
            </a:extLst>
          </p:cNvPr>
          <p:cNvSpPr/>
          <p:nvPr/>
        </p:nvSpPr>
        <p:spPr>
          <a:xfrm>
            <a:off x="1560944" y="5387891"/>
            <a:ext cx="775857" cy="699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feel</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BAB8173-FD65-5192-B79B-B7F9025F0046}"/>
              </a:ext>
            </a:extLst>
          </p:cNvPr>
          <p:cNvSpPr/>
          <p:nvPr/>
        </p:nvSpPr>
        <p:spPr>
          <a:xfrm>
            <a:off x="10229425" y="5443772"/>
            <a:ext cx="926255" cy="643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 you feel</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5D34A984-5A0C-41C4-9CE8-13AE28C07E2F}"/>
              </a:ext>
            </a:extLst>
          </p:cNvPr>
          <p:cNvSpPr/>
          <p:nvPr/>
        </p:nvSpPr>
        <p:spPr>
          <a:xfrm>
            <a:off x="3021314" y="3976690"/>
            <a:ext cx="1427807" cy="106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Characteristics of the environment</a:t>
            </a:r>
          </a:p>
        </p:txBody>
      </p:sp>
      <p:sp>
        <p:nvSpPr>
          <p:cNvPr id="29" name="Oval 28">
            <a:extLst>
              <a:ext uri="{FF2B5EF4-FFF2-40B4-BE49-F238E27FC236}">
                <a16:creationId xmlns:a16="http://schemas.microsoft.com/office/drawing/2014/main" id="{EB89A569-49E3-49FA-BF98-3F34ACF35A82}"/>
              </a:ext>
            </a:extLst>
          </p:cNvPr>
          <p:cNvSpPr/>
          <p:nvPr/>
        </p:nvSpPr>
        <p:spPr>
          <a:xfrm>
            <a:off x="5088890" y="3955367"/>
            <a:ext cx="2418080" cy="10517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City in the sky</a:t>
            </a:r>
          </a:p>
        </p:txBody>
      </p:sp>
      <p:sp>
        <p:nvSpPr>
          <p:cNvPr id="31" name="Oval 30">
            <a:extLst>
              <a:ext uri="{FF2B5EF4-FFF2-40B4-BE49-F238E27FC236}">
                <a16:creationId xmlns:a16="http://schemas.microsoft.com/office/drawing/2014/main" id="{1327BC6B-91E8-46AD-8B41-4DD65DC909D5}"/>
              </a:ext>
            </a:extLst>
          </p:cNvPr>
          <p:cNvSpPr/>
          <p:nvPr/>
        </p:nvSpPr>
        <p:spPr>
          <a:xfrm>
            <a:off x="8076081" y="3955367"/>
            <a:ext cx="1353670" cy="10801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Residents’ activities</a:t>
            </a:r>
          </a:p>
        </p:txBody>
      </p:sp>
    </p:spTree>
    <p:extLst>
      <p:ext uri="{BB962C8B-B14F-4D97-AF65-F5344CB8AC3E}">
        <p14:creationId xmlns:p14="http://schemas.microsoft.com/office/powerpoint/2010/main" val="292987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F110-527C-2514-EC9A-6DFB3446A1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86A757-CB11-AE26-B35D-84D59EBB0A8B}"/>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93" name="內容版面配置區 2">
            <a:extLst>
              <a:ext uri="{FF2B5EF4-FFF2-40B4-BE49-F238E27FC236}">
                <a16:creationId xmlns:a16="http://schemas.microsoft.com/office/drawing/2014/main" id="{5E15F603-8E5B-E944-24C7-6EB889E9D0BF}"/>
              </a:ext>
            </a:extLst>
          </p:cNvPr>
          <p:cNvSpPr>
            <a:spLocks noGrp="1"/>
          </p:cNvSpPr>
          <p:nvPr>
            <p:ph idx="1"/>
          </p:nvPr>
        </p:nvSpPr>
        <p:spPr>
          <a:xfrm>
            <a:off x="1097280" y="1845733"/>
            <a:ext cx="10206030" cy="798283"/>
          </a:xfrm>
        </p:spPr>
        <p:txBody>
          <a:bodyPr>
            <a:no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Mind maps: Write the theme in the middle, then freely associate the theme with related words and images and connect them together with lines to spread ideas out like branches.</a:t>
            </a:r>
          </a:p>
        </p:txBody>
      </p:sp>
      <p:sp>
        <p:nvSpPr>
          <p:cNvPr id="94" name="Rectangle 4">
            <a:extLst>
              <a:ext uri="{FF2B5EF4-FFF2-40B4-BE49-F238E27FC236}">
                <a16:creationId xmlns:a16="http://schemas.microsoft.com/office/drawing/2014/main" id="{DEF9A367-C012-B773-2803-C206EB2E3A48}"/>
              </a:ext>
            </a:extLst>
          </p:cNvPr>
          <p:cNvSpPr/>
          <p:nvPr/>
        </p:nvSpPr>
        <p:spPr>
          <a:xfrm>
            <a:off x="1277133" y="6458029"/>
            <a:ext cx="10206029"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Buzan, T., &amp; Buzan, B. (2002). </a:t>
            </a:r>
            <a:r>
              <a:rPr lang="en-US" sz="1400" i="1" dirty="0">
                <a:latin typeface="Times New Roman" panose="02020603050405020304" pitchFamily="18" charset="0"/>
                <a:cs typeface="Times New Roman" panose="02020603050405020304" pitchFamily="18" charset="0"/>
              </a:rPr>
              <a:t>How to mind map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Thorsons</a:t>
            </a:r>
            <a:r>
              <a:rPr lang="en-US" sz="1400" dirty="0">
                <a:latin typeface="Times New Roman" panose="02020603050405020304" pitchFamily="18" charset="0"/>
                <a:cs typeface="Times New Roman" panose="02020603050405020304" pitchFamily="18" charset="0"/>
              </a:rPr>
              <a:t>.</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74" y="3152941"/>
            <a:ext cx="11595011" cy="2796162"/>
          </a:xfrm>
          <a:prstGeom prst="rect">
            <a:avLst/>
          </a:prstGeom>
        </p:spPr>
      </p:pic>
      <p:sp>
        <p:nvSpPr>
          <p:cNvPr id="13" name="Oval 12">
            <a:extLst>
              <a:ext uri="{FF2B5EF4-FFF2-40B4-BE49-F238E27FC236}">
                <a16:creationId xmlns:a16="http://schemas.microsoft.com/office/drawing/2014/main" id="{C1D6B750-DF03-47C8-A470-DAE6D71C7F0A}"/>
              </a:ext>
            </a:extLst>
          </p:cNvPr>
          <p:cNvSpPr/>
          <p:nvPr/>
        </p:nvSpPr>
        <p:spPr>
          <a:xfrm>
            <a:off x="406131" y="3193281"/>
            <a:ext cx="2620414"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It looks like a big kite</a:t>
            </a:r>
          </a:p>
        </p:txBody>
      </p:sp>
      <p:sp>
        <p:nvSpPr>
          <p:cNvPr id="18" name="Oval 17">
            <a:extLst>
              <a:ext uri="{FF2B5EF4-FFF2-40B4-BE49-F238E27FC236}">
                <a16:creationId xmlns:a16="http://schemas.microsoft.com/office/drawing/2014/main" id="{C520FC2A-DFEA-4897-9EF0-B32FDABB1F39}"/>
              </a:ext>
            </a:extLst>
          </p:cNvPr>
          <p:cNvSpPr/>
          <p:nvPr/>
        </p:nvSpPr>
        <p:spPr>
          <a:xfrm>
            <a:off x="282673" y="4110042"/>
            <a:ext cx="2757590"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Can hear the sound of wind rustling through fabric</a:t>
            </a:r>
          </a:p>
        </p:txBody>
      </p:sp>
      <p:sp>
        <p:nvSpPr>
          <p:cNvPr id="19" name="Oval 18">
            <a:extLst>
              <a:ext uri="{FF2B5EF4-FFF2-40B4-BE49-F238E27FC236}">
                <a16:creationId xmlns:a16="http://schemas.microsoft.com/office/drawing/2014/main" id="{EFD3759D-AD8C-47E7-8FA2-D40063BA1CBB}"/>
              </a:ext>
            </a:extLst>
          </p:cNvPr>
          <p:cNvSpPr/>
          <p:nvPr/>
        </p:nvSpPr>
        <p:spPr>
          <a:xfrm>
            <a:off x="314421" y="5032034"/>
            <a:ext cx="2712123"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It feels soft and cool</a:t>
            </a:r>
          </a:p>
        </p:txBody>
      </p:sp>
      <p:sp>
        <p:nvSpPr>
          <p:cNvPr id="14" name="Oval 13">
            <a:extLst>
              <a:ext uri="{FF2B5EF4-FFF2-40B4-BE49-F238E27FC236}">
                <a16:creationId xmlns:a16="http://schemas.microsoft.com/office/drawing/2014/main" id="{4C649B8A-5976-431A-8C7C-EAAC19A6762B}"/>
              </a:ext>
            </a:extLst>
          </p:cNvPr>
          <p:cNvSpPr/>
          <p:nvPr/>
        </p:nvSpPr>
        <p:spPr>
          <a:xfrm>
            <a:off x="3429048" y="3429000"/>
            <a:ext cx="1552589" cy="2138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It is made out of soft fabric</a:t>
            </a:r>
          </a:p>
        </p:txBody>
      </p:sp>
      <p:sp>
        <p:nvSpPr>
          <p:cNvPr id="21" name="Oval 20">
            <a:extLst>
              <a:ext uri="{FF2B5EF4-FFF2-40B4-BE49-F238E27FC236}">
                <a16:creationId xmlns:a16="http://schemas.microsoft.com/office/drawing/2014/main" id="{428B40EA-0A03-4CD6-AB74-600DF4982EA4}"/>
              </a:ext>
            </a:extLst>
          </p:cNvPr>
          <p:cNvSpPr/>
          <p:nvPr/>
        </p:nvSpPr>
        <p:spPr>
          <a:xfrm>
            <a:off x="5416595" y="3481981"/>
            <a:ext cx="1136605" cy="2138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City</a:t>
            </a:r>
            <a:r>
              <a:rPr lang="zh-TW" altLang="en-US" sz="1400" dirty="0">
                <a:solidFill>
                  <a:schemeClr val="tx1"/>
                </a:solidFill>
                <a:latin typeface="Times New Roman" panose="02020603050405020304" pitchFamily="18" charset="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in</a:t>
            </a:r>
            <a:r>
              <a:rPr lang="zh-TW" altLang="en-US" sz="1400" dirty="0">
                <a:solidFill>
                  <a:schemeClr val="tx1"/>
                </a:solidFill>
                <a:latin typeface="Times New Roman" panose="02020603050405020304" pitchFamily="18" charset="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the</a:t>
            </a:r>
            <a:r>
              <a:rPr lang="zh-TW" altLang="en-US" sz="1400" dirty="0">
                <a:solidFill>
                  <a:schemeClr val="tx1"/>
                </a:solidFill>
                <a:latin typeface="Times New Roman" panose="02020603050405020304" pitchFamily="18" charset="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sky</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23353A02-22A9-4DDF-B9FC-0AA606CF8E31}"/>
              </a:ext>
            </a:extLst>
          </p:cNvPr>
          <p:cNvSpPr/>
          <p:nvPr/>
        </p:nvSpPr>
        <p:spPr>
          <a:xfrm>
            <a:off x="7055023" y="3454068"/>
            <a:ext cx="1560059" cy="2138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A fleet of mechanical fish are swimming in the fabric</a:t>
            </a:r>
          </a:p>
        </p:txBody>
      </p:sp>
      <p:sp>
        <p:nvSpPr>
          <p:cNvPr id="24" name="Oval 23">
            <a:extLst>
              <a:ext uri="{FF2B5EF4-FFF2-40B4-BE49-F238E27FC236}">
                <a16:creationId xmlns:a16="http://schemas.microsoft.com/office/drawing/2014/main" id="{B55181EC-2A87-43E4-86AF-FDA260C051B7}"/>
              </a:ext>
            </a:extLst>
          </p:cNvPr>
          <p:cNvSpPr/>
          <p:nvPr/>
        </p:nvSpPr>
        <p:spPr>
          <a:xfrm>
            <a:off x="9208343" y="3184166"/>
            <a:ext cx="2644045"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They look like a string of beads</a:t>
            </a:r>
          </a:p>
        </p:txBody>
      </p:sp>
      <p:sp>
        <p:nvSpPr>
          <p:cNvPr id="25" name="Oval 24">
            <a:extLst>
              <a:ext uri="{FF2B5EF4-FFF2-40B4-BE49-F238E27FC236}">
                <a16:creationId xmlns:a16="http://schemas.microsoft.com/office/drawing/2014/main" id="{D69D6560-EEB2-4FE7-8C70-4DA471BBC007}"/>
              </a:ext>
            </a:extLst>
          </p:cNvPr>
          <p:cNvSpPr/>
          <p:nvPr/>
        </p:nvSpPr>
        <p:spPr>
          <a:xfrm>
            <a:off x="9147384" y="4110042"/>
            <a:ext cx="2715641"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Can hear the sound of trains</a:t>
            </a:r>
          </a:p>
        </p:txBody>
      </p:sp>
      <p:sp>
        <p:nvSpPr>
          <p:cNvPr id="26" name="Oval 25">
            <a:extLst>
              <a:ext uri="{FF2B5EF4-FFF2-40B4-BE49-F238E27FC236}">
                <a16:creationId xmlns:a16="http://schemas.microsoft.com/office/drawing/2014/main" id="{0E090F2E-08BA-4525-B8DA-2D42A34F4396}"/>
              </a:ext>
            </a:extLst>
          </p:cNvPr>
          <p:cNvSpPr/>
          <p:nvPr/>
        </p:nvSpPr>
        <p:spPr>
          <a:xfrm>
            <a:off x="9208343" y="5012814"/>
            <a:ext cx="2715641" cy="826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It feels very amazing</a:t>
            </a:r>
            <a:r>
              <a:rPr lang="zh-TW" altLang="en-US" sz="1400" dirty="0">
                <a:solidFill>
                  <a:schemeClr val="tx1"/>
                </a:solidFill>
                <a:latin typeface="Times New Roman" panose="02020603050405020304" pitchFamily="18" charset="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and</a:t>
            </a:r>
            <a:r>
              <a:rPr lang="zh-TW" altLang="en-US" sz="1400" dirty="0">
                <a:solidFill>
                  <a:schemeClr val="tx1"/>
                </a:solidFill>
                <a:latin typeface="Times New Roman" panose="02020603050405020304" pitchFamily="18" charset="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magical</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20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F110-527C-2514-EC9A-6DFB3446A1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86A757-CB11-AE26-B35D-84D59EBB0A8B}"/>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93" name="內容版面配置區 2">
            <a:extLst>
              <a:ext uri="{FF2B5EF4-FFF2-40B4-BE49-F238E27FC236}">
                <a16:creationId xmlns:a16="http://schemas.microsoft.com/office/drawing/2014/main" id="{5E15F603-8E5B-E944-24C7-6EB889E9D0BF}"/>
              </a:ext>
            </a:extLst>
          </p:cNvPr>
          <p:cNvSpPr>
            <a:spLocks noGrp="1"/>
          </p:cNvSpPr>
          <p:nvPr>
            <p:ph idx="1"/>
          </p:nvPr>
        </p:nvSpPr>
        <p:spPr>
          <a:xfrm>
            <a:off x="1097280" y="1845734"/>
            <a:ext cx="10206030" cy="545042"/>
          </a:xfrm>
        </p:spPr>
        <p:txBody>
          <a:bodyPr>
            <a:no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The SCAMPER method uses seven dimensions to help children come up with novel ideas </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4" name="Rectangle 4">
            <a:extLst>
              <a:ext uri="{FF2B5EF4-FFF2-40B4-BE49-F238E27FC236}">
                <a16:creationId xmlns:a16="http://schemas.microsoft.com/office/drawing/2014/main" id="{DEF9A367-C012-B773-2803-C206EB2E3A48}"/>
              </a:ext>
            </a:extLst>
          </p:cNvPr>
          <p:cNvSpPr/>
          <p:nvPr/>
        </p:nvSpPr>
        <p:spPr>
          <a:xfrm>
            <a:off x="1304027" y="5973935"/>
            <a:ext cx="10206029"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Eberle, B</a:t>
            </a:r>
            <a:r>
              <a:rPr lang="en-US" altLang="zh-TW"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1996). </a:t>
            </a:r>
            <a:r>
              <a:rPr lang="en-US" sz="1400" i="1" dirty="0">
                <a:latin typeface="Times New Roman" panose="02020603050405020304" pitchFamily="18" charset="0"/>
                <a:cs typeface="Times New Roman" panose="02020603050405020304" pitchFamily="18" charset="0"/>
              </a:rPr>
              <a:t>Scamper: Games for imagination development</a:t>
            </a:r>
            <a:r>
              <a:rPr lang="en-US" sz="1400" dirty="0">
                <a:latin typeface="Times New Roman" panose="02020603050405020304" pitchFamily="18" charset="0"/>
                <a:cs typeface="Times New Roman" panose="02020603050405020304" pitchFamily="18" charset="0"/>
              </a:rPr>
              <a:t>. Prufrock Press. </a:t>
            </a:r>
          </a:p>
        </p:txBody>
      </p:sp>
      <p:graphicFrame>
        <p:nvGraphicFramePr>
          <p:cNvPr id="3" name="表格 2">
            <a:extLst>
              <a:ext uri="{FF2B5EF4-FFF2-40B4-BE49-F238E27FC236}">
                <a16:creationId xmlns:a16="http://schemas.microsoft.com/office/drawing/2014/main" id="{276BB38C-0C46-9B0E-EAD1-0C17713CB4DA}"/>
              </a:ext>
            </a:extLst>
          </p:cNvPr>
          <p:cNvGraphicFramePr>
            <a:graphicFrameLocks noGrp="1"/>
          </p:cNvGraphicFramePr>
          <p:nvPr>
            <p:extLst>
              <p:ext uri="{D42A27DB-BD31-4B8C-83A1-F6EECF244321}">
                <p14:modId xmlns:p14="http://schemas.microsoft.com/office/powerpoint/2010/main" val="319886414"/>
              </p:ext>
            </p:extLst>
          </p:nvPr>
        </p:nvGraphicFramePr>
        <p:xfrm>
          <a:off x="1381516" y="2257426"/>
          <a:ext cx="9438884" cy="2966720"/>
        </p:xfrm>
        <a:graphic>
          <a:graphicData uri="http://schemas.openxmlformats.org/drawingml/2006/table">
            <a:tbl>
              <a:tblPr firstRow="1" bandRow="1">
                <a:tableStyleId>{5C22544A-7EE6-4342-B048-85BDC9FD1C3A}</a:tableStyleId>
              </a:tblPr>
              <a:tblGrid>
                <a:gridCol w="3046142">
                  <a:extLst>
                    <a:ext uri="{9D8B030D-6E8A-4147-A177-3AD203B41FA5}">
                      <a16:colId xmlns:a16="http://schemas.microsoft.com/office/drawing/2014/main" val="2329939756"/>
                    </a:ext>
                  </a:extLst>
                </a:gridCol>
                <a:gridCol w="6392742">
                  <a:extLst>
                    <a:ext uri="{9D8B030D-6E8A-4147-A177-3AD203B41FA5}">
                      <a16:colId xmlns:a16="http://schemas.microsoft.com/office/drawing/2014/main" val="3650992736"/>
                    </a:ext>
                  </a:extLst>
                </a:gridCol>
              </a:tblGrid>
              <a:tr h="370840">
                <a:tc>
                  <a:txBody>
                    <a:bodyPr/>
                    <a:lstStyle/>
                    <a:p>
                      <a:pPr algn="ct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Dimensions</a:t>
                      </a:r>
                      <a:endParaRPr lang="zh-HK"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Definition</a:t>
                      </a:r>
                      <a:endParaRPr lang="zh-HK"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1946666"/>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1) </a:t>
                      </a:r>
                      <a:r>
                        <a:rPr lang="en-US" altLang="zh-TW" sz="1800" b="0" u="sng" dirty="0">
                          <a:latin typeface="Times New Roman" panose="02020603050405020304" pitchFamily="18" charset="0"/>
                          <a:ea typeface="微軟正黑體" panose="020B0604030504040204" pitchFamily="34" charset="-120"/>
                          <a:cs typeface="Times New Roman" panose="02020603050405020304" pitchFamily="18" charset="0"/>
                        </a:rPr>
                        <a:t>S</a:t>
                      </a: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ubstitute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effectLst/>
                          <a:latin typeface="Times New Roman" panose="02020603050405020304" pitchFamily="18" charset="0"/>
                          <a:ea typeface="+mn-ea"/>
                          <a:cs typeface="Times New Roman" panose="02020603050405020304" pitchFamily="18" charset="0"/>
                        </a:rPr>
                        <a:t>What can be substituted?</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394585415"/>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C</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ombine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What can it be combined with?</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03242050"/>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3)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dapt</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Can it be adapted or adjusted?</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754960"/>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4)</a:t>
                      </a:r>
                      <a:r>
                        <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M</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odify</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Can its meaning,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colour</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sound or form be modified?</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02485326"/>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5)</a:t>
                      </a:r>
                      <a:r>
                        <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P</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ut to other uses</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Can it be used in other non-traditional ways?</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48188595"/>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6)</a:t>
                      </a:r>
                      <a:r>
                        <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E</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liminate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Can it be eliminated? Can it be concentrated or reduced?</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4089939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7) </a:t>
                      </a:r>
                      <a:r>
                        <a:rPr lang="en-US" altLang="zh-HK" sz="1800" b="0" u="sng" dirty="0">
                          <a:latin typeface="Times New Roman" panose="02020603050405020304" pitchFamily="18" charset="0"/>
                          <a:ea typeface="微軟正黑體" panose="020B0604030504040204" pitchFamily="34" charset="-120"/>
                          <a:cs typeface="Times New Roman" panose="02020603050405020304" pitchFamily="18" charset="0"/>
                        </a:rPr>
                        <a:t>R</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earrange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Can the order of the original items be rearranged?</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689885182"/>
                  </a:ext>
                </a:extLst>
              </a:tr>
            </a:tbl>
          </a:graphicData>
        </a:graphic>
      </p:graphicFrame>
    </p:spTree>
    <p:extLst>
      <p:ext uri="{BB962C8B-B14F-4D97-AF65-F5344CB8AC3E}">
        <p14:creationId xmlns:p14="http://schemas.microsoft.com/office/powerpoint/2010/main" val="295078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F110-527C-2514-EC9A-6DFB3446A1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86A757-CB11-AE26-B35D-84D59EBB0A8B}"/>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creativity in children</a:t>
            </a:r>
            <a:endParaRPr lang="zh-HK" altLang="en-US" sz="4400" b="1" dirty="0">
              <a:latin typeface="微軟正黑體" panose="020B0604030504040204" pitchFamily="34" charset="-120"/>
              <a:ea typeface="微軟正黑體" panose="020B0604030504040204" pitchFamily="34" charset="-120"/>
            </a:endParaRPr>
          </a:p>
        </p:txBody>
      </p:sp>
      <p:sp>
        <p:nvSpPr>
          <p:cNvPr id="93" name="內容版面配置區 2">
            <a:extLst>
              <a:ext uri="{FF2B5EF4-FFF2-40B4-BE49-F238E27FC236}">
                <a16:creationId xmlns:a16="http://schemas.microsoft.com/office/drawing/2014/main" id="{5E15F603-8E5B-E944-24C7-6EB889E9D0BF}"/>
              </a:ext>
            </a:extLst>
          </p:cNvPr>
          <p:cNvSpPr>
            <a:spLocks noGrp="1"/>
          </p:cNvSpPr>
          <p:nvPr>
            <p:ph idx="1"/>
          </p:nvPr>
        </p:nvSpPr>
        <p:spPr>
          <a:xfrm>
            <a:off x="1097280" y="1845734"/>
            <a:ext cx="10206030" cy="545042"/>
          </a:xfrm>
        </p:spPr>
        <p:txBody>
          <a:bodyPr>
            <a:noAutofit/>
          </a:bodyPr>
          <a:lstStyle/>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For example: If a smartphone… what could happen?</a:t>
            </a:r>
          </a:p>
        </p:txBody>
      </p:sp>
      <p:graphicFrame>
        <p:nvGraphicFramePr>
          <p:cNvPr id="3" name="表格 2">
            <a:extLst>
              <a:ext uri="{FF2B5EF4-FFF2-40B4-BE49-F238E27FC236}">
                <a16:creationId xmlns:a16="http://schemas.microsoft.com/office/drawing/2014/main" id="{276BB38C-0C46-9B0E-EAD1-0C17713CB4DA}"/>
              </a:ext>
            </a:extLst>
          </p:cNvPr>
          <p:cNvGraphicFramePr>
            <a:graphicFrameLocks noGrp="1"/>
          </p:cNvGraphicFramePr>
          <p:nvPr>
            <p:extLst>
              <p:ext uri="{D42A27DB-BD31-4B8C-83A1-F6EECF244321}">
                <p14:modId xmlns:p14="http://schemas.microsoft.com/office/powerpoint/2010/main" val="2309791496"/>
              </p:ext>
            </p:extLst>
          </p:nvPr>
        </p:nvGraphicFramePr>
        <p:xfrm>
          <a:off x="1381516" y="2358207"/>
          <a:ext cx="9997262" cy="2961640"/>
        </p:xfrm>
        <a:graphic>
          <a:graphicData uri="http://schemas.openxmlformats.org/drawingml/2006/table">
            <a:tbl>
              <a:tblPr firstRow="1" bandRow="1">
                <a:tableStyleId>{5C22544A-7EE6-4342-B048-85BDC9FD1C3A}</a:tableStyleId>
              </a:tblPr>
              <a:tblGrid>
                <a:gridCol w="4779798">
                  <a:extLst>
                    <a:ext uri="{9D8B030D-6E8A-4147-A177-3AD203B41FA5}">
                      <a16:colId xmlns:a16="http://schemas.microsoft.com/office/drawing/2014/main" val="2329939756"/>
                    </a:ext>
                  </a:extLst>
                </a:gridCol>
                <a:gridCol w="5217464">
                  <a:extLst>
                    <a:ext uri="{9D8B030D-6E8A-4147-A177-3AD203B41FA5}">
                      <a16:colId xmlns:a16="http://schemas.microsoft.com/office/drawing/2014/main" val="3650992736"/>
                    </a:ext>
                  </a:extLst>
                </a:gridCol>
              </a:tblGrid>
              <a:tr h="370840">
                <a:tc>
                  <a:txBody>
                    <a:bodyPr/>
                    <a:lstStyle/>
                    <a:p>
                      <a:pPr algn="ct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Dimensions</a:t>
                      </a:r>
                      <a:endParaRPr lang="zh-HK"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HK" sz="1800" b="1" dirty="0">
                          <a:latin typeface="Times New Roman" panose="02020603050405020304" pitchFamily="18" charset="0"/>
                          <a:ea typeface="微軟正黑體" panose="020B0604030504040204" pitchFamily="34" charset="-120"/>
                          <a:cs typeface="Times New Roman" panose="02020603050405020304" pitchFamily="18" charset="0"/>
                        </a:rPr>
                        <a:t>Examples</a:t>
                      </a:r>
                      <a:endParaRPr lang="zh-HK"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1946666"/>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1) Substitute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dirty="0">
                          <a:solidFill>
                            <a:schemeClr val="tx1"/>
                          </a:solidFill>
                          <a:effectLst/>
                          <a:latin typeface="Times New Roman" panose="02020603050405020304" pitchFamily="18" charset="0"/>
                          <a:ea typeface="+mn-ea"/>
                          <a:cs typeface="Times New Roman" panose="02020603050405020304" pitchFamily="18" charset="0"/>
                        </a:rPr>
                        <a:t>It can substitute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real-person interactions</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394585415"/>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 Combine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It can be combined with money</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03242050"/>
                  </a:ext>
                </a:extLst>
              </a:tr>
              <a:tr h="370840">
                <a:tc>
                  <a:txBody>
                    <a:bodyPr/>
                    <a:lstStyle/>
                    <a:p>
                      <a:pPr marL="0" indent="0">
                        <a:buFont typeface="+mj-lt"/>
                        <a:buNone/>
                      </a:pPr>
                      <a:r>
                        <a:rPr lang="en-US" altLang="zh-TW" sz="1800" b="0" dirty="0">
                          <a:latin typeface="Times New Roman" panose="02020603050405020304" pitchFamily="18" charset="0"/>
                          <a:ea typeface="微軟正黑體" panose="020B0604030504040204" pitchFamily="34" charset="-120"/>
                          <a:cs typeface="Times New Roman" panose="02020603050405020304" pitchFamily="18" charset="0"/>
                        </a:rPr>
                        <a:t>3) </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Adapt</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It can automatically adapt to users’ preferences</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754960"/>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b="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Modify</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It can be small enough to be placed inside the body</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02485326"/>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5)</a:t>
                      </a:r>
                      <a:r>
                        <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Put to other uses</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It can be used to provide food to users</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48188595"/>
                  </a:ext>
                </a:extLst>
              </a:tr>
              <a:tr h="370840">
                <a:tc>
                  <a:txBody>
                    <a:bodyPr/>
                    <a:lstStyle/>
                    <a:p>
                      <a:pPr marL="0" indent="0">
                        <a:buFont typeface="+mj-lt"/>
                        <a:buNone/>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6)</a:t>
                      </a:r>
                      <a:r>
                        <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Eliminate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tx1"/>
                          </a:solidFill>
                          <a:effectLst/>
                          <a:latin typeface="Times New Roman" panose="02020603050405020304" pitchFamily="18" charset="0"/>
                          <a:ea typeface="+mn-ea"/>
                          <a:cs typeface="Times New Roman" panose="02020603050405020304" pitchFamily="18" charset="0"/>
                        </a:rPr>
                        <a:t>It can eliminate the need for charging</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408993994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HK" sz="1800" b="0" dirty="0">
                          <a:latin typeface="Times New Roman" panose="02020603050405020304" pitchFamily="18" charset="0"/>
                          <a:ea typeface="微軟正黑體" panose="020B0604030504040204" pitchFamily="34" charset="-120"/>
                          <a:cs typeface="Times New Roman" panose="02020603050405020304" pitchFamily="18" charset="0"/>
                        </a:rPr>
                        <a:t>7) Rearrange</a:t>
                      </a:r>
                      <a:endParaRPr lang="zh-HK" altLang="en-US" sz="18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It allows users to live in a digital world</a:t>
                      </a:r>
                      <a:endParaRPr lang="zh-HK"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689885182"/>
                  </a:ext>
                </a:extLst>
              </a:tr>
            </a:tbl>
          </a:graphicData>
        </a:graphic>
      </p:graphicFrame>
      <p:sp>
        <p:nvSpPr>
          <p:cNvPr id="4" name="文字方塊 4">
            <a:extLst>
              <a:ext uri="{FF2B5EF4-FFF2-40B4-BE49-F238E27FC236}">
                <a16:creationId xmlns:a16="http://schemas.microsoft.com/office/drawing/2014/main" id="{41F695AB-6462-BEE0-B0E8-86F051587F6C}"/>
              </a:ext>
            </a:extLst>
          </p:cNvPr>
          <p:cNvSpPr txBox="1"/>
          <p:nvPr/>
        </p:nvSpPr>
        <p:spPr>
          <a:xfrm>
            <a:off x="1232837" y="5832733"/>
            <a:ext cx="10294620"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Education Bureau (</a:t>
            </a:r>
            <a:r>
              <a:rPr lang="en-US" altLang="zh-TW" sz="1400" dirty="0">
                <a:latin typeface="Times New Roman" panose="02020603050405020304" pitchFamily="18" charset="0"/>
                <a:cs typeface="Times New Roman" panose="02020603050405020304" pitchFamily="18" charset="0"/>
              </a:rPr>
              <a:t>2017). </a:t>
            </a:r>
            <a:r>
              <a:rPr lang="en-US" altLang="zh-TW" sz="1400" i="1" dirty="0">
                <a:latin typeface="Times New Roman" panose="02020603050405020304" pitchFamily="18" charset="0"/>
                <a:cs typeface="Times New Roman" panose="02020603050405020304" pitchFamily="18" charset="0"/>
              </a:rPr>
              <a:t>Six Sets of Creative Thinking</a:t>
            </a:r>
            <a:r>
              <a:rPr lang="en-US" altLang="zh-TW" sz="1400" dirty="0">
                <a:latin typeface="Times New Roman" panose="02020603050405020304" pitchFamily="18" charset="0"/>
                <a:cs typeface="Times New Roman" panose="02020603050405020304" pitchFamily="18" charset="0"/>
              </a:rPr>
              <a:t>. (Chinese Version Only) From: </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hlinkClick r:id="rId3">
                  <a:extLst>
                    <a:ext uri="{A12FA001-AC4F-418D-AE19-62706E023703}">
                      <ahyp:hlinkClr xmlns:ahyp="http://schemas.microsoft.com/office/drawing/2018/hyperlinkcolor" val="tx"/>
                    </a:ext>
                  </a:extLst>
                </a:hlinkClick>
              </a:rPr>
              <a:t>https://www.edb.gov.hk/attachment/tc/curriculum-development/major-level-of-edu/gifted/resources_and_support/files/6_Sets_of_Creavie_Thinking.pdf</a:t>
            </a:r>
            <a:r>
              <a:rPr lang="en-US" altLang="zh-TW" sz="1400" dirty="0">
                <a:latin typeface="Times New Roman" panose="02020603050405020304" pitchFamily="18" charset="0"/>
                <a:cs typeface="Times New Roman" panose="02020603050405020304" pitchFamily="18" charset="0"/>
              </a:rPr>
              <a:t>.</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00500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A37D4580-8373-4E76-954D-E1CD4ADDB982}"/>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The importance of problem solving</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內容版面配置區 2">
            <a:extLst>
              <a:ext uri="{FF2B5EF4-FFF2-40B4-BE49-F238E27FC236}">
                <a16:creationId xmlns:a16="http://schemas.microsoft.com/office/drawing/2014/main" id="{E01B2AD8-64AB-4C48-8B3F-C63D511DA918}"/>
              </a:ext>
            </a:extLst>
          </p:cNvPr>
          <p:cNvSpPr>
            <a:spLocks noGrp="1"/>
          </p:cNvSpPr>
          <p:nvPr>
            <p:ph idx="1"/>
          </p:nvPr>
        </p:nvSpPr>
        <p:spPr>
          <a:xfrm>
            <a:off x="1222744" y="1845734"/>
            <a:ext cx="9932936" cy="3274907"/>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Problems arise when there is a gap between the </a:t>
            </a:r>
            <a:r>
              <a:rPr lang="en-US"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objective situation</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in front of us and </a:t>
            </a:r>
            <a:r>
              <a:rPr lang="en-US"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what we expect</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Problem solving is the ability to close the gap between the objective situation and our expectation. </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Being able to achieve our expectation is to achieve the goal, that is to solve the problem.</a:t>
            </a:r>
            <a:endParaRPr lang="en-US" altLang="zh-TW"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Problems can be as small as deciding what to eat for lunch or whether to go to watch a movie or go shopping in the weekend, or as large as making a study plan or deciding on your lifelong career. Problem solving is an essential life skill because we need to solve problems almost every day.</a:t>
            </a:r>
          </a:p>
          <a:p>
            <a:pPr>
              <a:buFont typeface="Courier New" panose="02070309020205020404" pitchFamily="49" charset="0"/>
              <a:buChar char="o"/>
            </a:pP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文字方塊 4">
            <a:extLst>
              <a:ext uri="{FF2B5EF4-FFF2-40B4-BE49-F238E27FC236}">
                <a16:creationId xmlns:a16="http://schemas.microsoft.com/office/drawing/2014/main" id="{681CB81E-B7F5-446F-C4A7-8B1EC237F0E5}"/>
              </a:ext>
            </a:extLst>
          </p:cNvPr>
          <p:cNvSpPr txBox="1"/>
          <p:nvPr/>
        </p:nvSpPr>
        <p:spPr>
          <a:xfrm>
            <a:off x="1097280" y="5832733"/>
            <a:ext cx="10294620"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(n.d.). </a:t>
            </a:r>
            <a:r>
              <a:rPr lang="en-US" altLang="zh-TW" sz="1400" i="1" dirty="0">
                <a:latin typeface="Times New Roman" panose="02020603050405020304" pitchFamily="18" charset="0"/>
                <a:cs typeface="Times New Roman" panose="02020603050405020304" pitchFamily="18" charset="0"/>
              </a:rPr>
              <a:t>Problem Solving and Creativity</a:t>
            </a:r>
            <a:r>
              <a:rPr lang="en-US" altLang="zh-TW" sz="1400" dirty="0">
                <a:latin typeface="Times New Roman" panose="02020603050405020304" pitchFamily="18" charset="0"/>
                <a:cs typeface="Times New Roman" panose="02020603050405020304" pitchFamily="18" charset="0"/>
              </a:rPr>
              <a:t>. (Chinese Version Only) From: </a:t>
            </a:r>
            <a:r>
              <a:rPr lang="en-US" altLang="zh-TW"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https://www.edb.gov.hk/attachment/en/curriculum-development/kla/technology-edu/resources/tech-subjects/idt_4.pdf</a:t>
            </a:r>
            <a:r>
              <a:rPr lang="en-US" altLang="zh-TW"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HK"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20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12" name="標題 1">
            <a:extLst>
              <a:ext uri="{FF2B5EF4-FFF2-40B4-BE49-F238E27FC236}">
                <a16:creationId xmlns:a16="http://schemas.microsoft.com/office/drawing/2014/main" id="{4505775A-F8FA-F057-ED1B-C7206F5FEFCC}"/>
              </a:ext>
            </a:extLst>
          </p:cNvPr>
          <p:cNvSpPr>
            <a:spLocks noGrp="1"/>
          </p:cNvSpPr>
          <p:nvPr>
            <p:ph type="title"/>
          </p:nvPr>
        </p:nvSpPr>
        <p:spPr>
          <a:xfrm>
            <a:off x="1097280" y="1004047"/>
            <a:ext cx="10745096" cy="73331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problem solving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skills in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children</a:t>
            </a:r>
            <a:endParaRPr lang="zh-HK" altLang="en-US" sz="4400" b="1" dirty="0">
              <a:latin typeface="微軟正黑體" panose="020B0604030504040204" pitchFamily="34" charset="-120"/>
              <a:ea typeface="微軟正黑體" panose="020B0604030504040204" pitchFamily="34" charset="-120"/>
            </a:endParaRPr>
          </a:p>
        </p:txBody>
      </p:sp>
      <p:sp>
        <p:nvSpPr>
          <p:cNvPr id="14" name="內容版面配置區 2">
            <a:extLst>
              <a:ext uri="{FF2B5EF4-FFF2-40B4-BE49-F238E27FC236}">
                <a16:creationId xmlns:a16="http://schemas.microsoft.com/office/drawing/2014/main" id="{2C38B4F8-1BFA-D44D-CC4A-819BAB59B99F}"/>
              </a:ext>
            </a:extLst>
          </p:cNvPr>
          <p:cNvSpPr txBox="1">
            <a:spLocks/>
          </p:cNvSpPr>
          <p:nvPr/>
        </p:nvSpPr>
        <p:spPr>
          <a:xfrm>
            <a:off x="1249680" y="3392382"/>
            <a:ext cx="10058400" cy="18563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Four steps to problem solving:</a:t>
            </a:r>
          </a:p>
        </p:txBody>
      </p:sp>
      <p:sp>
        <p:nvSpPr>
          <p:cNvPr id="3" name="內容版面配置區 2">
            <a:extLst>
              <a:ext uri="{FF2B5EF4-FFF2-40B4-BE49-F238E27FC236}">
                <a16:creationId xmlns:a16="http://schemas.microsoft.com/office/drawing/2014/main" id="{F95FC95B-7BE4-539B-FBFB-889498458E01}"/>
              </a:ext>
            </a:extLst>
          </p:cNvPr>
          <p:cNvSpPr txBox="1">
            <a:spLocks/>
          </p:cNvSpPr>
          <p:nvPr/>
        </p:nvSpPr>
        <p:spPr>
          <a:xfrm>
            <a:off x="1249680" y="1998134"/>
            <a:ext cx="10058400" cy="18563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For example: </a:t>
            </a:r>
            <a:r>
              <a:rPr lang="en-US" dirty="0">
                <a:solidFill>
                  <a:schemeClr val="tx1"/>
                </a:solidFill>
                <a:effectLst/>
                <a:latin typeface="Times New Roman" panose="02020603050405020304" pitchFamily="18" charset="0"/>
                <a:ea typeface="MingLiU" panose="02020509000000000000" pitchFamily="49" charset="-120"/>
                <a:cs typeface="Times New Roman" panose="02020603050405020304" pitchFamily="18" charset="0"/>
              </a:rPr>
              <a:t>Your child needs to give a group presentation, but the other group members all seem too “lazy” and reluctant to do it. Your child feels very annoyed because he </a:t>
            </a:r>
            <a:r>
              <a:rPr lang="en-US" dirty="0">
                <a:solidFill>
                  <a:schemeClr val="tx1"/>
                </a:solidFill>
                <a:latin typeface="Times New Roman" panose="02020603050405020304" pitchFamily="18" charset="0"/>
                <a:ea typeface="MingLiU" panose="02020509000000000000" pitchFamily="49" charset="-120"/>
                <a:cs typeface="Times New Roman" panose="02020603050405020304" pitchFamily="18" charset="0"/>
              </a:rPr>
              <a:t>doesn’t </a:t>
            </a:r>
            <a:r>
              <a:rPr lang="en-US" dirty="0">
                <a:solidFill>
                  <a:schemeClr val="tx1"/>
                </a:solidFill>
                <a:effectLst/>
                <a:latin typeface="Times New Roman" panose="02020603050405020304" pitchFamily="18" charset="0"/>
                <a:ea typeface="MingLiU" panose="02020509000000000000" pitchFamily="49" charset="-120"/>
                <a:cs typeface="Times New Roman" panose="02020603050405020304" pitchFamily="18" charset="0"/>
              </a:rPr>
              <a:t>want to do everything alone but is worried that the whole group will receive zero marks if he doesn’t do it.</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Flowchart: Alternate Process 4">
            <a:extLst>
              <a:ext uri="{FF2B5EF4-FFF2-40B4-BE49-F238E27FC236}">
                <a16:creationId xmlns:a16="http://schemas.microsoft.com/office/drawing/2014/main" id="{60A291FD-BCA8-465E-B200-9E635A05237F}"/>
              </a:ext>
            </a:extLst>
          </p:cNvPr>
          <p:cNvSpPr/>
          <p:nvPr/>
        </p:nvSpPr>
        <p:spPr>
          <a:xfrm>
            <a:off x="1344036" y="4115224"/>
            <a:ext cx="1933459" cy="12102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Define the problem</a:t>
            </a:r>
          </a:p>
        </p:txBody>
      </p:sp>
      <p:sp>
        <p:nvSpPr>
          <p:cNvPr id="13" name="Arrow: Right 12">
            <a:extLst>
              <a:ext uri="{FF2B5EF4-FFF2-40B4-BE49-F238E27FC236}">
                <a16:creationId xmlns:a16="http://schemas.microsoft.com/office/drawing/2014/main" id="{B2C44A20-1D08-444C-A1F5-63C72F7BB721}"/>
              </a:ext>
            </a:extLst>
          </p:cNvPr>
          <p:cNvSpPr/>
          <p:nvPr/>
        </p:nvSpPr>
        <p:spPr>
          <a:xfrm>
            <a:off x="3412912" y="4492764"/>
            <a:ext cx="488575" cy="477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C6452A99-7EE2-4CD8-8525-C8FD8244C82E}"/>
              </a:ext>
            </a:extLst>
          </p:cNvPr>
          <p:cNvSpPr/>
          <p:nvPr/>
        </p:nvSpPr>
        <p:spPr>
          <a:xfrm>
            <a:off x="4032014" y="4113500"/>
            <a:ext cx="1933459" cy="12102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Seek solutions</a:t>
            </a:r>
          </a:p>
        </p:txBody>
      </p:sp>
      <p:sp>
        <p:nvSpPr>
          <p:cNvPr id="16" name="Arrow: Right 15">
            <a:extLst>
              <a:ext uri="{FF2B5EF4-FFF2-40B4-BE49-F238E27FC236}">
                <a16:creationId xmlns:a16="http://schemas.microsoft.com/office/drawing/2014/main" id="{2B93B16A-AF6D-4554-85BF-C56988C43BE0}"/>
              </a:ext>
            </a:extLst>
          </p:cNvPr>
          <p:cNvSpPr/>
          <p:nvPr/>
        </p:nvSpPr>
        <p:spPr>
          <a:xfrm>
            <a:off x="6065567" y="4492773"/>
            <a:ext cx="488575" cy="477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Alternate Process 16">
            <a:extLst>
              <a:ext uri="{FF2B5EF4-FFF2-40B4-BE49-F238E27FC236}">
                <a16:creationId xmlns:a16="http://schemas.microsoft.com/office/drawing/2014/main" id="{1FD480D4-E281-4365-BDD9-F81BCF9782B4}"/>
              </a:ext>
            </a:extLst>
          </p:cNvPr>
          <p:cNvSpPr/>
          <p:nvPr/>
        </p:nvSpPr>
        <p:spPr>
          <a:xfrm>
            <a:off x="6703317" y="4126448"/>
            <a:ext cx="1933459" cy="12102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Envision the consequences</a:t>
            </a:r>
          </a:p>
        </p:txBody>
      </p:sp>
      <p:sp>
        <p:nvSpPr>
          <p:cNvPr id="18" name="Flowchart: Alternate Process 17">
            <a:extLst>
              <a:ext uri="{FF2B5EF4-FFF2-40B4-BE49-F238E27FC236}">
                <a16:creationId xmlns:a16="http://schemas.microsoft.com/office/drawing/2014/main" id="{6D50AA68-DB4F-4B43-A292-8781AAC79AE8}"/>
              </a:ext>
            </a:extLst>
          </p:cNvPr>
          <p:cNvSpPr/>
          <p:nvPr/>
        </p:nvSpPr>
        <p:spPr>
          <a:xfrm>
            <a:off x="9511245" y="4126447"/>
            <a:ext cx="1933459" cy="12102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Make a decision</a:t>
            </a:r>
          </a:p>
        </p:txBody>
      </p:sp>
      <p:sp>
        <p:nvSpPr>
          <p:cNvPr id="19" name="Arrow: Right 18">
            <a:extLst>
              <a:ext uri="{FF2B5EF4-FFF2-40B4-BE49-F238E27FC236}">
                <a16:creationId xmlns:a16="http://schemas.microsoft.com/office/drawing/2014/main" id="{A3793A8D-355E-4F12-8A7D-26E613FE6EA3}"/>
              </a:ext>
            </a:extLst>
          </p:cNvPr>
          <p:cNvSpPr/>
          <p:nvPr/>
        </p:nvSpPr>
        <p:spPr>
          <a:xfrm>
            <a:off x="8815017" y="4479815"/>
            <a:ext cx="488575" cy="477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5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a:extLst>
            <a:ext uri="{FF2B5EF4-FFF2-40B4-BE49-F238E27FC236}">
              <a16:creationId xmlns:a16="http://schemas.microsoft.com/office/drawing/2014/main" id="{E05C3DA1-7947-9E2D-E79E-FD56DC4A0075}"/>
            </a:ext>
          </a:extLst>
        </p:cNvPr>
        <p:cNvGrpSpPr/>
        <p:nvPr/>
      </p:nvGrpSpPr>
      <p:grpSpPr>
        <a:xfrm>
          <a:off x="0" y="0"/>
          <a:ext cx="0" cy="0"/>
          <a:chOff x="0" y="0"/>
          <a:chExt cx="0" cy="0"/>
        </a:xfrm>
      </p:grpSpPr>
      <p:sp>
        <p:nvSpPr>
          <p:cNvPr id="6" name="標題 1">
            <a:extLst>
              <a:ext uri="{FF2B5EF4-FFF2-40B4-BE49-F238E27FC236}">
                <a16:creationId xmlns:a16="http://schemas.microsoft.com/office/drawing/2014/main" id="{EE01FBAF-5E54-6F0B-4D7B-70E3C23C8B65}"/>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Solving problems through collaboration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內容版面配置區 2">
            <a:extLst>
              <a:ext uri="{FF2B5EF4-FFF2-40B4-BE49-F238E27FC236}">
                <a16:creationId xmlns:a16="http://schemas.microsoft.com/office/drawing/2014/main" id="{F72586E4-BC07-B86A-B2D4-8D5DA519C0A7}"/>
              </a:ext>
            </a:extLst>
          </p:cNvPr>
          <p:cNvSpPr txBox="1">
            <a:spLocks/>
          </p:cNvSpPr>
          <p:nvPr/>
        </p:nvSpPr>
        <p:spPr>
          <a:xfrm>
            <a:off x="1097280" y="1845734"/>
            <a:ext cx="10058400" cy="23833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If the child decides to </a:t>
            </a:r>
            <a:r>
              <a:rPr lang="en-US"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collaborate</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with the team members to solve the problem, the child will need to possess the collaboration skill.</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Collaboration is the ability to work effectively in groups and achieve common goals in collaborative relationships.</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a:extLst>
              <a:ext uri="{FF2B5EF4-FFF2-40B4-BE49-F238E27FC236}">
                <a16:creationId xmlns:a16="http://schemas.microsoft.com/office/drawing/2014/main" id="{D8ACB4B2-D3E8-46A4-7EB5-3F1D18C044EF}"/>
              </a:ext>
            </a:extLst>
          </p:cNvPr>
          <p:cNvSpPr txBox="1"/>
          <p:nvPr/>
        </p:nvSpPr>
        <p:spPr>
          <a:xfrm>
            <a:off x="1097280" y="5724092"/>
            <a:ext cx="10294620" cy="738664"/>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(2001). </a:t>
            </a:r>
            <a:r>
              <a:rPr lang="en-US" altLang="zh-TW" sz="1400" i="1" dirty="0">
                <a:latin typeface="Times New Roman" panose="02020603050405020304" pitchFamily="18" charset="0"/>
                <a:cs typeface="Times New Roman" panose="02020603050405020304" pitchFamily="18" charset="0"/>
              </a:rPr>
              <a:t>Learning to Learn - The Way Forward in Curriculum Development. </a:t>
            </a:r>
            <a:r>
              <a:rPr lang="en-US" altLang="zh-TW" sz="1400" dirty="0">
                <a:latin typeface="Times New Roman" panose="02020603050405020304" pitchFamily="18" charset="0"/>
                <a:cs typeface="Times New Roman" panose="02020603050405020304" pitchFamily="18" charset="0"/>
              </a:rPr>
              <a:t>From:</a:t>
            </a:r>
            <a:r>
              <a:rPr lang="en-US" altLang="zh-TW" sz="1400" i="1"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https://www.edb.gov.hk/en/curriculum-development/cs-curriculum-doc-report/wf-in-cur/index.html</a:t>
            </a:r>
            <a:r>
              <a:rPr lang="en-US" altLang="zh-TW"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HK"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14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importance of generic skills for the 21</a:t>
            </a:r>
            <a:r>
              <a:rPr lang="en-US" altLang="zh-TW" sz="4400" b="1" baseline="30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st</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century</a:t>
            </a:r>
            <a:endParaRPr lang="zh-HK" altLang="en-US" sz="4400" b="1"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4286125"/>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Generic skills for the 21</a:t>
            </a:r>
            <a:r>
              <a:rPr lang="en-US" baseline="30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st</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century are the skills needed to adapt to </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changes</a:t>
            </a:r>
            <a:r>
              <a:rPr lang="en-US"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and face challenges.</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These skills help children keep learning, improve themselves and solve problems through exploration, thinking, communication, c</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o-o</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peration, innovation and adaptability.</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There are many types of generic skills</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and </a:t>
            </a:r>
            <a:r>
              <a:rPr lang="en-US"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various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skills can be interrelated and share things in common. Three important generic skills are:</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Critical thinking</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Creativity</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Problem solving</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Rectangle 11">
            <a:extLst>
              <a:ext uri="{FF2B5EF4-FFF2-40B4-BE49-F238E27FC236}">
                <a16:creationId xmlns:a16="http://schemas.microsoft.com/office/drawing/2014/main" id="{A8171810-9C2A-4171-8840-421E87298891}"/>
              </a:ext>
            </a:extLst>
          </p:cNvPr>
          <p:cNvSpPr/>
          <p:nvPr/>
        </p:nvSpPr>
        <p:spPr>
          <a:xfrm>
            <a:off x="1097280" y="5932456"/>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Trilling, B., &amp; Fadel, C. (2012). </a:t>
            </a:r>
            <a:r>
              <a:rPr lang="en-US" sz="1400" i="1" dirty="0">
                <a:latin typeface="Times New Roman" panose="02020603050405020304" pitchFamily="18" charset="0"/>
                <a:cs typeface="Times New Roman" panose="02020603050405020304" pitchFamily="18" charset="0"/>
              </a:rPr>
              <a:t>21st century skills: Learning for life in our times</a:t>
            </a:r>
            <a:r>
              <a:rPr lang="en-US" sz="1400" dirty="0">
                <a:latin typeface="Times New Roman" panose="02020603050405020304" pitchFamily="18" charset="0"/>
                <a:cs typeface="Times New Roman" panose="02020603050405020304" pitchFamily="18" charset="0"/>
              </a:rPr>
              <a:t>. John Wiley &amp; Sons.</a:t>
            </a:r>
          </a:p>
        </p:txBody>
      </p:sp>
    </p:spTree>
    <p:extLst>
      <p:ext uri="{BB962C8B-B14F-4D97-AF65-F5344CB8AC3E}">
        <p14:creationId xmlns:p14="http://schemas.microsoft.com/office/powerpoint/2010/main" val="26689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a:extLst>
            <a:ext uri="{FF2B5EF4-FFF2-40B4-BE49-F238E27FC236}">
              <a16:creationId xmlns:a16="http://schemas.microsoft.com/office/drawing/2014/main" id="{E05C3DA1-7947-9E2D-E79E-FD56DC4A0075}"/>
            </a:ext>
          </a:extLst>
        </p:cNvPr>
        <p:cNvGrpSpPr/>
        <p:nvPr/>
      </p:nvGrpSpPr>
      <p:grpSpPr>
        <a:xfrm>
          <a:off x="0" y="0"/>
          <a:ext cx="0" cy="0"/>
          <a:chOff x="0" y="0"/>
          <a:chExt cx="0" cy="0"/>
        </a:xfrm>
      </p:grpSpPr>
      <p:sp>
        <p:nvSpPr>
          <p:cNvPr id="6" name="標題 1">
            <a:extLst>
              <a:ext uri="{FF2B5EF4-FFF2-40B4-BE49-F238E27FC236}">
                <a16:creationId xmlns:a16="http://schemas.microsoft.com/office/drawing/2014/main" id="{EE01FBAF-5E54-6F0B-4D7B-70E3C23C8B65}"/>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Solving problems through collaboration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內容版面配置區 2">
            <a:extLst>
              <a:ext uri="{FF2B5EF4-FFF2-40B4-BE49-F238E27FC236}">
                <a16:creationId xmlns:a16="http://schemas.microsoft.com/office/drawing/2014/main" id="{F72586E4-BC07-B86A-B2D4-8D5DA519C0A7}"/>
              </a:ext>
            </a:extLst>
          </p:cNvPr>
          <p:cNvSpPr txBox="1">
            <a:spLocks/>
          </p:cNvSpPr>
          <p:nvPr/>
        </p:nvSpPr>
        <p:spPr>
          <a:xfrm>
            <a:off x="1097280" y="1845734"/>
            <a:ext cx="10058400" cy="68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In the collaboration process, children may play the following roles:</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a:extLst>
              <a:ext uri="{FF2B5EF4-FFF2-40B4-BE49-F238E27FC236}">
                <a16:creationId xmlns:a16="http://schemas.microsoft.com/office/drawing/2014/main" id="{D8ACB4B2-D3E8-46A4-7EB5-3F1D18C044EF}"/>
              </a:ext>
            </a:extLst>
          </p:cNvPr>
          <p:cNvSpPr txBox="1"/>
          <p:nvPr/>
        </p:nvSpPr>
        <p:spPr>
          <a:xfrm>
            <a:off x="1097280" y="5944229"/>
            <a:ext cx="10294620"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Bennett, N., &amp; Dunne, E. (1992). </a:t>
            </a:r>
            <a:r>
              <a:rPr lang="en-US" altLang="zh-TW" sz="1400" i="1" dirty="0">
                <a:latin typeface="Times New Roman" panose="02020603050405020304" pitchFamily="18" charset="0"/>
                <a:cs typeface="Times New Roman" panose="02020603050405020304" pitchFamily="18" charset="0"/>
              </a:rPr>
              <a:t>Managing classroom groups.</a:t>
            </a:r>
            <a:r>
              <a:rPr lang="en-US" altLang="zh-TW" sz="1400" dirty="0">
                <a:latin typeface="Times New Roman" panose="02020603050405020304" pitchFamily="18" charset="0"/>
                <a:cs typeface="Times New Roman" panose="02020603050405020304" pitchFamily="18" charset="0"/>
              </a:rPr>
              <a:t> Simon &amp; Schuster Education.</a:t>
            </a:r>
            <a:endParaRPr lang="en-HK" sz="14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8AC7A460-7EBD-6601-7362-7D1E73FF18C0}"/>
              </a:ext>
            </a:extLst>
          </p:cNvPr>
          <p:cNvGraphicFramePr>
            <a:graphicFrameLocks noGrp="1"/>
          </p:cNvGraphicFramePr>
          <p:nvPr>
            <p:extLst>
              <p:ext uri="{D42A27DB-BD31-4B8C-83A1-F6EECF244321}">
                <p14:modId xmlns:p14="http://schemas.microsoft.com/office/powerpoint/2010/main" val="2656698840"/>
              </p:ext>
            </p:extLst>
          </p:nvPr>
        </p:nvGraphicFramePr>
        <p:xfrm>
          <a:off x="1381516" y="2371726"/>
          <a:ext cx="9713204" cy="3017520"/>
        </p:xfrm>
        <a:graphic>
          <a:graphicData uri="http://schemas.openxmlformats.org/drawingml/2006/table">
            <a:tbl>
              <a:tblPr firstRow="1" bandRow="1">
                <a:tableStyleId>{5C22544A-7EE6-4342-B048-85BDC9FD1C3A}</a:tableStyleId>
              </a:tblPr>
              <a:tblGrid>
                <a:gridCol w="1894748">
                  <a:extLst>
                    <a:ext uri="{9D8B030D-6E8A-4147-A177-3AD203B41FA5}">
                      <a16:colId xmlns:a16="http://schemas.microsoft.com/office/drawing/2014/main" val="2329939756"/>
                    </a:ext>
                  </a:extLst>
                </a:gridCol>
                <a:gridCol w="7818456">
                  <a:extLst>
                    <a:ext uri="{9D8B030D-6E8A-4147-A177-3AD203B41FA5}">
                      <a16:colId xmlns:a16="http://schemas.microsoft.com/office/drawing/2014/main" val="3650992736"/>
                    </a:ext>
                  </a:extLst>
                </a:gridCol>
              </a:tblGrid>
              <a:tr h="370840">
                <a:tc>
                  <a:txBody>
                    <a:bodyPr/>
                    <a:lstStyle/>
                    <a:p>
                      <a:pPr algn="ctr"/>
                      <a:r>
                        <a:rPr lang="en-US" altLang="zh-HK" sz="2000" b="1" dirty="0">
                          <a:latin typeface="Times New Roman" panose="02020603050405020304" pitchFamily="18" charset="0"/>
                          <a:ea typeface="微軟正黑體" panose="020B0604030504040204" pitchFamily="34" charset="-120"/>
                          <a:cs typeface="Times New Roman" panose="02020603050405020304" pitchFamily="18" charset="0"/>
                        </a:rPr>
                        <a:t>Roles</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Tasks</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1946666"/>
                  </a:ext>
                </a:extLst>
              </a:tr>
              <a:tr h="370840">
                <a:tc>
                  <a:txBody>
                    <a:bodyPr/>
                    <a:lstStyle/>
                    <a:p>
                      <a:pPr marL="0" indent="0">
                        <a:buFont typeface="+mj-lt"/>
                        <a:buNone/>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1) Supervisor</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Guide discussions, help divide work, make plans and maintain progress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394585415"/>
                  </a:ext>
                </a:extLst>
              </a:tr>
              <a:tr h="370840">
                <a:tc>
                  <a:txBody>
                    <a:bodyPr/>
                    <a:lstStyle/>
                    <a:p>
                      <a:pPr marL="0" indent="0">
                        <a:buFont typeface="+mj-lt"/>
                        <a:buNone/>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2)</a:t>
                      </a: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 Encourager</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Encourage group members to express their opinions and maintain relationships among group members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03242050"/>
                  </a:ext>
                </a:extLst>
              </a:tr>
              <a:tr h="370840">
                <a:tc>
                  <a:txBody>
                    <a:bodyPr/>
                    <a:lstStyle/>
                    <a:p>
                      <a:pPr marL="0" indent="0">
                        <a:buFont typeface="+mj-lt"/>
                        <a:buNone/>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3) Recorder</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Clarify ideas, create records and review decisions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4754960"/>
                  </a:ext>
                </a:extLst>
              </a:tr>
              <a:tr h="370840">
                <a:tc>
                  <a:txBody>
                    <a:bodyPr/>
                    <a:lstStyle/>
                    <a:p>
                      <a:pPr marL="0" indent="0">
                        <a:buFont typeface="+mj-lt"/>
                        <a:buNone/>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4)</a:t>
                      </a:r>
                      <a:r>
                        <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Spokesperson</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Express ideas to </a:t>
                      </a:r>
                      <a:r>
                        <a:rPr lang="en-US" sz="1800" strike="noStrike" kern="1200" dirty="0">
                          <a:solidFill>
                            <a:schemeClr val="tx1"/>
                          </a:solidFill>
                          <a:effectLst/>
                          <a:latin typeface="Times New Roman" panose="02020603050405020304" pitchFamily="18" charset="0"/>
                          <a:ea typeface="+mn-ea"/>
                          <a:cs typeface="Times New Roman" panose="02020603050405020304" pitchFamily="18" charset="0"/>
                        </a:rPr>
                        <a:t>other parties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on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behalf of the group</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02485326"/>
                  </a:ext>
                </a:extLst>
              </a:tr>
              <a:tr h="370840">
                <a:tc>
                  <a:txBody>
                    <a:bodyPr/>
                    <a:lstStyle/>
                    <a:p>
                      <a:pPr marL="0" indent="0">
                        <a:buFont typeface="+mj-lt"/>
                        <a:buNone/>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5)</a:t>
                      </a:r>
                      <a:r>
                        <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Secretary</a:t>
                      </a:r>
                      <a:endParaRPr lang="zh-HK" altLang="en-US" sz="2000" b="0" kern="1200" dirty="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Collect or distribute supplies and observe work progress</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748188595"/>
                  </a:ext>
                </a:extLst>
              </a:tr>
              <a:tr h="321328">
                <a:tc>
                  <a:txBody>
                    <a:bodyPr/>
                    <a:lstStyle/>
                    <a:p>
                      <a:pPr marL="0" indent="0">
                        <a:buFont typeface="+mj-lt"/>
                        <a:buNone/>
                      </a:pP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6)</a:t>
                      </a:r>
                      <a:r>
                        <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2000" b="0" dirty="0">
                          <a:latin typeface="Times New Roman" panose="02020603050405020304" pitchFamily="18" charset="0"/>
                          <a:ea typeface="微軟正黑體" panose="020B0604030504040204" pitchFamily="34" charset="-120"/>
                          <a:cs typeface="Times New Roman" panose="02020603050405020304" pitchFamily="18" charset="0"/>
                        </a:rPr>
                        <a:t>Evaluator</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Evaluate the quality of finished work</a:t>
                      </a:r>
                      <a:endParaRPr lang="zh-HK"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4089939940"/>
                  </a:ext>
                </a:extLst>
              </a:tr>
            </a:tbl>
          </a:graphicData>
        </a:graphic>
      </p:graphicFrame>
    </p:spTree>
    <p:extLst>
      <p:ext uri="{BB962C8B-B14F-4D97-AF65-F5344CB8AC3E}">
        <p14:creationId xmlns:p14="http://schemas.microsoft.com/office/powerpoint/2010/main" val="168279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a:extLst>
            <a:ext uri="{FF2B5EF4-FFF2-40B4-BE49-F238E27FC236}">
              <a16:creationId xmlns:a16="http://schemas.microsoft.com/office/drawing/2014/main" id="{E05C3DA1-7947-9E2D-E79E-FD56DC4A007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981C97A-EE50-4592-8313-2269E9EDB8E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Century Gothic" panose="020B0502020202020204" pitchFamily="34" charset="0"/>
                <a:ea typeface="微軟正黑體" panose="020B0604030504040204" pitchFamily="34" charset="-120"/>
              </a:rPr>
              <a:t>主管</a:t>
            </a:r>
            <a:endParaRPr lang="en-US" dirty="0"/>
          </a:p>
        </p:txBody>
      </p:sp>
      <p:sp>
        <p:nvSpPr>
          <p:cNvPr id="11" name="Speech Bubble: Rectangle 10">
            <a:extLst>
              <a:ext uri="{FF2B5EF4-FFF2-40B4-BE49-F238E27FC236}">
                <a16:creationId xmlns:a16="http://schemas.microsoft.com/office/drawing/2014/main" id="{BF556BD2-7474-4187-8DC5-307E7B929937}"/>
              </a:ext>
            </a:extLst>
          </p:cNvPr>
          <p:cNvSpPr/>
          <p:nvPr/>
        </p:nvSpPr>
        <p:spPr>
          <a:xfrm>
            <a:off x="534154" y="1599035"/>
            <a:ext cx="4789283" cy="816321"/>
          </a:xfrm>
          <a:prstGeom prst="wedgeRectCallout">
            <a:avLst>
              <a:gd name="adj1" fmla="val 92918"/>
              <a:gd name="adj2" fmla="val -7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I’ll record what everyone thinks. I’ll make a mind map to </a:t>
            </a:r>
            <a:r>
              <a:rPr lang="en-US" altLang="zh-TW"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show e</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veryone’s thought</a:t>
            </a:r>
            <a:r>
              <a:rPr lang="en-US" altLang="zh-TW"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s!</a:t>
            </a:r>
            <a:endParaRPr lang="en-US"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8017121F-0FAA-47A4-A563-71C0455A6981}"/>
              </a:ext>
            </a:extLst>
          </p:cNvPr>
          <p:cNvSpPr/>
          <p:nvPr/>
        </p:nvSpPr>
        <p:spPr>
          <a:xfrm>
            <a:off x="6698058" y="2786433"/>
            <a:ext cx="5104645" cy="642567"/>
          </a:xfrm>
          <a:prstGeom prst="wedgeRectCallout">
            <a:avLst>
              <a:gd name="adj1" fmla="val -94935"/>
              <a:gd name="adj2" fmla="val 10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I’ll share our group’s ideas to the whole class on everyone’s behalf.</a:t>
            </a:r>
          </a:p>
        </p:txBody>
      </p:sp>
      <p:sp>
        <p:nvSpPr>
          <p:cNvPr id="16" name="Speech Bubble: Rectangle 15">
            <a:extLst>
              <a:ext uri="{FF2B5EF4-FFF2-40B4-BE49-F238E27FC236}">
                <a16:creationId xmlns:a16="http://schemas.microsoft.com/office/drawing/2014/main" id="{E7987136-EB6C-41E4-BFED-B7CF1BCB9C84}"/>
              </a:ext>
            </a:extLst>
          </p:cNvPr>
          <p:cNvSpPr/>
          <p:nvPr/>
        </p:nvSpPr>
        <p:spPr>
          <a:xfrm>
            <a:off x="6750438" y="6080156"/>
            <a:ext cx="5052262" cy="642566"/>
          </a:xfrm>
          <a:prstGeom prst="wedgeRectCallout">
            <a:avLst>
              <a:gd name="adj1" fmla="val -100613"/>
              <a:gd name="adj2" fmla="val -6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Our progress is great! We finished earlier than scheduled!</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Rectangle 17">
            <a:extLst>
              <a:ext uri="{FF2B5EF4-FFF2-40B4-BE49-F238E27FC236}">
                <a16:creationId xmlns:a16="http://schemas.microsoft.com/office/drawing/2014/main" id="{8490FE6F-54E3-497E-8C8E-74D7C8074E21}"/>
              </a:ext>
            </a:extLst>
          </p:cNvPr>
          <p:cNvSpPr/>
          <p:nvPr/>
        </p:nvSpPr>
        <p:spPr>
          <a:xfrm>
            <a:off x="4744016" y="611453"/>
            <a:ext cx="1285592" cy="47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Supervisor</a:t>
            </a:r>
            <a:endParaRPr lang="en-US"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Rectangle 19">
            <a:extLst>
              <a:ext uri="{FF2B5EF4-FFF2-40B4-BE49-F238E27FC236}">
                <a16:creationId xmlns:a16="http://schemas.microsoft.com/office/drawing/2014/main" id="{F889774C-BD3F-4301-A0EE-2730057B21BC}"/>
              </a:ext>
            </a:extLst>
          </p:cNvPr>
          <p:cNvSpPr/>
          <p:nvPr/>
        </p:nvSpPr>
        <p:spPr>
          <a:xfrm>
            <a:off x="7448889" y="1722483"/>
            <a:ext cx="1107996" cy="369332"/>
          </a:xfrm>
          <a:prstGeom prst="rect">
            <a:avLst/>
          </a:prstGeom>
        </p:spPr>
        <p:txBody>
          <a:bodyPr wrap="none">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Recorder</a:t>
            </a:r>
            <a:endParaRPr lang="en-US" b="1"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98798E78-2B05-4D1C-B906-F00BDC7601A8}"/>
              </a:ext>
            </a:extLst>
          </p:cNvPr>
          <p:cNvSpPr/>
          <p:nvPr/>
        </p:nvSpPr>
        <p:spPr>
          <a:xfrm>
            <a:off x="2871436" y="2985031"/>
            <a:ext cx="1544012" cy="369332"/>
          </a:xfrm>
          <a:prstGeom prst="rect">
            <a:avLst/>
          </a:prstGeom>
        </p:spPr>
        <p:txBody>
          <a:bodyPr wrap="none">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Spokesperson</a:t>
            </a:r>
            <a:endParaRPr lang="en-US" b="1"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35937A5-BB83-4835-8CB0-C5DEFA71E18D}"/>
              </a:ext>
            </a:extLst>
          </p:cNvPr>
          <p:cNvSpPr/>
          <p:nvPr/>
        </p:nvSpPr>
        <p:spPr>
          <a:xfrm>
            <a:off x="5075501" y="4943627"/>
            <a:ext cx="1129476" cy="369332"/>
          </a:xfrm>
          <a:prstGeom prst="rect">
            <a:avLst/>
          </a:prstGeom>
        </p:spPr>
        <p:txBody>
          <a:bodyPr wrap="none">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Secretary</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3" name="Rectangle 22">
            <a:extLst>
              <a:ext uri="{FF2B5EF4-FFF2-40B4-BE49-F238E27FC236}">
                <a16:creationId xmlns:a16="http://schemas.microsoft.com/office/drawing/2014/main" id="{2304A4C0-EBA4-4533-B8DF-8512B729B19F}"/>
              </a:ext>
            </a:extLst>
          </p:cNvPr>
          <p:cNvSpPr/>
          <p:nvPr/>
        </p:nvSpPr>
        <p:spPr>
          <a:xfrm>
            <a:off x="3057384" y="6128967"/>
            <a:ext cx="1172116" cy="369332"/>
          </a:xfrm>
          <a:prstGeom prst="rect">
            <a:avLst/>
          </a:prstGeom>
        </p:spPr>
        <p:txBody>
          <a:bodyPr wrap="none">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Evaluator</a:t>
            </a:r>
            <a:endParaRPr lang="en-US" b="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55B1261-78EF-45BE-A6C8-7FDD443ABD2B}"/>
              </a:ext>
            </a:extLst>
          </p:cNvPr>
          <p:cNvGrpSpPr/>
          <p:nvPr/>
        </p:nvGrpSpPr>
        <p:grpSpPr>
          <a:xfrm>
            <a:off x="534155" y="453222"/>
            <a:ext cx="11268548" cy="935206"/>
            <a:chOff x="461727" y="308367"/>
            <a:chExt cx="11268548" cy="935206"/>
          </a:xfrm>
        </p:grpSpPr>
        <p:sp>
          <p:nvSpPr>
            <p:cNvPr id="9" name="Speech Bubble: Rectangle 8">
              <a:extLst>
                <a:ext uri="{FF2B5EF4-FFF2-40B4-BE49-F238E27FC236}">
                  <a16:creationId xmlns:a16="http://schemas.microsoft.com/office/drawing/2014/main" id="{3B49D647-3301-42E4-B84C-E00BCCF56E52}"/>
                </a:ext>
              </a:extLst>
            </p:cNvPr>
            <p:cNvSpPr/>
            <p:nvPr/>
          </p:nvSpPr>
          <p:spPr>
            <a:xfrm>
              <a:off x="461727" y="319890"/>
              <a:ext cx="3397892" cy="787242"/>
            </a:xfrm>
            <a:prstGeom prst="wedgeRectCallout">
              <a:avLst>
                <a:gd name="adj1" fmla="val 75194"/>
                <a:gd name="adj2" fmla="val -2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Let’s all express our opinions. Shall Siu Ming speak first?</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32A65CB8-A63C-4146-ABF4-A0089ECAEEDE}"/>
                </a:ext>
              </a:extLst>
            </p:cNvPr>
            <p:cNvSpPr/>
            <p:nvPr/>
          </p:nvSpPr>
          <p:spPr>
            <a:xfrm>
              <a:off x="7315200" y="308367"/>
              <a:ext cx="4415075" cy="935206"/>
            </a:xfrm>
            <a:prstGeom prst="wedgeRectCallout">
              <a:avLst>
                <a:gd name="adj1" fmla="val -82917"/>
                <a:gd name="adj2" fmla="val -3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Let’s divide the work. I think it can be divided into three parts, and we can each be responsible for one part.</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3" name="Group 2">
            <a:extLst>
              <a:ext uri="{FF2B5EF4-FFF2-40B4-BE49-F238E27FC236}">
                <a16:creationId xmlns:a16="http://schemas.microsoft.com/office/drawing/2014/main" id="{C963EF49-7A39-4AA9-9CCC-BE75A5AF9354}"/>
              </a:ext>
            </a:extLst>
          </p:cNvPr>
          <p:cNvGrpSpPr/>
          <p:nvPr/>
        </p:nvGrpSpPr>
        <p:grpSpPr>
          <a:xfrm>
            <a:off x="668625" y="4742971"/>
            <a:ext cx="11268545" cy="964100"/>
            <a:chOff x="461727" y="4682150"/>
            <a:chExt cx="11268545" cy="964100"/>
          </a:xfrm>
        </p:grpSpPr>
        <p:sp>
          <p:nvSpPr>
            <p:cNvPr id="15" name="Speech Bubble: Rectangle 14">
              <a:extLst>
                <a:ext uri="{FF2B5EF4-FFF2-40B4-BE49-F238E27FC236}">
                  <a16:creationId xmlns:a16="http://schemas.microsoft.com/office/drawing/2014/main" id="{C027B704-9F63-4AA6-AE9B-095369F32757}"/>
                </a:ext>
              </a:extLst>
            </p:cNvPr>
            <p:cNvSpPr/>
            <p:nvPr/>
          </p:nvSpPr>
          <p:spPr>
            <a:xfrm>
              <a:off x="461727" y="4682150"/>
              <a:ext cx="3397892" cy="964100"/>
            </a:xfrm>
            <a:prstGeom prst="wedgeRectCallout">
              <a:avLst>
                <a:gd name="adj1" fmla="val 78716"/>
                <a:gd name="adj2" fmla="val -5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Do you need to interview a tourist? Let me ask the other team members for you…</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0AC77F7F-03EE-40B3-B776-B9D1A0B1B65C}"/>
                </a:ext>
              </a:extLst>
            </p:cNvPr>
            <p:cNvSpPr/>
            <p:nvPr/>
          </p:nvSpPr>
          <p:spPr>
            <a:xfrm>
              <a:off x="7315199" y="4682150"/>
              <a:ext cx="4415073" cy="964100"/>
            </a:xfrm>
            <a:prstGeom prst="wedgeRectCallout">
              <a:avLst>
                <a:gd name="adj1" fmla="val -81713"/>
                <a:gd name="adj2" fmla="val -3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We’ve created a Google document so we can all </a:t>
              </a:r>
              <a:r>
                <a:rPr lang="en-US" altLang="zh-TW"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take turn to </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edit the same document online.</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5" name="Speech Bubble: Rectangle 24">
            <a:extLst>
              <a:ext uri="{FF2B5EF4-FFF2-40B4-BE49-F238E27FC236}">
                <a16:creationId xmlns:a16="http://schemas.microsoft.com/office/drawing/2014/main" id="{D81DD8F9-3DB8-4C98-B478-6453E7ED2317}"/>
              </a:ext>
            </a:extLst>
          </p:cNvPr>
          <p:cNvSpPr/>
          <p:nvPr/>
        </p:nvSpPr>
        <p:spPr>
          <a:xfrm>
            <a:off x="534154" y="3741518"/>
            <a:ext cx="4789283" cy="641752"/>
          </a:xfrm>
          <a:prstGeom prst="wedgeRectCallout">
            <a:avLst>
              <a:gd name="adj1" fmla="val 94822"/>
              <a:gd name="adj2" fmla="val 2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This idea is great! The best thing is that it is creative and feasible!</a:t>
            </a:r>
            <a:endParaRPr 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6" name="Rectangle 25">
            <a:extLst>
              <a:ext uri="{FF2B5EF4-FFF2-40B4-BE49-F238E27FC236}">
                <a16:creationId xmlns:a16="http://schemas.microsoft.com/office/drawing/2014/main" id="{4FAF4F5D-F39D-4066-860A-BCF424738DED}"/>
              </a:ext>
            </a:extLst>
          </p:cNvPr>
          <p:cNvSpPr/>
          <p:nvPr/>
        </p:nvSpPr>
        <p:spPr>
          <a:xfrm>
            <a:off x="7327258" y="3821616"/>
            <a:ext cx="1582090" cy="47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Encourager</a:t>
            </a:r>
            <a:endParaRPr lang="en-US"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9309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p:bldP spid="20" grpId="0"/>
      <p:bldP spid="21" grpId="0"/>
      <p:bldP spid="22" grpId="0"/>
      <p:bldP spid="23" grpId="0"/>
      <p:bldP spid="25" grpId="0" animBg="1"/>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a:extLst>
            <a:ext uri="{FF2B5EF4-FFF2-40B4-BE49-F238E27FC236}">
              <a16:creationId xmlns:a16="http://schemas.microsoft.com/office/drawing/2014/main" id="{8317CD45-25D2-220E-FE97-7737E2645AD5}"/>
            </a:ext>
          </a:extLst>
        </p:cNvPr>
        <p:cNvGrpSpPr/>
        <p:nvPr/>
      </p:nvGrpSpPr>
      <p:grpSpPr>
        <a:xfrm>
          <a:off x="0" y="0"/>
          <a:ext cx="0" cy="0"/>
          <a:chOff x="0" y="0"/>
          <a:chExt cx="0" cy="0"/>
        </a:xfrm>
      </p:grpSpPr>
      <p:sp>
        <p:nvSpPr>
          <p:cNvPr id="14" name="內容版面配置區 2">
            <a:extLst>
              <a:ext uri="{FF2B5EF4-FFF2-40B4-BE49-F238E27FC236}">
                <a16:creationId xmlns:a16="http://schemas.microsoft.com/office/drawing/2014/main" id="{312F5788-0C34-A7B6-0E52-743D716572C6}"/>
              </a:ext>
            </a:extLst>
          </p:cNvPr>
          <p:cNvSpPr txBox="1">
            <a:spLocks/>
          </p:cNvSpPr>
          <p:nvPr/>
        </p:nvSpPr>
        <p:spPr>
          <a:xfrm>
            <a:off x="1097280" y="1845734"/>
            <a:ext cx="10058400"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If the child decides to collaborate with team members, the child can use a Kanban to make the division of </a:t>
            </a:r>
            <a:r>
              <a:rPr lang="en-US" altLang="zh-TW"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labour</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more transparent and specific.</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 Kanban includes:</a:t>
            </a:r>
          </a:p>
        </p:txBody>
      </p:sp>
      <p:sp>
        <p:nvSpPr>
          <p:cNvPr id="2" name="內容版面配置區 2">
            <a:extLst>
              <a:ext uri="{FF2B5EF4-FFF2-40B4-BE49-F238E27FC236}">
                <a16:creationId xmlns:a16="http://schemas.microsoft.com/office/drawing/2014/main" id="{88390F05-A2B9-7C77-9E97-442F08E4FE7B}"/>
              </a:ext>
            </a:extLst>
          </p:cNvPr>
          <p:cNvSpPr txBox="1">
            <a:spLocks/>
          </p:cNvSpPr>
          <p:nvPr/>
        </p:nvSpPr>
        <p:spPr>
          <a:xfrm>
            <a:off x="1097280" y="3404865"/>
            <a:ext cx="10058400" cy="2113709"/>
          </a:xfrm>
          <a:prstGeom prst="rect">
            <a:avLst/>
          </a:prstGeom>
        </p:spPr>
        <p:txBody>
          <a:bodyPr vert="horz" lIns="0" tIns="45720" rIns="0" bIns="45720" numCol="2"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Task</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Responsible team member</a:t>
            </a: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Estimated completion date</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Progress: Not started, in progress, completed</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Actual completion date</a:t>
            </a: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Problems encountered?</a:t>
            </a: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Solution to problem?</a:t>
            </a:r>
          </a:p>
        </p:txBody>
      </p:sp>
      <p:sp>
        <p:nvSpPr>
          <p:cNvPr id="3" name="Rectangle 4">
            <a:extLst>
              <a:ext uri="{FF2B5EF4-FFF2-40B4-BE49-F238E27FC236}">
                <a16:creationId xmlns:a16="http://schemas.microsoft.com/office/drawing/2014/main" id="{4D60B821-0D99-58E2-4934-68B80AAD8370}"/>
              </a:ext>
            </a:extLst>
          </p:cNvPr>
          <p:cNvSpPr/>
          <p:nvPr/>
        </p:nvSpPr>
        <p:spPr>
          <a:xfrm>
            <a:off x="692149" y="5688506"/>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Sugimori</a:t>
            </a:r>
            <a:r>
              <a:rPr lang="en-US" sz="1400" dirty="0">
                <a:latin typeface="Times New Roman" panose="02020603050405020304" pitchFamily="18" charset="0"/>
                <a:cs typeface="Times New Roman" panose="02020603050405020304" pitchFamily="18" charset="0"/>
              </a:rPr>
              <a:t>, Y., Kusunoki, K., Cho, F., &amp; </a:t>
            </a:r>
            <a:r>
              <a:rPr lang="en-US" sz="1400" dirty="0" err="1">
                <a:latin typeface="Times New Roman" panose="02020603050405020304" pitchFamily="18" charset="0"/>
                <a:cs typeface="Times New Roman" panose="02020603050405020304" pitchFamily="18" charset="0"/>
              </a:rPr>
              <a:t>Uchikawa</a:t>
            </a:r>
            <a:r>
              <a:rPr lang="en-US" sz="1400" dirty="0">
                <a:latin typeface="Times New Roman" panose="02020603050405020304" pitchFamily="18" charset="0"/>
                <a:cs typeface="Times New Roman" panose="02020603050405020304" pitchFamily="18" charset="0"/>
              </a:rPr>
              <a:t>, S. (1977). Toyota production system and kanban system materialization of just-in-time and respect-for-human system. </a:t>
            </a:r>
            <a:r>
              <a:rPr lang="en-US" sz="1400" i="1" dirty="0">
                <a:latin typeface="Times New Roman" panose="02020603050405020304" pitchFamily="18" charset="0"/>
                <a:cs typeface="Times New Roman" panose="02020603050405020304" pitchFamily="18" charset="0"/>
              </a:rPr>
              <a:t>The </a:t>
            </a:r>
            <a:r>
              <a:rPr lang="en-US" altLang="zh-TW" sz="1400" i="1" dirty="0">
                <a:latin typeface="Times New Roman" panose="02020603050405020304" pitchFamily="18" charset="0"/>
                <a:cs typeface="Times New Roman" panose="02020603050405020304" pitchFamily="18" charset="0"/>
              </a:rPr>
              <a:t>I</a:t>
            </a:r>
            <a:r>
              <a:rPr lang="en-US" sz="1400" i="1" dirty="0">
                <a:latin typeface="Times New Roman" panose="02020603050405020304" pitchFamily="18" charset="0"/>
                <a:cs typeface="Times New Roman" panose="02020603050405020304" pitchFamily="18" charset="0"/>
              </a:rPr>
              <a:t>nternational </a:t>
            </a:r>
            <a:r>
              <a:rPr lang="en-US" altLang="zh-TW" sz="1400" i="1" dirty="0">
                <a:latin typeface="Times New Roman" panose="02020603050405020304" pitchFamily="18" charset="0"/>
                <a:cs typeface="Times New Roman" panose="02020603050405020304" pitchFamily="18" charset="0"/>
              </a:rPr>
              <a:t>J</a:t>
            </a:r>
            <a:r>
              <a:rPr lang="en-US" sz="1400" i="1" dirty="0">
                <a:latin typeface="Times New Roman" panose="02020603050405020304" pitchFamily="18" charset="0"/>
                <a:cs typeface="Times New Roman" panose="02020603050405020304" pitchFamily="18" charset="0"/>
              </a:rPr>
              <a:t>ournal of </a:t>
            </a:r>
            <a:r>
              <a:rPr lang="en-US" altLang="zh-TW" sz="1400" i="1" dirty="0">
                <a:latin typeface="Times New Roman" panose="02020603050405020304" pitchFamily="18" charset="0"/>
                <a:cs typeface="Times New Roman" panose="02020603050405020304" pitchFamily="18" charset="0"/>
              </a:rPr>
              <a:t>P</a:t>
            </a:r>
            <a:r>
              <a:rPr lang="en-US" sz="1400" i="1" dirty="0">
                <a:latin typeface="Times New Roman" panose="02020603050405020304" pitchFamily="18" charset="0"/>
                <a:cs typeface="Times New Roman" panose="02020603050405020304" pitchFamily="18" charset="0"/>
              </a:rPr>
              <a:t>roduction </a:t>
            </a:r>
            <a:r>
              <a:rPr lang="en-US" altLang="zh-TW" sz="1400" i="1" dirty="0">
                <a:latin typeface="Times New Roman" panose="02020603050405020304" pitchFamily="18" charset="0"/>
                <a:cs typeface="Times New Roman" panose="02020603050405020304" pitchFamily="18" charset="0"/>
              </a:rPr>
              <a:t>R</a:t>
            </a:r>
            <a:r>
              <a:rPr lang="en-US" sz="1400" i="1" dirty="0">
                <a:latin typeface="Times New Roman" panose="02020603050405020304" pitchFamily="18" charset="0"/>
                <a:cs typeface="Times New Roman" panose="02020603050405020304" pitchFamily="18" charset="0"/>
              </a:rPr>
              <a:t>esearch, 15</a:t>
            </a:r>
            <a:r>
              <a:rPr lang="en-US" sz="1400" dirty="0">
                <a:latin typeface="Times New Roman" panose="02020603050405020304" pitchFamily="18" charset="0"/>
                <a:cs typeface="Times New Roman" panose="02020603050405020304" pitchFamily="18" charset="0"/>
              </a:rPr>
              <a:t>(6), 553-564.</a:t>
            </a:r>
          </a:p>
        </p:txBody>
      </p:sp>
      <p:sp>
        <p:nvSpPr>
          <p:cNvPr id="6" name="標題 1">
            <a:extLst>
              <a:ext uri="{FF2B5EF4-FFF2-40B4-BE49-F238E27FC236}">
                <a16:creationId xmlns:a16="http://schemas.microsoft.com/office/drawing/2014/main" id="{9709B8E6-A9A7-D832-A4EE-9E1966B00054}"/>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Solving problems through collaboration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96870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a:extLst>
            <a:ext uri="{FF2B5EF4-FFF2-40B4-BE49-F238E27FC236}">
              <a16:creationId xmlns:a16="http://schemas.microsoft.com/office/drawing/2014/main" id="{E05C3DA1-7947-9E2D-E79E-FD56DC4A0075}"/>
            </a:ext>
          </a:extLst>
        </p:cNvPr>
        <p:cNvGrpSpPr/>
        <p:nvPr/>
      </p:nvGrpSpPr>
      <p:grpSpPr>
        <a:xfrm>
          <a:off x="0" y="0"/>
          <a:ext cx="0" cy="0"/>
          <a:chOff x="0" y="0"/>
          <a:chExt cx="0" cy="0"/>
        </a:xfrm>
      </p:grpSpPr>
      <p:sp>
        <p:nvSpPr>
          <p:cNvPr id="4" name="Rectangle 8">
            <a:extLst>
              <a:ext uri="{FF2B5EF4-FFF2-40B4-BE49-F238E27FC236}">
                <a16:creationId xmlns:a16="http://schemas.microsoft.com/office/drawing/2014/main" id="{32FA0598-F8D7-05E8-B641-364884A85415}"/>
              </a:ext>
            </a:extLst>
          </p:cNvPr>
          <p:cNvSpPr/>
          <p:nvPr/>
        </p:nvSpPr>
        <p:spPr>
          <a:xfrm>
            <a:off x="0" y="-37892"/>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內容版面配置區 2">
            <a:extLst>
              <a:ext uri="{FF2B5EF4-FFF2-40B4-BE49-F238E27FC236}">
                <a16:creationId xmlns:a16="http://schemas.microsoft.com/office/drawing/2014/main" id="{A0F03122-5DB2-5B5B-CE65-B321801A9A57}"/>
              </a:ext>
            </a:extLst>
          </p:cNvPr>
          <p:cNvSpPr txBox="1">
            <a:spLocks/>
          </p:cNvSpPr>
          <p:nvPr/>
        </p:nvSpPr>
        <p:spPr>
          <a:xfrm>
            <a:off x="1097280" y="1401548"/>
            <a:ext cx="10058400" cy="6155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Example of a Kanban:</a:t>
            </a:r>
          </a:p>
        </p:txBody>
      </p:sp>
      <p:sp>
        <p:nvSpPr>
          <p:cNvPr id="10" name="Rectangle 4">
            <a:extLst>
              <a:ext uri="{FF2B5EF4-FFF2-40B4-BE49-F238E27FC236}">
                <a16:creationId xmlns:a16="http://schemas.microsoft.com/office/drawing/2014/main" id="{9574A858-EFC4-095F-C0FB-1D495678D302}"/>
              </a:ext>
            </a:extLst>
          </p:cNvPr>
          <p:cNvSpPr/>
          <p:nvPr/>
        </p:nvSpPr>
        <p:spPr>
          <a:xfrm>
            <a:off x="816547" y="6296888"/>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Sugimori</a:t>
            </a:r>
            <a:r>
              <a:rPr lang="en-US" sz="1400" dirty="0">
                <a:latin typeface="Times New Roman" panose="02020603050405020304" pitchFamily="18" charset="0"/>
                <a:cs typeface="Times New Roman" panose="02020603050405020304" pitchFamily="18" charset="0"/>
              </a:rPr>
              <a:t>, Y., Kusunoki, K., Cho, F., &amp; </a:t>
            </a:r>
            <a:r>
              <a:rPr lang="en-US" sz="1400" dirty="0" err="1">
                <a:latin typeface="Times New Roman" panose="02020603050405020304" pitchFamily="18" charset="0"/>
                <a:cs typeface="Times New Roman" panose="02020603050405020304" pitchFamily="18" charset="0"/>
              </a:rPr>
              <a:t>Uchikawa</a:t>
            </a:r>
            <a:r>
              <a:rPr lang="en-US" sz="1400" dirty="0">
                <a:latin typeface="Times New Roman" panose="02020603050405020304" pitchFamily="18" charset="0"/>
                <a:cs typeface="Times New Roman" panose="02020603050405020304" pitchFamily="18" charset="0"/>
              </a:rPr>
              <a:t>, S. (1977). Toyota production system and kanban system materialization of just-in-time and respect-for-human system. </a:t>
            </a:r>
            <a:r>
              <a:rPr lang="en-US" sz="1400" i="1" dirty="0">
                <a:latin typeface="Times New Roman" panose="02020603050405020304" pitchFamily="18" charset="0"/>
                <a:cs typeface="Times New Roman" panose="02020603050405020304" pitchFamily="18" charset="0"/>
              </a:rPr>
              <a:t>The </a:t>
            </a:r>
            <a:r>
              <a:rPr lang="en-US" altLang="zh-TW" sz="1400" i="1" dirty="0">
                <a:latin typeface="Times New Roman" panose="02020603050405020304" pitchFamily="18" charset="0"/>
                <a:cs typeface="Times New Roman" panose="02020603050405020304" pitchFamily="18" charset="0"/>
              </a:rPr>
              <a:t>I</a:t>
            </a:r>
            <a:r>
              <a:rPr lang="en-US" sz="1400" i="1" dirty="0">
                <a:latin typeface="Times New Roman" panose="02020603050405020304" pitchFamily="18" charset="0"/>
                <a:cs typeface="Times New Roman" panose="02020603050405020304" pitchFamily="18" charset="0"/>
              </a:rPr>
              <a:t>nternational </a:t>
            </a:r>
            <a:r>
              <a:rPr lang="en-US" altLang="zh-TW" sz="1400" i="1" dirty="0">
                <a:latin typeface="Times New Roman" panose="02020603050405020304" pitchFamily="18" charset="0"/>
                <a:cs typeface="Times New Roman" panose="02020603050405020304" pitchFamily="18" charset="0"/>
              </a:rPr>
              <a:t>J</a:t>
            </a:r>
            <a:r>
              <a:rPr lang="en-US" sz="1400" i="1" dirty="0">
                <a:latin typeface="Times New Roman" panose="02020603050405020304" pitchFamily="18" charset="0"/>
                <a:cs typeface="Times New Roman" panose="02020603050405020304" pitchFamily="18" charset="0"/>
              </a:rPr>
              <a:t>ournal of </a:t>
            </a:r>
            <a:r>
              <a:rPr lang="en-US" altLang="zh-TW" sz="1400" i="1" dirty="0">
                <a:latin typeface="Times New Roman" panose="02020603050405020304" pitchFamily="18" charset="0"/>
                <a:cs typeface="Times New Roman" panose="02020603050405020304" pitchFamily="18" charset="0"/>
              </a:rPr>
              <a:t>P</a:t>
            </a:r>
            <a:r>
              <a:rPr lang="en-US" sz="1400" i="1" dirty="0">
                <a:latin typeface="Times New Roman" panose="02020603050405020304" pitchFamily="18" charset="0"/>
                <a:cs typeface="Times New Roman" panose="02020603050405020304" pitchFamily="18" charset="0"/>
              </a:rPr>
              <a:t>roduction </a:t>
            </a:r>
            <a:r>
              <a:rPr lang="en-US" altLang="zh-TW" sz="1400" i="1" dirty="0">
                <a:latin typeface="Times New Roman" panose="02020603050405020304" pitchFamily="18" charset="0"/>
                <a:cs typeface="Times New Roman" panose="02020603050405020304" pitchFamily="18" charset="0"/>
              </a:rPr>
              <a:t>R</a:t>
            </a:r>
            <a:r>
              <a:rPr lang="en-US" sz="1400" i="1" dirty="0">
                <a:latin typeface="Times New Roman" panose="02020603050405020304" pitchFamily="18" charset="0"/>
                <a:cs typeface="Times New Roman" panose="02020603050405020304" pitchFamily="18" charset="0"/>
              </a:rPr>
              <a:t>esearch, 15</a:t>
            </a:r>
            <a:r>
              <a:rPr lang="en-US" sz="1400" dirty="0">
                <a:latin typeface="Times New Roman" panose="02020603050405020304" pitchFamily="18" charset="0"/>
                <a:cs typeface="Times New Roman" panose="02020603050405020304" pitchFamily="18" charset="0"/>
              </a:rPr>
              <a:t>(6), 553-564.</a:t>
            </a:r>
          </a:p>
        </p:txBody>
      </p:sp>
      <p:sp>
        <p:nvSpPr>
          <p:cNvPr id="6" name="標題 1">
            <a:extLst>
              <a:ext uri="{FF2B5EF4-FFF2-40B4-BE49-F238E27FC236}">
                <a16:creationId xmlns:a16="http://schemas.microsoft.com/office/drawing/2014/main" id="{EE01FBAF-5E54-6F0B-4D7B-70E3C23C8B65}"/>
              </a:ext>
            </a:extLst>
          </p:cNvPr>
          <p:cNvSpPr>
            <a:spLocks noGrp="1"/>
          </p:cNvSpPr>
          <p:nvPr>
            <p:ph type="title"/>
          </p:nvPr>
        </p:nvSpPr>
        <p:spPr>
          <a:xfrm>
            <a:off x="975360" y="551192"/>
            <a:ext cx="10763026" cy="796066"/>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Cultivating problem solving skills in children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F142174D-0429-4E7C-BF74-49310F5E6FF7}"/>
              </a:ext>
            </a:extLst>
          </p:cNvPr>
          <p:cNvGraphicFramePr>
            <a:graphicFrameLocks noGrp="1"/>
          </p:cNvGraphicFramePr>
          <p:nvPr>
            <p:extLst>
              <p:ext uri="{D42A27DB-BD31-4B8C-83A1-F6EECF244321}">
                <p14:modId xmlns:p14="http://schemas.microsoft.com/office/powerpoint/2010/main" val="3987540306"/>
              </p:ext>
            </p:extLst>
          </p:nvPr>
        </p:nvGraphicFramePr>
        <p:xfrm>
          <a:off x="1097280" y="1899543"/>
          <a:ext cx="10641106" cy="4241193"/>
        </p:xfrm>
        <a:graphic>
          <a:graphicData uri="http://schemas.openxmlformats.org/drawingml/2006/table">
            <a:tbl>
              <a:tblPr firstRow="1" firstCol="1" bandRow="1">
                <a:tableStyleId>{5C22544A-7EE6-4342-B048-85BDC9FD1C3A}</a:tableStyleId>
              </a:tblPr>
              <a:tblGrid>
                <a:gridCol w="1742853">
                  <a:extLst>
                    <a:ext uri="{9D8B030D-6E8A-4147-A177-3AD203B41FA5}">
                      <a16:colId xmlns:a16="http://schemas.microsoft.com/office/drawing/2014/main" val="2148301445"/>
                    </a:ext>
                  </a:extLst>
                </a:gridCol>
                <a:gridCol w="1220282">
                  <a:extLst>
                    <a:ext uri="{9D8B030D-6E8A-4147-A177-3AD203B41FA5}">
                      <a16:colId xmlns:a16="http://schemas.microsoft.com/office/drawing/2014/main" val="334007351"/>
                    </a:ext>
                  </a:extLst>
                </a:gridCol>
                <a:gridCol w="1098082">
                  <a:extLst>
                    <a:ext uri="{9D8B030D-6E8A-4147-A177-3AD203B41FA5}">
                      <a16:colId xmlns:a16="http://schemas.microsoft.com/office/drawing/2014/main" val="34394797"/>
                    </a:ext>
                  </a:extLst>
                </a:gridCol>
                <a:gridCol w="848519">
                  <a:extLst>
                    <a:ext uri="{9D8B030D-6E8A-4147-A177-3AD203B41FA5}">
                      <a16:colId xmlns:a16="http://schemas.microsoft.com/office/drawing/2014/main" val="1486239306"/>
                    </a:ext>
                  </a:extLst>
                </a:gridCol>
                <a:gridCol w="1017189">
                  <a:extLst>
                    <a:ext uri="{9D8B030D-6E8A-4147-A177-3AD203B41FA5}">
                      <a16:colId xmlns:a16="http://schemas.microsoft.com/office/drawing/2014/main" val="1685993590"/>
                    </a:ext>
                  </a:extLst>
                </a:gridCol>
                <a:gridCol w="1017189">
                  <a:extLst>
                    <a:ext uri="{9D8B030D-6E8A-4147-A177-3AD203B41FA5}">
                      <a16:colId xmlns:a16="http://schemas.microsoft.com/office/drawing/2014/main" val="2954069976"/>
                    </a:ext>
                  </a:extLst>
                </a:gridCol>
                <a:gridCol w="1233191">
                  <a:extLst>
                    <a:ext uri="{9D8B030D-6E8A-4147-A177-3AD203B41FA5}">
                      <a16:colId xmlns:a16="http://schemas.microsoft.com/office/drawing/2014/main" val="1855273256"/>
                    </a:ext>
                  </a:extLst>
                </a:gridCol>
                <a:gridCol w="1235773">
                  <a:extLst>
                    <a:ext uri="{9D8B030D-6E8A-4147-A177-3AD203B41FA5}">
                      <a16:colId xmlns:a16="http://schemas.microsoft.com/office/drawing/2014/main" val="2822033690"/>
                    </a:ext>
                  </a:extLst>
                </a:gridCol>
                <a:gridCol w="1228028">
                  <a:extLst>
                    <a:ext uri="{9D8B030D-6E8A-4147-A177-3AD203B41FA5}">
                      <a16:colId xmlns:a16="http://schemas.microsoft.com/office/drawing/2014/main" val="596632247"/>
                    </a:ext>
                  </a:extLst>
                </a:gridCol>
              </a:tblGrid>
              <a:tr h="215571">
                <a:tc gridSpan="9">
                  <a:txBody>
                    <a:bodyPr/>
                    <a:lstStyle/>
                    <a:p>
                      <a:pPr marL="0" marR="0" algn="ctr">
                        <a:lnSpc>
                          <a:spcPts val="1200"/>
                        </a:lnSpc>
                        <a:spcBef>
                          <a:spcPts val="0"/>
                        </a:spcBef>
                        <a:spcAft>
                          <a:spcPts val="0"/>
                        </a:spcAft>
                      </a:pPr>
                      <a:r>
                        <a:rPr lang="en-US" sz="900" dirty="0">
                          <a:effectLst/>
                        </a:rPr>
                        <a:t>Kanban</a:t>
                      </a:r>
                      <a:endParaRPr lang="en-US" sz="1200" dirty="0">
                        <a:effectLst/>
                        <a:latin typeface="Times New Roman" panose="02020603050405020304" pitchFamily="18" charset="0"/>
                        <a:ea typeface="細明體" panose="02020509000000000000" pitchFamily="49" charset="-12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3296530"/>
                  </a:ext>
                </a:extLst>
              </a:tr>
              <a:tr h="215571">
                <a:tc>
                  <a:txBody>
                    <a:bodyPr/>
                    <a:lstStyle/>
                    <a:p>
                      <a:pPr marL="0" marR="0">
                        <a:lnSpc>
                          <a:spcPts val="1200"/>
                        </a:lnSpc>
                        <a:spcBef>
                          <a:spcPts val="0"/>
                        </a:spcBef>
                        <a:spcAft>
                          <a:spcPts val="0"/>
                        </a:spcAft>
                      </a:pPr>
                      <a:r>
                        <a:rPr lang="en-US" sz="900">
                          <a:effectLst/>
                        </a:rPr>
                        <a:t>Goal:</a:t>
                      </a:r>
                      <a:endParaRPr lang="en-US" sz="1200">
                        <a:effectLst/>
                        <a:latin typeface="Times New Roman" panose="02020603050405020304" pitchFamily="18" charset="0"/>
                        <a:ea typeface="細明體" panose="02020509000000000000" pitchFamily="49" charset="-120"/>
                      </a:endParaRPr>
                    </a:p>
                  </a:txBody>
                  <a:tcPr marL="68580" marR="68580" marT="0" marB="0"/>
                </a:tc>
                <a:tc gridSpan="8">
                  <a:txBody>
                    <a:bodyPr/>
                    <a:lstStyle/>
                    <a:p>
                      <a:pPr marL="0" marR="0">
                        <a:lnSpc>
                          <a:spcPts val="1200"/>
                        </a:lnSpc>
                        <a:spcBef>
                          <a:spcPts val="0"/>
                        </a:spcBef>
                        <a:spcAft>
                          <a:spcPts val="0"/>
                        </a:spcAft>
                      </a:pPr>
                      <a:r>
                        <a:rPr lang="en-US" sz="900" dirty="0">
                          <a:effectLst/>
                        </a:rPr>
                        <a:t>To give a group presentation on the topic “All About Hong Kong”</a:t>
                      </a:r>
                      <a:endParaRPr lang="en-US" sz="1200" dirty="0">
                        <a:effectLst/>
                        <a:latin typeface="Times New Roman" panose="02020603050405020304" pitchFamily="18" charset="0"/>
                        <a:ea typeface="細明體" panose="02020509000000000000" pitchFamily="49" charset="-12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6527833"/>
                  </a:ext>
                </a:extLst>
              </a:tr>
              <a:tr h="215571">
                <a:tc>
                  <a:txBody>
                    <a:bodyPr/>
                    <a:lstStyle/>
                    <a:p>
                      <a:pPr marL="0" marR="0">
                        <a:lnSpc>
                          <a:spcPts val="1200"/>
                        </a:lnSpc>
                        <a:spcBef>
                          <a:spcPts val="0"/>
                        </a:spcBef>
                        <a:spcAft>
                          <a:spcPts val="0"/>
                        </a:spcAft>
                      </a:pPr>
                      <a:r>
                        <a:rPr lang="en-US" sz="900">
                          <a:effectLst/>
                        </a:rPr>
                        <a:t>Team members:</a:t>
                      </a:r>
                      <a:endParaRPr lang="en-US" sz="1200">
                        <a:effectLst/>
                        <a:latin typeface="Times New Roman" panose="02020603050405020304" pitchFamily="18" charset="0"/>
                        <a:ea typeface="細明體" panose="02020509000000000000" pitchFamily="49" charset="-120"/>
                      </a:endParaRPr>
                    </a:p>
                  </a:txBody>
                  <a:tcPr marL="68580" marR="68580" marT="0" marB="0"/>
                </a:tc>
                <a:tc gridSpan="8">
                  <a:txBody>
                    <a:bodyPr/>
                    <a:lstStyle/>
                    <a:p>
                      <a:pPr marL="0" marR="0">
                        <a:lnSpc>
                          <a:spcPts val="1200"/>
                        </a:lnSpc>
                        <a:spcBef>
                          <a:spcPts val="0"/>
                        </a:spcBef>
                        <a:spcAft>
                          <a:spcPts val="0"/>
                        </a:spcAft>
                      </a:pPr>
                      <a:r>
                        <a:rPr lang="en-US" sz="900" dirty="0">
                          <a:effectLst/>
                        </a:rPr>
                        <a:t>Lam Bun-bun, Lai Ming-</a:t>
                      </a:r>
                      <a:r>
                        <a:rPr lang="en-US" sz="900" dirty="0" err="1">
                          <a:effectLst/>
                        </a:rPr>
                        <a:t>chu</a:t>
                      </a:r>
                      <a:r>
                        <a:rPr lang="en-US" sz="900" dirty="0">
                          <a:effectLst/>
                        </a:rPr>
                        <a:t>, Cheng Kit-man, Chung Siu-fun</a:t>
                      </a:r>
                      <a:endParaRPr lang="en-US" sz="1200" dirty="0">
                        <a:effectLst/>
                        <a:latin typeface="Times New Roman" panose="02020603050405020304" pitchFamily="18" charset="0"/>
                        <a:ea typeface="細明體" panose="02020509000000000000" pitchFamily="49" charset="-12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256667"/>
                  </a:ext>
                </a:extLst>
              </a:tr>
              <a:tr h="215571">
                <a:tc gridSpan="9">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4562987"/>
                  </a:ext>
                </a:extLst>
              </a:tr>
              <a:tr h="215571">
                <a:tc rowSpan="2">
                  <a:txBody>
                    <a:bodyPr/>
                    <a:lstStyle/>
                    <a:p>
                      <a:pPr marL="0" marR="0">
                        <a:lnSpc>
                          <a:spcPts val="1200"/>
                        </a:lnSpc>
                        <a:spcBef>
                          <a:spcPts val="0"/>
                        </a:spcBef>
                        <a:spcAft>
                          <a:spcPts val="0"/>
                        </a:spcAft>
                      </a:pPr>
                      <a:r>
                        <a:rPr lang="en-US" sz="900" dirty="0">
                          <a:effectLst/>
                        </a:rPr>
                        <a:t>Task</a:t>
                      </a:r>
                      <a:endParaRPr lang="en-US" sz="1200" dirty="0">
                        <a:effectLst/>
                        <a:latin typeface="Times New Roman" panose="02020603050405020304" pitchFamily="18" charset="0"/>
                        <a:ea typeface="細明體" panose="02020509000000000000" pitchFamily="49" charset="-120"/>
                      </a:endParaRPr>
                    </a:p>
                  </a:txBody>
                  <a:tcPr marL="68580" marR="68580" marT="0" marB="0"/>
                </a:tc>
                <a:tc rowSpan="2">
                  <a:txBody>
                    <a:bodyPr/>
                    <a:lstStyle/>
                    <a:p>
                      <a:pPr marL="0" marR="0">
                        <a:lnSpc>
                          <a:spcPts val="1200"/>
                        </a:lnSpc>
                        <a:spcBef>
                          <a:spcPts val="0"/>
                        </a:spcBef>
                        <a:spcAft>
                          <a:spcPts val="0"/>
                        </a:spcAft>
                      </a:pPr>
                      <a:r>
                        <a:rPr lang="en-US" sz="900">
                          <a:effectLst/>
                        </a:rPr>
                        <a:t>Responsible team member</a:t>
                      </a:r>
                      <a:endParaRPr lang="en-US" sz="1200">
                        <a:effectLst/>
                        <a:latin typeface="Times New Roman" panose="02020603050405020304" pitchFamily="18" charset="0"/>
                        <a:ea typeface="細明體" panose="02020509000000000000" pitchFamily="49" charset="-120"/>
                      </a:endParaRPr>
                    </a:p>
                  </a:txBody>
                  <a:tcPr marL="68580" marR="68580" marT="0" marB="0"/>
                </a:tc>
                <a:tc rowSpan="2">
                  <a:txBody>
                    <a:bodyPr/>
                    <a:lstStyle/>
                    <a:p>
                      <a:pPr marL="0" marR="0">
                        <a:lnSpc>
                          <a:spcPts val="1200"/>
                        </a:lnSpc>
                        <a:spcBef>
                          <a:spcPts val="0"/>
                        </a:spcBef>
                        <a:spcAft>
                          <a:spcPts val="0"/>
                        </a:spcAft>
                      </a:pPr>
                      <a:r>
                        <a:rPr lang="en-US" sz="900">
                          <a:effectLst/>
                        </a:rPr>
                        <a:t>Estimated completion date</a:t>
                      </a:r>
                      <a:endParaRPr lang="en-US" sz="1200">
                        <a:effectLst/>
                        <a:latin typeface="Times New Roman" panose="02020603050405020304" pitchFamily="18" charset="0"/>
                        <a:ea typeface="細明體" panose="02020509000000000000" pitchFamily="49" charset="-120"/>
                      </a:endParaRPr>
                    </a:p>
                  </a:txBody>
                  <a:tcPr marL="68580" marR="68580" marT="0" marB="0"/>
                </a:tc>
                <a:tc gridSpan="3">
                  <a:txBody>
                    <a:bodyPr/>
                    <a:lstStyle/>
                    <a:p>
                      <a:pPr marL="0" marR="0" algn="ctr">
                        <a:lnSpc>
                          <a:spcPts val="1200"/>
                        </a:lnSpc>
                        <a:spcBef>
                          <a:spcPts val="0"/>
                        </a:spcBef>
                        <a:spcAft>
                          <a:spcPts val="0"/>
                        </a:spcAft>
                      </a:pPr>
                      <a:r>
                        <a:rPr lang="en-US" sz="900">
                          <a:effectLst/>
                        </a:rPr>
                        <a:t>Progress</a:t>
                      </a:r>
                      <a:endParaRPr lang="en-US" sz="1200">
                        <a:effectLst/>
                        <a:latin typeface="Times New Roman" panose="02020603050405020304" pitchFamily="18" charset="0"/>
                        <a:ea typeface="細明體" panose="02020509000000000000" pitchFamily="49" charset="-12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marL="0" marR="0">
                        <a:lnSpc>
                          <a:spcPts val="1200"/>
                        </a:lnSpc>
                        <a:spcBef>
                          <a:spcPts val="0"/>
                        </a:spcBef>
                        <a:spcAft>
                          <a:spcPts val="0"/>
                        </a:spcAft>
                      </a:pPr>
                      <a:r>
                        <a:rPr lang="en-US" sz="900">
                          <a:effectLst/>
                        </a:rPr>
                        <a:t>Actual completion date</a:t>
                      </a:r>
                      <a:endParaRPr lang="en-US" sz="1200">
                        <a:effectLst/>
                        <a:latin typeface="Times New Roman" panose="02020603050405020304" pitchFamily="18" charset="0"/>
                        <a:ea typeface="細明體" panose="02020509000000000000" pitchFamily="49" charset="-120"/>
                      </a:endParaRPr>
                    </a:p>
                  </a:txBody>
                  <a:tcPr marL="68580" marR="68580" marT="0" marB="0"/>
                </a:tc>
                <a:tc rowSpan="2">
                  <a:txBody>
                    <a:bodyPr/>
                    <a:lstStyle/>
                    <a:p>
                      <a:pPr marL="0" marR="0">
                        <a:lnSpc>
                          <a:spcPts val="1200"/>
                        </a:lnSpc>
                        <a:spcBef>
                          <a:spcPts val="0"/>
                        </a:spcBef>
                        <a:spcAft>
                          <a:spcPts val="0"/>
                        </a:spcAft>
                      </a:pPr>
                      <a:r>
                        <a:rPr lang="en-US" sz="900" dirty="0">
                          <a:effectLst/>
                        </a:rPr>
                        <a:t>Problems encountered</a:t>
                      </a:r>
                      <a:r>
                        <a:rPr lang="en-US" altLang="zh-TW" sz="900" dirty="0">
                          <a:effectLst/>
                        </a:rPr>
                        <a:t>?</a:t>
                      </a:r>
                      <a:endParaRPr lang="en-US" sz="1200" dirty="0">
                        <a:effectLst/>
                        <a:latin typeface="Times New Roman" panose="02020603050405020304" pitchFamily="18" charset="0"/>
                        <a:ea typeface="細明體" panose="02020509000000000000" pitchFamily="49" charset="-120"/>
                      </a:endParaRPr>
                    </a:p>
                  </a:txBody>
                  <a:tcPr marL="68580" marR="68580" marT="0" marB="0"/>
                </a:tc>
                <a:tc rowSpan="2">
                  <a:txBody>
                    <a:bodyPr/>
                    <a:lstStyle/>
                    <a:p>
                      <a:pPr marL="0" marR="0">
                        <a:lnSpc>
                          <a:spcPts val="1200"/>
                        </a:lnSpc>
                        <a:spcBef>
                          <a:spcPts val="0"/>
                        </a:spcBef>
                        <a:spcAft>
                          <a:spcPts val="0"/>
                        </a:spcAft>
                      </a:pPr>
                      <a:r>
                        <a:rPr lang="en-US" sz="900" dirty="0">
                          <a:effectLst/>
                        </a:rPr>
                        <a:t>Solution to problem</a:t>
                      </a:r>
                      <a:r>
                        <a:rPr lang="en-US" altLang="zh-TW" sz="900" dirty="0">
                          <a:effectLst/>
                        </a:rPr>
                        <a:t>?</a:t>
                      </a:r>
                      <a:endParaRPr lang="en-US" sz="1200" dirty="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823790022"/>
                  </a:ext>
                </a:extLst>
              </a:tr>
              <a:tr h="228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ts val="1200"/>
                        </a:lnSpc>
                        <a:spcBef>
                          <a:spcPts val="0"/>
                        </a:spcBef>
                        <a:spcAft>
                          <a:spcPts val="0"/>
                        </a:spcAft>
                      </a:pPr>
                      <a:r>
                        <a:rPr lang="en-US" sz="900">
                          <a:effectLst/>
                        </a:rPr>
                        <a:t>Not started</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In progress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Completed</a:t>
                      </a:r>
                      <a:endParaRPr lang="en-US" sz="1200">
                        <a:effectLst/>
                        <a:latin typeface="Times New Roman" panose="02020603050405020304" pitchFamily="18" charset="0"/>
                        <a:ea typeface="細明體" panose="02020509000000000000" pitchFamily="49" charset="-12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9095889"/>
                  </a:ext>
                </a:extLst>
              </a:tr>
              <a:tr h="444092">
                <a:tc>
                  <a:txBody>
                    <a:bodyPr/>
                    <a:lstStyle/>
                    <a:p>
                      <a:pPr marL="0" marR="0">
                        <a:lnSpc>
                          <a:spcPts val="1200"/>
                        </a:lnSpc>
                        <a:spcBef>
                          <a:spcPts val="0"/>
                        </a:spcBef>
                        <a:spcAft>
                          <a:spcPts val="0"/>
                        </a:spcAft>
                      </a:pPr>
                      <a:r>
                        <a:rPr lang="en-US" sz="900">
                          <a:effectLst/>
                        </a:rPr>
                        <a:t>Find information on famous scenic spots of Hong Kong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Lam Bun-bun</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4/3/2024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Lam Bun-bun needs more time</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Give Lam Bun-bun two extra days</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3283443306"/>
                  </a:ext>
                </a:extLst>
              </a:tr>
              <a:tr h="444092">
                <a:tc>
                  <a:txBody>
                    <a:bodyPr/>
                    <a:lstStyle/>
                    <a:p>
                      <a:pPr marL="0" marR="0">
                        <a:lnSpc>
                          <a:spcPts val="1200"/>
                        </a:lnSpc>
                        <a:spcBef>
                          <a:spcPts val="0"/>
                        </a:spcBef>
                        <a:spcAft>
                          <a:spcPts val="0"/>
                        </a:spcAft>
                      </a:pPr>
                      <a:r>
                        <a:rPr lang="en-US" sz="900">
                          <a:effectLst/>
                        </a:rPr>
                        <a:t>Find information on specialty foods of Hong Kong</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Cheng Kit-man</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4/3/2024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1/3/2024</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2042434635"/>
                  </a:ext>
                </a:extLst>
              </a:tr>
              <a:tr h="444092">
                <a:tc>
                  <a:txBody>
                    <a:bodyPr/>
                    <a:lstStyle/>
                    <a:p>
                      <a:pPr marL="0" marR="0">
                        <a:lnSpc>
                          <a:spcPts val="1200"/>
                        </a:lnSpc>
                        <a:spcBef>
                          <a:spcPts val="0"/>
                        </a:spcBef>
                        <a:spcAft>
                          <a:spcPts val="0"/>
                        </a:spcAft>
                      </a:pPr>
                      <a:r>
                        <a:rPr lang="en-US" sz="900">
                          <a:effectLst/>
                        </a:rPr>
                        <a:t>Find information on traditional festive celebrations of Hong Kong</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Chung Siu-fun</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4/3/2024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3/3/2024</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3143723974"/>
                  </a:ext>
                </a:extLst>
              </a:tr>
              <a:tr h="215571">
                <a:tc>
                  <a:txBody>
                    <a:bodyPr/>
                    <a:lstStyle/>
                    <a:p>
                      <a:pPr marL="0" marR="0">
                        <a:lnSpc>
                          <a:spcPts val="1200"/>
                        </a:lnSpc>
                        <a:spcBef>
                          <a:spcPts val="0"/>
                        </a:spcBef>
                        <a:spcAft>
                          <a:spcPts val="0"/>
                        </a:spcAft>
                      </a:pPr>
                      <a:r>
                        <a:rPr lang="en-US" sz="900">
                          <a:effectLst/>
                        </a:rPr>
                        <a:t>Prepare interview questions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Chung Siu-fun</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7/3/2024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375063928"/>
                  </a:ext>
                </a:extLst>
              </a:tr>
              <a:tr h="444092">
                <a:tc>
                  <a:txBody>
                    <a:bodyPr/>
                    <a:lstStyle/>
                    <a:p>
                      <a:pPr marL="0" marR="0">
                        <a:lnSpc>
                          <a:spcPts val="1200"/>
                        </a:lnSpc>
                        <a:spcBef>
                          <a:spcPts val="0"/>
                        </a:spcBef>
                        <a:spcAft>
                          <a:spcPts val="0"/>
                        </a:spcAft>
                      </a:pPr>
                      <a:r>
                        <a:rPr lang="en-US" sz="900">
                          <a:effectLst/>
                        </a:rPr>
                        <a:t>Conduct interviews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Lai Ming-chu, Cheng Kit-man</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16/3/2024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Couldn’t find anyone to interview</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Ask Cheng Kit-man’s uncle for help</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4266853522"/>
                  </a:ext>
                </a:extLst>
              </a:tr>
              <a:tr h="215571">
                <a:tc>
                  <a:txBody>
                    <a:bodyPr/>
                    <a:lstStyle/>
                    <a:p>
                      <a:pPr marL="0" marR="0">
                        <a:lnSpc>
                          <a:spcPts val="1200"/>
                        </a:lnSpc>
                        <a:spcBef>
                          <a:spcPts val="0"/>
                        </a:spcBef>
                        <a:spcAft>
                          <a:spcPts val="0"/>
                        </a:spcAft>
                      </a:pPr>
                      <a:r>
                        <a:rPr lang="en-US" sz="900">
                          <a:effectLst/>
                        </a:rPr>
                        <a:t>Prepare slides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All members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22/3/2024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428293465"/>
                  </a:ext>
                </a:extLst>
              </a:tr>
              <a:tr h="215571">
                <a:tc>
                  <a:txBody>
                    <a:bodyPr/>
                    <a:lstStyle/>
                    <a:p>
                      <a:pPr marL="0" marR="0">
                        <a:lnSpc>
                          <a:spcPts val="1200"/>
                        </a:lnSpc>
                        <a:spcBef>
                          <a:spcPts val="0"/>
                        </a:spcBef>
                        <a:spcAft>
                          <a:spcPts val="0"/>
                        </a:spcAft>
                      </a:pPr>
                      <a:r>
                        <a:rPr lang="en-US" sz="900" dirty="0">
                          <a:effectLst/>
                        </a:rPr>
                        <a:t>Integrate the slides</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Lai Ming-chu</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25/3/2024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1209465463"/>
                  </a:ext>
                </a:extLst>
              </a:tr>
              <a:tr h="215571">
                <a:tc>
                  <a:txBody>
                    <a:bodyPr/>
                    <a:lstStyle/>
                    <a:p>
                      <a:pPr marL="0" marR="0">
                        <a:lnSpc>
                          <a:spcPts val="1200"/>
                        </a:lnSpc>
                        <a:spcBef>
                          <a:spcPts val="0"/>
                        </a:spcBef>
                        <a:spcAft>
                          <a:spcPts val="0"/>
                        </a:spcAft>
                      </a:pPr>
                      <a:r>
                        <a:rPr lang="en-US" sz="900" dirty="0">
                          <a:effectLst/>
                        </a:rPr>
                        <a:t>Write the speaking notes for presentation </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All members</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28/3/2024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2308749512"/>
                  </a:ext>
                </a:extLst>
              </a:tr>
              <a:tr h="215571">
                <a:tc>
                  <a:txBody>
                    <a:bodyPr/>
                    <a:lstStyle/>
                    <a:p>
                      <a:pPr marL="0" marR="0">
                        <a:lnSpc>
                          <a:spcPts val="1200"/>
                        </a:lnSpc>
                        <a:spcBef>
                          <a:spcPts val="0"/>
                        </a:spcBef>
                        <a:spcAft>
                          <a:spcPts val="0"/>
                        </a:spcAft>
                      </a:pPr>
                      <a:r>
                        <a:rPr lang="en-US" sz="900" dirty="0" err="1">
                          <a:effectLst/>
                        </a:rPr>
                        <a:t>Practise</a:t>
                      </a:r>
                      <a:r>
                        <a:rPr lang="en-US" sz="900" dirty="0">
                          <a:effectLst/>
                        </a:rPr>
                        <a:t> for the presentation </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All members</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30/3/2024</a:t>
                      </a:r>
                      <a:endParaRPr lang="en-US" sz="1200" dirty="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X</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gn="ctr">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a:effectLst/>
                        </a:rPr>
                        <a:t> </a:t>
                      </a:r>
                      <a:endParaRPr lang="en-US" sz="1200">
                        <a:effectLst/>
                        <a:latin typeface="Times New Roman" panose="02020603050405020304" pitchFamily="18" charset="0"/>
                        <a:ea typeface="細明體" panose="02020509000000000000" pitchFamily="49" charset="-120"/>
                      </a:endParaRPr>
                    </a:p>
                  </a:txBody>
                  <a:tcPr marL="68580" marR="68580" marT="0" marB="0"/>
                </a:tc>
                <a:tc>
                  <a:txBody>
                    <a:bodyPr/>
                    <a:lstStyle/>
                    <a:p>
                      <a:pPr marL="0" marR="0">
                        <a:lnSpc>
                          <a:spcPts val="1200"/>
                        </a:lnSpc>
                        <a:spcBef>
                          <a:spcPts val="0"/>
                        </a:spcBef>
                        <a:spcAft>
                          <a:spcPts val="0"/>
                        </a:spcAft>
                      </a:pPr>
                      <a:r>
                        <a:rPr lang="en-US" sz="900" dirty="0">
                          <a:effectLst/>
                        </a:rPr>
                        <a:t> </a:t>
                      </a:r>
                      <a:endParaRPr lang="en-US" sz="1200" dirty="0">
                        <a:effectLst/>
                        <a:latin typeface="Times New Roman" panose="02020603050405020304" pitchFamily="18" charset="0"/>
                        <a:ea typeface="細明體" panose="02020509000000000000" pitchFamily="49" charset="-120"/>
                      </a:endParaRPr>
                    </a:p>
                  </a:txBody>
                  <a:tcPr marL="68580" marR="68580" marT="0" marB="0"/>
                </a:tc>
                <a:extLst>
                  <a:ext uri="{0D108BD9-81ED-4DB2-BD59-A6C34878D82A}">
                    <a16:rowId xmlns:a16="http://schemas.microsoft.com/office/drawing/2014/main" val="112104265"/>
                  </a:ext>
                </a:extLst>
              </a:tr>
            </a:tbl>
          </a:graphicData>
        </a:graphic>
      </p:graphicFrame>
    </p:spTree>
    <p:extLst>
      <p:ext uri="{BB962C8B-B14F-4D97-AF65-F5344CB8AC3E}">
        <p14:creationId xmlns:p14="http://schemas.microsoft.com/office/powerpoint/2010/main" val="338934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1097280" y="950259"/>
            <a:ext cx="10058400" cy="787101"/>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Conclusion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402259" y="1897958"/>
            <a:ext cx="6180306" cy="966840"/>
          </a:xfrm>
        </p:spPr>
        <p:txBody>
          <a:bodyPr numCol="1">
            <a:noAutofit/>
          </a:bodyPr>
          <a:lstStyle/>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Generic skills for the 21</a:t>
            </a:r>
            <a:r>
              <a:rPr lang="en-US" altLang="zh-TW" baseline="30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st</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century include critical thinking, creativity and problem solving</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a:extLst>
              <a:ext uri="{FF2B5EF4-FFF2-40B4-BE49-F238E27FC236}">
                <a16:creationId xmlns:a16="http://schemas.microsoft.com/office/drawing/2014/main" id="{0ABACCE8-C341-BDCC-7A9C-35B5E974D704}"/>
              </a:ext>
            </a:extLst>
          </p:cNvPr>
          <p:cNvSpPr txBox="1">
            <a:spLocks/>
          </p:cNvSpPr>
          <p:nvPr/>
        </p:nvSpPr>
        <p:spPr>
          <a:xfrm>
            <a:off x="6582565" y="2211994"/>
            <a:ext cx="5447490" cy="4510127"/>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cultivate problem solving skills in children?</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Use the four steps to problem solving</a:t>
            </a:r>
            <a:endParaRPr lang="en-US" altLang="zh-TW" sz="20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Use a Kanban</a:t>
            </a:r>
          </a:p>
          <a:p>
            <a:pPr marL="720725" lvl="2" indent="-336550">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Help children understand the work of the supervisor, encourager, recorder, spokesperson, secretary and evaluator</a:t>
            </a:r>
          </a:p>
        </p:txBody>
      </p:sp>
      <p:sp>
        <p:nvSpPr>
          <p:cNvPr id="13" name="內容版面配置區 2">
            <a:extLst>
              <a:ext uri="{FF2B5EF4-FFF2-40B4-BE49-F238E27FC236}">
                <a16:creationId xmlns:a16="http://schemas.microsoft.com/office/drawing/2014/main" id="{668F766F-EDCF-DD63-BAF8-5AF8207E8821}"/>
              </a:ext>
            </a:extLst>
          </p:cNvPr>
          <p:cNvSpPr txBox="1">
            <a:spLocks/>
          </p:cNvSpPr>
          <p:nvPr/>
        </p:nvSpPr>
        <p:spPr>
          <a:xfrm>
            <a:off x="376759" y="2763477"/>
            <a:ext cx="6082704" cy="1405543"/>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cultivate critical thinking skills in children?</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Ask more questions</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Guide them to think</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內容版面配置區 2">
            <a:extLst>
              <a:ext uri="{FF2B5EF4-FFF2-40B4-BE49-F238E27FC236}">
                <a16:creationId xmlns:a16="http://schemas.microsoft.com/office/drawing/2014/main" id="{289751E3-F52D-FC4D-C8AC-CC87CE73D36D}"/>
              </a:ext>
            </a:extLst>
          </p:cNvPr>
          <p:cNvSpPr txBox="1">
            <a:spLocks/>
          </p:cNvSpPr>
          <p:nvPr/>
        </p:nvSpPr>
        <p:spPr>
          <a:xfrm>
            <a:off x="402259" y="4198589"/>
            <a:ext cx="6082704" cy="2247608"/>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cultivate creativity in children?</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Help children overcome conventional thinking</a:t>
            </a: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Let children do things themselves, express their thoughts, dream, use brainstorming, mind maps and SCAMPER method</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Explosion 2 10">
            <a:extLst>
              <a:ext uri="{FF2B5EF4-FFF2-40B4-BE49-F238E27FC236}">
                <a16:creationId xmlns:a16="http://schemas.microsoft.com/office/drawing/2014/main" id="{6B08D1AE-D2B6-AACD-5F7D-8E881E5658D2}"/>
              </a:ext>
            </a:extLst>
          </p:cNvPr>
          <p:cNvSpPr/>
          <p:nvPr/>
        </p:nvSpPr>
        <p:spPr>
          <a:xfrm rot="21199914">
            <a:off x="6250621" y="4272843"/>
            <a:ext cx="5931076" cy="24837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Help children adapt to changes and overcome challenges</a:t>
            </a:r>
            <a:endParaRPr 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7176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3" grpId="0"/>
      <p:bldP spid="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importance of critical thinking</a:t>
            </a:r>
            <a:endParaRPr lang="zh-HK" altLang="en-US" sz="4400" b="1"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791547"/>
            <a:ext cx="10058400" cy="4587163"/>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Critical thinking is the ability to process and </a:t>
            </a:r>
            <a:r>
              <a:rPr lang="en-US" altLang="zh-TW"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analyse</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information to reach a conclusion and make decisions. Critical thinking can include:</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Interpretation</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Analysis</a:t>
            </a:r>
          </a:p>
          <a:p>
            <a:pPr lvl="2">
              <a:buFont typeface="Arial" panose="020B0604020202020204" pitchFamily="34" charset="0"/>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Inference</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Evaluation</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Explanation</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Self-regulation</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Critical thinking is crucial for handling complex problems and unknown situations and is hailed by scholars as one of the most important long-term goals of education.</a:t>
            </a:r>
          </a:p>
        </p:txBody>
      </p:sp>
      <p:sp>
        <p:nvSpPr>
          <p:cNvPr id="12" name="Rectangle 11">
            <a:extLst>
              <a:ext uri="{FF2B5EF4-FFF2-40B4-BE49-F238E27FC236}">
                <a16:creationId xmlns:a16="http://schemas.microsoft.com/office/drawing/2014/main" id="{A8171810-9C2A-4171-8840-421E87298891}"/>
              </a:ext>
            </a:extLst>
          </p:cNvPr>
          <p:cNvSpPr/>
          <p:nvPr/>
        </p:nvSpPr>
        <p:spPr>
          <a:xfrm>
            <a:off x="928743" y="5742216"/>
            <a:ext cx="11039140"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ŽivkoviĿ</a:t>
            </a:r>
            <a:r>
              <a:rPr lang="en-US" sz="1400" dirty="0">
                <a:latin typeface="Times New Roman" panose="02020603050405020304" pitchFamily="18" charset="0"/>
                <a:cs typeface="Times New Roman" panose="02020603050405020304" pitchFamily="18" charset="0"/>
              </a:rPr>
              <a:t>, S. (2016). A model of critical thinking as an important attribute for success in the 21st century. </a:t>
            </a:r>
            <a:r>
              <a:rPr lang="en-US" sz="1400" i="1" dirty="0">
                <a:latin typeface="Times New Roman" panose="02020603050405020304" pitchFamily="18" charset="0"/>
                <a:cs typeface="Times New Roman" panose="02020603050405020304" pitchFamily="18" charset="0"/>
              </a:rPr>
              <a:t>Procedia-social and </a:t>
            </a:r>
            <a:r>
              <a:rPr lang="en-US" altLang="zh-TW" sz="1400" i="1" dirty="0">
                <a:latin typeface="Times New Roman" panose="02020603050405020304" pitchFamily="18" charset="0"/>
                <a:cs typeface="Times New Roman" panose="02020603050405020304" pitchFamily="18" charset="0"/>
              </a:rPr>
              <a:t>B</a:t>
            </a:r>
            <a:r>
              <a:rPr lang="en-US" sz="1400" i="1" dirty="0">
                <a:latin typeface="Times New Roman" panose="02020603050405020304" pitchFamily="18" charset="0"/>
                <a:cs typeface="Times New Roman" panose="02020603050405020304" pitchFamily="18" charset="0"/>
              </a:rPr>
              <a:t>ehavioral </a:t>
            </a:r>
            <a:r>
              <a:rPr lang="en-US" altLang="zh-TW" sz="1400" i="1" dirty="0">
                <a:latin typeface="Times New Roman" panose="02020603050405020304" pitchFamily="18" charset="0"/>
                <a:cs typeface="Times New Roman" panose="02020603050405020304" pitchFamily="18" charset="0"/>
              </a:rPr>
              <a:t>S</a:t>
            </a:r>
            <a:r>
              <a:rPr lang="en-US" sz="1400" i="1" dirty="0">
                <a:latin typeface="Times New Roman" panose="02020603050405020304" pitchFamily="18" charset="0"/>
                <a:cs typeface="Times New Roman" panose="02020603050405020304" pitchFamily="18" charset="0"/>
              </a:rPr>
              <a:t>ciences, 232</a:t>
            </a:r>
            <a:r>
              <a:rPr lang="en-US" sz="1400" dirty="0">
                <a:latin typeface="Times New Roman" panose="02020603050405020304" pitchFamily="18" charset="0"/>
                <a:cs typeface="Times New Roman" panose="02020603050405020304" pitchFamily="18" charset="0"/>
              </a:rPr>
              <a:t>, 102-108.</a:t>
            </a:r>
          </a:p>
        </p:txBody>
      </p:sp>
    </p:spTree>
    <p:extLst>
      <p:ext uri="{BB962C8B-B14F-4D97-AF65-F5344CB8AC3E}">
        <p14:creationId xmlns:p14="http://schemas.microsoft.com/office/powerpoint/2010/main" val="63116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71810-9C2A-4171-8840-421E87298891}"/>
              </a:ext>
            </a:extLst>
          </p:cNvPr>
          <p:cNvSpPr/>
          <p:nvPr/>
        </p:nvSpPr>
        <p:spPr>
          <a:xfrm>
            <a:off x="838199" y="5962885"/>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Butterworth, J., &amp; Thwaites, G. (2013). </a:t>
            </a:r>
            <a:r>
              <a:rPr lang="en-US" sz="1400" i="1" dirty="0">
                <a:latin typeface="Times New Roman" panose="02020603050405020304" pitchFamily="18" charset="0"/>
                <a:cs typeface="Times New Roman" panose="02020603050405020304" pitchFamily="18" charset="0"/>
              </a:rPr>
              <a:t>Thinking skills: Critical thinking and problem solving</a:t>
            </a:r>
            <a:r>
              <a:rPr lang="en-US" sz="1400" dirty="0">
                <a:latin typeface="Times New Roman" panose="02020603050405020304" pitchFamily="18" charset="0"/>
                <a:cs typeface="Times New Roman" panose="02020603050405020304" pitchFamily="18" charset="0"/>
              </a:rPr>
              <a:t>. Cambridge University Press.</a:t>
            </a:r>
          </a:p>
        </p:txBody>
      </p:sp>
      <p:sp>
        <p:nvSpPr>
          <p:cNvPr id="6"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592666"/>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What is the difference between these two types of questions?</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2C38B4F8-1BFA-D44D-CC4A-819BAB59B99F}"/>
              </a:ext>
            </a:extLst>
          </p:cNvPr>
          <p:cNvSpPr txBox="1">
            <a:spLocks/>
          </p:cNvSpPr>
          <p:nvPr/>
        </p:nvSpPr>
        <p:spPr>
          <a:xfrm>
            <a:off x="1130241" y="2301097"/>
            <a:ext cx="4684955" cy="19940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
            </a:pP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Table 2"/>
          <p:cNvGraphicFramePr>
            <a:graphicFrameLocks noGrp="1"/>
          </p:cNvGraphicFramePr>
          <p:nvPr>
            <p:extLst>
              <p:ext uri="{D42A27DB-BD31-4B8C-83A1-F6EECF244321}">
                <p14:modId xmlns:p14="http://schemas.microsoft.com/office/powerpoint/2010/main" val="1206431774"/>
              </p:ext>
            </p:extLst>
          </p:nvPr>
        </p:nvGraphicFramePr>
        <p:xfrm>
          <a:off x="883377" y="2570510"/>
          <a:ext cx="10654217" cy="2702560"/>
        </p:xfrm>
        <a:graphic>
          <a:graphicData uri="http://schemas.openxmlformats.org/drawingml/2006/table">
            <a:tbl>
              <a:tblPr firstRow="1" bandRow="1">
                <a:tableStyleId>{5C22544A-7EE6-4342-B048-85BDC9FD1C3A}</a:tableStyleId>
              </a:tblPr>
              <a:tblGrid>
                <a:gridCol w="4124052">
                  <a:extLst>
                    <a:ext uri="{9D8B030D-6E8A-4147-A177-3AD203B41FA5}">
                      <a16:colId xmlns:a16="http://schemas.microsoft.com/office/drawing/2014/main" val="316276254"/>
                    </a:ext>
                  </a:extLst>
                </a:gridCol>
                <a:gridCol w="6530165">
                  <a:extLst>
                    <a:ext uri="{9D8B030D-6E8A-4147-A177-3AD203B41FA5}">
                      <a16:colId xmlns:a16="http://schemas.microsoft.com/office/drawing/2014/main" val="1230900446"/>
                    </a:ext>
                  </a:extLst>
                </a:gridCol>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What day of the week is it today?</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What means of transportation do you think is better to take to the park?</a:t>
                      </a:r>
                      <a:r>
                        <a:rPr lang="zh-TW"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496855"/>
                  </a:ext>
                </a:extLst>
              </a:tr>
              <a:tr h="370840">
                <a:tc>
                  <a:txBody>
                    <a:bodyPr/>
                    <a:lstStyle/>
                    <a:p>
                      <a:pPr marL="342900" indent="-34290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How do plants obtain nutrients?</a:t>
                      </a:r>
                      <a:r>
                        <a:rPr lang="zh-TW"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If we were to go on a family trip,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which place would be better</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483069"/>
                  </a:ext>
                </a:extLst>
              </a:tr>
              <a:tr h="370840">
                <a:tc>
                  <a:txBody>
                    <a:bodyPr/>
                    <a:lstStyle/>
                    <a:p>
                      <a:pPr marL="342900" indent="-34290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What are the characteristics of mammals?</a:t>
                      </a:r>
                      <a:r>
                        <a:rPr lang="zh-TW"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800" strike="noStrike" kern="1200" dirty="0">
                          <a:solidFill>
                            <a:schemeClr val="tx1"/>
                          </a:solidFill>
                          <a:effectLst/>
                          <a:latin typeface="Times New Roman" panose="02020603050405020304" pitchFamily="18" charset="0"/>
                          <a:ea typeface="+mn-ea"/>
                          <a:cs typeface="Times New Roman" panose="02020603050405020304" pitchFamily="18" charset="0"/>
                        </a:rPr>
                        <a:t>You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save up your pocket money, how do you plan to use it in the future?</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83330"/>
                  </a:ext>
                </a:extLst>
              </a:tr>
              <a:tr h="411480">
                <a:tc>
                  <a:txBody>
                    <a:bodyPr/>
                    <a:lstStyle/>
                    <a:p>
                      <a:pPr marL="342900" indent="-34290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Why is the sky blue?</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(Your child is unhappy with the ending of a cartoon) If you were the author, how would you change the ending?</a:t>
                      </a:r>
                      <a:endParaRPr lang="zh-TW" alt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758422"/>
                  </a:ext>
                </a:extLst>
              </a:tr>
              <a:tr h="411480">
                <a:tc>
                  <a:txBody>
                    <a:bodyPr/>
                    <a:lstStyle/>
                    <a:p>
                      <a:pPr marL="342900" indent="-34290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In which period were dinosaurs active?</a:t>
                      </a:r>
                      <a:endParaRPr lang="en-US" sz="1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Do you think an e-book or a physical book is better?</a:t>
                      </a:r>
                      <a:endParaRPr lang="zh-TW" altLang="en-US" sz="1800" b="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558929"/>
                  </a:ext>
                </a:extLst>
              </a:tr>
            </a:tbl>
          </a:graphicData>
        </a:graphic>
      </p:graphicFrame>
      <p:sp>
        <p:nvSpPr>
          <p:cNvPr id="8" name="標題 1">
            <a:extLst>
              <a:ext uri="{FF2B5EF4-FFF2-40B4-BE49-F238E27FC236}">
                <a16:creationId xmlns:a16="http://schemas.microsoft.com/office/drawing/2014/main" id="{F0128C2D-A6B6-D420-09E9-A349640DEDAF}"/>
              </a:ext>
            </a:extLst>
          </p:cNvPr>
          <p:cNvSpPr>
            <a:spLocks noGrp="1"/>
          </p:cNvSpPr>
          <p:nvPr>
            <p:ph type="title"/>
          </p:nvPr>
        </p:nvSpPr>
        <p:spPr>
          <a:xfrm>
            <a:off x="763641" y="187695"/>
            <a:ext cx="1089369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Asking questions to help children learn to think critically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313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71810-9C2A-4171-8840-421E87298891}"/>
              </a:ext>
            </a:extLst>
          </p:cNvPr>
          <p:cNvSpPr/>
          <p:nvPr/>
        </p:nvSpPr>
        <p:spPr>
          <a:xfrm>
            <a:off x="1437938" y="5984910"/>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Browne, M.N., &amp; Keeley, S.M. (1998). </a:t>
            </a:r>
            <a:r>
              <a:rPr lang="en-US" sz="1400" i="1" dirty="0">
                <a:latin typeface="Times New Roman" panose="02020603050405020304" pitchFamily="18" charset="0"/>
                <a:cs typeface="Times New Roman" panose="02020603050405020304" pitchFamily="18" charset="0"/>
              </a:rPr>
              <a:t>Asking the right questions: A guide to critical thinking</a:t>
            </a:r>
            <a:r>
              <a:rPr lang="en-US" sz="1400" dirty="0">
                <a:latin typeface="Times New Roman" panose="02020603050405020304" pitchFamily="18" charset="0"/>
                <a:cs typeface="Times New Roman" panose="02020603050405020304" pitchFamily="18" charset="0"/>
              </a:rPr>
              <a:t>. Prentice Hall.</a:t>
            </a:r>
          </a:p>
        </p:txBody>
      </p:sp>
      <p:sp>
        <p:nvSpPr>
          <p:cNvPr id="6"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058400" cy="565772"/>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Ask questions to make children think</a:t>
            </a:r>
          </a:p>
        </p:txBody>
      </p:sp>
      <p:sp>
        <p:nvSpPr>
          <p:cNvPr id="8" name="內容版面配置區 2">
            <a:extLst>
              <a:ext uri="{FF2B5EF4-FFF2-40B4-BE49-F238E27FC236}">
                <a16:creationId xmlns:a16="http://schemas.microsoft.com/office/drawing/2014/main" id="{2C38B4F8-1BFA-D44D-CC4A-819BAB59B99F}"/>
              </a:ext>
            </a:extLst>
          </p:cNvPr>
          <p:cNvSpPr txBox="1">
            <a:spLocks/>
          </p:cNvSpPr>
          <p:nvPr/>
        </p:nvSpPr>
        <p:spPr>
          <a:xfrm>
            <a:off x="1052830" y="2416362"/>
            <a:ext cx="9316720" cy="32478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What are your thoughts on this issue?”</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HK"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Why do you think this way?” (Encourage children to explain)</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What do your thoughts reflect about what you value?” (Help children with self-adjustment)</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“Where did you get this information? Is the source reliable?” (Help children evaluate the accuracy of information)</a:t>
            </a:r>
          </a:p>
          <a:p>
            <a:pPr lvl="2">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“Do you have any other thoughts?” (Help children make inferences)</a:t>
            </a:r>
          </a:p>
        </p:txBody>
      </p:sp>
      <p:sp>
        <p:nvSpPr>
          <p:cNvPr id="4" name="標題 1">
            <a:extLst>
              <a:ext uri="{FF2B5EF4-FFF2-40B4-BE49-F238E27FC236}">
                <a16:creationId xmlns:a16="http://schemas.microsoft.com/office/drawing/2014/main" id="{51D8E7EF-866D-B2E8-BF30-884E3F44C891}"/>
              </a:ext>
            </a:extLst>
          </p:cNvPr>
          <p:cNvSpPr>
            <a:spLocks noGrp="1"/>
          </p:cNvSpPr>
          <p:nvPr>
            <p:ph type="title"/>
          </p:nvPr>
        </p:nvSpPr>
        <p:spPr>
          <a:xfrm>
            <a:off x="763641" y="187695"/>
            <a:ext cx="1089369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Improving children’s critical thinking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skills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in daily life</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022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a:extLst>
              <a:ext uri="{FF2B5EF4-FFF2-40B4-BE49-F238E27FC236}">
                <a16:creationId xmlns:a16="http://schemas.microsoft.com/office/drawing/2014/main" id="{F4B2998C-F73C-2EEB-FA3F-4499B8F0A564}"/>
              </a:ext>
            </a:extLst>
          </p:cNvPr>
          <p:cNvSpPr txBox="1">
            <a:spLocks/>
          </p:cNvSpPr>
          <p:nvPr/>
        </p:nvSpPr>
        <p:spPr>
          <a:xfrm>
            <a:off x="480363" y="4429942"/>
            <a:ext cx="11363032" cy="38868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Mother: “Your grandmother will be going to the park with us. What else do you think we should consider?” </a:t>
            </a:r>
            <a:r>
              <a:rPr lang="en-US" altLang="zh-TW"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(Help the child make inferences)</a:t>
            </a:r>
          </a:p>
          <a:p>
            <a:pPr>
              <a:buFont typeface="Courier New" panose="02070309020205020404" pitchFamily="49" charset="0"/>
              <a:buChar char="o"/>
            </a:pPr>
            <a:endPar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F874B1DC-09D3-F5AF-9371-C81535335B6F}"/>
              </a:ext>
            </a:extLst>
          </p:cNvPr>
          <p:cNvSpPr txBox="1">
            <a:spLocks/>
          </p:cNvSpPr>
          <p:nvPr/>
        </p:nvSpPr>
        <p:spPr>
          <a:xfrm>
            <a:off x="480363" y="4974981"/>
            <a:ext cx="11363032" cy="4511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Child: “Grandmother will probably want to sit down. Let’s catch the bus at the bus terminus. That way she will definitely be able to sit!”</a:t>
            </a:r>
            <a:endPar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Rectangle 4">
            <a:extLst>
              <a:ext uri="{FF2B5EF4-FFF2-40B4-BE49-F238E27FC236}">
                <a16:creationId xmlns:a16="http://schemas.microsoft.com/office/drawing/2014/main" id="{A8171810-9C2A-4171-8840-421E87298891}"/>
              </a:ext>
            </a:extLst>
          </p:cNvPr>
          <p:cNvSpPr/>
          <p:nvPr/>
        </p:nvSpPr>
        <p:spPr>
          <a:xfrm>
            <a:off x="455814" y="6431128"/>
            <a:ext cx="11280372"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Browne, M.N., &amp; Keeley, S.M. (1998). </a:t>
            </a:r>
            <a:r>
              <a:rPr lang="en-US" sz="1400" i="1" dirty="0">
                <a:latin typeface="Times New Roman" panose="02020603050405020304" pitchFamily="18" charset="0"/>
                <a:cs typeface="Times New Roman" panose="02020603050405020304" pitchFamily="18" charset="0"/>
              </a:rPr>
              <a:t>Asking the right questions: A guide to critical thinking</a:t>
            </a:r>
            <a:r>
              <a:rPr lang="en-US" sz="1400" dirty="0">
                <a:latin typeface="Times New Roman" panose="02020603050405020304" pitchFamily="18" charset="0"/>
                <a:cs typeface="Times New Roman" panose="02020603050405020304" pitchFamily="18" charset="0"/>
              </a:rPr>
              <a:t>. Prentice Hall.</a:t>
            </a:r>
          </a:p>
        </p:txBody>
      </p:sp>
      <p:sp>
        <p:nvSpPr>
          <p:cNvPr id="6"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480363" y="1870924"/>
            <a:ext cx="11363032" cy="327483"/>
          </a:xfrm>
        </p:spPr>
        <p:txBody>
          <a:bodyPr>
            <a:normAutofit fontScale="92500" lnSpcReduction="10000"/>
          </a:body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Mother: “What means of transportation do you think is better to take to the park?”</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2C38B4F8-1BFA-D44D-CC4A-819BAB59B99F}"/>
              </a:ext>
            </a:extLst>
          </p:cNvPr>
          <p:cNvSpPr txBox="1">
            <a:spLocks/>
          </p:cNvSpPr>
          <p:nvPr/>
        </p:nvSpPr>
        <p:spPr>
          <a:xfrm>
            <a:off x="480363" y="2311190"/>
            <a:ext cx="11363032" cy="31570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Child: “The MTR!”</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內容版面配置區 2">
            <a:extLst>
              <a:ext uri="{FF2B5EF4-FFF2-40B4-BE49-F238E27FC236}">
                <a16:creationId xmlns:a16="http://schemas.microsoft.com/office/drawing/2014/main" id="{2C38B4F8-1BFA-D44D-CC4A-819BAB59B99F}"/>
              </a:ext>
            </a:extLst>
          </p:cNvPr>
          <p:cNvSpPr txBox="1">
            <a:spLocks/>
          </p:cNvSpPr>
          <p:nvPr/>
        </p:nvSpPr>
        <p:spPr>
          <a:xfrm>
            <a:off x="480363" y="2646307"/>
            <a:ext cx="11363032" cy="31570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Mother: “Why?”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(Encourage the child to explain)</a:t>
            </a:r>
          </a:p>
          <a:p>
            <a:pPr>
              <a:buFont typeface="Courier New" panose="02070309020205020404" pitchFamily="49" charset="0"/>
              <a:buChar char="o"/>
            </a:pP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內容版面配置區 2">
            <a:extLst>
              <a:ext uri="{FF2B5EF4-FFF2-40B4-BE49-F238E27FC236}">
                <a16:creationId xmlns:a16="http://schemas.microsoft.com/office/drawing/2014/main" id="{2C38B4F8-1BFA-D44D-CC4A-819BAB59B99F}"/>
              </a:ext>
            </a:extLst>
          </p:cNvPr>
          <p:cNvSpPr txBox="1">
            <a:spLocks/>
          </p:cNvSpPr>
          <p:nvPr/>
        </p:nvSpPr>
        <p:spPr>
          <a:xfrm>
            <a:off x="480363" y="2942580"/>
            <a:ext cx="11363032" cy="440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Child: “Taking</a:t>
            </a:r>
            <a:r>
              <a:rPr lang="en-US" altLang="zh-TW" sz="17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MTR is the fastest way to get to the park.”</a:t>
            </a:r>
            <a:endPar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2C38B4F8-1BFA-D44D-CC4A-819BAB59B99F}"/>
              </a:ext>
            </a:extLst>
          </p:cNvPr>
          <p:cNvSpPr txBox="1">
            <a:spLocks/>
          </p:cNvSpPr>
          <p:nvPr/>
        </p:nvSpPr>
        <p:spPr>
          <a:xfrm>
            <a:off x="480363" y="3295215"/>
            <a:ext cx="11363032" cy="84043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Courier New" panose="02070309020205020404" pitchFamily="49" charset="0"/>
              <a:buChar char="o"/>
            </a:pPr>
            <a:r>
              <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Mother: “So you think that getting to the park as quickly as possible is the most important thing. </a:t>
            </a:r>
            <a:r>
              <a:rPr lang="en-US" altLang="zh-TW"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(Clarify what the child values and help the child adjust)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We can search online for the fastest means of transportation to get to the park. </a:t>
            </a:r>
            <a:r>
              <a:rPr lang="en-US" altLang="zh-TW"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(Help the child evaluate the accuracy of information)</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endPar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內容版面配置區 2">
            <a:extLst>
              <a:ext uri="{FF2B5EF4-FFF2-40B4-BE49-F238E27FC236}">
                <a16:creationId xmlns:a16="http://schemas.microsoft.com/office/drawing/2014/main" id="{2C38B4F8-1BFA-D44D-CC4A-819BAB59B99F}"/>
              </a:ext>
            </a:extLst>
          </p:cNvPr>
          <p:cNvSpPr txBox="1">
            <a:spLocks/>
          </p:cNvSpPr>
          <p:nvPr/>
        </p:nvSpPr>
        <p:spPr>
          <a:xfrm>
            <a:off x="480363" y="4065818"/>
            <a:ext cx="11363032" cy="8404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Child: “Oh! It’s actually faster to take the bus!”</a:t>
            </a:r>
          </a:p>
        </p:txBody>
      </p:sp>
      <p:sp>
        <p:nvSpPr>
          <p:cNvPr id="15" name="內容版面配置區 2">
            <a:extLst>
              <a:ext uri="{FF2B5EF4-FFF2-40B4-BE49-F238E27FC236}">
                <a16:creationId xmlns:a16="http://schemas.microsoft.com/office/drawing/2014/main" id="{D3ED9221-0782-4612-B9E7-5CEDB368902B}"/>
              </a:ext>
            </a:extLst>
          </p:cNvPr>
          <p:cNvSpPr txBox="1">
            <a:spLocks/>
          </p:cNvSpPr>
          <p:nvPr/>
        </p:nvSpPr>
        <p:spPr>
          <a:xfrm>
            <a:off x="480363" y="5494833"/>
            <a:ext cx="11363032" cy="4790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Courier New" panose="02070309020205020404" pitchFamily="49" charset="0"/>
              <a:buChar char="o"/>
            </a:pPr>
            <a:r>
              <a:rPr lang="zh-TW" altLang="en-US"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Mother: “It looks like ensuring your family can sit comfortably is important to you too. </a:t>
            </a:r>
            <a:r>
              <a:rPr lang="en-US" altLang="zh-TW"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(Clarify what the child values)</a:t>
            </a:r>
            <a:r>
              <a:rPr lang="en-US" altLang="zh-TW" sz="17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9" name="標題 1">
            <a:extLst>
              <a:ext uri="{FF2B5EF4-FFF2-40B4-BE49-F238E27FC236}">
                <a16:creationId xmlns:a16="http://schemas.microsoft.com/office/drawing/2014/main" id="{C5A94361-09D8-312A-BB67-F08A62727CBB}"/>
              </a:ext>
            </a:extLst>
          </p:cNvPr>
          <p:cNvSpPr>
            <a:spLocks noGrp="1"/>
          </p:cNvSpPr>
          <p:nvPr>
            <p:ph type="title"/>
          </p:nvPr>
        </p:nvSpPr>
        <p:spPr>
          <a:xfrm>
            <a:off x="763641" y="187695"/>
            <a:ext cx="1089369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Improving children’s critical thinking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skills in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daily life</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35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7" grpId="0"/>
      <p:bldP spid="10" grpId="0"/>
      <p:bldP spid="11" grpId="0"/>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DA2CEF08-80B9-2CA4-47A1-DC54299C2D50}"/>
              </a:ext>
            </a:extLst>
          </p:cNvPr>
          <p:cNvGraphicFramePr>
            <a:graphicFrameLocks noGrp="1"/>
          </p:cNvGraphicFramePr>
          <p:nvPr>
            <p:extLst>
              <p:ext uri="{D42A27DB-BD31-4B8C-83A1-F6EECF244321}">
                <p14:modId xmlns:p14="http://schemas.microsoft.com/office/powerpoint/2010/main" val="858700383"/>
              </p:ext>
            </p:extLst>
          </p:nvPr>
        </p:nvGraphicFramePr>
        <p:xfrm>
          <a:off x="710654" y="1395153"/>
          <a:ext cx="10857048" cy="4211320"/>
        </p:xfrm>
        <a:graphic>
          <a:graphicData uri="http://schemas.openxmlformats.org/drawingml/2006/table">
            <a:tbl>
              <a:tblPr firstRow="1" bandRow="1">
                <a:tableStyleId>{5C22544A-7EE6-4342-B048-85BDC9FD1C3A}</a:tableStyleId>
              </a:tblPr>
              <a:tblGrid>
                <a:gridCol w="1594629">
                  <a:extLst>
                    <a:ext uri="{9D8B030D-6E8A-4147-A177-3AD203B41FA5}">
                      <a16:colId xmlns:a16="http://schemas.microsoft.com/office/drawing/2014/main" val="140454332"/>
                    </a:ext>
                  </a:extLst>
                </a:gridCol>
                <a:gridCol w="7797780">
                  <a:extLst>
                    <a:ext uri="{9D8B030D-6E8A-4147-A177-3AD203B41FA5}">
                      <a16:colId xmlns:a16="http://schemas.microsoft.com/office/drawing/2014/main" val="4254863983"/>
                    </a:ext>
                  </a:extLst>
                </a:gridCol>
                <a:gridCol w="1464639">
                  <a:extLst>
                    <a:ext uri="{9D8B030D-6E8A-4147-A177-3AD203B41FA5}">
                      <a16:colId xmlns:a16="http://schemas.microsoft.com/office/drawing/2014/main" val="1072278749"/>
                    </a:ext>
                  </a:extLst>
                </a:gridCol>
              </a:tblGrid>
              <a:tr h="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Type of question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Example</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Targeted skill</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283064275"/>
                  </a:ext>
                </a:extLst>
              </a:tr>
              <a:tr h="370840">
                <a:tc>
                  <a:txBody>
                    <a:bodyPr/>
                    <a:lstStyle/>
                    <a:p>
                      <a:pPr algn="ctr"/>
                      <a:r>
                        <a:rPr lang="en-US" sz="1800" dirty="0">
                          <a:latin typeface="Times New Roman" panose="02020603050405020304" pitchFamily="18" charset="0"/>
                          <a:ea typeface="微軟正黑體" panose="020B0604030504040204" pitchFamily="34" charset="-120"/>
                          <a:cs typeface="Times New Roman" panose="02020603050405020304" pitchFamily="18" charset="0"/>
                        </a:rPr>
                        <a:t>Clarification</a:t>
                      </a: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What is an electronic product?</a:t>
                      </a:r>
                      <a:endParaRPr 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rowSpan="3">
                  <a:txBody>
                    <a:bodyPr/>
                    <a:lstStyle/>
                    <a:p>
                      <a:pPr algn="ctr"/>
                      <a:r>
                        <a:rPr lang="en-US" altLang="zh-HK" sz="1800" dirty="0">
                          <a:latin typeface="Times New Roman" panose="02020603050405020304" pitchFamily="18" charset="0"/>
                          <a:ea typeface="微軟正黑體" panose="020B0604030504040204" pitchFamily="34" charset="-120"/>
                          <a:cs typeface="Times New Roman" panose="02020603050405020304" pitchFamily="18" charset="0"/>
                        </a:rPr>
                        <a:t>Interpretation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16418304"/>
                  </a:ext>
                </a:extLst>
              </a:tr>
              <a:tr h="22860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Classification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Which of the following are electronic products?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Which</a:t>
                      </a:r>
                      <a:r>
                        <a:rPr lang="en-US" sz="1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are non-electronic products?</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vMerge="1">
                  <a:txBody>
                    <a:bodyPr/>
                    <a:lstStyle/>
                    <a:p>
                      <a:endParaRPr lang="zh-HK"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76927126"/>
                  </a:ext>
                </a:extLst>
              </a:tr>
              <a:tr h="22860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Comparison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What are the similarities and differences between physical books and e-books?</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vMerge="1">
                  <a:txBody>
                    <a:bodyPr/>
                    <a:lstStyle/>
                    <a:p>
                      <a:endParaRPr lang="zh-HK" altLang="en-US"/>
                    </a:p>
                  </a:txBody>
                  <a:tcPr/>
                </a:tc>
                <a:extLst>
                  <a:ext uri="{0D108BD9-81ED-4DB2-BD59-A6C34878D82A}">
                    <a16:rowId xmlns:a16="http://schemas.microsoft.com/office/drawing/2014/main" val="3921933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err="1">
                          <a:latin typeface="Times New Roman" panose="02020603050405020304" pitchFamily="18" charset="0"/>
                          <a:ea typeface="微軟正黑體" panose="020B0604030504040204" pitchFamily="34" charset="-120"/>
                          <a:cs typeface="Times New Roman" panose="02020603050405020304" pitchFamily="18" charset="0"/>
                        </a:rPr>
                        <a:t>Summarisation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According to this article, what are the benefits of using electronic products on child development?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What are the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downsides?</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Analysis</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193896396"/>
                  </a:ext>
                </a:extLst>
              </a:tr>
              <a:tr h="37084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Inference</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Other than the arguments mentioned in the article, can you think of other benefits and disadvantages of using electronic products on child development?</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Inference</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507767671"/>
                  </a:ext>
                </a:extLst>
              </a:tr>
              <a:tr h="37084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Evaluation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It says here that children aged two to five should not use electronic products for more than one hour a day. What is the basis for this? Do you think this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rationale supports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the author’s argument?</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Evaluation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85906517"/>
                  </a:ext>
                </a:extLst>
              </a:tr>
            </a:tbl>
          </a:graphicData>
        </a:graphic>
      </p:graphicFrame>
      <p:sp>
        <p:nvSpPr>
          <p:cNvPr id="5" name="Rectangle 11">
            <a:extLst>
              <a:ext uri="{FF2B5EF4-FFF2-40B4-BE49-F238E27FC236}">
                <a16:creationId xmlns:a16="http://schemas.microsoft.com/office/drawing/2014/main" id="{79E32FD3-9C2E-F124-4586-8F24CC847621}"/>
              </a:ext>
            </a:extLst>
          </p:cNvPr>
          <p:cNvSpPr/>
          <p:nvPr/>
        </p:nvSpPr>
        <p:spPr>
          <a:xfrm>
            <a:off x="674012" y="5823792"/>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ŽivkoviĿ</a:t>
            </a:r>
            <a:r>
              <a:rPr lang="en-US" sz="1400" dirty="0">
                <a:latin typeface="Times New Roman" panose="02020603050405020304" pitchFamily="18" charset="0"/>
                <a:cs typeface="Times New Roman" panose="02020603050405020304" pitchFamily="18" charset="0"/>
              </a:rPr>
              <a:t>, S. (2016). A model of critical thinking as an important attribute for success in the 21st century. </a:t>
            </a:r>
            <a:r>
              <a:rPr lang="en-US" sz="1400" i="1" dirty="0">
                <a:latin typeface="Times New Roman" panose="02020603050405020304" pitchFamily="18" charset="0"/>
                <a:cs typeface="Times New Roman" panose="02020603050405020304" pitchFamily="18" charset="0"/>
              </a:rPr>
              <a:t>Procedia-social and </a:t>
            </a:r>
            <a:r>
              <a:rPr lang="en-US" altLang="zh-TW" sz="1400" i="1" dirty="0">
                <a:latin typeface="Times New Roman" panose="02020603050405020304" pitchFamily="18" charset="0"/>
                <a:cs typeface="Times New Roman" panose="02020603050405020304" pitchFamily="18" charset="0"/>
              </a:rPr>
              <a:t>B</a:t>
            </a:r>
            <a:r>
              <a:rPr lang="en-US" sz="1400" i="1" dirty="0">
                <a:latin typeface="Times New Roman" panose="02020603050405020304" pitchFamily="18" charset="0"/>
                <a:cs typeface="Times New Roman" panose="02020603050405020304" pitchFamily="18" charset="0"/>
              </a:rPr>
              <a:t>ehavioral </a:t>
            </a:r>
            <a:r>
              <a:rPr lang="en-US" altLang="zh-TW" sz="1400" i="1" dirty="0">
                <a:latin typeface="Times New Roman" panose="02020603050405020304" pitchFamily="18" charset="0"/>
                <a:cs typeface="Times New Roman" panose="02020603050405020304" pitchFamily="18" charset="0"/>
              </a:rPr>
              <a:t>S</a:t>
            </a:r>
            <a:r>
              <a:rPr lang="en-US" sz="1400" i="1" dirty="0">
                <a:latin typeface="Times New Roman" panose="02020603050405020304" pitchFamily="18" charset="0"/>
                <a:cs typeface="Times New Roman" panose="02020603050405020304" pitchFamily="18" charset="0"/>
              </a:rPr>
              <a:t>ciences, 232</a:t>
            </a:r>
            <a:r>
              <a:rPr lang="en-US" sz="1400" dirty="0">
                <a:latin typeface="Times New Roman" panose="02020603050405020304" pitchFamily="18" charset="0"/>
                <a:cs typeface="Times New Roman" panose="02020603050405020304" pitchFamily="18" charset="0"/>
              </a:rPr>
              <a:t>, 102-108.</a:t>
            </a:r>
          </a:p>
        </p:txBody>
      </p:sp>
      <p:sp>
        <p:nvSpPr>
          <p:cNvPr id="7" name="標題 1">
            <a:extLst>
              <a:ext uri="{FF2B5EF4-FFF2-40B4-BE49-F238E27FC236}">
                <a16:creationId xmlns:a16="http://schemas.microsoft.com/office/drawing/2014/main" id="{195C53A1-A35D-4C09-96B6-468039E9B27D}"/>
              </a:ext>
            </a:extLst>
          </p:cNvPr>
          <p:cNvSpPr>
            <a:spLocks noGrp="1"/>
          </p:cNvSpPr>
          <p:nvPr>
            <p:ph type="title"/>
          </p:nvPr>
        </p:nvSpPr>
        <p:spPr>
          <a:xfrm>
            <a:off x="674012" y="-55604"/>
            <a:ext cx="1089369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Improving children’s critical thinking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skills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through homework and learning</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1273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DA2CEF08-80B9-2CA4-47A1-DC54299C2D50}"/>
              </a:ext>
            </a:extLst>
          </p:cNvPr>
          <p:cNvGraphicFramePr>
            <a:graphicFrameLocks noGrp="1"/>
          </p:cNvGraphicFramePr>
          <p:nvPr>
            <p:extLst>
              <p:ext uri="{D42A27DB-BD31-4B8C-83A1-F6EECF244321}">
                <p14:modId xmlns:p14="http://schemas.microsoft.com/office/powerpoint/2010/main" val="90828429"/>
              </p:ext>
            </p:extLst>
          </p:nvPr>
        </p:nvGraphicFramePr>
        <p:xfrm>
          <a:off x="908232" y="1638452"/>
          <a:ext cx="10515601" cy="3291840"/>
        </p:xfrm>
        <a:graphic>
          <a:graphicData uri="http://schemas.openxmlformats.org/drawingml/2006/table">
            <a:tbl>
              <a:tblPr firstRow="1" bandRow="1">
                <a:tableStyleId>{5C22544A-7EE6-4342-B048-85BDC9FD1C3A}</a:tableStyleId>
              </a:tblPr>
              <a:tblGrid>
                <a:gridCol w="1544479">
                  <a:extLst>
                    <a:ext uri="{9D8B030D-6E8A-4147-A177-3AD203B41FA5}">
                      <a16:colId xmlns:a16="http://schemas.microsoft.com/office/drawing/2014/main" val="140454332"/>
                    </a:ext>
                  </a:extLst>
                </a:gridCol>
                <a:gridCol w="7484657">
                  <a:extLst>
                    <a:ext uri="{9D8B030D-6E8A-4147-A177-3AD203B41FA5}">
                      <a16:colId xmlns:a16="http://schemas.microsoft.com/office/drawing/2014/main" val="4254863983"/>
                    </a:ext>
                  </a:extLst>
                </a:gridCol>
                <a:gridCol w="1486465">
                  <a:extLst>
                    <a:ext uri="{9D8B030D-6E8A-4147-A177-3AD203B41FA5}">
                      <a16:colId xmlns:a16="http://schemas.microsoft.com/office/drawing/2014/main" val="1072278749"/>
                    </a:ext>
                  </a:extLst>
                </a:gridCol>
              </a:tblGrid>
              <a:tr h="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Type of question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Example</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Targeted skill</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283064275"/>
                  </a:ext>
                </a:extLst>
              </a:tr>
              <a:tr h="370840">
                <a:tc>
                  <a:txBody>
                    <a:bodyPr/>
                    <a:lstStyle/>
                    <a:p>
                      <a:pPr algn="ctr"/>
                      <a:r>
                        <a:rPr lang="en-US" sz="1800" dirty="0">
                          <a:latin typeface="Times New Roman" panose="02020603050405020304" pitchFamily="18" charset="0"/>
                          <a:ea typeface="微軟正黑體" panose="020B0604030504040204" pitchFamily="34" charset="-120"/>
                          <a:cs typeface="Times New Roman" panose="02020603050405020304" pitchFamily="18" charset="0"/>
                        </a:rPr>
                        <a:t>Conclusion</a:t>
                      </a: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Do you think electronic products have more benefits than harms or more harms than benefits for child development?</a:t>
                      </a:r>
                      <a:endParaRPr 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rowSpan="2">
                  <a:txBody>
                    <a:bodyPr/>
                    <a:lstStyle/>
                    <a:p>
                      <a:pPr algn="ctr"/>
                      <a:r>
                        <a:rPr lang="en-US" altLang="zh-HK" sz="1800" dirty="0">
                          <a:latin typeface="Times New Roman" panose="02020603050405020304" pitchFamily="18" charset="0"/>
                          <a:ea typeface="微軟正黑體" panose="020B0604030504040204" pitchFamily="34" charset="-120"/>
                          <a:cs typeface="Times New Roman" panose="02020603050405020304" pitchFamily="18" charset="0"/>
                        </a:rPr>
                        <a:t>Explanation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16418304"/>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Explanation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Why?</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vMerge="1">
                  <a:txBody>
                    <a:bodyPr/>
                    <a:lstStyle/>
                    <a:p>
                      <a:endParaRPr lang="zh-HK"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769271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Reflection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What do your thoughts reflect that you value more? Children’s physical health or children’s cognitive development?</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rowSpan="2">
                  <a:txBody>
                    <a:bodyPr/>
                    <a:lstStyle/>
                    <a:p>
                      <a:pPr algn="ct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Self-regulation</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solidFill>
                      <a:srgbClr val="EFF6E8"/>
                    </a:solidFill>
                  </a:tcPr>
                </a:tc>
                <a:extLst>
                  <a:ext uri="{0D108BD9-81ED-4DB2-BD59-A6C34878D82A}">
                    <a16:rowId xmlns:a16="http://schemas.microsoft.com/office/drawing/2014/main" val="1193896396"/>
                  </a:ext>
                </a:extLst>
              </a:tr>
              <a:tr h="370840">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Deliberate objection</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Suppose you meet someone who has the opposite opinion to you. What arguments do you think this person will put forward to oppose your conclusion? How would you respond?</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vMerge="1">
                  <a:txBody>
                    <a:bodyPr/>
                    <a:lstStyle/>
                    <a:p>
                      <a:pPr algn="ctr"/>
                      <a:endParaRPr lang="zh-HK"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507767671"/>
                  </a:ext>
                </a:extLst>
              </a:tr>
            </a:tbl>
          </a:graphicData>
        </a:graphic>
      </p:graphicFrame>
      <p:sp>
        <p:nvSpPr>
          <p:cNvPr id="5" name="Rectangle 11">
            <a:extLst>
              <a:ext uri="{FF2B5EF4-FFF2-40B4-BE49-F238E27FC236}">
                <a16:creationId xmlns:a16="http://schemas.microsoft.com/office/drawing/2014/main" id="{79E32FD3-9C2E-F124-4586-8F24CC847621}"/>
              </a:ext>
            </a:extLst>
          </p:cNvPr>
          <p:cNvSpPr/>
          <p:nvPr/>
        </p:nvSpPr>
        <p:spPr>
          <a:xfrm>
            <a:off x="908232" y="5772065"/>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ŽivkoviĿ</a:t>
            </a:r>
            <a:r>
              <a:rPr lang="en-US" sz="1400" dirty="0">
                <a:latin typeface="Times New Roman" panose="02020603050405020304" pitchFamily="18" charset="0"/>
                <a:cs typeface="Times New Roman" panose="02020603050405020304" pitchFamily="18" charset="0"/>
              </a:rPr>
              <a:t>, S. (2016). A model of critical thinking as an important attribute for success in the 21st century. </a:t>
            </a:r>
            <a:r>
              <a:rPr lang="en-US" sz="1400" i="1" dirty="0">
                <a:latin typeface="Times New Roman" panose="02020603050405020304" pitchFamily="18" charset="0"/>
                <a:cs typeface="Times New Roman" panose="02020603050405020304" pitchFamily="18" charset="0"/>
              </a:rPr>
              <a:t>Procedia-social and </a:t>
            </a:r>
            <a:r>
              <a:rPr lang="en-US" altLang="zh-TW" sz="1400" i="1" dirty="0">
                <a:latin typeface="Times New Roman" panose="02020603050405020304" pitchFamily="18" charset="0"/>
                <a:cs typeface="Times New Roman" panose="02020603050405020304" pitchFamily="18" charset="0"/>
              </a:rPr>
              <a:t>B</a:t>
            </a:r>
            <a:r>
              <a:rPr lang="en-US" sz="1400" i="1" dirty="0">
                <a:latin typeface="Times New Roman" panose="02020603050405020304" pitchFamily="18" charset="0"/>
                <a:cs typeface="Times New Roman" panose="02020603050405020304" pitchFamily="18" charset="0"/>
              </a:rPr>
              <a:t>ehavioral </a:t>
            </a:r>
            <a:r>
              <a:rPr lang="en-US" altLang="zh-TW" sz="1400" i="1" dirty="0">
                <a:latin typeface="Times New Roman" panose="02020603050405020304" pitchFamily="18" charset="0"/>
                <a:cs typeface="Times New Roman" panose="02020603050405020304" pitchFamily="18" charset="0"/>
              </a:rPr>
              <a:t>S</a:t>
            </a:r>
            <a:r>
              <a:rPr lang="en-US" sz="1400" i="1" dirty="0">
                <a:latin typeface="Times New Roman" panose="02020603050405020304" pitchFamily="18" charset="0"/>
                <a:cs typeface="Times New Roman" panose="02020603050405020304" pitchFamily="18" charset="0"/>
              </a:rPr>
              <a:t>ciences, 232</a:t>
            </a:r>
            <a:r>
              <a:rPr lang="en-US" sz="1400" dirty="0">
                <a:latin typeface="Times New Roman" panose="02020603050405020304" pitchFamily="18" charset="0"/>
                <a:cs typeface="Times New Roman" panose="02020603050405020304" pitchFamily="18" charset="0"/>
              </a:rPr>
              <a:t>, 102-108.</a:t>
            </a:r>
          </a:p>
        </p:txBody>
      </p:sp>
      <p:sp>
        <p:nvSpPr>
          <p:cNvPr id="7" name="標題 1">
            <a:extLst>
              <a:ext uri="{FF2B5EF4-FFF2-40B4-BE49-F238E27FC236}">
                <a16:creationId xmlns:a16="http://schemas.microsoft.com/office/drawing/2014/main" id="{73501A4A-5F97-429B-9389-310D1FF0974E}"/>
              </a:ext>
            </a:extLst>
          </p:cNvPr>
          <p:cNvSpPr>
            <a:spLocks noGrp="1"/>
          </p:cNvSpPr>
          <p:nvPr>
            <p:ph type="title"/>
          </p:nvPr>
        </p:nvSpPr>
        <p:spPr>
          <a:xfrm>
            <a:off x="763641" y="187695"/>
            <a:ext cx="1089369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Improving children’s critical thinking </a:t>
            </a:r>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skills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through homework and learning</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53918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dd2c50-08f8-4bdc-84dc-b4d4e0eabb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C58EF348BCF84CB8CEC02C41EFE368" ma:contentTypeVersion="12" ma:contentTypeDescription="Create a new document." ma:contentTypeScope="" ma:versionID="3e485164f63b012158b8bd3735b31150">
  <xsd:schema xmlns:xsd="http://www.w3.org/2001/XMLSchema" xmlns:xs="http://www.w3.org/2001/XMLSchema" xmlns:p="http://schemas.microsoft.com/office/2006/metadata/properties" xmlns:ns3="81dd2c50-08f8-4bdc-84dc-b4d4e0eabb47" targetNamespace="http://schemas.microsoft.com/office/2006/metadata/properties" ma:root="true" ma:fieldsID="42555d281cf5ba10f1de548c846bab6c" ns3:_="">
    <xsd:import namespace="81dd2c50-08f8-4bdc-84dc-b4d4e0eabb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d2c50-08f8-4bdc-84dc-b4d4e0eabb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15040-64E6-480B-BC8C-E234B4EB6AB6}">
  <ds:schemaRefs>
    <ds:schemaRef ds:uri="http://schemas.microsoft.com/office/2006/metadata/properties"/>
    <ds:schemaRef ds:uri="81dd2c50-08f8-4bdc-84dc-b4d4e0eabb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CB93CBB4-3B61-4C8A-BF75-909955AA3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d2c50-08f8-4bdc-84dc-b4d4e0eab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C9C6A-8704-4F29-A82A-05B49DF476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10430</TotalTime>
  <Words>3470</Words>
  <Application>Microsoft Office PowerPoint</Application>
  <PresentationFormat>寬螢幕</PresentationFormat>
  <Paragraphs>398</Paragraphs>
  <Slides>34</Slides>
  <Notes>10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34</vt:i4>
      </vt:variant>
    </vt:vector>
  </HeadingPairs>
  <TitlesOfParts>
    <vt:vector size="47" baseType="lpstr">
      <vt:lpstr>MingLiU</vt:lpstr>
      <vt:lpstr>MingLiU</vt:lpstr>
      <vt:lpstr>微軟正黑體</vt:lpstr>
      <vt:lpstr>PMingLiU</vt:lpstr>
      <vt:lpstr>PMingLiU</vt:lpstr>
      <vt:lpstr>Arial</vt:lpstr>
      <vt:lpstr>Calibri</vt:lpstr>
      <vt:lpstr>Calibri Light</vt:lpstr>
      <vt:lpstr>Century Gothic</vt:lpstr>
      <vt:lpstr>Courier New</vt:lpstr>
      <vt:lpstr>Times New Roman</vt:lpstr>
      <vt:lpstr>Wingdings</vt:lpstr>
      <vt:lpstr>Retrospect</vt:lpstr>
      <vt:lpstr>Teaching children to be active learners: How to support children in acquiring the generic skills for the 21st century?</vt:lpstr>
      <vt:lpstr>Outline</vt:lpstr>
      <vt:lpstr>The importance of generic skills for the 21st century</vt:lpstr>
      <vt:lpstr>The importance of critical thinking</vt:lpstr>
      <vt:lpstr>Asking questions to help children learn to think critically</vt:lpstr>
      <vt:lpstr>Improving children’s critical thinking skills in daily life</vt:lpstr>
      <vt:lpstr>Improving children’s critical thinking skills in daily life</vt:lpstr>
      <vt:lpstr>Improving children’s critical thinking skills through homework and learning</vt:lpstr>
      <vt:lpstr>Improving children’s critical thinking skills through homework and learning</vt:lpstr>
      <vt:lpstr>Creative Thinking Exercise</vt:lpstr>
      <vt:lpstr>PowerPoint 簡報</vt:lpstr>
      <vt:lpstr>Creative Thinking Exercise</vt:lpstr>
      <vt:lpstr>Creative Thinking Exercise</vt:lpstr>
      <vt:lpstr>Creative Thinking Exercise</vt:lpstr>
      <vt:lpstr>PowerPoint 簡報</vt:lpstr>
      <vt:lpstr>The importance of creativity</vt:lpstr>
      <vt:lpstr>Cultivating creativity in children</vt:lpstr>
      <vt:lpstr>Cultivating creativity in children</vt:lpstr>
      <vt:lpstr>Cultivating creativity in children</vt:lpstr>
      <vt:lpstr>Cultivating creativity in children</vt:lpstr>
      <vt:lpstr>PowerPoint 簡報</vt:lpstr>
      <vt:lpstr>Cultivating creativity in children</vt:lpstr>
      <vt:lpstr>Cultivating creativity in children</vt:lpstr>
      <vt:lpstr>Cultivating creativity in children</vt:lpstr>
      <vt:lpstr>Cultivating creativity in children</vt:lpstr>
      <vt:lpstr>Cultivating creativity in children</vt:lpstr>
      <vt:lpstr>The importance of problem solving</vt:lpstr>
      <vt:lpstr>Cultivating problem solving skills in children</vt:lpstr>
      <vt:lpstr>Solving problems through collaboration</vt:lpstr>
      <vt:lpstr>Solving problems through collaboration</vt:lpstr>
      <vt:lpstr>PowerPoint 簡報</vt:lpstr>
      <vt:lpstr>Solving problems through collaboration</vt:lpstr>
      <vt:lpstr>Cultivating problem solving skills in children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21世紀能力</dc:title>
  <dc:creator>Masterlingua</dc:creator>
  <cp:lastModifiedBy>HSC&amp;PEd</cp:lastModifiedBy>
  <cp:revision>428</cp:revision>
  <cp:lastPrinted>2024-09-03T07:30:58Z</cp:lastPrinted>
  <dcterms:created xsi:type="dcterms:W3CDTF">2023-10-05T20:26:47Z</dcterms:created>
  <dcterms:modified xsi:type="dcterms:W3CDTF">2024-11-20T08:35:54Z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0x0101008AC58EF348BCF84CB8CEC02C41EFE368</vt:lpwstr>
  </property>
</Properties>
</file>