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02" r:id="rId5"/>
    <p:sldId id="378" r:id="rId6"/>
    <p:sldId id="358" r:id="rId7"/>
    <p:sldId id="359" r:id="rId8"/>
    <p:sldId id="360" r:id="rId9"/>
    <p:sldId id="341" r:id="rId10"/>
    <p:sldId id="379" r:id="rId11"/>
    <p:sldId id="401" r:id="rId12"/>
    <p:sldId id="380" r:id="rId13"/>
    <p:sldId id="381" r:id="rId14"/>
    <p:sldId id="384" r:id="rId15"/>
    <p:sldId id="385" r:id="rId16"/>
    <p:sldId id="386" r:id="rId17"/>
    <p:sldId id="337" r:id="rId18"/>
    <p:sldId id="387" r:id="rId19"/>
    <p:sldId id="388" r:id="rId20"/>
    <p:sldId id="403" r:id="rId21"/>
    <p:sldId id="395" r:id="rId22"/>
    <p:sldId id="396" r:id="rId23"/>
    <p:sldId id="397" r:id="rId24"/>
    <p:sldId id="398" r:id="rId25"/>
    <p:sldId id="399" r:id="rId26"/>
    <p:sldId id="391" r:id="rId27"/>
    <p:sldId id="393" r:id="rId28"/>
    <p:sldId id="392" r:id="rId29"/>
    <p:sldId id="376" r:id="rId30"/>
    <p:sldId id="394" r:id="rId3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, Kei-chung Frank" initials="LKF" lastIdx="1" clrIdx="0">
    <p:extLst>
      <p:ext uri="{19B8F6BF-5375-455C-9EA6-DF929625EA0E}">
        <p15:presenceInfo xmlns:p15="http://schemas.microsoft.com/office/powerpoint/2012/main" userId="S-1-5-21-2637006528-1015924553-1750768987-660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99CC"/>
    <a:srgbClr val="5C8E3A"/>
    <a:srgbClr val="00C45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3301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8755-4102-4BC6-8820-5AB058CA1374}" type="datetimeFigureOut">
              <a:rPr lang="zh-HK" altLang="en-US" smtClean="0"/>
              <a:t>17/3/2021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669EE-D71C-44D9-AA33-A2343380E2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730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669EE-D71C-44D9-AA33-A2343380E283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8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工作纸：共同福祉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400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704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16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2592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26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62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9669" y="1828800"/>
            <a:ext cx="3073631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9669" y="5181600"/>
            <a:ext cx="3073631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7" name="圖片 6" descr="心電圖線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516" y="-1"/>
            <a:ext cx="52501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43800" y="457201"/>
            <a:ext cx="1543051" cy="59436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800850" cy="59435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00100" y="1828800"/>
            <a:ext cx="58293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825625"/>
            <a:ext cx="360045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60045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90800"/>
            <a:ext cx="360045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90800"/>
            <a:ext cx="360045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" y="1"/>
            <a:ext cx="525660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紅色橫條" descr="紅色橫條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99221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481761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800850" y="6465886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715250" y="6481761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kOOM9nSDg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td.stheadline.com/realtime/article/1263194/&#21363;&#26178;-&#22283;&#38555;-&#38450;&#30123;&#22937;&#25307;-&#26085;&#26412;7-11&#38634;&#27331;&#38272;&#24213;&#35037;&#37569;&#26495;&#20379;&#23458;&#29992;&#33139;&#38283;&#38272;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r.com.hk/archive/corporate/en/press_release/PR-20-020-C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ews.mingpao.com/ins/%E5%9C%8B%E9%9A%9B/article/20200513/s00005/1589362417229/&#33655;&#34349;&#32032;&#39135;&#39184;&#24307;&#30123;&#19979;&#25512;&#29544;&#31435;&#29627;&#29827;&#23627;&#12300;&#21253;&#24258;&#12301;-&#20445;&#31038;&#20132;&#36317;&#38626;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ws.mingpao.com/pns/&#28207;&#32862;/article/20200609/s00002/1591640994640/&#29983;&#29986;&#21147;&#23616;&#21109;&#12300;&#38548;&#31354;&#25779;&#164578;&#12301;-&#25351;&#21521;&#27155;&#23652;&#21363;&#25353;&#25507;" TargetMode="Externa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hesun.co.uk/news/11795561/shoemaker-socially-distanced-shoes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RrzdKLvu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idx="1"/>
          </p:nvPr>
        </p:nvSpPr>
        <p:spPr>
          <a:xfrm>
            <a:off x="251520" y="457201"/>
            <a:ext cx="4752528" cy="5943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b="1" cap="all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我们如何应对疫症</a:t>
            </a:r>
            <a:r>
              <a:rPr lang="zh-TW" altLang="en-US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cap="all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过去、现在与未来</a:t>
            </a:r>
            <a:endParaRPr lang="en-US" altLang="zh-HK" sz="28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zh-HK" sz="2800" b="1" cap="all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zh-HK" sz="2800" b="1" cap="all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HK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第三部分：</a:t>
            </a:r>
            <a:endParaRPr lang="en-US" altLang="zh-HK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7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面对可能重来的疫症</a:t>
            </a:r>
            <a:br>
              <a:rPr lang="zh-TW" altLang="en-US" sz="37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en-US" sz="37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，我们可如何为将来作准备？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7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37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lang="zh-TW" altLang="en-US" sz="37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endParaRPr lang="en-US" altLang="zh-TW" sz="37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710892" y="6361583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9CF877-722E-4164-B302-710451AD6D1C}"/>
              </a:ext>
            </a:extLst>
          </p:cNvPr>
          <p:cNvSpPr txBox="1"/>
          <p:nvPr/>
        </p:nvSpPr>
        <p:spPr>
          <a:xfrm>
            <a:off x="251520" y="56381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教育局　课程发展处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个人、社会及人文教育组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endParaRPr kumimoji="0" lang="zh-HK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细阅资料一和资料二，然后回答下列各题。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zh-HK" sz="2800" dirty="0" smtClean="0">
                <a:solidFill>
                  <a:schemeClr val="tx1"/>
                </a:solidFill>
              </a:rPr>
              <a:t>根据资料一，听障人士在</a:t>
            </a:r>
            <a:r>
              <a:rPr lang="en-US" altLang="zh-HK" sz="2800" dirty="0" smtClean="0">
                <a:solidFill>
                  <a:schemeClr val="tx1"/>
                </a:solidFill>
              </a:rPr>
              <a:t>2019</a:t>
            </a:r>
            <a:r>
              <a:rPr lang="zh-TW" altLang="zh-HK" sz="2800" dirty="0" smtClean="0">
                <a:solidFill>
                  <a:schemeClr val="tx1"/>
                </a:solidFill>
              </a:rPr>
              <a:t>冠状病毒病</a:t>
            </a:r>
            <a:r>
              <a:rPr lang="zh-HK" altLang="zh-HK" sz="2800" dirty="0" smtClean="0">
                <a:solidFill>
                  <a:schemeClr val="tx1"/>
                </a:solidFill>
              </a:rPr>
              <a:t>期间面对甚么问题</a:t>
            </a:r>
            <a:r>
              <a:rPr lang="zh-TW" altLang="zh-HK" sz="2800" dirty="0" smtClean="0">
                <a:solidFill>
                  <a:schemeClr val="tx1"/>
                </a:solidFill>
              </a:rPr>
              <a:t>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/>
            <a:r>
              <a:rPr lang="zh-TW" altLang="zh-HK" sz="2800" i="1" dirty="0" smtClean="0">
                <a:solidFill>
                  <a:srgbClr val="C00000"/>
                </a:solidFill>
              </a:rPr>
              <a:t>因为看不到别人的唇形，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故</a:t>
            </a:r>
            <a:r>
              <a:rPr lang="zh-TW" altLang="zh-HK" sz="2800" i="1" dirty="0" smtClean="0">
                <a:solidFill>
                  <a:srgbClr val="C00000"/>
                </a:solidFill>
              </a:rPr>
              <a:t>难以理解对方的说话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。</a:t>
            </a:r>
            <a:endParaRPr lang="en-US" altLang="zh-TW" sz="2800" i="1" dirty="0">
              <a:solidFill>
                <a:srgbClr val="C00000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zh-TW" altLang="zh-HK" sz="2800" dirty="0" smtClean="0">
                <a:solidFill>
                  <a:schemeClr val="tx1"/>
                </a:solidFill>
              </a:rPr>
              <a:t>你认为透明口罩能否为听障人士解决问题？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/>
            <a:r>
              <a:rPr lang="zh-TW" altLang="zh-HK" sz="2800" i="1" dirty="0" smtClean="0">
                <a:solidFill>
                  <a:srgbClr val="C00000"/>
                </a:solidFill>
              </a:rPr>
              <a:t>能够，因为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即使</a:t>
            </a:r>
            <a:r>
              <a:rPr lang="zh-TW" altLang="zh-HK" sz="2800" i="1" dirty="0">
                <a:solidFill>
                  <a:srgbClr val="C00000"/>
                </a:solidFill>
              </a:rPr>
              <a:t>戴</a:t>
            </a:r>
            <a:r>
              <a:rPr lang="zh-TW" altLang="en-US" sz="2800" i="1" dirty="0">
                <a:solidFill>
                  <a:srgbClr val="C00000"/>
                </a:solidFill>
              </a:rPr>
              <a:t>上</a:t>
            </a:r>
            <a:r>
              <a:rPr lang="zh-TW" altLang="zh-HK" sz="2800" i="1" dirty="0">
                <a:solidFill>
                  <a:srgbClr val="C00000"/>
                </a:solidFill>
              </a:rPr>
              <a:t>了</a:t>
            </a:r>
            <a:r>
              <a:rPr lang="zh-HK" altLang="zh-HK" sz="2800" i="1" dirty="0">
                <a:solidFill>
                  <a:srgbClr val="C00000"/>
                </a:solidFill>
              </a:rPr>
              <a:t>口罩，但仍然能</a:t>
            </a:r>
            <a:r>
              <a:rPr lang="zh-HK" altLang="zh-HK" sz="2800" i="1" dirty="0" smtClean="0">
                <a:solidFill>
                  <a:srgbClr val="C00000"/>
                </a:solidFill>
              </a:rPr>
              <a:t>看到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说话者的</a:t>
            </a:r>
            <a:r>
              <a:rPr lang="zh-HK" altLang="zh-HK" sz="2800" i="1" dirty="0" smtClean="0">
                <a:solidFill>
                  <a:srgbClr val="C00000"/>
                </a:solidFill>
              </a:rPr>
              <a:t>唇</a:t>
            </a:r>
            <a:r>
              <a:rPr lang="zh-HK" altLang="zh-HK" sz="2800" i="1" dirty="0">
                <a:solidFill>
                  <a:srgbClr val="C00000"/>
                </a:solidFill>
              </a:rPr>
              <a:t>形。</a:t>
            </a:r>
            <a:endParaRPr lang="zh-HK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71B7B60-FDFF-4322-98E8-03F9064670A3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10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8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00000"/>
              </a:lnSpc>
              <a:buFont typeface="+mj-lt"/>
              <a:buAutoNum type="arabicPeriod" startAt="3"/>
            </a:pPr>
            <a:r>
              <a:rPr lang="zh-TW" altLang="zh-HK" sz="2800" dirty="0" smtClean="0">
                <a:solidFill>
                  <a:schemeClr val="tx1"/>
                </a:solidFill>
              </a:rPr>
              <a:t>根据资料二，儿童在</a:t>
            </a:r>
            <a:r>
              <a:rPr lang="en-US" altLang="zh-HK" sz="2800" dirty="0" smtClean="0">
                <a:solidFill>
                  <a:schemeClr val="tx1"/>
                </a:solidFill>
              </a:rPr>
              <a:t>2019</a:t>
            </a:r>
            <a:r>
              <a:rPr lang="zh-TW" altLang="zh-HK" sz="2800" dirty="0" smtClean="0">
                <a:solidFill>
                  <a:schemeClr val="tx1"/>
                </a:solidFill>
              </a:rPr>
              <a:t>冠状病毒病</a:t>
            </a:r>
            <a:r>
              <a:rPr lang="zh-HK" altLang="zh-HK" sz="2800" dirty="0" smtClean="0">
                <a:solidFill>
                  <a:schemeClr val="tx1"/>
                </a:solidFill>
              </a:rPr>
              <a:t>期间面对甚么问题</a:t>
            </a:r>
            <a:r>
              <a:rPr lang="zh-TW" altLang="zh-HK" sz="2800" dirty="0" smtClean="0">
                <a:solidFill>
                  <a:schemeClr val="tx1"/>
                </a:solidFill>
              </a:rPr>
              <a:t>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 dirty="0" smtClean="0">
                <a:solidFill>
                  <a:srgbClr val="C00000"/>
                </a:solidFill>
              </a:rPr>
              <a:t>他们不明白甚么是疫情和为甚么需要戴上口罩、勤洗手。</a:t>
            </a:r>
            <a:endParaRPr lang="en-US" altLang="zh-TW" sz="2800" i="1" dirty="0">
              <a:solidFill>
                <a:srgbClr val="C00000"/>
              </a:solidFill>
            </a:endParaRP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 startAt="4"/>
            </a:pPr>
            <a:r>
              <a:rPr lang="zh-TW" altLang="zh-HK" sz="2800" dirty="0" smtClean="0">
                <a:solidFill>
                  <a:schemeClr val="tx1"/>
                </a:solidFill>
              </a:rPr>
              <a:t>你认为李杨医生的做法，能否解决题</a:t>
            </a:r>
            <a:r>
              <a:rPr lang="en-US" altLang="zh-HK" sz="2800" dirty="0" smtClean="0">
                <a:solidFill>
                  <a:schemeClr val="tx1"/>
                </a:solidFill>
              </a:rPr>
              <a:t>3</a:t>
            </a:r>
            <a:r>
              <a:rPr lang="zh-TW" altLang="zh-HK" sz="2800" dirty="0" smtClean="0">
                <a:solidFill>
                  <a:schemeClr val="tx1"/>
                </a:solidFill>
              </a:rPr>
              <a:t>提到的问题？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 dirty="0" smtClean="0">
                <a:solidFill>
                  <a:srgbClr val="C00000"/>
                </a:solidFill>
              </a:rPr>
              <a:t>能够，因为她用有趣、生动的绘本，深入浅出的解毫，容易令儿童明白</a:t>
            </a:r>
            <a:r>
              <a:rPr lang="en-US" altLang="zh-HK" sz="2800" i="1" dirty="0" smtClean="0">
                <a:solidFill>
                  <a:srgbClr val="C00000"/>
                </a:solidFill>
              </a:rPr>
              <a:t>2019</a:t>
            </a:r>
            <a:r>
              <a:rPr lang="zh-TW" altLang="zh-HK" sz="2800" i="1" dirty="0" smtClean="0">
                <a:solidFill>
                  <a:srgbClr val="C00000"/>
                </a:solidFill>
              </a:rPr>
              <a:t>冠状病毒病，以及提高健康意识。</a:t>
            </a:r>
            <a:endParaRPr lang="zh-HK" altLang="en-US" sz="2800" i="1" dirty="0">
              <a:solidFill>
                <a:srgbClr val="C00000"/>
              </a:solidFill>
            </a:endParaRPr>
          </a:p>
          <a:p>
            <a:endParaRPr lang="zh-HK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6757E3F-893C-46D0-A33A-815CA4FF9844}"/>
              </a:ext>
            </a:extLst>
          </p:cNvPr>
          <p:cNvSpPr txBox="1"/>
          <p:nvPr/>
        </p:nvSpPr>
        <p:spPr>
          <a:xfrm>
            <a:off x="8641964" y="636158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11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46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zh-TW" altLang="zh-HK" sz="2800" dirty="0" smtClean="0">
                <a:solidFill>
                  <a:schemeClr val="tx1"/>
                </a:solidFill>
              </a:rPr>
              <a:t>李杨医生和印尼夫妇，在</a:t>
            </a:r>
            <a:r>
              <a:rPr lang="zh-HK" altLang="zh-HK" sz="2800" dirty="0" smtClean="0">
                <a:solidFill>
                  <a:schemeClr val="tx1"/>
                </a:solidFill>
              </a:rPr>
              <a:t>解决问题方面</a:t>
            </a:r>
            <a:r>
              <a:rPr lang="zh-TW" altLang="zh-HK" sz="2800" dirty="0" smtClean="0">
                <a:solidFill>
                  <a:schemeClr val="tx1"/>
                </a:solidFill>
              </a:rPr>
              <a:t>有甚么共同之处？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 dirty="0" smtClean="0">
                <a:solidFill>
                  <a:srgbClr val="C00000"/>
                </a:solidFill>
              </a:rPr>
              <a:t>他们都能从别人的角度去了解问题，然后想出解决方法。</a:t>
            </a:r>
            <a:endParaRPr lang="en-US" altLang="zh-TW" sz="2800" i="1" dirty="0">
              <a:solidFill>
                <a:srgbClr val="C00000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 dirty="0" smtClean="0">
                <a:solidFill>
                  <a:srgbClr val="C00000"/>
                </a:solidFill>
              </a:rPr>
              <a:t>他们都利用了自己的专长去解决问题，印尼夫妇向来为人缝制垫子、床单和窗帘，善于缝制；李杨医生则擅长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绘</a:t>
            </a:r>
            <a:r>
              <a:rPr lang="zh-TW" altLang="zh-HK" sz="2800" i="1" dirty="0" smtClean="0">
                <a:solidFill>
                  <a:srgbClr val="C00000"/>
                </a:solidFill>
              </a:rPr>
              <a:t>画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。</a:t>
            </a:r>
            <a:endParaRPr lang="zh-HK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A5A5ECC-0C67-45E0-AADA-484ACBA3038F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zh-TW" altLang="zh-HK" sz="2800" dirty="0" smtClean="0">
                <a:solidFill>
                  <a:schemeClr val="tx1"/>
                </a:solidFill>
              </a:rPr>
              <a:t>你认为他们解决问题的方法是否具创意？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536575" indent="-536575" algn="just">
              <a:lnSpc>
                <a:spcPct val="100000"/>
              </a:lnSpc>
            </a:pPr>
            <a:r>
              <a:rPr lang="zh-TW" altLang="zh-HK" sz="2800" i="1" dirty="0" smtClean="0">
                <a:solidFill>
                  <a:srgbClr val="C00000"/>
                </a:solidFill>
              </a:rPr>
              <a:t>是。因为印尼夫妇在原有的产品上加以改良，成为一种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拥</a:t>
            </a:r>
            <a:r>
              <a:rPr lang="zh-TW" altLang="zh-HK" sz="2800" i="1" dirty="0" smtClean="0">
                <a:solidFill>
                  <a:srgbClr val="C00000"/>
                </a:solidFill>
              </a:rPr>
              <a:t>有独特功能的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新</a:t>
            </a:r>
            <a:r>
              <a:rPr lang="zh-TW" altLang="zh-HK" sz="2800" i="1" dirty="0" smtClean="0">
                <a:solidFill>
                  <a:srgbClr val="C00000"/>
                </a:solidFill>
              </a:rPr>
              <a:t>产品。李杨医生则以新的手法去表达意念，也</a:t>
            </a:r>
            <a:r>
              <a:rPr lang="zh-TW" altLang="en-US" sz="2800" i="1" dirty="0" smtClean="0">
                <a:solidFill>
                  <a:srgbClr val="C00000"/>
                </a:solidFill>
              </a:rPr>
              <a:t>属</a:t>
            </a:r>
            <a:r>
              <a:rPr lang="zh-TW" altLang="zh-HK" sz="2800" i="1" dirty="0" smtClean="0">
                <a:solidFill>
                  <a:srgbClr val="C00000"/>
                </a:solidFill>
              </a:rPr>
              <a:t>一种创意。</a:t>
            </a:r>
            <a:endParaRPr lang="zh-HK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7468E9C-EFFD-4609-900B-A3066C6208C6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13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5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zh-HK" b="1" dirty="0" smtClean="0"/>
              <a:t>小结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zh-TW" altLang="zh-HK" sz="2800" dirty="0">
                <a:solidFill>
                  <a:schemeClr val="tx1"/>
                </a:solidFill>
              </a:rPr>
              <a:t>由上述</a:t>
            </a:r>
            <a:r>
              <a:rPr lang="zh-TW" altLang="zh-HK" sz="2800" dirty="0" smtClean="0">
                <a:solidFill>
                  <a:schemeClr val="tx1"/>
                </a:solidFill>
              </a:rPr>
              <a:t>例子</a:t>
            </a:r>
            <a:r>
              <a:rPr lang="zh-TW" altLang="en-US" sz="2800" dirty="0" smtClean="0">
                <a:solidFill>
                  <a:schemeClr val="tx1"/>
                </a:solidFill>
              </a:rPr>
              <a:t>可见</a:t>
            </a:r>
            <a:r>
              <a:rPr lang="zh-TW" altLang="zh-HK" sz="2800" dirty="0" smtClean="0">
                <a:solidFill>
                  <a:schemeClr val="tx1"/>
                </a:solidFill>
              </a:rPr>
              <a:t>，要解决问题，我们需要多观察、多接触，才能明白问题的所在。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sz="2800" dirty="0" smtClean="0">
                <a:solidFill>
                  <a:schemeClr val="tx1"/>
                </a:solidFill>
              </a:rPr>
              <a:t>当我们设身处地的从别人的角度看</a:t>
            </a:r>
            <a:r>
              <a:rPr lang="zh-TW" altLang="en-US" sz="2800" dirty="0" smtClean="0">
                <a:solidFill>
                  <a:schemeClr val="tx1"/>
                </a:solidFill>
              </a:rPr>
              <a:t>待</a:t>
            </a:r>
            <a:r>
              <a:rPr lang="zh-TW" altLang="zh-HK" sz="2800" dirty="0" smtClean="0">
                <a:solidFill>
                  <a:schemeClr val="tx1"/>
                </a:solidFill>
              </a:rPr>
              <a:t>问题，便能感同身受，当解决问题时，便更能切合需要。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sz="2800" dirty="0" smtClean="0">
                <a:solidFill>
                  <a:schemeClr val="tx1"/>
                </a:solidFill>
              </a:rPr>
              <a:t>印尼夫妇和李杨医生都本着对别人的关怀，利用自己的专长，发挥创意，</a:t>
            </a:r>
            <a:r>
              <a:rPr lang="zh-TW" altLang="en-US" sz="2800" dirty="0" smtClean="0">
                <a:solidFill>
                  <a:schemeClr val="tx1"/>
                </a:solidFill>
              </a:rPr>
              <a:t>以</a:t>
            </a:r>
            <a:r>
              <a:rPr lang="zh-TW" altLang="zh-HK" sz="2800" dirty="0" smtClean="0">
                <a:solidFill>
                  <a:schemeClr val="tx1"/>
                </a:solidFill>
              </a:rPr>
              <a:t>尝试解决问题，只是一个小小的改变，便能大大改善</a:t>
            </a:r>
            <a:r>
              <a:rPr lang="zh-TW" altLang="en-US" sz="2800" dirty="0" smtClean="0">
                <a:solidFill>
                  <a:schemeClr val="tx1"/>
                </a:solidFill>
              </a:rPr>
              <a:t>有</a:t>
            </a:r>
            <a:r>
              <a:rPr lang="zh-TW" altLang="en-US" sz="2800" dirty="0">
                <a:solidFill>
                  <a:schemeClr val="tx1"/>
                </a:solidFill>
              </a:rPr>
              <a:t>需要的人的生活</a:t>
            </a:r>
            <a:r>
              <a:rPr lang="zh-TW" altLang="zh-HK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08300" y="6361583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14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zh-HK" sz="2800" dirty="0" smtClean="0">
                <a:solidFill>
                  <a:schemeClr val="tx1"/>
                </a:solidFill>
              </a:rPr>
              <a:t>同学可利用「三分钟概念」动画视像片段「多元共融」，了解个人如何建构多元共融社会。</a:t>
            </a:r>
            <a:r>
              <a:rPr lang="en-US" altLang="zh-HK" sz="2800" dirty="0" smtClean="0">
                <a:solidFill>
                  <a:schemeClr val="tx1"/>
                </a:solidFill>
              </a:rPr>
              <a:t>(</a:t>
            </a:r>
            <a:r>
              <a:rPr lang="en-US" altLang="zh-HK" sz="2800" dirty="0">
                <a:solidFill>
                  <a:schemeClr val="tx1"/>
                </a:solidFill>
              </a:rPr>
              <a:t>2:15-2:38)</a:t>
            </a:r>
          </a:p>
          <a:p>
            <a:pPr algn="just">
              <a:lnSpc>
                <a:spcPct val="100000"/>
              </a:lnSpc>
            </a:pPr>
            <a:endParaRPr lang="en-US" altLang="zh-TW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TW" altLang="zh-HK" sz="28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圖片 5" descr="../../../../Users/patrick/Desktop/螢幕快照%202019-12-23%">
            <a:extLst>
              <a:ext uri="{FF2B5EF4-FFF2-40B4-BE49-F238E27FC236}">
                <a16:creationId xmlns:a16="http://schemas.microsoft.com/office/drawing/2014/main" id="{937A8B02-9785-4F88-9902-700CE4F242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0" y="2926978"/>
            <a:ext cx="163218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5190754-267C-4F9C-9379-DADCABC5BFE4}"/>
              </a:ext>
            </a:extLst>
          </p:cNvPr>
          <p:cNvSpPr txBox="1"/>
          <p:nvPr/>
        </p:nvSpPr>
        <p:spPr>
          <a:xfrm>
            <a:off x="2095720" y="2924944"/>
            <a:ext cx="2949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「三分钟概念」动画视像片段系列：多元共融</a:t>
            </a:r>
          </a:p>
          <a:p>
            <a:r>
              <a:rPr lang="zh-TW" alt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香港特别行政区政府教育局</a:t>
            </a:r>
            <a:endParaRPr lang="en-US" altLang="zh-TW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HK" dirty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https://www.youtube.com/watch?v=fWkOOM9nSDg&amp;feature=youtu.be</a:t>
            </a:r>
            <a:endParaRPr lang="en-US" altLang="zh-HK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51A5D22-A8AE-4365-95D9-F57CCDECE28D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15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做一做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zh-TW" altLang="zh-HK" dirty="0" smtClean="0">
                <a:solidFill>
                  <a:schemeClr val="tx1"/>
                </a:solidFill>
              </a:rPr>
              <a:t>除了透明口罩和绘本，你能否找到其他以创意来解决</a:t>
            </a:r>
            <a:r>
              <a:rPr lang="en-US" altLang="zh-HK" dirty="0" smtClean="0">
                <a:solidFill>
                  <a:schemeClr val="tx1"/>
                </a:solidFill>
              </a:rPr>
              <a:t>2019</a:t>
            </a:r>
            <a:r>
              <a:rPr lang="zh-TW" altLang="zh-HK" dirty="0" smtClean="0">
                <a:solidFill>
                  <a:schemeClr val="tx1"/>
                </a:solidFill>
              </a:rPr>
              <a:t>冠状病毒病</a:t>
            </a:r>
            <a:r>
              <a:rPr lang="zh-TW" altLang="en-US" dirty="0" smtClean="0">
                <a:solidFill>
                  <a:schemeClr val="tx1"/>
                </a:solidFill>
              </a:rPr>
              <a:t>疫情</a:t>
            </a:r>
            <a:r>
              <a:rPr lang="zh-TW" altLang="zh-HK" dirty="0" smtClean="0">
                <a:solidFill>
                  <a:schemeClr val="tx1"/>
                </a:solidFill>
              </a:rPr>
              <a:t>期间出现的问题的例子？</a:t>
            </a:r>
          </a:p>
          <a:p>
            <a:pPr algn="just">
              <a:lnSpc>
                <a:spcPct val="10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试把</a:t>
            </a:r>
            <a:r>
              <a:rPr lang="zh-HK" altLang="zh-HK" dirty="0">
                <a:solidFill>
                  <a:schemeClr val="tx1"/>
                </a:solidFill>
              </a:rPr>
              <a:t>找到</a:t>
            </a:r>
            <a:r>
              <a:rPr lang="zh-HK" altLang="zh-HK" dirty="0" smtClean="0">
                <a:solidFill>
                  <a:schemeClr val="tx1"/>
                </a:solidFill>
              </a:rPr>
              <a:t>的</a:t>
            </a:r>
            <a:r>
              <a:rPr lang="zh-TW" altLang="zh-HK" dirty="0" smtClean="0">
                <a:solidFill>
                  <a:schemeClr val="tx1"/>
                </a:solidFill>
              </a:rPr>
              <a:t>创意例子</a:t>
            </a:r>
            <a:r>
              <a:rPr lang="zh-TW" altLang="en-US" dirty="0" smtClean="0">
                <a:solidFill>
                  <a:schemeClr val="tx1"/>
                </a:solidFill>
              </a:rPr>
              <a:t>填写在下</a:t>
            </a:r>
            <a:r>
              <a:rPr lang="zh-TW" altLang="en-US" dirty="0">
                <a:solidFill>
                  <a:schemeClr val="tx1"/>
                </a:solidFill>
              </a:rPr>
              <a:t>表（投影片</a:t>
            </a:r>
            <a:r>
              <a:rPr lang="en-US" altLang="zh-TW" dirty="0" smtClean="0">
                <a:solidFill>
                  <a:schemeClr val="tx1"/>
                </a:solidFill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</a:rPr>
              <a:t>），然后在班上</a:t>
            </a:r>
            <a:r>
              <a:rPr lang="zh-HK" altLang="zh-HK" dirty="0" smtClean="0">
                <a:solidFill>
                  <a:schemeClr val="tx1"/>
                </a:solidFill>
              </a:rPr>
              <a:t>汇报</a:t>
            </a:r>
            <a:r>
              <a:rPr lang="zh-TW" altLang="zh-HK" dirty="0" smtClean="0">
                <a:solidFill>
                  <a:schemeClr val="tx1"/>
                </a:solidFill>
              </a:rPr>
              <a:t>，</a:t>
            </a:r>
            <a:r>
              <a:rPr lang="zh-HK" altLang="zh-HK" dirty="0" smtClean="0">
                <a:solidFill>
                  <a:schemeClr val="tx1"/>
                </a:solidFill>
              </a:rPr>
              <a:t>与同学分享</a:t>
            </a:r>
            <a:r>
              <a:rPr lang="zh-TW" altLang="zh-HK" dirty="0" smtClean="0">
                <a:solidFill>
                  <a:schemeClr val="tx1"/>
                </a:solidFill>
              </a:rPr>
              <a:t>。</a:t>
            </a:r>
            <a:r>
              <a:rPr lang="en-US" altLang="zh-HK" dirty="0">
                <a:solidFill>
                  <a:schemeClr val="tx1"/>
                </a:solidFill>
              </a:rPr>
              <a:t> </a:t>
            </a:r>
          </a:p>
          <a:p>
            <a:pPr marL="228600" lvl="1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zh-HK" sz="2400" b="1" dirty="0" smtClean="0">
                <a:solidFill>
                  <a:schemeClr val="accent1">
                    <a:lumMod val="75000"/>
                  </a:schemeClr>
                </a:solidFill>
              </a:rPr>
              <a:t>注：例子需符合「小改变，大改善」的原则，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以及</a:t>
            </a:r>
            <a:r>
              <a:rPr lang="zh-TW" altLang="zh-HK" sz="2400" b="1" dirty="0" smtClean="0">
                <a:solidFill>
                  <a:schemeClr val="accent1">
                    <a:lumMod val="75000"/>
                  </a:schemeClr>
                </a:solidFill>
              </a:rPr>
              <a:t>能展现对别人的关怀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。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B2E0EE2-D63F-487D-A731-94F83AC4B4A9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16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8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3568" y="1828800"/>
          <a:ext cx="7848872" cy="456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746533025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1633971242"/>
                    </a:ext>
                  </a:extLst>
                </a:gridCol>
              </a:tblGrid>
              <a:tr h="1096144">
                <a:tc>
                  <a:txBody>
                    <a:bodyPr/>
                    <a:lstStyle/>
                    <a:p>
                      <a:r>
                        <a:rPr lang="zh-TW" altLang="zh-HK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创意例子：</a:t>
                      </a:r>
                      <a:endParaRPr lang="zh-HK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48646"/>
                  </a:ext>
                </a:extLst>
              </a:tr>
              <a:tr h="1156134">
                <a:tc>
                  <a:txBody>
                    <a:bodyPr/>
                    <a:lstStyle/>
                    <a:p>
                      <a:r>
                        <a:rPr lang="zh-TW" altLang="zh-HK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针对的问题：</a:t>
                      </a:r>
                      <a:endParaRPr lang="zh-HK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35897"/>
                  </a:ext>
                </a:extLst>
              </a:tr>
              <a:tr h="1156134">
                <a:tc>
                  <a:txBody>
                    <a:bodyPr/>
                    <a:lstStyle/>
                    <a:p>
                      <a:r>
                        <a:rPr lang="zh-TW" altLang="zh-HK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内容简介：</a:t>
                      </a:r>
                      <a:endParaRPr lang="zh-HK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82886"/>
                  </a:ext>
                </a:extLst>
              </a:tr>
              <a:tr h="1156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资料来源：</a:t>
                      </a:r>
                      <a:endParaRPr lang="zh-HK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5436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E1E4BA4-9E6B-494D-AC8A-48E65B63E934}"/>
              </a:ext>
            </a:extLst>
          </p:cNvPr>
          <p:cNvSpPr txBox="1"/>
          <p:nvPr/>
        </p:nvSpPr>
        <p:spPr>
          <a:xfrm>
            <a:off x="8614712" y="6361583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17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6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4C5C7-F8D4-4FD4-B3C3-D08FB8DA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参考例子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04864-2A90-49B6-B7F4-99C0A586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4457700" cy="62121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HK" altLang="en-US" dirty="0">
                <a:solidFill>
                  <a:schemeClr val="tx1"/>
                </a:solidFill>
              </a:rPr>
              <a:t>例子一</a:t>
            </a:r>
            <a:r>
              <a:rPr lang="zh-HK" altLang="en-US" dirty="0" smtClean="0">
                <a:solidFill>
                  <a:schemeClr val="tx1"/>
                </a:solidFill>
              </a:rPr>
              <a:t>：</a:t>
            </a:r>
            <a:r>
              <a:rPr lang="zh-HK" altLang="zh-HK" dirty="0" smtClean="0">
                <a:solidFill>
                  <a:schemeClr val="tx1"/>
                </a:solidFill>
              </a:rPr>
              <a:t>星岛网</a:t>
            </a:r>
            <a:r>
              <a:rPr lang="zh-TW" altLang="zh-HK" dirty="0" smtClean="0">
                <a:solidFill>
                  <a:schemeClr val="tx1"/>
                </a:solidFill>
              </a:rPr>
              <a:t>。</a:t>
            </a:r>
            <a:r>
              <a:rPr lang="zh-TW" altLang="zh-HK" dirty="0">
                <a:solidFill>
                  <a:schemeClr val="tx1"/>
                </a:solidFill>
              </a:rPr>
              <a:t>《防疫妙招</a:t>
            </a:r>
            <a:r>
              <a:rPr lang="zh-TW" altLang="en-US" dirty="0">
                <a:solidFill>
                  <a:schemeClr val="tx1"/>
                </a:solidFill>
              </a:rPr>
              <a:t>　</a:t>
            </a:r>
            <a:r>
              <a:rPr lang="zh-TW" altLang="zh-HK" dirty="0">
                <a:solidFill>
                  <a:schemeClr val="tx1"/>
                </a:solidFill>
              </a:rPr>
              <a:t>日本</a:t>
            </a:r>
            <a:r>
              <a:rPr lang="en-US" altLang="zh-HK" dirty="0" smtClean="0">
                <a:solidFill>
                  <a:schemeClr val="tx1"/>
                </a:solidFill>
              </a:rPr>
              <a:t>7-11</a:t>
            </a:r>
            <a:r>
              <a:rPr lang="zh-TW" altLang="zh-HK" dirty="0" smtClean="0">
                <a:solidFill>
                  <a:schemeClr val="tx1"/>
                </a:solidFill>
              </a:rPr>
              <a:t>雪柜门底装铝板供客用脚开门》。</a:t>
            </a:r>
            <a:r>
              <a:rPr lang="en-US" altLang="zh-HK" dirty="0" smtClean="0">
                <a:solidFill>
                  <a:schemeClr val="tx1"/>
                </a:solidFill>
              </a:rPr>
              <a:t>2020</a:t>
            </a:r>
            <a:r>
              <a:rPr lang="zh-HK" altLang="zh-HK" dirty="0">
                <a:solidFill>
                  <a:schemeClr val="tx1"/>
                </a:solidFill>
              </a:rPr>
              <a:t>年</a:t>
            </a:r>
            <a:r>
              <a:rPr lang="en-US" altLang="zh-HK" dirty="0">
                <a:solidFill>
                  <a:schemeClr val="tx1"/>
                </a:solidFill>
              </a:rPr>
              <a:t>5</a:t>
            </a:r>
            <a:r>
              <a:rPr lang="zh-HK" altLang="zh-HK" dirty="0">
                <a:solidFill>
                  <a:schemeClr val="tx1"/>
                </a:solidFill>
              </a:rPr>
              <a:t>月</a:t>
            </a:r>
            <a:r>
              <a:rPr lang="en-US" altLang="zh-HK" dirty="0">
                <a:solidFill>
                  <a:schemeClr val="tx1"/>
                </a:solidFill>
              </a:rPr>
              <a:t>5</a:t>
            </a:r>
            <a:r>
              <a:rPr lang="zh-HK" altLang="zh-HK" dirty="0">
                <a:solidFill>
                  <a:schemeClr val="tx1"/>
                </a:solidFill>
              </a:rPr>
              <a:t>日</a:t>
            </a:r>
            <a:r>
              <a:rPr lang="zh-TW" altLang="zh-HK" dirty="0">
                <a:solidFill>
                  <a:schemeClr val="tx1"/>
                </a:solidFill>
              </a:rPr>
              <a:t>。</a:t>
            </a:r>
            <a:r>
              <a:rPr lang="en-US" altLang="zh-HK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accent1"/>
                </a:solidFill>
              </a:rPr>
              <a:t>便利店店主在雪柜门底安装倒</a:t>
            </a:r>
            <a:r>
              <a:rPr lang="en-US" altLang="zh-TW" sz="2600" b="1" dirty="0" smtClean="0">
                <a:solidFill>
                  <a:schemeClr val="accent1"/>
                </a:solidFill>
              </a:rPr>
              <a:t>L</a:t>
            </a:r>
            <a:r>
              <a:rPr lang="zh-TW" altLang="en-US" sz="2600" b="1" dirty="0" smtClean="0">
                <a:solidFill>
                  <a:schemeClr val="accent1"/>
                </a:solidFill>
              </a:rPr>
              <a:t>型铝板，阔度刚好让一只脚尖伸进去将门拉开，过程中不需用手，减少接触雪柜门柄而传播病毒的机会。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HK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 smtClean="0">
                <a:solidFill>
                  <a:schemeClr val="tx1"/>
                </a:solidFill>
              </a:rPr>
              <a:t>参考网址：</a:t>
            </a:r>
            <a:r>
              <a:rPr lang="en-US" altLang="zh-HK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https://std.stheadline.com/realtime/article/1263194/即时-国际-防疫妙招-日本7-11雪柜门底装铝板供客用脚开门</a:t>
            </a:r>
            <a:endParaRPr lang="zh-HK" alt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1D77E0-F869-4F4A-827C-EAD34FC0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6B5DC35-9D95-4CE4-A49B-EC3A45D0EAA0}"/>
              </a:ext>
            </a:extLst>
          </p:cNvPr>
          <p:cNvSpPr/>
          <p:nvPr/>
        </p:nvSpPr>
        <p:spPr>
          <a:xfrm>
            <a:off x="457200" y="184482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28374B-B21D-4B21-98E1-D78D28C4C792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18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0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4C5C7-F8D4-4FD4-B3C3-D08FB8DA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参考例子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04864-2A90-49B6-B7F4-99C0A586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HK" altLang="en-US" dirty="0">
                <a:solidFill>
                  <a:schemeClr val="tx1"/>
                </a:solidFill>
              </a:rPr>
              <a:t>例子二</a:t>
            </a:r>
            <a:r>
              <a:rPr lang="zh-HK" altLang="en-US" dirty="0" smtClean="0">
                <a:solidFill>
                  <a:schemeClr val="tx1"/>
                </a:solidFill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</a:rPr>
              <a:t>港铁新闻稿。</a:t>
            </a:r>
            <a:r>
              <a:rPr lang="en-US" altLang="zh-TW" dirty="0" smtClean="0">
                <a:solidFill>
                  <a:schemeClr val="tx1"/>
                </a:solidFill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</a:rPr>
              <a:t>港铁「双氧水雾化消毒机械人」　进一步提升车站及列车的清洁消毒工作</a:t>
            </a:r>
            <a:r>
              <a:rPr lang="en-US" altLang="zh-TW" dirty="0" smtClean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2020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11</a:t>
            </a:r>
            <a:r>
              <a:rPr lang="zh-TW" altLang="en-US" dirty="0">
                <a:solidFill>
                  <a:schemeClr val="tx1"/>
                </a:solidFill>
              </a:rPr>
              <a:t>日。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accent1"/>
                </a:solidFill>
              </a:rPr>
              <a:t>「双氧水雾化消毒机械人」透过自动喷洒雾化的双氧水，为地铁车厢进行消毒。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 smtClean="0">
                <a:solidFill>
                  <a:schemeClr val="tx1"/>
                </a:solidFill>
              </a:rPr>
              <a:t>参考网址：</a:t>
            </a:r>
            <a:r>
              <a:rPr lang="en-US" altLang="zh-HK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://www.mtr.com.hk/archive/corporate/en/press_release/PR-20-020-C.pdf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HK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1D77E0-F869-4F4A-827C-EAD34FC0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FCB2A09-9628-4DA7-A97A-9DFD753747FD}"/>
              </a:ext>
            </a:extLst>
          </p:cNvPr>
          <p:cNvSpPr/>
          <p:nvPr/>
        </p:nvSpPr>
        <p:spPr>
          <a:xfrm>
            <a:off x="457200" y="2204864"/>
            <a:ext cx="4457700" cy="151216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DCEC43-A60C-44B2-8E97-EF3F5319221A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7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预期学习成果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完成本部分后，学生应能：</a:t>
            </a:r>
            <a:endParaRPr lang="en-US" altLang="zh-TW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了解不同的人如何利用创意应对「</a:t>
            </a:r>
            <a:r>
              <a:rPr lang="en-US" altLang="zh-TW" dirty="0" smtClean="0">
                <a:solidFill>
                  <a:schemeClr val="tx1"/>
                </a:solidFill>
              </a:rPr>
              <a:t>2019</a:t>
            </a:r>
            <a:r>
              <a:rPr lang="zh-TW" altLang="en-US" dirty="0" smtClean="0">
                <a:solidFill>
                  <a:schemeClr val="tx1"/>
                </a:solidFill>
              </a:rPr>
              <a:t>冠状病毒病」带来的问题。 （知识） ；</a:t>
            </a:r>
            <a:endParaRPr lang="en-US" altLang="zh-TW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zh-HK" altLang="zh-HK" dirty="0" smtClean="0">
                <a:solidFill>
                  <a:schemeClr val="tx1"/>
                </a:solidFill>
              </a:rPr>
              <a:t>提出具创意的方法应对</a:t>
            </a:r>
            <a:r>
              <a:rPr lang="zh-TW" altLang="en-US" dirty="0" smtClean="0">
                <a:solidFill>
                  <a:schemeClr val="tx1"/>
                </a:solidFill>
              </a:rPr>
              <a:t>「</a:t>
            </a:r>
            <a:r>
              <a:rPr lang="en-US" altLang="zh-TW" dirty="0" smtClean="0">
                <a:solidFill>
                  <a:schemeClr val="tx1"/>
                </a:solidFill>
              </a:rPr>
              <a:t>2019</a:t>
            </a:r>
            <a:r>
              <a:rPr lang="zh-TW" altLang="en-US" dirty="0" smtClean="0">
                <a:solidFill>
                  <a:schemeClr val="tx1"/>
                </a:solidFill>
              </a:rPr>
              <a:t>冠状病毒病」</a:t>
            </a:r>
            <a:r>
              <a:rPr lang="zh-HK" altLang="zh-HK" dirty="0" smtClean="0">
                <a:solidFill>
                  <a:schemeClr val="tx1"/>
                </a:solidFill>
              </a:rPr>
              <a:t>疫</a:t>
            </a:r>
            <a:r>
              <a:rPr lang="zh-HK" altLang="zh-HK" dirty="0">
                <a:solidFill>
                  <a:schemeClr val="tx1"/>
                </a:solidFill>
              </a:rPr>
              <a:t>情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HK" dirty="0" smtClean="0">
                <a:solidFill>
                  <a:schemeClr val="tx1"/>
                </a:solidFill>
              </a:rPr>
              <a:t>共通能力综合运用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en-US" dirty="0">
                <a:solidFill>
                  <a:schemeClr val="tx1"/>
                </a:solidFill>
              </a:rPr>
              <a:t>；及</a:t>
            </a:r>
            <a:endParaRPr lang="en-US" altLang="zh-TW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培养积极面对问题，关心别人的态度（情意和态度）。</a:t>
            </a:r>
          </a:p>
          <a:p>
            <a:pPr lvl="1" algn="just">
              <a:lnSpc>
                <a:spcPct val="120000"/>
              </a:lnSpc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5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DA5F51-C0B2-48A3-9DFF-D1B3DDAB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参考例子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9ED885-1A1C-4629-AA6D-343A0E86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例子三：明报新闻网。</a:t>
            </a:r>
            <a:r>
              <a:rPr lang="en-US" altLang="zh-TW" dirty="0" smtClean="0">
                <a:solidFill>
                  <a:schemeClr val="tx1"/>
                </a:solidFill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</a:rPr>
              <a:t>荷兰素食餐厅疫下推独立玻璃屋「包厢」　保社交距离</a:t>
            </a:r>
            <a:r>
              <a:rPr lang="en-US" altLang="zh-TW" dirty="0" smtClean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2020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日。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accent1"/>
                </a:solidFill>
              </a:rPr>
              <a:t>为保持社交距离，餐厅推出外形像温室的独立玻璃屋「包厢」，侍应会用长木板送递食物予客人，以减少侍应与食客的接触。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 smtClean="0">
                <a:solidFill>
                  <a:schemeClr val="tx1"/>
                </a:solidFill>
              </a:rPr>
              <a:t>参考网址：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https://news.mingpao.com/ins/%E5%9C%8B%E9%9A%9B/article/20200513/s00005/1589362417229</a:t>
            </a:r>
            <a:r>
              <a:rPr lang="en-US" altLang="zh-TW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荷兰素食餐厅疫下推独立玻璃屋「包厢」</a:t>
            </a:r>
            <a:r>
              <a:rPr lang="en-US" altLang="zh-TW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保社交距离</a:t>
            </a:r>
            <a:endParaRPr lang="en-US" altLang="zh-HK" sz="2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F3532D-C1D5-4917-BB25-17C20A82C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457CBF6-352A-4CB7-A98C-B162A761F7EA}"/>
              </a:ext>
            </a:extLst>
          </p:cNvPr>
          <p:cNvGrpSpPr/>
          <p:nvPr/>
        </p:nvGrpSpPr>
        <p:grpSpPr>
          <a:xfrm>
            <a:off x="5580112" y="1316884"/>
            <a:ext cx="3271593" cy="2256132"/>
            <a:chOff x="1" y="0"/>
            <a:chExt cx="3477894" cy="2419984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110344CC-07DB-41CB-BC30-B7F773EA64BE}"/>
                </a:ext>
              </a:extLst>
            </p:cNvPr>
            <p:cNvGrpSpPr/>
            <p:nvPr/>
          </p:nvGrpSpPr>
          <p:grpSpPr>
            <a:xfrm>
              <a:off x="1" y="0"/>
              <a:ext cx="3477894" cy="2419984"/>
              <a:chOff x="0" y="0"/>
              <a:chExt cx="3478167" cy="2420438"/>
            </a:xfrm>
          </p:grpSpPr>
          <p:pic>
            <p:nvPicPr>
              <p:cNvPr id="26" name="圖片 25">
                <a:extLst>
                  <a:ext uri="{FF2B5EF4-FFF2-40B4-BE49-F238E27FC236}">
                    <a16:creationId xmlns:a16="http://schemas.microsoft.com/office/drawing/2014/main" id="{8EE60608-7E1D-463F-88F2-4311E68BB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247" b="37662" l="5006" r="45682">
                            <a14:foregroundMark x1="8918" y1="35714" x2="8886" y2="36039"/>
                            <a14:foregroundMark x1="8982" y1="35065" x2="8918" y2="35714"/>
                            <a14:foregroundMark x1="9105" y1="33818" x2="8982" y2="35065"/>
                            <a14:foregroundMark x1="9637" y1="28409" x2="9540" y2="29390"/>
                            <a14:foregroundMark x1="10113" y1="29221" x2="10214" y2="29550"/>
                            <a14:foregroundMark x1="9862" y1="28409" x2="10113" y2="29221"/>
                            <a14:foregroundMark x1="9762" y1="28084" x2="9862" y2="28409"/>
                            <a14:foregroundMark x1="38548" y1="4545" x2="36170" y2="3247"/>
                            <a14:backgroundMark x1="9512" y1="29383" x2="8886" y2="33766"/>
                            <a14:backgroundMark x1="9762" y1="28409" x2="9762" y2="28409"/>
                            <a14:backgroundMark x1="9512" y1="29221" x2="9512" y2="29221"/>
                            <a14:backgroundMark x1="9011" y1="35065" x2="9011" y2="35065"/>
                            <a14:backgroundMark x1="9387" y1="35714" x2="9387" y2="35714"/>
                            <a14:backgroundMark x1="8886" y1="35552" x2="8886" y2="33929"/>
                            <a14:backgroundMark x1="41302" y1="38312" x2="42428" y2="37500"/>
                            <a14:backgroundMark x1="39299" y1="30195" x2="40175" y2="35552"/>
                            <a14:backgroundMark x1="41051" y1="35552" x2="41552" y2="37338"/>
                            <a14:backgroundMark x1="36295" y1="29870" x2="37297" y2="31331"/>
                            <a14:backgroundMark x1="41427" y1="35552" x2="41427" y2="35552"/>
                            <a14:backgroundMark x1="40926" y1="35227" x2="41427" y2="35227"/>
                            <a14:backgroundMark x1="8886" y1="36526" x2="9387" y2="284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190" b="58069"/>
              <a:stretch/>
            </p:blipFill>
            <p:spPr bwMode="auto">
              <a:xfrm>
                <a:off x="566057" y="446314"/>
                <a:ext cx="2912110" cy="1803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平行四邊形 26">
                <a:extLst>
                  <a:ext uri="{FF2B5EF4-FFF2-40B4-BE49-F238E27FC236}">
                    <a16:creationId xmlns:a16="http://schemas.microsoft.com/office/drawing/2014/main" id="{FE906CC1-C8F8-496D-A432-9523C33154B5}"/>
                  </a:ext>
                </a:extLst>
              </p:cNvPr>
              <p:cNvSpPr/>
              <p:nvPr/>
            </p:nvSpPr>
            <p:spPr>
              <a:xfrm>
                <a:off x="8164" y="5443"/>
                <a:ext cx="1433830" cy="723900"/>
              </a:xfrm>
              <a:prstGeom prst="parallelogram">
                <a:avLst>
                  <a:gd name="adj" fmla="val 93609"/>
                </a:avLst>
              </a:prstGeom>
              <a:solidFill>
                <a:schemeClr val="bg1">
                  <a:alpha val="66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33B8CFBF-9C1D-4B87-910C-92616AC40362}"/>
                  </a:ext>
                </a:extLst>
              </p:cNvPr>
              <p:cNvCxnSpPr/>
              <p:nvPr/>
            </p:nvCxnSpPr>
            <p:spPr>
              <a:xfrm flipH="1">
                <a:off x="1426028" y="16328"/>
                <a:ext cx="16933" cy="2404110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6950D6E-C0C1-433E-AD87-5F4AD742C497}"/>
                  </a:ext>
                </a:extLst>
              </p:cNvPr>
              <p:cNvSpPr/>
              <p:nvPr/>
            </p:nvSpPr>
            <p:spPr>
              <a:xfrm>
                <a:off x="0" y="734785"/>
                <a:ext cx="755650" cy="168184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0" name="手繪多邊形: 圖案 29">
                <a:extLst>
                  <a:ext uri="{FF2B5EF4-FFF2-40B4-BE49-F238E27FC236}">
                    <a16:creationId xmlns:a16="http://schemas.microsoft.com/office/drawing/2014/main" id="{562C4DD0-100B-4814-ABF0-C8E4CE43C00D}"/>
                  </a:ext>
                </a:extLst>
              </p:cNvPr>
              <p:cNvSpPr/>
              <p:nvPr/>
            </p:nvSpPr>
            <p:spPr>
              <a:xfrm flipH="1">
                <a:off x="2596243" y="10885"/>
                <a:ext cx="743585" cy="2395855"/>
              </a:xfrm>
              <a:custGeom>
                <a:avLst/>
                <a:gdLst>
                  <a:gd name="connsiteX0" fmla="*/ 668866 w 728133"/>
                  <a:gd name="connsiteY0" fmla="*/ 0 h 2396066"/>
                  <a:gd name="connsiteX1" fmla="*/ 0 w 728133"/>
                  <a:gd name="connsiteY1" fmla="*/ 702733 h 2396066"/>
                  <a:gd name="connsiteX2" fmla="*/ 33866 w 728133"/>
                  <a:gd name="connsiteY2" fmla="*/ 2396066 h 2396066"/>
                  <a:gd name="connsiteX3" fmla="*/ 719666 w 728133"/>
                  <a:gd name="connsiteY3" fmla="*/ 2396066 h 2396066"/>
                  <a:gd name="connsiteX4" fmla="*/ 719666 w 728133"/>
                  <a:gd name="connsiteY4" fmla="*/ 16933 h 2396066"/>
                  <a:gd name="connsiteX5" fmla="*/ 728133 w 728133"/>
                  <a:gd name="connsiteY5" fmla="*/ 16933 h 2396066"/>
                  <a:gd name="connsiteX0" fmla="*/ 716497 w 728133"/>
                  <a:gd name="connsiteY0" fmla="*/ 0 h 2396066"/>
                  <a:gd name="connsiteX1" fmla="*/ 0 w 728133"/>
                  <a:gd name="connsiteY1" fmla="*/ 702733 h 2396066"/>
                  <a:gd name="connsiteX2" fmla="*/ 33866 w 728133"/>
                  <a:gd name="connsiteY2" fmla="*/ 2396066 h 2396066"/>
                  <a:gd name="connsiteX3" fmla="*/ 719666 w 728133"/>
                  <a:gd name="connsiteY3" fmla="*/ 2396066 h 2396066"/>
                  <a:gd name="connsiteX4" fmla="*/ 719666 w 728133"/>
                  <a:gd name="connsiteY4" fmla="*/ 16933 h 2396066"/>
                  <a:gd name="connsiteX5" fmla="*/ 728133 w 728133"/>
                  <a:gd name="connsiteY5" fmla="*/ 16933 h 239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8133" h="2396066">
                    <a:moveTo>
                      <a:pt x="716497" y="0"/>
                    </a:moveTo>
                    <a:lnTo>
                      <a:pt x="0" y="702733"/>
                    </a:lnTo>
                    <a:lnTo>
                      <a:pt x="33866" y="2396066"/>
                    </a:lnTo>
                    <a:lnTo>
                      <a:pt x="719666" y="2396066"/>
                    </a:lnTo>
                    <a:lnTo>
                      <a:pt x="719666" y="16933"/>
                    </a:lnTo>
                    <a:lnTo>
                      <a:pt x="728133" y="16933"/>
                    </a:lnTo>
                  </a:path>
                </a:pathLst>
              </a:custGeom>
              <a:solidFill>
                <a:schemeClr val="bg1">
                  <a:alpha val="50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82332533-9160-46BE-BDF7-387FD2C01EF9}"/>
                  </a:ext>
                </a:extLst>
              </p:cNvPr>
              <p:cNvCxnSpPr/>
              <p:nvPr/>
            </p:nvCxnSpPr>
            <p:spPr>
              <a:xfrm>
                <a:off x="1464128" y="0"/>
                <a:ext cx="1176867" cy="16933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id="{FA8DC178-968C-4E51-AD02-BEEEA2DBBE7D}"/>
                  </a:ext>
                </a:extLst>
              </p:cNvPr>
              <p:cNvCxnSpPr/>
              <p:nvPr/>
            </p:nvCxnSpPr>
            <p:spPr>
              <a:xfrm>
                <a:off x="1404256" y="2411184"/>
                <a:ext cx="1219200" cy="2117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A2F58A7D-F780-41D2-A49B-5F72E1C4C0FD}"/>
                  </a:ext>
                </a:extLst>
              </p:cNvPr>
              <p:cNvCxnSpPr/>
              <p:nvPr/>
            </p:nvCxnSpPr>
            <p:spPr>
              <a:xfrm>
                <a:off x="1442357" y="16328"/>
                <a:ext cx="1137195" cy="715554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A6E8C123-838D-447B-B88D-2E2C13DBD11C}"/>
                  </a:ext>
                </a:extLst>
              </p:cNvPr>
              <p:cNvCxnSpPr/>
              <p:nvPr/>
            </p:nvCxnSpPr>
            <p:spPr>
              <a:xfrm flipH="1">
                <a:off x="27214" y="1953985"/>
                <a:ext cx="728436" cy="451576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DD6BDB9-5B00-4262-9C4D-1E1629CA61DF}"/>
                  </a:ext>
                </a:extLst>
              </p:cNvPr>
              <p:cNvSpPr/>
              <p:nvPr/>
            </p:nvSpPr>
            <p:spPr>
              <a:xfrm>
                <a:off x="756557" y="729344"/>
                <a:ext cx="681174" cy="168166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6" name="直角三角形 35">
                <a:extLst>
                  <a:ext uri="{FF2B5EF4-FFF2-40B4-BE49-F238E27FC236}">
                    <a16:creationId xmlns:a16="http://schemas.microsoft.com/office/drawing/2014/main" id="{51B8D80A-B331-46A3-9FBA-5FE8452F15FF}"/>
                  </a:ext>
                </a:extLst>
              </p:cNvPr>
              <p:cNvSpPr/>
              <p:nvPr/>
            </p:nvSpPr>
            <p:spPr>
              <a:xfrm flipH="1">
                <a:off x="759278" y="19050"/>
                <a:ext cx="693965" cy="704850"/>
              </a:xfrm>
              <a:prstGeom prst="rtTriangle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1D37C391-E570-4D75-B495-F39D00AA346B}"/>
                </a:ext>
              </a:extLst>
            </p:cNvPr>
            <p:cNvCxnSpPr/>
            <p:nvPr/>
          </p:nvCxnSpPr>
          <p:spPr>
            <a:xfrm flipV="1">
              <a:off x="764721" y="1937657"/>
              <a:ext cx="304800" cy="0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B6314C61-8F04-4492-897A-E185B8AC36ED}"/>
                </a:ext>
              </a:extLst>
            </p:cNvPr>
            <p:cNvCxnSpPr/>
            <p:nvPr/>
          </p:nvCxnSpPr>
          <p:spPr>
            <a:xfrm>
              <a:off x="2969078" y="2002971"/>
              <a:ext cx="358775" cy="0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8F29EA28-A926-4BCB-8692-799156C21823}"/>
                </a:ext>
              </a:extLst>
            </p:cNvPr>
            <p:cNvCxnSpPr/>
            <p:nvPr/>
          </p:nvCxnSpPr>
          <p:spPr>
            <a:xfrm flipV="1">
              <a:off x="748393" y="723900"/>
              <a:ext cx="2562860" cy="0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6F81610-B75B-4111-88CA-3160273D9BC9}"/>
              </a:ext>
            </a:extLst>
          </p:cNvPr>
          <p:cNvSpPr/>
          <p:nvPr/>
        </p:nvSpPr>
        <p:spPr>
          <a:xfrm>
            <a:off x="457200" y="184482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A62A017-19B8-401F-987C-281DF1682CF7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232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A8CA6-E678-4E3A-BE78-24217F33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HK" b="1" dirty="0" smtClean="0"/>
              <a:t>参考例子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96F070-B824-49B2-A7E3-4ABD25D5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例子四：明报新闻网。</a:t>
            </a:r>
            <a:r>
              <a:rPr lang="en-US" altLang="zh-TW" dirty="0" smtClean="0">
                <a:solidFill>
                  <a:schemeClr val="tx1"/>
                </a:solidFill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</a:rPr>
              <a:t>生产力局创「隔空揿𨋢」 指向楼层即按掣</a:t>
            </a:r>
            <a:r>
              <a:rPr lang="en-US" altLang="zh-TW" dirty="0" smtClean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2020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6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9</a:t>
            </a:r>
            <a:r>
              <a:rPr lang="zh-TW" altLang="en-US" dirty="0">
                <a:solidFill>
                  <a:schemeClr val="tx1"/>
                </a:solidFill>
              </a:rPr>
              <a:t>日。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accent1"/>
                </a:solidFill>
              </a:rPr>
              <a:t>在按钮旁安装雷射感应器，用家毋须按下按钮，只需指着想去的楼层，即可「隔空揿𨋢」，雷射感应器便会侦测手指指向的楼层按掣。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 smtClean="0">
                <a:solidFill>
                  <a:schemeClr val="tx1"/>
                </a:solidFill>
              </a:rPr>
              <a:t>参考网址：</a:t>
            </a:r>
            <a:r>
              <a:rPr lang="en-US" altLang="zh-HK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://news.mingpao.com/pns</a:t>
            </a:r>
            <a:r>
              <a:rPr lang="en-US" altLang="zh-HK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港闻</a:t>
            </a:r>
            <a:r>
              <a:rPr lang="en-US" altLang="zh-TW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article/20200609/s00002/1591640994640</a:t>
            </a:r>
            <a:r>
              <a:rPr lang="en-US" altLang="zh-HK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生产力局创「隔空揿𨋢」</a:t>
            </a:r>
            <a:r>
              <a:rPr lang="en-US" altLang="zh-TW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指向楼层即按掣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9AF9BB-F651-4DFF-84B5-6050E8847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C98E974-475A-4BE6-AD0C-6845AD2A1FD7}"/>
              </a:ext>
            </a:extLst>
          </p:cNvPr>
          <p:cNvSpPr/>
          <p:nvPr/>
        </p:nvSpPr>
        <p:spPr>
          <a:xfrm>
            <a:off x="457200" y="184482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EE5147-C2DC-4800-8716-27DDA9EDBDA0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21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364816" y="625166"/>
            <a:ext cx="2341994" cy="4064278"/>
            <a:chOff x="6364816" y="625166"/>
            <a:chExt cx="2341994" cy="406427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816" y="625166"/>
              <a:ext cx="1367417" cy="3233539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72C7C9AA-7089-4630-B9F9-23A0BA6C3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340" b="91360" l="59420" r="91620">
                          <a14:foregroundMark x1="67440" y1="22000" x2="70040" y2="21700"/>
                          <a14:foregroundMark x1="69460" y1="17660" x2="69460" y2="15340"/>
                          <a14:backgroundMark x1="69760" y1="15340" x2="69760" y2="15340"/>
                          <a14:backgroundMark x1="69600" y1="15480" x2="69600" y2="15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7" t="13603" r="4341" b="-1881"/>
            <a:stretch/>
          </p:blipFill>
          <p:spPr bwMode="auto">
            <a:xfrm rot="20361669">
              <a:off x="7361002" y="1949027"/>
              <a:ext cx="1345808" cy="27404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89317386-706B-4F7E-977F-7473A892E855}"/>
                </a:ext>
              </a:extLst>
            </p:cNvPr>
            <p:cNvGrpSpPr/>
            <p:nvPr/>
          </p:nvGrpSpPr>
          <p:grpSpPr>
            <a:xfrm>
              <a:off x="6905511" y="1188099"/>
              <a:ext cx="517312" cy="1023449"/>
              <a:chOff x="0" y="0"/>
              <a:chExt cx="643890" cy="1017270"/>
            </a:xfrm>
          </p:grpSpPr>
          <p:sp>
            <p:nvSpPr>
              <p:cNvPr id="13" name="閃電 12">
                <a:extLst>
                  <a:ext uri="{FF2B5EF4-FFF2-40B4-BE49-F238E27FC236}">
                    <a16:creationId xmlns:a16="http://schemas.microsoft.com/office/drawing/2014/main" id="{B4BF05EE-DA43-43B6-B06A-69EBF8578EBD}"/>
                  </a:ext>
                </a:extLst>
              </p:cNvPr>
              <p:cNvSpPr/>
              <p:nvPr/>
            </p:nvSpPr>
            <p:spPr>
              <a:xfrm rot="20528763">
                <a:off x="0" y="140970"/>
                <a:ext cx="419100" cy="876300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4" name="閃電 13">
                <a:extLst>
                  <a:ext uri="{FF2B5EF4-FFF2-40B4-BE49-F238E27FC236}">
                    <a16:creationId xmlns:a16="http://schemas.microsoft.com/office/drawing/2014/main" id="{2FFD8785-E2BF-46CF-8E6B-18EAFBE664AF}"/>
                  </a:ext>
                </a:extLst>
              </p:cNvPr>
              <p:cNvSpPr/>
              <p:nvPr/>
            </p:nvSpPr>
            <p:spPr>
              <a:xfrm rot="298437">
                <a:off x="224790" y="0"/>
                <a:ext cx="419100" cy="876300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6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9338E-848C-425E-B263-CF8A5ACD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参考例子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06B088-81EE-492B-9D81-1225BA768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987"/>
            <a:ext cx="4457700" cy="5943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例子五： </a:t>
            </a:r>
            <a:r>
              <a:rPr lang="en-US" altLang="zh-TW" dirty="0">
                <a:solidFill>
                  <a:schemeClr val="tx1"/>
                </a:solidFill>
              </a:rPr>
              <a:t>The Sun. “HE’S GOT SOLE Shoemaker creates absolutely massive pair of shoes to keep people socially distanced”. 5 June 2020. Web version.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accent1"/>
                </a:solidFill>
              </a:rPr>
              <a:t>一位罗马尼亚的鞋匠，发明了一款超大码皮鞋，人们都称它为「长鼻子鞋」，穿上这超长的鞋便可时刻提醒与人保持</a:t>
            </a:r>
            <a:r>
              <a:rPr lang="en-US" altLang="zh-TW" sz="2600" b="1" dirty="0" smtClean="0">
                <a:solidFill>
                  <a:schemeClr val="accent1"/>
                </a:solidFill>
              </a:rPr>
              <a:t>1.5</a:t>
            </a:r>
            <a:r>
              <a:rPr lang="zh-TW" altLang="en-US" sz="2600" b="1" dirty="0" smtClean="0">
                <a:solidFill>
                  <a:schemeClr val="accent1"/>
                </a:solidFill>
              </a:rPr>
              <a:t>米社交距离。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 smtClean="0">
                <a:solidFill>
                  <a:schemeClr val="tx1"/>
                </a:solidFill>
              </a:rPr>
              <a:t>参考网址：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https://www.thesun.co.uk/news/11795561/shoemaker-socially-distanced-shoes/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B9BDB4-E7FA-4EED-BA0E-9B26D577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55ECB2B-7293-4624-8ED5-0A4A6711FF6E}"/>
              </a:ext>
            </a:extLst>
          </p:cNvPr>
          <p:cNvSpPr/>
          <p:nvPr/>
        </p:nvSpPr>
        <p:spPr>
          <a:xfrm>
            <a:off x="457200" y="256490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05563F-F437-47DD-B9A0-74AF6A28FEDF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22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026" name="Picture 2" descr="https://o.remove.bg/downloads/b67f2050-7cb6-4031-97c6-559d85ea27ed/%E5%9C%96%E7%89%872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28699"/>
            <a:ext cx="3816424" cy="15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dirty="0" smtClean="0"/>
              <a:t>延伸活动</a:t>
            </a:r>
            <a:r>
              <a:rPr lang="en-US" altLang="zh-HK" dirty="0"/>
              <a:t> 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HK" altLang="zh-HK" sz="3200" dirty="0" smtClean="0">
                <a:solidFill>
                  <a:schemeClr val="tx1"/>
                </a:solidFill>
              </a:rPr>
              <a:t>你有没有留意身边或社会上其他人士面对</a:t>
            </a:r>
            <a:r>
              <a:rPr lang="en-US" altLang="zh-HK" sz="3200" dirty="0" smtClean="0">
                <a:solidFill>
                  <a:schemeClr val="tx1"/>
                </a:solidFill>
              </a:rPr>
              <a:t>2019</a:t>
            </a:r>
            <a:r>
              <a:rPr lang="zh-TW" altLang="zh-HK" sz="3200" dirty="0" smtClean="0">
                <a:solidFill>
                  <a:schemeClr val="tx1"/>
                </a:solidFill>
              </a:rPr>
              <a:t>冠状病毒病</a:t>
            </a:r>
            <a:r>
              <a:rPr lang="zh-TW" altLang="en-US" sz="3200" dirty="0" smtClean="0">
                <a:solidFill>
                  <a:schemeClr val="tx1"/>
                </a:solidFill>
              </a:rPr>
              <a:t>疫情</a:t>
            </a:r>
            <a:r>
              <a:rPr lang="zh-HK" altLang="zh-HK" sz="3200" dirty="0" smtClean="0">
                <a:solidFill>
                  <a:schemeClr val="tx1"/>
                </a:solidFill>
              </a:rPr>
              <a:t>时遇到甚么问题</a:t>
            </a:r>
            <a:r>
              <a:rPr lang="zh-TW" altLang="zh-HK" sz="3200" dirty="0" smtClean="0">
                <a:solidFill>
                  <a:schemeClr val="tx1"/>
                </a:solidFill>
              </a:rPr>
              <a:t>？你有没有一些具创意的</a:t>
            </a:r>
            <a:r>
              <a:rPr lang="zh-HK" altLang="zh-HK" sz="3200" dirty="0" smtClean="0">
                <a:solidFill>
                  <a:schemeClr val="tx1"/>
                </a:solidFill>
              </a:rPr>
              <a:t>方法帮助他们解决那些问题</a:t>
            </a:r>
            <a:r>
              <a:rPr lang="zh-TW" altLang="zh-HK" sz="3200" dirty="0" smtClean="0">
                <a:solidFill>
                  <a:schemeClr val="tx1"/>
                </a:solidFill>
              </a:rPr>
              <a:t>呢</a:t>
            </a:r>
            <a:r>
              <a:rPr lang="zh-TW" altLang="zh-HK" sz="3200" dirty="0">
                <a:solidFill>
                  <a:schemeClr val="tx1"/>
                </a:solidFill>
              </a:rPr>
              <a:t>？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2B122A-0AF0-45A7-AFAC-146E3B135D74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23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89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简述你观察／留意到的问题以及建议的解决方法。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HK" altLang="zh-HK" sz="2800" dirty="0" smtClean="0">
                <a:solidFill>
                  <a:schemeClr val="tx1"/>
                </a:solidFill>
              </a:rPr>
              <a:t>我观察</a:t>
            </a:r>
            <a:r>
              <a:rPr lang="zh-TW" altLang="zh-HK" sz="2800" dirty="0" smtClean="0">
                <a:solidFill>
                  <a:schemeClr val="tx1"/>
                </a:solidFill>
              </a:rPr>
              <a:t>／</a:t>
            </a:r>
            <a:r>
              <a:rPr lang="zh-HK" altLang="zh-HK" sz="2800" dirty="0" smtClean="0">
                <a:solidFill>
                  <a:schemeClr val="tx1"/>
                </a:solidFill>
              </a:rPr>
              <a:t>留意到的问题</a:t>
            </a:r>
            <a:r>
              <a:rPr lang="zh-TW" altLang="zh-HK" sz="2800" dirty="0" smtClean="0">
                <a:solidFill>
                  <a:schemeClr val="tx1"/>
                </a:solidFill>
              </a:rPr>
              <a:t>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HK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HK" altLang="zh-HK" sz="2800" dirty="0" smtClean="0">
                <a:solidFill>
                  <a:schemeClr val="tx1"/>
                </a:solidFill>
              </a:rPr>
              <a:t>我建议的解决方法</a:t>
            </a:r>
            <a:r>
              <a:rPr lang="zh-TW" altLang="zh-HK" sz="2800" dirty="0" smtClean="0">
                <a:solidFill>
                  <a:schemeClr val="tx1"/>
                </a:solidFill>
              </a:rPr>
              <a:t>：（</a:t>
            </a:r>
            <a:r>
              <a:rPr lang="zh-HK" altLang="zh-HK" sz="2800" dirty="0" smtClean="0">
                <a:solidFill>
                  <a:schemeClr val="tx1"/>
                </a:solidFill>
              </a:rPr>
              <a:t>试以文字简述</a:t>
            </a:r>
            <a:r>
              <a:rPr lang="zh-TW" altLang="zh-HK" sz="2800" dirty="0" smtClean="0">
                <a:solidFill>
                  <a:schemeClr val="tx1"/>
                </a:solidFill>
              </a:rPr>
              <a:t>，</a:t>
            </a:r>
            <a:r>
              <a:rPr lang="zh-HK" altLang="zh-HK" sz="2800" dirty="0">
                <a:solidFill>
                  <a:schemeClr val="tx1"/>
                </a:solidFill>
              </a:rPr>
              <a:t>或</a:t>
            </a:r>
            <a:r>
              <a:rPr lang="zh-HK" altLang="zh-HK" sz="2800" dirty="0" smtClean="0">
                <a:solidFill>
                  <a:schemeClr val="tx1"/>
                </a:solidFill>
              </a:rPr>
              <a:t>以</a:t>
            </a:r>
            <a:r>
              <a:rPr lang="zh-TW" altLang="en-US" sz="2800" dirty="0" smtClean="0">
                <a:solidFill>
                  <a:schemeClr val="tx1"/>
                </a:solidFill>
              </a:rPr>
              <a:t>绘</a:t>
            </a:r>
            <a:r>
              <a:rPr lang="zh-HK" altLang="zh-HK" sz="2800" dirty="0" smtClean="0">
                <a:solidFill>
                  <a:schemeClr val="tx1"/>
                </a:solidFill>
              </a:rPr>
              <a:t>画方式表达</a:t>
            </a:r>
            <a:r>
              <a:rPr lang="zh-TW" altLang="zh-HK" sz="2800" dirty="0" smtClean="0">
                <a:solidFill>
                  <a:schemeClr val="tx1"/>
                </a:solidFill>
              </a:rPr>
              <a:t>。）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C1D5068-B383-4512-945D-D9DE3D2E388A}"/>
              </a:ext>
            </a:extLst>
          </p:cNvPr>
          <p:cNvSpPr txBox="1"/>
          <p:nvPr/>
        </p:nvSpPr>
        <p:spPr>
          <a:xfrm>
            <a:off x="8577843" y="6361583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24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总结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zh-HK" sz="2800" dirty="0" smtClean="0">
                <a:solidFill>
                  <a:schemeClr val="tx1"/>
                </a:solidFill>
              </a:rPr>
              <a:t>我们不知道</a:t>
            </a:r>
            <a:r>
              <a:rPr lang="en-US" altLang="zh-HK" sz="2800" dirty="0" smtClean="0">
                <a:solidFill>
                  <a:schemeClr val="tx1"/>
                </a:solidFill>
              </a:rPr>
              <a:t>2019</a:t>
            </a:r>
            <a:r>
              <a:rPr lang="zh-HK" altLang="zh-HK" sz="2800" dirty="0" smtClean="0">
                <a:solidFill>
                  <a:schemeClr val="tx1"/>
                </a:solidFill>
              </a:rPr>
              <a:t>冠状病毒病何时结束，或者结束之后会否重来，但就如面对</a:t>
            </a:r>
            <a:r>
              <a:rPr lang="zh-TW" altLang="en-US" sz="2800" dirty="0" smtClean="0">
                <a:solidFill>
                  <a:schemeClr val="tx1"/>
                </a:solidFill>
              </a:rPr>
              <a:t>是</a:t>
            </a:r>
            <a:r>
              <a:rPr lang="zh-HK" altLang="zh-HK" sz="2800" dirty="0">
                <a:solidFill>
                  <a:schemeClr val="tx1"/>
                </a:solidFill>
              </a:rPr>
              <a:t>次</a:t>
            </a:r>
            <a:r>
              <a:rPr lang="zh-TW" altLang="en-US" sz="2800" dirty="0">
                <a:solidFill>
                  <a:schemeClr val="tx1"/>
                </a:solidFill>
              </a:rPr>
              <a:t>疫</a:t>
            </a:r>
            <a:r>
              <a:rPr lang="zh-TW" altLang="en-US" sz="2800" dirty="0" smtClean="0">
                <a:solidFill>
                  <a:schemeClr val="tx1"/>
                </a:solidFill>
              </a:rPr>
              <a:t>情</a:t>
            </a:r>
            <a:r>
              <a:rPr lang="zh-HK" altLang="zh-HK" sz="2800" dirty="0" smtClean="0">
                <a:solidFill>
                  <a:schemeClr val="tx1"/>
                </a:solidFill>
              </a:rPr>
              <a:t>一样，当遇到前所未见的情况，</a:t>
            </a:r>
            <a:r>
              <a:rPr lang="zh-TW" altLang="en-US" sz="2800" dirty="0" smtClean="0">
                <a:solidFill>
                  <a:schemeClr val="tx1"/>
                </a:solidFill>
              </a:rPr>
              <a:t>我们或会</a:t>
            </a:r>
            <a:r>
              <a:rPr lang="zh-HK" altLang="zh-HK" sz="2800" dirty="0" smtClean="0">
                <a:solidFill>
                  <a:schemeClr val="tx1"/>
                </a:solidFill>
              </a:rPr>
              <a:t>手足无措，但只要抱着正面的思</a:t>
            </a:r>
            <a:r>
              <a:rPr lang="zh-HK" altLang="en-US" sz="2800" dirty="0" smtClean="0">
                <a:solidFill>
                  <a:schemeClr val="tx1"/>
                </a:solidFill>
              </a:rPr>
              <a:t>想</a:t>
            </a:r>
            <a:r>
              <a:rPr lang="zh-HK" altLang="zh-HK" sz="2800" dirty="0" smtClean="0">
                <a:solidFill>
                  <a:schemeClr val="tx1"/>
                </a:solidFill>
              </a:rPr>
              <a:t>，积极面对问题，关心身边的人，擅用自己的专长，发挥创意，问题总会有解决的方法，这也是为未来可能面对的问题作好准备。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C43B596-36E6-4298-9D02-683690758DE9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25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1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58219"/>
            <a:ext cx="8064896" cy="4091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教育局科技教育组，科技教育科目学与教资源，科技教育知识范围，创意设计思维</a:t>
            </a:r>
            <a:r>
              <a:rPr 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://www.edb.gov.hk/attachment/tc/curriculum-development/kla/technology-edu/resources/tech-subjects/idt_2.pdf</a:t>
            </a:r>
          </a:p>
          <a:p>
            <a:pPr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明报新闻网（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2020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）。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《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听障者透明口罩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》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。撷取自网页</a:t>
            </a:r>
            <a:r>
              <a:rPr 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://news.mingpao.com/pns</a:t>
            </a:r>
            <a:r>
              <a:rPr 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zh-HK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国际</a:t>
            </a:r>
            <a:r>
              <a:rPr lang="en-US" altLang="zh-HK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article/20200429/s00014/1588098852961</a:t>
            </a:r>
            <a:r>
              <a:rPr 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zh-HK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听障者透明口罩</a:t>
            </a:r>
            <a:endParaRPr lang="en-US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香港经济日报网页（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2020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）。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《【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口罩防疫措施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】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提高小朋友卫生意识　医生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3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天赶画抗疫卡通小册子</a:t>
            </a:r>
            <a:r>
              <a:rPr lang="en-US" altLang="zh-TW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》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。撷取自网页</a:t>
            </a:r>
            <a:r>
              <a:rPr 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https</a:t>
            </a:r>
            <a:r>
              <a:rPr 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://topick.hket.com/article/2559181/【</a:t>
            </a:r>
            <a:r>
              <a:rPr lang="zh-HK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口罩防疫措施</a:t>
            </a:r>
            <a:r>
              <a:rPr lang="en-US" altLang="zh-HK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】</a:t>
            </a:r>
            <a:r>
              <a:rPr lang="zh-HK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提高小朋友卫生意识</a:t>
            </a:r>
            <a:r>
              <a:rPr lang="en-US" altLang="zh-HK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%</a:t>
            </a:r>
            <a:r>
              <a:rPr 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E3%80%80</a:t>
            </a:r>
            <a:r>
              <a:rPr lang="zh-HK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医生</a:t>
            </a:r>
            <a:r>
              <a:rPr lang="en-US" altLang="zh-HK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3</a:t>
            </a:r>
            <a:r>
              <a:rPr lang="zh-HK" altLang="en-US" sz="1600" dirty="0" smtClean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天赶画抗疫卡通小册子</a:t>
            </a:r>
            <a:endParaRPr lang="en-US" altLang="zh-HK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altLang="zh-TW" sz="1600" kern="1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The Sun. “HE’S GOT SOLE Shoemaker creates absolutely massive pair of shoes to keep people socially distanced”. 5 June 2020. Web version.</a:t>
            </a:r>
            <a:br>
              <a:rPr lang="en-US" altLang="zh-TW" sz="1600" kern="1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https://www.thesun.co.uk/news/11795561/shoemaker-socially-distanced-shoes/</a:t>
            </a:r>
            <a:endParaRPr lang="en-US" altLang="zh-HK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zh-TW" altLang="zh-TW" sz="1600" kern="1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26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BB998E8-749E-4F1B-9F4F-4C7A8EA1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0013"/>
            <a:ext cx="7543800" cy="1325562"/>
          </a:xfrm>
        </p:spPr>
        <p:txBody>
          <a:bodyPr anchor="b"/>
          <a:lstStyle/>
          <a:p>
            <a:r>
              <a:rPr lang="zh-TW" altLang="en-US" b="1" dirty="0" smtClean="0"/>
              <a:t>参考资料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6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B31BAE-E049-49EE-A523-230A5499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zh-TW" altLang="en-US" b="1" dirty="0" smtClean="0"/>
              <a:t>图片来源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0FA519-37B2-4BCA-AA7A-6CCEDB9B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28800"/>
            <a:ext cx="8208912" cy="45720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https://www.freepik.com/free-vector/group-people-using-face-mask-covid19-pandemic_8086487.htm#page=2&amp;query=mask&amp;position=19</a:t>
            </a:r>
          </a:p>
          <a:p>
            <a:pPr>
              <a:lnSpc>
                <a:spcPct val="100000"/>
              </a:lnSpc>
            </a:pPr>
            <a:r>
              <a:rPr lang="en-US" altLang="zh-HK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https://www.freepik.com/free-vector/male-facial-expressions-set_4027253.htm#page=1&amp;query=smile%20face&amp;position=45</a:t>
            </a:r>
            <a:endParaRPr lang="en-US" altLang="zh-TW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https://pixabay.com/vectors/note-post-it-reminder-sticky-note-147951/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1600" kern="1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https://www.freepik.com/free-vector/elevator-element-collection-with-realistic-design_2994225.htm#page=2&amp;query=elevator+button&amp;position=1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https://www.freepik.com/free-vector/restaurant-cafe-bar-people-4-icons_4188451.htm#page=1&amp;query=dinner&amp;position=40</a:t>
            </a:r>
            <a:endParaRPr lang="zh-TW" altLang="zh-TW" sz="1600" kern="1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6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https://www.freepik.com/free-vector/human-vector-hands_1371850.htm#page=1&amp;query=pointing%20finger&amp;position=40</a:t>
            </a:r>
          </a:p>
          <a:p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https://www.freepik.com/free-vector/collection-different-styles-male-female-shoes_1169308.htm#page=4&amp;query=shoes&amp;position=25</a:t>
            </a:r>
            <a:endParaRPr lang="zh-TW" altLang="en-US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endParaRPr lang="en-US" altLang="zh-TW" sz="16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CD498F-0442-47D3-984B-6950F355C10A}"/>
              </a:ext>
            </a:extLst>
          </p:cNvPr>
          <p:cNvSpPr txBox="1"/>
          <p:nvPr/>
        </p:nvSpPr>
        <p:spPr>
          <a:xfrm>
            <a:off x="8584255" y="6361583"/>
            <a:ext cx="380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27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1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简介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altLang="zh-HK" dirty="0" smtClean="0">
                <a:solidFill>
                  <a:schemeClr val="tx1"/>
                </a:solidFill>
              </a:rPr>
              <a:t>2019</a:t>
            </a:r>
            <a:r>
              <a:rPr lang="zh-TW" altLang="zh-HK" dirty="0" smtClean="0">
                <a:solidFill>
                  <a:schemeClr val="tx1"/>
                </a:solidFill>
              </a:rPr>
              <a:t>冠状病毒病发生以来，人们的生活、工作及人际关系产生</a:t>
            </a:r>
            <a:r>
              <a:rPr lang="zh-HK" altLang="zh-HK" dirty="0" smtClean="0">
                <a:solidFill>
                  <a:schemeClr val="tx1"/>
                </a:solidFill>
              </a:rPr>
              <a:t>了不少变化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zh-HK" altLang="zh-HK" dirty="0">
                <a:solidFill>
                  <a:schemeClr val="tx1"/>
                </a:solidFill>
              </a:rPr>
              <a:t>例如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zh-HK" altLang="zh-HK" dirty="0">
                <a:solidFill>
                  <a:schemeClr val="tx1"/>
                </a:solidFill>
              </a:rPr>
              <a:t>需要在家工作</a:t>
            </a:r>
            <a:r>
              <a:rPr lang="zh-HK" altLang="zh-HK" dirty="0" smtClean="0">
                <a:solidFill>
                  <a:schemeClr val="tx1"/>
                </a:solidFill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</a:rPr>
              <a:t>与别人接触时需要保持社交距离等</a:t>
            </a:r>
            <a:r>
              <a:rPr lang="zh-TW" altLang="zh-HK" dirty="0" smtClean="0">
                <a:solidFill>
                  <a:schemeClr val="tx1"/>
                </a:solidFill>
              </a:rPr>
              <a:t>。</a:t>
            </a:r>
            <a:r>
              <a:rPr lang="zh-HK" altLang="zh-HK" dirty="0" smtClean="0">
                <a:solidFill>
                  <a:schemeClr val="tx1"/>
                </a:solidFill>
              </a:rPr>
              <a:t>面对新的问题，我们需</a:t>
            </a:r>
            <a:r>
              <a:rPr lang="zh-HK" altLang="en-US" dirty="0" smtClean="0">
                <a:solidFill>
                  <a:schemeClr val="tx1"/>
                </a:solidFill>
              </a:rPr>
              <a:t>从</a:t>
            </a:r>
            <a:r>
              <a:rPr lang="zh-HK" altLang="zh-HK" dirty="0" smtClean="0">
                <a:solidFill>
                  <a:schemeClr val="tx1"/>
                </a:solidFill>
              </a:rPr>
              <a:t>不同的角度审视问题，</a:t>
            </a:r>
            <a:r>
              <a:rPr lang="zh-TW" altLang="en-US" dirty="0" smtClean="0">
                <a:solidFill>
                  <a:schemeClr val="tx1"/>
                </a:solidFill>
              </a:rPr>
              <a:t>并运用</a:t>
            </a:r>
            <a:r>
              <a:rPr lang="zh-HK" altLang="zh-HK" dirty="0" smtClean="0">
                <a:solidFill>
                  <a:schemeClr val="tx1"/>
                </a:solidFill>
              </a:rPr>
              <a:t>新的思维</a:t>
            </a:r>
            <a:r>
              <a:rPr lang="zh-TW" altLang="zh-HK" dirty="0" smtClean="0">
                <a:solidFill>
                  <a:schemeClr val="tx1"/>
                </a:solidFill>
              </a:rPr>
              <a:t>（「创意思维」）</a:t>
            </a:r>
            <a:r>
              <a:rPr lang="zh-HK" altLang="zh-HK" dirty="0" smtClean="0">
                <a:solidFill>
                  <a:schemeClr val="tx1"/>
                </a:solidFill>
              </a:rPr>
              <a:t>去</a:t>
            </a:r>
            <a:r>
              <a:rPr lang="zh-HK" altLang="en-US" dirty="0" smtClean="0">
                <a:solidFill>
                  <a:schemeClr val="tx1"/>
                </a:solidFill>
              </a:rPr>
              <a:t>找出</a:t>
            </a:r>
            <a:r>
              <a:rPr lang="zh-HK" altLang="zh-HK" dirty="0" smtClean="0">
                <a:solidFill>
                  <a:schemeClr val="tx1"/>
                </a:solidFill>
              </a:rPr>
              <a:t>解决</a:t>
            </a:r>
            <a:r>
              <a:rPr lang="zh-HK" altLang="en-US" dirty="0" smtClean="0">
                <a:solidFill>
                  <a:schemeClr val="tx1"/>
                </a:solidFill>
              </a:rPr>
              <a:t>方法</a:t>
            </a:r>
            <a:r>
              <a:rPr lang="zh-HK" altLang="zh-HK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75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zh-HK" b="1" dirty="0" smtClean="0"/>
              <a:t>「创意思维」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4548"/>
            <a:ext cx="4457700" cy="5943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zh-TW" altLang="zh-HK" dirty="0" smtClean="0">
                <a:solidFill>
                  <a:schemeClr val="tx1"/>
                </a:solidFill>
              </a:rPr>
              <a:t>「创意思维」是指打破旧有的模式，跳出框框来思考问题。只要凡事摆脱已有的概念，观察四周的事物，每个人也能够产生新的意念。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TW" altLang="zh-HK" dirty="0" smtClean="0">
                <a:solidFill>
                  <a:schemeClr val="tx1"/>
                </a:solidFill>
              </a:rPr>
              <a:t>要有创意并不困难，其中一种创意</a:t>
            </a:r>
            <a:r>
              <a:rPr lang="zh-TW" altLang="en-US" dirty="0" smtClean="0">
                <a:solidFill>
                  <a:schemeClr val="tx1"/>
                </a:solidFill>
              </a:rPr>
              <a:t>乃</a:t>
            </a:r>
            <a:r>
              <a:rPr lang="zh-TW" altLang="zh-HK" dirty="0" smtClean="0">
                <a:solidFill>
                  <a:schemeClr val="tx1"/>
                </a:solidFill>
              </a:rPr>
              <a:t>来自旧成分的新组合，有说：「日光之下无新事」，我们日常看到的「新意念」有不少是旧瓶新酒的组合。正如大部分新曲都是由不超过十二个音符组成、很多图画都是以三种原色的不同配搭构成</a:t>
            </a:r>
            <a:r>
              <a:rPr lang="zh-TW" altLang="en-US" dirty="0" smtClean="0">
                <a:solidFill>
                  <a:schemeClr val="tx1"/>
                </a:solidFill>
              </a:rPr>
              <a:t>等</a:t>
            </a:r>
            <a:r>
              <a:rPr lang="zh-TW" altLang="zh-HK" dirty="0" smtClean="0">
                <a:solidFill>
                  <a:schemeClr val="tx1"/>
                </a:solidFill>
              </a:rPr>
              <a:t>一样。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因此</a:t>
            </a:r>
            <a:r>
              <a:rPr lang="zh-TW" altLang="zh-HK" dirty="0" smtClean="0">
                <a:solidFill>
                  <a:schemeClr val="tx1"/>
                </a:solidFill>
              </a:rPr>
              <a:t>，创意并不是遥不可及的事情，开启创意大门的钥匙就在你和我的手上。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512" y="62181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1600" dirty="0" smtClean="0"/>
              <a:t>资料来源：教育局科技教育组</a:t>
            </a:r>
            <a:r>
              <a:rPr lang="zh-TW" altLang="zh-HK" sz="1600" dirty="0" smtClean="0"/>
              <a:t>，</a:t>
            </a:r>
            <a:r>
              <a:rPr lang="zh-HK" altLang="zh-HK" sz="1600" dirty="0" smtClean="0"/>
              <a:t>科技教育科目学与教资源</a:t>
            </a:r>
            <a:r>
              <a:rPr lang="zh-TW" altLang="zh-HK" sz="1600" dirty="0" smtClean="0"/>
              <a:t>，科技教育知识范围，创意设计思维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520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28800"/>
            <a:ext cx="7732340" cy="31773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 smtClean="0"/>
              <a:t>面对疫症与创意思维</a:t>
            </a:r>
            <a:endParaRPr 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请</a:t>
            </a:r>
            <a:r>
              <a:rPr lang="zh-TW" altLang="zh-HK" dirty="0" smtClean="0">
                <a:solidFill>
                  <a:schemeClr val="tx1"/>
                </a:solidFill>
              </a:rPr>
              <a:t>同学</a:t>
            </a:r>
            <a:r>
              <a:rPr lang="zh-TW" altLang="en-US" dirty="0" smtClean="0">
                <a:solidFill>
                  <a:schemeClr val="tx1"/>
                </a:solidFill>
              </a:rPr>
              <a:t>观</a:t>
            </a:r>
            <a:r>
              <a:rPr lang="zh-TW" altLang="zh-HK" dirty="0" smtClean="0">
                <a:solidFill>
                  <a:schemeClr val="tx1"/>
                </a:solidFill>
              </a:rPr>
              <a:t>看以下片段，以体会听障人士</a:t>
            </a:r>
            <a:r>
              <a:rPr lang="zh-TW" altLang="en-US" dirty="0" smtClean="0">
                <a:solidFill>
                  <a:schemeClr val="tx1"/>
                </a:solidFill>
              </a:rPr>
              <a:t>在</a:t>
            </a:r>
            <a:r>
              <a:rPr lang="zh-TW" altLang="zh-HK" dirty="0" smtClean="0">
                <a:solidFill>
                  <a:schemeClr val="tx1"/>
                </a:solidFill>
              </a:rPr>
              <a:t>生活上遇到的困难。</a:t>
            </a:r>
          </a:p>
          <a:p>
            <a:pPr algn="just">
              <a:lnSpc>
                <a:spcPct val="100000"/>
              </a:lnSpc>
            </a:pPr>
            <a:endParaRPr lang="en-US" altLang="zh-HK" u="sng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>
              <a:lnSpc>
                <a:spcPct val="100000"/>
              </a:lnSpc>
            </a:pPr>
            <a:endParaRPr lang="en-US" altLang="zh-HK" u="sng" dirty="0">
              <a:solidFill>
                <a:srgbClr val="6B9F2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>
              <a:lnSpc>
                <a:spcPct val="100000"/>
              </a:lnSpc>
            </a:pP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zh-HK" dirty="0" smtClean="0">
                <a:solidFill>
                  <a:schemeClr val="tx1"/>
                </a:solidFill>
              </a:rPr>
              <a:t>片段中陈奂仁</a:t>
            </a:r>
            <a:r>
              <a:rPr lang="en-US" altLang="zh-HK" dirty="0" err="1" smtClean="0">
                <a:solidFill>
                  <a:schemeClr val="tx1"/>
                </a:solidFill>
              </a:rPr>
              <a:t>Hanjin</a:t>
            </a:r>
            <a:r>
              <a:rPr lang="en-US" altLang="zh-HK" dirty="0" smtClean="0">
                <a:solidFill>
                  <a:schemeClr val="tx1"/>
                </a:solidFill>
              </a:rPr>
              <a:t> Tan</a:t>
            </a:r>
            <a:r>
              <a:rPr lang="zh-TW" altLang="zh-HK" dirty="0" smtClean="0">
                <a:solidFill>
                  <a:schemeClr val="tx1"/>
                </a:solidFill>
              </a:rPr>
              <a:t>参加了香港聋人福利促进会的「</a:t>
            </a:r>
            <a:r>
              <a:rPr lang="en-US" altLang="zh-HK" dirty="0" smtClean="0">
                <a:solidFill>
                  <a:schemeClr val="tx1"/>
                </a:solidFill>
              </a:rPr>
              <a:t>Act</a:t>
            </a:r>
            <a:r>
              <a:rPr lang="zh-TW" altLang="zh-HK" dirty="0">
                <a:solidFill>
                  <a:schemeClr val="tx1"/>
                </a:solidFill>
              </a:rPr>
              <a:t>唇</a:t>
            </a:r>
            <a:r>
              <a:rPr lang="en-US" altLang="zh-HK" dirty="0" smtClean="0">
                <a:solidFill>
                  <a:schemeClr val="tx1"/>
                </a:solidFill>
              </a:rPr>
              <a:t>challenge</a:t>
            </a:r>
            <a:r>
              <a:rPr lang="zh-TW" altLang="zh-HK" dirty="0" smtClean="0">
                <a:solidFill>
                  <a:schemeClr val="tx1"/>
                </a:solidFill>
              </a:rPr>
              <a:t>」，他戴住一个隔音耳罩去</a:t>
            </a:r>
            <a:r>
              <a:rPr lang="zh-TW" altLang="en-US" dirty="0" smtClean="0">
                <a:solidFill>
                  <a:schemeClr val="tx1"/>
                </a:solidFill>
              </a:rPr>
              <a:t>吃</a:t>
            </a:r>
            <a:r>
              <a:rPr lang="zh-TW" altLang="zh-HK" dirty="0" smtClean="0">
                <a:solidFill>
                  <a:schemeClr val="tx1"/>
                </a:solidFill>
              </a:rPr>
              <a:t>饭，在听不到的情况下，</a:t>
            </a:r>
            <a:r>
              <a:rPr lang="zh-TW" altLang="en-US" dirty="0" smtClean="0">
                <a:solidFill>
                  <a:schemeClr val="tx1"/>
                </a:solidFill>
              </a:rPr>
              <a:t>引起</a:t>
            </a:r>
            <a:r>
              <a:rPr lang="zh-TW" altLang="zh-HK" dirty="0">
                <a:solidFill>
                  <a:schemeClr val="tx1"/>
                </a:solidFill>
              </a:rPr>
              <a:t>他很多反思</a:t>
            </a:r>
            <a:r>
              <a:rPr lang="zh-TW" altLang="zh-HK" dirty="0"/>
              <a:t>。</a:t>
            </a:r>
            <a:endParaRPr lang="zh-HK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4" name="圖片 13" descr="../../../../Users/patrick/Desktop/螢幕快照%202019-12-23%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9" y="1630834"/>
            <a:ext cx="163218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BBA2E53-851A-4FAD-B016-35F36437F367}"/>
              </a:ext>
            </a:extLst>
          </p:cNvPr>
          <p:cNvSpPr txBox="1"/>
          <p:nvPr/>
        </p:nvSpPr>
        <p:spPr>
          <a:xfrm>
            <a:off x="2093899" y="1628800"/>
            <a:ext cx="294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聋福会</a:t>
            </a:r>
            <a:r>
              <a:rPr lang="en-US" altLang="zh-TW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 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Act</a:t>
            </a:r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唇 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Challenge</a:t>
            </a:r>
          </a:p>
          <a:p>
            <a:r>
              <a:rPr lang="zh-TW" altLang="en-US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香港聋人福利促进会</a:t>
            </a:r>
            <a:endParaRPr lang="en-US" altLang="zh-TW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HK" u="sng" dirty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https://www.youtube.com/watch?v=qERrzdKLvuo</a:t>
            </a:r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1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资料一：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HK" b="1" dirty="0"/>
              <a:t>透明口罩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48167"/>
            <a:ext cx="4457700" cy="59046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0"/>
              </a:spcBef>
            </a:pPr>
            <a:r>
              <a:rPr lang="en-US" altLang="zh-HK" dirty="0" smtClean="0">
                <a:solidFill>
                  <a:schemeClr val="tx1"/>
                </a:solidFill>
              </a:rPr>
              <a:t>2019</a:t>
            </a:r>
            <a:r>
              <a:rPr lang="zh-TW" altLang="zh-HK" dirty="0" smtClean="0">
                <a:solidFill>
                  <a:schemeClr val="tx1"/>
                </a:solidFill>
              </a:rPr>
              <a:t>冠状病毒病</a:t>
            </a:r>
            <a:r>
              <a:rPr lang="zh-HK" altLang="zh-HK" dirty="0" smtClean="0">
                <a:solidFill>
                  <a:schemeClr val="tx1"/>
                </a:solidFill>
              </a:rPr>
              <a:t>肆虐期间</a:t>
            </a:r>
            <a:r>
              <a:rPr lang="zh-TW" altLang="zh-HK" dirty="0" smtClean="0">
                <a:solidFill>
                  <a:schemeClr val="tx1"/>
                </a:solidFill>
              </a:rPr>
              <a:t>，</a:t>
            </a:r>
            <a:r>
              <a:rPr lang="zh-HK" altLang="zh-HK" dirty="0">
                <a:solidFill>
                  <a:schemeClr val="tx1"/>
                </a:solidFill>
              </a:rPr>
              <a:t>很多人都戴上口罩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以</a:t>
            </a:r>
            <a:r>
              <a:rPr lang="zh-HK" altLang="zh-HK" dirty="0" smtClean="0">
                <a:solidFill>
                  <a:schemeClr val="tx1"/>
                </a:solidFill>
              </a:rPr>
              <a:t>预防呼吸道</a:t>
            </a:r>
            <a:r>
              <a:rPr lang="zh-TW" altLang="en-US" dirty="0" smtClean="0">
                <a:solidFill>
                  <a:schemeClr val="tx1"/>
                </a:solidFill>
              </a:rPr>
              <a:t>受到</a:t>
            </a:r>
            <a:r>
              <a:rPr lang="zh-HK" altLang="zh-HK" dirty="0">
                <a:solidFill>
                  <a:schemeClr val="tx1"/>
                </a:solidFill>
              </a:rPr>
              <a:t>感染</a:t>
            </a:r>
            <a:r>
              <a:rPr lang="zh-TW" altLang="zh-HK" dirty="0" smtClean="0">
                <a:solidFill>
                  <a:schemeClr val="tx1"/>
                </a:solidFill>
              </a:rPr>
              <a:t>，</a:t>
            </a:r>
            <a:r>
              <a:rPr lang="zh-HK" altLang="zh-HK" dirty="0" smtClean="0">
                <a:solidFill>
                  <a:schemeClr val="tx1"/>
                </a:solidFill>
              </a:rPr>
              <a:t>但对</a:t>
            </a:r>
            <a:r>
              <a:rPr lang="zh-TW" altLang="zh-HK" dirty="0" smtClean="0">
                <a:solidFill>
                  <a:schemeClr val="tx1"/>
                </a:solidFill>
              </a:rPr>
              <a:t>听障人士来说，却是多了一道障碍，因为他们</a:t>
            </a:r>
            <a:r>
              <a:rPr lang="zh-TW" altLang="en-US" dirty="0" smtClean="0">
                <a:solidFill>
                  <a:schemeClr val="tx1"/>
                </a:solidFill>
              </a:rPr>
              <a:t>依</a:t>
            </a:r>
            <a:r>
              <a:rPr lang="zh-HK" altLang="zh-HK" dirty="0" smtClean="0">
                <a:solidFill>
                  <a:schemeClr val="tx1"/>
                </a:solidFill>
              </a:rPr>
              <a:t>靠读唇来了解别人的说话</a:t>
            </a:r>
            <a:r>
              <a:rPr lang="zh-TW" altLang="zh-HK" dirty="0" smtClean="0">
                <a:solidFill>
                  <a:schemeClr val="tx1"/>
                </a:solidFill>
              </a:rPr>
              <a:t>，戴上口罩后他们便更难理解别人</a:t>
            </a:r>
            <a:r>
              <a:rPr lang="zh-TW" altLang="en-US" dirty="0" smtClean="0">
                <a:solidFill>
                  <a:schemeClr val="tx1"/>
                </a:solidFill>
              </a:rPr>
              <a:t>在说</a:t>
            </a:r>
            <a:r>
              <a:rPr lang="zh-TW" altLang="zh-HK" dirty="0" smtClean="0">
                <a:solidFill>
                  <a:schemeClr val="tx1"/>
                </a:solidFill>
              </a:rPr>
              <a:t>甚么。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2000"/>
              </a:spcBef>
            </a:pPr>
            <a:r>
              <a:rPr lang="zh-TW" altLang="zh-HK" dirty="0" smtClean="0">
                <a:solidFill>
                  <a:schemeClr val="tx1"/>
                </a:solidFill>
              </a:rPr>
              <a:t>印尼一对分别有听障和言语困难的夫妇，特别缝制可供阅读唇语的透明口罩。这对夫妇向来为人缝制垫子、床单和窗帘。他们体会到戴上口罩后不能理解别人</a:t>
            </a:r>
            <a:r>
              <a:rPr lang="zh-TW" altLang="en-US" dirty="0" smtClean="0">
                <a:solidFill>
                  <a:schemeClr val="tx1"/>
                </a:solidFill>
              </a:rPr>
              <a:t>说话</a:t>
            </a:r>
            <a:r>
              <a:rPr lang="zh-TW" altLang="zh-HK" dirty="0" smtClean="0">
                <a:solidFill>
                  <a:schemeClr val="tx1"/>
                </a:solidFill>
              </a:rPr>
              <a:t>和产生误解之苦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868144" y="548680"/>
            <a:ext cx="2520280" cy="2376264"/>
            <a:chOff x="0" y="0"/>
            <a:chExt cx="2682240" cy="26212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9" t="988" r="423" b="50493"/>
            <a:stretch/>
          </p:blipFill>
          <p:spPr bwMode="auto">
            <a:xfrm>
              <a:off x="0" y="0"/>
              <a:ext cx="2682240" cy="2621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05" t="36278" r="14460" b="59969"/>
            <a:stretch/>
          </p:blipFill>
          <p:spPr bwMode="auto">
            <a:xfrm>
              <a:off x="1110343" y="1529442"/>
              <a:ext cx="474345" cy="4076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文字方塊 8"/>
          <p:cNvSpPr txBox="1"/>
          <p:nvPr/>
        </p:nvSpPr>
        <p:spPr>
          <a:xfrm>
            <a:off x="107504" y="63406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</a:rPr>
              <a:t>资</a:t>
            </a:r>
            <a:r>
              <a:rPr lang="zh-HK" altLang="zh-HK" sz="1600" dirty="0" smtClean="0">
                <a:latin typeface="+mn-ea"/>
              </a:rPr>
              <a:t>料来源：明报</a:t>
            </a:r>
            <a:r>
              <a:rPr lang="zh-TW" altLang="zh-HK" sz="1600" dirty="0" smtClean="0">
                <a:latin typeface="+mn-ea"/>
              </a:rPr>
              <a:t>新闻网（</a:t>
            </a:r>
            <a:r>
              <a:rPr lang="en-US" altLang="zh-HK" sz="1600" dirty="0">
                <a:latin typeface="+mn-ea"/>
              </a:rPr>
              <a:t>2020</a:t>
            </a:r>
            <a:r>
              <a:rPr lang="zh-HK" altLang="zh-HK" sz="1600" dirty="0">
                <a:latin typeface="+mn-ea"/>
              </a:rPr>
              <a:t>年</a:t>
            </a:r>
            <a:r>
              <a:rPr lang="en-US" altLang="zh-HK" sz="1600" dirty="0">
                <a:latin typeface="+mn-ea"/>
              </a:rPr>
              <a:t>4</a:t>
            </a:r>
            <a:r>
              <a:rPr lang="zh-HK" altLang="zh-HK" sz="1600" dirty="0">
                <a:latin typeface="+mn-ea"/>
              </a:rPr>
              <a:t>月</a:t>
            </a:r>
            <a:r>
              <a:rPr lang="en-US" altLang="zh-HK" sz="1600" dirty="0">
                <a:latin typeface="+mn-ea"/>
              </a:rPr>
              <a:t>29</a:t>
            </a:r>
            <a:r>
              <a:rPr lang="zh-HK" altLang="zh-HK" sz="1600" dirty="0">
                <a:latin typeface="+mn-ea"/>
              </a:rPr>
              <a:t>日</a:t>
            </a:r>
            <a:r>
              <a:rPr lang="zh-TW" altLang="zh-HK" sz="1600" dirty="0">
                <a:latin typeface="+mn-ea"/>
              </a:rPr>
              <a:t>）</a:t>
            </a:r>
            <a:r>
              <a:rPr lang="zh-TW" altLang="en-US" dirty="0">
                <a:latin typeface="+mn-ea"/>
              </a:rPr>
              <a:t>。</a:t>
            </a:r>
            <a:endParaRPr lang="zh-TW" altLang="zh-HK" dirty="0">
              <a:latin typeface="+mn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97C2B45-62D0-4E16-AA20-67E0FCC7FE92}"/>
              </a:ext>
            </a:extLst>
          </p:cNvPr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9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资料一：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HK" b="1" dirty="0"/>
              <a:t>透明口罩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4457700" cy="57606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于是</a:t>
            </a:r>
            <a:r>
              <a:rPr lang="zh-TW" altLang="zh-HK" dirty="0" smtClean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他们便</a:t>
            </a:r>
            <a:r>
              <a:rPr lang="zh-TW" altLang="zh-HK" dirty="0" smtClean="0">
                <a:solidFill>
                  <a:schemeClr val="tx1"/>
                </a:solidFill>
              </a:rPr>
              <a:t>研究将口罩改良，采用透明胶片配合布料，制作透明口罩，在防止飞沫之余，又可以解决看不到唇形的问题。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868144" y="548680"/>
            <a:ext cx="2520280" cy="2376264"/>
            <a:chOff x="0" y="0"/>
            <a:chExt cx="2682240" cy="26212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9" t="988" r="423" b="50493"/>
            <a:stretch/>
          </p:blipFill>
          <p:spPr bwMode="auto">
            <a:xfrm>
              <a:off x="0" y="0"/>
              <a:ext cx="2682240" cy="2621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05" t="36278" r="14460" b="59969"/>
            <a:stretch/>
          </p:blipFill>
          <p:spPr bwMode="auto">
            <a:xfrm>
              <a:off x="1110343" y="1529442"/>
              <a:ext cx="474345" cy="4076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文字方塊 8"/>
          <p:cNvSpPr txBox="1"/>
          <p:nvPr/>
        </p:nvSpPr>
        <p:spPr>
          <a:xfrm>
            <a:off x="107504" y="63406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</a:rPr>
              <a:t>资</a:t>
            </a:r>
            <a:r>
              <a:rPr lang="zh-HK" altLang="zh-HK" sz="1600" dirty="0" smtClean="0">
                <a:latin typeface="+mn-ea"/>
              </a:rPr>
              <a:t>料来源：明报</a:t>
            </a:r>
            <a:r>
              <a:rPr lang="zh-TW" altLang="zh-HK" sz="1600" dirty="0" smtClean="0">
                <a:latin typeface="+mn-ea"/>
              </a:rPr>
              <a:t>新闻网（</a:t>
            </a:r>
            <a:r>
              <a:rPr lang="en-US" altLang="zh-HK" sz="1600" dirty="0">
                <a:latin typeface="+mn-ea"/>
              </a:rPr>
              <a:t>2020</a:t>
            </a:r>
            <a:r>
              <a:rPr lang="zh-HK" altLang="zh-HK" sz="1600" dirty="0">
                <a:latin typeface="+mn-ea"/>
              </a:rPr>
              <a:t>年</a:t>
            </a:r>
            <a:r>
              <a:rPr lang="en-US" altLang="zh-HK" sz="1600" dirty="0">
                <a:latin typeface="+mn-ea"/>
              </a:rPr>
              <a:t>4</a:t>
            </a:r>
            <a:r>
              <a:rPr lang="zh-HK" altLang="zh-HK" sz="1600" dirty="0">
                <a:latin typeface="+mn-ea"/>
              </a:rPr>
              <a:t>月</a:t>
            </a:r>
            <a:r>
              <a:rPr lang="en-US" altLang="zh-HK" sz="1600" dirty="0">
                <a:latin typeface="+mn-ea"/>
              </a:rPr>
              <a:t>29</a:t>
            </a:r>
            <a:r>
              <a:rPr lang="zh-HK" altLang="zh-HK" sz="1600" dirty="0">
                <a:latin typeface="+mn-ea"/>
              </a:rPr>
              <a:t>日</a:t>
            </a:r>
            <a:r>
              <a:rPr lang="zh-TW" altLang="zh-HK" sz="1600" dirty="0">
                <a:latin typeface="+mn-ea"/>
              </a:rPr>
              <a:t>）</a:t>
            </a:r>
            <a:r>
              <a:rPr lang="zh-TW" altLang="en-US" dirty="0">
                <a:latin typeface="+mn-ea"/>
              </a:rPr>
              <a:t>。</a:t>
            </a:r>
            <a:endParaRPr lang="zh-TW" altLang="zh-HK" dirty="0">
              <a:latin typeface="+mn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5AFFAC9-A5D3-46B1-B5FE-EB24982A084C}"/>
              </a:ext>
            </a:extLst>
          </p:cNvPr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8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8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资料二：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HK" b="1" dirty="0" smtClean="0"/>
              <a:t>让你明白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7081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zh-TW" altLang="zh-HK" dirty="0" smtClean="0">
                <a:solidFill>
                  <a:schemeClr val="tx1"/>
                </a:solidFill>
              </a:rPr>
              <a:t>李扬立之（</a:t>
            </a:r>
            <a:r>
              <a:rPr lang="en-US" altLang="zh-HK" dirty="0" err="1" smtClean="0">
                <a:solidFill>
                  <a:schemeClr val="tx1"/>
                </a:solidFill>
              </a:rPr>
              <a:t>Lucci</a:t>
            </a:r>
            <a:r>
              <a:rPr lang="zh-TW" altLang="zh-HK" dirty="0" smtClean="0">
                <a:solidFill>
                  <a:schemeClr val="tx1"/>
                </a:solidFill>
              </a:rPr>
              <a:t>）是公立医院骨科专科医生，她观察到小朋友不太了解甚么是</a:t>
            </a:r>
            <a:r>
              <a:rPr lang="en-US" altLang="zh-HK" dirty="0" smtClean="0">
                <a:solidFill>
                  <a:schemeClr val="tx1"/>
                </a:solidFill>
              </a:rPr>
              <a:t>2019</a:t>
            </a:r>
            <a:r>
              <a:rPr lang="zh-TW" altLang="zh-HK" dirty="0" smtClean="0">
                <a:solidFill>
                  <a:schemeClr val="tx1"/>
                </a:solidFill>
              </a:rPr>
              <a:t>冠状病毒病，为甚么需要戴上口罩、勤洗手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r>
              <a:rPr lang="zh-TW" altLang="zh-HK" dirty="0" smtClean="0">
                <a:solidFill>
                  <a:schemeClr val="tx1"/>
                </a:solidFill>
              </a:rPr>
              <a:t>她心里想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zh-TW" altLang="zh-HK" dirty="0">
                <a:solidFill>
                  <a:schemeClr val="tx1"/>
                </a:solidFill>
              </a:rPr>
              <a:t>哪</a:t>
            </a:r>
            <a:r>
              <a:rPr lang="zh-TW" altLang="zh-HK" dirty="0" smtClean="0">
                <a:solidFill>
                  <a:schemeClr val="tx1"/>
                </a:solidFill>
              </a:rPr>
              <a:t>怎</a:t>
            </a:r>
            <a:r>
              <a:rPr lang="zh-TW" altLang="en-US" dirty="0" smtClean="0">
                <a:solidFill>
                  <a:schemeClr val="tx1"/>
                </a:solidFill>
              </a:rPr>
              <a:t>么</a:t>
            </a:r>
            <a:r>
              <a:rPr lang="zh-TW" altLang="zh-HK" dirty="0" smtClean="0">
                <a:solidFill>
                  <a:schemeClr val="tx1"/>
                </a:solidFill>
              </a:rPr>
              <a:t>办呢</a:t>
            </a:r>
            <a:r>
              <a:rPr lang="zh-TW" altLang="zh-HK" dirty="0">
                <a:solidFill>
                  <a:schemeClr val="tx1"/>
                </a:solidFill>
              </a:rPr>
              <a:t>？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dirty="0" smtClean="0">
                <a:solidFill>
                  <a:schemeClr val="tx1"/>
                </a:solidFill>
              </a:rPr>
              <a:t>作为儿童骨科医生，她经常与小朋友接触，所以便想到以自</a:t>
            </a:r>
            <a:r>
              <a:rPr lang="zh-TW" altLang="en-US" dirty="0" smtClean="0">
                <a:solidFill>
                  <a:schemeClr val="tx1"/>
                </a:solidFill>
              </a:rPr>
              <a:t>己绘</a:t>
            </a:r>
            <a:r>
              <a:rPr lang="zh-TW" altLang="zh-HK" dirty="0" smtClean="0">
                <a:solidFill>
                  <a:schemeClr val="tx1"/>
                </a:solidFill>
              </a:rPr>
              <a:t>画的才能与医疗知识结合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dirty="0">
                <a:solidFill>
                  <a:schemeClr val="tx1"/>
                </a:solidFill>
              </a:rPr>
              <a:t>她花</a:t>
            </a:r>
            <a:r>
              <a:rPr lang="zh-TW" altLang="en-US" dirty="0" smtClean="0">
                <a:solidFill>
                  <a:schemeClr val="tx1"/>
                </a:solidFill>
              </a:rPr>
              <a:t>了</a:t>
            </a:r>
            <a:r>
              <a:rPr lang="zh-TW" altLang="zh-HK" dirty="0" smtClean="0">
                <a:solidFill>
                  <a:schemeClr val="tx1"/>
                </a:solidFill>
              </a:rPr>
              <a:t>三晚时间绘画了《抗疫小伙伴小册子》，创作出一些令小朋友可以</a:t>
            </a:r>
            <a:r>
              <a:rPr lang="zh-TW" altLang="en-US" dirty="0" smtClean="0">
                <a:solidFill>
                  <a:schemeClr val="tx1"/>
                </a:solidFill>
              </a:rPr>
              <a:t>愉快</a:t>
            </a:r>
            <a:r>
              <a:rPr lang="zh-TW" altLang="zh-HK" dirty="0" smtClean="0">
                <a:solidFill>
                  <a:schemeClr val="tx1"/>
                </a:solidFill>
              </a:rPr>
              <a:t>阅读的绘本，小册子中的猎豹、雪豹、狮子、长颈鹿、黑猩猩、北极熊、三趾树獭和家猪化身穿上医生袍的卡通动物医生，深入浅出让小朋友更明白疫情，以及更有健康意识。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6400799"/>
            <a:ext cx="501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1600" dirty="0" smtClean="0">
                <a:latin typeface="+mn-ea"/>
              </a:rPr>
              <a:t>资料来源：香港经济日报网页</a:t>
            </a:r>
            <a:r>
              <a:rPr lang="zh-TW" altLang="zh-HK" sz="1600" dirty="0" smtClean="0">
                <a:latin typeface="+mn-ea"/>
              </a:rPr>
              <a:t>（</a:t>
            </a:r>
            <a:r>
              <a:rPr lang="en-US" altLang="zh-HK" sz="1600" dirty="0">
                <a:latin typeface="+mn-ea"/>
              </a:rPr>
              <a:t>2020</a:t>
            </a:r>
            <a:r>
              <a:rPr lang="zh-HK" altLang="zh-HK" sz="1600" dirty="0">
                <a:latin typeface="+mn-ea"/>
              </a:rPr>
              <a:t>年</a:t>
            </a:r>
            <a:r>
              <a:rPr lang="en-US" altLang="zh-HK" sz="1600" dirty="0">
                <a:latin typeface="+mn-ea"/>
              </a:rPr>
              <a:t>2</a:t>
            </a:r>
            <a:r>
              <a:rPr lang="zh-HK" altLang="zh-HK" sz="1600" dirty="0">
                <a:latin typeface="+mn-ea"/>
              </a:rPr>
              <a:t>月</a:t>
            </a:r>
            <a:r>
              <a:rPr lang="en-US" altLang="zh-HK" sz="1600" dirty="0">
                <a:latin typeface="+mn-ea"/>
              </a:rPr>
              <a:t>8</a:t>
            </a:r>
            <a:r>
              <a:rPr lang="zh-HK" altLang="zh-HK" sz="1600" dirty="0">
                <a:latin typeface="+mn-ea"/>
              </a:rPr>
              <a:t>日</a:t>
            </a:r>
            <a:r>
              <a:rPr lang="zh-TW" altLang="zh-HK" sz="1600" dirty="0">
                <a:latin typeface="+mn-ea"/>
              </a:rPr>
              <a:t>）</a:t>
            </a:r>
            <a:r>
              <a:rPr lang="zh-TW" altLang="en-US" sz="1600" dirty="0">
                <a:latin typeface="+mn-ea"/>
              </a:rPr>
              <a:t>。</a:t>
            </a:r>
            <a:endParaRPr lang="zh-TW" altLang="zh-HK" sz="1600" dirty="0">
              <a:latin typeface="+mn-e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EBEAC2-EBC6-4E41-97C0-BCA61CFAC924}"/>
              </a:ext>
            </a:extLst>
          </p:cNvPr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9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64D1175-5E3C-407C-A76E-842205281F65}"/>
              </a:ext>
            </a:extLst>
          </p:cNvPr>
          <p:cNvGrpSpPr/>
          <p:nvPr/>
        </p:nvGrpSpPr>
        <p:grpSpPr>
          <a:xfrm>
            <a:off x="5064386" y="907061"/>
            <a:ext cx="4269456" cy="2592288"/>
            <a:chOff x="0" y="0"/>
            <a:chExt cx="2025649" cy="1209039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D6B2734C-2F4B-4566-A804-3E3A7EE3E6F6}"/>
                </a:ext>
              </a:extLst>
            </p:cNvPr>
            <p:cNvGrpSpPr/>
            <p:nvPr/>
          </p:nvGrpSpPr>
          <p:grpSpPr>
            <a:xfrm>
              <a:off x="0" y="0"/>
              <a:ext cx="2025649" cy="1209039"/>
              <a:chOff x="0" y="0"/>
              <a:chExt cx="4876800" cy="3013710"/>
            </a:xfrm>
          </p:grpSpPr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C504E558-6C3A-42ED-A3A8-87CC8106E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32" b="59104"/>
              <a:stretch/>
            </p:blipFill>
            <p:spPr bwMode="auto">
              <a:xfrm>
                <a:off x="1095375" y="438150"/>
                <a:ext cx="2278380" cy="12071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DD83D8DE-99A9-4DBB-BBF6-7A464A921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4850"/>
                <a:ext cx="4876800" cy="23088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23533ABA-300A-4D8E-A031-F57A1D3A4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475" y="485775"/>
                <a:ext cx="1059180" cy="1554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49939652-380F-4CE8-A367-D2C91B3D8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98" b="7948"/>
              <a:stretch/>
            </p:blipFill>
            <p:spPr bwMode="auto">
              <a:xfrm flipH="1">
                <a:off x="647700" y="0"/>
                <a:ext cx="1231265" cy="21031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21E95B6E-A043-41FF-8D3E-DF7DA899C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043" y="878753"/>
                <a:ext cx="1288682" cy="14986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57E7A93-AFD2-48DC-B661-ED4306373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" y="520700"/>
              <a:ext cx="46863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8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佈景主題20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0_TF02901024_TF02901024.potx" id="{5BEDBE36-C3BF-432D-BC77-D3598E0CD57F}" vid="{6885786E-C176-499E-B5E4-266BF6C9207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427F4A09504597F6F0412BE51161" ma:contentTypeVersion="12" ma:contentTypeDescription="Create a new document." ma:contentTypeScope="" ma:versionID="5fb22f97dbe16989dfd82002393ebac8">
  <xsd:schema xmlns:xsd="http://www.w3.org/2001/XMLSchema" xmlns:xs="http://www.w3.org/2001/XMLSchema" xmlns:p="http://schemas.microsoft.com/office/2006/metadata/properties" xmlns:ns3="8b8cd3d1-34b7-46e7-be34-060bdea351d9" xmlns:ns4="854e9f27-2abb-4a32-8874-fe321c9cf216" targetNamespace="http://schemas.microsoft.com/office/2006/metadata/properties" ma:root="true" ma:fieldsID="c3171f663c5253c89d8dfe7c90a15bf3" ns3:_="" ns4:_="">
    <xsd:import namespace="8b8cd3d1-34b7-46e7-be34-060bdea351d9"/>
    <xsd:import namespace="854e9f27-2abb-4a32-8874-fe321c9cf2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cd3d1-34b7-46e7-be34-060bdea35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e9f27-2abb-4a32-8874-fe321c9cf2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E81D1-CD4C-40A1-A03C-1C5C551943C5}">
  <ds:schemaRefs>
    <ds:schemaRef ds:uri="http://purl.org/dc/terms/"/>
    <ds:schemaRef ds:uri="8b8cd3d1-34b7-46e7-be34-060bdea351d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54e9f27-2abb-4a32-8874-fe321c9cf21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55756C-5F35-48B4-BB3C-827D68BDD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cd3d1-34b7-46e7-be34-060bdea351d9"/>
    <ds:schemaRef ds:uri="854e9f27-2abb-4a32-8874-fe321c9cf2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8509AE-8CB7-4F1E-9CC1-5638CCFC4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2615</Words>
  <Application>Microsoft Office PowerPoint</Application>
  <PresentationFormat>如螢幕大小 (4:3)</PresentationFormat>
  <Paragraphs>158</Paragraphs>
  <Slides>27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Microsoft JhengHei Light</vt:lpstr>
      <vt:lpstr>Microsoft JhengHei UI</vt:lpstr>
      <vt:lpstr>微軟正黑體</vt:lpstr>
      <vt:lpstr>微軟正黑體 Light</vt:lpstr>
      <vt:lpstr>新細明體</vt:lpstr>
      <vt:lpstr>Arial</vt:lpstr>
      <vt:lpstr>Calibri</vt:lpstr>
      <vt:lpstr>Franklin Gothic Medium</vt:lpstr>
      <vt:lpstr>Times New Roman</vt:lpstr>
      <vt:lpstr>佈景主題20</vt:lpstr>
      <vt:lpstr>PowerPoint 簡報</vt:lpstr>
      <vt:lpstr>预期学习成果</vt:lpstr>
      <vt:lpstr>简介</vt:lpstr>
      <vt:lpstr>「创意思维」</vt:lpstr>
      <vt:lpstr>面对疫症与创意思维</vt:lpstr>
      <vt:lpstr>PowerPoint 簡報</vt:lpstr>
      <vt:lpstr>资料一： 透明口罩</vt:lpstr>
      <vt:lpstr>资料一： 透明口罩</vt:lpstr>
      <vt:lpstr>资料二： 让你明白</vt:lpstr>
      <vt:lpstr>细阅资料一和资料二，然后回答下列各题。</vt:lpstr>
      <vt:lpstr>PowerPoint 簡報</vt:lpstr>
      <vt:lpstr>PowerPoint 簡報</vt:lpstr>
      <vt:lpstr>PowerPoint 簡報</vt:lpstr>
      <vt:lpstr>小结</vt:lpstr>
      <vt:lpstr>PowerPoint 簡報</vt:lpstr>
      <vt:lpstr>做一做</vt:lpstr>
      <vt:lpstr>PowerPoint 簡報</vt:lpstr>
      <vt:lpstr>参考例子</vt:lpstr>
      <vt:lpstr>参考例子</vt:lpstr>
      <vt:lpstr>参考例子</vt:lpstr>
      <vt:lpstr> 参考例子</vt:lpstr>
      <vt:lpstr>参考例子</vt:lpstr>
      <vt:lpstr>延伸活动  </vt:lpstr>
      <vt:lpstr>简述你观察／留意到的问题以及建议的解决方法。</vt:lpstr>
      <vt:lpstr>总结</vt:lpstr>
      <vt:lpstr>参考资料</vt:lpstr>
      <vt:lpstr>图片来源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義務、公德 in L&amp;S</dc:title>
  <dc:creator>Asus</dc:creator>
  <cp:lastModifiedBy>HO, Wai-han</cp:lastModifiedBy>
  <cp:revision>1042</cp:revision>
  <dcterms:created xsi:type="dcterms:W3CDTF">2020-02-04T07:54:18Z</dcterms:created>
  <dcterms:modified xsi:type="dcterms:W3CDTF">2021-03-17T07:23:55Z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0x0101006F57427F4A09504597F6F0412BE51161</vt:lpwstr>
  </property>
</Properties>
</file>