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610" r:id="rId4"/>
    <p:sldId id="581" r:id="rId5"/>
    <p:sldId id="258" r:id="rId6"/>
    <p:sldId id="606" r:id="rId7"/>
    <p:sldId id="609" r:id="rId8"/>
    <p:sldId id="567" r:id="rId9"/>
    <p:sldId id="611" r:id="rId10"/>
    <p:sldId id="612" r:id="rId11"/>
    <p:sldId id="570" r:id="rId12"/>
    <p:sldId id="571" r:id="rId13"/>
    <p:sldId id="613" r:id="rId14"/>
    <p:sldId id="614" r:id="rId15"/>
    <p:sldId id="603" r:id="rId16"/>
    <p:sldId id="604" r:id="rId17"/>
    <p:sldId id="615" r:id="rId18"/>
    <p:sldId id="578" r:id="rId19"/>
    <p:sldId id="579" r:id="rId20"/>
    <p:sldId id="616" r:id="rId21"/>
    <p:sldId id="617" r:id="rId22"/>
    <p:sldId id="618" r:id="rId23"/>
    <p:sldId id="619" r:id="rId24"/>
    <p:sldId id="576" r:id="rId25"/>
    <p:sldId id="608" r:id="rId26"/>
    <p:sldId id="621" r:id="rId27"/>
    <p:sldId id="577" r:id="rId28"/>
    <p:sldId id="622" r:id="rId29"/>
    <p:sldId id="550" r:id="rId30"/>
  </p:sldIdLst>
  <p:sldSz cx="12192000" cy="6858000"/>
  <p:notesSz cx="9934575" cy="6802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10A35EAE-9E3F-48E3-9316-609307FE7B6D}">
          <p14:sldIdLst>
            <p14:sldId id="256"/>
            <p14:sldId id="257"/>
            <p14:sldId id="610"/>
            <p14:sldId id="581"/>
            <p14:sldId id="258"/>
            <p14:sldId id="606"/>
            <p14:sldId id="609"/>
            <p14:sldId id="567"/>
            <p14:sldId id="611"/>
            <p14:sldId id="612"/>
            <p14:sldId id="570"/>
            <p14:sldId id="571"/>
            <p14:sldId id="613"/>
            <p14:sldId id="614"/>
            <p14:sldId id="603"/>
            <p14:sldId id="604"/>
            <p14:sldId id="615"/>
            <p14:sldId id="578"/>
            <p14:sldId id="579"/>
            <p14:sldId id="616"/>
            <p14:sldId id="617"/>
            <p14:sldId id="618"/>
            <p14:sldId id="619"/>
            <p14:sldId id="576"/>
            <p14:sldId id="608"/>
            <p14:sldId id="621"/>
            <p14:sldId id="577"/>
            <p14:sldId id="622"/>
            <p14:sldId id="55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作者" initials="A" lastIdx="5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C22"/>
    <a:srgbClr val="9DBAC2"/>
    <a:srgbClr val="D9ECFC"/>
    <a:srgbClr val="9CBAC2"/>
    <a:srgbClr val="FACE28"/>
    <a:srgbClr val="162B4B"/>
    <a:srgbClr val="EBE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2420" autoAdjust="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BDA26D-5C9B-4BFC-809C-3CB1AC1C2EE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D33CC43-87AE-4C3A-8C95-2CC8A9960E8F}">
      <dgm:prSet phldrT="[文字]" custT="1"/>
      <dgm:spPr/>
      <dgm:t>
        <a:bodyPr/>
        <a:lstStyle/>
        <a:p>
          <a:r>
            <a:rPr lang="zh-TW" altLang="en-US" sz="6000" dirty="0">
              <a:latin typeface="Century Gothic" panose="020B0502020202020204" pitchFamily="34" charset="0"/>
              <a:ea typeface="微軟正黑體" panose="020B0604030504040204" pitchFamily="34" charset="-120"/>
            </a:rPr>
            <a:t>先同理</a:t>
          </a:r>
          <a:endParaRPr lang="zh-HK" altLang="en-US" sz="6000" dirty="0">
            <a:latin typeface="Century Gothic" panose="020B0502020202020204" pitchFamily="34" charset="0"/>
            <a:ea typeface="微軟正黑體" panose="020B0604030504040204" pitchFamily="34" charset="-120"/>
          </a:endParaRPr>
        </a:p>
      </dgm:t>
    </dgm:pt>
    <dgm:pt modelId="{627AE854-99AB-4888-A8D6-0CF7BCBFDF90}" type="parTrans" cxnId="{6BD8BB97-67EA-4569-8AAD-1E8A6B242D54}">
      <dgm:prSet/>
      <dgm:spPr/>
      <dgm:t>
        <a:bodyPr/>
        <a:lstStyle/>
        <a:p>
          <a:endParaRPr lang="zh-HK" altLang="en-US"/>
        </a:p>
      </dgm:t>
    </dgm:pt>
    <dgm:pt modelId="{796DF94A-0486-4D7C-B1A7-F05480803C8C}" type="sibTrans" cxnId="{6BD8BB97-67EA-4569-8AAD-1E8A6B242D54}">
      <dgm:prSet/>
      <dgm:spPr/>
      <dgm:t>
        <a:bodyPr/>
        <a:lstStyle/>
        <a:p>
          <a:endParaRPr lang="zh-HK" altLang="en-US"/>
        </a:p>
      </dgm:t>
    </dgm:pt>
    <dgm:pt modelId="{0465BE07-1EB1-43B2-998E-3FC655385791}">
      <dgm:prSet phldrT="[文字]" custT="1"/>
      <dgm:spPr/>
      <dgm:t>
        <a:bodyPr/>
        <a:lstStyle/>
        <a:p>
          <a:r>
            <a:rPr lang="zh-TW" altLang="en-US" sz="6000" dirty="0" smtClean="0">
              <a:latin typeface="Century Gothic" panose="020B0502020202020204" pitchFamily="34" charset="0"/>
              <a:ea typeface="微軟正黑體" panose="020B0604030504040204" pitchFamily="34" charset="-120"/>
            </a:rPr>
            <a:t>后讲理</a:t>
          </a:r>
          <a:endParaRPr lang="zh-HK" altLang="en-US" sz="6000" dirty="0">
            <a:latin typeface="Century Gothic" panose="020B0502020202020204" pitchFamily="34" charset="0"/>
            <a:ea typeface="微軟正黑體" panose="020B0604030504040204" pitchFamily="34" charset="-120"/>
          </a:endParaRPr>
        </a:p>
      </dgm:t>
    </dgm:pt>
    <dgm:pt modelId="{D0A747A7-BAD1-4EDA-99D1-47ED64EC7F95}" type="parTrans" cxnId="{8F40FE91-9D08-46F0-B694-D4C42C6D5B95}">
      <dgm:prSet/>
      <dgm:spPr/>
      <dgm:t>
        <a:bodyPr/>
        <a:lstStyle/>
        <a:p>
          <a:endParaRPr lang="zh-HK" altLang="en-US"/>
        </a:p>
      </dgm:t>
    </dgm:pt>
    <dgm:pt modelId="{51DAF96F-F7EE-49BC-8DE3-C16A7C319CAE}" type="sibTrans" cxnId="{8F40FE91-9D08-46F0-B694-D4C42C6D5B95}">
      <dgm:prSet/>
      <dgm:spPr/>
      <dgm:t>
        <a:bodyPr/>
        <a:lstStyle/>
        <a:p>
          <a:endParaRPr lang="zh-HK" altLang="en-US"/>
        </a:p>
      </dgm:t>
    </dgm:pt>
    <dgm:pt modelId="{4393252D-385C-4683-97D0-E810C8EC705D}" type="pres">
      <dgm:prSet presAssocID="{7CBDA26D-5C9B-4BFC-809C-3CB1AC1C2EEB}" presName="Name0" presStyleCnt="0">
        <dgm:presLayoutVars>
          <dgm:dir/>
          <dgm:resizeHandles val="exact"/>
        </dgm:presLayoutVars>
      </dgm:prSet>
      <dgm:spPr/>
    </dgm:pt>
    <dgm:pt modelId="{F4F5F770-07C9-4956-899C-EB3D34F9B551}" type="pres">
      <dgm:prSet presAssocID="{8D33CC43-87AE-4C3A-8C95-2CC8A9960E8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CCE37D-683A-4125-AC2A-BEF8A2038DDD}" type="pres">
      <dgm:prSet presAssocID="{796DF94A-0486-4D7C-B1A7-F05480803C8C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1ADA19D7-5266-4B05-9E1A-F11B7DF29D90}" type="pres">
      <dgm:prSet presAssocID="{796DF94A-0486-4D7C-B1A7-F05480803C8C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DCCFC3A5-D823-44FA-8AFD-449D8FCC029A}" type="pres">
      <dgm:prSet presAssocID="{0465BE07-1EB1-43B2-998E-3FC65538579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F51B0F0-BE6C-4C8F-AC1E-14648504F3B2}" type="presOf" srcId="{796DF94A-0486-4D7C-B1A7-F05480803C8C}" destId="{1ADA19D7-5266-4B05-9E1A-F11B7DF29D90}" srcOrd="1" destOrd="0" presId="urn:microsoft.com/office/officeart/2005/8/layout/process1"/>
    <dgm:cxn modelId="{FA8757BF-1D13-4460-9CD1-67B47C1A2B84}" type="presOf" srcId="{0465BE07-1EB1-43B2-998E-3FC655385791}" destId="{DCCFC3A5-D823-44FA-8AFD-449D8FCC029A}" srcOrd="0" destOrd="0" presId="urn:microsoft.com/office/officeart/2005/8/layout/process1"/>
    <dgm:cxn modelId="{62ED0609-739C-4204-80E8-0287F0A34D19}" type="presOf" srcId="{796DF94A-0486-4D7C-B1A7-F05480803C8C}" destId="{A1CCE37D-683A-4125-AC2A-BEF8A2038DDD}" srcOrd="0" destOrd="0" presId="urn:microsoft.com/office/officeart/2005/8/layout/process1"/>
    <dgm:cxn modelId="{6BD8BB97-67EA-4569-8AAD-1E8A6B242D54}" srcId="{7CBDA26D-5C9B-4BFC-809C-3CB1AC1C2EEB}" destId="{8D33CC43-87AE-4C3A-8C95-2CC8A9960E8F}" srcOrd="0" destOrd="0" parTransId="{627AE854-99AB-4888-A8D6-0CF7BCBFDF90}" sibTransId="{796DF94A-0486-4D7C-B1A7-F05480803C8C}"/>
    <dgm:cxn modelId="{8F40FE91-9D08-46F0-B694-D4C42C6D5B95}" srcId="{7CBDA26D-5C9B-4BFC-809C-3CB1AC1C2EEB}" destId="{0465BE07-1EB1-43B2-998E-3FC655385791}" srcOrd="1" destOrd="0" parTransId="{D0A747A7-BAD1-4EDA-99D1-47ED64EC7F95}" sibTransId="{51DAF96F-F7EE-49BC-8DE3-C16A7C319CAE}"/>
    <dgm:cxn modelId="{5B0AD292-B83E-4C71-8579-9A7E46AFD198}" type="presOf" srcId="{8D33CC43-87AE-4C3A-8C95-2CC8A9960E8F}" destId="{F4F5F770-07C9-4956-899C-EB3D34F9B551}" srcOrd="0" destOrd="0" presId="urn:microsoft.com/office/officeart/2005/8/layout/process1"/>
    <dgm:cxn modelId="{15FF59B0-C33C-4B12-AA4F-6CDD757E266F}" type="presOf" srcId="{7CBDA26D-5C9B-4BFC-809C-3CB1AC1C2EEB}" destId="{4393252D-385C-4683-97D0-E810C8EC705D}" srcOrd="0" destOrd="0" presId="urn:microsoft.com/office/officeart/2005/8/layout/process1"/>
    <dgm:cxn modelId="{9DA72CD9-84AF-4F97-8E4B-2E93366C763F}" type="presParOf" srcId="{4393252D-385C-4683-97D0-E810C8EC705D}" destId="{F4F5F770-07C9-4956-899C-EB3D34F9B551}" srcOrd="0" destOrd="0" presId="urn:microsoft.com/office/officeart/2005/8/layout/process1"/>
    <dgm:cxn modelId="{E36E1CB0-64CC-4809-9E89-D54F9CBD1F2C}" type="presParOf" srcId="{4393252D-385C-4683-97D0-E810C8EC705D}" destId="{A1CCE37D-683A-4125-AC2A-BEF8A2038DDD}" srcOrd="1" destOrd="0" presId="urn:microsoft.com/office/officeart/2005/8/layout/process1"/>
    <dgm:cxn modelId="{2966FEB4-DBB7-40EF-84F3-70E1311F0592}" type="presParOf" srcId="{A1CCE37D-683A-4125-AC2A-BEF8A2038DDD}" destId="{1ADA19D7-5266-4B05-9E1A-F11B7DF29D90}" srcOrd="0" destOrd="0" presId="urn:microsoft.com/office/officeart/2005/8/layout/process1"/>
    <dgm:cxn modelId="{8B2C2F7B-F911-45E3-B293-E2EB78DD0340}" type="presParOf" srcId="{4393252D-385C-4683-97D0-E810C8EC705D}" destId="{DCCFC3A5-D823-44FA-8AFD-449D8FCC029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5F770-07C9-4956-899C-EB3D34F9B551}">
      <dsp:nvSpPr>
        <dsp:cNvPr id="0" name=""/>
        <dsp:cNvSpPr/>
      </dsp:nvSpPr>
      <dsp:spPr>
        <a:xfrm>
          <a:off x="7594" y="0"/>
          <a:ext cx="4623879" cy="1450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kern="1200" dirty="0">
              <a:latin typeface="Century Gothic" panose="020B0502020202020204" pitchFamily="34" charset="0"/>
              <a:ea typeface="微軟正黑體" panose="020B0604030504040204" pitchFamily="34" charset="-120"/>
            </a:rPr>
            <a:t>先同理</a:t>
          </a:r>
          <a:endParaRPr lang="zh-HK" altLang="en-US" sz="6000" kern="1200" dirty="0">
            <a:latin typeface="Century Gothic" panose="020B0502020202020204" pitchFamily="34" charset="0"/>
            <a:ea typeface="微軟正黑體" panose="020B0604030504040204" pitchFamily="34" charset="-120"/>
          </a:endParaRPr>
        </a:p>
      </dsp:txBody>
      <dsp:txXfrm>
        <a:off x="50085" y="42491"/>
        <a:ext cx="4538897" cy="1365776"/>
      </dsp:txXfrm>
    </dsp:sp>
    <dsp:sp modelId="{A1CCE37D-683A-4125-AC2A-BEF8A2038DDD}">
      <dsp:nvSpPr>
        <dsp:cNvPr id="0" name=""/>
        <dsp:cNvSpPr/>
      </dsp:nvSpPr>
      <dsp:spPr>
        <a:xfrm>
          <a:off x="5093862" y="152017"/>
          <a:ext cx="980262" cy="1146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4900" kern="1200"/>
        </a:p>
      </dsp:txBody>
      <dsp:txXfrm>
        <a:off x="5093862" y="381361"/>
        <a:ext cx="686183" cy="688034"/>
      </dsp:txXfrm>
    </dsp:sp>
    <dsp:sp modelId="{DCCFC3A5-D823-44FA-8AFD-449D8FCC029A}">
      <dsp:nvSpPr>
        <dsp:cNvPr id="0" name=""/>
        <dsp:cNvSpPr/>
      </dsp:nvSpPr>
      <dsp:spPr>
        <a:xfrm>
          <a:off x="6481025" y="0"/>
          <a:ext cx="4623879" cy="1450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kern="1200" dirty="0" smtClean="0">
              <a:latin typeface="Century Gothic" panose="020B0502020202020204" pitchFamily="34" charset="0"/>
              <a:ea typeface="微軟正黑體" panose="020B0604030504040204" pitchFamily="34" charset="-120"/>
            </a:rPr>
            <a:t>后讲理</a:t>
          </a:r>
          <a:endParaRPr lang="zh-HK" altLang="en-US" sz="6000" kern="1200" dirty="0">
            <a:latin typeface="Century Gothic" panose="020B0502020202020204" pitchFamily="34" charset="0"/>
            <a:ea typeface="微軟正黑體" panose="020B0604030504040204" pitchFamily="34" charset="-120"/>
          </a:endParaRPr>
        </a:p>
      </dsp:txBody>
      <dsp:txXfrm>
        <a:off x="6523516" y="42491"/>
        <a:ext cx="4538897" cy="136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6065" cy="340503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6193" y="2"/>
            <a:ext cx="4306065" cy="340503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B7D3D2BE-6DDD-4607-B4B7-F3F9E9E15B3E}" type="datetimeFigureOut">
              <a:rPr lang="en-US" smtClean="0"/>
              <a:t>4/29/2024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6461936"/>
            <a:ext cx="4306065" cy="340503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6193" y="6461936"/>
            <a:ext cx="4306065" cy="340503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73079069-6276-4274-9DD5-36F6CBFE95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968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4982" cy="341303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7295" y="1"/>
            <a:ext cx="4304982" cy="341303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6E7759A5-12C3-408C-AEFA-AD540DBFD5A7}" type="datetimeFigureOut">
              <a:rPr lang="zh-HK" altLang="en-US" smtClean="0"/>
              <a:t>29/4/2024</a:t>
            </a:fld>
            <a:endParaRPr lang="zh-HK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76700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5" tIns="45747" rIns="91495" bIns="45747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459" y="3273675"/>
            <a:ext cx="7947660" cy="2678460"/>
          </a:xfrm>
          <a:prstGeom prst="rect">
            <a:avLst/>
          </a:prstGeom>
        </p:spPr>
        <p:txBody>
          <a:bodyPr vert="horz" lIns="91495" tIns="45747" rIns="91495" bIns="45747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6461136"/>
            <a:ext cx="4304982" cy="341303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7295" y="6461136"/>
            <a:ext cx="4304982" cy="341303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528D8626-25A6-40F3-A4E5-338E9A36FD05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9335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horturl.at/ilrt4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播放短片：</a:t>
            </a:r>
            <a:r>
              <a:rPr lang="en-US" dirty="0">
                <a:hlinkClick r:id="rId3"/>
              </a:rPr>
              <a:t>https://shorturl.at/ilrt4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7262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25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10730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29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0424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29/4/2024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02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29/4/2024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0778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29/4/2024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2256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29/4/2024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577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29/4/2024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15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29/4/2024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3593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29/4/2024</a:t>
            </a:fld>
            <a:endParaRPr lang="zh-HK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9318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29/4/2024</a:t>
            </a:fld>
            <a:endParaRPr lang="zh-HK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1404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29/4/2024</a:t>
            </a:fld>
            <a:endParaRPr lang="zh-HK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1791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DF2C72-1827-4E57-A890-75F1E8C85771}" type="datetimeFigureOut">
              <a:rPr lang="zh-HK" altLang="en-US" smtClean="0"/>
              <a:t>29/4/2024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B398DD-7584-496C-B409-7A4F62A33A9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5157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29/4/2024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2704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DF2C72-1827-4E57-A890-75F1E8C85771}" type="datetimeFigureOut">
              <a:rPr lang="zh-HK" altLang="en-US" smtClean="0"/>
              <a:t>29/4/2024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B398DD-7584-496C-B409-7A4F62A33A99}" type="slidenum">
              <a:rPr lang="zh-HK" altLang="en-US" smtClean="0"/>
              <a:t>‹#›</a:t>
            </a:fld>
            <a:endParaRPr lang="zh-HK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45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91EA01-9D43-868F-A02D-8004C3399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4071"/>
            <a:ext cx="9144000" cy="2511891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管教无难度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如何处理子女的不恰当行为</a:t>
            </a:r>
            <a:r>
              <a:rPr lang="en-US" altLang="zh-TW" sz="4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sz="40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E4CE32-E727-44A7-83F7-B8835B21602C}"/>
              </a:ext>
            </a:extLst>
          </p:cNvPr>
          <p:cNvSpPr/>
          <p:nvPr/>
        </p:nvSpPr>
        <p:spPr>
          <a:xfrm>
            <a:off x="8875800" y="5552346"/>
            <a:ext cx="2814320" cy="93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小学家长教育资源套 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0D64EB-0874-4F47-A9BE-D0510F5B54B6}"/>
              </a:ext>
            </a:extLst>
          </p:cNvPr>
          <p:cNvSpPr/>
          <p:nvPr/>
        </p:nvSpPr>
        <p:spPr>
          <a:xfrm>
            <a:off x="4375528" y="3573157"/>
            <a:ext cx="40318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范畴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认识儿童发展</a:t>
            </a:r>
            <a:endParaRPr lang="zh-TW" altLang="zh-HK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8679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如何给予清晰而有效的指示？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99" y="1845733"/>
            <a:ext cx="10370934" cy="37089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我们可以用一个拳头代表这种组合：姆指代表情感脑，其他手指代表知识脑。子女可以用握紧拳头的动作，提醒自己要用知识脑控制情感脑，三思而后行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4">
            <a:extLst>
              <a:ext uri="{FF2B5EF4-FFF2-40B4-BE49-F238E27FC236}">
                <a16:creationId xmlns:a16="http://schemas.microsoft.com/office/drawing/2014/main" id="{C723E41D-74D2-A3D1-CF7F-A6B0C0CD8080}"/>
              </a:ext>
            </a:extLst>
          </p:cNvPr>
          <p:cNvSpPr txBox="1"/>
          <p:nvPr/>
        </p:nvSpPr>
        <p:spPr>
          <a:xfrm>
            <a:off x="1097280" y="5767363"/>
            <a:ext cx="10271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Siegel, D. J. (2020). </a:t>
            </a:r>
            <a:r>
              <a:rPr lang="en-US" altLang="zh-TW" sz="1400" i="1" dirty="0">
                <a:latin typeface="Century Gothic" panose="020B0502020202020204" pitchFamily="34" charset="0"/>
              </a:rPr>
              <a:t>The developing mind: How relationships and the brain interact to shape who we are</a:t>
            </a:r>
            <a:r>
              <a:rPr lang="en-US" altLang="zh-TW" sz="1400" dirty="0">
                <a:latin typeface="Century Gothic" panose="020B0502020202020204" pitchFamily="34" charset="0"/>
              </a:rPr>
              <a:t>. Guilford Publications.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104652" y="4162051"/>
            <a:ext cx="707278" cy="542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419485" y="4161493"/>
            <a:ext cx="707278" cy="542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5" r="20710" b="13567"/>
          <a:stretch/>
        </p:blipFill>
        <p:spPr>
          <a:xfrm>
            <a:off x="8364731" y="3190084"/>
            <a:ext cx="2160523" cy="24709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81" t="19065" r="19561" b="9772"/>
          <a:stretch/>
        </p:blipFill>
        <p:spPr>
          <a:xfrm>
            <a:off x="2183116" y="3062194"/>
            <a:ext cx="1483415" cy="2598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475" y="2371392"/>
            <a:ext cx="2676913" cy="37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8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Visual tools to support ...behavior, self-regulation &amp; independenc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6862" y="5634815"/>
            <a:ext cx="7410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Faber, A.,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Mazlish</a:t>
            </a:r>
            <a:r>
              <a:rPr lang="en-US" altLang="zh-TW" sz="1400" dirty="0">
                <a:latin typeface="Century Gothic" panose="020B0502020202020204" pitchFamily="34" charset="0"/>
              </a:rPr>
              <a:t>, E. (2012). </a:t>
            </a:r>
            <a:r>
              <a:rPr lang="en-US" altLang="zh-TW" sz="1400" i="1" dirty="0">
                <a:latin typeface="Century Gothic" panose="020B0502020202020204" pitchFamily="34" charset="0"/>
              </a:rPr>
              <a:t>How to talk so kids will listen &amp; listen so kids will talk</a:t>
            </a:r>
            <a:r>
              <a:rPr lang="en-US" altLang="zh-TW" sz="1400" dirty="0">
                <a:latin typeface="Century Gothic" panose="020B0502020202020204" pitchFamily="34" charset="0"/>
              </a:rPr>
              <a:t>. Simon and Schuster.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如何给予清晰而有效的指示？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BD2754-3D28-413A-A4ED-7A06306092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838" y="1985293"/>
            <a:ext cx="5400000" cy="30364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DA8D04-38C0-4815-BCEE-C909DEBD462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910759"/>
            <a:ext cx="5400000" cy="3036481"/>
          </a:xfrm>
          <a:prstGeom prst="rect">
            <a:avLst/>
          </a:prstGeom>
        </p:spPr>
      </p:pic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A16B7278-F471-4722-B665-8EEFA6C94033}"/>
              </a:ext>
            </a:extLst>
          </p:cNvPr>
          <p:cNvSpPr/>
          <p:nvPr/>
        </p:nvSpPr>
        <p:spPr>
          <a:xfrm rot="21139817">
            <a:off x="8344006" y="5267363"/>
            <a:ext cx="3772772" cy="138014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客观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形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容</a:t>
            </a:r>
            <a:endPara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694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Visual tools to support ...behavior, self-regulation &amp; independenc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如何给予清晰而有效的指示？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Explosion: 14 Points 13">
            <a:extLst>
              <a:ext uri="{FF2B5EF4-FFF2-40B4-BE49-F238E27FC236}">
                <a16:creationId xmlns:a16="http://schemas.microsoft.com/office/drawing/2014/main" id="{A16B7278-F471-4722-B665-8EEFA6C94033}"/>
              </a:ext>
            </a:extLst>
          </p:cNvPr>
          <p:cNvSpPr/>
          <p:nvPr/>
        </p:nvSpPr>
        <p:spPr>
          <a:xfrm rot="21139817">
            <a:off x="8344006" y="5206353"/>
            <a:ext cx="3772772" cy="138014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提供数据</a:t>
            </a:r>
            <a:endPara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6862" y="5634815"/>
            <a:ext cx="7410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Faber, A.,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Mazlish</a:t>
            </a:r>
            <a:r>
              <a:rPr lang="en-US" altLang="zh-TW" sz="1400" dirty="0">
                <a:latin typeface="Century Gothic" panose="020B0502020202020204" pitchFamily="34" charset="0"/>
              </a:rPr>
              <a:t>, E. (2012). </a:t>
            </a:r>
            <a:r>
              <a:rPr lang="en-US" altLang="zh-TW" sz="1400" i="1" dirty="0">
                <a:latin typeface="Century Gothic" panose="020B0502020202020204" pitchFamily="34" charset="0"/>
              </a:rPr>
              <a:t>How to talk so kids will listen &amp; listen so kids will talk</a:t>
            </a:r>
            <a:r>
              <a:rPr lang="en-US" altLang="zh-TW" sz="1400" dirty="0">
                <a:latin typeface="Century Gothic" panose="020B0502020202020204" pitchFamily="34" charset="0"/>
              </a:rPr>
              <a:t>. Simon and Schuster.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015863"/>
            <a:ext cx="5403412" cy="30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015863"/>
            <a:ext cx="5403412" cy="30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2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Visual tools to support ...behavior, self-regulation &amp; independenc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6862" y="5634815"/>
            <a:ext cx="7410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Faber, A.,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Mazlish</a:t>
            </a:r>
            <a:r>
              <a:rPr lang="en-US" altLang="zh-TW" sz="1400" dirty="0">
                <a:latin typeface="Century Gothic" panose="020B0502020202020204" pitchFamily="34" charset="0"/>
              </a:rPr>
              <a:t>, E. (2012). </a:t>
            </a:r>
            <a:r>
              <a:rPr lang="en-US" altLang="zh-TW" sz="1400" i="1" dirty="0">
                <a:latin typeface="Century Gothic" panose="020B0502020202020204" pitchFamily="34" charset="0"/>
              </a:rPr>
              <a:t>How to talk so kids will listen &amp; listen so kids will talk</a:t>
            </a:r>
            <a:r>
              <a:rPr lang="en-US" altLang="zh-TW" sz="1400" dirty="0">
                <a:latin typeface="Century Gothic" panose="020B0502020202020204" pitchFamily="34" charset="0"/>
              </a:rPr>
              <a:t>. Simon and Schuster.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如何给予清晰而有效的指示？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A16B7278-F471-4722-B665-8EEFA6C94033}"/>
              </a:ext>
            </a:extLst>
          </p:cNvPr>
          <p:cNvSpPr/>
          <p:nvPr/>
        </p:nvSpPr>
        <p:spPr>
          <a:xfrm rot="21139817">
            <a:off x="8344006" y="5267363"/>
            <a:ext cx="3772772" cy="138014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运用单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词</a:t>
            </a:r>
            <a:endParaRPr 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032559"/>
            <a:ext cx="5403412" cy="30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032559"/>
            <a:ext cx="5403412" cy="30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6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Visual tools to support ...behavior, self-regulation &amp; independenc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6862" y="5634815"/>
            <a:ext cx="7410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Faber, A.,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Mazlish</a:t>
            </a:r>
            <a:r>
              <a:rPr lang="en-US" altLang="zh-TW" sz="1400" dirty="0">
                <a:latin typeface="Century Gothic" panose="020B0502020202020204" pitchFamily="34" charset="0"/>
              </a:rPr>
              <a:t>, E. (2012). </a:t>
            </a:r>
            <a:r>
              <a:rPr lang="en-US" altLang="zh-TW" sz="1400" i="1" dirty="0">
                <a:latin typeface="Century Gothic" panose="020B0502020202020204" pitchFamily="34" charset="0"/>
              </a:rPr>
              <a:t>How to talk so kids will listen &amp; listen so kids will talk</a:t>
            </a:r>
            <a:r>
              <a:rPr lang="en-US" altLang="zh-TW" sz="1400" dirty="0">
                <a:latin typeface="Century Gothic" panose="020B0502020202020204" pitchFamily="34" charset="0"/>
              </a:rPr>
              <a:t>. Simon and Schuster.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如何给予清晰而有效的指示？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A16B7278-F471-4722-B665-8EEFA6C94033}"/>
              </a:ext>
            </a:extLst>
          </p:cNvPr>
          <p:cNvSpPr/>
          <p:nvPr/>
        </p:nvSpPr>
        <p:spPr>
          <a:xfrm rot="21139817">
            <a:off x="8344006" y="5267363"/>
            <a:ext cx="3772772" cy="138014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运用文字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983374"/>
            <a:ext cx="5403412" cy="30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983374"/>
            <a:ext cx="5403412" cy="30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1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在处理不恰当行为之前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資料庫圖表 5">
            <a:extLst>
              <a:ext uri="{FF2B5EF4-FFF2-40B4-BE49-F238E27FC236}">
                <a16:creationId xmlns:a16="http://schemas.microsoft.com/office/drawing/2014/main" id="{E1A06EA7-ED10-9E16-258F-83E9FD660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4922062"/>
              </p:ext>
            </p:extLst>
          </p:nvPr>
        </p:nvGraphicFramePr>
        <p:xfrm>
          <a:off x="539750" y="2093951"/>
          <a:ext cx="11112500" cy="1450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67017"/>
            <a:ext cx="184731" cy="32316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9654AA2D-D2D8-D554-BB42-7155863B2C12}"/>
              </a:ext>
            </a:extLst>
          </p:cNvPr>
          <p:cNvGrpSpPr/>
          <p:nvPr/>
        </p:nvGrpSpPr>
        <p:grpSpPr>
          <a:xfrm>
            <a:off x="5581694" y="3901300"/>
            <a:ext cx="6316990" cy="2423300"/>
            <a:chOff x="5990306" y="3886178"/>
            <a:chExt cx="6316990" cy="2423300"/>
          </a:xfrm>
        </p:grpSpPr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766CE811-892D-D47A-1948-BFE38941571C}"/>
                </a:ext>
              </a:extLst>
            </p:cNvPr>
            <p:cNvSpPr/>
            <p:nvPr/>
          </p:nvSpPr>
          <p:spPr>
            <a:xfrm>
              <a:off x="5990306" y="3886178"/>
              <a:ext cx="4358819" cy="12625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zh-TW" altLang="en-US" sz="2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帮助子女回顾发生了什么事</a:t>
              </a:r>
              <a:endPara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zh-TW" altLang="en-US" sz="22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令子女更容易接受家长的教导</a:t>
              </a:r>
              <a:endParaRPr lang="zh-TW" altLang="en-US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爆炸: 十四角 8">
              <a:extLst>
                <a:ext uri="{FF2B5EF4-FFF2-40B4-BE49-F238E27FC236}">
                  <a16:creationId xmlns:a16="http://schemas.microsoft.com/office/drawing/2014/main" id="{08D73817-3B70-87E7-7584-E70D46F66EE8}"/>
                </a:ext>
              </a:extLst>
            </p:cNvPr>
            <p:cNvSpPr/>
            <p:nvPr/>
          </p:nvSpPr>
          <p:spPr>
            <a:xfrm rot="21090675">
              <a:off x="8804339" y="4399996"/>
              <a:ext cx="3502957" cy="1909482"/>
            </a:xfrm>
            <a:prstGeom prst="irregularSeal2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先同理的好处</a:t>
              </a:r>
              <a:endParaRPr lang="zh-HK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17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现</a:t>
            </a: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理心？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EA83F44-987E-C64F-83E8-563A3CCF9F7C}"/>
              </a:ext>
            </a:extLst>
          </p:cNvPr>
          <p:cNvSpPr txBox="1"/>
          <p:nvPr/>
        </p:nvSpPr>
        <p:spPr>
          <a:xfrm>
            <a:off x="766644" y="6334780"/>
            <a:ext cx="10853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1400" dirty="0">
                <a:latin typeface="Century Gothic" panose="020B0502020202020204" pitchFamily="34" charset="0"/>
              </a:rPr>
              <a:t>Jones, S. M., Bodie, G. D., &amp; Hughes, S. D. (2019). The impact of mindfulness on empathy, active listening, and perceived provisions of emotional support. </a:t>
            </a:r>
            <a:r>
              <a:rPr lang="en-US" altLang="zh-HK" sz="1400" i="1" dirty="0">
                <a:latin typeface="Century Gothic" panose="020B0502020202020204" pitchFamily="34" charset="0"/>
              </a:rPr>
              <a:t>Communication Research, 46</a:t>
            </a:r>
            <a:r>
              <a:rPr lang="en-US" altLang="zh-HK" sz="1400" dirty="0">
                <a:latin typeface="Century Gothic" panose="020B0502020202020204" pitchFamily="34" charset="0"/>
              </a:rPr>
              <a:t>(6), 838-865.</a:t>
            </a:r>
            <a:endParaRPr lang="zh-HK" altLang="en-US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9E9DA2F3-1FE8-C4FC-6651-652F240BD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371079"/>
              </p:ext>
            </p:extLst>
          </p:nvPr>
        </p:nvGraphicFramePr>
        <p:xfrm>
          <a:off x="716431" y="1810436"/>
          <a:ext cx="11048220" cy="4207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563">
                  <a:extLst>
                    <a:ext uri="{9D8B030D-6E8A-4147-A177-3AD203B41FA5}">
                      <a16:colId xmlns:a16="http://schemas.microsoft.com/office/drawing/2014/main" val="3475591306"/>
                    </a:ext>
                  </a:extLst>
                </a:gridCol>
                <a:gridCol w="4455171">
                  <a:extLst>
                    <a:ext uri="{9D8B030D-6E8A-4147-A177-3AD203B41FA5}">
                      <a16:colId xmlns:a16="http://schemas.microsoft.com/office/drawing/2014/main" val="2346174267"/>
                    </a:ext>
                  </a:extLst>
                </a:gridCol>
                <a:gridCol w="1889311">
                  <a:extLst>
                    <a:ext uri="{9D8B030D-6E8A-4147-A177-3AD203B41FA5}">
                      <a16:colId xmlns:a16="http://schemas.microsoft.com/office/drawing/2014/main" val="656882257"/>
                    </a:ext>
                  </a:extLst>
                </a:gridCol>
                <a:gridCol w="2170175">
                  <a:extLst>
                    <a:ext uri="{9D8B030D-6E8A-4147-A177-3AD203B41FA5}">
                      <a16:colId xmlns:a16="http://schemas.microsoft.com/office/drawing/2014/main" val="1401109721"/>
                    </a:ext>
                  </a:extLst>
                </a:gridCol>
              </a:tblGrid>
              <a:tr h="554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多问</a:t>
                      </a:r>
                      <a:r>
                        <a:rPr lang="zh-TW" altLang="en-US" sz="28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问题</a:t>
                      </a:r>
                      <a:endParaRPr lang="en-US" sz="2800" b="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反映内容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反映负面情绪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749434"/>
                  </a:ext>
                </a:extLst>
              </a:tr>
              <a:tr h="358513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b="0" dirty="0" smtClean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开放式问题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b="0" dirty="0" smtClean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六何式问题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何人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何事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 smtClean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何时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何地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 smtClean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为何</a:t>
                      </a:r>
                      <a:endParaRPr lang="en-US" altLang="zh-TW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zh-TW" altLang="en-US" sz="2800" b="0" dirty="0"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如何</a:t>
                      </a:r>
                      <a:endParaRPr lang="en-US" sz="2800" b="0" dirty="0"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8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用自己的语言将子女提及的内容精要地覆述一次</a:t>
                      </a:r>
                      <a:endParaRPr lang="zh-TW" altLang="en-US" sz="2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心急</a:t>
                      </a:r>
                      <a:endParaRPr lang="en-US" altLang="zh-TW" sz="2800" b="1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立即</a:t>
                      </a:r>
                      <a:endParaRPr lang="en-US" altLang="zh-TW" sz="2800" b="1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生气</a:t>
                      </a:r>
                      <a:endParaRPr lang="en-US" altLang="zh-TW" sz="2800" b="1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憎恨</a:t>
                      </a:r>
                      <a:endParaRPr lang="en-US" altLang="zh-TW" sz="2800" b="1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妒忌</a:t>
                      </a:r>
                      <a:endParaRPr lang="en-US" altLang="zh-TW" sz="2800" b="1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不公平</a:t>
                      </a:r>
                      <a:endParaRPr lang="en-US" altLang="zh-TW" sz="2800" b="1" dirty="0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 smtClean="0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对方先做错</a:t>
                      </a:r>
                      <a:endParaRPr lang="zh-HK" altLang="en-US" sz="2800" b="0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害怕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 smtClean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紧张</a:t>
                      </a:r>
                      <a:endParaRPr lang="en-US" altLang="zh-TW" sz="2800" b="1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 smtClean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慌乱</a:t>
                      </a:r>
                      <a:endParaRPr lang="en-US" altLang="zh-TW" sz="2800" b="1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 smtClean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错愕</a:t>
                      </a:r>
                      <a:endParaRPr lang="en-US" altLang="zh-TW" sz="2800" b="1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分心</a:t>
                      </a:r>
                      <a:endParaRPr lang="en-US" altLang="zh-TW" sz="2800" b="1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 smtClean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挫败</a:t>
                      </a:r>
                      <a:endParaRPr lang="en-US" altLang="zh-TW" sz="2800" b="1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•"/>
                      </a:pPr>
                      <a:r>
                        <a:rPr lang="zh-TW" altLang="en-US" sz="28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不知道</a:t>
                      </a:r>
                      <a:endParaRPr lang="en-US" altLang="zh-TW" sz="2800" b="1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lang="en-US" altLang="zh-TW" sz="2800" b="1" dirty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</a:t>
                      </a:r>
                      <a:r>
                        <a:rPr lang="zh-TW" altLang="en-US" sz="2800" b="1" dirty="0" smtClean="0">
                          <a:solidFill>
                            <a:srgbClr val="00206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为什么</a:t>
                      </a:r>
                      <a:endParaRPr lang="en-US" altLang="zh-TW" sz="2800" b="1" dirty="0">
                        <a:solidFill>
                          <a:srgbClr val="00206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247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094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286603"/>
            <a:ext cx="10502537" cy="1450757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哥哥与弟弟打架，妈妈先问哥哥</a:t>
            </a:r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844" y="1737360"/>
            <a:ext cx="11000014" cy="454914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妈妈：「刚刚发生了什么事？」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（多问问题）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哥哥：「弟弟抢了我的玩具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那个玩具是我先玩的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妈妈：「你在玩玩具，弟弟走过来抢了你的玩具，你想拿回玩具，对吗？」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（反映内容、多问问题）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哥哥：「对呀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我已经叫他把玩具还给我，但他就是不肯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妈妈：「你已经开口叫弟弟把玩具还给你，但弟弟就是不肯，所以你就急了、生气了？」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（反映内容、反映负面情绪、多问问题）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哥哥：「对呀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我只是想取回我的玩具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妈妈：「弟弟抢了你的玩具，你叫他把玩具还给你但他不肯，你觉得又急又生气，于是出手想抢回玩具。过程中你打了弟弟？」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（反映内容、反映负面情绪、多问问题）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哥哥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：「我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不是故意的，我只是想取回玩具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妈妈：「明白，你只是想取回玩具，但你不小心打了弟弟。之后发生什么事情？」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（反映内容、多问问题）</a:t>
            </a:r>
            <a:endPara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3790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如何运用「我」信息？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留意以下句子。它们给你怎样的感觉？ 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2600" b="1" dirty="0" smtClean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这个人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真的很懒惰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「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2600" b="1" dirty="0" smtClean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总是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将玩具乱放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2600" b="1" dirty="0" smtClean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从来不会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帮爸爸妈妈做事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「你</a:t>
            </a:r>
            <a:r>
              <a:rPr lang="zh-TW" altLang="en-US" sz="26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一定</a:t>
            </a:r>
            <a:r>
              <a:rPr lang="zh-TW" altLang="en-US" sz="2600" b="1" dirty="0" smtClean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先温习再玩玩具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「人人都知道全家最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叻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就是你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600" b="1" dirty="0" smtClean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讽刺的语气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4">
            <a:extLst>
              <a:ext uri="{FF2B5EF4-FFF2-40B4-BE49-F238E27FC236}">
                <a16:creationId xmlns:a16="http://schemas.microsoft.com/office/drawing/2014/main" id="{C723E41D-74D2-A3D1-CF7F-A6B0C0CD8080}"/>
              </a:ext>
            </a:extLst>
          </p:cNvPr>
          <p:cNvSpPr txBox="1"/>
          <p:nvPr/>
        </p:nvSpPr>
        <p:spPr>
          <a:xfrm>
            <a:off x="941556" y="6417508"/>
            <a:ext cx="109810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err="1">
                <a:latin typeface="Century Gothic" panose="020B0502020202020204" pitchFamily="34" charset="0"/>
              </a:rPr>
              <a:t>Erford</a:t>
            </a:r>
            <a:r>
              <a:rPr lang="en-US" altLang="zh-TW" sz="1400" dirty="0">
                <a:latin typeface="Century Gothic" panose="020B0502020202020204" pitchFamily="34" charset="0"/>
              </a:rPr>
              <a:t>, B. T. (2010). </a:t>
            </a:r>
            <a:r>
              <a:rPr lang="en-US" altLang="zh-TW" sz="1400" i="1" dirty="0">
                <a:latin typeface="Century Gothic" panose="020B0502020202020204" pitchFamily="34" charset="0"/>
              </a:rPr>
              <a:t>I-messages. 35 techniques every counselor should know</a:t>
            </a:r>
            <a:r>
              <a:rPr lang="en-US" altLang="zh-TW" sz="1400" dirty="0">
                <a:latin typeface="Century Gothic" panose="020B0502020202020204" pitchFamily="34" charset="0"/>
              </a:rPr>
              <a:t>. Pearson.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sp>
        <p:nvSpPr>
          <p:cNvPr id="6" name="爆炸: 十四角 4">
            <a:extLst>
              <a:ext uri="{FF2B5EF4-FFF2-40B4-BE49-F238E27FC236}">
                <a16:creationId xmlns:a16="http://schemas.microsoft.com/office/drawing/2014/main" id="{25392625-9F05-4D64-A1D8-F16544C15B7F}"/>
              </a:ext>
            </a:extLst>
          </p:cNvPr>
          <p:cNvSpPr/>
          <p:nvPr/>
        </p:nvSpPr>
        <p:spPr>
          <a:xfrm rot="21382523">
            <a:off x="45190" y="4671478"/>
            <a:ext cx="4345615" cy="1567136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非黑即白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爆炸: 十四角 4">
            <a:extLst>
              <a:ext uri="{FF2B5EF4-FFF2-40B4-BE49-F238E27FC236}">
                <a16:creationId xmlns:a16="http://schemas.microsoft.com/office/drawing/2014/main" id="{9745FFAB-8991-45A3-B6C1-DB0F4AC5A270}"/>
              </a:ext>
            </a:extLst>
          </p:cNvPr>
          <p:cNvSpPr/>
          <p:nvPr/>
        </p:nvSpPr>
        <p:spPr>
          <a:xfrm rot="21382523">
            <a:off x="3923192" y="4628380"/>
            <a:ext cx="4345615" cy="1567136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絶对权威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爆炸: 十四角 4">
            <a:extLst>
              <a:ext uri="{FF2B5EF4-FFF2-40B4-BE49-F238E27FC236}">
                <a16:creationId xmlns:a16="http://schemas.microsoft.com/office/drawing/2014/main" id="{12FA2CBB-4BD4-44E6-9507-4B36ACB14E65}"/>
              </a:ext>
            </a:extLst>
          </p:cNvPr>
          <p:cNvSpPr/>
          <p:nvPr/>
        </p:nvSpPr>
        <p:spPr>
          <a:xfrm rot="21382523">
            <a:off x="7801196" y="4559392"/>
            <a:ext cx="4345615" cy="1567136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冷嘲热讽</a:t>
            </a:r>
            <a:endParaRPr lang="zh-HK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601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如何运用「我」信息？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4">
            <a:extLst>
              <a:ext uri="{FF2B5EF4-FFF2-40B4-BE49-F238E27FC236}">
                <a16:creationId xmlns:a16="http://schemas.microsoft.com/office/drawing/2014/main" id="{C723E41D-74D2-A3D1-CF7F-A6B0C0CD8080}"/>
              </a:ext>
            </a:extLst>
          </p:cNvPr>
          <p:cNvSpPr txBox="1"/>
          <p:nvPr/>
        </p:nvSpPr>
        <p:spPr>
          <a:xfrm>
            <a:off x="1005190" y="5893718"/>
            <a:ext cx="109810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err="1">
                <a:latin typeface="Century Gothic" panose="020B0502020202020204" pitchFamily="34" charset="0"/>
              </a:rPr>
              <a:t>Erford</a:t>
            </a:r>
            <a:r>
              <a:rPr lang="en-US" altLang="zh-TW" sz="1400" dirty="0">
                <a:latin typeface="Century Gothic" panose="020B0502020202020204" pitchFamily="34" charset="0"/>
              </a:rPr>
              <a:t>, B. T. (2010). </a:t>
            </a:r>
            <a:r>
              <a:rPr lang="en-US" altLang="zh-TW" sz="1400" i="1" dirty="0">
                <a:latin typeface="Century Gothic" panose="020B0502020202020204" pitchFamily="34" charset="0"/>
              </a:rPr>
              <a:t>I-messages. 35 techniques every counselor should know</a:t>
            </a:r>
            <a:r>
              <a:rPr lang="en-US" altLang="zh-TW" sz="1400" dirty="0">
                <a:latin typeface="Century Gothic" panose="020B0502020202020204" pitchFamily="34" charset="0"/>
              </a:rPr>
              <a:t>. Pearson.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291FFF2B-6A0D-B068-C7B8-AE3814CA0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598002"/>
              </p:ext>
            </p:extLst>
          </p:nvPr>
        </p:nvGraphicFramePr>
        <p:xfrm>
          <a:off x="1005190" y="1829235"/>
          <a:ext cx="10348610" cy="3893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4305">
                  <a:extLst>
                    <a:ext uri="{9D8B030D-6E8A-4147-A177-3AD203B41FA5}">
                      <a16:colId xmlns:a16="http://schemas.microsoft.com/office/drawing/2014/main" val="606650062"/>
                    </a:ext>
                  </a:extLst>
                </a:gridCol>
                <a:gridCol w="5174305">
                  <a:extLst>
                    <a:ext uri="{9D8B030D-6E8A-4147-A177-3AD203B41FA5}">
                      <a16:colId xmlns:a16="http://schemas.microsoft.com/office/drawing/2014/main" val="405916005"/>
                    </a:ext>
                  </a:extLst>
                </a:gridCol>
              </a:tblGrid>
              <a:tr h="4620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步骤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例子一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669561"/>
                  </a:ext>
                </a:extLst>
              </a:tr>
              <a:tr h="837468"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「当</a:t>
                      </a:r>
                      <a:r>
                        <a:rPr lang="en-US" altLang="zh-TW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…﹙</a:t>
                      </a:r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客观形容子女的不恰当行为</a:t>
                      </a:r>
                      <a:r>
                        <a:rPr lang="en-US" altLang="zh-TW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  <a:endParaRPr lang="en-US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「当你食两口饭就说你饱的时候，</a:t>
                      </a:r>
                    </a:p>
                    <a:p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866087"/>
                  </a:ext>
                </a:extLst>
              </a:tr>
              <a:tr h="543360"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我觉得</a:t>
                      </a:r>
                      <a:r>
                        <a:rPr lang="en-US" altLang="zh-TW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…﹙</a:t>
                      </a:r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描述你的内心感受</a:t>
                      </a:r>
                      <a:r>
                        <a:rPr lang="en-US" altLang="zh-TW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  <a:endParaRPr lang="en-US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我觉得有点担心，</a:t>
                      </a:r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862510"/>
                  </a:ext>
                </a:extLst>
              </a:tr>
              <a:tr h="1190972"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因为</a:t>
                      </a:r>
                      <a:r>
                        <a:rPr lang="en-US" altLang="zh-TW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…﹙</a:t>
                      </a:r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描述你觉得问题行的负面影响</a:t>
                      </a:r>
                      <a:r>
                        <a:rPr lang="en-US" altLang="zh-TW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  <a:endParaRPr lang="en-US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因为这样可能会影响你的成长和发育。</a:t>
                      </a:r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388722"/>
                  </a:ext>
                </a:extLst>
              </a:tr>
              <a:tr h="787509">
                <a:tc>
                  <a:txBody>
                    <a:bodyPr/>
                    <a:lstStyle/>
                    <a:p>
                      <a:r>
                        <a:rPr lang="zh-HK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我希望你可以</a:t>
                      </a:r>
                      <a:r>
                        <a:rPr lang="en-US" altLang="zh-HK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…﹙</a:t>
                      </a:r>
                      <a:r>
                        <a:rPr lang="zh-HK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提出你的期望</a:t>
                      </a:r>
                      <a:r>
                        <a:rPr lang="en-US" altLang="zh-HK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  <a:r>
                        <a:rPr lang="zh-HK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我希望你可以至少食一碗饭。」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70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73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大纲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8296D729-2656-41A2-ACD0-34AA850EB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19288"/>
            <a:ext cx="10515600" cy="4351338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如何</a:t>
            </a:r>
            <a:r>
              <a:rPr lang="zh-TW" altLang="en-US" sz="3000" b="1" dirty="0" smtClean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不恰当行为？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给予清晰而有效的指示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如何</a:t>
            </a:r>
            <a:r>
              <a:rPr lang="zh-TW" altLang="en-US" sz="3000" b="1" dirty="0" smtClean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处理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不恰当行为？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先同理后讲理</a:t>
            </a:r>
            <a:endParaRPr lang="en-US" altLang="zh-TW" sz="30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运用「我」讯息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运用诱导法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让子女承担后果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8503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如何运用「我」信息？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4">
            <a:extLst>
              <a:ext uri="{FF2B5EF4-FFF2-40B4-BE49-F238E27FC236}">
                <a16:creationId xmlns:a16="http://schemas.microsoft.com/office/drawing/2014/main" id="{C723E41D-74D2-A3D1-CF7F-A6B0C0CD8080}"/>
              </a:ext>
            </a:extLst>
          </p:cNvPr>
          <p:cNvSpPr txBox="1"/>
          <p:nvPr/>
        </p:nvSpPr>
        <p:spPr>
          <a:xfrm>
            <a:off x="1005190" y="5893718"/>
            <a:ext cx="109810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err="1">
                <a:latin typeface="Century Gothic" panose="020B0502020202020204" pitchFamily="34" charset="0"/>
              </a:rPr>
              <a:t>Erford</a:t>
            </a:r>
            <a:r>
              <a:rPr lang="en-US" altLang="zh-TW" sz="1400" dirty="0">
                <a:latin typeface="Century Gothic" panose="020B0502020202020204" pitchFamily="34" charset="0"/>
              </a:rPr>
              <a:t>, B. T. (2010). </a:t>
            </a:r>
            <a:r>
              <a:rPr lang="en-US" altLang="zh-TW" sz="1400" i="1" dirty="0">
                <a:latin typeface="Century Gothic" panose="020B0502020202020204" pitchFamily="34" charset="0"/>
              </a:rPr>
              <a:t>I-messages. 35 techniques every counselor should know</a:t>
            </a:r>
            <a:r>
              <a:rPr lang="en-US" altLang="zh-TW" sz="1400" dirty="0">
                <a:latin typeface="Century Gothic" panose="020B0502020202020204" pitchFamily="34" charset="0"/>
              </a:rPr>
              <a:t>. Pearson.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291FFF2B-6A0D-B068-C7B8-AE3814CA0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526957"/>
              </p:ext>
            </p:extLst>
          </p:nvPr>
        </p:nvGraphicFramePr>
        <p:xfrm>
          <a:off x="1005190" y="1829235"/>
          <a:ext cx="10348610" cy="3989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4305">
                  <a:extLst>
                    <a:ext uri="{9D8B030D-6E8A-4147-A177-3AD203B41FA5}">
                      <a16:colId xmlns:a16="http://schemas.microsoft.com/office/drawing/2014/main" val="606650062"/>
                    </a:ext>
                  </a:extLst>
                </a:gridCol>
                <a:gridCol w="5174305">
                  <a:extLst>
                    <a:ext uri="{9D8B030D-6E8A-4147-A177-3AD203B41FA5}">
                      <a16:colId xmlns:a16="http://schemas.microsoft.com/office/drawing/2014/main" val="405916005"/>
                    </a:ext>
                  </a:extLst>
                </a:gridCol>
              </a:tblGrid>
              <a:tr h="4620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步骤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例子二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669561"/>
                  </a:ext>
                </a:extLst>
              </a:tr>
              <a:tr h="837468"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「当</a:t>
                      </a:r>
                      <a:r>
                        <a:rPr lang="en-US" altLang="zh-TW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…﹙</a:t>
                      </a:r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客观形容子女的不恰当行为</a:t>
                      </a:r>
                      <a:r>
                        <a:rPr lang="en-US" altLang="zh-TW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  <a:endParaRPr lang="en-US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「当你还未完成功课就偷偷走去玩，</a:t>
                      </a:r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866087"/>
                  </a:ext>
                </a:extLst>
              </a:tr>
              <a:tr h="543360"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我觉得</a:t>
                      </a:r>
                      <a:r>
                        <a:rPr lang="en-US" altLang="zh-TW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…﹙</a:t>
                      </a:r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描述你的内心感受</a:t>
                      </a:r>
                      <a:r>
                        <a:rPr lang="en-US" altLang="zh-TW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  <a:endParaRPr lang="en-US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我觉得有点失望，</a:t>
                      </a:r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862510"/>
                  </a:ext>
                </a:extLst>
              </a:tr>
              <a:tr h="1190972"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因为</a:t>
                      </a:r>
                      <a:r>
                        <a:rPr lang="en-US" altLang="zh-TW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…﹙</a:t>
                      </a:r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描述你觉得问题行的负面影响</a:t>
                      </a:r>
                      <a:r>
                        <a:rPr lang="en-US" altLang="zh-TW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  <a:endParaRPr lang="en-US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因为这样可能会影响我们之间的信任。</a:t>
                      </a:r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388722"/>
                  </a:ext>
                </a:extLst>
              </a:tr>
              <a:tr h="787509">
                <a:tc>
                  <a:txBody>
                    <a:bodyPr/>
                    <a:lstStyle/>
                    <a:p>
                      <a:r>
                        <a:rPr lang="zh-HK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我希望你可以</a:t>
                      </a:r>
                      <a:r>
                        <a:rPr lang="en-US" altLang="zh-HK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…﹙</a:t>
                      </a:r>
                      <a:r>
                        <a:rPr lang="zh-HK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提出你的期望</a:t>
                      </a:r>
                      <a:r>
                        <a:rPr lang="en-US" altLang="zh-HK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﹚</a:t>
                      </a:r>
                      <a:r>
                        <a:rPr lang="zh-HK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我希望你可以遵守我们一齐定下的规矩。」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70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699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人的臉孔, 動畫卡通, 卡通, 圖解 的圖片&#10;&#10;自動產生的描述">
            <a:extLst>
              <a:ext uri="{FF2B5EF4-FFF2-40B4-BE49-F238E27FC236}">
                <a16:creationId xmlns:a16="http://schemas.microsoft.com/office/drawing/2014/main" id="{3D55849F-A298-36C9-0B99-8FDC20347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4" y="2421183"/>
            <a:ext cx="6643766" cy="3736433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处理不恰当行为的方法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語音泡泡: 矩形 14">
            <a:extLst>
              <a:ext uri="{FF2B5EF4-FFF2-40B4-BE49-F238E27FC236}">
                <a16:creationId xmlns:a16="http://schemas.microsoft.com/office/drawing/2014/main" id="{3A23FCA7-F24D-FBE7-7041-B585BFBBD409}"/>
              </a:ext>
            </a:extLst>
          </p:cNvPr>
          <p:cNvSpPr/>
          <p:nvPr/>
        </p:nvSpPr>
        <p:spPr>
          <a:xfrm>
            <a:off x="7743217" y="1932562"/>
            <a:ext cx="4079132" cy="2146570"/>
          </a:xfrm>
          <a:prstGeom prst="wedgeRectCallout">
            <a:avLst>
              <a:gd name="adj1" fmla="val -90922"/>
              <a:gd name="adj2" fmla="val 32846"/>
            </a:avLst>
          </a:prstGeom>
          <a:solidFill>
            <a:srgbClr val="D9ECFC"/>
          </a:solidFill>
          <a:ln>
            <a:solidFill>
              <a:srgbClr val="D9EC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整天只</a:t>
            </a:r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懂得玩手机</a:t>
            </a:r>
            <a:r>
              <a:rPr lang="en-US" altLang="zh-TW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一点礼貌都没有</a:t>
            </a:r>
            <a:r>
              <a:rPr lang="en-US" altLang="zh-TW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不准玩</a:t>
            </a:r>
            <a:r>
              <a:rPr lang="en-US" altLang="zh-TW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以后都不准玩手机</a:t>
            </a:r>
            <a:r>
              <a:rPr lang="en-US" altLang="zh-TW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下星期的旅行活动亦取消</a:t>
            </a:r>
            <a:r>
              <a:rPr lang="en-US" altLang="zh-TW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endParaRPr lang="zh-HK" altLang="en-US" sz="2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AE974A0-276B-72A7-61C4-778540285611}"/>
              </a:ext>
            </a:extLst>
          </p:cNvPr>
          <p:cNvSpPr/>
          <p:nvPr/>
        </p:nvSpPr>
        <p:spPr>
          <a:xfrm>
            <a:off x="704850" y="5346700"/>
            <a:ext cx="2171700" cy="6985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子女的感觉是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56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处理不恰当行为的方法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44F2FDE-FA9E-22BA-AB9E-86424E9CC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37" y="2438183"/>
            <a:ext cx="6643200" cy="3736800"/>
          </a:xfrm>
          <a:prstGeom prst="rect">
            <a:avLst/>
          </a:prstGeom>
        </p:spPr>
      </p:pic>
      <p:sp>
        <p:nvSpPr>
          <p:cNvPr id="3" name="語音泡泡: 矩形 2">
            <a:extLst>
              <a:ext uri="{FF2B5EF4-FFF2-40B4-BE49-F238E27FC236}">
                <a16:creationId xmlns:a16="http://schemas.microsoft.com/office/drawing/2014/main" id="{D8F2B803-7636-BD2E-0506-32D8447F548D}"/>
              </a:ext>
            </a:extLst>
          </p:cNvPr>
          <p:cNvSpPr/>
          <p:nvPr/>
        </p:nvSpPr>
        <p:spPr>
          <a:xfrm>
            <a:off x="7743217" y="1932562"/>
            <a:ext cx="4079132" cy="1601821"/>
          </a:xfrm>
          <a:prstGeom prst="wedgeRectCallout">
            <a:avLst>
              <a:gd name="adj1" fmla="val -76435"/>
              <a:gd name="adj2" fmla="val 26697"/>
            </a:avLst>
          </a:prstGeom>
          <a:solidFill>
            <a:srgbClr val="D9ECFC"/>
          </a:solidFill>
          <a:ln>
            <a:solidFill>
              <a:srgbClr val="D9EC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爸爸妈妈以后都不和你吃饭了，以后都不和你玩了，反正你只会玩手机。</a:t>
            </a:r>
            <a:endParaRPr lang="zh-HK" altLang="en-US" sz="2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A2831B2-7EE3-4B69-F410-70AD48AF6803}"/>
              </a:ext>
            </a:extLst>
          </p:cNvPr>
          <p:cNvSpPr/>
          <p:nvPr/>
        </p:nvSpPr>
        <p:spPr>
          <a:xfrm>
            <a:off x="704850" y="5346700"/>
            <a:ext cx="2171700" cy="6985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子女的感觉是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427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处理不恰当行为的方法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CDFB25D6-6BEE-10F3-AADC-ACCF6E797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39" y="2468464"/>
            <a:ext cx="6645216" cy="3737172"/>
          </a:xfrm>
          <a:prstGeom prst="rect">
            <a:avLst/>
          </a:prstGeom>
        </p:spPr>
      </p:pic>
      <p:sp>
        <p:nvSpPr>
          <p:cNvPr id="3" name="語音泡泡: 矩形 2">
            <a:extLst>
              <a:ext uri="{FF2B5EF4-FFF2-40B4-BE49-F238E27FC236}">
                <a16:creationId xmlns:a16="http://schemas.microsoft.com/office/drawing/2014/main" id="{D8F2B803-7636-BD2E-0506-32D8447F548D}"/>
              </a:ext>
            </a:extLst>
          </p:cNvPr>
          <p:cNvSpPr/>
          <p:nvPr/>
        </p:nvSpPr>
        <p:spPr>
          <a:xfrm>
            <a:off x="7454900" y="1811912"/>
            <a:ext cx="4337049" cy="3033138"/>
          </a:xfrm>
          <a:prstGeom prst="wedgeRectCallout">
            <a:avLst>
              <a:gd name="adj1" fmla="val -83460"/>
              <a:gd name="adj2" fmla="val 21270"/>
            </a:avLst>
          </a:prstGeom>
          <a:solidFill>
            <a:srgbClr val="D9ECFC"/>
          </a:solidFill>
          <a:ln>
            <a:solidFill>
              <a:srgbClr val="D9EC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6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你在食饭时只顾着玩手机是不对的，因为和你一起吃饭的人会觉得你不尊重他们，觉得你不想和他们一起吃饭。如果你想吃饭时间感到多一点乐趣，你可以和爸爸妈妈说说学校发生的事情。</a:t>
            </a:r>
            <a:endParaRPr lang="zh-HK" altLang="en-US" sz="2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0745666-2A52-00CA-1357-E055FC8C5FF5}"/>
              </a:ext>
            </a:extLst>
          </p:cNvPr>
          <p:cNvSpPr/>
          <p:nvPr/>
        </p:nvSpPr>
        <p:spPr>
          <a:xfrm>
            <a:off x="704850" y="5346700"/>
            <a:ext cx="2171700" cy="6985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子女的感觉是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376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如何运用诱导法？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12070" cy="327490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指出子女的不恰当行为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指出子女的行为会如何影响别人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了解子女行为背后的意图，再指出子女如何可以通过正面行为达到同样目的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适用于较严重的不恰当行为，例如子女伤害到别人</a:t>
            </a:r>
            <a:r>
              <a:rPr lang="en-US" altLang="zh-TW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指出子女现在如何可以补救自己的错失</a:t>
            </a:r>
            <a:endParaRPr lang="zh-TW" altLang="en-US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5715858"/>
            <a:ext cx="10488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Patrick, R. B., &amp; Gibbs, J. C. (2012). Inductive discipline, parental expression of disappointed expectations, and moral identity in adolescence. </a:t>
            </a:r>
            <a:r>
              <a:rPr lang="en-US" altLang="zh-TW" sz="1400" i="1" dirty="0">
                <a:latin typeface="Century Gothic" panose="020B0502020202020204" pitchFamily="34" charset="0"/>
              </a:rPr>
              <a:t>Journal of Youth and Adolescence, 41</a:t>
            </a:r>
            <a:r>
              <a:rPr lang="en-US" altLang="zh-TW" sz="1400" dirty="0">
                <a:latin typeface="Century Gothic" panose="020B0502020202020204" pitchFamily="34" charset="0"/>
              </a:rPr>
              <a:t>, 973-983.</a:t>
            </a:r>
          </a:p>
        </p:txBody>
      </p:sp>
    </p:spTree>
    <p:extLst>
      <p:ext uri="{BB962C8B-B14F-4D97-AF65-F5344CB8AC3E}">
        <p14:creationId xmlns:p14="http://schemas.microsoft.com/office/powerpoint/2010/main" val="38523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如何运用诱导法？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257" y="6334780"/>
            <a:ext cx="11052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Patrick, R. B., &amp; Gibbs, J. C. (2012). Inductive discipline, parental expression of disappointed expectations, and moral identity in adolescence. </a:t>
            </a:r>
            <a:r>
              <a:rPr lang="en-US" altLang="zh-TW" sz="1400" i="1" dirty="0">
                <a:latin typeface="Century Gothic" panose="020B0502020202020204" pitchFamily="34" charset="0"/>
              </a:rPr>
              <a:t>Journal of Youth and Adolescence, 41</a:t>
            </a:r>
            <a:r>
              <a:rPr lang="en-US" altLang="zh-TW" sz="1400" dirty="0">
                <a:latin typeface="Century Gothic" panose="020B0502020202020204" pitchFamily="34" charset="0"/>
              </a:rPr>
              <a:t>, 973-983.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0BCEE1E-26A8-3EDC-A252-3D5D4D14A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658888"/>
              </p:ext>
            </p:extLst>
          </p:nvPr>
        </p:nvGraphicFramePr>
        <p:xfrm>
          <a:off x="1005190" y="1829235"/>
          <a:ext cx="10348610" cy="4373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4305">
                  <a:extLst>
                    <a:ext uri="{9D8B030D-6E8A-4147-A177-3AD203B41FA5}">
                      <a16:colId xmlns:a16="http://schemas.microsoft.com/office/drawing/2014/main" val="606650062"/>
                    </a:ext>
                  </a:extLst>
                </a:gridCol>
                <a:gridCol w="5174305">
                  <a:extLst>
                    <a:ext uri="{9D8B030D-6E8A-4147-A177-3AD203B41FA5}">
                      <a16:colId xmlns:a16="http://schemas.microsoft.com/office/drawing/2014/main" val="405916005"/>
                    </a:ext>
                  </a:extLst>
                </a:gridCol>
              </a:tblGrid>
              <a:tr h="4620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步骤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例子</a:t>
                      </a:r>
                      <a:r>
                        <a:rPr lang="zh-TW" altLang="en-US" sz="26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 </a:t>
                      </a:r>
                      <a:r>
                        <a:rPr lang="en-US" altLang="zh-TW" sz="26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6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妈妈对子女说</a:t>
                      </a:r>
                      <a:r>
                        <a:rPr lang="en-US" altLang="zh-TW" sz="26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HK" altLang="en-US" sz="26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669561"/>
                  </a:ext>
                </a:extLst>
              </a:tr>
              <a:tr h="837468"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指出子女的不恰当行为</a:t>
                      </a:r>
                      <a:endParaRPr lang="en-US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「你刚才对着爸爸大叫是不对的</a:t>
                      </a:r>
                      <a:r>
                        <a:rPr lang="en-US" altLang="zh-TW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866087"/>
                  </a:ext>
                </a:extLst>
              </a:tr>
              <a:tr h="543360"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指出子女的行为会如何影响别人</a:t>
                      </a:r>
                      <a:endParaRPr lang="en-US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因为爸爸会觉得不被尊重，会觉得很难过</a:t>
                      </a:r>
                      <a:r>
                        <a:rPr lang="en-US" altLang="zh-TW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862510"/>
                  </a:ext>
                </a:extLst>
              </a:tr>
              <a:tr h="1190972"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了解子女行为背后的意图，再指出子女如何可以通过正面行为达到同样目的</a:t>
                      </a:r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如果你觉得爸爸还未了解你的想法，你可以告诉他，你也可以先告诉我</a:t>
                      </a:r>
                      <a:r>
                        <a:rPr lang="en-US" altLang="zh-TW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388722"/>
                  </a:ext>
                </a:extLst>
              </a:tr>
              <a:tr h="787509"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指出子女现在如何可以补救自己的错失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现在我希望你可以向爸爸道歉</a:t>
                      </a:r>
                      <a:r>
                        <a:rPr lang="en-US" altLang="zh-TW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70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6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如何运用诱导法？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257" y="6334780"/>
            <a:ext cx="11052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Patrick, R. B., &amp; Gibbs, J. C. (2012). Inductive discipline, parental expression of disappointed expectations, and moral identity in adolescence. </a:t>
            </a:r>
            <a:r>
              <a:rPr lang="en-US" altLang="zh-TW" sz="1400" i="1" dirty="0">
                <a:latin typeface="Century Gothic" panose="020B0502020202020204" pitchFamily="34" charset="0"/>
              </a:rPr>
              <a:t>Journal of Youth and Adolescence, 41</a:t>
            </a:r>
            <a:r>
              <a:rPr lang="en-US" altLang="zh-TW" sz="1400" dirty="0">
                <a:latin typeface="Century Gothic" panose="020B0502020202020204" pitchFamily="34" charset="0"/>
              </a:rPr>
              <a:t>, 973-983.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0BCEE1E-26A8-3EDC-A252-3D5D4D14A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722614"/>
              </p:ext>
            </p:extLst>
          </p:nvPr>
        </p:nvGraphicFramePr>
        <p:xfrm>
          <a:off x="1005190" y="1829235"/>
          <a:ext cx="10348610" cy="4373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4305">
                  <a:extLst>
                    <a:ext uri="{9D8B030D-6E8A-4147-A177-3AD203B41FA5}">
                      <a16:colId xmlns:a16="http://schemas.microsoft.com/office/drawing/2014/main" val="606650062"/>
                    </a:ext>
                  </a:extLst>
                </a:gridCol>
                <a:gridCol w="5174305">
                  <a:extLst>
                    <a:ext uri="{9D8B030D-6E8A-4147-A177-3AD203B41FA5}">
                      <a16:colId xmlns:a16="http://schemas.microsoft.com/office/drawing/2014/main" val="405916005"/>
                    </a:ext>
                  </a:extLst>
                </a:gridCol>
              </a:tblGrid>
              <a:tr h="4620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步骤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例子二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669561"/>
                  </a:ext>
                </a:extLst>
              </a:tr>
              <a:tr h="837468"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指出子女的不恰当行为</a:t>
                      </a:r>
                      <a:endParaRPr lang="en-US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「你刚才推弟弟是不对的</a:t>
                      </a:r>
                      <a:r>
                        <a:rPr lang="en-US" altLang="zh-TW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866087"/>
                  </a:ext>
                </a:extLst>
              </a:tr>
              <a:tr h="543360"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指出子女的行为会如何影响别人</a:t>
                      </a:r>
                      <a:endParaRPr lang="en-US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因为弟弟可能会感到害怕，亦可能会因此受伤</a:t>
                      </a:r>
                      <a:r>
                        <a:rPr lang="en-US" altLang="zh-TW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862510"/>
                  </a:ext>
                </a:extLst>
              </a:tr>
              <a:tr h="1190972"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了解子女行为背后的意图，再指出子女如何可以通过正面行为达到同样目的</a:t>
                      </a:r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如果你觉得弟弟骚扰你，令你不能专心工作，你可以开口叫他离开你远一点，你也可以来告诉我</a:t>
                      </a:r>
                      <a:r>
                        <a:rPr lang="en-US" altLang="zh-TW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388722"/>
                  </a:ext>
                </a:extLst>
              </a:tr>
              <a:tr h="787509"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指出子女现在如何可以补救自己的错失</a:t>
                      </a:r>
                      <a:endParaRPr lang="zh-HK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现在我希望你可以向弟弟道歉</a:t>
                      </a:r>
                      <a:r>
                        <a:rPr lang="en-US" altLang="zh-TW" sz="26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670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54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如何让子女承担后果？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0" y="1898569"/>
            <a:ext cx="10515600" cy="73866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6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合理后果的特点：</a:t>
            </a:r>
            <a:endParaRPr lang="zh-TW" altLang="en-US" sz="32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280" y="5903893"/>
            <a:ext cx="104690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err="1">
                <a:latin typeface="Century Gothic" panose="020B0502020202020204" pitchFamily="34" charset="0"/>
              </a:rPr>
              <a:t>Deutch</a:t>
            </a:r>
            <a:r>
              <a:rPr lang="en-US" altLang="zh-TW" sz="1400" dirty="0">
                <a:latin typeface="Century Gothic" panose="020B0502020202020204" pitchFamily="34" charset="0"/>
              </a:rPr>
              <a:t>, J. A. (2012). </a:t>
            </a:r>
            <a:r>
              <a:rPr lang="en-US" altLang="zh-TW" sz="1400" i="1" dirty="0">
                <a:latin typeface="Century Gothic" panose="020B0502020202020204" pitchFamily="34" charset="0"/>
              </a:rPr>
              <a:t>The respectful parent: A manual for moms and dads</a:t>
            </a:r>
            <a:r>
              <a:rPr lang="en-US" altLang="zh-TW" sz="1400" dirty="0">
                <a:latin typeface="Century Gothic" panose="020B0502020202020204" pitchFamily="34" charset="0"/>
              </a:rPr>
              <a:t>. </a:t>
            </a:r>
            <a:r>
              <a:rPr lang="en-US" altLang="zh-TW" sz="1400" dirty="0" err="1">
                <a:latin typeface="Century Gothic" panose="020B0502020202020204" pitchFamily="34" charset="0"/>
              </a:rPr>
              <a:t>Xlibris</a:t>
            </a:r>
            <a:r>
              <a:rPr lang="en-US" altLang="zh-TW" sz="1400" dirty="0">
                <a:latin typeface="Century Gothic" panose="020B0502020202020204" pitchFamily="34" charset="0"/>
              </a:rPr>
              <a:t> Corporation. </a:t>
            </a:r>
            <a:endParaRPr lang="zh-TW" altLang="en-US" sz="1400" dirty="0">
              <a:latin typeface="Century Gothic" panose="020B0502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90DDB6-D175-430D-BE9B-E2CDA6D6825F}"/>
              </a:ext>
            </a:extLst>
          </p:cNvPr>
          <p:cNvSpPr txBox="1">
            <a:spLocks/>
          </p:cNvSpPr>
          <p:nvPr/>
        </p:nvSpPr>
        <p:spPr>
          <a:xfrm>
            <a:off x="1050758" y="2534882"/>
            <a:ext cx="10515600" cy="1884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"/>
            </a:pPr>
            <a:r>
              <a:rPr lang="zh-TW" altLang="en-US" sz="30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32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相关：与不恰当行为有直接关联</a:t>
            </a:r>
          </a:p>
          <a:p>
            <a:pPr lvl="1">
              <a:buFont typeface="Wingdings" panose="05000000000000000000" pitchFamily="2" charset="2"/>
              <a:buChar char=""/>
            </a:pPr>
            <a:r>
              <a:rPr lang="zh-TW" altLang="en-US" sz="32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 合理：与不恰当行为的严重程度成正比</a:t>
            </a:r>
            <a:endParaRPr lang="en-US" altLang="zh-TW" sz="32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"/>
            </a:pPr>
            <a:r>
              <a:rPr lang="en-US" altLang="zh-TW" sz="32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32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尊重：保持对子女的尊重</a:t>
            </a:r>
            <a:endParaRPr lang="zh-TW" altLang="en-US" sz="32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8790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12070" cy="327490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子女因为拖延而未能完成功课，所以家长取消当日的家庭游戏时间。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后果与子女的行为直接相关（因为子女没有准时完成功课，所以没有时间玩了），亦与不恰当行为的程度成正比</a:t>
            </a:r>
            <a:r>
              <a:rPr lang="en-US" altLang="zh-TW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因为家长只是取消当日的活动</a:t>
            </a:r>
            <a:r>
              <a:rPr lang="en-US" altLang="zh-TW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。家长无需打骂子女，亦无需冷嘲热讽</a:t>
            </a:r>
            <a:r>
              <a:rPr lang="en-US" altLang="zh-TW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保持对子女的尊重</a:t>
            </a:r>
            <a:r>
              <a:rPr lang="en-US" altLang="zh-TW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，因为子女已经承担了自己行为的后果。</a:t>
            </a:r>
            <a:endParaRPr lang="zh-TW" altLang="en-US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6A6DA971-AA4C-39F2-8CE9-DE608941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如何让子女承担后果？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AF768A7-C764-84FB-44E9-563CA6F67D68}"/>
              </a:ext>
            </a:extLst>
          </p:cNvPr>
          <p:cNvSpPr/>
          <p:nvPr/>
        </p:nvSpPr>
        <p:spPr>
          <a:xfrm>
            <a:off x="1097280" y="5903893"/>
            <a:ext cx="104690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 err="1">
                <a:latin typeface="Century Gothic" panose="020B0502020202020204" pitchFamily="34" charset="0"/>
              </a:rPr>
              <a:t>Deutch</a:t>
            </a:r>
            <a:r>
              <a:rPr lang="en-US" altLang="zh-TW" sz="1400" dirty="0">
                <a:latin typeface="Century Gothic" panose="020B0502020202020204" pitchFamily="34" charset="0"/>
              </a:rPr>
              <a:t>, J. A. (2012). </a:t>
            </a:r>
            <a:r>
              <a:rPr lang="en-US" altLang="zh-TW" sz="1400" i="1" dirty="0">
                <a:latin typeface="Century Gothic" panose="020B0502020202020204" pitchFamily="34" charset="0"/>
              </a:rPr>
              <a:t>The respectful parent: A manual for moms and dads</a:t>
            </a:r>
            <a:r>
              <a:rPr lang="en-US" altLang="zh-TW" sz="1400" dirty="0">
                <a:latin typeface="Century Gothic" panose="020B0502020202020204" pitchFamily="34" charset="0"/>
              </a:rPr>
              <a:t>. </a:t>
            </a:r>
            <a:r>
              <a:rPr lang="en-US" altLang="zh-TW" sz="1400" dirty="0" err="1">
                <a:latin typeface="Century Gothic" panose="020B0502020202020204" pitchFamily="34" charset="0"/>
              </a:rPr>
              <a:t>Xlibris</a:t>
            </a:r>
            <a:r>
              <a:rPr lang="en-US" altLang="zh-TW" sz="1400" dirty="0">
                <a:latin typeface="Century Gothic" panose="020B0502020202020204" pitchFamily="34" charset="0"/>
              </a:rPr>
              <a:t> Corporation. </a:t>
            </a:r>
            <a:endParaRPr lang="zh-TW" alt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6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538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总结</a:t>
            </a:r>
            <a:endParaRPr lang="zh-HK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73EC6C0E-FB34-44E9-8545-4A26393C3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312"/>
            <a:ext cx="10515600" cy="4544688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给予指示时记得：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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运用</a:t>
            </a:r>
            <a:r>
              <a:rPr lang="zh-TW" altLang="en-US" sz="2400" b="1" dirty="0" smtClean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描述</a:t>
            </a:r>
            <a:r>
              <a:rPr lang="zh-TW" altLang="en-US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型的句子</a:t>
            </a:r>
          </a:p>
          <a:p>
            <a:pPr lvl="1">
              <a:buFont typeface="Wingdings" panose="05000000000000000000" pitchFamily="2" charset="2"/>
              <a:buChar char="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运用</a:t>
            </a:r>
            <a:r>
              <a:rPr lang="zh-TW" altLang="en-US" sz="2400" b="1" dirty="0" smtClean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正面</a:t>
            </a:r>
            <a:r>
              <a:rPr lang="zh-TW" altLang="en-US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指示</a:t>
            </a:r>
            <a:r>
              <a:rPr lang="en-US" altLang="zh-TW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lvl="1">
              <a:buFont typeface="Wingdings" panose="05000000000000000000" pitchFamily="2" charset="2"/>
              <a:buChar char="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将较复杂的指示</a:t>
            </a:r>
            <a:r>
              <a:rPr lang="zh-TW" altLang="en-US" sz="2400" b="1" dirty="0" smtClean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拆</a:t>
            </a:r>
            <a:r>
              <a:rPr lang="zh-TW" altLang="en-US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成「小步子」</a:t>
            </a:r>
            <a:endParaRPr lang="en-US" altLang="zh-TW" sz="2400" b="1" dirty="0">
              <a:solidFill>
                <a:srgbClr val="E84C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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运用</a:t>
            </a:r>
            <a:r>
              <a:rPr lang="zh-TW" altLang="en-US" sz="2400" b="1" dirty="0" smtClean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容易</a:t>
            </a:r>
            <a:r>
              <a:rPr lang="zh-TW" altLang="en-US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「入耳</a:t>
            </a:r>
            <a:r>
              <a:rPr lang="zh-TW" altLang="en-US" sz="2400" b="1" dirty="0" smtClean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的方法去表达指示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提醒子女时记得</a:t>
            </a:r>
            <a:r>
              <a:rPr lang="zh-TW" altLang="en-US" sz="2400" b="1" dirty="0" smtClean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少即是多」</a:t>
            </a:r>
            <a:endParaRPr lang="en-US" altLang="zh-TW" sz="2400" b="1" dirty="0">
              <a:solidFill>
                <a:srgbClr val="E84C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运用</a:t>
            </a:r>
            <a:r>
              <a:rPr lang="zh-TW" altLang="en-US" sz="2400" b="1" dirty="0" smtClean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积极聆听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表达同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理心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运用</a:t>
            </a:r>
            <a:r>
              <a:rPr lang="zh-TW" altLang="en-US" sz="2400" b="1" dirty="0" smtClean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「我」讯息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表达自己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的感受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运用</a:t>
            </a:r>
            <a:r>
              <a:rPr lang="zh-TW" altLang="en-US" sz="2400" b="1" dirty="0" smtClean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诱导法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帮助子女明白自己对别人的伤害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让子女</a:t>
            </a:r>
            <a:r>
              <a:rPr lang="zh-TW" altLang="en-US" sz="2400" b="1" dirty="0" smtClean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承担相关、合理和尊重的后果</a:t>
            </a:r>
            <a:endParaRPr lang="zh-TW" altLang="en-US" sz="2400" b="1" dirty="0">
              <a:solidFill>
                <a:srgbClr val="E84C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172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什么是「不恰当行为」？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762A2408-218E-4580-A572-ED00C348E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49062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子女有能力避免，但仍然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去显现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不恰当行为：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推倒别人、毁坏对象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发出不必要的噪音、做出騒扰别人的动作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说不礼貌或挑衅性的说话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4048" lvl="2" indent="0">
              <a:buNone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子女有能力做到，但仍然不遵从大人的合理期望：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3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子女不肯准时睡觉、不肯吃饭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子女不肯去上课、不肯与其他人打招呼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子女不肯照顾自己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自己吃饭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、帮助他人</a:t>
            </a:r>
            <a:endParaRPr lang="en-US" altLang="zh-TW" sz="2800" strike="sngStrike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4048" lvl="2" indent="0">
              <a:buNone/>
            </a:pP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D2A213F-A90D-F0BE-7814-F4A4659DDD61}"/>
              </a:ext>
            </a:extLst>
          </p:cNvPr>
          <p:cNvSpPr txBox="1"/>
          <p:nvPr/>
        </p:nvSpPr>
        <p:spPr>
          <a:xfrm>
            <a:off x="1036320" y="5608136"/>
            <a:ext cx="1031002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HK" sz="1400" b="0" i="0" dirty="0" err="1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Wakschlag</a:t>
            </a:r>
            <a:r>
              <a:rPr lang="en-US" altLang="zh-HK" sz="14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, L. S., Briggs‐Gowan, M. J., Carter, A. S., Hill, C., Danis, B., Keenan, K., ... &amp; Leventhal, B. L. (2007). A developmental framework for distinguishing disruptive behavior from normative misbehavior in preschool children. </a:t>
            </a:r>
            <a:r>
              <a:rPr lang="en-US" altLang="zh-HK" sz="1400" b="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Journal of Child Psychology and Psychiatry</a:t>
            </a:r>
            <a:r>
              <a:rPr lang="en-US" altLang="zh-HK" sz="14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, </a:t>
            </a:r>
            <a:r>
              <a:rPr lang="en-US" altLang="zh-HK" sz="1400" b="0" i="1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48</a:t>
            </a:r>
            <a:r>
              <a:rPr lang="en-US" altLang="zh-HK" sz="14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(10), 976-987.</a:t>
            </a:r>
            <a:endParaRPr lang="zh-HK" alt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8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如何给予清晰而有效的指示？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762A2408-218E-4580-A572-ED00C348E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为什么子女会「不听从」指示？ 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</a:t>
            </a:r>
            <a:r>
              <a:rPr lang="zh-TW" altLang="en-US" sz="3000" b="1" dirty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不明白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指示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</a:t>
            </a:r>
            <a:r>
              <a:rPr lang="zh-TW" altLang="en-US" sz="3000" b="1" dirty="0" smtClean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忘记了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指示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587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如何给予清晰而有效的指示？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4">
            <a:extLst>
              <a:ext uri="{FF2B5EF4-FFF2-40B4-BE49-F238E27FC236}">
                <a16:creationId xmlns:a16="http://schemas.microsoft.com/office/drawing/2014/main" id="{3183FB97-2093-E7C2-C6A7-61C24A514365}"/>
              </a:ext>
            </a:extLst>
          </p:cNvPr>
          <p:cNvSpPr txBox="1"/>
          <p:nvPr/>
        </p:nvSpPr>
        <p:spPr>
          <a:xfrm>
            <a:off x="838200" y="6404366"/>
            <a:ext cx="10981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McNeil, C. B.,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Hembree-Kigin</a:t>
            </a:r>
            <a:r>
              <a:rPr lang="en-US" altLang="zh-TW" sz="1400" dirty="0">
                <a:latin typeface="Century Gothic" panose="020B0502020202020204" pitchFamily="34" charset="0"/>
              </a:rPr>
              <a:t>, T. L. (2010). </a:t>
            </a:r>
            <a:r>
              <a:rPr lang="en-US" altLang="zh-TW" sz="1400" i="1" dirty="0">
                <a:latin typeface="Century Gothic" panose="020B0502020202020204" pitchFamily="34" charset="0"/>
              </a:rPr>
              <a:t>Parent-child interaction therapy</a:t>
            </a:r>
            <a:r>
              <a:rPr lang="en-US" altLang="zh-TW" sz="1400" dirty="0">
                <a:latin typeface="Century Gothic" panose="020B0502020202020204" pitchFamily="34" charset="0"/>
              </a:rPr>
              <a:t>. Springer.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sz="1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CE32F3A-23C1-4DA5-8CED-72C2EA9E9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274841"/>
              </p:ext>
            </p:extLst>
          </p:nvPr>
        </p:nvGraphicFramePr>
        <p:xfrm>
          <a:off x="472686" y="1879464"/>
          <a:ext cx="5470305" cy="52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305">
                  <a:extLst>
                    <a:ext uri="{9D8B030D-6E8A-4147-A177-3AD203B41FA5}">
                      <a16:colId xmlns:a16="http://schemas.microsoft.com/office/drawing/2014/main" val="1335924517"/>
                    </a:ext>
                  </a:extLst>
                </a:gridCol>
              </a:tblGrid>
              <a:tr h="523220">
                <a:tc>
                  <a:txBody>
                    <a:bodyPr/>
                    <a:lstStyle/>
                    <a:p>
                      <a:pPr marL="342900" indent="-342900">
                        <a:buClrTx/>
                        <a:buFont typeface="Webdings" panose="05030102010509060703" pitchFamily="18" charset="2"/>
                        <a:buChar char="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「你</a:t>
                      </a:r>
                      <a:r>
                        <a:rPr lang="zh-TW" altLang="en-US" sz="2800" b="1" strike="noStrike" baseline="0" dirty="0" smtClean="0">
                          <a:solidFill>
                            <a:srgbClr val="E84C2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想</a:t>
                      </a: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把玩具收拾好吗？」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580582"/>
                  </a:ext>
                </a:extLst>
              </a:tr>
            </a:tbl>
          </a:graphicData>
        </a:graphic>
      </p:graphicFrame>
      <p:graphicFrame>
        <p:nvGraphicFramePr>
          <p:cNvPr id="8" name="Table 1">
            <a:extLst>
              <a:ext uri="{FF2B5EF4-FFF2-40B4-BE49-F238E27FC236}">
                <a16:creationId xmlns:a16="http://schemas.microsoft.com/office/drawing/2014/main" id="{640F0D74-B73E-4E77-B9C1-038B1AD77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582676"/>
              </p:ext>
            </p:extLst>
          </p:nvPr>
        </p:nvGraphicFramePr>
        <p:xfrm>
          <a:off x="6259912" y="1879464"/>
          <a:ext cx="5698733" cy="52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8733">
                  <a:extLst>
                    <a:ext uri="{9D8B030D-6E8A-4147-A177-3AD203B41FA5}">
                      <a16:colId xmlns:a16="http://schemas.microsoft.com/office/drawing/2014/main" val="1335924517"/>
                    </a:ext>
                  </a:extLst>
                </a:gridCol>
              </a:tblGrid>
              <a:tr h="523220">
                <a:tc>
                  <a:txBody>
                    <a:bodyPr/>
                    <a:lstStyle/>
                    <a:p>
                      <a:pPr marL="342900" indent="-342900">
                        <a:buClrTx/>
                        <a:buFont typeface="Webdings" panose="05030102010509060703" pitchFamily="18" charset="2"/>
                        <a:buChar char=""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「请你把玩具收拾好。」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58058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44CA8D6-C687-4EBE-87FC-37199C0E7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265670"/>
              </p:ext>
            </p:extLst>
          </p:nvPr>
        </p:nvGraphicFramePr>
        <p:xfrm>
          <a:off x="472684" y="2618194"/>
          <a:ext cx="5459404" cy="52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9404">
                  <a:extLst>
                    <a:ext uri="{9D8B030D-6E8A-4147-A177-3AD203B41FA5}">
                      <a16:colId xmlns:a16="http://schemas.microsoft.com/office/drawing/2014/main" val="1335924517"/>
                    </a:ext>
                  </a:extLst>
                </a:gridCol>
              </a:tblGrid>
              <a:tr h="5232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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</a:t>
                      </a:r>
                      <a:r>
                        <a:rPr kumimoji="0" lang="zh-TW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84C2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不要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把玩具随处乱放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﹗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」</a:t>
                      </a:r>
                      <a:endParaRPr kumimoji="0" lang="en-HK" altLang="zh-TW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580582"/>
                  </a:ext>
                </a:extLst>
              </a:tr>
            </a:tbl>
          </a:graphicData>
        </a:graphic>
      </p:graphicFrame>
      <p:graphicFrame>
        <p:nvGraphicFramePr>
          <p:cNvPr id="10" name="Table 1">
            <a:extLst>
              <a:ext uri="{FF2B5EF4-FFF2-40B4-BE49-F238E27FC236}">
                <a16:creationId xmlns:a16="http://schemas.microsoft.com/office/drawing/2014/main" id="{62A20399-B94A-4607-BA8B-66CEBC787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160189"/>
              </p:ext>
            </p:extLst>
          </p:nvPr>
        </p:nvGraphicFramePr>
        <p:xfrm>
          <a:off x="6259912" y="2633016"/>
          <a:ext cx="5710109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0109">
                  <a:extLst>
                    <a:ext uri="{9D8B030D-6E8A-4147-A177-3AD203B41FA5}">
                      <a16:colId xmlns:a16="http://schemas.microsoft.com/office/drawing/2014/main" val="1335924517"/>
                    </a:ext>
                  </a:extLst>
                </a:gridCol>
              </a:tblGrid>
              <a:tr h="50839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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「请你把玩具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放回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原位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。」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58058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45D6D4C-3359-415D-A63F-E8D7EACB2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981598"/>
              </p:ext>
            </p:extLst>
          </p:nvPr>
        </p:nvGraphicFramePr>
        <p:xfrm>
          <a:off x="472686" y="3311526"/>
          <a:ext cx="5459404" cy="575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9404">
                  <a:extLst>
                    <a:ext uri="{9D8B030D-6E8A-4147-A177-3AD203B41FA5}">
                      <a16:colId xmlns:a16="http://schemas.microsoft.com/office/drawing/2014/main" val="385945045"/>
                    </a:ext>
                  </a:extLst>
                </a:gridCol>
              </a:tblGrid>
              <a:tr h="5754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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「请你把玩具</a:t>
                      </a:r>
                      <a:r>
                        <a:rPr kumimoji="0" lang="zh-TW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84C2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收拾</a:t>
                      </a:r>
                      <a:r>
                        <a:rPr kumimoji="0" lang="zh-TW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84C2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好</a:t>
                      </a:r>
                      <a:r>
                        <a:rPr kumimoji="0" lang="zh-TW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。」</a:t>
                      </a:r>
                      <a:endParaRPr 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76453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896B7FA-0DDB-4816-9075-A7C519744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184036"/>
              </p:ext>
            </p:extLst>
          </p:nvPr>
        </p:nvGraphicFramePr>
        <p:xfrm>
          <a:off x="6248536" y="3331823"/>
          <a:ext cx="5710109" cy="575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0109">
                  <a:extLst>
                    <a:ext uri="{9D8B030D-6E8A-4147-A177-3AD203B41FA5}">
                      <a16:colId xmlns:a16="http://schemas.microsoft.com/office/drawing/2014/main" val="3348270706"/>
                    </a:ext>
                  </a:extLst>
                </a:gridCol>
              </a:tblGrid>
              <a:tr h="5754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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「请你把玩具放回箱子里。」</a:t>
                      </a:r>
                      <a:endParaRPr 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30235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54685A0-A0DD-40B2-AB7C-2DAE0EEC1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40504"/>
              </p:ext>
            </p:extLst>
          </p:nvPr>
        </p:nvGraphicFramePr>
        <p:xfrm>
          <a:off x="484062" y="4114718"/>
          <a:ext cx="5459404" cy="1818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9404">
                  <a:extLst>
                    <a:ext uri="{9D8B030D-6E8A-4147-A177-3AD203B41FA5}">
                      <a16:colId xmlns:a16="http://schemas.microsoft.com/office/drawing/2014/main" val="385945045"/>
                    </a:ext>
                  </a:extLst>
                </a:gridCol>
              </a:tblGrid>
              <a:tr h="18186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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「请你把</a:t>
                      </a:r>
                      <a:r>
                        <a:rPr kumimoji="0" lang="zh-TW" alt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E84C22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所有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玩具放回箱子里。」</a:t>
                      </a:r>
                      <a:endParaRPr lang="en-US" sz="2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76453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A52EB34-7FD6-4548-82EA-6091A550D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857204"/>
              </p:ext>
            </p:extLst>
          </p:nvPr>
        </p:nvGraphicFramePr>
        <p:xfrm>
          <a:off x="6259912" y="4135015"/>
          <a:ext cx="5721487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1487">
                  <a:extLst>
                    <a:ext uri="{9D8B030D-6E8A-4147-A177-3AD203B41FA5}">
                      <a16:colId xmlns:a16="http://schemas.microsoft.com/office/drawing/2014/main" val="3348270706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ebdings" panose="05030102010509060703" pitchFamily="18" charset="2"/>
                        <a:buChar char="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「请你把车子放回红色箱子里。」（待子女完成指示后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﹚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「刚才放得真整齐！现在请你把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Lego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也放回黄色箱子里。」</a:t>
                      </a:r>
                      <a:endParaRPr lang="en-US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302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12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如何给予清晰而有效的指示？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762A2408-218E-4580-A572-ED00C348E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家长要留心：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运用描述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型的句子去提供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指示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运用正面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指示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讲出子女要</a:t>
            </a:r>
            <a:r>
              <a:rPr lang="zh-TW" altLang="en-US" sz="3000" b="1" dirty="0" smtClean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做什么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不是</a:t>
            </a:r>
            <a:r>
              <a:rPr lang="zh-TW" altLang="en-US" sz="3000" b="1" dirty="0" smtClean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不做什么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说出自己的期望 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将较复杂的行为拆成「小步子」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运用肯定的语气</a:t>
            </a:r>
            <a:endParaRPr lang="en-US" altLang="zh-TW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保持内容简洁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﹙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避免在给予指示时加入</a:t>
            </a:r>
            <a:r>
              <a:rPr lang="zh-TW" altLang="en-US" sz="3000" b="1" dirty="0" smtClean="0">
                <a:solidFill>
                  <a:srgbClr val="E84C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不必要的内容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 例如：「前几天都见你做得不错，为什么今天又忘了？」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﹚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zh-TW" altLang="en-US" sz="3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4">
            <a:extLst>
              <a:ext uri="{FF2B5EF4-FFF2-40B4-BE49-F238E27FC236}">
                <a16:creationId xmlns:a16="http://schemas.microsoft.com/office/drawing/2014/main" id="{D15161B9-2C8F-E643-2E79-42C40233192E}"/>
              </a:ext>
            </a:extLst>
          </p:cNvPr>
          <p:cNvSpPr txBox="1"/>
          <p:nvPr/>
        </p:nvSpPr>
        <p:spPr>
          <a:xfrm>
            <a:off x="1097280" y="5869094"/>
            <a:ext cx="10981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McNeil, C. B.,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Hembree-Kigin</a:t>
            </a:r>
            <a:r>
              <a:rPr lang="en-US" altLang="zh-TW" sz="1400" dirty="0">
                <a:latin typeface="Century Gothic" panose="020B0502020202020204" pitchFamily="34" charset="0"/>
              </a:rPr>
              <a:t>, T. L. (2010). </a:t>
            </a:r>
            <a:r>
              <a:rPr lang="en-US" altLang="zh-TW" sz="1400" i="1" dirty="0">
                <a:latin typeface="Century Gothic" panose="020B0502020202020204" pitchFamily="34" charset="0"/>
              </a:rPr>
              <a:t>Parent-child interaction therapy</a:t>
            </a:r>
            <a:r>
              <a:rPr lang="en-US" altLang="zh-TW" sz="1400" dirty="0">
                <a:latin typeface="Century Gothic" panose="020B0502020202020204" pitchFamily="34" charset="0"/>
              </a:rPr>
              <a:t>. Springer.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4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如何给予清晰而有效的指示？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Google Shape;568;p38">
            <a:extLst>
              <a:ext uri="{FF2B5EF4-FFF2-40B4-BE49-F238E27FC236}">
                <a16:creationId xmlns:a16="http://schemas.microsoft.com/office/drawing/2014/main" id="{502018AD-B26E-42CE-8884-13B0D42BAAC3}"/>
              </a:ext>
            </a:extLst>
          </p:cNvPr>
          <p:cNvSpPr txBox="1"/>
          <p:nvPr/>
        </p:nvSpPr>
        <p:spPr>
          <a:xfrm>
            <a:off x="8098156" y="5580890"/>
            <a:ext cx="2075465" cy="69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zh-TW" altLang="en-US" sz="20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重温短片</a:t>
            </a:r>
            <a:endParaRPr lang="en-US" altLang="zh-TW" sz="2000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1EEB3F-477F-4C89-BB34-0CFD410F7E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3" t="-268" r="12414" b="1"/>
          <a:stretch/>
        </p:blipFill>
        <p:spPr>
          <a:xfrm>
            <a:off x="1371600" y="2211355"/>
            <a:ext cx="5617029" cy="38633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913E7F-5FB5-4B37-874F-C3D0E5BBB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889" y="378089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74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如何给予清晰而有效的指示？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引发</a:t>
            </a: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动机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给予选择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及早准备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鼓励思考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4">
            <a:extLst>
              <a:ext uri="{FF2B5EF4-FFF2-40B4-BE49-F238E27FC236}">
                <a16:creationId xmlns:a16="http://schemas.microsoft.com/office/drawing/2014/main" id="{C723E41D-74D2-A3D1-CF7F-A6B0C0CD8080}"/>
              </a:ext>
            </a:extLst>
          </p:cNvPr>
          <p:cNvSpPr txBox="1"/>
          <p:nvPr/>
        </p:nvSpPr>
        <p:spPr>
          <a:xfrm>
            <a:off x="1097280" y="5869094"/>
            <a:ext cx="10981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latin typeface="Century Gothic" panose="020B0502020202020204" pitchFamily="34" charset="0"/>
              </a:rPr>
              <a:t>林俊彬、张溢明</a:t>
            </a:r>
            <a:r>
              <a:rPr lang="en-US" altLang="zh-TW" sz="1400" dirty="0" smtClean="0">
                <a:latin typeface="Century Gothic" panose="020B0502020202020204" pitchFamily="34" charset="0"/>
              </a:rPr>
              <a:t>﹙</a:t>
            </a:r>
            <a:r>
              <a:rPr lang="en-US" altLang="zh-TW" sz="1400" dirty="0">
                <a:latin typeface="Century Gothic" panose="020B0502020202020204" pitchFamily="34" charset="0"/>
              </a:rPr>
              <a:t>2022﹚</a:t>
            </a:r>
            <a:r>
              <a:rPr lang="zh-TW" altLang="en-US" sz="1400" dirty="0">
                <a:latin typeface="Century Gothic" panose="020B0502020202020204" pitchFamily="34" charset="0"/>
              </a:rPr>
              <a:t>。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《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亲子相处的魔法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——</a:t>
            </a:r>
            <a:r>
              <a:rPr lang="zh-TW" altLang="en-US" sz="1400" i="1" dirty="0" smtClean="0">
                <a:latin typeface="Century Gothic" panose="020B0502020202020204" pitchFamily="34" charset="0"/>
              </a:rPr>
              <a:t>愉快教养</a:t>
            </a:r>
            <a:r>
              <a:rPr lang="en-US" altLang="zh-TW" sz="1400" i="1" dirty="0" smtClean="0">
                <a:latin typeface="Century Gothic" panose="020B0502020202020204" pitchFamily="34" charset="0"/>
              </a:rPr>
              <a:t>100</a:t>
            </a:r>
            <a:r>
              <a:rPr lang="zh-TW" altLang="en-US" sz="1400" i="1" dirty="0">
                <a:latin typeface="Century Gothic" panose="020B0502020202020204" pitchFamily="34" charset="0"/>
              </a:rPr>
              <a:t>招</a:t>
            </a:r>
            <a:r>
              <a:rPr lang="en-US" altLang="zh-TW" sz="1400" i="1" dirty="0">
                <a:latin typeface="Century Gothic" panose="020B0502020202020204" pitchFamily="34" charset="0"/>
              </a:rPr>
              <a:t>》</a:t>
            </a:r>
            <a:r>
              <a:rPr lang="zh-TW" altLang="en-US" sz="1400" dirty="0">
                <a:latin typeface="Century Gothic" panose="020B0502020202020204" pitchFamily="34" charset="0"/>
              </a:rPr>
              <a:t>。明窗出版社。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04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如何给予清晰而有效的指示？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900325"/>
            <a:ext cx="6249818" cy="40233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家长应该经常</a:t>
            </a:r>
            <a:r>
              <a:rPr lang="zh-TW" altLang="en-US" sz="2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鼓励子女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﹗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子女出现不恰当行为，可能是因为他们没有深思熟虑。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我们的大脑由两部份组成：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较冲动、较原始的</a:t>
            </a:r>
            <a:r>
              <a:rPr lang="zh-TW" altLang="en-US" sz="2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情感脑</a:t>
            </a:r>
            <a:endParaRPr lang="en-US" altLang="zh-TW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较理智、较高级的</a:t>
            </a:r>
            <a:r>
              <a:rPr lang="zh-TW" altLang="en-US" sz="2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知识脑</a:t>
            </a:r>
            <a:endParaRPr lang="zh-TW" altLang="en-US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当知识脑控制情感脑时，我们可以用理智控制冲动、情感和行为。当情感脑控制知识脑，就会出现「做事不经大脑」的情况。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4">
            <a:extLst>
              <a:ext uri="{FF2B5EF4-FFF2-40B4-BE49-F238E27FC236}">
                <a16:creationId xmlns:a16="http://schemas.microsoft.com/office/drawing/2014/main" id="{C723E41D-74D2-A3D1-CF7F-A6B0C0CD8080}"/>
              </a:ext>
            </a:extLst>
          </p:cNvPr>
          <p:cNvSpPr txBox="1"/>
          <p:nvPr/>
        </p:nvSpPr>
        <p:spPr>
          <a:xfrm>
            <a:off x="1097280" y="5767363"/>
            <a:ext cx="10271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latin typeface="Century Gothic" panose="020B0502020202020204" pitchFamily="34" charset="0"/>
              </a:rPr>
              <a:t>Siegel, D. J. (2020). </a:t>
            </a:r>
            <a:r>
              <a:rPr lang="en-US" altLang="zh-TW" sz="1400" i="1" dirty="0">
                <a:latin typeface="Century Gothic" panose="020B0502020202020204" pitchFamily="34" charset="0"/>
              </a:rPr>
              <a:t>The developing mind: How relationships and the brain interact to shape who we are</a:t>
            </a:r>
            <a:r>
              <a:rPr lang="en-US" altLang="zh-TW" sz="1400" dirty="0">
                <a:latin typeface="Century Gothic" panose="020B0502020202020204" pitchFamily="34" charset="0"/>
              </a:rPr>
              <a:t>. Guilford Publications.</a:t>
            </a:r>
            <a:endParaRPr lang="en-HK" sz="1400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805"/>
          <a:stretch/>
        </p:blipFill>
        <p:spPr>
          <a:xfrm>
            <a:off x="7612912" y="2317949"/>
            <a:ext cx="4019626" cy="328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43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2952</Words>
  <Application>Microsoft Office PowerPoint</Application>
  <PresentationFormat>寬螢幕</PresentationFormat>
  <Paragraphs>219</Paragraphs>
  <Slides>29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41" baseType="lpstr">
      <vt:lpstr>微軟正黑體</vt:lpstr>
      <vt:lpstr>微軟正黑體</vt:lpstr>
      <vt:lpstr>新細明體</vt:lpstr>
      <vt:lpstr>Arial</vt:lpstr>
      <vt:lpstr>Calibri</vt:lpstr>
      <vt:lpstr>Calibri Light</vt:lpstr>
      <vt:lpstr>Century Gothic</vt:lpstr>
      <vt:lpstr>Courier New</vt:lpstr>
      <vt:lpstr>Times New Roman</vt:lpstr>
      <vt:lpstr>Webdings</vt:lpstr>
      <vt:lpstr>Wingdings</vt:lpstr>
      <vt:lpstr>Retrospect</vt:lpstr>
      <vt:lpstr>管教无难度 如何处理子女的不恰当行为?</vt:lpstr>
      <vt:lpstr>大纲</vt:lpstr>
      <vt:lpstr>什么是「不恰当行为」？</vt:lpstr>
      <vt:lpstr>如何给予清晰而有效的指示？</vt:lpstr>
      <vt:lpstr>如何给予清晰而有效的指示？</vt:lpstr>
      <vt:lpstr>如何给予清晰而有效的指示？</vt:lpstr>
      <vt:lpstr>如何给予清晰而有效的指示？</vt:lpstr>
      <vt:lpstr>如何给予清晰而有效的指示？</vt:lpstr>
      <vt:lpstr>如何给予清晰而有效的指示？</vt:lpstr>
      <vt:lpstr>如何给予清晰而有效的指示？</vt:lpstr>
      <vt:lpstr>如何给予清晰而有效的指示？</vt:lpstr>
      <vt:lpstr>如何给予清晰而有效的指示？</vt:lpstr>
      <vt:lpstr>如何给予清晰而有效的指示？</vt:lpstr>
      <vt:lpstr>如何给予清晰而有效的指示？</vt:lpstr>
      <vt:lpstr>在处理不恰当行为之前</vt:lpstr>
      <vt:lpstr>如何表现同理心？</vt:lpstr>
      <vt:lpstr>哥哥与弟弟打架，妈妈先问哥哥：</vt:lpstr>
      <vt:lpstr>如何运用「我」信息？</vt:lpstr>
      <vt:lpstr>如何运用「我」信息？</vt:lpstr>
      <vt:lpstr>如何运用「我」信息？</vt:lpstr>
      <vt:lpstr>处理不恰当行为的方法</vt:lpstr>
      <vt:lpstr>处理不恰当行为的方法</vt:lpstr>
      <vt:lpstr>处理不恰当行为的方法</vt:lpstr>
      <vt:lpstr>如何运用诱导法？</vt:lpstr>
      <vt:lpstr>如何运用诱导法？</vt:lpstr>
      <vt:lpstr>如何运用诱导法？</vt:lpstr>
      <vt:lpstr>如何让子女承担后果？</vt:lpstr>
      <vt:lpstr>如何让子女承担后果？</vt:lpstr>
      <vt:lpstr>总结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2024-02-14T08:26:52Z</dcterms:created>
  <dcterms:modified xsi:type="dcterms:W3CDTF">2024-04-29T02:45:50Z</dcterms:modified>
</cp:coreProperties>
</file>