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4" r:id="rId1"/>
  </p:sldMasterIdLst>
  <p:notesMasterIdLst>
    <p:notesMasterId r:id="rId16"/>
  </p:notesMasterIdLst>
  <p:sldIdLst>
    <p:sldId id="256" r:id="rId2"/>
    <p:sldId id="259" r:id="rId3"/>
    <p:sldId id="273" r:id="rId4"/>
    <p:sldId id="285" r:id="rId5"/>
    <p:sldId id="272" r:id="rId6"/>
    <p:sldId id="275" r:id="rId7"/>
    <p:sldId id="281" r:id="rId8"/>
    <p:sldId id="260" r:id="rId9"/>
    <p:sldId id="282" r:id="rId10"/>
    <p:sldId id="266" r:id="rId11"/>
    <p:sldId id="288" r:id="rId12"/>
    <p:sldId id="280" r:id="rId13"/>
    <p:sldId id="290" r:id="rId14"/>
    <p:sldId id="278" r:id="rId1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E072"/>
    <a:srgbClr val="2EF2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5" autoAdjust="0"/>
    <p:restoredTop sz="77532" autoAdjust="0"/>
  </p:normalViewPr>
  <p:slideViewPr>
    <p:cSldViewPr snapToGrid="0">
      <p:cViewPr varScale="1">
        <p:scale>
          <a:sx n="85" d="100"/>
          <a:sy n="85" d="100"/>
        </p:scale>
        <p:origin x="214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2" d="100"/>
        <a:sy n="13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0FCF7-3F1C-49ED-ADD8-CEB472629FDD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HK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HK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663E45-6D40-492B-97EF-F3B27C078FB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0108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97379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11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55703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很多吸煙人士都知道吸煙的害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處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，他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們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曾經嘗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試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戒煙，有些人成功戒煙，但仍有不少人都半途而廢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你認為他們戒煙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遇上什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麼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困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難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endParaRPr lang="en-US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你認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有什麼方法可以幫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助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他們成功戒煙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上癮、沒有恆心、習慣難改、工作環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境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活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影響等；幫助戒煙方法包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括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家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人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鼓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勵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及支持，自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律、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避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開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吸煙環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境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、堅毅、關心等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zh-HK" altLang="en-US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3454905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1306244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2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846639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引導學生觀察及討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論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吸煙對健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康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的影響。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3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495785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4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591849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師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展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示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關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禁煙標誌及煙草產品包裝的健康忠告圖片，透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過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提問帶出煙草對人體健康的危害。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提問舉隅：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們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見過這些標誌嗎？標誌表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示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什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麼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意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思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lvl="0"/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你有沒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有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在公眾地方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見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過有人吸煙？在哪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裡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見過？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當時你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和身邊的人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感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受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如何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為什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麼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？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5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765182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教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師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向學生展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示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電子煙的圖片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，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學生分組進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行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小組討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論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。</a:t>
            </a:r>
            <a:r>
              <a:rPr lang="en-US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工作紙</a:t>
            </a:r>
            <a:r>
              <a:rPr lang="en-US" altLang="zh-TW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附件一</a:t>
            </a:r>
            <a:r>
              <a:rPr lang="en-US" altLang="zh-TW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</a:t>
            </a:r>
            <a:endParaRPr lang="en-US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altLang="zh-TW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煙商為了為滿足青年人好奇和貪新鮮的心態，製造不同口味的電子煙，如水果、汽水、朱古力等，令青年人誤信電子煙較傳統香煙更健康及時尚，以吸引他們吸食。</a:t>
            </a:r>
          </a:p>
          <a:p>
            <a:endParaRPr lang="zh-TW" altLang="en-US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zh-TW" alt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電子煙製造商經常以多種味道，並配以「不會上癮」、「幫助戒煙」、「已獲認證」及「環保」等字眼誤導消費者有關電子煙的安全性，吸引青少年使用。</a:t>
            </a:r>
          </a:p>
          <a:p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6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703206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播放反吸煙宣傳片</a:t>
            </a:r>
            <a:r>
              <a:rPr lang="en-US" altLang="zh-TW" dirty="0"/>
              <a:t>《</a:t>
            </a:r>
            <a:r>
              <a:rPr lang="zh-TW" altLang="en-US" dirty="0"/>
              <a:t>變種篇</a:t>
            </a:r>
            <a:r>
              <a:rPr lang="en-US" altLang="zh-TW" dirty="0"/>
              <a:t>》</a:t>
            </a:r>
          </a:p>
          <a:p>
            <a:r>
              <a:rPr lang="zh-TW" altLang="en-US" dirty="0"/>
              <a:t>教師帶領學生就影片內容作討論，釐清電子煙只是傳統香煙的變種，同樣會損害身體健康。</a:t>
            </a:r>
          </a:p>
          <a:p>
            <a:endParaRPr lang="zh-TW" altLang="en-US" dirty="0"/>
          </a:p>
          <a:p>
            <a:r>
              <a:rPr lang="zh-TW" altLang="en-US" dirty="0"/>
              <a:t>提問舉隅：</a:t>
            </a:r>
          </a:p>
          <a:p>
            <a:r>
              <a:rPr lang="zh-TW" altLang="en-US" dirty="0"/>
              <a:t>你認為煙草產品包裝的健康忠告圖片是否同樣適用於電子煙？為什麼</a:t>
            </a:r>
            <a:r>
              <a:rPr lang="zh-TW" altLang="en-US" dirty="0" smtClean="0"/>
              <a:t>？</a:t>
            </a:r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教師亦可進一步與學生觀看衞生署有關短片  </a:t>
            </a:r>
            <a:r>
              <a:rPr lang="en-US" altLang="zh-TW" dirty="0" smtClean="0"/>
              <a:t>www.isd.gov.hk/chi/tvapi/19_md318.html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7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46532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讓學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生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明白電子煙只是傳統香煙的變種，並提高對這些產</a:t>
            </a:r>
            <a:r>
              <a:rPr lang="zh-TW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品</a:t>
            </a:r>
            <a:r>
              <a:rPr lang="zh-HK" altLang="zh-HK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的警覺。</a:t>
            </a:r>
            <a:endParaRPr lang="zh-TW" altLang="zh-HK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8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2075447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663E45-6D40-492B-97EF-F3B27C078FB5}" type="slidenum">
              <a:rPr lang="zh-HK" altLang="en-US" smtClean="0"/>
              <a:t>10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9486620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6356405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全景圖片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60610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標題與說明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400365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述 (含標題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zh-TW" altLang="en-US"/>
              <a:t>編輯母片文字樣式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370560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8898065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349306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圖片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529777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1410708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841248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9604333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7234959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24959793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7693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156374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1587205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42440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726623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1DF1E94B-7922-4DAF-87C5-8584BCEF4E33}" type="datetimeFigureOut">
              <a:rPr lang="zh-HK" altLang="en-US" smtClean="0"/>
              <a:t>12/10/2020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AEC9D8-8C6D-41D0-9B8A-A552FA11225E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0345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  <p:sldLayoutId id="2147483916" r:id="rId12"/>
    <p:sldLayoutId id="2147483917" r:id="rId13"/>
    <p:sldLayoutId id="2147483918" r:id="rId14"/>
    <p:sldLayoutId id="2147483919" r:id="rId15"/>
    <p:sldLayoutId id="2147483920" r:id="rId16"/>
    <p:sldLayoutId id="2147483921" r:id="rId17"/>
  </p:sldLayoutIdLst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hyperlink" Target="http://www.smokefree.hk/UserFiles/video/API/html/videoplay_api33_tc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hyperlink" Target="http://www.smokefree.hk/UserFiles/video/API/html/videoplay_api38_tc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8733" cy="6858000"/>
          </a:xfrm>
          <a:prstGeom prst="rect">
            <a:avLst/>
          </a:prstGeom>
        </p:spPr>
      </p:pic>
      <p:sp>
        <p:nvSpPr>
          <p:cNvPr id="75" name="矩形 74"/>
          <p:cNvSpPr/>
          <p:nvPr/>
        </p:nvSpPr>
        <p:spPr>
          <a:xfrm>
            <a:off x="4063998" y="2613392"/>
            <a:ext cx="496025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spcBef>
                <a:spcPts val="2400"/>
              </a:spcBef>
            </a:pPr>
            <a:r>
              <a:rPr lang="zh-TW" altLang="zh-HK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生活事件事例</a:t>
            </a:r>
            <a:endParaRPr lang="en-US" altLang="zh-TW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  <a:p>
            <a:pPr algn="r">
              <a:spcBef>
                <a:spcPts val="2400"/>
              </a:spcBef>
            </a:pPr>
            <a:r>
              <a:rPr lang="zh-TW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「電子煙危害健康</a:t>
            </a:r>
            <a:r>
              <a:rPr lang="zh-HK" altLang="en-US" sz="4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」</a:t>
            </a:r>
            <a:endParaRPr lang="zh-HK" alt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8" name="矩形 77"/>
          <p:cNvSpPr/>
          <p:nvPr/>
        </p:nvSpPr>
        <p:spPr>
          <a:xfrm>
            <a:off x="4405744" y="4251032"/>
            <a:ext cx="444433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價值觀教育</a:t>
            </a:r>
          </a:p>
          <a:p>
            <a:pPr algn="r"/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初小至高小</a:t>
            </a:r>
          </a:p>
          <a:p>
            <a:pPr algn="r"/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教育局 </a:t>
            </a:r>
            <a:endParaRPr lang="en-US" altLang="zh-TW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algn="r"/>
            <a:r>
              <a:rPr lang="zh-TW" altLang="en-US" sz="20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德育、公民及國民教育組</a:t>
            </a:r>
            <a:r>
              <a:rPr lang="zh-TW" alt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製作</a:t>
            </a:r>
            <a:endParaRPr lang="en-US" altLang="zh-TW" sz="2000" b="1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  <a:p>
            <a:pPr algn="r"/>
            <a:r>
              <a:rPr lang="en-US" altLang="zh-TW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2020</a:t>
            </a:r>
            <a:r>
              <a:rPr lang="zh-TW" altLang="en-US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年</a:t>
            </a:r>
            <a:r>
              <a:rPr lang="en-US" altLang="zh-TW" sz="2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10</a:t>
            </a:r>
            <a:r>
              <a:rPr lang="zh-TW" altLang="en-US" sz="2000" b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  <a:sym typeface="Arial" panose="020B0604020202020204" pitchFamily="34" charset="0"/>
              </a:rPr>
              <a:t>月</a:t>
            </a:r>
            <a:endParaRPr lang="en-US" altLang="zh-TW" sz="2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  <a:sym typeface="Arial" panose="020B0604020202020204" pitchFamily="34" charset="0"/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107504" y="6515103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417772297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3975" y="712268"/>
            <a:ext cx="8481118" cy="3710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吸煙的禍害</a:t>
            </a:r>
            <a:endParaRPr lang="zh-TW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電子煙、加熱煙和任何煙類產品一樣含有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嚴重危害健康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的物質，吸食後不單只令人上癮，更可引致呼吸道和心血管疾病，例如咳嗽、支氣管炎、肺癌、中風、心臟病等，甚至死亡。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兒童一旦接觸尼古丁，更會影響腦部發育。懷孕婦女吸食煙害物品，更會影響胎兒，導致發育不健全、畸胎和智力受損等問題。</a:t>
            </a:r>
          </a:p>
          <a:p>
            <a:pPr marL="0" indent="0">
              <a:buNone/>
            </a:pPr>
            <a:endParaRPr lang="zh-TW" altLang="zh-HK" sz="3200" dirty="0">
              <a:solidFill>
                <a:srgbClr val="92D050"/>
              </a:solidFill>
              <a:latin typeface="+mn-ea"/>
              <a:ea typeface="+mn-ea"/>
            </a:endParaRPr>
          </a:p>
          <a:p>
            <a:endParaRPr lang="zh-HK" altLang="en-US" sz="3200" dirty="0">
              <a:solidFill>
                <a:srgbClr val="92D050"/>
              </a:solidFill>
              <a:latin typeface="+mn-ea"/>
              <a:ea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433" y="4655302"/>
            <a:ext cx="4670170" cy="220269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3490" y="4189615"/>
            <a:ext cx="1478815" cy="266838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7504" y="6515103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202603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E50D010-9183-4C25-AE07-C4C0FEDF89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延展活動</a:t>
            </a:r>
            <a:r>
              <a:rPr lang="en-US" altLang="zh-TW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: </a:t>
            </a:r>
            <a:r>
              <a:rPr lang="zh-TW" altLang="en-US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煙</a:t>
            </a:r>
            <a:r>
              <a:rPr lang="zh-TW" altLang="en-US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民爺爺</a:t>
            </a:r>
            <a:endParaRPr lang="zh-HK" altLang="en-US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D6138AF-9007-44ED-9E79-6F40F6341F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122885" y="2231961"/>
            <a:ext cx="5048100" cy="4099365"/>
          </a:xfrm>
        </p:spPr>
        <p:txBody>
          <a:bodyPr>
            <a:noAutofit/>
          </a:bodyPr>
          <a:lstStyle/>
          <a:p>
            <a:pPr algn="just">
              <a:spcAft>
                <a:spcPts val="600"/>
              </a:spcAft>
            </a:pPr>
            <a:r>
              <a:rPr lang="zh-TW" altLang="en-US" sz="3200" u="sng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小明</a:t>
            </a:r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的</a:t>
            </a:r>
            <a:r>
              <a:rPr lang="zh-TW" altLang="en-US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爺爺今年</a:t>
            </a:r>
            <a:r>
              <a:rPr lang="en-US" altLang="zh-TW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75</a:t>
            </a:r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歲，他</a:t>
            </a:r>
            <a:r>
              <a:rPr lang="zh-TW" altLang="en-US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是一位煙齡</a:t>
            </a:r>
            <a:r>
              <a:rPr lang="en-US" altLang="zh-TW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60</a:t>
            </a:r>
            <a:r>
              <a:rPr lang="zh-TW" altLang="en-US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年的煙民。</a:t>
            </a:r>
            <a:endParaRPr lang="en-US" altLang="zh-TW" sz="32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algn="just" hangingPunct="0">
              <a:spcAft>
                <a:spcPts val="600"/>
              </a:spcAft>
            </a:pPr>
            <a:r>
              <a:rPr lang="zh-TW" altLang="en-US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爺爺經常</a:t>
            </a:r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生病，爸爸</a:t>
            </a:r>
            <a:r>
              <a:rPr lang="zh-TW" altLang="en-US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說爺爺患了</a:t>
            </a:r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肺病，</a:t>
            </a:r>
            <a:r>
              <a:rPr lang="zh-TW" altLang="en-US" sz="3200" u="sng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小明</a:t>
            </a:r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很</a:t>
            </a:r>
            <a:r>
              <a:rPr lang="zh-TW" altLang="en-US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擔心</a:t>
            </a:r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。</a:t>
            </a:r>
            <a:endParaRPr lang="en-US" altLang="zh-TW" sz="32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126" y="2599002"/>
            <a:ext cx="1767993" cy="168264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212513" y="6449384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3347311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0454" y="0"/>
            <a:ext cx="6523092" cy="6858000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49630" y="151437"/>
            <a:ext cx="7055380" cy="1400530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短片</a:t>
            </a:r>
          </a:p>
        </p:txBody>
      </p:sp>
      <p:pic>
        <p:nvPicPr>
          <p:cNvPr id="4" name="內容版面配置區 3">
            <a:hlinkClick r:id="rId4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t="6919" r="80100" b="47143"/>
          <a:stretch/>
        </p:blipFill>
        <p:spPr>
          <a:xfrm>
            <a:off x="1908125" y="1703403"/>
            <a:ext cx="4161205" cy="308773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7504" y="6515103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623795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1935900-A946-40AC-B503-8D8FBC8EC3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904" y="945808"/>
            <a:ext cx="7055380" cy="1400530"/>
          </a:xfrm>
        </p:spPr>
        <p:txBody>
          <a:bodyPr/>
          <a:lstStyle/>
          <a:p>
            <a:pPr algn="just"/>
            <a:r>
              <a:rPr lang="zh-TW" altLang="en-US" sz="3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假如你是</a:t>
            </a:r>
            <a:r>
              <a:rPr lang="zh-TW" altLang="en-US" sz="3600" u="sng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小明</a:t>
            </a:r>
            <a:r>
              <a:rPr lang="zh-TW" altLang="en-US" sz="3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，試用以下其中一個方法，勸</a:t>
            </a:r>
            <a:r>
              <a:rPr lang="zh-TW" altLang="en-US" sz="36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爺爺</a:t>
            </a:r>
            <a:r>
              <a:rPr lang="zh-TW" altLang="en-US" sz="36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戒煙</a:t>
            </a:r>
            <a:endParaRPr lang="zh-HK" altLang="en-US" sz="36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CEDA068-FBBC-421C-ADD3-E569C14E0C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4630" y="2756308"/>
            <a:ext cx="6711654" cy="4195481"/>
          </a:xfrm>
        </p:spPr>
        <p:txBody>
          <a:bodyPr>
            <a:normAutofit/>
          </a:bodyPr>
          <a:lstStyle/>
          <a:p>
            <a:pPr marL="457200" indent="-457200">
              <a:buAutoNum type="arabicParenBoth"/>
            </a:pPr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寫信</a:t>
            </a:r>
            <a:endParaRPr lang="en-US" altLang="zh-TW" sz="3200" dirty="0" smtClean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457200" indent="-457200">
              <a:buAutoNum type="arabicParenBoth"/>
            </a:pPr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拍片</a:t>
            </a:r>
            <a:endParaRPr lang="en-US" altLang="zh-TW" sz="32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457200" indent="-457200">
              <a:buAutoNum type="arabicParenBoth"/>
            </a:pPr>
            <a:r>
              <a:rPr lang="zh-TW" altLang="en-US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畫</a:t>
            </a:r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漫畫</a:t>
            </a:r>
            <a:endParaRPr lang="en-US" altLang="zh-TW" sz="3200" dirty="0">
              <a:latin typeface="微軟正黑體 Light" panose="020B0304030504040204" pitchFamily="34" charset="-120"/>
              <a:ea typeface="微軟正黑體 Light" panose="020B0304030504040204" pitchFamily="34" charset="-120"/>
            </a:endParaRPr>
          </a:p>
          <a:p>
            <a:pPr marL="457200" indent="-457200">
              <a:buAutoNum type="arabicParenBoth"/>
            </a:pPr>
            <a:endParaRPr lang="en-US" altLang="zh-HK" sz="1600" dirty="0"/>
          </a:p>
        </p:txBody>
      </p:sp>
      <p:sp>
        <p:nvSpPr>
          <p:cNvPr id="8" name="AutoShape 8" descr="Supply page message list brown Free Phot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50" t="1181" r="-43450" b="-1181"/>
          <a:stretch/>
        </p:blipFill>
        <p:spPr>
          <a:xfrm>
            <a:off x="5632934" y="3075289"/>
            <a:ext cx="4446700" cy="296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115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7317" y="108064"/>
            <a:ext cx="8540284" cy="428105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2400"/>
              </a:spcBef>
              <a:buNone/>
            </a:pPr>
            <a:r>
              <a:rPr lang="zh-TW" altLang="en-US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總</a:t>
            </a:r>
            <a:r>
              <a:rPr lang="zh-TW" altLang="zh-HK" sz="5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結</a:t>
            </a:r>
            <a:endParaRPr lang="zh-TW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吸煙危害健康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電子煙與傳統香煙一樣會對自己和其他人造成健康危害，而且一旦染上煙癮</a:t>
            </a:r>
            <a:r>
              <a:rPr lang="zh-TW" altLang="en-US" sz="2600" dirty="0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，便</a:t>
            </a: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難以戒除。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我們要愛惜身體，不要嘗試吸第一口煙。</a:t>
            </a:r>
            <a:endParaRPr lang="en-US" altLang="zh-TW" sz="2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zh-TW" altLang="en-US" sz="26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我們亦應關心身邊吸煙人士的健康，鼓勵他們及早戒除吸煙的不良習慣。要成功戒煙，必須要下定決心，再加上家人及親友的支持和鼓勵，便會事半功倍。</a:t>
            </a:r>
          </a:p>
          <a:p>
            <a:pPr marL="0" indent="0">
              <a:buNone/>
            </a:pPr>
            <a:endParaRPr lang="zh-TW" altLang="zh-HK" sz="3200" dirty="0">
              <a:solidFill>
                <a:srgbClr val="92D050"/>
              </a:solidFill>
              <a:latin typeface="+mn-ea"/>
              <a:ea typeface="+mn-ea"/>
            </a:endParaRPr>
          </a:p>
          <a:p>
            <a:endParaRPr lang="zh-HK" altLang="en-US" sz="3200" dirty="0">
              <a:solidFill>
                <a:srgbClr val="92D050"/>
              </a:solidFill>
              <a:latin typeface="+mn-ea"/>
              <a:ea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15000" y="3913275"/>
            <a:ext cx="1795084" cy="2813108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74000" y="4159651"/>
            <a:ext cx="1790700" cy="1233000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116" y="4276334"/>
            <a:ext cx="2411484" cy="208698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212513" y="6449384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74021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4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8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8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8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800" fill="hold">
                                          <p:stCondLst>
                                            <p:cond delay="3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758" y="376182"/>
            <a:ext cx="8582071" cy="6481818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23570" y="572051"/>
            <a:ext cx="9404723" cy="694595"/>
          </a:xfrm>
        </p:spPr>
        <p:txBody>
          <a:bodyPr/>
          <a:lstStyle/>
          <a:p>
            <a:pPr algn="ctr"/>
            <a:r>
              <a:rPr lang="zh-TW" altLang="zh-HK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學習重點</a:t>
            </a:r>
            <a:endParaRPr lang="zh-HK" altLang="en-US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96338" y="1314092"/>
            <a:ext cx="7964905" cy="47524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19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內容概要：</a:t>
            </a:r>
          </a:p>
          <a:p>
            <a:pPr marL="0" indent="0">
              <a:buNone/>
            </a:pPr>
            <a:r>
              <a:rPr lang="zh-TW" altLang="en-US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通過短片討論，探討電子煙對健康的禍害，並鼓勵學生嘗試幫助吸煙人士戒煙。</a:t>
            </a:r>
            <a:endParaRPr lang="en-US" altLang="zh-TW" sz="19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spcBef>
                <a:spcPts val="600"/>
              </a:spcBef>
              <a:buNone/>
            </a:pPr>
            <a:endParaRPr lang="en-US" altLang="zh-TW" sz="1900" kern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HK" sz="1900" b="1" kern="1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學習目標：</a:t>
            </a:r>
            <a:endParaRPr lang="zh-TW" altLang="zh-HK" sz="19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 algn="just">
              <a:spcBef>
                <a:spcPts val="1200"/>
              </a:spcBef>
              <a:buNone/>
            </a:pPr>
            <a:r>
              <a:rPr lang="en-US" altLang="zh-TW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1.	</a:t>
            </a:r>
            <a:r>
              <a:rPr lang="zh-TW" altLang="en-US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幫助學生認識煙</a:t>
            </a:r>
            <a:r>
              <a:rPr lang="en-US" altLang="zh-TW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 </a:t>
            </a:r>
            <a:r>
              <a:rPr lang="zh-TW" altLang="en-US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包括電子煙</a:t>
            </a:r>
            <a:r>
              <a:rPr lang="en-US" altLang="zh-TW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的禍害</a:t>
            </a:r>
          </a:p>
          <a:p>
            <a:pPr marL="541338" indent="-541338" algn="just">
              <a:spcBef>
                <a:spcPts val="1200"/>
              </a:spcBef>
              <a:buNone/>
            </a:pPr>
            <a:r>
              <a:rPr lang="en-US" altLang="zh-TW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2.	</a:t>
            </a:r>
            <a:r>
              <a:rPr lang="zh-TW" altLang="en-US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提高學生對新型吸煙產品（包括電子煙及加熱非燃燒煙草產品等）的警覺性</a:t>
            </a:r>
          </a:p>
          <a:p>
            <a:pPr marL="541338" indent="-541338" algn="just">
              <a:spcBef>
                <a:spcPts val="1200"/>
              </a:spcBef>
              <a:buNone/>
            </a:pPr>
            <a:r>
              <a:rPr lang="en-US" altLang="zh-TW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3.	</a:t>
            </a:r>
            <a:r>
              <a:rPr lang="zh-TW" altLang="en-US" sz="19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培養學生建立健康生活模式，關心自己和他人健康，拒絕吸煙</a:t>
            </a:r>
          </a:p>
          <a:p>
            <a:pPr marL="514350" indent="-514350" algn="just">
              <a:spcBef>
                <a:spcPts val="600"/>
              </a:spcBef>
              <a:buAutoNum type="arabicPeriod"/>
            </a:pPr>
            <a:endParaRPr lang="zh-TW" altLang="zh-HK" sz="1900" kern="1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zh-HK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價值觀和態度</a:t>
            </a:r>
            <a:r>
              <a:rPr lang="en-US" altLang="zh-TW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 </a:t>
            </a:r>
            <a:r>
              <a:rPr lang="en-US" altLang="zh-HK" sz="19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:</a:t>
            </a:r>
          </a:p>
          <a:p>
            <a:pPr marL="0" indent="0">
              <a:buNone/>
            </a:pPr>
            <a:r>
              <a:rPr lang="en-US" altLang="zh-TW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	</a:t>
            </a:r>
            <a:r>
              <a:rPr lang="zh-TW" altLang="en-US" sz="1900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愛惜自己、自律、關懷、健康生活</a:t>
            </a:r>
            <a:endParaRPr lang="zh-HK" altLang="en-US" sz="19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107504" y="6515103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685462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http://www.ysp.org.hk/wp-content/uploads/2010/09/p1-e128497465965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0" y="2712802"/>
            <a:ext cx="2514215" cy="173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http://www.ysp.org.hk/wp-content/uploads/2010/09/p2-e1284974778615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870" y="442834"/>
            <a:ext cx="2510159" cy="1739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 descr="http://www.ysp.org.hk/wp-content/uploads/2010/09/p3-e1284974980804.gif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0" y="4890547"/>
            <a:ext cx="2514215" cy="1739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 descr="http://www.ysp.org.hk/wp-content/uploads/2010/09/p4-e1284975094290.gif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173" y="2712802"/>
            <a:ext cx="2508856" cy="1730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 descr="http://www.ysp.org.hk/wp-content/uploads/2010/09/p5-e1284975211448.gif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00" y="451688"/>
            <a:ext cx="2514215" cy="173089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 descr="http://www.ysp.org.hk/wp-content/uploads/2010/09/p6.gif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5870" y="4890547"/>
            <a:ext cx="2508856" cy="17397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矩形 1"/>
          <p:cNvSpPr/>
          <p:nvPr/>
        </p:nvSpPr>
        <p:spPr>
          <a:xfrm>
            <a:off x="5962984" y="2099413"/>
            <a:ext cx="30673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TW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（一）</a:t>
            </a:r>
            <a:endParaRPr lang="en-US" altLang="zh-TW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algn="ctr"/>
            <a:r>
              <a:rPr lang="zh-HK" altLang="zh-HK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吸煙對健</a:t>
            </a:r>
            <a:r>
              <a:rPr lang="zh-TW" altLang="zh-HK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康</a:t>
            </a:r>
            <a:r>
              <a:rPr lang="zh-TW" altLang="en-US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有什麼</a:t>
            </a:r>
            <a:r>
              <a:rPr lang="zh-HK" altLang="zh-HK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影響</a:t>
            </a:r>
            <a:r>
              <a:rPr lang="en-US" altLang="zh-TW" sz="36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endParaRPr lang="zh-TW" alt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7497985" y="6491791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458770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253975" y="712268"/>
            <a:ext cx="8481118" cy="3710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40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吸煙的禍害</a:t>
            </a:r>
            <a:endParaRPr lang="zh-TW" altLang="zh-HK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 smtClean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煙含有</a:t>
            </a:r>
            <a:r>
              <a:rPr lang="zh-TW" altLang="en-US" sz="24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嚴重危害健康</a:t>
            </a:r>
            <a:r>
              <a:rPr lang="zh-TW" altLang="en-US" sz="2400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的物質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，吸食後不單只令人上癮，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更可引致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呼吸道和心血管疾病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，例如咳嗽、支氣管炎、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indent="0">
              <a:buNone/>
            </a:pP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　肺癌、中風、心臟病等，甚至死亡。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兒童一旦接觸尼古丁，更會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影響腦部發育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。</a:t>
            </a:r>
            <a:endParaRPr lang="en-US" altLang="zh-TW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懷孕婦女吸食煙害物品，更會</a:t>
            </a:r>
            <a:r>
              <a:rPr lang="zh-TW" altLang="en-US" sz="24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影響胎兒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，導致發育不健全、畸胎和智力受損等問題。</a:t>
            </a:r>
          </a:p>
          <a:p>
            <a:pPr marL="0" indent="0">
              <a:buNone/>
            </a:pPr>
            <a:endParaRPr lang="zh-TW" altLang="zh-HK" sz="3200" dirty="0">
              <a:solidFill>
                <a:srgbClr val="92D050"/>
              </a:solidFill>
              <a:latin typeface="+mn-ea"/>
              <a:ea typeface="+mn-ea"/>
            </a:endParaRPr>
          </a:p>
          <a:p>
            <a:endParaRPr lang="zh-HK" altLang="en-US" sz="3200" dirty="0">
              <a:solidFill>
                <a:srgbClr val="92D050"/>
              </a:solidFill>
              <a:latin typeface="+mn-ea"/>
              <a:ea typeface="+mn-ea"/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433" y="4655302"/>
            <a:ext cx="4670170" cy="220269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953490" y="4189615"/>
            <a:ext cx="1478815" cy="266838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107504" y="6515103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02427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é¦æ¸¯ç¦ççåçæå°çµæ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55" y="2358770"/>
            <a:ext cx="1979448" cy="195553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 descr="http://www.ysp.org.hk/wp-content/uploads/2010/09/under18gif-e1285035906161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9361" y="1835068"/>
            <a:ext cx="5875422" cy="3270871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文字方塊 5"/>
          <p:cNvSpPr txBox="1"/>
          <p:nvPr/>
        </p:nvSpPr>
        <p:spPr>
          <a:xfrm>
            <a:off x="107504" y="6515103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  <p:sp>
        <p:nvSpPr>
          <p:cNvPr id="3" name="文字方塊 2">
            <a:extLst>
              <a:ext uri="{FF2B5EF4-FFF2-40B4-BE49-F238E27FC236}">
                <a16:creationId xmlns:a16="http://schemas.microsoft.com/office/drawing/2014/main" id="{BF4AB635-7454-4225-AFBA-0A341B82A2AB}"/>
              </a:ext>
            </a:extLst>
          </p:cNvPr>
          <p:cNvSpPr txBox="1"/>
          <p:nvPr/>
        </p:nvSpPr>
        <p:spPr>
          <a:xfrm>
            <a:off x="634483" y="410547"/>
            <a:ext cx="54677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kern="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政府提醒市民吸煙的禍害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256017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4516" y="942392"/>
            <a:ext cx="7251076" cy="4429370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2421277" y="1140860"/>
            <a:ext cx="430144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4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想一想</a:t>
            </a:r>
            <a:endParaRPr lang="zh-HK" altLang="en-US" sz="2400" b="1" dirty="0">
              <a:solidFill>
                <a:schemeClr val="accent1">
                  <a:lumMod val="60000"/>
                  <a:lumOff val="40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2195177" y="1602525"/>
            <a:ext cx="583445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41338" indent="-541338">
              <a:spcBef>
                <a:spcPts val="2400"/>
              </a:spcBef>
            </a:pPr>
            <a:r>
              <a:rPr lang="en-US" altLang="zh-TW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1. </a:t>
            </a:r>
            <a:r>
              <a:rPr lang="zh-TW" altLang="en-U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你聽／見過電子煙嗎</a:t>
            </a:r>
            <a:r>
              <a:rPr lang="en-US" altLang="zh-TW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?</a:t>
            </a:r>
            <a:r>
              <a:rPr lang="zh-TW" alt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在</a:t>
            </a:r>
            <a:r>
              <a:rPr lang="zh-TW" altLang="en-U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什麼地方</a:t>
            </a:r>
            <a:r>
              <a:rPr lang="zh-TW" alt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聽</a:t>
            </a:r>
            <a:r>
              <a:rPr lang="en-US" altLang="zh-TW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／</a:t>
            </a:r>
            <a:r>
              <a:rPr lang="zh-TW" altLang="en-US" sz="2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見</a:t>
            </a:r>
            <a:r>
              <a:rPr lang="zh-TW" altLang="en-U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過？</a:t>
            </a:r>
            <a:endParaRPr lang="en-US" altLang="zh-TW" sz="2800" dirty="0">
              <a:solidFill>
                <a:schemeClr val="bg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541338" indent="-541338">
              <a:spcBef>
                <a:spcPts val="2400"/>
              </a:spcBef>
            </a:pPr>
            <a:r>
              <a:rPr lang="en-US" altLang="zh-TW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2.	</a:t>
            </a:r>
            <a:r>
              <a:rPr lang="zh-TW" altLang="en-U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電子煙與傳統香煙有什麼分別？對健康一樣有害嗎？</a:t>
            </a:r>
            <a:endParaRPr lang="en-US" altLang="zh-TW" sz="2800" dirty="0">
              <a:solidFill>
                <a:schemeClr val="bg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>
              <a:spcBef>
                <a:spcPts val="2400"/>
              </a:spcBef>
            </a:pPr>
            <a:r>
              <a:rPr lang="en-US" altLang="zh-TW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3.	 </a:t>
            </a:r>
            <a:r>
              <a:rPr lang="zh-TW" altLang="en-US" sz="2800" dirty="0">
                <a:solidFill>
                  <a:schemeClr val="bg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為什麼還會有人選擇吸食電子煙？</a:t>
            </a:r>
            <a:endParaRPr lang="en-US" altLang="zh-TW" sz="2800" dirty="0">
              <a:solidFill>
                <a:schemeClr val="bg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742950" indent="-742950">
              <a:buAutoNum type="arabicPeriod" startAt="2"/>
            </a:pPr>
            <a:endParaRPr lang="zh-HK" altLang="en-US" sz="36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7" y="4239491"/>
            <a:ext cx="1738850" cy="261850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7507794" y="6472976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44518C7C-746B-4FF1-9200-A6466F293615}"/>
              </a:ext>
            </a:extLst>
          </p:cNvPr>
          <p:cNvSpPr txBox="1"/>
          <p:nvPr/>
        </p:nvSpPr>
        <p:spPr>
          <a:xfrm>
            <a:off x="325272" y="226018"/>
            <a:ext cx="64441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/>
              <a:t>（二）電子</a:t>
            </a:r>
            <a:r>
              <a:rPr lang="zh-TW" altLang="en-US" sz="3200" dirty="0" smtClean="0"/>
              <a:t>煙</a:t>
            </a:r>
            <a:endParaRPr lang="zh-HK" altLang="en-US" sz="3200" dirty="0"/>
          </a:p>
        </p:txBody>
      </p:sp>
    </p:spTree>
    <p:extLst>
      <p:ext uri="{BB962C8B-B14F-4D97-AF65-F5344CB8AC3E}">
        <p14:creationId xmlns:p14="http://schemas.microsoft.com/office/powerpoint/2010/main" val="426873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836" y="1140951"/>
            <a:ext cx="7741229" cy="5244682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2836" y="216242"/>
            <a:ext cx="7055380" cy="1400530"/>
          </a:xfrm>
        </p:spPr>
        <p:txBody>
          <a:bodyPr/>
          <a:lstStyle/>
          <a:p>
            <a:pPr algn="ctr"/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短片</a:t>
            </a:r>
          </a:p>
        </p:txBody>
      </p:sp>
      <p:pic>
        <p:nvPicPr>
          <p:cNvPr id="4" name="內容版面配置區 3">
            <a:hlinkClick r:id="rId4"/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-1" t="6530" r="80200" b="46912"/>
          <a:stretch/>
        </p:blipFill>
        <p:spPr>
          <a:xfrm>
            <a:off x="2263139" y="1449371"/>
            <a:ext cx="4326999" cy="3270242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7504" y="6515103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509972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300791" y="1191125"/>
            <a:ext cx="824163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2400"/>
              </a:spcBef>
            </a:pPr>
            <a:r>
              <a:rPr lang="zh-TW" altLang="zh-HK" sz="2800" u="sng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針對好奇及追求新鮮的年青人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"/>
            </a:pP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包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裝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新潮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：外形與煙草製品（如捲煙、雪茄、煙斗或水煙）相似，也有些是日常用品形狀，如鋼筆、</a:t>
            </a:r>
            <a:r>
              <a:rPr lang="en-US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USB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記憶棒等。</a:t>
            </a: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"/>
            </a:pP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有些電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子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煙標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榜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清新口味：例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如士多啤梨、提子等水果味、薄荷味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，朱古力味，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味道比傳統香煙淡和甜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，有</a:t>
            </a:r>
            <a:r>
              <a:rPr lang="en-US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8,000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多種不同口味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。</a:t>
            </a:r>
            <a:endParaRPr lang="en-US" altLang="zh-HK" sz="280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  <a:p>
            <a:pPr marL="342900" indent="-342900">
              <a:spcBef>
                <a:spcPts val="2400"/>
              </a:spcBef>
              <a:buFont typeface="Wingdings" panose="05000000000000000000" pitchFamily="2" charset="2"/>
              <a:buChar char=""/>
            </a:pP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標榜健康及時尚：例如沒有傳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統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香煙的煙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燻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味、加入維他命、可作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為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傳統香煙的代替品，甚</a:t>
            </a:r>
            <a:r>
              <a:rPr lang="zh-TW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至聲稱</a:t>
            </a:r>
            <a:r>
              <a:rPr lang="zh-HK" altLang="zh-HK" sz="2800" dirty="0"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rPr>
              <a:t>可以幫助戒煙。</a:t>
            </a:r>
            <a:endParaRPr lang="zh-HK" altLang="en-US" sz="2800" dirty="0">
              <a:latin typeface="微軟正黑體" panose="020B0604030504040204" pitchFamily="34" charset="-120"/>
              <a:ea typeface="微軟正黑體" panose="020B0604030504040204" pitchFamily="34" charset="-120"/>
              <a:cs typeface="+mj-cs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642563" y="316050"/>
            <a:ext cx="4493538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0"/>
              </a:spcBef>
            </a:pPr>
            <a:r>
              <a:rPr lang="zh-TW" altLang="en-US" sz="4200" b="1" dirty="0">
                <a:latin typeface="微軟正黑體" panose="020B0604030504040204" pitchFamily="34" charset="-120"/>
                <a:ea typeface="微軟正黑體" panose="020B0604030504040204" pitchFamily="34" charset="-120"/>
                <a:cs typeface="新細明體" panose="02020500000000000000" pitchFamily="18" charset="-120"/>
              </a:rPr>
              <a:t>電子煙的營銷手法</a:t>
            </a:r>
            <a:endParaRPr lang="zh-HK" altLang="en-US" sz="4200" b="1" dirty="0">
              <a:latin typeface="微軟正黑體" panose="020B0604030504040204" pitchFamily="34" charset="-120"/>
              <a:ea typeface="微軟正黑體" panose="020B0604030504040204" pitchFamily="34" charset="-120"/>
              <a:cs typeface="新細明體" panose="02020500000000000000" pitchFamily="18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107504" y="6515103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678005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44848" y="776739"/>
            <a:ext cx="7991449" cy="3965511"/>
          </a:xfrm>
        </p:spPr>
        <p:txBody>
          <a:bodyPr>
            <a:normAutofit/>
          </a:bodyPr>
          <a:lstStyle/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3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dirty="0" smtClean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你</a:t>
            </a:r>
            <a:r>
              <a:rPr lang="zh-TW" altLang="en-US" sz="3200" dirty="0">
                <a:latin typeface="微軟正黑體 Light" panose="020B0304030504040204" pitchFamily="34" charset="-120"/>
                <a:ea typeface="微軟正黑體 Light" panose="020B0304030504040204" pitchFamily="34" charset="-120"/>
              </a:rPr>
              <a:t>認為煙草產品包裝的健康忠告圖片是否同樣適用於電子煙？為什麼？</a:t>
            </a:r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828468" y="468759"/>
            <a:ext cx="7055380" cy="61596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7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TW" altLang="en-US" b="1" dirty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反思問題</a:t>
            </a:r>
          </a:p>
        </p:txBody>
      </p:sp>
      <p:pic>
        <p:nvPicPr>
          <p:cNvPr id="6" name="圖片 5" descr="http://www.ysp.org.hk/wp-content/uploads/2010/09/p2-e1284974778615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787" y="4515451"/>
            <a:ext cx="2880065" cy="186222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 descr="http://www.ysp.org.hk/wp-content/uploads/2010/09/p1-e1284974659651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4545" y="4515451"/>
            <a:ext cx="2880065" cy="187379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 descr="http://www.ysp.org.hk/wp-content/uploads/2010/09/p3-e1284974980804.gif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665" y="4515451"/>
            <a:ext cx="2880065" cy="18622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文字方塊 8"/>
          <p:cNvSpPr txBox="1"/>
          <p:nvPr/>
        </p:nvSpPr>
        <p:spPr>
          <a:xfrm>
            <a:off x="107504" y="6515103"/>
            <a:ext cx="18355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K" sz="1200" dirty="0" err="1"/>
              <a:t>Image:freepik.com</a:t>
            </a:r>
            <a:endParaRPr lang="zh-HK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57721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離子">
  <a:themeElements>
    <a:clrScheme name="離子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離子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離子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276</TotalTime>
  <Words>1085</Words>
  <Application>Microsoft Office PowerPoint</Application>
  <PresentationFormat>如螢幕大小 (4:3)</PresentationFormat>
  <Paragraphs>110</Paragraphs>
  <Slides>14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14</vt:i4>
      </vt:variant>
    </vt:vector>
  </HeadingPairs>
  <TitlesOfParts>
    <vt:vector size="23" baseType="lpstr">
      <vt:lpstr>微軟正黑體</vt:lpstr>
      <vt:lpstr>微軟正黑體 Light</vt:lpstr>
      <vt:lpstr>新細明體</vt:lpstr>
      <vt:lpstr>Arial</vt:lpstr>
      <vt:lpstr>Calibri</vt:lpstr>
      <vt:lpstr>Century Gothic</vt:lpstr>
      <vt:lpstr>Wingdings</vt:lpstr>
      <vt:lpstr>Wingdings 3</vt:lpstr>
      <vt:lpstr>離子</vt:lpstr>
      <vt:lpstr>PowerPoint 簡報</vt:lpstr>
      <vt:lpstr>學習重點</vt:lpstr>
      <vt:lpstr>PowerPoint 簡報</vt:lpstr>
      <vt:lpstr>PowerPoint 簡報</vt:lpstr>
      <vt:lpstr>PowerPoint 簡報</vt:lpstr>
      <vt:lpstr>PowerPoint 簡報</vt:lpstr>
      <vt:lpstr>短片</vt:lpstr>
      <vt:lpstr>PowerPoint 簡報</vt:lpstr>
      <vt:lpstr>PowerPoint 簡報</vt:lpstr>
      <vt:lpstr>PowerPoint 簡報</vt:lpstr>
      <vt:lpstr>延展活動: 煙民爺爺</vt:lpstr>
      <vt:lpstr>短片</vt:lpstr>
      <vt:lpstr>假如你是小明，試用以下其中一個方法，勸爺爺戒煙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CHEUNG LUI</dc:creator>
  <cp:lastModifiedBy>LAM, Yuen-shan</cp:lastModifiedBy>
  <cp:revision>11</cp:revision>
  <dcterms:created xsi:type="dcterms:W3CDTF">2020-09-11T17:56:53Z</dcterms:created>
  <dcterms:modified xsi:type="dcterms:W3CDTF">2020-10-12T07:37:51Z</dcterms:modified>
</cp:coreProperties>
</file>