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7"/>
  </p:notesMasterIdLst>
  <p:sldIdLst>
    <p:sldId id="256" r:id="rId2"/>
    <p:sldId id="263" r:id="rId3"/>
    <p:sldId id="265" r:id="rId4"/>
    <p:sldId id="279" r:id="rId5"/>
    <p:sldId id="277" r:id="rId6"/>
    <p:sldId id="269" r:id="rId7"/>
    <p:sldId id="282" r:id="rId8"/>
    <p:sldId id="259" r:id="rId9"/>
    <p:sldId id="276" r:id="rId10"/>
    <p:sldId id="267" r:id="rId11"/>
    <p:sldId id="266" r:id="rId12"/>
    <p:sldId id="278" r:id="rId13"/>
    <p:sldId id="262" r:id="rId14"/>
    <p:sldId id="261" r:id="rId15"/>
    <p:sldId id="271" r:id="rId16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FFFCC"/>
    <a:srgbClr val="FFCC66"/>
    <a:srgbClr val="66CCFF"/>
    <a:srgbClr val="E7F9FF"/>
    <a:srgbClr val="FBFEFF"/>
    <a:srgbClr val="A7E2FF"/>
    <a:srgbClr val="F3FCFF"/>
    <a:srgbClr val="EB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8591" autoAdjust="0"/>
  </p:normalViewPr>
  <p:slideViewPr>
    <p:cSldViewPr snapToGrid="0">
      <p:cViewPr varScale="1">
        <p:scale>
          <a:sx n="94" d="100"/>
          <a:sy n="94" d="100"/>
        </p:scale>
        <p:origin x="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61930-15FB-46FD-9488-130493F56CD7}" type="datetimeFigureOut">
              <a:rPr lang="zh-HK" altLang="en-US" smtClean="0"/>
              <a:t>11/12/2023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00C00-B69C-4B6D-BE4C-C67D7A56E2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6263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18B95-2964-4F1E-BF89-B33579FC3748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05539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05615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1636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52559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9982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60969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319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9A34-F3E0-4118-8AB9-F82994949F0D}" type="datetime1">
              <a:rPr lang="en-US" altLang="zh-HK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8014-6F1A-4A46-82AC-CD5A992EBC4A}" type="datetime1">
              <a:rPr lang="en-US" altLang="zh-HK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8B90-AC4F-41EC-8CA2-7D679884DB43}" type="datetime1">
              <a:rPr lang="en-US" altLang="zh-HK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CC74-11C1-4D04-A3A8-1FC66F15B6FD}" type="datetime1">
              <a:rPr lang="en-US" altLang="zh-HK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F59D776-7747-4583-9D34-A711D2012092}" type="datetime1">
              <a:rPr lang="en-US" altLang="zh-HK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7AD0-49E3-4649-A962-04E4E170E25B}" type="datetime1">
              <a:rPr lang="en-US" altLang="zh-HK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39669-3221-422E-B26E-9A450D86FC6B}" type="datetime1">
              <a:rPr lang="en-US" altLang="zh-HK" smtClean="0"/>
              <a:t>12/11/2023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F5E4-2220-4A7D-8781-A6E371435BFC}" type="datetime1">
              <a:rPr lang="en-US" altLang="zh-HK" smtClean="0"/>
              <a:t>12/11/2023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C051-F941-4413-A32E-8AD894490945}" type="datetime1">
              <a:rPr lang="en-US" altLang="zh-HK" smtClean="0"/>
              <a:t>12/11/2023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2427-EB71-40F7-8488-8B6F75330E03}" type="datetime1">
              <a:rPr lang="en-US" altLang="zh-HK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6E2C-2E5C-4B87-839D-BD10346D8263}" type="datetime1">
              <a:rPr lang="en-US" altLang="zh-HK" smtClean="0"/>
              <a:t>12/11/2023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A5A986F-ECEA-4444-9CE2-B62DFB6470D7}" type="datetime1">
              <a:rPr lang="en-US" altLang="zh-HK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zexu.cn/cms/siteresource/article.shtml?id=40489024808940000&amp;siteId=4047882731326000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zexu.cn/cms/sitemanage/index.shtml?siteId=4047882799722000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d.gov.hk/tc/narcotic.htm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chiculture.org.hk/tc/photo-story/10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pzz.cn/f/news-xn?p=3e807d55b08b46c297ca3c9256e9aa42-2729624ad216453393376862c5bdacaf" TargetMode="External"/><Relationship Id="rId7" Type="http://schemas.openxmlformats.org/officeDocument/2006/relationships/hyperlink" Target="http://www.linzexu.cn/" TargetMode="External"/><Relationship Id="rId2" Type="http://schemas.openxmlformats.org/officeDocument/2006/relationships/hyperlink" Target="https://edmall.hkedcity.net/store/index.php?dispatch=products.view&amp;product_id=2254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caotourism.gov.mo/zh-hant/sightseeing/museums-and-galleries/lin-zexu-memorial-museum-of-macao" TargetMode="External"/><Relationship Id="rId5" Type="http://schemas.openxmlformats.org/officeDocument/2006/relationships/hyperlink" Target="https://hk.history.museum/zh_TW/web/mh/exhibition/gallery05.html" TargetMode="External"/><Relationship Id="rId4" Type="http://schemas.openxmlformats.org/officeDocument/2006/relationships/hyperlink" Target="http://museum.zhanxun.site/lzx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d1.edb.hkedcity.net/cd/wcms/3384/3-01.MPG" TargetMode="External"/><Relationship Id="rId2" Type="http://schemas.openxmlformats.org/officeDocument/2006/relationships/hyperlink" Target="https://www.edb.gov.hk/tc/curriculum-development/kla/pshe/references-and-resources/chinese-history/hk-development-video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d1.edb.hkedcity.net/cd/wcms/3384/3-02.M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hiculture.org.hk/tc/photo-story/107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dmall.hkedcity.net/store/index.php?dispatch=products.view&amp;product_id=22547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hiculture.org.hk/tc/china-five-thousand-years/439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hiculture.org.hk/tc/photo-story/10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51560" y="1428750"/>
            <a:ext cx="9966960" cy="3039281"/>
          </a:xfrm>
        </p:spPr>
        <p:txBody>
          <a:bodyPr/>
          <a:lstStyle/>
          <a:p>
            <a:r>
              <a:rPr lang="zh-TW" altLang="en-US" dirty="0"/>
              <a:t>鴉片戰爭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51560" y="4466055"/>
            <a:ext cx="8578215" cy="1728984"/>
          </a:xfrm>
        </p:spPr>
        <p:txBody>
          <a:bodyPr>
            <a:normAutofit/>
          </a:bodyPr>
          <a:lstStyle/>
          <a:p>
            <a:r>
              <a:rPr lang="zh-TW" altLang="en-US" sz="3800" dirty="0"/>
              <a:t>學習範疇五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─國民身份認同與中華文化</a:t>
            </a:r>
            <a:endParaRPr lang="zh-HK" altLang="en-US" sz="38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42B7032-9C94-4B0D-9318-74664C167766}"/>
              </a:ext>
            </a:extLst>
          </p:cNvPr>
          <p:cNvSpPr/>
          <p:nvPr/>
        </p:nvSpPr>
        <p:spPr>
          <a:xfrm>
            <a:off x="306898" y="294660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latin typeface="+mn-ea"/>
              </a:rPr>
              <a:t>小學常識科</a:t>
            </a:r>
            <a:endParaRPr lang="en-US" altLang="zh-TW" sz="4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94524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527402" y="-34923"/>
            <a:ext cx="12344496" cy="1075739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/>
              <a:t>知多一點點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─ </a:t>
            </a:r>
            <a:r>
              <a:rPr lang="en-US" altLang="zh-TW" sz="4400" dirty="0"/>
              <a:t>《</a:t>
            </a:r>
            <a:r>
              <a:rPr lang="zh-TW" altLang="en-US" sz="4400" dirty="0"/>
              <a:t>南京條約</a:t>
            </a:r>
            <a:r>
              <a:rPr lang="en-US" altLang="zh-TW" sz="4400" dirty="0"/>
              <a:t>》</a:t>
            </a:r>
            <a:r>
              <a:rPr lang="zh-TW" altLang="en-US" sz="4400" dirty="0"/>
              <a:t>的影響</a:t>
            </a:r>
            <a:endParaRPr lang="zh-HK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974" y="891363"/>
            <a:ext cx="10058400" cy="1743582"/>
          </a:xfrm>
        </p:spPr>
        <p:txBody>
          <a:bodyPr/>
          <a:lstStyle/>
          <a:p>
            <a:endParaRPr lang="zh-HK" altLang="en-US" dirty="0"/>
          </a:p>
        </p:txBody>
      </p:sp>
      <p:sp>
        <p:nvSpPr>
          <p:cNvPr id="6" name="流程圖: 替代程序 5"/>
          <p:cNvSpPr/>
          <p:nvPr/>
        </p:nvSpPr>
        <p:spPr>
          <a:xfrm>
            <a:off x="357975" y="1066855"/>
            <a:ext cx="4846324" cy="5353400"/>
          </a:xfrm>
          <a:prstGeom prst="flowChartAlternateProcess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9908">
                <a:schemeClr val="accent1">
                  <a:lumMod val="40000"/>
                  <a:lumOff val="60000"/>
                </a:schemeClr>
              </a:gs>
              <a:gs pos="65000">
                <a:schemeClr val="accent1">
                  <a:lumMod val="20000"/>
                  <a:lumOff val="80000"/>
                </a:schemeClr>
              </a:gs>
              <a:gs pos="36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46772" y="1389064"/>
            <a:ext cx="426872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u="sng" dirty="0"/>
              <a:t>對清代的影響</a:t>
            </a:r>
            <a:r>
              <a:rPr lang="zh-TW" altLang="en-US" sz="2400" dirty="0"/>
              <a:t>：</a:t>
            </a:r>
            <a:endParaRPr lang="en-US" altLang="zh-TW" sz="2400" dirty="0"/>
          </a:p>
          <a:p>
            <a:pPr marL="285750" indent="-285750">
              <a:buFontTx/>
              <a:buChar char="-"/>
            </a:pPr>
            <a:r>
              <a:rPr lang="zh-TW" altLang="zh-HK" sz="2400" dirty="0">
                <a:latin typeface="標楷體" panose="03000509000000000000" pitchFamily="65" charset="-120"/>
              </a:rPr>
              <a:t>主權受損</a:t>
            </a:r>
            <a:endParaRPr lang="en-US" altLang="zh-TW" sz="2400" dirty="0">
              <a:latin typeface="標楷體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TW" altLang="zh-HK" sz="2400" dirty="0">
                <a:solidFill>
                  <a:srgbClr val="000000"/>
                </a:solidFill>
                <a:latin typeface="標楷體" panose="03000509000000000000" pitchFamily="65" charset="-120"/>
              </a:rPr>
              <a:t>國際地位下降</a:t>
            </a:r>
            <a:endParaRPr lang="en-US" altLang="zh-TW" sz="1600" dirty="0"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zh-TW" altLang="en-US" sz="2400" dirty="0"/>
              <a:t>其他國家相繼入侵，清政府屢戰屢敗</a:t>
            </a:r>
            <a:endParaRPr lang="en-US" altLang="zh-TW" sz="2400" dirty="0"/>
          </a:p>
          <a:p>
            <a:pPr marL="285750" indent="-285750">
              <a:buFontTx/>
              <a:buChar char="-"/>
            </a:pPr>
            <a:r>
              <a:rPr lang="zh-TW" altLang="en-US" sz="2400" dirty="0"/>
              <a:t>清政府被迫簽署更多不平等條約</a:t>
            </a:r>
            <a:endParaRPr lang="en-US" altLang="zh-TW" sz="2400" dirty="0"/>
          </a:p>
          <a:p>
            <a:endParaRPr lang="zh-HK" altLang="en-US" dirty="0"/>
          </a:p>
          <a:p>
            <a:endParaRPr lang="zh-HK" altLang="en-US" dirty="0"/>
          </a:p>
        </p:txBody>
      </p:sp>
      <p:sp>
        <p:nvSpPr>
          <p:cNvPr id="7" name="流程圖: 替代程序 6"/>
          <p:cNvSpPr/>
          <p:nvPr/>
        </p:nvSpPr>
        <p:spPr>
          <a:xfrm>
            <a:off x="5644846" y="963427"/>
            <a:ext cx="6172248" cy="5512262"/>
          </a:xfrm>
          <a:prstGeom prst="flowChartAlternateProcess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3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871989" y="1310302"/>
            <a:ext cx="581093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u="sng" dirty="0"/>
              <a:t>對香港的影響：</a:t>
            </a:r>
            <a:endParaRPr lang="en-US" altLang="zh-TW" sz="2400" u="sng" dirty="0"/>
          </a:p>
          <a:p>
            <a:pPr marL="285750" indent="-285750">
              <a:buFontTx/>
              <a:buChar char="-"/>
            </a:pPr>
            <a:r>
              <a:rPr lang="zh-TW" altLang="en-US" sz="2000" dirty="0"/>
              <a:t>清政府簽署更多不平等條約，香港被強行割讓和租借，有關條約如下</a:t>
            </a:r>
            <a:r>
              <a:rPr lang="en-US" altLang="zh-TW" sz="2000" dirty="0"/>
              <a:t>﹕</a:t>
            </a:r>
          </a:p>
          <a:p>
            <a:r>
              <a:rPr lang="en-US" altLang="zh-TW" sz="2000" dirty="0"/>
              <a:t>      1. </a:t>
            </a:r>
            <a:r>
              <a:rPr lang="zh-TW" altLang="en-US" sz="2000" dirty="0"/>
              <a:t>南京條約（</a:t>
            </a:r>
            <a:r>
              <a:rPr lang="en-US" altLang="zh-TW" sz="2000" dirty="0"/>
              <a:t>1842 </a:t>
            </a:r>
            <a:r>
              <a:rPr lang="zh-TW" altLang="en-US" sz="2000" dirty="0"/>
              <a:t>年）─割讓香港島 </a:t>
            </a:r>
            <a:endParaRPr lang="en-US" altLang="zh-TW" sz="2000" dirty="0"/>
          </a:p>
          <a:p>
            <a:pPr marL="534988" indent="-173038"/>
            <a:r>
              <a:rPr lang="en-US" altLang="zh-TW" sz="2000" dirty="0"/>
              <a:t>2. </a:t>
            </a:r>
            <a:r>
              <a:rPr lang="zh-TW" altLang="en-US" sz="2000" dirty="0"/>
              <a:t>北京條約（</a:t>
            </a:r>
            <a:r>
              <a:rPr lang="en-US" altLang="zh-TW" sz="2000" dirty="0"/>
              <a:t>1860 </a:t>
            </a:r>
            <a:r>
              <a:rPr lang="zh-TW" altLang="en-US" sz="2000" dirty="0"/>
              <a:t>年）─割讓九龍半島界限街以南及昂船洲</a:t>
            </a:r>
            <a:endParaRPr lang="en-US" altLang="zh-TW" sz="2000" dirty="0"/>
          </a:p>
          <a:p>
            <a:pPr marL="534988" indent="-173038"/>
            <a:endParaRPr lang="en-US" altLang="zh-TW" sz="2000" dirty="0"/>
          </a:p>
          <a:p>
            <a:pPr marL="534988" indent="-173038"/>
            <a:endParaRPr lang="en-US" altLang="zh-TW" sz="2000" dirty="0"/>
          </a:p>
          <a:p>
            <a:pPr marL="534988" indent="-173038"/>
            <a:endParaRPr lang="en-US" altLang="zh-TW" sz="2000" dirty="0"/>
          </a:p>
          <a:p>
            <a:pPr marL="534988" indent="-173038"/>
            <a:endParaRPr lang="en-US" altLang="zh-TW" sz="2000" dirty="0"/>
          </a:p>
          <a:p>
            <a:pPr marL="534988" indent="-173038"/>
            <a:endParaRPr lang="en-US" altLang="zh-TW" sz="2000" dirty="0"/>
          </a:p>
          <a:p>
            <a:pPr marL="534988" indent="-173038"/>
            <a:r>
              <a:rPr lang="en-US" altLang="zh-TW" sz="2000" dirty="0"/>
              <a:t>3. </a:t>
            </a:r>
            <a:r>
              <a:rPr lang="zh-TW" altLang="en-US" sz="2000" dirty="0"/>
              <a:t>中英展拓香港界址專條（</a:t>
            </a:r>
            <a:r>
              <a:rPr lang="en-US" altLang="zh-TW" sz="2000" dirty="0"/>
              <a:t>1898 </a:t>
            </a:r>
            <a:r>
              <a:rPr lang="zh-TW" altLang="en-US" sz="2000" dirty="0"/>
              <a:t>年）─租借新界（界限街以北及鄰近島嶼）九十九年</a:t>
            </a:r>
            <a:endParaRPr lang="zh-HK" altLang="en-US" sz="2000" dirty="0"/>
          </a:p>
          <a:p>
            <a:pPr marL="266700" indent="-266700"/>
            <a:r>
              <a:rPr lang="en-US" altLang="zh-HK" sz="2000" dirty="0"/>
              <a:t> </a:t>
            </a:r>
            <a:r>
              <a:rPr lang="en-US" altLang="zh-TW" sz="2000" dirty="0"/>
              <a:t>-  </a:t>
            </a:r>
            <a:r>
              <a:rPr lang="zh-TW" altLang="en-US" sz="2000" dirty="0"/>
              <a:t>英國對香港進行殖民管治</a:t>
            </a:r>
            <a:endParaRPr lang="en-US" altLang="zh-TW" sz="2000" dirty="0"/>
          </a:p>
          <a:p>
            <a:pPr marL="266700" indent="-266700"/>
            <a:r>
              <a:rPr lang="en-US" altLang="zh-TW" sz="2000" dirty="0"/>
              <a:t> -  </a:t>
            </a:r>
            <a:r>
              <a:rPr lang="zh-TW" altLang="en-US" sz="2000" dirty="0"/>
              <a:t>直至</a:t>
            </a:r>
            <a:r>
              <a:rPr lang="en-US" altLang="zh-TW" sz="2000" dirty="0"/>
              <a:t>1997</a:t>
            </a:r>
            <a:r>
              <a:rPr lang="zh-TW" altLang="en-US" sz="2000" dirty="0"/>
              <a:t>年</a:t>
            </a:r>
            <a:r>
              <a:rPr lang="en-US" altLang="zh-TW" sz="2000" dirty="0"/>
              <a:t>7</a:t>
            </a:r>
            <a:r>
              <a:rPr lang="zh-TW" altLang="en-US" sz="2000" dirty="0"/>
              <a:t>月</a:t>
            </a:r>
            <a:r>
              <a:rPr lang="en-US" altLang="zh-TW" sz="2000" dirty="0"/>
              <a:t>1</a:t>
            </a:r>
            <a:r>
              <a:rPr lang="zh-TW" altLang="en-US" sz="2000" dirty="0"/>
              <a:t>日，中國恢復對香港行使主權。</a:t>
            </a:r>
            <a:endParaRPr lang="zh-HK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5448" t="6221" r="14913" b="9357"/>
          <a:stretch/>
        </p:blipFill>
        <p:spPr>
          <a:xfrm>
            <a:off x="8407341" y="2948304"/>
            <a:ext cx="2594642" cy="1769313"/>
          </a:xfrm>
          <a:prstGeom prst="rect">
            <a:avLst/>
          </a:prstGeom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25976" y="0"/>
            <a:ext cx="12224654" cy="1381327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從歷史人物身上學習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─</a:t>
            </a:r>
            <a:r>
              <a:rPr lang="zh-TW" altLang="en-US" sz="4000" dirty="0"/>
              <a:t>民族英雄林則徐   </a:t>
            </a:r>
            <a:r>
              <a:rPr lang="en-US" altLang="zh-TW" sz="4000" dirty="0"/>
              <a:t>(1) </a:t>
            </a:r>
            <a:endParaRPr lang="zh-HK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24408" y="1478717"/>
            <a:ext cx="5672128" cy="5555878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清朝乾隆年間生於</a:t>
            </a:r>
            <a:r>
              <a:rPr lang="zh-HK" altLang="en-US" sz="2400" dirty="0"/>
              <a:t>福州</a:t>
            </a:r>
            <a:r>
              <a:rPr lang="zh-TW" altLang="en-US" sz="2400" dirty="0"/>
              <a:t>。父親林賓日是一位貧窮的教師，自小教導他不可貪圖錢財，並且要愛護百姓。</a:t>
            </a:r>
          </a:p>
          <a:p>
            <a:r>
              <a:rPr lang="zh-TW" altLang="en-US" sz="2400" dirty="0"/>
              <a:t>林則徐為官清廉、勤政愛民和忠君愛國。他認真處理水利工程，大大減少河水泛濫的問題，令人民生活得到改善。</a:t>
            </a:r>
            <a:endParaRPr lang="en-US" altLang="zh-TW" sz="2400" dirty="0"/>
          </a:p>
          <a:p>
            <a:r>
              <a:rPr lang="zh-TW" altLang="en-US" sz="2400" dirty="0"/>
              <a:t>後來，林則徐不忍人民受鴉片毒害，採取嚴厲禁煙措施。</a:t>
            </a:r>
            <a:endParaRPr lang="en-US" altLang="zh-HK" sz="2400" dirty="0"/>
          </a:p>
        </p:txBody>
      </p:sp>
      <p:sp>
        <p:nvSpPr>
          <p:cNvPr id="5" name="矩形 4"/>
          <p:cNvSpPr/>
          <p:nvPr/>
        </p:nvSpPr>
        <p:spPr>
          <a:xfrm>
            <a:off x="481135" y="4204747"/>
            <a:ext cx="4607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林則徐紀念館網站</a:t>
            </a:r>
            <a:r>
              <a:rPr lang="zh-TW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影片 </a:t>
            </a:r>
            <a:endParaRPr lang="en-US" altLang="zh-TW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TW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「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恪</a:t>
            </a:r>
            <a:r>
              <a:rPr lang="zh-TW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盡職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守  勤政廉</a:t>
            </a:r>
            <a:r>
              <a:rPr lang="zh-TW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潔」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</a:t>
            </a:r>
            <a:r>
              <a:rPr lang="zh-TW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偉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林</a:t>
            </a:r>
            <a:r>
              <a:rPr lang="zh-TW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則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徐</a:t>
            </a:r>
            <a:endParaRPr lang="en-US" altLang="zh-CN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HK" dirty="0"/>
              <a:t>(0:36-11:14</a:t>
            </a:r>
            <a:r>
              <a:rPr lang="en-US" altLang="zh-HK" dirty="0" smtClean="0"/>
              <a:t>)</a:t>
            </a:r>
            <a:endParaRPr lang="en-US" altLang="zh-TW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0670" y="5214272"/>
            <a:ext cx="45284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>
                <a:hlinkClick r:id="rId3"/>
              </a:rPr>
              <a:t>http://www.linzexu.cn/cms/siteresource/article.shtml?id=40489024808940000&amp;siteId=40478827313260000</a:t>
            </a:r>
            <a:endParaRPr lang="zh-HK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34228" t="29517" r="34272" b="38542"/>
          <a:stretch/>
        </p:blipFill>
        <p:spPr>
          <a:xfrm>
            <a:off x="619176" y="1648042"/>
            <a:ext cx="4331399" cy="2470511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0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252" y="37561"/>
            <a:ext cx="12224654" cy="1381327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從歷史人物身上學習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─</a:t>
            </a:r>
            <a:r>
              <a:rPr lang="zh-TW" altLang="en-US" sz="4000" dirty="0"/>
              <a:t>民族英雄林則徐   </a:t>
            </a:r>
            <a:r>
              <a:rPr lang="en-US" altLang="zh-TW" sz="4000" dirty="0"/>
              <a:t>(2) </a:t>
            </a:r>
            <a:endParaRPr lang="zh-HK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0967" y="1689159"/>
            <a:ext cx="5870378" cy="4143984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可是，鴉片戰爭後，道光皇帝罷免林則徐的官職，發放到伊犁（今新疆西部）從軍。數年後，道光皇帝再次起用林則徐，林則徐仍然努力地工作，為民請命。</a:t>
            </a:r>
            <a:endParaRPr lang="en-US" altLang="zh-TW" sz="2400" dirty="0"/>
          </a:p>
          <a:p>
            <a:r>
              <a:rPr lang="zh-TW" altLang="en-US" sz="2400" dirty="0"/>
              <a:t>林則徐病逝後，繼任的咸豐皇帝追封他為</a:t>
            </a:r>
            <a:r>
              <a:rPr lang="zh-HK" altLang="en-US" sz="2400" dirty="0"/>
              <a:t>「文忠」</a:t>
            </a:r>
            <a:r>
              <a:rPr lang="zh-TW" altLang="en-US" sz="2400" dirty="0"/>
              <a:t>，後人為了記念他對國家的貢獻，興建了</a:t>
            </a:r>
            <a:r>
              <a:rPr lang="zh-HK" altLang="en-US" sz="2400" dirty="0">
                <a:solidFill>
                  <a:srgbClr val="3333FF"/>
                </a:solidFill>
              </a:rPr>
              <a:t>「林文忠公祠」</a:t>
            </a:r>
            <a:r>
              <a:rPr lang="zh-TW" altLang="en-US" sz="2400" dirty="0"/>
              <a:t>，其後成為福州林則徐紀念館的一部分。</a:t>
            </a:r>
          </a:p>
          <a:p>
            <a:endParaRPr lang="zh-TW" altLang="en-US" dirty="0"/>
          </a:p>
          <a:p>
            <a:endParaRPr lang="zh-HK" altLang="en-US" sz="3600" dirty="0"/>
          </a:p>
        </p:txBody>
      </p:sp>
      <p:pic>
        <p:nvPicPr>
          <p:cNvPr id="1026" name="Picture 2" descr="http://www.linzexu.cn/cms/pages/40487315371630000/images/wps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178" y="2479567"/>
            <a:ext cx="4412561" cy="295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585625" y="5437580"/>
            <a:ext cx="5097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圖片取材自林則徐紀念館網站：</a:t>
            </a:r>
            <a:endParaRPr lang="en-US" altLang="zh-TW" dirty="0"/>
          </a:p>
          <a:p>
            <a:r>
              <a:rPr lang="en-US" altLang="zh-HK" dirty="0">
                <a:hlinkClick r:id="rId3"/>
              </a:rPr>
              <a:t>http://www.linzexu.cn/cms/sitemanage/index.shtml?siteId=40478827997220000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66182" t="16282" r="10018" b="46365"/>
          <a:stretch/>
        </p:blipFill>
        <p:spPr>
          <a:xfrm>
            <a:off x="9200338" y="1208608"/>
            <a:ext cx="2271062" cy="2004976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21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612774" y="924717"/>
            <a:ext cx="10593489" cy="15523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6320" y="-27524"/>
            <a:ext cx="10058400" cy="1133715"/>
          </a:xfrm>
        </p:spPr>
        <p:txBody>
          <a:bodyPr/>
          <a:lstStyle/>
          <a:p>
            <a:pPr algn="ctr"/>
            <a:r>
              <a:rPr lang="zh-TW" altLang="en-US" dirty="0"/>
              <a:t>向毒品說不 </a:t>
            </a:r>
            <a:r>
              <a:rPr lang="en-US" altLang="zh-TW" dirty="0"/>
              <a:t>!</a:t>
            </a:r>
            <a:endParaRPr lang="zh-HK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r="10304" b="9851"/>
          <a:stretch/>
        </p:blipFill>
        <p:spPr>
          <a:xfrm>
            <a:off x="6418380" y="2827459"/>
            <a:ext cx="2298692" cy="1602746"/>
          </a:xfrm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5856700" y="4535732"/>
            <a:ext cx="6520961" cy="4204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HK" altLang="en-US" sz="2800" b="1" dirty="0"/>
              <a:t>鴉片禍害</a:t>
            </a:r>
            <a:r>
              <a:rPr lang="zh-TW" altLang="en-US" sz="2800" b="1" dirty="0"/>
              <a:t>：</a:t>
            </a:r>
            <a:endParaRPr lang="en-US" altLang="zh-TW" sz="2800" b="1" dirty="0"/>
          </a:p>
          <a:p>
            <a:pPr marL="0" indent="0">
              <a:buNone/>
            </a:pPr>
            <a:r>
              <a:rPr lang="zh-TW" altLang="en-US" sz="2800" dirty="0"/>
              <a:t>成癮、昏睡、壓抑呼吸、噁心 </a:t>
            </a:r>
            <a:r>
              <a:rPr lang="en-US" altLang="zh-TW" sz="2800" dirty="0"/>
              <a:t>……</a:t>
            </a:r>
            <a:endParaRPr lang="en-US" altLang="zh-HK" sz="2800" dirty="0"/>
          </a:p>
          <a:p>
            <a:pPr marL="0" indent="0">
              <a:buNone/>
            </a:pPr>
            <a:endParaRPr lang="en-US" altLang="zh-HK" sz="2800" dirty="0"/>
          </a:p>
          <a:p>
            <a:endParaRPr lang="en-US" altLang="zh-HK" sz="2800" dirty="0"/>
          </a:p>
          <a:p>
            <a:endParaRPr lang="en-US" altLang="zh-HK" sz="2800" dirty="0"/>
          </a:p>
        </p:txBody>
      </p:sp>
      <p:sp>
        <p:nvSpPr>
          <p:cNvPr id="8" name="AutoShape 4" descr="鴉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008918" y="6025579"/>
            <a:ext cx="4941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圖片及資料來源：保安局網頁</a:t>
            </a:r>
            <a:endParaRPr lang="en-US" altLang="zh-TW" sz="1600" dirty="0"/>
          </a:p>
          <a:p>
            <a:r>
              <a:rPr lang="en-US" altLang="zh-HK" sz="1600" dirty="0">
                <a:hlinkClick r:id="rId3"/>
              </a:rPr>
              <a:t>https://www.nd.gov.hk/tc/narcotic.htm</a:t>
            </a:r>
            <a:endParaRPr lang="en-US" altLang="zh-HK" sz="1600" dirty="0"/>
          </a:p>
          <a:p>
            <a:endParaRPr lang="en-US" altLang="zh-HK" sz="1600" dirty="0"/>
          </a:p>
          <a:p>
            <a:endParaRPr lang="zh-HK" altLang="en-US" sz="1600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191219" y="1345000"/>
            <a:ext cx="9791309" cy="9387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kumimoji="0" lang="zh-HK" altLang="zh-HK" sz="24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1987年12月，第</a:t>
            </a:r>
            <a:r>
              <a:rPr kumimoji="0" lang="en-US" altLang="zh-TW" sz="24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42</a:t>
            </a:r>
            <a:r>
              <a:rPr kumimoji="0" lang="zh-HK" altLang="zh-HK" sz="24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屆聯合國大會</a:t>
            </a:r>
            <a:r>
              <a:rPr lang="zh-HK" altLang="en-US" sz="2400" dirty="0">
                <a:cs typeface="Arial" panose="020B0604020202020204" pitchFamily="34" charset="0"/>
              </a:rPr>
              <a:t>定每年</a:t>
            </a:r>
            <a:r>
              <a:rPr lang="zh-HK" altLang="zh-HK" sz="2400" dirty="0">
                <a:cs typeface="Arial" panose="020B0604020202020204" pitchFamily="34" charset="0"/>
              </a:rPr>
              <a:t>6月26日</a:t>
            </a:r>
            <a:r>
              <a:rPr lang="zh-HK" altLang="en-US" sz="2400" dirty="0">
                <a:cs typeface="Arial" panose="020B0604020202020204" pitchFamily="34" charset="0"/>
              </a:rPr>
              <a:t>為</a:t>
            </a:r>
            <a:r>
              <a:rPr kumimoji="0" lang="zh-HK" altLang="zh-HK" sz="24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「禁止藥物濫用和非法販運國際日」，</a:t>
            </a:r>
            <a:r>
              <a:rPr lang="zh-TW" altLang="en-US" sz="2400" dirty="0">
                <a:cs typeface="Arial" panose="020B0604020202020204" pitchFamily="34" charset="0"/>
              </a:rPr>
              <a:t>簡稱</a:t>
            </a:r>
            <a:r>
              <a:rPr kumimoji="0" lang="zh-HK" altLang="zh-HK" sz="24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「國際禁毒日」。</a:t>
            </a:r>
            <a:r>
              <a:rPr kumimoji="0" lang="zh-HK" altLang="zh-HK" sz="13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zh-HK" altLang="zh-HK" sz="13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zh-HK" altLang="zh-HK" sz="1300" b="0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6" descr="mainsite_psd_yapian04_aug22-02"/>
          <p:cNvSpPr>
            <a:spLocks noChangeAspect="1" noChangeArrowheads="1"/>
          </p:cNvSpPr>
          <p:nvPr/>
        </p:nvSpPr>
        <p:spPr bwMode="auto">
          <a:xfrm>
            <a:off x="4536905" y="794946"/>
            <a:ext cx="4603959" cy="460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4" name="矩形 13"/>
          <p:cNvSpPr/>
          <p:nvPr/>
        </p:nvSpPr>
        <p:spPr>
          <a:xfrm>
            <a:off x="511226" y="6010884"/>
            <a:ext cx="49190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/>
              <a:t>圖片來源：圖片取材自中國文化研究院網站</a:t>
            </a:r>
            <a:r>
              <a:rPr lang="en-US" altLang="zh-HK" sz="1600" dirty="0">
                <a:hlinkClick r:id="rId4"/>
              </a:rPr>
              <a:t>https://chiculture.org.hk/tc/photo-story/106</a:t>
            </a:r>
            <a:endParaRPr lang="en-US" altLang="zh-TW" sz="1600" dirty="0">
              <a:solidFill>
                <a:srgbClr val="0A0A0A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219" y="2776572"/>
            <a:ext cx="2847001" cy="1653633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4288478" y="403034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0A0A0A"/>
                </a:solidFill>
                <a:latin typeface="Arial" panose="020B0604020202020204" pitchFamily="34" charset="0"/>
              </a:rPr>
              <a:t>罌粟</a:t>
            </a:r>
            <a:endParaRPr lang="zh-HK" altLang="en-US" sz="2400" b="1" dirty="0"/>
          </a:p>
        </p:txBody>
      </p:sp>
      <p:sp>
        <p:nvSpPr>
          <p:cNvPr id="18" name="矩形 17"/>
          <p:cNvSpPr/>
          <p:nvPr/>
        </p:nvSpPr>
        <p:spPr>
          <a:xfrm>
            <a:off x="1012167" y="4529922"/>
            <a:ext cx="4076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A0A0A"/>
                </a:solidFill>
                <a:latin typeface="Arial" panose="020B0604020202020204" pitchFamily="34" charset="0"/>
              </a:rPr>
              <a:t>鴉片是由罌粟果實的汁液製成</a:t>
            </a:r>
            <a:r>
              <a:rPr lang="zh-TW" altLang="en-US" sz="2400" dirty="0" smtClean="0">
                <a:solidFill>
                  <a:srgbClr val="0A0A0A"/>
                </a:solidFill>
                <a:latin typeface="Arial" panose="020B0604020202020204" pitchFamily="34" charset="0"/>
              </a:rPr>
              <a:t>，加工</a:t>
            </a:r>
            <a:r>
              <a:rPr lang="zh-TW" altLang="en-US" sz="2400" dirty="0">
                <a:solidFill>
                  <a:srgbClr val="0A0A0A"/>
                </a:solidFill>
                <a:latin typeface="Arial" panose="020B0604020202020204" pitchFamily="34" charset="0"/>
              </a:rPr>
              <a:t>成鴉片煙膏，是一種極容易上癮的毒品。</a:t>
            </a:r>
            <a:endParaRPr lang="zh-HK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8717072" y="399274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en-US" sz="2400" b="1" dirty="0"/>
              <a:t>鴉片</a:t>
            </a:r>
            <a:endParaRPr lang="zh-HK" altLang="en-US" sz="2400" dirty="0"/>
          </a:p>
        </p:txBody>
      </p:sp>
      <p:sp>
        <p:nvSpPr>
          <p:cNvPr id="3" name="AutoShape 2" descr="Pos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2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8328" y="0"/>
            <a:ext cx="10058400" cy="1021404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/>
              <a:t>小學適用的學與教資源</a:t>
            </a:r>
            <a:endParaRPr lang="zh-HK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0717" y="672089"/>
            <a:ext cx="11636783" cy="5962175"/>
          </a:xfrm>
        </p:spPr>
        <p:txBody>
          <a:bodyPr>
            <a:normAutofit fontScale="55000" lnSpcReduction="20000"/>
          </a:bodyPr>
          <a:lstStyle/>
          <a:p>
            <a:r>
              <a:rPr lang="zh-TW" altLang="en-US" sz="6500" dirty="0" smtClean="0"/>
              <a:t>免費</a:t>
            </a:r>
            <a:r>
              <a:rPr lang="zh-TW" altLang="en-US" sz="6500" dirty="0"/>
              <a:t>電子書</a:t>
            </a:r>
            <a:endParaRPr lang="en-US" altLang="zh-TW" sz="6500" dirty="0"/>
          </a:p>
          <a:p>
            <a:pPr marL="0" indent="0">
              <a:buNone/>
            </a:pPr>
            <a:r>
              <a:rPr lang="zh-TW" altLang="en-US" sz="5000" dirty="0"/>
              <a:t>中華里</a:t>
            </a:r>
            <a:r>
              <a:rPr lang="en-US" altLang="zh-TW" sz="5000" dirty="0"/>
              <a:t>—</a:t>
            </a:r>
            <a:r>
              <a:rPr lang="zh-TW" altLang="en-US" sz="5000" dirty="0"/>
              <a:t>人物系列：林則徐篇</a:t>
            </a:r>
            <a:endParaRPr lang="en-US" altLang="zh-TW" sz="5000" dirty="0"/>
          </a:p>
          <a:p>
            <a:pPr marL="0" indent="0">
              <a:buNone/>
            </a:pPr>
            <a:r>
              <a:rPr lang="en-US" altLang="zh-HK" sz="3600" dirty="0">
                <a:hlinkClick r:id="rId2"/>
              </a:rPr>
              <a:t>https://edmall.hkedcity.net/store/index.php?dispatch=products.view&amp;product_id=22547</a:t>
            </a:r>
            <a:endParaRPr lang="en-US" altLang="zh-TW" sz="3600" dirty="0"/>
          </a:p>
          <a:p>
            <a:r>
              <a:rPr lang="zh-TW" altLang="en-US" sz="6500" dirty="0"/>
              <a:t>虛擬</a:t>
            </a:r>
            <a:r>
              <a:rPr lang="zh-TW" altLang="en-US" sz="6500" dirty="0" smtClean="0"/>
              <a:t>博物館</a:t>
            </a:r>
            <a:endParaRPr lang="en-US" altLang="zh-TW" sz="6500" dirty="0"/>
          </a:p>
          <a:p>
            <a:pPr marL="0" indent="0">
              <a:buNone/>
            </a:pPr>
            <a:r>
              <a:rPr lang="zh-TW" altLang="zh-HK" sz="5000" dirty="0">
                <a:solidFill>
                  <a:schemeClr val="dk1"/>
                </a:solidFill>
              </a:rPr>
              <a:t>鴉片戰爭</a:t>
            </a:r>
            <a:r>
              <a:rPr lang="zh-TW" altLang="en-US" sz="5000" dirty="0"/>
              <a:t>博物館</a:t>
            </a:r>
            <a:r>
              <a:rPr lang="en-US" altLang="zh-TW" sz="5000" b="1" dirty="0"/>
              <a:t>﹕</a:t>
            </a:r>
            <a:endParaRPr lang="en-US" altLang="zh-TW" sz="5000" dirty="0"/>
          </a:p>
          <a:p>
            <a:pPr marL="0" indent="0">
              <a:buNone/>
            </a:pPr>
            <a:r>
              <a:rPr lang="en-US" altLang="zh-HK" sz="3600" dirty="0">
                <a:hlinkClick r:id="rId3"/>
              </a:rPr>
              <a:t>http://www.ypzz.cn/f/news-xn?p=3e807d55b08b46c297ca3c9256e9aa42-2729624ad216453393376862c5bdacaf#</a:t>
            </a:r>
            <a:endParaRPr lang="en-US" altLang="zh-HK" sz="3600" dirty="0"/>
          </a:p>
          <a:p>
            <a:pPr marL="0" indent="0">
              <a:buNone/>
            </a:pPr>
            <a:r>
              <a:rPr lang="zh-TW" altLang="en-US" sz="5000" dirty="0"/>
              <a:t>林則徐紀念館</a:t>
            </a:r>
            <a:r>
              <a:rPr lang="en-US" altLang="zh-TW" sz="5000" b="1" dirty="0"/>
              <a:t>﹕</a:t>
            </a:r>
            <a:endParaRPr lang="en-US" altLang="zh-HK" sz="5000" dirty="0"/>
          </a:p>
          <a:p>
            <a:pPr marL="0" indent="0">
              <a:buNone/>
            </a:pPr>
            <a:r>
              <a:rPr lang="en-US" altLang="zh-HK" sz="3600" dirty="0">
                <a:hlinkClick r:id="rId4"/>
              </a:rPr>
              <a:t>http://museum.zhanxun.site/lzx/</a:t>
            </a:r>
            <a:endParaRPr lang="en-US" altLang="zh-TW" sz="3600" dirty="0"/>
          </a:p>
          <a:p>
            <a:r>
              <a:rPr lang="zh-TW" altLang="en-US" sz="6500" dirty="0"/>
              <a:t>相關的全方位學習活動</a:t>
            </a:r>
            <a:r>
              <a:rPr lang="en-US" altLang="zh-TW" sz="6500" dirty="0"/>
              <a:t>﹕</a:t>
            </a:r>
          </a:p>
          <a:p>
            <a:pPr marL="0" indent="0">
              <a:buNone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─</a:t>
            </a:r>
            <a:r>
              <a:rPr lang="zh-TW" altLang="en-US" sz="4000" dirty="0"/>
              <a:t>香港歷史博物館</a:t>
            </a:r>
            <a:r>
              <a:rPr lang="zh-HK" altLang="en-US" sz="4000" dirty="0"/>
              <a:t>常設展覽</a:t>
            </a:r>
            <a:r>
              <a:rPr lang="zh-TW" altLang="en-US" sz="4000" dirty="0"/>
              <a:t>「鴉片戰爭及香港的割讓」</a:t>
            </a:r>
            <a:r>
              <a:rPr lang="en-US" altLang="zh-TW" sz="3200" dirty="0"/>
              <a:t>: </a:t>
            </a:r>
            <a:r>
              <a:rPr lang="en-US" altLang="zh-HK" sz="3200" dirty="0">
                <a:hlinkClick r:id="rId5"/>
              </a:rPr>
              <a:t>https://hk.history.museum/zh_TW/web/mh/exhibition/gallery05.html</a:t>
            </a:r>
            <a:endParaRPr lang="en-US" altLang="zh-HK" sz="3200" dirty="0"/>
          </a:p>
          <a:p>
            <a:pPr marL="0" indent="0">
              <a:buNone/>
            </a:pPr>
            <a:r>
              <a:rPr lang="zh-TW" altLang="en-US" sz="4000" b="1" dirty="0">
                <a:latin typeface="標楷體" panose="03000509000000000000" pitchFamily="65" charset="-120"/>
              </a:rPr>
              <a:t>─</a:t>
            </a:r>
            <a:r>
              <a:rPr lang="zh-TW" altLang="en-US" sz="4000" dirty="0"/>
              <a:t>澳門林則徐紀念館</a:t>
            </a:r>
            <a:r>
              <a:rPr lang="en-US" altLang="zh-TW" sz="4000" dirty="0"/>
              <a:t>: </a:t>
            </a:r>
            <a:r>
              <a:rPr lang="en-US" altLang="zh-HK" sz="3200" dirty="0">
                <a:hlinkClick r:id="rId6"/>
              </a:rPr>
              <a:t>https://www.macaotourism.gov.mo/zh-hant/sightseeing/museums-and-galleries/lin-zexu-memorial-museum-of-macao</a:t>
            </a:r>
            <a:endParaRPr lang="en-US" altLang="zh-TW" sz="3200" dirty="0"/>
          </a:p>
          <a:p>
            <a:pPr marL="0" indent="0">
              <a:buNone/>
            </a:pPr>
            <a:r>
              <a:rPr lang="zh-TW" altLang="en-US" sz="4000" b="1" dirty="0">
                <a:latin typeface="標楷體" panose="03000509000000000000" pitchFamily="65" charset="-120"/>
              </a:rPr>
              <a:t>─</a:t>
            </a:r>
            <a:r>
              <a:rPr lang="zh-TW" altLang="en-US" sz="4000" dirty="0"/>
              <a:t>福州林則徐紀念館：</a:t>
            </a:r>
            <a:r>
              <a:rPr lang="en-US" altLang="zh-HK" sz="4000" dirty="0">
                <a:hlinkClick r:id="rId7"/>
              </a:rPr>
              <a:t> </a:t>
            </a:r>
            <a:r>
              <a:rPr lang="en-US" altLang="zh-HK" sz="3200" dirty="0">
                <a:hlinkClick r:id="rId7"/>
              </a:rPr>
              <a:t>http://www.linzexu.cn/</a:t>
            </a:r>
            <a:endParaRPr lang="zh-TW" altLang="en-US" sz="32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0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9108" y="178018"/>
            <a:ext cx="10058400" cy="1310314"/>
          </a:xfrm>
        </p:spPr>
        <p:txBody>
          <a:bodyPr/>
          <a:lstStyle/>
          <a:p>
            <a:r>
              <a:rPr lang="zh-TW" altLang="en-US" dirty="0"/>
              <a:t>教師參考</a:t>
            </a:r>
            <a:r>
              <a:rPr lang="en-US" altLang="zh-TW" dirty="0"/>
              <a:t>﹕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9108" y="1693392"/>
            <a:ext cx="11021633" cy="4050792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教育局課程發展處「中國歷史科：香港發展錄像專輯」</a:t>
            </a:r>
            <a:r>
              <a:rPr lang="en-US" altLang="zh-HK" sz="2400" u="sng" dirty="0">
                <a:hlinkClick r:id="rId2"/>
              </a:rPr>
              <a:t>https://www.edb.gov.hk/tc/curriculum-development/kla/pshe/references-and-resources/chinese-history/hk-development-video.html</a:t>
            </a:r>
            <a:endParaRPr lang="en-US" altLang="zh-TW" sz="2400" b="1" dirty="0"/>
          </a:p>
          <a:p>
            <a:pPr marL="0" indent="0">
              <a:buNone/>
            </a:pPr>
            <a:r>
              <a:rPr lang="zh-TW" altLang="en-US" sz="2400" dirty="0"/>
              <a:t>相關影片如下：</a:t>
            </a:r>
            <a:endParaRPr lang="en-US" altLang="zh-TW" sz="2400" dirty="0"/>
          </a:p>
          <a:p>
            <a:pPr marL="447675" indent="-447675">
              <a:buNone/>
            </a:pPr>
            <a:r>
              <a:rPr lang="zh-TW" altLang="en-US" sz="2400" dirty="0"/>
              <a:t> 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─</a:t>
            </a:r>
            <a:r>
              <a:rPr lang="zh-TW" altLang="en-US" sz="2400" dirty="0"/>
              <a:t>  影片「鴉片戰爭與南京條約」</a:t>
            </a:r>
            <a:r>
              <a:rPr lang="en-US" altLang="zh-TW" sz="2400" b="1" dirty="0"/>
              <a:t>﹕</a:t>
            </a:r>
            <a:r>
              <a:rPr lang="zh-TW" altLang="en-US" sz="2400" b="1" dirty="0"/>
              <a:t> </a:t>
            </a:r>
            <a:r>
              <a:rPr lang="en-US" altLang="zh-TW" sz="2400" dirty="0">
                <a:hlinkClick r:id="rId3"/>
              </a:rPr>
              <a:t>http://cd1.edb.hkedcity.net/cd/wcms/3384/3-01.MPG</a:t>
            </a:r>
            <a:endParaRPr lang="en-US" altLang="zh-TW" sz="2400" dirty="0"/>
          </a:p>
          <a:p>
            <a:pPr marL="447675" indent="-447675">
              <a:buNone/>
            </a:pPr>
            <a:r>
              <a:rPr lang="zh-TW" altLang="en-US" sz="2400" dirty="0"/>
              <a:t> </a:t>
            </a:r>
            <a:r>
              <a:rPr lang="zh-TW" altLang="en-US" sz="2400" dirty="0">
                <a:latin typeface="標楷體" panose="03000509000000000000" pitchFamily="65" charset="-120"/>
              </a:rPr>
              <a:t>─</a:t>
            </a:r>
            <a:r>
              <a:rPr lang="zh-TW" altLang="en-US" sz="2400" dirty="0"/>
              <a:t>  影片「英人佔領香港島」</a:t>
            </a:r>
            <a:r>
              <a:rPr lang="en-US" altLang="zh-TW" sz="2400" dirty="0"/>
              <a:t>﹕</a:t>
            </a:r>
            <a:r>
              <a:rPr lang="en-US" altLang="zh-TW" sz="2400" dirty="0">
                <a:hlinkClick r:id="rId4"/>
              </a:rPr>
              <a:t>http://cd1.edb.hkedcity.net/cd/</a:t>
            </a:r>
            <a:r>
              <a:rPr lang="en-US" altLang="zh-TW" sz="2400" dirty="0" err="1">
                <a:hlinkClick r:id="rId4"/>
              </a:rPr>
              <a:t>wcms</a:t>
            </a:r>
            <a:r>
              <a:rPr lang="en-US" altLang="zh-TW" sz="2400" dirty="0">
                <a:hlinkClick r:id="rId4"/>
              </a:rPr>
              <a:t>/3384/3-02.MPG</a:t>
            </a:r>
            <a:endParaRPr lang="en-US" altLang="zh-TW" sz="2400" dirty="0"/>
          </a:p>
          <a:p>
            <a:endParaRPr lang="zh-HK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8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34150F36-96C2-47AC-8E59-E16D5A8215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9" t="4161" r="24988" b="1874"/>
          <a:stretch/>
        </p:blipFill>
        <p:spPr>
          <a:xfrm>
            <a:off x="9607695" y="1408143"/>
            <a:ext cx="2023473" cy="275710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3859" y="49146"/>
            <a:ext cx="10515600" cy="851881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/>
              <a:t>相關的課程宗旨、</a:t>
            </a:r>
            <a:r>
              <a:rPr lang="zh-HK" altLang="en-US" sz="3600" b="1" dirty="0"/>
              <a:t>學習目標</a:t>
            </a:r>
            <a:r>
              <a:rPr lang="zh-TW" altLang="en-US" sz="3600" b="1" dirty="0"/>
              <a:t>和</a:t>
            </a:r>
            <a:r>
              <a:rPr lang="zh-TW" altLang="zh-HK" sz="3600" b="1" dirty="0"/>
              <a:t>學習</a:t>
            </a:r>
            <a:r>
              <a:rPr lang="zh-TW" altLang="en-US" sz="3600" b="1" dirty="0"/>
              <a:t>重點</a:t>
            </a:r>
            <a:endParaRPr lang="zh-HK" altLang="en-US" sz="36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FC3A1D9-8126-495A-91A3-61EE69D85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r="18238" b="1031"/>
          <a:stretch/>
        </p:blipFill>
        <p:spPr>
          <a:xfrm>
            <a:off x="11065383" y="126460"/>
            <a:ext cx="997835" cy="1397745"/>
          </a:xfrm>
          <a:prstGeom prst="rect">
            <a:avLst/>
          </a:prstGeom>
        </p:spPr>
      </p:pic>
      <p:sp>
        <p:nvSpPr>
          <p:cNvPr id="9" name="＞形箭號 8"/>
          <p:cNvSpPr/>
          <p:nvPr/>
        </p:nvSpPr>
        <p:spPr>
          <a:xfrm>
            <a:off x="172578" y="686369"/>
            <a:ext cx="2383276" cy="584876"/>
          </a:xfrm>
          <a:prstGeom prst="chevron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課程宗旨</a:t>
            </a:r>
            <a:endParaRPr lang="zh-TW" altLang="en-US" sz="2400" dirty="0"/>
          </a:p>
        </p:txBody>
      </p:sp>
      <p:sp>
        <p:nvSpPr>
          <p:cNvPr id="10" name="＞形箭號 9"/>
          <p:cNvSpPr/>
          <p:nvPr/>
        </p:nvSpPr>
        <p:spPr>
          <a:xfrm>
            <a:off x="172578" y="1383515"/>
            <a:ext cx="2383276" cy="533405"/>
          </a:xfrm>
          <a:prstGeom prst="chevron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學習目標</a:t>
            </a:r>
            <a:endParaRPr lang="zh-TW" altLang="en-US" sz="2400" dirty="0"/>
          </a:p>
        </p:txBody>
      </p:sp>
      <p:sp>
        <p:nvSpPr>
          <p:cNvPr id="11" name="＞形箭號 10"/>
          <p:cNvSpPr/>
          <p:nvPr/>
        </p:nvSpPr>
        <p:spPr>
          <a:xfrm>
            <a:off x="165303" y="2441909"/>
            <a:ext cx="2383276" cy="584876"/>
          </a:xfrm>
          <a:prstGeom prst="chevron">
            <a:avLst/>
          </a:prstGeom>
          <a:solidFill>
            <a:srgbClr val="0099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學習</a:t>
            </a:r>
            <a:r>
              <a:rPr lang="en-US" altLang="zh-HK" sz="2400" b="1" dirty="0" err="1"/>
              <a:t>重點</a:t>
            </a:r>
            <a:endParaRPr lang="zh-TW" altLang="en-US" sz="2400" dirty="0"/>
          </a:p>
        </p:txBody>
      </p:sp>
      <p:sp>
        <p:nvSpPr>
          <p:cNvPr id="12" name="圓角矩形 11"/>
          <p:cNvSpPr/>
          <p:nvPr/>
        </p:nvSpPr>
        <p:spPr>
          <a:xfrm>
            <a:off x="2311779" y="803156"/>
            <a:ext cx="7235684" cy="603041"/>
          </a:xfrm>
          <a:prstGeom prst="roundRect">
            <a:avLst/>
          </a:prstGeom>
          <a:gradFill>
            <a:gsLst>
              <a:gs pos="32000">
                <a:srgbClr val="EBEBFF"/>
              </a:gs>
              <a:gs pos="80000">
                <a:srgbClr val="CCCCFF"/>
              </a:gs>
              <a:gs pos="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</a:rPr>
              <a:t>讓</a:t>
            </a:r>
            <a:r>
              <a:rPr lang="zh-HK" altLang="zh-HK" dirty="0">
                <a:solidFill>
                  <a:schemeClr val="tx1"/>
                </a:solidFill>
              </a:rPr>
              <a:t>學生</a:t>
            </a:r>
            <a:r>
              <a:rPr lang="zh-TW" altLang="zh-HK" dirty="0">
                <a:solidFill>
                  <a:schemeClr val="tx1"/>
                </a:solidFill>
              </a:rPr>
              <a:t>培養對國民身份的認同感，並致力貢獻國家和世界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2311779" y="1558804"/>
            <a:ext cx="7235684" cy="882311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</a:rPr>
              <a:t>我們期望學生能關心家人、社會、國家以至整個世界，從而明白自己在這些環境中所擔當的角色和應履行的責任，尊重法治精神，為共同福祉努力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311779" y="2552489"/>
            <a:ext cx="7235684" cy="1731890"/>
          </a:xfrm>
          <a:prstGeom prst="roundRect">
            <a:avLst/>
          </a:prstGeom>
          <a:gradFill>
            <a:gsLst>
              <a:gs pos="38000">
                <a:srgbClr val="E7F9FF"/>
              </a:gs>
              <a:gs pos="1000">
                <a:srgbClr val="FBFEFF"/>
              </a:gs>
              <a:gs pos="99000">
                <a:srgbClr val="A7E2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</a:rPr>
              <a:t>學習範疇五：國民身份認同與中華文化</a:t>
            </a:r>
            <a:endParaRPr lang="en-US" altLang="zh-TW" b="1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第二學習階段的</a:t>
            </a:r>
            <a:r>
              <a:rPr lang="zh-TW" altLang="zh-HK" dirty="0">
                <a:solidFill>
                  <a:schemeClr val="dk1"/>
                </a:solidFill>
              </a:rPr>
              <a:t>核心學習元素</a:t>
            </a:r>
            <a:endParaRPr lang="en-US" altLang="zh-TW" dirty="0">
              <a:solidFill>
                <a:schemeClr val="dk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zh-HK" dirty="0">
                <a:solidFill>
                  <a:schemeClr val="dk1"/>
                </a:solidFill>
              </a:rPr>
              <a:t>中國歷史上重要的朝代及時序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zh-HK" dirty="0">
                <a:solidFill>
                  <a:schemeClr val="dk1"/>
                </a:solidFill>
              </a:rPr>
              <a:t>一些對今日社會有重要影響的歷史事件（例如：鴉片戰爭、辛亥革命、抗日戰爭、中華人民共和國的成立、《中英聯合聲明》的簽署、香港特別行政區的成立</a:t>
            </a:r>
            <a:endParaRPr lang="zh-TW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718117"/>
              </p:ext>
            </p:extLst>
          </p:nvPr>
        </p:nvGraphicFramePr>
        <p:xfrm>
          <a:off x="349658" y="4416930"/>
          <a:ext cx="11552255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9527">
                  <a:extLst>
                    <a:ext uri="{9D8B030D-6E8A-4147-A177-3AD203B41FA5}">
                      <a16:colId xmlns:a16="http://schemas.microsoft.com/office/drawing/2014/main" val="1506709863"/>
                    </a:ext>
                  </a:extLst>
                </a:gridCol>
                <a:gridCol w="3609527">
                  <a:extLst>
                    <a:ext uri="{9D8B030D-6E8A-4147-A177-3AD203B41FA5}">
                      <a16:colId xmlns:a16="http://schemas.microsoft.com/office/drawing/2014/main" val="466987389"/>
                    </a:ext>
                  </a:extLst>
                </a:gridCol>
                <a:gridCol w="4333201">
                  <a:extLst>
                    <a:ext uri="{9D8B030D-6E8A-4147-A177-3AD203B41FA5}">
                      <a16:colId xmlns:a16="http://schemas.microsoft.com/office/drawing/2014/main" val="39312127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知識和理解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技能</a:t>
                      </a:r>
                      <a:endParaRPr lang="zh-TW" altLang="zh-HK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價值觀和態度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766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了解重要的歷史人物和事件對國家的影響</a:t>
                      </a:r>
                      <a:endParaRPr lang="en-US" altLang="zh-TW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認識香港的發展及國家歷史與文化</a:t>
                      </a:r>
                      <a:endParaRPr lang="en-US" altLang="zh-TW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認識中國歷史上重要的朝代及時序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zh-HK" altLang="en-US" sz="1600" dirty="0"/>
                    </a:p>
                  </a:txBody>
                  <a:tcP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探討歷史人物與事件對國家發展的影響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運用不同的資料，從多角度了解昔日與現今發生的事件</a:t>
                      </a:r>
                    </a:p>
                  </a:txBody>
                  <a:tcP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培養對民族和國家的歸屬感及責任感</a:t>
                      </a:r>
                      <a:endParaRPr lang="zh-HK" altLang="en-US" sz="16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表現對國家過去、現在和將來發展的關注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培養尊重歷史證據的研習態度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以開放態度接納不同觀點， 從多角度分析事件及人物</a:t>
                      </a:r>
                      <a:endParaRPr lang="en-US" altLang="zh-TW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對了解中國歷史及中華文化表現興趣</a:t>
                      </a:r>
                    </a:p>
                  </a:txBody>
                  <a:tcPr>
                    <a:solidFill>
                      <a:srgbClr val="E7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707704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7597" y="431282"/>
            <a:ext cx="10058400" cy="758758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歷史背景</a:t>
            </a:r>
            <a:r>
              <a:rPr lang="en-US" altLang="zh-TW" dirty="0"/>
              <a:t>(1)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2872" y="1752337"/>
            <a:ext cx="5066776" cy="3862400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香港自古以來就是中國的領土。在清代，香港隸屬於廣東省的新安縣。</a:t>
            </a:r>
            <a:endParaRPr lang="en-US" altLang="zh-TW" sz="2800" dirty="0"/>
          </a:p>
          <a:p>
            <a:r>
              <a:rPr lang="zh-TW" altLang="en-US" sz="2800" dirty="0">
                <a:solidFill>
                  <a:srgbClr val="3333FF"/>
                </a:solidFill>
              </a:rPr>
              <a:t>清代明文禁絕鴉片</a:t>
            </a:r>
            <a:r>
              <a:rPr lang="zh-TW" altLang="en-US" sz="2800" dirty="0"/>
              <a:t>。可是，在清代中期，英國很多</a:t>
            </a:r>
            <a:r>
              <a:rPr lang="zh-TW" altLang="en-US" sz="2800" dirty="0">
                <a:solidFill>
                  <a:srgbClr val="3333FF"/>
                </a:solidFill>
              </a:rPr>
              <a:t>不法商人</a:t>
            </a:r>
            <a:r>
              <a:rPr lang="zh-TW" altLang="en-US" sz="2800" dirty="0"/>
              <a:t>把毒品鴉片售賣給中國人，獲取暴利。</a:t>
            </a:r>
            <a:endParaRPr lang="en-US" altLang="zh-TW" sz="2800" dirty="0"/>
          </a:p>
        </p:txBody>
      </p:sp>
      <p:grpSp>
        <p:nvGrpSpPr>
          <p:cNvPr id="8" name="群組 7"/>
          <p:cNvGrpSpPr/>
          <p:nvPr/>
        </p:nvGrpSpPr>
        <p:grpSpPr>
          <a:xfrm>
            <a:off x="6183130" y="487660"/>
            <a:ext cx="5640031" cy="2596008"/>
            <a:chOff x="221445" y="4479610"/>
            <a:chExt cx="5640031" cy="2596008"/>
          </a:xfrm>
        </p:grpSpPr>
        <p:sp>
          <p:nvSpPr>
            <p:cNvPr id="5" name="雲朵形圖說文字 4"/>
            <p:cNvSpPr/>
            <p:nvPr/>
          </p:nvSpPr>
          <p:spPr>
            <a:xfrm>
              <a:off x="221445" y="4479610"/>
              <a:ext cx="4672059" cy="1867710"/>
            </a:xfrm>
            <a:prstGeom prst="cloudCallout">
              <a:avLst>
                <a:gd name="adj1" fmla="val 42824"/>
                <a:gd name="adj2" fmla="val 41145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</a:rPr>
                <a:t>為甚麼英國要把鴉片售賣給中國人</a:t>
              </a:r>
              <a:r>
                <a:rPr lang="en-US" altLang="zh-TW" sz="2400" dirty="0">
                  <a:solidFill>
                    <a:schemeClr val="tx1"/>
                  </a:solidFill>
                </a:rPr>
                <a:t>? </a:t>
              </a:r>
            </a:p>
          </p:txBody>
        </p:sp>
        <p:pic>
          <p:nvPicPr>
            <p:cNvPr id="100" name="圖片 9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549" b="56471" l="49688" r="784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43" t="14255" r="20744" b="43492"/>
            <a:stretch/>
          </p:blipFill>
          <p:spPr>
            <a:xfrm>
              <a:off x="4640231" y="5818630"/>
              <a:ext cx="1221245" cy="125698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772" y="3159692"/>
            <a:ext cx="6133108" cy="3121423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82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3192" y="1273117"/>
            <a:ext cx="7812237" cy="6097753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商人把毒品鴉片稱為</a:t>
            </a:r>
            <a:r>
              <a:rPr lang="zh-HK" altLang="en-US" sz="2400" dirty="0"/>
              <a:t>「福壽膏」</a:t>
            </a:r>
            <a:r>
              <a:rPr lang="zh-TW" altLang="en-US" sz="2400" dirty="0"/>
              <a:t>，然而，吸食鴉片不但不能添福添</a:t>
            </a:r>
            <a:r>
              <a:rPr lang="zh-HK" altLang="en-US" sz="2400" dirty="0"/>
              <a:t>壽</a:t>
            </a:r>
            <a:r>
              <a:rPr lang="zh-TW" altLang="en-US" sz="2400" dirty="0"/>
              <a:t>，更會</a:t>
            </a:r>
            <a:r>
              <a:rPr lang="zh-TW" altLang="en-US" sz="2400" dirty="0">
                <a:solidFill>
                  <a:srgbClr val="3333FF"/>
                </a:solidFill>
              </a:rPr>
              <a:t>嚴重損害身體和精神健康</a:t>
            </a:r>
            <a:r>
              <a:rPr lang="zh-TW" altLang="en-US" sz="2400" dirty="0"/>
              <a:t>。當時不少人吸食鴉片成癮，不但失去工作</a:t>
            </a:r>
            <a:r>
              <a:rPr lang="zh-TW" altLang="en-US" sz="2400" dirty="0" smtClean="0"/>
              <a:t>能力，</a:t>
            </a:r>
            <a:r>
              <a:rPr lang="zh-TW" altLang="en-US" sz="2400" dirty="0"/>
              <a:t>更花費大量金錢購買鴉片。清政府因此損失大量金錢，財政困難。</a:t>
            </a:r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r>
              <a:rPr lang="zh-TW" altLang="en-US" sz="2400" dirty="0"/>
              <a:t>因此，欽差大臣林則徐奉命到廣州</a:t>
            </a:r>
            <a:r>
              <a:rPr lang="zh-TW" altLang="en-US" sz="2400" dirty="0">
                <a:solidFill>
                  <a:srgbClr val="0000FF"/>
                </a:solidFill>
              </a:rPr>
              <a:t>禁</a:t>
            </a:r>
            <a:r>
              <a:rPr lang="zh-TW" altLang="en-US" sz="2400" dirty="0">
                <a:solidFill>
                  <a:srgbClr val="3333FF"/>
                </a:solidFill>
              </a:rPr>
              <a:t>煙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3192" y="417082"/>
            <a:ext cx="10058400" cy="758758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歷史背景</a:t>
            </a:r>
            <a:r>
              <a:rPr lang="en-US" altLang="zh-TW" dirty="0"/>
              <a:t>(2)</a:t>
            </a:r>
            <a:endParaRPr lang="zh-HK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15899" t="6731" r="15086" b="11129"/>
          <a:stretch/>
        </p:blipFill>
        <p:spPr>
          <a:xfrm>
            <a:off x="8175429" y="1425736"/>
            <a:ext cx="3775779" cy="3358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92" y="2944315"/>
            <a:ext cx="6718374" cy="2243522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0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5021" y="0"/>
            <a:ext cx="11656979" cy="1079770"/>
          </a:xfrm>
        </p:spPr>
        <p:txBody>
          <a:bodyPr/>
          <a:lstStyle/>
          <a:p>
            <a:pPr algn="ctr"/>
            <a:r>
              <a:rPr lang="zh-TW" altLang="en-US" dirty="0"/>
              <a:t>林則徐與虎門銷煙</a:t>
            </a:r>
            <a:endParaRPr lang="zh-HK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59846"/>
            <a:ext cx="8253140" cy="5371419"/>
          </a:xfrm>
        </p:spPr>
      </p:pic>
      <p:sp>
        <p:nvSpPr>
          <p:cNvPr id="4" name="AutoShape 2" descr="mainsite_psd_yapian04_2019-0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7" name="矩形 6"/>
          <p:cNvSpPr/>
          <p:nvPr/>
        </p:nvSpPr>
        <p:spPr>
          <a:xfrm>
            <a:off x="1683903" y="6488668"/>
            <a:ext cx="74287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/>
              <a:t>圖片取材自中國文化研究院網站：</a:t>
            </a:r>
            <a:r>
              <a:rPr lang="en-US" altLang="zh-HK" sz="1600" dirty="0">
                <a:hlinkClick r:id="rId3"/>
              </a:rPr>
              <a:t>https://chiculture.org.hk/tc/photo-story/107</a:t>
            </a:r>
            <a:endParaRPr lang="zh-HK" altLang="en-US" sz="16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27" y="1235552"/>
            <a:ext cx="3349451" cy="448087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9474740" y="56688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林則徐畫像</a:t>
            </a:r>
            <a:endParaRPr lang="zh-HK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872591" y="573126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虎門銷煙圖示</a:t>
            </a:r>
            <a:endParaRPr lang="zh-HK" altLang="en-US" sz="2400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6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>
          <a:xfrm>
            <a:off x="4931610" y="990351"/>
            <a:ext cx="7097453" cy="471170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6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5486" y="141189"/>
            <a:ext cx="10058400" cy="1068703"/>
          </a:xfrm>
        </p:spPr>
        <p:txBody>
          <a:bodyPr/>
          <a:lstStyle/>
          <a:p>
            <a:pPr algn="ctr"/>
            <a:r>
              <a:rPr lang="zh-TW" altLang="en-US" dirty="0"/>
              <a:t>虎門銷煙</a:t>
            </a:r>
            <a:endParaRPr lang="zh-HK" altLang="en-US" dirty="0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233684" y="1207599"/>
            <a:ext cx="4918714" cy="4050792"/>
          </a:xfrm>
        </p:spPr>
        <p:txBody>
          <a:bodyPr>
            <a:normAutofit/>
          </a:bodyPr>
          <a:lstStyle/>
          <a:p>
            <a:r>
              <a:rPr lang="zh-TW" altLang="en-US" sz="2400" u="sng" dirty="0">
                <a:solidFill>
                  <a:srgbClr val="3333FF"/>
                </a:solidFill>
              </a:rPr>
              <a:t>時間</a:t>
            </a:r>
            <a:r>
              <a:rPr lang="zh-TW" altLang="en-US" sz="2400" dirty="0"/>
              <a:t>：清朝道光年間</a:t>
            </a:r>
            <a:r>
              <a:rPr lang="en-US" altLang="zh-TW" sz="2400" dirty="0"/>
              <a:t>(</a:t>
            </a:r>
            <a:r>
              <a:rPr lang="en-US" altLang="zh-TW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1839</a:t>
            </a:r>
            <a:r>
              <a:rPr lang="zh-TW" altLang="en-US" sz="2400" dirty="0"/>
              <a:t>年</a:t>
            </a:r>
            <a:r>
              <a:rPr lang="en-US" altLang="zh-TW" sz="2400" dirty="0"/>
              <a:t>)</a:t>
            </a:r>
          </a:p>
          <a:p>
            <a:r>
              <a:rPr lang="zh-TW" altLang="en-US" sz="2400" u="sng" dirty="0">
                <a:solidFill>
                  <a:srgbClr val="3333FF"/>
                </a:solidFill>
              </a:rPr>
              <a:t>地點</a:t>
            </a:r>
            <a:r>
              <a:rPr lang="en-US" altLang="zh-TW" sz="2400" u="sng" dirty="0">
                <a:solidFill>
                  <a:srgbClr val="3333FF"/>
                </a:solidFill>
              </a:rPr>
              <a:t>﹕</a:t>
            </a:r>
            <a:r>
              <a:rPr lang="zh-TW" altLang="en-US" sz="2400" dirty="0"/>
              <a:t>廣州虎門 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(</a:t>
            </a:r>
            <a:r>
              <a:rPr lang="zh-TW" altLang="en-US" dirty="0"/>
              <a:t>今天廣東省東莞市下轄虎門鎮</a:t>
            </a:r>
            <a:r>
              <a:rPr lang="en-US" altLang="zh-TW" sz="2400" dirty="0"/>
              <a:t>)</a:t>
            </a:r>
          </a:p>
          <a:p>
            <a:pPr marL="0" indent="0">
              <a:buNone/>
            </a:pPr>
            <a:r>
              <a:rPr lang="en-US" altLang="zh-TW" sz="3200" dirty="0"/>
              <a:t>               </a:t>
            </a:r>
          </a:p>
          <a:p>
            <a:pPr marL="0" indent="0">
              <a:buNone/>
            </a:pPr>
            <a:r>
              <a:rPr lang="en-US" altLang="zh-TW" sz="3200" dirty="0"/>
              <a:t>              </a:t>
            </a:r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3" name="矩形 2"/>
          <p:cNvSpPr/>
          <p:nvPr/>
        </p:nvSpPr>
        <p:spPr>
          <a:xfrm>
            <a:off x="5180206" y="1429433"/>
            <a:ext cx="678259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/>
              <a:t>林則徐</a:t>
            </a:r>
            <a:r>
              <a:rPr lang="zh-TW" altLang="en-US" sz="2800" dirty="0">
                <a:latin typeface="標楷體" panose="03000509000000000000" pitchFamily="65" charset="-120"/>
              </a:rPr>
              <a:t>抵達廣州後隨即</a:t>
            </a: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</a:rPr>
              <a:t>拘捕</a:t>
            </a:r>
            <a:r>
              <a:rPr lang="zh-TW" altLang="en-US" sz="2800" dirty="0">
                <a:latin typeface="標楷體" panose="03000509000000000000" pitchFamily="65" charset="-120"/>
              </a:rPr>
              <a:t>鴉片商販和吸食者，</a:t>
            </a: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</a:rPr>
              <a:t>嚴懲</a:t>
            </a:r>
            <a:r>
              <a:rPr lang="zh-TW" altLang="en-US" sz="2800" dirty="0">
                <a:latin typeface="標楷體" panose="03000509000000000000" pitchFamily="65" charset="-120"/>
              </a:rPr>
              <a:t>串通非法售賣鴉片的官員。</a:t>
            </a:r>
            <a:endParaRPr lang="en-US" altLang="zh-TW" sz="2800" dirty="0">
              <a:latin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</a:rPr>
              <a:t>林則徐</a:t>
            </a: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</a:rPr>
              <a:t>下令外商交出鴉片，以後不可以從事鴉片貿易</a:t>
            </a:r>
            <a:r>
              <a:rPr lang="zh-TW" altLang="en-US" sz="2800" dirty="0">
                <a:latin typeface="標楷體" panose="03000509000000000000" pitchFamily="65" charset="-120"/>
              </a:rPr>
              <a:t>，</a:t>
            </a:r>
            <a:r>
              <a:rPr lang="zh-TW" altLang="en-US" sz="2800" dirty="0" smtClean="0">
                <a:latin typeface="標楷體" panose="03000509000000000000" pitchFamily="65" charset="-120"/>
              </a:rPr>
              <a:t>否則</a:t>
            </a:r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</a:rPr>
              <a:t>貨</a:t>
            </a: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</a:rPr>
              <a:t>盡沒收，人即</a:t>
            </a:r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</a:rPr>
              <a:t>正法</a:t>
            </a:r>
            <a:r>
              <a:rPr lang="zh-TW" altLang="en-US" sz="2800" dirty="0" smtClean="0">
                <a:latin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</a:rPr>
              <a:t>英國駐華的商務總監義律</a:t>
            </a:r>
            <a:r>
              <a:rPr lang="zh-TW" altLang="en-US" sz="2800" dirty="0">
                <a:latin typeface="標楷體" panose="03000509000000000000" pitchFamily="65" charset="-120"/>
              </a:rPr>
              <a:t>認為他的行動損害英商的生命及</a:t>
            </a:r>
            <a:r>
              <a:rPr lang="zh-TW" altLang="en-US" sz="2800" dirty="0" smtClean="0">
                <a:latin typeface="標楷體" panose="03000509000000000000" pitchFamily="65" charset="-120"/>
              </a:rPr>
              <a:t>財產。及後，</a:t>
            </a:r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</a:rPr>
              <a:t>英國</a:t>
            </a: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</a:rPr>
              <a:t>政府出兵</a:t>
            </a:r>
            <a:r>
              <a:rPr lang="zh-TW" altLang="en-US" sz="2800" dirty="0">
                <a:latin typeface="標楷體" panose="03000509000000000000" pitchFamily="65" charset="-120"/>
              </a:rPr>
              <a:t>。</a:t>
            </a:r>
            <a:endParaRPr lang="en-US" altLang="zh-HK" sz="2000" dirty="0"/>
          </a:p>
          <a:p>
            <a:endParaRPr lang="en-US" altLang="zh-HK" dirty="0"/>
          </a:p>
          <a:p>
            <a:endParaRPr lang="en-US" altLang="zh-TW" dirty="0"/>
          </a:p>
          <a:p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39613" y="5439389"/>
            <a:ext cx="5856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電子書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600" dirty="0"/>
              <a:t>中華里</a:t>
            </a:r>
            <a:r>
              <a:rPr lang="en-US" altLang="zh-TW" sz="1600" dirty="0"/>
              <a:t>—</a:t>
            </a:r>
            <a:r>
              <a:rPr lang="zh-TW" altLang="en-US" sz="1600" dirty="0"/>
              <a:t>人物系列：林則徐篇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600" dirty="0"/>
              <a:t>內置短</a:t>
            </a:r>
            <a:r>
              <a:rPr lang="zh-TW" altLang="en-US" sz="1600" dirty="0" smtClean="0"/>
              <a:t>片</a:t>
            </a:r>
            <a:endParaRPr lang="en-US" altLang="zh-TW" sz="1600" dirty="0" smtClean="0"/>
          </a:p>
          <a:p>
            <a:endParaRPr lang="en-US" altLang="zh-TW" sz="16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49872" t="12137" r="16090" b="8165"/>
          <a:stretch/>
        </p:blipFill>
        <p:spPr>
          <a:xfrm>
            <a:off x="3436352" y="3937057"/>
            <a:ext cx="1091554" cy="143763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55769" t="36687" r="23189" b="35757"/>
          <a:stretch/>
        </p:blipFill>
        <p:spPr>
          <a:xfrm>
            <a:off x="272265" y="3157705"/>
            <a:ext cx="3009733" cy="22169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2088" y="5799860"/>
            <a:ext cx="4853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400" dirty="0">
                <a:hlinkClick r:id="rId5"/>
              </a:rPr>
              <a:t>https://</a:t>
            </a:r>
            <a:r>
              <a:rPr lang="en-US" altLang="zh-HK" sz="1400" dirty="0" smtClean="0">
                <a:hlinkClick r:id="rId5"/>
              </a:rPr>
              <a:t>edmall.hkedcity.net/store/index.php?dispatch=products.view&amp;product_id=22547</a:t>
            </a:r>
            <a:endParaRPr lang="en-US" altLang="zh-HK" sz="1400" dirty="0" smtClean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>
          <a:xfrm>
            <a:off x="11330583" y="6301967"/>
            <a:ext cx="64008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73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3331" y="177192"/>
            <a:ext cx="11134703" cy="106870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知多一點點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─</a:t>
            </a:r>
            <a:r>
              <a:rPr lang="zh-TW" altLang="en-US" dirty="0"/>
              <a:t>虎門銷煙的科學</a:t>
            </a:r>
            <a:endParaRPr lang="zh-HK" altLang="en-US" dirty="0"/>
          </a:p>
        </p:txBody>
      </p:sp>
      <p:sp>
        <p:nvSpPr>
          <p:cNvPr id="3" name="矩形 2"/>
          <p:cNvSpPr/>
          <p:nvPr/>
        </p:nvSpPr>
        <p:spPr>
          <a:xfrm>
            <a:off x="5312776" y="1845308"/>
            <a:ext cx="611722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傳統以桐油拌煙土焚燒鴉片會產生大量的濃煙和強烈的氣味，既不能完全燃燒鴉片，亦可讓不法之徒從殘餘物中提取鴉片。</a:t>
            </a:r>
            <a:endParaRPr lang="en-US" altLang="zh-TW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基於科學考量，</a:t>
            </a:r>
            <a:r>
              <a:rPr lang="zh-TW" altLang="en-US" sz="2400" dirty="0" smtClean="0"/>
              <a:t>林則徐利用石灰</a:t>
            </a:r>
            <a:r>
              <a:rPr lang="zh-TW" altLang="en-US" sz="2400" dirty="0"/>
              <a:t>、鹽和</a:t>
            </a:r>
            <a:r>
              <a:rPr lang="zh-TW" altLang="en-US" sz="2400" dirty="0" smtClean="0"/>
              <a:t>水，將</a:t>
            </a:r>
            <a:r>
              <a:rPr lang="zh-TW" altLang="en-US" sz="2400" dirty="0"/>
              <a:t>鴉片銷毀，然後讓沒有毒性的殘餘物隨著自然退潮的現象而沖去。</a:t>
            </a:r>
            <a:endParaRPr lang="en-US" altLang="zh-TW" sz="2400" dirty="0"/>
          </a:p>
          <a:p>
            <a:endParaRPr lang="en-US" altLang="zh-HK" dirty="0"/>
          </a:p>
          <a:p>
            <a:endParaRPr lang="en-US" altLang="zh-TW" dirty="0"/>
          </a:p>
          <a:p>
            <a:endParaRPr lang="zh-HK" altLang="en-US" dirty="0"/>
          </a:p>
        </p:txBody>
      </p:sp>
      <p:sp>
        <p:nvSpPr>
          <p:cNvPr id="11" name="雲朵形圖說文字 10"/>
          <p:cNvSpPr/>
          <p:nvPr/>
        </p:nvSpPr>
        <p:spPr>
          <a:xfrm>
            <a:off x="499790" y="2424484"/>
            <a:ext cx="4686912" cy="2066718"/>
          </a:xfrm>
          <a:prstGeom prst="cloudCallout">
            <a:avLst>
              <a:gd name="adj1" fmla="val 34704"/>
              <a:gd name="adj2" fmla="val 6458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</a:rPr>
              <a:t>為甚麼是「銷」煙而不是「燒」煙</a:t>
            </a:r>
            <a:r>
              <a:rPr lang="en-US" altLang="zh-TW" sz="2400" dirty="0">
                <a:solidFill>
                  <a:schemeClr val="tx1"/>
                </a:solidFill>
              </a:rPr>
              <a:t>? 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49" b="56471" l="49688" r="7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43" t="14255" r="20744" b="43492"/>
          <a:stretch/>
        </p:blipFill>
        <p:spPr>
          <a:xfrm>
            <a:off x="4112964" y="4919468"/>
            <a:ext cx="1314833" cy="1353315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96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8711" y="139063"/>
            <a:ext cx="11797740" cy="1370621"/>
          </a:xfrm>
        </p:spPr>
        <p:txBody>
          <a:bodyPr>
            <a:normAutofit/>
          </a:bodyPr>
          <a:lstStyle/>
          <a:p>
            <a:r>
              <a:rPr lang="zh-TW" altLang="zh-HK" sz="4900" dirty="0"/>
              <a:t>鴉片戰爭</a:t>
            </a:r>
            <a:endParaRPr lang="zh-HK" altLang="en-US" sz="49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8711" y="1373770"/>
            <a:ext cx="4862319" cy="4668298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sz="3200" dirty="0">
                <a:solidFill>
                  <a:srgbClr val="3333FF"/>
                </a:solidFill>
              </a:rPr>
              <a:t>國家</a:t>
            </a:r>
            <a:r>
              <a:rPr lang="en-US" altLang="zh-TW" sz="3200" dirty="0">
                <a:solidFill>
                  <a:srgbClr val="3333FF"/>
                </a:solidFill>
              </a:rPr>
              <a:t>﹕</a:t>
            </a:r>
            <a:r>
              <a:rPr lang="zh-TW" altLang="en-US" sz="3200" dirty="0"/>
              <a:t>中國和英國</a:t>
            </a:r>
            <a:endParaRPr lang="en-US" altLang="zh-TW" sz="3200" dirty="0"/>
          </a:p>
          <a:p>
            <a:pPr marL="0" indent="0">
              <a:buNone/>
            </a:pPr>
            <a:endParaRPr lang="en-US" altLang="zh-TW" sz="3200" dirty="0"/>
          </a:p>
          <a:p>
            <a:r>
              <a:rPr lang="zh-TW" altLang="en-US" sz="3200" dirty="0">
                <a:solidFill>
                  <a:srgbClr val="3333FF"/>
                </a:solidFill>
              </a:rPr>
              <a:t>時間</a:t>
            </a:r>
            <a:r>
              <a:rPr lang="en-US" altLang="zh-TW" sz="3200" dirty="0">
                <a:solidFill>
                  <a:srgbClr val="3333FF"/>
                </a:solidFill>
              </a:rPr>
              <a:t>﹕</a:t>
            </a:r>
            <a:r>
              <a:rPr lang="zh-TW" altLang="en-US" sz="3200" dirty="0"/>
              <a:t>清朝道光年間 </a:t>
            </a:r>
            <a:r>
              <a:rPr lang="en-US" altLang="zh-TW" sz="3100" dirty="0"/>
              <a:t>(1840-1842)</a:t>
            </a:r>
          </a:p>
          <a:p>
            <a:pPr marL="0" indent="0">
              <a:buNone/>
            </a:pPr>
            <a:endParaRPr lang="en-US" altLang="zh-TW" sz="3200" dirty="0"/>
          </a:p>
          <a:p>
            <a:r>
              <a:rPr lang="zh-TW" altLang="en-US" sz="3200" dirty="0">
                <a:solidFill>
                  <a:srgbClr val="3333FF"/>
                </a:solidFill>
              </a:rPr>
              <a:t>經過</a:t>
            </a:r>
            <a:r>
              <a:rPr lang="en-US" altLang="zh-TW" sz="3200" dirty="0">
                <a:solidFill>
                  <a:srgbClr val="3333FF"/>
                </a:solidFill>
              </a:rPr>
              <a:t>﹕</a:t>
            </a:r>
            <a:r>
              <a:rPr lang="zh-TW" altLang="en-US" sz="3200" dirty="0"/>
              <a:t>英軍從廣州一路北上，攻陷東部沿海城市廈門、鎮江等地，直逼南京。</a:t>
            </a:r>
            <a:endParaRPr lang="en-US" altLang="zh-TW" sz="3200" dirty="0"/>
          </a:p>
          <a:p>
            <a:endParaRPr lang="en-US" altLang="zh-TW" sz="3200" u="sng" dirty="0">
              <a:solidFill>
                <a:srgbClr val="3333FF"/>
              </a:solidFill>
            </a:endParaRPr>
          </a:p>
          <a:p>
            <a:endParaRPr lang="en-US" altLang="zh-TW" sz="3200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           </a:t>
            </a:r>
            <a:endParaRPr lang="zh-HK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68" y="207020"/>
            <a:ext cx="5547848" cy="356885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791402" y="3843833"/>
            <a:ext cx="6400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圖片取材自中國文化研究院網站：</a:t>
            </a:r>
            <a:endParaRPr lang="en-US" altLang="zh-TW" dirty="0"/>
          </a:p>
          <a:p>
            <a:r>
              <a:rPr lang="en-US" altLang="zh-HK" dirty="0">
                <a:hlinkClick r:id="rId3"/>
              </a:rPr>
              <a:t>https://chiculture.org.hk/tc/china-five-thousand-years/439</a:t>
            </a:r>
            <a:endParaRPr lang="en-US" altLang="zh-HK" dirty="0">
              <a:hlinkClick r:id="rId4"/>
            </a:endParaRPr>
          </a:p>
        </p:txBody>
      </p:sp>
      <p:sp>
        <p:nvSpPr>
          <p:cNvPr id="12" name="流程圖: 卡片 11"/>
          <p:cNvSpPr/>
          <p:nvPr/>
        </p:nvSpPr>
        <p:spPr>
          <a:xfrm>
            <a:off x="602328" y="4686231"/>
            <a:ext cx="10584479" cy="1825798"/>
          </a:xfrm>
          <a:prstGeom prst="flowChartPunchedCard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rgbClr val="3333FF"/>
                </a:solidFill>
              </a:rPr>
              <a:t>結果</a:t>
            </a:r>
            <a:r>
              <a:rPr lang="en-US" altLang="zh-TW" sz="2400" dirty="0">
                <a:solidFill>
                  <a:srgbClr val="3333FF"/>
                </a:solidFill>
              </a:rPr>
              <a:t>﹕</a:t>
            </a:r>
            <a:r>
              <a:rPr lang="zh-TW" altLang="en-US" sz="2400" dirty="0">
                <a:solidFill>
                  <a:schemeClr val="tx1"/>
                </a:solidFill>
              </a:rPr>
              <a:t>中國戰敗，被迫簽下中國近代史上第一條不平等條約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</a:rPr>
              <a:t>─</a:t>
            </a:r>
            <a:r>
              <a:rPr lang="en-US" altLang="zh-TW" sz="2400" dirty="0">
                <a:solidFill>
                  <a:schemeClr val="tx1"/>
                </a:solidFill>
              </a:rPr>
              <a:t>《</a:t>
            </a:r>
            <a:r>
              <a:rPr lang="zh-TW" altLang="en-US" sz="2400" dirty="0">
                <a:solidFill>
                  <a:schemeClr val="tx1"/>
                </a:solidFill>
              </a:rPr>
              <a:t>南京條約</a:t>
            </a:r>
            <a:r>
              <a:rPr lang="en-US" altLang="zh-TW" sz="2400" dirty="0">
                <a:solidFill>
                  <a:schemeClr val="tx1"/>
                </a:solidFill>
              </a:rPr>
              <a:t>》</a:t>
            </a:r>
            <a:r>
              <a:rPr lang="zh-TW" altLang="en-US" sz="2400" dirty="0">
                <a:solidFill>
                  <a:schemeClr val="tx1"/>
                </a:solidFill>
              </a:rPr>
              <a:t> 。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algn="ctr"/>
            <a:endParaRPr lang="zh-HK" altLang="en-US" dirty="0"/>
          </a:p>
          <a:p>
            <a:pPr algn="ctr"/>
            <a:endParaRPr lang="zh-HK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28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9227" y="465176"/>
            <a:ext cx="10058400" cy="896696"/>
          </a:xfrm>
        </p:spPr>
        <p:txBody>
          <a:bodyPr/>
          <a:lstStyle/>
          <a:p>
            <a:pPr algn="ctr"/>
            <a:r>
              <a:rPr lang="en-US" altLang="zh-TW" dirty="0"/>
              <a:t>《</a:t>
            </a:r>
            <a:r>
              <a:rPr lang="zh-TW" altLang="en-US" dirty="0"/>
              <a:t>南京條約</a:t>
            </a:r>
            <a:r>
              <a:rPr lang="en-US" altLang="zh-TW" dirty="0"/>
              <a:t>》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0003" y="1536969"/>
            <a:ext cx="5223948" cy="490274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u="sng" dirty="0"/>
              <a:t>要點：</a:t>
            </a:r>
            <a:endParaRPr lang="en-US" altLang="zh-TW" sz="2800" u="sng" dirty="0"/>
          </a:p>
          <a:p>
            <a:r>
              <a:rPr lang="zh-TW" altLang="en-US" sz="2800" dirty="0" smtClean="0"/>
              <a:t>將</a:t>
            </a:r>
            <a:r>
              <a:rPr lang="zh-TW" altLang="en-US" sz="2800" dirty="0" smtClean="0">
                <a:solidFill>
                  <a:srgbClr val="3333FF"/>
                </a:solidFill>
              </a:rPr>
              <a:t>香港島</a:t>
            </a:r>
            <a:r>
              <a:rPr lang="zh-TW" altLang="en-US" sz="2800" dirty="0"/>
              <a:t>割讓</a:t>
            </a:r>
            <a:r>
              <a:rPr lang="zh-TW" altLang="en-US" sz="2800" dirty="0" smtClean="0"/>
              <a:t>給英國</a:t>
            </a:r>
            <a:endParaRPr lang="en-US" altLang="zh-TW" sz="2800" dirty="0"/>
          </a:p>
          <a:p>
            <a:r>
              <a:rPr lang="zh-TW" altLang="en-US" sz="2800" dirty="0"/>
              <a:t>巨額賠款</a:t>
            </a:r>
            <a:endParaRPr lang="en-US" altLang="zh-TW" sz="2800" dirty="0"/>
          </a:p>
          <a:p>
            <a:r>
              <a:rPr lang="zh-TW" altLang="en-US" sz="2800" dirty="0"/>
              <a:t>開放廣州、廈門、福州、寧波和上海，</a:t>
            </a:r>
            <a:r>
              <a:rPr lang="zh-TW" altLang="en-US" sz="2800" dirty="0">
                <a:solidFill>
                  <a:srgbClr val="3333FF"/>
                </a:solidFill>
              </a:rPr>
              <a:t>共五個港口</a:t>
            </a:r>
          </a:p>
          <a:p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6634" t="6280" r="15320" b="11369"/>
          <a:stretch/>
        </p:blipFill>
        <p:spPr>
          <a:xfrm>
            <a:off x="5385415" y="1361872"/>
            <a:ext cx="6511330" cy="44326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88658" y="5874234"/>
            <a:ext cx="6624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/>
              <a:t>圖片擷取自教育局課程發展處「中國歷史科：香港發展錄像專輯」影片</a:t>
            </a:r>
            <a:endParaRPr lang="zh-HK" altLang="en-US" sz="1600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9774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TM03090434[[fn=木頭類型]]</Template>
  <TotalTime>1198</TotalTime>
  <Words>1334</Words>
  <Application>Microsoft Office PowerPoint</Application>
  <PresentationFormat>Widescreen</PresentationFormat>
  <Paragraphs>164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微軟正黑體</vt:lpstr>
      <vt:lpstr>新細明體</vt:lpstr>
      <vt:lpstr>標楷體</vt:lpstr>
      <vt:lpstr>Arial</vt:lpstr>
      <vt:lpstr>Calibri</vt:lpstr>
      <vt:lpstr>Rockwell</vt:lpstr>
      <vt:lpstr>Rockwell Condensed</vt:lpstr>
      <vt:lpstr>Tahoma</vt:lpstr>
      <vt:lpstr>Wingdings</vt:lpstr>
      <vt:lpstr>木刻字型</vt:lpstr>
      <vt:lpstr>鴉片戰爭</vt:lpstr>
      <vt:lpstr>相關的課程宗旨、學習目標和學習重點</vt:lpstr>
      <vt:lpstr>歷史背景(1)</vt:lpstr>
      <vt:lpstr>歷史背景(2)</vt:lpstr>
      <vt:lpstr>林則徐與虎門銷煙</vt:lpstr>
      <vt:lpstr>虎門銷煙</vt:lpstr>
      <vt:lpstr>知多一點點─虎門銷煙的科學</vt:lpstr>
      <vt:lpstr>鴉片戰爭</vt:lpstr>
      <vt:lpstr>《南京條約》</vt:lpstr>
      <vt:lpstr>知多一點點─ 《南京條約》的影響</vt:lpstr>
      <vt:lpstr>從歷史人物身上學習─民族英雄林則徐   (1) </vt:lpstr>
      <vt:lpstr>從歷史人物身上學習─民族英雄林則徐   (2) </vt:lpstr>
      <vt:lpstr>向毒品說不 !</vt:lpstr>
      <vt:lpstr>小學適用的學與教資源</vt:lpstr>
      <vt:lpstr>教師參考﹕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鴉片戰爭</dc:title>
  <dc:creator>CHAN, Tak-wah Bonnie</dc:creator>
  <cp:lastModifiedBy>CHAN Tak-wah Bonnie</cp:lastModifiedBy>
  <cp:revision>1</cp:revision>
  <cp:lastPrinted>2020-05-05T08:27:34Z</cp:lastPrinted>
  <dcterms:created xsi:type="dcterms:W3CDTF">2020-05-04T04:41:21Z</dcterms:created>
  <dcterms:modified xsi:type="dcterms:W3CDTF">2023-12-11T05:17:48Z</dcterms:modified>
</cp:coreProperties>
</file>