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8" r:id="rId13"/>
    <p:sldId id="269" r:id="rId14"/>
  </p:sldIdLst>
  <p:sldSz cx="18288000" cy="10287000"/>
  <p:notesSz cx="6858000" cy="9144000"/>
  <p:embeddedFontLst>
    <p:embeddedFont>
      <p:font typeface="王漢宗顏楷體" panose="02020500000000000000" charset="-12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標楷體" panose="03000509000000000000" pitchFamily="65" charset="-12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5" d="100"/>
          <a:sy n="25" d="100"/>
        </p:scale>
        <p:origin x="78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2.svg"/><Relationship Id="rId4" Type="http://schemas.openxmlformats.org/officeDocument/2006/relationships/image" Target="../media/image24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0.svg"/><Relationship Id="rId10" Type="http://schemas.openxmlformats.org/officeDocument/2006/relationships/image" Target="../media/image28.png"/><Relationship Id="rId9" Type="http://schemas.openxmlformats.org/officeDocument/2006/relationships/image" Target="../media/image710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0.sv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9" Type="http://schemas.openxmlformats.org/officeDocument/2006/relationships/image" Target="../media/image710.svg"/><Relationship Id="rId14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mm.edcity.hk/media/%E8%B7%9F%E7%8E%8B%E7%A5%A5%E5%81%9A%E6%9C%8B%E5%8F%8B/1_8l4s4dfw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2763" y="-323989"/>
            <a:ext cx="7659318" cy="3996771"/>
          </a:xfrm>
          <a:custGeom>
            <a:avLst/>
            <a:gdLst/>
            <a:ahLst/>
            <a:cxnLst/>
            <a:rect l="l" t="t" r="r" b="b"/>
            <a:pathLst>
              <a:path w="7659318" h="3996771">
                <a:moveTo>
                  <a:pt x="0" y="0"/>
                </a:moveTo>
                <a:lnTo>
                  <a:pt x="7659318" y="0"/>
                </a:lnTo>
                <a:lnTo>
                  <a:pt x="7659318" y="3996772"/>
                </a:lnTo>
                <a:lnTo>
                  <a:pt x="0" y="399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87702" y="4001881"/>
            <a:ext cx="1255645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5"/>
              </a:lnSpc>
            </a:pPr>
            <a:r>
              <a:rPr lang="zh-TW" altLang="en-US" sz="10725" dirty="0" smtClean="0">
                <a:solidFill>
                  <a:srgbClr val="000000"/>
                </a:solidFill>
                <a:ea typeface="王漢宗顏楷體"/>
              </a:rPr>
              <a:t>中華</a:t>
            </a:r>
            <a:r>
              <a:rPr lang="zh-TW" altLang="en-US" sz="10725" dirty="0">
                <a:solidFill>
                  <a:srgbClr val="000000"/>
                </a:solidFill>
                <a:ea typeface="王漢宗顏楷體"/>
              </a:rPr>
              <a:t>傳統</a:t>
            </a:r>
            <a:r>
              <a:rPr lang="zh-TW" altLang="en-US" sz="10725" dirty="0" smtClean="0">
                <a:solidFill>
                  <a:srgbClr val="000000"/>
                </a:solidFill>
                <a:ea typeface="王漢宗顏楷體"/>
              </a:rPr>
              <a:t>美德</a:t>
            </a:r>
            <a:r>
              <a:rPr lang="en-US" sz="10725" dirty="0" err="1" smtClean="0">
                <a:solidFill>
                  <a:srgbClr val="000000"/>
                </a:solidFill>
                <a:ea typeface="王漢宗顏楷體"/>
              </a:rPr>
              <a:t>故事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5015"/>
              </a:lnSpc>
            </a:pPr>
            <a:r>
              <a:rPr lang="en-US" sz="10725" dirty="0" err="1">
                <a:solidFill>
                  <a:srgbClr val="000000"/>
                </a:solidFill>
                <a:ea typeface="王漢宗顏楷體"/>
              </a:rPr>
              <a:t>臥冰求鯉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18711" y="415934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30953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09227" y="7035197"/>
            <a:ext cx="6582854" cy="4129245"/>
          </a:xfrm>
          <a:custGeom>
            <a:avLst/>
            <a:gdLst/>
            <a:ahLst/>
            <a:cxnLst/>
            <a:rect l="l" t="t" r="r" b="b"/>
            <a:pathLst>
              <a:path w="6582854" h="4129245">
                <a:moveTo>
                  <a:pt x="0" y="0"/>
                </a:moveTo>
                <a:lnTo>
                  <a:pt x="6582854" y="0"/>
                </a:lnTo>
                <a:lnTo>
                  <a:pt x="6582854" y="4129244"/>
                </a:lnTo>
                <a:lnTo>
                  <a:pt x="0" y="4129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9258" y="2182857"/>
            <a:ext cx="3835335" cy="7594723"/>
          </a:xfrm>
          <a:custGeom>
            <a:avLst/>
            <a:gdLst/>
            <a:ahLst/>
            <a:cxnLst/>
            <a:rect l="l" t="t" r="r" b="b"/>
            <a:pathLst>
              <a:path w="3835335" h="7594723">
                <a:moveTo>
                  <a:pt x="0" y="0"/>
                </a:moveTo>
                <a:lnTo>
                  <a:pt x="3835336" y="0"/>
                </a:lnTo>
                <a:lnTo>
                  <a:pt x="3835336" y="7594723"/>
                </a:lnTo>
                <a:lnTo>
                  <a:pt x="0" y="7594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753749" y="2182857"/>
            <a:ext cx="3835335" cy="7594723"/>
          </a:xfrm>
          <a:custGeom>
            <a:avLst/>
            <a:gdLst/>
            <a:ahLst/>
            <a:cxnLst/>
            <a:rect l="l" t="t" r="r" b="b"/>
            <a:pathLst>
              <a:path w="3835335" h="7594723">
                <a:moveTo>
                  <a:pt x="3835335" y="0"/>
                </a:moveTo>
                <a:lnTo>
                  <a:pt x="0" y="0"/>
                </a:lnTo>
                <a:lnTo>
                  <a:pt x="0" y="7594723"/>
                </a:lnTo>
                <a:lnTo>
                  <a:pt x="3835335" y="7594723"/>
                </a:lnTo>
                <a:lnTo>
                  <a:pt x="383533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矩形 8"/>
          <p:cNvSpPr/>
          <p:nvPr/>
        </p:nvSpPr>
        <p:spPr>
          <a:xfrm>
            <a:off x="7275202" y="971835"/>
            <a:ext cx="49324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小學人文科</a:t>
            </a:r>
            <a:endParaRPr lang="en-US" altLang="zh-TW" sz="4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en-US" altLang="zh-TW" sz="4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1.3 </a:t>
            </a:r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我的家人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3216190"/>
            <a:ext cx="18288000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90"/>
              </a:lnSpc>
            </a:pPr>
            <a:r>
              <a:rPr lang="en-US" sz="9493" dirty="0" err="1" smtClean="0">
                <a:solidFill>
                  <a:srgbClr val="000000"/>
                </a:solidFill>
                <a:ea typeface="王漢宗顏楷體"/>
              </a:rPr>
              <a:t>請與同學分享一件孝順長輩的事情</a:t>
            </a:r>
            <a:endParaRPr lang="en-US" sz="94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91414" y="6449173"/>
            <a:ext cx="2267886" cy="3069896"/>
          </a:xfrm>
          <a:custGeom>
            <a:avLst/>
            <a:gdLst/>
            <a:ahLst/>
            <a:cxnLst/>
            <a:rect l="l" t="t" r="r" b="b"/>
            <a:pathLst>
              <a:path w="2267886" h="3069896">
                <a:moveTo>
                  <a:pt x="0" y="0"/>
                </a:moveTo>
                <a:lnTo>
                  <a:pt x="2267886" y="0"/>
                </a:lnTo>
                <a:lnTo>
                  <a:pt x="2267886" y="3069897"/>
                </a:lnTo>
                <a:lnTo>
                  <a:pt x="0" y="3069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5040" y="350612"/>
            <a:ext cx="499996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  <a:spcBef>
                <a:spcPct val="0"/>
              </a:spcBef>
            </a:pPr>
            <a:r>
              <a:rPr lang="en-US" sz="8743" dirty="0" err="1">
                <a:solidFill>
                  <a:srgbClr val="000000"/>
                </a:solidFill>
                <a:ea typeface="王漢宗顏楷體"/>
              </a:rPr>
              <a:t>我做得到</a:t>
            </a:r>
            <a:endParaRPr lang="en-US" sz="874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169657" y="7984122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9150" y="2463165"/>
            <a:ext cx="16649700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孝順</a:t>
            </a: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並不只是一種做法</a:t>
            </a:r>
            <a:r>
              <a:rPr lang="en-US" sz="5700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重要的是我們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從內心真誠地</a:t>
            </a: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尊重爸爸媽媽</a:t>
            </a:r>
            <a:r>
              <a:rPr lang="en-US" sz="57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每個人的年齡不同，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表達孝順的方式也不同</a:t>
            </a:r>
            <a:r>
              <a:rPr lang="en-US" sz="5700" dirty="0" err="1" smtClean="0">
                <a:solidFill>
                  <a:srgbClr val="000000"/>
                </a:solidFill>
                <a:ea typeface="王漢宗顏楷體"/>
              </a:rPr>
              <a:t>。現在</a:t>
            </a: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，我們可以常常幫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爸媽做家務</a:t>
            </a:r>
            <a:r>
              <a:rPr lang="en-US" sz="5700" dirty="0" smtClean="0">
                <a:solidFill>
                  <a:srgbClr val="F05B36"/>
                </a:solidFill>
                <a:ea typeface="王漢宗顏楷體"/>
              </a:rPr>
              <a:t>、</a:t>
            </a:r>
            <a:r>
              <a:rPr lang="zh-TW" altLang="en-US" sz="5700" dirty="0">
                <a:solidFill>
                  <a:srgbClr val="F05B36"/>
                </a:solidFill>
                <a:ea typeface="王漢宗顏楷體"/>
              </a:rPr>
              <a:t>繪畫心意</a:t>
            </a:r>
            <a:r>
              <a:rPr lang="zh-TW" altLang="en-US" sz="5700" dirty="0" smtClean="0">
                <a:solidFill>
                  <a:srgbClr val="F05B36"/>
                </a:solidFill>
                <a:ea typeface="王漢宗顏楷體"/>
              </a:rPr>
              <a:t>卡</a:t>
            </a:r>
            <a:r>
              <a:rPr lang="en-US" sz="5700" dirty="0" err="1" smtClean="0">
                <a:solidFill>
                  <a:srgbClr val="000000"/>
                </a:solidFill>
                <a:ea typeface="王漢宗顏楷體"/>
              </a:rPr>
              <a:t>送給他們，</a:t>
            </a:r>
            <a:r>
              <a:rPr lang="en-US" sz="5700" dirty="0" err="1" smtClean="0">
                <a:solidFill>
                  <a:srgbClr val="F05B36"/>
                </a:solidFill>
                <a:ea typeface="王漢宗顏楷體"/>
              </a:rPr>
              <a:t>照顧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、愛護爸爸媽媽</a:t>
            </a: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，就是孝順的表現</a:t>
            </a:r>
            <a:r>
              <a:rPr lang="en-US" sz="5700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2079521" y="-642129"/>
            <a:ext cx="1545161" cy="3025748"/>
          </a:xfrm>
          <a:custGeom>
            <a:avLst/>
            <a:gdLst/>
            <a:ahLst/>
            <a:cxnLst/>
            <a:rect l="l" t="t" r="r" b="b"/>
            <a:pathLst>
              <a:path w="1545161" h="3025748">
                <a:moveTo>
                  <a:pt x="0" y="0"/>
                </a:moveTo>
                <a:lnTo>
                  <a:pt x="1545161" y="0"/>
                </a:lnTo>
                <a:lnTo>
                  <a:pt x="1545161" y="3025748"/>
                </a:lnTo>
                <a:lnTo>
                  <a:pt x="0" y="302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9121" y="98164"/>
            <a:ext cx="2878374" cy="3456563"/>
          </a:xfrm>
          <a:custGeom>
            <a:avLst/>
            <a:gdLst/>
            <a:ahLst/>
            <a:cxnLst/>
            <a:rect l="l" t="t" r="r" b="b"/>
            <a:pathLst>
              <a:path w="2878374" h="3456563">
                <a:moveTo>
                  <a:pt x="0" y="0"/>
                </a:moveTo>
                <a:lnTo>
                  <a:pt x="2878374" y="0"/>
                </a:lnTo>
                <a:lnTo>
                  <a:pt x="2878374" y="3456564"/>
                </a:lnTo>
                <a:lnTo>
                  <a:pt x="0" y="3456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95235"/>
            <a:ext cx="1823402" cy="2646963"/>
          </a:xfrm>
          <a:custGeom>
            <a:avLst/>
            <a:gdLst/>
            <a:ahLst/>
            <a:cxnLst/>
            <a:rect l="l" t="t" r="r" b="b"/>
            <a:pathLst>
              <a:path w="1823402" h="2646963">
                <a:moveTo>
                  <a:pt x="0" y="0"/>
                </a:moveTo>
                <a:lnTo>
                  <a:pt x="1823402" y="0"/>
                </a:lnTo>
                <a:lnTo>
                  <a:pt x="1823402" y="2646962"/>
                </a:lnTo>
                <a:lnTo>
                  <a:pt x="0" y="264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10541" y="7434829"/>
            <a:ext cx="1776955" cy="2967774"/>
          </a:xfrm>
          <a:custGeom>
            <a:avLst/>
            <a:gdLst/>
            <a:ahLst/>
            <a:cxnLst/>
            <a:rect l="l" t="t" r="r" b="b"/>
            <a:pathLst>
              <a:path w="1776955" h="2967774">
                <a:moveTo>
                  <a:pt x="0" y="0"/>
                </a:moveTo>
                <a:lnTo>
                  <a:pt x="1776954" y="0"/>
                </a:lnTo>
                <a:lnTo>
                  <a:pt x="1776954" y="2967774"/>
                </a:lnTo>
                <a:lnTo>
                  <a:pt x="0" y="296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" y="10796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dirty="0" err="1">
                <a:solidFill>
                  <a:srgbClr val="000000"/>
                </a:solidFill>
                <a:ea typeface="王漢宗顏楷體"/>
              </a:rPr>
              <a:t>總結</a:t>
            </a:r>
            <a:endParaRPr lang="en-US" sz="8193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825233">
            <a:off x="15141120" y="319883"/>
            <a:ext cx="3052433" cy="4114800"/>
          </a:xfrm>
          <a:custGeom>
            <a:avLst/>
            <a:gdLst/>
            <a:ahLst/>
            <a:cxnLst/>
            <a:rect l="l" t="t" r="r" b="b"/>
            <a:pathLst>
              <a:path w="3052433" h="4114800">
                <a:moveTo>
                  <a:pt x="0" y="0"/>
                </a:moveTo>
                <a:lnTo>
                  <a:pt x="3052433" y="0"/>
                </a:lnTo>
                <a:lnTo>
                  <a:pt x="30524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66465">
            <a:off x="13807527" y="357123"/>
            <a:ext cx="2820508" cy="4114800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6402489" y="806419"/>
            <a:ext cx="5704204" cy="15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TW" altLang="en-US" sz="12000" dirty="0" smtClean="0">
                <a:solidFill>
                  <a:srgbClr val="0070C0"/>
                </a:solidFill>
                <a:latin typeface="王漢宗顏楷體"/>
                <a:ea typeface="王漢宗顏楷體"/>
              </a:rPr>
              <a:t>孝親</a:t>
            </a:r>
            <a:endParaRPr lang="en-US" sz="12000" dirty="0">
              <a:solidFill>
                <a:srgbClr val="0070C0"/>
              </a:solidFill>
              <a:latin typeface="王漢宗顏楷體"/>
              <a:ea typeface="王漢宗顏楷體"/>
            </a:endParaRPr>
          </a:p>
        </p:txBody>
      </p:sp>
      <p:pic>
        <p:nvPicPr>
          <p:cNvPr id="1026" name="Picture 2" descr="漢字「孝」：字形演變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03199"/>
            <a:ext cx="4378545" cy="35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589656" y="6302638"/>
            <a:ext cx="7329871" cy="976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ea typeface="王漢宗顏楷體"/>
              </a:rPr>
              <a:t>「</a:t>
            </a:r>
            <a:r>
              <a:rPr lang="en-US" sz="4400" dirty="0" err="1">
                <a:solidFill>
                  <a:srgbClr val="000000"/>
                </a:solidFill>
                <a:ea typeface="王漢宗顏楷體"/>
              </a:rPr>
              <a:t>孝」字的金文</a:t>
            </a:r>
            <a:endParaRPr lang="en-US" sz="440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347" y="770843"/>
            <a:ext cx="7329871" cy="997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重要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的價值觀和態度</a:t>
            </a:r>
            <a:endParaRPr lang="en-US" sz="5893" dirty="0">
              <a:solidFill>
                <a:srgbClr val="000000"/>
              </a:solidFill>
              <a:ea typeface="王漢宗顏楷體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9971673" y="4072745"/>
            <a:ext cx="1176651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1107535" y="3515873"/>
            <a:ext cx="3735428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251"/>
              </a:lnSpc>
              <a:spcBef>
                <a:spcPct val="0"/>
              </a:spcBef>
              <a:defRPr sz="5893">
                <a:solidFill>
                  <a:srgbClr val="000000"/>
                </a:solidFill>
                <a:ea typeface="王漢宗顏楷體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 smtClean="0"/>
              <a:t>字形像</a:t>
            </a:r>
            <a:endParaRPr lang="en-US" altLang="zh-TW" sz="4000" dirty="0" smtClean="0"/>
          </a:p>
          <a:p>
            <a:pPr>
              <a:lnSpc>
                <a:spcPct val="100000"/>
              </a:lnSpc>
            </a:pPr>
            <a:r>
              <a:rPr lang="zh-TW" altLang="en-US" sz="4000" dirty="0" smtClean="0"/>
              <a:t>上面有</a:t>
            </a:r>
            <a:r>
              <a:rPr lang="zh-TW" altLang="en-US" sz="4000" dirty="0"/>
              <a:t>位老人家</a:t>
            </a:r>
            <a:endParaRPr lang="en-US" sz="4000" dirty="0"/>
          </a:p>
        </p:txBody>
      </p:sp>
      <p:sp>
        <p:nvSpPr>
          <p:cNvPr id="15" name="矩形 14"/>
          <p:cNvSpPr/>
          <p:nvPr/>
        </p:nvSpPr>
        <p:spPr>
          <a:xfrm>
            <a:off x="8439824" y="2667082"/>
            <a:ext cx="1596811" cy="196409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直線單箭頭接點 16"/>
          <p:cNvCxnSpPr/>
          <p:nvPr/>
        </p:nvCxnSpPr>
        <p:spPr>
          <a:xfrm>
            <a:off x="7198211" y="5926046"/>
            <a:ext cx="1176651" cy="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8456187" y="4689416"/>
            <a:ext cx="1596811" cy="157710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3544361" y="5208525"/>
            <a:ext cx="3694639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251"/>
              </a:lnSpc>
              <a:spcBef>
                <a:spcPct val="0"/>
              </a:spcBef>
              <a:defRPr sz="5893">
                <a:solidFill>
                  <a:srgbClr val="000000"/>
                </a:solidFill>
                <a:ea typeface="王漢宗顏楷體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 smtClean="0"/>
              <a:t>字形像</a:t>
            </a:r>
            <a:endParaRPr lang="en-US" altLang="zh-TW" sz="4000" dirty="0" smtClean="0"/>
          </a:p>
          <a:p>
            <a:pPr>
              <a:lnSpc>
                <a:spcPct val="100000"/>
              </a:lnSpc>
            </a:pPr>
            <a:r>
              <a:rPr lang="zh-TW" altLang="en-US" sz="4000" dirty="0" smtClean="0"/>
              <a:t>下面有位小孩子</a:t>
            </a:r>
            <a:endParaRPr lang="en-US" sz="4000" dirty="0"/>
          </a:p>
        </p:txBody>
      </p:sp>
      <p:sp>
        <p:nvSpPr>
          <p:cNvPr id="25" name="TextBox 2"/>
          <p:cNvSpPr txBox="1"/>
          <p:nvPr/>
        </p:nvSpPr>
        <p:spPr>
          <a:xfrm>
            <a:off x="312347" y="7579104"/>
            <a:ext cx="1757123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「孝」的字形表示</a:t>
            </a:r>
            <a:r>
              <a:rPr lang="en-US" altLang="zh-TW" sz="4800" dirty="0" smtClean="0">
                <a:solidFill>
                  <a:srgbClr val="000000"/>
                </a:solidFill>
                <a:ea typeface="王漢宗顏楷體"/>
              </a:rPr>
              <a:t/>
            </a:r>
            <a:br>
              <a:rPr lang="en-US" altLang="zh-TW" sz="4800" dirty="0" smtClean="0">
                <a:solidFill>
                  <a:srgbClr val="000000"/>
                </a:solidFill>
                <a:ea typeface="王漢宗顏楷體"/>
              </a:rPr>
            </a:b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小孩子背</a:t>
            </a: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著老人</a:t>
            </a: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或用手攙扶老</a:t>
            </a: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人，</a:t>
            </a:r>
            <a:endParaRPr lang="en-US" altLang="zh-TW" sz="4800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所以</a:t>
            </a: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「孝」的本義是</a:t>
            </a:r>
            <a:r>
              <a:rPr lang="zh-TW" altLang="en-US" sz="4800" b="1" dirty="0">
                <a:solidFill>
                  <a:srgbClr val="FF0000"/>
                </a:solidFill>
                <a:ea typeface="王漢宗顏楷體"/>
              </a:rPr>
              <a:t>好好善待父母、長輩</a:t>
            </a: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，是一種中國傳統</a:t>
            </a: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美德。</a:t>
            </a:r>
            <a:endParaRPr lang="en-US" sz="4800" dirty="0">
              <a:solidFill>
                <a:srgbClr val="000000"/>
              </a:solidFill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37467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825233">
            <a:off x="15637618" y="155498"/>
            <a:ext cx="2314240" cy="3353328"/>
          </a:xfrm>
          <a:custGeom>
            <a:avLst/>
            <a:gdLst/>
            <a:ahLst/>
            <a:cxnLst/>
            <a:rect l="l" t="t" r="r" b="b"/>
            <a:pathLst>
              <a:path w="3052433" h="4114800">
                <a:moveTo>
                  <a:pt x="0" y="0"/>
                </a:moveTo>
                <a:lnTo>
                  <a:pt x="3052433" y="0"/>
                </a:lnTo>
                <a:lnTo>
                  <a:pt x="30524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66465">
            <a:off x="14553797" y="306091"/>
            <a:ext cx="2138402" cy="3353328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圖片 7"/>
          <p:cNvPicPr/>
          <p:nvPr/>
        </p:nvPicPr>
        <p:blipFill rotWithShape="1">
          <a:blip r:embed="rId12"/>
          <a:srcRect l="37006" t="29664" r="38003" b="25206"/>
          <a:stretch/>
        </p:blipFill>
        <p:spPr bwMode="auto">
          <a:xfrm>
            <a:off x="515862" y="390319"/>
            <a:ext cx="2667000" cy="259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reeform 6"/>
          <p:cNvSpPr/>
          <p:nvPr/>
        </p:nvSpPr>
        <p:spPr>
          <a:xfrm>
            <a:off x="614119" y="9694627"/>
            <a:ext cx="17159529" cy="514786"/>
          </a:xfrm>
          <a:custGeom>
            <a:avLst/>
            <a:gdLst/>
            <a:ahLst/>
            <a:cxnLst/>
            <a:rect l="l" t="t" r="r" b="b"/>
            <a:pathLst>
              <a:path w="17159529" h="514786">
                <a:moveTo>
                  <a:pt x="0" y="0"/>
                </a:moveTo>
                <a:lnTo>
                  <a:pt x="17159529" y="0"/>
                </a:lnTo>
                <a:lnTo>
                  <a:pt x="17159529" y="514786"/>
                </a:lnTo>
                <a:lnTo>
                  <a:pt x="0" y="514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6090642" y="1422208"/>
            <a:ext cx="5704204" cy="15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TW" altLang="en-US" sz="13800" dirty="0" smtClean="0">
                <a:solidFill>
                  <a:srgbClr val="0070C0"/>
                </a:solidFill>
                <a:latin typeface="王漢宗顏楷體"/>
                <a:ea typeface="王漢宗顏楷體"/>
              </a:rPr>
              <a:t>孝親</a:t>
            </a:r>
            <a:endParaRPr lang="en-US" sz="13800" dirty="0">
              <a:solidFill>
                <a:srgbClr val="0070C0"/>
              </a:solidFill>
              <a:latin typeface="王漢宗顏楷體"/>
              <a:ea typeface="王漢宗顏楷體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2832031" y="3022792"/>
            <a:ext cx="12723704" cy="638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傳統中華文化重視</a:t>
            </a:r>
            <a:r>
              <a:rPr lang="zh-TW" altLang="en-US" sz="5893" dirty="0">
                <a:solidFill>
                  <a:srgbClr val="FF0000"/>
                </a:solidFill>
                <a:ea typeface="王漢宗顏楷體"/>
              </a:rPr>
              <a:t>孝道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，</a:t>
            </a:r>
            <a:endParaRPr lang="en-US" altLang="zh-TW" sz="5893" dirty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孝道能促進家庭和睦</a:t>
            </a:r>
            <a:r>
              <a:rPr lang="en-US" altLang="zh-HK" sz="5893" dirty="0" smtClean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從小我們要</a:t>
            </a:r>
            <a:r>
              <a:rPr lang="zh-TW" altLang="en-US" sz="5893" dirty="0" smtClean="0">
                <a:solidFill>
                  <a:srgbClr val="FF0000"/>
                </a:solidFill>
                <a:ea typeface="王漢宗顏楷體"/>
              </a:rPr>
              <a:t>照顧、孝敬父母</a:t>
            </a: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，</a:t>
            </a:r>
            <a:endParaRPr lang="en-US" altLang="zh-TW" sz="5893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分擔家中的大小事務，</a:t>
            </a:r>
            <a:endParaRPr lang="en-US" altLang="zh-TW" sz="5893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共同維護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家庭的團結及和諧</a:t>
            </a: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，</a:t>
            </a:r>
            <a:endParaRPr lang="en-US" altLang="zh-TW" sz="5893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長大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後成為</a:t>
            </a: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具備</a:t>
            </a:r>
            <a:r>
              <a:rPr lang="zh-TW" altLang="en-US" sz="5893" dirty="0" smtClean="0">
                <a:solidFill>
                  <a:srgbClr val="FF0000"/>
                </a:solidFill>
                <a:ea typeface="王漢宗顏楷體"/>
              </a:rPr>
              <a:t>良好</a:t>
            </a:r>
            <a:r>
              <a:rPr lang="zh-TW" altLang="en-US" sz="5893" dirty="0">
                <a:solidFill>
                  <a:srgbClr val="FF0000"/>
                </a:solidFill>
                <a:ea typeface="王漢宗顏楷體"/>
              </a:rPr>
              <a:t>品德和修養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的人</a:t>
            </a:r>
            <a:r>
              <a:rPr lang="en-US" sz="58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pic>
        <p:nvPicPr>
          <p:cNvPr id="1026" name="Picture 2" descr="漢字「孝」：字形演變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529" y="4447151"/>
            <a:ext cx="2907476" cy="236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5528947" y="119575"/>
            <a:ext cx="7329871" cy="2062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重要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的價值觀和態度</a:t>
            </a:r>
          </a:p>
          <a:p>
            <a:pPr algn="ctr">
              <a:lnSpc>
                <a:spcPts val="8251"/>
              </a:lnSpc>
              <a:spcBef>
                <a:spcPct val="0"/>
              </a:spcBef>
            </a:pPr>
            <a:endParaRPr lang="en-US" sz="5893" dirty="0">
              <a:solidFill>
                <a:srgbClr val="000000"/>
              </a:solidFill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2179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-1143000" y="424577"/>
            <a:ext cx="1268274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HK" altLang="en-US" sz="6000" dirty="0">
                <a:solidFill>
                  <a:prstClr val="black"/>
                </a:solidFill>
                <a:latin typeface="王漢宗顏楷體"/>
                <a:ea typeface="王漢宗顏楷體"/>
              </a:rPr>
              <a:t>學生在家中預先</a:t>
            </a:r>
            <a:r>
              <a:rPr lang="zh-TW" altLang="en-US" sz="6000" dirty="0">
                <a:solidFill>
                  <a:prstClr val="black"/>
                </a:solidFill>
                <a:latin typeface="王漢宗顏楷體"/>
                <a:ea typeface="王漢宗顏楷體"/>
              </a:rPr>
              <a:t>觀看短片</a:t>
            </a:r>
            <a:r>
              <a:rPr lang="zh-HK" altLang="en-US" sz="6000" dirty="0" smtClean="0">
                <a:solidFill>
                  <a:prstClr val="black"/>
                </a:solidFill>
                <a:latin typeface="王漢宗顏楷體"/>
                <a:ea typeface="王漢宗顏楷體"/>
              </a:rPr>
              <a:t>：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顏楷體"/>
              <a:ea typeface="王漢宗顏楷體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5800" y="2203203"/>
            <a:ext cx="16840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顏楷體"/>
                <a:ea typeface="王漢宗顏楷體"/>
                <a:cs typeface="+mn-cs"/>
              </a:rPr>
              <a:t>跟王祥做朋友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顏楷體"/>
              <a:ea typeface="王漢宗顏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2"/>
              </a:rPr>
              <a:t>https://emm.edcity.hk/media/%E8%B7%9F%E7%8E%8B%E7%A5%A5%E5%81%9A%E6%9C%8B%E5%8F%8B/1_8l4s4dfw</a:t>
            </a:r>
            <a:endParaRPr kumimoji="0" lang="en-US" altLang="zh-HK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4142195"/>
            <a:ext cx="59626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1726560"/>
            <a:ext cx="2780418" cy="2727469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112" y="5143500"/>
            <a:ext cx="2386545" cy="2573094"/>
          </a:xfrm>
          <a:custGeom>
            <a:avLst/>
            <a:gdLst/>
            <a:ahLst/>
            <a:cxnLst/>
            <a:rect l="l" t="t" r="r" b="b"/>
            <a:pathLst>
              <a:path w="2386545" h="2573094">
                <a:moveTo>
                  <a:pt x="0" y="0"/>
                </a:moveTo>
                <a:lnTo>
                  <a:pt x="2386545" y="0"/>
                </a:lnTo>
                <a:lnTo>
                  <a:pt x="2386545" y="2573094"/>
                </a:lnTo>
                <a:lnTo>
                  <a:pt x="0" y="257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9582" y="-846534"/>
            <a:ext cx="3816477" cy="4114800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19752" y="1409700"/>
            <a:ext cx="12537281" cy="679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某一年的冬天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天氣特別冷，河面都結冰了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王祥的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很想吃鮮魚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但因為河面結了冰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所以無法在河裏捉魚了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6" name="Freeform 6"/>
          <p:cNvSpPr/>
          <p:nvPr/>
        </p:nvSpPr>
        <p:spPr>
          <a:xfrm>
            <a:off x="-1664185" y="7018734"/>
            <a:ext cx="6166594" cy="4114800"/>
          </a:xfrm>
          <a:custGeom>
            <a:avLst/>
            <a:gdLst/>
            <a:ahLst/>
            <a:cxnLst/>
            <a:rect l="l" t="t" r="r" b="b"/>
            <a:pathLst>
              <a:path w="6166594" h="4114800">
                <a:moveTo>
                  <a:pt x="0" y="0"/>
                </a:moveTo>
                <a:lnTo>
                  <a:pt x="6166594" y="0"/>
                </a:lnTo>
                <a:lnTo>
                  <a:pt x="6166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429465" y="7200900"/>
            <a:ext cx="6166594" cy="4114800"/>
          </a:xfrm>
          <a:custGeom>
            <a:avLst/>
            <a:gdLst/>
            <a:ahLst/>
            <a:cxnLst/>
            <a:rect l="l" t="t" r="r" b="b"/>
            <a:pathLst>
              <a:path w="6166594" h="4114800">
                <a:moveTo>
                  <a:pt x="6166594" y="0"/>
                </a:moveTo>
                <a:lnTo>
                  <a:pt x="0" y="0"/>
                </a:lnTo>
                <a:lnTo>
                  <a:pt x="0" y="4114800"/>
                </a:lnTo>
                <a:lnTo>
                  <a:pt x="6166594" y="4114800"/>
                </a:lnTo>
                <a:lnTo>
                  <a:pt x="61665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矩形 7"/>
          <p:cNvSpPr/>
          <p:nvPr/>
        </p:nvSpPr>
        <p:spPr>
          <a:xfrm>
            <a:off x="304800" y="203742"/>
            <a:ext cx="595547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9000" dirty="0">
                <a:solidFill>
                  <a:srgbClr val="6B2E00"/>
                </a:solidFill>
                <a:latin typeface="王漢宗顏楷體"/>
                <a:ea typeface="王漢宗顏楷體"/>
              </a:rPr>
              <a:t>故事內容：</a:t>
            </a:r>
            <a:endParaRPr lang="zh-HK" altLang="en-US" sz="9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73400" y="501508"/>
            <a:ext cx="1945144" cy="3083082"/>
          </a:xfrm>
          <a:custGeom>
            <a:avLst/>
            <a:gdLst/>
            <a:ahLst/>
            <a:cxnLst/>
            <a:rect l="l" t="t" r="r" b="b"/>
            <a:pathLst>
              <a:path w="1945144" h="3083082">
                <a:moveTo>
                  <a:pt x="0" y="0"/>
                </a:moveTo>
                <a:lnTo>
                  <a:pt x="1945145" y="0"/>
                </a:lnTo>
                <a:lnTo>
                  <a:pt x="1945145" y="3083082"/>
                </a:lnTo>
                <a:lnTo>
                  <a:pt x="0" y="308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0868" y="3637146"/>
            <a:ext cx="3056502" cy="5621154"/>
          </a:xfrm>
          <a:custGeom>
            <a:avLst/>
            <a:gdLst/>
            <a:ahLst/>
            <a:cxnLst/>
            <a:rect l="l" t="t" r="r" b="b"/>
            <a:pathLst>
              <a:path w="3056502" h="5621154">
                <a:moveTo>
                  <a:pt x="0" y="0"/>
                </a:moveTo>
                <a:lnTo>
                  <a:pt x="3056502" y="0"/>
                </a:lnTo>
                <a:lnTo>
                  <a:pt x="3056502" y="5621154"/>
                </a:lnTo>
                <a:lnTo>
                  <a:pt x="0" y="56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46084" y="3760946"/>
            <a:ext cx="13054649" cy="547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31"/>
              </a:lnSpc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假如你是王祥，聽到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很想吃鮮魚，你會怎樣做</a:t>
            </a:r>
            <a:r>
              <a:rPr lang="en-US" sz="7593" dirty="0" smtClean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10631"/>
              </a:lnSpc>
            </a:pPr>
            <a:endParaRPr lang="en-US" sz="7593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10631"/>
              </a:lnSpc>
            </a:pPr>
            <a:endParaRPr lang="en-US" sz="75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3135645" y="3571303"/>
            <a:ext cx="2143025" cy="2335722"/>
          </a:xfrm>
          <a:custGeom>
            <a:avLst/>
            <a:gdLst/>
            <a:ahLst/>
            <a:cxnLst/>
            <a:rect l="l" t="t" r="r" b="b"/>
            <a:pathLst>
              <a:path w="2143025" h="2335722">
                <a:moveTo>
                  <a:pt x="0" y="0"/>
                </a:moveTo>
                <a:lnTo>
                  <a:pt x="2143025" y="0"/>
                </a:lnTo>
                <a:lnTo>
                  <a:pt x="2143025" y="2335721"/>
                </a:lnTo>
                <a:lnTo>
                  <a:pt x="0" y="2335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13736149" y="4513751"/>
            <a:ext cx="2143025" cy="2335722"/>
          </a:xfrm>
          <a:custGeom>
            <a:avLst/>
            <a:gdLst/>
            <a:ahLst/>
            <a:cxnLst/>
            <a:rect l="l" t="t" r="r" b="b"/>
            <a:pathLst>
              <a:path w="2143025" h="2335722">
                <a:moveTo>
                  <a:pt x="0" y="0"/>
                </a:moveTo>
                <a:lnTo>
                  <a:pt x="2143025" y="0"/>
                </a:lnTo>
                <a:lnTo>
                  <a:pt x="2143025" y="2335722"/>
                </a:lnTo>
                <a:lnTo>
                  <a:pt x="0" y="2335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3935" y="6172200"/>
            <a:ext cx="2391728" cy="4114800"/>
          </a:xfrm>
          <a:custGeom>
            <a:avLst/>
            <a:gdLst/>
            <a:ahLst/>
            <a:cxnLst/>
            <a:rect l="l" t="t" r="r" b="b"/>
            <a:pathLst>
              <a:path w="2391728" h="4114800">
                <a:moveTo>
                  <a:pt x="0" y="0"/>
                </a:moveTo>
                <a:lnTo>
                  <a:pt x="2391728" y="0"/>
                </a:lnTo>
                <a:lnTo>
                  <a:pt x="2391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012726" y="5889281"/>
            <a:ext cx="2340973" cy="4127841"/>
          </a:xfrm>
          <a:custGeom>
            <a:avLst/>
            <a:gdLst/>
            <a:ahLst/>
            <a:cxnLst/>
            <a:rect l="l" t="t" r="r" b="b"/>
            <a:pathLst>
              <a:path w="2340973" h="4127841">
                <a:moveTo>
                  <a:pt x="0" y="0"/>
                </a:moveTo>
                <a:lnTo>
                  <a:pt x="2340973" y="0"/>
                </a:lnTo>
                <a:lnTo>
                  <a:pt x="2340973" y="4127842"/>
                </a:lnTo>
                <a:lnTo>
                  <a:pt x="0" y="4127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5" r="-124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8800" y="1135683"/>
            <a:ext cx="15430500" cy="681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王祥聽到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很想吃鮮魚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便立即走到河邊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他脫掉衣服，然後躺在河面的冰上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希望能運用身體的溫度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讓冰快速融化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5" name="Freeform 5"/>
          <p:cNvSpPr/>
          <p:nvPr/>
        </p:nvSpPr>
        <p:spPr>
          <a:xfrm>
            <a:off x="-350574" y="7953202"/>
            <a:ext cx="6337152" cy="2333798"/>
          </a:xfrm>
          <a:custGeom>
            <a:avLst/>
            <a:gdLst/>
            <a:ahLst/>
            <a:cxnLst/>
            <a:rect l="l" t="t" r="r" b="b"/>
            <a:pathLst>
              <a:path w="6337152" h="2333798">
                <a:moveTo>
                  <a:pt x="0" y="0"/>
                </a:moveTo>
                <a:lnTo>
                  <a:pt x="6337152" y="0"/>
                </a:lnTo>
                <a:lnTo>
                  <a:pt x="6337152" y="2333798"/>
                </a:lnTo>
                <a:lnTo>
                  <a:pt x="0" y="233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47" r="-352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0745" y="2930128"/>
            <a:ext cx="13638736" cy="413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>
                <a:solidFill>
                  <a:srgbClr val="000000"/>
                </a:solidFill>
                <a:ea typeface="王漢宗顏楷體"/>
              </a:rPr>
              <a:t>如果你是王祥爸爸，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>
                <a:solidFill>
                  <a:srgbClr val="000000"/>
                </a:solidFill>
                <a:ea typeface="王漢宗顏楷體"/>
              </a:rPr>
              <a:t>你會同意王祥前往河邊捉魚嗎？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>
                <a:solidFill>
                  <a:srgbClr val="000000"/>
                </a:solidFill>
                <a:ea typeface="王漢宗顏楷體"/>
              </a:rPr>
              <a:t>為甚麼？</a:t>
            </a:r>
          </a:p>
        </p:txBody>
      </p:sp>
      <p:sp>
        <p:nvSpPr>
          <p:cNvPr id="3" name="Freeform 3"/>
          <p:cNvSpPr/>
          <p:nvPr/>
        </p:nvSpPr>
        <p:spPr>
          <a:xfrm>
            <a:off x="440653" y="5879494"/>
            <a:ext cx="4160184" cy="41148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3403407" y="376341"/>
            <a:ext cx="4160184" cy="41148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416018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60183" y="0"/>
                </a:lnTo>
                <a:lnTo>
                  <a:pt x="4160183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756673" y="218833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2706841" y="39558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38758" y="1310508"/>
            <a:ext cx="13594429" cy="681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就在這時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冰下面忽然裂開一個小裂縫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latin typeface="王漢宗顏楷體"/>
                <a:ea typeface="王漢宗顏楷體"/>
              </a:rPr>
              <a:t>兩條大鯉魚從裂縫中跳了出來</a:t>
            </a:r>
            <a:r>
              <a:rPr lang="en-US" sz="7593" dirty="0">
                <a:solidFill>
                  <a:srgbClr val="000000"/>
                </a:solidFill>
                <a:latin typeface="王漢宗顏楷體"/>
                <a:ea typeface="王漢宗顏楷體"/>
              </a:rPr>
              <a:t>!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王祥十分開心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便把鯉魚拿回家給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smtClean="0">
                <a:solidFill>
                  <a:srgbClr val="000000"/>
                </a:solidFill>
                <a:ea typeface="王漢宗顏楷體"/>
              </a:rPr>
              <a:t>吃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3" name="Freeform 3"/>
          <p:cNvSpPr/>
          <p:nvPr/>
        </p:nvSpPr>
        <p:spPr>
          <a:xfrm rot="-2700000">
            <a:off x="14899590" y="-2616996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0" y="0"/>
                </a:moveTo>
                <a:lnTo>
                  <a:pt x="3411647" y="0"/>
                </a:lnTo>
                <a:lnTo>
                  <a:pt x="34116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318482" y="5614609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0" y="0"/>
                </a:moveTo>
                <a:lnTo>
                  <a:pt x="3411647" y="0"/>
                </a:lnTo>
                <a:lnTo>
                  <a:pt x="34116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5" name="Freeform 5"/>
          <p:cNvSpPr/>
          <p:nvPr/>
        </p:nvSpPr>
        <p:spPr>
          <a:xfrm rot="-8003725" flipH="1" flipV="1">
            <a:off x="-677124" y="-3037791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3411648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3411648" y="0"/>
                </a:lnTo>
                <a:lnTo>
                  <a:pt x="3411648" y="822960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6" name="Freeform 6"/>
          <p:cNvSpPr/>
          <p:nvPr/>
        </p:nvSpPr>
        <p:spPr>
          <a:xfrm rot="-8100000" flipH="1">
            <a:off x="14899590" y="4559899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3411647" y="0"/>
                </a:moveTo>
                <a:lnTo>
                  <a:pt x="0" y="0"/>
                </a:lnTo>
                <a:lnTo>
                  <a:pt x="0" y="8229600"/>
                </a:lnTo>
                <a:lnTo>
                  <a:pt x="3411647" y="8229600"/>
                </a:lnTo>
                <a:lnTo>
                  <a:pt x="3411647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853819" y="1015659"/>
            <a:ext cx="2340973" cy="4127841"/>
          </a:xfrm>
          <a:custGeom>
            <a:avLst/>
            <a:gdLst/>
            <a:ahLst/>
            <a:cxnLst/>
            <a:rect l="l" t="t" r="r" b="b"/>
            <a:pathLst>
              <a:path w="2340973" h="4127841">
                <a:moveTo>
                  <a:pt x="0" y="0"/>
                </a:moveTo>
                <a:lnTo>
                  <a:pt x="2340973" y="0"/>
                </a:lnTo>
                <a:lnTo>
                  <a:pt x="2340973" y="4127841"/>
                </a:lnTo>
                <a:lnTo>
                  <a:pt x="0" y="4127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5" r="-124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67573" y="5613607"/>
            <a:ext cx="2391728" cy="4114800"/>
          </a:xfrm>
          <a:custGeom>
            <a:avLst/>
            <a:gdLst/>
            <a:ahLst/>
            <a:cxnLst/>
            <a:rect l="l" t="t" r="r" b="b"/>
            <a:pathLst>
              <a:path w="2391728" h="4114800">
                <a:moveTo>
                  <a:pt x="0" y="0"/>
                </a:moveTo>
                <a:lnTo>
                  <a:pt x="2391727" y="0"/>
                </a:lnTo>
                <a:lnTo>
                  <a:pt x="2391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796" y="2000688"/>
            <a:ext cx="13211005" cy="7590323"/>
          </a:xfrm>
          <a:custGeom>
            <a:avLst/>
            <a:gdLst/>
            <a:ahLst/>
            <a:cxnLst/>
            <a:rect l="l" t="t" r="r" b="b"/>
            <a:pathLst>
              <a:path w="13211005" h="7590323">
                <a:moveTo>
                  <a:pt x="0" y="0"/>
                </a:moveTo>
                <a:lnTo>
                  <a:pt x="13211005" y="0"/>
                </a:lnTo>
                <a:lnTo>
                  <a:pt x="13211005" y="7590323"/>
                </a:lnTo>
                <a:lnTo>
                  <a:pt x="0" y="759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52102" y="4747665"/>
            <a:ext cx="11809631" cy="329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dirty="0" err="1" smtClean="0">
                <a:solidFill>
                  <a:srgbClr val="000000"/>
                </a:solidFill>
                <a:ea typeface="王漢宗顏楷體"/>
              </a:rPr>
              <a:t>你覺得王祥是一個怎樣的</a:t>
            </a:r>
            <a:r>
              <a:rPr lang="zh-TW" altLang="en-US" sz="6117" dirty="0" smtClean="0">
                <a:solidFill>
                  <a:srgbClr val="000000"/>
                </a:solidFill>
                <a:ea typeface="王漢宗顏楷體"/>
              </a:rPr>
              <a:t>孩子</a:t>
            </a:r>
            <a:r>
              <a:rPr lang="en-US" sz="6117" dirty="0" smtClean="0">
                <a:solidFill>
                  <a:srgbClr val="000000"/>
                </a:solidFill>
                <a:ea typeface="王漢宗顏楷體"/>
              </a:rPr>
              <a:t>？</a:t>
            </a: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r>
              <a:rPr lang="en-US" sz="6117" dirty="0" err="1">
                <a:solidFill>
                  <a:srgbClr val="000000"/>
                </a:solidFill>
                <a:ea typeface="王漢宗顏楷體"/>
              </a:rPr>
              <a:t>他有甚麼行為值得我們學習</a:t>
            </a:r>
            <a:r>
              <a:rPr lang="en-US" sz="6117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52102" y="2982662"/>
            <a:ext cx="11809631" cy="94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>
                <a:solidFill>
                  <a:srgbClr val="000000"/>
                </a:solidFill>
                <a:latin typeface="王漢宗顏楷體"/>
                <a:ea typeface="王漢宗顏楷體"/>
              </a:rPr>
              <a:t>聽完故事後...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96285" y="1859486"/>
            <a:ext cx="11095429" cy="762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>
                <a:solidFill>
                  <a:srgbClr val="000000"/>
                </a:solidFill>
                <a:ea typeface="王漢宗顏楷體"/>
              </a:rPr>
              <a:t>如果你遇到這樣的情況，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>
                <a:solidFill>
                  <a:srgbClr val="000000"/>
                </a:solidFill>
                <a:ea typeface="王漢宗顏楷體"/>
              </a:rPr>
              <a:t>你會不會也像王祥一樣，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>
                <a:solidFill>
                  <a:srgbClr val="000000"/>
                </a:solidFill>
                <a:ea typeface="王漢宗顏楷體"/>
              </a:rPr>
              <a:t>脫掉衣服，躺在河面的冰上，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>
                <a:solidFill>
                  <a:srgbClr val="000000"/>
                </a:solidFill>
                <a:ea typeface="王漢宗顏楷體"/>
              </a:rPr>
              <a:t>讓冰快速融化呢？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endParaRPr lang="en-US" sz="6093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>
                <a:solidFill>
                  <a:srgbClr val="000000"/>
                </a:solidFill>
                <a:ea typeface="王漢宗顏楷體"/>
              </a:rPr>
              <a:t>如果不會，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>
                <a:solidFill>
                  <a:srgbClr val="000000"/>
                </a:solidFill>
                <a:ea typeface="王漢宗顏楷體"/>
              </a:rPr>
              <a:t>哪麼你會甚麼方法得到鯉魚呢？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4" name="Freeform 4"/>
          <p:cNvSpPr/>
          <p:nvPr/>
        </p:nvSpPr>
        <p:spPr>
          <a:xfrm>
            <a:off x="1784176" y="1490586"/>
            <a:ext cx="14323184" cy="8593911"/>
          </a:xfrm>
          <a:custGeom>
            <a:avLst/>
            <a:gdLst/>
            <a:ahLst/>
            <a:cxnLst/>
            <a:rect l="l" t="t" r="r" b="b"/>
            <a:pathLst>
              <a:path w="14323184" h="8593911">
                <a:moveTo>
                  <a:pt x="0" y="0"/>
                </a:moveTo>
                <a:lnTo>
                  <a:pt x="14323185" y="0"/>
                </a:lnTo>
                <a:lnTo>
                  <a:pt x="14323185" y="8593911"/>
                </a:lnTo>
                <a:lnTo>
                  <a:pt x="0" y="8593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060980" y="14734"/>
            <a:ext cx="2227020" cy="1712022"/>
          </a:xfrm>
          <a:custGeom>
            <a:avLst/>
            <a:gdLst/>
            <a:ahLst/>
            <a:cxnLst/>
            <a:rect l="l" t="t" r="r" b="b"/>
            <a:pathLst>
              <a:path w="2227020" h="1712022">
                <a:moveTo>
                  <a:pt x="2227020" y="0"/>
                </a:moveTo>
                <a:lnTo>
                  <a:pt x="0" y="0"/>
                </a:lnTo>
                <a:lnTo>
                  <a:pt x="0" y="1712022"/>
                </a:lnTo>
                <a:lnTo>
                  <a:pt x="2227020" y="1712022"/>
                </a:lnTo>
                <a:lnTo>
                  <a:pt x="22270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18666"/>
            <a:ext cx="4721451" cy="4668334"/>
          </a:xfrm>
          <a:custGeom>
            <a:avLst/>
            <a:gdLst/>
            <a:ahLst/>
            <a:cxnLst/>
            <a:rect l="l" t="t" r="r" b="b"/>
            <a:pathLst>
              <a:path w="4721451" h="4668334">
                <a:moveTo>
                  <a:pt x="0" y="0"/>
                </a:moveTo>
                <a:lnTo>
                  <a:pt x="4721451" y="0"/>
                </a:lnTo>
                <a:lnTo>
                  <a:pt x="4721451" y="4668334"/>
                </a:lnTo>
                <a:lnTo>
                  <a:pt x="0" y="4668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259</Words>
  <Application>Microsoft Office PowerPoint</Application>
  <PresentationFormat>自訂</PresentationFormat>
  <Paragraphs>66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王漢宗顏楷體</vt:lpstr>
      <vt:lpstr>Arial</vt:lpstr>
      <vt:lpstr>新細明體</vt:lpstr>
      <vt:lpstr>Calibri</vt:lpstr>
      <vt:lpstr>標楷體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中華傳統美德</dc:title>
  <dc:creator>EDB</dc:creator>
  <cp:lastModifiedBy>CDO(K&amp;P/GS)3</cp:lastModifiedBy>
  <cp:revision>31</cp:revision>
  <dcterms:created xsi:type="dcterms:W3CDTF">2006-08-16T00:00:00Z</dcterms:created>
  <dcterms:modified xsi:type="dcterms:W3CDTF">2024-02-14T06:23:27Z</dcterms:modified>
  <dc:identifier>DAFzo3zH07g</dc:identifier>
</cp:coreProperties>
</file>