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62" r:id="rId4"/>
    <p:sldId id="274" r:id="rId5"/>
    <p:sldId id="272" r:id="rId6"/>
    <p:sldId id="269" r:id="rId7"/>
    <p:sldId id="265" r:id="rId8"/>
    <p:sldId id="258" r:id="rId9"/>
    <p:sldId id="268" r:id="rId10"/>
    <p:sldId id="264" r:id="rId11"/>
    <p:sldId id="270" r:id="rId12"/>
    <p:sldId id="273" r:id="rId13"/>
    <p:sldId id="257" r:id="rId14"/>
    <p:sldId id="267" r:id="rId15"/>
  </p:sldIdLst>
  <p:sldSz cx="18288000" cy="10287000"/>
  <p:notesSz cx="6858000" cy="9144000"/>
  <p:embeddedFontLst>
    <p:embeddedFont>
      <p:font typeface="新細明體" panose="02020500000000000000" pitchFamily="18" charset="-12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標楷體" panose="03000509000000000000" pitchFamily="65" charset="-12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4FF"/>
    <a:srgbClr val="FFFFD9"/>
    <a:srgbClr val="FFFFCC"/>
    <a:srgbClr val="FEE6F9"/>
    <a:srgbClr val="0D0DE5"/>
    <a:srgbClr val="F7D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998" autoAdjust="0"/>
  </p:normalViewPr>
  <p:slideViewPr>
    <p:cSldViewPr>
      <p:cViewPr varScale="1">
        <p:scale>
          <a:sx n="60" d="100"/>
          <a:sy n="60" d="100"/>
        </p:scale>
        <p:origin x="13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4E4E3-5325-4EB3-89CD-92D75BB52C06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2086-F8B1-4B68-8993-A051C83E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19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um.arts.cuhk.edu.hk/Lexis/lexi-mf/search.php?word=%E5%9B%9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囑咐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意思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</a:t>
            </a:r>
            <a:r>
              <a:rPr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囑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」表示叮嚀，又表示托付。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https://humanum.arts.cuhk.edu.hk/Lexis/lexi-mf/search.php?word=%E5%9B%91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altLang="zh-TW" dirty="0" smtClean="0"/>
          </a:p>
          <a:p>
            <a:r>
              <a:rPr lang="zh-TW" altLang="en-US" dirty="0" smtClean="0"/>
              <a:t>南北朝時期吐谷渾國王阿豺臨終前對兒子的囑咐，告訴我們「團結就是力量」的道理。</a:t>
            </a:r>
            <a:endParaRPr lang="en-US" altLang="zh-TW" dirty="0" smtClean="0"/>
          </a:p>
          <a:p>
            <a:r>
              <a:rPr lang="zh-TW" altLang="en-US" dirty="0" smtClean="0"/>
              <a:t>阿豺臨終前，吩咐二十個兒子每人給他一枝箭，接着命弟弟慕利延拿起其中一枝箭，然後把它折斷，慕利延輕易做到。阿豺再命他把餘下的十九枝箭一起折斷，慕利延便辦不到了。阿豺便告誡各人：力量分散容易折損，團結一致就難被摧毀；同心為國效力，國家才會穩固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參考材料：</a:t>
            </a:r>
            <a:endParaRPr lang="en-US" altLang="zh-TW" dirty="0" smtClean="0"/>
          </a:p>
          <a:p>
            <a:r>
              <a:rPr lang="en-US" altLang="zh-TW" dirty="0" smtClean="0"/>
              <a:t>〈</a:t>
            </a:r>
            <a:r>
              <a:rPr lang="zh-TW" altLang="en-US" dirty="0" smtClean="0"/>
              <a:t>折箭</a:t>
            </a:r>
            <a:r>
              <a:rPr lang="en-US" altLang="zh-TW" dirty="0" smtClean="0"/>
              <a:t>〉</a:t>
            </a:r>
            <a:r>
              <a:rPr lang="zh-TW" altLang="en-US" dirty="0" smtClean="0"/>
              <a:t>魏收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積累與感興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小學古詩文誦讀材料選編（修訂）</a:t>
            </a:r>
            <a:endParaRPr lang="en-US" altLang="zh-TW" dirty="0" smtClean="0"/>
          </a:p>
          <a:p>
            <a:r>
              <a:rPr lang="en-US" altLang="zh-HK" dirty="0" smtClean="0"/>
              <a:t>https://cd1.edb.hkedcity.net/cd/chi/jilei_2010/pdf_wen/jilei_wen_029.pdf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積累與感興 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中國語文課程文言經典建議篇章</a:t>
            </a:r>
            <a:endParaRPr lang="en-US" altLang="zh-TW" dirty="0" smtClean="0"/>
          </a:p>
          <a:p>
            <a:r>
              <a:rPr lang="en-US" altLang="zh-HK" dirty="0" smtClean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答案：</a:t>
            </a:r>
            <a:r>
              <a:rPr lang="en-US" altLang="zh-TW" dirty="0" smtClean="0"/>
              <a:t>B</a:t>
            </a:r>
            <a:r>
              <a:rPr lang="zh-TW" altLang="en-US" dirty="0" smtClean="0"/>
              <a:t>（團結就是力量，不易被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折斷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南北朝時期吐谷渾國王阿豺臨終前對兒子的囑咐，告訴我們「團結就是力量」的道理。</a:t>
            </a:r>
            <a:endParaRPr lang="en-US" altLang="zh-TW" dirty="0" smtClean="0"/>
          </a:p>
          <a:p>
            <a:r>
              <a:rPr lang="zh-TW" altLang="en-US" dirty="0" smtClean="0"/>
              <a:t>阿豺臨終前，吩咐二十個兒子每人給他一枝箭，接着命弟弟慕利延拿起其中一枝箭，然後把它折斷，慕利延輕易做到。阿豺再命他把餘下的十九枝箭一起折斷，慕利延便辦不到了。阿豺便告誡各人：力量分散容易折損，團結一致就難被摧毀；同心為國效力，國家才會穩固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參考材料：</a:t>
            </a:r>
            <a:endParaRPr lang="en-US" altLang="zh-TW" dirty="0" smtClean="0"/>
          </a:p>
          <a:p>
            <a:r>
              <a:rPr lang="en-US" altLang="zh-TW" dirty="0" smtClean="0"/>
              <a:t>〈</a:t>
            </a:r>
            <a:r>
              <a:rPr lang="zh-TW" altLang="en-US" dirty="0" smtClean="0"/>
              <a:t>折箭</a:t>
            </a:r>
            <a:r>
              <a:rPr lang="en-US" altLang="zh-TW" dirty="0" smtClean="0"/>
              <a:t>〉</a:t>
            </a:r>
            <a:r>
              <a:rPr lang="zh-TW" altLang="en-US" dirty="0" smtClean="0"/>
              <a:t>魏收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積累與感興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小學古詩文誦讀材料選編（修訂）</a:t>
            </a:r>
            <a:endParaRPr lang="en-US" altLang="zh-TW" dirty="0" smtClean="0"/>
          </a:p>
          <a:p>
            <a:r>
              <a:rPr lang="en-US" altLang="zh-HK" dirty="0" smtClean="0"/>
              <a:t>https://cd1.edb.hkedcity.net/cd/chi/jilei_2010/pdf_wen/jilei_wen_029.pdf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積累與感興 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中國語文課程文言經典建議篇章</a:t>
            </a:r>
            <a:endParaRPr lang="en-US" altLang="zh-TW" dirty="0" smtClean="0"/>
          </a:p>
          <a:p>
            <a:r>
              <a:rPr lang="en-US" altLang="zh-HK" dirty="0" smtClean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00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答案：</a:t>
            </a:r>
            <a:r>
              <a:rPr lang="en-US" altLang="zh-TW" dirty="0" smtClean="0"/>
              <a:t>B</a:t>
            </a:r>
            <a:r>
              <a:rPr lang="zh-TW" altLang="en-US" dirty="0" smtClean="0"/>
              <a:t>（團結就是力量，不易被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折斷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南北朝時期吐谷渾國王阿豺臨終前對兒子的囑咐，告訴我們「團結就是力量」的道理。</a:t>
            </a:r>
            <a:endParaRPr lang="en-US" altLang="zh-TW" dirty="0" smtClean="0"/>
          </a:p>
          <a:p>
            <a:r>
              <a:rPr lang="zh-TW" altLang="en-US" dirty="0" smtClean="0"/>
              <a:t>阿豺臨終前，吩咐二十個兒子每人給他一枝箭，接着命弟弟慕利延拿起其中一枝箭，然後把它折斷，慕利延輕易做到。阿豺再命他把餘下的十九枝箭一起折斷，慕利延便辦不到了。阿豺便告誡各人：力量分散容易折損，團結一致就難被摧毀；同心為國效力，國家才會穩固。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參考材料：</a:t>
            </a:r>
            <a:endParaRPr lang="en-US" altLang="zh-TW" dirty="0" smtClean="0"/>
          </a:p>
          <a:p>
            <a:r>
              <a:rPr lang="en-US" altLang="zh-TW" dirty="0" smtClean="0"/>
              <a:t>〈</a:t>
            </a:r>
            <a:r>
              <a:rPr lang="zh-TW" altLang="en-US" dirty="0" smtClean="0"/>
              <a:t>折箭</a:t>
            </a:r>
            <a:r>
              <a:rPr lang="en-US" altLang="zh-TW" dirty="0" smtClean="0"/>
              <a:t>〉</a:t>
            </a:r>
            <a:r>
              <a:rPr lang="zh-TW" altLang="en-US" dirty="0" smtClean="0"/>
              <a:t>魏收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積累與感興 </a:t>
            </a:r>
            <a:r>
              <a:rPr lang="en-US" altLang="zh-TW" dirty="0" smtClean="0"/>
              <a:t>—— </a:t>
            </a:r>
            <a:r>
              <a:rPr lang="zh-TW" altLang="en-US" dirty="0" smtClean="0"/>
              <a:t>小學古詩文誦讀材料選編（修訂）</a:t>
            </a:r>
            <a:endParaRPr lang="en-US" altLang="zh-TW" dirty="0" smtClean="0"/>
          </a:p>
          <a:p>
            <a:r>
              <a:rPr lang="en-US" altLang="zh-HK" dirty="0" smtClean="0"/>
              <a:t>https://cd1.edb.hkedcity.net/cd/chi/jilei_2010/pdf_wen/jilei_wen_029.pdf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積累與感興 </a:t>
            </a:r>
            <a:r>
              <a:rPr lang="en-US" altLang="zh-TW" dirty="0" smtClean="0"/>
              <a:t>——</a:t>
            </a:r>
            <a:r>
              <a:rPr lang="zh-TW" altLang="en-US" dirty="0" smtClean="0"/>
              <a:t>中國語文課程文言經典建議篇章</a:t>
            </a:r>
            <a:endParaRPr lang="en-US" altLang="zh-TW" dirty="0" smtClean="0"/>
          </a:p>
          <a:p>
            <a:r>
              <a:rPr lang="en-US" altLang="zh-HK" dirty="0" smtClean="0"/>
              <a:t>https://www.edb.gov.hk/attachment/tc/curriculum-development/kla/chi-edu/recommended-passages/Booklet_KS2_uploadver2.pdf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2086-F8B1-4B68-8993-A051C83E0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01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其他例子</a:t>
            </a:r>
            <a:r>
              <a:rPr lang="en-US" altLang="zh-TW" dirty="0" smtClean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b="1" dirty="0" smtClean="0">
                <a:ln w="13462">
                  <a:solidFill>
                    <a:schemeClr val="accent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農曆新年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家庭成員會一起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準備年貨、大掃除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，齊心協力</a:t>
            </a:r>
            <a:endParaRPr lang="en-US" altLang="zh-TW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年夜飯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，大家一起聊天，增進感情。</a:t>
            </a:r>
            <a:endParaRPr lang="en-US" altLang="zh-TW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親人聚在一起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互相祝福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團圓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渡過佳節。</a:t>
            </a:r>
            <a:endParaRPr lang="en-US" altLang="zh-TW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長輩</a:t>
            </a:r>
            <a:r>
              <a:rPr lang="zh-TW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派發利是錢</a:t>
            </a:r>
            <a:r>
              <a:rPr lang="zh-TW" altLang="en-US" sz="12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，代表著對家人的關懷和祝福</a:t>
            </a:r>
            <a:endParaRPr lang="en-US" sz="12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2086-F8B1-4B68-8993-A051C83E0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5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2086-F8B1-4B68-8993-A051C83E0B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hdphoto" Target="../media/hdphoto13.wdp"/><Relationship Id="rId3" Type="http://schemas.openxmlformats.org/officeDocument/2006/relationships/image" Target="../media/image14.sv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5" Type="http://schemas.microsoft.com/office/2007/relationships/hdphoto" Target="../media/hdphoto9.wdp"/><Relationship Id="rId4" Type="http://schemas.openxmlformats.org/officeDocument/2006/relationships/image" Target="../media/image3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5.wdp"/><Relationship Id="rId3" Type="http://schemas.openxmlformats.org/officeDocument/2006/relationships/image" Target="../media/image25.png"/><Relationship Id="rId7" Type="http://schemas.openxmlformats.org/officeDocument/2006/relationships/image" Target="../media/image100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4.wdp"/><Relationship Id="rId5" Type="http://schemas.openxmlformats.org/officeDocument/2006/relationships/image" Target="../media/image23.svg"/><Relationship Id="rId15" Type="http://schemas.microsoft.com/office/2007/relationships/hdphoto" Target="../media/hdphoto16.wdp"/><Relationship Id="rId10" Type="http://schemas.openxmlformats.org/officeDocument/2006/relationships/image" Target="../media/image26.png"/><Relationship Id="rId9" Type="http://schemas.openxmlformats.org/officeDocument/2006/relationships/image" Target="../media/image140.svg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6.svg"/><Relationship Id="rId7" Type="http://schemas.openxmlformats.org/officeDocument/2006/relationships/image" Target="../media/image3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18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2.svg"/><Relationship Id="rId12" Type="http://schemas.openxmlformats.org/officeDocument/2006/relationships/image" Target="../media/image12.jpeg"/><Relationship Id="rId17" Type="http://schemas.microsoft.com/office/2007/relationships/hdphoto" Target="../media/hdphoto3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16.svg"/><Relationship Id="rId9" Type="http://schemas.openxmlformats.org/officeDocument/2006/relationships/image" Target="../media/image8.sv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3" Type="http://schemas.openxmlformats.org/officeDocument/2006/relationships/image" Target="../media/image14.svg"/><Relationship Id="rId12" Type="http://schemas.openxmlformats.org/officeDocument/2006/relationships/image" Target="../media/image17.png"/><Relationship Id="rId17" Type="http://schemas.microsoft.com/office/2007/relationships/hdphoto" Target="../media/hdphoto9.wdp"/><Relationship Id="rId2" Type="http://schemas.openxmlformats.org/officeDocument/2006/relationships/image" Target="../media/image16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10.svg"/><Relationship Id="rId15" Type="http://schemas.microsoft.com/office/2007/relationships/hdphoto" Target="../media/hdphoto8.wdp"/><Relationship Id="rId4" Type="http://schemas.openxmlformats.org/officeDocument/2006/relationships/image" Target="../media/image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7" Type="http://schemas.openxmlformats.org/officeDocument/2006/relationships/image" Target="../media/image20.png"/><Relationship Id="rId12" Type="http://schemas.microsoft.com/office/2007/relationships/hdphoto" Target="../media/hdphoto1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13761" y="749969"/>
            <a:ext cx="14861181" cy="9134363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85800" y="8495962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17210414" y="4448456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5342135" y="42024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05722">
            <a:off x="9237696" y="40124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5029200" y="5119859"/>
            <a:ext cx="9419151" cy="2343666"/>
            <a:chOff x="-2381546" y="448004"/>
            <a:chExt cx="12558868" cy="3124887"/>
          </a:xfrm>
        </p:grpSpPr>
        <p:sp>
          <p:nvSpPr>
            <p:cNvPr id="15" name="TextBox 15"/>
            <p:cNvSpPr txBox="1"/>
            <p:nvPr/>
          </p:nvSpPr>
          <p:spPr>
            <a:xfrm>
              <a:off x="-2381546" y="448004"/>
              <a:ext cx="11308981" cy="1918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88"/>
                </a:lnSpc>
              </a:pPr>
              <a:r>
                <a:rPr lang="en-US" sz="12100" dirty="0" err="1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團結</a:t>
              </a:r>
              <a:endParaRPr lang="en-US" sz="121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31659" y="2733623"/>
              <a:ext cx="9045663" cy="839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3"/>
                </a:lnSpc>
              </a:pPr>
              <a:endParaRPr/>
            </a:p>
          </p:txBody>
        </p:sp>
      </p:grpSp>
      <p:sp>
        <p:nvSpPr>
          <p:cNvPr id="17" name="矩形 16"/>
          <p:cNvSpPr/>
          <p:nvPr/>
        </p:nvSpPr>
        <p:spPr>
          <a:xfrm>
            <a:off x="6878113" y="2189402"/>
            <a:ext cx="49324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6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小學人文科</a:t>
            </a:r>
            <a:endParaRPr lang="en-US" altLang="zh-TW" sz="6000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一年級</a:t>
            </a:r>
            <a:endParaRPr lang="en-US" altLang="zh-TW" sz="4400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1.3 </a:t>
            </a:r>
            <a:r>
              <a:rPr lang="zh-TW" altLang="en-US" sz="4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我的家人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93415" y="7327563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的價值觀和態度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4" y="496343"/>
            <a:ext cx="3971010" cy="3971010"/>
          </a:xfrm>
          <a:prstGeom prst="rect">
            <a:avLst/>
          </a:prstGeom>
        </p:spPr>
      </p:pic>
      <p:pic>
        <p:nvPicPr>
          <p:cNvPr id="21" name="Picture 2" descr="https://emm.edb.edcity.hk/sticker/stickers/%E5%85%A8%E6%96%B9%E4%BD%8D%E5%AD%B8%E7%BF%92%E7%B3%BB%E5%88%97(%E4%B8%80)/01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227" y="5874932"/>
            <a:ext cx="4536773" cy="453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66" y="330535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4807419" y="989665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5860458" y="264302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896600" y="1384434"/>
            <a:ext cx="841010" cy="1181435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5049213" y="86502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矩形 11"/>
          <p:cNvSpPr/>
          <p:nvPr/>
        </p:nvSpPr>
        <p:spPr>
          <a:xfrm>
            <a:off x="533400" y="5207583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哪些活動</a:t>
            </a:r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能提升家庭的</a:t>
            </a: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凝聚力？</a:t>
            </a:r>
            <a:endParaRPr lang="zh-TW" alt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8130" y="2579802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3008" y1="28734" x2="38908" y2="22240"/>
                        <a14:foregroundMark x1="54936" y1="15584" x2="54936" y2="15584"/>
                        <a14:foregroundMark x1="49361" y1="16396" x2="56214" y2="20617"/>
                        <a14:foregroundMark x1="55285" y1="20130" x2="56446" y2="14448"/>
                        <a14:foregroundMark x1="56446" y1="13149" x2="56446" y2="13149"/>
                        <a14:foregroundMark x1="74913" y1="8604" x2="92218" y2="85714"/>
                        <a14:foregroundMark x1="81649" y1="84091" x2="94657" y2="80844"/>
                        <a14:foregroundMark x1="91057" y1="54545" x2="90244" y2="93506"/>
                        <a14:foregroundMark x1="76074" y1="88312" x2="91405" y2="90747"/>
                        <a14:foregroundMark x1="77584" y1="84091" x2="77003" y2="93994"/>
                        <a14:foregroundMark x1="54704" y1="68506" x2="56214" y2="38149"/>
                        <a14:foregroundMark x1="88386" y1="47240" x2="95238" y2="67695"/>
                        <a14:foregroundMark x1="44483" y1="49351" x2="49361" y2="58279"/>
                        <a14:foregroundMark x1="61440" y1="51299" x2="61440" y2="51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0605" y="6403348"/>
            <a:ext cx="5548313" cy="3969525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-146193" y="6604455"/>
            <a:ext cx="6338193" cy="3784980"/>
            <a:chOff x="-146193" y="6604455"/>
            <a:chExt cx="6338193" cy="3784980"/>
          </a:xfrm>
        </p:grpSpPr>
        <p:pic>
          <p:nvPicPr>
            <p:cNvPr id="15" name="圖片 14" descr="https://emm.edb.edcity.hk/sticker/stickers/%E4%B8%AD%E8%8F%AF%E7%B6%93%E5%85%B8%E5%90%8D%E5%8F%A5(%E4%B8%80)/09.png"/>
            <p:cNvPicPr/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4297" b="96680" l="9961" r="89844">
                          <a14:foregroundMark x1="34180" y1="4297" x2="39844" y2="93164"/>
                          <a14:foregroundMark x1="26953" y1="96680" x2="59375" y2="9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193" y="7714275"/>
              <a:ext cx="2789862" cy="2675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雲朵形圖說文字 17"/>
            <p:cNvSpPr/>
            <p:nvPr/>
          </p:nvSpPr>
          <p:spPr>
            <a:xfrm>
              <a:off x="2229600" y="6604455"/>
              <a:ext cx="3962400" cy="1976994"/>
            </a:xfrm>
            <a:prstGeom prst="cloudCallout">
              <a:avLst>
                <a:gd name="adj1" fmla="val -58434"/>
                <a:gd name="adj2" fmla="val 38832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舉手發表你的想法</a:t>
              </a:r>
              <a:endParaRPr lang="en-US" sz="40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3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95683" y="6179200"/>
            <a:ext cx="2263845" cy="3900985"/>
          </a:xfrm>
          <a:custGeom>
            <a:avLst/>
            <a:gdLst/>
            <a:ahLst/>
            <a:cxnLst/>
            <a:rect l="l" t="t" r="r" b="b"/>
            <a:pathLst>
              <a:path w="2735672" h="5635280">
                <a:moveTo>
                  <a:pt x="0" y="0"/>
                </a:moveTo>
                <a:lnTo>
                  <a:pt x="2735673" y="0"/>
                </a:lnTo>
                <a:lnTo>
                  <a:pt x="2735673" y="5635280"/>
                </a:lnTo>
                <a:lnTo>
                  <a:pt x="0" y="5635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072827" y="3210691"/>
            <a:ext cx="12243371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>
              <a:buFont typeface="Arial" panose="020B0604020202020204" pitchFamily="34" charset="0"/>
              <a:buChar char="•"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爸爸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、媽媽、祖父母、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兄弟姊妹一起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策劃和</a:t>
            </a:r>
            <a:r>
              <a:rPr kumimoji="0" lang="zh-TW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準備</a:t>
            </a:r>
            <a:r>
              <a:rPr lang="en-US" sz="6000" dirty="0" err="1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妹妹</a:t>
            </a: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的生日派對</a:t>
            </a:r>
            <a:endParaRPr kumimoji="0" lang="en-US" altLang="zh-TW" sz="6000" b="0" i="0" u="none" strike="noStrike" kern="1200" cap="none" spc="0" normalizeH="0" baseline="0" noProof="0" dirty="0" smtClean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lvl="0" indent="-857250">
              <a:buFont typeface="Arial" panose="020B0604020202020204" pitchFamily="34" charset="0"/>
              <a:buChar char="•"/>
              <a:defRPr/>
            </a:pP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大家一起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唱生日</a:t>
            </a:r>
            <a:r>
              <a:rPr kumimoji="0" lang="zh-TW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歌</a:t>
            </a:r>
            <a:r>
              <a:rPr kumimoji="0" lang="zh-TW" altLang="en-US" sz="6000" b="1" i="0" u="sng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、切生日</a:t>
            </a:r>
            <a:r>
              <a:rPr kumimoji="0" lang="zh-TW" altLang="en-US" sz="6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蛋糕</a:t>
            </a:r>
            <a:r>
              <a:rPr kumimoji="0" lang="zh-TW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來</a:t>
            </a:r>
            <a:r>
              <a:rPr lang="en-US" sz="6000" dirty="0" err="1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慶祝妹妹的生日</a:t>
            </a: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857250" marR="0" lvl="0" indent="-857250" algn="l" defTabSz="914400" rtl="0" eaLnBrk="1" fontAlgn="auto" latinLnBrk="0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大家一起渡過愉快的一天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。</a:t>
            </a:r>
          </a:p>
        </p:txBody>
      </p:sp>
      <p:sp>
        <p:nvSpPr>
          <p:cNvPr id="5" name="Freeform 5"/>
          <p:cNvSpPr/>
          <p:nvPr/>
        </p:nvSpPr>
        <p:spPr>
          <a:xfrm rot="530569">
            <a:off x="874795" y="4906461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71330" y="3101434"/>
            <a:ext cx="2596898" cy="1189851"/>
          </a:xfrm>
          <a:custGeom>
            <a:avLst/>
            <a:gdLst/>
            <a:ahLst/>
            <a:cxnLst/>
            <a:rect l="l" t="t" r="r" b="b"/>
            <a:pathLst>
              <a:path w="2596898" h="1189851">
                <a:moveTo>
                  <a:pt x="0" y="0"/>
                </a:moveTo>
                <a:lnTo>
                  <a:pt x="2596898" y="0"/>
                </a:lnTo>
                <a:lnTo>
                  <a:pt x="2596898" y="1189851"/>
                </a:lnTo>
                <a:lnTo>
                  <a:pt x="0" y="118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14063" y="-567022"/>
            <a:ext cx="3081956" cy="1412096"/>
          </a:xfrm>
          <a:custGeom>
            <a:avLst/>
            <a:gdLst/>
            <a:ahLst/>
            <a:cxnLst/>
            <a:rect l="l" t="t" r="r" b="b"/>
            <a:pathLst>
              <a:path w="3081956" h="1412096">
                <a:moveTo>
                  <a:pt x="0" y="0"/>
                </a:moveTo>
                <a:lnTo>
                  <a:pt x="3081955" y="0"/>
                </a:lnTo>
                <a:lnTo>
                  <a:pt x="3081955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30569">
            <a:off x="3924818" y="8854215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4990965" y="1555453"/>
            <a:ext cx="1284705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17549769" y="579376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1" y="0"/>
                </a:lnTo>
                <a:lnTo>
                  <a:pt x="676921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2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77104" y="6014887"/>
            <a:ext cx="4267200" cy="437708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3216" y="1687203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500" b="1" i="0" u="none" strike="noStrike" kern="1200" cap="none" spc="0" normalizeH="0" baseline="0" noProof="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生日派對</a:t>
            </a:r>
            <a:endParaRPr kumimoji="0" lang="zh-TW" altLang="en-US" sz="115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rgbClr val="4BACC6"/>
                </a:outerShdw>
              </a:effectLst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3179" y1="35326" x2="23179" y2="35326"/>
                        <a14:foregroundMark x1="40177" y1="33696" x2="40177" y2="33696"/>
                        <a14:foregroundMark x1="67991" y1="39674" x2="67991" y2="39674"/>
                        <a14:foregroundMark x1="31347" y1="85870" x2="31347" y2="85870"/>
                        <a14:foregroundMark x1="51656" y1="23370" x2="54967" y2="22826"/>
                        <a14:foregroundMark x1="8168" y1="16848" x2="9713" y2="16848"/>
                        <a14:foregroundMark x1="9934" y1="17935" x2="23841" y2="21196"/>
                        <a14:foregroundMark x1="8609" y1="17391" x2="5960" y2="15761"/>
                        <a14:foregroundMark x1="1545" y1="55978" x2="27815" y2="63043"/>
                        <a14:foregroundMark x1="76159" y1="20652" x2="90287" y2="15761"/>
                        <a14:foregroundMark x1="73289" y1="62500" x2="94702" y2="55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73708">
            <a:off x="13033857" y="383419"/>
            <a:ext cx="5824786" cy="236591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67" b="92889" l="6842" r="100000">
                        <a14:foregroundMark x1="34211" y1="67111" x2="41053" y2="76000"/>
                        <a14:foregroundMark x1="42105" y1="76000" x2="55263" y2="86222"/>
                        <a14:foregroundMark x1="53158" y1="44444" x2="47895" y2="62667"/>
                        <a14:foregroundMark x1="71579" y1="54222" x2="58947" y2="78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5977" y="-212940"/>
            <a:ext cx="4691597" cy="55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53153" y="84574"/>
            <a:ext cx="149771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凝聚力</a:t>
            </a:r>
            <a:r>
              <a:rPr lang="en-US" altLang="zh-TW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96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團結就是力量</a:t>
            </a:r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385" y="6050122"/>
            <a:ext cx="3781766" cy="3618671"/>
          </a:xfrm>
          <a:prstGeom prst="rect">
            <a:avLst/>
          </a:prstGeom>
        </p:spPr>
      </p:pic>
      <p:sp>
        <p:nvSpPr>
          <p:cNvPr id="8" name="TextBox 10"/>
          <p:cNvSpPr txBox="1"/>
          <p:nvPr/>
        </p:nvSpPr>
        <p:spPr>
          <a:xfrm>
            <a:off x="1137240" y="7370843"/>
            <a:ext cx="35235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制服團隊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426" y="1871500"/>
            <a:ext cx="3316930" cy="3173882"/>
          </a:xfrm>
          <a:prstGeom prst="rect">
            <a:avLst/>
          </a:prstGeom>
        </p:spPr>
      </p:pic>
      <p:sp>
        <p:nvSpPr>
          <p:cNvPr id="13" name="TextBox 10"/>
          <p:cNvSpPr txBox="1"/>
          <p:nvPr/>
        </p:nvSpPr>
        <p:spPr>
          <a:xfrm>
            <a:off x="1061832" y="2876240"/>
            <a:ext cx="2757172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足球隊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4123" y="6285803"/>
            <a:ext cx="4281488" cy="4096842"/>
          </a:xfrm>
          <a:prstGeom prst="rect">
            <a:avLst/>
          </a:prstGeom>
        </p:spPr>
      </p:pic>
      <p:sp>
        <p:nvSpPr>
          <p:cNvPr id="20" name="TextBox 10"/>
          <p:cNvSpPr txBox="1"/>
          <p:nvPr/>
        </p:nvSpPr>
        <p:spPr>
          <a:xfrm>
            <a:off x="14630400" y="7695959"/>
            <a:ext cx="3436144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話劇</a:t>
            </a:r>
            <a:endParaRPr lang="zh-TW" altLang="en-US" sz="66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6322" y="6285803"/>
            <a:ext cx="3521845" cy="3369960"/>
          </a:xfrm>
          <a:prstGeom prst="rect">
            <a:avLst/>
          </a:prstGeom>
        </p:spPr>
      </p:pic>
      <p:sp>
        <p:nvSpPr>
          <p:cNvPr id="26" name="TextBox 10"/>
          <p:cNvSpPr txBox="1"/>
          <p:nvPr/>
        </p:nvSpPr>
        <p:spPr>
          <a:xfrm>
            <a:off x="9271770" y="7509118"/>
            <a:ext cx="313970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班際比賽</a:t>
            </a: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1925" y="4301060"/>
            <a:ext cx="3521845" cy="3369960"/>
          </a:xfrm>
          <a:prstGeom prst="rect">
            <a:avLst/>
          </a:prstGeom>
        </p:spPr>
      </p:pic>
      <p:sp>
        <p:nvSpPr>
          <p:cNvPr id="28" name="TextBox 10"/>
          <p:cNvSpPr txBox="1"/>
          <p:nvPr/>
        </p:nvSpPr>
        <p:spPr>
          <a:xfrm>
            <a:off x="5610266" y="5520928"/>
            <a:ext cx="251207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合唱團</a:t>
            </a: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54454" y="1851806"/>
            <a:ext cx="3521845" cy="3369960"/>
          </a:xfrm>
          <a:prstGeom prst="rect">
            <a:avLst/>
          </a:prstGeom>
        </p:spPr>
      </p:pic>
      <p:sp>
        <p:nvSpPr>
          <p:cNvPr id="30" name="TextBox 10"/>
          <p:cNvSpPr txBox="1"/>
          <p:nvPr/>
        </p:nvSpPr>
        <p:spPr>
          <a:xfrm>
            <a:off x="14259336" y="2968573"/>
            <a:ext cx="251207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中國舞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7" b="96338" l="6739" r="99730">
                        <a14:foregroundMark x1="61995" y1="12958" x2="73854" y2="50423"/>
                        <a14:foregroundMark x1="85714" y1="29014" x2="89757" y2="59437"/>
                        <a14:foregroundMark x1="32075" y1="82254" x2="56065" y2="92113"/>
                        <a14:foregroundMark x1="48787" y1="61408" x2="69811" y2="40845"/>
                        <a14:foregroundMark x1="43396" y1="4789" x2="62534" y2="53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3501" y="1534965"/>
            <a:ext cx="3642263" cy="3485184"/>
          </a:xfrm>
          <a:prstGeom prst="rect">
            <a:avLst/>
          </a:prstGeom>
        </p:spPr>
      </p:pic>
      <p:sp>
        <p:nvSpPr>
          <p:cNvPr id="32" name="TextBox 10"/>
          <p:cNvSpPr txBox="1"/>
          <p:nvPr/>
        </p:nvSpPr>
        <p:spPr>
          <a:xfrm>
            <a:off x="8896322" y="2713460"/>
            <a:ext cx="342256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0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管弦</a:t>
            </a:r>
            <a:r>
              <a:rPr lang="zh-TW" altLang="en-US" sz="60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樂團</a:t>
            </a:r>
            <a:endParaRPr lang="zh-TW" altLang="en-US" sz="60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0" grpId="0"/>
      <p:bldP spid="26" grpId="0"/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57705" y="179624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2689650" y="517351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044066">
            <a:off x="9940198" y="2554774"/>
            <a:ext cx="11423518" cy="9607298"/>
          </a:xfrm>
          <a:custGeom>
            <a:avLst/>
            <a:gdLst/>
            <a:ahLst/>
            <a:cxnLst/>
            <a:rect l="l" t="t" r="r" b="b"/>
            <a:pathLst>
              <a:path w="15231357" h="12809730">
                <a:moveTo>
                  <a:pt x="0" y="0"/>
                </a:moveTo>
                <a:lnTo>
                  <a:pt x="15231357" y="0"/>
                </a:lnTo>
                <a:lnTo>
                  <a:pt x="15231357" y="12809730"/>
                </a:lnTo>
                <a:lnTo>
                  <a:pt x="0" y="12809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279017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229600" y="5709830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95647" y="0"/>
            <a:ext cx="1275175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傳統中華文化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重視</a:t>
            </a:r>
            <a: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8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endParaRPr lang="en-US" altLang="zh-TW" sz="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一個國家或家庭必須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團結，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各人</a:t>
            </a:r>
            <a: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齊心協力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互相支持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66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</a:t>
            </a:r>
            <a:r>
              <a:rPr lang="zh-TW" altLang="en-US" sz="66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幫忙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6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體現「團結就是力量」的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精神，</a:t>
            </a:r>
            <a: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b="1" u="sng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共同實現目標</a:t>
            </a:r>
            <a:r>
              <a:rPr lang="zh-TW" altLang="en-US" sz="6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66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705" y="4760803"/>
            <a:ext cx="5074824" cy="5486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05" y="6438900"/>
            <a:ext cx="36576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9200" y="649089"/>
            <a:ext cx="37273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3800" b="1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TW" altLang="en-US" sz="13800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1143000" y="805236"/>
            <a:ext cx="20421600" cy="9148888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7"/>
          <p:cNvSpPr txBox="1"/>
          <p:nvPr/>
        </p:nvSpPr>
        <p:spPr>
          <a:xfrm>
            <a:off x="1676400" y="3706375"/>
            <a:ext cx="12500811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381798" lvl="1" indent="-690899" algn="just">
              <a:buFont typeface="Arial"/>
              <a:buChar char="•"/>
            </a:pP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家人之間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互相支持和幫助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，令大家更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團結一心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CN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 algn="just">
              <a:buFont typeface="Arial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在舉辦家庭活動時，與家人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妥善安排與分配工作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實現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合作無間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 algn="just">
              <a:buFont typeface="Arial"/>
              <a:buChar char="•"/>
            </a:pP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與家人相處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CN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時光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讓家庭</a:t>
            </a:r>
            <a:r>
              <a:rPr lang="zh-CN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凝聚力不斷增強</a:t>
            </a:r>
            <a:r>
              <a:rPr lang="zh-CN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 descr="https://emm.edb.edcity.hk/sticker/stickers/%E4%B8%AD%E8%8F%AF%E7%B6%93%E5%85%B8%E5%90%8D%E5%8F%A5(%E4%BA%94)/13.pn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875" l="25195" r="100000">
                        <a14:foregroundMark x1="68945" y1="5469" x2="69531" y2="91211"/>
                        <a14:foregroundMark x1="36914" y1="32031" x2="62305" y2="44922"/>
                        <a14:foregroundMark x1="34961" y1="43555" x2="63086" y2="32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7153893"/>
            <a:ext cx="2820579" cy="287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206" y="455289"/>
            <a:ext cx="3208835" cy="3469011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14252940" y="8225118"/>
            <a:ext cx="3981646" cy="2095500"/>
            <a:chOff x="-182870" y="7403292"/>
            <a:chExt cx="5574269" cy="3040985"/>
          </a:xfrm>
        </p:grpSpPr>
        <p:pic>
          <p:nvPicPr>
            <p:cNvPr id="11" name="圖片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70" y="7403292"/>
              <a:ext cx="2998704" cy="3040985"/>
            </a:xfrm>
            <a:prstGeom prst="rect">
              <a:avLst/>
            </a:prstGeom>
          </p:spPr>
        </p:pic>
        <p:pic>
          <p:nvPicPr>
            <p:cNvPr id="12" name="圖片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3165" y="7403292"/>
              <a:ext cx="2968234" cy="3040985"/>
            </a:xfrm>
            <a:prstGeom prst="rect">
              <a:avLst/>
            </a:prstGeom>
          </p:spPr>
        </p:pic>
      </p:grpSp>
      <p:grpSp>
        <p:nvGrpSpPr>
          <p:cNvPr id="13" name="群組 7"/>
          <p:cNvGrpSpPr/>
          <p:nvPr/>
        </p:nvGrpSpPr>
        <p:grpSpPr>
          <a:xfrm>
            <a:off x="9677400" y="8277023"/>
            <a:ext cx="4842424" cy="2092434"/>
            <a:chOff x="-182870" y="7403292"/>
            <a:chExt cx="5574269" cy="3040985"/>
          </a:xfrm>
        </p:grpSpPr>
        <p:pic>
          <p:nvPicPr>
            <p:cNvPr id="14" name="圖片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82870" y="7403292"/>
              <a:ext cx="2998704" cy="3040985"/>
            </a:xfrm>
            <a:prstGeom prst="rect">
              <a:avLst/>
            </a:prstGeom>
          </p:spPr>
        </p:pic>
        <p:pic>
          <p:nvPicPr>
            <p:cNvPr id="15" name="圖片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06" b="9856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23165" y="7403292"/>
              <a:ext cx="2968234" cy="3040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106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148550" y="1827710"/>
            <a:ext cx="15566906" cy="1586753"/>
          </a:xfrm>
          <a:prstGeom prst="rect">
            <a:avLst/>
          </a:prstGeom>
          <a:solidFill>
            <a:srgbClr val="FEE6F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矩形 36"/>
          <p:cNvSpPr/>
          <p:nvPr/>
        </p:nvSpPr>
        <p:spPr>
          <a:xfrm>
            <a:off x="0" y="4000500"/>
            <a:ext cx="18288000" cy="6286500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9723" y="4829478"/>
            <a:ext cx="1455069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阿豺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讀音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柴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臨終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前，吩咐二十個兒子每人給他一枝箭，接着命弟弟慕利延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拿起其中一枝箭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，然後把它折斷，慕利延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輕易做到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4843"/>
            <a:ext cx="125983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聽老師說故事</a:t>
            </a:r>
            <a:r>
              <a:rPr lang="en-US" altLang="zh-TW" sz="88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88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</a:t>
            </a:r>
            <a:r>
              <a:rPr lang="zh-TW" altLang="en-US" sz="88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sz="8800" dirty="0"/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391164">
            <a:off x="13282878" y="5268413"/>
            <a:ext cx="2831112" cy="174509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4307380" y="7592599"/>
            <a:ext cx="3662225" cy="2756146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150" y="138028"/>
            <a:ext cx="2261952" cy="22619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4" b="92899" l="8780" r="95610">
                        <a14:foregroundMark x1="27805" y1="5917" x2="35122" y2="11834"/>
                        <a14:foregroundMark x1="35610" y1="93491" x2="63415" y2="90533"/>
                        <a14:foregroundMark x1="95610" y1="55621" x2="75122" y2="50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6922" y="4528222"/>
            <a:ext cx="3194679" cy="2633662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02497" y="8112186"/>
            <a:ext cx="11520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899" lvl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阿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豺再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命他把餘下的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十九枝箭一起折斷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，慕利延便</a:t>
            </a:r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辦不到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5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1" b="94091" l="3279" r="88525">
                        <a14:foregroundMark x1="56284" y1="4091" x2="54645" y2="25000"/>
                        <a14:foregroundMark x1="81421" y1="91818" x2="84699" y2="94091"/>
                        <a14:foregroundMark x1="3279" y1="53182" x2="24590" y2="4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3497" y="7331769"/>
            <a:ext cx="2624138" cy="3154701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176624" y="1897660"/>
            <a:ext cx="15378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這個故事記載了南北朝時期吐谷渾國王阿豺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讀音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柴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en-US" sz="4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臨終前對兒子的囑咐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表示叮嚀、托付的意思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685800" y="3863290"/>
            <a:ext cx="43447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90899" lvl="1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故事內容：</a:t>
            </a:r>
            <a:endParaRPr lang="en-US" altLang="zh-TW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48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-914400" y="355327"/>
            <a:ext cx="19604373" cy="9281056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505722">
            <a:off x="16983699" y="5386510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35608" y="1778806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31747" y="3455071"/>
            <a:ext cx="13863714" cy="48936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以下哪一個方法</a:t>
            </a:r>
            <a:r>
              <a:rPr lang="zh-TW" altLang="en-US" sz="6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不容易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zh-TW" altLang="en-US" sz="6400" dirty="0">
                <a:latin typeface="標楷體" panose="03000509000000000000" pitchFamily="65" charset="-120"/>
                <a:ea typeface="標楷體" panose="03000509000000000000" pitchFamily="65" charset="-120"/>
              </a:rPr>
              <a:t>箭</a:t>
            </a:r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折斷</a:t>
            </a:r>
            <a:r>
              <a:rPr lang="en-US" altLang="zh-TW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0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33899" lvl="1" indent="-1143000">
              <a:buFont typeface="+mj-lt"/>
              <a:buAutoNum type="alphaUcPeriod"/>
            </a:pPr>
            <a:r>
              <a:rPr lang="zh-TW" altLang="en-US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一枝</a:t>
            </a:r>
            <a:r>
              <a:rPr lang="zh-TW" altLang="en-US" sz="6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箭折斷它</a:t>
            </a:r>
            <a:endParaRPr lang="en-US" altLang="zh-TW" sz="6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833899" lvl="1" indent="-1143000">
              <a:lnSpc>
                <a:spcPct val="150000"/>
              </a:lnSpc>
              <a:buFont typeface="+mj-lt"/>
              <a:buAutoNum type="alphaUcPeriod"/>
            </a:pPr>
            <a:r>
              <a:rPr lang="zh-TW" altLang="en-US" sz="6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6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十九枝</a:t>
            </a:r>
            <a:r>
              <a:rPr lang="zh-TW" altLang="en-US" sz="6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箭折斷它們</a:t>
            </a: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81798" lvl="1" indent="-690899">
              <a:buFont typeface="Arial"/>
              <a:buChar char="•"/>
            </a:pP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9417" y="287001"/>
            <a:ext cx="86485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0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</a:t>
            </a:r>
            <a:r>
              <a:rPr lang="zh-TW" altLang="en-US" sz="110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」故事</a:t>
            </a:r>
            <a:endParaRPr lang="zh-TW" altLang="en-US" sz="1100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04469" y="3286275"/>
            <a:ext cx="4332304" cy="3079291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2081699" y="4582407"/>
            <a:ext cx="5210175" cy="4808232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28" y="186044"/>
            <a:ext cx="2261952" cy="2261952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031747" y="6042908"/>
            <a:ext cx="9419057" cy="14278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/>
          <p:cNvSpPr/>
          <p:nvPr/>
        </p:nvSpPr>
        <p:spPr>
          <a:xfrm>
            <a:off x="-914400" y="355327"/>
            <a:ext cx="19604373" cy="9281056"/>
          </a:xfrm>
          <a:custGeom>
            <a:avLst/>
            <a:gdLst/>
            <a:ahLst/>
            <a:cxnLst/>
            <a:rect l="l" t="t" r="r" b="b"/>
            <a:pathLst>
              <a:path w="9622376" h="8092518">
                <a:moveTo>
                  <a:pt x="0" y="0"/>
                </a:moveTo>
                <a:lnTo>
                  <a:pt x="9622376" y="0"/>
                </a:lnTo>
                <a:lnTo>
                  <a:pt x="9622376" y="8092518"/>
                </a:lnTo>
                <a:lnTo>
                  <a:pt x="0" y="80925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妹</a:t>
            </a:r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505722">
            <a:off x="16983699" y="5386510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35608" y="1778806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38819" y="3804938"/>
            <a:ext cx="1386371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聽完這個故事後，你學會了甚麼</a:t>
            </a:r>
            <a:r>
              <a:rPr lang="en-US" altLang="zh-TW" sz="6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64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9417" y="287001"/>
            <a:ext cx="864852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1000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「折箭</a:t>
            </a:r>
            <a:r>
              <a:rPr lang="zh-TW" altLang="en-US" sz="11000" dirty="0" smtClean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」故事</a:t>
            </a:r>
            <a:endParaRPr lang="zh-TW" altLang="en-US" sz="11000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86" b="93955" l="9655" r="94483">
                        <a14:foregroundMark x1="94483" y1="4786" x2="87356" y2="15617"/>
                        <a14:foregroundMark x1="22299" y1="93955" x2="22759" y2="9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952" y="2660483"/>
            <a:ext cx="3351808" cy="2493717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85256">
            <a:off x="14142129" y="1553954"/>
            <a:ext cx="2971715" cy="3511530"/>
            <a:chOff x="7072312" y="3252787"/>
            <a:chExt cx="5210175" cy="4808232"/>
          </a:xfrm>
        </p:grpSpPr>
        <p:pic>
          <p:nvPicPr>
            <p:cNvPr id="15" name="圖片 1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9112" y="4279594"/>
              <a:ext cx="4143375" cy="3781425"/>
            </a:xfrm>
            <a:prstGeom prst="rect">
              <a:avLst/>
            </a:prstGeom>
          </p:spPr>
        </p:pic>
        <p:pic>
          <p:nvPicPr>
            <p:cNvPr id="16" name="圖片 1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72312" y="3252787"/>
              <a:ext cx="4143375" cy="3781425"/>
            </a:xfrm>
            <a:prstGeom prst="rect">
              <a:avLst/>
            </a:prstGeom>
          </p:spPr>
        </p:pic>
        <p:pic>
          <p:nvPicPr>
            <p:cNvPr id="17" name="圖片 1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24712" y="3405187"/>
              <a:ext cx="4143375" cy="3781425"/>
            </a:xfrm>
            <a:prstGeom prst="rect">
              <a:avLst/>
            </a:prstGeom>
          </p:spPr>
        </p:pic>
        <p:pic>
          <p:nvPicPr>
            <p:cNvPr id="18" name="圖片 1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77112" y="3557587"/>
              <a:ext cx="4143375" cy="3781425"/>
            </a:xfrm>
            <a:prstGeom prst="rect">
              <a:avLst/>
            </a:prstGeom>
          </p:spPr>
        </p:pic>
        <p:pic>
          <p:nvPicPr>
            <p:cNvPr id="19" name="圖片 1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29512" y="3709987"/>
              <a:ext cx="4143375" cy="3781425"/>
            </a:xfrm>
            <a:prstGeom prst="rect">
              <a:avLst/>
            </a:prstGeom>
          </p:spPr>
        </p:pic>
        <p:pic>
          <p:nvPicPr>
            <p:cNvPr id="20" name="圖片 19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81912" y="3862387"/>
              <a:ext cx="4143375" cy="3781425"/>
            </a:xfrm>
            <a:prstGeom prst="rect">
              <a:avLst/>
            </a:prstGeom>
          </p:spPr>
        </p:pic>
        <p:pic>
          <p:nvPicPr>
            <p:cNvPr id="21" name="圖片 20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34312" y="4014787"/>
              <a:ext cx="4143375" cy="3781425"/>
            </a:xfrm>
            <a:prstGeom prst="rect">
              <a:avLst/>
            </a:prstGeom>
          </p:spPr>
        </p:pic>
        <p:pic>
          <p:nvPicPr>
            <p:cNvPr id="22" name="圖片 21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6712" y="4167187"/>
              <a:ext cx="4143375" cy="3781425"/>
            </a:xfrm>
            <a:prstGeom prst="rect">
              <a:avLst/>
            </a:prstGeom>
          </p:spPr>
        </p:pic>
        <p:pic>
          <p:nvPicPr>
            <p:cNvPr id="23" name="圖片 22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31691" y="3312465"/>
              <a:ext cx="4143375" cy="3781425"/>
            </a:xfrm>
            <a:prstGeom prst="rect">
              <a:avLst/>
            </a:prstGeom>
          </p:spPr>
        </p:pic>
        <p:pic>
          <p:nvPicPr>
            <p:cNvPr id="24" name="圖片 23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84091" y="3464865"/>
              <a:ext cx="4143375" cy="3781425"/>
            </a:xfrm>
            <a:prstGeom prst="rect">
              <a:avLst/>
            </a:prstGeom>
          </p:spPr>
        </p:pic>
        <p:pic>
          <p:nvPicPr>
            <p:cNvPr id="25" name="圖片 24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36491" y="3617265"/>
              <a:ext cx="4143375" cy="3781425"/>
            </a:xfrm>
            <a:prstGeom prst="rect">
              <a:avLst/>
            </a:prstGeom>
          </p:spPr>
        </p:pic>
        <p:pic>
          <p:nvPicPr>
            <p:cNvPr id="26" name="圖片 25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8891" y="3769665"/>
              <a:ext cx="4143375" cy="3781425"/>
            </a:xfrm>
            <a:prstGeom prst="rect">
              <a:avLst/>
            </a:prstGeom>
          </p:spPr>
        </p:pic>
        <p:pic>
          <p:nvPicPr>
            <p:cNvPr id="27" name="圖片 26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41291" y="3922065"/>
              <a:ext cx="4143375" cy="3781425"/>
            </a:xfrm>
            <a:prstGeom prst="rect">
              <a:avLst/>
            </a:prstGeom>
          </p:spPr>
        </p:pic>
        <p:pic>
          <p:nvPicPr>
            <p:cNvPr id="28" name="圖片 27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93691" y="4074465"/>
              <a:ext cx="4143375" cy="3781425"/>
            </a:xfrm>
            <a:prstGeom prst="rect">
              <a:avLst/>
            </a:prstGeom>
          </p:spPr>
        </p:pic>
        <p:pic>
          <p:nvPicPr>
            <p:cNvPr id="29" name="圖片 28"/>
            <p:cNvPicPr/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786" b="93955" l="9655" r="94483">
                          <a14:foregroundMark x1="94483" y1="4786" x2="87356" y2="15617"/>
                          <a14:foregroundMark x1="22299" y1="93955" x2="22759" y2="9118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11609" y="4241818"/>
              <a:ext cx="4143375" cy="37814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891871" y="5215217"/>
            <a:ext cx="11157610" cy="3812943"/>
            <a:chOff x="-257983" y="6443835"/>
            <a:chExt cx="10757989" cy="3845180"/>
          </a:xfrm>
        </p:grpSpPr>
        <p:grpSp>
          <p:nvGrpSpPr>
            <p:cNvPr id="31" name="Group 30"/>
            <p:cNvGrpSpPr/>
            <p:nvPr/>
          </p:nvGrpSpPr>
          <p:grpSpPr>
            <a:xfrm>
              <a:off x="-257983" y="6682338"/>
              <a:ext cx="6720225" cy="3382670"/>
              <a:chOff x="-743349" y="6535421"/>
              <a:chExt cx="6352448" cy="316661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2367" y="7758583"/>
                <a:ext cx="5265828" cy="1943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dirty="0" err="1" smtClean="0">
                    <a:solidFill>
                      <a:srgbClr val="0D0DE5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團結為國效力</a:t>
                </a:r>
                <a:endParaRPr lang="en-US" sz="66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en-US" sz="6600" dirty="0" err="1" smtClean="0">
                    <a:solidFill>
                      <a:srgbClr val="0D0DE5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國家才會穩固</a:t>
                </a:r>
                <a:endParaRPr lang="en-US" sz="66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-743349" y="6535421"/>
                <a:ext cx="6352448" cy="1323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8800" b="1" dirty="0" err="1" smtClean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團結就是力量</a:t>
                </a:r>
                <a:endParaRPr lang="en-US" sz="8800" b="1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2177" y="6443835"/>
              <a:ext cx="4157829" cy="384518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28" y="186044"/>
            <a:ext cx="2261952" cy="2261952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34" b="92899" l="8780" r="95610">
                        <a14:foregroundMark x1="27805" y1="5917" x2="35122" y2="11834"/>
                        <a14:foregroundMark x1="35610" y1="93491" x2="63415" y2="90533"/>
                        <a14:foregroundMark x1="95610" y1="55621" x2="75122" y2="508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70" y="5636790"/>
            <a:ext cx="3194679" cy="2633662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091" b="94091" l="3279" r="88525">
                        <a14:foregroundMark x1="56284" y1="4091" x2="54645" y2="25000"/>
                        <a14:foregroundMark x1="81421" y1="91818" x2="84699" y2="94091"/>
                        <a14:foregroundMark x1="3279" y1="53182" x2="24590" y2="42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3988" y="4657966"/>
            <a:ext cx="2624138" cy="31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30569">
            <a:off x="16958457" y="459967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矩形 10"/>
          <p:cNvSpPr/>
          <p:nvPr/>
        </p:nvSpPr>
        <p:spPr>
          <a:xfrm>
            <a:off x="0" y="100144"/>
            <a:ext cx="72627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聽一聽兒歌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0" y="30099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5" name="TextBox 7"/>
          <p:cNvSpPr txBox="1"/>
          <p:nvPr/>
        </p:nvSpPr>
        <p:spPr>
          <a:xfrm>
            <a:off x="3356302" y="4286254"/>
            <a:ext cx="1066449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99" lvl="1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網上搜尋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兒歌</a:t>
            </a:r>
            <a:r>
              <a:rPr lang="zh-TW" altLang="en-US" sz="72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「一支竹</a:t>
            </a:r>
            <a:r>
              <a:rPr lang="zh-TW" altLang="en-US" sz="7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仔」</a:t>
            </a:r>
            <a:endParaRPr lang="en-US" altLang="zh-TW" sz="6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90899" lvl="1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聽一聽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，你知道這首兒歌想帶出的訊息嗎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0" b="90964" l="9892" r="89892">
                        <a14:foregroundMark x1="21075" y1="63554" x2="21075" y2="63554"/>
                        <a14:foregroundMark x1="13763" y1="64759" x2="23656" y2="62349"/>
                        <a14:foregroundMark x1="65161" y1="56928" x2="73763" y2="58735"/>
                        <a14:foregroundMark x1="75269" y1="60542" x2="85161" y2="21988"/>
                        <a14:foregroundMark x1="68602" y1="78916" x2="68602" y2="80723"/>
                        <a14:foregroundMark x1="47312" y1="30422" x2="47312" y2="30422"/>
                        <a14:foregroundMark x1="12688" y1="28012" x2="12688" y2="28012"/>
                        <a14:foregroundMark x1="15054" y1="38554" x2="15054" y2="38554"/>
                        <a14:foregroundMark x1="17634" y1="14157" x2="17634" y2="14157"/>
                        <a14:foregroundMark x1="49892" y1="84940" x2="50323" y2="90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9012" y="412989"/>
            <a:ext cx="5056265" cy="361006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9" b="98925" l="9375" r="90625">
                        <a14:foregroundMark x1="65625" y1="86559" x2="63393" y2="96774"/>
                        <a14:foregroundMark x1="38393" y1="98925" x2="38393" y2="98925"/>
                        <a14:foregroundMark x1="62500" y1="97043" x2="63393" y2="98925"/>
                        <a14:foregroundMark x1="82143" y1="39516" x2="90625" y2="395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571618"/>
            <a:ext cx="3119259" cy="518019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18" b="96278" l="4319" r="93023">
                        <a14:foregroundMark x1="50166" y1="41687" x2="56146" y2="94045"/>
                        <a14:foregroundMark x1="46512" y1="89330" x2="46512" y2="96030"/>
                        <a14:foregroundMark x1="55482" y1="93052" x2="55482" y2="96526"/>
                        <a14:foregroundMark x1="40532" y1="53350" x2="62458" y2="53350"/>
                        <a14:foregroundMark x1="48837" y1="74938" x2="54817" y2="70471"/>
                        <a14:foregroundMark x1="58804" y1="7692" x2="52159" y2="61042"/>
                        <a14:foregroundMark x1="38538" y1="23325" x2="69435" y2="21588"/>
                        <a14:foregroundMark x1="42525" y1="33499" x2="53488" y2="33499"/>
                        <a14:foregroundMark x1="15615" y1="21588" x2="4651" y2="24318"/>
                        <a14:foregroundMark x1="85714" y1="22581" x2="93355" y2="25310"/>
                        <a14:foregroundMark x1="63787" y1="11166" x2="51827" y2="42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26395" y="4930075"/>
            <a:ext cx="3680605" cy="49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" y="-43352"/>
            <a:ext cx="18211800" cy="9545604"/>
          </a:xfrm>
          <a:custGeom>
            <a:avLst/>
            <a:gdLst/>
            <a:ahLst/>
            <a:cxnLst/>
            <a:rect l="l" t="t" r="r" b="b"/>
            <a:pathLst>
              <a:path w="14861181" h="9134363">
                <a:moveTo>
                  <a:pt x="0" y="0"/>
                </a:moveTo>
                <a:lnTo>
                  <a:pt x="14861180" y="0"/>
                </a:lnTo>
                <a:lnTo>
                  <a:pt x="14861180" y="9134364"/>
                </a:lnTo>
                <a:lnTo>
                  <a:pt x="0" y="9134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6584" y="1028700"/>
            <a:ext cx="796826" cy="869552"/>
          </a:xfrm>
          <a:custGeom>
            <a:avLst/>
            <a:gdLst/>
            <a:ahLst/>
            <a:cxnLst/>
            <a:rect l="l" t="t" r="r" b="b"/>
            <a:pathLst>
              <a:path w="796826" h="869552">
                <a:moveTo>
                  <a:pt x="0" y="0"/>
                </a:moveTo>
                <a:lnTo>
                  <a:pt x="796826" y="0"/>
                </a:lnTo>
                <a:lnTo>
                  <a:pt x="796826" y="869552"/>
                </a:lnTo>
                <a:lnTo>
                  <a:pt x="0" y="8695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30569">
            <a:off x="16801079" y="4721989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05722">
            <a:off x="15761505" y="817603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35089" y="9635968"/>
            <a:ext cx="841010" cy="917769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30569">
            <a:off x="4697362" y="-226086"/>
            <a:ext cx="605539" cy="760380"/>
          </a:xfrm>
          <a:custGeom>
            <a:avLst/>
            <a:gdLst/>
            <a:ahLst/>
            <a:cxnLst/>
            <a:rect l="l" t="t" r="r" b="b"/>
            <a:pathLst>
              <a:path w="605539" h="760380">
                <a:moveTo>
                  <a:pt x="0" y="0"/>
                </a:moveTo>
                <a:lnTo>
                  <a:pt x="605539" y="0"/>
                </a:lnTo>
                <a:lnTo>
                  <a:pt x="605539" y="760380"/>
                </a:lnTo>
                <a:lnTo>
                  <a:pt x="0" y="7603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30569">
            <a:off x="4870353" y="9575918"/>
            <a:ext cx="712118" cy="894212"/>
          </a:xfrm>
          <a:custGeom>
            <a:avLst/>
            <a:gdLst/>
            <a:ahLst/>
            <a:cxnLst/>
            <a:rect l="l" t="t" r="r" b="b"/>
            <a:pathLst>
              <a:path w="712118" h="894212">
                <a:moveTo>
                  <a:pt x="0" y="0"/>
                </a:moveTo>
                <a:lnTo>
                  <a:pt x="712118" y="0"/>
                </a:lnTo>
                <a:lnTo>
                  <a:pt x="712118" y="894212"/>
                </a:lnTo>
                <a:lnTo>
                  <a:pt x="0" y="894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758897" y="2482665"/>
            <a:ext cx="780413" cy="851641"/>
          </a:xfrm>
          <a:custGeom>
            <a:avLst/>
            <a:gdLst/>
            <a:ahLst/>
            <a:cxnLst/>
            <a:rect l="l" t="t" r="r" b="b"/>
            <a:pathLst>
              <a:path w="780413" h="851641">
                <a:moveTo>
                  <a:pt x="0" y="0"/>
                </a:moveTo>
                <a:lnTo>
                  <a:pt x="780413" y="0"/>
                </a:lnTo>
                <a:lnTo>
                  <a:pt x="780413" y="851641"/>
                </a:lnTo>
                <a:lnTo>
                  <a:pt x="0" y="851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05722">
            <a:off x="9237698" y="-117236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8" y="0"/>
                </a:lnTo>
                <a:lnTo>
                  <a:pt x="962818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05722">
            <a:off x="-80808" y="3791165"/>
            <a:ext cx="962819" cy="542680"/>
          </a:xfrm>
          <a:custGeom>
            <a:avLst/>
            <a:gdLst/>
            <a:ahLst/>
            <a:cxnLst/>
            <a:rect l="l" t="t" r="r" b="b"/>
            <a:pathLst>
              <a:path w="962819" h="542680">
                <a:moveTo>
                  <a:pt x="0" y="0"/>
                </a:moveTo>
                <a:lnTo>
                  <a:pt x="962819" y="0"/>
                </a:lnTo>
                <a:lnTo>
                  <a:pt x="962819" y="542680"/>
                </a:lnTo>
                <a:lnTo>
                  <a:pt x="0" y="542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941232" y="1005382"/>
            <a:ext cx="8481736" cy="126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en-US" sz="6600" b="1" dirty="0" err="1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r>
              <a:rPr lang="zh-TW" altLang="en-US" sz="6600" b="1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是甚麼</a:t>
            </a:r>
            <a:r>
              <a:rPr lang="en-US" altLang="zh-TW" sz="6600" b="1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66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52229" y="6725228"/>
            <a:ext cx="6784247" cy="629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3"/>
              </a:lnSpc>
            </a:pPr>
            <a:endParaRPr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71156"/>
            <a:ext cx="3410060" cy="3410060"/>
          </a:xfrm>
          <a:prstGeom prst="rect">
            <a:avLst/>
          </a:prstGeom>
        </p:spPr>
      </p:pic>
      <p:sp>
        <p:nvSpPr>
          <p:cNvPr id="21" name="TextBox 15"/>
          <p:cNvSpPr txBox="1"/>
          <p:nvPr/>
        </p:nvSpPr>
        <p:spPr>
          <a:xfrm>
            <a:off x="1372867" y="2556166"/>
            <a:ext cx="16528122" cy="3639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088"/>
              </a:lnSpc>
            </a:pP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建議課堂活動</a:t>
            </a:r>
            <a:endParaRPr lang="en-US" altLang="zh-TW" sz="48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活動一：全班共同創作畫作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（每人輪流畫一個圖案）</a:t>
            </a:r>
            <a:endParaRPr lang="en-US" altLang="zh-TW" sz="36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48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48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：以小組形式合作拼圖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（組員</a:t>
            </a:r>
            <a:r>
              <a:rPr lang="zh-TW" altLang="en-US" sz="3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合作將</a:t>
            </a:r>
            <a:r>
              <a:rPr lang="zh-TW" altLang="en-US" sz="36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拼圖組合成完整的</a:t>
            </a:r>
            <a:r>
              <a:rPr lang="zh-TW" altLang="en-US" sz="36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圖案）</a:t>
            </a:r>
            <a:endParaRPr lang="en-US" sz="4000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2714618" y="6476445"/>
            <a:ext cx="13259467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88"/>
              </a:lnSpc>
            </a:pP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活動後作出展示，讓學生說出感受，並嘗試猜猜甚麼</a:t>
            </a:r>
            <a:r>
              <a:rPr lang="zh-TW" altLang="en-US" sz="40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團結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46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666" y="330535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569">
            <a:off x="11271588" y="1380872"/>
            <a:ext cx="446604" cy="560804"/>
          </a:xfrm>
          <a:custGeom>
            <a:avLst/>
            <a:gdLst/>
            <a:ahLst/>
            <a:cxnLst/>
            <a:rect l="l" t="t" r="r" b="b"/>
            <a:pathLst>
              <a:path w="446604" h="560804">
                <a:moveTo>
                  <a:pt x="0" y="0"/>
                </a:moveTo>
                <a:lnTo>
                  <a:pt x="446604" y="0"/>
                </a:lnTo>
                <a:lnTo>
                  <a:pt x="446604" y="560804"/>
                </a:lnTo>
                <a:lnTo>
                  <a:pt x="0" y="560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279017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4"/>
                </a:lnTo>
                <a:lnTo>
                  <a:pt x="0" y="850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8738" y="7844195"/>
            <a:ext cx="841010" cy="1181435"/>
          </a:xfrm>
          <a:custGeom>
            <a:avLst/>
            <a:gdLst/>
            <a:ahLst/>
            <a:cxnLst/>
            <a:rect l="l" t="t" r="r" b="b"/>
            <a:pathLst>
              <a:path w="841010" h="917769">
                <a:moveTo>
                  <a:pt x="0" y="0"/>
                </a:moveTo>
                <a:lnTo>
                  <a:pt x="841011" y="0"/>
                </a:lnTo>
                <a:lnTo>
                  <a:pt x="841011" y="917769"/>
                </a:lnTo>
                <a:lnTo>
                  <a:pt x="0" y="917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2"/>
          <p:cNvSpPr/>
          <p:nvPr/>
        </p:nvSpPr>
        <p:spPr>
          <a:xfrm>
            <a:off x="5049213" y="86502"/>
            <a:ext cx="4395027" cy="2013721"/>
          </a:xfrm>
          <a:custGeom>
            <a:avLst/>
            <a:gdLst/>
            <a:ahLst/>
            <a:cxnLst/>
            <a:rect l="l" t="t" r="r" b="b"/>
            <a:pathLst>
              <a:path w="4395027" h="2013721">
                <a:moveTo>
                  <a:pt x="0" y="0"/>
                </a:moveTo>
                <a:lnTo>
                  <a:pt x="4395027" y="0"/>
                </a:lnTo>
                <a:lnTo>
                  <a:pt x="4395027" y="2013721"/>
                </a:lnTo>
                <a:lnTo>
                  <a:pt x="0" y="2013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矩形 11"/>
          <p:cNvSpPr/>
          <p:nvPr/>
        </p:nvSpPr>
        <p:spPr>
          <a:xfrm>
            <a:off x="722942" y="5880328"/>
            <a:ext cx="174425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家中，</a:t>
            </a:r>
            <a:r>
              <a:rPr lang="en-US" altLang="zh-TW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哪些活動</a:t>
            </a:r>
            <a:r>
              <a:rPr lang="zh-TW" altLang="en-US" sz="1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能體現</a:t>
            </a:r>
            <a:r>
              <a:rPr lang="zh-TW" altLang="en-US" sz="1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團結精神？</a:t>
            </a:r>
            <a:endParaRPr lang="zh-TW" alt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0273" y="2251774"/>
            <a:ext cx="3882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122" l="4348" r="9855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0171" y="7418257"/>
            <a:ext cx="3350244" cy="29860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178" l="0" r="100000">
                        <a14:backgroundMark x1="54425" y1="1645" x2="54425" y2="1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3563" y="59349"/>
            <a:ext cx="7024437" cy="4724400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-146193" y="7714275"/>
            <a:ext cx="7004193" cy="2675160"/>
            <a:chOff x="-146193" y="7714275"/>
            <a:chExt cx="7004193" cy="2675160"/>
          </a:xfrm>
        </p:grpSpPr>
        <p:pic>
          <p:nvPicPr>
            <p:cNvPr id="14" name="圖片 13" descr="https://emm.edb.edcity.hk/sticker/stickers/%E4%B8%AD%E8%8F%AF%E7%B6%93%E5%85%B8%E5%90%8D%E5%8F%A5(%E4%B8%80)/09.png"/>
            <p:cNvPicPr/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297" b="96680" l="9961" r="89844">
                          <a14:foregroundMark x1="34180" y1="4297" x2="39844" y2="93164"/>
                          <a14:foregroundMark x1="26953" y1="96680" x2="59375" y2="9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193" y="7714275"/>
              <a:ext cx="2789862" cy="2675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雲朵形圖說文字 4"/>
            <p:cNvSpPr/>
            <p:nvPr/>
          </p:nvSpPr>
          <p:spPr>
            <a:xfrm>
              <a:off x="2895600" y="8063358"/>
              <a:ext cx="3962400" cy="1976994"/>
            </a:xfrm>
            <a:prstGeom prst="cloudCallout">
              <a:avLst>
                <a:gd name="adj1" fmla="val -69677"/>
                <a:gd name="adj2" fmla="val -19279"/>
              </a:avLst>
            </a:prstGeom>
            <a:solidFill>
              <a:srgbClr val="FFFFD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舉手發表你的想法</a:t>
              </a:r>
              <a:endParaRPr lang="en-US" sz="40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9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530569">
            <a:off x="16958457" y="459967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36547" y="656720"/>
            <a:ext cx="3233311" cy="1481444"/>
          </a:xfrm>
          <a:custGeom>
            <a:avLst/>
            <a:gdLst/>
            <a:ahLst/>
            <a:cxnLst/>
            <a:rect l="l" t="t" r="r" b="b"/>
            <a:pathLst>
              <a:path w="3233311" h="1481444">
                <a:moveTo>
                  <a:pt x="0" y="0"/>
                </a:moveTo>
                <a:lnTo>
                  <a:pt x="3233311" y="0"/>
                </a:lnTo>
                <a:lnTo>
                  <a:pt x="3233311" y="1481444"/>
                </a:lnTo>
                <a:lnTo>
                  <a:pt x="0" y="14814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042350" y="-14654"/>
            <a:ext cx="3081956" cy="1412096"/>
          </a:xfrm>
          <a:custGeom>
            <a:avLst/>
            <a:gdLst/>
            <a:ahLst/>
            <a:cxnLst/>
            <a:rect l="l" t="t" r="r" b="b"/>
            <a:pathLst>
              <a:path w="3081956" h="1412096">
                <a:moveTo>
                  <a:pt x="0" y="0"/>
                </a:moveTo>
                <a:lnTo>
                  <a:pt x="3081956" y="0"/>
                </a:lnTo>
                <a:lnTo>
                  <a:pt x="3081956" y="1412096"/>
                </a:lnTo>
                <a:lnTo>
                  <a:pt x="0" y="1412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30569">
            <a:off x="16521069" y="4903598"/>
            <a:ext cx="676920" cy="850014"/>
          </a:xfrm>
          <a:custGeom>
            <a:avLst/>
            <a:gdLst/>
            <a:ahLst/>
            <a:cxnLst/>
            <a:rect l="l" t="t" r="r" b="b"/>
            <a:pathLst>
              <a:path w="676920" h="850014">
                <a:moveTo>
                  <a:pt x="0" y="0"/>
                </a:moveTo>
                <a:lnTo>
                  <a:pt x="676920" y="0"/>
                </a:lnTo>
                <a:lnTo>
                  <a:pt x="676920" y="850015"/>
                </a:lnTo>
                <a:lnTo>
                  <a:pt x="0" y="850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57200" y="2516836"/>
            <a:ext cx="17830800" cy="7354915"/>
            <a:chOff x="-48128" y="-2612"/>
            <a:chExt cx="25859863" cy="9806551"/>
          </a:xfrm>
        </p:grpSpPr>
        <p:sp>
          <p:nvSpPr>
            <p:cNvPr id="9" name="TextBox 9"/>
            <p:cNvSpPr txBox="1"/>
            <p:nvPr/>
          </p:nvSpPr>
          <p:spPr>
            <a:xfrm>
              <a:off x="-48128" y="6520989"/>
              <a:ext cx="25859863" cy="328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9600"/>
                </a:lnSpc>
                <a:defRPr sz="8000" spc="-80">
                  <a:solidFill>
                    <a:srgbClr val="494949"/>
                  </a:solidFill>
                  <a:latin typeface="More Sugar Thin"/>
                  <a:ea typeface="More Sugar Thin"/>
                </a:defRPr>
              </a:lvl1pPr>
            </a:lstStyle>
            <a:p>
              <a:r>
                <a:rPr lang="en-US" sz="6000" dirty="0" err="1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大家</a:t>
              </a:r>
              <a:r>
                <a:rPr lang="zh-TW" altLang="en-US" sz="60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齊心協力、</a:t>
              </a:r>
              <a:r>
                <a:rPr lang="zh-TW" altLang="en-US" sz="60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互相</a:t>
              </a:r>
              <a:r>
                <a:rPr lang="zh-TW" altLang="en-US" sz="60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幫忙</a:t>
              </a:r>
              <a:r>
                <a:rPr lang="zh-TW" altLang="en-US" sz="6000" dirty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，共同實現</a:t>
              </a:r>
              <a:r>
                <a:rPr lang="zh-TW" altLang="en-US" sz="6000" dirty="0" smtClean="0">
                  <a:solidFill>
                    <a:srgbClr val="0D0DE5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目標</a:t>
              </a:r>
              <a:endParaRPr lang="en-US" altLang="zh-TW" sz="6000" dirty="0" smtClean="0">
                <a:solidFill>
                  <a:srgbClr val="0D0DE5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6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—</a:t>
              </a:r>
              <a:r>
                <a:rPr lang="zh-TW" altLang="en-US" sz="7200" b="1" u="sng" dirty="0" smtClean="0">
                  <a:solidFill>
                    <a:schemeClr val="accent6">
                      <a:lumMod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保持家居清潔</a:t>
              </a:r>
              <a:endParaRPr lang="en-US" sz="72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56325" y="-2612"/>
              <a:ext cx="16051958" cy="65658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在</a:t>
              </a: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家中，</a:t>
              </a:r>
              <a: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/>
              </a:r>
              <a:b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</a:b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爸爸</a:t>
              </a: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、</a:t>
              </a: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媽媽清潔廚房；</a:t>
              </a:r>
              <a:endParaRPr lang="en-US" sz="5200" spc="-8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9600"/>
                </a:lnSpc>
              </a:pP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哥哥打掃</a:t>
              </a: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地板；</a:t>
              </a:r>
              <a:endParaRPr lang="en-US" sz="5200" spc="-8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>
                <a:lnSpc>
                  <a:spcPts val="9600"/>
                </a:lnSpc>
              </a:pP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姐姐</a:t>
              </a:r>
              <a:r>
                <a:rPr lang="zh-TW" altLang="en-US" sz="5200" spc="-80" dirty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</a:t>
              </a:r>
              <a:r>
                <a:rPr lang="zh-TW" alt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我打掃客廳</a:t>
              </a:r>
              <a:r>
                <a:rPr lang="en-US" sz="5200" spc="-80" dirty="0" smtClean="0">
                  <a:solidFill>
                    <a:srgbClr val="49494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sz="5200" spc="-8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-99971" y="572129"/>
            <a:ext cx="37698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9600" b="1" dirty="0" smtClean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例子</a:t>
            </a:r>
            <a:endParaRPr lang="zh-TW" altLang="en-US" sz="9600" b="1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29" b="100000" l="2039" r="100000">
                        <a14:foregroundMark x1="3614" y1="75050" x2="5746" y2="88330"/>
                        <a14:foregroundMark x1="12790" y1="82093" x2="14643" y2="82093"/>
                        <a14:foregroundMark x1="14643" y1="81087" x2="14643" y2="81087"/>
                        <a14:foregroundMark x1="17887" y1="86318" x2="17887" y2="86318"/>
                        <a14:foregroundMark x1="14180" y1="91751" x2="14180" y2="91751"/>
                        <a14:foregroundMark x1="16960" y1="95372" x2="16960" y2="95372"/>
                        <a14:foregroundMark x1="16960" y1="72435" x2="16960" y2="72435"/>
                        <a14:foregroundMark x1="22799" y1="62777" x2="22799" y2="62777"/>
                        <a14:foregroundMark x1="20019" y1="68410" x2="20019" y2="68410"/>
                        <a14:foregroundMark x1="24282" y1="88732" x2="24282" y2="88732"/>
                        <a14:foregroundMark x1="47637" y1="94769" x2="47637" y2="94769"/>
                        <a14:foregroundMark x1="48563" y1="51710" x2="48563" y2="51710"/>
                        <a14:foregroundMark x1="88137" y1="77666" x2="88137" y2="77666"/>
                        <a14:foregroundMark x1="40222" y1="73843" x2="40222" y2="73843"/>
                        <a14:foregroundMark x1="42076" y1="80080" x2="42076" y2="800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0" y="4313432"/>
            <a:ext cx="7468302" cy="343998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5" b="94863" l="2313" r="898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2249" y="1313652"/>
            <a:ext cx="3663605" cy="3807021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33" b="100000" l="1571" r="100000">
                        <a14:backgroundMark x1="40524" y1="2754" x2="40524" y2="27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1763" y="777662"/>
            <a:ext cx="4990436" cy="303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14763" y="917090"/>
            <a:ext cx="13746071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「團結精神」</a:t>
            </a:r>
            <a:endParaRPr lang="en-US" altLang="zh-TW" sz="8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8800" b="1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000" b="1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8800" b="1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8800" b="1" u="sng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家庭凝聚力</a:t>
            </a:r>
            <a:r>
              <a:rPr lang="zh-TW" altLang="en-US" sz="8800" b="1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的重要元素</a:t>
            </a:r>
            <a:endParaRPr lang="en-US" sz="8800" b="1" dirty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8463898" y="2613699"/>
            <a:ext cx="1447800" cy="1406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008" y1="28734" x2="38908" y2="22240"/>
                        <a14:foregroundMark x1="54936" y1="15584" x2="54936" y2="15584"/>
                        <a14:foregroundMark x1="49361" y1="16396" x2="56214" y2="20617"/>
                        <a14:foregroundMark x1="55285" y1="20130" x2="56446" y2="14448"/>
                        <a14:foregroundMark x1="56446" y1="13149" x2="56446" y2="13149"/>
                        <a14:foregroundMark x1="74913" y1="8604" x2="92218" y2="85714"/>
                        <a14:foregroundMark x1="81649" y1="84091" x2="94657" y2="80844"/>
                        <a14:foregroundMark x1="91057" y1="54545" x2="90244" y2="93506"/>
                        <a14:foregroundMark x1="76074" y1="88312" x2="91405" y2="90747"/>
                        <a14:foregroundMark x1="77584" y1="84091" x2="77003" y2="93994"/>
                        <a14:foregroundMark x1="54704" y1="68506" x2="56214" y2="38149"/>
                        <a14:foregroundMark x1="88386" y1="47240" x2="95238" y2="67695"/>
                        <a14:foregroundMark x1="44483" y1="49351" x2="49361" y2="58279"/>
                        <a14:foregroundMark x1="61440" y1="51299" x2="61440" y2="512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62196" y="1350165"/>
            <a:ext cx="3550949" cy="2540517"/>
          </a:xfrm>
          <a:prstGeom prst="rect">
            <a:avLst/>
          </a:prstGeom>
        </p:spPr>
      </p:pic>
      <p:pic>
        <p:nvPicPr>
          <p:cNvPr id="17" name="Picture 2" descr="https://emm.edb.edcity.hk/sticker/stickers/%E5%85%A8%E6%96%B9%E4%BD%8D%E5%AD%B8%E7%BF%92%E7%B3%BB%E5%88%97(%E4%B8%80)/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800100"/>
            <a:ext cx="31241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2762249" y="6431040"/>
            <a:ext cx="12251786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之間的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深厚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情意、互相信任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當家人聚在一起時，大家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都會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感到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溫暖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5400" dirty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位家庭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成員願意</a:t>
            </a:r>
            <a:r>
              <a:rPr lang="zh-TW" altLang="en-US" sz="5400" b="1" u="sng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互相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理解、支持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增進感情，令家人</a:t>
            </a:r>
            <a:r>
              <a:rPr lang="zh-TW" altLang="en-US" sz="5400" b="1" u="sng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更團結</a:t>
            </a:r>
            <a:r>
              <a:rPr lang="zh-TW" altLang="en-US" sz="5400" dirty="0" smtClean="0">
                <a:solidFill>
                  <a:srgbClr val="49494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solidFill>
                <a:srgbClr val="49494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626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13460</TotalTime>
  <Words>1058</Words>
  <Application>Microsoft Office PowerPoint</Application>
  <PresentationFormat>自訂</PresentationFormat>
  <Paragraphs>113</Paragraphs>
  <Slides>14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Arial</vt:lpstr>
      <vt:lpstr>新細明體</vt:lpstr>
      <vt:lpstr>Calibri</vt:lpstr>
      <vt:lpstr>標楷體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Until we can meet again</dc:title>
  <dc:creator>POON, Wing-yee Shirley</dc:creator>
  <cp:lastModifiedBy>K&amp;P/GS</cp:lastModifiedBy>
  <cp:revision>113</cp:revision>
  <dcterms:created xsi:type="dcterms:W3CDTF">2006-08-16T00:00:00Z</dcterms:created>
  <dcterms:modified xsi:type="dcterms:W3CDTF">2024-05-31T06:56:10Z</dcterms:modified>
  <dc:identifier>DAFzdsk_SB8</dc:identifier>
</cp:coreProperties>
</file>