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93" r:id="rId4"/>
    <p:sldId id="284" r:id="rId5"/>
    <p:sldId id="285" r:id="rId6"/>
    <p:sldId id="336" r:id="rId7"/>
    <p:sldId id="312" r:id="rId8"/>
    <p:sldId id="324" r:id="rId9"/>
    <p:sldId id="313" r:id="rId10"/>
    <p:sldId id="318" r:id="rId11"/>
    <p:sldId id="275" r:id="rId12"/>
    <p:sldId id="317" r:id="rId13"/>
    <p:sldId id="326" r:id="rId14"/>
    <p:sldId id="327" r:id="rId15"/>
    <p:sldId id="322" r:id="rId16"/>
    <p:sldId id="316" r:id="rId17"/>
    <p:sldId id="301" r:id="rId18"/>
    <p:sldId id="335" r:id="rId19"/>
    <p:sldId id="307" r:id="rId20"/>
    <p:sldId id="337" r:id="rId21"/>
    <p:sldId id="338" r:id="rId22"/>
    <p:sldId id="319" r:id="rId23"/>
    <p:sldId id="321" r:id="rId24"/>
    <p:sldId id="330" r:id="rId25"/>
    <p:sldId id="309" r:id="rId26"/>
    <p:sldId id="339" r:id="rId27"/>
    <p:sldId id="289" r:id="rId28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NG, Sum-yin" initials="WS" lastIdx="1" clrIdx="0">
    <p:extLst>
      <p:ext uri="{19B8F6BF-5375-455C-9EA6-DF929625EA0E}">
        <p15:presenceInfo xmlns:p15="http://schemas.microsoft.com/office/powerpoint/2012/main" userId="S-1-5-21-2637006528-1015924553-1750768987-5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BB6"/>
    <a:srgbClr val="CC00CC"/>
    <a:srgbClr val="6666FF"/>
    <a:srgbClr val="0000FF"/>
    <a:srgbClr val="3366FF"/>
    <a:srgbClr val="6699FF"/>
    <a:srgbClr val="CC6600"/>
    <a:srgbClr val="FF99CC"/>
    <a:srgbClr val="66CCFF"/>
    <a:srgbClr val="F9D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653" autoAdjust="0"/>
  </p:normalViewPr>
  <p:slideViewPr>
    <p:cSldViewPr snapToGrid="0">
      <p:cViewPr varScale="1">
        <p:scale>
          <a:sx n="78" d="100"/>
          <a:sy n="78" d="100"/>
        </p:scale>
        <p:origin x="7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E43324-C592-427A-AA59-BE1A65A135B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78BB3A6-CF17-48E4-B47C-335DA5F56E53}">
      <dgm:prSet phldrT="[文字]" custT="1"/>
      <dgm:spPr/>
      <dgm:t>
        <a:bodyPr/>
        <a:lstStyle/>
        <a:p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五歲或以下的嬰幼兒童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32CBDD66-95D2-46DD-BC10-F8367A35DAE4}" type="parTrans" cxnId="{0B2E4751-38FC-40B3-88F2-D7C8DA34CC30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D9F63634-0E90-410B-8C87-A49926307751}" type="sibTrans" cxnId="{0B2E4751-38FC-40B3-88F2-D7C8DA34CC30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EA431F41-2055-45E0-8506-4CD61191813D}">
      <dgm:prSet phldrT="[文字]" custT="1"/>
      <dgm:spPr/>
      <dgm:t>
        <a:bodyPr/>
        <a:lstStyle/>
        <a:p>
          <a:r>
            <a:rPr lang="zh-HK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小學學童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C0D812A8-2F17-439E-B543-11EF177456DB}" type="parTrans" cxnId="{67A4EDBF-8332-45DF-81B6-A80FD63ED369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608A85ED-5FCB-4FD9-A0F1-D81F9BA88581}" type="sibTrans" cxnId="{67A4EDBF-8332-45DF-81B6-A80FD63ED369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782B2C93-6C9B-4F7E-BEE5-F705C7809F65}">
      <dgm:prSet phldrT="[文字]" custT="1"/>
      <dgm:spPr/>
      <dgm:t>
        <a:bodyPr/>
        <a:lstStyle/>
        <a:p>
          <a:r>
            <a:rPr lang="zh-HK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其他疫苗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477D3BFA-D8E1-4D40-90C2-9C4582104CE5}" type="parTrans" cxnId="{356F18BC-4729-416E-A86F-6AF60DE4B2D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5E2875DB-0C76-4E53-80EF-DD4ABFE94AD4}" type="sibTrans" cxnId="{356F18BC-4729-416E-A86F-6AF60DE4B2D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3EE042BB-D10A-483F-AA60-DD7C86824291}">
      <dgm:prSet custT="1"/>
      <dgm:spPr/>
      <dgm:t>
        <a:bodyPr/>
        <a:lstStyle/>
        <a:p>
          <a:r>
            <a:rPr lang="zh-TW" altLang="en-US" sz="1800" b="1" i="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衞生署</a:t>
          </a:r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的學童免疫注射小組到學校提供接種服務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E988517D-DBA1-4F71-AA18-FC41745000B8}" type="parTrans" cxnId="{7689483C-2D43-4D0C-9F8E-D429676D44BC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44CA4A72-C6AB-4A9A-967F-E3392ED653D1}" type="sibTrans" cxnId="{7689483C-2D43-4D0C-9F8E-D429676D44BC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26825AB0-877C-4B59-B1AB-169BF9D097D9}">
      <dgm:prSet custT="1"/>
      <dgm:spPr/>
      <dgm:t>
        <a:bodyPr/>
        <a:lstStyle/>
        <a:p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如家長希望為子女接種其他疫苗，應</a:t>
          </a:r>
          <a:r>
            <a:rPr lang="zh-TW" altLang="en-US" sz="1800" b="0" i="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先諮詢醫生的意見。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FC67AF0A-A8BA-4045-9FDA-E58E348DE8B0}" type="parTrans" cxnId="{42130F2C-027E-498C-85CB-82C1F5A0E983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8971AF56-E461-4F40-9965-62F500EEBCAC}" type="sibTrans" cxnId="{42130F2C-027E-498C-85CB-82C1F5A0E983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A9B8111F-7DB7-4F8D-9F47-F38C142BA383}">
      <dgm:prSet custT="1"/>
      <dgm:spPr/>
      <dgm:t>
        <a:bodyPr/>
        <a:lstStyle/>
        <a:p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例子：</a:t>
          </a:r>
          <a:r>
            <a:rPr lang="zh-TW" altLang="en-US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季節性流感疫苗</a:t>
          </a:r>
          <a:r>
            <a:rPr lang="en-US" altLang="zh-TW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/>
          </a:r>
          <a:br>
            <a:rPr lang="en-US" altLang="zh-TW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</a:br>
          <a:r>
            <a:rPr lang="zh-TW" altLang="en-US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它是其中一種預防季節性流感及其併發症的有效方法，可減低因流感而</a:t>
          </a:r>
          <a:r>
            <a:rPr lang="zh-TW" altLang="en-US" sz="1800" b="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入院留醫和死亡</a:t>
          </a:r>
          <a:r>
            <a:rPr lang="zh-TW" altLang="en-US" sz="1800" b="0" dirty="0" smtClean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的風險</a:t>
          </a:r>
          <a:r>
            <a:rPr lang="zh-TW" altLang="en-US" sz="1800" b="0" i="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。</a:t>
          </a:r>
          <a:endParaRPr lang="zh-TW" altLang="en-US" sz="1800" b="0" dirty="0">
            <a:solidFill>
              <a:schemeClr val="tx1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157C6F97-9A7D-4CB8-A0B6-F5FDED7F9BF6}" type="parTrans" cxnId="{58835949-D188-4FEE-A567-2E004A670BA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A0336E82-9783-46B5-94C0-2B3205ABD3FA}" type="sibTrans" cxnId="{58835949-D188-4FEE-A567-2E004A670BA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3E19051E-48BE-4B62-A4E7-159980A153BE}">
      <dgm:prSet custT="1"/>
      <dgm:spPr/>
      <dgm:t>
        <a:bodyPr/>
        <a:lstStyle/>
        <a:p>
          <a:pPr>
            <a:spcBef>
              <a:spcPts val="1200"/>
            </a:spcBef>
          </a:pPr>
          <a:r>
            <a:rPr lang="zh-HK" altLang="en-US" sz="1800" b="1" i="0" dirty="0" smtClean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母嬰健康院</a:t>
          </a:r>
          <a:r>
            <a:rPr lang="zh-TW" altLang="en-US" sz="1800" b="0" i="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提供免疫接種服務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7C7B4880-7958-4179-B5F3-161B56BF66E4}" type="parTrans" cxnId="{572E9A30-309F-4C01-BCFC-A5FAFAF9BB28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E54BAEC1-146E-4A33-8D4E-6BEA078674E7}" type="sibTrans" cxnId="{572E9A30-309F-4C01-BCFC-A5FAFAF9BB28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FA5E26D4-1BB9-44B0-B72F-C3F15B7FB51D}" type="pres">
      <dgm:prSet presAssocID="{46E43324-C592-427A-AA59-BE1A65A135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BE61F2A-E304-44D6-8070-167A2B46DF77}" type="pres">
      <dgm:prSet presAssocID="{A78BB3A6-CF17-48E4-B47C-335DA5F56E53}" presName="parentLin" presStyleCnt="0"/>
      <dgm:spPr/>
    </dgm:pt>
    <dgm:pt modelId="{DCCFC406-BF26-4A21-81A4-78C2D1C7A9EC}" type="pres">
      <dgm:prSet presAssocID="{A78BB3A6-CF17-48E4-B47C-335DA5F56E53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30803613-F984-45E9-8431-F221AD924CF3}" type="pres">
      <dgm:prSet presAssocID="{A78BB3A6-CF17-48E4-B47C-335DA5F56E5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AD95F0-9A36-4E2F-93F8-D1940E289090}" type="pres">
      <dgm:prSet presAssocID="{A78BB3A6-CF17-48E4-B47C-335DA5F56E53}" presName="negativeSpace" presStyleCnt="0"/>
      <dgm:spPr/>
    </dgm:pt>
    <dgm:pt modelId="{817BFDD1-5F3E-4058-840B-84F2964CE97C}" type="pres">
      <dgm:prSet presAssocID="{A78BB3A6-CF17-48E4-B47C-335DA5F56E53}" presName="childText" presStyleLbl="conFgAcc1" presStyleIdx="0" presStyleCnt="3" custScaleY="115304" custLinFactY="-6647" custLinFactNeighborX="-17304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4B4FA0-B62F-46BA-AAE8-7D4519BF204C}" type="pres">
      <dgm:prSet presAssocID="{D9F63634-0E90-410B-8C87-A49926307751}" presName="spaceBetweenRectangles" presStyleCnt="0"/>
      <dgm:spPr/>
    </dgm:pt>
    <dgm:pt modelId="{5C452515-5213-4819-8232-93BDAB7DE809}" type="pres">
      <dgm:prSet presAssocID="{EA431F41-2055-45E0-8506-4CD61191813D}" presName="parentLin" presStyleCnt="0"/>
      <dgm:spPr/>
    </dgm:pt>
    <dgm:pt modelId="{A32BEEA0-4445-4C18-81F6-A18CEE0F82A2}" type="pres">
      <dgm:prSet presAssocID="{EA431F41-2055-45E0-8506-4CD61191813D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CFF197CF-6BC1-4A87-8C10-47E3F721B0F1}" type="pres">
      <dgm:prSet presAssocID="{EA431F41-2055-45E0-8506-4CD61191813D}" presName="parentText" presStyleLbl="node1" presStyleIdx="1" presStyleCnt="3" custLinFactNeighborY="-3268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DAAF02-BBDF-4228-93E4-65F9F093884C}" type="pres">
      <dgm:prSet presAssocID="{EA431F41-2055-45E0-8506-4CD61191813D}" presName="negativeSpace" presStyleCnt="0"/>
      <dgm:spPr/>
    </dgm:pt>
    <dgm:pt modelId="{70DA2727-E37E-4790-A42F-D33885B4C262}" type="pres">
      <dgm:prSet presAssocID="{EA431F41-2055-45E0-8506-4CD61191813D}" presName="childText" presStyleLbl="conFgAcc1" presStyleIdx="1" presStyleCnt="3" custLinFactY="-8174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80CF80-248A-49E2-9253-1A07BCB2EFEF}" type="pres">
      <dgm:prSet presAssocID="{608A85ED-5FCB-4FD9-A0F1-D81F9BA88581}" presName="spaceBetweenRectangles" presStyleCnt="0"/>
      <dgm:spPr/>
    </dgm:pt>
    <dgm:pt modelId="{5DD5BB82-E45D-44CA-8EA0-CB9AB32F235F}" type="pres">
      <dgm:prSet presAssocID="{782B2C93-6C9B-4F7E-BEE5-F705C7809F65}" presName="parentLin" presStyleCnt="0"/>
      <dgm:spPr/>
    </dgm:pt>
    <dgm:pt modelId="{4C9037A7-FB25-4B80-A7B0-A9FCFC9E5F2F}" type="pres">
      <dgm:prSet presAssocID="{782B2C93-6C9B-4F7E-BEE5-F705C7809F65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561FAF3D-7A3B-4793-A001-996D8E44BE06}" type="pres">
      <dgm:prSet presAssocID="{782B2C93-6C9B-4F7E-BEE5-F705C7809F65}" presName="parentText" presStyleLbl="node1" presStyleIdx="2" presStyleCnt="3" custLinFactNeighborY="-377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939530-BC2D-4B6C-94D2-055375C3C75A}" type="pres">
      <dgm:prSet presAssocID="{782B2C93-6C9B-4F7E-BEE5-F705C7809F65}" presName="negativeSpace" presStyleCnt="0"/>
      <dgm:spPr/>
    </dgm:pt>
    <dgm:pt modelId="{600474CB-DB0B-4752-B9CB-3D92856C5791}" type="pres">
      <dgm:prSet presAssocID="{782B2C93-6C9B-4F7E-BEE5-F705C7809F65}" presName="childText" presStyleLbl="conFgAcc1" presStyleIdx="2" presStyleCnt="3" custLinFactNeighborY="-753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72E9A30-309F-4C01-BCFC-A5FAFAF9BB28}" srcId="{A78BB3A6-CF17-48E4-B47C-335DA5F56E53}" destId="{3E19051E-48BE-4B62-A4E7-159980A153BE}" srcOrd="0" destOrd="0" parTransId="{7C7B4880-7958-4179-B5F3-161B56BF66E4}" sibTransId="{E54BAEC1-146E-4A33-8D4E-6BEA078674E7}"/>
    <dgm:cxn modelId="{5C569200-3EA7-4C5B-B53A-85EE53D99B30}" type="presOf" srcId="{782B2C93-6C9B-4F7E-BEE5-F705C7809F65}" destId="{4C9037A7-FB25-4B80-A7B0-A9FCFC9E5F2F}" srcOrd="0" destOrd="0" presId="urn:microsoft.com/office/officeart/2005/8/layout/list1"/>
    <dgm:cxn modelId="{5B8E870E-5FFF-4692-991C-9D0850056AEB}" type="presOf" srcId="{3EE042BB-D10A-483F-AA60-DD7C86824291}" destId="{70DA2727-E37E-4790-A42F-D33885B4C262}" srcOrd="0" destOrd="0" presId="urn:microsoft.com/office/officeart/2005/8/layout/list1"/>
    <dgm:cxn modelId="{68D497D7-0A6E-4CBC-8B0F-77EFF9832F73}" type="presOf" srcId="{46E43324-C592-427A-AA59-BE1A65A135BA}" destId="{FA5E26D4-1BB9-44B0-B72F-C3F15B7FB51D}" srcOrd="0" destOrd="0" presId="urn:microsoft.com/office/officeart/2005/8/layout/list1"/>
    <dgm:cxn modelId="{58835949-D188-4FEE-A567-2E004A670BAF}" srcId="{782B2C93-6C9B-4F7E-BEE5-F705C7809F65}" destId="{A9B8111F-7DB7-4F8D-9F47-F38C142BA383}" srcOrd="1" destOrd="0" parTransId="{157C6F97-9A7D-4CB8-A0B6-F5FDED7F9BF6}" sibTransId="{A0336E82-9783-46B5-94C0-2B3205ABD3FA}"/>
    <dgm:cxn modelId="{67A4EDBF-8332-45DF-81B6-A80FD63ED369}" srcId="{46E43324-C592-427A-AA59-BE1A65A135BA}" destId="{EA431F41-2055-45E0-8506-4CD61191813D}" srcOrd="1" destOrd="0" parTransId="{C0D812A8-2F17-439E-B543-11EF177456DB}" sibTransId="{608A85ED-5FCB-4FD9-A0F1-D81F9BA88581}"/>
    <dgm:cxn modelId="{664DEC65-5C77-49B0-94A0-E66226B20F93}" type="presOf" srcId="{A78BB3A6-CF17-48E4-B47C-335DA5F56E53}" destId="{30803613-F984-45E9-8431-F221AD924CF3}" srcOrd="1" destOrd="0" presId="urn:microsoft.com/office/officeart/2005/8/layout/list1"/>
    <dgm:cxn modelId="{A6C350DA-AE39-4AF9-92A6-31589A73DE5A}" type="presOf" srcId="{A78BB3A6-CF17-48E4-B47C-335DA5F56E53}" destId="{DCCFC406-BF26-4A21-81A4-78C2D1C7A9EC}" srcOrd="0" destOrd="0" presId="urn:microsoft.com/office/officeart/2005/8/layout/list1"/>
    <dgm:cxn modelId="{102EDB6B-E089-46E3-8979-8E33610B5613}" type="presOf" srcId="{782B2C93-6C9B-4F7E-BEE5-F705C7809F65}" destId="{561FAF3D-7A3B-4793-A001-996D8E44BE06}" srcOrd="1" destOrd="0" presId="urn:microsoft.com/office/officeart/2005/8/layout/list1"/>
    <dgm:cxn modelId="{F2AC16CD-42C7-47EC-87B6-F36B654FA232}" type="presOf" srcId="{3E19051E-48BE-4B62-A4E7-159980A153BE}" destId="{817BFDD1-5F3E-4058-840B-84F2964CE97C}" srcOrd="0" destOrd="0" presId="urn:microsoft.com/office/officeart/2005/8/layout/list1"/>
    <dgm:cxn modelId="{356F18BC-4729-416E-A86F-6AF60DE4B2DF}" srcId="{46E43324-C592-427A-AA59-BE1A65A135BA}" destId="{782B2C93-6C9B-4F7E-BEE5-F705C7809F65}" srcOrd="2" destOrd="0" parTransId="{477D3BFA-D8E1-4D40-90C2-9C4582104CE5}" sibTransId="{5E2875DB-0C76-4E53-80EF-DD4ABFE94AD4}"/>
    <dgm:cxn modelId="{A82F1D55-ED3B-4CFE-A85B-B6137432E616}" type="presOf" srcId="{EA431F41-2055-45E0-8506-4CD61191813D}" destId="{CFF197CF-6BC1-4A87-8C10-47E3F721B0F1}" srcOrd="1" destOrd="0" presId="urn:microsoft.com/office/officeart/2005/8/layout/list1"/>
    <dgm:cxn modelId="{0B2E4751-38FC-40B3-88F2-D7C8DA34CC30}" srcId="{46E43324-C592-427A-AA59-BE1A65A135BA}" destId="{A78BB3A6-CF17-48E4-B47C-335DA5F56E53}" srcOrd="0" destOrd="0" parTransId="{32CBDD66-95D2-46DD-BC10-F8367A35DAE4}" sibTransId="{D9F63634-0E90-410B-8C87-A49926307751}"/>
    <dgm:cxn modelId="{42130F2C-027E-498C-85CB-82C1F5A0E983}" srcId="{782B2C93-6C9B-4F7E-BEE5-F705C7809F65}" destId="{26825AB0-877C-4B59-B1AB-169BF9D097D9}" srcOrd="0" destOrd="0" parTransId="{FC67AF0A-A8BA-4045-9FDA-E58E348DE8B0}" sibTransId="{8971AF56-E461-4F40-9965-62F500EEBCAC}"/>
    <dgm:cxn modelId="{7689483C-2D43-4D0C-9F8E-D429676D44BC}" srcId="{EA431F41-2055-45E0-8506-4CD61191813D}" destId="{3EE042BB-D10A-483F-AA60-DD7C86824291}" srcOrd="0" destOrd="0" parTransId="{E988517D-DBA1-4F71-AA18-FC41745000B8}" sibTransId="{44CA4A72-C6AB-4A9A-967F-E3392ED653D1}"/>
    <dgm:cxn modelId="{F2DC441B-3ABF-40B1-B3F5-BFB69BF92210}" type="presOf" srcId="{EA431F41-2055-45E0-8506-4CD61191813D}" destId="{A32BEEA0-4445-4C18-81F6-A18CEE0F82A2}" srcOrd="0" destOrd="0" presId="urn:microsoft.com/office/officeart/2005/8/layout/list1"/>
    <dgm:cxn modelId="{6327CF3A-D2E7-4CF9-84CF-E70E33E35E54}" type="presOf" srcId="{A9B8111F-7DB7-4F8D-9F47-F38C142BA383}" destId="{600474CB-DB0B-4752-B9CB-3D92856C5791}" srcOrd="0" destOrd="1" presId="urn:microsoft.com/office/officeart/2005/8/layout/list1"/>
    <dgm:cxn modelId="{BD928928-617F-47F5-AB04-3EB912F778D8}" type="presOf" srcId="{26825AB0-877C-4B59-B1AB-169BF9D097D9}" destId="{600474CB-DB0B-4752-B9CB-3D92856C5791}" srcOrd="0" destOrd="0" presId="urn:microsoft.com/office/officeart/2005/8/layout/list1"/>
    <dgm:cxn modelId="{0034B453-EF56-4864-A372-468BE92EDC78}" type="presParOf" srcId="{FA5E26D4-1BB9-44B0-B72F-C3F15B7FB51D}" destId="{8BE61F2A-E304-44D6-8070-167A2B46DF77}" srcOrd="0" destOrd="0" presId="urn:microsoft.com/office/officeart/2005/8/layout/list1"/>
    <dgm:cxn modelId="{1E6EAE0E-B688-476E-8A4D-1AF6A8B5ED04}" type="presParOf" srcId="{8BE61F2A-E304-44D6-8070-167A2B46DF77}" destId="{DCCFC406-BF26-4A21-81A4-78C2D1C7A9EC}" srcOrd="0" destOrd="0" presId="urn:microsoft.com/office/officeart/2005/8/layout/list1"/>
    <dgm:cxn modelId="{9EE41622-025E-46B7-A075-D59CD8796D2A}" type="presParOf" srcId="{8BE61F2A-E304-44D6-8070-167A2B46DF77}" destId="{30803613-F984-45E9-8431-F221AD924CF3}" srcOrd="1" destOrd="0" presId="urn:microsoft.com/office/officeart/2005/8/layout/list1"/>
    <dgm:cxn modelId="{CA196861-491E-46D5-9D3A-C12F609153CF}" type="presParOf" srcId="{FA5E26D4-1BB9-44B0-B72F-C3F15B7FB51D}" destId="{CDAD95F0-9A36-4E2F-93F8-D1940E289090}" srcOrd="1" destOrd="0" presId="urn:microsoft.com/office/officeart/2005/8/layout/list1"/>
    <dgm:cxn modelId="{27BF3CF6-3CA1-4A8B-955F-56C31AF9F82E}" type="presParOf" srcId="{FA5E26D4-1BB9-44B0-B72F-C3F15B7FB51D}" destId="{817BFDD1-5F3E-4058-840B-84F2964CE97C}" srcOrd="2" destOrd="0" presId="urn:microsoft.com/office/officeart/2005/8/layout/list1"/>
    <dgm:cxn modelId="{465D3569-1739-42F8-99DA-BAFB9C143BD9}" type="presParOf" srcId="{FA5E26D4-1BB9-44B0-B72F-C3F15B7FB51D}" destId="{534B4FA0-B62F-46BA-AAE8-7D4519BF204C}" srcOrd="3" destOrd="0" presId="urn:microsoft.com/office/officeart/2005/8/layout/list1"/>
    <dgm:cxn modelId="{712CD9BC-E6B9-43AC-9F77-4564DBCA7139}" type="presParOf" srcId="{FA5E26D4-1BB9-44B0-B72F-C3F15B7FB51D}" destId="{5C452515-5213-4819-8232-93BDAB7DE809}" srcOrd="4" destOrd="0" presId="urn:microsoft.com/office/officeart/2005/8/layout/list1"/>
    <dgm:cxn modelId="{7A4B1C15-9DCA-43CC-90FE-A421D7F2540E}" type="presParOf" srcId="{5C452515-5213-4819-8232-93BDAB7DE809}" destId="{A32BEEA0-4445-4C18-81F6-A18CEE0F82A2}" srcOrd="0" destOrd="0" presId="urn:microsoft.com/office/officeart/2005/8/layout/list1"/>
    <dgm:cxn modelId="{3D5EB2C7-B1C2-4251-911E-49CDA119EF79}" type="presParOf" srcId="{5C452515-5213-4819-8232-93BDAB7DE809}" destId="{CFF197CF-6BC1-4A87-8C10-47E3F721B0F1}" srcOrd="1" destOrd="0" presId="urn:microsoft.com/office/officeart/2005/8/layout/list1"/>
    <dgm:cxn modelId="{8BAB7EEA-2102-4204-A88B-11E15E6ED4BD}" type="presParOf" srcId="{FA5E26D4-1BB9-44B0-B72F-C3F15B7FB51D}" destId="{6FDAAF02-BBDF-4228-93E4-65F9F093884C}" srcOrd="5" destOrd="0" presId="urn:microsoft.com/office/officeart/2005/8/layout/list1"/>
    <dgm:cxn modelId="{7D7EFD70-23E4-431B-A6BB-2473F1A6F4F3}" type="presParOf" srcId="{FA5E26D4-1BB9-44B0-B72F-C3F15B7FB51D}" destId="{70DA2727-E37E-4790-A42F-D33885B4C262}" srcOrd="6" destOrd="0" presId="urn:microsoft.com/office/officeart/2005/8/layout/list1"/>
    <dgm:cxn modelId="{C013D892-49CB-4646-9274-F78D8DF00274}" type="presParOf" srcId="{FA5E26D4-1BB9-44B0-B72F-C3F15B7FB51D}" destId="{1780CF80-248A-49E2-9253-1A07BCB2EFEF}" srcOrd="7" destOrd="0" presId="urn:microsoft.com/office/officeart/2005/8/layout/list1"/>
    <dgm:cxn modelId="{9F38BD7C-17EB-4047-A7E9-B16A443D3AA0}" type="presParOf" srcId="{FA5E26D4-1BB9-44B0-B72F-C3F15B7FB51D}" destId="{5DD5BB82-E45D-44CA-8EA0-CB9AB32F235F}" srcOrd="8" destOrd="0" presId="urn:microsoft.com/office/officeart/2005/8/layout/list1"/>
    <dgm:cxn modelId="{FD528BEE-8DC3-459A-9E86-49B317A6C199}" type="presParOf" srcId="{5DD5BB82-E45D-44CA-8EA0-CB9AB32F235F}" destId="{4C9037A7-FB25-4B80-A7B0-A9FCFC9E5F2F}" srcOrd="0" destOrd="0" presId="urn:microsoft.com/office/officeart/2005/8/layout/list1"/>
    <dgm:cxn modelId="{B5FE5BC1-20CD-4138-93D7-572DD3711CBD}" type="presParOf" srcId="{5DD5BB82-E45D-44CA-8EA0-CB9AB32F235F}" destId="{561FAF3D-7A3B-4793-A001-996D8E44BE06}" srcOrd="1" destOrd="0" presId="urn:microsoft.com/office/officeart/2005/8/layout/list1"/>
    <dgm:cxn modelId="{78D5E99A-A44C-44AD-870F-220E18D4CF5E}" type="presParOf" srcId="{FA5E26D4-1BB9-44B0-B72F-C3F15B7FB51D}" destId="{7E939530-BC2D-4B6C-94D2-055375C3C75A}" srcOrd="9" destOrd="0" presId="urn:microsoft.com/office/officeart/2005/8/layout/list1"/>
    <dgm:cxn modelId="{DE624580-4CD4-4122-9529-A88E8E0FEF1C}" type="presParOf" srcId="{FA5E26D4-1BB9-44B0-B72F-C3F15B7FB51D}" destId="{600474CB-DB0B-4752-B9CB-3D92856C579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BFDD1-5F3E-4058-840B-84F2964CE97C}">
      <dsp:nvSpPr>
        <dsp:cNvPr id="0" name=""/>
        <dsp:cNvSpPr/>
      </dsp:nvSpPr>
      <dsp:spPr>
        <a:xfrm>
          <a:off x="0" y="124857"/>
          <a:ext cx="6082762" cy="9588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090" tIns="333248" rIns="47209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K" altLang="en-US" sz="1800" b="1" i="0" kern="1200" dirty="0" smtClean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母嬰健康院</a:t>
          </a:r>
          <a:r>
            <a:rPr lang="zh-TW" altLang="en-US" sz="1800" b="0" i="0" kern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提供免疫接種服務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0" y="124857"/>
        <a:ext cx="6082762" cy="958868"/>
      </dsp:txXfrm>
    </dsp:sp>
    <dsp:sp modelId="{30803613-F984-45E9-8431-F221AD924CF3}">
      <dsp:nvSpPr>
        <dsp:cNvPr id="0" name=""/>
        <dsp:cNvSpPr/>
      </dsp:nvSpPr>
      <dsp:spPr>
        <a:xfrm>
          <a:off x="304138" y="30373"/>
          <a:ext cx="425793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40" tIns="0" rIns="1609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五歲或以下的嬰幼兒童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327195" y="53430"/>
        <a:ext cx="4211819" cy="426206"/>
      </dsp:txXfrm>
    </dsp:sp>
    <dsp:sp modelId="{70DA2727-E37E-4790-A42F-D33885B4C262}">
      <dsp:nvSpPr>
        <dsp:cNvPr id="0" name=""/>
        <dsp:cNvSpPr/>
      </dsp:nvSpPr>
      <dsp:spPr>
        <a:xfrm>
          <a:off x="0" y="1393586"/>
          <a:ext cx="608276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090" tIns="333248" rIns="47209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i="0" kern="12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衞生署</a:t>
          </a: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的學童免疫注射小組到學校提供接種服務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0" y="1393586"/>
        <a:ext cx="6082762" cy="831600"/>
      </dsp:txXfrm>
    </dsp:sp>
    <dsp:sp modelId="{CFF197CF-6BC1-4A87-8C10-47E3F721B0F1}">
      <dsp:nvSpPr>
        <dsp:cNvPr id="0" name=""/>
        <dsp:cNvSpPr/>
      </dsp:nvSpPr>
      <dsp:spPr>
        <a:xfrm>
          <a:off x="304138" y="1157437"/>
          <a:ext cx="425793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40" tIns="0" rIns="1609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小學學童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327195" y="1180494"/>
        <a:ext cx="4211819" cy="426206"/>
      </dsp:txXfrm>
    </dsp:sp>
    <dsp:sp modelId="{600474CB-DB0B-4752-B9CB-3D92856C5791}">
      <dsp:nvSpPr>
        <dsp:cNvPr id="0" name=""/>
        <dsp:cNvSpPr/>
      </dsp:nvSpPr>
      <dsp:spPr>
        <a:xfrm>
          <a:off x="0" y="2524089"/>
          <a:ext cx="6082762" cy="231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090" tIns="333248" rIns="47209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如家長希望為子女接種其他疫苗，應</a:t>
          </a:r>
          <a:r>
            <a:rPr lang="zh-TW" altLang="en-US" sz="1800" b="0" i="0" kern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先諮詢醫生的意見。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例子：</a:t>
          </a:r>
          <a:r>
            <a:rPr lang="zh-TW" altLang="en-US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季節性流感疫苗</a:t>
          </a:r>
          <a:r>
            <a:rPr lang="en-US" altLang="zh-TW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/>
          </a:r>
          <a:br>
            <a:rPr lang="en-US" altLang="zh-TW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</a:br>
          <a:r>
            <a:rPr lang="zh-TW" altLang="en-US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它是其中一種預防季節性流感及其併發症的有效方法，可減低因流感而</a:t>
          </a:r>
          <a:r>
            <a:rPr lang="zh-TW" altLang="en-US" sz="1800" b="0" kern="12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入院留醫和死亡</a:t>
          </a:r>
          <a:r>
            <a:rPr lang="zh-TW" altLang="en-US" sz="1800" b="0" kern="1200" dirty="0" smtClean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的風險</a:t>
          </a:r>
          <a:r>
            <a:rPr lang="zh-TW" altLang="en-US" sz="1800" b="0" i="0" kern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。</a:t>
          </a:r>
          <a:endParaRPr lang="zh-TW" altLang="en-US" sz="1800" b="0" kern="1200" dirty="0">
            <a:solidFill>
              <a:schemeClr val="tx1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0" y="2524089"/>
        <a:ext cx="6082762" cy="2318400"/>
      </dsp:txXfrm>
    </dsp:sp>
    <dsp:sp modelId="{561FAF3D-7A3B-4793-A001-996D8E44BE06}">
      <dsp:nvSpPr>
        <dsp:cNvPr id="0" name=""/>
        <dsp:cNvSpPr/>
      </dsp:nvSpPr>
      <dsp:spPr>
        <a:xfrm>
          <a:off x="304138" y="2287849"/>
          <a:ext cx="425793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40" tIns="0" rIns="1609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其他疫苗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327195" y="2310906"/>
        <a:ext cx="4211819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81F77-893C-4DE0-AA5E-E2235C1D618C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D8D3-6D5E-470F-8BCF-77416A0B230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769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18B95-2964-4F1E-BF89-B33579FC374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265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6787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38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155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372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998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8055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886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B23A-9BA7-4F4F-AC41-5D7BDF25FC0B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5169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49D73-60A5-4C6A-ABA5-DD3829EFF42D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423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E5FF-3911-4D1C-92C7-3C83ADD40BED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8753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8DC269-8988-49DD-904D-2F564509B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1878F0-DEE0-47D0-ACCC-D2729CA5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364766-96CB-4764-8D93-E63D5EB0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2747B-89F2-4F4B-BFA9-4F1B6708E46A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654249-5A35-4642-B4BD-C8AE2C5C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3F9462-6642-45EB-BB0D-354A1B73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857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74A221-FA61-40BA-9E1B-10C72DA7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54C677-C320-4B11-A89D-9151A110D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0F65B7-CF29-46CE-82D7-8D161C4A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5366-B361-47F9-A782-68A9FC65EC94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597DD2-7964-46F5-936C-E5FA8867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94CC14-5886-49B6-92D9-EEAE197D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489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8BA79-BECF-464B-83D2-D03254B3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749762-D48A-467E-BEAC-9937B3E56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8FF942-A2A8-4FFE-B060-9AE3212A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F1F8-3753-45C5-82E8-5B7C6C5760CA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4A5B9E-D449-4A4A-BCA7-EAF3AA64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224BFE-848A-4774-9CC5-26C02977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917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E5427B-88A9-4B60-A744-5C670677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3CBB43-769C-4956-AF7C-75023B872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E3818A-EEF5-46F8-9EE4-D23B2EF86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C6C31D-10DF-4C40-A221-BC72898F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4991-9B92-459E-B1B7-7773438E3481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D46848-373F-4502-A7AB-8F0F9FBA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6BE976-0FCE-436E-A6E2-F23D0723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3247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CD35B6-5C03-4624-A113-D6259219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635B45D-92CB-415D-851A-B8424C32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9690999-A8E8-4421-B6D2-D70B9C658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E56BBCA-CBFA-4E99-BDB7-21DBE9A5D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1DD7E1-AA2F-4471-A916-EF98C28AD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85F7D8-355F-41DC-B936-8B709C58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E75E-272A-43E5-A325-EF674C424A8A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35DC262-A92A-4B63-90A2-A2DDC5B5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A166037-DE6B-4779-8C5C-7E47C421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70288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9C02A-A348-4972-B529-7B3F7CE6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8BA2A88-A3ED-4D76-9550-10D84793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3660-C65E-40F1-8670-B308899C63D0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0196639-8396-433A-BBC6-72DEFC67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7329456-AF02-494C-9A41-2776C1C3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1320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C9D6BC-0912-4412-A5B6-E46E5B68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F42E-34A4-4F00-B0C9-D52C09E09BDC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92307FF-4D7D-4739-B5B6-BA93EFE9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ED1896-1F81-4A2D-B9F5-14F46E65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990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818F45-5209-4AD3-ACCA-FF92A8DB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12A692-0402-4FA5-B30C-A43E2DCA4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DE1613-EC9B-4CE9-87D6-9F735BDB8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8CA2D10-7FD9-4373-94DA-9386379DF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3FB6-D933-4EB7-972D-5BACD4AF78CC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F01ECE-41EB-44DC-9A10-83E12520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30B6068-C7F1-40B2-B485-25AEB9CD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300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A7FA-C46C-447E-B499-25E1CFADC6AA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135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5E5A15-B520-4391-93E7-4EBB59FA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FFBE8F-0B6A-41E3-A9F6-A86032873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2FC2AF4-A166-4C9A-B7DE-CFD487B72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45DA3D-4B9C-4F76-A52D-C3B1DDA1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453-3F8D-4C8B-B74E-823650EC73ED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D0C762E-3C31-47F0-935C-9D5775DC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10A51B-23C0-4675-9065-54FDEA8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6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B2AFA1-4E17-4A72-9FDB-F28A469C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8FE69EA-CA2F-4871-9A61-06237A9A1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98CE1D-54A8-4C7D-8D4D-DD203701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70A-89CD-48CD-B841-2CFB2B51A9B1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B9DBD7-9445-43F8-B1B7-154D464A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0BCF22-2B17-44D3-8B8D-2B4C792E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6986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467E661-B756-422D-AC64-3974FF19C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3569C89-5AAB-4C8F-B21B-672B4EEA2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97D370-9824-4F03-8594-CB280330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771AF-BBB2-48E1-ADEB-8B3E5FDE17FF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6F88A5-3743-42A1-9DB8-2FEA8EFC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0B4571-3681-47F3-9C75-4C670859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2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8DC269-8988-49DD-904D-2F564509B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1878F0-DEE0-47D0-ACCC-D2729CA5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364766-96CB-4764-8D93-E63D5EB0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654249-5A35-4642-B4BD-C8AE2C5C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3F9462-6642-45EB-BB0D-354A1B73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98957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74A221-FA61-40BA-9E1B-10C72DA7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54C677-C320-4B11-A89D-9151A110D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0F65B7-CF29-46CE-82D7-8D161C4A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597DD2-7964-46F5-936C-E5FA8867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94CC14-5886-49B6-92D9-EEAE197D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05830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8BA79-BECF-464B-83D2-D03254B3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749762-D48A-467E-BEAC-9937B3E56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8FF942-A2A8-4FFE-B060-9AE3212A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4A5B9E-D449-4A4A-BCA7-EAF3AA64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224BFE-848A-4774-9CC5-26C02977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7961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E5427B-88A9-4B60-A744-5C670677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3CBB43-769C-4956-AF7C-75023B872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E3818A-EEF5-46F8-9EE4-D23B2EF86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C6C31D-10DF-4C40-A221-BC72898F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D46848-373F-4502-A7AB-8F0F9FBA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6BE976-0FCE-436E-A6E2-F23D0723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0064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CD35B6-5C03-4624-A113-D6259219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635B45D-92CB-415D-851A-B8424C32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9690999-A8E8-4421-B6D2-D70B9C658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E56BBCA-CBFA-4E99-BDB7-21DBE9A5D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1DD7E1-AA2F-4471-A916-EF98C28AD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85F7D8-355F-41DC-B936-8B709C58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35DC262-A92A-4B63-90A2-A2DDC5B5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A166037-DE6B-4779-8C5C-7E47C421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65019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9C02A-A348-4972-B529-7B3F7CE6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8BA2A88-A3ED-4D76-9550-10D84793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0196639-8396-433A-BBC6-72DEFC67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7329456-AF02-494C-9A41-2776C1C3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7004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C9D6BC-0912-4412-A5B6-E46E5B68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92307FF-4D7D-4739-B5B6-BA93EFE9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ED1896-1F81-4A2D-B9F5-14F46E65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603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CA6B-4B20-4BE4-86CB-58827E42337A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9472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818F45-5209-4AD3-ACCA-FF92A8DB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12A692-0402-4FA5-B30C-A43E2DCA4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DE1613-EC9B-4CE9-87D6-9F735BDB8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8CA2D10-7FD9-4373-94DA-9386379DF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F01ECE-41EB-44DC-9A10-83E12520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30B6068-C7F1-40B2-B485-25AEB9CD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3751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5E5A15-B520-4391-93E7-4EBB59FA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FFBE8F-0B6A-41E3-A9F6-A86032873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2FC2AF4-A166-4C9A-B7DE-CFD487B72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45DA3D-4B9C-4F76-A52D-C3B1DDA1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D0C762E-3C31-47F0-935C-9D5775DC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10A51B-23C0-4675-9065-54FDEA8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0159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B2AFA1-4E17-4A72-9FDB-F28A469C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8FE69EA-CA2F-4871-9A61-06237A9A1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98CE1D-54A8-4C7D-8D4D-DD203701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B9DBD7-9445-43F8-B1B7-154D464A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0BCF22-2B17-44D3-8B8D-2B4C792E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034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467E661-B756-422D-AC64-3974FF19C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3569C89-5AAB-4C8F-B21B-672B4EEA2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97D370-9824-4F03-8594-CB280330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6F88A5-3743-42A1-9DB8-2FEA8EFC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0B4571-3681-47F3-9C75-4C670859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5959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4D17-EC8D-4526-857E-A2A05918B4EF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0846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5C24-7F5D-41DE-8137-DF88F47AB6F6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353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D9CA-1C3E-4F5B-987E-8CC92832462B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494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9104-235E-417B-B103-A3B255B87A17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203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067E-9B37-4EF2-B384-B6493A5AAD6C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1576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D41B-9BD1-4BDC-B9DB-7274C746F07F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881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9ED45-D8A9-4D11-BB23-8C096C57FBBB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7479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53E5C1E-1895-4C82-BD8A-1CA55D7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51BECC-0E77-45A2-88FF-FD5185D6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A9CB9C-37B3-4D4C-B210-5C99D0700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CFFAD-DD21-4E62-80BA-A96A6A4341E5}" type="datetime1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9E2645-8173-4859-BDBF-30C7274DB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337622-A85C-400F-8FAE-250E23FA3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003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53E5C1E-1895-4C82-BD8A-1CA55D7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51BECC-0E77-45A2-88FF-FD5185D6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A9CB9C-37B3-4D4C-B210-5C99D0700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1D2EA-7192-486D-B507-0FC5B107AAF2}" type="datetimeFigureOut">
              <a:rPr lang="zh-HK" altLang="en-US" smtClean="0"/>
              <a:t>8/3/2022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9E2645-8173-4859-BDBF-30C7274DB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337622-A85C-400F-8FAE-250E23FA3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630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9%87%91%E9%88%89%E9%86%AB%E7%94%9F%E7%9A%84%E7%89%9B%E7%97%98%E5%AF%A6%E9%A9%97/1_bl2u8h0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ugoffice.gov.hk/eps/do/tc/consumer/news_informations/dm_40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hb.gov.hk/blog/cn/2020/post_20201220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10" Type="http://schemas.openxmlformats.org/officeDocument/2006/relationships/hyperlink" Target="https://www.fhb.gov.hk/blog/cn/2020/post_20201220.html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1.jp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jpeg"/><Relationship Id="rId7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b.gov.hk/blog/cn/2020/post_20201220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b.gov.hk/blog/cn/2020/post_20201220.html" TargetMode="External"/><Relationship Id="rId2" Type="http://schemas.openxmlformats.org/officeDocument/2006/relationships/hyperlink" Target="https://www.coronavirus.gov.hk/chi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mm.edcity.hk/media/%E3%80%8C%E5%90%8C%E5%BF%83%E6%8A%97%E7%96%AB+%E4%BD%A0%E6%88%91%E5%87%BA%E5%8A%9B%E3%80%8D%E6%9C%89%E8%81%B2%E6%95%85%E4%BA%8B%E7%B9%AA%E6%9C%AC/0_ylcqtx47/172368902" TargetMode="External"/><Relationship Id="rId4" Type="http://schemas.openxmlformats.org/officeDocument/2006/relationships/hyperlink" Target="https://www.chp.gov.hk/tc/features/102624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s.gov.hk/tc_chi/health_info/child/14828.pdf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www.fhs.gov.hk/tc_chi/main_ser/child_health/child_health_recommend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924902-6FA8-477C-8B3E-39DB7CE4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681" y="4537712"/>
            <a:ext cx="6610919" cy="1270983"/>
          </a:xfrm>
        </p:spPr>
        <p:txBody>
          <a:bodyPr anchor="ctr">
            <a:normAutofit/>
          </a:bodyPr>
          <a:lstStyle/>
          <a:p>
            <a:pPr algn="l"/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認識疫苗篇</a:t>
            </a:r>
            <a:endParaRPr lang="zh-HK" altLang="en-US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D6AF17-CDEC-4B2B-90D7-F938936DC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4681" y="5507353"/>
            <a:ext cx="6303913" cy="1270983"/>
          </a:xfrm>
        </p:spPr>
        <p:txBody>
          <a:bodyPr anchor="ctr">
            <a:noAutofit/>
          </a:bodyPr>
          <a:lstStyle/>
          <a:p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教育局課程發展處</a:t>
            </a:r>
            <a:endParaRPr lang="zh-HK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常識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1/2021</a:t>
            </a:r>
            <a:endParaRPr lang="en-US" altLang="zh-TW" sz="1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ight Triangle 186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ight Triangle 188">
            <a:extLst>
              <a:ext uri="{FF2B5EF4-FFF2-40B4-BE49-F238E27FC236}">
                <a16:creationId xmlns:a16="http://schemas.microsoft.com/office/drawing/2014/main" id="{D8350E6D-CBC9-4A26-B84F-7145FDC9F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ight Triangle 192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1447563"/>
            <a:ext cx="1980472" cy="1396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圖形 28" descr="醫藥">
            <a:extLst>
              <a:ext uri="{FF2B5EF4-FFF2-40B4-BE49-F238E27FC236}">
                <a16:creationId xmlns:a16="http://schemas.microsoft.com/office/drawing/2014/main" id="{EE313BFA-AFEA-4852-9B00-310414FFC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2256" y="746373"/>
            <a:ext cx="699008" cy="699008"/>
          </a:xfrm>
          <a:prstGeom prst="rect">
            <a:avLst/>
          </a:prstGeom>
        </p:spPr>
      </p:pic>
      <p:sp>
        <p:nvSpPr>
          <p:cNvPr id="201" name="Right Triangle 200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ight Triangle 202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841337"/>
            <a:ext cx="2789854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圖形 20" descr="跳動的心">
            <a:extLst>
              <a:ext uri="{FF2B5EF4-FFF2-40B4-BE49-F238E27FC236}">
                <a16:creationId xmlns:a16="http://schemas.microsoft.com/office/drawing/2014/main" id="{1DE0EC7F-27CD-44E7-A186-9E72B20F9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065890" y="1432216"/>
            <a:ext cx="1497591" cy="1497591"/>
          </a:xfrm>
          <a:prstGeom prst="rect">
            <a:avLst/>
          </a:prstGeom>
        </p:spPr>
      </p:pic>
      <p:sp>
        <p:nvSpPr>
          <p:cNvPr id="207" name="Right Triangle 206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ight Triangle 208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圖形 25" descr="針">
            <a:extLst>
              <a:ext uri="{FF2B5EF4-FFF2-40B4-BE49-F238E27FC236}">
                <a16:creationId xmlns:a16="http://schemas.microsoft.com/office/drawing/2014/main" id="{BC25DC94-F89B-4B33-AB95-8320300C5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96443" y="3241531"/>
            <a:ext cx="1395934" cy="1395934"/>
          </a:xfrm>
          <a:prstGeom prst="rect">
            <a:avLst/>
          </a:prstGeom>
        </p:spPr>
      </p:pic>
      <p:pic>
        <p:nvPicPr>
          <p:cNvPr id="23" name="圖形 22" descr="針">
            <a:extLst>
              <a:ext uri="{FF2B5EF4-FFF2-40B4-BE49-F238E27FC236}">
                <a16:creationId xmlns:a16="http://schemas.microsoft.com/office/drawing/2014/main" id="{36403520-1B48-4A6C-895F-6C07BA2AC3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04902" y="3192671"/>
            <a:ext cx="1395934" cy="139593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713608-006F-4BB7-8E10-8E9C8FBA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1</a:t>
            </a:fld>
            <a:endParaRPr lang="zh-HK" altLang="en-US"/>
          </a:p>
        </p:txBody>
      </p:sp>
      <p:pic>
        <p:nvPicPr>
          <p:cNvPr id="6" name="圖形 5" descr="聽診器">
            <a:extLst>
              <a:ext uri="{FF2B5EF4-FFF2-40B4-BE49-F238E27FC236}">
                <a16:creationId xmlns:a16="http://schemas.microsoft.com/office/drawing/2014/main" id="{E6C76A20-23B0-4A70-AFC3-87425D77AC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485369" y="1633981"/>
            <a:ext cx="1092259" cy="109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914578" y="1551627"/>
            <a:ext cx="9937905" cy="402269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23743" y="1853376"/>
            <a:ext cx="8048014" cy="398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800"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r>
              <a:rPr lang="zh-TW" altLang="zh-HK" dirty="0" smtClean="0"/>
              <a:t>十八</a:t>
            </a:r>
            <a:r>
              <a:rPr lang="zh-TW" altLang="zh-HK" dirty="0"/>
              <a:t>世紀的晚期，一位顯赫的醫學家愛德華‧</a:t>
            </a:r>
            <a:r>
              <a:rPr lang="zh-TW" altLang="en-US" dirty="0"/>
              <a:t>金</a:t>
            </a:r>
            <a:r>
              <a:rPr lang="zh-TW" altLang="zh-HK" dirty="0"/>
              <a:t>納（</a:t>
            </a:r>
            <a:r>
              <a:rPr lang="en-US" altLang="zh-HK" dirty="0"/>
              <a:t>Dr Edward Jenner</a:t>
            </a:r>
            <a:r>
              <a:rPr lang="zh-TW" altLang="zh-HK" dirty="0"/>
              <a:t>）引進突破性概念：採用已感染了「牛痘」的患者的膿液，用以預防一種致命的傳染病──「天花」（牛痘相對於天花是較為無害）。經實踐證明</a:t>
            </a:r>
            <a:r>
              <a:rPr lang="zh-TW" altLang="en-US" dirty="0"/>
              <a:t>，此方法</a:t>
            </a:r>
            <a:r>
              <a:rPr lang="zh-TW" altLang="zh-HK" dirty="0"/>
              <a:t>安全有效</a:t>
            </a:r>
            <a:r>
              <a:rPr lang="zh-TW" altLang="zh-HK" dirty="0" smtClean="0"/>
              <a:t>。</a:t>
            </a:r>
            <a:endParaRPr lang="en-US" altLang="zh-TW" dirty="0" smtClean="0"/>
          </a:p>
          <a:p>
            <a:pPr algn="just"/>
            <a:r>
              <a:rPr lang="zh-TW" altLang="zh-HK" dirty="0"/>
              <a:t>「疫苗」的英文字「</a:t>
            </a:r>
            <a:r>
              <a:rPr lang="en-US" altLang="zh-HK" dirty="0"/>
              <a:t>vaccine</a:t>
            </a:r>
            <a:r>
              <a:rPr lang="zh-TW" altLang="zh-HK" dirty="0"/>
              <a:t>」</a:t>
            </a:r>
            <a:r>
              <a:rPr lang="zh-TW" altLang="en-US" dirty="0"/>
              <a:t>源於</a:t>
            </a:r>
            <a:r>
              <a:rPr lang="zh-TW" altLang="zh-HK" dirty="0"/>
              <a:t>拉丁語「</a:t>
            </a:r>
            <a:r>
              <a:rPr lang="en-US" altLang="zh-HK" dirty="0" err="1"/>
              <a:t>variolae</a:t>
            </a:r>
            <a:r>
              <a:rPr lang="en-US" altLang="zh-HK" dirty="0"/>
              <a:t> </a:t>
            </a:r>
            <a:r>
              <a:rPr lang="en-US" altLang="zh-HK" dirty="0" err="1"/>
              <a:t>vaccīnae</a:t>
            </a:r>
            <a:r>
              <a:rPr lang="zh-TW" altLang="zh-HK" dirty="0"/>
              <a:t>（牛痘）」</a:t>
            </a:r>
            <a:r>
              <a:rPr lang="zh-TW" altLang="zh-HK" dirty="0" smtClean="0"/>
              <a:t>。</a:t>
            </a:r>
            <a:endParaRPr lang="zh-HK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7F6EEC-9324-4BEE-9639-801DB70E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10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00" y="4698838"/>
            <a:ext cx="2848815" cy="1603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52429"/>
          <a:stretch/>
        </p:blipFill>
        <p:spPr>
          <a:xfrm>
            <a:off x="9380922" y="1679895"/>
            <a:ext cx="1832685" cy="216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914578" y="6098453"/>
            <a:ext cx="629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 </a:t>
            </a:r>
            <a:r>
              <a:rPr lang="en-US" altLang="zh-HK" sz="1200" u="sng" dirty="0" smtClean="0"/>
              <a:t>https</a:t>
            </a:r>
            <a:r>
              <a:rPr lang="en-US" altLang="zh-HK" sz="1200" u="sng" dirty="0"/>
              <a:t>://www.drugoffice.gov.hk/eps/do/tc/consumer/news_informations/dm_40.html</a:t>
            </a:r>
            <a:endParaRPr lang="zh-HK" altLang="en-US" sz="1200" u="sng" dirty="0"/>
          </a:p>
        </p:txBody>
      </p:sp>
      <p:sp>
        <p:nvSpPr>
          <p:cNvPr id="3" name="矩形 2"/>
          <p:cNvSpPr/>
          <p:nvPr/>
        </p:nvSpPr>
        <p:spPr>
          <a:xfrm>
            <a:off x="914578" y="683825"/>
            <a:ext cx="3441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HK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的由來</a:t>
            </a:r>
            <a:endParaRPr lang="en-US" altLang="zh-TW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580890" y="621425"/>
            <a:ext cx="8191864" cy="528485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7F6EEC-9324-4BEE-9639-801DB70E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11</a:t>
            </a:fld>
            <a:endParaRPr lang="zh-HK" altLang="en-US"/>
          </a:p>
        </p:txBody>
      </p:sp>
      <p:pic>
        <p:nvPicPr>
          <p:cNvPr id="7" name="圖片 6">
            <a:hlinkClick r:id="rId3"/>
            <a:extLst>
              <a:ext uri="{FF2B5EF4-FFF2-40B4-BE49-F238E27FC236}">
                <a16:creationId xmlns:a16="http://schemas.microsoft.com/office/drawing/2014/main" id="{C9A22C71-AFDB-4A2E-A2DA-70D8A355B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5" t="27281" r="38767" b="23005"/>
          <a:stretch/>
        </p:blipFill>
        <p:spPr>
          <a:xfrm>
            <a:off x="2564181" y="1926755"/>
            <a:ext cx="6098230" cy="344800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783B7F-A322-4508-82B2-CC4A4817AE99}"/>
              </a:ext>
            </a:extLst>
          </p:cNvPr>
          <p:cNvSpPr/>
          <p:nvPr/>
        </p:nvSpPr>
        <p:spPr>
          <a:xfrm>
            <a:off x="3612018" y="967980"/>
            <a:ext cx="4134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教育局教育多媒體短片：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ctr"/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金鈉醫生的牛痘</a:t>
            </a:r>
            <a:r>
              <a:rPr lang="zh-TW" altLang="en-US" sz="28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</a:t>
            </a:r>
            <a:endParaRPr lang="zh-HK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400253" y="549449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點擊上圖以播放短片</a:t>
            </a:r>
            <a:endParaRPr lang="zh-HK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9052892" y="2532458"/>
            <a:ext cx="2300908" cy="2842299"/>
            <a:chOff x="9183757" y="2753139"/>
            <a:chExt cx="1858617" cy="2295939"/>
          </a:xfrm>
        </p:grpSpPr>
        <p:sp>
          <p:nvSpPr>
            <p:cNvPr id="10" name="矩形 9"/>
            <p:cNvSpPr/>
            <p:nvPr/>
          </p:nvSpPr>
          <p:spPr>
            <a:xfrm>
              <a:off x="9183757" y="2753139"/>
              <a:ext cx="1858617" cy="2295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9401562" y="4593186"/>
              <a:ext cx="1451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/>
                <a:t>QR </a:t>
              </a:r>
              <a:r>
                <a:rPr lang="zh-TW" altLang="en-US" b="1" dirty="0" smtClean="0"/>
                <a:t>連結</a:t>
              </a:r>
              <a:endParaRPr lang="zh-HK" altLang="en-US" b="1" dirty="0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9868" y="2834073"/>
              <a:ext cx="1714500" cy="1733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8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65" y="972962"/>
            <a:ext cx="6704149" cy="3322108"/>
          </a:xfrm>
          <a:prstGeom prst="cloudCallout">
            <a:avLst>
              <a:gd name="adj1" fmla="val 48149"/>
              <a:gd name="adj2" fmla="val 5415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40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為何</a:t>
            </a:r>
            <a:r>
              <a:rPr lang="zh-TW" altLang="en-US" sz="4000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要接種</a:t>
            </a:r>
            <a:r>
              <a:rPr lang="zh-TW" altLang="en-US" sz="40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疫苗？</a:t>
            </a:r>
            <a:r>
              <a:rPr lang="en-US" altLang="zh-TW" sz="40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8989112" y="3602368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7815514" y="3602368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627DD1-C3E8-4A67-8A7A-EA9350FA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202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3450832" y="3030833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1589008" y="3030833"/>
            <a:ext cx="1362179" cy="2936543"/>
          </a:xfrm>
          <a:prstGeom prst="rect">
            <a:avLst/>
          </a:prstGeom>
        </p:spPr>
      </p:pic>
      <p:sp>
        <p:nvSpPr>
          <p:cNvPr id="6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 txBox="1">
            <a:spLocks/>
          </p:cNvSpPr>
          <p:nvPr/>
        </p:nvSpPr>
        <p:spPr>
          <a:xfrm>
            <a:off x="727788" y="306254"/>
            <a:ext cx="9403764" cy="2567575"/>
          </a:xfrm>
          <a:prstGeom prst="cloudCallout">
            <a:avLst>
              <a:gd name="adj1" fmla="val -25113"/>
              <a:gd name="adj2" fmla="val 7676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zh-HK" sz="2800" dirty="0"/>
              <a:t>目前已有針對至少</a:t>
            </a:r>
            <a:r>
              <a:rPr lang="en-US" altLang="zh-HK" sz="2800" dirty="0"/>
              <a:t>20</a:t>
            </a:r>
            <a:r>
              <a:rPr lang="zh-TW" altLang="zh-HK" sz="2800" dirty="0"/>
              <a:t>種</a:t>
            </a:r>
            <a:r>
              <a:rPr lang="zh-TW" altLang="en-US" sz="2800" dirty="0"/>
              <a:t>傳染</a:t>
            </a:r>
            <a:r>
              <a:rPr lang="zh-TW" altLang="zh-HK" sz="2800" dirty="0"/>
              <a:t>病的疫苗</a:t>
            </a:r>
            <a:r>
              <a:rPr lang="zh-TW" altLang="zh-HK" sz="2800" dirty="0" smtClean="0"/>
              <a:t>。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zh-HK" sz="2800" dirty="0" smtClean="0"/>
              <a:t>這些</a:t>
            </a:r>
            <a:r>
              <a:rPr lang="zh-TW" altLang="zh-HK" sz="2800" dirty="0"/>
              <a:t>疫苗每年可挽救全球多達</a:t>
            </a:r>
            <a:r>
              <a:rPr lang="en-US" altLang="zh-HK" sz="2800" dirty="0"/>
              <a:t>300</a:t>
            </a:r>
            <a:r>
              <a:rPr lang="zh-TW" altLang="zh-HK" sz="2800" dirty="0"/>
              <a:t>萬人的</a:t>
            </a:r>
            <a:r>
              <a:rPr lang="zh-TW" altLang="zh-HK" sz="2800" dirty="0" smtClean="0"/>
              <a:t>生命。</a:t>
            </a:r>
            <a:endParaRPr lang="zh-HK" altLang="en-US" sz="28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234272-EDB8-4066-9C80-6B368067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13</a:t>
            </a:fld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BD5626-3295-482E-B57E-EDBFF3ED23B4}"/>
              </a:ext>
            </a:extLst>
          </p:cNvPr>
          <p:cNvSpPr txBox="1"/>
          <p:nvPr/>
        </p:nvSpPr>
        <p:spPr>
          <a:xfrm>
            <a:off x="5439606" y="3257414"/>
            <a:ext cx="41380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常見的疫苗例子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541338" indent="-541338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zh-HK" sz="3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季節性</a:t>
            </a:r>
            <a:r>
              <a:rPr lang="zh-TW" altLang="zh-HK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流感疫苗</a:t>
            </a:r>
            <a:endParaRPr lang="en-US" altLang="zh-TW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541338" marR="0" lvl="0" indent="-54133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zh-HK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乙型肝炎疫苗</a:t>
            </a:r>
            <a:endParaRPr lang="en-US" altLang="zh-TW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541338" indent="-541338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破傷風</a:t>
            </a:r>
            <a:r>
              <a:rPr lang="zh-TW" altLang="zh-HK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endParaRPr lang="en-US" altLang="zh-TW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27788" y="5890478"/>
            <a:ext cx="5984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</a:t>
            </a:r>
            <a:endParaRPr lang="en-US" altLang="zh-TW" sz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en-US" altLang="zh-HK" sz="1200" u="sng" dirty="0">
                <a:hlinkClick r:id="rId3"/>
              </a:rPr>
              <a:t>https://</a:t>
            </a:r>
            <a:r>
              <a:rPr lang="en-US" altLang="zh-HK" sz="1200" u="sng" dirty="0" smtClean="0">
                <a:hlinkClick r:id="rId3"/>
              </a:rPr>
              <a:t>www.drugoffice.gov.hk/eps/do/tc/consumer/news_informations/dm_40.html</a:t>
            </a:r>
            <a:endParaRPr lang="en-US" altLang="zh-HK" sz="1200" u="sng" dirty="0" smtClean="0"/>
          </a:p>
          <a:p>
            <a:r>
              <a:rPr lang="en-US" altLang="zh-HK" sz="1200" u="sng" dirty="0" smtClean="0">
                <a:hlinkClick r:id="rId4"/>
              </a:rPr>
              <a:t>https</a:t>
            </a:r>
            <a:r>
              <a:rPr lang="en-US" altLang="zh-HK" sz="1200" u="sng" dirty="0">
                <a:hlinkClick r:id="rId4"/>
              </a:rPr>
              <a:t>://www.fhb.gov.hk/blog/cn/2020/post_20201220.html </a:t>
            </a:r>
            <a:endParaRPr lang="zh-HK" alt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6560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430508" y="1413956"/>
            <a:ext cx="8379084" cy="42631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696173" y="1886818"/>
            <a:ext cx="79811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我們身邊有不少</a:t>
            </a:r>
            <a:r>
              <a:rPr lang="zh-HK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病毒或細菌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等病原體，當它們成功入侵人體，我們便會感染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傳染病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接種疫苗的原理是通過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人體的免疫</a:t>
            </a:r>
            <a:r>
              <a:rPr lang="zh-TW" altLang="en-US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系統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</a:t>
            </a:r>
            <a:r>
              <a:rPr lang="zh-TW" altLang="en-US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來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識別其所針對的病毒或細菌、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產生抗體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及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免疫記憶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日後如果身體暴露於這些病原體，我們的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免疫系統便會迅速反應對抗該病原體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，從而達到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防止疾病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的目的。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6" name="圖形 6" descr="醫藥">
            <a:extLst>
              <a:ext uri="{FF2B5EF4-FFF2-40B4-BE49-F238E27FC236}">
                <a16:creationId xmlns:a16="http://schemas.microsoft.com/office/drawing/2014/main" id="{B0A67D62-86BC-4221-9230-636F6C564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07178" y="5229228"/>
            <a:ext cx="1352550" cy="1352550"/>
          </a:xfrm>
          <a:prstGeom prst="rect">
            <a:avLst/>
          </a:prstGeom>
        </p:spPr>
      </p:pic>
      <p:pic>
        <p:nvPicPr>
          <p:cNvPr id="7" name="圖形 3" descr="針">
            <a:extLst>
              <a:ext uri="{FF2B5EF4-FFF2-40B4-BE49-F238E27FC236}">
                <a16:creationId xmlns:a16="http://schemas.microsoft.com/office/drawing/2014/main" id="{38A76C27-A31E-44EA-832A-A7AC397EC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289360" y="5184779"/>
            <a:ext cx="1461476" cy="146147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FD5A31-7EB5-4E5B-BB4F-7D80C2CB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14</a:t>
            </a:fld>
            <a:endParaRPr lang="zh-HK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04" b="56667" l="27083" r="5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0" t="11138" r="47663" b="43017"/>
          <a:stretch/>
        </p:blipFill>
        <p:spPr>
          <a:xfrm>
            <a:off x="9679632" y="590196"/>
            <a:ext cx="1979645" cy="195844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67" b="83148" l="49115" r="69115">
                        <a14:foregroundMark x1="60208" y1="45000" x2="60208" y2="45000"/>
                        <a14:foregroundMark x1="62031" y1="42593" x2="62031" y2="42593"/>
                        <a14:foregroundMark x1="60625" y1="41574" x2="60625" y2="41574"/>
                        <a14:foregroundMark x1="57604" y1="40741" x2="57604" y2="40741"/>
                        <a14:foregroundMark x1="57135" y1="42407" x2="57135" y2="42407"/>
                        <a14:foregroundMark x1="56771" y1="44722" x2="56771" y2="44722"/>
                        <a14:foregroundMark x1="58542" y1="46019" x2="58542" y2="46019"/>
                        <a14:foregroundMark x1="60573" y1="47222" x2="60573" y2="47222"/>
                        <a14:foregroundMark x1="63802" y1="46481" x2="63802" y2="46481"/>
                        <a14:foregroundMark x1="64063" y1="44259" x2="64063" y2="44259"/>
                        <a14:foregroundMark x1="63802" y1="42593" x2="63802" y2="42593"/>
                        <a14:foregroundMark x1="59167" y1="41944" x2="59167" y2="41944"/>
                        <a14:foregroundMark x1="61875" y1="44722" x2="61875" y2="44722"/>
                        <a14:foregroundMark x1="57604" y1="46389" x2="57604" y2="46389"/>
                        <a14:foregroundMark x1="57656" y1="45370" x2="57656" y2="45370"/>
                        <a14:foregroundMark x1="58125" y1="44537" x2="58125" y2="44537"/>
                        <a14:foregroundMark x1="58438" y1="43704" x2="58438" y2="43704"/>
                        <a14:foregroundMark x1="58542" y1="43426" x2="58542" y2="43426"/>
                        <a14:foregroundMark x1="58542" y1="42778" x2="58542" y2="42778"/>
                        <a14:foregroundMark x1="58073" y1="42222" x2="58073" y2="42222"/>
                        <a14:foregroundMark x1="57865" y1="42222" x2="57865" y2="42222"/>
                        <a14:foregroundMark x1="57760" y1="42407" x2="57760" y2="42407"/>
                        <a14:foregroundMark x1="57760" y1="42407" x2="57760" y2="42407"/>
                        <a14:foregroundMark x1="57500" y1="42870" x2="57500" y2="42870"/>
                        <a14:foregroundMark x1="57396" y1="43519" x2="57396" y2="43519"/>
                        <a14:foregroundMark x1="57396" y1="43519" x2="57396" y2="43519"/>
                        <a14:foregroundMark x1="57240" y1="41759" x2="57240" y2="41759"/>
                        <a14:foregroundMark x1="59375" y1="42870" x2="59375" y2="42870"/>
                        <a14:foregroundMark x1="58698" y1="41111" x2="58698" y2="41111"/>
                        <a14:foregroundMark x1="61042" y1="42870" x2="61042" y2="42870"/>
                        <a14:foregroundMark x1="62240" y1="42778" x2="62240" y2="42778"/>
                        <a14:foregroundMark x1="62760" y1="42593" x2="62760" y2="42593"/>
                        <a14:foregroundMark x1="62760" y1="42593" x2="62760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10" t="28784" r="28344" b="15213"/>
          <a:stretch/>
        </p:blipFill>
        <p:spPr>
          <a:xfrm>
            <a:off x="8677273" y="2570866"/>
            <a:ext cx="2006277" cy="252337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30508" y="5904433"/>
            <a:ext cx="474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</a:t>
            </a:r>
            <a:r>
              <a:rPr lang="en-US" altLang="zh-HK" sz="1200" u="sng" dirty="0">
                <a:hlinkClick r:id="rId10"/>
              </a:rPr>
              <a:t>https://www.fhb.gov.hk/blog/cn/2020/post_20201220.html </a:t>
            </a:r>
            <a:endParaRPr lang="zh-HK" altLang="en-US" sz="1200" dirty="0"/>
          </a:p>
        </p:txBody>
      </p:sp>
      <p:sp>
        <p:nvSpPr>
          <p:cNvPr id="3" name="矩形 2"/>
          <p:cNvSpPr/>
          <p:nvPr/>
        </p:nvSpPr>
        <p:spPr>
          <a:xfrm>
            <a:off x="868182" y="170990"/>
            <a:ext cx="4980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要接種疫苗？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12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729" y="3765550"/>
            <a:ext cx="4572000" cy="2590800"/>
          </a:xfrm>
          <a:prstGeom prst="rect">
            <a:avLst/>
          </a:prstGeom>
        </p:spPr>
      </p:pic>
      <p:sp>
        <p:nvSpPr>
          <p:cNvPr id="21" name="圓角矩形 20"/>
          <p:cNvSpPr/>
          <p:nvPr/>
        </p:nvSpPr>
        <p:spPr>
          <a:xfrm>
            <a:off x="603700" y="417197"/>
            <a:ext cx="6313007" cy="57838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DE76BD-BAF4-41D6-9A74-CB188838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21" y="927845"/>
            <a:ext cx="6123923" cy="46061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zh-HK" sz="3600" b="1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zh-HK" sz="3600" b="1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冠狀病毒病疫苗</a:t>
            </a:r>
            <a:endParaRPr lang="en-US" altLang="zh-TW" sz="3600" b="1" dirty="0">
              <a:solidFill>
                <a:srgbClr val="C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 algn="just">
              <a:buNone/>
            </a:pPr>
            <a:endParaRPr lang="en-US" altLang="zh-TW" sz="3200" dirty="0" smtClean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just"/>
            <a:r>
              <a:rPr lang="en-US" altLang="zh-TW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冠狀病毒病在全球各地爆發，面對疫情挑戰，全球不同的醫療團隊也在努力研發疫苗。</a:t>
            </a:r>
            <a:endParaRPr lang="en-US" altLang="zh-TW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just"/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現時，部分</a:t>
            </a:r>
            <a:r>
              <a:rPr lang="en-US" altLang="zh-TW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冠狀病毒病的疫苗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已經通過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臨牀試驗。</a:t>
            </a:r>
            <a:endParaRPr lang="en-US" altLang="zh-TW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8230519-3A2A-4110-9D7F-2A77ED83D216}"/>
              </a:ext>
            </a:extLst>
          </p:cNvPr>
          <p:cNvGrpSpPr/>
          <p:nvPr/>
        </p:nvGrpSpPr>
        <p:grpSpPr>
          <a:xfrm>
            <a:off x="7400729" y="301583"/>
            <a:ext cx="4474029" cy="2929352"/>
            <a:chOff x="1565766" y="2171580"/>
            <a:chExt cx="5744551" cy="3298277"/>
          </a:xfrm>
          <a:solidFill>
            <a:schemeClr val="bg2"/>
          </a:solidFill>
        </p:grpSpPr>
        <p:sp>
          <p:nvSpPr>
            <p:cNvPr id="14" name="想法泡泡: 雲朵 7">
              <a:extLst>
                <a:ext uri="{FF2B5EF4-FFF2-40B4-BE49-F238E27FC236}">
                  <a16:creationId xmlns:a16="http://schemas.microsoft.com/office/drawing/2014/main" id="{B30164D2-2141-4DDC-BF6E-6B61777E27A0}"/>
                </a:ext>
              </a:extLst>
            </p:cNvPr>
            <p:cNvSpPr/>
            <p:nvPr/>
          </p:nvSpPr>
          <p:spPr>
            <a:xfrm>
              <a:off x="1565766" y="2171580"/>
              <a:ext cx="5744551" cy="3298277"/>
            </a:xfrm>
            <a:prstGeom prst="cloudCallout">
              <a:avLst>
                <a:gd name="adj1" fmla="val -28271"/>
                <a:gd name="adj2" fmla="val 66983"/>
              </a:avLst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49B2028-6A39-438F-AAF4-FCE7A944929F}"/>
                </a:ext>
              </a:extLst>
            </p:cNvPr>
            <p:cNvSpPr/>
            <p:nvPr/>
          </p:nvSpPr>
          <p:spPr>
            <a:xfrm>
              <a:off x="2336546" y="3008928"/>
              <a:ext cx="4635295" cy="145546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嘿！</a:t>
              </a: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</a:t>
              </a:r>
              <a:r>
                <a:rPr kumimoji="0" lang="zh-TW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是</a:t>
              </a:r>
              <a:r>
                <a:rPr lang="en-US" altLang="zh-TW" sz="2600" dirty="0">
                  <a:solidFill>
                    <a:srgbClr val="0000FF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2019</a:t>
              </a:r>
              <a:r>
                <a:rPr lang="zh-TW" altLang="en-US" sz="2600" dirty="0">
                  <a:solidFill>
                    <a:srgbClr val="0000FF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冠狀病毒</a:t>
              </a:r>
              <a:r>
                <a:rPr kumimoji="0" lang="zh-TW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。</a:t>
              </a: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雖然你看不見我，但</a:t>
              </a:r>
              <a:r>
                <a:rPr kumimoji="0" lang="zh-TW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我已令全球很多</a:t>
              </a: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人生病。</a:t>
              </a:r>
              <a:endParaRPr kumimoji="0" lang="zh-HK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4E42CD-BD8A-412F-B0A7-6DAE5B13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15</a:t>
            </a:fld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41" b="60556" l="22188" r="33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39579" r="65955" b="38157"/>
          <a:stretch/>
        </p:blipFill>
        <p:spPr>
          <a:xfrm>
            <a:off x="7100245" y="3765550"/>
            <a:ext cx="1324947" cy="12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339"/>
            <a:ext cx="3896339" cy="219372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31" y="3383969"/>
            <a:ext cx="3391289" cy="190936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" y="2683094"/>
            <a:ext cx="3488225" cy="1963943"/>
          </a:xfrm>
          <a:prstGeom prst="rect">
            <a:avLst/>
          </a:prstGeom>
        </p:spPr>
      </p:pic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7798400" y="3602368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9301110" y="3602369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9ADA001-C2A0-493C-9D95-11838243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16</a:t>
            </a:fld>
            <a:endParaRPr lang="zh-HK" altLang="en-US"/>
          </a:p>
        </p:txBody>
      </p:sp>
      <p:sp>
        <p:nvSpPr>
          <p:cNvPr id="8" name="雲朵形圖說文字 6">
            <a:extLst>
              <a:ext uri="{FF2B5EF4-FFF2-40B4-BE49-F238E27FC236}">
                <a16:creationId xmlns:a16="http://schemas.microsoft.com/office/drawing/2014/main" id="{6FD02FAE-D7AA-4DAE-9F9C-22352BBB3C94}"/>
              </a:ext>
            </a:extLst>
          </p:cNvPr>
          <p:cNvSpPr txBox="1">
            <a:spLocks/>
          </p:cNvSpPr>
          <p:nvPr/>
        </p:nvSpPr>
        <p:spPr>
          <a:xfrm>
            <a:off x="2304590" y="82943"/>
            <a:ext cx="9481580" cy="3518175"/>
          </a:xfrm>
          <a:prstGeom prst="cloudCallout">
            <a:avLst>
              <a:gd name="adj1" fmla="val 4348"/>
              <a:gd name="adj2" fmla="val 69152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3200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 algn="just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altLang="zh-TW" sz="9600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sz="9600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</a:t>
            </a:r>
            <a:r>
              <a:rPr lang="zh-TW" altLang="en-US" sz="9600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狀病毒病的疫情仍在發展中。世界各地的科學家不斷監測有關情況，包括病毒變種、接種疫苗後的不良反應。</a:t>
            </a:r>
            <a:endParaRPr lang="en-US" altLang="zh-TW" sz="9600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 algn="just">
              <a:lnSpc>
                <a:spcPct val="120000"/>
              </a:lnSpc>
              <a:spcBef>
                <a:spcPts val="1800"/>
              </a:spcBef>
              <a:buNone/>
            </a:pPr>
            <a:r>
              <a:rPr lang="zh-TW" altLang="en-US" sz="9600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巿民應持續留意政府和醫療專家的建議，並繼續</a:t>
            </a:r>
            <a:r>
              <a:rPr lang="zh-TW" altLang="en-US" sz="9600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嚴守各項疫情防護</a:t>
            </a:r>
            <a:r>
              <a:rPr lang="zh-TW" altLang="en-US" sz="9600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措施。</a:t>
            </a:r>
            <a:endParaRPr lang="en-US" altLang="zh-TW" sz="9600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39" y="5203551"/>
            <a:ext cx="2938522" cy="16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2" y="0"/>
            <a:ext cx="4932784" cy="27772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21982" r="44053" b="6161"/>
          <a:stretch/>
        </p:blipFill>
        <p:spPr>
          <a:xfrm>
            <a:off x="299395" y="2615803"/>
            <a:ext cx="2306027" cy="22890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0C93D6F-6D34-4D65-BA63-DDBBBB7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30" y="5294088"/>
            <a:ext cx="10210800" cy="9050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我們必須繼續保持個人和環境衞生，避免病毒傳播。</a:t>
            </a:r>
            <a:endParaRPr lang="en-US" altLang="zh-HK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B9E97E8-D020-4C8C-8B23-D73CC356CEA4}"/>
              </a:ext>
            </a:extLst>
          </p:cNvPr>
          <p:cNvGrpSpPr/>
          <p:nvPr/>
        </p:nvGrpSpPr>
        <p:grpSpPr>
          <a:xfrm>
            <a:off x="279580" y="384935"/>
            <a:ext cx="6774364" cy="2064435"/>
            <a:chOff x="1204921" y="2208399"/>
            <a:chExt cx="5744551" cy="3298277"/>
          </a:xfrm>
        </p:grpSpPr>
        <p:sp>
          <p:nvSpPr>
            <p:cNvPr id="12" name="想法泡泡: 雲朵 7">
              <a:extLst>
                <a:ext uri="{FF2B5EF4-FFF2-40B4-BE49-F238E27FC236}">
                  <a16:creationId xmlns:a16="http://schemas.microsoft.com/office/drawing/2014/main" id="{E8D0BC33-A7B0-44CE-A250-CE8F2ED0ACAA}"/>
                </a:ext>
              </a:extLst>
            </p:cNvPr>
            <p:cNvSpPr/>
            <p:nvPr/>
          </p:nvSpPr>
          <p:spPr>
            <a:xfrm>
              <a:off x="1204921" y="2208399"/>
              <a:ext cx="5744551" cy="3298277"/>
            </a:xfrm>
            <a:prstGeom prst="cloudCallout">
              <a:avLst>
                <a:gd name="adj1" fmla="val 57857"/>
                <a:gd name="adj2" fmla="val 17452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CEBEFA4-B068-4259-89EE-58E0DDBFE3C6}"/>
                </a:ext>
              </a:extLst>
            </p:cNvPr>
            <p:cNvSpPr/>
            <p:nvPr/>
          </p:nvSpPr>
          <p:spPr>
            <a:xfrm>
              <a:off x="1761025" y="2827753"/>
              <a:ext cx="4349753" cy="2212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800" noProof="0" dirty="0" smtClean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疫情</a:t>
              </a: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期間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，我們</a:t>
              </a: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要儘量留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在家中，避免到人多擠迫的</a:t>
              </a: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地方，嚴守社交距離措施。</a:t>
              </a:r>
              <a:endPara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E3483B-5DF5-4759-95A4-2F3E2B73C731}"/>
              </a:ext>
            </a:extLst>
          </p:cNvPr>
          <p:cNvGrpSpPr/>
          <p:nvPr/>
        </p:nvGrpSpPr>
        <p:grpSpPr>
          <a:xfrm>
            <a:off x="2797862" y="2622715"/>
            <a:ext cx="7400175" cy="1550487"/>
            <a:chOff x="1313499" y="2176560"/>
            <a:chExt cx="5744551" cy="3298277"/>
          </a:xfrm>
        </p:grpSpPr>
        <p:sp>
          <p:nvSpPr>
            <p:cNvPr id="15" name="想法泡泡: 雲朵 13">
              <a:extLst>
                <a:ext uri="{FF2B5EF4-FFF2-40B4-BE49-F238E27FC236}">
                  <a16:creationId xmlns:a16="http://schemas.microsoft.com/office/drawing/2014/main" id="{47385D03-2AC5-432B-825D-02278C5A83FF}"/>
                </a:ext>
              </a:extLst>
            </p:cNvPr>
            <p:cNvSpPr/>
            <p:nvPr/>
          </p:nvSpPr>
          <p:spPr>
            <a:xfrm>
              <a:off x="1313499" y="2176560"/>
              <a:ext cx="5744551" cy="3298277"/>
            </a:xfrm>
            <a:prstGeom prst="cloudCallout">
              <a:avLst>
                <a:gd name="adj1" fmla="val -49853"/>
                <a:gd name="adj2" fmla="val 39928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99C68D-CA54-4603-BEF4-DDCF89BC952B}"/>
                </a:ext>
              </a:extLst>
            </p:cNvPr>
            <p:cNvSpPr/>
            <p:nvPr/>
          </p:nvSpPr>
          <p:spPr>
            <a:xfrm>
              <a:off x="2494744" y="2801172"/>
              <a:ext cx="3509174" cy="2029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800" dirty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我們要適當使用口罩，避免用雙手接觸眼睛、口和鼻。</a:t>
              </a:r>
              <a:endParaRPr lang="zh-HK" altLang="en-US" sz="2800" dirty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7101EAC-9661-41B7-A1A2-9E6DC2C902F3}"/>
              </a:ext>
            </a:extLst>
          </p:cNvPr>
          <p:cNvGrpSpPr/>
          <p:nvPr/>
        </p:nvGrpSpPr>
        <p:grpSpPr>
          <a:xfrm>
            <a:off x="3156155" y="4269875"/>
            <a:ext cx="6252662" cy="908046"/>
            <a:chOff x="1204921" y="2208399"/>
            <a:chExt cx="5744551" cy="3298277"/>
          </a:xfrm>
        </p:grpSpPr>
        <p:sp>
          <p:nvSpPr>
            <p:cNvPr id="18" name="想法泡泡: 雲朵 16">
              <a:extLst>
                <a:ext uri="{FF2B5EF4-FFF2-40B4-BE49-F238E27FC236}">
                  <a16:creationId xmlns:a16="http://schemas.microsoft.com/office/drawing/2014/main" id="{6549C8F2-1E1B-438B-AA9E-5AEEFAB9B4CD}"/>
                </a:ext>
              </a:extLst>
            </p:cNvPr>
            <p:cNvSpPr/>
            <p:nvPr/>
          </p:nvSpPr>
          <p:spPr>
            <a:xfrm>
              <a:off x="1204921" y="2208399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DB89189-C151-4CB5-98C4-4CB3A24AF893}"/>
                </a:ext>
              </a:extLst>
            </p:cNvPr>
            <p:cNvSpPr/>
            <p:nvPr/>
          </p:nvSpPr>
          <p:spPr>
            <a:xfrm>
              <a:off x="2322610" y="3052762"/>
              <a:ext cx="3509174" cy="94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4040362" y="4408554"/>
            <a:ext cx="4915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要記得蓋上廁板才沖廁呢！</a:t>
            </a:r>
            <a:endParaRPr lang="zh-HK" altLang="en-US" sz="28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1446424-112E-4642-B7ED-148EB09E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17</a:t>
            </a:fld>
            <a:endParaRPr lang="zh-HK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99" b="93895" l="51042" r="88750">
                        <a14:foregroundMark x1="84375" y1="44866" x2="84375" y2="44866"/>
                        <a14:foregroundMark x1="84271" y1="41998" x2="84271" y2="41998"/>
                        <a14:foregroundMark x1="82917" y1="41536" x2="82917" y2="41536"/>
                        <a14:foregroundMark x1="86354" y1="41166" x2="86354" y2="41166"/>
                        <a14:foregroundMark x1="87552" y1="40981" x2="87552" y2="40981"/>
                        <a14:foregroundMark x1="87292" y1="46716" x2="87292" y2="46716"/>
                        <a14:foregroundMark x1="85000" y1="37280" x2="85000" y2="37280"/>
                        <a14:foregroundMark x1="86927" y1="36633" x2="86927" y2="36633"/>
                        <a14:foregroundMark x1="84635" y1="41906" x2="84635" y2="41906"/>
                        <a14:foregroundMark x1="85417" y1="38853" x2="85417" y2="38853"/>
                        <a14:foregroundMark x1="87865" y1="36633" x2="87865" y2="36633"/>
                        <a14:foregroundMark x1="87292" y1="36633" x2="87292" y2="36633"/>
                        <a14:foregroundMark x1="87292" y1="43756" x2="87292" y2="43756"/>
                        <a14:foregroundMark x1="75521" y1="32100" x2="75521" y2="32100"/>
                        <a14:foregroundMark x1="78125" y1="32100" x2="78125" y2="32100"/>
                        <a14:foregroundMark x1="79427" y1="31915" x2="79427" y2="31915"/>
                        <a14:foregroundMark x1="70729" y1="30435" x2="70729" y2="30435"/>
                        <a14:foregroundMark x1="69271" y1="30897" x2="69271" y2="30897"/>
                        <a14:foregroundMark x1="68333" y1="30897" x2="68333" y2="30897"/>
                        <a14:foregroundMark x1="72604" y1="32100" x2="72604" y2="32100"/>
                        <a14:foregroundMark x1="73854" y1="32285" x2="73854" y2="32285"/>
                        <a14:foregroundMark x1="74115" y1="31730" x2="74115" y2="31730"/>
                        <a14:foregroundMark x1="74427" y1="31452" x2="74427" y2="31452"/>
                        <a14:foregroundMark x1="74688" y1="30897" x2="74688" y2="30897"/>
                        <a14:foregroundMark x1="77448" y1="32655" x2="77448" y2="32655"/>
                        <a14:foregroundMark x1="77708" y1="33117" x2="77708" y2="33117"/>
                        <a14:foregroundMark x1="76563" y1="32470" x2="76563" y2="32470"/>
                        <a14:foregroundMark x1="76563" y1="32470" x2="76563" y2="32470"/>
                        <a14:foregroundMark x1="76302" y1="30805" x2="76302" y2="30805"/>
                        <a14:foregroundMark x1="76302" y1="30805" x2="76302" y2="30805"/>
                        <a14:foregroundMark x1="76302" y1="30805" x2="76302" y2="30805"/>
                        <a14:foregroundMark x1="74219" y1="30805" x2="74219" y2="30805"/>
                        <a14:foregroundMark x1="73854" y1="30620" x2="73854" y2="30620"/>
                        <a14:foregroundMark x1="73854" y1="30620" x2="73854" y2="30620"/>
                        <a14:foregroundMark x1="73438" y1="30435" x2="73438" y2="30435"/>
                        <a14:foregroundMark x1="73385" y1="30435" x2="73385" y2="30435"/>
                        <a14:foregroundMark x1="73281" y1="30435" x2="73281" y2="30435"/>
                        <a14:foregroundMark x1="72135" y1="30897" x2="72135" y2="30897"/>
                        <a14:foregroundMark x1="72240" y1="30897" x2="72240" y2="30897"/>
                        <a14:foregroundMark x1="71667" y1="30805" x2="71667" y2="30805"/>
                        <a14:foregroundMark x1="71667" y1="30805" x2="71667" y2="30805"/>
                        <a14:foregroundMark x1="71458" y1="30805" x2="71458" y2="30805"/>
                        <a14:foregroundMark x1="71198" y1="30805" x2="71198" y2="30805"/>
                        <a14:foregroundMark x1="70885" y1="30805" x2="70885" y2="30805"/>
                        <a14:foregroundMark x1="70885" y1="30805" x2="70885" y2="30805"/>
                        <a14:foregroundMark x1="69583" y1="30065" x2="69583" y2="30065"/>
                        <a14:foregroundMark x1="69583" y1="30065" x2="69583" y2="30065"/>
                        <a14:foregroundMark x1="69583" y1="30065" x2="69583" y2="30065"/>
                        <a14:foregroundMark x1="70521" y1="31082" x2="70521" y2="31082"/>
                        <a14:foregroundMark x1="70729" y1="31082" x2="72917" y2="31267"/>
                        <a14:foregroundMark x1="74115" y1="31267" x2="74115" y2="31267"/>
                        <a14:foregroundMark x1="78646" y1="32470" x2="78646" y2="32470"/>
                        <a14:foregroundMark x1="78646" y1="32470" x2="78646" y2="32470"/>
                        <a14:foregroundMark x1="79063" y1="32470" x2="79063" y2="32470"/>
                        <a14:foregroundMark x1="79635" y1="32470" x2="79635" y2="32470"/>
                        <a14:foregroundMark x1="80104" y1="32470" x2="80104" y2="32470"/>
                        <a14:foregroundMark x1="80208" y1="32470" x2="80208" y2="32470"/>
                        <a14:foregroundMark x1="80208" y1="32470" x2="80208" y2="32470"/>
                        <a14:foregroundMark x1="80208" y1="32470" x2="80573" y2="32470"/>
                        <a14:foregroundMark x1="80573" y1="32470" x2="80573" y2="32470"/>
                        <a14:foregroundMark x1="79792" y1="32470" x2="79792" y2="32470"/>
                        <a14:foregroundMark x1="77344" y1="32100" x2="77344" y2="32100"/>
                        <a14:foregroundMark x1="72396" y1="29880" x2="72396" y2="29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25" t="29080" r="10534" b="6415"/>
          <a:stretch/>
        </p:blipFill>
        <p:spPr>
          <a:xfrm>
            <a:off x="9863022" y="3642247"/>
            <a:ext cx="2181754" cy="20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738236" y="4044458"/>
            <a:ext cx="5361461" cy="2813542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FB9E97E8-D020-4C8C-8B23-D73CC356CEA4}"/>
              </a:ext>
            </a:extLst>
          </p:cNvPr>
          <p:cNvGrpSpPr/>
          <p:nvPr/>
        </p:nvGrpSpPr>
        <p:grpSpPr>
          <a:xfrm>
            <a:off x="403392" y="3220236"/>
            <a:ext cx="4978153" cy="1334924"/>
            <a:chOff x="1326084" y="1598753"/>
            <a:chExt cx="5744551" cy="3298277"/>
          </a:xfrm>
        </p:grpSpPr>
        <p:sp>
          <p:nvSpPr>
            <p:cNvPr id="12" name="想法泡泡: 雲朵 7">
              <a:extLst>
                <a:ext uri="{FF2B5EF4-FFF2-40B4-BE49-F238E27FC236}">
                  <a16:creationId xmlns:a16="http://schemas.microsoft.com/office/drawing/2014/main" id="{E8D0BC33-A7B0-44CE-A250-CE8F2ED0ACAA}"/>
                </a:ext>
              </a:extLst>
            </p:cNvPr>
            <p:cNvSpPr/>
            <p:nvPr/>
          </p:nvSpPr>
          <p:spPr>
            <a:xfrm>
              <a:off x="1326084" y="1598753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CEBEFA4-B068-4259-89EE-58E0DDBFE3C6}"/>
                </a:ext>
              </a:extLst>
            </p:cNvPr>
            <p:cNvSpPr/>
            <p:nvPr/>
          </p:nvSpPr>
          <p:spPr>
            <a:xfrm>
              <a:off x="2271051" y="2221293"/>
              <a:ext cx="3854616" cy="2053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雖然留在家中，但仍要保持做運動的習慣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。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E3483B-5DF5-4759-95A4-2F3E2B73C731}"/>
              </a:ext>
            </a:extLst>
          </p:cNvPr>
          <p:cNvGrpSpPr/>
          <p:nvPr/>
        </p:nvGrpSpPr>
        <p:grpSpPr>
          <a:xfrm>
            <a:off x="554278" y="1279701"/>
            <a:ext cx="7427054" cy="1550487"/>
            <a:chOff x="-293735" y="238333"/>
            <a:chExt cx="5744551" cy="3298277"/>
          </a:xfrm>
        </p:grpSpPr>
        <p:sp>
          <p:nvSpPr>
            <p:cNvPr id="15" name="想法泡泡: 雲朵 13">
              <a:extLst>
                <a:ext uri="{FF2B5EF4-FFF2-40B4-BE49-F238E27FC236}">
                  <a16:creationId xmlns:a16="http://schemas.microsoft.com/office/drawing/2014/main" id="{47385D03-2AC5-432B-825D-02278C5A83FF}"/>
                </a:ext>
              </a:extLst>
            </p:cNvPr>
            <p:cNvSpPr/>
            <p:nvPr/>
          </p:nvSpPr>
          <p:spPr>
            <a:xfrm>
              <a:off x="-293735" y="238333"/>
              <a:ext cx="5744551" cy="3298277"/>
            </a:xfrm>
            <a:prstGeom prst="cloudCallout">
              <a:avLst>
                <a:gd name="adj1" fmla="val -47669"/>
                <a:gd name="adj2" fmla="val 55147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99C68D-CA54-4603-BEF4-DDCF89BC952B}"/>
                </a:ext>
              </a:extLst>
            </p:cNvPr>
            <p:cNvSpPr/>
            <p:nvPr/>
          </p:nvSpPr>
          <p:spPr>
            <a:xfrm>
              <a:off x="713690" y="976183"/>
              <a:ext cx="4341414" cy="1767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400" dirty="0" smtClean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多了和家人相處的時間，可以多和他們傾談，多關心他們。</a:t>
              </a:r>
              <a:endParaRPr lang="zh-HK" altLang="en-US" sz="2400" dirty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7101EAC-9661-41B7-A1A2-9E6DC2C902F3}"/>
              </a:ext>
            </a:extLst>
          </p:cNvPr>
          <p:cNvGrpSpPr/>
          <p:nvPr/>
        </p:nvGrpSpPr>
        <p:grpSpPr>
          <a:xfrm>
            <a:off x="554278" y="4672429"/>
            <a:ext cx="4800858" cy="1978544"/>
            <a:chOff x="1204921" y="2208399"/>
            <a:chExt cx="5744551" cy="3298277"/>
          </a:xfrm>
        </p:grpSpPr>
        <p:sp>
          <p:nvSpPr>
            <p:cNvPr id="18" name="想法泡泡: 雲朵 16">
              <a:extLst>
                <a:ext uri="{FF2B5EF4-FFF2-40B4-BE49-F238E27FC236}">
                  <a16:creationId xmlns:a16="http://schemas.microsoft.com/office/drawing/2014/main" id="{6549C8F2-1E1B-438B-AA9E-5AEEFAB9B4CD}"/>
                </a:ext>
              </a:extLst>
            </p:cNvPr>
            <p:cNvSpPr/>
            <p:nvPr/>
          </p:nvSpPr>
          <p:spPr>
            <a:xfrm>
              <a:off x="1204921" y="2208399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DB89189-C151-4CB5-98C4-4CB3A24AF893}"/>
                </a:ext>
              </a:extLst>
            </p:cNvPr>
            <p:cNvSpPr/>
            <p:nvPr/>
          </p:nvSpPr>
          <p:spPr>
            <a:xfrm>
              <a:off x="2322610" y="3052762"/>
              <a:ext cx="3509174" cy="94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1140167" y="5061536"/>
            <a:ext cx="3629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學校內聯網或互聯網有很多網上學習資源，都很有趣的。</a:t>
            </a:r>
            <a:endParaRPr lang="zh-HK" altLang="en-US" sz="24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1446424-112E-4642-B7ED-148EB09E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18</a:t>
            </a:fld>
            <a:endParaRPr lang="zh-HK" altLang="en-US"/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60C93D6F-6D34-4D65-BA63-DDBBBB7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8" y="228433"/>
            <a:ext cx="11335193" cy="9050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停課期間不用返學校，除了進行網課，我們還可以善用時間做很多有意義的事情。</a:t>
            </a:r>
            <a:endParaRPr lang="en-US" altLang="zh-HK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B9E97E8-D020-4C8C-8B23-D73CC356CEA4}"/>
              </a:ext>
            </a:extLst>
          </p:cNvPr>
          <p:cNvGrpSpPr/>
          <p:nvPr/>
        </p:nvGrpSpPr>
        <p:grpSpPr>
          <a:xfrm>
            <a:off x="6427148" y="2149127"/>
            <a:ext cx="5131926" cy="2055834"/>
            <a:chOff x="1326084" y="1598753"/>
            <a:chExt cx="5744551" cy="3298277"/>
          </a:xfrm>
        </p:grpSpPr>
        <p:sp>
          <p:nvSpPr>
            <p:cNvPr id="27" name="想法泡泡: 雲朵 7">
              <a:extLst>
                <a:ext uri="{FF2B5EF4-FFF2-40B4-BE49-F238E27FC236}">
                  <a16:creationId xmlns:a16="http://schemas.microsoft.com/office/drawing/2014/main" id="{E8D0BC33-A7B0-44CE-A250-CE8F2ED0ACAA}"/>
                </a:ext>
              </a:extLst>
            </p:cNvPr>
            <p:cNvSpPr/>
            <p:nvPr/>
          </p:nvSpPr>
          <p:spPr>
            <a:xfrm>
              <a:off x="1326084" y="1598753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CEBEFA4-B068-4259-89EE-58E0DDBFE3C6}"/>
                </a:ext>
              </a:extLst>
            </p:cNvPr>
            <p:cNvSpPr/>
            <p:nvPr/>
          </p:nvSpPr>
          <p:spPr>
            <a:xfrm>
              <a:off x="2103820" y="2384519"/>
              <a:ext cx="4425442" cy="1333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可以有更多時間閱讀圖書，多好！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7244526" y="2987610"/>
            <a:ext cx="4644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科研人員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/>
              <a:t>與時間競賽，努力研發疫苗</a:t>
            </a:r>
            <a:endParaRPr lang="zh-HK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1446424-112E-4642-B7ED-148EB09E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19</a:t>
            </a:fld>
            <a:endParaRPr lang="zh-HK" altLang="en-US"/>
          </a:p>
        </p:txBody>
      </p:sp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39C5E119-4BC2-48DD-9F61-814DBC554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53368"/>
          <a:stretch/>
        </p:blipFill>
        <p:spPr>
          <a:xfrm>
            <a:off x="7727141" y="5196391"/>
            <a:ext cx="1556192" cy="1661609"/>
          </a:xfrm>
          <a:prstGeom prst="rect">
            <a:avLst/>
          </a:prstGeom>
        </p:spPr>
      </p:pic>
      <p:pic>
        <p:nvPicPr>
          <p:cNvPr id="24" name="圖片 23" descr="一張含有 畫畫 的圖片&#10;&#10;自動產生的描述">
            <a:extLst>
              <a:ext uri="{FF2B5EF4-FFF2-40B4-BE49-F238E27FC236}">
                <a16:creationId xmlns:a16="http://schemas.microsoft.com/office/drawing/2014/main" id="{994758D6-CE4A-42B5-8988-44FDDCC35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5259" r="26913" b="51976"/>
          <a:stretch/>
        </p:blipFill>
        <p:spPr>
          <a:xfrm>
            <a:off x="9110499" y="5515298"/>
            <a:ext cx="1472710" cy="1306600"/>
          </a:xfrm>
          <a:prstGeom prst="rect">
            <a:avLst/>
          </a:prstGeom>
        </p:spPr>
      </p:pic>
      <p:sp>
        <p:nvSpPr>
          <p:cNvPr id="25" name="標題 1">
            <a:extLst>
              <a:ext uri="{FF2B5EF4-FFF2-40B4-BE49-F238E27FC236}">
                <a16:creationId xmlns:a16="http://schemas.microsoft.com/office/drawing/2014/main" id="{60C93D6F-6D34-4D65-BA63-DDBBBB7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8" y="228433"/>
            <a:ext cx="11335193" cy="9050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抗疫的工作很艱鉅，有賴社會各界全力以赴，群策群力。我們要好好感謝他們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HK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7" t="17848" r="38103" b="60827"/>
          <a:stretch/>
        </p:blipFill>
        <p:spPr>
          <a:xfrm>
            <a:off x="10469315" y="5525922"/>
            <a:ext cx="1497252" cy="87479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0171" r="4330" b="17038"/>
          <a:stretch/>
        </p:blipFill>
        <p:spPr>
          <a:xfrm>
            <a:off x="8033524" y="1351408"/>
            <a:ext cx="3626659" cy="1651818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0" t="7176" r="1790" b="10502"/>
          <a:stretch/>
        </p:blipFill>
        <p:spPr>
          <a:xfrm>
            <a:off x="0" y="4704188"/>
            <a:ext cx="2761191" cy="205201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396238" y="1604192"/>
            <a:ext cx="5217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醫護人員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 smtClean="0"/>
              <a:t>日夜</a:t>
            </a:r>
            <a:r>
              <a:rPr lang="zh-TW" altLang="en-US" dirty="0"/>
              <a:t>盡心盡力照顧病人</a:t>
            </a:r>
            <a:endParaRPr lang="zh-HK" altLang="en-US" sz="24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6780096" y="3526701"/>
            <a:ext cx="5219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3C4B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清潔工人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/>
              <a:t>保持公眾環境衛生，防止病毒傳播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46" y="4946814"/>
            <a:ext cx="1677337" cy="21607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" y="2323070"/>
            <a:ext cx="1395852" cy="245630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20" y="4101579"/>
            <a:ext cx="2055945" cy="2817853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1393032" y="2510646"/>
            <a:ext cx="6640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/>
              <a:t>為我們預備各樣網上學習資源、關心我們</a:t>
            </a:r>
            <a:endParaRPr lang="zh-HK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1275952" y="3663848"/>
            <a:ext cx="517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檢測人員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 smtClean="0"/>
              <a:t>一直盡心為</a:t>
            </a:r>
            <a:r>
              <a:rPr lang="zh-TW" altLang="en-US" dirty="0"/>
              <a:t>市民進行檢測工作</a:t>
            </a:r>
            <a:endParaRPr lang="zh-HK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6136617" y="4736951"/>
            <a:ext cx="5217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還有。。。。。。</a:t>
            </a:r>
            <a:endParaRPr lang="zh-HK" altLang="en-US" sz="2400" dirty="0">
              <a:solidFill>
                <a:schemeClr val="bg1">
                  <a:lumMod val="50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6427265" y="4115444"/>
            <a:ext cx="5217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貨運人員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 smtClean="0"/>
              <a:t>不斷</a:t>
            </a:r>
            <a:r>
              <a:rPr lang="zh-TW" altLang="en-US" dirty="0"/>
              <a:t>運送各類日常生活所需的貨品</a:t>
            </a:r>
            <a:endParaRPr lang="zh-HK" altLang="en-US" sz="24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39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1464907" y="4037811"/>
            <a:ext cx="7298094" cy="2501101"/>
          </a:xfrm>
          <a:prstGeom prst="roundRect">
            <a:avLst/>
          </a:prstGeom>
          <a:gradFill>
            <a:gsLst>
              <a:gs pos="38000">
                <a:srgbClr val="E7F9FF"/>
              </a:gs>
              <a:gs pos="1000">
                <a:srgbClr val="FBFEFF"/>
              </a:gs>
              <a:gs pos="99000">
                <a:srgbClr val="A7E2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1" dirty="0">
                <a:solidFill>
                  <a:srgbClr val="CC66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學習範疇一：健康與生活</a:t>
            </a:r>
            <a:endParaRPr lang="en-US" altLang="zh-TW" sz="2000" b="1" dirty="0">
              <a:solidFill>
                <a:srgbClr val="CC66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just"/>
            <a:r>
              <a:rPr lang="zh-TW" altLang="en-US" sz="2000" b="1" dirty="0">
                <a:solidFill>
                  <a:srgbClr val="CC66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第二學習階段的</a:t>
            </a:r>
            <a:r>
              <a:rPr lang="zh-TW" altLang="zh-HK" sz="2000" b="1" dirty="0">
                <a:solidFill>
                  <a:srgbClr val="CC66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核心學習元素</a:t>
            </a:r>
            <a:endParaRPr lang="en-US" altLang="zh-TW" sz="2000" b="1" dirty="0">
              <a:solidFill>
                <a:srgbClr val="CC66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常見疾病的主要成因，對身體健康的影響及預防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方法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例如</a:t>
            </a:r>
            <a:r>
              <a:rPr lang="en-US" altLang="zh-TW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︰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傳染病與非傳染病）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推廣 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／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維持社區健康的活動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在日常生活中，處理和減低危機的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策略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例如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︰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保持健康、預防疾病）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4640" y="236917"/>
            <a:ext cx="10515600" cy="851881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疫苗篇　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小學常識科</a:t>
            </a:r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54395" y="3512339"/>
            <a:ext cx="2771192" cy="514580"/>
          </a:xfrm>
          <a:prstGeom prst="chevron">
            <a:avLst/>
          </a:prstGeom>
          <a:solidFill>
            <a:srgbClr val="0099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核心學習元素</a:t>
            </a:r>
            <a:endParaRPr lang="zh-TW" altLang="en-US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4150F36-96C2-47AC-8E59-E16D5A821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4161" r="24988" b="1874"/>
          <a:stretch/>
        </p:blipFill>
        <p:spPr>
          <a:xfrm>
            <a:off x="9274628" y="2969069"/>
            <a:ext cx="2751783" cy="3749468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948730" y="1191554"/>
            <a:ext cx="8956577" cy="1225077"/>
          </a:xfrm>
          <a:prstGeom prst="roundRect">
            <a:avLst/>
          </a:prstGeom>
          <a:gradFill>
            <a:gsLst>
              <a:gs pos="32000">
                <a:srgbClr val="EBEBFF"/>
              </a:gs>
              <a:gs pos="80000">
                <a:srgbClr val="CCCCFF"/>
              </a:gs>
              <a:gs pos="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保持健康的個人發展，成為充滿自信、理性和富責任感的公民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HK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認識自己在家庭和社會所擔當的角色及應履行的責任，並關注共同福祉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了解科學與科技發展對社會的</a:t>
            </a:r>
            <a:r>
              <a:rPr lang="zh-HK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影響</a:t>
            </a:r>
            <a:endParaRPr lang="zh-TW" altLang="en-US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7" name="＞形箭號 6"/>
          <p:cNvSpPr/>
          <p:nvPr/>
        </p:nvSpPr>
        <p:spPr>
          <a:xfrm>
            <a:off x="54394" y="1438915"/>
            <a:ext cx="2716798" cy="584876"/>
          </a:xfrm>
          <a:prstGeom prst="chevron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相關課程宗旨</a:t>
            </a:r>
            <a:endParaRPr lang="zh-TW" altLang="en-US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48730" y="2629009"/>
            <a:ext cx="6581038" cy="733201"/>
          </a:xfrm>
          <a:prstGeom prst="roundRect">
            <a:avLst/>
          </a:prstGeom>
          <a:gradFill>
            <a:gsLst>
              <a:gs pos="2752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60000"/>
                  <a:lumOff val="40000"/>
                </a:schemeClr>
              </a:gs>
              <a:gs pos="5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建立健康的生活方式，尊重自己和別人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關心家人、社會、國家以至整個世界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7903A0-BFA7-49F4-992A-4B8838AB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</a:t>
            </a:fld>
            <a:endParaRPr lang="zh-HK" altLang="en-US" dirty="0"/>
          </a:p>
        </p:txBody>
      </p:sp>
      <p:sp>
        <p:nvSpPr>
          <p:cNvPr id="8" name="＞形箭號 7"/>
          <p:cNvSpPr/>
          <p:nvPr/>
        </p:nvSpPr>
        <p:spPr>
          <a:xfrm>
            <a:off x="54394" y="2635095"/>
            <a:ext cx="2771192" cy="533405"/>
          </a:xfrm>
          <a:prstGeom prst="chevron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相關學習目標</a:t>
            </a:r>
            <a:endParaRPr lang="zh-TW" altLang="en-US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75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65" y="1735494"/>
            <a:ext cx="6595721" cy="2559576"/>
          </a:xfrm>
          <a:prstGeom prst="cloudCallout">
            <a:avLst>
              <a:gd name="adj1" fmla="val 52245"/>
              <a:gd name="adj2" fmla="val 4969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接種新冠疫苗後，是否所有人都不會染病？</a:t>
            </a:r>
            <a:endParaRPr lang="zh-HK" altLang="en-US" sz="32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9608904" y="3583758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8246725" y="3583759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9ADA001-C2A0-493C-9D95-11838243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20</a:t>
            </a:fld>
            <a:endParaRPr lang="zh-HK" altLang="en-US"/>
          </a:p>
        </p:txBody>
      </p:sp>
      <p:sp>
        <p:nvSpPr>
          <p:cNvPr id="3" name="矩形 2"/>
          <p:cNvSpPr/>
          <p:nvPr/>
        </p:nvSpPr>
        <p:spPr>
          <a:xfrm>
            <a:off x="770026" y="600978"/>
            <a:ext cx="4467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zh-TW" altLang="zh-HK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的疑問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53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597837" y="1502228"/>
            <a:ext cx="10496260" cy="3956243"/>
          </a:xfrm>
          <a:prstGeom prst="roundRect">
            <a:avLst/>
          </a:prstGeom>
          <a:gradFill flip="none" rotWithShape="1">
            <a:gsLst>
              <a:gs pos="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1004739" y="2064905"/>
            <a:ext cx="9682455" cy="3393566"/>
          </a:xfrm>
        </p:spPr>
        <p:txBody>
          <a:bodyPr>
            <a:normAutofit/>
          </a:bodyPr>
          <a:lstStyle/>
          <a:p>
            <a:pPr algn="just">
              <a:spcBef>
                <a:spcPts val="1800"/>
              </a:spcBef>
            </a:pP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大多數科學家預計，與其他多數疫苗一樣，新冠疫苗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不會</a:t>
            </a:r>
            <a:r>
              <a:rPr lang="en-US" altLang="zh-TW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100%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有效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</a:p>
          <a:p>
            <a:pPr>
              <a:spcBef>
                <a:spcPts val="1800"/>
              </a:spcBef>
            </a:pP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世界衞生組織和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醫療專家都同意，雖然接種疫苗有機會為部分接種者帶來不良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反應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例如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：暫時的輕微發燒、接種部位紅腫或疼痛，而嚴重的副作用是十分罕見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的），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但接種疫苗的好處遠大於風險，可</a:t>
            </a:r>
            <a:r>
              <a:rPr lang="zh-TW" altLang="en-US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預防</a:t>
            </a:r>
            <a:r>
              <a:rPr lang="en-US" altLang="zh-TW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冠病毒病對人體造成的嚴重傷害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85F879-0313-44C7-9D91-E9A8EA9B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21</a:t>
            </a:fld>
            <a:endParaRPr lang="zh-HK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97837" y="5894685"/>
            <a:ext cx="474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</a:t>
            </a:r>
            <a:r>
              <a:rPr lang="zh-TW" altLang="en-US" sz="1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altLang="zh-HK" sz="1200" u="sng" dirty="0">
                <a:hlinkClick r:id="rId3"/>
              </a:rPr>
              <a:t>https://www.fhb.gov.hk/blog/cn/2020/post_20201220.html </a:t>
            </a:r>
            <a:endParaRPr lang="zh-HK" altLang="en-US" sz="1200" dirty="0"/>
          </a:p>
        </p:txBody>
      </p:sp>
      <p:sp>
        <p:nvSpPr>
          <p:cNvPr id="7" name="矩形 6"/>
          <p:cNvSpPr/>
          <p:nvPr/>
        </p:nvSpPr>
        <p:spPr>
          <a:xfrm>
            <a:off x="770026" y="600978"/>
            <a:ext cx="4467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zh-TW" altLang="zh-HK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的疑問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4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135F32B-4EAE-43E1-B8F5-533C79E74252}"/>
              </a:ext>
            </a:extLst>
          </p:cNvPr>
          <p:cNvSpPr txBox="1">
            <a:spLocks/>
          </p:cNvSpPr>
          <p:nvPr/>
        </p:nvSpPr>
        <p:spPr>
          <a:xfrm>
            <a:off x="1535371" y="1088693"/>
            <a:ext cx="8525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/>
          </a:p>
          <a:p>
            <a:endParaRPr lang="en-US" altLang="zh-TW" b="1" dirty="0"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EE965CD-11F8-4C87-93C0-2D2CEC00AD4D}"/>
              </a:ext>
            </a:extLst>
          </p:cNvPr>
          <p:cNvSpPr txBox="1"/>
          <p:nvPr/>
        </p:nvSpPr>
        <p:spPr>
          <a:xfrm>
            <a:off x="520223" y="1353449"/>
            <a:ext cx="105558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人們接種疫苗，不僅可以</a:t>
            </a:r>
            <a:r>
              <a:rPr lang="zh-TW" altLang="en-US" sz="28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保護接種者，</a:t>
            </a: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也可以保護身邊的人。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雖然新冠疫苗即將到港，本地大學亦在研發疫苗，但我們必須繼續齊心抗疫，必要的疫情防護措施仍不可少。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我們要繼續保持健康的生活和注意衞生、嚴守社交距離等措施。</a:t>
            </a:r>
            <a:endParaRPr lang="zh-HK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想法泡泡: 雲朵 26">
            <a:extLst>
              <a:ext uri="{FF2B5EF4-FFF2-40B4-BE49-F238E27FC236}">
                <a16:creationId xmlns:a16="http://schemas.microsoft.com/office/drawing/2014/main" id="{FA9F6156-9AD8-4EDB-9617-543435DC405D}"/>
              </a:ext>
            </a:extLst>
          </p:cNvPr>
          <p:cNvSpPr/>
          <p:nvPr/>
        </p:nvSpPr>
        <p:spPr>
          <a:xfrm>
            <a:off x="6769291" y="3654334"/>
            <a:ext cx="5197698" cy="2115496"/>
          </a:xfrm>
          <a:prstGeom prst="cloudCallout">
            <a:avLst>
              <a:gd name="adj1" fmla="val -38244"/>
              <a:gd name="adj2" fmla="val 58463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A479FC35-F9CB-4C1D-961F-AB207CD7C549}"/>
              </a:ext>
            </a:extLst>
          </p:cNvPr>
          <p:cNvSpPr txBox="1">
            <a:spLocks/>
          </p:cNvSpPr>
          <p:nvPr/>
        </p:nvSpPr>
        <p:spPr>
          <a:xfrm>
            <a:off x="7508845" y="4069770"/>
            <a:ext cx="3935434" cy="117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我們齊心協力，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一定能戰勝病毒！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39C5E119-4BC2-48DD-9F61-814DBC554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53368"/>
          <a:stretch/>
        </p:blipFill>
        <p:spPr>
          <a:xfrm>
            <a:off x="3871601" y="5196390"/>
            <a:ext cx="1556192" cy="1661609"/>
          </a:xfrm>
          <a:prstGeom prst="rect">
            <a:avLst/>
          </a:prstGeom>
        </p:spPr>
      </p:pic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994758D6-CE4A-42B5-8988-44FDDCC35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5259" r="26913" b="51976"/>
          <a:stretch/>
        </p:blipFill>
        <p:spPr>
          <a:xfrm>
            <a:off x="5254959" y="5515297"/>
            <a:ext cx="1472710" cy="1306600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D7BD18A5-D90D-4935-8C1E-0D18E5E2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22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HK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">
            <a:extLst>
              <a:ext uri="{FF2B5EF4-FFF2-40B4-BE49-F238E27FC236}">
                <a16:creationId xmlns:a16="http://schemas.microsoft.com/office/drawing/2014/main" id="{9A52D855-B668-42DE-AAFF-6F365F5C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99FD77-0867-4DCD-BD9E-1EA1DC716E8D}" type="slidenum">
              <a:rPr lang="zh-HK" altLang="en-US" smtClean="0"/>
              <a:t>22</a:t>
            </a:fld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697" y="4042683"/>
            <a:ext cx="4854800" cy="27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06" y="3126316"/>
            <a:ext cx="6627969" cy="373168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00E22E4-01E5-4E79-ACF7-D373D6C9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23</a:t>
            </a:fld>
            <a:endParaRPr lang="zh-HK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2E4AADC-BC20-419A-B5E6-B8CFCFE5515A}"/>
              </a:ext>
            </a:extLst>
          </p:cNvPr>
          <p:cNvSpPr/>
          <p:nvPr/>
        </p:nvSpPr>
        <p:spPr>
          <a:xfrm>
            <a:off x="1480730" y="362339"/>
            <a:ext cx="7581900" cy="2824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27A77F-F52D-4811-8080-6539209D22FF}"/>
              </a:ext>
            </a:extLst>
          </p:cNvPr>
          <p:cNvSpPr/>
          <p:nvPr/>
        </p:nvSpPr>
        <p:spPr>
          <a:xfrm>
            <a:off x="2082050" y="625814"/>
            <a:ext cx="69805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考考你：</a:t>
            </a:r>
            <a:endParaRPr lang="en-US" altLang="zh-TW" sz="36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sz="3200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全球</a:t>
            </a:r>
            <a:r>
              <a:rPr lang="zh-TW" altLang="en-US" sz="32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新冠疫苗</a:t>
            </a:r>
            <a:r>
              <a:rPr lang="zh-TW" altLang="en-US" sz="3200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供應緊張</a:t>
            </a:r>
            <a:r>
              <a:rPr lang="zh-TW" altLang="en-US" sz="3200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，要為大部分香港市民提供疫苗接種仍需要一段時間。</a:t>
            </a:r>
            <a:r>
              <a:rPr lang="zh-TW" altLang="en-US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你認為哪些人士該優先接種疫苗？</a:t>
            </a:r>
            <a:endParaRPr lang="zh-HK" altLang="en-US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20CA58-55C5-4E6C-B9CB-546848A8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3" b="98743" l="37674" r="70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7" r="28457"/>
          <a:stretch/>
        </p:blipFill>
        <p:spPr>
          <a:xfrm>
            <a:off x="275413" y="2484324"/>
            <a:ext cx="1936874" cy="4373676"/>
          </a:xfrm>
          <a:prstGeom prst="rect">
            <a:avLst/>
          </a:prstGeom>
        </p:spPr>
      </p:pic>
      <p:pic>
        <p:nvPicPr>
          <p:cNvPr id="6" name="圖片 5" descr="一張含有 遊戲 的圖片&#10;&#10;自動產生的描述">
            <a:extLst>
              <a:ext uri="{FF2B5EF4-FFF2-40B4-BE49-F238E27FC236}">
                <a16:creationId xmlns:a16="http://schemas.microsoft.com/office/drawing/2014/main" id="{BCC6E4EC-2917-4D57-A1FC-DEB73C978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17" b="95820" l="22483" r="62066">
                        <a14:foregroundMark x1="35938" y1="33542" x2="35938" y2="33542"/>
                        <a14:foregroundMark x1="36979" y1="34587" x2="36979" y2="34587"/>
                        <a14:foregroundMark x1="32899" y1="29258" x2="32899" y2="29258"/>
                        <a14:foregroundMark x1="56944" y1="55277" x2="56944" y2="55277"/>
                        <a14:foregroundMark x1="58420" y1="53501" x2="58420" y2="53501"/>
                        <a14:foregroundMark x1="47309" y1="86834" x2="47309" y2="86834"/>
                        <a14:foregroundMark x1="45833" y1="89969" x2="45833" y2="89969"/>
                        <a14:foregroundMark x1="54340" y1="87043" x2="54340" y2="87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33665"/>
          <a:stretch/>
        </p:blipFill>
        <p:spPr>
          <a:xfrm>
            <a:off x="8710019" y="2484324"/>
            <a:ext cx="2259671" cy="44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06" y="3126316"/>
            <a:ext cx="6627969" cy="373168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00E22E4-01E5-4E79-ACF7-D373D6C9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24</a:t>
            </a:fld>
            <a:endParaRPr lang="zh-HK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2E4AADC-BC20-419A-B5E6-B8CFCFE5515A}"/>
              </a:ext>
            </a:extLst>
          </p:cNvPr>
          <p:cNvSpPr/>
          <p:nvPr/>
        </p:nvSpPr>
        <p:spPr>
          <a:xfrm>
            <a:off x="1480730" y="362339"/>
            <a:ext cx="7581900" cy="2824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27A77F-F52D-4811-8080-6539209D22FF}"/>
              </a:ext>
            </a:extLst>
          </p:cNvPr>
          <p:cNvSpPr/>
          <p:nvPr/>
        </p:nvSpPr>
        <p:spPr>
          <a:xfrm>
            <a:off x="2082050" y="625814"/>
            <a:ext cx="69805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小組分享：</a:t>
            </a:r>
            <a:endParaRPr lang="en-US" altLang="zh-TW" sz="36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sz="3200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同學互相分享停課期間，如何善用時間</a:t>
            </a:r>
            <a:r>
              <a:rPr lang="zh-TW" altLang="en-US" sz="3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？又可進行哪些有益身心的活動，保持積極樂觀？</a:t>
            </a:r>
            <a:endParaRPr lang="zh-HK" altLang="en-US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20CA58-55C5-4E6C-B9CB-546848A8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3" b="98743" l="37674" r="70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7" r="28457"/>
          <a:stretch/>
        </p:blipFill>
        <p:spPr>
          <a:xfrm>
            <a:off x="275413" y="2484324"/>
            <a:ext cx="1936874" cy="4373676"/>
          </a:xfrm>
          <a:prstGeom prst="rect">
            <a:avLst/>
          </a:prstGeom>
        </p:spPr>
      </p:pic>
      <p:pic>
        <p:nvPicPr>
          <p:cNvPr id="6" name="圖片 5" descr="一張含有 遊戲 的圖片&#10;&#10;自動產生的描述">
            <a:extLst>
              <a:ext uri="{FF2B5EF4-FFF2-40B4-BE49-F238E27FC236}">
                <a16:creationId xmlns:a16="http://schemas.microsoft.com/office/drawing/2014/main" id="{BCC6E4EC-2917-4D57-A1FC-DEB73C978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17" b="95820" l="22483" r="62066">
                        <a14:foregroundMark x1="35938" y1="33542" x2="35938" y2="33542"/>
                        <a14:foregroundMark x1="36979" y1="34587" x2="36979" y2="34587"/>
                        <a14:foregroundMark x1="32899" y1="29258" x2="32899" y2="29258"/>
                        <a14:foregroundMark x1="56944" y1="55277" x2="56944" y2="55277"/>
                        <a14:foregroundMark x1="58420" y1="53501" x2="58420" y2="53501"/>
                        <a14:foregroundMark x1="47309" y1="86834" x2="47309" y2="86834"/>
                        <a14:foregroundMark x1="45833" y1="89969" x2="45833" y2="89969"/>
                        <a14:foregroundMark x1="54340" y1="87043" x2="54340" y2="87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33665"/>
          <a:stretch/>
        </p:blipFill>
        <p:spPr>
          <a:xfrm>
            <a:off x="8710019" y="2484324"/>
            <a:ext cx="2259671" cy="44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8593" y="1806576"/>
            <a:ext cx="10395207" cy="5051424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香港特別行政區政府「同心抗疫」網站</a:t>
            </a:r>
            <a:endParaRPr lang="en-US" altLang="zh-TW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2"/>
              </a:rPr>
              <a:t>https://www.coronavirus.gov.hk/chi/index.html</a:t>
            </a: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食物及衞生局局長網誌：新冠疫苗小知識 </a:t>
            </a:r>
            <a:r>
              <a:rPr lang="en-US" altLang="zh-TW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(20/12/2020</a:t>
            </a: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更新</a:t>
            </a:r>
            <a:r>
              <a:rPr lang="en-US" altLang="zh-TW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)</a:t>
            </a: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/>
              </a:rPr>
              <a:t>https://www.fhb.gov.hk/blog/cn/2020/post_20201220.html</a:t>
            </a: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衞生署衞生防護中心：</a:t>
            </a:r>
            <a:r>
              <a:rPr lang="en-US" altLang="zh-TW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冠狀病毒病常見問題</a:t>
            </a:r>
            <a:endParaRPr lang="en-US" altLang="zh-TW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4"/>
              </a:rPr>
              <a:t>https://</a:t>
            </a:r>
            <a:r>
              <a:rPr lang="en-US" altLang="zh-HK" sz="24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4"/>
              </a:rPr>
              <a:t>www.chp.gov.hk/tc/features/102624.html</a:t>
            </a:r>
            <a:endParaRPr lang="en-US" altLang="zh-HK" sz="24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教育局</a:t>
            </a: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教育多媒體短片： 「同心抗疫 你我出力」有聲故事繪本</a:t>
            </a:r>
            <a:endParaRPr lang="en-US" altLang="zh-TW" sz="24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https://emm.edcity.hk/media/</a:t>
            </a:r>
            <a:r>
              <a:rPr lang="zh-TW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「同心抗疫</a:t>
            </a: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+</a:t>
            </a:r>
            <a:r>
              <a:rPr lang="zh-TW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你我出力」有聲故事繪本</a:t>
            </a: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/0_ylcqtx47/172368902</a:t>
            </a:r>
            <a:endParaRPr lang="zh-TW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0D4E29C-8140-4AB5-9C20-0D49D2A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43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45420"/>
              </p:ext>
            </p:extLst>
          </p:nvPr>
        </p:nvGraphicFramePr>
        <p:xfrm>
          <a:off x="378861" y="1251235"/>
          <a:ext cx="11508921" cy="2377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36307">
                  <a:extLst>
                    <a:ext uri="{9D8B030D-6E8A-4147-A177-3AD203B41FA5}">
                      <a16:colId xmlns:a16="http://schemas.microsoft.com/office/drawing/2014/main" val="2095585062"/>
                    </a:ext>
                  </a:extLst>
                </a:gridCol>
                <a:gridCol w="4038816">
                  <a:extLst>
                    <a:ext uri="{9D8B030D-6E8A-4147-A177-3AD203B41FA5}">
                      <a16:colId xmlns:a16="http://schemas.microsoft.com/office/drawing/2014/main" val="3845711495"/>
                    </a:ext>
                  </a:extLst>
                </a:gridCol>
                <a:gridCol w="3633798">
                  <a:extLst>
                    <a:ext uri="{9D8B030D-6E8A-4147-A177-3AD203B41FA5}">
                      <a16:colId xmlns:a16="http://schemas.microsoft.com/office/drawing/2014/main" val="29741852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 err="1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知識和理解</a:t>
                      </a:r>
                      <a:endParaRPr lang="zh-HK" altLang="zh-HK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 err="1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技能</a:t>
                      </a:r>
                      <a:endParaRPr lang="zh-HK" altLang="zh-HK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 err="1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價值觀和態度</a:t>
                      </a:r>
                      <a:endParaRPr lang="zh-HK" altLang="zh-HK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198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知道影響個人健康及安全的因素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了解個人與社區健康的重要性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zh-HK" altLang="en-US" sz="240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分析有關個人健康的資料，並作出適當的考慮和抉擇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識別有關健康及環境衞生的時事，並探究其中的一些項目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愛惜自己的身體</a:t>
                      </a:r>
                      <a:r>
                        <a:rPr lang="zh-HK" altLang="zh-HK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 </a:t>
                      </a:r>
                      <a:endParaRPr lang="zh-HK" altLang="en-US" sz="240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樂於參與推廣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/ 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維持社區健康的活動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770825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336FE8D-2EC9-4448-A363-A14979D3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3</a:t>
            </a:fld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29" y="4085303"/>
            <a:ext cx="4279407" cy="240939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13" y="4188542"/>
            <a:ext cx="4041071" cy="2275207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874640" y="236917"/>
            <a:ext cx="10515600" cy="851881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疫苗篇　小學常識科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82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9972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「香港</a:t>
            </a:r>
            <a:r>
              <a:rPr lang="zh-TW" altLang="en-US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兒童免疫接種計劃」</a:t>
            </a:r>
            <a:endParaRPr lang="en-US" altLang="zh-TW" sz="4000" b="1" dirty="0">
              <a:solidFill>
                <a:srgbClr val="7030A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2. 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是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甚麼</a:t>
            </a:r>
            <a:endParaRPr lang="en-US" altLang="zh-TW" sz="4000" b="1" dirty="0" smtClean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3. </a:t>
            </a:r>
            <a:r>
              <a:rPr lang="zh-HK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HK" altLang="en-US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</a:t>
            </a:r>
            <a:r>
              <a:rPr lang="zh-HK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由來</a:t>
            </a:r>
            <a:endParaRPr lang="en-US" altLang="zh-HK" sz="4000" b="1" dirty="0" smtClean="0">
              <a:solidFill>
                <a:srgbClr val="7030A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4. 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為何</a:t>
            </a:r>
            <a:r>
              <a:rPr lang="zh-TW" altLang="en-US" sz="40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要接種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5.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有關</a:t>
            </a:r>
            <a:r>
              <a:rPr lang="zh-TW" altLang="zh-HK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的疑問</a:t>
            </a:r>
            <a:r>
              <a:rPr lang="en-US" altLang="zh-TW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en-US" altLang="zh-TW" b="1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zh-HK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4</a:t>
            </a:fld>
            <a:endParaRPr lang="zh-HK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58" y="1799723"/>
            <a:ext cx="4264937" cy="23990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30" y="3687827"/>
            <a:ext cx="4344346" cy="2443695"/>
          </a:xfrm>
          <a:prstGeom prst="rect">
            <a:avLst/>
          </a:prstGeom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874640" y="236917"/>
            <a:ext cx="10515600" cy="851881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疫苗篇　小學常識科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52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4250473" y="3602369"/>
            <a:ext cx="1362179" cy="2936543"/>
          </a:xfrm>
          <a:prstGeom prst="rect">
            <a:avLst/>
          </a:prstGeom>
        </p:spPr>
      </p:pic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15" y="111967"/>
            <a:ext cx="6601928" cy="3490402"/>
          </a:xfrm>
          <a:prstGeom prst="cloudCallout">
            <a:avLst>
              <a:gd name="adj1" fmla="val 13"/>
              <a:gd name="adj2" fmla="val 7755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冠狀病毒病對大家的生活有很大影響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。我很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掛念在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學校與同學一起上課的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日子呢！</a:t>
            </a:r>
            <a:endParaRPr lang="en-US" altLang="zh-TW" sz="24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不知道疫情何時才完結？</a:t>
            </a:r>
            <a:r>
              <a:rPr lang="en-US" altLang="zh-TW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24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1E9E73B-0A02-43D7-80E0-8086650A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5</a:t>
            </a:fld>
            <a:endParaRPr lang="zh-HK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6802016" y="1547052"/>
            <a:ext cx="4743061" cy="5219774"/>
            <a:chOff x="7576457" y="1547052"/>
            <a:chExt cx="4463143" cy="5219774"/>
          </a:xfrm>
        </p:grpSpPr>
        <p:pic>
          <p:nvPicPr>
            <p:cNvPr id="5" name="圖片 4" descr="一張含有 畫畫 的圖片&#10;&#10;自動產生的描述">
              <a:extLst>
                <a:ext uri="{FF2B5EF4-FFF2-40B4-BE49-F238E27FC236}">
                  <a16:creationId xmlns:a16="http://schemas.microsoft.com/office/drawing/2014/main" id="{174D6EE2-CF7C-40AF-9FE6-83D7A7EE6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54" t="21571" r="26913" b="27830"/>
            <a:stretch/>
          </p:blipFill>
          <p:spPr>
            <a:xfrm>
              <a:off x="9531509" y="3830283"/>
              <a:ext cx="1489129" cy="2936543"/>
            </a:xfrm>
            <a:prstGeom prst="rect">
              <a:avLst/>
            </a:prstGeom>
          </p:spPr>
        </p:pic>
        <p:sp>
          <p:nvSpPr>
            <p:cNvPr id="7" name="雲朵形圖說文字 6">
              <a:extLst>
                <a:ext uri="{FF2B5EF4-FFF2-40B4-BE49-F238E27FC236}">
                  <a16:creationId xmlns:a16="http://schemas.microsoft.com/office/drawing/2014/main" id="{E86A9786-4EA8-4F2E-BFF4-9D409361D63D}"/>
                </a:ext>
              </a:extLst>
            </p:cNvPr>
            <p:cNvSpPr txBox="1">
              <a:spLocks/>
            </p:cNvSpPr>
            <p:nvPr/>
          </p:nvSpPr>
          <p:spPr>
            <a:xfrm>
              <a:off x="7576457" y="1547052"/>
              <a:ext cx="4463143" cy="2532945"/>
            </a:xfrm>
            <a:prstGeom prst="cloudCallout">
              <a:avLst>
                <a:gd name="adj1" fmla="val -7115"/>
                <a:gd name="adj2" fmla="val 74958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TW" altLang="en-US" sz="2400" b="1" dirty="0" smtClean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據政府公布，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快將有疫苗供應，可以幫助控制疫情。</a:t>
              </a:r>
              <a:endParaRPr lang="zh-HK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1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07" y="663135"/>
            <a:ext cx="5043715" cy="2532945"/>
          </a:xfrm>
          <a:prstGeom prst="cloudCallout">
            <a:avLst>
              <a:gd name="adj1" fmla="val -10910"/>
              <a:gd name="adj2" fmla="val 782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過去也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曾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接種不同的疫苗。</a:t>
            </a:r>
            <a:endParaRPr lang="en-US" altLang="zh-TW" sz="24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3408058" y="3605052"/>
            <a:ext cx="1445620" cy="311642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1E9E73B-0A02-43D7-80E0-8086650A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6</a:t>
            </a:fld>
            <a:endParaRPr lang="zh-HK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6615405" y="395523"/>
            <a:ext cx="5038529" cy="6325952"/>
            <a:chOff x="6624736" y="472021"/>
            <a:chExt cx="5038529" cy="6096527"/>
          </a:xfrm>
        </p:grpSpPr>
        <p:pic>
          <p:nvPicPr>
            <p:cNvPr id="5" name="圖片 4" descr="一張含有 畫畫 的圖片&#10;&#10;自動產生的描述">
              <a:extLst>
                <a:ext uri="{FF2B5EF4-FFF2-40B4-BE49-F238E27FC236}">
                  <a16:creationId xmlns:a16="http://schemas.microsoft.com/office/drawing/2014/main" id="{174D6EE2-CF7C-40AF-9FE6-83D7A7EE6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54" t="21571" r="26913" b="27830"/>
            <a:stretch/>
          </p:blipFill>
          <p:spPr>
            <a:xfrm>
              <a:off x="7277312" y="3632005"/>
              <a:ext cx="1489129" cy="2936543"/>
            </a:xfrm>
            <a:prstGeom prst="rect">
              <a:avLst/>
            </a:prstGeom>
          </p:spPr>
        </p:pic>
        <p:sp>
          <p:nvSpPr>
            <p:cNvPr id="7" name="雲朵形圖說文字 6">
              <a:extLst>
                <a:ext uri="{FF2B5EF4-FFF2-40B4-BE49-F238E27FC236}">
                  <a16:creationId xmlns:a16="http://schemas.microsoft.com/office/drawing/2014/main" id="{E86A9786-4EA8-4F2E-BFF4-9D409361D63D}"/>
                </a:ext>
              </a:extLst>
            </p:cNvPr>
            <p:cNvSpPr txBox="1">
              <a:spLocks/>
            </p:cNvSpPr>
            <p:nvPr/>
          </p:nvSpPr>
          <p:spPr>
            <a:xfrm>
              <a:off x="6624736" y="472021"/>
              <a:ext cx="5038529" cy="3104965"/>
            </a:xfrm>
            <a:prstGeom prst="cloudCallout">
              <a:avLst>
                <a:gd name="adj1" fmla="val -7115"/>
                <a:gd name="adj2" fmla="val 74958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  <a:defRPr/>
              </a:pPr>
              <a:r>
                <a:rPr lang="zh-TW" altLang="en-US" sz="2400" b="1" dirty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我們所接種的疫苗可以預防甚麼</a:t>
              </a:r>
              <a:r>
                <a:rPr lang="zh-TW" altLang="en-US" sz="2400" b="1" dirty="0" smtClean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傳染病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？</a:t>
              </a:r>
              <a:r>
                <a:rPr lang="en-US" altLang="zh-TW" sz="2400" b="1" dirty="0" smtClean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 </a:t>
              </a:r>
              <a:endParaRPr lang="en-US" altLang="zh-TW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94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401" y="168803"/>
            <a:ext cx="5261946" cy="1319213"/>
          </a:xfrm>
          <a:ln>
            <a:noFill/>
            <a:prstDash val="solid"/>
          </a:ln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  </a:t>
            </a:r>
            <a:r>
              <a:rPr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「香港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兒童免疫接種計劃」</a:t>
            </a:r>
            <a:endParaRPr lang="zh-HK" altLang="en-US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74164453"/>
              </p:ext>
            </p:extLst>
          </p:nvPr>
        </p:nvGraphicFramePr>
        <p:xfrm>
          <a:off x="215402" y="1488016"/>
          <a:ext cx="6082762" cy="5050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43A7F9-5268-44BB-A865-E165816C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6" name="矩形 5"/>
          <p:cNvSpPr/>
          <p:nvPr/>
        </p:nvSpPr>
        <p:spPr>
          <a:xfrm>
            <a:off x="6583681" y="5940851"/>
            <a:ext cx="554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  <a:t>圖片來源</a:t>
            </a:r>
            <a:r>
              <a:rPr lang="zh-TW" altLang="en-US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</a:br>
            <a:r>
              <a:rPr lang="zh-HK" altLang="en-US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hlinkClick r:id="rId7"/>
              </a:rPr>
              <a:t>https</a:t>
            </a:r>
            <a:r>
              <a:rPr lang="zh-HK" altLang="en-US" sz="1200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hlinkClick r:id="rId7"/>
              </a:rPr>
              <a:t>://www.fhs.gov.hk/tc_chi/main_ser/child_health/child_health_recommend.pdf</a:t>
            </a:r>
            <a:endParaRPr lang="en-US" altLang="zh-HK" sz="1200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HK" sz="1200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hlinkClick r:id="rId8"/>
              </a:rPr>
              <a:t>https://www.fhs.gov.hk/tc_chi/health_info/child/14828.pdf</a:t>
            </a:r>
            <a:endParaRPr lang="en-US" altLang="zh-HK" sz="1200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  <a:p>
            <a:endParaRPr lang="zh-HK" altLang="en-US" sz="1200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665" y="348764"/>
            <a:ext cx="1791652" cy="256205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3473" r="12511" b="17393"/>
          <a:stretch/>
        </p:blipFill>
        <p:spPr>
          <a:xfrm>
            <a:off x="7364317" y="523526"/>
            <a:ext cx="4760009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65" y="972962"/>
            <a:ext cx="6511731" cy="3322108"/>
          </a:xfrm>
          <a:prstGeom prst="cloudCallout">
            <a:avLst>
              <a:gd name="adj1" fmla="val 51953"/>
              <a:gd name="adj2" fmla="val 5243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lvl="0" indent="0" algn="ctr">
              <a:lnSpc>
                <a:spcPct val="150000"/>
              </a:lnSpc>
              <a:buNone/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疫苗是甚麼？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b="1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9736787" y="3602369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8246725" y="3583759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627DD1-C3E8-4A67-8A7A-EA9350FA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26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77BC91-020B-4DB6-9955-FD6DF57D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06" y="1757914"/>
            <a:ext cx="5982864" cy="3932849"/>
          </a:xfrm>
        </p:spPr>
        <p:txBody>
          <a:bodyPr anchor="b">
            <a:normAutofit/>
          </a:bodyPr>
          <a:lstStyle/>
          <a:p>
            <a:r>
              <a:rPr lang="en-US" altLang="zh-TW" sz="3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3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HK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zh-HK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6600" b="1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能保護我們的身體，使身體產生免疫力；防禦一些由病毒、細菌或其他致病原所引起的傳染病。</a:t>
            </a:r>
            <a:endParaRPr lang="ja-JP" altLang="en-US" sz="3600" dirty="0">
              <a:solidFill>
                <a:schemeClr val="accent5">
                  <a:lumMod val="75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Calibri Light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圖形 6" descr="醫藥">
            <a:extLst>
              <a:ext uri="{FF2B5EF4-FFF2-40B4-BE49-F238E27FC236}">
                <a16:creationId xmlns:a16="http://schemas.microsoft.com/office/drawing/2014/main" id="{B0A67D62-86BC-4221-9230-636F6C564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96964" y="1108946"/>
            <a:ext cx="1846470" cy="1846470"/>
          </a:xfrm>
          <a:prstGeom prst="rect">
            <a:avLst/>
          </a:prstGeom>
        </p:spPr>
      </p:pic>
      <p:pic>
        <p:nvPicPr>
          <p:cNvPr id="4" name="圖形 3" descr="針">
            <a:extLst>
              <a:ext uri="{FF2B5EF4-FFF2-40B4-BE49-F238E27FC236}">
                <a16:creationId xmlns:a16="http://schemas.microsoft.com/office/drawing/2014/main" id="{38A76C27-A31E-44EA-832A-A7AC397EC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50038" y="2354401"/>
            <a:ext cx="2713512" cy="271351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26806" y="6237975"/>
            <a:ext cx="629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</a:t>
            </a:r>
            <a:r>
              <a:rPr lang="en-US" altLang="zh-HK" sz="1200" u="sng" dirty="0" smtClean="0"/>
              <a:t>https</a:t>
            </a:r>
            <a:r>
              <a:rPr lang="en-US" altLang="zh-HK" sz="1200" u="sng" dirty="0"/>
              <a:t>://www.drugoffice.gov.hk/eps/do/tc/consumer/news_informations/dm_40.html</a:t>
            </a:r>
            <a:endParaRPr lang="zh-HK" altLang="en-US" sz="1200" u="sng" dirty="0"/>
          </a:p>
        </p:txBody>
      </p:sp>
      <p:sp>
        <p:nvSpPr>
          <p:cNvPr id="3" name="矩形 2"/>
          <p:cNvSpPr/>
          <p:nvPr/>
        </p:nvSpPr>
        <p:spPr>
          <a:xfrm>
            <a:off x="608716" y="1626208"/>
            <a:ext cx="40831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是甚麼？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96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1559</Words>
  <PresentationFormat>Widescreen</PresentationFormat>
  <Paragraphs>157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微軟正黑體</vt:lpstr>
      <vt:lpstr>新細明體</vt:lpstr>
      <vt:lpstr>微軟正黑體 Light</vt:lpstr>
      <vt:lpstr>Arial</vt:lpstr>
      <vt:lpstr>Calibri</vt:lpstr>
      <vt:lpstr>Calibri Light</vt:lpstr>
      <vt:lpstr>Times New Roman</vt:lpstr>
      <vt:lpstr>Wingdings</vt:lpstr>
      <vt:lpstr>Office 佈景主題</vt:lpstr>
      <vt:lpstr>1_Office 佈景主題</vt:lpstr>
      <vt:lpstr>2_Office 佈景主題</vt:lpstr>
      <vt:lpstr>同心抗疫—認識疫苗篇</vt:lpstr>
      <vt:lpstr>同心抗疫—認識疫苗篇　小學常識科學習重點</vt:lpstr>
      <vt:lpstr>同心抗疫—認識疫苗篇　小學常識科學習重點</vt:lpstr>
      <vt:lpstr>同心抗疫—認識疫苗篇　小學常識科學習重點</vt:lpstr>
      <vt:lpstr>PowerPoint Presentation</vt:lpstr>
      <vt:lpstr>PowerPoint Presentation</vt:lpstr>
      <vt:lpstr>1.  「香港兒童免疫接種計劃」</vt:lpstr>
      <vt:lpstr>PowerPoint Presentation</vt:lpstr>
      <vt:lpstr>   疫苗能保護我們的身體，使身體產生免疫力；防禦一些由病毒、細菌或其他致病原所引起的傳染病。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我們必須繼續保持個人和環境衞生，避免病毒傳播。</vt:lpstr>
      <vt:lpstr>停課期間不用返學校，除了進行網課，我們還可以善用時間做很多有意義的事情。</vt:lpstr>
      <vt:lpstr>抗疫的工作很艱鉅，有賴社會各界全力以赴，群策群力。我們要好好感謝他們。</vt:lpstr>
      <vt:lpstr>PowerPoint Presentation</vt:lpstr>
      <vt:lpstr>PowerPoint Presentation</vt:lpstr>
      <vt:lpstr>總結</vt:lpstr>
      <vt:lpstr>PowerPoint Presentation</vt:lpstr>
      <vt:lpstr>PowerPoint Presentation</vt:lpstr>
      <vt:lpstr>延伸學習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2020-06-22T08:11:51Z</dcterms:created>
  <dcterms:modified xsi:type="dcterms:W3CDTF">2022-03-08T02:17:21Z</dcterms:modified>
</cp:coreProperties>
</file>