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90" r:id="rId2"/>
    <p:sldId id="305" r:id="rId3"/>
    <p:sldId id="312" r:id="rId4"/>
    <p:sldId id="313" r:id="rId5"/>
    <p:sldId id="287" r:id="rId6"/>
    <p:sldId id="307" r:id="rId7"/>
    <p:sldId id="304" r:id="rId8"/>
    <p:sldId id="293" r:id="rId9"/>
    <p:sldId id="294" r:id="rId10"/>
    <p:sldId id="298" r:id="rId11"/>
    <p:sldId id="300" r:id="rId12"/>
    <p:sldId id="301" r:id="rId13"/>
    <p:sldId id="302" r:id="rId14"/>
    <p:sldId id="291" r:id="rId15"/>
  </p:sldIdLst>
  <p:sldSz cx="12192000" cy="6858000"/>
  <p:notesSz cx="9869488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0340"/>
    <a:srgbClr val="790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1"/>
    <p:restoredTop sz="93893"/>
  </p:normalViewPr>
  <p:slideViewPr>
    <p:cSldViewPr snapToGrid="0" snapToObjects="1">
      <p:cViewPr varScale="1">
        <p:scale>
          <a:sx n="61" d="100"/>
          <a:sy n="61" d="100"/>
        </p:scale>
        <p:origin x="8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-4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DD489-2779-43EC-BDA1-F499C9388F89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248EE-DBB4-42A7-AFB1-C230E152DC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702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0426" y="0"/>
            <a:ext cx="4276778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39D68-52A2-3245-BECC-324206EBA50D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41375"/>
            <a:ext cx="4040188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949" y="3241586"/>
            <a:ext cx="789559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6778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0426" y="6397806"/>
            <a:ext cx="4276778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74435-8270-8A41-B1D7-FE82C696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0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37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43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"/>
          <p:cNvSpPr txBox="1">
            <a:spLocks noGrp="1"/>
          </p:cNvSpPr>
          <p:nvPr>
            <p:ph type="title"/>
          </p:nvPr>
        </p:nvSpPr>
        <p:spPr>
          <a:xfrm>
            <a:off x="1375233" y="1532967"/>
            <a:ext cx="7680400" cy="9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altLang="zh-TW"/>
              <a:t>Click to edit Master title style</a:t>
            </a:r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1375233" y="2369500"/>
            <a:ext cx="7680400" cy="33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»"/>
              <a:defRPr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11409045" y="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5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4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6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4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2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0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7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8A6C8C-7747-9744-9121-50B93BA50D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E29FC6-D28B-4346-AAF3-1BC6ED271CF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54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kshuttlecock.org/?page_id=30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kshuttlecock.org/?page_id=30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kshuttlecock.org/?page_id=30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6742" y="2334995"/>
            <a:ext cx="9491625" cy="356616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足毽（三）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5867" dirty="0"/>
              <a:t>- </a:t>
            </a:r>
            <a:r>
              <a:rPr lang="zh-TW" altLang="en-US" sz="5400" dirty="0" smtClean="0">
                <a:solidFill>
                  <a:schemeClr val="tx1"/>
                </a:solidFill>
              </a:rPr>
              <a:t>基本比賽規則</a:t>
            </a:r>
            <a:r>
              <a:rPr lang="en-US" altLang="zh-TW" sz="5333" dirty="0">
                <a:solidFill>
                  <a:schemeClr val="tx1"/>
                </a:solidFill>
              </a:rPr>
              <a:t/>
            </a:r>
            <a:br>
              <a:rPr lang="en-US" altLang="zh-TW" sz="5333" dirty="0">
                <a:solidFill>
                  <a:schemeClr val="tx1"/>
                </a:solidFill>
              </a:rPr>
            </a:br>
            <a:r>
              <a:rPr lang="en-US" altLang="zh-TW" sz="5400" dirty="0">
                <a:solidFill>
                  <a:schemeClr val="tx1"/>
                </a:solidFill>
              </a:rPr>
              <a:t>- </a:t>
            </a:r>
            <a:r>
              <a:rPr lang="zh-TW" altLang="zh-TW" sz="5400" dirty="0">
                <a:solidFill>
                  <a:schemeClr val="tx1"/>
                </a:solidFill>
              </a:rPr>
              <a:t>連續控</a:t>
            </a:r>
            <a:r>
              <a:rPr lang="zh-TW" altLang="zh-TW" sz="5400" dirty="0" smtClean="0">
                <a:solidFill>
                  <a:schemeClr val="tx1"/>
                </a:solidFill>
              </a:rPr>
              <a:t>毽</a:t>
            </a:r>
            <a:r>
              <a:rPr lang="zh-TW" altLang="en-US" sz="5400" dirty="0" smtClean="0">
                <a:solidFill>
                  <a:schemeClr val="tx1"/>
                </a:solidFill>
              </a:rPr>
              <a:t>練習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6695106" y="812801"/>
            <a:ext cx="5124534" cy="47436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61617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CB6E2-6A63-48F3-B32E-7B569EB16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0668" y="507004"/>
            <a:ext cx="10058400" cy="3892168"/>
          </a:xfrm>
        </p:spPr>
        <p:txBody>
          <a:bodyPr>
            <a:normAutofit/>
          </a:bodyPr>
          <a:lstStyle/>
          <a:p>
            <a:r>
              <a:rPr lang="zh-TW" altLang="en-US" dirty="0"/>
              <a:t>練習 </a:t>
            </a:r>
            <a:r>
              <a:rPr lang="en-US" altLang="zh-TW" dirty="0"/>
              <a:t>– </a:t>
            </a:r>
            <a:r>
              <a:rPr lang="zh-TW" altLang="zh-TW" dirty="0"/>
              <a:t>連續控毽</a:t>
            </a:r>
            <a:endParaRPr lang="zh-TW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8413317" y="727789"/>
            <a:ext cx="3557010" cy="329266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42105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9683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練習（一）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97279" y="1831980"/>
            <a:ext cx="8121366" cy="4447522"/>
          </a:xfrm>
        </p:spPr>
        <p:txBody>
          <a:bodyPr>
            <a:noAutofit/>
          </a:bodyPr>
          <a:lstStyle/>
          <a:p>
            <a:pPr marL="135463" indent="0">
              <a:buNone/>
            </a:pPr>
            <a:r>
              <a:rPr lang="zh-TW" altLang="en-US" sz="3200" b="1" i="1" u="sng" dirty="0"/>
              <a:t>一手一腳</a:t>
            </a:r>
          </a:p>
          <a:p>
            <a:pPr lvl="1">
              <a:lnSpc>
                <a:spcPct val="150000"/>
              </a:lnSpc>
            </a:pPr>
            <a:r>
              <a:rPr lang="zh-TW" altLang="zh-TW" sz="2600" dirty="0"/>
              <a:t>手放在胸前方（一隻前臂距離）「放」毽</a:t>
            </a:r>
            <a:endParaRPr lang="en-US" altLang="zh-TW" sz="2600" dirty="0"/>
          </a:p>
          <a:p>
            <a:pPr lvl="1">
              <a:lnSpc>
                <a:spcPct val="150000"/>
              </a:lnSpc>
            </a:pPr>
            <a:r>
              <a:rPr lang="zh-TW" altLang="zh-TW" sz="2600" dirty="0"/>
              <a:t>用腳內側</a:t>
            </a:r>
            <a:r>
              <a:rPr lang="zh-TW" altLang="en-US" sz="2600" dirty="0"/>
              <a:t>／腳背</a:t>
            </a:r>
            <a:r>
              <a:rPr lang="zh-TW" altLang="zh-TW" sz="2600" dirty="0"/>
              <a:t>把毽子向上「踢」一下</a:t>
            </a:r>
            <a:endParaRPr lang="en-US" altLang="zh-TW" sz="2600" dirty="0"/>
          </a:p>
          <a:p>
            <a:pPr lvl="1">
              <a:lnSpc>
                <a:spcPct val="150000"/>
              </a:lnSpc>
            </a:pPr>
            <a:r>
              <a:rPr lang="zh-TW" altLang="zh-TW" sz="2600" dirty="0"/>
              <a:t>手「接」回</a:t>
            </a:r>
            <a:endParaRPr lang="en-US" altLang="zh-TW" sz="2600" dirty="0"/>
          </a:p>
          <a:p>
            <a:pPr lvl="1">
              <a:lnSpc>
                <a:spcPct val="150000"/>
              </a:lnSpc>
            </a:pPr>
            <a:r>
              <a:rPr lang="zh-TW" altLang="zh-TW" sz="2600" dirty="0"/>
              <a:t>成功接十五次後可換腳</a:t>
            </a:r>
            <a:r>
              <a:rPr lang="zh-TW" altLang="zh-TW" sz="2600" dirty="0" smtClean="0"/>
              <a:t>嘗試</a:t>
            </a:r>
            <a:endParaRPr lang="zh-TW" altLang="en-US" sz="2600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400" dirty="0" smtClean="0">
                <a:solidFill>
                  <a:srgbClr val="FF0000"/>
                </a:solidFill>
              </a:rPr>
              <a:t>*</a:t>
            </a:r>
            <a:r>
              <a:rPr lang="zh-TW" altLang="en-US" sz="2600" dirty="0" smtClean="0"/>
              <a:t> 如</a:t>
            </a:r>
            <a:r>
              <a:rPr lang="zh-TW" altLang="en-US" sz="2600" dirty="0"/>
              <a:t>家中沒有足毽，可以包裝紙巾、橡皮擦、紙球代替</a:t>
            </a:r>
            <a:endParaRPr lang="en-US" altLang="zh-TW" sz="2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2762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E2DE-FF26-4C9E-942F-D4AB518D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236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練習（二）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A810F-D943-40F5-B42F-0B55D8E57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5463" indent="0">
              <a:lnSpc>
                <a:spcPct val="100000"/>
              </a:lnSpc>
              <a:buNone/>
            </a:pPr>
            <a:r>
              <a:rPr lang="zh-TW" altLang="zh-TW" sz="3200" b="1" i="1" u="sng" dirty="0"/>
              <a:t>一手一腳</a:t>
            </a:r>
            <a:r>
              <a:rPr lang="zh-TW" altLang="en-US" sz="3200" b="1" i="1" u="sng" dirty="0"/>
              <a:t>加步法（</a:t>
            </a:r>
            <a:r>
              <a:rPr lang="zh-TW" altLang="en-US" sz="3200" b="1" i="1" u="sng" dirty="0">
                <a:sym typeface="Wingdings"/>
              </a:rPr>
              <a:t>原地踏</a:t>
            </a:r>
            <a:r>
              <a:rPr lang="en-US" altLang="zh-TW" sz="3200" b="1" i="1" u="sng" dirty="0">
                <a:sym typeface="Wingdings"/>
              </a:rPr>
              <a:t> 2</a:t>
            </a:r>
            <a:r>
              <a:rPr lang="zh-TW" altLang="en-US" sz="3200" b="1" i="1" u="sng" dirty="0">
                <a:sym typeface="Wingdings"/>
              </a:rPr>
              <a:t>步） </a:t>
            </a:r>
            <a:endParaRPr lang="en-US" altLang="zh-TW" sz="3200" b="1" i="1" u="sng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/>
              <a:t>續練習（一）：</a:t>
            </a:r>
            <a:r>
              <a:rPr lang="zh-TW" altLang="zh-TW" sz="2600" dirty="0"/>
              <a:t>一手一腳</a:t>
            </a:r>
            <a:r>
              <a:rPr lang="zh-TW" altLang="en-US" sz="2600" dirty="0"/>
              <a:t>的「放」</a:t>
            </a:r>
            <a:r>
              <a:rPr lang="en-US" altLang="zh-TW" sz="2600" dirty="0"/>
              <a:t> </a:t>
            </a:r>
            <a:r>
              <a:rPr lang="en-US" altLang="zh-TW" sz="2600" dirty="0">
                <a:sym typeface="Wingdings"/>
              </a:rPr>
              <a:t> </a:t>
            </a:r>
            <a:r>
              <a:rPr lang="zh-TW" altLang="en-US" sz="2600" dirty="0">
                <a:sym typeface="Wingdings"/>
              </a:rPr>
              <a:t>「踢」</a:t>
            </a:r>
            <a:r>
              <a:rPr lang="en-US" altLang="zh-TW" sz="2600" dirty="0">
                <a:sym typeface="Wingdings"/>
              </a:rPr>
              <a:t>  </a:t>
            </a:r>
            <a:r>
              <a:rPr lang="zh-TW" altLang="en-US" sz="2600" dirty="0">
                <a:sym typeface="Wingdings"/>
              </a:rPr>
              <a:t>「接」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>
                <a:sym typeface="Wingdings"/>
              </a:rPr>
              <a:t>若以右腳踢：</a:t>
            </a:r>
            <a:endParaRPr lang="en-US" altLang="zh-TW" sz="2600" dirty="0">
              <a:sym typeface="Wingding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2600" dirty="0">
                <a:sym typeface="Wingdings"/>
              </a:rPr>
              <a:t>右腳還原踏地面 </a:t>
            </a:r>
            <a:r>
              <a:rPr lang="en-US" altLang="zh-TW" sz="2600" dirty="0">
                <a:sym typeface="Wingdings"/>
              </a:rPr>
              <a:t> </a:t>
            </a:r>
            <a:r>
              <a:rPr lang="zh-TW" altLang="en-US" sz="2600" dirty="0">
                <a:sym typeface="Wingdings"/>
              </a:rPr>
              <a:t>左腳原地踏</a:t>
            </a:r>
            <a:r>
              <a:rPr lang="en-US" altLang="zh-TW" sz="2600" dirty="0">
                <a:sym typeface="Wingdings"/>
              </a:rPr>
              <a:t> 1</a:t>
            </a:r>
            <a:r>
              <a:rPr lang="zh-TW" altLang="en-US" sz="2600" dirty="0">
                <a:sym typeface="Wingdings"/>
              </a:rPr>
              <a:t>步 </a:t>
            </a:r>
            <a:r>
              <a:rPr lang="en-US" altLang="zh-TW" sz="2600" dirty="0">
                <a:sym typeface="Wingdings"/>
              </a:rPr>
              <a:t> </a:t>
            </a:r>
            <a:r>
              <a:rPr lang="zh-TW" altLang="en-US" sz="2600" dirty="0"/>
              <a:t>「放」</a:t>
            </a:r>
            <a:r>
              <a:rPr lang="en-US" altLang="zh-TW" sz="2600" dirty="0"/>
              <a:t> </a:t>
            </a:r>
            <a:r>
              <a:rPr lang="en-US" altLang="zh-TW" sz="2600" dirty="0">
                <a:sym typeface="Wingdings"/>
              </a:rPr>
              <a:t> </a:t>
            </a:r>
            <a:r>
              <a:rPr lang="zh-TW" altLang="en-US" sz="2600" dirty="0">
                <a:sym typeface="Wingdings"/>
              </a:rPr>
              <a:t>「踢」</a:t>
            </a:r>
            <a:r>
              <a:rPr lang="en-US" altLang="zh-TW" sz="2600" dirty="0">
                <a:sym typeface="Wingdings"/>
              </a:rPr>
              <a:t>  </a:t>
            </a:r>
            <a:r>
              <a:rPr lang="zh-TW" altLang="en-US" sz="2600" dirty="0">
                <a:sym typeface="Wingdings"/>
              </a:rPr>
              <a:t>「接」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/>
              <a:t>口訣：放 </a:t>
            </a:r>
            <a:r>
              <a:rPr lang="en-US" altLang="zh-TW" sz="2600" dirty="0">
                <a:sym typeface="Wingdings"/>
              </a:rPr>
              <a:t> </a:t>
            </a:r>
            <a:r>
              <a:rPr lang="zh-TW" altLang="en-US" sz="2600" dirty="0">
                <a:sym typeface="Wingdings"/>
              </a:rPr>
              <a:t>踢 </a:t>
            </a:r>
            <a:r>
              <a:rPr lang="en-US" altLang="zh-TW" sz="2600" dirty="0">
                <a:sym typeface="Wingdings"/>
              </a:rPr>
              <a:t> </a:t>
            </a:r>
            <a:r>
              <a:rPr lang="zh-TW" altLang="en-US" sz="2600" dirty="0">
                <a:sym typeface="Wingdings"/>
              </a:rPr>
              <a:t>接  右 </a:t>
            </a:r>
            <a:r>
              <a:rPr lang="en-US" altLang="zh-TW" sz="2600" dirty="0">
                <a:sym typeface="Wingdings"/>
              </a:rPr>
              <a:t> </a:t>
            </a:r>
            <a:r>
              <a:rPr lang="zh-TW" altLang="en-US" sz="2600" dirty="0">
                <a:sym typeface="Wingdings"/>
              </a:rPr>
              <a:t>左</a:t>
            </a:r>
            <a:r>
              <a:rPr lang="en-US" altLang="zh-TW" sz="2600" dirty="0">
                <a:sym typeface="Wingdings"/>
              </a:rPr>
              <a:t> </a:t>
            </a:r>
            <a:r>
              <a:rPr lang="zh-TW" altLang="en-US" sz="2600" dirty="0">
                <a:sym typeface="Wingdings"/>
              </a:rPr>
              <a:t></a:t>
            </a:r>
            <a:r>
              <a:rPr lang="en-US" altLang="zh-TW" sz="2600" dirty="0">
                <a:sym typeface="Wingdings"/>
              </a:rPr>
              <a:t> </a:t>
            </a:r>
            <a:r>
              <a:rPr lang="zh-TW" altLang="en-US" sz="2600" dirty="0">
                <a:sym typeface="Wingdings"/>
              </a:rPr>
              <a:t> </a:t>
            </a:r>
            <a:r>
              <a:rPr lang="zh-TW" altLang="en-US" sz="2600" dirty="0"/>
              <a:t>放</a:t>
            </a:r>
            <a:r>
              <a:rPr lang="en-US" altLang="zh-TW" sz="2600" dirty="0"/>
              <a:t> </a:t>
            </a:r>
            <a:r>
              <a:rPr lang="en-US" altLang="zh-TW" sz="2600" dirty="0">
                <a:sym typeface="Wingdings"/>
              </a:rPr>
              <a:t> </a:t>
            </a:r>
            <a:r>
              <a:rPr lang="zh-TW" altLang="en-US" sz="2600" dirty="0">
                <a:sym typeface="Wingdings"/>
              </a:rPr>
              <a:t>踢</a:t>
            </a:r>
            <a:r>
              <a:rPr lang="en-US" altLang="zh-TW" sz="2600" dirty="0">
                <a:sym typeface="Wingdings"/>
              </a:rPr>
              <a:t>  </a:t>
            </a:r>
            <a:r>
              <a:rPr lang="zh-TW" altLang="en-US" sz="2600" dirty="0">
                <a:sym typeface="Wingdings"/>
              </a:rPr>
              <a:t>接 </a:t>
            </a:r>
            <a:r>
              <a:rPr lang="en-US" altLang="zh-TW" sz="2600" dirty="0">
                <a:sym typeface="Wingdings"/>
              </a:rPr>
              <a:t>…</a:t>
            </a:r>
            <a:endParaRPr lang="zh-TW" altLang="en-US" sz="26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7003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E2DE-FF26-4C9E-942F-D4AB518D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38344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練習（三）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A810F-D943-40F5-B42F-0B55D8E57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36545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zh-TW" sz="4100" b="1" i="1" u="sng" dirty="0"/>
              <a:t>多手多腳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TW" altLang="en-US" sz="3100" dirty="0"/>
              <a:t>續練習（二），但以腳</a:t>
            </a:r>
            <a:r>
              <a:rPr lang="zh-TW" altLang="en-US" sz="3100" dirty="0">
                <a:sym typeface="Wingdings"/>
              </a:rPr>
              <a:t>踢</a:t>
            </a:r>
            <a:r>
              <a:rPr lang="zh-TW" altLang="en-US" sz="3100" dirty="0"/>
              <a:t>取代接</a:t>
            </a:r>
            <a:endParaRPr lang="en-US" altLang="zh-TW" sz="31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TW" altLang="en-US" sz="3100" dirty="0"/>
              <a:t>當毽偏離身體時，最多可用手掌拍毽</a:t>
            </a:r>
            <a:r>
              <a:rPr lang="en-US" altLang="zh-TW" sz="3100" dirty="0"/>
              <a:t>1</a:t>
            </a:r>
            <a:r>
              <a:rPr lang="zh-TW" altLang="en-US" sz="3100" dirty="0"/>
              <a:t>下，然後繼續控毽</a:t>
            </a:r>
            <a:endParaRPr lang="en-US" altLang="zh-TW" sz="31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TW" altLang="zh-TW" sz="3100" dirty="0"/>
              <a:t>以累積踢得最多下數為目標</a:t>
            </a:r>
            <a:endParaRPr lang="en-US" altLang="zh-TW" sz="3100" dirty="0"/>
          </a:p>
        </p:txBody>
      </p:sp>
    </p:spTree>
    <p:extLst>
      <p:ext uri="{BB962C8B-B14F-4D97-AF65-F5344CB8AC3E}">
        <p14:creationId xmlns:p14="http://schemas.microsoft.com/office/powerpoint/2010/main" val="308801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221" y="2489201"/>
            <a:ext cx="2801419" cy="1240052"/>
          </a:xfrm>
        </p:spPr>
        <p:txBody>
          <a:bodyPr/>
          <a:lstStyle/>
          <a:p>
            <a:r>
              <a:rPr lang="zh-TW" altLang="en-US" sz="8000" b="1" dirty="0">
                <a:solidFill>
                  <a:srgbClr val="1B6B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謝謝！</a:t>
            </a:r>
            <a:endParaRPr lang="en-US" sz="8000" b="1" dirty="0">
              <a:solidFill>
                <a:srgbClr val="1B6B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23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1650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學習目標</a:t>
            </a:r>
            <a:endParaRPr lang="zh-TW" altLang="en-US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認識足毽的比賽規則和計勝方法</a:t>
            </a:r>
            <a:endParaRPr lang="en-US" altLang="zh-TW" sz="4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了解遵規守法、公平競賽的重要性</a:t>
            </a:r>
            <a:endParaRPr lang="en-US" altLang="zh-TW" sz="4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連續</a:t>
            </a:r>
            <a:r>
              <a:rPr lang="zh-TW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控毽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練習</a:t>
            </a:r>
            <a:endParaRPr lang="zh-TW" altLang="en-US" sz="4800" i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319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95811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足毽</a:t>
            </a:r>
            <a:r>
              <a:rPr lang="zh-TW" alt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比賽規則</a:t>
            </a:r>
            <a:r>
              <a:rPr lang="en-US" altLang="zh-TW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endParaRPr lang="zh-TW" altLang="en-US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2823" y="1828800"/>
            <a:ext cx="10427313" cy="4556234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場地面積：</a:t>
            </a:r>
            <a:endParaRPr lang="en-US" altLang="zh-TW" sz="2800" u="sng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場地為長方形，長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11.88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米，寬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6.10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米。場地上空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米以內以及場地四周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米不得有障礙物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u="sng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毽</a:t>
            </a:r>
            <a:r>
              <a:rPr lang="zh-TW" altLang="en-US" sz="28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網的高度</a:t>
            </a:r>
            <a:r>
              <a:rPr lang="zh-TW" altLang="en-US" sz="28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u="sng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網的中部頂端距地面垂直高度為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1.5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1.6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米。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服裝：</a:t>
            </a:r>
            <a:endParaRPr lang="en-US" altLang="zh-TW" sz="2800" u="sng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運動員上身必須穿著印有號碼的球衣，下身必須穿著短褲。</a:t>
            </a:r>
          </a:p>
          <a:p>
            <a:endParaRPr lang="zh-TW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233285" y="5784481"/>
            <a:ext cx="4958715" cy="6005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 smtClean="0"/>
              <a:t> </a:t>
            </a:r>
            <a:r>
              <a:rPr lang="zh-TW" altLang="en-US" sz="1500" dirty="0" smtClean="0">
                <a:solidFill>
                  <a:schemeClr val="tx1"/>
                </a:solidFill>
              </a:rPr>
              <a:t>資料來源</a:t>
            </a:r>
            <a:r>
              <a:rPr lang="en-US" altLang="zh-TW" sz="1500" dirty="0" smtClean="0">
                <a:solidFill>
                  <a:schemeClr val="tx1"/>
                </a:solidFill>
              </a:rPr>
              <a:t>︰</a:t>
            </a:r>
            <a:r>
              <a:rPr lang="zh-TW" altLang="en-US" sz="1500" dirty="0" smtClean="0">
                <a:solidFill>
                  <a:schemeClr val="tx1"/>
                </a:solidFill>
              </a:rPr>
              <a:t>香港足毽總會  足毽競賽賽</a:t>
            </a:r>
            <a:r>
              <a:rPr lang="zh-TW" altLang="en-US" sz="1500" dirty="0">
                <a:solidFill>
                  <a:schemeClr val="tx1"/>
                </a:solidFill>
              </a:rPr>
              <a:t>例 </a:t>
            </a:r>
            <a:r>
              <a:rPr lang="en-US" altLang="zh-TW" sz="1500" dirty="0" smtClean="0">
                <a:solidFill>
                  <a:schemeClr val="tx1"/>
                </a:solidFill>
              </a:rPr>
              <a:t>(2016</a:t>
            </a:r>
            <a:r>
              <a:rPr lang="zh-TW" altLang="en-US" sz="1500" dirty="0" smtClean="0">
                <a:solidFill>
                  <a:schemeClr val="tx1"/>
                </a:solidFill>
              </a:rPr>
              <a:t>年</a:t>
            </a:r>
            <a:r>
              <a:rPr lang="en-US" altLang="zh-TW" sz="1500" dirty="0" smtClean="0">
                <a:solidFill>
                  <a:schemeClr val="tx1"/>
                </a:solidFill>
              </a:rPr>
              <a:t>6</a:t>
            </a:r>
            <a:r>
              <a:rPr lang="zh-TW" altLang="en-US" sz="1500" dirty="0" smtClean="0">
                <a:solidFill>
                  <a:schemeClr val="tx1"/>
                </a:solidFill>
              </a:rPr>
              <a:t>月修訂</a:t>
            </a:r>
            <a:r>
              <a:rPr lang="en-US" altLang="zh-TW" sz="1500" dirty="0" smtClean="0">
                <a:solidFill>
                  <a:schemeClr val="tx1"/>
                </a:solidFill>
              </a:rPr>
              <a:t>) </a:t>
            </a:r>
            <a:r>
              <a:rPr lang="en-US" altLang="zh-TW" sz="1500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altLang="zh-TW" sz="1500" dirty="0">
                <a:solidFill>
                  <a:schemeClr val="tx1"/>
                </a:solidFill>
                <a:hlinkClick r:id="rId2"/>
              </a:rPr>
              <a:t>://www.hkshuttlecock.org/?</a:t>
            </a:r>
            <a:r>
              <a:rPr lang="en-US" altLang="zh-TW" sz="1500" dirty="0" smtClean="0">
                <a:solidFill>
                  <a:schemeClr val="tx1"/>
                </a:solidFill>
                <a:hlinkClick r:id="rId2"/>
              </a:rPr>
              <a:t>page_id=308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TW" altLang="en-US" sz="1500" dirty="0"/>
          </a:p>
        </p:txBody>
      </p:sp>
    </p:spTree>
    <p:extLst>
      <p:ext uri="{BB962C8B-B14F-4D97-AF65-F5344CB8AC3E}">
        <p14:creationId xmlns:p14="http://schemas.microsoft.com/office/powerpoint/2010/main" val="93432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95811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足毽</a:t>
            </a:r>
            <a:r>
              <a:rPr lang="zh-TW" alt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比賽規則</a:t>
            </a:r>
            <a:r>
              <a:rPr lang="en-US" altLang="zh-TW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zh-TW" altLang="en-US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2823" y="1828800"/>
            <a:ext cx="10643301" cy="4556234"/>
          </a:xfrm>
        </p:spPr>
        <p:txBody>
          <a:bodyPr>
            <a:normAutofit lnSpcReduction="10000"/>
          </a:bodyPr>
          <a:lstStyle/>
          <a:p>
            <a:r>
              <a:rPr lang="zh-TW" altLang="en-US" sz="2400" u="sng" dirty="0"/>
              <a:t>比賽隊的</a:t>
            </a:r>
            <a:r>
              <a:rPr lang="zh-TW" altLang="en-US" sz="2400" u="sng" dirty="0" smtClean="0"/>
              <a:t>組成</a:t>
            </a:r>
            <a:r>
              <a:rPr lang="en-US" altLang="zh-TW" sz="24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﹕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團體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賽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﹕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比賽隊由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人組成，上場比賽毽員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人，其中隊長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雙人賽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比賽隊由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人組成，其中隊長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發毽隊員須站在本方發毽區內，用手持球，將球拋起，用腳踢向對方場區，使比賽進行。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足毽踢入對方場區前，在本方場區最多只能擊毽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次。每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個毽員不得連續觸毽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次或以上。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毽員可用頭、身軀、腿或腳，但不得用手或臂觸毽。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每局比賽中，每隊可以要求兩次暫停，每次暫停時間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超過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30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秒鐘。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96802" y="6383570"/>
            <a:ext cx="4958715" cy="6005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 smtClean="0"/>
              <a:t> </a:t>
            </a:r>
            <a:r>
              <a:rPr lang="zh-TW" altLang="en-US" sz="1500" dirty="0" smtClean="0">
                <a:solidFill>
                  <a:schemeClr val="tx1"/>
                </a:solidFill>
              </a:rPr>
              <a:t>資料來源</a:t>
            </a:r>
            <a:r>
              <a:rPr lang="en-US" altLang="zh-TW" sz="1500" dirty="0" smtClean="0">
                <a:solidFill>
                  <a:schemeClr val="tx1"/>
                </a:solidFill>
              </a:rPr>
              <a:t>︰</a:t>
            </a:r>
            <a:r>
              <a:rPr lang="zh-TW" altLang="en-US" sz="1500" dirty="0" smtClean="0">
                <a:solidFill>
                  <a:schemeClr val="tx1"/>
                </a:solidFill>
              </a:rPr>
              <a:t>香港足毽總會  足毽競賽賽</a:t>
            </a:r>
            <a:r>
              <a:rPr lang="zh-TW" altLang="en-US" sz="1500" dirty="0">
                <a:solidFill>
                  <a:schemeClr val="tx1"/>
                </a:solidFill>
              </a:rPr>
              <a:t>例 </a:t>
            </a:r>
            <a:r>
              <a:rPr lang="en-US" altLang="zh-TW" sz="1500" dirty="0" smtClean="0">
                <a:solidFill>
                  <a:schemeClr val="tx1"/>
                </a:solidFill>
              </a:rPr>
              <a:t>(2016</a:t>
            </a:r>
            <a:r>
              <a:rPr lang="zh-TW" altLang="en-US" sz="1500" dirty="0" smtClean="0">
                <a:solidFill>
                  <a:schemeClr val="tx1"/>
                </a:solidFill>
              </a:rPr>
              <a:t>年</a:t>
            </a:r>
            <a:r>
              <a:rPr lang="en-US" altLang="zh-TW" sz="1500" dirty="0" smtClean="0">
                <a:solidFill>
                  <a:schemeClr val="tx1"/>
                </a:solidFill>
              </a:rPr>
              <a:t>6</a:t>
            </a:r>
            <a:r>
              <a:rPr lang="zh-TW" altLang="en-US" sz="1500" dirty="0" smtClean="0">
                <a:solidFill>
                  <a:schemeClr val="tx1"/>
                </a:solidFill>
              </a:rPr>
              <a:t>月修訂</a:t>
            </a:r>
            <a:r>
              <a:rPr lang="en-US" altLang="zh-TW" sz="1500" dirty="0" smtClean="0">
                <a:solidFill>
                  <a:schemeClr val="tx1"/>
                </a:solidFill>
              </a:rPr>
              <a:t>) </a:t>
            </a:r>
            <a:r>
              <a:rPr lang="en-US" altLang="zh-TW" sz="1500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altLang="zh-TW" sz="1500" dirty="0">
                <a:solidFill>
                  <a:schemeClr val="tx1"/>
                </a:solidFill>
                <a:hlinkClick r:id="rId2"/>
              </a:rPr>
              <a:t>://www.hkshuttlecock.org/?</a:t>
            </a:r>
            <a:r>
              <a:rPr lang="en-US" altLang="zh-TW" sz="1500" dirty="0" smtClean="0">
                <a:solidFill>
                  <a:schemeClr val="tx1"/>
                </a:solidFill>
                <a:hlinkClick r:id="rId2"/>
              </a:rPr>
              <a:t>page_id=308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TW" altLang="en-US" sz="1500" dirty="0"/>
          </a:p>
        </p:txBody>
      </p:sp>
    </p:spTree>
    <p:extLst>
      <p:ext uri="{BB962C8B-B14F-4D97-AF65-F5344CB8AC3E}">
        <p14:creationId xmlns:p14="http://schemas.microsoft.com/office/powerpoint/2010/main" val="340110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9537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基本</a:t>
            </a:r>
            <a:r>
              <a:rPr lang="zh-TW" alt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比賽項目及</a:t>
            </a:r>
            <a:r>
              <a:rPr lang="zh-TW" altLang="en-US" sz="6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計勝方法</a:t>
            </a:r>
            <a:endParaRPr lang="en-US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233238" y="1862185"/>
            <a:ext cx="9550376" cy="37786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足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毽比賽分為七個項目，包括男 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女子單人、男 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女子雙人、混雙（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2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）及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 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女子團體賽（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3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採用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三局兩勝制，每局為直接得分制，每局 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分制</a:t>
            </a: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如比賽分數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為「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」，不論輸贏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輪換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發毽權，直至打破平局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為止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即某隊領先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於決勝局中，任何一方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，雙方必須換邊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繼續比賽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126480" y="5658182"/>
            <a:ext cx="5303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參考</a:t>
            </a:r>
            <a:r>
              <a:rPr lang="zh-TW" alt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影片</a:t>
            </a:r>
            <a:r>
              <a:rPr lang="en-US" altLang="zh-TW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2017</a:t>
            </a:r>
            <a:r>
              <a:rPr lang="zh-TW" alt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足毽世錦賽介紹短片 （香港足毽總會，</a:t>
            </a:r>
            <a:r>
              <a:rPr lang="en-US" altLang="zh-TW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r>
              <a:rPr lang="zh-TW" alt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lang="en-US" altLang="zh-TW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TW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https://www.youtube.com/watch?v=KYT-2HAo1IM&amp;t=97s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6513" y="5658182"/>
            <a:ext cx="4958715" cy="6005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 smtClean="0"/>
              <a:t> </a:t>
            </a:r>
            <a:r>
              <a:rPr lang="zh-TW" altLang="en-US" sz="1500" dirty="0" smtClean="0">
                <a:solidFill>
                  <a:schemeClr val="tx1"/>
                </a:solidFill>
              </a:rPr>
              <a:t>資料來源</a:t>
            </a:r>
            <a:r>
              <a:rPr lang="en-US" altLang="zh-TW" sz="1500" dirty="0" smtClean="0">
                <a:solidFill>
                  <a:schemeClr val="tx1"/>
                </a:solidFill>
              </a:rPr>
              <a:t>︰</a:t>
            </a:r>
            <a:r>
              <a:rPr lang="zh-TW" altLang="en-US" sz="1500" dirty="0" smtClean="0">
                <a:solidFill>
                  <a:schemeClr val="tx1"/>
                </a:solidFill>
              </a:rPr>
              <a:t>香港足毽總會  足毽競賽賽</a:t>
            </a:r>
            <a:r>
              <a:rPr lang="zh-TW" altLang="en-US" sz="1500" dirty="0">
                <a:solidFill>
                  <a:schemeClr val="tx1"/>
                </a:solidFill>
              </a:rPr>
              <a:t>例 </a:t>
            </a:r>
            <a:r>
              <a:rPr lang="en-US" altLang="zh-TW" sz="1500" dirty="0" smtClean="0">
                <a:solidFill>
                  <a:schemeClr val="tx1"/>
                </a:solidFill>
              </a:rPr>
              <a:t>(2016</a:t>
            </a:r>
            <a:r>
              <a:rPr lang="zh-TW" altLang="en-US" sz="1500" dirty="0" smtClean="0">
                <a:solidFill>
                  <a:schemeClr val="tx1"/>
                </a:solidFill>
              </a:rPr>
              <a:t>年</a:t>
            </a:r>
            <a:r>
              <a:rPr lang="en-US" altLang="zh-TW" sz="1500" dirty="0" smtClean="0">
                <a:solidFill>
                  <a:schemeClr val="tx1"/>
                </a:solidFill>
              </a:rPr>
              <a:t>6</a:t>
            </a:r>
            <a:r>
              <a:rPr lang="zh-TW" altLang="en-US" sz="1500" dirty="0" smtClean="0">
                <a:solidFill>
                  <a:schemeClr val="tx1"/>
                </a:solidFill>
              </a:rPr>
              <a:t>月修訂</a:t>
            </a:r>
            <a:r>
              <a:rPr lang="en-US" altLang="zh-TW" sz="1500" dirty="0" smtClean="0">
                <a:solidFill>
                  <a:schemeClr val="tx1"/>
                </a:solidFill>
              </a:rPr>
              <a:t>) </a:t>
            </a:r>
            <a:r>
              <a:rPr lang="en-US" altLang="zh-TW" sz="1500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altLang="zh-TW" sz="1500" dirty="0">
                <a:solidFill>
                  <a:schemeClr val="tx1"/>
                </a:solidFill>
                <a:hlinkClick r:id="rId2"/>
              </a:rPr>
              <a:t>://www.hkshuttlecock.org/?</a:t>
            </a:r>
            <a:r>
              <a:rPr lang="en-US" altLang="zh-TW" sz="1500" dirty="0" smtClean="0">
                <a:solidFill>
                  <a:schemeClr val="tx1"/>
                </a:solidFill>
                <a:hlinkClick r:id="rId2"/>
              </a:rPr>
              <a:t>page_id=308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TW" altLang="en-US" sz="1500" dirty="0"/>
          </a:p>
        </p:txBody>
      </p:sp>
    </p:spTree>
    <p:extLst>
      <p:ext uri="{BB962C8B-B14F-4D97-AF65-F5344CB8AC3E}">
        <p14:creationId xmlns:p14="http://schemas.microsoft.com/office/powerpoint/2010/main" val="73267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247" y="357188"/>
            <a:ext cx="9392574" cy="1469660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lang="zh-TW" alt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正確</a:t>
            </a:r>
            <a:r>
              <a:rPr lang="zh-TW" alt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</a:t>
            </a:r>
            <a:r>
              <a:rPr lang="zh-TW" alt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價值觀</a:t>
            </a:r>
            <a:r>
              <a:rPr lang="zh-TW" alt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及</a:t>
            </a:r>
            <a:r>
              <a:rPr lang="zh-TW" alt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態度</a:t>
            </a:r>
            <a:r>
              <a:rPr lang="en-US" altLang="zh-TW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﹕</a:t>
            </a:r>
            <a:br>
              <a:rPr lang="en-US" altLang="zh-TW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遵守</a:t>
            </a:r>
            <a:r>
              <a:rPr lang="zh-TW" alt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規則的</a:t>
            </a:r>
            <a:r>
              <a:rPr lang="zh-TW" alt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重要性</a:t>
            </a:r>
            <a:endParaRPr lang="zh-TW" altLang="en-US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376" y="1838342"/>
            <a:ext cx="10972800" cy="467003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</a:pPr>
            <a:r>
              <a:rPr lang="zh-TW" altLang="en-US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向同學提問</a:t>
            </a:r>
            <a:r>
              <a:rPr lang="en-US" altLang="zh-TW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pPr marL="0" indent="0">
              <a:lnSpc>
                <a:spcPct val="120000"/>
              </a:lnSpc>
            </a:pPr>
            <a:r>
              <a:rPr lang="en-US" altLang="zh-TW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(1) </a:t>
            </a:r>
            <a:r>
              <a:rPr lang="zh-TW" altLang="en-US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試想想，若比賽不設立任何規則或有同學不按規則進行比賽，會有甚麼後果？</a:t>
            </a:r>
            <a:endParaRPr lang="en-US" altLang="zh-TW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en-US" altLang="zh-TW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    (</a:t>
            </a:r>
            <a:r>
              <a:rPr lang="zh-TW" altLang="en-US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不公平下得分或勝出；有意外發生或其他合理答案</a:t>
            </a:r>
            <a:r>
              <a:rPr lang="en-US" altLang="zh-TW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lnSpc>
                <a:spcPct val="120000"/>
              </a:lnSpc>
            </a:pPr>
            <a:r>
              <a:rPr lang="en-US" altLang="zh-TW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(2) </a:t>
            </a:r>
            <a:r>
              <a:rPr lang="zh-TW" altLang="en-US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同學認為設立規則及遵守規則重要嗎？為甚麼？</a:t>
            </a:r>
            <a:endParaRPr lang="en-US" altLang="zh-TW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en-US" altLang="zh-TW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en-US" altLang="zh-TW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非常重要、讓各人可依從法規處理事情、對所有人也會公平或其他合理答案</a:t>
            </a:r>
            <a:r>
              <a:rPr lang="en-US" altLang="zh-TW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1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  <a:r>
              <a:rPr lang="en-US" altLang="zh-TW" sz="1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1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同學</a:t>
            </a: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們必須緊記</a:t>
            </a:r>
            <a:r>
              <a:rPr lang="en-US" altLang="zh-TW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一位盡責的</a:t>
            </a:r>
            <a:r>
              <a:rPr lang="zh-TW" altLang="en-US" sz="1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公民須「</a:t>
            </a: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有規必守、有法必依」，任何時候也要</a:t>
            </a:r>
            <a:r>
              <a:rPr lang="zh-TW" altLang="en-US" sz="1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遵守法規，這樣</a:t>
            </a: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才可以讓自己和他人在一個安全、舒適、公平的環境下生活</a:t>
            </a:r>
            <a:r>
              <a:rPr lang="zh-TW" altLang="en-US" sz="1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</a:pPr>
            <a:endParaRPr lang="en-US" altLang="zh-TW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000"/>
              </a:lnSpc>
            </a:pPr>
            <a:endParaRPr lang="en-US" altLang="zh-TW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9336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D18FBC7-32E8-4105-A6F5-31ACE10B0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zh-TW" altLang="en-US" dirty="0">
                <a:solidFill>
                  <a:srgbClr val="002060"/>
                </a:solidFill>
              </a:rPr>
              <a:t>考考你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4113-1F20-4854-A4AC-5CE74AF34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70533"/>
            <a:ext cx="7469671" cy="39887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足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毽比賽共分為多少個項目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足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毽比賽每局可要求多少次暫停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(2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暫停限時多少秒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隊最多擊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毽多少次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，便要把毽踢入對方場區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連續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控毽練習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準備好就馬上開始！</a:t>
            </a:r>
          </a:p>
        </p:txBody>
      </p:sp>
      <p:pic>
        <p:nvPicPr>
          <p:cNvPr id="5" name="Picture 4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3837475D-2FDE-4321-AB11-11735AC33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9311" y="1845733"/>
            <a:ext cx="2886478" cy="4982270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C12217B-B4C8-46A1-94AD-53311FAB074D}"/>
              </a:ext>
            </a:extLst>
          </p:cNvPr>
          <p:cNvSpPr/>
          <p:nvPr/>
        </p:nvSpPr>
        <p:spPr>
          <a:xfrm>
            <a:off x="894734" y="1734207"/>
            <a:ext cx="7997017" cy="4583237"/>
          </a:xfrm>
          <a:prstGeom prst="wedgeRoundRectCallout">
            <a:avLst>
              <a:gd name="adj1" fmla="val 58337"/>
              <a:gd name="adj2" fmla="val -8834"/>
              <a:gd name="adj3" fmla="val 1666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6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4484-8536-46C3-A760-0A4B063F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61514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足</a:t>
            </a:r>
            <a:r>
              <a:rPr lang="zh-TW" alt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毽基本</a:t>
            </a:r>
            <a:r>
              <a:rPr lang="zh-TW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傳接四</a:t>
            </a:r>
            <a:r>
              <a:rPr lang="zh-TW" alt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式在</a:t>
            </a:r>
            <a:r>
              <a:rPr lang="zh-TW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比賽中</a:t>
            </a:r>
            <a:r>
              <a:rPr lang="zh-TW" alt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運用</a:t>
            </a:r>
            <a:r>
              <a:rPr lang="en-US" altLang="zh-TW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sz="31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D75B3-925D-4409-A3F3-050C0DC05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915" y="2592267"/>
            <a:ext cx="3864685" cy="303823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控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／接毽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升毽（助攻）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傳毽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控制毽的軌道、方向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zh-TW" altLang="en-US" sz="2800" dirty="0"/>
          </a:p>
          <a:p>
            <a:endParaRPr lang="zh-TW" alt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640" y="2422637"/>
            <a:ext cx="1527361" cy="203106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652" y="2438363"/>
            <a:ext cx="1509993" cy="200797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778" y="2438363"/>
            <a:ext cx="1508801" cy="2006385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580" y="2438362"/>
            <a:ext cx="1538516" cy="204589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36D75B3-925D-4409-A3F3-050C0DC05893}"/>
              </a:ext>
            </a:extLst>
          </p:cNvPr>
          <p:cNvSpPr txBox="1">
            <a:spLocks/>
          </p:cNvSpPr>
          <p:nvPr/>
        </p:nvSpPr>
        <p:spPr>
          <a:xfrm>
            <a:off x="1236232" y="1617035"/>
            <a:ext cx="10058400" cy="303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zh-TW" altLang="en-US" sz="2800" dirty="0" smtClean="0"/>
          </a:p>
          <a:p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588348" y="1708408"/>
            <a:ext cx="772309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1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基本四式（腳內側、腳背、膝踢、腳外側）</a:t>
            </a:r>
            <a:endParaRPr lang="zh-TW" alt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88348" y="6007287"/>
            <a:ext cx="9427778" cy="52967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800" dirty="0" smtClean="0"/>
              <a:t>                           </a:t>
            </a:r>
            <a:r>
              <a:rPr lang="zh-TW" altLang="en-US" sz="1500" dirty="0" smtClean="0"/>
              <a:t>圖片來源</a:t>
            </a:r>
            <a:r>
              <a:rPr lang="en-US" altLang="zh-TW" sz="1500" dirty="0" smtClean="0"/>
              <a:t>︰</a:t>
            </a:r>
            <a:r>
              <a:rPr lang="zh-TW" alt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足毽活動教師手冊 </a:t>
            </a:r>
            <a:r>
              <a:rPr lang="en-US" altLang="zh-TW" sz="1500" dirty="0" smtClean="0"/>
              <a:t>https://cd1.edb.hkedcity.net/cd/pe/tc/rr/shuttlecock/index.htm</a:t>
            </a:r>
            <a:endParaRPr lang="zh-TW" altLang="en-US" sz="1500" dirty="0"/>
          </a:p>
        </p:txBody>
      </p:sp>
    </p:spTree>
    <p:extLst>
      <p:ext uri="{BB962C8B-B14F-4D97-AF65-F5344CB8AC3E}">
        <p14:creationId xmlns:p14="http://schemas.microsoft.com/office/powerpoint/2010/main" val="86484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54C7-708C-4C72-AF77-68535A9CD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4328"/>
          </a:xfrm>
        </p:spPr>
        <p:txBody>
          <a:bodyPr/>
          <a:lstStyle/>
          <a:p>
            <a:r>
              <a:rPr lang="zh-TW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其他比賽技術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FB446-6D18-44CA-B769-0EDB31506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967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發毽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進攻：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踩毽、掛毽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防守：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攔網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517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984</Words>
  <Application>Microsoft Office PowerPoint</Application>
  <PresentationFormat>寬螢幕</PresentationFormat>
  <Paragraphs>77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標楷體</vt:lpstr>
      <vt:lpstr>Calibri</vt:lpstr>
      <vt:lpstr>Calibri Light</vt:lpstr>
      <vt:lpstr>Wingdings</vt:lpstr>
      <vt:lpstr>Retrospect</vt:lpstr>
      <vt:lpstr>足毽（三） - 基本比賽規則 - 連續控毽練習</vt:lpstr>
      <vt:lpstr>學習目標</vt:lpstr>
      <vt:lpstr>足毽比賽規則(1)</vt:lpstr>
      <vt:lpstr>足毽比賽規則(2)</vt:lpstr>
      <vt:lpstr>基本比賽項目及計勝方法</vt:lpstr>
      <vt:lpstr>正確的價值觀及態度﹕ 遵守規則的重要性</vt:lpstr>
      <vt:lpstr>考考你</vt:lpstr>
      <vt:lpstr>足毽基本傳接四式在比賽中運用 </vt:lpstr>
      <vt:lpstr>其他比賽技術</vt:lpstr>
      <vt:lpstr>練習 – 連續控毽</vt:lpstr>
      <vt:lpstr>練習（一）</vt:lpstr>
      <vt:lpstr>練習（二）</vt:lpstr>
      <vt:lpstr>練習（三）</vt:lpstr>
      <vt:lpstr>謝謝！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足毽（三） - 基本規則 - 連續控毽</dc:title>
  <dc:creator>CHO WING CHI</dc:creator>
  <cp:lastModifiedBy>KWAN, Lai-sheung</cp:lastModifiedBy>
  <cp:revision>62</cp:revision>
  <cp:lastPrinted>2022-12-08T07:28:01Z</cp:lastPrinted>
  <dcterms:created xsi:type="dcterms:W3CDTF">2020-08-11T06:35:56Z</dcterms:created>
  <dcterms:modified xsi:type="dcterms:W3CDTF">2022-12-09T08:45:00Z</dcterms:modified>
</cp:coreProperties>
</file>