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19"/>
  </p:notesMasterIdLst>
  <p:handoutMasterIdLst>
    <p:handoutMasterId r:id="rId20"/>
  </p:handoutMasterIdLst>
  <p:sldIdLst>
    <p:sldId id="256" r:id="rId2"/>
    <p:sldId id="349" r:id="rId3"/>
    <p:sldId id="352" r:id="rId4"/>
    <p:sldId id="334" r:id="rId5"/>
    <p:sldId id="336" r:id="rId6"/>
    <p:sldId id="361" r:id="rId7"/>
    <p:sldId id="353" r:id="rId8"/>
    <p:sldId id="354" r:id="rId9"/>
    <p:sldId id="363" r:id="rId10"/>
    <p:sldId id="364" r:id="rId11"/>
    <p:sldId id="344" r:id="rId12"/>
    <p:sldId id="345" r:id="rId13"/>
    <p:sldId id="321" r:id="rId14"/>
    <p:sldId id="359" r:id="rId15"/>
    <p:sldId id="360" r:id="rId16"/>
    <p:sldId id="326" r:id="rId17"/>
    <p:sldId id="347" r:id="rId18"/>
  </p:sldIdLst>
  <p:sldSz cx="9144000" cy="5143500" type="screen16x9"/>
  <p:notesSz cx="6858000" cy="9144000"/>
  <p:embeddedFontLst>
    <p:embeddedFont>
      <p:font typeface="微軟正黑體" panose="020B0604030504040204" pitchFamily="34" charset="-120"/>
      <p:regular r:id="rId21"/>
      <p:bold r:id="rId22"/>
    </p:embeddedFont>
    <p:embeddedFont>
      <p:font typeface="Frank Ruhl Libre Light" panose="02020500000000000000" charset="-79"/>
      <p:regular r:id="rId23"/>
      <p:bold r:id="rId24"/>
    </p:embeddedFont>
    <p:embeddedFont>
      <p:font typeface="Montserrat Light" panose="02020500000000000000" charset="0"/>
      <p:regular r:id="rId25"/>
      <p:bold r:id="rId26"/>
      <p:italic r:id="rId27"/>
      <p:boldItalic r:id="rId28"/>
    </p:embeddedFont>
    <p:embeddedFont>
      <p:font typeface="Montserrat" panose="02020500000000000000"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97DF7"/>
    <a:srgbClr val="038DAD"/>
    <a:srgbClr val="0444AC"/>
    <a:srgbClr val="619CFB"/>
    <a:srgbClr val="8EB8FC"/>
    <a:srgbClr val="6A6DFA"/>
    <a:srgbClr val="8588FB"/>
    <a:srgbClr val="A08CF4"/>
    <a:srgbClr val="889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C742C8-E9FB-44DE-9CBD-6C38F41AFAF8}">
  <a:tblStyle styleId="{05C742C8-E9FB-44DE-9CBD-6C38F41AFA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FD9CDE-CD98-4A3D-8BBD-CC91CFA4ED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7183" autoAdjust="0"/>
  </p:normalViewPr>
  <p:slideViewPr>
    <p:cSldViewPr snapToGrid="0">
      <p:cViewPr varScale="1">
        <p:scale>
          <a:sx n="98" d="100"/>
          <a:sy n="98" d="100"/>
        </p:scale>
        <p:origin x="432" y="84"/>
      </p:cViewPr>
      <p:guideLst/>
    </p:cSldViewPr>
  </p:slideViewPr>
  <p:outlineViewPr>
    <p:cViewPr>
      <p:scale>
        <a:sx n="33" d="100"/>
        <a:sy n="33" d="100"/>
      </p:scale>
      <p:origin x="0" y="-10908"/>
    </p:cViewPr>
  </p:outlin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D9869-DD28-4738-BF40-C4361A7B6AA1}" type="datetimeFigureOut">
              <a:rPr lang="zh-HK" altLang="en-US" smtClean="0"/>
              <a:t>7/9/2021</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B74116-2171-4009-B1CC-99F6DC87CE2A}" type="slidenum">
              <a:rPr lang="zh-HK" altLang="en-US" smtClean="0"/>
              <a:t>‹#›</a:t>
            </a:fld>
            <a:endParaRPr lang="zh-HK" altLang="en-US"/>
          </a:p>
        </p:txBody>
      </p:sp>
    </p:spTree>
    <p:extLst>
      <p:ext uri="{BB962C8B-B14F-4D97-AF65-F5344CB8AC3E}">
        <p14:creationId xmlns:p14="http://schemas.microsoft.com/office/powerpoint/2010/main" val="42718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
        <p:nvSpPr>
          <p:cNvPr id="5" name="投影片圖像版面配置區 4"/>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287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05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780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156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046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3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00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4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946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641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998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547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51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291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816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222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26146" y="759854"/>
            <a:ext cx="5969358" cy="3359846"/>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74254" y="923393"/>
            <a:ext cx="5647385" cy="3043299"/>
          </a:xfrm>
          <a:prstGeom prst="frame">
            <a:avLst>
              <a:gd name="adj1" fmla="val 0"/>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w="38100">
            <a:solidFill>
              <a:schemeClr val="accent6">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2" name="Google Shape;22;p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 name="Google Shape;14;p3"/>
          <p:cNvSpPr/>
          <p:nvPr userDrawn="1"/>
        </p:nvSpPr>
        <p:spPr>
          <a:xfrm>
            <a:off x="2024832" y="1114023"/>
            <a:ext cx="5090745" cy="2905811"/>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p3"/>
          <p:cNvSpPr/>
          <p:nvPr userDrawn="1"/>
        </p:nvSpPr>
        <p:spPr>
          <a:xfrm>
            <a:off x="2240924" y="1275008"/>
            <a:ext cx="4681470" cy="2537138"/>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p3"/>
          <p:cNvSpPr txBox="1">
            <a:spLocks noGrp="1"/>
          </p:cNvSpPr>
          <p:nvPr>
            <p:ph type="ctrTitle"/>
          </p:nvPr>
        </p:nvSpPr>
        <p:spPr>
          <a:xfrm>
            <a:off x="2828225" y="1834888"/>
            <a:ext cx="3487500" cy="831300"/>
          </a:xfrm>
          <a:prstGeom prst="rect">
            <a:avLst/>
          </a:prstGeom>
        </p:spPr>
        <p:txBody>
          <a:bodyPr spcFirstLastPara="1" wrap="square" lIns="0" tIns="0" rIns="0" bIns="0" anchor="b" anchorCtr="0">
            <a:noAutofit/>
          </a:bodyPr>
          <a:lstStyle>
            <a:lvl1pPr lvl="0" algn="ctr" rtl="0">
              <a:lnSpc>
                <a:spcPct val="115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0"/>
              </a:spcBef>
              <a:spcAft>
                <a:spcPts val="0"/>
              </a:spcAft>
              <a:buSzPts val="2200"/>
              <a:buNone/>
              <a:defRPr sz="2200"/>
            </a:lvl3pPr>
            <a:lvl4pPr lvl="3" algn="ctr" rtl="0">
              <a:lnSpc>
                <a:spcPct val="115000"/>
              </a:lnSpc>
              <a:spcBef>
                <a:spcPts val="0"/>
              </a:spcBef>
              <a:spcAft>
                <a:spcPts val="0"/>
              </a:spcAft>
              <a:buSzPts val="2200"/>
              <a:buNone/>
              <a:defRPr sz="2200"/>
            </a:lvl4pPr>
            <a:lvl5pPr lvl="4" algn="ctr" rtl="0">
              <a:lnSpc>
                <a:spcPct val="115000"/>
              </a:lnSpc>
              <a:spcBef>
                <a:spcPts val="0"/>
              </a:spcBef>
              <a:spcAft>
                <a:spcPts val="0"/>
              </a:spcAft>
              <a:buSzPts val="2200"/>
              <a:buNone/>
              <a:defRPr sz="2200"/>
            </a:lvl5pPr>
            <a:lvl6pPr lvl="5" algn="ctr" rtl="0">
              <a:lnSpc>
                <a:spcPct val="115000"/>
              </a:lnSpc>
              <a:spcBef>
                <a:spcPts val="0"/>
              </a:spcBef>
              <a:spcAft>
                <a:spcPts val="0"/>
              </a:spcAft>
              <a:buSzPts val="2200"/>
              <a:buNone/>
              <a:defRPr sz="2200"/>
            </a:lvl6pPr>
            <a:lvl7pPr lvl="6" algn="ctr" rtl="0">
              <a:lnSpc>
                <a:spcPct val="115000"/>
              </a:lnSpc>
              <a:spcBef>
                <a:spcPts val="0"/>
              </a:spcBef>
              <a:spcAft>
                <a:spcPts val="0"/>
              </a:spcAft>
              <a:buSzPts val="2200"/>
              <a:buNone/>
              <a:defRPr sz="2200"/>
            </a:lvl7pPr>
            <a:lvl8pPr lvl="7" algn="ctr" rtl="0">
              <a:lnSpc>
                <a:spcPct val="115000"/>
              </a:lnSpc>
              <a:spcBef>
                <a:spcPts val="0"/>
              </a:spcBef>
              <a:spcAft>
                <a:spcPts val="0"/>
              </a:spcAft>
              <a:buSzPts val="2200"/>
              <a:buNone/>
              <a:defRPr sz="2200"/>
            </a:lvl8pPr>
            <a:lvl9pPr lvl="8" algn="ctr" rtl="0">
              <a:lnSpc>
                <a:spcPct val="115000"/>
              </a:lnSpc>
              <a:spcBef>
                <a:spcPts val="0"/>
              </a:spcBef>
              <a:spcAft>
                <a:spcPts val="0"/>
              </a:spcAft>
              <a:buSzPts val="2200"/>
              <a:buNone/>
              <a:defRPr sz="2200"/>
            </a:lvl9pPr>
          </a:lstStyle>
          <a:p>
            <a:endParaRPr/>
          </a:p>
        </p:txBody>
      </p:sp>
      <p:sp>
        <p:nvSpPr>
          <p:cNvPr id="9" name="Google Shape;17;p3"/>
          <p:cNvSpPr txBox="1">
            <a:spLocks noGrp="1"/>
          </p:cNvSpPr>
          <p:nvPr>
            <p:ph type="subTitle" idx="1"/>
          </p:nvPr>
        </p:nvSpPr>
        <p:spPr>
          <a:xfrm>
            <a:off x="2828225" y="2686913"/>
            <a:ext cx="3487500" cy="307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3"/>
              </a:buClr>
              <a:buSzPts val="1600"/>
              <a:buNone/>
              <a:defRPr sz="1600">
                <a:solidFill>
                  <a:schemeClr val="accent3"/>
                </a:solidFill>
              </a:defRPr>
            </a:lvl1pPr>
            <a:lvl2pPr lvl="1" algn="ctr" rtl="0">
              <a:lnSpc>
                <a:spcPct val="100000"/>
              </a:lnSpc>
              <a:spcBef>
                <a:spcPts val="800"/>
              </a:spcBef>
              <a:spcAft>
                <a:spcPts val="0"/>
              </a:spcAft>
              <a:buClr>
                <a:schemeClr val="accent3"/>
              </a:buClr>
              <a:buSzPts val="2400"/>
              <a:buNone/>
              <a:defRPr sz="2400">
                <a:solidFill>
                  <a:schemeClr val="accent3"/>
                </a:solidFill>
              </a:defRPr>
            </a:lvl2pPr>
            <a:lvl3pPr lvl="2" algn="ctr" rtl="0">
              <a:lnSpc>
                <a:spcPct val="100000"/>
              </a:lnSpc>
              <a:spcBef>
                <a:spcPts val="800"/>
              </a:spcBef>
              <a:spcAft>
                <a:spcPts val="0"/>
              </a:spcAft>
              <a:buClr>
                <a:schemeClr val="accent3"/>
              </a:buClr>
              <a:buSzPts val="2400"/>
              <a:buNone/>
              <a:defRPr sz="2400">
                <a:solidFill>
                  <a:schemeClr val="accent3"/>
                </a:solidFill>
              </a:defRPr>
            </a:lvl3pPr>
            <a:lvl4pPr lvl="3" algn="ctr" rtl="0">
              <a:lnSpc>
                <a:spcPct val="100000"/>
              </a:lnSpc>
              <a:spcBef>
                <a:spcPts val="800"/>
              </a:spcBef>
              <a:spcAft>
                <a:spcPts val="0"/>
              </a:spcAft>
              <a:buClr>
                <a:schemeClr val="accent3"/>
              </a:buClr>
              <a:buSzPts val="2400"/>
              <a:buNone/>
              <a:defRPr sz="2400">
                <a:solidFill>
                  <a:schemeClr val="accent3"/>
                </a:solidFill>
              </a:defRPr>
            </a:lvl4pPr>
            <a:lvl5pPr lvl="4" algn="ctr" rtl="0">
              <a:lnSpc>
                <a:spcPct val="100000"/>
              </a:lnSpc>
              <a:spcBef>
                <a:spcPts val="800"/>
              </a:spcBef>
              <a:spcAft>
                <a:spcPts val="0"/>
              </a:spcAft>
              <a:buClr>
                <a:schemeClr val="accent3"/>
              </a:buClr>
              <a:buSzPts val="2400"/>
              <a:buNone/>
              <a:defRPr sz="2400">
                <a:solidFill>
                  <a:schemeClr val="accent3"/>
                </a:solidFill>
              </a:defRPr>
            </a:lvl5pPr>
            <a:lvl6pPr lvl="5" algn="ctr" rtl="0">
              <a:lnSpc>
                <a:spcPct val="100000"/>
              </a:lnSpc>
              <a:spcBef>
                <a:spcPts val="800"/>
              </a:spcBef>
              <a:spcAft>
                <a:spcPts val="0"/>
              </a:spcAft>
              <a:buClr>
                <a:schemeClr val="accent3"/>
              </a:buClr>
              <a:buSzPts val="2400"/>
              <a:buNone/>
              <a:defRPr sz="2400">
                <a:solidFill>
                  <a:schemeClr val="accent3"/>
                </a:solidFill>
              </a:defRPr>
            </a:lvl6pPr>
            <a:lvl7pPr lvl="6" algn="ctr" rtl="0">
              <a:lnSpc>
                <a:spcPct val="100000"/>
              </a:lnSpc>
              <a:spcBef>
                <a:spcPts val="800"/>
              </a:spcBef>
              <a:spcAft>
                <a:spcPts val="0"/>
              </a:spcAft>
              <a:buClr>
                <a:schemeClr val="accent3"/>
              </a:buClr>
              <a:buSzPts val="2400"/>
              <a:buNone/>
              <a:defRPr sz="2400">
                <a:solidFill>
                  <a:schemeClr val="accent3"/>
                </a:solidFill>
              </a:defRPr>
            </a:lvl7pPr>
            <a:lvl8pPr lvl="7" algn="ctr" rtl="0">
              <a:lnSpc>
                <a:spcPct val="100000"/>
              </a:lnSpc>
              <a:spcBef>
                <a:spcPts val="800"/>
              </a:spcBef>
              <a:spcAft>
                <a:spcPts val="0"/>
              </a:spcAft>
              <a:buClr>
                <a:schemeClr val="accent3"/>
              </a:buClr>
              <a:buSzPts val="2400"/>
              <a:buNone/>
              <a:defRPr sz="2400">
                <a:solidFill>
                  <a:schemeClr val="accent3"/>
                </a:solidFill>
              </a:defRPr>
            </a:lvl8pPr>
            <a:lvl9pPr lvl="8" algn="ctr" rtl="0">
              <a:lnSpc>
                <a:spcPct val="100000"/>
              </a:lnSpc>
              <a:spcBef>
                <a:spcPts val="800"/>
              </a:spcBef>
              <a:spcAft>
                <a:spcPts val="800"/>
              </a:spcAft>
              <a:buClr>
                <a:schemeClr val="accent3"/>
              </a:buClr>
              <a:buSzPts val="2400"/>
              <a:buNone/>
              <a:defRPr sz="2400">
                <a:solidFill>
                  <a:schemeClr val="accent3"/>
                </a:solidFill>
              </a:defRPr>
            </a:lvl9pPr>
          </a:lstStyle>
          <a:p>
            <a:endParaRPr/>
          </a:p>
        </p:txBody>
      </p:sp>
    </p:spTree>
    <p:extLst>
      <p:ext uri="{BB962C8B-B14F-4D97-AF65-F5344CB8AC3E}">
        <p14:creationId xmlns:p14="http://schemas.microsoft.com/office/powerpoint/2010/main" val="1463356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Light"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52" r:id="rId3"/>
    <p:sldLayoutId id="2147483656" r:id="rId4"/>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835675" y="1533167"/>
            <a:ext cx="5314520" cy="2014430"/>
          </a:xfrm>
          <a:prstGeom prst="rect">
            <a:avLst/>
          </a:prstGeom>
        </p:spPr>
        <p:txBody>
          <a:bodyPr spcFirstLastPara="1" wrap="square" lIns="0" tIns="0" rIns="0" bIns="0" anchor="ctr" anchorCtr="0">
            <a:noAutofit/>
          </a:bodyPr>
          <a:lstStyle/>
          <a:p>
            <a:pPr lvl="0">
              <a:lnSpc>
                <a:spcPts val="4000"/>
              </a:lnSpc>
              <a:spcBef>
                <a:spcPts val="2400"/>
              </a:spcBef>
              <a:spcAft>
                <a:spcPts val="3600"/>
              </a:spcAft>
            </a:pPr>
            <a:r>
              <a:rPr lang="zh-TW" altLang="en-US" sz="4800" b="1" dirty="0" smtClean="0">
                <a:solidFill>
                  <a:schemeClr val="accent5">
                    <a:lumMod val="75000"/>
                  </a:schemeClr>
                </a:solidFill>
                <a:latin typeface="微軟正黑體" panose="020B0604030504040204" pitchFamily="34" charset="-120"/>
                <a:ea typeface="微軟正黑體" panose="020B0604030504040204" pitchFamily="34" charset="-120"/>
              </a:rPr>
              <a:t>武術與中華文化</a:t>
            </a:r>
            <a:endParaRPr sz="48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5994149" y="3085932"/>
            <a:ext cx="1338828" cy="923330"/>
          </a:xfrm>
          <a:prstGeom prst="rect">
            <a:avLst/>
          </a:prstGeom>
        </p:spPr>
        <p:txBody>
          <a:bodyPr wrap="none">
            <a:spAutoFit/>
          </a:bodyPr>
          <a:lstStyle/>
          <a:p>
            <a:pPr algn="r"/>
            <a:r>
              <a:rPr lang="zh-TW" altLang="en-US" sz="1800" b="1" dirty="0" smtClean="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rPr>
              <a:t>高小</a:t>
            </a:r>
            <a:endParaRPr lang="en-US" altLang="zh-TW" sz="1800" b="1" dirty="0" smtClean="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smtClean="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rPr>
              <a:t>教育局</a:t>
            </a:r>
            <a:endParaRPr lang="en-US" altLang="zh-TW" sz="1800" b="1" dirty="0" smtClean="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smtClean="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rPr>
              <a:t>體育組製作</a:t>
            </a:r>
            <a:endParaRPr lang="zh-HK" altLang="en-US" sz="1800" b="1" dirty="0">
              <a:solidFill>
                <a:schemeClr val="bg2">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18678" y="731973"/>
            <a:ext cx="7706641" cy="871659"/>
          </a:xfrm>
          <a:prstGeom prst="rect">
            <a:avLst/>
          </a:prstGeom>
        </p:spPr>
        <p:txBody>
          <a:bodyPr spcFirstLastPara="1" wrap="square" lIns="0" tIns="0" rIns="0" bIns="0" anchor="ctr" anchorCtr="0">
            <a:noAutofit/>
          </a:bodyPr>
          <a:lstStyle/>
          <a:p>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知多一點點</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10</a:t>
            </a:fld>
            <a:endParaRPr dirty="0">
              <a:latin typeface="微軟正黑體" panose="020B0604030504040204" pitchFamily="34" charset="-120"/>
              <a:ea typeface="微軟正黑體" panose="020B0604030504040204" pitchFamily="34" charset="-120"/>
            </a:endParaRPr>
          </a:p>
        </p:txBody>
      </p:sp>
      <p:sp>
        <p:nvSpPr>
          <p:cNvPr id="11"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1390052"/>
            <a:ext cx="7503373" cy="8572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武術</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的</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禮儀</a:t>
            </a: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抱拳禮</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抱刀禮</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持劍禮</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、持槍（棍）禮</a:t>
            </a: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5"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2469551"/>
            <a:ext cx="7503373" cy="176925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武術的手</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型</a:t>
            </a: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rPr>
              <a:t>拳</a:t>
            </a:r>
            <a:r>
              <a:rPr lang="zh-TW" altLang="en-US"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rPr>
              <a:t>、掌、勾</a:t>
            </a:r>
            <a:endParaRPr lang="en-US" altLang="zh-TW"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a:p>
            <a:pPr marL="717550" indent="-342900" algn="l">
              <a:buFont typeface="Wingdings" panose="05000000000000000000" pitchFamily="2" charset="2"/>
              <a:buChar char="Ø"/>
            </a:pP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6" name="矩形 15"/>
          <p:cNvSpPr/>
          <p:nvPr/>
        </p:nvSpPr>
        <p:spPr>
          <a:xfrm>
            <a:off x="1087766" y="3663052"/>
            <a:ext cx="6671934" cy="640175"/>
          </a:xfrm>
          <a:prstGeom prst="rect">
            <a:avLst/>
          </a:prstGeom>
        </p:spPr>
        <p:txBody>
          <a:bodyPr wrap="square">
            <a:spAutoFit/>
          </a:bodyPr>
          <a:lstStyle/>
          <a:p>
            <a:pPr marL="717550" indent="-342900">
              <a:lnSpc>
                <a:spcPct val="90000"/>
              </a:lnSpc>
              <a:buClr>
                <a:schemeClr val="accent6"/>
              </a:buClr>
              <a:buSzPts val="1600"/>
              <a:buFont typeface="Wingdings" panose="05000000000000000000" pitchFamily="2" charset="2"/>
              <a:buChar char="u"/>
            </a:pPr>
            <a:r>
              <a:rPr lang="zh-TW" altLang="en-US"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rPr>
              <a:t>復旦大學網絡課堂</a:t>
            </a:r>
            <a:endParaRPr lang="en-US" altLang="zh-TW"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endParaRPr>
          </a:p>
          <a:p>
            <a:pPr marL="717550" indent="-342900">
              <a:lnSpc>
                <a:spcPct val="90000"/>
              </a:lnSpc>
              <a:spcBef>
                <a:spcPts val="600"/>
              </a:spcBef>
              <a:buClr>
                <a:schemeClr val="accent6"/>
              </a:buClr>
              <a:buSzPts val="1600"/>
            </a:pPr>
            <a:r>
              <a:rPr lang="en-US" altLang="zh-HK" b="1" dirty="0" smtClean="0">
                <a:solidFill>
                  <a:srgbClr val="0070C0"/>
                </a:solidFill>
                <a:latin typeface="微軟正黑體" panose="020B0604030504040204" pitchFamily="34" charset="-120"/>
                <a:ea typeface="微軟正黑體" panose="020B0604030504040204" pitchFamily="34" charset="-120"/>
                <a:cs typeface="Montserrat Light"/>
                <a:sym typeface="Montserrat"/>
              </a:rPr>
              <a:t>	http</a:t>
            </a:r>
            <a:r>
              <a:rPr lang="en-US" altLang="zh-HK" b="1" dirty="0">
                <a:solidFill>
                  <a:srgbClr val="0070C0"/>
                </a:solidFill>
                <a:latin typeface="微軟正黑體" panose="020B0604030504040204" pitchFamily="34" charset="-120"/>
                <a:ea typeface="微軟正黑體" panose="020B0604030504040204" pitchFamily="34" charset="-120"/>
                <a:cs typeface="Montserrat Light"/>
                <a:sym typeface="Montserrat"/>
              </a:rPr>
              <a:t>://fdjpkc.fudan.edu.cn/d201109/11499/list.htm</a:t>
            </a:r>
            <a:endParaRPr lang="zh-HK" altLang="en-US" b="1" dirty="0">
              <a:solidFill>
                <a:srgbClr val="0070C0"/>
              </a:solidFill>
              <a:latin typeface="微軟正黑體" panose="020B0604030504040204" pitchFamily="34" charset="-120"/>
              <a:ea typeface="微軟正黑體" panose="020B0604030504040204" pitchFamily="34" charset="-120"/>
              <a:cs typeface="Montserrat Light"/>
              <a:sym typeface="Montserrat"/>
            </a:endParaRPr>
          </a:p>
        </p:txBody>
      </p:sp>
    </p:spTree>
    <p:extLst>
      <p:ext uri="{BB962C8B-B14F-4D97-AF65-F5344CB8AC3E}">
        <p14:creationId xmlns:p14="http://schemas.microsoft.com/office/powerpoint/2010/main" val="3485389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8"/>
            <a:ext cx="7061700" cy="689582"/>
          </a:xfrm>
          <a:prstGeom prst="rect">
            <a:avLst/>
          </a:prstGeom>
        </p:spPr>
        <p:txBody>
          <a:bodyPr spcFirstLastPara="1" wrap="square" lIns="0" tIns="0" rIns="0" bIns="0" anchor="ctr" anchorCtr="0">
            <a:noAutofit/>
          </a:bodyPr>
          <a:lstStyle/>
          <a:p>
            <a:pPr lvl="0"/>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影片欣賞</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692" y="1526604"/>
            <a:ext cx="7604466" cy="276484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smtClean="0">
                <a:latin typeface="微軟正黑體" panose="020B0604030504040204" pitchFamily="34" charset="-120"/>
                <a:ea typeface="微軟正黑體" panose="020B0604030504040204" pitchFamily="34" charset="-120"/>
              </a:rPr>
              <a:t>國家武術隊表演</a:t>
            </a:r>
            <a:r>
              <a:rPr lang="en-US" altLang="zh-TW" sz="2200" dirty="0" smtClean="0">
                <a:latin typeface="微軟正黑體" panose="020B0604030504040204" pitchFamily="34" charset="-120"/>
                <a:ea typeface="微軟正黑體" panose="020B0604030504040204" pitchFamily="34" charset="-120"/>
              </a:rPr>
              <a:t>(2017)</a:t>
            </a: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11</a:t>
            </a:fld>
            <a:endParaRPr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321927" y="2100885"/>
            <a:ext cx="1714500" cy="1762125"/>
          </a:xfrm>
          <a:prstGeom prst="rect">
            <a:avLst/>
          </a:prstGeom>
        </p:spPr>
      </p:pic>
      <p:sp>
        <p:nvSpPr>
          <p:cNvPr id="5" name="矩形 4"/>
          <p:cNvSpPr/>
          <p:nvPr/>
        </p:nvSpPr>
        <p:spPr>
          <a:xfrm>
            <a:off x="1241083" y="3981457"/>
            <a:ext cx="4012637" cy="307777"/>
          </a:xfrm>
          <a:prstGeom prst="rect">
            <a:avLst/>
          </a:prstGeom>
        </p:spPr>
        <p:txBody>
          <a:bodyPr wrap="none">
            <a:spAutoFit/>
          </a:bodyPr>
          <a:lstStyle/>
          <a:p>
            <a:r>
              <a:rPr lang="en-US" altLang="zh-HK" dirty="0"/>
              <a:t>https://www.youtube.com/watch?v=BSfn2eyjI9M</a:t>
            </a:r>
            <a:endParaRPr lang="zh-HK" altLang="en-US" dirty="0"/>
          </a:p>
        </p:txBody>
      </p:sp>
    </p:spTree>
    <p:extLst>
      <p:ext uri="{BB962C8B-B14F-4D97-AF65-F5344CB8AC3E}">
        <p14:creationId xmlns:p14="http://schemas.microsoft.com/office/powerpoint/2010/main" val="157018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8" y="920750"/>
            <a:ext cx="7317348" cy="899504"/>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分享時段</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1290414" y="1521151"/>
            <a:ext cx="6944911" cy="1831649"/>
          </a:xfrm>
          <a:prstGeom prst="rect">
            <a:avLst/>
          </a:prstGeom>
        </p:spPr>
        <p:txBody>
          <a:bodyPr spcFirstLastPara="1" wrap="square" lIns="0" tIns="0" rIns="0" bIns="0" anchor="t" anchorCtr="0">
            <a:noAutofit/>
          </a:bodyPr>
          <a:lstStyle/>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r>
              <a:rPr lang="zh-TW" altLang="en-US" sz="2400" b="1" dirty="0" smtClean="0">
                <a:latin typeface="微軟正黑體" panose="020B0604030504040204" pitchFamily="34" charset="-120"/>
                <a:ea typeface="微軟正黑體" panose="020B0604030504040204" pitchFamily="34" charset="-120"/>
              </a:rPr>
              <a:t>看過表演後，試分享你對武術運動的印象。</a:t>
            </a:r>
            <a:endParaRPr lang="en-US" altLang="zh-TW" sz="2400" b="1" dirty="0" smtClean="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12</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9290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3326" y="1021027"/>
            <a:ext cx="7317348" cy="809675"/>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小組討論</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692210" y="1974715"/>
            <a:ext cx="7770854" cy="1361872"/>
          </a:xfrm>
          <a:prstGeom prst="rect">
            <a:avLst/>
          </a:prstGeom>
        </p:spPr>
        <p:txBody>
          <a:bodyPr spcFirstLastPara="1" wrap="square" lIns="0" tIns="0" rIns="0" bIns="0" anchor="t" anchorCtr="0">
            <a:noAutofit/>
          </a:bodyPr>
          <a:lstStyle/>
          <a:p>
            <a:pPr marL="0" indent="0" algn="ctr" hangingPunct="0">
              <a:lnSpc>
                <a:spcPts val="3000"/>
              </a:lnSpc>
              <a:spcAft>
                <a:spcPts val="300"/>
              </a:spcAft>
              <a:buClr>
                <a:schemeClr val="dk1"/>
              </a:buClr>
              <a:buSzPct val="55000"/>
              <a:buNone/>
            </a:pPr>
            <a:r>
              <a:rPr lang="zh-TW" altLang="en-US" sz="2400" b="1" dirty="0" smtClean="0">
                <a:latin typeface="微軟正黑體" panose="020B0604030504040204" pitchFamily="34" charset="-120"/>
                <a:ea typeface="微軟正黑體" panose="020B0604030504040204" pitchFamily="34" charset="-120"/>
              </a:rPr>
              <a:t>你</a:t>
            </a:r>
            <a:r>
              <a:rPr lang="zh-TW" altLang="en-US" sz="2400" b="1" dirty="0">
                <a:latin typeface="微軟正黑體" panose="020B0604030504040204" pitchFamily="34" charset="-120"/>
                <a:ea typeface="微軟正黑體" panose="020B0604030504040204" pitchFamily="34" charset="-120"/>
              </a:rPr>
              <a:t>認為武術的動作優美嗎</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試和同學分享你的看法。</a:t>
            </a:r>
            <a:endParaRPr lang="en-US" altLang="zh-TW" sz="2400" b="1" dirty="0">
              <a:latin typeface="微軟正黑體" panose="020B0604030504040204" pitchFamily="34" charset="-120"/>
              <a:ea typeface="微軟正黑體" panose="020B0604030504040204" pitchFamily="34" charset="-120"/>
            </a:endParaRPr>
          </a:p>
          <a:p>
            <a:pPr marL="0" indent="0" algn="ctr" hangingPunct="0">
              <a:lnSpc>
                <a:spcPts val="3000"/>
              </a:lnSpc>
              <a:spcAft>
                <a:spcPts val="300"/>
              </a:spcAft>
              <a:buClr>
                <a:schemeClr val="dk1"/>
              </a:buClr>
              <a:buSzPct val="55000"/>
              <a:buNone/>
            </a:pPr>
            <a:endParaRPr lang="en-US" altLang="zh-TW" sz="2400" b="1" dirty="0">
              <a:latin typeface="微軟正黑體" panose="020B0604030504040204" pitchFamily="34" charset="-120"/>
              <a:ea typeface="微軟正黑體" panose="020B0604030504040204" pitchFamily="34" charset="-120"/>
            </a:endParaRPr>
          </a:p>
          <a:p>
            <a:pPr marL="0" indent="0" algn="ctr" hangingPunct="0">
              <a:lnSpc>
                <a:spcPts val="3000"/>
              </a:lnSpc>
              <a:spcAft>
                <a:spcPts val="300"/>
              </a:spcAft>
              <a:buClr>
                <a:schemeClr val="dk1"/>
              </a:buClr>
              <a:buSzPct val="55000"/>
              <a:buNone/>
            </a:pPr>
            <a:endParaRPr lang="zh-TW" altLang="en-US" sz="2000" dirty="0">
              <a:latin typeface="微軟正黑體" panose="020B0604030504040204" pitchFamily="34" charset="-120"/>
              <a:ea typeface="微軟正黑體" panose="020B0604030504040204" pitchFamily="34" charset="-120"/>
            </a:endParaRPr>
          </a:p>
          <a:p>
            <a:pPr marL="0" indent="0" algn="ctr" hangingPunct="0">
              <a:lnSpc>
                <a:spcPts val="3000"/>
              </a:lnSpc>
              <a:spcAft>
                <a:spcPts val="300"/>
              </a:spcAft>
              <a:buClr>
                <a:schemeClr val="dk1"/>
              </a:buClr>
              <a:buSzPct val="55000"/>
              <a:buNone/>
            </a:pPr>
            <a:endParaRPr lang="zh-TW" altLang="en-US" sz="20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13</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027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附錄：近代中國武術的發展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28075" y="1449205"/>
            <a:ext cx="7260199" cy="2901328"/>
          </a:xfrm>
          <a:prstGeom prst="rect">
            <a:avLst/>
          </a:prstGeom>
        </p:spPr>
        <p:txBody>
          <a:bodyPr spcFirstLastPara="1" wrap="square" lIns="0" tIns="0" rIns="0" bIns="0" anchor="t" anchorCtr="0">
            <a:noAutofit/>
          </a:bodyPr>
          <a:lstStyle/>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1927</a:t>
            </a:r>
            <a:r>
              <a:rPr lang="zh-TW" altLang="en-US" dirty="0">
                <a:latin typeface="微軟正黑體" panose="020B0604030504040204" pitchFamily="34" charset="-120"/>
                <a:ea typeface="微軟正黑體" panose="020B0604030504040204" pitchFamily="34" charset="-120"/>
              </a:rPr>
              <a:t>年：</a:t>
            </a:r>
            <a:r>
              <a:rPr lang="zh-CN" altLang="en-US" dirty="0">
                <a:latin typeface="微軟正黑體" panose="020B0604030504040204" pitchFamily="34" charset="-120"/>
                <a:ea typeface="微軟正黑體" panose="020B0604030504040204" pitchFamily="34" charset="-120"/>
              </a:rPr>
              <a:t>中央國術館在南京成立</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1936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中國武術隊赴柏林奧運會參加表演</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1956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中國武術協會</a:t>
            </a:r>
            <a:r>
              <a:rPr lang="zh-TW" altLang="en-US" dirty="0">
                <a:latin typeface="微軟正黑體" panose="020B0604030504040204" pitchFamily="34" charset="-120"/>
                <a:ea typeface="微軟正黑體" panose="020B0604030504040204" pitchFamily="34" charset="-120"/>
              </a:rPr>
              <a:t>成</a:t>
            </a:r>
            <a:r>
              <a:rPr lang="zh-CN" altLang="en-US" dirty="0">
                <a:latin typeface="微軟正黑體" panose="020B0604030504040204" pitchFamily="34" charset="-120"/>
                <a:ea typeface="微軟正黑體" panose="020B0604030504040204" pitchFamily="34" charset="-120"/>
              </a:rPr>
              <a:t>立</a:t>
            </a:r>
            <a:endParaRPr lang="en-US" altLang="zh-CN"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1959</a:t>
            </a:r>
            <a:r>
              <a:rPr lang="zh-TW" altLang="en-US" dirty="0">
                <a:latin typeface="微軟正黑體" panose="020B0604030504040204" pitchFamily="34" charset="-120"/>
                <a:ea typeface="微軟正黑體" panose="020B0604030504040204" pitchFamily="34" charset="-120"/>
              </a:rPr>
              <a:t>年：國家體委審定的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武術競賽規則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正式出版，並把</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武術列入當年舉辦的全國第一屆運動會</a:t>
            </a:r>
            <a:endParaRPr lang="en-US" altLang="zh-TW"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1985</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在西安舉行了首屆國際武術邀請賽</a:t>
            </a:r>
            <a:endParaRPr lang="en-US" altLang="zh-CN"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1987</a:t>
            </a:r>
            <a:r>
              <a:rPr lang="zh-TW" altLang="en-US" dirty="0">
                <a:latin typeface="微軟正黑體" panose="020B0604030504040204" pitchFamily="34" charset="-120"/>
                <a:ea typeface="微軟正黑體" panose="020B0604030504040204" pitchFamily="34" charset="-120"/>
              </a:rPr>
              <a:t>年</a:t>
            </a:r>
            <a:r>
              <a:rPr lang="zh-TW" altLang="en-US" dirty="0" smtClean="0">
                <a:latin typeface="微軟正黑體" panose="020B0604030504040204" pitchFamily="34" charset="-120"/>
                <a:ea typeface="微軟正黑體" panose="020B0604030504040204" pitchFamily="34" charset="-120"/>
              </a:rPr>
              <a:t>：</a:t>
            </a:r>
            <a:r>
              <a:rPr lang="zh-CN" altLang="en-US" dirty="0" smtClean="0">
                <a:latin typeface="微軟正黑體" panose="020B0604030504040204" pitchFamily="34" charset="-120"/>
                <a:ea typeface="微軟正黑體" panose="020B0604030504040204" pitchFamily="34" charset="-120"/>
              </a:rPr>
              <a:t>在日本橫濱舉行了第一屆亞洲武術錦標賽</a:t>
            </a: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14</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73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8" name="Google Shape;78;p14"/>
          <p:cNvSpPr txBox="1">
            <a:spLocks noGrp="1"/>
          </p:cNvSpPr>
          <p:nvPr>
            <p:ph type="body" idx="1"/>
          </p:nvPr>
        </p:nvSpPr>
        <p:spPr>
          <a:xfrm>
            <a:off x="748613" y="1509901"/>
            <a:ext cx="7455350" cy="2901328"/>
          </a:xfrm>
          <a:prstGeom prst="rect">
            <a:avLst/>
          </a:prstGeom>
        </p:spPr>
        <p:txBody>
          <a:bodyPr spcFirstLastPara="1" wrap="square" lIns="0" tIns="0" rIns="0" bIns="0" anchor="t" anchorCtr="0">
            <a:noAutofit/>
          </a:bodyPr>
          <a:lstStyle/>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1990</a:t>
            </a:r>
            <a:r>
              <a:rPr lang="zh-CN" altLang="en-US" sz="1900"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國際武術聯合會成立</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武術首次被列入第十一屆亞運會</a:t>
            </a:r>
            <a:r>
              <a:rPr lang="zh-TW" altLang="en-US" sz="1900" dirty="0">
                <a:latin typeface="微軟正黑體" panose="020B0604030504040204" pitchFamily="34" charset="-120"/>
                <a:ea typeface="微軟正黑體" panose="020B0604030504040204" pitchFamily="34" charset="-120"/>
              </a:rPr>
              <a:t>　　</a:t>
            </a:r>
            <a:r>
              <a:rPr lang="en-US" altLang="zh-TW" sz="1900" dirty="0">
                <a:latin typeface="微軟正黑體" panose="020B0604030504040204" pitchFamily="34" charset="-120"/>
                <a:ea typeface="微軟正黑體" panose="020B0604030504040204" pitchFamily="34" charset="-120"/>
              </a:rPr>
              <a:t>	</a:t>
            </a:r>
            <a:r>
              <a:rPr lang="zh-TW" altLang="en-US" sz="19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競賽項目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1991</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第一屆世界武術錦標賽在中國北京舉辦</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2015</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武術被列入</a:t>
            </a: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年東京夏季奧運會特設項目的候選項目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2017</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武術首次進入世界大學生運動會</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國際奧委會宣</a:t>
            </a:r>
            <a:r>
              <a:rPr lang="zh-TW" altLang="en-US" sz="1900" dirty="0">
                <a:latin typeface="微軟正黑體" panose="020B0604030504040204" pitchFamily="34" charset="-120"/>
                <a:ea typeface="微軟正黑體" panose="020B0604030504040204" pitchFamily="34" charset="-120"/>
              </a:rPr>
              <a:t>布</a:t>
            </a:r>
            <a:r>
              <a:rPr lang="zh-CN" altLang="en-US" sz="1900" dirty="0">
                <a:latin typeface="微軟正黑體" panose="020B0604030504040204" pitchFamily="34" charset="-120"/>
                <a:ea typeface="微軟正黑體" panose="020B0604030504040204" pitchFamily="34" charset="-120"/>
              </a:rPr>
              <a:t>將武術列為</a:t>
            </a:r>
            <a:r>
              <a:rPr lang="en-US" altLang="zh-CN" sz="1900" dirty="0">
                <a:latin typeface="微軟正黑體" panose="020B0604030504040204" pitchFamily="34" charset="-120"/>
                <a:ea typeface="微軟正黑體" panose="020B0604030504040204" pitchFamily="34" charset="-120"/>
              </a:rPr>
              <a:t>2026 </a:t>
            </a:r>
            <a:r>
              <a:rPr lang="zh-CN" altLang="en-US" sz="1900" dirty="0">
                <a:latin typeface="微軟正黑體" panose="020B0604030504040204" pitchFamily="34" charset="-120"/>
                <a:ea typeface="微軟正黑體" panose="020B0604030504040204" pitchFamily="34" charset="-120"/>
              </a:rPr>
              <a:t>年青年奧林匹克運動會</a:t>
            </a:r>
            <a:r>
              <a:rPr lang="en-US" altLang="zh-CN" sz="1900" dirty="0">
                <a:latin typeface="微軟正黑體" panose="020B0604030504040204" pitchFamily="34" charset="-120"/>
                <a:ea typeface="微軟正黑體" panose="020B0604030504040204" pitchFamily="34" charset="-120"/>
              </a:rPr>
              <a:t>	   	       </a:t>
            </a:r>
            <a:r>
              <a:rPr lang="en-US" altLang="zh-CN" sz="14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比賽項目</a:t>
            </a:r>
            <a:endParaRPr lang="en-US" altLang="zh-CN" sz="1900" dirty="0">
              <a:latin typeface="微軟正黑體" panose="020B0604030504040204" pitchFamily="34" charset="-120"/>
              <a:ea typeface="微軟正黑體" panose="020B0604030504040204" pitchFamily="34" charset="-120"/>
            </a:endParaRPr>
          </a:p>
          <a:p>
            <a:pPr marL="0" lvl="0" indent="0" algn="just">
              <a:spcAft>
                <a:spcPts val="1200"/>
              </a:spcAft>
              <a:buClr>
                <a:schemeClr val="dk1"/>
              </a:buClr>
              <a:buSzPts val="1100"/>
              <a:buNone/>
            </a:pP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15</a:t>
            </a:fld>
            <a:endParaRPr>
              <a:latin typeface="微軟正黑體" panose="020B0604030504040204" pitchFamily="34" charset="-120"/>
              <a:ea typeface="微軟正黑體" panose="020B0604030504040204" pitchFamily="34" charset="-120"/>
            </a:endParaRPr>
          </a:p>
        </p:txBody>
      </p:sp>
      <p:sp>
        <p:nvSpPr>
          <p:cNvPr id="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附錄：近代中國武術的發展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extLst>
      <p:ext uri="{BB962C8B-B14F-4D97-AF65-F5344CB8AC3E}">
        <p14:creationId xmlns:p14="http://schemas.microsoft.com/office/powerpoint/2010/main" val="353805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參考資料</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524000"/>
            <a:ext cx="7486882" cy="3218915"/>
          </a:xfrm>
          <a:prstGeom prst="rect">
            <a:avLst/>
          </a:prstGeom>
        </p:spPr>
        <p:txBody>
          <a:bodyPr spcFirstLastPara="1" wrap="square" lIns="0" tIns="0" rIns="0" bIns="0" anchor="t" anchorCtr="0">
            <a:noAutofit/>
          </a:bodyPr>
          <a:lstStyle/>
          <a:p>
            <a:pPr marL="0" indent="0" hangingPunct="0">
              <a:lnSpc>
                <a:spcPts val="1400"/>
              </a:lnSpc>
              <a:spcAft>
                <a:spcPts val="300"/>
              </a:spcAft>
              <a:buClr>
                <a:schemeClr val="dk1"/>
              </a:buClr>
              <a:buSzPct val="55000"/>
              <a:buNone/>
            </a:pPr>
            <a:r>
              <a:rPr lang="en-US" altLang="zh-TW" sz="1400" dirty="0" smtClean="0">
                <a:latin typeface="微軟正黑體" panose="020B0604030504040204" pitchFamily="34" charset="-120"/>
                <a:ea typeface="微軟正黑體" panose="020B0604030504040204" pitchFamily="34" charset="-120"/>
              </a:rPr>
              <a:t>1.   </a:t>
            </a:r>
            <a:r>
              <a:rPr lang="zh-TW" altLang="en-US" sz="1400" dirty="0">
                <a:latin typeface="微軟正黑體" panose="020B0604030504040204" pitchFamily="34" charset="-120"/>
                <a:ea typeface="微軟正黑體" panose="020B0604030504040204" pitchFamily="34" charset="-120"/>
              </a:rPr>
              <a:t>央視國際</a:t>
            </a:r>
            <a:r>
              <a:rPr lang="en-US" altLang="zh-TW" sz="1400" dirty="0">
                <a:latin typeface="微軟正黑體" panose="020B0604030504040204" pitchFamily="34" charset="-120"/>
                <a:ea typeface="微軟正黑體" panose="020B0604030504040204" pitchFamily="34" charset="-120"/>
              </a:rPr>
              <a:t>(2007)</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中國武術的起源與發展</a:t>
            </a:r>
            <a:r>
              <a:rPr lang="zh-TW" altLang="en-US" sz="1400" dirty="0">
                <a:latin typeface="微軟正黑體" panose="020B0604030504040204" pitchFamily="34" charset="-120"/>
                <a:ea typeface="微軟正黑體" panose="020B0604030504040204" pitchFamily="34" charset="-120"/>
              </a:rPr>
              <a:t>。取自</a:t>
            </a:r>
            <a:endParaRPr lang="zh-CN" altLang="en-US"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http</a:t>
            </a:r>
            <a:r>
              <a:rPr lang="en-US" altLang="zh-TW" sz="1400"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news.cctv.com/special/zgctty/20070601/104576.shtml</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smtClean="0">
                <a:latin typeface="微軟正黑體" panose="020B0604030504040204" pitchFamily="34" charset="-120"/>
                <a:ea typeface="微軟正黑體" panose="020B0604030504040204" pitchFamily="34" charset="-120"/>
              </a:rPr>
              <a:t>2.    </a:t>
            </a:r>
            <a:r>
              <a:rPr lang="zh-HK" altLang="en-US" sz="1400" dirty="0" smtClean="0">
                <a:latin typeface="微軟正黑體" panose="020B0604030504040204" pitchFamily="34" charset="-120"/>
                <a:ea typeface="微軟正黑體" panose="020B0604030504040204" pitchFamily="34" charset="-120"/>
              </a:rPr>
              <a:t>洪</a:t>
            </a:r>
            <a:r>
              <a:rPr lang="zh-HK" altLang="en-US" sz="1400" dirty="0">
                <a:latin typeface="微軟正黑體" panose="020B0604030504040204" pitchFamily="34" charset="-120"/>
                <a:ea typeface="微軟正黑體" panose="020B0604030504040204" pitchFamily="34" charset="-120"/>
              </a:rPr>
              <a:t>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。高手雲集的南拳。香港：中國文化研究院。取自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https://chiculture.org.hk/tc/china-five-thousand-years/709</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smtClean="0">
                <a:latin typeface="微軟正黑體" panose="020B0604030504040204" pitchFamily="34" charset="-120"/>
                <a:ea typeface="微軟正黑體" panose="020B0604030504040204" pitchFamily="34" charset="-120"/>
              </a:rPr>
              <a:t>3.    </a:t>
            </a:r>
            <a:r>
              <a:rPr lang="zh-HK" altLang="en-US" sz="1400" dirty="0" smtClean="0">
                <a:latin typeface="微軟正黑體" panose="020B0604030504040204" pitchFamily="34" charset="-120"/>
                <a:ea typeface="微軟正黑體" panose="020B0604030504040204" pitchFamily="34" charset="-120"/>
              </a:rPr>
              <a:t>洪</a:t>
            </a:r>
            <a:r>
              <a:rPr lang="zh-HK" altLang="en-US" sz="1400" dirty="0">
                <a:latin typeface="微軟正黑體" panose="020B0604030504040204" pitchFamily="34" charset="-120"/>
                <a:ea typeface="微軟正黑體" panose="020B0604030504040204" pitchFamily="34" charset="-120"/>
              </a:rPr>
              <a:t>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。鮮為人知的武林高手。香港：中國文化研究院。取自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https://chiculture.org.hk/tc/china-five-thousand-years/714</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smtClean="0">
                <a:latin typeface="微軟正黑體" panose="020B0604030504040204" pitchFamily="34" charset="-120"/>
                <a:ea typeface="微軟正黑體" panose="020B0604030504040204" pitchFamily="34" charset="-120"/>
              </a:rPr>
              <a:t>4</a:t>
            </a:r>
            <a:r>
              <a:rPr lang="en-US" altLang="zh-HK" sz="1400" dirty="0" smtClean="0">
                <a:latin typeface="微軟正黑體" panose="020B0604030504040204" pitchFamily="34" charset="-120"/>
                <a:ea typeface="微軟正黑體" panose="020B0604030504040204" pitchFamily="34" charset="-120"/>
              </a:rPr>
              <a:t>.    </a:t>
            </a:r>
            <a:r>
              <a:rPr lang="zh-HK" altLang="en-US" sz="1400" dirty="0" smtClean="0">
                <a:latin typeface="微軟正黑體" panose="020B0604030504040204" pitchFamily="34" charset="-120"/>
                <a:ea typeface="微軟正黑體" panose="020B0604030504040204" pitchFamily="34" charset="-120"/>
              </a:rPr>
              <a:t>洪</a:t>
            </a:r>
            <a:r>
              <a:rPr lang="zh-HK" altLang="en-US" sz="1400" dirty="0">
                <a:latin typeface="微軟正黑體" panose="020B0604030504040204" pitchFamily="34" charset="-120"/>
                <a:ea typeface="微軟正黑體" panose="020B0604030504040204" pitchFamily="34" charset="-120"/>
              </a:rPr>
              <a:t>敦</a:t>
            </a:r>
            <a:r>
              <a:rPr lang="zh-HK" altLang="en-US" sz="1400" dirty="0" smtClean="0">
                <a:latin typeface="微軟正黑體" panose="020B0604030504040204" pitchFamily="34" charset="-120"/>
                <a:ea typeface="微軟正黑體" panose="020B0604030504040204" pitchFamily="34" charset="-120"/>
              </a:rPr>
              <a:t>耕</a:t>
            </a:r>
            <a:r>
              <a:rPr lang="en-US" altLang="zh-HK" sz="1400" dirty="0" smtClean="0">
                <a:latin typeface="微軟正黑體" panose="020B0604030504040204" pitchFamily="34" charset="-120"/>
                <a:ea typeface="微軟正黑體" panose="020B0604030504040204" pitchFamily="34" charset="-120"/>
              </a:rPr>
              <a:t>(2019)</a:t>
            </a:r>
            <a:r>
              <a:rPr lang="zh-TW" altLang="en-US" sz="1400" dirty="0" smtClean="0">
                <a:latin typeface="微軟正黑體" panose="020B0604030504040204" pitchFamily="34" charset="-120"/>
                <a:ea typeface="微軟正黑體" panose="020B0604030504040204" pitchFamily="34" charset="-120"/>
              </a:rPr>
              <a:t>。</a:t>
            </a:r>
            <a:r>
              <a:rPr lang="zh-HK" altLang="en-US" sz="1400" dirty="0" smtClean="0">
                <a:latin typeface="微軟正黑體" panose="020B0604030504040204" pitchFamily="34" charset="-120"/>
                <a:ea typeface="微軟正黑體" panose="020B0604030504040204" pitchFamily="34" charset="-120"/>
              </a:rPr>
              <a:t>中國武術</a:t>
            </a:r>
            <a:r>
              <a:rPr lang="zh-TW" altLang="en-US" sz="1400" dirty="0" smtClean="0">
                <a:latin typeface="微軟正黑體" panose="020B0604030504040204" pitchFamily="34" charset="-120"/>
                <a:ea typeface="微軟正黑體" panose="020B0604030504040204" pitchFamily="34" charset="-120"/>
              </a:rPr>
              <a:t>。香港：中國</a:t>
            </a:r>
            <a:r>
              <a:rPr lang="zh-TW" altLang="en-US" sz="1400" dirty="0">
                <a:latin typeface="微軟正黑體" panose="020B0604030504040204" pitchFamily="34" charset="-120"/>
                <a:ea typeface="微軟正黑體" panose="020B0604030504040204" pitchFamily="34" charset="-120"/>
              </a:rPr>
              <a:t>文化</a:t>
            </a:r>
            <a:r>
              <a:rPr lang="zh-TW" altLang="en-US" sz="1400" dirty="0" smtClean="0">
                <a:latin typeface="微軟正黑體" panose="020B0604030504040204" pitchFamily="34" charset="-120"/>
                <a:ea typeface="微軟正黑體" panose="020B0604030504040204" pitchFamily="34" charset="-120"/>
              </a:rPr>
              <a:t>研究院。取自　　　</a:t>
            </a:r>
            <a:endParaRPr lang="en-US" altLang="zh-TW" sz="1400" dirty="0" smtClean="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smtClean="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a:t>
            </a:r>
            <a:r>
              <a:rPr lang="en-US" altLang="zh-TW" sz="1400" dirty="0" smtClean="0">
                <a:latin typeface="微軟正黑體" panose="020B0604030504040204" pitchFamily="34" charset="-120"/>
                <a:ea typeface="微軟正黑體" panose="020B0604030504040204" pitchFamily="34" charset="-120"/>
              </a:rPr>
              <a:t>chiculture.org.hk/tc/china-five-thousand-years/2017</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smtClean="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16</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204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參考資料</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524000"/>
            <a:ext cx="7486882" cy="3218915"/>
          </a:xfrm>
          <a:prstGeom prst="rect">
            <a:avLst/>
          </a:prstGeom>
        </p:spPr>
        <p:txBody>
          <a:bodyPr spcFirstLastPara="1" wrap="square" lIns="0" tIns="0" rIns="0" bIns="0" anchor="t" anchorCtr="0">
            <a:noAutofit/>
          </a:bodyPr>
          <a:lstStyle/>
          <a:p>
            <a:pPr marL="358775" indent="-358775" hangingPunct="0">
              <a:lnSpc>
                <a:spcPts val="1800"/>
              </a:lnSpc>
              <a:spcAft>
                <a:spcPts val="1200"/>
              </a:spcAft>
              <a:buClr>
                <a:schemeClr val="dk1"/>
              </a:buClr>
              <a:buSzPct val="55000"/>
              <a:buNone/>
              <a:tabLst>
                <a:tab pos="358775" algn="l"/>
              </a:tabLst>
            </a:pPr>
            <a:r>
              <a:rPr lang="en-US" altLang="zh-TW" sz="1400" dirty="0" smtClean="0">
                <a:latin typeface="微軟正黑體" panose="020B0604030504040204" pitchFamily="34" charset="-120"/>
                <a:ea typeface="微軟正黑體" panose="020B0604030504040204" pitchFamily="34" charset="-120"/>
              </a:rPr>
              <a:t>5.     </a:t>
            </a:r>
            <a:r>
              <a:rPr lang="zh-CN" altLang="en-US" sz="1400" dirty="0" smtClean="0">
                <a:latin typeface="微軟正黑體" panose="020B0604030504040204" pitchFamily="34" charset="-120"/>
                <a:ea typeface="微軟正黑體" panose="020B0604030504040204" pitchFamily="34" charset="-120"/>
              </a:rPr>
              <a:t>國際</a:t>
            </a:r>
            <a:r>
              <a:rPr lang="zh-TW" altLang="en-US" sz="1400" dirty="0">
                <a:latin typeface="微軟正黑體" panose="020B0604030504040204" pitchFamily="34" charset="-120"/>
                <a:ea typeface="微軟正黑體" panose="020B0604030504040204" pitchFamily="34" charset="-120"/>
              </a:rPr>
              <a:t>武術聯合會</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。國際武術聯合會</a:t>
            </a:r>
            <a:r>
              <a:rPr lang="zh-CN" altLang="en-US" sz="1400" dirty="0" smtClean="0">
                <a:latin typeface="微軟正黑體" panose="020B0604030504040204" pitchFamily="34" charset="-120"/>
                <a:ea typeface="微軟正黑體" panose="020B0604030504040204" pitchFamily="34" charset="-120"/>
              </a:rPr>
              <a:t>成立三十周年</a:t>
            </a:r>
            <a:r>
              <a:rPr lang="zh-TW" altLang="en-US" sz="1400" dirty="0" smtClean="0">
                <a:latin typeface="微軟正黑體" panose="020B0604030504040204" pitchFamily="34" charset="-120"/>
                <a:ea typeface="微軟正黑體" panose="020B0604030504040204" pitchFamily="34" charset="-120"/>
              </a:rPr>
              <a:t>紀念特刊</a:t>
            </a:r>
            <a:r>
              <a:rPr lang="zh-CN" altLang="en-US" sz="1400" dirty="0" smtClean="0">
                <a:latin typeface="微軟正黑體" panose="020B0604030504040204" pitchFamily="34" charset="-120"/>
                <a:ea typeface="微軟正黑體" panose="020B0604030504040204" pitchFamily="34" charset="-120"/>
              </a:rPr>
              <a:t>（</a:t>
            </a:r>
            <a:r>
              <a:rPr lang="en-US" altLang="zh-CN" sz="1400" dirty="0" smtClean="0">
                <a:latin typeface="微軟正黑體" panose="020B0604030504040204" pitchFamily="34" charset="-120"/>
                <a:ea typeface="微軟正黑體" panose="020B0604030504040204" pitchFamily="34" charset="-120"/>
              </a:rPr>
              <a:t>1990-2000)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國際</a:t>
            </a:r>
            <a:r>
              <a:rPr lang="zh-TW" altLang="en-US" sz="1400" dirty="0">
                <a:latin typeface="微軟正黑體" panose="020B0604030504040204" pitchFamily="34" charset="-120"/>
                <a:ea typeface="微軟正黑體" panose="020B0604030504040204" pitchFamily="34" charset="-120"/>
              </a:rPr>
              <a:t>武術聯合會</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None/>
              <a:tabLst>
                <a:tab pos="358775" algn="l"/>
              </a:tabLst>
            </a:pPr>
            <a:r>
              <a:rPr lang="en-US" altLang="zh-TW" sz="1400" dirty="0" smtClean="0">
                <a:latin typeface="微軟正黑體" panose="020B0604030504040204" pitchFamily="34" charset="-120"/>
                <a:ea typeface="微軟正黑體" panose="020B0604030504040204" pitchFamily="34" charset="-120"/>
              </a:rPr>
              <a:t>6.     </a:t>
            </a:r>
            <a:r>
              <a:rPr lang="zh-TW" altLang="en-US" sz="1400" dirty="0" smtClean="0">
                <a:latin typeface="微軟正黑體" panose="020B0604030504040204" pitchFamily="34" charset="-120"/>
                <a:ea typeface="微軟正黑體" panose="020B0604030504040204" pitchFamily="34" charset="-120"/>
              </a:rPr>
              <a:t>盧飛宏</a:t>
            </a:r>
            <a:r>
              <a:rPr lang="en-US" altLang="zh-TW" sz="1400" dirty="0" smtClean="0">
                <a:latin typeface="微軟正黑體" panose="020B0604030504040204" pitchFamily="34" charset="-120"/>
                <a:ea typeface="微軟正黑體" panose="020B0604030504040204" pitchFamily="34" charset="-120"/>
              </a:rPr>
              <a:t>(2020)</a:t>
            </a:r>
            <a:r>
              <a:rPr lang="zh-TW" altLang="en-US" sz="1400" dirty="0" smtClean="0">
                <a:latin typeface="微軟正黑體" panose="020B0604030504040204" pitchFamily="34" charset="-120"/>
                <a:ea typeface="微軟正黑體" panose="020B0604030504040204" pitchFamily="34" charset="-120"/>
              </a:rPr>
              <a:t>。</a:t>
            </a:r>
            <a:r>
              <a:rPr lang="zh-CN" altLang="en-US" sz="1400" dirty="0" smtClean="0">
                <a:latin typeface="微軟正黑體" panose="020B0604030504040204" pitchFamily="34" charset="-120"/>
                <a:ea typeface="微軟正黑體" panose="020B0604030504040204" pitchFamily="34" charset="-120"/>
              </a:rPr>
              <a:t>武術是中華文化的精神標識和內核</a:t>
            </a:r>
            <a:r>
              <a:rPr lang="zh-TW" altLang="en-US" sz="1400" dirty="0" smtClean="0">
                <a:latin typeface="微軟正黑體" panose="020B0604030504040204" pitchFamily="34" charset="-120"/>
                <a:ea typeface="微軟正黑體" panose="020B0604030504040204" pitchFamily="34" charset="-120"/>
              </a:rPr>
              <a:t>。取自</a:t>
            </a: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None/>
              <a:tabLst>
                <a:tab pos="358775" algn="l"/>
              </a:tabLst>
            </a:pPr>
            <a:r>
              <a:rPr lang="en-US" altLang="zh-TW" sz="1400" dirty="0" smtClean="0">
                <a:latin typeface="微軟正黑體" panose="020B0604030504040204" pitchFamily="34" charset="-120"/>
                <a:ea typeface="微軟正黑體" panose="020B0604030504040204" pitchFamily="34" charset="-120"/>
              </a:rPr>
              <a:t>	http</a:t>
            </a:r>
            <a:r>
              <a:rPr lang="en-US" altLang="zh-TW" sz="1400" dirty="0">
                <a:latin typeface="微軟正黑體" panose="020B0604030504040204" pitchFamily="34" charset="-120"/>
                <a:ea typeface="微軟正黑體" panose="020B0604030504040204" pitchFamily="34" charset="-120"/>
              </a:rPr>
              <a:t>://www.wenshengquan.net.cn/wap/qmccyjy/1959.html</a:t>
            </a:r>
          </a:p>
          <a:p>
            <a:pPr marL="0" indent="0" hangingPunct="0">
              <a:lnSpc>
                <a:spcPts val="1400"/>
              </a:lnSpc>
              <a:spcAft>
                <a:spcPts val="1200"/>
              </a:spcAft>
              <a:buClr>
                <a:schemeClr val="dk1"/>
              </a:buClr>
              <a:buSzPct val="55000"/>
              <a:buNone/>
            </a:pPr>
            <a:endParaRPr lang="en-US" altLang="zh-TW" sz="1400" dirty="0" smtClean="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smtClean="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17</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9019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71879"/>
            <a:ext cx="7061700" cy="110555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138434" y="1877439"/>
            <a:ext cx="6964341" cy="2426418"/>
          </a:xfrm>
          <a:prstGeom prst="rect">
            <a:avLst/>
          </a:prstGeom>
        </p:spPr>
        <p:txBody>
          <a:bodyPr spcFirstLastPara="1" wrap="square" lIns="0" tIns="0" rIns="0" bIns="0" anchor="t" anchorCtr="0">
            <a:noAutofit/>
          </a:bodyPr>
          <a:lstStyle/>
          <a:p>
            <a:pPr marL="0" lvl="0" indent="0" algn="just" hangingPunct="0">
              <a:spcAft>
                <a:spcPts val="1200"/>
              </a:spcAft>
              <a:buClr>
                <a:schemeClr val="dk1"/>
              </a:buClr>
              <a:buSzPts val="1100"/>
              <a:buNone/>
            </a:pPr>
            <a:r>
              <a:rPr lang="zh-CN" altLang="en-US" sz="2400" b="1" dirty="0">
                <a:solidFill>
                  <a:srgbClr val="0070C0"/>
                </a:solidFill>
                <a:latin typeface="微軟正黑體" panose="020B0604030504040204" pitchFamily="34" charset="-120"/>
                <a:ea typeface="微軟正黑體" panose="020B0604030504040204" pitchFamily="34" charset="-120"/>
              </a:rPr>
              <a:t>武術</a:t>
            </a:r>
            <a:r>
              <a:rPr lang="zh-TW" altLang="en-US" sz="2400" dirty="0">
                <a:solidFill>
                  <a:schemeClr val="tx1"/>
                </a:solidFill>
                <a:latin typeface="微軟正黑體" panose="020B0604030504040204" pitchFamily="34" charset="-120"/>
                <a:ea typeface="微軟正黑體" panose="020B0604030504040204" pitchFamily="34" charset="-120"/>
              </a:rPr>
              <a:t>是中華民族文化的重要組成部分</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起源可追溯至五千年前</a:t>
            </a:r>
            <a:r>
              <a:rPr lang="zh-TW" altLang="en-US" sz="2400" dirty="0">
                <a:solidFill>
                  <a:schemeClr val="tx1"/>
                </a:solidFill>
                <a:latin typeface="微軟正黑體" panose="020B0604030504040204" pitchFamily="34" charset="-120"/>
                <a:ea typeface="微軟正黑體" panose="020B0604030504040204" pitchFamily="34" charset="-120"/>
              </a:rPr>
              <a:t>原始社會時期</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起初</a:t>
            </a:r>
            <a:r>
              <a:rPr lang="zh-CN" altLang="en-US" sz="2400" dirty="0">
                <a:latin typeface="微軟正黑體" panose="020B0604030504040204" pitchFamily="34" charset="-120"/>
                <a:ea typeface="微軟正黑體" panose="020B0604030504040204" pitchFamily="34" charset="-120"/>
              </a:rPr>
              <a:t>是人類為求生存</a:t>
            </a:r>
            <a:r>
              <a:rPr lang="zh-TW" altLang="en-US" sz="2400" dirty="0">
                <a:latin typeface="微軟正黑體" panose="020B0604030504040204" pitchFamily="34" charset="-120"/>
                <a:ea typeface="微軟正黑體" panose="020B0604030504040204" pitchFamily="34" charset="-120"/>
              </a:rPr>
              <a:t>而進行</a:t>
            </a:r>
            <a:r>
              <a:rPr lang="zh-CN" altLang="en-US" sz="2400" dirty="0">
                <a:latin typeface="微軟正黑體" panose="020B0604030504040204" pitchFamily="34" charset="-120"/>
                <a:ea typeface="微軟正黑體" panose="020B0604030504040204" pitchFamily="34" charset="-120"/>
              </a:rPr>
              <a:t>獵殺和抵禦野生動物的</a:t>
            </a:r>
            <a:r>
              <a:rPr lang="zh-TW" altLang="en-US" sz="2400" dirty="0">
                <a:latin typeface="微軟正黑體" panose="020B0604030504040204" pitchFamily="34" charset="-120"/>
                <a:ea typeface="微軟正黑體" panose="020B0604030504040204" pitchFamily="34" charset="-120"/>
              </a:rPr>
              <a:t>經驗累積及氏族公社時代部落間在戰場上搏鬥的經驗總結而成的技藝</a:t>
            </a:r>
            <a:r>
              <a:rPr lang="zh-CN"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784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71879"/>
            <a:ext cx="7061700" cy="110555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138434" y="1877439"/>
            <a:ext cx="6964341" cy="2426418"/>
          </a:xfrm>
          <a:prstGeom prst="rect">
            <a:avLst/>
          </a:prstGeom>
        </p:spPr>
        <p:txBody>
          <a:bodyPr spcFirstLastPara="1" wrap="square" lIns="0" tIns="0" rIns="0" bIns="0" anchor="t" anchorCtr="0">
            <a:noAutofit/>
          </a:bodyPr>
          <a:lstStyle/>
          <a:p>
            <a:pPr marL="0" lvl="0" indent="0" algn="just" hangingPunct="0">
              <a:spcAft>
                <a:spcPts val="1200"/>
              </a:spcAft>
              <a:buClr>
                <a:schemeClr val="dk1"/>
              </a:buClr>
              <a:buSzPts val="1100"/>
              <a:buNone/>
            </a:pPr>
            <a:r>
              <a:rPr lang="zh-CN" altLang="en-US" sz="2400" dirty="0">
                <a:latin typeface="微軟正黑體" panose="020B0604030504040204" pitchFamily="34" charset="-120"/>
                <a:ea typeface="微軟正黑體" panose="020B0604030504040204" pitchFamily="34" charset="-120"/>
              </a:rPr>
              <a:t>武術</a:t>
            </a:r>
            <a:r>
              <a:rPr lang="zh-TW" altLang="en-US" sz="2400" dirty="0">
                <a:latin typeface="微軟正黑體" panose="020B0604030504040204" pitchFamily="34" charset="-120"/>
                <a:ea typeface="微軟正黑體" panose="020B0604030504040204" pitchFamily="34" charset="-120"/>
              </a:rPr>
              <a:t>的基本特徵包括</a:t>
            </a:r>
            <a:r>
              <a:rPr lang="zh-CN" altLang="en-US" sz="2400" dirty="0">
                <a:latin typeface="微軟正黑體" panose="020B0604030504040204" pitchFamily="34" charset="-120"/>
                <a:ea typeface="微軟正黑體" panose="020B0604030504040204" pitchFamily="34" charset="-120"/>
              </a:rPr>
              <a:t>踢、打、摔、拿、擊、刺等技擊動作，</a:t>
            </a:r>
            <a:r>
              <a:rPr lang="zh-TW" altLang="en-US" sz="2400" dirty="0">
                <a:latin typeface="微軟正黑體" panose="020B0604030504040204" pitchFamily="34" charset="-120"/>
                <a:ea typeface="微軟正黑體" panose="020B0604030504040204" pitchFamily="34" charset="-120"/>
              </a:rPr>
              <a:t>不僅有變化多端的</a:t>
            </a:r>
            <a:r>
              <a:rPr lang="zh-TW" altLang="en-US" sz="2400" b="1" dirty="0">
                <a:solidFill>
                  <a:srgbClr val="0070C0"/>
                </a:solidFill>
                <a:latin typeface="微軟正黑體" panose="020B0604030504040204" pitchFamily="34" charset="-120"/>
                <a:ea typeface="微軟正黑體" panose="020B0604030504040204" pitchFamily="34" charset="-120"/>
              </a:rPr>
              <a:t>徒手技法</a:t>
            </a:r>
            <a:r>
              <a:rPr lang="zh-TW" altLang="en-US" sz="2400" dirty="0">
                <a:latin typeface="微軟正黑體" panose="020B0604030504040204" pitchFamily="34" charset="-120"/>
                <a:ea typeface="微軟正黑體" panose="020B0604030504040204" pitchFamily="34" charset="-120"/>
              </a:rPr>
              <a:t>，還有多種令人嘆為觀止的</a:t>
            </a:r>
            <a:r>
              <a:rPr lang="zh-TW" altLang="en-US" sz="2400" b="1" dirty="0">
                <a:solidFill>
                  <a:srgbClr val="0070C0"/>
                </a:solidFill>
                <a:latin typeface="微軟正黑體" panose="020B0604030504040204" pitchFamily="34" charset="-120"/>
                <a:ea typeface="微軟正黑體" panose="020B0604030504040204" pitchFamily="34" charset="-120"/>
              </a:rPr>
              <a:t>器械武藝</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除單練還有對練及集體演練，是中國古代主要軍事訓練及民間體育的活動</a:t>
            </a:r>
            <a:r>
              <a:rPr lang="zh-CN"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3</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044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中國武術門派</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363327"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武術門派繁多，就其總體而論，有</a:t>
            </a:r>
            <a:r>
              <a:rPr lang="zh-TW" altLang="en-US" sz="2400" b="1" dirty="0">
                <a:solidFill>
                  <a:srgbClr val="0070C0"/>
                </a:solidFill>
                <a:latin typeface="微軟正黑體" panose="020B0604030504040204" pitchFamily="34" charset="-120"/>
                <a:ea typeface="微軟正黑體" panose="020B0604030504040204" pitchFamily="34" charset="-120"/>
              </a:rPr>
              <a:t>內外家</a:t>
            </a:r>
            <a:r>
              <a:rPr lang="zh-TW" altLang="en-US" sz="2400" dirty="0">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南北拳</a:t>
            </a:r>
            <a:r>
              <a:rPr lang="zh-TW" altLang="en-US" sz="2400" dirty="0">
                <a:latin typeface="微軟正黑體" panose="020B0604030504040204" pitchFamily="34" charset="-120"/>
                <a:ea typeface="微軟正黑體" panose="020B0604030504040204" pitchFamily="34" charset="-120"/>
              </a:rPr>
              <a:t>之區分。內家以太極、形意、八卦三門為代表（或稱武當為內家）；外家統稱少林，分南北兩大流派</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lvl="0" indent="0" algn="ctr">
              <a:spcBef>
                <a:spcPts val="1800"/>
              </a:spcBef>
              <a:spcAft>
                <a:spcPts val="1200"/>
              </a:spcAft>
              <a:buClr>
                <a:schemeClr val="dk1"/>
              </a:buClr>
              <a:buSzPts val="1100"/>
              <a:buNone/>
            </a:pPr>
            <a:r>
              <a:rPr lang="zh-TW" altLang="en-US" sz="2400" b="1" dirty="0" smtClean="0">
                <a:solidFill>
                  <a:srgbClr val="00B050"/>
                </a:solidFill>
                <a:latin typeface="微軟正黑體" panose="020B0604030504040204" pitchFamily="34" charset="-120"/>
                <a:ea typeface="微軟正黑體" panose="020B0604030504040204" pitchFamily="34" charset="-120"/>
              </a:rPr>
              <a:t>考考你：你知道少林寺位於中國哪個省份嗎？</a:t>
            </a:r>
            <a:endParaRPr lang="en-US" altLang="zh-TW" sz="2400" b="1" dirty="0" smtClean="0">
              <a:solidFill>
                <a:srgbClr val="00B050"/>
              </a:solidFill>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370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少林寺</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209001"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少林寺位於</a:t>
            </a:r>
            <a:r>
              <a:rPr lang="zh-TW" altLang="en-US" sz="2400" b="1" dirty="0">
                <a:solidFill>
                  <a:srgbClr val="0070C0"/>
                </a:solidFill>
                <a:latin typeface="微軟正黑體" panose="020B0604030504040204" pitchFamily="34" charset="-120"/>
                <a:ea typeface="微軟正黑體" panose="020B0604030504040204" pitchFamily="34" charset="-120"/>
              </a:rPr>
              <a:t>中國河南省登封</a:t>
            </a:r>
            <a:r>
              <a:rPr lang="zh-TW" altLang="en-US" sz="2400" b="1" dirty="0" smtClean="0">
                <a:solidFill>
                  <a:srgbClr val="0070C0"/>
                </a:solidFill>
                <a:latin typeface="微軟正黑體" panose="020B0604030504040204" pitchFamily="34" charset="-120"/>
                <a:ea typeface="微軟正黑體" panose="020B0604030504040204" pitchFamily="34" charset="-120"/>
              </a:rPr>
              <a:t>市</a:t>
            </a:r>
            <a:r>
              <a:rPr lang="zh-CN" altLang="en-US" sz="2400" dirty="0" smtClean="0">
                <a:solidFill>
                  <a:schemeClr val="tx1"/>
                </a:solidFill>
                <a:latin typeface="微軟正黑體" panose="020B0604030504040204" pitchFamily="34" charset="-120"/>
                <a:ea typeface="微軟正黑體" panose="020B0604030504040204" pitchFamily="34" charset="-120"/>
              </a:rPr>
              <a:t>嵩山少林景區</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r>
              <a:rPr lang="zh-CN" altLang="en-US" sz="2400" dirty="0" smtClean="0">
                <a:latin typeface="微軟正黑體" panose="020B0604030504040204" pitchFamily="34" charset="-120"/>
                <a:ea typeface="微軟正黑體" panose="020B0604030504040204" pitchFamily="34" charset="-120"/>
              </a:rPr>
              <a:t>始建</a:t>
            </a:r>
            <a:r>
              <a:rPr lang="zh-TW" altLang="en-US" sz="2400" dirty="0" smtClean="0">
                <a:latin typeface="微軟正黑體" panose="020B0604030504040204" pitchFamily="34" charset="-120"/>
                <a:ea typeface="微軟正黑體" panose="020B0604030504040204" pitchFamily="34" charset="-120"/>
              </a:rPr>
              <a:t>於</a:t>
            </a:r>
            <a:r>
              <a:rPr lang="zh-CN" altLang="en-US" sz="2400" dirty="0" smtClean="0">
                <a:latin typeface="微軟正黑體" panose="020B0604030504040204" pitchFamily="34" charset="-120"/>
                <a:ea typeface="微軟正黑體" panose="020B0604030504040204" pitchFamily="34" charset="-120"/>
              </a:rPr>
              <a:t>北魏孝文帝太和十九年（西元</a:t>
            </a:r>
            <a:r>
              <a:rPr lang="en-US" altLang="zh-CN" sz="2400" dirty="0" smtClean="0">
                <a:latin typeface="微軟正黑體" panose="020B0604030504040204" pitchFamily="34" charset="-120"/>
                <a:ea typeface="微軟正黑體" panose="020B0604030504040204" pitchFamily="34" charset="-120"/>
              </a:rPr>
              <a:t>495</a:t>
            </a:r>
            <a:r>
              <a:rPr lang="zh-CN" altLang="en-US" sz="2400" dirty="0" smtClean="0">
                <a:latin typeface="微軟正黑體" panose="020B0604030504040204" pitchFamily="34" charset="-120"/>
                <a:ea typeface="微軟正黑體" panose="020B0604030504040204" pitchFamily="34" charset="-120"/>
              </a:rPr>
              <a:t>年），因其建在少室山下的叢林茂密之處</a:t>
            </a:r>
            <a:r>
              <a:rPr lang="zh-TW" altLang="en-US" sz="2400" dirty="0" smtClean="0">
                <a:latin typeface="微軟正黑體" panose="020B0604030504040204" pitchFamily="34" charset="-120"/>
                <a:ea typeface="微軟正黑體" panose="020B0604030504040204" pitchFamily="34" charset="-120"/>
              </a:rPr>
              <a:t>而命</a:t>
            </a:r>
            <a:r>
              <a:rPr lang="zh-CN" altLang="en-US" sz="2400" dirty="0" smtClean="0">
                <a:latin typeface="微軟正黑體" panose="020B0604030504040204" pitchFamily="34" charset="-120"/>
                <a:ea typeface="微軟正黑體" panose="020B0604030504040204" pitchFamily="34" charset="-120"/>
              </a:rPr>
              <a:t>名</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smtClean="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5</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712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7"/>
            <a:ext cx="7061700" cy="865205"/>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中國武術的文化內涵</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2950" y="1604073"/>
            <a:ext cx="7485575" cy="1918226"/>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以武俠為題材的文學作品也不斷湧現，其中當代作家金庸的</a:t>
            </a:r>
            <a:r>
              <a:rPr lang="zh-TW" altLang="en-US" sz="2400" b="1" dirty="0">
                <a:solidFill>
                  <a:srgbClr val="0070C0"/>
                </a:solidFill>
                <a:latin typeface="微軟正黑體" panose="020B0604030504040204" pitchFamily="34" charset="-120"/>
                <a:ea typeface="微軟正黑體" panose="020B0604030504040204" pitchFamily="34" charset="-120"/>
              </a:rPr>
              <a:t>武俠小說</a:t>
            </a:r>
            <a:r>
              <a:rPr lang="zh-TW" altLang="en-US" sz="2400" dirty="0">
                <a:latin typeface="微軟正黑體" panose="020B0604030504040204" pitchFamily="34" charset="-120"/>
                <a:ea typeface="微軟正黑體" panose="020B0604030504040204" pitchFamily="34" charset="-120"/>
              </a:rPr>
              <a:t>，更是膾炙人口的佳作。</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6</a:t>
            </a:fld>
            <a:endParaRPr dirty="0">
              <a:latin typeface="微軟正黑體" panose="020B0604030504040204" pitchFamily="34" charset="-120"/>
              <a:ea typeface="微軟正黑體" panose="020B0604030504040204" pitchFamily="34" charset="-120"/>
            </a:endParaRPr>
          </a:p>
        </p:txBody>
      </p:sp>
      <p:sp>
        <p:nvSpPr>
          <p:cNvPr id="2" name="矩形 1"/>
          <p:cNvSpPr/>
          <p:nvPr/>
        </p:nvSpPr>
        <p:spPr>
          <a:xfrm>
            <a:off x="1185475" y="2676573"/>
            <a:ext cx="7043050" cy="1593834"/>
          </a:xfrm>
          <a:prstGeom prst="rect">
            <a:avLst/>
          </a:prstGeom>
          <a:solidFill>
            <a:srgbClr val="FFFFCC"/>
          </a:solidFill>
          <a:ln w="28575">
            <a:solidFill>
              <a:schemeClr val="accent5">
                <a:lumMod val="75000"/>
              </a:schemeClr>
            </a:solidFill>
          </a:ln>
        </p:spPr>
        <p:txBody>
          <a:bodyPr wrap="square">
            <a:spAutoFit/>
          </a:bodyPr>
          <a:lstStyle/>
          <a:p>
            <a:pPr algn="just" hangingPunct="0">
              <a:lnSpc>
                <a:spcPts val="3000"/>
              </a:lnSpc>
            </a:pPr>
            <a:r>
              <a:rPr lang="zh-CN" altLang="en-US" sz="2000" b="1" dirty="0">
                <a:solidFill>
                  <a:srgbClr val="0070C0"/>
                </a:solidFill>
              </a:rPr>
              <a:t>查良鏞</a:t>
            </a:r>
            <a:r>
              <a:rPr lang="zh-CN" altLang="en-US" sz="2000" dirty="0"/>
              <a:t>生於</a:t>
            </a:r>
            <a:r>
              <a:rPr lang="en-US" altLang="zh-CN" sz="2000" dirty="0"/>
              <a:t>1924</a:t>
            </a:r>
            <a:r>
              <a:rPr lang="zh-CN" altLang="en-US" sz="2000" dirty="0"/>
              <a:t>年</a:t>
            </a:r>
            <a:r>
              <a:rPr lang="en-US" altLang="zh-CN" sz="2000" dirty="0"/>
              <a:t>3</a:t>
            </a:r>
            <a:r>
              <a:rPr lang="zh-CN" altLang="en-US" sz="2000" dirty="0"/>
              <a:t>月</a:t>
            </a:r>
            <a:r>
              <a:rPr lang="en-US" altLang="zh-CN" sz="2000" dirty="0"/>
              <a:t>10</a:t>
            </a:r>
            <a:r>
              <a:rPr lang="zh-CN" altLang="en-US" sz="2000" dirty="0"/>
              <a:t>日，浙江海寧人。他</a:t>
            </a:r>
            <a:r>
              <a:rPr lang="en-US" altLang="zh-CN" sz="2000" dirty="0"/>
              <a:t>20</a:t>
            </a:r>
            <a:r>
              <a:rPr lang="zh-CN" altLang="en-US" sz="2000" dirty="0"/>
              <a:t>世紀</a:t>
            </a:r>
            <a:r>
              <a:rPr lang="en-US" altLang="zh-CN" sz="2000" dirty="0"/>
              <a:t>40</a:t>
            </a:r>
            <a:r>
              <a:rPr lang="zh-CN" altLang="en-US" sz="2000" dirty="0"/>
              <a:t>年代移居香港，</a:t>
            </a:r>
            <a:r>
              <a:rPr lang="en-US" altLang="zh-CN" sz="2000" dirty="0"/>
              <a:t>50</a:t>
            </a:r>
            <a:r>
              <a:rPr lang="zh-CN" altLang="en-US" sz="2000" dirty="0"/>
              <a:t>年代開始以筆名</a:t>
            </a:r>
            <a:r>
              <a:rPr lang="zh-CN" altLang="en-US" sz="2000" b="1" dirty="0">
                <a:solidFill>
                  <a:srgbClr val="0070C0"/>
                </a:solidFill>
              </a:rPr>
              <a:t>金庸</a:t>
            </a:r>
            <a:r>
              <a:rPr lang="zh-CN" altLang="en-US" sz="2000" dirty="0"/>
              <a:t>創作多部膾炙人口的武俠小說，包括</a:t>
            </a:r>
            <a:r>
              <a:rPr lang="en-US" altLang="zh-CN" sz="2000" dirty="0"/>
              <a:t>《</a:t>
            </a:r>
            <a:r>
              <a:rPr lang="zh-CN" altLang="en-US" sz="2000" dirty="0"/>
              <a:t>射雕英雄傳</a:t>
            </a:r>
            <a:r>
              <a:rPr lang="en-US" altLang="zh-CN" sz="2000" dirty="0"/>
              <a:t>》</a:t>
            </a:r>
            <a:r>
              <a:rPr lang="zh-TW" altLang="en-US" sz="2000" dirty="0"/>
              <a:t>、</a:t>
            </a:r>
            <a:r>
              <a:rPr lang="en-US" altLang="zh-CN" sz="2000" dirty="0"/>
              <a:t>《</a:t>
            </a:r>
            <a:r>
              <a:rPr lang="zh-CN" altLang="en-US" sz="2000" dirty="0"/>
              <a:t>神雕俠侶</a:t>
            </a:r>
            <a:r>
              <a:rPr lang="en-US" altLang="zh-CN" sz="2000" dirty="0" smtClean="0"/>
              <a:t>》</a:t>
            </a:r>
            <a:r>
              <a:rPr lang="zh-TW" altLang="en-US" sz="2000" dirty="0" smtClean="0"/>
              <a:t>、</a:t>
            </a:r>
            <a:r>
              <a:rPr lang="en-US" altLang="zh-CN" sz="2000" dirty="0" smtClean="0"/>
              <a:t>《</a:t>
            </a:r>
            <a:r>
              <a:rPr lang="zh-CN" altLang="en-US" sz="2000" dirty="0"/>
              <a:t>倚天屠龍記</a:t>
            </a:r>
            <a:r>
              <a:rPr lang="en-US" altLang="zh-CN" sz="2000" dirty="0" smtClean="0"/>
              <a:t>》</a:t>
            </a:r>
            <a:r>
              <a:rPr lang="zh-TW" altLang="en-US" sz="2000" dirty="0" smtClean="0"/>
              <a:t>、</a:t>
            </a:r>
            <a:r>
              <a:rPr lang="en-US" altLang="zh-CN" sz="2000" dirty="0" smtClean="0"/>
              <a:t>《</a:t>
            </a:r>
            <a:r>
              <a:rPr lang="zh-CN" altLang="en-US" sz="2000" dirty="0"/>
              <a:t>天龍八部</a:t>
            </a:r>
            <a:r>
              <a:rPr lang="en-US" altLang="zh-CN" sz="2000" dirty="0" smtClean="0"/>
              <a:t>》</a:t>
            </a:r>
            <a:r>
              <a:rPr lang="zh-TW" altLang="en-US" sz="2000" dirty="0" smtClean="0"/>
              <a:t>、</a:t>
            </a:r>
            <a:r>
              <a:rPr lang="en-US" altLang="zh-CN" sz="2000" dirty="0" smtClean="0"/>
              <a:t>《</a:t>
            </a:r>
            <a:r>
              <a:rPr lang="zh-CN" altLang="en-US" sz="2000" dirty="0"/>
              <a:t>笑傲江湖</a:t>
            </a:r>
            <a:r>
              <a:rPr lang="en-US" altLang="zh-CN" sz="2000" dirty="0" smtClean="0"/>
              <a:t>》</a:t>
            </a:r>
            <a:r>
              <a:rPr lang="zh-TW" altLang="en-US" sz="2000" dirty="0" smtClean="0"/>
              <a:t>、</a:t>
            </a:r>
            <a:r>
              <a:rPr lang="en-US" altLang="zh-CN" sz="2000" dirty="0" smtClean="0"/>
              <a:t>《</a:t>
            </a:r>
            <a:r>
              <a:rPr lang="zh-CN" altLang="en-US" sz="2000" dirty="0"/>
              <a:t>鹿鼎記</a:t>
            </a:r>
            <a:r>
              <a:rPr lang="en-US" altLang="zh-CN" sz="2000" dirty="0"/>
              <a:t>》</a:t>
            </a:r>
            <a:r>
              <a:rPr lang="zh-CN" altLang="en-US" sz="2000" dirty="0"/>
              <a:t>等。</a:t>
            </a:r>
          </a:p>
        </p:txBody>
      </p:sp>
    </p:spTree>
    <p:extLst>
      <p:ext uri="{BB962C8B-B14F-4D97-AF65-F5344CB8AC3E}">
        <p14:creationId xmlns:p14="http://schemas.microsoft.com/office/powerpoint/2010/main" val="202135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68565"/>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武術</a:t>
            </a: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電影／功夫片</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6011" y="1604838"/>
            <a:ext cx="7545934" cy="2901328"/>
          </a:xfrm>
          <a:prstGeom prst="rect">
            <a:avLst/>
          </a:prstGeom>
        </p:spPr>
        <p:txBody>
          <a:bodyPr spcFirstLastPara="1" wrap="square" lIns="0" tIns="0" rIns="0" bIns="0" anchor="t" anchorCtr="0">
            <a:noAutofit/>
          </a:bodyPr>
          <a:lstStyle/>
          <a:p>
            <a:pPr marL="342900" indent="-342900" algn="just" hangingPunct="0">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功夫片，又稱武術片、武俠片、武打片等，是以誇張的功夫格鬥為特點的</a:t>
            </a:r>
            <a:r>
              <a:rPr lang="zh-CN" altLang="en-US" sz="2200" dirty="0" smtClean="0">
                <a:latin typeface="微軟正黑體" panose="020B0604030504040204" pitchFamily="34" charset="-120"/>
                <a:ea typeface="微軟正黑體" panose="020B0604030504040204" pitchFamily="34" charset="-120"/>
              </a:rPr>
              <a:t>影片</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功夫片是</a:t>
            </a:r>
            <a:r>
              <a:rPr lang="zh-CN" altLang="en-US" sz="2200" dirty="0" smtClean="0">
                <a:latin typeface="微軟正黑體" panose="020B0604030504040204" pitchFamily="34" charset="-120"/>
                <a:ea typeface="微軟正黑體" panose="020B0604030504040204" pitchFamily="34" charset="-120"/>
              </a:rPr>
              <a:t>中國電影的一大特色，對世界電影</a:t>
            </a:r>
            <a:r>
              <a:rPr lang="zh-TW" altLang="en-US" sz="2200" dirty="0" smtClean="0">
                <a:latin typeface="微軟正黑體" panose="020B0604030504040204" pitchFamily="34" charset="-120"/>
                <a:ea typeface="微軟正黑體" panose="020B0604030504040204" pitchFamily="34" charset="-120"/>
              </a:rPr>
              <a:t>有重大</a:t>
            </a:r>
            <a:r>
              <a:rPr lang="zh-CN" altLang="en-US" sz="2200" dirty="0" smtClean="0">
                <a:latin typeface="微軟正黑體" panose="020B0604030504040204" pitchFamily="34" charset="-120"/>
                <a:ea typeface="微軟正黑體" panose="020B0604030504040204" pitchFamily="34" charset="-120"/>
              </a:rPr>
              <a:t>貢獻。</a:t>
            </a:r>
            <a:endParaRPr lang="en-US" altLang="zh-CN" sz="2200" dirty="0" smtClean="0">
              <a:latin typeface="微軟正黑體" panose="020B0604030504040204" pitchFamily="34" charset="-120"/>
              <a:ea typeface="微軟正黑體" panose="020B0604030504040204" pitchFamily="34" charset="-120"/>
            </a:endParaRPr>
          </a:p>
          <a:p>
            <a:pPr marL="342900" indent="-342900" algn="just" hangingPunct="0">
              <a:spcAft>
                <a:spcPts val="1200"/>
              </a:spcAft>
              <a:buClr>
                <a:schemeClr val="dk1"/>
              </a:buClr>
              <a:buSzPts val="1100"/>
              <a:buFont typeface="Wingdings" panose="05000000000000000000" pitchFamily="2" charset="2"/>
              <a:buChar char="l"/>
            </a:pPr>
            <a:r>
              <a:rPr lang="zh-TW" altLang="en-US" sz="2200" dirty="0" smtClean="0">
                <a:latin typeface="微軟正黑體" panose="020B0604030504040204" pitchFamily="34" charset="-120"/>
                <a:ea typeface="微軟正黑體" panose="020B0604030504040204" pitchFamily="34" charset="-120"/>
              </a:rPr>
              <a:t>多年以來，香港</a:t>
            </a:r>
            <a:r>
              <a:rPr lang="zh-TW" altLang="en-US" sz="2200" dirty="0">
                <a:latin typeface="微軟正黑體" panose="020B0604030504040204" pitchFamily="34" charset="-120"/>
                <a:ea typeface="微軟正黑體" panose="020B0604030504040204" pitchFamily="34" charset="-120"/>
              </a:rPr>
              <a:t>功夫文化</a:t>
            </a:r>
            <a:r>
              <a:rPr lang="zh-TW" altLang="en-US" sz="2200" dirty="0" smtClean="0">
                <a:latin typeface="微軟正黑體" panose="020B0604030504040204" pitchFamily="34" charset="-120"/>
                <a:ea typeface="微軟正黑體" panose="020B0604030504040204" pitchFamily="34" charset="-120"/>
              </a:rPr>
              <a:t>產業積極探索</a:t>
            </a:r>
            <a:r>
              <a:rPr lang="zh-TW" altLang="en-US" sz="2200" dirty="0">
                <a:latin typeface="微軟正黑體" panose="020B0604030504040204" pitchFamily="34" charset="-120"/>
                <a:ea typeface="微軟正黑體" panose="020B0604030504040204" pitchFamily="34" charset="-120"/>
              </a:rPr>
              <a:t>與創新</a:t>
            </a:r>
            <a:r>
              <a:rPr lang="zh-TW" altLang="en-US" sz="2200" dirty="0" smtClean="0">
                <a:latin typeface="微軟正黑體" panose="020B0604030504040204" pitchFamily="34" charset="-120"/>
                <a:ea typeface="微軟正黑體" panose="020B0604030504040204" pitchFamily="34" charset="-120"/>
              </a:rPr>
              <a:t>，同時吸納外來</a:t>
            </a:r>
            <a:r>
              <a:rPr lang="zh-TW" altLang="en-US" sz="2200" dirty="0">
                <a:latin typeface="微軟正黑體" panose="020B0604030504040204" pitchFamily="34" charset="-120"/>
                <a:ea typeface="微軟正黑體" panose="020B0604030504040204" pitchFamily="34" charset="-120"/>
              </a:rPr>
              <a:t>文化</a:t>
            </a:r>
            <a:r>
              <a:rPr lang="zh-TW" altLang="en-US" sz="2200" dirty="0" smtClean="0">
                <a:latin typeface="微軟正黑體" panose="020B0604030504040204" pitchFamily="34" charset="-120"/>
                <a:ea typeface="微軟正黑體" panose="020B0604030504040204" pitchFamily="34" charset="-120"/>
              </a:rPr>
              <a:t>，創造出許多優秀的功夫片，以</a:t>
            </a:r>
            <a:r>
              <a:rPr lang="zh-TW" altLang="en-US" sz="2200" b="1" dirty="0">
                <a:solidFill>
                  <a:srgbClr val="0070C0"/>
                </a:solidFill>
                <a:latin typeface="微軟正黑體" panose="020B0604030504040204" pitchFamily="34" charset="-120"/>
                <a:ea typeface="微軟正黑體" panose="020B0604030504040204" pitchFamily="34" charset="-120"/>
              </a:rPr>
              <a:t>黃飛鴻</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葉問</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李小龍</a:t>
            </a:r>
            <a:r>
              <a:rPr lang="zh-TW" altLang="en-US" sz="2200" dirty="0" smtClean="0">
                <a:latin typeface="微軟正黑體" panose="020B0604030504040204" pitchFamily="34" charset="-120"/>
                <a:ea typeface="微軟正黑體" panose="020B0604030504040204" pitchFamily="34" charset="-120"/>
              </a:rPr>
              <a:t>為題材的一系列作品，令武術文化</a:t>
            </a:r>
            <a:r>
              <a:rPr lang="zh-CN" altLang="en-US" sz="2200" dirty="0" smtClean="0">
                <a:latin typeface="微軟正黑體" panose="020B0604030504040204" pitchFamily="34" charset="-120"/>
                <a:ea typeface="微軟正黑體" panose="020B0604030504040204" pitchFamily="34" charset="-120"/>
              </a:rPr>
              <a:t>傳播得更廣</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7</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815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603486"/>
            <a:ext cx="7061700" cy="1148401"/>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武德</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681576" y="1751888"/>
            <a:ext cx="7645301" cy="2718324"/>
          </a:xfrm>
          <a:prstGeom prst="rect">
            <a:avLst/>
          </a:prstGeom>
        </p:spPr>
        <p:txBody>
          <a:bodyPr spcFirstLastPara="1" wrap="square" lIns="0" tIns="0" rIns="0" bIns="0" anchor="t" anchorCtr="0">
            <a:noAutofit/>
          </a:bodyPr>
          <a:lstStyle/>
          <a:p>
            <a:pPr marL="342900" indent="-342900" algn="just" hangingPunct="0">
              <a:lnSpc>
                <a:spcPts val="2600"/>
              </a:lnSpc>
              <a:spcAft>
                <a:spcPts val="1000"/>
              </a:spcAft>
              <a:buClr>
                <a:schemeClr val="dk1"/>
              </a:buClr>
              <a:buSzPts val="1100"/>
              <a:buFont typeface="Wingdings" panose="05000000000000000000" pitchFamily="2" charset="2"/>
              <a:buChar char="l"/>
            </a:pPr>
            <a:r>
              <a:rPr lang="zh-TW" altLang="en-US" sz="2200" b="1" dirty="0">
                <a:solidFill>
                  <a:srgbClr val="0070C0"/>
                </a:solidFill>
                <a:latin typeface="微軟正黑體" panose="020B0604030504040204" pitchFamily="34" charset="-120"/>
                <a:ea typeface="微軟正黑體" panose="020B0604030504040204" pitchFamily="34" charset="-120"/>
              </a:rPr>
              <a:t>武德</a:t>
            </a:r>
            <a:r>
              <a:rPr lang="zh-TW" altLang="en-US" sz="2200" dirty="0">
                <a:solidFill>
                  <a:schemeClr val="tx1"/>
                </a:solidFill>
                <a:latin typeface="微軟正黑體" panose="020B0604030504040204" pitchFamily="34" charset="-120"/>
                <a:ea typeface="微軟正黑體" panose="020B0604030504040204" pitchFamily="34" charset="-120"/>
              </a:rPr>
              <a:t>顧名思義是武術</a:t>
            </a:r>
            <a:r>
              <a:rPr lang="zh-TW" altLang="en-US" sz="2200" dirty="0" smtClean="0">
                <a:solidFill>
                  <a:schemeClr val="tx1"/>
                </a:solidFill>
                <a:latin typeface="微軟正黑體" panose="020B0604030504040204" pitchFamily="34" charset="-120"/>
                <a:ea typeface="微軟正黑體" panose="020B0604030504040204" pitchFamily="34" charset="-120"/>
              </a:rPr>
              <a:t>道德（即習武者體現的道德修養），</a:t>
            </a:r>
            <a:r>
              <a:rPr lang="zh-TW" altLang="en-US" sz="2200" dirty="0" smtClean="0">
                <a:latin typeface="微軟正黑體" panose="020B0604030504040204" pitchFamily="34" charset="-120"/>
                <a:ea typeface="微軟正黑體" panose="020B0604030504040204" pitchFamily="34" charset="-120"/>
              </a:rPr>
              <a:t>貫穿</a:t>
            </a:r>
            <a:r>
              <a:rPr lang="zh-TW" altLang="en-US" sz="2200" dirty="0">
                <a:latin typeface="微軟正黑體" panose="020B0604030504040204" pitchFamily="34" charset="-120"/>
                <a:ea typeface="微軟正黑體" panose="020B0604030504040204" pitchFamily="34" charset="-120"/>
              </a:rPr>
              <a:t>於整個練武、用武、授武、比武</a:t>
            </a:r>
            <a:r>
              <a:rPr lang="zh-TW" altLang="en-US" sz="2200" dirty="0" smtClean="0">
                <a:latin typeface="微軟正黑體" panose="020B0604030504040204" pitchFamily="34" charset="-120"/>
                <a:ea typeface="微軟正黑體" panose="020B0604030504040204" pitchFamily="34" charset="-120"/>
              </a:rPr>
              <a:t>等過程中。</a:t>
            </a:r>
            <a:endParaRPr lang="en-US" altLang="zh-TW" sz="2200" dirty="0" smtClean="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武德</a:t>
            </a:r>
            <a:r>
              <a:rPr lang="zh-TW" altLang="en-US" sz="2200" dirty="0">
                <a:latin typeface="微軟正黑體" panose="020B0604030504040204" pitchFamily="34" charset="-120"/>
                <a:ea typeface="微軟正黑體" panose="020B0604030504040204" pitchFamily="34" charset="-120"/>
              </a:rPr>
              <a:t>是</a:t>
            </a:r>
            <a:r>
              <a:rPr lang="zh-CN" altLang="en-US" sz="2200" dirty="0">
                <a:latin typeface="微軟正黑體" panose="020B0604030504040204" pitchFamily="34" charset="-120"/>
                <a:ea typeface="微軟正黑體" panose="020B0604030504040204" pitchFamily="34" charset="-120"/>
              </a:rPr>
              <a:t>習武</a:t>
            </a:r>
            <a:r>
              <a:rPr lang="zh-TW" altLang="en-US" sz="2200" dirty="0">
                <a:latin typeface="微軟正黑體" panose="020B0604030504040204" pitchFamily="34" charset="-120"/>
                <a:ea typeface="微軟正黑體" panose="020B0604030504040204" pitchFamily="34" charset="-120"/>
              </a:rPr>
              <a:t>、授</a:t>
            </a:r>
            <a:r>
              <a:rPr lang="zh-CN" altLang="en-US" sz="2200" dirty="0">
                <a:latin typeface="微軟正黑體" panose="020B0604030504040204" pitchFamily="34" charset="-120"/>
                <a:ea typeface="微軟正黑體" panose="020B0604030504040204" pitchFamily="34" charset="-120"/>
              </a:rPr>
              <a:t>武的先決條件，習武者要</a:t>
            </a:r>
            <a:r>
              <a:rPr lang="zh-CN" altLang="en-US" sz="2200" b="1" dirty="0">
                <a:solidFill>
                  <a:srgbClr val="0070C0"/>
                </a:solidFill>
                <a:latin typeface="微軟正黑體" panose="020B0604030504040204" pitchFamily="34" charset="-120"/>
                <a:ea typeface="微軟正黑體" panose="020B0604030504040204" pitchFamily="34" charset="-120"/>
              </a:rPr>
              <a:t>尊師重道</a:t>
            </a:r>
            <a:r>
              <a:rPr lang="zh-CN" altLang="en-US" sz="2200" dirty="0">
                <a:latin typeface="微軟正黑體" panose="020B0604030504040204" pitchFamily="34" charset="-120"/>
                <a:ea typeface="微軟正黑體" panose="020B0604030504040204" pitchFamily="34" charset="-120"/>
              </a:rPr>
              <a:t>，做到守信、重義、有禮</a:t>
            </a:r>
            <a:r>
              <a:rPr lang="zh-TW" altLang="en-US" sz="2200" dirty="0">
                <a:latin typeface="微軟正黑體" panose="020B0604030504040204" pitchFamily="34" charset="-120"/>
                <a:ea typeface="微軟正黑體" panose="020B0604030504040204" pitchFamily="34" charset="-120"/>
              </a:rPr>
              <a:t>，故又言：「未曾習武先習德」。</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習武是</a:t>
            </a:r>
            <a:r>
              <a:rPr lang="zh-TW" altLang="en-US" sz="2200" b="1" dirty="0">
                <a:solidFill>
                  <a:srgbClr val="0070C0"/>
                </a:solidFill>
                <a:latin typeface="微軟正黑體" panose="020B0604030504040204" pitchFamily="34" charset="-120"/>
                <a:ea typeface="微軟正黑體" panose="020B0604030504040204" pitchFamily="34" charset="-120"/>
              </a:rPr>
              <a:t>修養</a:t>
            </a:r>
            <a:r>
              <a:rPr lang="zh-CN" altLang="en-US" sz="2200" b="1" dirty="0">
                <a:solidFill>
                  <a:srgbClr val="0070C0"/>
                </a:solidFill>
                <a:latin typeface="微軟正黑體" panose="020B0604030504040204" pitchFamily="34" charset="-120"/>
                <a:ea typeface="微軟正黑體" panose="020B0604030504040204" pitchFamily="34" charset="-120"/>
              </a:rPr>
              <a:t>人生品德</a:t>
            </a:r>
            <a:r>
              <a:rPr lang="zh-CN" altLang="en-US" sz="2200" dirty="0">
                <a:latin typeface="微軟正黑體" panose="020B0604030504040204" pitchFamily="34" charset="-120"/>
                <a:ea typeface="微軟正黑體" panose="020B0604030504040204" pitchFamily="34" charset="-120"/>
              </a:rPr>
              <a:t>的重要途徑，習武者</a:t>
            </a:r>
            <a:r>
              <a:rPr lang="zh-TW" altLang="en-US" sz="2200" dirty="0">
                <a:latin typeface="微軟正黑體" panose="020B0604030504040204" pitchFamily="34" charset="-120"/>
                <a:ea typeface="微軟正黑體" panose="020B0604030504040204" pitchFamily="34" charset="-120"/>
              </a:rPr>
              <a:t>要</a:t>
            </a:r>
            <a:r>
              <a:rPr lang="zh-CN" altLang="en-US" sz="2200" dirty="0">
                <a:latin typeface="微軟正黑體" panose="020B0604030504040204" pitchFamily="34" charset="-120"/>
                <a:ea typeface="微軟正黑體" panose="020B0604030504040204" pitchFamily="34" charset="-120"/>
              </a:rPr>
              <a:t>有仁德之心與宏大的胸懷和氣魄</a:t>
            </a:r>
            <a:r>
              <a:rPr lang="zh-CN" altLang="en-US" sz="2200" dirty="0" smtClean="0">
                <a:latin typeface="微軟正黑體" panose="020B0604030504040204" pitchFamily="34" charset="-120"/>
                <a:ea typeface="微軟正黑體" panose="020B0604030504040204" pitchFamily="34" charset="-120"/>
              </a:rPr>
              <a:t>。</a:t>
            </a:r>
            <a:endParaRPr lang="en-US" altLang="zh-CN"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8</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279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66799" y="589448"/>
            <a:ext cx="3360819" cy="871659"/>
          </a:xfrm>
          <a:prstGeom prst="rect">
            <a:avLst/>
          </a:prstGeom>
        </p:spPr>
        <p:txBody>
          <a:bodyPr spcFirstLastPara="1" wrap="square" lIns="0" tIns="0" rIns="0" bIns="0" anchor="ctr" anchorCtr="0">
            <a:noAutofit/>
          </a:bodyPr>
          <a:lstStyle/>
          <a:p>
            <a:pPr lvl="0" algn="l"/>
            <a:r>
              <a:rPr lang="zh-TW" altLang="en-US" sz="26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知多一點點：抱</a:t>
            </a:r>
            <a:r>
              <a:rPr lang="zh-TW" altLang="en-US" sz="2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拳</a:t>
            </a:r>
            <a:r>
              <a:rPr lang="zh-TW" altLang="en-US" sz="26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禮</a:t>
            </a:r>
            <a:endParaRPr sz="26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9</a:t>
            </a:fld>
            <a:endParaRPr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D8290958-83CB-4DFD-A834-C0C47F17007A}"/>
              </a:ext>
            </a:extLst>
          </p:cNvPr>
          <p:cNvSpPr txBox="1"/>
          <p:nvPr/>
        </p:nvSpPr>
        <p:spPr>
          <a:xfrm>
            <a:off x="3093720" y="1333210"/>
            <a:ext cx="5277699" cy="3021340"/>
          </a:xfrm>
          <a:prstGeom prst="rect">
            <a:avLst/>
          </a:prstGeom>
          <a:solidFill>
            <a:schemeClr val="accent2">
              <a:lumMod val="40000"/>
              <a:lumOff val="60000"/>
            </a:schemeClr>
          </a:solidFill>
          <a:ln w="38100">
            <a:solidFill>
              <a:srgbClr val="0070C0"/>
            </a:solidFill>
          </a:ln>
        </p:spPr>
        <p:txBody>
          <a:bodyPr wrap="square">
            <a:spAutoFit/>
          </a:bodyPr>
          <a:lstStyle/>
          <a:p>
            <a:pPr algn="just">
              <a:spcAft>
                <a:spcPts val="600"/>
              </a:spcAft>
            </a:pPr>
            <a:r>
              <a:rPr lang="zh-TW"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抱拳禮的具體涵義</a:t>
            </a:r>
            <a:r>
              <a:rPr lang="zh-TW" altLang="zh-TW" sz="19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是</a:t>
            </a:r>
            <a:r>
              <a:rPr lang="zh-TW" altLang="en-US" sz="19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左掌</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德</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智</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體</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美</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象徵高尚情操</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屈</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攏</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的</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大拇指</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不自大，不驕傲。</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右拳</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表示勇猛習武。左掌掩右拳相抱，</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勇</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不滋</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亂</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武</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不</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犯禁</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有</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約束</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、節制勇武的</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意思。</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右手五指</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握拳</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左手</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伸直</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四</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個</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手指</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頭，兩</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臂</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屈</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攏</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成</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圓，表示五湖四海</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皆兄弟</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，天下</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武林是一家，</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謙虛團結</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以武會友</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左掌為</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文</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拳為武</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文武兼學</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虛心</a:t>
            </a:r>
            <a:r>
              <a:rPr lang="zh-TW" altLang="en-US"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求教</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恭候</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師友</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及</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前輩</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指教。</a:t>
            </a:r>
          </a:p>
        </p:txBody>
      </p:sp>
      <p:pic>
        <p:nvPicPr>
          <p:cNvPr id="2" name="圖片 1"/>
          <p:cNvPicPr>
            <a:picLocks noChangeAspect="1"/>
          </p:cNvPicPr>
          <p:nvPr/>
        </p:nvPicPr>
        <p:blipFill>
          <a:blip r:embed="rId3"/>
          <a:stretch>
            <a:fillRect/>
          </a:stretch>
        </p:blipFill>
        <p:spPr>
          <a:xfrm>
            <a:off x="766799" y="1735959"/>
            <a:ext cx="2175241" cy="1822132"/>
          </a:xfrm>
          <a:prstGeom prst="rect">
            <a:avLst/>
          </a:prstGeom>
          <a:ln>
            <a:noFill/>
          </a:ln>
          <a:effectLst>
            <a:softEdge rad="112500"/>
          </a:effectLst>
        </p:spPr>
      </p:pic>
    </p:spTree>
    <p:extLst>
      <p:ext uri="{BB962C8B-B14F-4D97-AF65-F5344CB8AC3E}">
        <p14:creationId xmlns:p14="http://schemas.microsoft.com/office/powerpoint/2010/main" val="2365268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4614</TotalTime>
  <Words>1095</Words>
  <Application>Microsoft Office PowerPoint</Application>
  <PresentationFormat>如螢幕大小 (16:9)</PresentationFormat>
  <Paragraphs>87</Paragraphs>
  <Slides>17</Slides>
  <Notes>17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微軟正黑體</vt:lpstr>
      <vt:lpstr>Frank Ruhl Libre Light</vt:lpstr>
      <vt:lpstr>Arial</vt:lpstr>
      <vt:lpstr>Montserrat Light</vt:lpstr>
      <vt:lpstr>Wingdings</vt:lpstr>
      <vt:lpstr>Montserrat</vt:lpstr>
      <vt:lpstr>Norfolk template</vt:lpstr>
      <vt:lpstr>武術與中華文化</vt:lpstr>
      <vt:lpstr>中國武術</vt:lpstr>
      <vt:lpstr>中國武術</vt:lpstr>
      <vt:lpstr>中國武術門派</vt:lpstr>
      <vt:lpstr>少林寺</vt:lpstr>
      <vt:lpstr>中國武術的文化內涵</vt:lpstr>
      <vt:lpstr>武術電影／功夫片</vt:lpstr>
      <vt:lpstr>武德</vt:lpstr>
      <vt:lpstr>知多一點點：抱拳禮</vt:lpstr>
      <vt:lpstr>知多一點點</vt:lpstr>
      <vt:lpstr>影片欣賞</vt:lpstr>
      <vt:lpstr>分享時段</vt:lpstr>
      <vt:lpstr>小組討論</vt:lpstr>
      <vt:lpstr>附錄：近代中國武術的發展</vt:lpstr>
      <vt:lpstr>附錄：近代中國武術的發展</vt:lpstr>
      <vt:lpstr>參考資料</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價值觀教育： 堅毅與國民身份認同  武術與鄭家豪</dc:title>
  <cp:lastModifiedBy>PES</cp:lastModifiedBy>
  <cp:revision>225</cp:revision>
  <dcterms:modified xsi:type="dcterms:W3CDTF">2021-09-07T03:33:36Z</dcterms:modified>
</cp:coreProperties>
</file>