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9" r:id="rId1"/>
  </p:sldMasterIdLst>
  <p:notesMasterIdLst>
    <p:notesMasterId r:id="rId29"/>
  </p:notesMasterIdLst>
  <p:handoutMasterIdLst>
    <p:handoutMasterId r:id="rId30"/>
  </p:handoutMasterIdLst>
  <p:sldIdLst>
    <p:sldId id="256" r:id="rId2"/>
    <p:sldId id="347" r:id="rId3"/>
    <p:sldId id="257" r:id="rId4"/>
    <p:sldId id="351" r:id="rId5"/>
    <p:sldId id="334" r:id="rId6"/>
    <p:sldId id="336" r:id="rId7"/>
    <p:sldId id="337" r:id="rId8"/>
    <p:sldId id="338" r:id="rId9"/>
    <p:sldId id="295" r:id="rId10"/>
    <p:sldId id="297" r:id="rId11"/>
    <p:sldId id="348" r:id="rId12"/>
    <p:sldId id="330" r:id="rId13"/>
    <p:sldId id="335" r:id="rId14"/>
    <p:sldId id="328" r:id="rId15"/>
    <p:sldId id="349" r:id="rId16"/>
    <p:sldId id="350" r:id="rId17"/>
    <p:sldId id="352" r:id="rId18"/>
    <p:sldId id="332" r:id="rId19"/>
    <p:sldId id="343" r:id="rId20"/>
    <p:sldId id="321" r:id="rId21"/>
    <p:sldId id="344" r:id="rId22"/>
    <p:sldId id="356" r:id="rId23"/>
    <p:sldId id="355" r:id="rId24"/>
    <p:sldId id="340" r:id="rId25"/>
    <p:sldId id="341" r:id="rId26"/>
    <p:sldId id="345" r:id="rId27"/>
    <p:sldId id="346" r:id="rId28"/>
  </p:sldIdLst>
  <p:sldSz cx="9144000" cy="5143500" type="screen16x9"/>
  <p:notesSz cx="6858000" cy="9144000"/>
  <p:embeddedFontLst>
    <p:embeddedFont>
      <p:font typeface="微軟正黑體" panose="020B0604030504040204" pitchFamily="34" charset="-120"/>
      <p:regular r:id="rId31"/>
      <p:bold r:id="rId32"/>
    </p:embeddedFont>
    <p:embeddedFont>
      <p:font typeface="Montserrat" panose="02020500000000000000" charset="0"/>
      <p:regular r:id="rId33"/>
      <p:bold r:id="rId34"/>
      <p:italic r:id="rId35"/>
      <p:boldItalic r:id="rId36"/>
    </p:embeddedFont>
    <p:embeddedFont>
      <p:font typeface="Frank Ruhl Libre Light" panose="02020500000000000000" charset="-79"/>
      <p:regular r:id="rId37"/>
      <p:bold r:id="rId38"/>
    </p:embeddedFont>
    <p:embeddedFont>
      <p:font typeface="Montserrat Light" panose="02020500000000000000"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44AC"/>
    <a:srgbClr val="197DF7"/>
    <a:srgbClr val="038DAD"/>
    <a:srgbClr val="619CFB"/>
    <a:srgbClr val="8EB8FC"/>
    <a:srgbClr val="6A6DFA"/>
    <a:srgbClr val="8588FB"/>
    <a:srgbClr val="A08CF4"/>
    <a:srgbClr val="889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C742C8-E9FB-44DE-9CBD-6C38F41AFAF8}">
  <a:tblStyle styleId="{05C742C8-E9FB-44DE-9CBD-6C38F41AFA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FD9CDE-CD98-4A3D-8BBD-CC91CFA4EDD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77183" autoAdjust="0"/>
  </p:normalViewPr>
  <p:slideViewPr>
    <p:cSldViewPr snapToGrid="0">
      <p:cViewPr varScale="1">
        <p:scale>
          <a:sx n="112" d="100"/>
          <a:sy n="112" d="100"/>
        </p:scale>
        <p:origin x="1662" y="102"/>
      </p:cViewPr>
      <p:guideLst/>
    </p:cSldViewPr>
  </p:slideViewPr>
  <p:outlineViewPr>
    <p:cViewPr>
      <p:scale>
        <a:sx n="33" d="100"/>
        <a:sy n="33" d="100"/>
      </p:scale>
      <p:origin x="0" y="-10908"/>
    </p:cViewPr>
  </p:outlineViewPr>
  <p:notesTextViewPr>
    <p:cViewPr>
      <p:scale>
        <a:sx n="1" d="1"/>
        <a:sy n="1" d="1"/>
      </p:scale>
      <p:origin x="0" y="0"/>
    </p:cViewPr>
  </p:notesTextViewPr>
  <p:sorterViewPr>
    <p:cViewPr>
      <p:scale>
        <a:sx n="100" d="100"/>
        <a:sy n="100" d="100"/>
      </p:scale>
      <p:origin x="0" y="-576"/>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BD9869-DD28-4738-BF40-C4361A7B6AA1}" type="datetimeFigureOut">
              <a:rPr lang="zh-HK" altLang="en-US" smtClean="0"/>
              <a:t>7/9/2021</a:t>
            </a:fld>
            <a:endParaRPr lang="zh-HK"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B74116-2171-4009-B1CC-99F6DC87CE2A}" type="slidenum">
              <a:rPr lang="zh-HK" altLang="en-US" smtClean="0"/>
              <a:t>‹#›</a:t>
            </a:fld>
            <a:endParaRPr lang="zh-HK" altLang="en-US"/>
          </a:p>
        </p:txBody>
      </p:sp>
    </p:spTree>
    <p:extLst>
      <p:ext uri="{BB962C8B-B14F-4D97-AF65-F5344CB8AC3E}">
        <p14:creationId xmlns:p14="http://schemas.microsoft.com/office/powerpoint/2010/main" val="42718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
        <p:nvSpPr>
          <p:cNvPr id="5" name="投影片圖像版面配置區 4"/>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01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02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9317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151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0699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0544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631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8344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200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02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7451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1569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參考答案：</a:t>
            </a:r>
            <a:endParaRPr lang="en-US" altLang="zh-TW" dirty="0"/>
          </a:p>
          <a:p>
            <a:pPr marL="171450" lvl="0" indent="-171450" algn="l" rtl="0">
              <a:spcBef>
                <a:spcPts val="0"/>
              </a:spcBef>
              <a:spcAft>
                <a:spcPts val="0"/>
              </a:spcAft>
            </a:pPr>
            <a:r>
              <a:rPr lang="zh-TW" altLang="en-US" dirty="0"/>
              <a:t>有助</a:t>
            </a:r>
            <a:r>
              <a:rPr lang="zh-CN" altLang="en-US" dirty="0"/>
              <a:t>展示中國武術風采和魅力，增進世界人民對太極拳文化的深入</a:t>
            </a:r>
            <a:r>
              <a:rPr lang="zh-TW" altLang="en-US" dirty="0"/>
              <a:t>了</a:t>
            </a:r>
            <a:r>
              <a:rPr lang="zh-CN" altLang="en-US" dirty="0"/>
              <a:t>解</a:t>
            </a:r>
            <a:r>
              <a:rPr lang="zh-TW" altLang="en-US" dirty="0"/>
              <a:t>，鼓勵更多人</a:t>
            </a:r>
            <a:r>
              <a:rPr lang="zh-CN" altLang="en-US" dirty="0"/>
              <a:t>練</a:t>
            </a:r>
            <a:r>
              <a:rPr lang="zh-TW" altLang="en-US" dirty="0"/>
              <a:t>習武術</a:t>
            </a:r>
            <a:r>
              <a:rPr lang="zh-CN" altLang="en-US" dirty="0"/>
              <a:t>，</a:t>
            </a:r>
            <a:r>
              <a:rPr lang="zh-TW" altLang="en-US" dirty="0"/>
              <a:t>促進</a:t>
            </a:r>
            <a:r>
              <a:rPr lang="zh-CN" altLang="en-US" dirty="0"/>
              <a:t>身心健康。</a:t>
            </a:r>
            <a:endParaRPr lang="en-US" altLang="zh-CN" dirty="0"/>
          </a:p>
          <a:p>
            <a:pPr marL="171450" lvl="0" indent="-171450" algn="l" rtl="0">
              <a:spcBef>
                <a:spcPts val="0"/>
              </a:spcBef>
              <a:spcAft>
                <a:spcPts val="0"/>
              </a:spcAft>
            </a:pPr>
            <a:r>
              <a:rPr lang="zh-TW" altLang="en-US" dirty="0"/>
              <a:t>列入聯合國教科文組織人類非物質文化遺產代表作名錄後，國家會為武術承擔更多的保護傳承責任</a:t>
            </a:r>
            <a:endParaRPr dirty="0"/>
          </a:p>
        </p:txBody>
      </p:sp>
    </p:spTree>
    <p:extLst>
      <p:ext uri="{BB962C8B-B14F-4D97-AF65-F5344CB8AC3E}">
        <p14:creationId xmlns:p14="http://schemas.microsoft.com/office/powerpoint/2010/main" val="2560476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4424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5459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4096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1499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468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563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1550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998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547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039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573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933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526146" y="759854"/>
            <a:ext cx="5969358" cy="3359846"/>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74254" y="923393"/>
            <a:ext cx="5647385" cy="3043299"/>
          </a:xfrm>
          <a:prstGeom prst="frame">
            <a:avLst>
              <a:gd name="adj1" fmla="val 0"/>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w="38100">
            <a:solidFill>
              <a:schemeClr val="accent6">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854250" y="1115800"/>
            <a:ext cx="3435600" cy="2902200"/>
          </a:xfrm>
          <a:prstGeom prst="rect">
            <a:avLst/>
          </a:prstGeom>
        </p:spPr>
        <p:txBody>
          <a:bodyPr spcFirstLastPara="1" wrap="square" lIns="0" tIns="0" rIns="0" bIns="0" anchor="ctr" anchorCtr="0">
            <a:noAutofit/>
          </a:bodyPr>
          <a:lstStyle>
            <a:lvl1pPr lvl="0"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1pPr>
            <a:lvl2pPr lvl="1"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2pPr>
            <a:lvl3pPr lvl="2"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3pPr>
            <a:lvl4pPr lvl="3"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4pPr>
            <a:lvl5pPr lvl="4"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5pPr>
            <a:lvl6pPr lvl="5"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6pPr>
            <a:lvl7pPr lvl="6"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7pPr>
            <a:lvl8pPr lvl="7"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8pPr>
            <a:lvl9pPr lvl="8"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22" name="Google Shape;22;p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6" name="Google Shape;14;p3"/>
          <p:cNvSpPr/>
          <p:nvPr userDrawn="1"/>
        </p:nvSpPr>
        <p:spPr>
          <a:xfrm>
            <a:off x="2024832" y="1114023"/>
            <a:ext cx="5090745" cy="2905811"/>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p3"/>
          <p:cNvSpPr/>
          <p:nvPr userDrawn="1"/>
        </p:nvSpPr>
        <p:spPr>
          <a:xfrm>
            <a:off x="2240924" y="1275008"/>
            <a:ext cx="4681470" cy="2537138"/>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p3"/>
          <p:cNvSpPr txBox="1">
            <a:spLocks noGrp="1"/>
          </p:cNvSpPr>
          <p:nvPr>
            <p:ph type="ctrTitle"/>
          </p:nvPr>
        </p:nvSpPr>
        <p:spPr>
          <a:xfrm>
            <a:off x="2828225" y="1834888"/>
            <a:ext cx="3487500" cy="831300"/>
          </a:xfrm>
          <a:prstGeom prst="rect">
            <a:avLst/>
          </a:prstGeom>
        </p:spPr>
        <p:txBody>
          <a:bodyPr spcFirstLastPara="1" wrap="square" lIns="0" tIns="0" rIns="0" bIns="0" anchor="b" anchorCtr="0">
            <a:noAutofit/>
          </a:bodyPr>
          <a:lstStyle>
            <a:lvl1pPr lvl="0" algn="ctr" rtl="0">
              <a:lnSpc>
                <a:spcPct val="115000"/>
              </a:lnSpc>
              <a:spcBef>
                <a:spcPts val="0"/>
              </a:spcBef>
              <a:spcAft>
                <a:spcPts val="0"/>
              </a:spcAft>
              <a:buSzPts val="2200"/>
              <a:buNone/>
              <a:defRPr sz="2200"/>
            </a:lvl1pPr>
            <a:lvl2pPr lvl="1" algn="ctr" rtl="0">
              <a:lnSpc>
                <a:spcPct val="115000"/>
              </a:lnSpc>
              <a:spcBef>
                <a:spcPts val="0"/>
              </a:spcBef>
              <a:spcAft>
                <a:spcPts val="0"/>
              </a:spcAft>
              <a:buSzPts val="2200"/>
              <a:buNone/>
              <a:defRPr sz="2200"/>
            </a:lvl2pPr>
            <a:lvl3pPr lvl="2" algn="ctr" rtl="0">
              <a:lnSpc>
                <a:spcPct val="115000"/>
              </a:lnSpc>
              <a:spcBef>
                <a:spcPts val="0"/>
              </a:spcBef>
              <a:spcAft>
                <a:spcPts val="0"/>
              </a:spcAft>
              <a:buSzPts val="2200"/>
              <a:buNone/>
              <a:defRPr sz="2200"/>
            </a:lvl3pPr>
            <a:lvl4pPr lvl="3" algn="ctr" rtl="0">
              <a:lnSpc>
                <a:spcPct val="115000"/>
              </a:lnSpc>
              <a:spcBef>
                <a:spcPts val="0"/>
              </a:spcBef>
              <a:spcAft>
                <a:spcPts val="0"/>
              </a:spcAft>
              <a:buSzPts val="2200"/>
              <a:buNone/>
              <a:defRPr sz="2200"/>
            </a:lvl4pPr>
            <a:lvl5pPr lvl="4" algn="ctr" rtl="0">
              <a:lnSpc>
                <a:spcPct val="115000"/>
              </a:lnSpc>
              <a:spcBef>
                <a:spcPts val="0"/>
              </a:spcBef>
              <a:spcAft>
                <a:spcPts val="0"/>
              </a:spcAft>
              <a:buSzPts val="2200"/>
              <a:buNone/>
              <a:defRPr sz="2200"/>
            </a:lvl5pPr>
            <a:lvl6pPr lvl="5" algn="ctr" rtl="0">
              <a:lnSpc>
                <a:spcPct val="115000"/>
              </a:lnSpc>
              <a:spcBef>
                <a:spcPts val="0"/>
              </a:spcBef>
              <a:spcAft>
                <a:spcPts val="0"/>
              </a:spcAft>
              <a:buSzPts val="2200"/>
              <a:buNone/>
              <a:defRPr sz="2200"/>
            </a:lvl6pPr>
            <a:lvl7pPr lvl="6" algn="ctr" rtl="0">
              <a:lnSpc>
                <a:spcPct val="115000"/>
              </a:lnSpc>
              <a:spcBef>
                <a:spcPts val="0"/>
              </a:spcBef>
              <a:spcAft>
                <a:spcPts val="0"/>
              </a:spcAft>
              <a:buSzPts val="2200"/>
              <a:buNone/>
              <a:defRPr sz="2200"/>
            </a:lvl7pPr>
            <a:lvl8pPr lvl="7" algn="ctr" rtl="0">
              <a:lnSpc>
                <a:spcPct val="115000"/>
              </a:lnSpc>
              <a:spcBef>
                <a:spcPts val="0"/>
              </a:spcBef>
              <a:spcAft>
                <a:spcPts val="0"/>
              </a:spcAft>
              <a:buSzPts val="2200"/>
              <a:buNone/>
              <a:defRPr sz="2200"/>
            </a:lvl8pPr>
            <a:lvl9pPr lvl="8" algn="ctr" rtl="0">
              <a:lnSpc>
                <a:spcPct val="115000"/>
              </a:lnSpc>
              <a:spcBef>
                <a:spcPts val="0"/>
              </a:spcBef>
              <a:spcAft>
                <a:spcPts val="0"/>
              </a:spcAft>
              <a:buSzPts val="2200"/>
              <a:buNone/>
              <a:defRPr sz="2200"/>
            </a:lvl9pPr>
          </a:lstStyle>
          <a:p>
            <a:endParaRPr/>
          </a:p>
        </p:txBody>
      </p:sp>
      <p:sp>
        <p:nvSpPr>
          <p:cNvPr id="9" name="Google Shape;17;p3"/>
          <p:cNvSpPr txBox="1">
            <a:spLocks noGrp="1"/>
          </p:cNvSpPr>
          <p:nvPr>
            <p:ph type="subTitle" idx="1"/>
          </p:nvPr>
        </p:nvSpPr>
        <p:spPr>
          <a:xfrm>
            <a:off x="2828225" y="2686913"/>
            <a:ext cx="3487500" cy="307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3"/>
              </a:buClr>
              <a:buSzPts val="1600"/>
              <a:buNone/>
              <a:defRPr sz="1600">
                <a:solidFill>
                  <a:schemeClr val="accent3"/>
                </a:solidFill>
              </a:defRPr>
            </a:lvl1pPr>
            <a:lvl2pPr lvl="1" algn="ctr" rtl="0">
              <a:lnSpc>
                <a:spcPct val="100000"/>
              </a:lnSpc>
              <a:spcBef>
                <a:spcPts val="800"/>
              </a:spcBef>
              <a:spcAft>
                <a:spcPts val="0"/>
              </a:spcAft>
              <a:buClr>
                <a:schemeClr val="accent3"/>
              </a:buClr>
              <a:buSzPts val="2400"/>
              <a:buNone/>
              <a:defRPr sz="2400">
                <a:solidFill>
                  <a:schemeClr val="accent3"/>
                </a:solidFill>
              </a:defRPr>
            </a:lvl2pPr>
            <a:lvl3pPr lvl="2" algn="ctr" rtl="0">
              <a:lnSpc>
                <a:spcPct val="100000"/>
              </a:lnSpc>
              <a:spcBef>
                <a:spcPts val="800"/>
              </a:spcBef>
              <a:spcAft>
                <a:spcPts val="0"/>
              </a:spcAft>
              <a:buClr>
                <a:schemeClr val="accent3"/>
              </a:buClr>
              <a:buSzPts val="2400"/>
              <a:buNone/>
              <a:defRPr sz="2400">
                <a:solidFill>
                  <a:schemeClr val="accent3"/>
                </a:solidFill>
              </a:defRPr>
            </a:lvl3pPr>
            <a:lvl4pPr lvl="3" algn="ctr" rtl="0">
              <a:lnSpc>
                <a:spcPct val="100000"/>
              </a:lnSpc>
              <a:spcBef>
                <a:spcPts val="800"/>
              </a:spcBef>
              <a:spcAft>
                <a:spcPts val="0"/>
              </a:spcAft>
              <a:buClr>
                <a:schemeClr val="accent3"/>
              </a:buClr>
              <a:buSzPts val="2400"/>
              <a:buNone/>
              <a:defRPr sz="2400">
                <a:solidFill>
                  <a:schemeClr val="accent3"/>
                </a:solidFill>
              </a:defRPr>
            </a:lvl4pPr>
            <a:lvl5pPr lvl="4" algn="ctr" rtl="0">
              <a:lnSpc>
                <a:spcPct val="100000"/>
              </a:lnSpc>
              <a:spcBef>
                <a:spcPts val="800"/>
              </a:spcBef>
              <a:spcAft>
                <a:spcPts val="0"/>
              </a:spcAft>
              <a:buClr>
                <a:schemeClr val="accent3"/>
              </a:buClr>
              <a:buSzPts val="2400"/>
              <a:buNone/>
              <a:defRPr sz="2400">
                <a:solidFill>
                  <a:schemeClr val="accent3"/>
                </a:solidFill>
              </a:defRPr>
            </a:lvl5pPr>
            <a:lvl6pPr lvl="5" algn="ctr" rtl="0">
              <a:lnSpc>
                <a:spcPct val="100000"/>
              </a:lnSpc>
              <a:spcBef>
                <a:spcPts val="800"/>
              </a:spcBef>
              <a:spcAft>
                <a:spcPts val="0"/>
              </a:spcAft>
              <a:buClr>
                <a:schemeClr val="accent3"/>
              </a:buClr>
              <a:buSzPts val="2400"/>
              <a:buNone/>
              <a:defRPr sz="2400">
                <a:solidFill>
                  <a:schemeClr val="accent3"/>
                </a:solidFill>
              </a:defRPr>
            </a:lvl6pPr>
            <a:lvl7pPr lvl="6" algn="ctr" rtl="0">
              <a:lnSpc>
                <a:spcPct val="100000"/>
              </a:lnSpc>
              <a:spcBef>
                <a:spcPts val="800"/>
              </a:spcBef>
              <a:spcAft>
                <a:spcPts val="0"/>
              </a:spcAft>
              <a:buClr>
                <a:schemeClr val="accent3"/>
              </a:buClr>
              <a:buSzPts val="2400"/>
              <a:buNone/>
              <a:defRPr sz="2400">
                <a:solidFill>
                  <a:schemeClr val="accent3"/>
                </a:solidFill>
              </a:defRPr>
            </a:lvl7pPr>
            <a:lvl8pPr lvl="7" algn="ctr" rtl="0">
              <a:lnSpc>
                <a:spcPct val="100000"/>
              </a:lnSpc>
              <a:spcBef>
                <a:spcPts val="800"/>
              </a:spcBef>
              <a:spcAft>
                <a:spcPts val="0"/>
              </a:spcAft>
              <a:buClr>
                <a:schemeClr val="accent3"/>
              </a:buClr>
              <a:buSzPts val="2400"/>
              <a:buNone/>
              <a:defRPr sz="2400">
                <a:solidFill>
                  <a:schemeClr val="accent3"/>
                </a:solidFill>
              </a:defRPr>
            </a:lvl8pPr>
            <a:lvl9pPr lvl="8" algn="ctr" rtl="0">
              <a:lnSpc>
                <a:spcPct val="100000"/>
              </a:lnSpc>
              <a:spcBef>
                <a:spcPts val="800"/>
              </a:spcBef>
              <a:spcAft>
                <a:spcPts val="800"/>
              </a:spcAft>
              <a:buClr>
                <a:schemeClr val="accent3"/>
              </a:buClr>
              <a:buSzPts val="2400"/>
              <a:buNone/>
              <a:defRPr sz="2400">
                <a:solidFill>
                  <a:schemeClr val="accent3"/>
                </a:solidFill>
              </a:defRPr>
            </a:lvl9pPr>
          </a:lstStyle>
          <a:p>
            <a:endParaRPr/>
          </a:p>
        </p:txBody>
      </p:sp>
    </p:spTree>
    <p:extLst>
      <p:ext uri="{BB962C8B-B14F-4D97-AF65-F5344CB8AC3E}">
        <p14:creationId xmlns:p14="http://schemas.microsoft.com/office/powerpoint/2010/main" val="146335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1041075"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 name="Google Shape;34;p6"/>
          <p:cNvSpPr txBox="1">
            <a:spLocks noGrp="1"/>
          </p:cNvSpPr>
          <p:nvPr>
            <p:ph type="body" idx="1"/>
          </p:nvPr>
        </p:nvSpPr>
        <p:spPr>
          <a:xfrm>
            <a:off x="1041125"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body" idx="2"/>
          </p:nvPr>
        </p:nvSpPr>
        <p:spPr>
          <a:xfrm>
            <a:off x="4803420"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6" name="Google Shape;36;p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Light" type="blank">
  <p:cSld name="BLANK">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7" name="Google Shape;57;p10"/>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1075" y="643725"/>
            <a:ext cx="7061700" cy="6990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1pPr>
            <a:lvl2pPr lvl="1"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2pPr>
            <a:lvl3pPr lvl="2"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3pPr>
            <a:lvl4pPr lvl="3"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4pPr>
            <a:lvl5pPr lvl="4"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5pPr>
            <a:lvl6pPr lvl="5"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6pPr>
            <a:lvl7pPr lvl="6"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7pPr>
            <a:lvl8pPr lvl="7"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8pPr>
            <a:lvl9pPr lvl="8"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41075" y="1342825"/>
            <a:ext cx="7061700" cy="28281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1pPr>
            <a:lvl2pPr marL="914400" lvl="1"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2pPr>
            <a:lvl3pPr marL="1371600" lvl="2"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3pPr>
            <a:lvl4pPr marL="1828800" lvl="3"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4pPr>
            <a:lvl5pPr marL="2286000" lvl="4"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5pPr>
            <a:lvl6pPr marL="2743200" lvl="5"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6pPr>
            <a:lvl7pPr marL="3200400" lvl="6"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7pPr>
            <a:lvl8pPr marL="3657600" lvl="7"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8pPr>
            <a:lvl9pPr marL="4114800" lvl="8" indent="-368300" rtl="0">
              <a:lnSpc>
                <a:spcPct val="115000"/>
              </a:lnSpc>
              <a:spcBef>
                <a:spcPts val="800"/>
              </a:spcBef>
              <a:spcAft>
                <a:spcPts val="80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9pPr>
          </a:lstStyle>
          <a:p>
            <a:endParaRPr/>
          </a:p>
        </p:txBody>
      </p:sp>
      <p:sp>
        <p:nvSpPr>
          <p:cNvPr id="8" name="Google Shape;8;p1"/>
          <p:cNvSpPr txBox="1">
            <a:spLocks noGrp="1"/>
          </p:cNvSpPr>
          <p:nvPr>
            <p:ph type="sldNum" idx="12"/>
          </p:nvPr>
        </p:nvSpPr>
        <p:spPr>
          <a:xfrm>
            <a:off x="4297650" y="4594800"/>
            <a:ext cx="548700" cy="548700"/>
          </a:xfrm>
          <a:prstGeom prst="rect">
            <a:avLst/>
          </a:prstGeom>
          <a:noFill/>
          <a:ln>
            <a:noFill/>
          </a:ln>
        </p:spPr>
        <p:txBody>
          <a:bodyPr spcFirstLastPara="1" wrap="square" lIns="0" tIns="0" rIns="0" bIns="0" anchor="ctr" anchorCtr="0">
            <a:noAutofit/>
          </a:bodyPr>
          <a:lstStyle>
            <a:lvl1pPr lvl="0" algn="ctr" rtl="0">
              <a:buNone/>
              <a:defRPr sz="1300">
                <a:solidFill>
                  <a:schemeClr val="accent4"/>
                </a:solidFill>
                <a:latin typeface="Montserrat"/>
                <a:ea typeface="Montserrat"/>
                <a:cs typeface="Montserrat"/>
                <a:sym typeface="Montserrat"/>
              </a:defRPr>
            </a:lvl1pPr>
            <a:lvl2pPr lvl="1" algn="ctr" rtl="0">
              <a:buNone/>
              <a:defRPr sz="1300">
                <a:solidFill>
                  <a:schemeClr val="accent4"/>
                </a:solidFill>
                <a:latin typeface="Montserrat"/>
                <a:ea typeface="Montserrat"/>
                <a:cs typeface="Montserrat"/>
                <a:sym typeface="Montserrat"/>
              </a:defRPr>
            </a:lvl2pPr>
            <a:lvl3pPr lvl="2" algn="ctr" rtl="0">
              <a:buNone/>
              <a:defRPr sz="1300">
                <a:solidFill>
                  <a:schemeClr val="accent4"/>
                </a:solidFill>
                <a:latin typeface="Montserrat"/>
                <a:ea typeface="Montserrat"/>
                <a:cs typeface="Montserrat"/>
                <a:sym typeface="Montserrat"/>
              </a:defRPr>
            </a:lvl3pPr>
            <a:lvl4pPr lvl="3" algn="ctr" rtl="0">
              <a:buNone/>
              <a:defRPr sz="1300">
                <a:solidFill>
                  <a:schemeClr val="accent4"/>
                </a:solidFill>
                <a:latin typeface="Montserrat"/>
                <a:ea typeface="Montserrat"/>
                <a:cs typeface="Montserrat"/>
                <a:sym typeface="Montserrat"/>
              </a:defRPr>
            </a:lvl4pPr>
            <a:lvl5pPr lvl="4" algn="ctr" rtl="0">
              <a:buNone/>
              <a:defRPr sz="1300">
                <a:solidFill>
                  <a:schemeClr val="accent4"/>
                </a:solidFill>
                <a:latin typeface="Montserrat"/>
                <a:ea typeface="Montserrat"/>
                <a:cs typeface="Montserrat"/>
                <a:sym typeface="Montserrat"/>
              </a:defRPr>
            </a:lvl5pPr>
            <a:lvl6pPr lvl="5" algn="ctr" rtl="0">
              <a:buNone/>
              <a:defRPr sz="1300">
                <a:solidFill>
                  <a:schemeClr val="accent4"/>
                </a:solidFill>
                <a:latin typeface="Montserrat"/>
                <a:ea typeface="Montserrat"/>
                <a:cs typeface="Montserrat"/>
                <a:sym typeface="Montserrat"/>
              </a:defRPr>
            </a:lvl6pPr>
            <a:lvl7pPr lvl="6" algn="ctr" rtl="0">
              <a:buNone/>
              <a:defRPr sz="1300">
                <a:solidFill>
                  <a:schemeClr val="accent4"/>
                </a:solidFill>
                <a:latin typeface="Montserrat"/>
                <a:ea typeface="Montserrat"/>
                <a:cs typeface="Montserrat"/>
                <a:sym typeface="Montserrat"/>
              </a:defRPr>
            </a:lvl7pPr>
            <a:lvl8pPr lvl="7" algn="ctr" rtl="0">
              <a:buNone/>
              <a:defRPr sz="1300">
                <a:solidFill>
                  <a:schemeClr val="accent4"/>
                </a:solidFill>
                <a:latin typeface="Montserrat"/>
                <a:ea typeface="Montserrat"/>
                <a:cs typeface="Montserrat"/>
                <a:sym typeface="Montserrat"/>
              </a:defRPr>
            </a:lvl8pPr>
            <a:lvl9pPr lvl="8" algn="ctr" rtl="0">
              <a:buNone/>
              <a:defRPr sz="1300">
                <a:solidFill>
                  <a:schemeClr val="accent4"/>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1835675" y="1533167"/>
            <a:ext cx="5314520" cy="2014430"/>
          </a:xfrm>
          <a:prstGeom prst="rect">
            <a:avLst/>
          </a:prstGeom>
        </p:spPr>
        <p:txBody>
          <a:bodyPr spcFirstLastPara="1" wrap="square" lIns="0" tIns="0" rIns="0" bIns="0" anchor="ctr" anchorCtr="0">
            <a:noAutofit/>
          </a:bodyPr>
          <a:lstStyle/>
          <a:p>
            <a:pPr lvl="0">
              <a:lnSpc>
                <a:spcPts val="4000"/>
              </a:lnSpc>
              <a:spcBef>
                <a:spcPts val="2400"/>
              </a:spcBef>
              <a:spcAft>
                <a:spcPts val="3600"/>
              </a:spcAft>
            </a:pPr>
            <a:r>
              <a:rPr lang="zh-TW" altLang="en-US" sz="4800" b="1" dirty="0">
                <a:solidFill>
                  <a:schemeClr val="accent5">
                    <a:lumMod val="75000"/>
                  </a:schemeClr>
                </a:solidFill>
                <a:latin typeface="微軟正黑體" panose="020B0604030504040204" pitchFamily="34" charset="-120"/>
                <a:ea typeface="微軟正黑體" panose="020B0604030504040204" pitchFamily="34" charset="-120"/>
              </a:rPr>
              <a:t>武術與中華文化</a:t>
            </a:r>
            <a:endParaRPr sz="4800"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4" name="矩形 3"/>
          <p:cNvSpPr/>
          <p:nvPr/>
        </p:nvSpPr>
        <p:spPr>
          <a:xfrm>
            <a:off x="5994149" y="3085932"/>
            <a:ext cx="1338828" cy="923330"/>
          </a:xfrm>
          <a:prstGeom prst="rect">
            <a:avLst/>
          </a:prstGeom>
        </p:spPr>
        <p:txBody>
          <a:bodyPr wrap="none">
            <a:spAutoFit/>
          </a:bodyPr>
          <a:lstStyle/>
          <a:p>
            <a:pPr algn="r"/>
            <a:r>
              <a:rPr lang="zh-TW" altLang="en-US" sz="1800" b="1" dirty="0">
                <a:solidFill>
                  <a:schemeClr val="tx2">
                    <a:lumMod val="50000"/>
                  </a:schemeClr>
                </a:solidFill>
                <a:latin typeface="微軟正黑體" panose="020B0604030504040204" pitchFamily="34" charset="-120"/>
                <a:ea typeface="微軟正黑體" panose="020B0604030504040204" pitchFamily="34" charset="-120"/>
                <a:cs typeface="Montserrat Light"/>
                <a:sym typeface="Montserrat Light"/>
              </a:rPr>
              <a:t>初中至高中</a:t>
            </a:r>
            <a:endParaRPr lang="en-US" altLang="zh-TW" sz="1800" b="1" dirty="0">
              <a:solidFill>
                <a:schemeClr val="tx2">
                  <a:lumMod val="50000"/>
                </a:schemeClr>
              </a:solidFill>
              <a:latin typeface="微軟正黑體" panose="020B0604030504040204" pitchFamily="34" charset="-120"/>
              <a:ea typeface="微軟正黑體" panose="020B0604030504040204" pitchFamily="34" charset="-120"/>
              <a:cs typeface="Montserrat Light"/>
              <a:sym typeface="Montserrat Light"/>
            </a:endParaRPr>
          </a:p>
          <a:p>
            <a:pPr algn="r"/>
            <a:r>
              <a:rPr lang="zh-TW" altLang="en-US" sz="1800" b="1" dirty="0">
                <a:solidFill>
                  <a:schemeClr val="tx2">
                    <a:lumMod val="50000"/>
                  </a:schemeClr>
                </a:solidFill>
                <a:latin typeface="微軟正黑體" panose="020B0604030504040204" pitchFamily="34" charset="-120"/>
                <a:ea typeface="微軟正黑體" panose="020B0604030504040204" pitchFamily="34" charset="-120"/>
                <a:cs typeface="Montserrat Light"/>
                <a:sym typeface="Montserrat Light"/>
              </a:rPr>
              <a:t>教育局</a:t>
            </a:r>
            <a:endParaRPr lang="en-US" altLang="zh-TW" sz="1800" b="1" dirty="0">
              <a:solidFill>
                <a:schemeClr val="tx2">
                  <a:lumMod val="50000"/>
                </a:schemeClr>
              </a:solidFill>
              <a:latin typeface="微軟正黑體" panose="020B0604030504040204" pitchFamily="34" charset="-120"/>
              <a:ea typeface="微軟正黑體" panose="020B0604030504040204" pitchFamily="34" charset="-120"/>
              <a:cs typeface="Montserrat Light"/>
              <a:sym typeface="Montserrat Light"/>
            </a:endParaRPr>
          </a:p>
          <a:p>
            <a:pPr algn="r"/>
            <a:r>
              <a:rPr lang="zh-TW" altLang="en-US" sz="1800" b="1" dirty="0">
                <a:solidFill>
                  <a:schemeClr val="tx2">
                    <a:lumMod val="50000"/>
                  </a:schemeClr>
                </a:solidFill>
                <a:latin typeface="微軟正黑體" panose="020B0604030504040204" pitchFamily="34" charset="-120"/>
                <a:ea typeface="微軟正黑體" panose="020B0604030504040204" pitchFamily="34" charset="-120"/>
                <a:cs typeface="Montserrat Light"/>
                <a:sym typeface="Montserrat Light"/>
              </a:rPr>
              <a:t>體育組製作</a:t>
            </a:r>
            <a:endParaRPr lang="zh-HK" altLang="en-US" sz="1800" b="1" dirty="0">
              <a:solidFill>
                <a:schemeClr val="tx2">
                  <a:lumMod val="50000"/>
                </a:schemeClr>
              </a:solidFill>
              <a:latin typeface="微軟正黑體" panose="020B0604030504040204" pitchFamily="34" charset="-120"/>
              <a:ea typeface="微軟正黑體" panose="020B0604030504040204" pitchFamily="34" charset="-120"/>
              <a:cs typeface="Montserrat Light"/>
              <a:sym typeface="Montserrat Ligh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867"/>
            <a:ext cx="7061700" cy="865205"/>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中國武術的文化內涵</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920058" y="1749546"/>
            <a:ext cx="7303734" cy="1918226"/>
          </a:xfrm>
          <a:prstGeom prst="rect">
            <a:avLst/>
          </a:prstGeom>
        </p:spPr>
        <p:txBody>
          <a:bodyPr spcFirstLastPara="1" wrap="square" lIns="0" tIns="0" rIns="0" bIns="0" anchor="t" anchorCtr="0">
            <a:noAutofit/>
          </a:bodyPr>
          <a:lstStyle/>
          <a:p>
            <a:pPr marL="342900" lvl="0" indent="-342900" algn="just" hangingPunct="0">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與中國的</a:t>
            </a:r>
            <a:r>
              <a:rPr lang="zh-TW" altLang="en-US" sz="2400" b="1" dirty="0">
                <a:solidFill>
                  <a:srgbClr val="0070C0"/>
                </a:solidFill>
                <a:latin typeface="微軟正黑體" panose="020B0604030504040204" pitchFamily="34" charset="-120"/>
                <a:ea typeface="微軟正黑體" panose="020B0604030504040204" pitchFamily="34" charset="-120"/>
              </a:rPr>
              <a:t>傳統藝術</a:t>
            </a:r>
            <a:r>
              <a:rPr lang="zh-TW" altLang="en-US" sz="2400" dirty="0">
                <a:latin typeface="微軟正黑體" panose="020B0604030504040204" pitchFamily="34" charset="-120"/>
                <a:ea typeface="微軟正黑體" panose="020B0604030504040204" pitchFamily="34" charset="-120"/>
              </a:rPr>
              <a:t>互相融合，成為富有娛樂性的表演活動。</a:t>
            </a:r>
            <a:endParaRPr lang="en-US" altLang="zh-TW" sz="2400" dirty="0">
              <a:latin typeface="微軟正黑體" panose="020B0604030504040204" pitchFamily="34" charset="-120"/>
              <a:ea typeface="微軟正黑體" panose="020B0604030504040204" pitchFamily="34" charset="-120"/>
            </a:endParaRPr>
          </a:p>
          <a:p>
            <a:pPr marL="342900" lvl="0" indent="-342900" algn="just" hangingPunct="0">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與中國的</a:t>
            </a:r>
            <a:r>
              <a:rPr lang="zh-TW" altLang="en-US" sz="2400" b="1" dirty="0">
                <a:solidFill>
                  <a:srgbClr val="0070C0"/>
                </a:solidFill>
                <a:latin typeface="微軟正黑體" panose="020B0604030504040204" pitchFamily="34" charset="-120"/>
                <a:ea typeface="微軟正黑體" panose="020B0604030504040204" pitchFamily="34" charset="-120"/>
              </a:rPr>
              <a:t>哲學</a:t>
            </a:r>
            <a:r>
              <a:rPr lang="zh-TW" altLang="en-US" sz="2400" dirty="0">
                <a:latin typeface="微軟正黑體" panose="020B0604030504040204" pitchFamily="34" charset="-120"/>
                <a:ea typeface="微軟正黑體" panose="020B0604030504040204" pitchFamily="34" charset="-120"/>
              </a:rPr>
              <a:t>和</a:t>
            </a:r>
            <a:r>
              <a:rPr lang="zh-TW" altLang="en-US" sz="2400" b="1" dirty="0">
                <a:solidFill>
                  <a:srgbClr val="0070C0"/>
                </a:solidFill>
                <a:latin typeface="微軟正黑體" panose="020B0604030504040204" pitchFamily="34" charset="-120"/>
                <a:ea typeface="微軟正黑體" panose="020B0604030504040204" pitchFamily="34" charset="-120"/>
              </a:rPr>
              <a:t>文學</a:t>
            </a:r>
            <a:r>
              <a:rPr lang="zh-TW" altLang="en-US" sz="2400" dirty="0">
                <a:latin typeface="微軟正黑體" panose="020B0604030504040204" pitchFamily="34" charset="-120"/>
                <a:ea typeface="微軟正黑體" panose="020B0604030504040204" pitchFamily="34" charset="-120"/>
              </a:rPr>
              <a:t>互相影響：明清以來，武術派系林立，不少派別均應用了中國古代哲學作為理論指導。</a:t>
            </a:r>
            <a:endParaRPr lang="en-US" altLang="zh-TW"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10</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7165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867"/>
            <a:ext cx="7061700" cy="865205"/>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中國武術的文化內涵</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42950" y="1604073"/>
            <a:ext cx="7485575" cy="1918226"/>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以武俠為題材的文學作品也不斷湧現，其中當代作家金庸的</a:t>
            </a:r>
            <a:r>
              <a:rPr lang="zh-TW" altLang="en-US" sz="2400" b="1" dirty="0">
                <a:solidFill>
                  <a:srgbClr val="0070C0"/>
                </a:solidFill>
                <a:latin typeface="微軟正黑體" panose="020B0604030504040204" pitchFamily="34" charset="-120"/>
                <a:ea typeface="微軟正黑體" panose="020B0604030504040204" pitchFamily="34" charset="-120"/>
              </a:rPr>
              <a:t>武俠小說</a:t>
            </a:r>
            <a:r>
              <a:rPr lang="zh-TW" altLang="en-US" sz="2400" dirty="0">
                <a:latin typeface="微軟正黑體" panose="020B0604030504040204" pitchFamily="34" charset="-120"/>
                <a:ea typeface="微軟正黑體" panose="020B0604030504040204" pitchFamily="34" charset="-120"/>
              </a:rPr>
              <a:t>，更是膾炙人口的佳作。</a:t>
            </a:r>
            <a:endParaRPr lang="en-US" altLang="zh-TW"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11</a:t>
            </a:fld>
            <a:endParaRPr dirty="0">
              <a:latin typeface="微軟正黑體" panose="020B0604030504040204" pitchFamily="34" charset="-120"/>
              <a:ea typeface="微軟正黑體" panose="020B0604030504040204" pitchFamily="34" charset="-120"/>
            </a:endParaRPr>
          </a:p>
        </p:txBody>
      </p:sp>
      <p:sp>
        <p:nvSpPr>
          <p:cNvPr id="2" name="矩形 1"/>
          <p:cNvSpPr/>
          <p:nvPr/>
        </p:nvSpPr>
        <p:spPr>
          <a:xfrm>
            <a:off x="1185475" y="2676573"/>
            <a:ext cx="7043050" cy="1593834"/>
          </a:xfrm>
          <a:prstGeom prst="rect">
            <a:avLst/>
          </a:prstGeom>
          <a:solidFill>
            <a:srgbClr val="FFFFCC"/>
          </a:solidFill>
          <a:ln w="28575">
            <a:solidFill>
              <a:schemeClr val="accent5">
                <a:lumMod val="75000"/>
              </a:schemeClr>
            </a:solidFill>
          </a:ln>
        </p:spPr>
        <p:txBody>
          <a:bodyPr wrap="square">
            <a:spAutoFit/>
          </a:bodyPr>
          <a:lstStyle/>
          <a:p>
            <a:pPr algn="just" hangingPunct="0">
              <a:lnSpc>
                <a:spcPts val="3000"/>
              </a:lnSpc>
            </a:pPr>
            <a:r>
              <a:rPr lang="zh-CN" altLang="en-US" sz="2000" b="1" dirty="0">
                <a:solidFill>
                  <a:srgbClr val="0070C0"/>
                </a:solidFill>
              </a:rPr>
              <a:t>查良鏞</a:t>
            </a:r>
            <a:r>
              <a:rPr lang="zh-CN" altLang="en-US" sz="2000" dirty="0"/>
              <a:t>生於</a:t>
            </a:r>
            <a:r>
              <a:rPr lang="en-US" altLang="zh-CN" sz="2000" dirty="0"/>
              <a:t>1924</a:t>
            </a:r>
            <a:r>
              <a:rPr lang="zh-CN" altLang="en-US" sz="2000" dirty="0"/>
              <a:t>年</a:t>
            </a:r>
            <a:r>
              <a:rPr lang="en-US" altLang="zh-CN" sz="2000" dirty="0"/>
              <a:t>3</a:t>
            </a:r>
            <a:r>
              <a:rPr lang="zh-CN" altLang="en-US" sz="2000" dirty="0"/>
              <a:t>月</a:t>
            </a:r>
            <a:r>
              <a:rPr lang="en-US" altLang="zh-CN" sz="2000" dirty="0"/>
              <a:t>10</a:t>
            </a:r>
            <a:r>
              <a:rPr lang="zh-CN" altLang="en-US" sz="2000" dirty="0"/>
              <a:t>日，浙江海寧人。他</a:t>
            </a:r>
            <a:r>
              <a:rPr lang="en-US" altLang="zh-CN" sz="2000" dirty="0"/>
              <a:t>20</a:t>
            </a:r>
            <a:r>
              <a:rPr lang="zh-CN" altLang="en-US" sz="2000" dirty="0"/>
              <a:t>世紀</a:t>
            </a:r>
            <a:r>
              <a:rPr lang="en-US" altLang="zh-CN" sz="2000" dirty="0"/>
              <a:t>40</a:t>
            </a:r>
            <a:r>
              <a:rPr lang="zh-CN" altLang="en-US" sz="2000" dirty="0"/>
              <a:t>年代移居香港，</a:t>
            </a:r>
            <a:r>
              <a:rPr lang="en-US" altLang="zh-CN" sz="2000" dirty="0"/>
              <a:t>50</a:t>
            </a:r>
            <a:r>
              <a:rPr lang="zh-CN" altLang="en-US" sz="2000" dirty="0"/>
              <a:t>年代開始以筆名</a:t>
            </a:r>
            <a:r>
              <a:rPr lang="zh-CN" altLang="en-US" sz="2000" b="1" dirty="0">
                <a:solidFill>
                  <a:srgbClr val="0070C0"/>
                </a:solidFill>
              </a:rPr>
              <a:t>金庸</a:t>
            </a:r>
            <a:r>
              <a:rPr lang="zh-CN" altLang="en-US" sz="2000" dirty="0"/>
              <a:t>創作多部膾炙人口的武俠小說，包括</a:t>
            </a:r>
            <a:r>
              <a:rPr lang="en-US" altLang="zh-CN" sz="2000" dirty="0"/>
              <a:t>《</a:t>
            </a:r>
            <a:r>
              <a:rPr lang="zh-CN" altLang="en-US" sz="2000" dirty="0"/>
              <a:t>射雕英雄傳</a:t>
            </a:r>
            <a:r>
              <a:rPr lang="en-US" altLang="zh-CN" sz="2000" dirty="0"/>
              <a:t>》</a:t>
            </a:r>
            <a:r>
              <a:rPr lang="zh-TW" altLang="en-US" sz="2000" dirty="0"/>
              <a:t>、</a:t>
            </a:r>
            <a:r>
              <a:rPr lang="en-US" altLang="zh-CN" sz="2000" dirty="0"/>
              <a:t>《</a:t>
            </a:r>
            <a:r>
              <a:rPr lang="zh-CN" altLang="en-US" sz="2000" dirty="0"/>
              <a:t>神雕俠侶</a:t>
            </a:r>
            <a:r>
              <a:rPr lang="en-US" altLang="zh-CN" sz="2000" dirty="0" smtClean="0"/>
              <a:t>》</a:t>
            </a:r>
            <a:r>
              <a:rPr lang="zh-TW" altLang="en-US" sz="2000" dirty="0" smtClean="0"/>
              <a:t>、</a:t>
            </a:r>
            <a:r>
              <a:rPr lang="en-US" altLang="zh-CN" sz="2000" dirty="0" smtClean="0"/>
              <a:t>《</a:t>
            </a:r>
            <a:r>
              <a:rPr lang="zh-CN" altLang="en-US" sz="2000" dirty="0"/>
              <a:t>倚天屠龍記</a:t>
            </a:r>
            <a:r>
              <a:rPr lang="en-US" altLang="zh-CN" sz="2000" dirty="0" smtClean="0"/>
              <a:t>》</a:t>
            </a:r>
            <a:r>
              <a:rPr lang="zh-TW" altLang="en-US" sz="2000" dirty="0" smtClean="0"/>
              <a:t>、</a:t>
            </a:r>
            <a:r>
              <a:rPr lang="en-US" altLang="zh-CN" sz="2000" dirty="0" smtClean="0"/>
              <a:t>《</a:t>
            </a:r>
            <a:r>
              <a:rPr lang="zh-CN" altLang="en-US" sz="2000" dirty="0"/>
              <a:t>天龍八部</a:t>
            </a:r>
            <a:r>
              <a:rPr lang="en-US" altLang="zh-CN" sz="2000" dirty="0" smtClean="0"/>
              <a:t>》</a:t>
            </a:r>
            <a:r>
              <a:rPr lang="zh-TW" altLang="en-US" sz="2000" dirty="0" smtClean="0"/>
              <a:t>、</a:t>
            </a:r>
            <a:r>
              <a:rPr lang="en-US" altLang="zh-CN" sz="2000" dirty="0" smtClean="0"/>
              <a:t>《</a:t>
            </a:r>
            <a:r>
              <a:rPr lang="zh-CN" altLang="en-US" sz="2000" dirty="0"/>
              <a:t>笑傲江湖</a:t>
            </a:r>
            <a:r>
              <a:rPr lang="en-US" altLang="zh-CN" sz="2000" dirty="0" smtClean="0"/>
              <a:t>》</a:t>
            </a:r>
            <a:r>
              <a:rPr lang="zh-TW" altLang="en-US" sz="2000" dirty="0" smtClean="0"/>
              <a:t>、</a:t>
            </a:r>
            <a:r>
              <a:rPr lang="en-US" altLang="zh-CN" sz="2000" dirty="0" smtClean="0"/>
              <a:t>《</a:t>
            </a:r>
            <a:r>
              <a:rPr lang="zh-CN" altLang="en-US" sz="2000" dirty="0"/>
              <a:t>鹿鼎記</a:t>
            </a:r>
            <a:r>
              <a:rPr lang="en-US" altLang="zh-CN" sz="2000" dirty="0"/>
              <a:t>》</a:t>
            </a:r>
            <a:r>
              <a:rPr lang="zh-CN" altLang="en-US" sz="2000" dirty="0"/>
              <a:t>等。</a:t>
            </a:r>
          </a:p>
        </p:txBody>
      </p:sp>
    </p:spTree>
    <p:extLst>
      <p:ext uri="{BB962C8B-B14F-4D97-AF65-F5344CB8AC3E}">
        <p14:creationId xmlns:p14="http://schemas.microsoft.com/office/powerpoint/2010/main" val="1033675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19925"/>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武術</a:t>
            </a:r>
            <a:r>
              <a:rPr lang="zh-TW" altLang="en-US" sz="4000" b="1" dirty="0" smtClean="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電影／功夫片</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46011" y="1556198"/>
            <a:ext cx="7545934" cy="2901328"/>
          </a:xfrm>
          <a:prstGeom prst="rect">
            <a:avLst/>
          </a:prstGeom>
        </p:spPr>
        <p:txBody>
          <a:bodyPr spcFirstLastPara="1" wrap="square" lIns="0" tIns="0" rIns="0" bIns="0" anchor="t" anchorCtr="0">
            <a:noAutofit/>
          </a:bodyPr>
          <a:lstStyle/>
          <a:p>
            <a:pPr marL="342900" indent="-342900" algn="just" hangingPunct="0">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功夫片，又稱武術片、武俠片、武打片等，是以誇張的功夫格鬥為特點的</a:t>
            </a:r>
            <a:r>
              <a:rPr lang="zh-CN" altLang="en-US" sz="2200" dirty="0" smtClean="0">
                <a:latin typeface="微軟正黑體" panose="020B0604030504040204" pitchFamily="34" charset="-120"/>
                <a:ea typeface="微軟正黑體" panose="020B0604030504040204" pitchFamily="34" charset="-120"/>
              </a:rPr>
              <a:t>影片</a:t>
            </a:r>
            <a:r>
              <a:rPr lang="zh-TW" altLang="en-US"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功夫片是</a:t>
            </a:r>
            <a:r>
              <a:rPr lang="zh-CN" altLang="en-US" sz="2200" dirty="0" smtClean="0">
                <a:latin typeface="微軟正黑體" panose="020B0604030504040204" pitchFamily="34" charset="-120"/>
                <a:ea typeface="微軟正黑體" panose="020B0604030504040204" pitchFamily="34" charset="-120"/>
              </a:rPr>
              <a:t>中國電影的一大特色，對世界電影</a:t>
            </a:r>
            <a:r>
              <a:rPr lang="zh-TW" altLang="en-US" sz="2200" dirty="0" smtClean="0">
                <a:latin typeface="微軟正黑體" panose="020B0604030504040204" pitchFamily="34" charset="-120"/>
                <a:ea typeface="微軟正黑體" panose="020B0604030504040204" pitchFamily="34" charset="-120"/>
              </a:rPr>
              <a:t>有重大</a:t>
            </a:r>
            <a:r>
              <a:rPr lang="zh-CN" altLang="en-US" sz="2200" dirty="0" smtClean="0">
                <a:latin typeface="微軟正黑體" panose="020B0604030504040204" pitchFamily="34" charset="-120"/>
                <a:ea typeface="微軟正黑體" panose="020B0604030504040204" pitchFamily="34" charset="-120"/>
              </a:rPr>
              <a:t>貢獻。</a:t>
            </a:r>
            <a:endParaRPr lang="en-US" altLang="zh-CN" sz="2200" dirty="0" smtClean="0">
              <a:latin typeface="微軟正黑體" panose="020B0604030504040204" pitchFamily="34" charset="-120"/>
              <a:ea typeface="微軟正黑體" panose="020B0604030504040204" pitchFamily="34" charset="-120"/>
            </a:endParaRPr>
          </a:p>
          <a:p>
            <a:pPr marL="342900" indent="-342900" algn="just" hangingPunct="0">
              <a:spcAft>
                <a:spcPts val="1200"/>
              </a:spcAft>
              <a:buClr>
                <a:schemeClr val="dk1"/>
              </a:buClr>
              <a:buSzPts val="1100"/>
              <a:buFont typeface="Wingdings" panose="05000000000000000000" pitchFamily="2" charset="2"/>
              <a:buChar char="l"/>
            </a:pPr>
            <a:r>
              <a:rPr lang="zh-TW" altLang="en-US" sz="2200" dirty="0" smtClean="0">
                <a:latin typeface="微軟正黑體" panose="020B0604030504040204" pitchFamily="34" charset="-120"/>
                <a:ea typeface="微軟正黑體" panose="020B0604030504040204" pitchFamily="34" charset="-120"/>
              </a:rPr>
              <a:t>多年以來，香港</a:t>
            </a:r>
            <a:r>
              <a:rPr lang="zh-TW" altLang="en-US" sz="2200" dirty="0">
                <a:latin typeface="微軟正黑體" panose="020B0604030504040204" pitchFamily="34" charset="-120"/>
                <a:ea typeface="微軟正黑體" panose="020B0604030504040204" pitchFamily="34" charset="-120"/>
              </a:rPr>
              <a:t>功夫文化</a:t>
            </a:r>
            <a:r>
              <a:rPr lang="zh-TW" altLang="en-US" sz="2200" dirty="0" smtClean="0">
                <a:latin typeface="微軟正黑體" panose="020B0604030504040204" pitchFamily="34" charset="-120"/>
                <a:ea typeface="微軟正黑體" panose="020B0604030504040204" pitchFamily="34" charset="-120"/>
              </a:rPr>
              <a:t>產業積極探索</a:t>
            </a:r>
            <a:r>
              <a:rPr lang="zh-TW" altLang="en-US" sz="2200" dirty="0">
                <a:latin typeface="微軟正黑體" panose="020B0604030504040204" pitchFamily="34" charset="-120"/>
                <a:ea typeface="微軟正黑體" panose="020B0604030504040204" pitchFamily="34" charset="-120"/>
              </a:rPr>
              <a:t>與創新</a:t>
            </a:r>
            <a:r>
              <a:rPr lang="zh-TW" altLang="en-US" sz="2200" dirty="0" smtClean="0">
                <a:latin typeface="微軟正黑體" panose="020B0604030504040204" pitchFamily="34" charset="-120"/>
                <a:ea typeface="微軟正黑體" panose="020B0604030504040204" pitchFamily="34" charset="-120"/>
              </a:rPr>
              <a:t>，同時吸納外來</a:t>
            </a:r>
            <a:r>
              <a:rPr lang="zh-TW" altLang="en-US" sz="2200" dirty="0">
                <a:latin typeface="微軟正黑體" panose="020B0604030504040204" pitchFamily="34" charset="-120"/>
                <a:ea typeface="微軟正黑體" panose="020B0604030504040204" pitchFamily="34" charset="-120"/>
              </a:rPr>
              <a:t>文化</a:t>
            </a:r>
            <a:r>
              <a:rPr lang="zh-TW" altLang="en-US" sz="2200" dirty="0" smtClean="0">
                <a:latin typeface="微軟正黑體" panose="020B0604030504040204" pitchFamily="34" charset="-120"/>
                <a:ea typeface="微軟正黑體" panose="020B0604030504040204" pitchFamily="34" charset="-120"/>
              </a:rPr>
              <a:t>，創造出許多優秀的功夫片，以</a:t>
            </a:r>
            <a:r>
              <a:rPr lang="zh-TW" altLang="en-US" sz="2200" b="1" dirty="0">
                <a:solidFill>
                  <a:srgbClr val="0070C0"/>
                </a:solidFill>
                <a:latin typeface="微軟正黑體" panose="020B0604030504040204" pitchFamily="34" charset="-120"/>
                <a:ea typeface="微軟正黑體" panose="020B0604030504040204" pitchFamily="34" charset="-120"/>
              </a:rPr>
              <a:t>黃飛鴻</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0070C0"/>
                </a:solidFill>
                <a:latin typeface="微軟正黑體" panose="020B0604030504040204" pitchFamily="34" charset="-120"/>
                <a:ea typeface="微軟正黑體" panose="020B0604030504040204" pitchFamily="34" charset="-120"/>
              </a:rPr>
              <a:t>葉問</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0070C0"/>
                </a:solidFill>
                <a:latin typeface="微軟正黑體" panose="020B0604030504040204" pitchFamily="34" charset="-120"/>
                <a:ea typeface="微軟正黑體" panose="020B0604030504040204" pitchFamily="34" charset="-120"/>
              </a:rPr>
              <a:t>李小龍</a:t>
            </a:r>
            <a:r>
              <a:rPr lang="zh-TW" altLang="en-US" sz="2200" dirty="0" smtClean="0">
                <a:latin typeface="微軟正黑體" panose="020B0604030504040204" pitchFamily="34" charset="-120"/>
                <a:ea typeface="微軟正黑體" panose="020B0604030504040204" pitchFamily="34" charset="-120"/>
              </a:rPr>
              <a:t>為題材的一系列作品，令武術文化</a:t>
            </a:r>
            <a:r>
              <a:rPr lang="zh-CN" altLang="en-US" sz="2200" dirty="0" smtClean="0">
                <a:latin typeface="微軟正黑體" panose="020B0604030504040204" pitchFamily="34" charset="-120"/>
                <a:ea typeface="微軟正黑體" panose="020B0604030504040204" pitchFamily="34" charset="-120"/>
              </a:rPr>
              <a:t>傳播得更廣</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12</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0678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19925"/>
            <a:ext cx="7061700" cy="675262"/>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虛擬導覽</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13</a:t>
            </a:fld>
            <a:endParaRPr>
              <a:latin typeface="微軟正黑體" panose="020B0604030504040204" pitchFamily="34" charset="-120"/>
              <a:ea typeface="微軟正黑體" panose="020B0604030504040204" pitchFamily="34" charset="-120"/>
            </a:endParaRPr>
          </a:p>
        </p:txBody>
      </p:sp>
      <p:sp>
        <p:nvSpPr>
          <p:cNvPr id="6" name="Google Shape;78;p14"/>
          <p:cNvSpPr txBox="1">
            <a:spLocks noGrp="1"/>
          </p:cNvSpPr>
          <p:nvPr>
            <p:ph type="body" idx="1"/>
          </p:nvPr>
        </p:nvSpPr>
        <p:spPr>
          <a:xfrm>
            <a:off x="686190" y="1524238"/>
            <a:ext cx="7545934" cy="2659822"/>
          </a:xfrm>
          <a:prstGeom prst="rect">
            <a:avLst/>
          </a:prstGeom>
        </p:spPr>
        <p:txBody>
          <a:bodyPr spcFirstLastPara="1" wrap="square" lIns="0" tIns="0" rIns="0" bIns="0" anchor="t" anchorCtr="0">
            <a:noAutofit/>
          </a:bodyPr>
          <a:lstStyle/>
          <a:p>
            <a:pPr marL="342900" lvl="0" indent="-342900" algn="just" hangingPunct="0">
              <a:spcAft>
                <a:spcPts val="1200"/>
              </a:spcAft>
              <a:buClr>
                <a:schemeClr val="dk1"/>
              </a:buClr>
              <a:buSzPts val="1100"/>
              <a:buFont typeface="Wingdings" panose="05000000000000000000" pitchFamily="2" charset="2"/>
              <a:buChar char="l"/>
            </a:pPr>
            <a:r>
              <a:rPr lang="zh-CN" altLang="en-US" sz="2300" dirty="0">
                <a:latin typeface="微軟正黑體" panose="020B0604030504040204" pitchFamily="34" charset="-120"/>
                <a:ea typeface="微軟正黑體" panose="020B0604030504040204" pitchFamily="34" charset="-120"/>
              </a:rPr>
              <a:t>黃飛鴻紀念館</a:t>
            </a:r>
            <a:endParaRPr lang="en-US" altLang="zh-TW" sz="23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1041075" y="2487275"/>
            <a:ext cx="1719209" cy="1696785"/>
          </a:xfrm>
          <a:prstGeom prst="rect">
            <a:avLst/>
          </a:prstGeom>
        </p:spPr>
      </p:pic>
      <p:sp>
        <p:nvSpPr>
          <p:cNvPr id="5" name="矩形 4"/>
          <p:cNvSpPr/>
          <p:nvPr/>
        </p:nvSpPr>
        <p:spPr>
          <a:xfrm>
            <a:off x="972863" y="2098902"/>
            <a:ext cx="3599062" cy="276999"/>
          </a:xfrm>
          <a:prstGeom prst="rect">
            <a:avLst/>
          </a:prstGeom>
        </p:spPr>
        <p:txBody>
          <a:bodyPr wrap="none">
            <a:spAutoFit/>
          </a:bodyPr>
          <a:lstStyle/>
          <a:p>
            <a:r>
              <a:rPr lang="zh-HK" altLang="en-US" sz="1200" dirty="0"/>
              <a:t>http://www.expoon.com/19998/?lmbh=104#search</a:t>
            </a:r>
          </a:p>
        </p:txBody>
      </p:sp>
      <p:sp>
        <p:nvSpPr>
          <p:cNvPr id="7" name="矩形 6"/>
          <p:cNvSpPr/>
          <p:nvPr/>
        </p:nvSpPr>
        <p:spPr>
          <a:xfrm>
            <a:off x="2953802" y="3887984"/>
            <a:ext cx="2852063" cy="351763"/>
          </a:xfrm>
          <a:prstGeom prst="rect">
            <a:avLst/>
          </a:prstGeom>
        </p:spPr>
        <p:txBody>
          <a:bodyPr wrap="none">
            <a:spAutoFit/>
          </a:bodyPr>
          <a:lstStyle/>
          <a:p>
            <a:pPr algn="just" hangingPunct="0">
              <a:lnSpc>
                <a:spcPct val="115000"/>
              </a:lnSpc>
              <a:spcAft>
                <a:spcPts val="1200"/>
              </a:spcAft>
              <a:buClr>
                <a:schemeClr val="dk1"/>
              </a:buClr>
              <a:buSzPts val="1100"/>
            </a:pPr>
            <a:r>
              <a:rPr lang="zh-TW" altLang="en-US" sz="16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資料來源：</a:t>
            </a:r>
            <a:r>
              <a:rPr lang="zh-CN" altLang="en-US" sz="16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佛山市祖廟博物館</a:t>
            </a:r>
            <a:endParaRPr lang="zh-HK" altLang="en-US" sz="16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p:txBody>
      </p:sp>
    </p:spTree>
    <p:extLst>
      <p:ext uri="{BB962C8B-B14F-4D97-AF65-F5344CB8AC3E}">
        <p14:creationId xmlns:p14="http://schemas.microsoft.com/office/powerpoint/2010/main" val="1668259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150" y="603486"/>
            <a:ext cx="7061700" cy="1148401"/>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武德</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681576" y="1751888"/>
            <a:ext cx="7645301" cy="2718324"/>
          </a:xfrm>
          <a:prstGeom prst="rect">
            <a:avLst/>
          </a:prstGeom>
        </p:spPr>
        <p:txBody>
          <a:bodyPr spcFirstLastPara="1" wrap="square" lIns="0" tIns="0" rIns="0" bIns="0" anchor="t" anchorCtr="0">
            <a:noAutofit/>
          </a:bodyPr>
          <a:lstStyle/>
          <a:p>
            <a:pPr marL="342900" indent="-342900" algn="just" hangingPunct="0">
              <a:lnSpc>
                <a:spcPts val="2600"/>
              </a:lnSpc>
              <a:spcAft>
                <a:spcPts val="1000"/>
              </a:spcAft>
              <a:buClr>
                <a:schemeClr val="dk1"/>
              </a:buClr>
              <a:buSzPts val="1100"/>
              <a:buFont typeface="Wingdings" panose="05000000000000000000" pitchFamily="2" charset="2"/>
              <a:buChar char="l"/>
            </a:pPr>
            <a:r>
              <a:rPr lang="zh-TW" altLang="en-US" b="1" dirty="0">
                <a:solidFill>
                  <a:srgbClr val="0070C0"/>
                </a:solidFill>
                <a:latin typeface="微軟正黑體" panose="020B0604030504040204" pitchFamily="34" charset="-120"/>
                <a:ea typeface="微軟正黑體" panose="020B0604030504040204" pitchFamily="34" charset="-120"/>
              </a:rPr>
              <a:t>武德</a:t>
            </a:r>
            <a:r>
              <a:rPr lang="zh-TW" altLang="en-US" dirty="0">
                <a:solidFill>
                  <a:schemeClr val="tx1"/>
                </a:solidFill>
                <a:latin typeface="微軟正黑體" panose="020B0604030504040204" pitchFamily="34" charset="-120"/>
                <a:ea typeface="微軟正黑體" panose="020B0604030504040204" pitchFamily="34" charset="-120"/>
              </a:rPr>
              <a:t>顧名思義是武術</a:t>
            </a:r>
            <a:r>
              <a:rPr lang="zh-TW" altLang="en-US" dirty="0" smtClean="0">
                <a:solidFill>
                  <a:schemeClr val="tx1"/>
                </a:solidFill>
                <a:latin typeface="微軟正黑體" panose="020B0604030504040204" pitchFamily="34" charset="-120"/>
                <a:ea typeface="微軟正黑體" panose="020B0604030504040204" pitchFamily="34" charset="-120"/>
              </a:rPr>
              <a:t>道德（即習武者體現的道德修養），</a:t>
            </a:r>
            <a:r>
              <a:rPr lang="zh-TW" altLang="en-US" dirty="0" smtClean="0">
                <a:latin typeface="微軟正黑體" panose="020B0604030504040204" pitchFamily="34" charset="-120"/>
                <a:ea typeface="微軟正黑體" panose="020B0604030504040204" pitchFamily="34" charset="-120"/>
              </a:rPr>
              <a:t>貫穿</a:t>
            </a:r>
            <a:r>
              <a:rPr lang="zh-TW" altLang="en-US" dirty="0">
                <a:latin typeface="微軟正黑體" panose="020B0604030504040204" pitchFamily="34" charset="-120"/>
                <a:ea typeface="微軟正黑體" panose="020B0604030504040204" pitchFamily="34" charset="-120"/>
              </a:rPr>
              <a:t>於整個練武、用武、授武、比武等一系列習武的生態鏈中。</a:t>
            </a:r>
            <a:endParaRPr lang="en-US" altLang="zh-TW" dirty="0">
              <a:latin typeface="微軟正黑體" panose="020B0604030504040204" pitchFamily="34" charset="-120"/>
              <a:ea typeface="微軟正黑體" panose="020B0604030504040204" pitchFamily="34" charset="-120"/>
            </a:endParaRPr>
          </a:p>
          <a:p>
            <a:pPr marL="342900" indent="-342900" algn="just" hangingPunct="0">
              <a:lnSpc>
                <a:spcPts val="2600"/>
              </a:lnSpc>
              <a:spcAft>
                <a:spcPts val="1000"/>
              </a:spcAft>
              <a:buClr>
                <a:schemeClr val="dk1"/>
              </a:buClr>
              <a:buSzPts val="1100"/>
              <a:buFont typeface="Wingdings" panose="05000000000000000000" pitchFamily="2" charset="2"/>
              <a:buChar char="l"/>
            </a:pPr>
            <a:r>
              <a:rPr lang="zh-CN" altLang="en-US" dirty="0">
                <a:solidFill>
                  <a:schemeClr val="tx1"/>
                </a:solidFill>
                <a:latin typeface="微軟正黑體" panose="020B0604030504040204" pitchFamily="34" charset="-120"/>
                <a:ea typeface="微軟正黑體" panose="020B0604030504040204" pitchFamily="34" charset="-120"/>
              </a:rPr>
              <a:t>武術</a:t>
            </a:r>
            <a:r>
              <a:rPr lang="zh-CN" altLang="en-US" dirty="0">
                <a:latin typeface="微軟正黑體" panose="020B0604030504040204" pitchFamily="34" charset="-120"/>
                <a:ea typeface="微軟正黑體" panose="020B0604030504040204" pitchFamily="34" charset="-120"/>
              </a:rPr>
              <a:t>受儒、釋、道、墨</a:t>
            </a:r>
            <a:r>
              <a:rPr lang="zh-TW" altLang="en-US" dirty="0">
                <a:latin typeface="微軟正黑體" panose="020B0604030504040204" pitchFamily="34" charset="-120"/>
                <a:ea typeface="微軟正黑體" panose="020B0604030504040204" pitchFamily="34" charset="-120"/>
              </a:rPr>
              <a:t>、兵、醫</a:t>
            </a:r>
            <a:r>
              <a:rPr lang="zh-CN" altLang="en-US" dirty="0">
                <a:latin typeface="微軟正黑體" panose="020B0604030504040204" pitchFamily="34" charset="-120"/>
                <a:ea typeface="微軟正黑體" panose="020B0604030504040204" pitchFamily="34" charset="-120"/>
              </a:rPr>
              <a:t>等傳統文化影響</a:t>
            </a:r>
            <a:r>
              <a:rPr lang="zh-TW" altLang="en-US" dirty="0">
                <a:latin typeface="微軟正黑體" panose="020B0604030504040204" pitchFamily="34" charset="-120"/>
                <a:ea typeface="微軟正黑體" panose="020B0604030504040204" pitchFamily="34" charset="-120"/>
              </a:rPr>
              <a:t>。而「</a:t>
            </a:r>
            <a:r>
              <a:rPr lang="zh-CN" altLang="en-US" b="1" dirty="0">
                <a:solidFill>
                  <a:srgbClr val="0070C0"/>
                </a:solidFill>
                <a:latin typeface="微軟正黑體" panose="020B0604030504040204" pitchFamily="34" charset="-120"/>
                <a:ea typeface="微軟正黑體" panose="020B0604030504040204" pitchFamily="34" charset="-120"/>
              </a:rPr>
              <a:t>止戈</a:t>
            </a:r>
            <a:r>
              <a:rPr lang="zh-TW" altLang="en-US" b="1" dirty="0">
                <a:solidFill>
                  <a:srgbClr val="0070C0"/>
                </a:solidFill>
                <a:latin typeface="微軟正黑體" panose="020B0604030504040204" pitchFamily="34" charset="-120"/>
                <a:ea typeface="微軟正黑體" panose="020B0604030504040204" pitchFamily="34" charset="-120"/>
              </a:rPr>
              <a:t>為</a:t>
            </a:r>
            <a:r>
              <a:rPr lang="zh-CN" altLang="en-US" b="1" dirty="0">
                <a:solidFill>
                  <a:srgbClr val="0070C0"/>
                </a:solidFill>
                <a:latin typeface="微軟正黑體" panose="020B0604030504040204" pitchFamily="34" charset="-120"/>
                <a:ea typeface="微軟正黑體" panose="020B0604030504040204" pitchFamily="34" charset="-120"/>
              </a:rPr>
              <a:t>武</a:t>
            </a:r>
            <a:r>
              <a:rPr lang="zh-TW" altLang="en-US" dirty="0">
                <a:latin typeface="微軟正黑體" panose="020B0604030504040204" pitchFamily="34" charset="-120"/>
                <a:ea typeface="微軟正黑體" panose="020B0604030504040204" pitchFamily="34" charset="-120"/>
              </a:rPr>
              <a:t>」更是習武本義的核心價值，所以</a:t>
            </a:r>
            <a:r>
              <a:rPr lang="zh-TW" altLang="zh-TW" dirty="0">
                <a:latin typeface="微軟正黑體" panose="020B0604030504040204" pitchFamily="34" charset="-120"/>
                <a:ea typeface="微軟正黑體" panose="020B0604030504040204" pitchFamily="34" charset="-120"/>
              </a:rPr>
              <a:t>拳和</a:t>
            </a:r>
            <a:r>
              <a:rPr lang="zh-TW" altLang="zh-TW" dirty="0" smtClean="0">
                <a:latin typeface="微軟正黑體" panose="020B0604030504040204" pitchFamily="34" charset="-120"/>
                <a:ea typeface="微軟正黑體" panose="020B0604030504040204" pitchFamily="34" charset="-120"/>
              </a:rPr>
              <a:t>德</a:t>
            </a:r>
            <a:r>
              <a:rPr lang="zh-TW" altLang="en-US" dirty="0" smtClean="0">
                <a:latin typeface="微軟正黑體" panose="020B0604030504040204" pitchFamily="34" charset="-120"/>
                <a:ea typeface="微軟正黑體" panose="020B0604030504040204" pitchFamily="34" charset="-120"/>
              </a:rPr>
              <a:t>有密</a:t>
            </a:r>
            <a:r>
              <a:rPr lang="zh-TW" altLang="zh-TW" dirty="0" smtClean="0">
                <a:latin typeface="微軟正黑體" panose="020B0604030504040204" pitchFamily="34" charset="-120"/>
                <a:ea typeface="微軟正黑體" panose="020B0604030504040204" pitchFamily="34" charset="-120"/>
              </a:rPr>
              <a:t>不可分</a:t>
            </a:r>
            <a:r>
              <a:rPr lang="zh-TW" altLang="en-US" dirty="0" smtClean="0">
                <a:latin typeface="微軟正黑體" panose="020B0604030504040204" pitchFamily="34" charset="-120"/>
                <a:ea typeface="微軟正黑體" panose="020B0604030504040204" pitchFamily="34" charset="-120"/>
              </a:rPr>
              <a:t>的</a:t>
            </a:r>
            <a:r>
              <a:rPr lang="zh-TW" altLang="en-US" dirty="0">
                <a:latin typeface="微軟正黑體" panose="020B0604030504040204" pitchFamily="34" charset="-120"/>
                <a:ea typeface="微軟正黑體" panose="020B0604030504040204" pitchFamily="34" charset="-120"/>
              </a:rPr>
              <a:t>關係</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342900" indent="-342900" algn="just" hangingPunct="0">
              <a:lnSpc>
                <a:spcPts val="2600"/>
              </a:lnSpc>
              <a:spcAft>
                <a:spcPts val="10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詩經</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小雅．巧言</a:t>
            </a:r>
            <a:r>
              <a:rPr lang="en-US" altLang="zh-TW"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中「</a:t>
            </a:r>
            <a:r>
              <a:rPr lang="zh-TW" altLang="en-US" b="1" dirty="0">
                <a:solidFill>
                  <a:srgbClr val="0070C0"/>
                </a:solidFill>
                <a:latin typeface="微軟正黑體" panose="020B0604030504040204" pitchFamily="34" charset="-120"/>
                <a:ea typeface="微軟正黑體" panose="020B0604030504040204" pitchFamily="34" charset="-120"/>
              </a:rPr>
              <a:t>無拳無勇，職為亂階</a:t>
            </a:r>
            <a:r>
              <a:rPr lang="zh-TW" altLang="en-US" dirty="0" smtClean="0">
                <a:latin typeface="微軟正黑體" panose="020B0604030504040204" pitchFamily="34" charset="-120"/>
                <a:ea typeface="微軟正黑體" panose="020B0604030504040204" pitchFamily="34" charset="-120"/>
              </a:rPr>
              <a:t>」有歷史</a:t>
            </a:r>
            <a:r>
              <a:rPr lang="zh-TW" altLang="en-US" dirty="0">
                <a:latin typeface="微軟正黑體" panose="020B0604030504040204" pitchFamily="34" charset="-120"/>
                <a:ea typeface="微軟正黑體" panose="020B0604030504040204" pitchFamily="34" charset="-120"/>
              </a:rPr>
              <a:t>典籍中最早出現</a:t>
            </a:r>
            <a:r>
              <a:rPr lang="zh-TW" altLang="en-US" dirty="0" smtClean="0">
                <a:latin typeface="微軟正黑體" panose="020B0604030504040204" pitchFamily="34" charset="-120"/>
                <a:ea typeface="微軟正黑體" panose="020B0604030504040204" pitchFamily="34" charset="-120"/>
              </a:rPr>
              <a:t>的「拳」字</a:t>
            </a:r>
            <a:r>
              <a:rPr lang="zh-TW" altLang="en-US" dirty="0">
                <a:latin typeface="微軟正黑體" panose="020B0604030504040204" pitchFamily="34" charset="-120"/>
                <a:ea typeface="微軟正黑體" panose="020B0604030504040204" pitchFamily="34" charset="-120"/>
              </a:rPr>
              <a:t>。這句話的</a:t>
            </a:r>
            <a:r>
              <a:rPr lang="zh-TW" altLang="en-US" dirty="0" smtClean="0">
                <a:latin typeface="微軟正黑體" panose="020B0604030504040204" pitchFamily="34" charset="-120"/>
                <a:ea typeface="微軟正黑體" panose="020B0604030504040204" pitchFamily="34" charset="-120"/>
              </a:rPr>
              <a:t>含意是</a:t>
            </a:r>
            <a:r>
              <a:rPr lang="zh-TW" altLang="en-US" dirty="0">
                <a:latin typeface="微軟正黑體" panose="020B0604030504040204" pitchFamily="34" charset="-120"/>
                <a:ea typeface="微軟正黑體" panose="020B0604030504040204" pitchFamily="34" charset="-120"/>
              </a:rPr>
              <a:t>無拳無勇則會盜賊蜂起，國家混亂。拳與勇的聯用，預示著一種無德無拳的思想。</a:t>
            </a:r>
            <a:endParaRPr lang="en-US" altLang="zh-TW"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14</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8001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150" y="700767"/>
            <a:ext cx="7061700" cy="957117"/>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武德</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69767" y="1786071"/>
            <a:ext cx="7604466" cy="2580831"/>
          </a:xfrm>
          <a:prstGeom prst="rect">
            <a:avLst/>
          </a:prstGeom>
        </p:spPr>
        <p:txBody>
          <a:bodyPr spcFirstLastPara="1" wrap="square" lIns="0" tIns="0" rIns="0" bIns="0" anchor="t" anchorCtr="0">
            <a:noAutofit/>
          </a:bodyPr>
          <a:lstStyle/>
          <a:p>
            <a:pPr marL="342900" lvl="0" indent="-342900" algn="just">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武德</a:t>
            </a:r>
            <a:r>
              <a:rPr lang="zh-TW" altLang="en-US" sz="2200" dirty="0">
                <a:latin typeface="微軟正黑體" panose="020B0604030504040204" pitchFamily="34" charset="-120"/>
                <a:ea typeface="微軟正黑體" panose="020B0604030504040204" pitchFamily="34" charset="-120"/>
              </a:rPr>
              <a:t>是</a:t>
            </a:r>
            <a:r>
              <a:rPr lang="zh-CN" altLang="en-US" sz="2200" dirty="0">
                <a:latin typeface="微軟正黑體" panose="020B0604030504040204" pitchFamily="34" charset="-120"/>
                <a:ea typeface="微軟正黑體" panose="020B0604030504040204" pitchFamily="34" charset="-120"/>
              </a:rPr>
              <a:t>習武</a:t>
            </a:r>
            <a:r>
              <a:rPr lang="zh-TW" altLang="en-US" sz="2200" dirty="0">
                <a:latin typeface="微軟正黑體" panose="020B0604030504040204" pitchFamily="34" charset="-120"/>
                <a:ea typeface="微軟正黑體" panose="020B0604030504040204" pitchFamily="34" charset="-120"/>
              </a:rPr>
              <a:t>、授</a:t>
            </a:r>
            <a:r>
              <a:rPr lang="zh-CN" altLang="en-US" sz="2200" dirty="0">
                <a:latin typeface="微軟正黑體" panose="020B0604030504040204" pitchFamily="34" charset="-120"/>
                <a:ea typeface="微軟正黑體" panose="020B0604030504040204" pitchFamily="34" charset="-120"/>
              </a:rPr>
              <a:t>武的先決條件，習武者要</a:t>
            </a:r>
            <a:r>
              <a:rPr lang="zh-CN" altLang="en-US" sz="2200" b="1" dirty="0">
                <a:solidFill>
                  <a:srgbClr val="0070C0"/>
                </a:solidFill>
                <a:latin typeface="微軟正黑體" panose="020B0604030504040204" pitchFamily="34" charset="-120"/>
                <a:ea typeface="微軟正黑體" panose="020B0604030504040204" pitchFamily="34" charset="-120"/>
              </a:rPr>
              <a:t>尊師重道</a:t>
            </a:r>
            <a:r>
              <a:rPr lang="zh-CN" altLang="en-US" sz="2200" dirty="0">
                <a:latin typeface="微軟正黑體" panose="020B0604030504040204" pitchFamily="34" charset="-120"/>
                <a:ea typeface="微軟正黑體" panose="020B0604030504040204" pitchFamily="34" charset="-120"/>
              </a:rPr>
              <a:t>，做到守信、重義、有禮</a:t>
            </a:r>
            <a:r>
              <a:rPr lang="zh-TW" altLang="en-US" sz="2200" dirty="0">
                <a:latin typeface="微軟正黑體" panose="020B0604030504040204" pitchFamily="34" charset="-120"/>
                <a:ea typeface="微軟正黑體" panose="020B0604030504040204" pitchFamily="34" charset="-120"/>
              </a:rPr>
              <a:t>，故又言：「未曾習武先習德」。</a:t>
            </a:r>
            <a:endParaRPr lang="en-US" altLang="zh-CN" sz="2200" dirty="0">
              <a:latin typeface="微軟正黑體" panose="020B0604030504040204" pitchFamily="34" charset="-120"/>
              <a:ea typeface="微軟正黑體" panose="020B0604030504040204" pitchFamily="34" charset="-120"/>
            </a:endParaRPr>
          </a:p>
          <a:p>
            <a:pPr marL="342900" lvl="0" indent="-342900" algn="just">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習武是</a:t>
            </a:r>
            <a:r>
              <a:rPr lang="zh-TW" altLang="en-US" sz="2200" b="1" dirty="0">
                <a:solidFill>
                  <a:srgbClr val="0070C0"/>
                </a:solidFill>
                <a:latin typeface="微軟正黑體" panose="020B0604030504040204" pitchFamily="34" charset="-120"/>
                <a:ea typeface="微軟正黑體" panose="020B0604030504040204" pitchFamily="34" charset="-120"/>
              </a:rPr>
              <a:t>修養</a:t>
            </a:r>
            <a:r>
              <a:rPr lang="zh-CN" altLang="en-US" sz="2200" b="1" dirty="0">
                <a:solidFill>
                  <a:srgbClr val="0070C0"/>
                </a:solidFill>
                <a:latin typeface="微軟正黑體" panose="020B0604030504040204" pitchFamily="34" charset="-120"/>
                <a:ea typeface="微軟正黑體" panose="020B0604030504040204" pitchFamily="34" charset="-120"/>
              </a:rPr>
              <a:t>人生品德</a:t>
            </a:r>
            <a:r>
              <a:rPr lang="zh-CN" altLang="en-US" sz="2200" dirty="0">
                <a:latin typeface="微軟正黑體" panose="020B0604030504040204" pitchFamily="34" charset="-120"/>
                <a:ea typeface="微軟正黑體" panose="020B0604030504040204" pitchFamily="34" charset="-120"/>
              </a:rPr>
              <a:t>的重要途徑，習武者</a:t>
            </a:r>
            <a:r>
              <a:rPr lang="zh-TW" altLang="en-US" sz="2200" dirty="0">
                <a:latin typeface="微軟正黑體" panose="020B0604030504040204" pitchFamily="34" charset="-120"/>
                <a:ea typeface="微軟正黑體" panose="020B0604030504040204" pitchFamily="34" charset="-120"/>
              </a:rPr>
              <a:t>要</a:t>
            </a:r>
            <a:r>
              <a:rPr lang="zh-CN" altLang="en-US" sz="2200" dirty="0">
                <a:latin typeface="微軟正黑體" panose="020B0604030504040204" pitchFamily="34" charset="-120"/>
                <a:ea typeface="微軟正黑體" panose="020B0604030504040204" pitchFamily="34" charset="-120"/>
              </a:rPr>
              <a:t>有仁德之心與宏大的胸懷和氣魄。</a:t>
            </a:r>
            <a:endParaRPr lang="en-US" altLang="zh-CN" sz="2200" dirty="0">
              <a:latin typeface="微軟正黑體" panose="020B0604030504040204" pitchFamily="34" charset="-120"/>
              <a:ea typeface="微軟正黑體" panose="020B0604030504040204" pitchFamily="34" charset="-120"/>
            </a:endParaRPr>
          </a:p>
          <a:p>
            <a:pPr marL="342900" lvl="0" indent="-342900" algn="just">
              <a:lnSpc>
                <a:spcPts val="2600"/>
              </a:lnSpc>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三國時期韋昭注：「</a:t>
            </a:r>
            <a:r>
              <a:rPr lang="zh-TW" altLang="en-US" sz="2200" b="1" dirty="0">
                <a:solidFill>
                  <a:srgbClr val="0070C0"/>
                </a:solidFill>
                <a:latin typeface="微軟正黑體" panose="020B0604030504040204" pitchFamily="34" charset="-120"/>
                <a:ea typeface="微軟正黑體" panose="020B0604030504040204" pitchFamily="34" charset="-120"/>
              </a:rPr>
              <a:t>大勇為拳</a:t>
            </a:r>
            <a:r>
              <a:rPr lang="zh-TW" altLang="en-US" sz="2200" dirty="0">
                <a:latin typeface="微軟正黑體" panose="020B0604030504040204" pitchFamily="34" charset="-120"/>
                <a:ea typeface="微軟正黑體" panose="020B0604030504040204" pitchFamily="34" charset="-120"/>
              </a:rPr>
              <a:t>」，缺少德行的人</a:t>
            </a:r>
            <a:r>
              <a:rPr lang="zh-TW" altLang="en-US" sz="2200" dirty="0" smtClean="0">
                <a:latin typeface="微軟正黑體" panose="020B0604030504040204" pitchFamily="34" charset="-120"/>
                <a:ea typeface="微軟正黑體" panose="020B0604030504040204" pitchFamily="34" charset="-120"/>
              </a:rPr>
              <a:t>，即使拳</a:t>
            </a:r>
            <a:r>
              <a:rPr lang="zh-TW" altLang="en-US" sz="2200" dirty="0">
                <a:latin typeface="微軟正黑體" panose="020B0604030504040204" pitchFamily="34" charset="-120"/>
                <a:ea typeface="微軟正黑體" panose="020B0604030504040204" pitchFamily="34" charset="-120"/>
              </a:rPr>
              <a:t>藝再</a:t>
            </a:r>
            <a:r>
              <a:rPr lang="zh-TW" altLang="en-US" sz="2200" dirty="0" smtClean="0">
                <a:latin typeface="微軟正黑體" panose="020B0604030504040204" pitchFamily="34" charset="-120"/>
                <a:ea typeface="微軟正黑體" panose="020B0604030504040204" pitchFamily="34" charset="-120"/>
              </a:rPr>
              <a:t>高強，要與</a:t>
            </a:r>
            <a:r>
              <a:rPr lang="zh-TW" altLang="en-US" sz="2200" dirty="0">
                <a:latin typeface="微軟正黑體" panose="020B0604030504040204" pitchFamily="34" charset="-120"/>
                <a:ea typeface="微軟正黑體" panose="020B0604030504040204" pitchFamily="34" charset="-120"/>
              </a:rPr>
              <a:t>眾人之力</a:t>
            </a:r>
            <a:r>
              <a:rPr lang="zh-TW" altLang="en-US" sz="2200" dirty="0" smtClean="0">
                <a:latin typeface="微軟正黑體" panose="020B0604030504040204" pitchFamily="34" charset="-120"/>
                <a:ea typeface="微軟正黑體" panose="020B0604030504040204" pitchFamily="34" charset="-120"/>
              </a:rPr>
              <a:t>相比時，</a:t>
            </a:r>
            <a:r>
              <a:rPr lang="zh-TW" altLang="en-US" sz="2200" dirty="0">
                <a:latin typeface="微軟正黑體" panose="020B0604030504040204" pitchFamily="34" charset="-120"/>
                <a:ea typeface="微軟正黑體" panose="020B0604030504040204" pitchFamily="34" charset="-120"/>
              </a:rPr>
              <a:t>終難相敵。</a:t>
            </a:r>
            <a:endParaRPr lang="en-US" altLang="zh-CN" sz="2200" dirty="0">
              <a:latin typeface="微軟正黑體" panose="020B0604030504040204" pitchFamily="34" charset="-120"/>
              <a:ea typeface="微軟正黑體" panose="020B0604030504040204" pitchFamily="34" charset="-120"/>
            </a:endParaRPr>
          </a:p>
          <a:p>
            <a:pPr marL="342900" lvl="0" indent="-342900" algn="just">
              <a:lnSpc>
                <a:spcPts val="2600"/>
              </a:lnSpc>
              <a:spcAft>
                <a:spcPts val="1200"/>
              </a:spcAft>
              <a:buClr>
                <a:schemeClr val="dk1"/>
              </a:buClr>
              <a:buSzPts val="1100"/>
              <a:buFont typeface="Wingdings" panose="05000000000000000000" pitchFamily="2" charset="2"/>
              <a:buChar char="l"/>
            </a:pP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15</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78187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766799" y="589448"/>
            <a:ext cx="3360819" cy="871659"/>
          </a:xfrm>
          <a:prstGeom prst="rect">
            <a:avLst/>
          </a:prstGeom>
        </p:spPr>
        <p:txBody>
          <a:bodyPr spcFirstLastPara="1" wrap="square" lIns="0" tIns="0" rIns="0" bIns="0" anchor="ctr" anchorCtr="0">
            <a:noAutofit/>
          </a:bodyPr>
          <a:lstStyle/>
          <a:p>
            <a:pPr lvl="0" algn="l"/>
            <a:r>
              <a:rPr lang="zh-TW" altLang="en-US" sz="2600" b="1" dirty="0" smtClean="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知多一點點：抱</a:t>
            </a:r>
            <a:r>
              <a:rPr lang="zh-TW" altLang="en-US" sz="2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拳</a:t>
            </a:r>
            <a:r>
              <a:rPr lang="zh-TW" altLang="en-US" sz="2600" b="1" dirty="0" smtClean="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禮</a:t>
            </a:r>
            <a:endParaRPr sz="26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16</a:t>
            </a:fld>
            <a:endParaRPr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D8290958-83CB-4DFD-A834-C0C47F17007A}"/>
              </a:ext>
            </a:extLst>
          </p:cNvPr>
          <p:cNvSpPr txBox="1"/>
          <p:nvPr/>
        </p:nvSpPr>
        <p:spPr>
          <a:xfrm>
            <a:off x="3093720" y="1333210"/>
            <a:ext cx="5277699" cy="3021340"/>
          </a:xfrm>
          <a:prstGeom prst="rect">
            <a:avLst/>
          </a:prstGeom>
          <a:solidFill>
            <a:schemeClr val="accent2">
              <a:lumMod val="40000"/>
              <a:lumOff val="60000"/>
            </a:schemeClr>
          </a:solidFill>
          <a:ln w="38100">
            <a:solidFill>
              <a:srgbClr val="0070C0"/>
            </a:solidFill>
          </a:ln>
        </p:spPr>
        <p:txBody>
          <a:bodyPr wrap="square">
            <a:spAutoFit/>
          </a:bodyPr>
          <a:lstStyle/>
          <a:p>
            <a:pPr algn="just">
              <a:spcAft>
                <a:spcPts val="600"/>
              </a:spcAft>
            </a:pPr>
            <a:r>
              <a:rPr lang="zh-TW" altLang="zh-TW" sz="19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抱拳禮的具體涵義</a:t>
            </a:r>
            <a:r>
              <a:rPr lang="zh-TW" altLang="zh-TW" sz="19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是</a:t>
            </a:r>
            <a:r>
              <a:rPr lang="zh-TW" altLang="en-US" sz="19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endParaRPr lang="en-US" altLang="zh-TW" sz="19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a:p>
            <a:pPr marL="342900" indent="-342900" algn="just" hangingPunct="0">
              <a:spcAft>
                <a:spcPts val="800"/>
              </a:spcAft>
              <a:buFont typeface="+mj-lt"/>
              <a:buAutoNum type="arabicPeriod"/>
            </a:pP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左掌</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德</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智</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體</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美</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象徵高尚情操</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CN"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屈</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攏</a:t>
            </a:r>
            <a:r>
              <a:rPr lang="zh-CN"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的</a:t>
            </a: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大拇指</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不自大，不驕傲。</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右拳</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表示勇猛習武。左掌掩右拳相抱，</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勇</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不滋</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亂</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武</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不</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犯禁</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有</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約束</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、節制勇武的</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意思。</a:t>
            </a:r>
            <a:endParaRPr lang="en-US"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a:p>
            <a:pPr marL="342900" indent="-342900" algn="just" hangingPunct="0">
              <a:spcAft>
                <a:spcPts val="800"/>
              </a:spcAft>
              <a:buFont typeface="+mj-lt"/>
              <a:buAutoNum type="arabicPeriod"/>
            </a:pP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右手五指</a:t>
            </a:r>
            <a:r>
              <a:rPr lang="zh-CN"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握拳</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CN"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左手</a:t>
            </a: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伸直</a:t>
            </a:r>
            <a:r>
              <a:rPr lang="zh-CN"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四</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個</a:t>
            </a:r>
            <a:r>
              <a:rPr lang="zh-CN"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手指</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頭，兩</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臂</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屈</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攏</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成</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圓，表示五湖四海</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皆兄弟</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，天下</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武林是一家，</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謙虛團結</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以武會友</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endParaRPr lang="en-US"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a:p>
            <a:pPr marL="342900" indent="-342900" algn="just" hangingPunct="0">
              <a:spcAft>
                <a:spcPts val="800"/>
              </a:spcAft>
              <a:buFont typeface="+mj-lt"/>
              <a:buAutoNum type="arabicPeriod"/>
            </a:pP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左掌為</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文</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右</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拳為武</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文武兼學</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虛心</a:t>
            </a:r>
            <a:r>
              <a:rPr lang="zh-TW" altLang="en-US"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求教</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恭候</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師友</a:t>
            </a:r>
            <a:r>
              <a:rPr lang="zh-TW" altLang="en-US"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及</a:t>
            </a:r>
            <a:r>
              <a:rPr lang="zh-TW" altLang="zh-TW" sz="1700" dirty="0" smtClean="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前輩</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指教。</a:t>
            </a:r>
          </a:p>
        </p:txBody>
      </p:sp>
      <p:pic>
        <p:nvPicPr>
          <p:cNvPr id="2" name="圖片 1"/>
          <p:cNvPicPr>
            <a:picLocks noChangeAspect="1"/>
          </p:cNvPicPr>
          <p:nvPr/>
        </p:nvPicPr>
        <p:blipFill>
          <a:blip r:embed="rId3"/>
          <a:stretch>
            <a:fillRect/>
          </a:stretch>
        </p:blipFill>
        <p:spPr>
          <a:xfrm>
            <a:off x="766799" y="1735959"/>
            <a:ext cx="2175241" cy="1822132"/>
          </a:xfrm>
          <a:prstGeom prst="rect">
            <a:avLst/>
          </a:prstGeom>
          <a:ln>
            <a:noFill/>
          </a:ln>
          <a:effectLst>
            <a:softEdge rad="112500"/>
          </a:effectLst>
        </p:spPr>
      </p:pic>
    </p:spTree>
    <p:extLst>
      <p:ext uri="{BB962C8B-B14F-4D97-AF65-F5344CB8AC3E}">
        <p14:creationId xmlns:p14="http://schemas.microsoft.com/office/powerpoint/2010/main" val="617247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718678" y="731973"/>
            <a:ext cx="7706641" cy="871659"/>
          </a:xfrm>
          <a:prstGeom prst="rect">
            <a:avLst/>
          </a:prstGeom>
        </p:spPr>
        <p:txBody>
          <a:bodyPr spcFirstLastPara="1" wrap="square" lIns="0" tIns="0" rIns="0" bIns="0" anchor="ctr" anchorCtr="0">
            <a:noAutofit/>
          </a:bodyPr>
          <a:lstStyle/>
          <a:p>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知多一點點</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17</a:t>
            </a:fld>
            <a:endParaRPr dirty="0">
              <a:latin typeface="微軟正黑體" panose="020B0604030504040204" pitchFamily="34" charset="-120"/>
              <a:ea typeface="微軟正黑體" panose="020B0604030504040204" pitchFamily="34" charset="-120"/>
            </a:endParaRPr>
          </a:p>
        </p:txBody>
      </p:sp>
      <p:sp>
        <p:nvSpPr>
          <p:cNvPr id="11" name="Rectangle 2">
            <a:extLst>
              <a:ext uri="{FF2B5EF4-FFF2-40B4-BE49-F238E27FC236}">
                <a16:creationId xmlns:a16="http://schemas.microsoft.com/office/drawing/2014/main" id="{9E747759-5DD0-4C52-9164-86879E2E9767}"/>
              </a:ext>
            </a:extLst>
          </p:cNvPr>
          <p:cNvSpPr txBox="1">
            <a:spLocks noChangeArrowheads="1"/>
          </p:cNvSpPr>
          <p:nvPr/>
        </p:nvSpPr>
        <p:spPr>
          <a:xfrm>
            <a:off x="820313" y="1390052"/>
            <a:ext cx="7503373" cy="8572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1pPr>
            <a:lvl2pPr marR="0" lvl="1"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2pPr>
            <a:lvl3pPr marR="0" lvl="2"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3pPr>
            <a:lvl4pPr marR="0" lvl="3"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4pPr>
            <a:lvl5pPr marR="0" lvl="4"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5pPr>
            <a:lvl6pPr marR="0" lvl="5"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6pPr>
            <a:lvl7pPr marR="0" lvl="6"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7pPr>
            <a:lvl8pPr marR="0" lvl="7"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8pPr>
            <a:lvl9pPr marR="0" lvl="8"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9pPr>
          </a:lstStyle>
          <a:p>
            <a:pPr marL="342900" indent="-342900" algn="l">
              <a:spcAft>
                <a:spcPts val="1200"/>
              </a:spcAft>
              <a:buFont typeface="Arial" panose="020B0604020202020204" pitchFamily="34" charset="0"/>
              <a:buChar char="•"/>
            </a:pP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武術</a:t>
            </a: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的</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禮儀</a:t>
            </a:r>
            <a:endPar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endParaRPr>
          </a:p>
          <a:p>
            <a:pPr marL="717550" indent="-342900" algn="l">
              <a:buFont typeface="Wingdings" panose="05000000000000000000" pitchFamily="2" charset="2"/>
              <a:buChar char="Ø"/>
            </a:pP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抱拳禮</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a:t>
            </a: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抱刀禮</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a:t>
            </a: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持劍禮</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、持槍（棍）禮</a:t>
            </a:r>
            <a:endPar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endParaRPr>
          </a:p>
        </p:txBody>
      </p:sp>
      <p:sp>
        <p:nvSpPr>
          <p:cNvPr id="15" name="Rectangle 2">
            <a:extLst>
              <a:ext uri="{FF2B5EF4-FFF2-40B4-BE49-F238E27FC236}">
                <a16:creationId xmlns:a16="http://schemas.microsoft.com/office/drawing/2014/main" id="{9E747759-5DD0-4C52-9164-86879E2E9767}"/>
              </a:ext>
            </a:extLst>
          </p:cNvPr>
          <p:cNvSpPr txBox="1">
            <a:spLocks noChangeArrowheads="1"/>
          </p:cNvSpPr>
          <p:nvPr/>
        </p:nvSpPr>
        <p:spPr>
          <a:xfrm>
            <a:off x="820313" y="2469551"/>
            <a:ext cx="7503373" cy="176925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1pPr>
            <a:lvl2pPr marR="0" lvl="1"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2pPr>
            <a:lvl3pPr marR="0" lvl="2"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3pPr>
            <a:lvl4pPr marR="0" lvl="3"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4pPr>
            <a:lvl5pPr marR="0" lvl="4"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5pPr>
            <a:lvl6pPr marR="0" lvl="5"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6pPr>
            <a:lvl7pPr marR="0" lvl="6"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7pPr>
            <a:lvl8pPr marR="0" lvl="7"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8pPr>
            <a:lvl9pPr marR="0" lvl="8"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9pPr>
          </a:lstStyle>
          <a:p>
            <a:pPr marL="342900" indent="-342900" algn="l">
              <a:spcAft>
                <a:spcPts val="1200"/>
              </a:spcAft>
              <a:buFont typeface="Arial" panose="020B0604020202020204" pitchFamily="34" charset="0"/>
              <a:buChar char="•"/>
            </a:pP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武術的手</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型</a:t>
            </a:r>
            <a:endPar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endParaRPr>
          </a:p>
          <a:p>
            <a:pPr marL="717550" indent="-342900" algn="l">
              <a:buFont typeface="Wingdings" panose="05000000000000000000" pitchFamily="2" charset="2"/>
              <a:buChar char="Ø"/>
            </a:pPr>
            <a:r>
              <a:rPr lang="zh-CN" altLang="en-US" sz="2000" b="1" dirty="0" smtClean="0">
                <a:solidFill>
                  <a:schemeClr val="accent2">
                    <a:lumMod val="75000"/>
                  </a:schemeClr>
                </a:solidFill>
                <a:latin typeface="微軟正黑體" panose="020B0604030504040204" pitchFamily="34" charset="-120"/>
                <a:ea typeface="微軟正黑體" panose="020B0604030504040204" pitchFamily="34" charset="-120"/>
                <a:cs typeface="Montserrat Light"/>
              </a:rPr>
              <a:t>拳</a:t>
            </a:r>
            <a:r>
              <a:rPr lang="zh-TW" altLang="en-US" sz="2000" b="1" dirty="0" smtClean="0">
                <a:solidFill>
                  <a:schemeClr val="accent2">
                    <a:lumMod val="75000"/>
                  </a:schemeClr>
                </a:solidFill>
                <a:latin typeface="微軟正黑體" panose="020B0604030504040204" pitchFamily="34" charset="-120"/>
                <a:ea typeface="微軟正黑體" panose="020B0604030504040204" pitchFamily="34" charset="-120"/>
                <a:cs typeface="Montserrat Light"/>
              </a:rPr>
              <a:t>、掌、勾</a:t>
            </a:r>
            <a:endParaRPr lang="en-US" altLang="zh-TW" sz="2000" b="1" dirty="0" smtClean="0">
              <a:solidFill>
                <a:schemeClr val="accent2">
                  <a:lumMod val="75000"/>
                </a:schemeClr>
              </a:solidFill>
              <a:latin typeface="微軟正黑體" panose="020B0604030504040204" pitchFamily="34" charset="-120"/>
              <a:ea typeface="微軟正黑體" panose="020B0604030504040204" pitchFamily="34" charset="-120"/>
              <a:cs typeface="Montserrat Light"/>
            </a:endParaRPr>
          </a:p>
          <a:p>
            <a:pPr marL="717550" indent="-342900" algn="l">
              <a:buFont typeface="Wingdings" panose="05000000000000000000" pitchFamily="2" charset="2"/>
              <a:buChar char="Ø"/>
            </a:pPr>
            <a:endPar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endParaRPr>
          </a:p>
        </p:txBody>
      </p:sp>
      <p:sp>
        <p:nvSpPr>
          <p:cNvPr id="16" name="矩形 15"/>
          <p:cNvSpPr/>
          <p:nvPr/>
        </p:nvSpPr>
        <p:spPr>
          <a:xfrm>
            <a:off x="1087766" y="3663052"/>
            <a:ext cx="6671934" cy="640175"/>
          </a:xfrm>
          <a:prstGeom prst="rect">
            <a:avLst/>
          </a:prstGeom>
        </p:spPr>
        <p:txBody>
          <a:bodyPr wrap="square">
            <a:spAutoFit/>
          </a:bodyPr>
          <a:lstStyle/>
          <a:p>
            <a:pPr marL="717550" indent="-342900">
              <a:lnSpc>
                <a:spcPct val="90000"/>
              </a:lnSpc>
              <a:buClr>
                <a:schemeClr val="accent6"/>
              </a:buClr>
              <a:buSzPts val="1600"/>
              <a:buFont typeface="Wingdings" panose="05000000000000000000" pitchFamily="2" charset="2"/>
              <a:buChar char="u"/>
            </a:pPr>
            <a:r>
              <a:rPr lang="zh-TW" altLang="en-US" sz="2000" b="1" dirty="0" smtClean="0">
                <a:solidFill>
                  <a:schemeClr val="accent2">
                    <a:lumMod val="75000"/>
                  </a:schemeClr>
                </a:solidFill>
                <a:latin typeface="微軟正黑體" panose="020B0604030504040204" pitchFamily="34" charset="-120"/>
                <a:ea typeface="微軟正黑體" panose="020B0604030504040204" pitchFamily="34" charset="-120"/>
                <a:cs typeface="Montserrat Light"/>
                <a:sym typeface="Montserrat"/>
              </a:rPr>
              <a:t>復旦大學網絡課堂</a:t>
            </a:r>
            <a:endParaRPr lang="en-US" altLang="zh-TW" sz="2000" b="1" dirty="0" smtClean="0">
              <a:solidFill>
                <a:schemeClr val="accent2">
                  <a:lumMod val="75000"/>
                </a:schemeClr>
              </a:solidFill>
              <a:latin typeface="微軟正黑體" panose="020B0604030504040204" pitchFamily="34" charset="-120"/>
              <a:ea typeface="微軟正黑體" panose="020B0604030504040204" pitchFamily="34" charset="-120"/>
              <a:cs typeface="Montserrat Light"/>
              <a:sym typeface="Montserrat"/>
            </a:endParaRPr>
          </a:p>
          <a:p>
            <a:pPr marL="717550" indent="-342900">
              <a:lnSpc>
                <a:spcPct val="90000"/>
              </a:lnSpc>
              <a:spcBef>
                <a:spcPts val="600"/>
              </a:spcBef>
              <a:buClr>
                <a:schemeClr val="accent6"/>
              </a:buClr>
              <a:buSzPts val="1600"/>
            </a:pPr>
            <a:r>
              <a:rPr lang="en-US" altLang="zh-HK" b="1" dirty="0" smtClean="0">
                <a:solidFill>
                  <a:srgbClr val="0070C0"/>
                </a:solidFill>
                <a:latin typeface="微軟正黑體" panose="020B0604030504040204" pitchFamily="34" charset="-120"/>
                <a:ea typeface="微軟正黑體" panose="020B0604030504040204" pitchFamily="34" charset="-120"/>
                <a:cs typeface="Montserrat Light"/>
                <a:sym typeface="Montserrat"/>
              </a:rPr>
              <a:t>	http</a:t>
            </a:r>
            <a:r>
              <a:rPr lang="en-US" altLang="zh-HK" b="1" dirty="0">
                <a:solidFill>
                  <a:srgbClr val="0070C0"/>
                </a:solidFill>
                <a:latin typeface="微軟正黑體" panose="020B0604030504040204" pitchFamily="34" charset="-120"/>
                <a:ea typeface="微軟正黑體" panose="020B0604030504040204" pitchFamily="34" charset="-120"/>
                <a:cs typeface="Montserrat Light"/>
                <a:sym typeface="Montserrat"/>
              </a:rPr>
              <a:t>://fdjpkc.fudan.edu.cn/d201109/11499/list.htm</a:t>
            </a:r>
            <a:endParaRPr lang="zh-HK" altLang="en-US" b="1" dirty="0">
              <a:solidFill>
                <a:srgbClr val="0070C0"/>
              </a:solidFill>
              <a:latin typeface="微軟正黑體" panose="020B0604030504040204" pitchFamily="34" charset="-120"/>
              <a:ea typeface="微軟正黑體" panose="020B0604030504040204" pitchFamily="34" charset="-120"/>
              <a:cs typeface="Montserrat Light"/>
              <a:sym typeface="Montserrat"/>
            </a:endParaRPr>
          </a:p>
        </p:txBody>
      </p:sp>
    </p:spTree>
    <p:extLst>
      <p:ext uri="{BB962C8B-B14F-4D97-AF65-F5344CB8AC3E}">
        <p14:creationId xmlns:p14="http://schemas.microsoft.com/office/powerpoint/2010/main" val="793285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868"/>
            <a:ext cx="7061700" cy="689582"/>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傳承</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69692" y="1526604"/>
            <a:ext cx="7604466" cy="2764841"/>
          </a:xfrm>
          <a:prstGeom prst="rect">
            <a:avLst/>
          </a:prstGeom>
        </p:spPr>
        <p:txBody>
          <a:bodyPr spcFirstLastPara="1" wrap="square" lIns="0" tIns="0" rIns="0" bIns="0" anchor="t" anchorCtr="0">
            <a:noAutofit/>
          </a:bodyPr>
          <a:lstStyle/>
          <a:p>
            <a:pPr marL="342900" lvl="0" indent="-342900" algn="just">
              <a:lnSpc>
                <a:spcPts val="2600"/>
              </a:lnSpc>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武術</a:t>
            </a:r>
            <a:r>
              <a:rPr lang="zh-CN" altLang="en-US" sz="2200" dirty="0">
                <a:latin typeface="微軟正黑體" panose="020B0604030504040204" pitchFamily="34" charset="-120"/>
                <a:ea typeface="微軟正黑體" panose="020B0604030504040204" pitchFamily="34" charset="-120"/>
              </a:rPr>
              <a:t>是中國傳統文化的精髓</a:t>
            </a:r>
            <a:r>
              <a:rPr lang="zh-TW" altLang="en-US" sz="2200" dirty="0">
                <a:latin typeface="微軟正黑體" panose="020B0604030504040204" pitchFamily="34" charset="-120"/>
                <a:ea typeface="微軟正黑體" panose="020B0604030504040204" pitchFamily="34" charset="-120"/>
              </a:rPr>
              <a:t>，亦是珍貴的體育文化遺產，所有人都能分享其獨特價值，</a:t>
            </a:r>
            <a:r>
              <a:rPr lang="zh-TW" altLang="en-US" sz="2200" b="1" dirty="0">
                <a:solidFill>
                  <a:srgbClr val="0070C0"/>
                </a:solidFill>
                <a:latin typeface="微軟正黑體" panose="020B0604030504040204" pitchFamily="34" charset="-120"/>
                <a:ea typeface="微軟正黑體" panose="020B0604030504040204" pitchFamily="34" charset="-120"/>
              </a:rPr>
              <a:t>有益自身健康</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342900" lvl="0" indent="-342900" algn="just" hangingPunct="0">
              <a:lnSpc>
                <a:spcPts val="2600"/>
              </a:lnSpc>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透過體育、醫療、康復和養生方面的科學研究和實証，進一步</a:t>
            </a:r>
            <a:r>
              <a:rPr lang="zh-TW" altLang="en-US" sz="2200" b="1" dirty="0">
                <a:solidFill>
                  <a:srgbClr val="0070C0"/>
                </a:solidFill>
                <a:latin typeface="微軟正黑體" panose="020B0604030504040204" pitchFamily="34" charset="-120"/>
                <a:ea typeface="微軟正黑體" panose="020B0604030504040204" pitchFamily="34" charset="-120"/>
              </a:rPr>
              <a:t>推動武術與現代社會生活各個方面的結合</a:t>
            </a:r>
            <a:r>
              <a:rPr lang="zh-TW" altLang="en-US" sz="2200" dirty="0">
                <a:latin typeface="微軟正黑體" panose="020B0604030504040204" pitchFamily="34" charset="-120"/>
                <a:ea typeface="微軟正黑體" panose="020B0604030504040204" pitchFamily="34" charset="-120"/>
              </a:rPr>
              <a:t>，為全民健康帶來裨益。</a:t>
            </a:r>
            <a:endParaRPr lang="en-US" altLang="zh-TW" sz="2200" dirty="0">
              <a:latin typeface="微軟正黑體" panose="020B0604030504040204" pitchFamily="34" charset="-120"/>
              <a:ea typeface="微軟正黑體" panose="020B0604030504040204" pitchFamily="34" charset="-120"/>
            </a:endParaRPr>
          </a:p>
          <a:p>
            <a:pPr marL="342900" lvl="0" indent="-342900" algn="just" hangingPunct="0">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持續拓展武術</a:t>
            </a:r>
            <a:r>
              <a:rPr lang="zh-CN" altLang="en-US" sz="2200" b="1" dirty="0">
                <a:solidFill>
                  <a:srgbClr val="0070C0"/>
                </a:solidFill>
                <a:latin typeface="微軟正黑體" panose="020B0604030504040204" pitchFamily="34" charset="-120"/>
                <a:ea typeface="微軟正黑體" panose="020B0604030504040204" pitchFamily="34" charset="-120"/>
              </a:rPr>
              <a:t>國際交流</a:t>
            </a:r>
            <a:r>
              <a:rPr lang="zh-CN" altLang="en-US"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促進</a:t>
            </a:r>
            <a:r>
              <a:rPr lang="zh-CN" altLang="en-US" sz="2200" dirty="0">
                <a:latin typeface="微軟正黑體" panose="020B0604030504040204" pitchFamily="34" charset="-120"/>
                <a:ea typeface="微軟正黑體" panose="020B0604030504040204" pitchFamily="34" charset="-120"/>
              </a:rPr>
              <a:t>國際化專業人才交流</a:t>
            </a:r>
            <a:r>
              <a:rPr lang="zh-TW" altLang="en-US" sz="2200" dirty="0">
                <a:latin typeface="微軟正黑體" panose="020B0604030504040204" pitchFamily="34" charset="-120"/>
                <a:ea typeface="微軟正黑體" panose="020B0604030504040204" pitchFamily="34" charset="-120"/>
              </a:rPr>
              <a:t>及</a:t>
            </a:r>
            <a:r>
              <a:rPr lang="zh-CN" altLang="en-US" sz="2200" dirty="0">
                <a:latin typeface="微軟正黑體" panose="020B0604030504040204" pitchFamily="34" charset="-120"/>
                <a:ea typeface="微軟正黑體" panose="020B0604030504040204" pitchFamily="34" charset="-120"/>
              </a:rPr>
              <a:t>跨國賽事互訪</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18</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826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90823"/>
            <a:ext cx="7061700" cy="689582"/>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影片欣賞</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69692" y="1526604"/>
            <a:ext cx="7604466" cy="2764841"/>
          </a:xfrm>
          <a:prstGeom prst="rect">
            <a:avLst/>
          </a:prstGeom>
        </p:spPr>
        <p:txBody>
          <a:bodyPr spcFirstLastPara="1" wrap="square" lIns="0" tIns="0" rIns="0" bIns="0" anchor="t" anchorCtr="0">
            <a:noAutofit/>
          </a:bodyPr>
          <a:lstStyle/>
          <a:p>
            <a:pPr marL="342900" lvl="0" indent="-342900" algn="just">
              <a:lnSpc>
                <a:spcPts val="2600"/>
              </a:lnSpc>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國家武術隊表演</a:t>
            </a:r>
            <a:r>
              <a:rPr lang="en-US" altLang="zh-TW" sz="2200" dirty="0">
                <a:latin typeface="微軟正黑體" panose="020B0604030504040204" pitchFamily="34" charset="-120"/>
                <a:ea typeface="微軟正黑體" panose="020B0604030504040204" pitchFamily="34" charset="-120"/>
              </a:rPr>
              <a:t>(2017)</a:t>
            </a: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19</a:t>
            </a:fld>
            <a:endParaRPr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1321927" y="2100885"/>
            <a:ext cx="1714500" cy="1762125"/>
          </a:xfrm>
          <a:prstGeom prst="rect">
            <a:avLst/>
          </a:prstGeom>
        </p:spPr>
      </p:pic>
      <p:sp>
        <p:nvSpPr>
          <p:cNvPr id="5" name="矩形 4"/>
          <p:cNvSpPr/>
          <p:nvPr/>
        </p:nvSpPr>
        <p:spPr>
          <a:xfrm>
            <a:off x="1241083" y="3981457"/>
            <a:ext cx="4012637" cy="307777"/>
          </a:xfrm>
          <a:prstGeom prst="rect">
            <a:avLst/>
          </a:prstGeom>
        </p:spPr>
        <p:txBody>
          <a:bodyPr wrap="none">
            <a:spAutoFit/>
          </a:bodyPr>
          <a:lstStyle/>
          <a:p>
            <a:r>
              <a:rPr lang="en-US" altLang="zh-HK" dirty="0"/>
              <a:t>https://www.youtube.com/watch?v=BSfn2eyjI9M</a:t>
            </a:r>
            <a:endParaRPr lang="zh-HK" altLang="en-US" dirty="0"/>
          </a:p>
        </p:txBody>
      </p:sp>
    </p:spTree>
    <p:extLst>
      <p:ext uri="{BB962C8B-B14F-4D97-AF65-F5344CB8AC3E}">
        <p14:creationId xmlns:p14="http://schemas.microsoft.com/office/powerpoint/2010/main" val="1948805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19925"/>
            <a:ext cx="7061700" cy="69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中國武術歷史</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908459" y="1531848"/>
            <a:ext cx="7312596" cy="2901328"/>
          </a:xfrm>
          <a:prstGeom prst="rect">
            <a:avLst/>
          </a:prstGeom>
        </p:spPr>
        <p:txBody>
          <a:bodyPr spcFirstLastPara="1" wrap="square" lIns="0" tIns="0" rIns="0" bIns="0" anchor="t" anchorCtr="0">
            <a:noAutofit/>
          </a:bodyPr>
          <a:lstStyle/>
          <a:p>
            <a:pPr marL="342900" lvl="0" indent="-342900" algn="just" hangingPunct="0">
              <a:spcAft>
                <a:spcPts val="1200"/>
              </a:spcAft>
              <a:buClr>
                <a:schemeClr val="dk1"/>
              </a:buClr>
              <a:buSzPts val="1100"/>
              <a:buFont typeface="Wingdings" panose="05000000000000000000" pitchFamily="2" charset="2"/>
              <a:buChar char="l"/>
            </a:pPr>
            <a:r>
              <a:rPr lang="zh-CN" altLang="en-US" sz="2200" b="1" dirty="0">
                <a:solidFill>
                  <a:srgbClr val="0070C0"/>
                </a:solidFill>
                <a:latin typeface="微軟正黑體" panose="020B0604030504040204" pitchFamily="34" charset="-120"/>
                <a:ea typeface="微軟正黑體" panose="020B0604030504040204" pitchFamily="34" charset="-120"/>
              </a:rPr>
              <a:t>武術</a:t>
            </a:r>
            <a:r>
              <a:rPr lang="zh-TW" altLang="en-US" sz="2200" dirty="0">
                <a:solidFill>
                  <a:schemeClr val="tx1"/>
                </a:solidFill>
                <a:latin typeface="微軟正黑體" panose="020B0604030504040204" pitchFamily="34" charset="-120"/>
                <a:ea typeface="微軟正黑體" panose="020B0604030504040204" pitchFamily="34" charset="-120"/>
              </a:rPr>
              <a:t>是中華民族文化的重要組成部分</a:t>
            </a:r>
            <a:r>
              <a:rPr lang="zh-TW" altLang="en-US" sz="2200" b="1" dirty="0">
                <a:solidFill>
                  <a:schemeClr val="tx1"/>
                </a:solidFill>
                <a:latin typeface="微軟正黑體" panose="020B0604030504040204" pitchFamily="34" charset="-120"/>
                <a:ea typeface="微軟正黑體" panose="020B0604030504040204" pitchFamily="34" charset="-120"/>
              </a:rPr>
              <a:t>，</a:t>
            </a:r>
            <a:r>
              <a:rPr lang="zh-CN" altLang="en-US" sz="2200" dirty="0">
                <a:latin typeface="微軟正黑體" panose="020B0604030504040204" pitchFamily="34" charset="-120"/>
                <a:ea typeface="微軟正黑體" panose="020B0604030504040204" pitchFamily="34" charset="-120"/>
              </a:rPr>
              <a:t>起源可追溯至五千年前</a:t>
            </a:r>
            <a:r>
              <a:rPr lang="zh-TW" altLang="en-US" sz="2200" dirty="0">
                <a:solidFill>
                  <a:schemeClr val="tx1"/>
                </a:solidFill>
                <a:latin typeface="微軟正黑體" panose="020B0604030504040204" pitchFamily="34" charset="-120"/>
                <a:ea typeface="微軟正黑體" panose="020B0604030504040204" pitchFamily="34" charset="-120"/>
              </a:rPr>
              <a:t>原始社會時期</a:t>
            </a:r>
            <a:r>
              <a:rPr lang="zh-TW" altLang="en-US" sz="2200" b="1"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起初</a:t>
            </a:r>
            <a:r>
              <a:rPr lang="zh-CN" altLang="en-US" sz="2200" dirty="0">
                <a:latin typeface="微軟正黑體" panose="020B0604030504040204" pitchFamily="34" charset="-120"/>
                <a:ea typeface="微軟正黑體" panose="020B0604030504040204" pitchFamily="34" charset="-120"/>
              </a:rPr>
              <a:t>是人類為求生存</a:t>
            </a:r>
            <a:r>
              <a:rPr lang="zh-TW" altLang="en-US" sz="2200" dirty="0">
                <a:latin typeface="微軟正黑體" panose="020B0604030504040204" pitchFamily="34" charset="-120"/>
                <a:ea typeface="微軟正黑體" panose="020B0604030504040204" pitchFamily="34" charset="-120"/>
              </a:rPr>
              <a:t>而進行</a:t>
            </a:r>
            <a:r>
              <a:rPr lang="zh-CN" altLang="en-US" sz="2200" dirty="0">
                <a:latin typeface="微軟正黑體" panose="020B0604030504040204" pitchFamily="34" charset="-120"/>
                <a:ea typeface="微軟正黑體" panose="020B0604030504040204" pitchFamily="34" charset="-120"/>
              </a:rPr>
              <a:t>獵殺和抵禦野生動物的</a:t>
            </a:r>
            <a:r>
              <a:rPr lang="zh-TW" altLang="en-US" sz="2200" dirty="0">
                <a:latin typeface="微軟正黑體" panose="020B0604030504040204" pitchFamily="34" charset="-120"/>
                <a:ea typeface="微軟正黑體" panose="020B0604030504040204" pitchFamily="34" charset="-120"/>
              </a:rPr>
              <a:t>經驗累積及氏族公社時代部落間在戰場上搏鬥的經驗總結而成的技藝</a:t>
            </a:r>
            <a:r>
              <a:rPr lang="zh-CN" altLang="en-US" sz="2200" dirty="0">
                <a:latin typeface="微軟正黑體" panose="020B0604030504040204" pitchFamily="34" charset="-120"/>
                <a:ea typeface="微軟正黑體" panose="020B0604030504040204" pitchFamily="34" charset="-120"/>
              </a:rPr>
              <a:t>。</a:t>
            </a:r>
            <a:endParaRPr lang="en-US" altLang="zh-CN" sz="2200" dirty="0">
              <a:latin typeface="微軟正黑體" panose="020B0604030504040204" pitchFamily="34" charset="-120"/>
              <a:ea typeface="微軟正黑體" panose="020B0604030504040204" pitchFamily="34" charset="-120"/>
            </a:endParaRPr>
          </a:p>
          <a:p>
            <a:pPr marL="342900" indent="-342900" algn="just" hangingPunct="0">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戰國時代稱為「</a:t>
            </a:r>
            <a:r>
              <a:rPr lang="zh-TW" altLang="en-US" sz="2200" b="1" dirty="0">
                <a:solidFill>
                  <a:srgbClr val="0070C0"/>
                </a:solidFill>
                <a:latin typeface="微軟正黑體" panose="020B0604030504040204" pitchFamily="34" charset="-120"/>
                <a:ea typeface="微軟正黑體" panose="020B0604030504040204" pitchFamily="34" charset="-120"/>
              </a:rPr>
              <a:t>技擊</a:t>
            </a:r>
            <a:r>
              <a:rPr lang="zh-TW" altLang="en-US" sz="2200" dirty="0">
                <a:latin typeface="微軟正黑體" panose="020B0604030504040204" pitchFamily="34" charset="-120"/>
                <a:ea typeface="微軟正黑體" panose="020B0604030504040204" pitchFamily="34" charset="-120"/>
              </a:rPr>
              <a:t>」。據古籍記載，當時技擊是以作戰為目的的攻防格鬥技術，漢代以來又稱為「</a:t>
            </a:r>
            <a:r>
              <a:rPr lang="zh-TW" altLang="en-US" sz="2200" b="1" dirty="0">
                <a:solidFill>
                  <a:srgbClr val="0070C0"/>
                </a:solidFill>
                <a:latin typeface="微軟正黑體" panose="020B0604030504040204" pitchFamily="34" charset="-120"/>
                <a:ea typeface="微軟正黑體" panose="020B0604030504040204" pitchFamily="34" charset="-120"/>
              </a:rPr>
              <a:t>武藝</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40344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8" y="868795"/>
            <a:ext cx="7317348" cy="899504"/>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分享時段</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1290414" y="1521151"/>
            <a:ext cx="6944911" cy="1831649"/>
          </a:xfrm>
          <a:prstGeom prst="rect">
            <a:avLst/>
          </a:prstGeom>
        </p:spPr>
        <p:txBody>
          <a:bodyPr spcFirstLastPara="1" wrap="square" lIns="0" tIns="0" rIns="0" bIns="0" anchor="t" anchorCtr="0">
            <a:noAutofit/>
          </a:bodyPr>
          <a:lstStyle/>
          <a:p>
            <a:pPr marL="0" indent="0" algn="just" hangingPunct="0">
              <a:lnSpc>
                <a:spcPts val="3000"/>
              </a:lnSpc>
              <a:spcAft>
                <a:spcPts val="300"/>
              </a:spcAft>
              <a:buClr>
                <a:schemeClr val="dk1"/>
              </a:buClr>
              <a:buSzPct val="55000"/>
              <a:buNone/>
            </a:pPr>
            <a:endParaRPr lang="zh-TW" altLang="en-US" sz="2400" dirty="0">
              <a:latin typeface="微軟正黑體" panose="020B0604030504040204" pitchFamily="34" charset="-120"/>
              <a:ea typeface="微軟正黑體" panose="020B0604030504040204" pitchFamily="34" charset="-120"/>
            </a:endParaRPr>
          </a:p>
          <a:p>
            <a:pPr marL="0" indent="0" algn="just" hangingPunct="0">
              <a:lnSpc>
                <a:spcPts val="3000"/>
              </a:lnSpc>
              <a:spcAft>
                <a:spcPts val="300"/>
              </a:spcAft>
              <a:buClr>
                <a:schemeClr val="dk1"/>
              </a:buClr>
              <a:buSzPct val="55000"/>
              <a:buNone/>
            </a:pPr>
            <a:r>
              <a:rPr lang="zh-TW" altLang="en-US" sz="2400" b="1" dirty="0">
                <a:latin typeface="微軟正黑體" panose="020B0604030504040204" pitchFamily="34" charset="-120"/>
                <a:ea typeface="微軟正黑體" panose="020B0604030504040204" pitchFamily="34" charset="-120"/>
              </a:rPr>
              <a:t>看過表演後，試分享你對武術運動的印象。</a:t>
            </a:r>
            <a:endParaRPr lang="en-US" altLang="zh-TW" sz="2400" b="1" dirty="0">
              <a:latin typeface="微軟正黑體" panose="020B0604030504040204" pitchFamily="34" charset="-120"/>
              <a:ea typeface="微軟正黑體" panose="020B0604030504040204" pitchFamily="34" charset="-120"/>
            </a:endParaRPr>
          </a:p>
          <a:p>
            <a:pPr marL="0" indent="0" algn="just" hangingPunct="0">
              <a:lnSpc>
                <a:spcPts val="3000"/>
              </a:lnSpc>
              <a:spcAft>
                <a:spcPts val="300"/>
              </a:spcAft>
              <a:buClr>
                <a:schemeClr val="dk1"/>
              </a:buClr>
              <a:buSzPct val="55000"/>
              <a:buNone/>
            </a:pPr>
            <a:endParaRPr lang="zh-TW" altLang="en-US" sz="2400" dirty="0">
              <a:latin typeface="微軟正黑體" panose="020B0604030504040204" pitchFamily="34" charset="-120"/>
              <a:ea typeface="微軟正黑體" panose="020B0604030504040204" pitchFamily="34" charset="-120"/>
            </a:endParaRPr>
          </a:p>
          <a:p>
            <a:pPr marL="0" indent="0" algn="just" hangingPunct="0">
              <a:lnSpc>
                <a:spcPts val="3000"/>
              </a:lnSpc>
              <a:spcAft>
                <a:spcPts val="300"/>
              </a:spcAft>
              <a:buClr>
                <a:schemeClr val="dk1"/>
              </a:buClr>
              <a:buSzPct val="55000"/>
              <a:buNone/>
            </a:pPr>
            <a:endParaRPr lang="zh-TW" altLang="en-US" sz="2400" dirty="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20</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60272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8" y="920750"/>
            <a:ext cx="7320168" cy="890958"/>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小組討論</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1085316" y="1478165"/>
            <a:ext cx="7019593" cy="1874635"/>
          </a:xfrm>
          <a:prstGeom prst="rect">
            <a:avLst/>
          </a:prstGeom>
        </p:spPr>
        <p:txBody>
          <a:bodyPr spcFirstLastPara="1" wrap="square" lIns="0" tIns="0" rIns="0" bIns="0" anchor="t" anchorCtr="0">
            <a:noAutofit/>
          </a:bodyPr>
          <a:lstStyle/>
          <a:p>
            <a:pPr marL="0" indent="0" algn="just" hangingPunct="0">
              <a:lnSpc>
                <a:spcPts val="3000"/>
              </a:lnSpc>
              <a:spcAft>
                <a:spcPts val="300"/>
              </a:spcAft>
              <a:buClr>
                <a:schemeClr val="dk1"/>
              </a:buClr>
              <a:buSzPct val="55000"/>
              <a:buNone/>
            </a:pPr>
            <a:endParaRPr lang="zh-TW" altLang="en-US" sz="2400" b="1" dirty="0">
              <a:latin typeface="微軟正黑體" panose="020B0604030504040204" pitchFamily="34" charset="-120"/>
              <a:ea typeface="微軟正黑體" panose="020B0604030504040204" pitchFamily="34" charset="-120"/>
            </a:endParaRPr>
          </a:p>
          <a:p>
            <a:pPr marL="0" indent="0" algn="just" hangingPunct="0">
              <a:lnSpc>
                <a:spcPts val="3200"/>
              </a:lnSpc>
              <a:spcAft>
                <a:spcPts val="300"/>
              </a:spcAft>
              <a:buClr>
                <a:schemeClr val="dk1"/>
              </a:buClr>
              <a:buSzPct val="55000"/>
              <a:buNone/>
            </a:pPr>
            <a:r>
              <a:rPr lang="zh-TW" altLang="en-US" sz="2400" b="1" dirty="0">
                <a:latin typeface="微軟正黑體" panose="020B0604030504040204" pitchFamily="34" charset="-120"/>
                <a:ea typeface="微軟正黑體" panose="020B0604030504040204" pitchFamily="34" charset="-120"/>
              </a:rPr>
              <a:t>太極</a:t>
            </a:r>
            <a:r>
              <a:rPr lang="zh-CN" altLang="en-US" sz="2400" b="1" dirty="0">
                <a:latin typeface="微軟正黑體" panose="020B0604030504040204" pitchFamily="34" charset="-120"/>
                <a:ea typeface="微軟正黑體" panose="020B0604030504040204" pitchFamily="34" charset="-120"/>
              </a:rPr>
              <a:t>拳</a:t>
            </a:r>
            <a:r>
              <a:rPr lang="zh-TW" altLang="en-US" sz="2400" b="1" dirty="0">
                <a:latin typeface="微軟正黑體" panose="020B0604030504040204" pitchFamily="34" charset="-120"/>
                <a:ea typeface="微軟正黑體" panose="020B0604030504040204" pitchFamily="34" charset="-120"/>
              </a:rPr>
              <a:t>獲</a:t>
            </a:r>
            <a:r>
              <a:rPr lang="zh-CN" altLang="en-US" sz="2400" b="1" dirty="0">
                <a:latin typeface="微軟正黑體" panose="020B0604030504040204" pitchFamily="34" charset="-120"/>
                <a:ea typeface="微軟正黑體" panose="020B0604030504040204" pitchFamily="34" charset="-120"/>
              </a:rPr>
              <a:t>列入聯合國教科文組織人類非物質文化遺產代表作名錄</a:t>
            </a:r>
            <a:r>
              <a:rPr lang="zh-TW" altLang="en-US" sz="2400" b="1" dirty="0">
                <a:latin typeface="微軟正黑體" panose="020B0604030504040204" pitchFamily="34" charset="-120"/>
                <a:ea typeface="微軟正黑體" panose="020B0604030504040204" pitchFamily="34" charset="-120"/>
              </a:rPr>
              <a:t>，對武術的推廣有何影響。</a:t>
            </a: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21</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50961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183"/>
            <a:ext cx="7061700" cy="699000"/>
          </a:xfrm>
          <a:prstGeom prst="rect">
            <a:avLst/>
          </a:prstGeom>
        </p:spPr>
        <p:txBody>
          <a:bodyPr spcFirstLastPara="1" wrap="square" lIns="0" tIns="0" rIns="0" bIns="0" anchor="ctr" anchorCtr="0">
            <a:noAutofit/>
          </a:bodyPr>
          <a:lstStyle/>
          <a:p>
            <a:pPr lvl="0"/>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附錄：歷代武術發展概況</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22</a:t>
            </a:fld>
            <a:endParaRPr>
              <a:latin typeface="微軟正黑體" panose="020B0604030504040204" pitchFamily="34" charset="-120"/>
              <a:ea typeface="微軟正黑體" panose="020B0604030504040204" pitchFamily="34" charset="-120"/>
            </a:endParaRPr>
          </a:p>
        </p:txBody>
      </p:sp>
      <p:sp>
        <p:nvSpPr>
          <p:cNvPr id="6" name="Rectangle 3">
            <a:extLst>
              <a:ext uri="{FF2B5EF4-FFF2-40B4-BE49-F238E27FC236}">
                <a16:creationId xmlns:a16="http://schemas.microsoft.com/office/drawing/2014/main" id="{1DFCCD75-F16F-4B2A-B665-219CBB539184}"/>
              </a:ext>
            </a:extLst>
          </p:cNvPr>
          <p:cNvSpPr>
            <a:spLocks noGrp="1" noChangeArrowheads="1"/>
          </p:cNvSpPr>
          <p:nvPr>
            <p:ph type="body" idx="1"/>
          </p:nvPr>
        </p:nvSpPr>
        <p:spPr>
          <a:xfrm>
            <a:off x="1041075" y="1634247"/>
            <a:ext cx="7285802" cy="2960553"/>
          </a:xfrm>
          <a:noFill/>
        </p:spPr>
        <p:txBody>
          <a:bodyPr>
            <a:normAutofit/>
          </a:bodyPr>
          <a:lstStyle/>
          <a:p>
            <a:pPr>
              <a:lnSpc>
                <a:spcPct val="120000"/>
              </a:lnSpc>
              <a:spcAft>
                <a:spcPts val="600"/>
              </a:spcAft>
              <a:buSzPct val="50000"/>
              <a:buFont typeface="Wingdings" panose="05000000000000000000" pitchFamily="2" charset="2"/>
              <a:buChar char="l"/>
              <a:defRPr/>
            </a:pPr>
            <a:r>
              <a:rPr lang="zh-TW" altLang="en-US" sz="2200" dirty="0" smtClean="0">
                <a:solidFill>
                  <a:srgbClr val="000000"/>
                </a:solidFill>
                <a:latin typeface="微軟正黑體" panose="020B0604030504040204" pitchFamily="34" charset="-120"/>
                <a:ea typeface="微軟正黑體" panose="020B0604030504040204" pitchFamily="34" charset="-120"/>
              </a:rPr>
              <a:t>原始社會 → 武術</a:t>
            </a:r>
            <a:r>
              <a:rPr lang="zh-TW" altLang="en-US" sz="2200" dirty="0">
                <a:solidFill>
                  <a:srgbClr val="000000"/>
                </a:solidFill>
                <a:latin typeface="微軟正黑體" panose="020B0604030504040204" pitchFamily="34" charset="-120"/>
                <a:ea typeface="微軟正黑體" panose="020B0604030504040204" pitchFamily="34" charset="-120"/>
              </a:rPr>
              <a:t>的萌芽</a:t>
            </a:r>
            <a:endParaRPr lang="zh-CN" altLang="en-US" sz="2200" dirty="0">
              <a:solidFill>
                <a:srgbClr val="000000"/>
              </a:solidFill>
              <a:latin typeface="微軟正黑體" panose="020B0604030504040204" pitchFamily="34" charset="-120"/>
              <a:ea typeface="微軟正黑體" panose="020B0604030504040204" pitchFamily="34" charset="-120"/>
            </a:endParaRPr>
          </a:p>
          <a:p>
            <a:pPr>
              <a:lnSpc>
                <a:spcPct val="120000"/>
              </a:lnSpc>
              <a:spcAft>
                <a:spcPts val="600"/>
              </a:spcAft>
              <a:buSzPct val="50000"/>
              <a:buFont typeface="Wingdings" panose="05000000000000000000" pitchFamily="2" charset="2"/>
              <a:buChar char="l"/>
              <a:defRPr/>
            </a:pPr>
            <a:r>
              <a:rPr lang="zh-TW" altLang="en-US" sz="2200" dirty="0" smtClean="0">
                <a:solidFill>
                  <a:srgbClr val="000000"/>
                </a:solidFill>
                <a:latin typeface="微軟正黑體" panose="020B0604030504040204" pitchFamily="34" charset="-120"/>
                <a:ea typeface="微軟正黑體" panose="020B0604030504040204" pitchFamily="34" charset="-120"/>
              </a:rPr>
              <a:t>商</a:t>
            </a:r>
            <a:r>
              <a:rPr lang="zh-TW" altLang="en-US" sz="2200" dirty="0">
                <a:solidFill>
                  <a:srgbClr val="000000"/>
                </a:solidFill>
                <a:latin typeface="微軟正黑體" panose="020B0604030504040204" pitchFamily="34" charset="-120"/>
                <a:ea typeface="微軟正黑體" panose="020B0604030504040204" pitchFamily="34" charset="-120"/>
              </a:rPr>
              <a:t>周</a:t>
            </a:r>
            <a:r>
              <a:rPr lang="zh-TW" altLang="en-US" sz="2200" dirty="0" smtClean="0">
                <a:solidFill>
                  <a:srgbClr val="000000"/>
                </a:solidFill>
                <a:latin typeface="微軟正黑體" panose="020B0604030504040204" pitchFamily="34" charset="-120"/>
                <a:ea typeface="微軟正黑體" panose="020B0604030504040204" pitchFamily="34" charset="-120"/>
              </a:rPr>
              <a:t>時期 → 出現「武舞」</a:t>
            </a:r>
            <a:endParaRPr lang="zh-CN" altLang="en-US" sz="2200" dirty="0">
              <a:solidFill>
                <a:srgbClr val="000000"/>
              </a:solidFill>
              <a:latin typeface="微軟正黑體" panose="020B0604030504040204" pitchFamily="34" charset="-120"/>
              <a:ea typeface="微軟正黑體" panose="020B0604030504040204" pitchFamily="34" charset="-120"/>
            </a:endParaRPr>
          </a:p>
          <a:p>
            <a:pPr>
              <a:lnSpc>
                <a:spcPct val="120000"/>
              </a:lnSpc>
              <a:spcAft>
                <a:spcPts val="600"/>
              </a:spcAft>
              <a:buSzPct val="50000"/>
              <a:buFont typeface="Wingdings" panose="05000000000000000000" pitchFamily="2" charset="2"/>
              <a:buChar char="l"/>
              <a:defRPr/>
            </a:pPr>
            <a:r>
              <a:rPr lang="zh-TW" altLang="en-US" sz="2200" dirty="0" smtClean="0">
                <a:solidFill>
                  <a:srgbClr val="000000"/>
                </a:solidFill>
                <a:latin typeface="微軟正黑體" panose="020B0604030504040204" pitchFamily="34" charset="-120"/>
                <a:ea typeface="微軟正黑體" panose="020B0604030504040204" pitchFamily="34" charset="-120"/>
              </a:rPr>
              <a:t>春秋</a:t>
            </a:r>
            <a:r>
              <a:rPr lang="zh-TW" altLang="en-US" sz="2200" dirty="0">
                <a:solidFill>
                  <a:srgbClr val="000000"/>
                </a:solidFill>
                <a:latin typeface="微軟正黑體" panose="020B0604030504040204" pitchFamily="34" charset="-120"/>
                <a:ea typeface="微軟正黑體" panose="020B0604030504040204" pitchFamily="34" charset="-120"/>
              </a:rPr>
              <a:t>戰國</a:t>
            </a:r>
            <a:r>
              <a:rPr lang="zh-TW" altLang="en-US" sz="2200" dirty="0" smtClean="0">
                <a:solidFill>
                  <a:srgbClr val="000000"/>
                </a:solidFill>
                <a:latin typeface="微軟正黑體" panose="020B0604030504040204" pitchFamily="34" charset="-120"/>
                <a:ea typeface="微軟正黑體" panose="020B0604030504040204" pitchFamily="34" charset="-120"/>
              </a:rPr>
              <a:t>時期 → 用於</a:t>
            </a:r>
            <a:r>
              <a:rPr lang="zh-TW" altLang="en-US" sz="2200" dirty="0">
                <a:solidFill>
                  <a:srgbClr val="000000"/>
                </a:solidFill>
                <a:latin typeface="微軟正黑體" panose="020B0604030504040204" pitchFamily="34" charset="-120"/>
                <a:ea typeface="微軟正黑體" panose="020B0604030504040204" pitchFamily="34" charset="-120"/>
              </a:rPr>
              <a:t>選拔人才</a:t>
            </a:r>
            <a:endParaRPr lang="zh-CN" altLang="en-US" sz="2200" dirty="0">
              <a:solidFill>
                <a:srgbClr val="000000"/>
              </a:solidFill>
              <a:latin typeface="微軟正黑體" panose="020B0604030504040204" pitchFamily="34" charset="-120"/>
              <a:ea typeface="微軟正黑體" panose="020B0604030504040204" pitchFamily="34" charset="-120"/>
            </a:endParaRPr>
          </a:p>
          <a:p>
            <a:pPr>
              <a:lnSpc>
                <a:spcPct val="120000"/>
              </a:lnSpc>
              <a:spcAft>
                <a:spcPts val="600"/>
              </a:spcAft>
              <a:buSzPct val="50000"/>
              <a:buFont typeface="Wingdings" panose="05000000000000000000" pitchFamily="2" charset="2"/>
              <a:buChar char="l"/>
              <a:defRPr/>
            </a:pPr>
            <a:r>
              <a:rPr lang="zh-TW" altLang="en-US" sz="2200" dirty="0" smtClean="0">
                <a:solidFill>
                  <a:srgbClr val="000000"/>
                </a:solidFill>
                <a:latin typeface="微軟正黑體" panose="020B0604030504040204" pitchFamily="34" charset="-120"/>
                <a:ea typeface="微軟正黑體" panose="020B0604030504040204" pitchFamily="34" charset="-120"/>
              </a:rPr>
              <a:t>秦</a:t>
            </a:r>
            <a:r>
              <a:rPr lang="zh-TW" altLang="en-US" sz="2200" dirty="0">
                <a:solidFill>
                  <a:srgbClr val="000000"/>
                </a:solidFill>
                <a:latin typeface="微軟正黑體" panose="020B0604030504040204" pitchFamily="34" charset="-120"/>
                <a:ea typeface="微軟正黑體" panose="020B0604030504040204" pitchFamily="34" charset="-120"/>
              </a:rPr>
              <a:t>漢</a:t>
            </a:r>
            <a:r>
              <a:rPr lang="zh-TW" altLang="en-US" sz="2200" dirty="0" smtClean="0">
                <a:solidFill>
                  <a:srgbClr val="000000"/>
                </a:solidFill>
                <a:latin typeface="微軟正黑體" panose="020B0604030504040204" pitchFamily="34" charset="-120"/>
                <a:ea typeface="微軟正黑體" panose="020B0604030504040204" pitchFamily="34" charset="-120"/>
              </a:rPr>
              <a:t>時期 → 出現</a:t>
            </a:r>
            <a:r>
              <a:rPr lang="zh-TW" altLang="en-US" sz="2200" dirty="0">
                <a:solidFill>
                  <a:srgbClr val="000000"/>
                </a:solidFill>
                <a:latin typeface="微軟正黑體" panose="020B0604030504040204" pitchFamily="34" charset="-120"/>
                <a:ea typeface="微軟正黑體" panose="020B0604030504040204" pitchFamily="34" charset="-120"/>
              </a:rPr>
              <a:t>武術著作，技擊理論和技巧</a:t>
            </a:r>
            <a:r>
              <a:rPr lang="zh-TW" altLang="en-US" sz="2200" dirty="0" smtClean="0">
                <a:solidFill>
                  <a:srgbClr val="000000"/>
                </a:solidFill>
                <a:latin typeface="微軟正黑體" panose="020B0604030504040204" pitchFamily="34" charset="-120"/>
                <a:ea typeface="微軟正黑體" panose="020B0604030504040204" pitchFamily="34" charset="-120"/>
              </a:rPr>
              <a:t>發展</a:t>
            </a:r>
            <a:r>
              <a:rPr lang="en-US" altLang="zh-TW" sz="2200" dirty="0" smtClean="0">
                <a:solidFill>
                  <a:srgbClr val="000000"/>
                </a:solidFill>
                <a:latin typeface="微軟正黑體" panose="020B0604030504040204" pitchFamily="34" charset="-120"/>
                <a:ea typeface="微軟正黑體" panose="020B0604030504040204" pitchFamily="34" charset="-120"/>
              </a:rPr>
              <a:t>		    </a:t>
            </a:r>
            <a:r>
              <a:rPr lang="zh-TW" altLang="en-US" sz="2200" dirty="0" smtClean="0">
                <a:solidFill>
                  <a:srgbClr val="000000"/>
                </a:solidFill>
                <a:latin typeface="微軟正黑體" panose="020B0604030504040204" pitchFamily="34" charset="-120"/>
                <a:ea typeface="微軟正黑體" panose="020B0604030504040204" pitchFamily="34" charset="-120"/>
              </a:rPr>
              <a:t>到了一個</a:t>
            </a:r>
            <a:r>
              <a:rPr lang="zh-TW" altLang="en-US" sz="2200" dirty="0">
                <a:solidFill>
                  <a:srgbClr val="000000"/>
                </a:solidFill>
                <a:latin typeface="微軟正黑體" panose="020B0604030504040204" pitchFamily="34" charset="-120"/>
                <a:ea typeface="微軟正黑體" panose="020B0604030504040204" pitchFamily="34" charset="-120"/>
              </a:rPr>
              <a:t>新的高度</a:t>
            </a:r>
            <a:endParaRPr lang="zh-CN" altLang="en-US" sz="2200" dirty="0">
              <a:solidFill>
                <a:srgbClr val="000000"/>
              </a:solidFill>
              <a:latin typeface="微軟正黑體" panose="020B0604030504040204" pitchFamily="34" charset="-120"/>
              <a:ea typeface="微軟正黑體" panose="020B0604030504040204" pitchFamily="34" charset="-120"/>
            </a:endParaRPr>
          </a:p>
          <a:p>
            <a:pPr>
              <a:lnSpc>
                <a:spcPct val="120000"/>
              </a:lnSpc>
              <a:spcAft>
                <a:spcPts val="600"/>
              </a:spcAft>
              <a:buSzPct val="50000"/>
              <a:buFont typeface="Wingdings" panose="05000000000000000000" pitchFamily="2" charset="2"/>
              <a:buChar char="l"/>
              <a:defRPr/>
            </a:pPr>
            <a:r>
              <a:rPr lang="zh-TW" altLang="en-US" sz="2200" dirty="0" smtClean="0">
                <a:solidFill>
                  <a:srgbClr val="000000"/>
                </a:solidFill>
                <a:latin typeface="微軟正黑體" panose="020B0604030504040204" pitchFamily="34" charset="-120"/>
                <a:ea typeface="微軟正黑體" panose="020B0604030504040204" pitchFamily="34" charset="-120"/>
              </a:rPr>
              <a:t>唐代 → 始</a:t>
            </a:r>
            <a:r>
              <a:rPr lang="zh-TW" altLang="en-US" sz="2200" dirty="0">
                <a:solidFill>
                  <a:srgbClr val="000000"/>
                </a:solidFill>
                <a:latin typeface="微軟正黑體" panose="020B0604030504040204" pitchFamily="34" charset="-120"/>
                <a:ea typeface="微軟正黑體" panose="020B0604030504040204" pitchFamily="34" charset="-120"/>
              </a:rPr>
              <a:t>行武舉制，使之規範</a:t>
            </a:r>
            <a:r>
              <a:rPr lang="zh-TW" altLang="en-US" sz="2200" dirty="0" smtClean="0">
                <a:solidFill>
                  <a:srgbClr val="000000"/>
                </a:solidFill>
                <a:latin typeface="微軟正黑體" panose="020B0604030504040204" pitchFamily="34" charset="-120"/>
                <a:ea typeface="微軟正黑體" panose="020B0604030504040204" pitchFamily="34" charset="-120"/>
              </a:rPr>
              <a:t>化</a:t>
            </a:r>
            <a:endParaRPr lang="zh-CN" altLang="en-US" sz="2200" dirty="0">
              <a:solidFill>
                <a:srgbClr val="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90152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183"/>
            <a:ext cx="7061700" cy="699000"/>
          </a:xfrm>
          <a:prstGeom prst="rect">
            <a:avLst/>
          </a:prstGeom>
        </p:spPr>
        <p:txBody>
          <a:bodyPr spcFirstLastPara="1" wrap="square" lIns="0" tIns="0" rIns="0" bIns="0" anchor="ctr" anchorCtr="0">
            <a:noAutofit/>
          </a:bodyPr>
          <a:lstStyle/>
          <a:p>
            <a:pPr lvl="0"/>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附錄：歷代武術發展概況</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23</a:t>
            </a:fld>
            <a:endParaRPr>
              <a:latin typeface="微軟正黑體" panose="020B0604030504040204" pitchFamily="34" charset="-120"/>
              <a:ea typeface="微軟正黑體" panose="020B0604030504040204" pitchFamily="34" charset="-120"/>
            </a:endParaRPr>
          </a:p>
        </p:txBody>
      </p:sp>
      <p:sp>
        <p:nvSpPr>
          <p:cNvPr id="6" name="Rectangle 3">
            <a:extLst>
              <a:ext uri="{FF2B5EF4-FFF2-40B4-BE49-F238E27FC236}">
                <a16:creationId xmlns:a16="http://schemas.microsoft.com/office/drawing/2014/main" id="{1DFCCD75-F16F-4B2A-B665-219CBB539184}"/>
              </a:ext>
            </a:extLst>
          </p:cNvPr>
          <p:cNvSpPr>
            <a:spLocks noGrp="1" noChangeArrowheads="1"/>
          </p:cNvSpPr>
          <p:nvPr>
            <p:ph type="body" idx="1"/>
          </p:nvPr>
        </p:nvSpPr>
        <p:spPr>
          <a:xfrm>
            <a:off x="777666" y="1543315"/>
            <a:ext cx="7537391" cy="3870722"/>
          </a:xfrm>
          <a:noFill/>
        </p:spPr>
        <p:txBody>
          <a:bodyPr>
            <a:noAutofit/>
          </a:bodyPr>
          <a:lstStyle/>
          <a:p>
            <a:pPr>
              <a:lnSpc>
                <a:spcPct val="120000"/>
              </a:lnSpc>
              <a:buSzPct val="50000"/>
              <a:buFont typeface="Wingdings" panose="05000000000000000000" pitchFamily="2" charset="2"/>
              <a:buChar char="l"/>
              <a:defRPr/>
            </a:pPr>
            <a:r>
              <a:rPr lang="zh-TW" altLang="en-US" sz="2200" dirty="0" smtClean="0">
                <a:solidFill>
                  <a:srgbClr val="000000"/>
                </a:solidFill>
                <a:latin typeface="微軟正黑體" panose="020B0604030504040204" pitchFamily="34" charset="-120"/>
                <a:ea typeface="微軟正黑體" panose="020B0604030504040204" pitchFamily="34" charset="-120"/>
              </a:rPr>
              <a:t>宋元時期 → 出現</a:t>
            </a:r>
            <a:r>
              <a:rPr lang="zh-TW" altLang="en-US" sz="2200" dirty="0">
                <a:solidFill>
                  <a:srgbClr val="000000"/>
                </a:solidFill>
                <a:latin typeface="微軟正黑體" panose="020B0604030504040204" pitchFamily="34" charset="-120"/>
                <a:ea typeface="微軟正黑體" panose="020B0604030504040204" pitchFamily="34" charset="-120"/>
              </a:rPr>
              <a:t>武術的民間組織，為武術的傳授</a:t>
            </a:r>
            <a:r>
              <a:rPr lang="zh-TW" altLang="en-US" sz="2200" dirty="0" smtClean="0">
                <a:solidFill>
                  <a:srgbClr val="000000"/>
                </a:solidFill>
                <a:latin typeface="微軟正黑體" panose="020B0604030504040204" pitchFamily="34" charset="-120"/>
                <a:ea typeface="微軟正黑體" panose="020B0604030504040204" pitchFamily="34" charset="-120"/>
              </a:rPr>
              <a:t>、交流、</a:t>
            </a:r>
            <a:r>
              <a:rPr lang="en-US" altLang="zh-TW" sz="2200" dirty="0" smtClean="0">
                <a:solidFill>
                  <a:srgbClr val="000000"/>
                </a:solidFill>
                <a:latin typeface="微軟正黑體" panose="020B0604030504040204" pitchFamily="34" charset="-120"/>
                <a:ea typeface="微軟正黑體" panose="020B0604030504040204" pitchFamily="34" charset="-120"/>
              </a:rPr>
              <a:t>		 </a:t>
            </a:r>
            <a:r>
              <a:rPr lang="en-US" altLang="zh-TW" sz="1600" dirty="0" smtClean="0">
                <a:solidFill>
                  <a:srgbClr val="000000"/>
                </a:solidFill>
                <a:latin typeface="微軟正黑體" panose="020B0604030504040204" pitchFamily="34" charset="-120"/>
                <a:ea typeface="微軟正黑體" panose="020B0604030504040204" pitchFamily="34" charset="-120"/>
              </a:rPr>
              <a:t>  </a:t>
            </a:r>
            <a:r>
              <a:rPr lang="zh-TW" altLang="en-US" sz="2200" dirty="0" smtClean="0">
                <a:solidFill>
                  <a:srgbClr val="000000"/>
                </a:solidFill>
                <a:latin typeface="微軟正黑體" panose="020B0604030504040204" pitchFamily="34" charset="-120"/>
                <a:ea typeface="微軟正黑體" panose="020B0604030504040204" pitchFamily="34" charset="-120"/>
              </a:rPr>
              <a:t>發展</a:t>
            </a:r>
            <a:r>
              <a:rPr lang="zh-TW" altLang="en-US" sz="2200" dirty="0">
                <a:solidFill>
                  <a:srgbClr val="000000"/>
                </a:solidFill>
                <a:latin typeface="微軟正黑體" panose="020B0604030504040204" pitchFamily="34" charset="-120"/>
                <a:ea typeface="微軟正黑體" panose="020B0604030504040204" pitchFamily="34" charset="-120"/>
              </a:rPr>
              <a:t>創造了有利條件</a:t>
            </a:r>
            <a:endParaRPr lang="zh-CN" altLang="en-US" sz="2200" dirty="0">
              <a:solidFill>
                <a:srgbClr val="000000"/>
              </a:solidFill>
              <a:latin typeface="微軟正黑體" panose="020B0604030504040204" pitchFamily="34" charset="-120"/>
              <a:ea typeface="微軟正黑體" panose="020B0604030504040204" pitchFamily="34" charset="-120"/>
            </a:endParaRPr>
          </a:p>
          <a:p>
            <a:pPr algn="just">
              <a:lnSpc>
                <a:spcPct val="120000"/>
              </a:lnSpc>
              <a:buSzPct val="50000"/>
              <a:buFont typeface="Wingdings" panose="05000000000000000000" pitchFamily="2" charset="2"/>
              <a:buChar char="l"/>
              <a:defRPr/>
            </a:pPr>
            <a:r>
              <a:rPr lang="zh-TW" altLang="en-US" sz="2200" dirty="0" smtClean="0">
                <a:solidFill>
                  <a:srgbClr val="000000"/>
                </a:solidFill>
                <a:latin typeface="微軟正黑體" panose="020B0604030504040204" pitchFamily="34" charset="-120"/>
                <a:ea typeface="微軟正黑體" panose="020B0604030504040204" pitchFamily="34" charset="-120"/>
              </a:rPr>
              <a:t>明</a:t>
            </a:r>
            <a:r>
              <a:rPr lang="zh-TW" altLang="en-US" sz="2200" dirty="0">
                <a:solidFill>
                  <a:srgbClr val="000000"/>
                </a:solidFill>
                <a:latin typeface="微軟正黑體" panose="020B0604030504040204" pitchFamily="34" charset="-120"/>
                <a:ea typeface="微軟正黑體" panose="020B0604030504040204" pitchFamily="34" charset="-120"/>
              </a:rPr>
              <a:t>清</a:t>
            </a:r>
            <a:r>
              <a:rPr lang="zh-TW" altLang="en-US" sz="2200" dirty="0" smtClean="0">
                <a:solidFill>
                  <a:srgbClr val="000000"/>
                </a:solidFill>
                <a:latin typeface="微軟正黑體" panose="020B0604030504040204" pitchFamily="34" charset="-120"/>
                <a:ea typeface="微軟正黑體" panose="020B0604030504040204" pitchFamily="34" charset="-120"/>
              </a:rPr>
              <a:t>時期 → 武術</a:t>
            </a:r>
            <a:r>
              <a:rPr lang="zh-TW" altLang="en-US" sz="2200" dirty="0">
                <a:solidFill>
                  <a:srgbClr val="000000"/>
                </a:solidFill>
                <a:latin typeface="微軟正黑體" panose="020B0604030504040204" pitchFamily="34" charset="-120"/>
                <a:ea typeface="微軟正黑體" panose="020B0604030504040204" pitchFamily="34" charset="-120"/>
              </a:rPr>
              <a:t>的大發展時期，流派林立，</a:t>
            </a:r>
            <a:r>
              <a:rPr lang="zh-TW" altLang="en-US" sz="2200" dirty="0" smtClean="0">
                <a:solidFill>
                  <a:srgbClr val="000000"/>
                </a:solidFill>
                <a:latin typeface="微軟正黑體" panose="020B0604030504040204" pitchFamily="34" charset="-120"/>
                <a:ea typeface="微軟正黑體" panose="020B0604030504040204" pitchFamily="34" charset="-120"/>
              </a:rPr>
              <a:t>出現了記載</a:t>
            </a:r>
            <a:r>
              <a:rPr lang="en-US" altLang="zh-TW" sz="2200" dirty="0" smtClean="0">
                <a:solidFill>
                  <a:srgbClr val="000000"/>
                </a:solidFill>
                <a:latin typeface="微軟正黑體" panose="020B0604030504040204" pitchFamily="34" charset="-120"/>
                <a:ea typeface="微軟正黑體" panose="020B0604030504040204" pitchFamily="34" charset="-120"/>
              </a:rPr>
              <a:t>		   	 </a:t>
            </a:r>
            <a:r>
              <a:rPr lang="en-US" altLang="zh-TW" sz="1400" dirty="0" smtClean="0">
                <a:solidFill>
                  <a:srgbClr val="000000"/>
                </a:solidFill>
                <a:latin typeface="微軟正黑體" panose="020B0604030504040204" pitchFamily="34" charset="-120"/>
                <a:ea typeface="微軟正黑體" panose="020B0604030504040204" pitchFamily="34" charset="-120"/>
              </a:rPr>
              <a:t>  </a:t>
            </a:r>
            <a:r>
              <a:rPr lang="zh-TW" altLang="en-US" sz="2200" dirty="0" smtClean="0">
                <a:solidFill>
                  <a:srgbClr val="000000"/>
                </a:solidFill>
                <a:latin typeface="微軟正黑體" panose="020B0604030504040204" pitchFamily="34" charset="-120"/>
                <a:ea typeface="微軟正黑體" panose="020B0604030504040204" pitchFamily="34" charset="-120"/>
              </a:rPr>
              <a:t>套路圖譜</a:t>
            </a:r>
            <a:r>
              <a:rPr lang="zh-TW" altLang="en-US" sz="2200" dirty="0">
                <a:solidFill>
                  <a:srgbClr val="000000"/>
                </a:solidFill>
                <a:latin typeface="微軟正黑體" panose="020B0604030504040204" pitchFamily="34" charset="-120"/>
                <a:ea typeface="微軟正黑體" panose="020B0604030504040204" pitchFamily="34" charset="-120"/>
              </a:rPr>
              <a:t>的書籍</a:t>
            </a:r>
            <a:r>
              <a:rPr lang="zh-TW" altLang="en-US" sz="2200" dirty="0" smtClean="0">
                <a:solidFill>
                  <a:srgbClr val="000000"/>
                </a:solidFill>
                <a:latin typeface="微軟正黑體" panose="020B0604030504040204" pitchFamily="34" charset="-120"/>
                <a:ea typeface="微軟正黑體" panose="020B0604030504040204" pitchFamily="34" charset="-120"/>
              </a:rPr>
              <a:t>，明確</a:t>
            </a:r>
            <a:r>
              <a:rPr lang="zh-TW" altLang="en-US" sz="2200" dirty="0">
                <a:solidFill>
                  <a:srgbClr val="000000"/>
                </a:solidFill>
                <a:latin typeface="微軟正黑體" panose="020B0604030504040204" pitchFamily="34" charset="-120"/>
                <a:ea typeface="微軟正黑體" panose="020B0604030504040204" pitchFamily="34" charset="-120"/>
              </a:rPr>
              <a:t>提出</a:t>
            </a:r>
            <a:r>
              <a:rPr lang="zh-TW" altLang="en-US" sz="2200" dirty="0" smtClean="0">
                <a:solidFill>
                  <a:srgbClr val="000000"/>
                </a:solidFill>
                <a:latin typeface="微軟正黑體" panose="020B0604030504040204" pitchFamily="34" charset="-120"/>
                <a:ea typeface="微軟正黑體" panose="020B0604030504040204" pitchFamily="34" charset="-120"/>
              </a:rPr>
              <a:t>了武術</a:t>
            </a:r>
            <a:r>
              <a:rPr lang="zh-TW" altLang="en-US" sz="2200" dirty="0">
                <a:solidFill>
                  <a:srgbClr val="000000"/>
                </a:solidFill>
                <a:latin typeface="微軟正黑體" panose="020B0604030504040204" pitchFamily="34" charset="-120"/>
                <a:ea typeface="微軟正黑體" panose="020B0604030504040204" pitchFamily="34" charset="-120"/>
              </a:rPr>
              <a:t>的健</a:t>
            </a:r>
            <a:r>
              <a:rPr lang="zh-TW" altLang="en-US" sz="2200" dirty="0" smtClean="0">
                <a:solidFill>
                  <a:srgbClr val="000000"/>
                </a:solidFill>
                <a:latin typeface="微軟正黑體" panose="020B0604030504040204" pitchFamily="34" charset="-120"/>
                <a:ea typeface="微軟正黑體" panose="020B0604030504040204" pitchFamily="34" charset="-120"/>
              </a:rPr>
              <a:t>體</a:t>
            </a:r>
            <a:r>
              <a:rPr lang="en-US" altLang="zh-TW" sz="2200" dirty="0" smtClean="0">
                <a:solidFill>
                  <a:srgbClr val="000000"/>
                </a:solidFill>
                <a:latin typeface="微軟正黑體" panose="020B0604030504040204" pitchFamily="34" charset="-120"/>
                <a:ea typeface="微軟正黑體" panose="020B0604030504040204" pitchFamily="34" charset="-120"/>
              </a:rPr>
              <a:t>	  		  </a:t>
            </a:r>
            <a:r>
              <a:rPr lang="en-US" altLang="zh-TW" sz="1050" dirty="0" smtClean="0">
                <a:solidFill>
                  <a:srgbClr val="000000"/>
                </a:solidFill>
                <a:latin typeface="微軟正黑體" panose="020B0604030504040204" pitchFamily="34" charset="-120"/>
                <a:ea typeface="微軟正黑體" panose="020B0604030504040204" pitchFamily="34" charset="-120"/>
              </a:rPr>
              <a:t> </a:t>
            </a:r>
            <a:r>
              <a:rPr lang="zh-TW" altLang="en-US" sz="2200" dirty="0" smtClean="0">
                <a:solidFill>
                  <a:srgbClr val="000000"/>
                </a:solidFill>
                <a:latin typeface="微軟正黑體" panose="020B0604030504040204" pitchFamily="34" charset="-120"/>
                <a:ea typeface="微軟正黑體" panose="020B0604030504040204" pitchFamily="34" charset="-120"/>
              </a:rPr>
              <a:t>強身</a:t>
            </a:r>
            <a:r>
              <a:rPr lang="zh-TW" altLang="en-US" sz="2200" dirty="0">
                <a:solidFill>
                  <a:srgbClr val="000000"/>
                </a:solidFill>
                <a:latin typeface="微軟正黑體" panose="020B0604030504040204" pitchFamily="34" charset="-120"/>
                <a:ea typeface="微軟正黑體" panose="020B0604030504040204" pitchFamily="34" charset="-120"/>
              </a:rPr>
              <a:t>功能</a:t>
            </a:r>
            <a:endParaRPr lang="zh-CN" altLang="en-US" sz="2200" dirty="0">
              <a:solidFill>
                <a:srgbClr val="000000"/>
              </a:solidFill>
              <a:latin typeface="微軟正黑體" panose="020B0604030504040204" pitchFamily="34" charset="-120"/>
              <a:ea typeface="微軟正黑體" panose="020B0604030504040204" pitchFamily="34" charset="-120"/>
            </a:endParaRPr>
          </a:p>
          <a:p>
            <a:pPr>
              <a:lnSpc>
                <a:spcPct val="120000"/>
              </a:lnSpc>
              <a:buSzPct val="50000"/>
              <a:buFont typeface="Wingdings" panose="05000000000000000000" pitchFamily="2" charset="2"/>
              <a:buChar char="l"/>
              <a:defRPr/>
            </a:pPr>
            <a:r>
              <a:rPr lang="zh-TW" altLang="en-US" sz="2200" dirty="0" smtClean="0">
                <a:solidFill>
                  <a:srgbClr val="000000"/>
                </a:solidFill>
                <a:latin typeface="微軟正黑體" panose="020B0604030504040204" pitchFamily="34" charset="-120"/>
                <a:ea typeface="微軟正黑體" panose="020B0604030504040204" pitchFamily="34" charset="-120"/>
              </a:rPr>
              <a:t>近代 → 進一步突出武術</a:t>
            </a:r>
            <a:r>
              <a:rPr lang="zh-TW" altLang="en-US" sz="2200" dirty="0">
                <a:solidFill>
                  <a:srgbClr val="000000"/>
                </a:solidFill>
                <a:latin typeface="微軟正黑體" panose="020B0604030504040204" pitchFamily="34" charset="-120"/>
                <a:ea typeface="微軟正黑體" panose="020B0604030504040204" pitchFamily="34" charset="-120"/>
              </a:rPr>
              <a:t>的健體</a:t>
            </a:r>
            <a:r>
              <a:rPr lang="zh-TW" altLang="en-US" sz="2200" dirty="0" smtClean="0">
                <a:solidFill>
                  <a:srgbClr val="000000"/>
                </a:solidFill>
                <a:latin typeface="微軟正黑體" panose="020B0604030504040204" pitchFamily="34" charset="-120"/>
                <a:ea typeface="微軟正黑體" panose="020B0604030504040204" pitchFamily="34" charset="-120"/>
              </a:rPr>
              <a:t>強身功能</a:t>
            </a:r>
            <a:r>
              <a:rPr lang="zh-TW" altLang="en-US" sz="2200" dirty="0">
                <a:solidFill>
                  <a:srgbClr val="000000"/>
                </a:solidFill>
                <a:latin typeface="微軟正黑體" panose="020B0604030504040204" pitchFamily="34" charset="-120"/>
                <a:ea typeface="微軟正黑體" panose="020B0604030504040204" pitchFamily="34" charset="-120"/>
              </a:rPr>
              <a:t>，</a:t>
            </a:r>
            <a:r>
              <a:rPr lang="zh-TW" altLang="en-US" sz="2200" dirty="0" smtClean="0">
                <a:solidFill>
                  <a:srgbClr val="000000"/>
                </a:solidFill>
                <a:latin typeface="微軟正黑體" panose="020B0604030504040204" pitchFamily="34" charset="-120"/>
                <a:ea typeface="微軟正黑體" panose="020B0604030504040204" pitchFamily="34" charset="-120"/>
              </a:rPr>
              <a:t>逐步成為近代</a:t>
            </a:r>
            <a:r>
              <a:rPr lang="en-US" altLang="zh-TW" sz="2200" dirty="0" smtClean="0">
                <a:solidFill>
                  <a:srgbClr val="000000"/>
                </a:solidFill>
                <a:latin typeface="微軟正黑體" panose="020B0604030504040204" pitchFamily="34" charset="-120"/>
                <a:ea typeface="微軟正黑體" panose="020B0604030504040204" pitchFamily="34" charset="-120"/>
              </a:rPr>
              <a:t>	         	     </a:t>
            </a:r>
            <a:r>
              <a:rPr lang="en-US" altLang="zh-TW" sz="1800" dirty="0" smtClean="0">
                <a:solidFill>
                  <a:srgbClr val="000000"/>
                </a:solidFill>
                <a:latin typeface="微軟正黑體" panose="020B0604030504040204" pitchFamily="34" charset="-120"/>
                <a:ea typeface="微軟正黑體" panose="020B0604030504040204" pitchFamily="34" charset="-120"/>
              </a:rPr>
              <a:t>   </a:t>
            </a:r>
            <a:r>
              <a:rPr lang="zh-TW" altLang="en-US" sz="2200" dirty="0" smtClean="0">
                <a:solidFill>
                  <a:srgbClr val="000000"/>
                </a:solidFill>
                <a:latin typeface="微軟正黑體" panose="020B0604030504040204" pitchFamily="34" charset="-120"/>
                <a:ea typeface="微軟正黑體" panose="020B0604030504040204" pitchFamily="34" charset="-120"/>
              </a:rPr>
              <a:t>體育</a:t>
            </a:r>
            <a:r>
              <a:rPr lang="zh-TW" altLang="en-US" sz="2200" dirty="0">
                <a:solidFill>
                  <a:srgbClr val="000000"/>
                </a:solidFill>
                <a:latin typeface="微軟正黑體" panose="020B0604030504040204" pitchFamily="34" charset="-120"/>
                <a:ea typeface="微軟正黑體" panose="020B0604030504040204" pitchFamily="34" charset="-120"/>
              </a:rPr>
              <a:t>的有機組成</a:t>
            </a:r>
            <a:r>
              <a:rPr lang="zh-TW" altLang="en-US" sz="2200" dirty="0" smtClean="0">
                <a:solidFill>
                  <a:srgbClr val="000000"/>
                </a:solidFill>
                <a:latin typeface="微軟正黑體" panose="020B0604030504040204" pitchFamily="34" charset="-120"/>
                <a:ea typeface="微軟正黑體" panose="020B0604030504040204" pitchFamily="34" charset="-120"/>
              </a:rPr>
              <a:t>部分</a:t>
            </a:r>
            <a:endParaRPr lang="zh-CN" altLang="en-US" sz="2200" dirty="0">
              <a:solidFill>
                <a:srgbClr val="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08546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183"/>
            <a:ext cx="7061700" cy="69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附錄：近代中國武術的發展</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928075" y="1449205"/>
            <a:ext cx="7260199" cy="2901328"/>
          </a:xfrm>
          <a:prstGeom prst="rect">
            <a:avLst/>
          </a:prstGeom>
        </p:spPr>
        <p:txBody>
          <a:bodyPr spcFirstLastPara="1" wrap="square" lIns="0" tIns="0" rIns="0" bIns="0" anchor="t" anchorCtr="0">
            <a:noAutofit/>
          </a:bodyPr>
          <a:lstStyle/>
          <a:p>
            <a:pPr marL="342900" lvl="0" indent="-342900" algn="just">
              <a:spcAft>
                <a:spcPts val="9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1927</a:t>
            </a:r>
            <a:r>
              <a:rPr lang="zh-TW" altLang="en-US" dirty="0">
                <a:latin typeface="微軟正黑體" panose="020B0604030504040204" pitchFamily="34" charset="-120"/>
                <a:ea typeface="微軟正黑體" panose="020B0604030504040204" pitchFamily="34" charset="-120"/>
              </a:rPr>
              <a:t>年：</a:t>
            </a:r>
            <a:r>
              <a:rPr lang="zh-CN" altLang="en-US" dirty="0">
                <a:latin typeface="微軟正黑體" panose="020B0604030504040204" pitchFamily="34" charset="-120"/>
                <a:ea typeface="微軟正黑體" panose="020B0604030504040204" pitchFamily="34" charset="-120"/>
              </a:rPr>
              <a:t>中央國術館在南京成立</a:t>
            </a:r>
            <a:endParaRPr lang="en-US" altLang="zh-TW" dirty="0">
              <a:latin typeface="微軟正黑體" panose="020B0604030504040204" pitchFamily="34" charset="-120"/>
              <a:ea typeface="微軟正黑體" panose="020B0604030504040204" pitchFamily="34" charset="-120"/>
            </a:endParaRPr>
          </a:p>
          <a:p>
            <a:pPr marL="342900" lvl="0" indent="-342900" algn="just">
              <a:spcAft>
                <a:spcPts val="900"/>
              </a:spcAft>
              <a:buClr>
                <a:schemeClr val="dk1"/>
              </a:buClr>
              <a:buSzPts val="1100"/>
              <a:buFont typeface="Wingdings" panose="05000000000000000000" pitchFamily="2" charset="2"/>
              <a:buChar char="l"/>
            </a:pPr>
            <a:r>
              <a:rPr lang="en-US" altLang="zh-CN" dirty="0">
                <a:latin typeface="微軟正黑體" panose="020B0604030504040204" pitchFamily="34" charset="-120"/>
                <a:ea typeface="微軟正黑體" panose="020B0604030504040204" pitchFamily="34" charset="-120"/>
              </a:rPr>
              <a:t>1936</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中國武術隊赴柏林奧運會參加表演</a:t>
            </a:r>
            <a:endParaRPr lang="en-US" altLang="zh-TW" dirty="0">
              <a:latin typeface="微軟正黑體" panose="020B0604030504040204" pitchFamily="34" charset="-120"/>
              <a:ea typeface="微軟正黑體" panose="020B0604030504040204" pitchFamily="34" charset="-120"/>
            </a:endParaRPr>
          </a:p>
          <a:p>
            <a:pPr marL="342900" lvl="0" indent="-342900" algn="just">
              <a:spcAft>
                <a:spcPts val="900"/>
              </a:spcAft>
              <a:buClr>
                <a:schemeClr val="dk1"/>
              </a:buClr>
              <a:buSzPts val="1100"/>
              <a:buFont typeface="Wingdings" panose="05000000000000000000" pitchFamily="2" charset="2"/>
              <a:buChar char="l"/>
            </a:pPr>
            <a:r>
              <a:rPr lang="en-US" altLang="zh-CN" dirty="0">
                <a:latin typeface="微軟正黑體" panose="020B0604030504040204" pitchFamily="34" charset="-120"/>
                <a:ea typeface="微軟正黑體" panose="020B0604030504040204" pitchFamily="34" charset="-120"/>
              </a:rPr>
              <a:t>1956</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中國武術協會</a:t>
            </a:r>
            <a:r>
              <a:rPr lang="zh-TW" altLang="en-US" dirty="0">
                <a:latin typeface="微軟正黑體" panose="020B0604030504040204" pitchFamily="34" charset="-120"/>
                <a:ea typeface="微軟正黑體" panose="020B0604030504040204" pitchFamily="34" charset="-120"/>
              </a:rPr>
              <a:t>成</a:t>
            </a:r>
            <a:r>
              <a:rPr lang="zh-CN" altLang="en-US" dirty="0">
                <a:latin typeface="微軟正黑體" panose="020B0604030504040204" pitchFamily="34" charset="-120"/>
                <a:ea typeface="微軟正黑體" panose="020B0604030504040204" pitchFamily="34" charset="-120"/>
              </a:rPr>
              <a:t>立</a:t>
            </a:r>
            <a:endParaRPr lang="en-US" altLang="zh-CN" dirty="0">
              <a:latin typeface="微軟正黑體" panose="020B0604030504040204" pitchFamily="34" charset="-120"/>
              <a:ea typeface="微軟正黑體" panose="020B0604030504040204" pitchFamily="34" charset="-120"/>
            </a:endParaRPr>
          </a:p>
          <a:p>
            <a:pPr marL="342900" lvl="0" indent="-342900" algn="just">
              <a:spcAft>
                <a:spcPts val="9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1959</a:t>
            </a:r>
            <a:r>
              <a:rPr lang="zh-TW" altLang="en-US" dirty="0">
                <a:latin typeface="微軟正黑體" panose="020B0604030504040204" pitchFamily="34" charset="-120"/>
                <a:ea typeface="微軟正黑體" panose="020B0604030504040204" pitchFamily="34" charset="-120"/>
              </a:rPr>
              <a:t>年：國家體委審定的</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武術競賽規則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正式出版，並把</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武術列入當年舉辦的全國第一屆運動會</a:t>
            </a:r>
            <a:endParaRPr lang="en-US" altLang="zh-TW" dirty="0">
              <a:latin typeface="微軟正黑體" panose="020B0604030504040204" pitchFamily="34" charset="-120"/>
              <a:ea typeface="微軟正黑體" panose="020B0604030504040204" pitchFamily="34" charset="-120"/>
            </a:endParaRPr>
          </a:p>
          <a:p>
            <a:pPr marL="342900" indent="-342900" algn="just">
              <a:spcAft>
                <a:spcPts val="900"/>
              </a:spcAft>
              <a:buClr>
                <a:schemeClr val="dk1"/>
              </a:buClr>
              <a:buSzPts val="1100"/>
              <a:buFont typeface="Wingdings" panose="05000000000000000000" pitchFamily="2" charset="2"/>
              <a:buChar char="l"/>
            </a:pPr>
            <a:r>
              <a:rPr lang="en-US" altLang="zh-CN" dirty="0">
                <a:latin typeface="微軟正黑體" panose="020B0604030504040204" pitchFamily="34" charset="-120"/>
                <a:ea typeface="微軟正黑體" panose="020B0604030504040204" pitchFamily="34" charset="-120"/>
              </a:rPr>
              <a:t>1985</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在西安舉行了首屆國際武術邀請賽</a:t>
            </a:r>
            <a:endParaRPr lang="en-US" altLang="zh-CN" dirty="0">
              <a:latin typeface="微軟正黑體" panose="020B0604030504040204" pitchFamily="34" charset="-120"/>
              <a:ea typeface="微軟正黑體" panose="020B0604030504040204" pitchFamily="34" charset="-120"/>
            </a:endParaRPr>
          </a:p>
          <a:p>
            <a:pPr marL="342900" indent="-342900" algn="just">
              <a:spcAft>
                <a:spcPts val="9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1987</a:t>
            </a:r>
            <a:r>
              <a:rPr lang="zh-TW" altLang="en-US" dirty="0">
                <a:latin typeface="微軟正黑體" panose="020B0604030504040204" pitchFamily="34" charset="-120"/>
                <a:ea typeface="微軟正黑體" panose="020B0604030504040204" pitchFamily="34" charset="-120"/>
              </a:rPr>
              <a:t>年</a:t>
            </a:r>
            <a:r>
              <a:rPr lang="zh-TW" altLang="en-US" dirty="0" smtClean="0">
                <a:latin typeface="微軟正黑體" panose="020B0604030504040204" pitchFamily="34" charset="-120"/>
                <a:ea typeface="微軟正黑體" panose="020B0604030504040204" pitchFamily="34" charset="-120"/>
              </a:rPr>
              <a:t>：</a:t>
            </a:r>
            <a:r>
              <a:rPr lang="zh-CN" altLang="en-US" dirty="0" smtClean="0">
                <a:latin typeface="微軟正黑體" panose="020B0604030504040204" pitchFamily="34" charset="-120"/>
                <a:ea typeface="微軟正黑體" panose="020B0604030504040204" pitchFamily="34" charset="-120"/>
              </a:rPr>
              <a:t>在日本橫濱舉行了第一屆亞洲武術錦標賽</a:t>
            </a:r>
            <a:endParaRPr lang="en-US" altLang="zh-TW"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24</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6788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8" name="Google Shape;78;p14"/>
          <p:cNvSpPr txBox="1">
            <a:spLocks noGrp="1"/>
          </p:cNvSpPr>
          <p:nvPr>
            <p:ph type="body" idx="1"/>
          </p:nvPr>
        </p:nvSpPr>
        <p:spPr>
          <a:xfrm>
            <a:off x="748613" y="1509901"/>
            <a:ext cx="7455350" cy="2901328"/>
          </a:xfrm>
          <a:prstGeom prst="rect">
            <a:avLst/>
          </a:prstGeom>
        </p:spPr>
        <p:txBody>
          <a:bodyPr spcFirstLastPara="1" wrap="square" lIns="0" tIns="0" rIns="0" bIns="0" anchor="t" anchorCtr="0">
            <a:noAutofit/>
          </a:bodyPr>
          <a:lstStyle/>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1990</a:t>
            </a:r>
            <a:r>
              <a:rPr lang="zh-CN" altLang="en-US" sz="1900"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國際武術聯合會成立</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武術首次被列入第十一屆亞運會</a:t>
            </a:r>
            <a:r>
              <a:rPr lang="zh-TW" altLang="en-US" sz="1900" dirty="0">
                <a:latin typeface="微軟正黑體" panose="020B0604030504040204" pitchFamily="34" charset="-120"/>
                <a:ea typeface="微軟正黑體" panose="020B0604030504040204" pitchFamily="34" charset="-120"/>
              </a:rPr>
              <a:t>　　</a:t>
            </a:r>
            <a:r>
              <a:rPr lang="en-US" altLang="zh-TW" sz="1900" dirty="0">
                <a:latin typeface="微軟正黑體" panose="020B0604030504040204" pitchFamily="34" charset="-120"/>
                <a:ea typeface="微軟正黑體" panose="020B0604030504040204" pitchFamily="34" charset="-120"/>
              </a:rPr>
              <a:t>	</a:t>
            </a:r>
            <a:r>
              <a:rPr lang="zh-TW" altLang="en-US" sz="190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 </a:t>
            </a:r>
            <a:r>
              <a:rPr lang="zh-CN" altLang="en-US" sz="1900" dirty="0">
                <a:latin typeface="微軟正黑體" panose="020B0604030504040204" pitchFamily="34" charset="-120"/>
                <a:ea typeface="微軟正黑體" panose="020B0604030504040204" pitchFamily="34" charset="-120"/>
              </a:rPr>
              <a:t>競賽項目</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1991</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第一屆世界武術錦標賽在中國北京舉辦</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2015</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武術被列入</a:t>
            </a:r>
            <a:r>
              <a:rPr lang="en-US" altLang="zh-CN" sz="1900" dirty="0">
                <a:latin typeface="微軟正黑體" panose="020B0604030504040204" pitchFamily="34" charset="-120"/>
                <a:ea typeface="微軟正黑體" panose="020B0604030504040204" pitchFamily="34" charset="-120"/>
              </a:rPr>
              <a:t>2020</a:t>
            </a:r>
            <a:r>
              <a:rPr lang="zh-CN" altLang="en-US" sz="1900" dirty="0">
                <a:latin typeface="微軟正黑體" panose="020B0604030504040204" pitchFamily="34" charset="-120"/>
                <a:ea typeface="微軟正黑體" panose="020B0604030504040204" pitchFamily="34" charset="-120"/>
              </a:rPr>
              <a:t>年東京夏季奧運會特設項目的候選項目</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2017</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武術首次進入世界大學生運動會</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2020</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國際奧委會宣</a:t>
            </a:r>
            <a:r>
              <a:rPr lang="zh-TW" altLang="en-US" sz="1900" dirty="0">
                <a:latin typeface="微軟正黑體" panose="020B0604030504040204" pitchFamily="34" charset="-120"/>
                <a:ea typeface="微軟正黑體" panose="020B0604030504040204" pitchFamily="34" charset="-120"/>
              </a:rPr>
              <a:t>布</a:t>
            </a:r>
            <a:r>
              <a:rPr lang="zh-CN" altLang="en-US" sz="1900" dirty="0">
                <a:latin typeface="微軟正黑體" panose="020B0604030504040204" pitchFamily="34" charset="-120"/>
                <a:ea typeface="微軟正黑體" panose="020B0604030504040204" pitchFamily="34" charset="-120"/>
              </a:rPr>
              <a:t>將武術列為</a:t>
            </a:r>
            <a:r>
              <a:rPr lang="en-US" altLang="zh-CN" sz="1900" dirty="0">
                <a:latin typeface="微軟正黑體" panose="020B0604030504040204" pitchFamily="34" charset="-120"/>
                <a:ea typeface="微軟正黑體" panose="020B0604030504040204" pitchFamily="34" charset="-120"/>
              </a:rPr>
              <a:t>2026 </a:t>
            </a:r>
            <a:r>
              <a:rPr lang="zh-CN" altLang="en-US" sz="1900" dirty="0">
                <a:latin typeface="微軟正黑體" panose="020B0604030504040204" pitchFamily="34" charset="-120"/>
                <a:ea typeface="微軟正黑體" panose="020B0604030504040204" pitchFamily="34" charset="-120"/>
              </a:rPr>
              <a:t>年青年奧林匹克運動會</a:t>
            </a:r>
            <a:r>
              <a:rPr lang="en-US" altLang="zh-CN" sz="1900" dirty="0">
                <a:latin typeface="微軟正黑體" panose="020B0604030504040204" pitchFamily="34" charset="-120"/>
                <a:ea typeface="微軟正黑體" panose="020B0604030504040204" pitchFamily="34" charset="-120"/>
              </a:rPr>
              <a:t>	   	       </a:t>
            </a:r>
            <a:r>
              <a:rPr lang="en-US" altLang="zh-CN" sz="1400" dirty="0">
                <a:latin typeface="微軟正黑體" panose="020B0604030504040204" pitchFamily="34" charset="-120"/>
                <a:ea typeface="微軟正黑體" panose="020B0604030504040204" pitchFamily="34" charset="-120"/>
              </a:rPr>
              <a:t> </a:t>
            </a:r>
            <a:r>
              <a:rPr lang="zh-CN" altLang="en-US" sz="1900" dirty="0">
                <a:latin typeface="微軟正黑體" panose="020B0604030504040204" pitchFamily="34" charset="-120"/>
                <a:ea typeface="微軟正黑體" panose="020B0604030504040204" pitchFamily="34" charset="-120"/>
              </a:rPr>
              <a:t>比賽項目</a:t>
            </a:r>
            <a:endParaRPr lang="en-US" altLang="zh-CN" sz="1900" dirty="0">
              <a:latin typeface="微軟正黑體" panose="020B0604030504040204" pitchFamily="34" charset="-120"/>
              <a:ea typeface="微軟正黑體" panose="020B0604030504040204" pitchFamily="34" charset="-120"/>
            </a:endParaRPr>
          </a:p>
          <a:p>
            <a:pPr marL="0" lvl="0" indent="0" algn="just">
              <a:spcAft>
                <a:spcPts val="1200"/>
              </a:spcAft>
              <a:buClr>
                <a:schemeClr val="dk1"/>
              </a:buClr>
              <a:buSzPts val="1100"/>
              <a:buNone/>
            </a:pPr>
            <a:endParaRPr lang="en-US" altLang="zh-TW"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25</a:t>
            </a:fld>
            <a:endParaRPr>
              <a:latin typeface="微軟正黑體" panose="020B0604030504040204" pitchFamily="34" charset="-120"/>
              <a:ea typeface="微軟正黑體" panose="020B0604030504040204" pitchFamily="34" charset="-120"/>
            </a:endParaRPr>
          </a:p>
        </p:txBody>
      </p:sp>
      <p:sp>
        <p:nvSpPr>
          <p:cNvPr id="6" name="Google Shape;76;p14"/>
          <p:cNvSpPr txBox="1">
            <a:spLocks noGrp="1"/>
          </p:cNvSpPr>
          <p:nvPr>
            <p:ph type="title"/>
          </p:nvPr>
        </p:nvSpPr>
        <p:spPr>
          <a:xfrm>
            <a:off x="1041075" y="738183"/>
            <a:ext cx="7061700" cy="699000"/>
          </a:xfrm>
          <a:prstGeom prst="rect">
            <a:avLst/>
          </a:prstGeom>
        </p:spPr>
        <p:txBody>
          <a:bodyPr spcFirstLastPara="1" wrap="square" lIns="0" tIns="0" rIns="0" bIns="0" anchor="ctr" anchorCtr="0">
            <a:noAutofit/>
          </a:bodyPr>
          <a:lstStyle/>
          <a:p>
            <a:pPr lvl="0"/>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附錄：近代中國武術的發展</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Tree>
    <p:extLst>
      <p:ext uri="{BB962C8B-B14F-4D97-AF65-F5344CB8AC3E}">
        <p14:creationId xmlns:p14="http://schemas.microsoft.com/office/powerpoint/2010/main" val="1257174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7" y="784860"/>
            <a:ext cx="7260347" cy="868680"/>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參考資料</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917978" y="1770434"/>
            <a:ext cx="7486882" cy="2972481"/>
          </a:xfrm>
          <a:prstGeom prst="rect">
            <a:avLst/>
          </a:prstGeom>
        </p:spPr>
        <p:txBody>
          <a:bodyPr spcFirstLastPara="1" wrap="square" lIns="0" tIns="0" rIns="0" bIns="0" anchor="t" anchorCtr="0">
            <a:noAutofit/>
          </a:bodyPr>
          <a:lstStyle/>
          <a:p>
            <a:pPr marL="0" indent="0" hangingPunct="0">
              <a:lnSpc>
                <a:spcPts val="1400"/>
              </a:lnSpc>
              <a:spcAft>
                <a:spcPts val="300"/>
              </a:spcAft>
              <a:buClr>
                <a:schemeClr val="dk1"/>
              </a:buClr>
              <a:buSzPct val="55000"/>
              <a:buNone/>
            </a:pPr>
            <a:r>
              <a:rPr lang="en-US" altLang="zh-TW" sz="1400" dirty="0">
                <a:latin typeface="微軟正黑體" panose="020B0604030504040204" pitchFamily="34" charset="-120"/>
                <a:ea typeface="微軟正黑體" panose="020B0604030504040204" pitchFamily="34" charset="-120"/>
              </a:rPr>
              <a:t>1.   </a:t>
            </a:r>
            <a:r>
              <a:rPr lang="zh-TW" altLang="en-US" sz="1400" dirty="0">
                <a:latin typeface="微軟正黑體" panose="020B0604030504040204" pitchFamily="34" charset="-120"/>
                <a:ea typeface="微軟正黑體" panose="020B0604030504040204" pitchFamily="34" charset="-120"/>
              </a:rPr>
              <a:t>央視國際</a:t>
            </a:r>
            <a:r>
              <a:rPr lang="en-US" altLang="zh-TW" sz="1400" dirty="0">
                <a:latin typeface="微軟正黑體" panose="020B0604030504040204" pitchFamily="34" charset="-120"/>
                <a:ea typeface="微軟正黑體" panose="020B0604030504040204" pitchFamily="34" charset="-120"/>
              </a:rPr>
              <a:t>(2007)</a:t>
            </a:r>
            <a:r>
              <a:rPr lang="zh-TW" altLang="en-US"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中國武術的起源與發展</a:t>
            </a:r>
            <a:r>
              <a:rPr lang="zh-TW" altLang="en-US" sz="1400" dirty="0">
                <a:latin typeface="微軟正黑體" panose="020B0604030504040204" pitchFamily="34" charset="-120"/>
                <a:ea typeface="微軟正黑體" panose="020B0604030504040204" pitchFamily="34" charset="-120"/>
              </a:rPr>
              <a:t>。取自</a:t>
            </a:r>
            <a:endParaRPr lang="zh-CN" altLang="en-US"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http://news.cctv.com/special/zgctty/20070601/104576.shtml</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600"/>
              </a:spcAft>
              <a:buClr>
                <a:schemeClr val="dk1"/>
              </a:buClr>
              <a:buSzPct val="100000"/>
              <a:buNone/>
            </a:pPr>
            <a:r>
              <a:rPr lang="en-US" altLang="zh-TW" sz="1400" dirty="0">
                <a:latin typeface="微軟正黑體" panose="020B0604030504040204" pitchFamily="34" charset="-120"/>
                <a:ea typeface="微軟正黑體" panose="020B0604030504040204" pitchFamily="34" charset="-120"/>
              </a:rPr>
              <a:t>2.    </a:t>
            </a:r>
            <a:r>
              <a:rPr lang="zh-HK" altLang="en-US" sz="1400" dirty="0">
                <a:latin typeface="微軟正黑體" panose="020B0604030504040204" pitchFamily="34" charset="-120"/>
                <a:ea typeface="微軟正黑體" panose="020B0604030504040204" pitchFamily="34" charset="-120"/>
              </a:rPr>
              <a:t>洪敦耕</a:t>
            </a:r>
            <a:r>
              <a:rPr lang="en-US" altLang="zh-HK" sz="1400" dirty="0">
                <a:latin typeface="微軟正黑體" panose="020B0604030504040204" pitchFamily="34" charset="-120"/>
                <a:ea typeface="微軟正黑體" panose="020B0604030504040204" pitchFamily="34" charset="-120"/>
              </a:rPr>
              <a:t>(2018)</a:t>
            </a:r>
            <a:r>
              <a:rPr lang="zh-TW" altLang="en-US" sz="1400" dirty="0">
                <a:latin typeface="微軟正黑體" panose="020B0604030504040204" pitchFamily="34" charset="-120"/>
                <a:ea typeface="微軟正黑體" panose="020B0604030504040204" pitchFamily="34" charset="-120"/>
              </a:rPr>
              <a:t>。高手雲集的南拳。香港：中國文化研究院。取自　　　</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https://chiculture.org.hk/tc/china-five-thousand-years/709</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600"/>
              </a:spcAft>
              <a:buClr>
                <a:schemeClr val="dk1"/>
              </a:buClr>
              <a:buSzPct val="100000"/>
              <a:buNone/>
            </a:pPr>
            <a:r>
              <a:rPr lang="en-US" altLang="zh-TW" sz="1400" dirty="0">
                <a:latin typeface="微軟正黑體" panose="020B0604030504040204" pitchFamily="34" charset="-120"/>
                <a:ea typeface="微軟正黑體" panose="020B0604030504040204" pitchFamily="34" charset="-120"/>
              </a:rPr>
              <a:t>3.    </a:t>
            </a:r>
            <a:r>
              <a:rPr lang="zh-HK" altLang="en-US" sz="1400" dirty="0">
                <a:latin typeface="微軟正黑體" panose="020B0604030504040204" pitchFamily="34" charset="-120"/>
                <a:ea typeface="微軟正黑體" panose="020B0604030504040204" pitchFamily="34" charset="-120"/>
              </a:rPr>
              <a:t>洪敦耕</a:t>
            </a:r>
            <a:r>
              <a:rPr lang="en-US" altLang="zh-HK" sz="1400" dirty="0">
                <a:latin typeface="微軟正黑體" panose="020B0604030504040204" pitchFamily="34" charset="-120"/>
                <a:ea typeface="微軟正黑體" panose="020B0604030504040204" pitchFamily="34" charset="-120"/>
              </a:rPr>
              <a:t>(2018)</a:t>
            </a:r>
            <a:r>
              <a:rPr lang="zh-TW" altLang="en-US" sz="1400" dirty="0">
                <a:latin typeface="微軟正黑體" panose="020B0604030504040204" pitchFamily="34" charset="-120"/>
                <a:ea typeface="微軟正黑體" panose="020B0604030504040204" pitchFamily="34" charset="-120"/>
              </a:rPr>
              <a:t>。鮮為人知的武林高手。香港：中國文化研究院。取自　　　</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https://chiculture.org.hk/tc/china-five-thousand-years/714</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600"/>
              </a:spcAft>
              <a:buClr>
                <a:schemeClr val="dk1"/>
              </a:buClr>
              <a:buSzPct val="100000"/>
              <a:buNone/>
            </a:pPr>
            <a:r>
              <a:rPr lang="en-US" altLang="zh-TW" sz="1400" dirty="0">
                <a:latin typeface="微軟正黑體" panose="020B0604030504040204" pitchFamily="34" charset="-120"/>
                <a:ea typeface="微軟正黑體" panose="020B0604030504040204" pitchFamily="34" charset="-120"/>
              </a:rPr>
              <a:t>4</a:t>
            </a:r>
            <a:r>
              <a:rPr lang="en-US" altLang="zh-HK" sz="1400" dirty="0">
                <a:latin typeface="微軟正黑體" panose="020B0604030504040204" pitchFamily="34" charset="-120"/>
                <a:ea typeface="微軟正黑體" panose="020B0604030504040204" pitchFamily="34" charset="-120"/>
              </a:rPr>
              <a:t>.    </a:t>
            </a:r>
            <a:r>
              <a:rPr lang="zh-HK" altLang="en-US" sz="1400" dirty="0">
                <a:latin typeface="微軟正黑體" panose="020B0604030504040204" pitchFamily="34" charset="-120"/>
                <a:ea typeface="微軟正黑體" panose="020B0604030504040204" pitchFamily="34" charset="-120"/>
              </a:rPr>
              <a:t>洪敦耕</a:t>
            </a:r>
            <a:r>
              <a:rPr lang="en-US" altLang="zh-HK" sz="1400" dirty="0">
                <a:latin typeface="微軟正黑體" panose="020B0604030504040204" pitchFamily="34" charset="-120"/>
                <a:ea typeface="微軟正黑體" panose="020B0604030504040204" pitchFamily="34" charset="-120"/>
              </a:rPr>
              <a:t>(2019)</a:t>
            </a:r>
            <a:r>
              <a:rPr lang="zh-TW" altLang="en-US" sz="1400" dirty="0">
                <a:latin typeface="微軟正黑體" panose="020B0604030504040204" pitchFamily="34" charset="-120"/>
                <a:ea typeface="微軟正黑體" panose="020B0604030504040204" pitchFamily="34" charset="-120"/>
              </a:rPr>
              <a:t>。</a:t>
            </a:r>
            <a:r>
              <a:rPr lang="zh-HK" altLang="en-US" sz="1400" dirty="0">
                <a:latin typeface="微軟正黑體" panose="020B0604030504040204" pitchFamily="34" charset="-120"/>
                <a:ea typeface="微軟正黑體" panose="020B0604030504040204" pitchFamily="34" charset="-120"/>
              </a:rPr>
              <a:t>中國武術</a:t>
            </a:r>
            <a:r>
              <a:rPr lang="zh-TW" altLang="en-US" sz="1400" dirty="0">
                <a:latin typeface="微軟正黑體" panose="020B0604030504040204" pitchFamily="34" charset="-120"/>
                <a:ea typeface="微軟正黑體" panose="020B0604030504040204" pitchFamily="34" charset="-120"/>
              </a:rPr>
              <a:t>。香港：中國文化研究院。取自　　　</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https://chiculture.org.hk/tc/china-five-thousand-years/2017</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endParaRPr lang="en-US" altLang="zh-TW" sz="1400" dirty="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26</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54616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7" y="784860"/>
            <a:ext cx="7260347" cy="868680"/>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參考資料</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917978" y="1780162"/>
            <a:ext cx="7486882" cy="2962753"/>
          </a:xfrm>
          <a:prstGeom prst="rect">
            <a:avLst/>
          </a:prstGeom>
        </p:spPr>
        <p:txBody>
          <a:bodyPr spcFirstLastPara="1" wrap="square" lIns="0" tIns="0" rIns="0" bIns="0" anchor="t" anchorCtr="0">
            <a:noAutofit/>
          </a:bodyPr>
          <a:lstStyle/>
          <a:p>
            <a:pPr marL="358775" indent="-358775" hangingPunct="0">
              <a:lnSpc>
                <a:spcPts val="1800"/>
              </a:lnSpc>
              <a:spcAft>
                <a:spcPts val="1200"/>
              </a:spcAft>
              <a:buClr>
                <a:schemeClr val="dk1"/>
              </a:buClr>
              <a:buSzPct val="55000"/>
              <a:buNone/>
              <a:tabLst>
                <a:tab pos="358775" algn="l"/>
              </a:tabLst>
            </a:pPr>
            <a:r>
              <a:rPr lang="en-US" altLang="zh-TW" sz="1400" dirty="0" smtClean="0">
                <a:latin typeface="微軟正黑體" panose="020B0604030504040204" pitchFamily="34" charset="-120"/>
                <a:ea typeface="微軟正黑體" panose="020B0604030504040204" pitchFamily="34" charset="-120"/>
              </a:rPr>
              <a:t>5.     </a:t>
            </a:r>
            <a:r>
              <a:rPr lang="zh-CN" altLang="en-US" sz="1400" dirty="0" smtClean="0">
                <a:latin typeface="微軟正黑體" panose="020B0604030504040204" pitchFamily="34" charset="-120"/>
                <a:ea typeface="微軟正黑體" panose="020B0604030504040204" pitchFamily="34" charset="-120"/>
              </a:rPr>
              <a:t>國際</a:t>
            </a:r>
            <a:r>
              <a:rPr lang="zh-TW" altLang="en-US" sz="1400" dirty="0">
                <a:latin typeface="微軟正黑體" panose="020B0604030504040204" pitchFamily="34" charset="-120"/>
                <a:ea typeface="微軟正黑體" panose="020B0604030504040204" pitchFamily="34" charset="-120"/>
              </a:rPr>
              <a:t>武術聯合會</a:t>
            </a:r>
            <a:r>
              <a:rPr lang="en-US" altLang="zh-TW" sz="1400" dirty="0">
                <a:latin typeface="微軟正黑體" panose="020B0604030504040204" pitchFamily="34" charset="-120"/>
                <a:ea typeface="微軟正黑體" panose="020B0604030504040204" pitchFamily="34" charset="-120"/>
              </a:rPr>
              <a:t>(2019)</a:t>
            </a:r>
            <a:r>
              <a:rPr lang="zh-TW" altLang="en-US" sz="1400" dirty="0">
                <a:latin typeface="微軟正黑體" panose="020B0604030504040204" pitchFamily="34" charset="-120"/>
                <a:ea typeface="微軟正黑體" panose="020B0604030504040204" pitchFamily="34" charset="-120"/>
              </a:rPr>
              <a:t>。國際武術聯合會</a:t>
            </a:r>
            <a:r>
              <a:rPr lang="zh-CN" altLang="en-US" sz="1400" dirty="0">
                <a:latin typeface="微軟正黑體" panose="020B0604030504040204" pitchFamily="34" charset="-120"/>
                <a:ea typeface="微軟正黑體" panose="020B0604030504040204" pitchFamily="34" charset="-120"/>
              </a:rPr>
              <a:t>成立三十周年</a:t>
            </a:r>
            <a:r>
              <a:rPr lang="zh-TW" altLang="en-US" sz="1400" dirty="0">
                <a:latin typeface="微軟正黑體" panose="020B0604030504040204" pitchFamily="34" charset="-120"/>
                <a:ea typeface="微軟正黑體" panose="020B0604030504040204" pitchFamily="34" charset="-120"/>
              </a:rPr>
              <a:t>紀念特刊</a:t>
            </a:r>
            <a:r>
              <a:rPr lang="zh-CN" altLang="en-US" sz="1400" dirty="0">
                <a:latin typeface="微軟正黑體" panose="020B0604030504040204" pitchFamily="34" charset="-120"/>
                <a:ea typeface="微軟正黑體" panose="020B0604030504040204" pitchFamily="34" charset="-120"/>
              </a:rPr>
              <a:t>（</a:t>
            </a:r>
            <a:r>
              <a:rPr lang="en-US" altLang="zh-CN" sz="1400" dirty="0">
                <a:latin typeface="微軟正黑體" panose="020B0604030504040204" pitchFamily="34" charset="-120"/>
                <a:ea typeface="微軟正黑體" panose="020B0604030504040204" pitchFamily="34" charset="-120"/>
              </a:rPr>
              <a:t>1990-2000)</a:t>
            </a:r>
            <a:r>
              <a:rPr lang="zh-TW" altLang="en-US"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國際</a:t>
            </a:r>
            <a:r>
              <a:rPr lang="zh-TW" altLang="en-US" sz="1400" dirty="0">
                <a:latin typeface="微軟正黑體" panose="020B0604030504040204" pitchFamily="34" charset="-120"/>
                <a:ea typeface="微軟正黑體" panose="020B0604030504040204" pitchFamily="34" charset="-120"/>
              </a:rPr>
              <a:t>武術聯合會</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358775" indent="-358775" hangingPunct="0">
              <a:lnSpc>
                <a:spcPts val="1800"/>
              </a:lnSpc>
              <a:spcAft>
                <a:spcPts val="1200"/>
              </a:spcAft>
              <a:buClr>
                <a:schemeClr val="dk1"/>
              </a:buClr>
              <a:buSzPct val="55000"/>
              <a:buNone/>
              <a:tabLst>
                <a:tab pos="358775" algn="l"/>
              </a:tabLst>
            </a:pPr>
            <a:r>
              <a:rPr lang="en-US" altLang="zh-TW" sz="1400" dirty="0">
                <a:latin typeface="微軟正黑體" panose="020B0604030504040204" pitchFamily="34" charset="-120"/>
                <a:ea typeface="微軟正黑體" panose="020B0604030504040204" pitchFamily="34" charset="-120"/>
              </a:rPr>
              <a:t>6.	</a:t>
            </a:r>
            <a:r>
              <a:rPr lang="zh-CN" altLang="en-US" sz="1400" dirty="0" smtClean="0">
                <a:latin typeface="微軟正黑體" panose="020B0604030504040204" pitchFamily="34" charset="-120"/>
                <a:ea typeface="微軟正黑體" panose="020B0604030504040204" pitchFamily="34" charset="-120"/>
              </a:rPr>
              <a:t>國際</a:t>
            </a:r>
            <a:r>
              <a:rPr lang="zh-TW" altLang="en-US" sz="1400" dirty="0">
                <a:latin typeface="微軟正黑體" panose="020B0604030504040204" pitchFamily="34" charset="-120"/>
                <a:ea typeface="微軟正黑體" panose="020B0604030504040204" pitchFamily="34" charset="-120"/>
              </a:rPr>
              <a:t>武術聯合會</a:t>
            </a:r>
            <a:r>
              <a:rPr lang="en-US" altLang="zh-TW" sz="1400" dirty="0">
                <a:latin typeface="微軟正黑體" panose="020B0604030504040204" pitchFamily="34" charset="-120"/>
                <a:ea typeface="微軟正黑體" panose="020B0604030504040204" pitchFamily="34" charset="-120"/>
              </a:rPr>
              <a:t>(2019)</a:t>
            </a:r>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武術</a:t>
            </a:r>
            <a:r>
              <a:rPr lang="zh-TW" altLang="en-US" sz="1400" dirty="0">
                <a:latin typeface="微軟正黑體" panose="020B0604030504040204" pitchFamily="34" charset="-120"/>
                <a:ea typeface="微軟正黑體" panose="020B0604030504040204" pitchFamily="34" charset="-120"/>
              </a:rPr>
              <a:t>套路競賽規則與裁判</a:t>
            </a:r>
            <a:r>
              <a:rPr lang="zh-TW" altLang="en-US" sz="1400" dirty="0" smtClean="0">
                <a:latin typeface="微軟正黑體" panose="020B0604030504040204" pitchFamily="34" charset="-120"/>
                <a:ea typeface="微軟正黑體" panose="020B0604030504040204" pitchFamily="34" charset="-120"/>
              </a:rPr>
              <a:t>法</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節選</a:t>
            </a:r>
            <a:r>
              <a:rPr lang="en-US" altLang="zh-TW" sz="1400" dirty="0" smtClean="0">
                <a:latin typeface="微軟正黑體" panose="020B0604030504040204" pitchFamily="34" charset="-120"/>
                <a:ea typeface="微軟正黑體" panose="020B0604030504040204" pitchFamily="34" charset="-120"/>
              </a:rPr>
              <a:t>)2019</a:t>
            </a:r>
            <a:r>
              <a:rPr lang="zh-TW" altLang="en-US" sz="1400" dirty="0" smtClean="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國際</a:t>
            </a:r>
            <a:r>
              <a:rPr lang="zh-TW" altLang="en-US" sz="1400" dirty="0">
                <a:latin typeface="微軟正黑體" panose="020B0604030504040204" pitchFamily="34" charset="-120"/>
                <a:ea typeface="微軟正黑體" panose="020B0604030504040204" pitchFamily="34" charset="-120"/>
              </a:rPr>
              <a:t>武術聯合會。</a:t>
            </a:r>
            <a:endParaRPr lang="en-US" altLang="zh-TW" sz="1400" dirty="0">
              <a:latin typeface="微軟正黑體" panose="020B0604030504040204" pitchFamily="34" charset="-120"/>
              <a:ea typeface="微軟正黑體" panose="020B0604030504040204" pitchFamily="34" charset="-120"/>
            </a:endParaRPr>
          </a:p>
          <a:p>
            <a:pPr marL="358775" indent="-358775" hangingPunct="0">
              <a:lnSpc>
                <a:spcPct val="100000"/>
              </a:lnSpc>
              <a:spcAft>
                <a:spcPts val="1200"/>
              </a:spcAft>
              <a:buClr>
                <a:schemeClr val="dk1"/>
              </a:buClr>
              <a:buSzPct val="100000"/>
              <a:buFont typeface="+mj-lt"/>
              <a:buAutoNum type="arabicPeriod" startAt="7"/>
              <a:tabLst>
                <a:tab pos="358775" algn="l"/>
              </a:tabLst>
            </a:pPr>
            <a:r>
              <a:rPr lang="zh-TW" altLang="en-US" sz="1400" dirty="0" smtClean="0">
                <a:latin typeface="微軟正黑體" panose="020B0604030504040204" pitchFamily="34" charset="-120"/>
                <a:ea typeface="微軟正黑體" panose="020B0604030504040204" pitchFamily="34" charset="-120"/>
              </a:rPr>
              <a:t>復旦大學</a:t>
            </a:r>
            <a:r>
              <a:rPr lang="en-US" altLang="zh-TW" sz="1400" dirty="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2021)</a:t>
            </a:r>
            <a:r>
              <a:rPr lang="zh-TW" altLang="en-US" sz="1400" dirty="0" smtClean="0">
                <a:latin typeface="微軟正黑體" panose="020B0604030504040204" pitchFamily="34" charset="-120"/>
                <a:ea typeface="微軟正黑體" panose="020B0604030504040204" pitchFamily="34" charset="-120"/>
              </a:rPr>
              <a:t>。網絡課堂：</a:t>
            </a:r>
            <a:r>
              <a:rPr lang="zh-TW" altLang="en-US" sz="1400" dirty="0">
                <a:latin typeface="微軟正黑體" panose="020B0604030504040204" pitchFamily="34" charset="-120"/>
                <a:ea typeface="微軟正黑體" panose="020B0604030504040204" pitchFamily="34" charset="-120"/>
              </a:rPr>
              <a:t>武術</a:t>
            </a:r>
            <a:r>
              <a:rPr lang="zh-TW" altLang="en-US" sz="1400" dirty="0" smtClean="0">
                <a:latin typeface="微軟正黑體" panose="020B0604030504040204" pitchFamily="34" charset="-120"/>
                <a:ea typeface="微軟正黑體" panose="020B0604030504040204" pitchFamily="34" charset="-120"/>
              </a:rPr>
              <a:t>理論。取自</a:t>
            </a:r>
            <a:r>
              <a:rPr lang="en-US" altLang="zh-TW" sz="1400" dirty="0" smtClean="0">
                <a:latin typeface="微軟正黑體" panose="020B0604030504040204" pitchFamily="34" charset="-120"/>
                <a:ea typeface="微軟正黑體" panose="020B0604030504040204" pitchFamily="34" charset="-120"/>
              </a:rPr>
              <a:t>http</a:t>
            </a:r>
            <a:r>
              <a:rPr lang="en-US" altLang="zh-TW" sz="1400" dirty="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fdjpkc.fudan.edu.cn/d201109/11490/list.htm</a:t>
            </a:r>
          </a:p>
          <a:p>
            <a:pPr marL="358775" indent="-358775" hangingPunct="0">
              <a:lnSpc>
                <a:spcPct val="100000"/>
              </a:lnSpc>
              <a:spcAft>
                <a:spcPts val="1200"/>
              </a:spcAft>
              <a:buClr>
                <a:schemeClr val="dk1"/>
              </a:buClr>
              <a:buSzPct val="100000"/>
              <a:buFont typeface="Frank Ruhl Libre Light"/>
              <a:buAutoNum type="arabicPeriod" startAt="7"/>
              <a:tabLst>
                <a:tab pos="358775" algn="l"/>
              </a:tabLst>
            </a:pPr>
            <a:r>
              <a:rPr lang="zh-TW" altLang="en-US" sz="1400" dirty="0">
                <a:latin typeface="微軟正黑體" panose="020B0604030504040204" pitchFamily="34" charset="-120"/>
                <a:ea typeface="微軟正黑體" panose="020B0604030504040204" pitchFamily="34" charset="-120"/>
              </a:rPr>
              <a:t>盧飛宏</a:t>
            </a:r>
            <a:r>
              <a:rPr lang="en-US" altLang="zh-TW" sz="1400" dirty="0">
                <a:latin typeface="微軟正黑體" panose="020B0604030504040204" pitchFamily="34" charset="-120"/>
                <a:ea typeface="微軟正黑體" panose="020B0604030504040204" pitchFamily="34" charset="-120"/>
              </a:rPr>
              <a:t>(2020)</a:t>
            </a:r>
            <a:r>
              <a:rPr lang="zh-TW" altLang="en-US"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武術是中華文化的精神標識和內核</a:t>
            </a:r>
            <a:r>
              <a:rPr lang="zh-TW" altLang="en-US" sz="1400" dirty="0">
                <a:latin typeface="微軟正黑體" panose="020B0604030504040204" pitchFamily="34" charset="-120"/>
                <a:ea typeface="微軟正黑體" panose="020B0604030504040204" pitchFamily="34" charset="-120"/>
              </a:rPr>
              <a:t>。取</a:t>
            </a:r>
            <a:r>
              <a:rPr lang="zh-TW" altLang="en-US" sz="1400" dirty="0" smtClean="0">
                <a:latin typeface="微軟正黑體" panose="020B0604030504040204" pitchFamily="34" charset="-120"/>
                <a:ea typeface="微軟正黑體" panose="020B0604030504040204" pitchFamily="34" charset="-120"/>
              </a:rPr>
              <a:t>自</a:t>
            </a:r>
            <a:r>
              <a:rPr lang="en-US" altLang="zh-TW" sz="1400" dirty="0">
                <a:latin typeface="微軟正黑體" panose="020B0604030504040204" pitchFamily="34" charset="-120"/>
                <a:ea typeface="微軟正黑體" panose="020B0604030504040204" pitchFamily="34" charset="-120"/>
              </a:rPr>
              <a:t>http://www.wenshengquan.net.cn/wap/qmccyjy/1959.html</a:t>
            </a:r>
          </a:p>
          <a:p>
            <a:pPr marL="358775" indent="-358775" hangingPunct="0">
              <a:lnSpc>
                <a:spcPct val="100000"/>
              </a:lnSpc>
              <a:spcAft>
                <a:spcPts val="600"/>
              </a:spcAft>
              <a:buClr>
                <a:schemeClr val="dk1"/>
              </a:buClr>
              <a:buSzPct val="100000"/>
              <a:buAutoNum type="arabicPeriod" startAt="7"/>
              <a:tabLst>
                <a:tab pos="358775" algn="l"/>
              </a:tabLst>
            </a:pPr>
            <a:endParaRPr lang="en-US" altLang="zh-TW" sz="1400" dirty="0" smtClean="0">
              <a:latin typeface="微軟正黑體" panose="020B0604030504040204" pitchFamily="34" charset="-120"/>
              <a:ea typeface="微軟正黑體" panose="020B0604030504040204" pitchFamily="34" charset="-120"/>
            </a:endParaRPr>
          </a:p>
          <a:p>
            <a:pPr marL="358775" indent="-358775" hangingPunct="0">
              <a:lnSpc>
                <a:spcPts val="1400"/>
              </a:lnSpc>
              <a:spcAft>
                <a:spcPts val="600"/>
              </a:spcAft>
              <a:buClr>
                <a:schemeClr val="dk1"/>
              </a:buClr>
              <a:buSzPct val="55000"/>
              <a:buNone/>
              <a:tabLst>
                <a:tab pos="358775" algn="l"/>
              </a:tabLst>
            </a:pPr>
            <a:r>
              <a:rPr lang="en-US" altLang="zh-TW" sz="1400" dirty="0">
                <a:latin typeface="微軟正黑體" panose="020B0604030504040204" pitchFamily="34" charset="-120"/>
                <a:ea typeface="微軟正黑體" panose="020B0604030504040204" pitchFamily="34" charset="-120"/>
              </a:rPr>
              <a:t>	</a:t>
            </a:r>
          </a:p>
          <a:p>
            <a:pPr marL="358775" indent="-358775" hangingPunct="0">
              <a:lnSpc>
                <a:spcPct val="100000"/>
              </a:lnSpc>
              <a:spcAft>
                <a:spcPts val="600"/>
              </a:spcAft>
              <a:buClr>
                <a:schemeClr val="dk1"/>
              </a:buClr>
              <a:buSzPct val="100000"/>
              <a:buAutoNum type="arabicPeriod" startAt="6"/>
              <a:tabLst>
                <a:tab pos="358775" algn="l"/>
              </a:tabLst>
            </a:pPr>
            <a:endParaRPr lang="en-US" altLang="zh-TW" sz="1400" dirty="0" smtClean="0">
              <a:latin typeface="微軟正黑體" panose="020B0604030504040204" pitchFamily="34" charset="-120"/>
              <a:ea typeface="微軟正黑體" panose="020B0604030504040204" pitchFamily="34" charset="-120"/>
            </a:endParaRPr>
          </a:p>
          <a:p>
            <a:pPr marL="358775" indent="-358775" hangingPunct="0">
              <a:lnSpc>
                <a:spcPts val="1400"/>
              </a:lnSpc>
              <a:spcAft>
                <a:spcPts val="600"/>
              </a:spcAft>
              <a:buClr>
                <a:schemeClr val="dk1"/>
              </a:buClr>
              <a:buSzPct val="55000"/>
              <a:buAutoNum type="arabicPeriod" startAt="6"/>
              <a:tabLst>
                <a:tab pos="358775" algn="l"/>
              </a:tabLst>
            </a:pPr>
            <a:endParaRPr lang="en-US" altLang="zh-TW" sz="1400" dirty="0" smtClean="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endParaRPr lang="en-US" altLang="zh-TW" sz="1400" dirty="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27</a:t>
            </a:fld>
            <a:endParaRPr>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10224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19925"/>
            <a:ext cx="7061700" cy="69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中國武術歷史</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1041075" y="1575879"/>
            <a:ext cx="6964639" cy="2778975"/>
          </a:xfrm>
          <a:prstGeom prst="rect">
            <a:avLst/>
          </a:prstGeom>
        </p:spPr>
        <p:txBody>
          <a:bodyPr spcFirstLastPara="1" wrap="square" lIns="0" tIns="0" rIns="0" bIns="0" anchor="t" anchorCtr="0">
            <a:noAutofit/>
          </a:bodyPr>
          <a:lstStyle/>
          <a:p>
            <a:pPr marL="342900" lvl="0" indent="-342900" algn="just" hangingPunct="0">
              <a:lnSpc>
                <a:spcPts val="3000"/>
              </a:lnSpc>
              <a:spcAft>
                <a:spcPts val="1200"/>
              </a:spcAft>
              <a:buClr>
                <a:schemeClr val="dk1"/>
              </a:buClr>
              <a:buSzPts val="1100"/>
              <a:buFont typeface="Wingdings" panose="05000000000000000000" pitchFamily="2" charset="2"/>
              <a:buChar char="l"/>
            </a:pPr>
            <a:r>
              <a:rPr lang="zh-CN" altLang="en-US" sz="2200" dirty="0" smtClean="0">
                <a:latin typeface="微軟正黑體" panose="020B0604030504040204" pitchFamily="34" charset="-120"/>
                <a:ea typeface="微軟正黑體" panose="020B0604030504040204" pitchFamily="34" charset="-120"/>
              </a:rPr>
              <a:t>武術</a:t>
            </a:r>
            <a:r>
              <a:rPr lang="zh-TW" altLang="en-US" sz="2200" dirty="0" smtClean="0">
                <a:latin typeface="微軟正黑體" panose="020B0604030504040204" pitchFamily="34" charset="-120"/>
                <a:ea typeface="微軟正黑體" panose="020B0604030504040204" pitchFamily="34" charset="-120"/>
              </a:rPr>
              <a:t>是一項</a:t>
            </a:r>
            <a:r>
              <a:rPr lang="zh-CN" altLang="en-US" sz="2200" dirty="0" smtClean="0">
                <a:latin typeface="微軟正黑體" panose="020B0604030504040204" pitchFamily="34" charset="-120"/>
                <a:ea typeface="微軟正黑體" panose="020B0604030504040204" pitchFamily="34" charset="-120"/>
              </a:rPr>
              <a:t>傳統</a:t>
            </a:r>
            <a:r>
              <a:rPr lang="zh-CN" altLang="en-US" sz="2200" dirty="0">
                <a:latin typeface="微軟正黑體" panose="020B0604030504040204" pitchFamily="34" charset="-120"/>
                <a:ea typeface="微軟正黑體" panose="020B0604030504040204" pitchFamily="34" charset="-120"/>
              </a:rPr>
              <a:t>體育</a:t>
            </a:r>
            <a:r>
              <a:rPr lang="zh-TW" altLang="en-US" sz="2200" dirty="0" smtClean="0">
                <a:latin typeface="微軟正黑體" panose="020B0604030504040204" pitchFamily="34" charset="-120"/>
                <a:ea typeface="微軟正黑體" panose="020B0604030504040204" pitchFamily="34" charset="-120"/>
              </a:rPr>
              <a:t>項目，</a:t>
            </a:r>
            <a:r>
              <a:rPr lang="zh-CN" altLang="en-US" sz="2200" dirty="0" smtClean="0">
                <a:latin typeface="微軟正黑體" panose="020B0604030504040204" pitchFamily="34" charset="-120"/>
                <a:ea typeface="微軟正黑體" panose="020B0604030504040204" pitchFamily="34" charset="-120"/>
              </a:rPr>
              <a:t>主要</a:t>
            </a:r>
            <a:r>
              <a:rPr lang="zh-CN" altLang="en-US" sz="2200" dirty="0">
                <a:latin typeface="微軟正黑體" panose="020B0604030504040204" pitchFamily="34" charset="-120"/>
                <a:ea typeface="微軟正黑體" panose="020B0604030504040204" pitchFamily="34" charset="-120"/>
              </a:rPr>
              <a:t>內容</a:t>
            </a:r>
            <a:r>
              <a:rPr lang="zh-CN" altLang="en-US" sz="2200" dirty="0" smtClean="0">
                <a:latin typeface="微軟正黑體" panose="020B0604030504040204" pitchFamily="34" charset="-120"/>
                <a:ea typeface="微軟正黑體" panose="020B0604030504040204" pitchFamily="34" charset="-120"/>
              </a:rPr>
              <a:t>是技擊動作，</a:t>
            </a:r>
            <a:r>
              <a:rPr lang="zh-CN" altLang="en-US" sz="2200" dirty="0">
                <a:latin typeface="微軟正黑體" panose="020B0604030504040204" pitchFamily="34" charset="-120"/>
                <a:ea typeface="微軟正黑體" panose="020B0604030504040204" pitchFamily="34" charset="-120"/>
              </a:rPr>
              <a:t>以套路、搏鬥和功法</a:t>
            </a:r>
            <a:r>
              <a:rPr lang="zh-CN" altLang="en-US" sz="2200" dirty="0" smtClean="0">
                <a:latin typeface="微軟正黑體" panose="020B0604030504040204" pitchFamily="34" charset="-120"/>
                <a:ea typeface="微軟正黑體" panose="020B0604030504040204" pitchFamily="34" charset="-120"/>
              </a:rPr>
              <a:t>為運動形式</a:t>
            </a:r>
            <a:r>
              <a:rPr lang="zh-TW" altLang="en-US" sz="2200" dirty="0" smtClean="0">
                <a:latin typeface="微軟正黑體" panose="020B0604030504040204" pitchFamily="34" charset="-120"/>
                <a:ea typeface="微軟正黑體" panose="020B0604030504040204" pitchFamily="34" charset="-120"/>
              </a:rPr>
              <a:t>，同時</a:t>
            </a:r>
            <a:r>
              <a:rPr lang="zh-CN" altLang="en-US" sz="2200" dirty="0" smtClean="0">
                <a:latin typeface="微軟正黑體" panose="020B0604030504040204" pitchFamily="34" charset="-120"/>
                <a:ea typeface="微軟正黑體" panose="020B0604030504040204" pitchFamily="34" charset="-120"/>
              </a:rPr>
              <a:t>注重</a:t>
            </a:r>
            <a:r>
              <a:rPr lang="zh-CN" altLang="en-US" sz="2200" dirty="0">
                <a:latin typeface="微軟正黑體" panose="020B0604030504040204" pitchFamily="34" charset="-120"/>
                <a:ea typeface="微軟正黑體" panose="020B0604030504040204" pitchFamily="34" charset="-120"/>
              </a:rPr>
              <a:t>內外兼</a:t>
            </a:r>
            <a:r>
              <a:rPr lang="zh-CN" altLang="en-US" sz="2200" dirty="0" smtClean="0">
                <a:latin typeface="微軟正黑體" panose="020B0604030504040204" pitchFamily="34" charset="-120"/>
                <a:ea typeface="微軟正黑體" panose="020B0604030504040204" pitchFamily="34" charset="-120"/>
              </a:rPr>
              <a:t>修。</a:t>
            </a:r>
            <a:endParaRPr lang="en-US" altLang="zh-CN" sz="2200" dirty="0" smtClean="0">
              <a:latin typeface="微軟正黑體" panose="020B0604030504040204" pitchFamily="34" charset="-120"/>
              <a:ea typeface="微軟正黑體" panose="020B0604030504040204" pitchFamily="34" charset="-120"/>
            </a:endParaRPr>
          </a:p>
          <a:p>
            <a:pPr marL="342900" lvl="0" indent="-342900" algn="just" hangingPunct="0">
              <a:lnSpc>
                <a:spcPts val="3000"/>
              </a:lnSpc>
              <a:spcAft>
                <a:spcPts val="1200"/>
              </a:spcAft>
              <a:buClr>
                <a:schemeClr val="dk1"/>
              </a:buClr>
              <a:buSzPts val="1100"/>
              <a:buFont typeface="Wingdings" panose="05000000000000000000" pitchFamily="2" charset="2"/>
              <a:buChar char="l"/>
            </a:pPr>
            <a:r>
              <a:rPr lang="zh-CN" altLang="en-US" sz="2200" dirty="0" smtClean="0">
                <a:latin typeface="微軟正黑體" panose="020B0604030504040204" pitchFamily="34" charset="-120"/>
                <a:ea typeface="微軟正黑體" panose="020B0604030504040204" pitchFamily="34" charset="-120"/>
              </a:rPr>
              <a:t>武術</a:t>
            </a:r>
            <a:r>
              <a:rPr lang="zh-TW" altLang="en-US" sz="2200" dirty="0" smtClean="0">
                <a:latin typeface="微軟正黑體" panose="020B0604030504040204" pitchFamily="34" charset="-120"/>
                <a:ea typeface="微軟正黑體" panose="020B0604030504040204" pitchFamily="34" charset="-120"/>
              </a:rPr>
              <a:t>的基本特徵包括</a:t>
            </a:r>
            <a:r>
              <a:rPr lang="zh-CN" altLang="en-US" sz="2200" dirty="0" smtClean="0">
                <a:latin typeface="微軟正黑體" panose="020B0604030504040204" pitchFamily="34" charset="-120"/>
                <a:ea typeface="微軟正黑體" panose="020B0604030504040204" pitchFamily="34" charset="-120"/>
              </a:rPr>
              <a:t>踢</a:t>
            </a:r>
            <a:r>
              <a:rPr lang="zh-CN" altLang="en-US" sz="2200" dirty="0">
                <a:latin typeface="微軟正黑體" panose="020B0604030504040204" pitchFamily="34" charset="-120"/>
                <a:ea typeface="微軟正黑體" panose="020B0604030504040204" pitchFamily="34" charset="-120"/>
              </a:rPr>
              <a:t>、打、摔、拿、擊、刺等技擊</a:t>
            </a:r>
            <a:r>
              <a:rPr lang="zh-CN" altLang="en-US" sz="2200" dirty="0" smtClean="0">
                <a:latin typeface="微軟正黑體" panose="020B0604030504040204" pitchFamily="34" charset="-120"/>
                <a:ea typeface="微軟正黑體" panose="020B0604030504040204" pitchFamily="34" charset="-120"/>
              </a:rPr>
              <a:t>動作，</a:t>
            </a:r>
            <a:r>
              <a:rPr lang="zh-TW" altLang="en-US" sz="2200" dirty="0">
                <a:latin typeface="微軟正黑體" panose="020B0604030504040204" pitchFamily="34" charset="-120"/>
                <a:ea typeface="微軟正黑體" panose="020B0604030504040204" pitchFamily="34" charset="-120"/>
              </a:rPr>
              <a:t>不僅有變化多端的</a:t>
            </a:r>
            <a:r>
              <a:rPr lang="zh-TW" altLang="en-US" sz="2200" b="1" dirty="0">
                <a:solidFill>
                  <a:srgbClr val="0070C0"/>
                </a:solidFill>
                <a:latin typeface="微軟正黑體" panose="020B0604030504040204" pitchFamily="34" charset="-120"/>
                <a:ea typeface="微軟正黑體" panose="020B0604030504040204" pitchFamily="34" charset="-120"/>
              </a:rPr>
              <a:t>徒手技法</a:t>
            </a:r>
            <a:r>
              <a:rPr lang="zh-TW" altLang="en-US" sz="2200" dirty="0">
                <a:latin typeface="微軟正黑體" panose="020B0604030504040204" pitchFamily="34" charset="-120"/>
                <a:ea typeface="微軟正黑體" panose="020B0604030504040204" pitchFamily="34" charset="-120"/>
              </a:rPr>
              <a:t>，還有</a:t>
            </a:r>
            <a:r>
              <a:rPr lang="zh-TW" altLang="en-US" sz="2200" dirty="0" smtClean="0">
                <a:latin typeface="微軟正黑體" panose="020B0604030504040204" pitchFamily="34" charset="-120"/>
                <a:ea typeface="微軟正黑體" panose="020B0604030504040204" pitchFamily="34" charset="-120"/>
              </a:rPr>
              <a:t>多種令人</a:t>
            </a:r>
            <a:r>
              <a:rPr lang="zh-TW" altLang="en-US" sz="2200" dirty="0">
                <a:latin typeface="微軟正黑體" panose="020B0604030504040204" pitchFamily="34" charset="-120"/>
                <a:ea typeface="微軟正黑體" panose="020B0604030504040204" pitchFamily="34" charset="-120"/>
              </a:rPr>
              <a:t>嘆為觀止的</a:t>
            </a:r>
            <a:r>
              <a:rPr lang="zh-TW" altLang="en-US" sz="2200" b="1" dirty="0">
                <a:solidFill>
                  <a:srgbClr val="0070C0"/>
                </a:solidFill>
                <a:latin typeface="微軟正黑體" panose="020B0604030504040204" pitchFamily="34" charset="-120"/>
                <a:ea typeface="微軟正黑體" panose="020B0604030504040204" pitchFamily="34" charset="-120"/>
              </a:rPr>
              <a:t>器械武藝</a:t>
            </a:r>
            <a:r>
              <a:rPr lang="zh-TW" altLang="en-US" sz="2200" b="1" dirty="0">
                <a:solidFill>
                  <a:schemeClr val="tx1"/>
                </a:solidFill>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除單練還有對練及集體演練，是中國古代主要軍事訓練及民間體育的活動</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3</a:t>
            </a:fld>
            <a:endParaRPr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19925"/>
            <a:ext cx="7061700" cy="69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中國武術歷史</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1041075" y="1595335"/>
            <a:ext cx="6984244" cy="2720609"/>
          </a:xfrm>
          <a:prstGeom prst="rect">
            <a:avLst/>
          </a:prstGeom>
        </p:spPr>
        <p:txBody>
          <a:bodyPr spcFirstLastPara="1" wrap="square" lIns="0" tIns="0" rIns="0" bIns="0" anchor="t" anchorCtr="0">
            <a:noAutofit/>
          </a:bodyPr>
          <a:lstStyle/>
          <a:p>
            <a:pPr marL="342900" indent="-342900" algn="just" hangingPunct="0">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「武術」一詞，最早見於蕭統</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文選</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中南朝宋延年</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皇太子釋奠會</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詩。自此「技擊」、「武藝」、「武術」互稱。</a:t>
            </a:r>
            <a:r>
              <a:rPr lang="en-US" altLang="zh-TW" sz="2200" dirty="0">
                <a:latin typeface="微軟正黑體" panose="020B0604030504040204" pitchFamily="34" charset="-120"/>
                <a:ea typeface="微軟正黑體" panose="020B0604030504040204" pitchFamily="34" charset="-120"/>
              </a:rPr>
              <a:t>1949</a:t>
            </a:r>
            <a:r>
              <a:rPr lang="zh-TW" altLang="en-US" sz="2200" dirty="0">
                <a:latin typeface="微軟正黑體" panose="020B0604030504040204" pitchFamily="34" charset="-120"/>
                <a:ea typeface="微軟正黑體" panose="020B0604030504040204" pitchFamily="34" charset="-120"/>
              </a:rPr>
              <a:t>年後「武術」得到更體系的整理和提高，於更成為國際性體育項目之一。</a:t>
            </a:r>
            <a:endParaRPr lang="en-US" altLang="zh-TW" sz="2200" dirty="0">
              <a:latin typeface="微軟正黑體" panose="020B0604030504040204" pitchFamily="34" charset="-120"/>
              <a:ea typeface="微軟正黑體" panose="020B0604030504040204" pitchFamily="34" charset="-120"/>
            </a:endParaRPr>
          </a:p>
          <a:p>
            <a:pPr marL="342900" lvl="0" indent="-342900" algn="just" hangingPunct="0">
              <a:lnSpc>
                <a:spcPts val="2500"/>
              </a:lnSpc>
              <a:spcAft>
                <a:spcPts val="1200"/>
              </a:spcAft>
              <a:buClr>
                <a:schemeClr val="dk1"/>
              </a:buClr>
              <a:buSzPts val="1100"/>
              <a:buFont typeface="Wingdings" panose="05000000000000000000" pitchFamily="2" charset="2"/>
              <a:buChar char="l"/>
            </a:pPr>
            <a:endParaRPr lang="zh-TW" altLang="en-US"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4</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96294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29450"/>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中國武術門派</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893773" y="1615155"/>
            <a:ext cx="7363327" cy="1840469"/>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武術門派繁多，就其總體而論，有</a:t>
            </a:r>
            <a:r>
              <a:rPr lang="zh-TW" altLang="en-US" sz="2400" b="1" dirty="0">
                <a:solidFill>
                  <a:srgbClr val="0070C0"/>
                </a:solidFill>
                <a:latin typeface="微軟正黑體" panose="020B0604030504040204" pitchFamily="34" charset="-120"/>
                <a:ea typeface="微軟正黑體" panose="020B0604030504040204" pitchFamily="34" charset="-120"/>
              </a:rPr>
              <a:t>內外家</a:t>
            </a:r>
            <a:r>
              <a:rPr lang="zh-TW" altLang="en-US" sz="2400" dirty="0">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南北拳</a:t>
            </a:r>
            <a:r>
              <a:rPr lang="zh-TW" altLang="en-US" sz="2400" dirty="0">
                <a:latin typeface="微軟正黑體" panose="020B0604030504040204" pitchFamily="34" charset="-120"/>
                <a:ea typeface="微軟正黑體" panose="020B0604030504040204" pitchFamily="34" charset="-120"/>
              </a:rPr>
              <a:t>之區分。內家拳以太極、形意、八卦三門較為普及；外家普遍統稱少林，分南北兩大流派。</a:t>
            </a:r>
            <a:endParaRPr lang="en-US" altLang="zh-TW" sz="2400" dirty="0">
              <a:latin typeface="微軟正黑體" panose="020B0604030504040204" pitchFamily="34" charset="-120"/>
              <a:ea typeface="微軟正黑體" panose="020B0604030504040204" pitchFamily="34" charset="-120"/>
            </a:endParaRPr>
          </a:p>
          <a:p>
            <a:pPr marL="0" lvl="0" indent="0" algn="ctr">
              <a:spcBef>
                <a:spcPts val="1800"/>
              </a:spcBef>
              <a:spcAft>
                <a:spcPts val="1200"/>
              </a:spcAft>
              <a:buClr>
                <a:schemeClr val="dk1"/>
              </a:buClr>
              <a:buSzPts val="1100"/>
              <a:buNone/>
            </a:pPr>
            <a:r>
              <a:rPr lang="zh-TW" altLang="en-US" sz="2400" b="1" dirty="0">
                <a:solidFill>
                  <a:srgbClr val="00B050"/>
                </a:solidFill>
                <a:latin typeface="微軟正黑體" panose="020B0604030504040204" pitchFamily="34" charset="-120"/>
                <a:ea typeface="微軟正黑體" panose="020B0604030504040204" pitchFamily="34" charset="-120"/>
              </a:rPr>
              <a:t>考考你：你知道少林寺位於中國哪個省份嗎？</a:t>
            </a:r>
            <a:endParaRPr lang="en-US" altLang="zh-TW" sz="2400" b="1" dirty="0">
              <a:solidFill>
                <a:srgbClr val="00B050"/>
              </a:solidFill>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5</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3703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29450"/>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少林寺</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893774" y="1615155"/>
            <a:ext cx="7335826" cy="1840469"/>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少林寺位於</a:t>
            </a:r>
            <a:r>
              <a:rPr lang="zh-TW" altLang="en-US" sz="2400" b="1" dirty="0">
                <a:solidFill>
                  <a:srgbClr val="0070C0"/>
                </a:solidFill>
                <a:latin typeface="微軟正黑體" panose="020B0604030504040204" pitchFamily="34" charset="-120"/>
                <a:ea typeface="微軟正黑體" panose="020B0604030504040204" pitchFamily="34" charset="-120"/>
              </a:rPr>
              <a:t>中國河南省登封市</a:t>
            </a:r>
            <a:r>
              <a:rPr lang="zh-CN" altLang="en-US" sz="2400" dirty="0">
                <a:solidFill>
                  <a:schemeClr val="tx1"/>
                </a:solidFill>
                <a:latin typeface="微軟正黑體" panose="020B0604030504040204" pitchFamily="34" charset="-120"/>
                <a:ea typeface="微軟正黑體" panose="020B0604030504040204" pitchFamily="34" charset="-120"/>
              </a:rPr>
              <a:t>嵩山少林景區</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lvl="0" indent="-342900" algn="just">
              <a:spcAft>
                <a:spcPts val="1200"/>
              </a:spcAft>
              <a:buClr>
                <a:schemeClr val="dk1"/>
              </a:buClr>
              <a:buSzPts val="1100"/>
              <a:buFont typeface="Wingdings" panose="05000000000000000000" pitchFamily="2" charset="2"/>
              <a:buChar char="l"/>
            </a:pPr>
            <a:r>
              <a:rPr lang="zh-CN" altLang="en-US" sz="2400" dirty="0">
                <a:latin typeface="微軟正黑體" panose="020B0604030504040204" pitchFamily="34" charset="-120"/>
                <a:ea typeface="微軟正黑體" panose="020B0604030504040204" pitchFamily="34" charset="-120"/>
              </a:rPr>
              <a:t>始建</a:t>
            </a:r>
            <a:r>
              <a:rPr lang="zh-TW" altLang="en-US" sz="2400" dirty="0">
                <a:latin typeface="微軟正黑體" panose="020B0604030504040204" pitchFamily="34" charset="-120"/>
                <a:ea typeface="微軟正黑體" panose="020B0604030504040204" pitchFamily="34" charset="-120"/>
              </a:rPr>
              <a:t>於</a:t>
            </a:r>
            <a:r>
              <a:rPr lang="zh-CN" altLang="en-US" sz="2400" dirty="0">
                <a:latin typeface="微軟正黑體" panose="020B0604030504040204" pitchFamily="34" charset="-120"/>
                <a:ea typeface="微軟正黑體" panose="020B0604030504040204" pitchFamily="34" charset="-120"/>
              </a:rPr>
              <a:t>北魏孝文帝太和十九年（西元</a:t>
            </a:r>
            <a:r>
              <a:rPr lang="en-US" altLang="zh-CN" sz="2400" dirty="0">
                <a:latin typeface="微軟正黑體" panose="020B0604030504040204" pitchFamily="34" charset="-120"/>
                <a:ea typeface="微軟正黑體" panose="020B0604030504040204" pitchFamily="34" charset="-120"/>
              </a:rPr>
              <a:t>495</a:t>
            </a:r>
            <a:r>
              <a:rPr lang="zh-CN" altLang="en-US" sz="2400" dirty="0">
                <a:latin typeface="微軟正黑體" panose="020B0604030504040204" pitchFamily="34" charset="-120"/>
                <a:ea typeface="微軟正黑體" panose="020B0604030504040204" pitchFamily="34" charset="-120"/>
              </a:rPr>
              <a:t>年），是孝文帝為安頓印度高僧跋陀落跡傳教而興建的一座寺院，因其建在少室山下的叢林茂密之處</a:t>
            </a:r>
            <a:r>
              <a:rPr lang="zh-TW" altLang="en-US" sz="2400" dirty="0">
                <a:latin typeface="微軟正黑體" panose="020B0604030504040204" pitchFamily="34" charset="-120"/>
                <a:ea typeface="微軟正黑體" panose="020B0604030504040204" pitchFamily="34" charset="-120"/>
              </a:rPr>
              <a:t>而命</a:t>
            </a:r>
            <a:r>
              <a:rPr lang="zh-CN" altLang="en-US" sz="2400" dirty="0">
                <a:latin typeface="微軟正黑體" panose="020B0604030504040204" pitchFamily="34" charset="-120"/>
                <a:ea typeface="微軟正黑體" panose="020B0604030504040204" pitchFamily="34" charset="-120"/>
              </a:rPr>
              <a:t>名</a:t>
            </a:r>
            <a:r>
              <a:rPr lang="zh-TW" altLang="en-US" sz="2400" dirty="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6</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712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29450"/>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少林寺</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893773" y="1615155"/>
            <a:ext cx="7363327" cy="1840469"/>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CN" altLang="en-US" sz="2400" dirty="0">
                <a:latin typeface="微軟正黑體" panose="020B0604030504040204" pitchFamily="34" charset="-120"/>
                <a:ea typeface="微軟正黑體" panose="020B0604030504040204" pitchFamily="34" charset="-120"/>
              </a:rPr>
              <a:t>北魏孝昌三年（西元</a:t>
            </a:r>
            <a:r>
              <a:rPr lang="en-US" altLang="zh-CN" sz="2400" dirty="0">
                <a:latin typeface="微軟正黑體" panose="020B0604030504040204" pitchFamily="34" charset="-120"/>
                <a:ea typeface="微軟正黑體" panose="020B0604030504040204" pitchFamily="34" charset="-120"/>
              </a:rPr>
              <a:t>525</a:t>
            </a:r>
            <a:r>
              <a:rPr lang="zh-CN" altLang="en-US" sz="2400" dirty="0">
                <a:latin typeface="微軟正黑體" panose="020B0604030504040204" pitchFamily="34" charset="-120"/>
                <a:ea typeface="微軟正黑體" panose="020B0604030504040204" pitchFamily="34" charset="-120"/>
              </a:rPr>
              <a:t>年），西天第二十八祖</a:t>
            </a:r>
            <a:r>
              <a:rPr lang="zh-CN" altLang="en-US" sz="2400" b="1" dirty="0">
                <a:solidFill>
                  <a:srgbClr val="0070C0"/>
                </a:solidFill>
                <a:latin typeface="微軟正黑體" panose="020B0604030504040204" pitchFamily="34" charset="-120"/>
                <a:ea typeface="微軟正黑體" panose="020B0604030504040204" pitchFamily="34" charset="-120"/>
              </a:rPr>
              <a:t>菩提達摩</a:t>
            </a:r>
            <a:r>
              <a:rPr lang="zh-CN" altLang="en-US" sz="2400" dirty="0">
                <a:latin typeface="微軟正黑體" panose="020B0604030504040204" pitchFamily="34" charset="-120"/>
                <a:ea typeface="微軟正黑體" panose="020B0604030504040204" pitchFamily="34" charset="-120"/>
              </a:rPr>
              <a:t>從南天竺國來到中國，在少林寺面壁九年，首創禪宗。</a:t>
            </a:r>
            <a:endParaRPr lang="en-US" altLang="zh-CN" sz="2400" dirty="0">
              <a:latin typeface="微軟正黑體" panose="020B0604030504040204" pitchFamily="34" charset="-120"/>
              <a:ea typeface="微軟正黑體" panose="020B0604030504040204" pitchFamily="34" charset="-120"/>
            </a:endParaRPr>
          </a:p>
          <a:p>
            <a:pPr marL="342900" lvl="0" indent="-342900" algn="just">
              <a:spcAft>
                <a:spcPts val="1200"/>
              </a:spcAft>
              <a:buClr>
                <a:schemeClr val="dk1"/>
              </a:buClr>
              <a:buSzPts val="1100"/>
              <a:buFont typeface="Wingdings" panose="05000000000000000000" pitchFamily="2" charset="2"/>
              <a:buChar char="l"/>
            </a:pPr>
            <a:r>
              <a:rPr lang="zh-CN" altLang="en-US" sz="2400" dirty="0">
                <a:latin typeface="微軟正黑體" panose="020B0604030504040204" pitchFamily="34" charset="-120"/>
                <a:ea typeface="微軟正黑體" panose="020B0604030504040204" pitchFamily="34" charset="-120"/>
              </a:rPr>
              <a:t>唐初，少林十三棍僧救駕秦王李世民有功，獲得</a:t>
            </a:r>
            <a:r>
              <a:rPr lang="zh-TW" altLang="en-US" sz="2400" dirty="0">
                <a:latin typeface="微軟正黑體" panose="020B0604030504040204" pitchFamily="34" charset="-120"/>
                <a:ea typeface="微軟正黑體" panose="020B0604030504040204" pitchFamily="34" charset="-120"/>
              </a:rPr>
              <a:t>「</a:t>
            </a:r>
            <a:r>
              <a:rPr lang="zh-CN" altLang="en-US" sz="2400" dirty="0">
                <a:latin typeface="微軟正黑體" panose="020B0604030504040204" pitchFamily="34" charset="-120"/>
                <a:ea typeface="微軟正黑體" panose="020B0604030504040204" pitchFamily="34" charset="-120"/>
              </a:rPr>
              <a:t>天下第一名刹</a:t>
            </a:r>
            <a:r>
              <a:rPr lang="zh-TW" altLang="en-US" sz="2400" dirty="0">
                <a:latin typeface="微軟正黑體" panose="020B0604030504040204" pitchFamily="34" charset="-120"/>
                <a:ea typeface="微軟正黑體" panose="020B0604030504040204" pitchFamily="34" charset="-120"/>
              </a:rPr>
              <a:t>」</a:t>
            </a:r>
            <a:r>
              <a:rPr lang="zh-CN" altLang="en-US" sz="2400" dirty="0">
                <a:latin typeface="微軟正黑體" panose="020B0604030504040204" pitchFamily="34" charset="-120"/>
                <a:ea typeface="微軟正黑體" panose="020B0604030504040204" pitchFamily="34" charset="-120"/>
              </a:rPr>
              <a:t>的美譽。少林寺不僅</a:t>
            </a:r>
            <a:r>
              <a:rPr lang="zh-TW" altLang="en-US" sz="2400" dirty="0">
                <a:latin typeface="微軟正黑體" panose="020B0604030504040204" pitchFamily="34" charset="-120"/>
                <a:ea typeface="微軟正黑體" panose="020B0604030504040204" pitchFamily="34" charset="-120"/>
              </a:rPr>
              <a:t>有</a:t>
            </a:r>
            <a:r>
              <a:rPr lang="zh-CN" altLang="en-US" sz="2400" dirty="0">
                <a:latin typeface="微軟正黑體" panose="020B0604030504040204" pitchFamily="34" charset="-120"/>
                <a:ea typeface="微軟正黑體" panose="020B0604030504040204" pitchFamily="34" charset="-120"/>
              </a:rPr>
              <a:t>神秘古老的禪宗文化，其精湛實用的少林功夫</a:t>
            </a:r>
            <a:r>
              <a:rPr lang="zh-TW" altLang="en-US" sz="2400" dirty="0">
                <a:latin typeface="微軟正黑體" panose="020B0604030504040204" pitchFamily="34" charset="-120"/>
                <a:ea typeface="微軟正黑體" panose="020B0604030504040204" pitchFamily="34" charset="-120"/>
              </a:rPr>
              <a:t>亦</a:t>
            </a:r>
            <a:r>
              <a:rPr lang="zh-CN" altLang="en-US" sz="2400" dirty="0">
                <a:latin typeface="微軟正黑體" panose="020B0604030504040204" pitchFamily="34" charset="-120"/>
                <a:ea typeface="微軟正黑體" panose="020B0604030504040204" pitchFamily="34" charset="-120"/>
              </a:rPr>
              <a:t>馳名中外。</a:t>
            </a:r>
            <a:endParaRPr lang="en-US" altLang="zh-TW"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7</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434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29450"/>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少林武術</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801131" y="1503446"/>
            <a:ext cx="7301644" cy="1840469"/>
          </a:xfrm>
          <a:prstGeom prst="rect">
            <a:avLst/>
          </a:prstGeom>
        </p:spPr>
        <p:txBody>
          <a:bodyPr spcFirstLastPara="1" wrap="square" lIns="0" tIns="0" rIns="0" bIns="0" anchor="t" anchorCtr="0">
            <a:noAutofit/>
          </a:bodyPr>
          <a:lstStyle/>
          <a:p>
            <a:pPr marL="342900" lvl="0" indent="-342900" algn="just" hangingPunct="0">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少林武術風格獨特、形式多樣、內容豐富，是中華武術的重要組成部分。少林武術</a:t>
            </a:r>
            <a:r>
              <a:rPr lang="zh-TW" altLang="en-US" sz="2200" dirty="0">
                <a:latin typeface="微軟正黑體" panose="020B0604030504040204" pitchFamily="34" charset="-120"/>
                <a:ea typeface="微軟正黑體" panose="020B0604030504040204" pitchFamily="34" charset="-120"/>
              </a:rPr>
              <a:t>的</a:t>
            </a:r>
            <a:r>
              <a:rPr lang="zh-CN" altLang="en-US" sz="2200" dirty="0">
                <a:latin typeface="微軟正黑體" panose="020B0604030504040204" pitchFamily="34" charset="-120"/>
                <a:ea typeface="微軟正黑體" panose="020B0604030504040204" pitchFamily="34" charset="-120"/>
              </a:rPr>
              <a:t>防身制敵法受中國兵學影響較大；氣功健身法受中醫和養生術影響較深；武術表演</a:t>
            </a:r>
            <a:r>
              <a:rPr lang="zh-TW" altLang="en-US" sz="2200" dirty="0">
                <a:latin typeface="微軟正黑體" panose="020B0604030504040204" pitchFamily="34" charset="-120"/>
                <a:ea typeface="微軟正黑體" panose="020B0604030504040204" pitchFamily="34" charset="-120"/>
              </a:rPr>
              <a:t>則</a:t>
            </a:r>
            <a:r>
              <a:rPr lang="zh-CN" altLang="en-US" sz="2200" dirty="0">
                <a:latin typeface="微軟正黑體" panose="020B0604030504040204" pitchFamily="34" charset="-120"/>
                <a:ea typeface="微軟正黑體" panose="020B0604030504040204" pitchFamily="34" charset="-120"/>
              </a:rPr>
              <a:t>受古代武舞影響較重</a:t>
            </a:r>
            <a:r>
              <a:rPr lang="zh-CN" altLang="en-US" sz="2200" dirty="0" smtClean="0">
                <a:latin typeface="微軟正黑體" panose="020B0604030504040204" pitchFamily="34" charset="-120"/>
                <a:ea typeface="微軟正黑體" panose="020B0604030504040204" pitchFamily="34" charset="-120"/>
              </a:rPr>
              <a:t>。</a:t>
            </a:r>
            <a:endParaRPr lang="en-US" altLang="zh-CN" sz="2200" dirty="0" smtClean="0">
              <a:latin typeface="微軟正黑體" panose="020B0604030504040204" pitchFamily="34" charset="-120"/>
              <a:ea typeface="微軟正黑體" panose="020B0604030504040204" pitchFamily="34" charset="-120"/>
            </a:endParaRPr>
          </a:p>
          <a:p>
            <a:pPr marL="342900" indent="-342900" algn="just" hangingPunct="0">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少林武術以佛教信仰和禪宗智慧為其文化內涵</a:t>
            </a:r>
            <a:r>
              <a:rPr lang="zh-TW" altLang="en-US" sz="2200" dirty="0">
                <a:latin typeface="微軟正黑體" panose="020B0604030504040204" pitchFamily="34" charset="-120"/>
                <a:ea typeface="微軟正黑體" panose="020B0604030504040204" pitchFamily="34" charset="-120"/>
              </a:rPr>
              <a:t>，</a:t>
            </a:r>
            <a:r>
              <a:rPr lang="zh-CN" altLang="en-US" sz="2200" dirty="0">
                <a:latin typeface="微軟正黑體" panose="020B0604030504040204" pitchFamily="34" charset="-120"/>
                <a:ea typeface="微軟正黑體" panose="020B0604030504040204" pitchFamily="34" charset="-120"/>
              </a:rPr>
              <a:t>要求將禪修融入練武，強調</a:t>
            </a:r>
            <a:r>
              <a:rPr lang="zh-TW" altLang="en-US" sz="2200" dirty="0">
                <a:latin typeface="微軟正黑體" panose="020B0604030504040204" pitchFamily="34" charset="-120"/>
                <a:ea typeface="微軟正黑體" panose="020B0604030504040204" pitchFamily="34" charset="-120"/>
              </a:rPr>
              <a:t>「</a:t>
            </a:r>
            <a:r>
              <a:rPr lang="zh-CN" altLang="en-US" sz="2200" dirty="0">
                <a:latin typeface="微軟正黑體" panose="020B0604030504040204" pitchFamily="34" charset="-120"/>
                <a:ea typeface="微軟正黑體" panose="020B0604030504040204" pitchFamily="34" charset="-120"/>
              </a:rPr>
              <a:t>禪拳合一、形神兼備</a:t>
            </a:r>
            <a:r>
              <a:rPr lang="zh-TW" altLang="en-US" sz="2200" dirty="0">
                <a:latin typeface="微軟正黑體" panose="020B0604030504040204" pitchFamily="34" charset="-120"/>
                <a:ea typeface="微軟正黑體" panose="020B0604030504040204" pitchFamily="34" charset="-120"/>
              </a:rPr>
              <a:t>」</a:t>
            </a:r>
            <a:r>
              <a:rPr lang="zh-CN" altLang="en-US" sz="2200" dirty="0">
                <a:latin typeface="微軟正黑體" panose="020B0604030504040204" pitchFamily="34" charset="-120"/>
                <a:ea typeface="微軟正黑體" panose="020B0604030504040204" pitchFamily="34" charset="-120"/>
              </a:rPr>
              <a:t>。少林武術要求意、氣、勁、形四者和諧統一，內外合一，反映了</a:t>
            </a:r>
            <a:r>
              <a:rPr lang="zh-TW" altLang="en-US" sz="2200" dirty="0">
                <a:latin typeface="微軟正黑體" panose="020B0604030504040204" pitchFamily="34" charset="-120"/>
                <a:ea typeface="微軟正黑體" panose="020B0604030504040204" pitchFamily="34" charset="-120"/>
              </a:rPr>
              <a:t>「</a:t>
            </a:r>
            <a:r>
              <a:rPr lang="zh-CN" altLang="en-US" sz="2200" dirty="0">
                <a:latin typeface="微軟正黑體" panose="020B0604030504040204" pitchFamily="34" charset="-120"/>
                <a:ea typeface="微軟正黑體" panose="020B0604030504040204" pitchFamily="34" charset="-120"/>
              </a:rPr>
              <a:t>天人合一</a:t>
            </a:r>
            <a:r>
              <a:rPr lang="zh-TW" altLang="en-US" sz="2200" dirty="0">
                <a:latin typeface="微軟正黑體" panose="020B0604030504040204" pitchFamily="34" charset="-120"/>
                <a:ea typeface="微軟正黑體" panose="020B0604030504040204" pitchFamily="34" charset="-120"/>
              </a:rPr>
              <a:t>」</a:t>
            </a:r>
            <a:r>
              <a:rPr lang="zh-CN" altLang="en-US" sz="2200" dirty="0">
                <a:latin typeface="微軟正黑體" panose="020B0604030504040204" pitchFamily="34" charset="-120"/>
                <a:ea typeface="微軟正黑體" panose="020B0604030504040204" pitchFamily="34" charset="-120"/>
              </a:rPr>
              <a:t>的理念</a:t>
            </a:r>
            <a:r>
              <a:rPr lang="zh-CN" altLang="en-US" sz="2200" dirty="0" smtClean="0">
                <a:latin typeface="微軟正黑體" panose="020B0604030504040204" pitchFamily="34" charset="-120"/>
                <a:ea typeface="微軟正黑體" panose="020B0604030504040204" pitchFamily="34" charset="-120"/>
              </a:rPr>
              <a:t>。</a:t>
            </a:r>
            <a:endParaRPr lang="en-US" altLang="zh-CN" sz="2200" dirty="0" smtClean="0">
              <a:latin typeface="微軟正黑體" panose="020B0604030504040204" pitchFamily="34" charset="-120"/>
              <a:ea typeface="微軟正黑體" panose="020B0604030504040204" pitchFamily="34" charset="-120"/>
            </a:endParaRPr>
          </a:p>
          <a:p>
            <a:pPr marL="342900" lvl="0" indent="-342900" algn="just">
              <a:spcAft>
                <a:spcPts val="1200"/>
              </a:spcAft>
              <a:buClr>
                <a:schemeClr val="dk1"/>
              </a:buClr>
              <a:buSzPts val="1100"/>
              <a:buFont typeface="Wingdings" panose="05000000000000000000" pitchFamily="2" charset="2"/>
              <a:buChar char="l"/>
            </a:pPr>
            <a:endParaRPr lang="en-US" altLang="zh-CN" sz="18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8</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32253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150" y="772178"/>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南拳北腿</a:t>
            </a:r>
          </a:p>
        </p:txBody>
      </p:sp>
      <p:sp>
        <p:nvSpPr>
          <p:cNvPr id="78" name="Google Shape;78;p14"/>
          <p:cNvSpPr txBox="1">
            <a:spLocks noGrp="1"/>
          </p:cNvSpPr>
          <p:nvPr>
            <p:ph type="body" idx="1"/>
          </p:nvPr>
        </p:nvSpPr>
        <p:spPr>
          <a:xfrm>
            <a:off x="893773" y="1623701"/>
            <a:ext cx="7363327" cy="1831923"/>
          </a:xfrm>
          <a:prstGeom prst="rect">
            <a:avLst/>
          </a:prstGeom>
        </p:spPr>
        <p:txBody>
          <a:bodyPr spcFirstLastPara="1" wrap="square" lIns="0" tIns="0" rIns="0" bIns="0" anchor="t" anchorCtr="0">
            <a:noAutofit/>
          </a:bodyPr>
          <a:lstStyle/>
          <a:p>
            <a:pPr marL="342900" lvl="0" indent="-342900" algn="just">
              <a:lnSpc>
                <a:spcPts val="3000"/>
              </a:lnSpc>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南北少林的劃分是以長江為分界，流傳於長江以北各省的武功稱北少林（北派）；流傳於長江以南各省的武功稱南少林（南派）。</a:t>
            </a:r>
            <a:r>
              <a:rPr lang="zh-TW" altLang="en-US" sz="2200" b="1" dirty="0">
                <a:solidFill>
                  <a:srgbClr val="0070C0"/>
                </a:solidFill>
                <a:latin typeface="微軟正黑體" panose="020B0604030504040204" pitchFamily="34" charset="-120"/>
                <a:ea typeface="微軟正黑體" panose="020B0604030504040204" pitchFamily="34" charset="-120"/>
              </a:rPr>
              <a:t>南北少林的拳術有不同的風格特徵</a:t>
            </a:r>
            <a:r>
              <a:rPr lang="zh-TW" altLang="en-US" sz="2200" dirty="0">
                <a:latin typeface="微軟正黑體" panose="020B0604030504040204" pitchFamily="34" charset="-120"/>
                <a:ea typeface="微軟正黑體" panose="020B0604030504040204" pitchFamily="34" charset="-120"/>
              </a:rPr>
              <a:t>，北派拳法多用腿，架式舒展，穿蹦跳躍；南派拳法少用腿，架式緊湊，運氣發聲，所以有「</a:t>
            </a:r>
            <a:r>
              <a:rPr lang="zh-TW" altLang="en-US" sz="2200" b="1" dirty="0">
                <a:solidFill>
                  <a:srgbClr val="0070C0"/>
                </a:solidFill>
                <a:latin typeface="微軟正黑體" panose="020B0604030504040204" pitchFamily="34" charset="-120"/>
                <a:ea typeface="微軟正黑體" panose="020B0604030504040204" pitchFamily="34" charset="-120"/>
              </a:rPr>
              <a:t>南拳北腿</a:t>
            </a:r>
            <a:r>
              <a:rPr lang="zh-TW" altLang="en-US" sz="2200" dirty="0">
                <a:latin typeface="微軟正黑體" panose="020B0604030504040204" pitchFamily="34" charset="-120"/>
                <a:ea typeface="微軟正黑體" panose="020B0604030504040204" pitchFamily="34" charset="-120"/>
              </a:rPr>
              <a:t>」之說。</a:t>
            </a: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9</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52207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Norfolk template">
  <a:themeElements>
    <a:clrScheme name="Custom 347">
      <a:dk1>
        <a:srgbClr val="334147"/>
      </a:dk1>
      <a:lt1>
        <a:srgbClr val="FFFFFF"/>
      </a:lt1>
      <a:dk2>
        <a:srgbClr val="89918C"/>
      </a:dk2>
      <a:lt2>
        <a:srgbClr val="F5F6F0"/>
      </a:lt2>
      <a:accent1>
        <a:srgbClr val="6EA7BB"/>
      </a:accent1>
      <a:accent2>
        <a:srgbClr val="4988A7"/>
      </a:accent2>
      <a:accent3>
        <a:srgbClr val="025766"/>
      </a:accent3>
      <a:accent4>
        <a:srgbClr val="F6D2A2"/>
      </a:accent4>
      <a:accent5>
        <a:srgbClr val="C59F72"/>
      </a:accent5>
      <a:accent6>
        <a:srgbClr val="997545"/>
      </a:accent6>
      <a:hlink>
        <a:srgbClr val="0257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5422</TotalTime>
  <Words>2103</Words>
  <Application>Microsoft Office PowerPoint</Application>
  <PresentationFormat>如螢幕大小 (16:9)</PresentationFormat>
  <Paragraphs>142</Paragraphs>
  <Slides>27</Slides>
  <Notes>27</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27</vt:i4>
      </vt:variant>
    </vt:vector>
  </HeadingPairs>
  <TitlesOfParts>
    <vt:vector size="34" baseType="lpstr">
      <vt:lpstr>微軟正黑體</vt:lpstr>
      <vt:lpstr>Arial</vt:lpstr>
      <vt:lpstr>Wingdings</vt:lpstr>
      <vt:lpstr>Montserrat</vt:lpstr>
      <vt:lpstr>Frank Ruhl Libre Light</vt:lpstr>
      <vt:lpstr>Montserrat Light</vt:lpstr>
      <vt:lpstr>Norfolk template</vt:lpstr>
      <vt:lpstr>武術與中華文化</vt:lpstr>
      <vt:lpstr>中國武術歷史</vt:lpstr>
      <vt:lpstr>中國武術歷史</vt:lpstr>
      <vt:lpstr>中國武術歷史</vt:lpstr>
      <vt:lpstr>中國武術門派</vt:lpstr>
      <vt:lpstr>少林寺</vt:lpstr>
      <vt:lpstr>少林寺</vt:lpstr>
      <vt:lpstr>少林武術</vt:lpstr>
      <vt:lpstr>南拳北腿</vt:lpstr>
      <vt:lpstr>中國武術的文化內涵</vt:lpstr>
      <vt:lpstr>中國武術的文化內涵</vt:lpstr>
      <vt:lpstr>武術電影／功夫片</vt:lpstr>
      <vt:lpstr>虛擬導覽</vt:lpstr>
      <vt:lpstr>武德</vt:lpstr>
      <vt:lpstr>武德</vt:lpstr>
      <vt:lpstr>知多一點點：抱拳禮</vt:lpstr>
      <vt:lpstr>知多一點點</vt:lpstr>
      <vt:lpstr>傳承</vt:lpstr>
      <vt:lpstr>影片欣賞</vt:lpstr>
      <vt:lpstr>分享時段</vt:lpstr>
      <vt:lpstr>小組討論</vt:lpstr>
      <vt:lpstr>附錄：歷代武術發展概況</vt:lpstr>
      <vt:lpstr>附錄：歷代武術發展概況</vt:lpstr>
      <vt:lpstr>附錄：近代中國武術的發展</vt:lpstr>
      <vt:lpstr>附錄：近代中國武術的發展</vt:lpstr>
      <vt:lpstr>參考資料</vt:lpstr>
      <vt:lpstr>參考資料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價值觀教育： 堅毅與國民身份認同  武術與鄭家豪</dc:title>
  <cp:lastModifiedBy>PES</cp:lastModifiedBy>
  <cp:revision>262</cp:revision>
  <dcterms:modified xsi:type="dcterms:W3CDTF">2021-09-07T02:53:34Z</dcterms:modified>
</cp:coreProperties>
</file>