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330" r:id="rId34"/>
    <p:sldId id="289" r:id="rId35"/>
    <p:sldId id="32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31"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淺色樣式 1 - 輔色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佈景主題樣式 1 - 輔色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301B821-A1FF-4177-AEE7-76D212191A09}" styleName="中等深淺樣式 1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11"/>
    <p:restoredTop sz="94419" autoAdjust="0"/>
  </p:normalViewPr>
  <p:slideViewPr>
    <p:cSldViewPr snapToGrid="0" snapToObjects="1">
      <p:cViewPr varScale="1">
        <p:scale>
          <a:sx n="109" d="100"/>
          <a:sy n="109" d="100"/>
        </p:scale>
        <p:origin x="150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0T00:47:55.468"/>
    </inkml:context>
    <inkml:brush xml:id="br0">
      <inkml:brushProperty name="width" value="0.2" units="cm"/>
      <inkml:brushProperty name="height" value="0.2" units="cm"/>
    </inkml:brush>
  </inkml:definitions>
  <inkml:trace contextRef="#ctx0" brushRef="#br0">1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0T00:47:57.450"/>
    </inkml:context>
    <inkml:brush xml:id="br0">
      <inkml:brushProperty name="width" value="0.2" units="cm"/>
      <inkml:brushProperty name="height" value="0.2" units="cm"/>
    </inkml:brush>
  </inkml:definitions>
  <inkml:trace contextRef="#ctx0" brushRef="#br0">0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0T00:47:58.583"/>
    </inkml:context>
    <inkml:brush xml:id="br0">
      <inkml:brushProperty name="width" value="0.2" units="cm"/>
      <inkml:brushProperty name="height" value="0.2" units="cm"/>
    </inkml:brush>
  </inkml:definitions>
  <inkml:trace contextRef="#ctx0" brushRef="#br0">1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0T00:48:00.350"/>
    </inkml:context>
    <inkml:brush xml:id="br0">
      <inkml:brushProperty name="width" value="0.2" units="cm"/>
      <inkml:brushProperty name="height" value="0.2" units="cm"/>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HK"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844770-4328-E841-AF13-208DAD2FFFF7}" type="datetimeFigureOut">
              <a:rPr kumimoji="1" lang="zh-HK" altLang="en-US" smtClean="0"/>
              <a:t>2/8/2022</a:t>
            </a:fld>
            <a:endParaRPr kumimoji="1" lang="zh-HK" altLang="en-US"/>
          </a:p>
        </p:txBody>
      </p:sp>
      <p:sp>
        <p:nvSpPr>
          <p:cNvPr id="4" name="投影片影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endParaRPr kumimoji="1" lang="zh-HK"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HK"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5ECA08-22D6-4843-8C10-A07D2CE4CB03}" type="slidenum">
              <a:rPr kumimoji="1" lang="zh-HK" altLang="en-US" smtClean="0"/>
              <a:t>‹#›</a:t>
            </a:fld>
            <a:endParaRPr kumimoji="1" lang="zh-HK" altLang="en-US"/>
          </a:p>
        </p:txBody>
      </p:sp>
    </p:spTree>
    <p:extLst>
      <p:ext uri="{BB962C8B-B14F-4D97-AF65-F5344CB8AC3E}">
        <p14:creationId xmlns:p14="http://schemas.microsoft.com/office/powerpoint/2010/main" val="3511478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HK" altLang="en-US" dirty="0"/>
          </a:p>
        </p:txBody>
      </p:sp>
      <p:sp>
        <p:nvSpPr>
          <p:cNvPr id="4" name="投影片編號版面配置區 3"/>
          <p:cNvSpPr>
            <a:spLocks noGrp="1"/>
          </p:cNvSpPr>
          <p:nvPr>
            <p:ph type="sldNum" sz="quarter" idx="5"/>
          </p:nvPr>
        </p:nvSpPr>
        <p:spPr/>
        <p:txBody>
          <a:bodyPr/>
          <a:lstStyle/>
          <a:p>
            <a:fld id="{B65ECA08-22D6-4843-8C10-A07D2CE4CB03}" type="slidenum">
              <a:rPr kumimoji="1" lang="zh-HK" altLang="en-US" smtClean="0"/>
              <a:t>1</a:t>
            </a:fld>
            <a:endParaRPr kumimoji="1" lang="zh-HK" altLang="en-US"/>
          </a:p>
        </p:txBody>
      </p:sp>
    </p:spTree>
    <p:extLst>
      <p:ext uri="{BB962C8B-B14F-4D97-AF65-F5344CB8AC3E}">
        <p14:creationId xmlns:p14="http://schemas.microsoft.com/office/powerpoint/2010/main" val="3086347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HK" altLang="en-US" dirty="0"/>
          </a:p>
        </p:txBody>
      </p:sp>
      <p:sp>
        <p:nvSpPr>
          <p:cNvPr id="4" name="投影片編號版面配置區 3"/>
          <p:cNvSpPr>
            <a:spLocks noGrp="1"/>
          </p:cNvSpPr>
          <p:nvPr>
            <p:ph type="sldNum" sz="quarter" idx="5"/>
          </p:nvPr>
        </p:nvSpPr>
        <p:spPr/>
        <p:txBody>
          <a:bodyPr/>
          <a:lstStyle/>
          <a:p>
            <a:fld id="{B65ECA08-22D6-4843-8C10-A07D2CE4CB03}" type="slidenum">
              <a:rPr kumimoji="1" lang="zh-HK" altLang="en-US" smtClean="0"/>
              <a:t>7</a:t>
            </a:fld>
            <a:endParaRPr kumimoji="1" lang="zh-HK" altLang="en-US"/>
          </a:p>
        </p:txBody>
      </p:sp>
    </p:spTree>
    <p:extLst>
      <p:ext uri="{BB962C8B-B14F-4D97-AF65-F5344CB8AC3E}">
        <p14:creationId xmlns:p14="http://schemas.microsoft.com/office/powerpoint/2010/main" val="4103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HK" altLang="en-US" dirty="0"/>
          </a:p>
        </p:txBody>
      </p:sp>
      <p:sp>
        <p:nvSpPr>
          <p:cNvPr id="4" name="投影片編號版面配置區 3"/>
          <p:cNvSpPr>
            <a:spLocks noGrp="1"/>
          </p:cNvSpPr>
          <p:nvPr>
            <p:ph type="sldNum" sz="quarter" idx="5"/>
          </p:nvPr>
        </p:nvSpPr>
        <p:spPr/>
        <p:txBody>
          <a:bodyPr/>
          <a:lstStyle/>
          <a:p>
            <a:fld id="{B65ECA08-22D6-4843-8C10-A07D2CE4CB03}" type="slidenum">
              <a:rPr kumimoji="1" lang="zh-HK" altLang="en-US" smtClean="0"/>
              <a:t>20</a:t>
            </a:fld>
            <a:endParaRPr kumimoji="1" lang="zh-HK" altLang="en-US"/>
          </a:p>
        </p:txBody>
      </p:sp>
    </p:spTree>
    <p:extLst>
      <p:ext uri="{BB962C8B-B14F-4D97-AF65-F5344CB8AC3E}">
        <p14:creationId xmlns:p14="http://schemas.microsoft.com/office/powerpoint/2010/main" val="2184519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HK" altLang="en-US" dirty="0"/>
          </a:p>
        </p:txBody>
      </p:sp>
      <p:sp>
        <p:nvSpPr>
          <p:cNvPr id="4" name="投影片編號版面配置區 3"/>
          <p:cNvSpPr>
            <a:spLocks noGrp="1"/>
          </p:cNvSpPr>
          <p:nvPr>
            <p:ph type="sldNum" sz="quarter" idx="5"/>
          </p:nvPr>
        </p:nvSpPr>
        <p:spPr/>
        <p:txBody>
          <a:bodyPr/>
          <a:lstStyle/>
          <a:p>
            <a:fld id="{B65ECA08-22D6-4843-8C10-A07D2CE4CB03}" type="slidenum">
              <a:rPr kumimoji="1" lang="zh-HK" altLang="en-US" smtClean="0"/>
              <a:t>21</a:t>
            </a:fld>
            <a:endParaRPr kumimoji="1" lang="zh-HK" altLang="en-US"/>
          </a:p>
        </p:txBody>
      </p:sp>
    </p:spTree>
    <p:extLst>
      <p:ext uri="{BB962C8B-B14F-4D97-AF65-F5344CB8AC3E}">
        <p14:creationId xmlns:p14="http://schemas.microsoft.com/office/powerpoint/2010/main" val="3974258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HK" altLang="en-US" dirty="0"/>
          </a:p>
        </p:txBody>
      </p:sp>
      <p:sp>
        <p:nvSpPr>
          <p:cNvPr id="4" name="投影片編號版面配置區 3"/>
          <p:cNvSpPr>
            <a:spLocks noGrp="1"/>
          </p:cNvSpPr>
          <p:nvPr>
            <p:ph type="sldNum" sz="quarter" idx="5"/>
          </p:nvPr>
        </p:nvSpPr>
        <p:spPr/>
        <p:txBody>
          <a:bodyPr/>
          <a:lstStyle/>
          <a:p>
            <a:fld id="{B65ECA08-22D6-4843-8C10-A07D2CE4CB03}" type="slidenum">
              <a:rPr kumimoji="1" lang="zh-HK" altLang="en-US" smtClean="0"/>
              <a:t>45</a:t>
            </a:fld>
            <a:endParaRPr kumimoji="1" lang="zh-HK" altLang="en-US"/>
          </a:p>
        </p:txBody>
      </p:sp>
    </p:spTree>
    <p:extLst>
      <p:ext uri="{BB962C8B-B14F-4D97-AF65-F5344CB8AC3E}">
        <p14:creationId xmlns:p14="http://schemas.microsoft.com/office/powerpoint/2010/main" val="470837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HK" altLang="en-US" dirty="0"/>
          </a:p>
        </p:txBody>
      </p:sp>
      <p:sp>
        <p:nvSpPr>
          <p:cNvPr id="4" name="投影片編號版面配置區 3"/>
          <p:cNvSpPr>
            <a:spLocks noGrp="1"/>
          </p:cNvSpPr>
          <p:nvPr>
            <p:ph type="sldNum" sz="quarter" idx="5"/>
          </p:nvPr>
        </p:nvSpPr>
        <p:spPr/>
        <p:txBody>
          <a:bodyPr/>
          <a:lstStyle/>
          <a:p>
            <a:fld id="{B65ECA08-22D6-4843-8C10-A07D2CE4CB03}" type="slidenum">
              <a:rPr kumimoji="1" lang="zh-HK" altLang="en-US" smtClean="0"/>
              <a:t>62</a:t>
            </a:fld>
            <a:endParaRPr kumimoji="1" lang="zh-HK" altLang="en-US"/>
          </a:p>
        </p:txBody>
      </p:sp>
    </p:spTree>
    <p:extLst>
      <p:ext uri="{BB962C8B-B14F-4D97-AF65-F5344CB8AC3E}">
        <p14:creationId xmlns:p14="http://schemas.microsoft.com/office/powerpoint/2010/main" val="2208314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430307EA-96C2-4591-901D-5FA9EFEFD862}" type="datetime1">
              <a:rPr kumimoji="1" lang="zh-HK" altLang="en-US" smtClean="0"/>
              <a:t>2/8/2022</a:t>
            </a:fld>
            <a:endParaRPr kumimoji="1" lang="zh-HK" altLang="en-US"/>
          </a:p>
        </p:txBody>
      </p:sp>
      <p:sp>
        <p:nvSpPr>
          <p:cNvPr id="5" name="Footer Placeholder 4"/>
          <p:cNvSpPr>
            <a:spLocks noGrp="1"/>
          </p:cNvSpPr>
          <p:nvPr>
            <p:ph type="ftr" sz="quarter" idx="11"/>
          </p:nvPr>
        </p:nvSpPr>
        <p:spPr/>
        <p:txBody>
          <a:bodyPr/>
          <a:lstStyle/>
          <a:p>
            <a:endParaRPr kumimoji="1" lang="zh-HK" altLang="en-US"/>
          </a:p>
        </p:txBody>
      </p:sp>
      <p:sp>
        <p:nvSpPr>
          <p:cNvPr id="6" name="Slide Number Placeholder 5"/>
          <p:cNvSpPr>
            <a:spLocks noGrp="1"/>
          </p:cNvSpPr>
          <p:nvPr>
            <p:ph type="sldNum" sz="quarter" idx="12"/>
          </p:nvPr>
        </p:nvSpPr>
        <p:spPr/>
        <p:txBody>
          <a:bodyPr/>
          <a:lstStyle/>
          <a:p>
            <a:fld id="{2729EEE3-0DB2-A54F-A712-C3D8D0C1A6BC}" type="slidenum">
              <a:rPr kumimoji="1" lang="zh-HK" altLang="en-US" smtClean="0"/>
              <a:t>‹#›</a:t>
            </a:fld>
            <a:endParaRPr kumimoji="1" lang="zh-HK" altLang="en-US"/>
          </a:p>
        </p:txBody>
      </p:sp>
    </p:spTree>
    <p:extLst>
      <p:ext uri="{BB962C8B-B14F-4D97-AF65-F5344CB8AC3E}">
        <p14:creationId xmlns:p14="http://schemas.microsoft.com/office/powerpoint/2010/main" val="1264783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12D4AD0A-AB0B-47E4-A3EE-DF2B4CB383BD}" type="datetime1">
              <a:rPr kumimoji="1" lang="zh-HK" altLang="en-US" smtClean="0"/>
              <a:t>2/8/2022</a:t>
            </a:fld>
            <a:endParaRPr kumimoji="1" lang="zh-HK" altLang="en-US"/>
          </a:p>
        </p:txBody>
      </p:sp>
      <p:sp>
        <p:nvSpPr>
          <p:cNvPr id="5" name="Footer Placeholder 4"/>
          <p:cNvSpPr>
            <a:spLocks noGrp="1"/>
          </p:cNvSpPr>
          <p:nvPr>
            <p:ph type="ftr" sz="quarter" idx="11"/>
          </p:nvPr>
        </p:nvSpPr>
        <p:spPr/>
        <p:txBody>
          <a:bodyPr/>
          <a:lstStyle/>
          <a:p>
            <a:endParaRPr kumimoji="1" lang="zh-HK" altLang="en-US"/>
          </a:p>
        </p:txBody>
      </p:sp>
      <p:sp>
        <p:nvSpPr>
          <p:cNvPr id="6" name="Slide Number Placeholder 5"/>
          <p:cNvSpPr>
            <a:spLocks noGrp="1"/>
          </p:cNvSpPr>
          <p:nvPr>
            <p:ph type="sldNum" sz="quarter" idx="12"/>
          </p:nvPr>
        </p:nvSpPr>
        <p:spPr/>
        <p:txBody>
          <a:bodyPr/>
          <a:lstStyle/>
          <a:p>
            <a:fld id="{2729EEE3-0DB2-A54F-A712-C3D8D0C1A6BC}" type="slidenum">
              <a:rPr kumimoji="1" lang="zh-HK" altLang="en-US" smtClean="0"/>
              <a:t>‹#›</a:t>
            </a:fld>
            <a:endParaRPr kumimoji="1" lang="zh-HK" altLang="en-US"/>
          </a:p>
        </p:txBody>
      </p:sp>
    </p:spTree>
    <p:extLst>
      <p:ext uri="{BB962C8B-B14F-4D97-AF65-F5344CB8AC3E}">
        <p14:creationId xmlns:p14="http://schemas.microsoft.com/office/powerpoint/2010/main" val="416744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C6398DB9-5A69-4F1B-9880-FD25F111863F}" type="datetime1">
              <a:rPr kumimoji="1" lang="zh-HK" altLang="en-US" smtClean="0"/>
              <a:t>2/8/2022</a:t>
            </a:fld>
            <a:endParaRPr kumimoji="1" lang="zh-HK" altLang="en-US"/>
          </a:p>
        </p:txBody>
      </p:sp>
      <p:sp>
        <p:nvSpPr>
          <p:cNvPr id="5" name="Footer Placeholder 4"/>
          <p:cNvSpPr>
            <a:spLocks noGrp="1"/>
          </p:cNvSpPr>
          <p:nvPr>
            <p:ph type="ftr" sz="quarter" idx="11"/>
          </p:nvPr>
        </p:nvSpPr>
        <p:spPr/>
        <p:txBody>
          <a:bodyPr/>
          <a:lstStyle/>
          <a:p>
            <a:endParaRPr kumimoji="1" lang="zh-HK" altLang="en-US"/>
          </a:p>
        </p:txBody>
      </p:sp>
      <p:sp>
        <p:nvSpPr>
          <p:cNvPr id="6" name="Slide Number Placeholder 5"/>
          <p:cNvSpPr>
            <a:spLocks noGrp="1"/>
          </p:cNvSpPr>
          <p:nvPr>
            <p:ph type="sldNum" sz="quarter" idx="12"/>
          </p:nvPr>
        </p:nvSpPr>
        <p:spPr/>
        <p:txBody>
          <a:bodyPr/>
          <a:lstStyle/>
          <a:p>
            <a:fld id="{2729EEE3-0DB2-A54F-A712-C3D8D0C1A6BC}" type="slidenum">
              <a:rPr kumimoji="1" lang="zh-HK" altLang="en-US" smtClean="0"/>
              <a:t>‹#›</a:t>
            </a:fld>
            <a:endParaRPr kumimoji="1" lang="zh-HK" altLang="en-US"/>
          </a:p>
        </p:txBody>
      </p:sp>
    </p:spTree>
    <p:extLst>
      <p:ext uri="{BB962C8B-B14F-4D97-AF65-F5344CB8AC3E}">
        <p14:creationId xmlns:p14="http://schemas.microsoft.com/office/powerpoint/2010/main" val="2483170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B92B5B5-2E33-48B2-BB82-409FEE81AFCC}" type="datetime1">
              <a:rPr kumimoji="1" lang="zh-HK" altLang="en-US" smtClean="0"/>
              <a:t>2/8/2022</a:t>
            </a:fld>
            <a:endParaRPr kumimoji="1" lang="zh-HK" altLang="en-US"/>
          </a:p>
        </p:txBody>
      </p:sp>
      <p:sp>
        <p:nvSpPr>
          <p:cNvPr id="5" name="Footer Placeholder 4"/>
          <p:cNvSpPr>
            <a:spLocks noGrp="1"/>
          </p:cNvSpPr>
          <p:nvPr>
            <p:ph type="ftr" sz="quarter" idx="11"/>
          </p:nvPr>
        </p:nvSpPr>
        <p:spPr/>
        <p:txBody>
          <a:bodyPr/>
          <a:lstStyle/>
          <a:p>
            <a:endParaRPr kumimoji="1" lang="zh-HK" altLang="en-US"/>
          </a:p>
        </p:txBody>
      </p:sp>
      <p:sp>
        <p:nvSpPr>
          <p:cNvPr id="6" name="Slide Number Placeholder 5"/>
          <p:cNvSpPr>
            <a:spLocks noGrp="1"/>
          </p:cNvSpPr>
          <p:nvPr>
            <p:ph type="sldNum" sz="quarter" idx="12"/>
          </p:nvPr>
        </p:nvSpPr>
        <p:spPr/>
        <p:txBody>
          <a:bodyPr/>
          <a:lstStyle/>
          <a:p>
            <a:fld id="{2729EEE3-0DB2-A54F-A712-C3D8D0C1A6BC}" type="slidenum">
              <a:rPr kumimoji="1" lang="zh-HK" altLang="en-US" smtClean="0"/>
              <a:t>‹#›</a:t>
            </a:fld>
            <a:endParaRPr kumimoji="1" lang="zh-HK" altLang="en-US"/>
          </a:p>
        </p:txBody>
      </p:sp>
    </p:spTree>
    <p:extLst>
      <p:ext uri="{BB962C8B-B14F-4D97-AF65-F5344CB8AC3E}">
        <p14:creationId xmlns:p14="http://schemas.microsoft.com/office/powerpoint/2010/main" val="840950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701ADF9-FD33-4E48-83D8-E187FE18B46F}" type="datetime1">
              <a:rPr kumimoji="1" lang="zh-HK" altLang="en-US" smtClean="0"/>
              <a:t>2/8/2022</a:t>
            </a:fld>
            <a:endParaRPr kumimoji="1" lang="zh-HK" altLang="en-US"/>
          </a:p>
        </p:txBody>
      </p:sp>
      <p:sp>
        <p:nvSpPr>
          <p:cNvPr id="5" name="Footer Placeholder 4"/>
          <p:cNvSpPr>
            <a:spLocks noGrp="1"/>
          </p:cNvSpPr>
          <p:nvPr>
            <p:ph type="ftr" sz="quarter" idx="11"/>
          </p:nvPr>
        </p:nvSpPr>
        <p:spPr/>
        <p:txBody>
          <a:bodyPr/>
          <a:lstStyle/>
          <a:p>
            <a:endParaRPr kumimoji="1" lang="zh-HK" altLang="en-US"/>
          </a:p>
        </p:txBody>
      </p:sp>
      <p:sp>
        <p:nvSpPr>
          <p:cNvPr id="6" name="Slide Number Placeholder 5"/>
          <p:cNvSpPr>
            <a:spLocks noGrp="1"/>
          </p:cNvSpPr>
          <p:nvPr>
            <p:ph type="sldNum" sz="quarter" idx="12"/>
          </p:nvPr>
        </p:nvSpPr>
        <p:spPr/>
        <p:txBody>
          <a:bodyPr/>
          <a:lstStyle/>
          <a:p>
            <a:fld id="{2729EEE3-0DB2-A54F-A712-C3D8D0C1A6BC}" type="slidenum">
              <a:rPr kumimoji="1" lang="zh-HK" altLang="en-US" smtClean="0"/>
              <a:t>‹#›</a:t>
            </a:fld>
            <a:endParaRPr kumimoji="1" lang="zh-HK" altLang="en-US"/>
          </a:p>
        </p:txBody>
      </p:sp>
    </p:spTree>
    <p:extLst>
      <p:ext uri="{BB962C8B-B14F-4D97-AF65-F5344CB8AC3E}">
        <p14:creationId xmlns:p14="http://schemas.microsoft.com/office/powerpoint/2010/main" val="1228866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1BBFD31D-5DB9-48B3-8745-DC810C363095}" type="datetime1">
              <a:rPr kumimoji="1" lang="zh-HK" altLang="en-US" smtClean="0"/>
              <a:t>2/8/2022</a:t>
            </a:fld>
            <a:endParaRPr kumimoji="1" lang="zh-HK" altLang="en-US"/>
          </a:p>
        </p:txBody>
      </p:sp>
      <p:sp>
        <p:nvSpPr>
          <p:cNvPr id="6" name="Footer Placeholder 5"/>
          <p:cNvSpPr>
            <a:spLocks noGrp="1"/>
          </p:cNvSpPr>
          <p:nvPr>
            <p:ph type="ftr" sz="quarter" idx="11"/>
          </p:nvPr>
        </p:nvSpPr>
        <p:spPr/>
        <p:txBody>
          <a:bodyPr/>
          <a:lstStyle/>
          <a:p>
            <a:endParaRPr kumimoji="1" lang="zh-HK" altLang="en-US"/>
          </a:p>
        </p:txBody>
      </p:sp>
      <p:sp>
        <p:nvSpPr>
          <p:cNvPr id="7" name="Slide Number Placeholder 6"/>
          <p:cNvSpPr>
            <a:spLocks noGrp="1"/>
          </p:cNvSpPr>
          <p:nvPr>
            <p:ph type="sldNum" sz="quarter" idx="12"/>
          </p:nvPr>
        </p:nvSpPr>
        <p:spPr/>
        <p:txBody>
          <a:bodyPr/>
          <a:lstStyle/>
          <a:p>
            <a:fld id="{2729EEE3-0DB2-A54F-A712-C3D8D0C1A6BC}" type="slidenum">
              <a:rPr kumimoji="1" lang="zh-HK" altLang="en-US" smtClean="0"/>
              <a:t>‹#›</a:t>
            </a:fld>
            <a:endParaRPr kumimoji="1" lang="zh-HK" altLang="en-US"/>
          </a:p>
        </p:txBody>
      </p:sp>
    </p:spTree>
    <p:extLst>
      <p:ext uri="{BB962C8B-B14F-4D97-AF65-F5344CB8AC3E}">
        <p14:creationId xmlns:p14="http://schemas.microsoft.com/office/powerpoint/2010/main" val="4063103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D7B9511E-AEF5-48C4-9328-F4571AF69E13}" type="datetime1">
              <a:rPr kumimoji="1" lang="zh-HK" altLang="en-US" smtClean="0"/>
              <a:t>2/8/2022</a:t>
            </a:fld>
            <a:endParaRPr kumimoji="1" lang="zh-HK" altLang="en-US"/>
          </a:p>
        </p:txBody>
      </p:sp>
      <p:sp>
        <p:nvSpPr>
          <p:cNvPr id="8" name="Footer Placeholder 7"/>
          <p:cNvSpPr>
            <a:spLocks noGrp="1"/>
          </p:cNvSpPr>
          <p:nvPr>
            <p:ph type="ftr" sz="quarter" idx="11"/>
          </p:nvPr>
        </p:nvSpPr>
        <p:spPr/>
        <p:txBody>
          <a:bodyPr/>
          <a:lstStyle/>
          <a:p>
            <a:endParaRPr kumimoji="1" lang="zh-HK" altLang="en-US"/>
          </a:p>
        </p:txBody>
      </p:sp>
      <p:sp>
        <p:nvSpPr>
          <p:cNvPr id="9" name="Slide Number Placeholder 8"/>
          <p:cNvSpPr>
            <a:spLocks noGrp="1"/>
          </p:cNvSpPr>
          <p:nvPr>
            <p:ph type="sldNum" sz="quarter" idx="12"/>
          </p:nvPr>
        </p:nvSpPr>
        <p:spPr/>
        <p:txBody>
          <a:bodyPr/>
          <a:lstStyle/>
          <a:p>
            <a:fld id="{2729EEE3-0DB2-A54F-A712-C3D8D0C1A6BC}" type="slidenum">
              <a:rPr kumimoji="1" lang="zh-HK" altLang="en-US" smtClean="0"/>
              <a:t>‹#›</a:t>
            </a:fld>
            <a:endParaRPr kumimoji="1" lang="zh-HK" altLang="en-US"/>
          </a:p>
        </p:txBody>
      </p:sp>
    </p:spTree>
    <p:extLst>
      <p:ext uri="{BB962C8B-B14F-4D97-AF65-F5344CB8AC3E}">
        <p14:creationId xmlns:p14="http://schemas.microsoft.com/office/powerpoint/2010/main" val="236153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EF581606-C848-406E-8B9C-B1EAEE0C8F9D}" type="datetime1">
              <a:rPr kumimoji="1" lang="zh-HK" altLang="en-US" smtClean="0"/>
              <a:t>2/8/2022</a:t>
            </a:fld>
            <a:endParaRPr kumimoji="1" lang="zh-HK" altLang="en-US"/>
          </a:p>
        </p:txBody>
      </p:sp>
      <p:sp>
        <p:nvSpPr>
          <p:cNvPr id="4" name="Footer Placeholder 3"/>
          <p:cNvSpPr>
            <a:spLocks noGrp="1"/>
          </p:cNvSpPr>
          <p:nvPr>
            <p:ph type="ftr" sz="quarter" idx="11"/>
          </p:nvPr>
        </p:nvSpPr>
        <p:spPr/>
        <p:txBody>
          <a:bodyPr/>
          <a:lstStyle/>
          <a:p>
            <a:endParaRPr kumimoji="1" lang="zh-HK" altLang="en-US"/>
          </a:p>
        </p:txBody>
      </p:sp>
      <p:sp>
        <p:nvSpPr>
          <p:cNvPr id="5" name="Slide Number Placeholder 4"/>
          <p:cNvSpPr>
            <a:spLocks noGrp="1"/>
          </p:cNvSpPr>
          <p:nvPr>
            <p:ph type="sldNum" sz="quarter" idx="12"/>
          </p:nvPr>
        </p:nvSpPr>
        <p:spPr/>
        <p:txBody>
          <a:bodyPr/>
          <a:lstStyle/>
          <a:p>
            <a:fld id="{2729EEE3-0DB2-A54F-A712-C3D8D0C1A6BC}" type="slidenum">
              <a:rPr kumimoji="1" lang="zh-HK" altLang="en-US" smtClean="0"/>
              <a:t>‹#›</a:t>
            </a:fld>
            <a:endParaRPr kumimoji="1" lang="zh-HK" altLang="en-US"/>
          </a:p>
        </p:txBody>
      </p:sp>
    </p:spTree>
    <p:extLst>
      <p:ext uri="{BB962C8B-B14F-4D97-AF65-F5344CB8AC3E}">
        <p14:creationId xmlns:p14="http://schemas.microsoft.com/office/powerpoint/2010/main" val="627441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ACAB8B-C54E-43FE-9825-2881A9850AD7}" type="datetime1">
              <a:rPr kumimoji="1" lang="zh-HK" altLang="en-US" smtClean="0"/>
              <a:t>2/8/2022</a:t>
            </a:fld>
            <a:endParaRPr kumimoji="1" lang="zh-HK" altLang="en-US"/>
          </a:p>
        </p:txBody>
      </p:sp>
      <p:sp>
        <p:nvSpPr>
          <p:cNvPr id="3" name="Footer Placeholder 2"/>
          <p:cNvSpPr>
            <a:spLocks noGrp="1"/>
          </p:cNvSpPr>
          <p:nvPr>
            <p:ph type="ftr" sz="quarter" idx="11"/>
          </p:nvPr>
        </p:nvSpPr>
        <p:spPr/>
        <p:txBody>
          <a:bodyPr/>
          <a:lstStyle/>
          <a:p>
            <a:endParaRPr kumimoji="1" lang="zh-HK" altLang="en-US"/>
          </a:p>
        </p:txBody>
      </p:sp>
      <p:sp>
        <p:nvSpPr>
          <p:cNvPr id="4" name="Slide Number Placeholder 3"/>
          <p:cNvSpPr>
            <a:spLocks noGrp="1"/>
          </p:cNvSpPr>
          <p:nvPr>
            <p:ph type="sldNum" sz="quarter" idx="12"/>
          </p:nvPr>
        </p:nvSpPr>
        <p:spPr/>
        <p:txBody>
          <a:bodyPr/>
          <a:lstStyle/>
          <a:p>
            <a:fld id="{2729EEE3-0DB2-A54F-A712-C3D8D0C1A6BC}" type="slidenum">
              <a:rPr kumimoji="1" lang="zh-HK" altLang="en-US" smtClean="0"/>
              <a:t>‹#›</a:t>
            </a:fld>
            <a:endParaRPr kumimoji="1" lang="zh-HK" altLang="en-US"/>
          </a:p>
        </p:txBody>
      </p:sp>
    </p:spTree>
    <p:extLst>
      <p:ext uri="{BB962C8B-B14F-4D97-AF65-F5344CB8AC3E}">
        <p14:creationId xmlns:p14="http://schemas.microsoft.com/office/powerpoint/2010/main" val="1197281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DE5B1A2F-FD35-4AFD-AE10-C4C59ABB0D87}" type="datetime1">
              <a:rPr kumimoji="1" lang="zh-HK" altLang="en-US" smtClean="0"/>
              <a:t>2/8/2022</a:t>
            </a:fld>
            <a:endParaRPr kumimoji="1" lang="zh-HK" altLang="en-US"/>
          </a:p>
        </p:txBody>
      </p:sp>
      <p:sp>
        <p:nvSpPr>
          <p:cNvPr id="6" name="Footer Placeholder 5"/>
          <p:cNvSpPr>
            <a:spLocks noGrp="1"/>
          </p:cNvSpPr>
          <p:nvPr>
            <p:ph type="ftr" sz="quarter" idx="11"/>
          </p:nvPr>
        </p:nvSpPr>
        <p:spPr/>
        <p:txBody>
          <a:bodyPr/>
          <a:lstStyle/>
          <a:p>
            <a:endParaRPr kumimoji="1" lang="zh-HK" altLang="en-US"/>
          </a:p>
        </p:txBody>
      </p:sp>
      <p:sp>
        <p:nvSpPr>
          <p:cNvPr id="7" name="Slide Number Placeholder 6"/>
          <p:cNvSpPr>
            <a:spLocks noGrp="1"/>
          </p:cNvSpPr>
          <p:nvPr>
            <p:ph type="sldNum" sz="quarter" idx="12"/>
          </p:nvPr>
        </p:nvSpPr>
        <p:spPr/>
        <p:txBody>
          <a:bodyPr/>
          <a:lstStyle/>
          <a:p>
            <a:fld id="{2729EEE3-0DB2-A54F-A712-C3D8D0C1A6BC}" type="slidenum">
              <a:rPr kumimoji="1" lang="zh-HK" altLang="en-US" smtClean="0"/>
              <a:t>‹#›</a:t>
            </a:fld>
            <a:endParaRPr kumimoji="1" lang="zh-HK" altLang="en-US"/>
          </a:p>
        </p:txBody>
      </p:sp>
    </p:spTree>
    <p:extLst>
      <p:ext uri="{BB962C8B-B14F-4D97-AF65-F5344CB8AC3E}">
        <p14:creationId xmlns:p14="http://schemas.microsoft.com/office/powerpoint/2010/main" val="2443266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99AFE11-8D0E-4F40-BFB7-122E0751C5FA}" type="datetime1">
              <a:rPr kumimoji="1" lang="zh-HK" altLang="en-US" smtClean="0"/>
              <a:t>2/8/2022</a:t>
            </a:fld>
            <a:endParaRPr kumimoji="1" lang="zh-HK" altLang="en-US"/>
          </a:p>
        </p:txBody>
      </p:sp>
      <p:sp>
        <p:nvSpPr>
          <p:cNvPr id="6" name="Footer Placeholder 5"/>
          <p:cNvSpPr>
            <a:spLocks noGrp="1"/>
          </p:cNvSpPr>
          <p:nvPr>
            <p:ph type="ftr" sz="quarter" idx="11"/>
          </p:nvPr>
        </p:nvSpPr>
        <p:spPr/>
        <p:txBody>
          <a:bodyPr/>
          <a:lstStyle/>
          <a:p>
            <a:endParaRPr kumimoji="1" lang="zh-HK" altLang="en-US"/>
          </a:p>
        </p:txBody>
      </p:sp>
      <p:sp>
        <p:nvSpPr>
          <p:cNvPr id="7" name="Slide Number Placeholder 6"/>
          <p:cNvSpPr>
            <a:spLocks noGrp="1"/>
          </p:cNvSpPr>
          <p:nvPr>
            <p:ph type="sldNum" sz="quarter" idx="12"/>
          </p:nvPr>
        </p:nvSpPr>
        <p:spPr/>
        <p:txBody>
          <a:bodyPr/>
          <a:lstStyle/>
          <a:p>
            <a:fld id="{2729EEE3-0DB2-A54F-A712-C3D8D0C1A6BC}" type="slidenum">
              <a:rPr kumimoji="1" lang="zh-HK" altLang="en-US" smtClean="0"/>
              <a:t>‹#›</a:t>
            </a:fld>
            <a:endParaRPr kumimoji="1" lang="zh-HK" altLang="en-US"/>
          </a:p>
        </p:txBody>
      </p:sp>
    </p:spTree>
    <p:extLst>
      <p:ext uri="{BB962C8B-B14F-4D97-AF65-F5344CB8AC3E}">
        <p14:creationId xmlns:p14="http://schemas.microsoft.com/office/powerpoint/2010/main" val="4074210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1DA4A4-68A0-4879-A36C-DC99DF242E14}" type="datetime1">
              <a:rPr kumimoji="1" lang="zh-HK" altLang="en-US" smtClean="0"/>
              <a:t>2/8/2022</a:t>
            </a:fld>
            <a:endParaRPr kumimoji="1" lang="zh-HK"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HK"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29EEE3-0DB2-A54F-A712-C3D8D0C1A6BC}" type="slidenum">
              <a:rPr kumimoji="1" lang="zh-HK" altLang="en-US" smtClean="0"/>
              <a:t>‹#›</a:t>
            </a:fld>
            <a:endParaRPr kumimoji="1" lang="zh-HK" altLang="en-US"/>
          </a:p>
        </p:txBody>
      </p:sp>
    </p:spTree>
    <p:extLst>
      <p:ext uri="{BB962C8B-B14F-4D97-AF65-F5344CB8AC3E}">
        <p14:creationId xmlns:p14="http://schemas.microsoft.com/office/powerpoint/2010/main" val="751534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edb.gov.hk/attachment/tc/curriculum-development/kla/general-studies-for-primary/lt_resource_pri_gs_hist_culture/LT_2_4_story_6.pdf"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en.dpm.org.cn/dyx.html?path=/tilegenerator/dest/files/image/8831/2007/0007/img0011.x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chiculture.org.hk/tc/china-five-thousand-years/1911" TargetMode="External"/><Relationship Id="rId2" Type="http://schemas.openxmlformats.org/officeDocument/2006/relationships/hyperlink" Target="https://chiculture.org.hk/en/china-five-thousand-years/1911" TargetMode="Externa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png"/></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watch?v=w-5qPpCwSpI&amp;t=14s" TargetMode="External"/><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6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hyperlink" Target="http://203.105.11.193/ch/customer/community/relics_display_in_station.html"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hyperlink" Target="https://www.amo.gov.hk/tc/visitor-centre/exhibitions/sung-wong-toi-station/index.html" TargetMode="External"/><Relationship Id="rId4" Type="http://schemas.openxmlformats.org/officeDocument/2006/relationships/hyperlink" Target="https://www.amo.gov.hk/en/visitor-centre/exhibitions/sung-wong-toi-station/index.html"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www.dpm.org.cn/collection/paint/228226.html" TargetMode="Externa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9.png"/><Relationship Id="rId5" Type="http://schemas.openxmlformats.org/officeDocument/2006/relationships/hyperlink" Target="https://www.louvre.fr/en/explore/the-palace/from-the-mona-lisa-to-the-wedding-feast-at-cana" TargetMode="External"/><Relationship Id="rId4" Type="http://schemas.openxmlformats.org/officeDocument/2006/relationships/hyperlink" Target="https://en.dpm.org.cn/collections/collections/2009-10-19/990.html" TargetMode="External"/><Relationship Id="rId9" Type="http://schemas.openxmlformats.org/officeDocument/2006/relationships/image" Target="../media/image40.png"/></Relationships>
</file>

<file path=ppt/slides/_rels/slide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youtube.com/watch?app=desktop&amp;v=1kOmdSIpCm4" TargetMode="External"/><Relationship Id="rId2" Type="http://schemas.openxmlformats.org/officeDocument/2006/relationships/hyperlink" Target="https://emm.edcity.hk/media/%E5%8D%B0%E5%88%B7%E5%8F%A4%E8%88%87%E4%BB%8A%20(%E4%B8%AD%E3%80%81%E8%8B%B1%E6%96%87%E5%AD%97%E5%B9%95%E5%8F%AF%E4%BE%9B%E9%81%B8%E6%93%87)/0_xel5jwwf" TargetMode="Externa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sutori.com/en/story/song-dai-de-zheng-zhi-fa-zhan-gai-kuang-an-overview-of-the-political--TRRaPFm9CB71FyreNwnqP7PZ"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7" Type="http://schemas.openxmlformats.org/officeDocument/2006/relationships/customXml" Target="../ink/ink4.xml"/><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customXml" Target="../ink/ink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CDDAED-1AF1-0800-627A-7A4846A90E37}"/>
              </a:ext>
            </a:extLst>
          </p:cNvPr>
          <p:cNvSpPr>
            <a:spLocks noGrp="1"/>
          </p:cNvSpPr>
          <p:nvPr>
            <p:ph type="ctrTitle"/>
          </p:nvPr>
        </p:nvSpPr>
        <p:spPr>
          <a:xfrm>
            <a:off x="1143000" y="1699023"/>
            <a:ext cx="6858000" cy="754856"/>
          </a:xfrm>
        </p:spPr>
        <p:txBody>
          <a:bodyPr>
            <a:noAutofit/>
          </a:bodyPr>
          <a:lstStyle/>
          <a:p>
            <a:r>
              <a:rPr kumimoji="1" lang="zh-HK" altLang="en-US" dirty="0"/>
              <a:t>中二級</a:t>
            </a:r>
            <a:r>
              <a:rPr kumimoji="1" lang="en-US" altLang="zh-HK" dirty="0"/>
              <a:t>   </a:t>
            </a:r>
            <a:r>
              <a:rPr lang="zh-TW" altLang="zh-HK" dirty="0"/>
              <a:t>中國歷史科 </a:t>
            </a:r>
            <a:endParaRPr kumimoji="1" lang="zh-HK" altLang="en-US" dirty="0"/>
          </a:p>
        </p:txBody>
      </p:sp>
      <p:sp>
        <p:nvSpPr>
          <p:cNvPr id="3" name="副標題 2">
            <a:extLst>
              <a:ext uri="{FF2B5EF4-FFF2-40B4-BE49-F238E27FC236}">
                <a16:creationId xmlns:a16="http://schemas.microsoft.com/office/drawing/2014/main" id="{B22C503E-854E-A100-A5D3-B26AB55A9A50}"/>
              </a:ext>
            </a:extLst>
          </p:cNvPr>
          <p:cNvSpPr>
            <a:spLocks noGrp="1"/>
          </p:cNvSpPr>
          <p:nvPr>
            <p:ph type="subTitle" idx="1"/>
          </p:nvPr>
        </p:nvSpPr>
        <p:spPr>
          <a:xfrm>
            <a:off x="1143000" y="2755557"/>
            <a:ext cx="6858000" cy="2502243"/>
          </a:xfrm>
        </p:spPr>
        <p:txBody>
          <a:bodyPr>
            <a:normAutofit/>
          </a:bodyPr>
          <a:lstStyle/>
          <a:p>
            <a:r>
              <a:rPr kumimoji="1" lang="zh-HK" altLang="en-US" sz="5400" dirty="0">
                <a:solidFill>
                  <a:schemeClr val="accent1"/>
                </a:solidFill>
              </a:rPr>
              <a:t>宋代的政治發展概況</a:t>
            </a:r>
          </a:p>
        </p:txBody>
      </p:sp>
      <p:sp>
        <p:nvSpPr>
          <p:cNvPr id="4" name="Slide Number Placeholder 3"/>
          <p:cNvSpPr>
            <a:spLocks noGrp="1"/>
          </p:cNvSpPr>
          <p:nvPr>
            <p:ph type="sldNum" sz="quarter" idx="12"/>
          </p:nvPr>
        </p:nvSpPr>
        <p:spPr/>
        <p:txBody>
          <a:bodyPr/>
          <a:lstStyle/>
          <a:p>
            <a:fld id="{2729EEE3-0DB2-A54F-A712-C3D8D0C1A6BC}" type="slidenum">
              <a:rPr kumimoji="1" lang="zh-HK" altLang="en-US" smtClean="0"/>
              <a:t>1</a:t>
            </a:fld>
            <a:endParaRPr kumimoji="1" lang="zh-HK" altLang="en-US"/>
          </a:p>
        </p:txBody>
      </p:sp>
    </p:spTree>
    <p:extLst>
      <p:ext uri="{BB962C8B-B14F-4D97-AF65-F5344CB8AC3E}">
        <p14:creationId xmlns:p14="http://schemas.microsoft.com/office/powerpoint/2010/main" val="39525688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7CE4D377-6CFA-7EA2-EDF6-DD1EA53AAE9D}"/>
              </a:ext>
            </a:extLst>
          </p:cNvPr>
          <p:cNvSpPr>
            <a:spLocks noGrp="1"/>
          </p:cNvSpPr>
          <p:nvPr>
            <p:ph idx="1"/>
          </p:nvPr>
        </p:nvSpPr>
        <p:spPr>
          <a:xfrm>
            <a:off x="628650" y="1947068"/>
            <a:ext cx="7886700" cy="2963863"/>
          </a:xfrm>
        </p:spPr>
        <p:txBody>
          <a:bodyPr/>
          <a:lstStyle/>
          <a:p>
            <a:pPr marL="0" indent="0">
              <a:buNone/>
            </a:pPr>
            <a:r>
              <a:rPr lang="zh-HK" altLang="zh-HK" dirty="0"/>
              <a:t>請不同族裔同學的代表向班中同學簡介所屬族裔在宋</a:t>
            </a:r>
            <a:r>
              <a:rPr lang="zh-TW" altLang="zh-HK" dirty="0"/>
              <a:t>朝</a:t>
            </a:r>
            <a:r>
              <a:rPr lang="zh-HK" altLang="zh-HK" dirty="0"/>
              <a:t>時期發生的重要歷史。可以口語回應。</a:t>
            </a:r>
            <a:r>
              <a:rPr lang="en-US" altLang="zh-HK" dirty="0"/>
              <a:t>(NCS students may introduce to their classmates the important historical events of their ethnic groups happened in the Song Dynasty. Students can respond verbally.)</a:t>
            </a:r>
            <a:endParaRPr lang="zh-TW" altLang="zh-HK" dirty="0"/>
          </a:p>
          <a:p>
            <a:endParaRPr kumimoji="1" lang="zh-HK" altLang="en-US" dirty="0"/>
          </a:p>
        </p:txBody>
      </p:sp>
      <p:sp>
        <p:nvSpPr>
          <p:cNvPr id="2" name="Slide Number Placeholder 1"/>
          <p:cNvSpPr>
            <a:spLocks noGrp="1"/>
          </p:cNvSpPr>
          <p:nvPr>
            <p:ph type="sldNum" sz="quarter" idx="12"/>
          </p:nvPr>
        </p:nvSpPr>
        <p:spPr/>
        <p:txBody>
          <a:bodyPr/>
          <a:lstStyle/>
          <a:p>
            <a:fld id="{2729EEE3-0DB2-A54F-A712-C3D8D0C1A6BC}" type="slidenum">
              <a:rPr kumimoji="1" lang="zh-HK" altLang="en-US" smtClean="0"/>
              <a:t>10</a:t>
            </a:fld>
            <a:endParaRPr kumimoji="1" lang="zh-HK" altLang="en-US"/>
          </a:p>
        </p:txBody>
      </p:sp>
    </p:spTree>
    <p:extLst>
      <p:ext uri="{BB962C8B-B14F-4D97-AF65-F5344CB8AC3E}">
        <p14:creationId xmlns:p14="http://schemas.microsoft.com/office/powerpoint/2010/main" val="2198476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49F8CF-E85E-B960-6E2E-2DF8EAD1A835}"/>
              </a:ext>
            </a:extLst>
          </p:cNvPr>
          <p:cNvSpPr>
            <a:spLocks noGrp="1"/>
          </p:cNvSpPr>
          <p:nvPr>
            <p:ph type="title"/>
          </p:nvPr>
        </p:nvSpPr>
        <p:spPr>
          <a:xfrm>
            <a:off x="180861" y="93231"/>
            <a:ext cx="8884762" cy="809629"/>
          </a:xfrm>
        </p:spPr>
        <p:txBody>
          <a:bodyPr>
            <a:normAutofit fontScale="90000"/>
          </a:bodyPr>
          <a:lstStyle/>
          <a:p>
            <a:r>
              <a:rPr lang="zh-HK" altLang="zh-HK" sz="3600" b="1" dirty="0"/>
              <a:t>資料二：後周時期的地圖</a:t>
            </a:r>
            <a:r>
              <a:rPr lang="en-US" altLang="zh-HK" sz="3600" b="1" dirty="0"/>
              <a:t>(</a:t>
            </a:r>
            <a:r>
              <a:rPr lang="zh-HK" altLang="zh-HK" sz="3600" b="1" dirty="0"/>
              <a:t>公元</a:t>
            </a:r>
            <a:r>
              <a:rPr lang="en-US" altLang="zh-HK" sz="3600" b="1" dirty="0"/>
              <a:t>915-960</a:t>
            </a:r>
            <a:r>
              <a:rPr lang="zh-HK" altLang="zh-HK" sz="3600" b="1" dirty="0"/>
              <a:t>年</a:t>
            </a:r>
            <a:r>
              <a:rPr lang="en-US" altLang="zh-HK" sz="3600" b="1" dirty="0"/>
              <a:t>)</a:t>
            </a:r>
            <a:r>
              <a:rPr lang="en-US" altLang="zh-HK" sz="3600" dirty="0"/>
              <a:t> (</a:t>
            </a:r>
            <a:r>
              <a:rPr lang="en-US" altLang="zh-HK" sz="3600" b="1" dirty="0"/>
              <a:t>Source B : Map of Later Zhou Period)(915-960)</a:t>
            </a:r>
            <a:endParaRPr kumimoji="1" lang="zh-HK" altLang="en-US" dirty="0"/>
          </a:p>
        </p:txBody>
      </p:sp>
      <p:sp>
        <p:nvSpPr>
          <p:cNvPr id="3" name="內容版面配置區 2">
            <a:extLst>
              <a:ext uri="{FF2B5EF4-FFF2-40B4-BE49-F238E27FC236}">
                <a16:creationId xmlns:a16="http://schemas.microsoft.com/office/drawing/2014/main" id="{D58ACFE9-A225-0965-77AA-BC3F6FFD1C13}"/>
              </a:ext>
            </a:extLst>
          </p:cNvPr>
          <p:cNvSpPr>
            <a:spLocks noGrp="1"/>
          </p:cNvSpPr>
          <p:nvPr>
            <p:ph idx="1"/>
          </p:nvPr>
        </p:nvSpPr>
        <p:spPr>
          <a:xfrm>
            <a:off x="180859" y="1238448"/>
            <a:ext cx="4312762" cy="2953012"/>
          </a:xfrm>
        </p:spPr>
        <p:txBody>
          <a:bodyPr>
            <a:normAutofit lnSpcReduction="10000"/>
          </a:bodyPr>
          <a:lstStyle/>
          <a:p>
            <a:pPr marL="0" indent="0">
              <a:buNone/>
            </a:pPr>
            <a:r>
              <a:rPr lang="zh-HK" altLang="zh-HK" sz="1800" dirty="0"/>
              <a:t>唐朝滅亡後，中國進入接近半個世紀的割據亂局。在北方出現「五代」，南方出現「十國」</a:t>
            </a:r>
            <a:r>
              <a:rPr lang="zh-TW" altLang="zh-HK" sz="1800" dirty="0"/>
              <a:t>（</a:t>
            </a:r>
            <a:r>
              <a:rPr lang="zh-HK" altLang="zh-HK" sz="1800" dirty="0"/>
              <a:t>北漢除外</a:t>
            </a:r>
            <a:r>
              <a:rPr lang="zh-TW" altLang="zh-HK" sz="1800" dirty="0" smtClean="0"/>
              <a:t>）</a:t>
            </a:r>
            <a:r>
              <a:rPr lang="zh-HK" altLang="zh-HK" sz="1800" dirty="0" smtClean="0"/>
              <a:t>。</a:t>
            </a:r>
            <a:r>
              <a:rPr lang="zh-TW" altLang="en-US" sz="1800" dirty="0" smtClean="0"/>
              <a:t>這</a:t>
            </a:r>
            <a:r>
              <a:rPr lang="zh-HK" altLang="zh-HK" sz="1800" dirty="0" smtClean="0"/>
              <a:t>是</a:t>
            </a:r>
            <a:r>
              <a:rPr lang="zh-HK" altLang="zh-HK" sz="1800" dirty="0"/>
              <a:t>「五代」最後一個朝代 </a:t>
            </a:r>
            <a:r>
              <a:rPr lang="en-US" altLang="zh-HK" sz="1800" dirty="0"/>
              <a:t>– </a:t>
            </a:r>
            <a:r>
              <a:rPr lang="zh-HK" altLang="zh-HK" sz="1800" dirty="0"/>
              <a:t>後周時期的地圖</a:t>
            </a:r>
            <a:r>
              <a:rPr lang="zh-HK" altLang="zh-HK" sz="1800" dirty="0" smtClean="0"/>
              <a:t>。</a:t>
            </a:r>
            <a:endParaRPr lang="en-US" altLang="zh-HK" sz="1800" dirty="0" smtClean="0"/>
          </a:p>
          <a:p>
            <a:pPr marL="0" indent="0">
              <a:buNone/>
            </a:pPr>
            <a:r>
              <a:rPr lang="en-US" altLang="zh-HK" sz="1800" dirty="0" smtClean="0"/>
              <a:t>(</a:t>
            </a:r>
            <a:r>
              <a:rPr lang="en-US" altLang="zh-HK" sz="1800" dirty="0"/>
              <a:t>China was plunged into half a century of fragmentation and rebellion after the downfall of the Tang Dynasty. There had been Five Dynasties in northern China and over Ten Kingdoms in the south (except Northern Han). This is the map of the Later Zhou, the last dynasty of the Five Dynasties.)</a:t>
            </a:r>
          </a:p>
          <a:p>
            <a:pPr marL="0" indent="0">
              <a:buNone/>
            </a:pPr>
            <a:endParaRPr lang="en-US" altLang="zh-TW" sz="1200" dirty="0"/>
          </a:p>
          <a:p>
            <a:pPr marL="0" indent="0">
              <a:buNone/>
            </a:pPr>
            <a:endParaRPr lang="en-US" altLang="zh-TW" sz="1200" dirty="0"/>
          </a:p>
          <a:p>
            <a:pPr marL="0" indent="0">
              <a:buNone/>
            </a:pPr>
            <a:endParaRPr lang="en-US" altLang="zh-TW" sz="1200" dirty="0"/>
          </a:p>
          <a:p>
            <a:pPr marL="0" indent="0">
              <a:buNone/>
            </a:pPr>
            <a:endParaRPr lang="en-US" altLang="zh-TW" sz="1200" dirty="0"/>
          </a:p>
          <a:p>
            <a:pPr marL="0" indent="0">
              <a:buNone/>
            </a:pPr>
            <a:endParaRPr lang="en-US" altLang="zh-TW" sz="1200" dirty="0"/>
          </a:p>
          <a:p>
            <a:pPr marL="0" indent="0">
              <a:buNone/>
            </a:pPr>
            <a:endParaRPr lang="en-US" altLang="zh-TW" sz="1200" dirty="0"/>
          </a:p>
          <a:p>
            <a:pPr marL="0" indent="0">
              <a:buNone/>
            </a:pPr>
            <a:endParaRPr lang="en-US" altLang="zh-TW" sz="1200" dirty="0"/>
          </a:p>
          <a:p>
            <a:pPr marL="0" indent="0">
              <a:buNone/>
            </a:pPr>
            <a:endParaRPr lang="en-US" altLang="zh-TW" sz="1200" dirty="0"/>
          </a:p>
          <a:p>
            <a:pPr marL="0" indent="0">
              <a:buNone/>
            </a:pPr>
            <a:endParaRPr lang="en-US" altLang="zh-TW" sz="1200" dirty="0"/>
          </a:p>
          <a:p>
            <a:pPr marL="0" indent="0">
              <a:buNone/>
            </a:pPr>
            <a:endParaRPr lang="en-US" altLang="zh-TW" sz="1200" dirty="0"/>
          </a:p>
          <a:p>
            <a:pPr marL="0" indent="0">
              <a:buNone/>
            </a:pPr>
            <a:endParaRPr lang="en-US" altLang="zh-TW" sz="1200" dirty="0"/>
          </a:p>
          <a:p>
            <a:pPr marL="0" indent="0">
              <a:buNone/>
            </a:pPr>
            <a:endParaRPr lang="en-US" altLang="zh-TW" sz="1200" dirty="0"/>
          </a:p>
          <a:p>
            <a:pPr marL="0" indent="0">
              <a:buNone/>
            </a:pPr>
            <a:endParaRPr lang="en-US" altLang="zh-TW" sz="1200" dirty="0"/>
          </a:p>
          <a:p>
            <a:pPr marL="0" indent="0">
              <a:buNone/>
            </a:pPr>
            <a:endParaRPr lang="en-US" altLang="zh-HK" sz="800" dirty="0"/>
          </a:p>
          <a:p>
            <a:pPr marL="0" indent="0">
              <a:buNone/>
            </a:pPr>
            <a:endParaRPr lang="en-US" altLang="zh-TW" sz="1200" dirty="0"/>
          </a:p>
          <a:p>
            <a:pPr marL="0" indent="0">
              <a:buNone/>
            </a:pPr>
            <a:endParaRPr lang="en-US" altLang="zh-TW" sz="1200" dirty="0"/>
          </a:p>
          <a:p>
            <a:pPr marL="0" indent="0">
              <a:buNone/>
            </a:pPr>
            <a:endParaRPr lang="zh-TW" altLang="zh-HK" sz="1200" dirty="0"/>
          </a:p>
          <a:p>
            <a:endParaRPr kumimoji="1" lang="zh-HK" altLang="en-US" dirty="0"/>
          </a:p>
        </p:txBody>
      </p:sp>
      <p:sp>
        <p:nvSpPr>
          <p:cNvPr id="5" name="文字方塊 4">
            <a:extLst>
              <a:ext uri="{FF2B5EF4-FFF2-40B4-BE49-F238E27FC236}">
                <a16:creationId xmlns:a16="http://schemas.microsoft.com/office/drawing/2014/main" id="{BDCBCAE4-1BFE-F644-E257-7D7C9D8C6F56}"/>
              </a:ext>
            </a:extLst>
          </p:cNvPr>
          <p:cNvSpPr txBox="1"/>
          <p:nvPr/>
        </p:nvSpPr>
        <p:spPr>
          <a:xfrm rot="10800000" flipV="1">
            <a:off x="180861" y="4298489"/>
            <a:ext cx="4042796" cy="2308324"/>
          </a:xfrm>
          <a:prstGeom prst="rect">
            <a:avLst/>
          </a:prstGeom>
          <a:noFill/>
        </p:spPr>
        <p:txBody>
          <a:bodyPr wrap="square" rtlCol="0">
            <a:spAutoFit/>
          </a:bodyPr>
          <a:lstStyle/>
          <a:p>
            <a:r>
              <a:rPr kumimoji="1" lang="en-US" altLang="zh-HK" dirty="0"/>
              <a:t>6.</a:t>
            </a:r>
            <a:r>
              <a:rPr lang="zh-HK" altLang="zh-HK" dirty="0"/>
              <a:t>根</a:t>
            </a:r>
            <a:r>
              <a:rPr lang="zh-TW" altLang="zh-HK" dirty="0"/>
              <a:t>據</a:t>
            </a:r>
            <a:r>
              <a:rPr lang="zh-HK" altLang="zh-HK" dirty="0"/>
              <a:t>資料二，請形容五代十國時期是統一的國家還是分裂的國家</a:t>
            </a:r>
            <a:r>
              <a:rPr lang="zh-TW" altLang="zh-HK" dirty="0"/>
              <a:t>？</a:t>
            </a:r>
            <a:r>
              <a:rPr lang="zh-HK" altLang="zh-HK" dirty="0"/>
              <a:t>。</a:t>
            </a:r>
            <a:r>
              <a:rPr lang="zh-TW" altLang="zh-HK" dirty="0"/>
              <a:t>試圈出答案</a:t>
            </a:r>
            <a:r>
              <a:rPr lang="zh-HK" altLang="zh-HK" dirty="0"/>
              <a:t>。</a:t>
            </a:r>
            <a:r>
              <a:rPr lang="en-US" altLang="zh-HK" dirty="0"/>
              <a:t>(According to Source B, was China unified or divided in the period of Five Dynasties and Ten Kingdoms?  Circle your answer.)</a:t>
            </a:r>
            <a:r>
              <a:rPr lang="zh-TW" altLang="zh-HK" dirty="0"/>
              <a:t> </a:t>
            </a:r>
            <a:endParaRPr lang="en-US" altLang="zh-TW" dirty="0"/>
          </a:p>
          <a:p>
            <a:r>
              <a:rPr kumimoji="1" lang="en-US" altLang="zh-HK" dirty="0"/>
              <a:t>A.</a:t>
            </a:r>
            <a:r>
              <a:rPr lang="zh-HK" altLang="zh-HK" dirty="0"/>
              <a:t>統一</a:t>
            </a:r>
            <a:r>
              <a:rPr lang="en-US" altLang="zh-HK" dirty="0"/>
              <a:t>(Unified)</a:t>
            </a:r>
            <a:r>
              <a:rPr lang="zh-TW" altLang="zh-HK" dirty="0"/>
              <a:t> </a:t>
            </a:r>
            <a:endParaRPr lang="en-US" altLang="zh-TW" dirty="0"/>
          </a:p>
          <a:p>
            <a:r>
              <a:rPr kumimoji="1" lang="en-US" altLang="zh-HK" dirty="0"/>
              <a:t>B.</a:t>
            </a:r>
            <a:r>
              <a:rPr kumimoji="1" lang="zh-HK" altLang="en-US" dirty="0"/>
              <a:t>分</a:t>
            </a:r>
            <a:r>
              <a:rPr lang="zh-HK" altLang="zh-HK" dirty="0"/>
              <a:t>裂</a:t>
            </a:r>
            <a:r>
              <a:rPr lang="en-US" altLang="zh-HK" dirty="0"/>
              <a:t>(Divided)</a:t>
            </a:r>
            <a:r>
              <a:rPr lang="zh-TW" altLang="zh-HK" dirty="0"/>
              <a:t> </a:t>
            </a:r>
            <a:endParaRPr kumimoji="1" lang="en-US" altLang="zh-HK" dirty="0"/>
          </a:p>
        </p:txBody>
      </p:sp>
      <p:sp>
        <p:nvSpPr>
          <p:cNvPr id="6" name="矩形 5">
            <a:extLst>
              <a:ext uri="{FF2B5EF4-FFF2-40B4-BE49-F238E27FC236}">
                <a16:creationId xmlns:a16="http://schemas.microsoft.com/office/drawing/2014/main" id="{3E885D90-AE0A-D6F8-2332-E9DFC7DF3108}"/>
              </a:ext>
            </a:extLst>
          </p:cNvPr>
          <p:cNvSpPr/>
          <p:nvPr/>
        </p:nvSpPr>
        <p:spPr>
          <a:xfrm>
            <a:off x="241821" y="6277326"/>
            <a:ext cx="1579903" cy="3294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solidFill>
                <a:srgbClr val="FF0000"/>
              </a:solidFill>
            </a:endParaRPr>
          </a:p>
        </p:txBody>
      </p:sp>
      <p:sp>
        <p:nvSpPr>
          <p:cNvPr id="4" name="Slide Number Placeholder 3"/>
          <p:cNvSpPr>
            <a:spLocks noGrp="1"/>
          </p:cNvSpPr>
          <p:nvPr>
            <p:ph type="sldNum" sz="quarter" idx="12"/>
          </p:nvPr>
        </p:nvSpPr>
        <p:spPr/>
        <p:txBody>
          <a:bodyPr/>
          <a:lstStyle/>
          <a:p>
            <a:fld id="{2729EEE3-0DB2-A54F-A712-C3D8D0C1A6BC}" type="slidenum">
              <a:rPr kumimoji="1" lang="zh-HK" altLang="en-US" smtClean="0"/>
              <a:t>11</a:t>
            </a:fld>
            <a:endParaRPr kumimoji="1" lang="zh-HK" altLang="en-US"/>
          </a:p>
        </p:txBody>
      </p:sp>
      <p:pic>
        <p:nvPicPr>
          <p:cNvPr id="8" name="Picture 7"/>
          <p:cNvPicPr>
            <a:picLocks noChangeAspect="1"/>
          </p:cNvPicPr>
          <p:nvPr/>
        </p:nvPicPr>
        <p:blipFill>
          <a:blip r:embed="rId2"/>
          <a:stretch>
            <a:fillRect/>
          </a:stretch>
        </p:blipFill>
        <p:spPr>
          <a:xfrm>
            <a:off x="4493621" y="1238448"/>
            <a:ext cx="4587155" cy="4845829"/>
          </a:xfrm>
          <a:prstGeom prst="rect">
            <a:avLst/>
          </a:prstGeom>
        </p:spPr>
      </p:pic>
    </p:spTree>
    <p:extLst>
      <p:ext uri="{BB962C8B-B14F-4D97-AF65-F5344CB8AC3E}">
        <p14:creationId xmlns:p14="http://schemas.microsoft.com/office/powerpoint/2010/main" val="155745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35A090-AE1B-8811-A508-4D75B2017666}"/>
              </a:ext>
            </a:extLst>
          </p:cNvPr>
          <p:cNvSpPr>
            <a:spLocks noGrp="1"/>
          </p:cNvSpPr>
          <p:nvPr>
            <p:ph type="title"/>
          </p:nvPr>
        </p:nvSpPr>
        <p:spPr>
          <a:xfrm>
            <a:off x="201930" y="196558"/>
            <a:ext cx="8733064" cy="1325563"/>
          </a:xfrm>
        </p:spPr>
        <p:txBody>
          <a:bodyPr>
            <a:normAutofit/>
          </a:bodyPr>
          <a:lstStyle/>
          <a:p>
            <a:r>
              <a:rPr lang="zh-HK" altLang="zh-HK" sz="3600" b="1" dirty="0"/>
              <a:t>資料三：北宋地圖</a:t>
            </a:r>
            <a:r>
              <a:rPr lang="en-US" altLang="zh-HK" sz="3600" b="1" dirty="0"/>
              <a:t>(</a:t>
            </a:r>
            <a:r>
              <a:rPr lang="zh-HK" altLang="zh-HK" sz="3600" b="1" dirty="0"/>
              <a:t>公元</a:t>
            </a:r>
            <a:r>
              <a:rPr lang="en-US" altLang="zh-HK" sz="3600" b="1" dirty="0"/>
              <a:t>1111</a:t>
            </a:r>
            <a:r>
              <a:rPr lang="zh-HK" altLang="zh-HK" sz="3600" b="1" dirty="0"/>
              <a:t>年</a:t>
            </a:r>
            <a:r>
              <a:rPr lang="en-US" altLang="zh-HK" sz="3600" b="1" dirty="0"/>
              <a:t>)</a:t>
            </a:r>
            <a:r>
              <a:rPr lang="en-US" altLang="zh-HK" sz="3600" dirty="0"/>
              <a:t>(</a:t>
            </a:r>
            <a:r>
              <a:rPr lang="en-US" altLang="zh-HK" sz="3600" b="1" dirty="0"/>
              <a:t>Source C : The map of the Northern Song Dynasty)(1111</a:t>
            </a:r>
            <a:r>
              <a:rPr lang="en-US" altLang="zh-HK" sz="3600" b="1" dirty="0" smtClean="0"/>
              <a:t>)</a:t>
            </a:r>
            <a:endParaRPr kumimoji="1" lang="zh-HK" altLang="en-US" dirty="0"/>
          </a:p>
        </p:txBody>
      </p:sp>
      <p:pic>
        <p:nvPicPr>
          <p:cNvPr id="7" name="內容版面配置區 6">
            <a:extLst>
              <a:ext uri="{FF2B5EF4-FFF2-40B4-BE49-F238E27FC236}">
                <a16:creationId xmlns:a16="http://schemas.microsoft.com/office/drawing/2014/main" id="{2FA33F65-BE5C-44E5-8122-3B7E98B6568C}"/>
              </a:ext>
            </a:extLst>
          </p:cNvPr>
          <p:cNvPicPr>
            <a:picLocks noGrp="1" noChangeAspect="1"/>
          </p:cNvPicPr>
          <p:nvPr>
            <p:ph idx="1"/>
          </p:nvPr>
        </p:nvPicPr>
        <p:blipFill>
          <a:blip r:embed="rId2"/>
          <a:stretch>
            <a:fillRect/>
          </a:stretch>
        </p:blipFill>
        <p:spPr>
          <a:xfrm>
            <a:off x="604303" y="1522121"/>
            <a:ext cx="5587491" cy="4827593"/>
          </a:xfrm>
        </p:spPr>
      </p:pic>
      <p:sp>
        <p:nvSpPr>
          <p:cNvPr id="3" name="Slide Number Placeholder 2"/>
          <p:cNvSpPr>
            <a:spLocks noGrp="1"/>
          </p:cNvSpPr>
          <p:nvPr>
            <p:ph type="sldNum" sz="quarter" idx="12"/>
          </p:nvPr>
        </p:nvSpPr>
        <p:spPr/>
        <p:txBody>
          <a:bodyPr/>
          <a:lstStyle/>
          <a:p>
            <a:fld id="{2729EEE3-0DB2-A54F-A712-C3D8D0C1A6BC}" type="slidenum">
              <a:rPr kumimoji="1" lang="zh-HK" altLang="en-US" smtClean="0"/>
              <a:t>12</a:t>
            </a:fld>
            <a:endParaRPr kumimoji="1" lang="zh-HK" altLang="en-US"/>
          </a:p>
        </p:txBody>
      </p:sp>
    </p:spTree>
    <p:extLst>
      <p:ext uri="{BB962C8B-B14F-4D97-AF65-F5344CB8AC3E}">
        <p14:creationId xmlns:p14="http://schemas.microsoft.com/office/powerpoint/2010/main" val="21269675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AD60BF1-DAC6-38C7-3B1D-389510F22DC5}"/>
              </a:ext>
            </a:extLst>
          </p:cNvPr>
          <p:cNvSpPr>
            <a:spLocks noGrp="1"/>
          </p:cNvSpPr>
          <p:nvPr>
            <p:ph type="title"/>
          </p:nvPr>
        </p:nvSpPr>
        <p:spPr>
          <a:xfrm>
            <a:off x="210637" y="295460"/>
            <a:ext cx="8672105" cy="1104428"/>
          </a:xfrm>
        </p:spPr>
        <p:txBody>
          <a:bodyPr>
            <a:normAutofit fontScale="90000"/>
          </a:bodyPr>
          <a:lstStyle/>
          <a:p>
            <a:r>
              <a:rPr lang="zh-HK" altLang="zh-HK" sz="3600" b="1" dirty="0"/>
              <a:t>資料四：南宋地圖</a:t>
            </a:r>
            <a:r>
              <a:rPr lang="en-US" altLang="zh-HK" sz="3600" b="1" dirty="0"/>
              <a:t>(</a:t>
            </a:r>
            <a:r>
              <a:rPr lang="zh-HK" altLang="zh-HK" sz="3600" b="1" dirty="0"/>
              <a:t>公元</a:t>
            </a:r>
            <a:r>
              <a:rPr lang="en-US" altLang="zh-HK" sz="3600" b="1" dirty="0"/>
              <a:t>1208</a:t>
            </a:r>
            <a:r>
              <a:rPr lang="zh-HK" altLang="zh-HK" sz="3600" b="1" dirty="0"/>
              <a:t>年</a:t>
            </a:r>
            <a:r>
              <a:rPr lang="en-US" altLang="zh-HK" sz="3600" b="1" dirty="0"/>
              <a:t>)</a:t>
            </a:r>
            <a:r>
              <a:rPr lang="en-US" altLang="zh-HK" sz="3600" dirty="0"/>
              <a:t> (</a:t>
            </a:r>
            <a:r>
              <a:rPr lang="en-US" altLang="zh-HK" sz="3600" b="1" dirty="0"/>
              <a:t>Source D: The map of the Southern Song Dynasty)(1208)</a:t>
            </a:r>
            <a:r>
              <a:rPr lang="zh-TW" altLang="zh-HK" dirty="0"/>
              <a:t/>
            </a:r>
            <a:br>
              <a:rPr lang="zh-TW" altLang="zh-HK" dirty="0"/>
            </a:br>
            <a:endParaRPr kumimoji="1" lang="zh-HK" altLang="en-US" dirty="0"/>
          </a:p>
        </p:txBody>
      </p:sp>
      <p:sp>
        <p:nvSpPr>
          <p:cNvPr id="3" name="Slide Number Placeholder 2"/>
          <p:cNvSpPr>
            <a:spLocks noGrp="1"/>
          </p:cNvSpPr>
          <p:nvPr>
            <p:ph type="sldNum" sz="quarter" idx="12"/>
          </p:nvPr>
        </p:nvSpPr>
        <p:spPr/>
        <p:txBody>
          <a:bodyPr/>
          <a:lstStyle/>
          <a:p>
            <a:fld id="{2729EEE3-0DB2-A54F-A712-C3D8D0C1A6BC}" type="slidenum">
              <a:rPr kumimoji="1" lang="zh-HK" altLang="en-US" smtClean="0"/>
              <a:t>13</a:t>
            </a:fld>
            <a:endParaRPr kumimoji="1" lang="zh-HK" altLang="en-US"/>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310197" y="1018686"/>
            <a:ext cx="6574180" cy="5702789"/>
          </a:xfrm>
          <a:prstGeom prst="rect">
            <a:avLst/>
          </a:prstGeom>
        </p:spPr>
      </p:pic>
    </p:spTree>
    <p:extLst>
      <p:ext uri="{BB962C8B-B14F-4D97-AF65-F5344CB8AC3E}">
        <p14:creationId xmlns:p14="http://schemas.microsoft.com/office/powerpoint/2010/main" val="23168239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70D82DE-EE00-81A3-04DD-F8F3F14EC887}"/>
              </a:ext>
            </a:extLst>
          </p:cNvPr>
          <p:cNvSpPr>
            <a:spLocks noGrp="1"/>
          </p:cNvSpPr>
          <p:nvPr>
            <p:ph type="title"/>
          </p:nvPr>
        </p:nvSpPr>
        <p:spPr>
          <a:xfrm>
            <a:off x="140969" y="147411"/>
            <a:ext cx="8863693" cy="1071789"/>
          </a:xfrm>
        </p:spPr>
        <p:txBody>
          <a:bodyPr>
            <a:normAutofit fontScale="90000"/>
          </a:bodyPr>
          <a:lstStyle/>
          <a:p>
            <a:r>
              <a:rPr lang="zh-HK" altLang="zh-HK" sz="3600" b="1" dirty="0"/>
              <a:t>資料五：元朝地圖</a:t>
            </a:r>
            <a:r>
              <a:rPr lang="en-US" altLang="zh-HK" sz="3600" b="1" dirty="0"/>
              <a:t>(</a:t>
            </a:r>
            <a:r>
              <a:rPr lang="zh-HK" altLang="zh-HK" sz="3600" b="1" dirty="0"/>
              <a:t>公元</a:t>
            </a:r>
            <a:r>
              <a:rPr lang="en-US" altLang="zh-HK" sz="3600" b="1" dirty="0"/>
              <a:t>1330</a:t>
            </a:r>
            <a:r>
              <a:rPr lang="zh-HK" altLang="zh-HK" sz="3600" b="1" dirty="0"/>
              <a:t>年</a:t>
            </a:r>
            <a:r>
              <a:rPr lang="en-US" altLang="zh-HK" sz="3600" b="1" dirty="0"/>
              <a:t>)</a:t>
            </a:r>
            <a:r>
              <a:rPr lang="en-US" altLang="zh-HK" sz="3600" dirty="0"/>
              <a:t> (</a:t>
            </a:r>
            <a:r>
              <a:rPr lang="en-US" altLang="zh-HK" sz="3600" b="1" dirty="0"/>
              <a:t>Source E: The map of the Yuan Dynasty)(1330</a:t>
            </a:r>
            <a:r>
              <a:rPr lang="en-US" altLang="zh-HK" sz="3600" b="1" dirty="0" smtClean="0"/>
              <a:t>)</a:t>
            </a:r>
            <a:endParaRPr kumimoji="1" lang="zh-HK" altLang="en-US" dirty="0"/>
          </a:p>
        </p:txBody>
      </p:sp>
      <p:sp>
        <p:nvSpPr>
          <p:cNvPr id="3" name="Slide Number Placeholder 2"/>
          <p:cNvSpPr>
            <a:spLocks noGrp="1"/>
          </p:cNvSpPr>
          <p:nvPr>
            <p:ph type="sldNum" sz="quarter" idx="12"/>
          </p:nvPr>
        </p:nvSpPr>
        <p:spPr/>
        <p:txBody>
          <a:bodyPr/>
          <a:lstStyle/>
          <a:p>
            <a:fld id="{2729EEE3-0DB2-A54F-A712-C3D8D0C1A6BC}" type="slidenum">
              <a:rPr kumimoji="1" lang="zh-HK" altLang="en-US" smtClean="0"/>
              <a:t>14</a:t>
            </a:fld>
            <a:endParaRPr kumimoji="1" lang="zh-HK" altLang="en-US"/>
          </a:p>
        </p:txBody>
      </p:sp>
      <p:pic>
        <p:nvPicPr>
          <p:cNvPr id="4" name="Picture 3"/>
          <p:cNvPicPr>
            <a:picLocks noChangeAspect="1"/>
          </p:cNvPicPr>
          <p:nvPr/>
        </p:nvPicPr>
        <p:blipFill>
          <a:blip r:embed="rId2"/>
          <a:stretch>
            <a:fillRect/>
          </a:stretch>
        </p:blipFill>
        <p:spPr>
          <a:xfrm>
            <a:off x="228599" y="1198579"/>
            <a:ext cx="7951177" cy="5178394"/>
          </a:xfrm>
          <a:prstGeom prst="rect">
            <a:avLst/>
          </a:prstGeom>
        </p:spPr>
      </p:pic>
    </p:spTree>
    <p:extLst>
      <p:ext uri="{BB962C8B-B14F-4D97-AF65-F5344CB8AC3E}">
        <p14:creationId xmlns:p14="http://schemas.microsoft.com/office/powerpoint/2010/main" val="19166511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84545E6C-49A0-6DE2-AB86-7803AF823F24}"/>
              </a:ext>
            </a:extLst>
          </p:cNvPr>
          <p:cNvSpPr>
            <a:spLocks noGrp="1"/>
          </p:cNvSpPr>
          <p:nvPr>
            <p:ph idx="1"/>
          </p:nvPr>
        </p:nvSpPr>
        <p:spPr>
          <a:xfrm>
            <a:off x="628650" y="647700"/>
            <a:ext cx="7886700" cy="5529263"/>
          </a:xfrm>
        </p:spPr>
        <p:txBody>
          <a:bodyPr>
            <a:normAutofit/>
          </a:bodyPr>
          <a:lstStyle/>
          <a:p>
            <a:pPr marL="0" indent="0">
              <a:buNone/>
            </a:pPr>
            <a:r>
              <a:rPr lang="en-US" altLang="zh-HK" dirty="0"/>
              <a:t>7. </a:t>
            </a:r>
            <a:r>
              <a:rPr lang="zh-HK" altLang="zh-HK" dirty="0"/>
              <a:t>根</a:t>
            </a:r>
            <a:r>
              <a:rPr lang="zh-TW" altLang="zh-HK" dirty="0"/>
              <a:t>據</a:t>
            </a:r>
            <a:r>
              <a:rPr lang="zh-HK" altLang="zh-HK" dirty="0"/>
              <a:t>資料二至五，哪個朝代的版圖最大？哪個最小？</a:t>
            </a:r>
            <a:r>
              <a:rPr lang="en-US" altLang="zh-HK" dirty="0"/>
              <a:t>(Study Source B to Source E, which dynasty’s territory was the biggest? Which one was the smallest?)</a:t>
            </a:r>
          </a:p>
          <a:p>
            <a:pPr marL="0" indent="0">
              <a:buNone/>
            </a:pPr>
            <a:r>
              <a:rPr lang="en-US" altLang="zh-HK" dirty="0"/>
              <a:t>______</a:t>
            </a:r>
            <a:r>
              <a:rPr lang="zh-HK" altLang="zh-HK" dirty="0"/>
              <a:t>的版圖最大，</a:t>
            </a:r>
            <a:r>
              <a:rPr lang="en-US" altLang="zh-HK" dirty="0"/>
              <a:t>_____</a:t>
            </a:r>
            <a:r>
              <a:rPr lang="zh-HK" altLang="zh-HK" dirty="0"/>
              <a:t>的版圖最小。</a:t>
            </a:r>
            <a:r>
              <a:rPr lang="en-US" altLang="zh-HK" dirty="0"/>
              <a:t>(The territory of the ____________</a:t>
            </a:r>
            <a:r>
              <a:rPr lang="zh-HK" altLang="en-US" dirty="0"/>
              <a:t> </a:t>
            </a:r>
            <a:r>
              <a:rPr lang="en-US" altLang="zh-HK" dirty="0"/>
              <a:t>was the biggest. The territory of the ____________________</a:t>
            </a:r>
            <a:r>
              <a:rPr lang="zh-HK" altLang="en-US" dirty="0"/>
              <a:t> </a:t>
            </a:r>
            <a:r>
              <a:rPr lang="en-US" altLang="zh-HK" dirty="0"/>
              <a:t>was the smallest.)</a:t>
            </a:r>
            <a:endParaRPr lang="zh-TW" altLang="zh-HK" dirty="0"/>
          </a:p>
        </p:txBody>
      </p:sp>
      <p:sp>
        <p:nvSpPr>
          <p:cNvPr id="4" name="文字方塊 3">
            <a:extLst>
              <a:ext uri="{FF2B5EF4-FFF2-40B4-BE49-F238E27FC236}">
                <a16:creationId xmlns:a16="http://schemas.microsoft.com/office/drawing/2014/main" id="{E509EF54-1585-B274-96E7-D7114F38EF8D}"/>
              </a:ext>
            </a:extLst>
          </p:cNvPr>
          <p:cNvSpPr txBox="1"/>
          <p:nvPr/>
        </p:nvSpPr>
        <p:spPr>
          <a:xfrm>
            <a:off x="796924" y="2204923"/>
            <a:ext cx="1396313" cy="523220"/>
          </a:xfrm>
          <a:prstGeom prst="rect">
            <a:avLst/>
          </a:prstGeom>
          <a:noFill/>
        </p:spPr>
        <p:txBody>
          <a:bodyPr wrap="square" rtlCol="0">
            <a:spAutoFit/>
          </a:bodyPr>
          <a:lstStyle/>
          <a:p>
            <a:r>
              <a:rPr kumimoji="1" lang="zh-HK" altLang="en-US" sz="2800" dirty="0">
                <a:solidFill>
                  <a:srgbClr val="FF0000"/>
                </a:solidFill>
              </a:rPr>
              <a:t>元朝</a:t>
            </a:r>
          </a:p>
        </p:txBody>
      </p:sp>
      <p:sp>
        <p:nvSpPr>
          <p:cNvPr id="5" name="文字方塊 4">
            <a:extLst>
              <a:ext uri="{FF2B5EF4-FFF2-40B4-BE49-F238E27FC236}">
                <a16:creationId xmlns:a16="http://schemas.microsoft.com/office/drawing/2014/main" id="{2A4675CE-D54F-C12A-ED15-4688FEBE762D}"/>
              </a:ext>
            </a:extLst>
          </p:cNvPr>
          <p:cNvSpPr txBox="1"/>
          <p:nvPr/>
        </p:nvSpPr>
        <p:spPr>
          <a:xfrm>
            <a:off x="3899243" y="2204923"/>
            <a:ext cx="1668162" cy="523220"/>
          </a:xfrm>
          <a:prstGeom prst="rect">
            <a:avLst/>
          </a:prstGeom>
          <a:noFill/>
        </p:spPr>
        <p:txBody>
          <a:bodyPr wrap="square" rtlCol="0">
            <a:spAutoFit/>
          </a:bodyPr>
          <a:lstStyle/>
          <a:p>
            <a:r>
              <a:rPr kumimoji="1" lang="zh-HK" altLang="en-US" sz="2800" dirty="0">
                <a:solidFill>
                  <a:srgbClr val="FF0000"/>
                </a:solidFill>
              </a:rPr>
              <a:t>南宋</a:t>
            </a:r>
          </a:p>
        </p:txBody>
      </p:sp>
      <p:sp>
        <p:nvSpPr>
          <p:cNvPr id="6" name="文字方塊 5">
            <a:extLst>
              <a:ext uri="{FF2B5EF4-FFF2-40B4-BE49-F238E27FC236}">
                <a16:creationId xmlns:a16="http://schemas.microsoft.com/office/drawing/2014/main" id="{902914B9-9F15-F17A-4346-0FA981AEECF3}"/>
              </a:ext>
            </a:extLst>
          </p:cNvPr>
          <p:cNvSpPr txBox="1"/>
          <p:nvPr/>
        </p:nvSpPr>
        <p:spPr>
          <a:xfrm>
            <a:off x="2955581" y="2649680"/>
            <a:ext cx="2156254" cy="523220"/>
          </a:xfrm>
          <a:prstGeom prst="rect">
            <a:avLst/>
          </a:prstGeom>
          <a:noFill/>
        </p:spPr>
        <p:txBody>
          <a:bodyPr wrap="square" rtlCol="0">
            <a:spAutoFit/>
          </a:bodyPr>
          <a:lstStyle/>
          <a:p>
            <a:r>
              <a:rPr lang="en-US" altLang="zh-HK" sz="2800" dirty="0">
                <a:solidFill>
                  <a:srgbClr val="FF0000"/>
                </a:solidFill>
              </a:rPr>
              <a:t>Yuan Dynasty</a:t>
            </a:r>
            <a:endParaRPr kumimoji="1" lang="zh-HK" altLang="en-US" sz="2800" dirty="0"/>
          </a:p>
        </p:txBody>
      </p:sp>
      <p:sp>
        <p:nvSpPr>
          <p:cNvPr id="7" name="文字方塊 6">
            <a:extLst>
              <a:ext uri="{FF2B5EF4-FFF2-40B4-BE49-F238E27FC236}">
                <a16:creationId xmlns:a16="http://schemas.microsoft.com/office/drawing/2014/main" id="{D552DDFC-1098-2197-0411-2A2E364D81A8}"/>
              </a:ext>
            </a:extLst>
          </p:cNvPr>
          <p:cNvSpPr txBox="1"/>
          <p:nvPr/>
        </p:nvSpPr>
        <p:spPr>
          <a:xfrm>
            <a:off x="2955581" y="3058438"/>
            <a:ext cx="4114800" cy="523220"/>
          </a:xfrm>
          <a:prstGeom prst="rect">
            <a:avLst/>
          </a:prstGeom>
          <a:noFill/>
        </p:spPr>
        <p:txBody>
          <a:bodyPr wrap="square" rtlCol="0">
            <a:spAutoFit/>
          </a:bodyPr>
          <a:lstStyle/>
          <a:p>
            <a:r>
              <a:rPr lang="en-US" altLang="zh-HK" sz="2800" dirty="0">
                <a:solidFill>
                  <a:srgbClr val="FF0000"/>
                </a:solidFill>
              </a:rPr>
              <a:t>Southern Song Dynasty</a:t>
            </a:r>
            <a:endParaRPr kumimoji="1" lang="zh-HK" altLang="en-US" sz="2800" dirty="0"/>
          </a:p>
        </p:txBody>
      </p:sp>
      <p:sp>
        <p:nvSpPr>
          <p:cNvPr id="2" name="Slide Number Placeholder 1"/>
          <p:cNvSpPr>
            <a:spLocks noGrp="1"/>
          </p:cNvSpPr>
          <p:nvPr>
            <p:ph type="sldNum" sz="quarter" idx="12"/>
          </p:nvPr>
        </p:nvSpPr>
        <p:spPr/>
        <p:txBody>
          <a:bodyPr/>
          <a:lstStyle/>
          <a:p>
            <a:fld id="{2729EEE3-0DB2-A54F-A712-C3D8D0C1A6BC}" type="slidenum">
              <a:rPr kumimoji="1" lang="zh-HK" altLang="en-US" smtClean="0"/>
              <a:t>15</a:t>
            </a:fld>
            <a:endParaRPr kumimoji="1" lang="zh-HK" altLang="en-US"/>
          </a:p>
        </p:txBody>
      </p:sp>
    </p:spTree>
    <p:extLst>
      <p:ext uri="{BB962C8B-B14F-4D97-AF65-F5344CB8AC3E}">
        <p14:creationId xmlns:p14="http://schemas.microsoft.com/office/powerpoint/2010/main" val="246748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C91AD77-64E1-ECF6-3B4E-6F4EE1734EF6}"/>
              </a:ext>
            </a:extLst>
          </p:cNvPr>
          <p:cNvSpPr>
            <a:spLocks noGrp="1"/>
          </p:cNvSpPr>
          <p:nvPr>
            <p:ph type="title"/>
          </p:nvPr>
        </p:nvSpPr>
        <p:spPr/>
        <p:txBody>
          <a:bodyPr>
            <a:normAutofit/>
          </a:bodyPr>
          <a:lstStyle/>
          <a:p>
            <a:r>
              <a:rPr lang="zh-HK" altLang="zh-HK" sz="3200" b="1" dirty="0"/>
              <a:t>小總結</a:t>
            </a:r>
            <a:r>
              <a:rPr lang="en-US" altLang="zh-HK" sz="3200" b="1" dirty="0"/>
              <a:t>(A short summary)</a:t>
            </a:r>
            <a:r>
              <a:rPr lang="zh-TW" altLang="zh-HK" sz="3200" dirty="0"/>
              <a:t/>
            </a:r>
            <a:br>
              <a:rPr lang="zh-TW" altLang="zh-HK" sz="3200" dirty="0"/>
            </a:br>
            <a:endParaRPr kumimoji="1" lang="zh-HK" altLang="en-US" sz="3200" dirty="0"/>
          </a:p>
        </p:txBody>
      </p:sp>
      <p:sp>
        <p:nvSpPr>
          <p:cNvPr id="3" name="內容版面配置區 2">
            <a:extLst>
              <a:ext uri="{FF2B5EF4-FFF2-40B4-BE49-F238E27FC236}">
                <a16:creationId xmlns:a16="http://schemas.microsoft.com/office/drawing/2014/main" id="{DC68B2B1-DDBE-946E-47E2-2734AD661DD1}"/>
              </a:ext>
            </a:extLst>
          </p:cNvPr>
          <p:cNvSpPr>
            <a:spLocks noGrp="1"/>
          </p:cNvSpPr>
          <p:nvPr>
            <p:ph idx="1"/>
          </p:nvPr>
        </p:nvSpPr>
        <p:spPr/>
        <p:txBody>
          <a:bodyPr/>
          <a:lstStyle/>
          <a:p>
            <a:r>
              <a:rPr lang="zh-TW" altLang="en-US" dirty="0"/>
              <a:t>宋朝由宋太祖建立，結束了五代十國的分裂時代。</a:t>
            </a:r>
            <a:r>
              <a:rPr lang="en-US" altLang="zh-TW" dirty="0"/>
              <a:t>(The Song Dynasty was founded by Emperor </a:t>
            </a:r>
            <a:r>
              <a:rPr lang="en-US" altLang="zh-TW" dirty="0" err="1"/>
              <a:t>Taizu</a:t>
            </a:r>
            <a:r>
              <a:rPr lang="en-US" altLang="zh-TW" dirty="0"/>
              <a:t> of the Song Dynasty. He ended the division period of the Five Dynasties and Ten Kingdoms.) </a:t>
            </a:r>
          </a:p>
          <a:p>
            <a:endParaRPr lang="en-US" altLang="zh-TW" dirty="0"/>
          </a:p>
          <a:p>
            <a:r>
              <a:rPr lang="zh-TW" altLang="en-US" dirty="0"/>
              <a:t>宋朝分為北宋和南宋，版圖較元朝小。</a:t>
            </a:r>
            <a:r>
              <a:rPr lang="en-US" altLang="zh-TW" dirty="0"/>
              <a:t>(The Song Dynasty was divided into Northern Song Dynasty and Southern Song Dynasty. The territory of the Song Dynasty was smaller than the Yuan Dynasty.)</a:t>
            </a:r>
            <a:endParaRPr kumimoji="1" lang="zh-HK" altLang="en-US" dirty="0"/>
          </a:p>
        </p:txBody>
      </p:sp>
      <p:sp>
        <p:nvSpPr>
          <p:cNvPr id="4" name="Slide Number Placeholder 3"/>
          <p:cNvSpPr>
            <a:spLocks noGrp="1"/>
          </p:cNvSpPr>
          <p:nvPr>
            <p:ph type="sldNum" sz="quarter" idx="12"/>
          </p:nvPr>
        </p:nvSpPr>
        <p:spPr/>
        <p:txBody>
          <a:bodyPr/>
          <a:lstStyle/>
          <a:p>
            <a:fld id="{2729EEE3-0DB2-A54F-A712-C3D8D0C1A6BC}" type="slidenum">
              <a:rPr kumimoji="1" lang="zh-HK" altLang="en-US" smtClean="0"/>
              <a:t>16</a:t>
            </a:fld>
            <a:endParaRPr kumimoji="1" lang="zh-HK" altLang="en-US"/>
          </a:p>
        </p:txBody>
      </p:sp>
    </p:spTree>
    <p:extLst>
      <p:ext uri="{BB962C8B-B14F-4D97-AF65-F5344CB8AC3E}">
        <p14:creationId xmlns:p14="http://schemas.microsoft.com/office/powerpoint/2010/main" val="40565737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68BA596-2D38-06EC-74BD-91AAB003E309}"/>
              </a:ext>
            </a:extLst>
          </p:cNvPr>
          <p:cNvSpPr>
            <a:spLocks noGrp="1"/>
          </p:cNvSpPr>
          <p:nvPr>
            <p:ph type="title"/>
          </p:nvPr>
        </p:nvSpPr>
        <p:spPr/>
        <p:txBody>
          <a:bodyPr>
            <a:noAutofit/>
          </a:bodyPr>
          <a:lstStyle/>
          <a:p>
            <a:r>
              <a:rPr lang="en-US" altLang="zh-HK" sz="3200" b="1" dirty="0"/>
              <a:t>II. </a:t>
            </a:r>
            <a:r>
              <a:rPr lang="zh-HK" altLang="zh-HK" sz="3200" b="1" dirty="0"/>
              <a:t>宋朝的政治特色</a:t>
            </a:r>
            <a:r>
              <a:rPr lang="en-US" altLang="zh-HK" sz="3200" b="1" dirty="0"/>
              <a:t>(Political characteristics of the Song Dynasty)</a:t>
            </a:r>
            <a:r>
              <a:rPr lang="zh-TW" altLang="zh-HK" sz="3200" dirty="0"/>
              <a:t/>
            </a:r>
            <a:br>
              <a:rPr lang="zh-TW" altLang="zh-HK" sz="3200" dirty="0"/>
            </a:br>
            <a:endParaRPr kumimoji="1" lang="zh-HK" altLang="en-US" sz="3200" dirty="0"/>
          </a:p>
        </p:txBody>
      </p:sp>
      <p:sp>
        <p:nvSpPr>
          <p:cNvPr id="3" name="內容版面配置區 2">
            <a:extLst>
              <a:ext uri="{FF2B5EF4-FFF2-40B4-BE49-F238E27FC236}">
                <a16:creationId xmlns:a16="http://schemas.microsoft.com/office/drawing/2014/main" id="{042C7348-6830-7799-0EC0-799D7A7D9824}"/>
              </a:ext>
            </a:extLst>
          </p:cNvPr>
          <p:cNvSpPr>
            <a:spLocks noGrp="1"/>
          </p:cNvSpPr>
          <p:nvPr>
            <p:ph idx="1"/>
          </p:nvPr>
        </p:nvSpPr>
        <p:spPr/>
        <p:txBody>
          <a:bodyPr/>
          <a:lstStyle/>
          <a:p>
            <a:r>
              <a:rPr lang="zh-HK" altLang="zh-HK" dirty="0"/>
              <a:t>「文人政治」是</a:t>
            </a:r>
            <a:r>
              <a:rPr lang="zh-TW" altLang="zh-HK" dirty="0"/>
              <a:t>宋朝的政治特色</a:t>
            </a:r>
            <a:r>
              <a:rPr lang="zh-HK" altLang="zh-HK" dirty="0"/>
              <a:t>。</a:t>
            </a:r>
            <a:r>
              <a:rPr lang="en-US" altLang="zh-HK" dirty="0"/>
              <a:t>(“Bureaucratic politics” was the political characteristic of the Song Dynasty.) </a:t>
            </a:r>
          </a:p>
          <a:p>
            <a:endParaRPr lang="en-US" altLang="zh-HK" dirty="0"/>
          </a:p>
          <a:p>
            <a:r>
              <a:rPr lang="zh-HK" altLang="zh-HK" dirty="0"/>
              <a:t>「文人政治」的意思是主要由科舉出身的文官管理政事。</a:t>
            </a:r>
            <a:r>
              <a:rPr lang="en-US" altLang="zh-HK" dirty="0"/>
              <a:t>(“Bureaucratic politics” means that the government administration was mainly in charge by the scholar-officials who passed the civil-service examinations.)</a:t>
            </a:r>
            <a:endParaRPr lang="zh-TW" altLang="zh-HK" dirty="0"/>
          </a:p>
          <a:p>
            <a:endParaRPr kumimoji="1" lang="zh-HK" altLang="en-US" dirty="0"/>
          </a:p>
        </p:txBody>
      </p:sp>
      <p:sp>
        <p:nvSpPr>
          <p:cNvPr id="4" name="Slide Number Placeholder 3"/>
          <p:cNvSpPr>
            <a:spLocks noGrp="1"/>
          </p:cNvSpPr>
          <p:nvPr>
            <p:ph type="sldNum" sz="quarter" idx="12"/>
          </p:nvPr>
        </p:nvSpPr>
        <p:spPr/>
        <p:txBody>
          <a:bodyPr/>
          <a:lstStyle/>
          <a:p>
            <a:fld id="{2729EEE3-0DB2-A54F-A712-C3D8D0C1A6BC}" type="slidenum">
              <a:rPr kumimoji="1" lang="zh-HK" altLang="en-US" smtClean="0"/>
              <a:t>17</a:t>
            </a:fld>
            <a:endParaRPr kumimoji="1" lang="zh-HK" altLang="en-US"/>
          </a:p>
        </p:txBody>
      </p:sp>
    </p:spTree>
    <p:extLst>
      <p:ext uri="{BB962C8B-B14F-4D97-AF65-F5344CB8AC3E}">
        <p14:creationId xmlns:p14="http://schemas.microsoft.com/office/powerpoint/2010/main" val="22802969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BDDA6EE-C3CD-439E-A142-C5B0542D0D76}"/>
              </a:ext>
            </a:extLst>
          </p:cNvPr>
          <p:cNvSpPr>
            <a:spLocks noGrp="1"/>
          </p:cNvSpPr>
          <p:nvPr>
            <p:ph type="title"/>
          </p:nvPr>
        </p:nvSpPr>
        <p:spPr/>
        <p:txBody>
          <a:bodyPr>
            <a:normAutofit fontScale="90000"/>
          </a:bodyPr>
          <a:lstStyle/>
          <a:p>
            <a:r>
              <a:rPr lang="en-US" altLang="zh-HK" sz="3600" b="1" cap="all" dirty="0"/>
              <a:t>A</a:t>
            </a:r>
            <a:r>
              <a:rPr lang="en-US" altLang="zh-HK" sz="3600" b="1" dirty="0"/>
              <a:t>. </a:t>
            </a:r>
            <a:r>
              <a:rPr lang="zh-HK" altLang="zh-HK" sz="3600" b="1" dirty="0"/>
              <a:t>宋朝的政治概況</a:t>
            </a:r>
            <a:r>
              <a:rPr lang="en-US" altLang="zh-HK" sz="3600" b="1" dirty="0"/>
              <a:t>(An overview of the political development of the Song Dynasty)</a:t>
            </a:r>
            <a:r>
              <a:rPr lang="zh-TW" altLang="zh-HK" dirty="0"/>
              <a:t/>
            </a:r>
            <a:br>
              <a:rPr lang="zh-TW" altLang="zh-HK" dirty="0"/>
            </a:br>
            <a:endParaRPr kumimoji="1" lang="zh-HK" altLang="en-US" dirty="0"/>
          </a:p>
        </p:txBody>
      </p:sp>
      <p:sp>
        <p:nvSpPr>
          <p:cNvPr id="3" name="內容版面配置區 2">
            <a:extLst>
              <a:ext uri="{FF2B5EF4-FFF2-40B4-BE49-F238E27FC236}">
                <a16:creationId xmlns:a16="http://schemas.microsoft.com/office/drawing/2014/main" id="{63F3C6F9-064E-7F67-C784-0590E99EB7EE}"/>
              </a:ext>
            </a:extLst>
          </p:cNvPr>
          <p:cNvSpPr>
            <a:spLocks noGrp="1"/>
          </p:cNvSpPr>
          <p:nvPr>
            <p:ph idx="1"/>
          </p:nvPr>
        </p:nvSpPr>
        <p:spPr/>
        <p:txBody>
          <a:bodyPr/>
          <a:lstStyle/>
          <a:p>
            <a:pPr marL="0" indent="0">
              <a:buNone/>
            </a:pPr>
            <a:r>
              <a:rPr lang="zh-HK" altLang="zh-HK" dirty="0"/>
              <a:t>宋朝政府把軍政大權收歸於中央，實行文人政治，這樣有助穩定政局。</a:t>
            </a:r>
            <a:r>
              <a:rPr lang="en-US" altLang="zh-HK" dirty="0"/>
              <a:t>(The Song government centralized most of the power, both in the civil and military aspects, and implemented the system of bureaucratic politics. This helped to create a more stable government.)</a:t>
            </a:r>
            <a:endParaRPr lang="zh-TW" altLang="zh-HK" dirty="0"/>
          </a:p>
          <a:p>
            <a:endParaRPr kumimoji="1" lang="zh-HK" altLang="en-US" dirty="0"/>
          </a:p>
        </p:txBody>
      </p:sp>
      <p:sp>
        <p:nvSpPr>
          <p:cNvPr id="4" name="Slide Number Placeholder 3"/>
          <p:cNvSpPr>
            <a:spLocks noGrp="1"/>
          </p:cNvSpPr>
          <p:nvPr>
            <p:ph type="sldNum" sz="quarter" idx="12"/>
          </p:nvPr>
        </p:nvSpPr>
        <p:spPr/>
        <p:txBody>
          <a:bodyPr/>
          <a:lstStyle/>
          <a:p>
            <a:fld id="{2729EEE3-0DB2-A54F-A712-C3D8D0C1A6BC}" type="slidenum">
              <a:rPr kumimoji="1" lang="zh-HK" altLang="en-US" smtClean="0"/>
              <a:t>18</a:t>
            </a:fld>
            <a:endParaRPr kumimoji="1" lang="zh-HK" altLang="en-US"/>
          </a:p>
        </p:txBody>
      </p:sp>
    </p:spTree>
    <p:extLst>
      <p:ext uri="{BB962C8B-B14F-4D97-AF65-F5344CB8AC3E}">
        <p14:creationId xmlns:p14="http://schemas.microsoft.com/office/powerpoint/2010/main" val="32667079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EF42DA9-2CF6-A34A-98E7-FB8A377CAFEF}"/>
              </a:ext>
            </a:extLst>
          </p:cNvPr>
          <p:cNvSpPr>
            <a:spLocks noGrp="1"/>
          </p:cNvSpPr>
          <p:nvPr>
            <p:ph type="title"/>
          </p:nvPr>
        </p:nvSpPr>
        <p:spPr>
          <a:xfrm>
            <a:off x="148046" y="0"/>
            <a:ext cx="8436545" cy="618942"/>
          </a:xfrm>
        </p:spPr>
        <p:txBody>
          <a:bodyPr>
            <a:noAutofit/>
          </a:bodyPr>
          <a:lstStyle/>
          <a:p>
            <a:r>
              <a:rPr lang="zh-HK" altLang="zh-HK" sz="2800" b="1" dirty="0"/>
              <a:t>資料一：陳橋兵變</a:t>
            </a:r>
            <a:r>
              <a:rPr lang="en-US" altLang="zh-HK" sz="2800" dirty="0"/>
              <a:t>(</a:t>
            </a:r>
            <a:r>
              <a:rPr lang="en-US" altLang="zh-HK" sz="2800" b="1" dirty="0"/>
              <a:t>Source A :</a:t>
            </a:r>
            <a:r>
              <a:rPr lang="en-US" altLang="zh-HK" sz="2800" dirty="0"/>
              <a:t> </a:t>
            </a:r>
            <a:r>
              <a:rPr lang="en-US" altLang="zh-HK" sz="2800" b="1" dirty="0"/>
              <a:t>Mutiny at Chen Bridge)</a:t>
            </a:r>
            <a:endParaRPr kumimoji="1" lang="zh-HK" altLang="en-US" sz="2800" dirty="0"/>
          </a:p>
        </p:txBody>
      </p:sp>
      <p:sp>
        <p:nvSpPr>
          <p:cNvPr id="3" name="內容版面配置區 2">
            <a:extLst>
              <a:ext uri="{FF2B5EF4-FFF2-40B4-BE49-F238E27FC236}">
                <a16:creationId xmlns:a16="http://schemas.microsoft.com/office/drawing/2014/main" id="{176DA4D3-7270-AD9D-38EA-998F2486F114}"/>
              </a:ext>
            </a:extLst>
          </p:cNvPr>
          <p:cNvSpPr>
            <a:spLocks noGrp="1"/>
          </p:cNvSpPr>
          <p:nvPr>
            <p:ph idx="1"/>
          </p:nvPr>
        </p:nvSpPr>
        <p:spPr>
          <a:xfrm>
            <a:off x="148045" y="733092"/>
            <a:ext cx="8784939" cy="1751099"/>
          </a:xfrm>
        </p:spPr>
        <p:txBody>
          <a:bodyPr>
            <a:normAutofit fontScale="92500" lnSpcReduction="10000"/>
          </a:bodyPr>
          <a:lstStyle/>
          <a:p>
            <a:pPr marL="0" indent="0">
              <a:buNone/>
            </a:pPr>
            <a:r>
              <a:rPr lang="zh-HK" altLang="zh-HK" sz="1800" dirty="0"/>
              <a:t>公元</a:t>
            </a:r>
            <a:r>
              <a:rPr lang="en-US" altLang="zh-HK" sz="1800" dirty="0"/>
              <a:t>960</a:t>
            </a:r>
            <a:r>
              <a:rPr lang="zh-HK" altLang="zh-HK" sz="1800" dirty="0"/>
              <a:t>年，在陳橋驛</a:t>
            </a:r>
            <a:r>
              <a:rPr lang="en-US" altLang="zh-HK" sz="1800" dirty="0"/>
              <a:t>(</a:t>
            </a:r>
            <a:r>
              <a:rPr lang="zh-HK" altLang="zh-HK" sz="1800" dirty="0"/>
              <a:t>今河南省</a:t>
            </a:r>
            <a:r>
              <a:rPr lang="en-US" altLang="zh-HK" sz="1800" dirty="0"/>
              <a:t>)</a:t>
            </a:r>
            <a:r>
              <a:rPr lang="zh-HK" altLang="zh-HK" sz="1800" dirty="0"/>
              <a:t>發生了兵變</a:t>
            </a:r>
            <a:r>
              <a:rPr lang="zh-HK" altLang="zh-HK" sz="1800" dirty="0" smtClean="0"/>
              <a:t>。午夜</a:t>
            </a:r>
            <a:r>
              <a:rPr lang="zh-HK" altLang="zh-HK" sz="1800" dirty="0"/>
              <a:t>時，眾將以黃袍</a:t>
            </a:r>
            <a:r>
              <a:rPr lang="en-US" altLang="zh-HK" sz="1800" dirty="0"/>
              <a:t>(</a:t>
            </a:r>
            <a:r>
              <a:rPr lang="zh-HK" altLang="zh-HK" sz="1800" dirty="0"/>
              <a:t>黃袍只供皇帝穿著</a:t>
            </a:r>
            <a:r>
              <a:rPr lang="en-US" altLang="zh-HK" sz="1800" dirty="0"/>
              <a:t>)</a:t>
            </a:r>
            <a:r>
              <a:rPr lang="zh-HK" altLang="zh-HK" sz="1800" dirty="0"/>
              <a:t>加在趙匡胤身上，擁立他為皇帝</a:t>
            </a:r>
            <a:r>
              <a:rPr lang="zh-HK" altLang="zh-HK" sz="1800" dirty="0" smtClean="0"/>
              <a:t>。趙匡胤</a:t>
            </a:r>
            <a:r>
              <a:rPr lang="zh-HK" altLang="zh-HK" sz="1800" dirty="0"/>
              <a:t>領兵佔領後周首都</a:t>
            </a:r>
            <a:r>
              <a:rPr lang="zh-TW" altLang="zh-HK" sz="1800" dirty="0"/>
              <a:t>，</a:t>
            </a:r>
            <a:r>
              <a:rPr lang="zh-HK" altLang="zh-HK" sz="1800" dirty="0"/>
              <a:t>成為北宋的開國君主</a:t>
            </a:r>
            <a:r>
              <a:rPr lang="zh-HK" altLang="zh-HK" sz="1800" dirty="0" smtClean="0"/>
              <a:t>。</a:t>
            </a:r>
            <a:r>
              <a:rPr lang="en-US" altLang="zh-HK" sz="1800" dirty="0" smtClean="0"/>
              <a:t>(In 960, Mutiny at Chen Bridge made Zhao </a:t>
            </a:r>
            <a:r>
              <a:rPr lang="en-US" altLang="zh-HK" sz="1800" dirty="0" err="1" smtClean="0"/>
              <a:t>Kuangyin</a:t>
            </a:r>
            <a:r>
              <a:rPr lang="en-US" altLang="zh-HK" sz="1800" dirty="0" smtClean="0"/>
              <a:t>, the Later Zhou commander, the founding ruler of the Northern Song Dynasty. In </a:t>
            </a:r>
            <a:r>
              <a:rPr lang="en-US" altLang="zh-HK" sz="1800" dirty="0"/>
              <a:t>a midnight of the year 960, a mutiny took place at the Chen Bridge relay station (nowadays’ Henan Province). Zhao </a:t>
            </a:r>
            <a:r>
              <a:rPr lang="en-US" altLang="zh-HK" sz="1800" dirty="0" err="1"/>
              <a:t>Kuangyin</a:t>
            </a:r>
            <a:r>
              <a:rPr lang="en-US" altLang="zh-HK" sz="1800" dirty="0"/>
              <a:t> was dressed by his soldiers in an yellow imperial robe, a costume only the emperor could wear. This proclaimed him as their leader and Zhao </a:t>
            </a:r>
            <a:r>
              <a:rPr lang="en-US" altLang="zh-HK" sz="1800" dirty="0" err="1"/>
              <a:t>Kuangyin</a:t>
            </a:r>
            <a:r>
              <a:rPr lang="en-US" altLang="zh-HK" sz="1800" dirty="0"/>
              <a:t> led troops into the Later Zhou’s capital. Zhao became the founding ruler of the Northern Song Dynasty.)</a:t>
            </a:r>
            <a:endParaRPr lang="zh-TW" altLang="zh-HK" sz="1800" dirty="0"/>
          </a:p>
          <a:p>
            <a:endParaRPr kumimoji="1" lang="zh-HK" altLang="en-US" dirty="0"/>
          </a:p>
        </p:txBody>
      </p:sp>
      <p:pic>
        <p:nvPicPr>
          <p:cNvPr id="4" name="圖片 3">
            <a:extLst>
              <a:ext uri="{FF2B5EF4-FFF2-40B4-BE49-F238E27FC236}">
                <a16:creationId xmlns:a16="http://schemas.microsoft.com/office/drawing/2014/main" id="{1FFAA3A7-CA37-A92A-80A5-9E573D04EA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357" y="2697536"/>
            <a:ext cx="4614854" cy="3696544"/>
          </a:xfrm>
          <a:prstGeom prst="rect">
            <a:avLst/>
          </a:prstGeom>
        </p:spPr>
      </p:pic>
      <p:sp>
        <p:nvSpPr>
          <p:cNvPr id="5" name="文字方塊 2">
            <a:extLst>
              <a:ext uri="{FF2B5EF4-FFF2-40B4-BE49-F238E27FC236}">
                <a16:creationId xmlns:a16="http://schemas.microsoft.com/office/drawing/2014/main" id="{64184A7F-BA00-289F-4037-3F6CACD9C03A}"/>
              </a:ext>
            </a:extLst>
          </p:cNvPr>
          <p:cNvSpPr txBox="1">
            <a:spLocks noChangeArrowheads="1"/>
          </p:cNvSpPr>
          <p:nvPr/>
        </p:nvSpPr>
        <p:spPr bwMode="auto">
          <a:xfrm>
            <a:off x="1" y="6396335"/>
            <a:ext cx="4976446" cy="461665"/>
          </a:xfrm>
          <a:prstGeom prst="rect">
            <a:avLst/>
          </a:prstGeom>
          <a:noFill/>
          <a:ln w="9525">
            <a:noFill/>
            <a:miter lim="800000"/>
            <a:headEnd/>
            <a:tailEnd/>
          </a:ln>
        </p:spPr>
        <p:txBody>
          <a:bodyPr rot="0" vert="horz" wrap="square" lIns="91440" tIns="45720" rIns="91440" bIns="45720" anchor="t" anchorCtr="0">
            <a:spAutoFit/>
          </a:bodyPr>
          <a:lstStyle/>
          <a:p>
            <a:r>
              <a:rPr lang="en-US" sz="800" kern="100" dirty="0">
                <a:effectLst/>
                <a:latin typeface="標楷體" panose="02010601000101010101" pitchFamily="2" charset="-120"/>
                <a:ea typeface="新細明體" panose="02020500000000000000" pitchFamily="18" charset="-120"/>
                <a:cs typeface="新細明體" panose="02020500000000000000" pitchFamily="18" charset="-120"/>
              </a:rPr>
              <a:t>(</a:t>
            </a:r>
            <a:r>
              <a:rPr lang="zh-HK" sz="800" kern="100" dirty="0">
                <a:effectLst/>
                <a:latin typeface="Times New Roman" panose="02020603050405020304" pitchFamily="18" charset="0"/>
                <a:ea typeface="標楷體" panose="02010601000101010101" pitchFamily="2" charset="-120"/>
                <a:cs typeface="新細明體" panose="02020500000000000000" pitchFamily="18" charset="-120"/>
              </a:rPr>
              <a:t>圖片來</a:t>
            </a:r>
            <a:r>
              <a:rPr lang="zh-TW" sz="800" kern="100" dirty="0">
                <a:effectLst/>
                <a:latin typeface="Times New Roman" panose="02020603050405020304" pitchFamily="18" charset="0"/>
                <a:ea typeface="標楷體" panose="02010601000101010101" pitchFamily="2" charset="-120"/>
                <a:cs typeface="新細明體" panose="02020500000000000000" pitchFamily="18" charset="-120"/>
              </a:rPr>
              <a:t>源</a:t>
            </a:r>
            <a:r>
              <a:rPr lang="zh-HK" sz="800" kern="100" dirty="0">
                <a:effectLst/>
                <a:latin typeface="Times New Roman" panose="02020603050405020304" pitchFamily="18" charset="0"/>
                <a:ea typeface="標楷體" panose="02010601000101010101" pitchFamily="2" charset="-120"/>
                <a:cs typeface="新細明體" panose="02020500000000000000" pitchFamily="18" charset="-120"/>
              </a:rPr>
              <a:t>：</a:t>
            </a:r>
            <a:r>
              <a:rPr lang="zh-TW" sz="800" kern="100" dirty="0">
                <a:effectLst/>
                <a:latin typeface="Times New Roman" panose="02020603050405020304" pitchFamily="18" charset="0"/>
                <a:ea typeface="標楷體" panose="02010601000101010101" pitchFamily="2" charset="-120"/>
                <a:cs typeface="新細明體" panose="02020500000000000000" pitchFamily="18" charset="-120"/>
              </a:rPr>
              <a:t>教育局小學常識科學與教資源套（歷史與文化）</a:t>
            </a:r>
            <a:r>
              <a:rPr lang="en-US" sz="800" u="sng" kern="100" dirty="0">
                <a:solidFill>
                  <a:srgbClr val="0000FF"/>
                </a:solidFill>
                <a:effectLst/>
                <a:latin typeface="Times New Roman" panose="02020603050405020304" pitchFamily="18" charset="0"/>
                <a:ea typeface="新細明體" panose="02020500000000000000" pitchFamily="18" charset="-120"/>
                <a:cs typeface="新細明體" panose="02020500000000000000" pitchFamily="18" charset="-120"/>
                <a:hlinkClick r:id="rId3"/>
              </a:rPr>
              <a:t>https://www.edb.gov.hk/attachment/tc/curriculum-development/kla/general-studies-for-primary/lt_resource_pri_gs_hist_culture/LT_2_4_story_6.pdf</a:t>
            </a:r>
            <a:r>
              <a:rPr lang="zh-HK" sz="800" kern="100" dirty="0">
                <a:effectLst/>
                <a:latin typeface="Times New Roman" panose="02020603050405020304" pitchFamily="18" charset="0"/>
                <a:ea typeface="標楷體" panose="02010601000101010101" pitchFamily="2" charset="-120"/>
                <a:cs typeface="新細明體" panose="02020500000000000000" pitchFamily="18" charset="-120"/>
              </a:rPr>
              <a:t>，觀看日期：</a:t>
            </a:r>
            <a:r>
              <a:rPr lang="en-US" sz="800" kern="100" dirty="0">
                <a:effectLst/>
                <a:latin typeface="Times New Roman" panose="02020603050405020304" pitchFamily="18" charset="0"/>
                <a:ea typeface="標楷體" panose="02010601000101010101" pitchFamily="2" charset="-120"/>
                <a:cs typeface="新細明體" panose="02020500000000000000" pitchFamily="18" charset="-120"/>
              </a:rPr>
              <a:t>2020</a:t>
            </a:r>
            <a:r>
              <a:rPr lang="zh-HK" sz="800" kern="100" dirty="0">
                <a:effectLst/>
                <a:latin typeface="Times New Roman" panose="02020603050405020304" pitchFamily="18" charset="0"/>
                <a:ea typeface="標楷體" panose="02010601000101010101" pitchFamily="2" charset="-120"/>
                <a:cs typeface="新細明體" panose="02020500000000000000" pitchFamily="18" charset="-120"/>
              </a:rPr>
              <a:t>年</a:t>
            </a:r>
            <a:r>
              <a:rPr lang="en-US" sz="800" kern="100" dirty="0">
                <a:effectLst/>
                <a:latin typeface="Times New Roman" panose="02020603050405020304" pitchFamily="18" charset="0"/>
                <a:ea typeface="標楷體" panose="02010601000101010101" pitchFamily="2" charset="-120"/>
                <a:cs typeface="新細明體" panose="02020500000000000000" pitchFamily="18" charset="-120"/>
              </a:rPr>
              <a:t>9</a:t>
            </a:r>
            <a:r>
              <a:rPr lang="zh-HK" sz="800" kern="100" dirty="0">
                <a:effectLst/>
                <a:latin typeface="Times New Roman" panose="02020603050405020304" pitchFamily="18" charset="0"/>
                <a:ea typeface="標楷體" panose="02010601000101010101" pitchFamily="2" charset="-120"/>
                <a:cs typeface="新細明體" panose="02020500000000000000" pitchFamily="18" charset="-120"/>
              </a:rPr>
              <a:t>月</a:t>
            </a:r>
            <a:r>
              <a:rPr lang="en-US" sz="800" kern="100" dirty="0">
                <a:effectLst/>
                <a:latin typeface="Times New Roman" panose="02020603050405020304" pitchFamily="18" charset="0"/>
                <a:ea typeface="標楷體" panose="02010601000101010101" pitchFamily="2" charset="-120"/>
                <a:cs typeface="新細明體" panose="02020500000000000000" pitchFamily="18" charset="-120"/>
              </a:rPr>
              <a:t>1</a:t>
            </a:r>
            <a:r>
              <a:rPr lang="zh-HK" sz="800" kern="100" dirty="0">
                <a:effectLst/>
                <a:latin typeface="Times New Roman" panose="02020603050405020304" pitchFamily="18" charset="0"/>
                <a:ea typeface="標楷體" panose="02010601000101010101" pitchFamily="2" charset="-120"/>
                <a:cs typeface="新細明體" panose="02020500000000000000" pitchFamily="18" charset="-120"/>
              </a:rPr>
              <a:t>日。</a:t>
            </a:r>
            <a:r>
              <a:rPr lang="en-US" sz="800" kern="100" dirty="0">
                <a:effectLst/>
                <a:latin typeface="標楷體" panose="02010601000101010101" pitchFamily="2" charset="-120"/>
                <a:ea typeface="新細明體" panose="02020500000000000000" pitchFamily="18" charset="-120"/>
                <a:cs typeface="新細明體" panose="02020500000000000000" pitchFamily="18" charset="-120"/>
              </a:rPr>
              <a:t>)</a:t>
            </a:r>
            <a:endParaRPr lang="zh-TW" sz="800" kern="100" dirty="0">
              <a:effectLst/>
              <a:latin typeface="Times New Roman" panose="02020603050405020304" pitchFamily="18" charset="0"/>
              <a:ea typeface="新細明體" panose="02020500000000000000" pitchFamily="18" charset="-120"/>
              <a:cs typeface="新細明體" panose="02020500000000000000" pitchFamily="18" charset="-120"/>
            </a:endParaRPr>
          </a:p>
        </p:txBody>
      </p:sp>
      <p:sp>
        <p:nvSpPr>
          <p:cNvPr id="6" name="Slide Number Placeholder 5"/>
          <p:cNvSpPr>
            <a:spLocks noGrp="1"/>
          </p:cNvSpPr>
          <p:nvPr>
            <p:ph type="sldNum" sz="quarter" idx="12"/>
          </p:nvPr>
        </p:nvSpPr>
        <p:spPr/>
        <p:txBody>
          <a:bodyPr/>
          <a:lstStyle/>
          <a:p>
            <a:fld id="{2729EEE3-0DB2-A54F-A712-C3D8D0C1A6BC}" type="slidenum">
              <a:rPr kumimoji="1" lang="zh-HK" altLang="en-US" smtClean="0"/>
              <a:t>19</a:t>
            </a:fld>
            <a:endParaRPr kumimoji="1" lang="zh-HK" altLang="en-US"/>
          </a:p>
        </p:txBody>
      </p:sp>
      <p:sp>
        <p:nvSpPr>
          <p:cNvPr id="7" name="內容版面配置區 2">
            <a:extLst>
              <a:ext uri="{FF2B5EF4-FFF2-40B4-BE49-F238E27FC236}">
                <a16:creationId xmlns:a16="http://schemas.microsoft.com/office/drawing/2014/main" id="{6EA320F5-663F-3572-8362-04B081B1EB1C}"/>
              </a:ext>
            </a:extLst>
          </p:cNvPr>
          <p:cNvSpPr txBox="1">
            <a:spLocks/>
          </p:cNvSpPr>
          <p:nvPr/>
        </p:nvSpPr>
        <p:spPr>
          <a:xfrm>
            <a:off x="4976447" y="2824327"/>
            <a:ext cx="3608144" cy="3358663"/>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altLang="zh-HK" dirty="0" smtClean="0"/>
              <a:t>1. </a:t>
            </a:r>
            <a:r>
              <a:rPr lang="zh-HK" altLang="zh-HK" dirty="0" smtClean="0"/>
              <a:t>從資料一可見，五代十國在政局方面有何特別？</a:t>
            </a:r>
            <a:r>
              <a:rPr lang="en-US" altLang="zh-HK" dirty="0" smtClean="0"/>
              <a:t>(Study Source A, what was the characteristic of the political situation of the Five Dynasties and Ten Kingdoms Period?)</a:t>
            </a:r>
            <a:endParaRPr lang="zh-TW" altLang="zh-HK" dirty="0" smtClean="0"/>
          </a:p>
          <a:p>
            <a:pPr marL="0" indent="0">
              <a:lnSpc>
                <a:spcPct val="120000"/>
              </a:lnSpc>
              <a:spcBef>
                <a:spcPts val="0"/>
              </a:spcBef>
              <a:buFont typeface="Arial" panose="020B0604020202020204" pitchFamily="34" charset="0"/>
              <a:buNone/>
            </a:pPr>
            <a:r>
              <a:rPr lang="zh-HK" altLang="zh-HK" dirty="0" smtClean="0"/>
              <a:t>五代多</a:t>
            </a:r>
            <a:r>
              <a:rPr lang="en-US" altLang="zh-HK" dirty="0" smtClean="0"/>
              <a:t>_____</a:t>
            </a:r>
            <a:r>
              <a:rPr lang="zh-HK" altLang="zh-HK" dirty="0" smtClean="0"/>
              <a:t>專政，以兵變奪取</a:t>
            </a:r>
            <a:r>
              <a:rPr lang="en-US" altLang="zh-HK" dirty="0" smtClean="0"/>
              <a:t>_____</a:t>
            </a:r>
            <a:r>
              <a:rPr lang="zh-HK" altLang="zh-HK" dirty="0" smtClean="0"/>
              <a:t>的事情常有發生。</a:t>
            </a:r>
            <a:r>
              <a:rPr lang="en-US" altLang="zh-HK" dirty="0" smtClean="0"/>
              <a:t>(The political situation at that time was dominated by ___________. They would stage mutinies and forced _________ to abdicate the throne.)</a:t>
            </a:r>
            <a:endParaRPr lang="zh-TW" altLang="zh-HK" dirty="0" smtClean="0"/>
          </a:p>
          <a:p>
            <a:endParaRPr kumimoji="1" lang="zh-HK" altLang="en-US" dirty="0"/>
          </a:p>
        </p:txBody>
      </p:sp>
      <p:sp>
        <p:nvSpPr>
          <p:cNvPr id="8" name="文字方塊 3">
            <a:extLst>
              <a:ext uri="{FF2B5EF4-FFF2-40B4-BE49-F238E27FC236}">
                <a16:creationId xmlns:a16="http://schemas.microsoft.com/office/drawing/2014/main" id="{67710972-0E8F-2079-1FD1-E5C4DA9EBB45}"/>
              </a:ext>
            </a:extLst>
          </p:cNvPr>
          <p:cNvSpPr txBox="1"/>
          <p:nvPr/>
        </p:nvSpPr>
        <p:spPr>
          <a:xfrm>
            <a:off x="5698010" y="4169649"/>
            <a:ext cx="957768" cy="369332"/>
          </a:xfrm>
          <a:prstGeom prst="rect">
            <a:avLst/>
          </a:prstGeom>
          <a:noFill/>
        </p:spPr>
        <p:txBody>
          <a:bodyPr wrap="square" rtlCol="0">
            <a:spAutoFit/>
          </a:bodyPr>
          <a:lstStyle/>
          <a:p>
            <a:r>
              <a:rPr lang="zh-HK" altLang="zh-HK" dirty="0">
                <a:solidFill>
                  <a:srgbClr val="FF0000"/>
                </a:solidFill>
              </a:rPr>
              <a:t>武人</a:t>
            </a:r>
            <a:endParaRPr kumimoji="1" lang="zh-HK" altLang="en-US" dirty="0">
              <a:solidFill>
                <a:srgbClr val="FF0000"/>
              </a:solidFill>
            </a:endParaRPr>
          </a:p>
        </p:txBody>
      </p:sp>
      <p:sp>
        <p:nvSpPr>
          <p:cNvPr id="9" name="文字方塊 5">
            <a:extLst>
              <a:ext uri="{FF2B5EF4-FFF2-40B4-BE49-F238E27FC236}">
                <a16:creationId xmlns:a16="http://schemas.microsoft.com/office/drawing/2014/main" id="{13D6B52C-0A63-1E72-D147-755091F659A2}"/>
              </a:ext>
            </a:extLst>
          </p:cNvPr>
          <p:cNvSpPr txBox="1"/>
          <p:nvPr/>
        </p:nvSpPr>
        <p:spPr>
          <a:xfrm>
            <a:off x="6347355" y="4991653"/>
            <a:ext cx="1548137" cy="369332"/>
          </a:xfrm>
          <a:prstGeom prst="rect">
            <a:avLst/>
          </a:prstGeom>
          <a:noFill/>
        </p:spPr>
        <p:txBody>
          <a:bodyPr wrap="square" rtlCol="0">
            <a:spAutoFit/>
          </a:bodyPr>
          <a:lstStyle/>
          <a:p>
            <a:r>
              <a:rPr lang="en-US" altLang="zh-HK" dirty="0">
                <a:solidFill>
                  <a:srgbClr val="FF0000"/>
                </a:solidFill>
              </a:rPr>
              <a:t>military men</a:t>
            </a:r>
            <a:endParaRPr kumimoji="1" lang="zh-HK" altLang="en-US" dirty="0">
              <a:solidFill>
                <a:srgbClr val="FF0000"/>
              </a:solidFill>
            </a:endParaRPr>
          </a:p>
        </p:txBody>
      </p:sp>
      <p:sp>
        <p:nvSpPr>
          <p:cNvPr id="10" name="文字方塊 4">
            <a:extLst>
              <a:ext uri="{FF2B5EF4-FFF2-40B4-BE49-F238E27FC236}">
                <a16:creationId xmlns:a16="http://schemas.microsoft.com/office/drawing/2014/main" id="{80B6A96F-50CE-4797-A8FE-69070ABC9F9C}"/>
              </a:ext>
            </a:extLst>
          </p:cNvPr>
          <p:cNvSpPr txBox="1"/>
          <p:nvPr/>
        </p:nvSpPr>
        <p:spPr>
          <a:xfrm>
            <a:off x="5054469" y="4436749"/>
            <a:ext cx="678216" cy="369332"/>
          </a:xfrm>
          <a:prstGeom prst="rect">
            <a:avLst/>
          </a:prstGeom>
          <a:noFill/>
        </p:spPr>
        <p:txBody>
          <a:bodyPr wrap="square" rtlCol="0">
            <a:spAutoFit/>
          </a:bodyPr>
          <a:lstStyle/>
          <a:p>
            <a:r>
              <a:rPr lang="zh-HK" altLang="zh-HK" dirty="0">
                <a:solidFill>
                  <a:srgbClr val="FF0000"/>
                </a:solidFill>
              </a:rPr>
              <a:t>帝位</a:t>
            </a:r>
            <a:endParaRPr kumimoji="1" lang="zh-HK" altLang="en-US" dirty="0">
              <a:solidFill>
                <a:srgbClr val="FF0000"/>
              </a:solidFill>
            </a:endParaRPr>
          </a:p>
        </p:txBody>
      </p:sp>
      <p:sp>
        <p:nvSpPr>
          <p:cNvPr id="11" name="文字方塊 6">
            <a:extLst>
              <a:ext uri="{FF2B5EF4-FFF2-40B4-BE49-F238E27FC236}">
                <a16:creationId xmlns:a16="http://schemas.microsoft.com/office/drawing/2014/main" id="{F74AC488-7327-3E3E-283E-15C0CD1D098F}"/>
              </a:ext>
            </a:extLst>
          </p:cNvPr>
          <p:cNvSpPr txBox="1"/>
          <p:nvPr/>
        </p:nvSpPr>
        <p:spPr>
          <a:xfrm>
            <a:off x="4976447" y="5514971"/>
            <a:ext cx="1117860" cy="369332"/>
          </a:xfrm>
          <a:prstGeom prst="rect">
            <a:avLst/>
          </a:prstGeom>
          <a:noFill/>
        </p:spPr>
        <p:txBody>
          <a:bodyPr wrap="square" rtlCol="0">
            <a:spAutoFit/>
          </a:bodyPr>
          <a:lstStyle/>
          <a:p>
            <a:r>
              <a:rPr lang="en-US" altLang="zh-HK" dirty="0">
                <a:solidFill>
                  <a:srgbClr val="FF0000"/>
                </a:solidFill>
              </a:rPr>
              <a:t>emperors</a:t>
            </a:r>
            <a:endParaRPr kumimoji="1" lang="zh-HK" altLang="en-US" dirty="0">
              <a:solidFill>
                <a:srgbClr val="FF0000"/>
              </a:solidFill>
            </a:endParaRPr>
          </a:p>
        </p:txBody>
      </p:sp>
    </p:spTree>
    <p:extLst>
      <p:ext uri="{BB962C8B-B14F-4D97-AF65-F5344CB8AC3E}">
        <p14:creationId xmlns:p14="http://schemas.microsoft.com/office/powerpoint/2010/main" val="51683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439959E-041A-21D1-174C-77F7E24C5E8A}"/>
              </a:ext>
            </a:extLst>
          </p:cNvPr>
          <p:cNvSpPr>
            <a:spLocks noGrp="1"/>
          </p:cNvSpPr>
          <p:nvPr>
            <p:ph type="title"/>
          </p:nvPr>
        </p:nvSpPr>
        <p:spPr>
          <a:xfrm>
            <a:off x="368300" y="304166"/>
            <a:ext cx="7886700" cy="1325563"/>
          </a:xfrm>
        </p:spPr>
        <p:txBody>
          <a:bodyPr>
            <a:normAutofit/>
          </a:bodyPr>
          <a:lstStyle/>
          <a:p>
            <a:r>
              <a:rPr lang="zh-HK" altLang="zh-HK" sz="3200" dirty="0">
                <a:latin typeface="+mn-lt"/>
              </a:rPr>
              <a:t>本節關鍵詞</a:t>
            </a:r>
            <a:r>
              <a:rPr lang="en-US" altLang="zh-HK" sz="3200" dirty="0">
                <a:latin typeface="+mn-lt"/>
              </a:rPr>
              <a:t>(Key Terms)</a:t>
            </a:r>
            <a:r>
              <a:rPr lang="zh-TW" altLang="zh-HK" sz="3200" dirty="0">
                <a:latin typeface="+mn-lt"/>
              </a:rPr>
              <a:t/>
            </a:r>
            <a:br>
              <a:rPr lang="zh-TW" altLang="zh-HK" sz="3200" dirty="0">
                <a:latin typeface="+mn-lt"/>
              </a:rPr>
            </a:br>
            <a:endParaRPr kumimoji="1" lang="zh-HK" altLang="en-US" sz="3200" dirty="0">
              <a:latin typeface="+mn-lt"/>
            </a:endParaRPr>
          </a:p>
        </p:txBody>
      </p:sp>
      <p:graphicFrame>
        <p:nvGraphicFramePr>
          <p:cNvPr id="7" name="表格 7">
            <a:extLst>
              <a:ext uri="{FF2B5EF4-FFF2-40B4-BE49-F238E27FC236}">
                <a16:creationId xmlns:a16="http://schemas.microsoft.com/office/drawing/2014/main" id="{0C3204BB-B3B6-74A6-9E78-8DA3DFDA7454}"/>
              </a:ext>
            </a:extLst>
          </p:cNvPr>
          <p:cNvGraphicFramePr>
            <a:graphicFrameLocks noGrp="1"/>
          </p:cNvGraphicFramePr>
          <p:nvPr>
            <p:ph idx="1"/>
            <p:extLst>
              <p:ext uri="{D42A27DB-BD31-4B8C-83A1-F6EECF244321}">
                <p14:modId xmlns:p14="http://schemas.microsoft.com/office/powerpoint/2010/main" val="3916091246"/>
              </p:ext>
            </p:extLst>
          </p:nvPr>
        </p:nvGraphicFramePr>
        <p:xfrm>
          <a:off x="368300" y="1377425"/>
          <a:ext cx="8407400" cy="3385282"/>
        </p:xfrm>
        <a:graphic>
          <a:graphicData uri="http://schemas.openxmlformats.org/drawingml/2006/table">
            <a:tbl>
              <a:tblPr firstRow="1" bandRow="1">
                <a:tableStyleId>{5C22544A-7EE6-4342-B048-85BDC9FD1C3A}</a:tableStyleId>
              </a:tblPr>
              <a:tblGrid>
                <a:gridCol w="345169">
                  <a:extLst>
                    <a:ext uri="{9D8B030D-6E8A-4147-A177-3AD203B41FA5}">
                      <a16:colId xmlns:a16="http://schemas.microsoft.com/office/drawing/2014/main" val="653390279"/>
                    </a:ext>
                  </a:extLst>
                </a:gridCol>
                <a:gridCol w="2611356">
                  <a:extLst>
                    <a:ext uri="{9D8B030D-6E8A-4147-A177-3AD203B41FA5}">
                      <a16:colId xmlns:a16="http://schemas.microsoft.com/office/drawing/2014/main" val="2420261767"/>
                    </a:ext>
                  </a:extLst>
                </a:gridCol>
                <a:gridCol w="3088674">
                  <a:extLst>
                    <a:ext uri="{9D8B030D-6E8A-4147-A177-3AD203B41FA5}">
                      <a16:colId xmlns:a16="http://schemas.microsoft.com/office/drawing/2014/main" val="802297133"/>
                    </a:ext>
                  </a:extLst>
                </a:gridCol>
                <a:gridCol w="2362201">
                  <a:extLst>
                    <a:ext uri="{9D8B030D-6E8A-4147-A177-3AD203B41FA5}">
                      <a16:colId xmlns:a16="http://schemas.microsoft.com/office/drawing/2014/main" val="3533502730"/>
                    </a:ext>
                  </a:extLst>
                </a:gridCol>
              </a:tblGrid>
              <a:tr h="286109">
                <a:tc>
                  <a:txBody>
                    <a:bodyPr/>
                    <a:lstStyle/>
                    <a:p>
                      <a:endParaRPr lang="zh-HK" altLang="en-US" sz="1600" dirty="0"/>
                    </a:p>
                  </a:txBody>
                  <a:tcPr/>
                </a:tc>
                <a:tc>
                  <a:txBody>
                    <a:bodyPr/>
                    <a:lstStyle/>
                    <a:p>
                      <a:r>
                        <a:rPr lang="zh-HK" altLang="zh-HK" sz="1800" b="1" kern="1200" dirty="0">
                          <a:solidFill>
                            <a:schemeClr val="lt1"/>
                          </a:solidFill>
                          <a:effectLst/>
                          <a:latin typeface="+mn-lt"/>
                          <a:ea typeface="+mn-ea"/>
                          <a:cs typeface="+mn-cs"/>
                        </a:rPr>
                        <a:t>英文詞彙</a:t>
                      </a:r>
                      <a:r>
                        <a:rPr lang="zh-TW" altLang="zh-HK" sz="1800" dirty="0">
                          <a:effectLst/>
                        </a:rPr>
                        <a:t> </a:t>
                      </a:r>
                      <a:endParaRPr lang="zh-HK" altLang="en-US" sz="1800" dirty="0"/>
                    </a:p>
                  </a:txBody>
                  <a:tcPr/>
                </a:tc>
                <a:tc>
                  <a:txBody>
                    <a:bodyPr/>
                    <a:lstStyle/>
                    <a:p>
                      <a:r>
                        <a:rPr lang="zh-HK" altLang="zh-HK" sz="1800" b="1" kern="1200" dirty="0">
                          <a:solidFill>
                            <a:schemeClr val="lt1"/>
                          </a:solidFill>
                          <a:effectLst/>
                          <a:latin typeface="+mn-lt"/>
                          <a:ea typeface="+mn-ea"/>
                          <a:cs typeface="+mn-cs"/>
                        </a:rPr>
                        <a:t>中文詞彙</a:t>
                      </a:r>
                      <a:r>
                        <a:rPr lang="en-US" altLang="zh-HK" sz="1800" b="1" kern="1200" dirty="0">
                          <a:solidFill>
                            <a:schemeClr val="lt1"/>
                          </a:solidFill>
                          <a:effectLst/>
                          <a:latin typeface="+mn-lt"/>
                          <a:ea typeface="+mn-ea"/>
                          <a:cs typeface="+mn-cs"/>
                        </a:rPr>
                        <a:t>/</a:t>
                      </a:r>
                      <a:r>
                        <a:rPr lang="zh-HK" altLang="zh-HK" sz="1800" b="1" kern="1200" dirty="0">
                          <a:solidFill>
                            <a:schemeClr val="lt1"/>
                          </a:solidFill>
                          <a:effectLst/>
                          <a:latin typeface="+mn-lt"/>
                          <a:ea typeface="+mn-ea"/>
                          <a:cs typeface="+mn-cs"/>
                        </a:rPr>
                        <a:t>粵語拼音</a:t>
                      </a:r>
                      <a:r>
                        <a:rPr lang="zh-TW" altLang="zh-HK" sz="1800" dirty="0">
                          <a:effectLst/>
                        </a:rPr>
                        <a:t> </a:t>
                      </a:r>
                      <a:endParaRPr lang="zh-HK" altLang="en-US" sz="1800" dirty="0"/>
                    </a:p>
                  </a:txBody>
                  <a:tcPr/>
                </a:tc>
                <a:tc>
                  <a:txBody>
                    <a:bodyPr/>
                    <a:lstStyle/>
                    <a:p>
                      <a:r>
                        <a:rPr lang="zh-HK" altLang="zh-HK" sz="1800" b="1" kern="1200" dirty="0">
                          <a:solidFill>
                            <a:schemeClr val="lt1"/>
                          </a:solidFill>
                          <a:effectLst/>
                          <a:latin typeface="+mn-lt"/>
                          <a:ea typeface="+mn-ea"/>
                          <a:cs typeface="+mn-cs"/>
                        </a:rPr>
                        <a:t>中文詞彙</a:t>
                      </a:r>
                      <a:r>
                        <a:rPr lang="en-US" altLang="zh-HK" sz="1800" b="1" kern="1200" dirty="0">
                          <a:solidFill>
                            <a:schemeClr val="lt1"/>
                          </a:solidFill>
                          <a:effectLst/>
                          <a:latin typeface="+mn-lt"/>
                          <a:ea typeface="+mn-ea"/>
                          <a:cs typeface="+mn-cs"/>
                        </a:rPr>
                        <a:t>/</a:t>
                      </a:r>
                      <a:r>
                        <a:rPr lang="zh-HK" altLang="zh-HK" sz="1800" b="1" kern="1200" dirty="0">
                          <a:solidFill>
                            <a:schemeClr val="lt1"/>
                          </a:solidFill>
                          <a:effectLst/>
                          <a:latin typeface="+mn-lt"/>
                          <a:ea typeface="+mn-ea"/>
                          <a:cs typeface="+mn-cs"/>
                        </a:rPr>
                        <a:t>普通話拼音</a:t>
                      </a:r>
                      <a:r>
                        <a:rPr lang="zh-TW" altLang="zh-HK" sz="1800" dirty="0">
                          <a:effectLst/>
                        </a:rPr>
                        <a:t> </a:t>
                      </a:r>
                      <a:endParaRPr lang="zh-HK" altLang="en-US" sz="1800" dirty="0"/>
                    </a:p>
                  </a:txBody>
                  <a:tcPr/>
                </a:tc>
                <a:extLst>
                  <a:ext uri="{0D108BD9-81ED-4DB2-BD59-A6C34878D82A}">
                    <a16:rowId xmlns:a16="http://schemas.microsoft.com/office/drawing/2014/main" val="779503774"/>
                  </a:ext>
                </a:extLst>
              </a:tr>
              <a:tr h="286109">
                <a:tc>
                  <a:txBody>
                    <a:bodyPr/>
                    <a:lstStyle/>
                    <a:p>
                      <a:r>
                        <a:rPr lang="en-US" altLang="zh-HK" sz="1800" dirty="0"/>
                        <a:t>1</a:t>
                      </a:r>
                      <a:endParaRPr lang="zh-HK" altLang="en-US" sz="1800" dirty="0"/>
                    </a:p>
                  </a:txBody>
                  <a:tcPr/>
                </a:tc>
                <a:tc>
                  <a:txBody>
                    <a:bodyPr/>
                    <a:lstStyle/>
                    <a:p>
                      <a:r>
                        <a:rPr lang="en-US" altLang="zh-HK" sz="1800" kern="1200" dirty="0">
                          <a:solidFill>
                            <a:schemeClr val="dk1"/>
                          </a:solidFill>
                          <a:effectLst/>
                          <a:latin typeface="+mn-lt"/>
                          <a:ea typeface="+mn-ea"/>
                          <a:cs typeface="+mn-cs"/>
                        </a:rPr>
                        <a:t>Song Dynasty</a:t>
                      </a:r>
                      <a:r>
                        <a:rPr lang="zh-TW" altLang="zh-HK" sz="1800" dirty="0">
                          <a:effectLst/>
                          <a:latin typeface="+mn-lt"/>
                        </a:rPr>
                        <a:t> </a:t>
                      </a:r>
                      <a:endParaRPr lang="zh-HK" altLang="en-US" sz="1800" dirty="0">
                        <a:latin typeface="+mn-lt"/>
                      </a:endParaRPr>
                    </a:p>
                  </a:txBody>
                  <a:tcPr/>
                </a:tc>
                <a:tc>
                  <a:txBody>
                    <a:bodyPr/>
                    <a:lstStyle/>
                    <a:p>
                      <a:r>
                        <a:rPr lang="zh-HK" altLang="zh-HK" sz="1800" kern="1200" dirty="0">
                          <a:solidFill>
                            <a:schemeClr val="dk1"/>
                          </a:solidFill>
                          <a:effectLst/>
                          <a:latin typeface="+mn-lt"/>
                          <a:ea typeface="+mn-ea"/>
                          <a:cs typeface="+mn-cs"/>
                        </a:rPr>
                        <a:t>宋朝</a:t>
                      </a:r>
                      <a:r>
                        <a:rPr lang="en-US" altLang="zh-HK" sz="1800" kern="1200" dirty="0">
                          <a:solidFill>
                            <a:schemeClr val="dk1"/>
                          </a:solidFill>
                          <a:effectLst/>
                          <a:latin typeface="+mn-lt"/>
                          <a:ea typeface="+mn-ea"/>
                          <a:cs typeface="+mn-cs"/>
                        </a:rPr>
                        <a:t>(sung3 ciu4)</a:t>
                      </a:r>
                      <a:r>
                        <a:rPr lang="zh-TW" altLang="zh-HK" sz="1800" dirty="0">
                          <a:effectLst/>
                          <a:latin typeface="+mn-lt"/>
                        </a:rPr>
                        <a:t> </a:t>
                      </a:r>
                      <a:endParaRPr lang="zh-HK" altLang="en-US" sz="1800" dirty="0">
                        <a:latin typeface="+mn-lt"/>
                      </a:endParaRPr>
                    </a:p>
                  </a:txBody>
                  <a:tcPr/>
                </a:tc>
                <a:tc>
                  <a:txBody>
                    <a:bodyPr/>
                    <a:lstStyle/>
                    <a:p>
                      <a:r>
                        <a:rPr lang="zh-TW" altLang="zh-HK" sz="1800" kern="1200" dirty="0">
                          <a:solidFill>
                            <a:schemeClr val="dk1"/>
                          </a:solidFill>
                          <a:effectLst/>
                          <a:latin typeface="+mn-lt"/>
                          <a:ea typeface="+mn-ea"/>
                          <a:cs typeface="+mn-cs"/>
                        </a:rPr>
                        <a:t>宋朝</a:t>
                      </a:r>
                      <a:r>
                        <a:rPr lang="en-US" altLang="zh-HK" sz="1800" kern="1200" dirty="0">
                          <a:solidFill>
                            <a:schemeClr val="dk1"/>
                          </a:solidFill>
                          <a:effectLst/>
                          <a:latin typeface="+mn-lt"/>
                          <a:ea typeface="+mn-ea"/>
                          <a:cs typeface="+mn-cs"/>
                        </a:rPr>
                        <a:t>(</a:t>
                      </a:r>
                      <a:r>
                        <a:rPr lang="en-US" altLang="zh-HK" sz="1800" kern="1200" dirty="0" err="1">
                          <a:solidFill>
                            <a:schemeClr val="dk1"/>
                          </a:solidFill>
                          <a:effectLst/>
                          <a:latin typeface="+mn-lt"/>
                          <a:ea typeface="+mn-ea"/>
                          <a:cs typeface="+mn-cs"/>
                        </a:rPr>
                        <a:t>Sòng</a:t>
                      </a:r>
                      <a:r>
                        <a:rPr lang="en-US" altLang="zh-HK" sz="1800" kern="1200" dirty="0">
                          <a:solidFill>
                            <a:schemeClr val="dk1"/>
                          </a:solidFill>
                          <a:effectLst/>
                          <a:latin typeface="+mn-lt"/>
                          <a:ea typeface="+mn-ea"/>
                          <a:cs typeface="+mn-cs"/>
                        </a:rPr>
                        <a:t> </a:t>
                      </a:r>
                      <a:r>
                        <a:rPr lang="en-US" altLang="zh-HK" sz="1800" kern="1200" dirty="0" err="1">
                          <a:solidFill>
                            <a:schemeClr val="dk1"/>
                          </a:solidFill>
                          <a:effectLst/>
                          <a:latin typeface="+mn-lt"/>
                          <a:ea typeface="+mn-ea"/>
                          <a:cs typeface="+mn-cs"/>
                        </a:rPr>
                        <a:t>cháo</a:t>
                      </a:r>
                      <a:r>
                        <a:rPr lang="en-US" altLang="zh-HK" sz="1800" kern="1200" dirty="0">
                          <a:solidFill>
                            <a:schemeClr val="dk1"/>
                          </a:solidFill>
                          <a:effectLst/>
                          <a:latin typeface="+mn-lt"/>
                          <a:ea typeface="+mn-ea"/>
                          <a:cs typeface="+mn-cs"/>
                        </a:rPr>
                        <a:t>)</a:t>
                      </a:r>
                      <a:r>
                        <a:rPr lang="zh-TW" altLang="zh-HK" sz="1800" dirty="0">
                          <a:effectLst/>
                          <a:latin typeface="+mn-lt"/>
                        </a:rPr>
                        <a:t> </a:t>
                      </a:r>
                      <a:endParaRPr lang="zh-HK" altLang="en-US" sz="1800" dirty="0">
                        <a:latin typeface="+mn-lt"/>
                      </a:endParaRPr>
                    </a:p>
                  </a:txBody>
                  <a:tcPr/>
                </a:tc>
                <a:extLst>
                  <a:ext uri="{0D108BD9-81ED-4DB2-BD59-A6C34878D82A}">
                    <a16:rowId xmlns:a16="http://schemas.microsoft.com/office/drawing/2014/main" val="605718988"/>
                  </a:ext>
                </a:extLst>
              </a:tr>
              <a:tr h="446800">
                <a:tc>
                  <a:txBody>
                    <a:bodyPr/>
                    <a:lstStyle/>
                    <a:p>
                      <a:r>
                        <a:rPr lang="en-US" altLang="zh-HK" sz="1800" dirty="0"/>
                        <a:t>2</a:t>
                      </a:r>
                      <a:endParaRPr lang="zh-HK" altLang="en-US" sz="1800" dirty="0"/>
                    </a:p>
                  </a:txBody>
                  <a:tcPr/>
                </a:tc>
                <a:tc>
                  <a:txBody>
                    <a:bodyPr/>
                    <a:lstStyle/>
                    <a:p>
                      <a:r>
                        <a:rPr lang="en-US" altLang="zh-HK" sz="1800" kern="1200" dirty="0">
                          <a:solidFill>
                            <a:schemeClr val="dk1"/>
                          </a:solidFill>
                          <a:effectLst/>
                          <a:latin typeface="+mn-lt"/>
                          <a:ea typeface="+mn-ea"/>
                          <a:cs typeface="+mn-cs"/>
                        </a:rPr>
                        <a:t>Centralization of power</a:t>
                      </a:r>
                      <a:r>
                        <a:rPr lang="zh-TW" altLang="zh-HK" sz="1800" dirty="0">
                          <a:effectLst/>
                          <a:latin typeface="+mn-lt"/>
                        </a:rPr>
                        <a:t> </a:t>
                      </a:r>
                      <a:endParaRPr lang="zh-HK" altLang="en-US" sz="1800" dirty="0">
                        <a:latin typeface="+mn-lt"/>
                      </a:endParaRPr>
                    </a:p>
                  </a:txBody>
                  <a:tcPr/>
                </a:tc>
                <a:tc>
                  <a:txBody>
                    <a:bodyPr/>
                    <a:lstStyle/>
                    <a:p>
                      <a:r>
                        <a:rPr lang="zh-HK" altLang="zh-HK" sz="1800" kern="1200" dirty="0">
                          <a:solidFill>
                            <a:schemeClr val="dk1"/>
                          </a:solidFill>
                          <a:effectLst/>
                          <a:latin typeface="+mn-lt"/>
                          <a:ea typeface="+mj-ea"/>
                          <a:cs typeface="+mn-cs"/>
                        </a:rPr>
                        <a:t>中央集權</a:t>
                      </a:r>
                      <a:r>
                        <a:rPr lang="en-US" altLang="zh-HK" sz="1800" kern="1200" dirty="0">
                          <a:solidFill>
                            <a:schemeClr val="dk1"/>
                          </a:solidFill>
                          <a:effectLst/>
                          <a:latin typeface="+mn-lt"/>
                          <a:ea typeface="+mj-ea"/>
                          <a:cs typeface="+mn-cs"/>
                        </a:rPr>
                        <a:t>(zung1 joeng1 zaap6 kyun4)</a:t>
                      </a:r>
                      <a:r>
                        <a:rPr lang="zh-TW" altLang="zh-HK" sz="1800" dirty="0">
                          <a:effectLst/>
                          <a:latin typeface="+mn-lt"/>
                          <a:ea typeface="+mj-ea"/>
                        </a:rPr>
                        <a:t> </a:t>
                      </a:r>
                      <a:endParaRPr lang="zh-HK" altLang="en-US" sz="1800" dirty="0">
                        <a:latin typeface="+mn-lt"/>
                        <a:ea typeface="+mj-ea"/>
                      </a:endParaRPr>
                    </a:p>
                  </a:txBody>
                  <a:tcPr/>
                </a:tc>
                <a:tc>
                  <a:txBody>
                    <a:bodyPr/>
                    <a:lstStyle/>
                    <a:p>
                      <a:r>
                        <a:rPr lang="zh-TW" altLang="zh-HK" sz="1800" kern="1200" dirty="0">
                          <a:solidFill>
                            <a:schemeClr val="dk1"/>
                          </a:solidFill>
                          <a:effectLst/>
                          <a:latin typeface="+mn-lt"/>
                          <a:ea typeface="+mn-ea"/>
                          <a:cs typeface="+mn-cs"/>
                        </a:rPr>
                        <a:t>中央集權</a:t>
                      </a:r>
                      <a:r>
                        <a:rPr lang="en-US" altLang="zh-HK" sz="1800" kern="1200" dirty="0">
                          <a:solidFill>
                            <a:schemeClr val="dk1"/>
                          </a:solidFill>
                          <a:effectLst/>
                          <a:latin typeface="+mn-lt"/>
                          <a:ea typeface="+mn-ea"/>
                          <a:cs typeface="+mn-cs"/>
                        </a:rPr>
                        <a:t>(</a:t>
                      </a:r>
                      <a:r>
                        <a:rPr lang="en-US" altLang="zh-HK" sz="1800" kern="1200" dirty="0" err="1">
                          <a:solidFill>
                            <a:schemeClr val="dk1"/>
                          </a:solidFill>
                          <a:effectLst/>
                          <a:latin typeface="+mn-lt"/>
                          <a:ea typeface="+mn-ea"/>
                          <a:cs typeface="+mn-cs"/>
                        </a:rPr>
                        <a:t>zhōng</a:t>
                      </a:r>
                      <a:r>
                        <a:rPr lang="en-US" altLang="zh-HK" sz="1800" kern="1200" dirty="0">
                          <a:solidFill>
                            <a:schemeClr val="dk1"/>
                          </a:solidFill>
                          <a:effectLst/>
                          <a:latin typeface="+mn-lt"/>
                          <a:ea typeface="+mn-ea"/>
                          <a:cs typeface="+mn-cs"/>
                        </a:rPr>
                        <a:t> </a:t>
                      </a:r>
                      <a:r>
                        <a:rPr lang="en-US" altLang="zh-HK" sz="1800" kern="1200" dirty="0" err="1">
                          <a:solidFill>
                            <a:schemeClr val="dk1"/>
                          </a:solidFill>
                          <a:effectLst/>
                          <a:latin typeface="+mn-lt"/>
                          <a:ea typeface="+mn-ea"/>
                          <a:cs typeface="+mn-cs"/>
                        </a:rPr>
                        <a:t>yāng</a:t>
                      </a:r>
                      <a:r>
                        <a:rPr lang="en-US" altLang="zh-HK" sz="1800" kern="1200" dirty="0">
                          <a:solidFill>
                            <a:schemeClr val="dk1"/>
                          </a:solidFill>
                          <a:effectLst/>
                          <a:latin typeface="+mn-lt"/>
                          <a:ea typeface="+mn-ea"/>
                          <a:cs typeface="+mn-cs"/>
                        </a:rPr>
                        <a:t> </a:t>
                      </a:r>
                      <a:r>
                        <a:rPr lang="en-US" altLang="zh-HK" sz="1800" kern="1200" dirty="0" err="1">
                          <a:solidFill>
                            <a:schemeClr val="dk1"/>
                          </a:solidFill>
                          <a:effectLst/>
                          <a:latin typeface="+mn-lt"/>
                          <a:ea typeface="+mn-ea"/>
                          <a:cs typeface="+mn-cs"/>
                        </a:rPr>
                        <a:t>jí</a:t>
                      </a:r>
                      <a:r>
                        <a:rPr lang="en-US" altLang="zh-HK" sz="1800" kern="1200" dirty="0">
                          <a:solidFill>
                            <a:schemeClr val="dk1"/>
                          </a:solidFill>
                          <a:effectLst/>
                          <a:latin typeface="+mn-lt"/>
                          <a:ea typeface="+mn-ea"/>
                          <a:cs typeface="+mn-cs"/>
                        </a:rPr>
                        <a:t> </a:t>
                      </a:r>
                      <a:r>
                        <a:rPr lang="en-US" altLang="zh-HK" sz="1800" kern="1200" dirty="0" err="1">
                          <a:solidFill>
                            <a:schemeClr val="dk1"/>
                          </a:solidFill>
                          <a:effectLst/>
                          <a:latin typeface="+mn-lt"/>
                          <a:ea typeface="+mn-ea"/>
                          <a:cs typeface="+mn-cs"/>
                        </a:rPr>
                        <a:t>quán</a:t>
                      </a:r>
                      <a:r>
                        <a:rPr lang="en-US" altLang="zh-HK" sz="1800" kern="1200" dirty="0">
                          <a:solidFill>
                            <a:schemeClr val="dk1"/>
                          </a:solidFill>
                          <a:effectLst/>
                          <a:latin typeface="+mn-lt"/>
                          <a:ea typeface="+mn-ea"/>
                          <a:cs typeface="+mn-cs"/>
                        </a:rPr>
                        <a:t>)</a:t>
                      </a:r>
                      <a:r>
                        <a:rPr lang="zh-TW" altLang="zh-HK" sz="1800" dirty="0">
                          <a:effectLst/>
                          <a:latin typeface="+mn-lt"/>
                        </a:rPr>
                        <a:t> </a:t>
                      </a:r>
                      <a:endParaRPr lang="zh-HK" altLang="en-US" sz="1800" dirty="0">
                        <a:latin typeface="+mn-lt"/>
                      </a:endParaRPr>
                    </a:p>
                  </a:txBody>
                  <a:tcPr/>
                </a:tc>
                <a:extLst>
                  <a:ext uri="{0D108BD9-81ED-4DB2-BD59-A6C34878D82A}">
                    <a16:rowId xmlns:a16="http://schemas.microsoft.com/office/drawing/2014/main" val="250281469"/>
                  </a:ext>
                </a:extLst>
              </a:tr>
              <a:tr h="446800">
                <a:tc>
                  <a:txBody>
                    <a:bodyPr/>
                    <a:lstStyle/>
                    <a:p>
                      <a:r>
                        <a:rPr lang="en-US" altLang="zh-HK" sz="1800" dirty="0"/>
                        <a:t>3</a:t>
                      </a:r>
                      <a:endParaRPr lang="zh-HK" altLang="en-US" sz="1800" dirty="0"/>
                    </a:p>
                  </a:txBody>
                  <a:tcPr/>
                </a:tc>
                <a:tc>
                  <a:txBody>
                    <a:bodyPr/>
                    <a:lstStyle/>
                    <a:p>
                      <a:r>
                        <a:rPr lang="en-US" altLang="zh-HK" sz="1800" kern="1200" dirty="0">
                          <a:solidFill>
                            <a:schemeClr val="dk1"/>
                          </a:solidFill>
                          <a:effectLst/>
                          <a:latin typeface="+mn-lt"/>
                          <a:ea typeface="+mn-ea"/>
                          <a:cs typeface="+mn-cs"/>
                        </a:rPr>
                        <a:t>Bureaucratic politics</a:t>
                      </a:r>
                      <a:r>
                        <a:rPr lang="zh-TW" altLang="zh-HK" sz="1800" dirty="0">
                          <a:effectLst/>
                          <a:latin typeface="+mn-lt"/>
                        </a:rPr>
                        <a:t> </a:t>
                      </a:r>
                      <a:endParaRPr lang="zh-HK" altLang="en-US" sz="1800" dirty="0">
                        <a:latin typeface="+mn-lt"/>
                      </a:endParaRPr>
                    </a:p>
                  </a:txBody>
                  <a:tcPr/>
                </a:tc>
                <a:tc>
                  <a:txBody>
                    <a:bodyPr/>
                    <a:lstStyle/>
                    <a:p>
                      <a:r>
                        <a:rPr lang="zh-TW" altLang="zh-HK" sz="1800" kern="1200" dirty="0">
                          <a:solidFill>
                            <a:schemeClr val="dk1"/>
                          </a:solidFill>
                          <a:effectLst/>
                          <a:latin typeface="+mn-lt"/>
                          <a:ea typeface="+mn-ea"/>
                          <a:cs typeface="+mn-cs"/>
                        </a:rPr>
                        <a:t>文人政治</a:t>
                      </a:r>
                      <a:r>
                        <a:rPr lang="en-US" altLang="zh-HK" sz="1800" kern="1200" dirty="0">
                          <a:solidFill>
                            <a:schemeClr val="dk1"/>
                          </a:solidFill>
                          <a:effectLst/>
                          <a:latin typeface="+mn-lt"/>
                          <a:ea typeface="+mn-ea"/>
                          <a:cs typeface="+mn-cs"/>
                        </a:rPr>
                        <a:t>(man4 jan4 zing3 zi6)</a:t>
                      </a:r>
                      <a:r>
                        <a:rPr lang="zh-TW" altLang="zh-HK" sz="1800" dirty="0">
                          <a:effectLst/>
                          <a:latin typeface="+mn-lt"/>
                        </a:rPr>
                        <a:t> </a:t>
                      </a:r>
                      <a:endParaRPr lang="zh-HK" altLang="en-US" sz="1800" dirty="0">
                        <a:latin typeface="+mn-lt"/>
                      </a:endParaRPr>
                    </a:p>
                  </a:txBody>
                  <a:tcPr/>
                </a:tc>
                <a:tc>
                  <a:txBody>
                    <a:bodyPr/>
                    <a:lstStyle/>
                    <a:p>
                      <a:r>
                        <a:rPr lang="zh-TW" altLang="zh-HK" sz="1800" kern="1200" dirty="0">
                          <a:solidFill>
                            <a:schemeClr val="dk1"/>
                          </a:solidFill>
                          <a:effectLst/>
                          <a:latin typeface="+mn-lt"/>
                          <a:ea typeface="+mn-ea"/>
                          <a:cs typeface="+mn-cs"/>
                        </a:rPr>
                        <a:t>文人政治</a:t>
                      </a:r>
                      <a:r>
                        <a:rPr lang="en-US" altLang="zh-HK" sz="1800" kern="1200" dirty="0">
                          <a:solidFill>
                            <a:schemeClr val="dk1"/>
                          </a:solidFill>
                          <a:effectLst/>
                          <a:latin typeface="+mn-lt"/>
                          <a:ea typeface="+mn-ea"/>
                          <a:cs typeface="+mn-cs"/>
                        </a:rPr>
                        <a:t>(</a:t>
                      </a:r>
                      <a:r>
                        <a:rPr lang="en-US" altLang="zh-HK" sz="1800" kern="1200" dirty="0" err="1">
                          <a:solidFill>
                            <a:schemeClr val="dk1"/>
                          </a:solidFill>
                          <a:effectLst/>
                          <a:latin typeface="+mn-lt"/>
                          <a:ea typeface="+mn-ea"/>
                          <a:cs typeface="+mn-cs"/>
                        </a:rPr>
                        <a:t>wén</a:t>
                      </a:r>
                      <a:r>
                        <a:rPr lang="en-US" altLang="zh-HK" sz="1800" kern="1200" dirty="0">
                          <a:solidFill>
                            <a:schemeClr val="dk1"/>
                          </a:solidFill>
                          <a:effectLst/>
                          <a:latin typeface="+mn-lt"/>
                          <a:ea typeface="+mn-ea"/>
                          <a:cs typeface="+mn-cs"/>
                        </a:rPr>
                        <a:t> </a:t>
                      </a:r>
                      <a:r>
                        <a:rPr lang="en-US" altLang="zh-HK" sz="1800" kern="1200" dirty="0" err="1">
                          <a:solidFill>
                            <a:schemeClr val="dk1"/>
                          </a:solidFill>
                          <a:effectLst/>
                          <a:latin typeface="+mn-lt"/>
                          <a:ea typeface="+mn-ea"/>
                          <a:cs typeface="+mn-cs"/>
                        </a:rPr>
                        <a:t>rén</a:t>
                      </a:r>
                      <a:endParaRPr lang="zh-TW" altLang="zh-HK" sz="1800" kern="1200" dirty="0">
                        <a:solidFill>
                          <a:schemeClr val="dk1"/>
                        </a:solidFill>
                        <a:effectLst/>
                        <a:latin typeface="+mn-lt"/>
                        <a:ea typeface="+mn-ea"/>
                        <a:cs typeface="+mn-cs"/>
                      </a:endParaRPr>
                    </a:p>
                    <a:p>
                      <a:r>
                        <a:rPr lang="en-US" altLang="zh-HK" sz="1800" kern="1200" dirty="0" err="1">
                          <a:solidFill>
                            <a:schemeClr val="dk1"/>
                          </a:solidFill>
                          <a:effectLst/>
                          <a:latin typeface="+mn-lt"/>
                          <a:ea typeface="+mn-ea"/>
                          <a:cs typeface="+mn-cs"/>
                        </a:rPr>
                        <a:t>zhèng</a:t>
                      </a:r>
                      <a:r>
                        <a:rPr lang="en-US" altLang="zh-HK" sz="1800" kern="1200" dirty="0">
                          <a:solidFill>
                            <a:schemeClr val="dk1"/>
                          </a:solidFill>
                          <a:effectLst/>
                          <a:latin typeface="+mn-lt"/>
                          <a:ea typeface="+mn-ea"/>
                          <a:cs typeface="+mn-cs"/>
                        </a:rPr>
                        <a:t> </a:t>
                      </a:r>
                      <a:r>
                        <a:rPr lang="en-US" altLang="zh-HK" sz="1800" kern="1200" dirty="0" err="1">
                          <a:solidFill>
                            <a:schemeClr val="dk1"/>
                          </a:solidFill>
                          <a:effectLst/>
                          <a:latin typeface="+mn-lt"/>
                          <a:ea typeface="+mn-ea"/>
                          <a:cs typeface="+mn-cs"/>
                        </a:rPr>
                        <a:t>zhì</a:t>
                      </a:r>
                      <a:r>
                        <a:rPr lang="en-US" altLang="zh-HK" sz="1800" kern="1200" dirty="0">
                          <a:solidFill>
                            <a:schemeClr val="dk1"/>
                          </a:solidFill>
                          <a:effectLst/>
                          <a:latin typeface="+mn-lt"/>
                          <a:ea typeface="+mn-ea"/>
                          <a:cs typeface="+mn-cs"/>
                        </a:rPr>
                        <a:t>)</a:t>
                      </a:r>
                      <a:r>
                        <a:rPr lang="zh-TW" altLang="zh-HK" sz="1800" dirty="0">
                          <a:effectLst/>
                          <a:latin typeface="+mn-lt"/>
                        </a:rPr>
                        <a:t> </a:t>
                      </a:r>
                      <a:endParaRPr lang="zh-HK" altLang="en-US" sz="1800" dirty="0">
                        <a:latin typeface="+mn-lt"/>
                      </a:endParaRPr>
                    </a:p>
                  </a:txBody>
                  <a:tcPr/>
                </a:tc>
                <a:extLst>
                  <a:ext uri="{0D108BD9-81ED-4DB2-BD59-A6C34878D82A}">
                    <a16:rowId xmlns:a16="http://schemas.microsoft.com/office/drawing/2014/main" val="1905531968"/>
                  </a:ext>
                </a:extLst>
              </a:tr>
              <a:tr h="446800">
                <a:tc>
                  <a:txBody>
                    <a:bodyPr/>
                    <a:lstStyle/>
                    <a:p>
                      <a:r>
                        <a:rPr lang="en-US" altLang="zh-HK" sz="1800" dirty="0"/>
                        <a:t>4</a:t>
                      </a:r>
                      <a:endParaRPr lang="zh-HK" altLang="en-US" sz="1800" dirty="0"/>
                    </a:p>
                  </a:txBody>
                  <a:tcPr/>
                </a:tc>
                <a:tc>
                  <a:txBody>
                    <a:bodyPr/>
                    <a:lstStyle/>
                    <a:p>
                      <a:r>
                        <a:rPr lang="en-US" altLang="zh-HK" sz="1800" kern="1200" dirty="0">
                          <a:solidFill>
                            <a:schemeClr val="dk1"/>
                          </a:solidFill>
                          <a:effectLst/>
                          <a:latin typeface="+mn-lt"/>
                          <a:ea typeface="+mn-ea"/>
                          <a:cs typeface="+mn-cs"/>
                        </a:rPr>
                        <a:t>Fan </a:t>
                      </a:r>
                      <a:r>
                        <a:rPr lang="en-US" altLang="zh-HK" sz="1800" kern="1200" dirty="0" err="1">
                          <a:solidFill>
                            <a:schemeClr val="dk1"/>
                          </a:solidFill>
                          <a:effectLst/>
                          <a:latin typeface="+mn-lt"/>
                          <a:ea typeface="+mn-ea"/>
                          <a:cs typeface="+mn-cs"/>
                        </a:rPr>
                        <a:t>Zhongyan</a:t>
                      </a:r>
                      <a:r>
                        <a:rPr lang="zh-TW" altLang="zh-HK" sz="1800" dirty="0">
                          <a:effectLst/>
                          <a:latin typeface="+mn-lt"/>
                        </a:rPr>
                        <a:t> </a:t>
                      </a:r>
                      <a:endParaRPr lang="zh-HK" altLang="en-US" sz="1800" dirty="0">
                        <a:latin typeface="+mn-lt"/>
                      </a:endParaRPr>
                    </a:p>
                  </a:txBody>
                  <a:tcPr/>
                </a:tc>
                <a:tc>
                  <a:txBody>
                    <a:bodyPr/>
                    <a:lstStyle/>
                    <a:p>
                      <a:r>
                        <a:rPr lang="zh-TW" altLang="zh-HK" sz="1800" kern="1200" dirty="0">
                          <a:solidFill>
                            <a:schemeClr val="dk1"/>
                          </a:solidFill>
                          <a:effectLst/>
                          <a:latin typeface="+mn-lt"/>
                          <a:ea typeface="+mn-ea"/>
                          <a:cs typeface="+mn-cs"/>
                        </a:rPr>
                        <a:t>范仲淹</a:t>
                      </a:r>
                      <a:r>
                        <a:rPr lang="en-US" altLang="zh-HK" sz="1800" kern="1200" dirty="0">
                          <a:solidFill>
                            <a:schemeClr val="dk1"/>
                          </a:solidFill>
                          <a:effectLst/>
                          <a:latin typeface="+mn-lt"/>
                          <a:ea typeface="+mn-ea"/>
                          <a:cs typeface="+mn-cs"/>
                        </a:rPr>
                        <a:t>(faan6 zung6 jim1)</a:t>
                      </a:r>
                      <a:r>
                        <a:rPr lang="zh-TW" altLang="zh-HK" sz="1800" dirty="0">
                          <a:effectLst/>
                          <a:latin typeface="+mn-lt"/>
                        </a:rPr>
                        <a:t> </a:t>
                      </a:r>
                      <a:endParaRPr lang="zh-HK" altLang="en-US" sz="1800" dirty="0">
                        <a:latin typeface="+mn-lt"/>
                      </a:endParaRPr>
                    </a:p>
                  </a:txBody>
                  <a:tcPr/>
                </a:tc>
                <a:tc>
                  <a:txBody>
                    <a:bodyPr/>
                    <a:lstStyle/>
                    <a:p>
                      <a:r>
                        <a:rPr lang="zh-TW" altLang="zh-HK" sz="1800" kern="1200" dirty="0">
                          <a:solidFill>
                            <a:schemeClr val="dk1"/>
                          </a:solidFill>
                          <a:effectLst/>
                          <a:latin typeface="+mn-lt"/>
                          <a:ea typeface="+mn-ea"/>
                          <a:cs typeface="+mn-cs"/>
                        </a:rPr>
                        <a:t>范仲淹</a:t>
                      </a:r>
                      <a:r>
                        <a:rPr lang="en-US" altLang="zh-HK" sz="1800" kern="1200" dirty="0">
                          <a:solidFill>
                            <a:schemeClr val="dk1"/>
                          </a:solidFill>
                          <a:effectLst/>
                          <a:latin typeface="+mn-lt"/>
                          <a:ea typeface="+mn-ea"/>
                          <a:cs typeface="+mn-cs"/>
                        </a:rPr>
                        <a:t>(</a:t>
                      </a:r>
                      <a:r>
                        <a:rPr lang="en-US" altLang="zh-HK" sz="1800" kern="1200" dirty="0" err="1">
                          <a:solidFill>
                            <a:schemeClr val="dk1"/>
                          </a:solidFill>
                          <a:effectLst/>
                          <a:latin typeface="+mn-lt"/>
                          <a:ea typeface="+mn-ea"/>
                          <a:cs typeface="+mn-cs"/>
                        </a:rPr>
                        <a:t>Fàn</a:t>
                      </a:r>
                      <a:r>
                        <a:rPr lang="en-US" altLang="zh-HK" sz="1800" kern="1200" dirty="0">
                          <a:solidFill>
                            <a:schemeClr val="dk1"/>
                          </a:solidFill>
                          <a:effectLst/>
                          <a:latin typeface="+mn-lt"/>
                          <a:ea typeface="+mn-ea"/>
                          <a:cs typeface="+mn-cs"/>
                        </a:rPr>
                        <a:t> </a:t>
                      </a:r>
                      <a:r>
                        <a:rPr lang="en-US" altLang="zh-HK" sz="1800" kern="1200" dirty="0" err="1">
                          <a:solidFill>
                            <a:schemeClr val="dk1"/>
                          </a:solidFill>
                          <a:effectLst/>
                          <a:latin typeface="+mn-lt"/>
                          <a:ea typeface="+mn-ea"/>
                          <a:cs typeface="+mn-cs"/>
                        </a:rPr>
                        <a:t>Zhòngyān</a:t>
                      </a:r>
                      <a:r>
                        <a:rPr lang="en-US" altLang="zh-HK" sz="1800" kern="1200" dirty="0">
                          <a:solidFill>
                            <a:schemeClr val="dk1"/>
                          </a:solidFill>
                          <a:effectLst/>
                          <a:latin typeface="+mn-lt"/>
                          <a:ea typeface="+mn-ea"/>
                          <a:cs typeface="+mn-cs"/>
                        </a:rPr>
                        <a:t>)</a:t>
                      </a:r>
                      <a:r>
                        <a:rPr lang="zh-TW" altLang="zh-HK" sz="1800" dirty="0">
                          <a:effectLst/>
                          <a:latin typeface="+mn-lt"/>
                        </a:rPr>
                        <a:t> </a:t>
                      </a:r>
                      <a:endParaRPr lang="zh-HK" altLang="en-US" sz="1800" dirty="0">
                        <a:latin typeface="+mn-lt"/>
                      </a:endParaRPr>
                    </a:p>
                  </a:txBody>
                  <a:tcPr/>
                </a:tc>
                <a:extLst>
                  <a:ext uri="{0D108BD9-81ED-4DB2-BD59-A6C34878D82A}">
                    <a16:rowId xmlns:a16="http://schemas.microsoft.com/office/drawing/2014/main" val="2565968487"/>
                  </a:ext>
                </a:extLst>
              </a:tr>
              <a:tr h="432971">
                <a:tc>
                  <a:txBody>
                    <a:bodyPr/>
                    <a:lstStyle/>
                    <a:p>
                      <a:r>
                        <a:rPr lang="en-US" altLang="zh-HK" sz="1800" dirty="0"/>
                        <a:t>5</a:t>
                      </a:r>
                      <a:endParaRPr lang="zh-HK" altLang="en-US" sz="1800" dirty="0"/>
                    </a:p>
                  </a:txBody>
                  <a:tcPr/>
                </a:tc>
                <a:tc>
                  <a:txBody>
                    <a:bodyPr/>
                    <a:lstStyle/>
                    <a:p>
                      <a:r>
                        <a:rPr lang="en-US" altLang="zh-HK" sz="1800" kern="1200" dirty="0">
                          <a:solidFill>
                            <a:schemeClr val="dk1"/>
                          </a:solidFill>
                          <a:effectLst/>
                          <a:latin typeface="+mn-lt"/>
                          <a:ea typeface="+mn-ea"/>
                          <a:cs typeface="+mn-cs"/>
                        </a:rPr>
                        <a:t>Wang </a:t>
                      </a:r>
                      <a:r>
                        <a:rPr lang="en-US" altLang="zh-HK" sz="1800" kern="1200" dirty="0" err="1">
                          <a:solidFill>
                            <a:schemeClr val="dk1"/>
                          </a:solidFill>
                          <a:effectLst/>
                          <a:latin typeface="+mn-lt"/>
                          <a:ea typeface="+mn-ea"/>
                          <a:cs typeface="+mn-cs"/>
                        </a:rPr>
                        <a:t>Anshi</a:t>
                      </a:r>
                      <a:r>
                        <a:rPr lang="zh-TW" altLang="zh-HK" sz="1800" dirty="0">
                          <a:effectLst/>
                          <a:latin typeface="+mn-lt"/>
                        </a:rPr>
                        <a:t> </a:t>
                      </a:r>
                      <a:endParaRPr lang="zh-HK" altLang="en-US" sz="1800" dirty="0">
                        <a:latin typeface="+mn-lt"/>
                      </a:endParaRPr>
                    </a:p>
                  </a:txBody>
                  <a:tcPr/>
                </a:tc>
                <a:tc>
                  <a:txBody>
                    <a:bodyPr/>
                    <a:lstStyle/>
                    <a:p>
                      <a:r>
                        <a:rPr lang="zh-TW" altLang="zh-HK" sz="1800" kern="1200" dirty="0">
                          <a:solidFill>
                            <a:schemeClr val="dk1"/>
                          </a:solidFill>
                          <a:effectLst/>
                          <a:latin typeface="+mn-lt"/>
                          <a:ea typeface="+mn-ea"/>
                          <a:cs typeface="+mn-cs"/>
                        </a:rPr>
                        <a:t>王安石</a:t>
                      </a:r>
                      <a:r>
                        <a:rPr lang="en-US" altLang="zh-HK" sz="1800" kern="1200" dirty="0">
                          <a:solidFill>
                            <a:schemeClr val="dk1"/>
                          </a:solidFill>
                          <a:effectLst/>
                          <a:latin typeface="+mn-lt"/>
                          <a:ea typeface="+mn-ea"/>
                          <a:cs typeface="+mn-cs"/>
                        </a:rPr>
                        <a:t>(wong4 on1 sek6)</a:t>
                      </a:r>
                      <a:r>
                        <a:rPr lang="zh-TW" altLang="zh-HK" sz="1800" dirty="0">
                          <a:effectLst/>
                          <a:latin typeface="+mn-lt"/>
                        </a:rPr>
                        <a:t> </a:t>
                      </a:r>
                      <a:endParaRPr lang="zh-HK" altLang="en-US" sz="1800" dirty="0">
                        <a:latin typeface="+mn-lt"/>
                      </a:endParaRPr>
                    </a:p>
                  </a:txBody>
                  <a:tcPr/>
                </a:tc>
                <a:tc>
                  <a:txBody>
                    <a:bodyPr/>
                    <a:lstStyle/>
                    <a:p>
                      <a:r>
                        <a:rPr lang="zh-TW" altLang="zh-HK" sz="1800" kern="1200" dirty="0">
                          <a:solidFill>
                            <a:schemeClr val="dk1"/>
                          </a:solidFill>
                          <a:effectLst/>
                          <a:latin typeface="+mn-lt"/>
                          <a:ea typeface="+mn-ea"/>
                          <a:cs typeface="+mn-cs"/>
                        </a:rPr>
                        <a:t>王安石</a:t>
                      </a:r>
                      <a:r>
                        <a:rPr lang="en-US" altLang="zh-HK" sz="1800" kern="1200" dirty="0">
                          <a:solidFill>
                            <a:schemeClr val="dk1"/>
                          </a:solidFill>
                          <a:effectLst/>
                          <a:latin typeface="+mn-lt"/>
                          <a:ea typeface="+mn-ea"/>
                          <a:cs typeface="+mn-cs"/>
                        </a:rPr>
                        <a:t>(</a:t>
                      </a:r>
                      <a:r>
                        <a:rPr lang="en-US" altLang="zh-HK" sz="1800" kern="1200" dirty="0" err="1">
                          <a:solidFill>
                            <a:schemeClr val="dk1"/>
                          </a:solidFill>
                          <a:effectLst/>
                          <a:latin typeface="+mn-lt"/>
                          <a:ea typeface="+mn-ea"/>
                          <a:cs typeface="+mn-cs"/>
                        </a:rPr>
                        <a:t>Wáng</a:t>
                      </a:r>
                      <a:r>
                        <a:rPr lang="en-US" altLang="zh-HK" sz="1800" kern="1200" dirty="0">
                          <a:solidFill>
                            <a:schemeClr val="dk1"/>
                          </a:solidFill>
                          <a:effectLst/>
                          <a:latin typeface="+mn-lt"/>
                          <a:ea typeface="+mn-ea"/>
                          <a:cs typeface="+mn-cs"/>
                        </a:rPr>
                        <a:t> </a:t>
                      </a:r>
                      <a:r>
                        <a:rPr lang="en-US" altLang="zh-HK" sz="1800" kern="1200" dirty="0" err="1">
                          <a:solidFill>
                            <a:schemeClr val="dk1"/>
                          </a:solidFill>
                          <a:effectLst/>
                          <a:latin typeface="+mn-lt"/>
                          <a:ea typeface="+mn-ea"/>
                          <a:cs typeface="+mn-cs"/>
                        </a:rPr>
                        <a:t>ānshí</a:t>
                      </a:r>
                      <a:r>
                        <a:rPr lang="en-US" altLang="zh-HK" sz="1800" kern="1200" dirty="0">
                          <a:solidFill>
                            <a:schemeClr val="dk1"/>
                          </a:solidFill>
                          <a:effectLst/>
                          <a:latin typeface="+mn-lt"/>
                          <a:ea typeface="+mn-ea"/>
                          <a:cs typeface="+mn-cs"/>
                        </a:rPr>
                        <a:t>)</a:t>
                      </a:r>
                      <a:r>
                        <a:rPr lang="zh-TW" altLang="zh-HK" sz="1800" dirty="0">
                          <a:effectLst/>
                          <a:latin typeface="+mn-lt"/>
                        </a:rPr>
                        <a:t> </a:t>
                      </a:r>
                      <a:endParaRPr lang="zh-HK" altLang="en-US" sz="1800" dirty="0">
                        <a:latin typeface="+mn-lt"/>
                      </a:endParaRPr>
                    </a:p>
                  </a:txBody>
                  <a:tcPr/>
                </a:tc>
                <a:extLst>
                  <a:ext uri="{0D108BD9-81ED-4DB2-BD59-A6C34878D82A}">
                    <a16:rowId xmlns:a16="http://schemas.microsoft.com/office/drawing/2014/main" val="883239437"/>
                  </a:ext>
                </a:extLst>
              </a:tr>
              <a:tr h="493831">
                <a:tc>
                  <a:txBody>
                    <a:bodyPr/>
                    <a:lstStyle/>
                    <a:p>
                      <a:r>
                        <a:rPr lang="en-US" altLang="zh-HK" sz="1800" dirty="0"/>
                        <a:t>6</a:t>
                      </a:r>
                      <a:endParaRPr lang="zh-HK" altLang="en-US" sz="1800" dirty="0"/>
                    </a:p>
                  </a:txBody>
                  <a:tcPr/>
                </a:tc>
                <a:tc>
                  <a:txBody>
                    <a:bodyPr/>
                    <a:lstStyle/>
                    <a:p>
                      <a:r>
                        <a:rPr lang="en-US" altLang="zh-HK" sz="1800" kern="1200" dirty="0" err="1">
                          <a:solidFill>
                            <a:schemeClr val="dk1"/>
                          </a:solidFill>
                          <a:effectLst/>
                          <a:latin typeface="+mn-lt"/>
                          <a:ea typeface="+mn-ea"/>
                          <a:cs typeface="+mn-cs"/>
                        </a:rPr>
                        <a:t>Sima</a:t>
                      </a:r>
                      <a:r>
                        <a:rPr lang="en-US" altLang="zh-HK" sz="1800" kern="1200" dirty="0">
                          <a:solidFill>
                            <a:schemeClr val="dk1"/>
                          </a:solidFill>
                          <a:effectLst/>
                          <a:latin typeface="+mn-lt"/>
                          <a:ea typeface="+mn-ea"/>
                          <a:cs typeface="+mn-cs"/>
                        </a:rPr>
                        <a:t> </a:t>
                      </a:r>
                      <a:r>
                        <a:rPr lang="en-US" altLang="zh-HK" sz="1800" kern="1200" dirty="0" err="1">
                          <a:solidFill>
                            <a:schemeClr val="dk1"/>
                          </a:solidFill>
                          <a:effectLst/>
                          <a:latin typeface="+mn-lt"/>
                          <a:ea typeface="+mn-ea"/>
                          <a:cs typeface="+mn-cs"/>
                        </a:rPr>
                        <a:t>Guang</a:t>
                      </a:r>
                      <a:r>
                        <a:rPr lang="zh-TW" altLang="zh-HK" sz="1800" dirty="0">
                          <a:effectLst/>
                          <a:latin typeface="+mn-lt"/>
                        </a:rPr>
                        <a:t> </a:t>
                      </a:r>
                      <a:endParaRPr lang="zh-HK" altLang="en-US" sz="1800" dirty="0">
                        <a:latin typeface="+mn-lt"/>
                      </a:endParaRPr>
                    </a:p>
                  </a:txBody>
                  <a:tcPr/>
                </a:tc>
                <a:tc>
                  <a:txBody>
                    <a:bodyPr/>
                    <a:lstStyle/>
                    <a:p>
                      <a:r>
                        <a:rPr lang="zh-TW" altLang="zh-HK" sz="1800" kern="1200" dirty="0">
                          <a:solidFill>
                            <a:schemeClr val="dk1"/>
                          </a:solidFill>
                          <a:effectLst/>
                          <a:latin typeface="+mn-lt"/>
                          <a:ea typeface="+mn-ea"/>
                          <a:cs typeface="+mn-cs"/>
                        </a:rPr>
                        <a:t>司馬光</a:t>
                      </a:r>
                      <a:r>
                        <a:rPr lang="en-US" altLang="zh-HK" sz="1800" kern="1200" dirty="0">
                          <a:solidFill>
                            <a:schemeClr val="dk1"/>
                          </a:solidFill>
                          <a:effectLst/>
                          <a:latin typeface="+mn-lt"/>
                          <a:ea typeface="+mn-ea"/>
                          <a:cs typeface="+mn-cs"/>
                        </a:rPr>
                        <a:t>(si1 maa5 gwong1)</a:t>
                      </a:r>
                      <a:r>
                        <a:rPr lang="zh-TW" altLang="zh-HK" sz="1800" dirty="0">
                          <a:effectLst/>
                          <a:latin typeface="+mn-lt"/>
                        </a:rPr>
                        <a:t> </a:t>
                      </a:r>
                      <a:endParaRPr lang="zh-HK" altLang="en-US" sz="1800" dirty="0">
                        <a:latin typeface="+mn-lt"/>
                      </a:endParaRPr>
                    </a:p>
                  </a:txBody>
                  <a:tcPr/>
                </a:tc>
                <a:tc>
                  <a:txBody>
                    <a:bodyPr/>
                    <a:lstStyle/>
                    <a:p>
                      <a:r>
                        <a:rPr lang="zh-TW" altLang="zh-HK" sz="1800" kern="1200" dirty="0">
                          <a:solidFill>
                            <a:schemeClr val="dk1"/>
                          </a:solidFill>
                          <a:effectLst/>
                          <a:latin typeface="+mn-lt"/>
                          <a:ea typeface="+mn-ea"/>
                          <a:cs typeface="+mn-cs"/>
                        </a:rPr>
                        <a:t>司馬光</a:t>
                      </a:r>
                      <a:r>
                        <a:rPr lang="en-US" altLang="zh-HK" sz="1800" kern="1200" dirty="0">
                          <a:solidFill>
                            <a:schemeClr val="dk1"/>
                          </a:solidFill>
                          <a:effectLst/>
                          <a:latin typeface="+mn-lt"/>
                          <a:ea typeface="+mn-ea"/>
                          <a:cs typeface="+mn-cs"/>
                        </a:rPr>
                        <a:t>(</a:t>
                      </a:r>
                      <a:r>
                        <a:rPr lang="en-US" altLang="zh-HK" sz="1800" kern="1200" dirty="0" err="1">
                          <a:solidFill>
                            <a:schemeClr val="dk1"/>
                          </a:solidFill>
                          <a:effectLst/>
                          <a:latin typeface="+mn-lt"/>
                          <a:ea typeface="+mn-ea"/>
                          <a:cs typeface="+mn-cs"/>
                        </a:rPr>
                        <a:t>Sīmǎ</a:t>
                      </a:r>
                      <a:r>
                        <a:rPr lang="en-US" altLang="zh-HK" sz="1800" kern="1200" dirty="0">
                          <a:solidFill>
                            <a:schemeClr val="dk1"/>
                          </a:solidFill>
                          <a:effectLst/>
                          <a:latin typeface="+mn-lt"/>
                          <a:ea typeface="+mn-ea"/>
                          <a:cs typeface="+mn-cs"/>
                        </a:rPr>
                        <a:t> </a:t>
                      </a:r>
                      <a:r>
                        <a:rPr lang="en-US" altLang="zh-HK" sz="1800" kern="1200" dirty="0" err="1">
                          <a:solidFill>
                            <a:schemeClr val="dk1"/>
                          </a:solidFill>
                          <a:effectLst/>
                          <a:latin typeface="+mn-lt"/>
                          <a:ea typeface="+mn-ea"/>
                          <a:cs typeface="+mn-cs"/>
                        </a:rPr>
                        <a:t>Guāng</a:t>
                      </a:r>
                      <a:r>
                        <a:rPr lang="en-US" altLang="zh-HK" sz="1800" kern="1200" dirty="0">
                          <a:solidFill>
                            <a:schemeClr val="dk1"/>
                          </a:solidFill>
                          <a:effectLst/>
                          <a:latin typeface="+mn-lt"/>
                          <a:ea typeface="+mn-ea"/>
                          <a:cs typeface="+mn-cs"/>
                        </a:rPr>
                        <a:t>)</a:t>
                      </a:r>
                      <a:r>
                        <a:rPr lang="zh-TW" altLang="zh-HK" sz="1800" dirty="0">
                          <a:effectLst/>
                          <a:latin typeface="+mn-lt"/>
                        </a:rPr>
                        <a:t> </a:t>
                      </a:r>
                      <a:endParaRPr lang="zh-HK" altLang="en-US" sz="1800" dirty="0">
                        <a:latin typeface="+mn-lt"/>
                      </a:endParaRPr>
                    </a:p>
                  </a:txBody>
                  <a:tcPr/>
                </a:tc>
                <a:extLst>
                  <a:ext uri="{0D108BD9-81ED-4DB2-BD59-A6C34878D82A}">
                    <a16:rowId xmlns:a16="http://schemas.microsoft.com/office/drawing/2014/main" val="3348279190"/>
                  </a:ext>
                </a:extLst>
              </a:tr>
            </a:tbl>
          </a:graphicData>
        </a:graphic>
      </p:graphicFrame>
      <p:sp>
        <p:nvSpPr>
          <p:cNvPr id="3" name="Slide Number Placeholder 2"/>
          <p:cNvSpPr>
            <a:spLocks noGrp="1"/>
          </p:cNvSpPr>
          <p:nvPr>
            <p:ph type="sldNum" sz="quarter" idx="12"/>
          </p:nvPr>
        </p:nvSpPr>
        <p:spPr/>
        <p:txBody>
          <a:bodyPr/>
          <a:lstStyle/>
          <a:p>
            <a:fld id="{2729EEE3-0DB2-A54F-A712-C3D8D0C1A6BC}" type="slidenum">
              <a:rPr kumimoji="1" lang="zh-HK" altLang="en-US" smtClean="0"/>
              <a:t>2</a:t>
            </a:fld>
            <a:endParaRPr kumimoji="1" lang="zh-HK" altLang="en-US"/>
          </a:p>
        </p:txBody>
      </p:sp>
    </p:spTree>
    <p:extLst>
      <p:ext uri="{BB962C8B-B14F-4D97-AF65-F5344CB8AC3E}">
        <p14:creationId xmlns:p14="http://schemas.microsoft.com/office/powerpoint/2010/main" val="21807611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97FC9D1-284F-0886-39B6-FB9BE9750D8C}"/>
              </a:ext>
            </a:extLst>
          </p:cNvPr>
          <p:cNvSpPr>
            <a:spLocks noGrp="1"/>
          </p:cNvSpPr>
          <p:nvPr>
            <p:ph type="title"/>
          </p:nvPr>
        </p:nvSpPr>
        <p:spPr>
          <a:xfrm>
            <a:off x="509452" y="189280"/>
            <a:ext cx="7886700" cy="1082673"/>
          </a:xfrm>
        </p:spPr>
        <p:txBody>
          <a:bodyPr>
            <a:normAutofit/>
          </a:bodyPr>
          <a:lstStyle/>
          <a:p>
            <a:r>
              <a:rPr lang="zh-HK" altLang="zh-HK" sz="3200" b="1" dirty="0"/>
              <a:t>資料二：雪夜訪普圖</a:t>
            </a:r>
            <a:r>
              <a:rPr lang="en-US" altLang="zh-HK" sz="3200" b="1" dirty="0"/>
              <a:t>(Source B :Painting “</a:t>
            </a:r>
            <a:r>
              <a:rPr lang="en-US" altLang="zh-HK" sz="3200" b="1" dirty="0" err="1"/>
              <a:t>Xue</a:t>
            </a:r>
            <a:r>
              <a:rPr lang="en-US" altLang="zh-HK" sz="3200" b="1" dirty="0"/>
              <a:t> Ye Fang Pu Tu”)</a:t>
            </a:r>
            <a:endParaRPr kumimoji="1" lang="zh-HK" altLang="en-US" sz="3200" dirty="0"/>
          </a:p>
        </p:txBody>
      </p:sp>
      <p:sp>
        <p:nvSpPr>
          <p:cNvPr id="3" name="內容版面配置區 2">
            <a:extLst>
              <a:ext uri="{FF2B5EF4-FFF2-40B4-BE49-F238E27FC236}">
                <a16:creationId xmlns:a16="http://schemas.microsoft.com/office/drawing/2014/main" id="{65F6438B-9EC9-556E-34E6-680F9A58806A}"/>
              </a:ext>
            </a:extLst>
          </p:cNvPr>
          <p:cNvSpPr>
            <a:spLocks noGrp="1"/>
          </p:cNvSpPr>
          <p:nvPr>
            <p:ph idx="1"/>
          </p:nvPr>
        </p:nvSpPr>
        <p:spPr>
          <a:xfrm>
            <a:off x="509452" y="1535722"/>
            <a:ext cx="7886700" cy="2315307"/>
          </a:xfrm>
        </p:spPr>
        <p:txBody>
          <a:bodyPr>
            <a:normAutofit/>
          </a:bodyPr>
          <a:lstStyle/>
          <a:p>
            <a:pPr marL="0" indent="0">
              <a:buNone/>
            </a:pPr>
            <a:r>
              <a:rPr lang="en-US" altLang="zh-HK" sz="2400" dirty="0"/>
              <a:t>2. </a:t>
            </a:r>
            <a:r>
              <a:rPr lang="zh-HK" altLang="zh-HK" sz="2400" dirty="0"/>
              <a:t>請觀看雪夜訪普圖</a:t>
            </a:r>
            <a:r>
              <a:rPr lang="en-US" altLang="zh-HK" sz="2400" dirty="0"/>
              <a:t> (Please view the painting “</a:t>
            </a:r>
            <a:r>
              <a:rPr lang="en-US" altLang="zh-HK" sz="2400" dirty="0" err="1"/>
              <a:t>Xue</a:t>
            </a:r>
            <a:r>
              <a:rPr lang="en-US" altLang="zh-HK" sz="2400" dirty="0"/>
              <a:t> Ye Fang Pu Tu”) (</a:t>
            </a:r>
            <a:r>
              <a:rPr lang="zh-HK" altLang="zh-HK" sz="2400" dirty="0"/>
              <a:t>故宮博物院</a:t>
            </a:r>
            <a:r>
              <a:rPr lang="en-US" altLang="zh-HK" sz="2400" dirty="0"/>
              <a:t> The Palace Museum) </a:t>
            </a:r>
            <a:r>
              <a:rPr lang="zh-HK" altLang="zh-HK" sz="2400" dirty="0"/>
              <a:t>北京</a:t>
            </a:r>
            <a:r>
              <a:rPr lang="en-US" altLang="zh-HK" sz="2400" dirty="0"/>
              <a:t>(Beijing)</a:t>
            </a:r>
            <a:endParaRPr lang="zh-TW" altLang="zh-HK" sz="2400" dirty="0"/>
          </a:p>
          <a:p>
            <a:pPr marL="0" indent="0">
              <a:buNone/>
            </a:pPr>
            <a:r>
              <a:rPr lang="en-US" altLang="zh-HK" sz="2400" u="sng" dirty="0">
                <a:hlinkClick r:id="rId3"/>
              </a:rPr>
              <a:t>https://en.dpm.org.cn/dyx.html?path=/tilegenerator/dest/files/image/8831/2007/0007/img0011.xml</a:t>
            </a:r>
            <a:endParaRPr lang="en-US" altLang="zh-HK" sz="2400" u="sng" dirty="0"/>
          </a:p>
          <a:p>
            <a:endParaRPr kumimoji="1" lang="zh-HK" altLang="en-US" dirty="0"/>
          </a:p>
        </p:txBody>
      </p:sp>
      <p:pic>
        <p:nvPicPr>
          <p:cNvPr id="4" name="圖片 3">
            <a:extLst>
              <a:ext uri="{FF2B5EF4-FFF2-40B4-BE49-F238E27FC236}">
                <a16:creationId xmlns:a16="http://schemas.microsoft.com/office/drawing/2014/main" id="{BBC1E034-0A35-E5F9-8806-26AB9FAE55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4788" y="2764496"/>
            <a:ext cx="1020351" cy="1024989"/>
          </a:xfrm>
          <a:prstGeom prst="rect">
            <a:avLst/>
          </a:prstGeom>
        </p:spPr>
      </p:pic>
      <p:sp>
        <p:nvSpPr>
          <p:cNvPr id="5" name="Rectangle 4"/>
          <p:cNvSpPr/>
          <p:nvPr/>
        </p:nvSpPr>
        <p:spPr>
          <a:xfrm>
            <a:off x="420733" y="3877408"/>
            <a:ext cx="8094617" cy="1477328"/>
          </a:xfrm>
          <a:prstGeom prst="rect">
            <a:avLst/>
          </a:prstGeom>
        </p:spPr>
        <p:txBody>
          <a:bodyPr wrap="square">
            <a:spAutoFit/>
          </a:bodyPr>
          <a:lstStyle/>
          <a:p>
            <a:r>
              <a:rPr lang="zh-HK" altLang="zh-HK" dirty="0"/>
              <a:t>此圖描繪宋太祖夜訪大臣趙普，討論國家大事。你認為宋太祖在開國之初面對甚麼急需解決的問題？可以口語回應。</a:t>
            </a:r>
            <a:r>
              <a:rPr lang="en-US" altLang="zh-HK" dirty="0"/>
              <a:t>(This painting was about Emperor Taizu of the Song Dynasty visiting Zhao Pu, his trusted minister, at a snowy night to discuss affairs of the state. What were the urgent problems that Emperor Taizu of the Song Dynasty faced? You can respond verbally.)</a:t>
            </a:r>
            <a:r>
              <a:rPr lang="zh-TW" altLang="zh-HK" dirty="0"/>
              <a:t> </a:t>
            </a:r>
          </a:p>
        </p:txBody>
      </p:sp>
      <p:sp>
        <p:nvSpPr>
          <p:cNvPr id="6" name="Rectangle 5"/>
          <p:cNvSpPr/>
          <p:nvPr/>
        </p:nvSpPr>
        <p:spPr>
          <a:xfrm>
            <a:off x="420733" y="5354736"/>
            <a:ext cx="7975419" cy="1200329"/>
          </a:xfrm>
          <a:prstGeom prst="rect">
            <a:avLst/>
          </a:prstGeom>
        </p:spPr>
        <p:txBody>
          <a:bodyPr wrap="square">
            <a:spAutoFit/>
          </a:bodyPr>
          <a:lstStyle/>
          <a:p>
            <a:pPr>
              <a:spcAft>
                <a:spcPts val="0"/>
              </a:spcAft>
            </a:pPr>
            <a:r>
              <a:rPr lang="zh-HK" altLang="zh-HK" kern="100" dirty="0" smtClean="0">
                <a:solidFill>
                  <a:srgbClr val="FF0000"/>
                </a:solidFill>
                <a:latin typeface="Times New Roman" panose="02020603050405020304" pitchFamily="18" charset="0"/>
                <a:ea typeface="DFKai-SB" panose="03000509000000000000" pitchFamily="65" charset="-120"/>
              </a:rPr>
              <a:t>留</a:t>
            </a:r>
            <a:r>
              <a:rPr lang="zh-TW" altLang="zh-HK" kern="100" dirty="0" smtClean="0">
                <a:solidFill>
                  <a:srgbClr val="FF0000"/>
                </a:solidFill>
                <a:latin typeface="Times New Roman" panose="02020603050405020304" pitchFamily="18" charset="0"/>
                <a:ea typeface="DFKai-SB" panose="03000509000000000000" pitchFamily="65" charset="-120"/>
              </a:rPr>
              <a:t>意</a:t>
            </a:r>
            <a:r>
              <a:rPr lang="zh-TW" altLang="zh-HK" kern="100" dirty="0">
                <a:solidFill>
                  <a:srgbClr val="FF0000"/>
                </a:solidFill>
                <a:latin typeface="Times New Roman" panose="02020603050405020304" pitchFamily="18" charset="0"/>
                <a:ea typeface="DFKai-SB" panose="03000509000000000000" pitchFamily="65" charset="-120"/>
              </a:rPr>
              <a:t>五代十國的政局特點及</a:t>
            </a:r>
            <a:r>
              <a:rPr lang="zh-HK" altLang="zh-HK" kern="100" dirty="0">
                <a:solidFill>
                  <a:srgbClr val="FF0000"/>
                </a:solidFill>
                <a:latin typeface="Times New Roman" panose="02020603050405020304" pitchFamily="18" charset="0"/>
                <a:ea typeface="DFKai-SB" panose="03000509000000000000" pitchFamily="65" charset="-120"/>
              </a:rPr>
              <a:t>趙匡胤</a:t>
            </a:r>
            <a:r>
              <a:rPr lang="zh-TW" altLang="zh-HK" kern="100" dirty="0">
                <a:solidFill>
                  <a:srgbClr val="FF0000"/>
                </a:solidFill>
                <a:latin typeface="Times New Roman" panose="02020603050405020304" pitchFamily="18" charset="0"/>
                <a:ea typeface="DFKai-SB" panose="03000509000000000000" pitchFamily="65" charset="-120"/>
              </a:rPr>
              <a:t>奪位的背景</a:t>
            </a:r>
            <a:r>
              <a:rPr lang="zh-HK" altLang="zh-HK" kern="100" dirty="0">
                <a:solidFill>
                  <a:srgbClr val="FF0000"/>
                </a:solidFill>
                <a:latin typeface="Times New Roman" panose="02020603050405020304" pitchFamily="18" charset="0"/>
                <a:ea typeface="DFKai-SB" panose="03000509000000000000" pitchFamily="65" charset="-120"/>
              </a:rPr>
              <a:t>。</a:t>
            </a:r>
            <a:endParaRPr lang="zh-TW" altLang="zh-HK" sz="1600" kern="100" dirty="0">
              <a:latin typeface="Times New Roman" panose="02020603050405020304" pitchFamily="18" charset="0"/>
            </a:endParaRPr>
          </a:p>
          <a:p>
            <a:pPr>
              <a:spcAft>
                <a:spcPts val="0"/>
              </a:spcAft>
            </a:pPr>
            <a:r>
              <a:rPr lang="zh-TW" altLang="zh-HK" kern="100" dirty="0">
                <a:solidFill>
                  <a:srgbClr val="FF0000"/>
                </a:solidFill>
                <a:latin typeface="Times New Roman" panose="02020603050405020304" pitchFamily="18" charset="0"/>
                <a:ea typeface="DFKai-SB" panose="03000509000000000000" pitchFamily="65" charset="-120"/>
              </a:rPr>
              <a:t>參考答案：</a:t>
            </a:r>
            <a:endParaRPr lang="zh-TW" altLang="zh-HK" sz="1600" kern="100" dirty="0">
              <a:latin typeface="Times New Roman" panose="02020603050405020304" pitchFamily="18" charset="0"/>
            </a:endParaRPr>
          </a:p>
          <a:p>
            <a:pPr marL="342900" lvl="0" indent="-342900">
              <a:spcAft>
                <a:spcPts val="0"/>
              </a:spcAft>
              <a:buFont typeface="Symbol" panose="05050102010706020507" pitchFamily="18" charset="2"/>
              <a:buChar char=""/>
            </a:pPr>
            <a:r>
              <a:rPr lang="zh-TW" altLang="zh-HK" kern="100" dirty="0">
                <a:solidFill>
                  <a:srgbClr val="FF0000"/>
                </a:solidFill>
                <a:latin typeface="Calibri" panose="020F0502020204030204" pitchFamily="34" charset="0"/>
                <a:ea typeface="DFKai-SB" panose="03000509000000000000" pitchFamily="65" charset="-120"/>
                <a:cs typeface="Times New Roman" panose="02020603050405020304" pitchFamily="18" charset="0"/>
              </a:rPr>
              <a:t>收回</a:t>
            </a:r>
            <a:r>
              <a:rPr lang="zh-HK" altLang="zh-HK" kern="100" dirty="0">
                <a:solidFill>
                  <a:srgbClr val="FF0000"/>
                </a:solidFill>
                <a:latin typeface="Calibri" panose="020F0502020204030204" pitchFamily="34" charset="0"/>
                <a:ea typeface="DFKai-SB" panose="03000509000000000000" pitchFamily="65" charset="-120"/>
                <a:cs typeface="Times New Roman" panose="02020603050405020304" pitchFamily="18" charset="0"/>
              </a:rPr>
              <a:t>武將</a:t>
            </a:r>
            <a:r>
              <a:rPr lang="zh-TW" altLang="zh-HK" kern="100" dirty="0">
                <a:solidFill>
                  <a:srgbClr val="FF0000"/>
                </a:solidFill>
                <a:latin typeface="Calibri" panose="020F0502020204030204" pitchFamily="34" charset="0"/>
                <a:ea typeface="DFKai-SB" panose="03000509000000000000" pitchFamily="65" charset="-120"/>
                <a:cs typeface="Times New Roman" panose="02020603050405020304" pitchFamily="18" charset="0"/>
              </a:rPr>
              <a:t>兵</a:t>
            </a:r>
            <a:r>
              <a:rPr lang="zh-HK" altLang="zh-HK" kern="100" dirty="0">
                <a:solidFill>
                  <a:srgbClr val="FF0000"/>
                </a:solidFill>
                <a:latin typeface="Calibri" panose="020F0502020204030204" pitchFamily="34" charset="0"/>
                <a:ea typeface="DFKai-SB" panose="03000509000000000000" pitchFamily="65" charset="-120"/>
                <a:cs typeface="Times New Roman" panose="02020603050405020304" pitchFamily="18" charset="0"/>
              </a:rPr>
              <a:t>權</a:t>
            </a:r>
            <a:r>
              <a:rPr lang="en-US" altLang="zh-HK" kern="100" dirty="0">
                <a:solidFill>
                  <a:srgbClr val="FF0000"/>
                </a:solidFill>
                <a:latin typeface="Times New Roman" panose="02020603050405020304" pitchFamily="18" charset="0"/>
                <a:cs typeface="Times New Roman" panose="02020603050405020304" pitchFamily="18" charset="0"/>
              </a:rPr>
              <a:t>(</a:t>
            </a:r>
            <a:r>
              <a:rPr lang="en-US" altLang="zh-HK" kern="10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removal of power from the military generals)</a:t>
            </a:r>
            <a:endParaRPr lang="zh-TW" altLang="zh-HK" sz="1600" kern="100" dirty="0">
              <a:latin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zh-HK" altLang="zh-HK" kern="100" dirty="0">
                <a:solidFill>
                  <a:srgbClr val="FF0000"/>
                </a:solidFill>
                <a:latin typeface="Calibri" panose="020F0502020204030204" pitchFamily="34" charset="0"/>
                <a:ea typeface="DFKai-SB" panose="03000509000000000000" pitchFamily="65" charset="-120"/>
                <a:cs typeface="Times New Roman" panose="02020603050405020304" pitchFamily="18" charset="0"/>
              </a:rPr>
              <a:t>加強中央集權</a:t>
            </a:r>
            <a:r>
              <a:rPr lang="en-US" altLang="zh-HK" kern="100" dirty="0">
                <a:solidFill>
                  <a:srgbClr val="FF0000"/>
                </a:solidFill>
                <a:latin typeface="新細明體" panose="02020500000000000000" pitchFamily="18" charset="-120"/>
                <a:cs typeface="Times New Roman" panose="02020603050405020304" pitchFamily="18" charset="0"/>
              </a:rPr>
              <a:t>(</a:t>
            </a:r>
            <a:r>
              <a:rPr lang="en-US" altLang="zh-HK" kern="10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strengthening of the centralization of power)</a:t>
            </a:r>
            <a:endParaRPr lang="zh-TW" altLang="zh-HK" sz="1600" kern="100" dirty="0">
              <a:latin typeface="Calibri" panose="020F0502020204030204" pitchFamily="34"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2729EEE3-0DB2-A54F-A712-C3D8D0C1A6BC}" type="slidenum">
              <a:rPr kumimoji="1" lang="zh-HK" altLang="en-US" smtClean="0"/>
              <a:t>20</a:t>
            </a:fld>
            <a:endParaRPr kumimoji="1" lang="zh-HK" altLang="en-US"/>
          </a:p>
        </p:txBody>
      </p:sp>
    </p:spTree>
    <p:extLst>
      <p:ext uri="{BB962C8B-B14F-4D97-AF65-F5344CB8AC3E}">
        <p14:creationId xmlns:p14="http://schemas.microsoft.com/office/powerpoint/2010/main" val="195343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28B2CE2-0A04-C71D-C5C1-EA25BD0DD405}"/>
              </a:ext>
            </a:extLst>
          </p:cNvPr>
          <p:cNvSpPr>
            <a:spLocks noGrp="1"/>
          </p:cNvSpPr>
          <p:nvPr>
            <p:ph type="title"/>
          </p:nvPr>
        </p:nvSpPr>
        <p:spPr>
          <a:xfrm>
            <a:off x="123552" y="44911"/>
            <a:ext cx="9020448" cy="939158"/>
          </a:xfrm>
        </p:spPr>
        <p:txBody>
          <a:bodyPr>
            <a:normAutofit fontScale="90000"/>
          </a:bodyPr>
          <a:lstStyle/>
          <a:p>
            <a:r>
              <a:rPr lang="zh-HK" altLang="zh-HK" sz="3600" b="1" dirty="0"/>
              <a:t>資料三：宋朝中央集權</a:t>
            </a:r>
            <a:r>
              <a:rPr lang="en-US" altLang="zh-HK" sz="3600" b="1" dirty="0"/>
              <a:t>(Source C : Centralization of power of the Song Dynasty</a:t>
            </a:r>
            <a:r>
              <a:rPr lang="en-US" altLang="zh-HK" sz="3600" b="1" dirty="0" smtClean="0"/>
              <a:t>)</a:t>
            </a:r>
            <a:endParaRPr kumimoji="1" lang="zh-HK" altLang="en-US" dirty="0"/>
          </a:p>
        </p:txBody>
      </p:sp>
      <p:pic>
        <p:nvPicPr>
          <p:cNvPr id="4" name="Picture 8">
            <a:extLst>
              <a:ext uri="{FF2B5EF4-FFF2-40B4-BE49-F238E27FC236}">
                <a16:creationId xmlns:a16="http://schemas.microsoft.com/office/drawing/2014/main" id="{21C3893C-23C5-C8EE-AFFA-9925E1D6453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3552" y="984069"/>
            <a:ext cx="5159648" cy="5329854"/>
          </a:xfrm>
          <a:prstGeom prst="rect">
            <a:avLst/>
          </a:prstGeom>
        </p:spPr>
      </p:pic>
      <p:sp>
        <p:nvSpPr>
          <p:cNvPr id="5" name="文字方塊 4">
            <a:extLst>
              <a:ext uri="{FF2B5EF4-FFF2-40B4-BE49-F238E27FC236}">
                <a16:creationId xmlns:a16="http://schemas.microsoft.com/office/drawing/2014/main" id="{6EC33D24-F7CD-6A56-1ED2-CC31CEA4A8ED}"/>
              </a:ext>
            </a:extLst>
          </p:cNvPr>
          <p:cNvSpPr txBox="1"/>
          <p:nvPr/>
        </p:nvSpPr>
        <p:spPr>
          <a:xfrm>
            <a:off x="5283200" y="941984"/>
            <a:ext cx="3744686" cy="5909310"/>
          </a:xfrm>
          <a:prstGeom prst="rect">
            <a:avLst/>
          </a:prstGeom>
          <a:noFill/>
        </p:spPr>
        <p:txBody>
          <a:bodyPr wrap="square" rtlCol="0">
            <a:spAutoFit/>
          </a:bodyPr>
          <a:lstStyle/>
          <a:p>
            <a:r>
              <a:rPr lang="zh-HK" altLang="zh-HK" dirty="0"/>
              <a:t>根</a:t>
            </a:r>
            <a:r>
              <a:rPr lang="zh-TW" altLang="zh-HK" dirty="0"/>
              <a:t>據</a:t>
            </a:r>
            <a:r>
              <a:rPr lang="zh-HK" altLang="zh-HK" dirty="0"/>
              <a:t>資料三回答題目。</a:t>
            </a:r>
            <a:r>
              <a:rPr lang="en-US" altLang="zh-HK" dirty="0"/>
              <a:t>(Study Sources C, and answer the questions.)</a:t>
            </a:r>
          </a:p>
          <a:p>
            <a:r>
              <a:rPr lang="en-US" altLang="zh-HK" dirty="0"/>
              <a:t>3. </a:t>
            </a:r>
            <a:r>
              <a:rPr lang="zh-HK" altLang="zh-HK" dirty="0"/>
              <a:t>宋初實行中央集權有何好處？</a:t>
            </a:r>
            <a:r>
              <a:rPr lang="zh-TW" altLang="zh-HK" dirty="0"/>
              <a:t>試圈出答案</a:t>
            </a:r>
            <a:r>
              <a:rPr lang="zh-HK" altLang="zh-HK" dirty="0"/>
              <a:t>。答案可多於一個。</a:t>
            </a:r>
            <a:r>
              <a:rPr lang="en-US" altLang="zh-HK" dirty="0"/>
              <a:t>(What were the advantages of the implementation of centralization of power in the early Song Dynasty? Circle your answer. There may be more than one correct answer</a:t>
            </a:r>
            <a:r>
              <a:rPr lang="en-US" altLang="zh-HK" dirty="0" smtClean="0"/>
              <a:t>.)</a:t>
            </a:r>
          </a:p>
          <a:p>
            <a:endParaRPr lang="en-US" altLang="zh-HK" dirty="0"/>
          </a:p>
          <a:p>
            <a:r>
              <a:rPr lang="en-US" altLang="zh-HK" dirty="0"/>
              <a:t>A. </a:t>
            </a:r>
            <a:r>
              <a:rPr lang="zh-HK" altLang="zh-HK" dirty="0"/>
              <a:t>促進經濟發展</a:t>
            </a:r>
            <a:r>
              <a:rPr lang="en-US" altLang="zh-HK" dirty="0"/>
              <a:t>(enhancement of the economic development)</a:t>
            </a:r>
          </a:p>
          <a:p>
            <a:r>
              <a:rPr lang="en-US" altLang="zh-HK" dirty="0"/>
              <a:t>B. </a:t>
            </a:r>
            <a:r>
              <a:rPr lang="zh-HK" altLang="zh-HK" dirty="0"/>
              <a:t>維護國家統一安定</a:t>
            </a:r>
            <a:r>
              <a:rPr lang="en-US" altLang="zh-HK" dirty="0"/>
              <a:t>(creation of a stable situation within the empire )</a:t>
            </a:r>
            <a:endParaRPr lang="zh-TW" altLang="zh-HK" dirty="0"/>
          </a:p>
          <a:p>
            <a:r>
              <a:rPr lang="en-US" altLang="zh-HK" dirty="0"/>
              <a:t>C. </a:t>
            </a:r>
            <a:r>
              <a:rPr lang="zh-HK" altLang="zh-HK" dirty="0"/>
              <a:t>消除唐代後半期以來的割據政權</a:t>
            </a:r>
            <a:r>
              <a:rPr lang="en-US" altLang="zh-HK" dirty="0"/>
              <a:t>(ending of the political divisions and rules among warlords since the second half of the Tang Dynasty)</a:t>
            </a:r>
            <a:endParaRPr lang="zh-TW" altLang="zh-HK" dirty="0"/>
          </a:p>
          <a:p>
            <a:r>
              <a:rPr lang="en-US" altLang="zh-HK" dirty="0"/>
              <a:t>D. </a:t>
            </a:r>
            <a:r>
              <a:rPr lang="zh-HK" altLang="zh-HK" dirty="0"/>
              <a:t>防禦邊</a:t>
            </a:r>
            <a:r>
              <a:rPr lang="zh-TW" altLang="zh-HK" dirty="0"/>
              <a:t>境</a:t>
            </a:r>
            <a:r>
              <a:rPr lang="zh-HK" altLang="zh-HK" dirty="0"/>
              <a:t>民族入侵</a:t>
            </a:r>
            <a:r>
              <a:rPr lang="en-US" altLang="zh-HK" dirty="0"/>
              <a:t>(</a:t>
            </a:r>
            <a:r>
              <a:rPr lang="en-US" altLang="zh-HK" dirty="0" err="1"/>
              <a:t>defence</a:t>
            </a:r>
            <a:r>
              <a:rPr lang="en-US" altLang="zh-HK" dirty="0"/>
              <a:t> against foreign invasion)</a:t>
            </a:r>
            <a:endParaRPr lang="zh-TW" altLang="zh-HK" dirty="0"/>
          </a:p>
          <a:p>
            <a:endParaRPr kumimoji="1" lang="zh-HK" altLang="en-US" dirty="0"/>
          </a:p>
        </p:txBody>
      </p:sp>
      <p:sp>
        <p:nvSpPr>
          <p:cNvPr id="6" name="矩形 5">
            <a:extLst>
              <a:ext uri="{FF2B5EF4-FFF2-40B4-BE49-F238E27FC236}">
                <a16:creationId xmlns:a16="http://schemas.microsoft.com/office/drawing/2014/main" id="{BF19DCAE-4C38-6804-BDD7-1C75180A0265}"/>
              </a:ext>
            </a:extLst>
          </p:cNvPr>
          <p:cNvSpPr/>
          <p:nvPr/>
        </p:nvSpPr>
        <p:spPr>
          <a:xfrm>
            <a:off x="5384800" y="4260944"/>
            <a:ext cx="3420424" cy="517159"/>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HK" altLang="en-US">
              <a:ln>
                <a:solidFill>
                  <a:srgbClr val="FF0000"/>
                </a:solidFill>
              </a:ln>
              <a:solidFill>
                <a:srgbClr val="FF0000"/>
              </a:solidFill>
            </a:endParaRPr>
          </a:p>
        </p:txBody>
      </p:sp>
      <p:sp>
        <p:nvSpPr>
          <p:cNvPr id="7" name="矩形 6">
            <a:extLst>
              <a:ext uri="{FF2B5EF4-FFF2-40B4-BE49-F238E27FC236}">
                <a16:creationId xmlns:a16="http://schemas.microsoft.com/office/drawing/2014/main" id="{1A61F4A9-4205-AAA1-3912-501D5CD6D16A}"/>
              </a:ext>
            </a:extLst>
          </p:cNvPr>
          <p:cNvSpPr/>
          <p:nvPr/>
        </p:nvSpPr>
        <p:spPr>
          <a:xfrm>
            <a:off x="5384800" y="4855028"/>
            <a:ext cx="3420424" cy="1092926"/>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HK" altLang="en-US">
              <a:ln>
                <a:solidFill>
                  <a:srgbClr val="FF0000"/>
                </a:solidFill>
              </a:ln>
              <a:solidFill>
                <a:srgbClr val="FF0000"/>
              </a:solidFill>
            </a:endParaRPr>
          </a:p>
        </p:txBody>
      </p:sp>
      <p:sp>
        <p:nvSpPr>
          <p:cNvPr id="3" name="Slide Number Placeholder 2"/>
          <p:cNvSpPr>
            <a:spLocks noGrp="1"/>
          </p:cNvSpPr>
          <p:nvPr>
            <p:ph type="sldNum" sz="quarter" idx="12"/>
          </p:nvPr>
        </p:nvSpPr>
        <p:spPr/>
        <p:txBody>
          <a:bodyPr/>
          <a:lstStyle/>
          <a:p>
            <a:fld id="{2729EEE3-0DB2-A54F-A712-C3D8D0C1A6BC}" type="slidenum">
              <a:rPr kumimoji="1" lang="zh-HK" altLang="en-US" smtClean="0"/>
              <a:t>21</a:t>
            </a:fld>
            <a:endParaRPr kumimoji="1" lang="zh-HK" altLang="en-US"/>
          </a:p>
        </p:txBody>
      </p:sp>
    </p:spTree>
    <p:extLst>
      <p:ext uri="{BB962C8B-B14F-4D97-AF65-F5344CB8AC3E}">
        <p14:creationId xmlns:p14="http://schemas.microsoft.com/office/powerpoint/2010/main" val="8792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828193A-4C2E-A167-DFCC-DAFE61588F6E}"/>
              </a:ext>
            </a:extLst>
          </p:cNvPr>
          <p:cNvSpPr>
            <a:spLocks noGrp="1"/>
          </p:cNvSpPr>
          <p:nvPr>
            <p:ph type="title"/>
          </p:nvPr>
        </p:nvSpPr>
        <p:spPr>
          <a:xfrm>
            <a:off x="227239" y="121286"/>
            <a:ext cx="8689522" cy="1481091"/>
          </a:xfrm>
        </p:spPr>
        <p:txBody>
          <a:bodyPr>
            <a:normAutofit/>
          </a:bodyPr>
          <a:lstStyle/>
          <a:p>
            <a:r>
              <a:rPr lang="zh-HK" altLang="zh-HK" sz="3600" b="1" dirty="0"/>
              <a:t>資料四：蒙兀兒帝國的中央政府</a:t>
            </a:r>
            <a:r>
              <a:rPr lang="en-US" altLang="zh-HK" sz="3600" b="1" dirty="0"/>
              <a:t>(Source D : The central government of the Mughal Empire</a:t>
            </a:r>
            <a:r>
              <a:rPr lang="en-US" altLang="zh-HK" sz="3600" b="1" dirty="0" smtClean="0"/>
              <a:t>)</a:t>
            </a:r>
            <a:endParaRPr kumimoji="1" lang="zh-HK" altLang="en-US" dirty="0"/>
          </a:p>
        </p:txBody>
      </p:sp>
      <p:sp>
        <p:nvSpPr>
          <p:cNvPr id="3" name="內容版面配置區 2">
            <a:extLst>
              <a:ext uri="{FF2B5EF4-FFF2-40B4-BE49-F238E27FC236}">
                <a16:creationId xmlns:a16="http://schemas.microsoft.com/office/drawing/2014/main" id="{CDC4C49B-E168-D5E8-F082-D7064F5F4E69}"/>
              </a:ext>
            </a:extLst>
          </p:cNvPr>
          <p:cNvSpPr>
            <a:spLocks noGrp="1"/>
          </p:cNvSpPr>
          <p:nvPr>
            <p:ph idx="1"/>
          </p:nvPr>
        </p:nvSpPr>
        <p:spPr>
          <a:xfrm>
            <a:off x="196351" y="1744338"/>
            <a:ext cx="8751298" cy="4324085"/>
          </a:xfrm>
        </p:spPr>
        <p:txBody>
          <a:bodyPr>
            <a:noAutofit/>
          </a:bodyPr>
          <a:lstStyle/>
          <a:p>
            <a:r>
              <a:rPr kumimoji="1" lang="zh-HK" altLang="en-US" sz="2400" dirty="0"/>
              <a:t>在十六至十七世紀，蒙兀兒帝國統治大部份今日的印度及巴基斯坦地區。</a:t>
            </a:r>
            <a:r>
              <a:rPr kumimoji="1" lang="en-US" altLang="zh-HK" sz="2400" dirty="0"/>
              <a:t>(The Mughal Empire ruled most of nowadays’ India and Pakistan in the 16th and 17th centuries.)</a:t>
            </a:r>
          </a:p>
          <a:p>
            <a:r>
              <a:rPr kumimoji="1" lang="zh-HK" altLang="en-US" sz="2400" dirty="0"/>
              <a:t>蒙兀兒帝國皇帝 </a:t>
            </a:r>
            <a:r>
              <a:rPr kumimoji="1" lang="en-US" altLang="zh-HK" sz="2400" dirty="0"/>
              <a:t>- </a:t>
            </a:r>
            <a:r>
              <a:rPr kumimoji="1" lang="zh-HK" altLang="en-US" sz="2400" dirty="0"/>
              <a:t>阿克巴建立中央集權制，權力集中於皇帝一身，由</a:t>
            </a:r>
            <a:r>
              <a:rPr kumimoji="1" lang="en-US" altLang="zh-HK" sz="2400" dirty="0"/>
              <a:t>4</a:t>
            </a:r>
            <a:r>
              <a:rPr kumimoji="1" lang="zh-HK" altLang="en-US" sz="2400" dirty="0"/>
              <a:t>名重要的大臣輔助。他們分別是宰相「維齊爾」；掌握財政的「迪萬」；掌握軍事的「米爾</a:t>
            </a:r>
            <a:r>
              <a:rPr kumimoji="1" lang="en-US" altLang="zh-HK" sz="2400" dirty="0"/>
              <a:t>·</a:t>
            </a:r>
            <a:r>
              <a:rPr kumimoji="1" lang="zh-HK" altLang="en-US" sz="2400" dirty="0"/>
              <a:t>巴克希」；主管宗教的「薩德爾</a:t>
            </a:r>
            <a:r>
              <a:rPr kumimoji="1" lang="en-US" altLang="zh-HK" sz="2400" dirty="0"/>
              <a:t>-</a:t>
            </a:r>
            <a:r>
              <a:rPr kumimoji="1" lang="zh-HK" altLang="en-US" sz="2400" dirty="0"/>
              <a:t>烏斯</a:t>
            </a:r>
            <a:r>
              <a:rPr kumimoji="1" lang="en-US" altLang="zh-HK" sz="2400" dirty="0"/>
              <a:t>-</a:t>
            </a:r>
            <a:r>
              <a:rPr kumimoji="1" lang="zh-HK" altLang="en-US" sz="2400" dirty="0"/>
              <a:t>蘇杜爾」。他們的任免及升降均由皇帝決定。</a:t>
            </a:r>
            <a:r>
              <a:rPr kumimoji="1" lang="en-US" altLang="zh-HK" sz="2400" dirty="0"/>
              <a:t>(Akbar’s central government consisted of four departments, each presided over by a minister: the prime minister (</a:t>
            </a:r>
            <a:r>
              <a:rPr kumimoji="1" lang="en-US" altLang="zh-HK" sz="2400" dirty="0" err="1"/>
              <a:t>wakīl</a:t>
            </a:r>
            <a:r>
              <a:rPr kumimoji="1" lang="en-US" altLang="zh-HK" sz="2400" dirty="0"/>
              <a:t>), the finance minister (</a:t>
            </a:r>
            <a:r>
              <a:rPr kumimoji="1" lang="en-US" altLang="zh-HK" sz="2400" dirty="0" err="1"/>
              <a:t>dīwān</a:t>
            </a:r>
            <a:r>
              <a:rPr kumimoji="1" lang="en-US" altLang="zh-HK" sz="2400" dirty="0"/>
              <a:t>), the paymaster general (</a:t>
            </a:r>
            <a:r>
              <a:rPr kumimoji="1" lang="en-US" altLang="zh-HK" sz="2400" dirty="0" err="1"/>
              <a:t>mīr</a:t>
            </a:r>
            <a:r>
              <a:rPr kumimoji="1" lang="en-US" altLang="zh-HK" sz="2400" dirty="0"/>
              <a:t> </a:t>
            </a:r>
            <a:r>
              <a:rPr kumimoji="1" lang="en-US" altLang="zh-HK" sz="2400" dirty="0" err="1"/>
              <a:t>bakhshī</a:t>
            </a:r>
            <a:r>
              <a:rPr kumimoji="1" lang="en-US" altLang="zh-HK" sz="2400" dirty="0"/>
              <a:t>), and the director of the religious matters (</a:t>
            </a:r>
            <a:r>
              <a:rPr kumimoji="1" lang="en-US" altLang="zh-HK" sz="2400" dirty="0" err="1"/>
              <a:t>ṣadr</a:t>
            </a:r>
            <a:r>
              <a:rPr kumimoji="1" lang="en-US" altLang="zh-HK" sz="2400" dirty="0"/>
              <a:t> al-</a:t>
            </a:r>
            <a:r>
              <a:rPr kumimoji="1" lang="en-US" altLang="zh-HK" sz="2400" dirty="0" err="1"/>
              <a:t>ṣudūr</a:t>
            </a:r>
            <a:r>
              <a:rPr kumimoji="1" lang="en-US" altLang="zh-HK" sz="2400" dirty="0"/>
              <a:t>). They were appointed, promoted, and dismissed by the emperor.)</a:t>
            </a:r>
            <a:endParaRPr kumimoji="1" lang="zh-HK" altLang="en-US" sz="2400" dirty="0"/>
          </a:p>
        </p:txBody>
      </p:sp>
      <p:sp>
        <p:nvSpPr>
          <p:cNvPr id="4" name="Slide Number Placeholder 3"/>
          <p:cNvSpPr>
            <a:spLocks noGrp="1"/>
          </p:cNvSpPr>
          <p:nvPr>
            <p:ph type="sldNum" sz="quarter" idx="12"/>
          </p:nvPr>
        </p:nvSpPr>
        <p:spPr/>
        <p:txBody>
          <a:bodyPr/>
          <a:lstStyle/>
          <a:p>
            <a:fld id="{2729EEE3-0DB2-A54F-A712-C3D8D0C1A6BC}" type="slidenum">
              <a:rPr kumimoji="1" lang="zh-HK" altLang="en-US" smtClean="0"/>
              <a:t>22</a:t>
            </a:fld>
            <a:endParaRPr kumimoji="1" lang="zh-HK" altLang="en-US"/>
          </a:p>
        </p:txBody>
      </p:sp>
    </p:spTree>
    <p:extLst>
      <p:ext uri="{BB962C8B-B14F-4D97-AF65-F5344CB8AC3E}">
        <p14:creationId xmlns:p14="http://schemas.microsoft.com/office/powerpoint/2010/main" val="9897063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B4D1D8BC-2692-569C-3E91-DDA3466CFDD3}"/>
              </a:ext>
            </a:extLst>
          </p:cNvPr>
          <p:cNvSpPr>
            <a:spLocks noGrp="1"/>
          </p:cNvSpPr>
          <p:nvPr>
            <p:ph idx="1"/>
          </p:nvPr>
        </p:nvSpPr>
        <p:spPr>
          <a:xfrm>
            <a:off x="373673" y="410651"/>
            <a:ext cx="8506558" cy="5628076"/>
          </a:xfrm>
        </p:spPr>
        <p:txBody>
          <a:bodyPr>
            <a:normAutofit/>
          </a:bodyPr>
          <a:lstStyle/>
          <a:p>
            <a:pPr marL="0" indent="0">
              <a:buNone/>
            </a:pPr>
            <a:r>
              <a:rPr lang="zh-HK" altLang="zh-HK" dirty="0"/>
              <a:t>根</a:t>
            </a:r>
            <a:r>
              <a:rPr lang="zh-TW" altLang="zh-HK" dirty="0"/>
              <a:t>據</a:t>
            </a:r>
            <a:r>
              <a:rPr lang="zh-HK" altLang="zh-HK" dirty="0"/>
              <a:t>資料三及四回答題目。</a:t>
            </a:r>
            <a:r>
              <a:rPr lang="en-US" altLang="zh-HK" dirty="0"/>
              <a:t>(Study Sources C and D, and answer the questions.)</a:t>
            </a:r>
          </a:p>
          <a:p>
            <a:pPr marL="0" indent="0">
              <a:buNone/>
            </a:pPr>
            <a:endParaRPr lang="zh-TW" altLang="zh-HK" sz="1600" dirty="0"/>
          </a:p>
          <a:p>
            <a:endParaRPr lang="zh-TW" altLang="zh-HK" sz="1600" dirty="0"/>
          </a:p>
          <a:p>
            <a:endParaRPr lang="zh-TW" altLang="zh-HK" sz="2000" dirty="0"/>
          </a:p>
          <a:p>
            <a:endParaRPr kumimoji="1" lang="zh-HK" altLang="en-US" sz="2000" dirty="0"/>
          </a:p>
        </p:txBody>
      </p:sp>
      <p:sp>
        <p:nvSpPr>
          <p:cNvPr id="17" name="矩形 16">
            <a:extLst>
              <a:ext uri="{FF2B5EF4-FFF2-40B4-BE49-F238E27FC236}">
                <a16:creationId xmlns:a16="http://schemas.microsoft.com/office/drawing/2014/main" id="{2FDA4C64-7066-49CE-25CE-9C954527EF61}"/>
              </a:ext>
            </a:extLst>
          </p:cNvPr>
          <p:cNvSpPr/>
          <p:nvPr/>
        </p:nvSpPr>
        <p:spPr>
          <a:xfrm>
            <a:off x="373673" y="5248226"/>
            <a:ext cx="3798210" cy="481944"/>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HK" altLang="en-US"/>
          </a:p>
        </p:txBody>
      </p:sp>
      <p:sp>
        <p:nvSpPr>
          <p:cNvPr id="4" name="文字方塊 3">
            <a:extLst>
              <a:ext uri="{FF2B5EF4-FFF2-40B4-BE49-F238E27FC236}">
                <a16:creationId xmlns:a16="http://schemas.microsoft.com/office/drawing/2014/main" id="{2BE5107A-C6C7-E371-17A0-A5B84606E6F1}"/>
              </a:ext>
            </a:extLst>
          </p:cNvPr>
          <p:cNvSpPr txBox="1"/>
          <p:nvPr/>
        </p:nvSpPr>
        <p:spPr>
          <a:xfrm>
            <a:off x="373673" y="1791410"/>
            <a:ext cx="8631883" cy="4247317"/>
          </a:xfrm>
          <a:prstGeom prst="rect">
            <a:avLst/>
          </a:prstGeom>
          <a:noFill/>
        </p:spPr>
        <p:txBody>
          <a:bodyPr wrap="square" rtlCol="0">
            <a:spAutoFit/>
          </a:bodyPr>
          <a:lstStyle/>
          <a:p>
            <a:r>
              <a:rPr lang="en-US" altLang="zh-HK" sz="2800" dirty="0"/>
              <a:t>4. </a:t>
            </a:r>
            <a:r>
              <a:rPr lang="zh-TW" altLang="zh-HK" sz="2800" dirty="0"/>
              <a:t>宋</a:t>
            </a:r>
            <a:r>
              <a:rPr lang="zh-HK" altLang="zh-HK" sz="2800" dirty="0"/>
              <a:t>代和蒙兀兒帝國的中央政制有何相似的地方？</a:t>
            </a:r>
            <a:r>
              <a:rPr lang="zh-TW" altLang="zh-HK" sz="2800" dirty="0"/>
              <a:t>試圈出答案</a:t>
            </a:r>
            <a:r>
              <a:rPr lang="zh-HK" altLang="zh-HK" sz="2800" dirty="0"/>
              <a:t>。</a:t>
            </a:r>
            <a:r>
              <a:rPr lang="en-US" altLang="zh-HK" sz="2800" dirty="0"/>
              <a:t>(What were the similarities between the political systems of the Song Dynasty and the Mughal Empire? Circle your answer.)</a:t>
            </a:r>
          </a:p>
          <a:p>
            <a:r>
              <a:rPr lang="en-US" altLang="zh-HK" sz="2800" dirty="0"/>
              <a:t>A. </a:t>
            </a:r>
            <a:r>
              <a:rPr lang="zh-HK" altLang="zh-HK" sz="2800" dirty="0"/>
              <a:t>加強中央集權</a:t>
            </a:r>
            <a:r>
              <a:rPr lang="en-US" altLang="zh-HK" sz="2800" dirty="0"/>
              <a:t>(strengthening of the centralized power)</a:t>
            </a:r>
          </a:p>
          <a:p>
            <a:r>
              <a:rPr lang="en-US" altLang="zh-HK" sz="2800" dirty="0"/>
              <a:t>B. </a:t>
            </a:r>
            <a:r>
              <a:rPr lang="zh-HK" altLang="zh-HK" sz="2800" dirty="0"/>
              <a:t>提升君權</a:t>
            </a:r>
            <a:r>
              <a:rPr lang="en-US" altLang="zh-HK" sz="2800" dirty="0"/>
              <a:t>(increase in the authority of the emperors)</a:t>
            </a:r>
            <a:endParaRPr lang="zh-TW" altLang="zh-HK" sz="2800" dirty="0"/>
          </a:p>
          <a:p>
            <a:r>
              <a:rPr lang="en-US" altLang="zh-HK" sz="2800" dirty="0"/>
              <a:t>C. </a:t>
            </a:r>
            <a:r>
              <a:rPr lang="zh-HK" altLang="zh-HK" sz="2800" dirty="0"/>
              <a:t>分散官員權力</a:t>
            </a:r>
            <a:r>
              <a:rPr lang="en-US" altLang="zh-HK" sz="2800" dirty="0"/>
              <a:t>(division of power and the weakening in the authority of officials)</a:t>
            </a:r>
            <a:endParaRPr lang="zh-TW" altLang="zh-HK" sz="2800" dirty="0"/>
          </a:p>
          <a:p>
            <a:r>
              <a:rPr lang="en-US" altLang="zh-HK" sz="2800" dirty="0"/>
              <a:t>D. </a:t>
            </a:r>
            <a:r>
              <a:rPr lang="zh-HK" altLang="zh-HK" sz="2800" dirty="0"/>
              <a:t>以上皆是</a:t>
            </a:r>
            <a:r>
              <a:rPr lang="en-US" altLang="zh-HK" sz="2800" dirty="0"/>
              <a:t>(all of above)</a:t>
            </a:r>
            <a:endParaRPr lang="zh-TW" altLang="zh-HK" sz="2800" dirty="0"/>
          </a:p>
          <a:p>
            <a:endParaRPr kumimoji="1" lang="zh-HK" altLang="en-US" dirty="0"/>
          </a:p>
        </p:txBody>
      </p:sp>
      <p:sp>
        <p:nvSpPr>
          <p:cNvPr id="2" name="Slide Number Placeholder 1"/>
          <p:cNvSpPr>
            <a:spLocks noGrp="1"/>
          </p:cNvSpPr>
          <p:nvPr>
            <p:ph type="sldNum" sz="quarter" idx="12"/>
          </p:nvPr>
        </p:nvSpPr>
        <p:spPr/>
        <p:txBody>
          <a:bodyPr/>
          <a:lstStyle/>
          <a:p>
            <a:fld id="{2729EEE3-0DB2-A54F-A712-C3D8D0C1A6BC}" type="slidenum">
              <a:rPr kumimoji="1" lang="zh-HK" altLang="en-US" smtClean="0"/>
              <a:t>23</a:t>
            </a:fld>
            <a:endParaRPr kumimoji="1" lang="zh-HK" altLang="en-US"/>
          </a:p>
        </p:txBody>
      </p:sp>
    </p:spTree>
    <p:extLst>
      <p:ext uri="{BB962C8B-B14F-4D97-AF65-F5344CB8AC3E}">
        <p14:creationId xmlns:p14="http://schemas.microsoft.com/office/powerpoint/2010/main" val="191231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F73E63-F49A-109B-92DE-AD6398428689}"/>
              </a:ext>
            </a:extLst>
          </p:cNvPr>
          <p:cNvSpPr>
            <a:spLocks noGrp="1"/>
          </p:cNvSpPr>
          <p:nvPr>
            <p:ph type="title"/>
          </p:nvPr>
        </p:nvSpPr>
        <p:spPr>
          <a:xfrm>
            <a:off x="488950" y="365126"/>
            <a:ext cx="8388350" cy="1325563"/>
          </a:xfrm>
        </p:spPr>
        <p:txBody>
          <a:bodyPr>
            <a:normAutofit/>
          </a:bodyPr>
          <a:lstStyle/>
          <a:p>
            <a:r>
              <a:rPr lang="zh-HK" altLang="zh-HK" sz="3200" b="1" dirty="0"/>
              <a:t>資料五：文人政治</a:t>
            </a:r>
            <a:r>
              <a:rPr lang="en-US" altLang="zh-HK" sz="3200" b="1" dirty="0"/>
              <a:t>(Source E: Bureaucratic politic)</a:t>
            </a:r>
            <a:endParaRPr kumimoji="1" lang="zh-HK" altLang="en-US" sz="3200" dirty="0"/>
          </a:p>
        </p:txBody>
      </p:sp>
      <p:sp>
        <p:nvSpPr>
          <p:cNvPr id="3" name="內容版面配置區 2">
            <a:extLst>
              <a:ext uri="{FF2B5EF4-FFF2-40B4-BE49-F238E27FC236}">
                <a16:creationId xmlns:a16="http://schemas.microsoft.com/office/drawing/2014/main" id="{C5600742-1952-1783-F0A9-B3689A7B7FFE}"/>
              </a:ext>
            </a:extLst>
          </p:cNvPr>
          <p:cNvSpPr>
            <a:spLocks noGrp="1"/>
          </p:cNvSpPr>
          <p:nvPr>
            <p:ph idx="1"/>
          </p:nvPr>
        </p:nvSpPr>
        <p:spPr>
          <a:xfrm>
            <a:off x="488950" y="1838325"/>
            <a:ext cx="7886700" cy="4351338"/>
          </a:xfrm>
        </p:spPr>
        <p:txBody>
          <a:bodyPr/>
          <a:lstStyle/>
          <a:p>
            <a:pPr marL="0" indent="0">
              <a:buNone/>
            </a:pPr>
            <a:r>
              <a:rPr lang="zh-HK" altLang="zh-HK" dirty="0"/>
              <a:t>宋代的文人政治措施，包括禮待文人，如大開科舉，大幅度增加取士名額，提供豐厚官俸。</a:t>
            </a:r>
            <a:r>
              <a:rPr lang="en-US" altLang="zh-HK" dirty="0"/>
              <a:t>(The measures of adopting bureaucratic politic in the Song Dynasty included preferential treatments to civil officials, for example, frequent recruitments of the large numbers of government officials through civil-service examination system, offering of high salaries to officials.)</a:t>
            </a:r>
            <a:endParaRPr lang="zh-TW" altLang="zh-HK" dirty="0"/>
          </a:p>
          <a:p>
            <a:endParaRPr lang="zh-TW" altLang="zh-HK" dirty="0"/>
          </a:p>
        </p:txBody>
      </p:sp>
      <p:sp>
        <p:nvSpPr>
          <p:cNvPr id="4" name="Slide Number Placeholder 3"/>
          <p:cNvSpPr>
            <a:spLocks noGrp="1"/>
          </p:cNvSpPr>
          <p:nvPr>
            <p:ph type="sldNum" sz="quarter" idx="12"/>
          </p:nvPr>
        </p:nvSpPr>
        <p:spPr/>
        <p:txBody>
          <a:bodyPr/>
          <a:lstStyle/>
          <a:p>
            <a:fld id="{2729EEE3-0DB2-A54F-A712-C3D8D0C1A6BC}" type="slidenum">
              <a:rPr kumimoji="1" lang="zh-HK" altLang="en-US" smtClean="0"/>
              <a:t>24</a:t>
            </a:fld>
            <a:endParaRPr kumimoji="1" lang="zh-HK" altLang="en-US"/>
          </a:p>
        </p:txBody>
      </p:sp>
    </p:spTree>
    <p:extLst>
      <p:ext uri="{BB962C8B-B14F-4D97-AF65-F5344CB8AC3E}">
        <p14:creationId xmlns:p14="http://schemas.microsoft.com/office/powerpoint/2010/main" val="39866436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4AB2D6D-D305-17F0-596A-C419CB582629}"/>
              </a:ext>
            </a:extLst>
          </p:cNvPr>
          <p:cNvSpPr>
            <a:spLocks noGrp="1"/>
          </p:cNvSpPr>
          <p:nvPr>
            <p:ph type="title"/>
          </p:nvPr>
        </p:nvSpPr>
        <p:spPr>
          <a:xfrm>
            <a:off x="162656" y="51932"/>
            <a:ext cx="8981343" cy="1116391"/>
          </a:xfrm>
        </p:spPr>
        <p:txBody>
          <a:bodyPr>
            <a:normAutofit/>
          </a:bodyPr>
          <a:lstStyle/>
          <a:p>
            <a:r>
              <a:rPr lang="zh-HK" altLang="en-US" sz="3200" b="1" dirty="0"/>
              <a:t>資料六：甄選官員制度</a:t>
            </a:r>
            <a:r>
              <a:rPr lang="en-US" altLang="zh-HK" sz="3200" b="1" dirty="0"/>
              <a:t>(Source F : Selection System of officials)</a:t>
            </a:r>
            <a:endParaRPr kumimoji="1" lang="zh-HK" altLang="en-US" sz="3200" dirty="0"/>
          </a:p>
        </p:txBody>
      </p:sp>
      <p:sp>
        <p:nvSpPr>
          <p:cNvPr id="6" name="文字方塊 5">
            <a:extLst>
              <a:ext uri="{FF2B5EF4-FFF2-40B4-BE49-F238E27FC236}">
                <a16:creationId xmlns:a16="http://schemas.microsoft.com/office/drawing/2014/main" id="{97C55289-5327-029A-3304-0585BCDC195B}"/>
              </a:ext>
            </a:extLst>
          </p:cNvPr>
          <p:cNvSpPr txBox="1"/>
          <p:nvPr/>
        </p:nvSpPr>
        <p:spPr>
          <a:xfrm>
            <a:off x="4910163" y="1418127"/>
            <a:ext cx="4014029" cy="3970318"/>
          </a:xfrm>
          <a:prstGeom prst="rect">
            <a:avLst/>
          </a:prstGeom>
          <a:noFill/>
        </p:spPr>
        <p:txBody>
          <a:bodyPr wrap="square" rtlCol="0">
            <a:spAutoFit/>
          </a:bodyPr>
          <a:lstStyle/>
          <a:p>
            <a:r>
              <a:rPr lang="zh-HK" altLang="zh-HK" dirty="0"/>
              <a:t>圖中為宋代科</a:t>
            </a:r>
            <a:r>
              <a:rPr lang="zh-TW" altLang="zh-HK" dirty="0"/>
              <a:t>舉</a:t>
            </a:r>
            <a:r>
              <a:rPr lang="zh-HK" altLang="zh-HK" dirty="0"/>
              <a:t>考試的場</a:t>
            </a:r>
            <a:r>
              <a:rPr lang="zh-TW" altLang="zh-HK" dirty="0"/>
              <a:t>景</a:t>
            </a:r>
            <a:r>
              <a:rPr lang="en-US" altLang="zh-HK" dirty="0"/>
              <a:t>(The picture depicts the scene of the civil-service examination in the Song Dynasty.) </a:t>
            </a:r>
            <a:endParaRPr lang="zh-TW" altLang="zh-HK" dirty="0"/>
          </a:p>
          <a:p>
            <a:endParaRPr lang="en-US" altLang="zh-TW" dirty="0" smtClean="0"/>
          </a:p>
          <a:p>
            <a:r>
              <a:rPr lang="zh-TW" altLang="zh-HK" dirty="0" smtClean="0"/>
              <a:t>宋代</a:t>
            </a:r>
            <a:r>
              <a:rPr lang="zh-TW" altLang="zh-HK" dirty="0"/>
              <a:t>科舉取士人數較唐代大幅提升，與宋</a:t>
            </a:r>
            <a:r>
              <a:rPr lang="zh-HK" altLang="zh-HK" dirty="0"/>
              <a:t>代</a:t>
            </a:r>
            <a:r>
              <a:rPr lang="zh-TW" altLang="zh-HK" dirty="0"/>
              <a:t>實行文人政治有密切關係。</a:t>
            </a:r>
            <a:r>
              <a:rPr lang="en-US" altLang="zh-HK" dirty="0"/>
              <a:t>(Compared with the Tang Dynasty, the number of government officials were selected by the civil-service examination in the Song Dynasty increased significantly, which was closely related to the implementation of bureaucratic politics in the Song Dynasty.)</a:t>
            </a:r>
            <a:endParaRPr lang="zh-TW" altLang="zh-HK" dirty="0"/>
          </a:p>
          <a:p>
            <a:endParaRPr kumimoji="1" lang="zh-HK" altLang="en-US" dirty="0"/>
          </a:p>
        </p:txBody>
      </p:sp>
      <p:sp>
        <p:nvSpPr>
          <p:cNvPr id="3" name="Slide Number Placeholder 2"/>
          <p:cNvSpPr>
            <a:spLocks noGrp="1"/>
          </p:cNvSpPr>
          <p:nvPr>
            <p:ph type="sldNum" sz="quarter" idx="12"/>
          </p:nvPr>
        </p:nvSpPr>
        <p:spPr/>
        <p:txBody>
          <a:bodyPr/>
          <a:lstStyle/>
          <a:p>
            <a:fld id="{2729EEE3-0DB2-A54F-A712-C3D8D0C1A6BC}" type="slidenum">
              <a:rPr kumimoji="1" lang="zh-HK" altLang="en-US" smtClean="0"/>
              <a:t>25</a:t>
            </a:fld>
            <a:endParaRPr kumimoji="1" lang="zh-HK" altLang="en-US"/>
          </a:p>
        </p:txBody>
      </p:sp>
      <p:sp>
        <p:nvSpPr>
          <p:cNvPr id="4" name="Content Placeholder 3"/>
          <p:cNvSpPr>
            <a:spLocks noGrp="1"/>
          </p:cNvSpPr>
          <p:nvPr>
            <p:ph idx="1"/>
          </p:nvPr>
        </p:nvSpPr>
        <p:spPr>
          <a:xfrm>
            <a:off x="162656" y="1063869"/>
            <a:ext cx="8352694" cy="5113094"/>
          </a:xfrm>
        </p:spPr>
        <p:txBody>
          <a:bodyPr/>
          <a:lstStyle/>
          <a:p>
            <a:endParaRPr lang="zh-HK" altLang="en-US" dirty="0"/>
          </a:p>
        </p:txBody>
      </p:sp>
      <p:pic>
        <p:nvPicPr>
          <p:cNvPr id="5" name="Picture 4"/>
          <p:cNvPicPr>
            <a:picLocks noChangeAspect="1"/>
          </p:cNvPicPr>
          <p:nvPr/>
        </p:nvPicPr>
        <p:blipFill>
          <a:blip r:embed="rId2"/>
          <a:stretch>
            <a:fillRect/>
          </a:stretch>
        </p:blipFill>
        <p:spPr>
          <a:xfrm>
            <a:off x="162656" y="1063869"/>
            <a:ext cx="4747507" cy="5580744"/>
          </a:xfrm>
          <a:prstGeom prst="rect">
            <a:avLst/>
          </a:prstGeom>
        </p:spPr>
      </p:pic>
    </p:spTree>
    <p:extLst>
      <p:ext uri="{BB962C8B-B14F-4D97-AF65-F5344CB8AC3E}">
        <p14:creationId xmlns:p14="http://schemas.microsoft.com/office/powerpoint/2010/main" val="7046644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D64CA947-D1C7-CDE8-21F4-08980BC9A118}"/>
              </a:ext>
            </a:extLst>
          </p:cNvPr>
          <p:cNvSpPr>
            <a:spLocks noGrp="1"/>
          </p:cNvSpPr>
          <p:nvPr>
            <p:ph idx="1"/>
          </p:nvPr>
        </p:nvSpPr>
        <p:spPr>
          <a:xfrm>
            <a:off x="539064" y="212999"/>
            <a:ext cx="7886700" cy="738413"/>
          </a:xfrm>
        </p:spPr>
        <p:txBody>
          <a:bodyPr>
            <a:normAutofit/>
          </a:bodyPr>
          <a:lstStyle/>
          <a:p>
            <a:pPr marL="0" indent="0">
              <a:buNone/>
            </a:pPr>
            <a:r>
              <a:rPr lang="zh-HK" altLang="zh-HK" sz="2000" dirty="0"/>
              <a:t>根</a:t>
            </a:r>
            <a:r>
              <a:rPr lang="zh-TW" altLang="zh-HK" sz="2000" dirty="0"/>
              <a:t>據</a:t>
            </a:r>
            <a:r>
              <a:rPr lang="zh-HK" altLang="zh-HK" sz="2000" dirty="0"/>
              <a:t>資料五及六回答題目。</a:t>
            </a:r>
            <a:r>
              <a:rPr lang="en-US" altLang="zh-HK" sz="2000" dirty="0"/>
              <a:t>(Study Sources E and F, and answer the questions.)</a:t>
            </a:r>
          </a:p>
          <a:p>
            <a:pPr marL="0" indent="0">
              <a:buNone/>
            </a:pPr>
            <a:endParaRPr lang="zh-TW" altLang="zh-HK" sz="1700" dirty="0"/>
          </a:p>
          <a:p>
            <a:endParaRPr lang="zh-TW" altLang="zh-HK" sz="1600" dirty="0"/>
          </a:p>
          <a:p>
            <a:endParaRPr kumimoji="1" lang="zh-HK" altLang="en-US" dirty="0"/>
          </a:p>
        </p:txBody>
      </p:sp>
      <p:sp>
        <p:nvSpPr>
          <p:cNvPr id="4" name="矩形 3">
            <a:extLst>
              <a:ext uri="{FF2B5EF4-FFF2-40B4-BE49-F238E27FC236}">
                <a16:creationId xmlns:a16="http://schemas.microsoft.com/office/drawing/2014/main" id="{D8B6630E-4013-91D5-ADD1-B57C2C8E23F3}"/>
              </a:ext>
            </a:extLst>
          </p:cNvPr>
          <p:cNvSpPr/>
          <p:nvPr/>
        </p:nvSpPr>
        <p:spPr>
          <a:xfrm>
            <a:off x="628650" y="2683149"/>
            <a:ext cx="4785179" cy="358346"/>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HK" altLang="en-US"/>
          </a:p>
        </p:txBody>
      </p:sp>
      <p:sp>
        <p:nvSpPr>
          <p:cNvPr id="5" name="文字方塊 4">
            <a:extLst>
              <a:ext uri="{FF2B5EF4-FFF2-40B4-BE49-F238E27FC236}">
                <a16:creationId xmlns:a16="http://schemas.microsoft.com/office/drawing/2014/main" id="{76964453-7A43-F6FC-4D61-4EB3BDF93B85}"/>
              </a:ext>
            </a:extLst>
          </p:cNvPr>
          <p:cNvSpPr txBox="1"/>
          <p:nvPr/>
        </p:nvSpPr>
        <p:spPr>
          <a:xfrm>
            <a:off x="539064" y="5595642"/>
            <a:ext cx="8262036" cy="400110"/>
          </a:xfrm>
          <a:prstGeom prst="rect">
            <a:avLst/>
          </a:prstGeom>
          <a:noFill/>
        </p:spPr>
        <p:txBody>
          <a:bodyPr wrap="square" rtlCol="0">
            <a:spAutoFit/>
          </a:bodyPr>
          <a:lstStyle/>
          <a:p>
            <a:r>
              <a:rPr kumimoji="1" lang="zh-HK" altLang="en-US" sz="2000" dirty="0">
                <a:solidFill>
                  <a:srgbClr val="FF0000"/>
                </a:solidFill>
              </a:rPr>
              <a:t>香港中學文憑考試</a:t>
            </a:r>
            <a:r>
              <a:rPr kumimoji="1" lang="en-US" altLang="zh-HK" sz="2000" dirty="0">
                <a:solidFill>
                  <a:srgbClr val="FF0000"/>
                </a:solidFill>
              </a:rPr>
              <a:t>(Hong Kong Diploma of Secondary Education Examination)</a:t>
            </a:r>
            <a:endParaRPr kumimoji="1" lang="zh-HK" altLang="en-US" sz="2000" dirty="0">
              <a:solidFill>
                <a:srgbClr val="FF0000"/>
              </a:solidFill>
            </a:endParaRPr>
          </a:p>
        </p:txBody>
      </p:sp>
      <p:sp>
        <p:nvSpPr>
          <p:cNvPr id="6" name="文字方塊 5">
            <a:extLst>
              <a:ext uri="{FF2B5EF4-FFF2-40B4-BE49-F238E27FC236}">
                <a16:creationId xmlns:a16="http://schemas.microsoft.com/office/drawing/2014/main" id="{6E391B37-6F23-37ED-8B71-8A80C6A704A9}"/>
              </a:ext>
            </a:extLst>
          </p:cNvPr>
          <p:cNvSpPr txBox="1"/>
          <p:nvPr/>
        </p:nvSpPr>
        <p:spPr>
          <a:xfrm>
            <a:off x="539064" y="3602624"/>
            <a:ext cx="7886700" cy="2215991"/>
          </a:xfrm>
          <a:prstGeom prst="rect">
            <a:avLst/>
          </a:prstGeom>
          <a:noFill/>
        </p:spPr>
        <p:txBody>
          <a:bodyPr wrap="square" rtlCol="0">
            <a:spAutoFit/>
          </a:bodyPr>
          <a:lstStyle/>
          <a:p>
            <a:r>
              <a:rPr lang="en-US" altLang="zh-TW" sz="2000" dirty="0"/>
              <a:t>6.</a:t>
            </a:r>
            <a:r>
              <a:rPr lang="zh-HK" altLang="zh-HK" sz="2000" dirty="0"/>
              <a:t>科</a:t>
            </a:r>
            <a:r>
              <a:rPr lang="zh-TW" altLang="zh-HK" sz="2000" dirty="0"/>
              <a:t>舉</a:t>
            </a:r>
            <a:r>
              <a:rPr lang="zh-HK" altLang="zh-HK" sz="2000" dirty="0"/>
              <a:t>制度是一種公開考試。在今天的高中學制之下，你知道香港學生進入大學前要參加哪個公開考試嗎？</a:t>
            </a:r>
            <a:r>
              <a:rPr lang="en-US" altLang="zh-HK" sz="2000" dirty="0"/>
              <a:t>(The civil-service examination system was a kind of public examination. Under the current academic structure of the Senior Secondary education, which public examination Hong Kong students is required to sit for before they are admitted to universities?)</a:t>
            </a:r>
          </a:p>
          <a:p>
            <a:endParaRPr kumimoji="1" lang="zh-HK" altLang="en-US" dirty="0"/>
          </a:p>
        </p:txBody>
      </p:sp>
      <p:sp>
        <p:nvSpPr>
          <p:cNvPr id="2" name="文字方塊 1">
            <a:extLst>
              <a:ext uri="{FF2B5EF4-FFF2-40B4-BE49-F238E27FC236}">
                <a16:creationId xmlns:a16="http://schemas.microsoft.com/office/drawing/2014/main" id="{D9C13DB3-087B-0F1F-C141-599D8AE55EFF}"/>
              </a:ext>
            </a:extLst>
          </p:cNvPr>
          <p:cNvSpPr txBox="1"/>
          <p:nvPr/>
        </p:nvSpPr>
        <p:spPr>
          <a:xfrm>
            <a:off x="539064" y="1096486"/>
            <a:ext cx="7976286" cy="2215991"/>
          </a:xfrm>
          <a:prstGeom prst="rect">
            <a:avLst/>
          </a:prstGeom>
          <a:noFill/>
        </p:spPr>
        <p:txBody>
          <a:bodyPr wrap="square" rtlCol="0">
            <a:spAutoFit/>
          </a:bodyPr>
          <a:lstStyle/>
          <a:p>
            <a:r>
              <a:rPr lang="en-US" altLang="zh-HK" sz="2000" dirty="0"/>
              <a:t>5. </a:t>
            </a:r>
            <a:r>
              <a:rPr lang="zh-HK" altLang="zh-HK" sz="2000" dirty="0"/>
              <a:t>宋代採用甚麼制度甄選官員？</a:t>
            </a:r>
            <a:r>
              <a:rPr lang="zh-TW" altLang="zh-HK" sz="2000" dirty="0"/>
              <a:t>試圈出答案</a:t>
            </a:r>
            <a:r>
              <a:rPr lang="zh-HK" altLang="zh-HK" sz="2000" dirty="0"/>
              <a:t>。</a:t>
            </a:r>
            <a:r>
              <a:rPr lang="en-US" altLang="zh-HK" sz="2000" dirty="0"/>
              <a:t>(How did the Song Dynasty select government officials? Circle your answer.)</a:t>
            </a:r>
            <a:endParaRPr lang="zh-TW" altLang="zh-HK" sz="2000" dirty="0"/>
          </a:p>
          <a:p>
            <a:r>
              <a:rPr lang="en-US" altLang="zh-HK" sz="2000" dirty="0"/>
              <a:t>A. </a:t>
            </a:r>
            <a:r>
              <a:rPr lang="zh-HK" altLang="zh-HK" sz="2000" dirty="0"/>
              <a:t>察舉孝廉</a:t>
            </a:r>
            <a:r>
              <a:rPr lang="en-US" altLang="zh-HK" sz="2000" dirty="0"/>
              <a:t>(elevation based on the examinations of candidates' filiality and incorruptibility)</a:t>
            </a:r>
            <a:endParaRPr lang="zh-TW" altLang="zh-HK" sz="2000" dirty="0"/>
          </a:p>
          <a:p>
            <a:r>
              <a:rPr lang="en-US" altLang="zh-TW" sz="2000" dirty="0"/>
              <a:t>B. </a:t>
            </a:r>
            <a:r>
              <a:rPr lang="zh-HK" altLang="zh-HK" sz="2000" dirty="0"/>
              <a:t>九品中正制</a:t>
            </a:r>
            <a:r>
              <a:rPr lang="en-US" altLang="zh-HK" sz="2000" dirty="0"/>
              <a:t>(System of the Rectification of the Nine Ranks)</a:t>
            </a:r>
          </a:p>
          <a:p>
            <a:r>
              <a:rPr lang="en-US" altLang="zh-HK" sz="2000" dirty="0"/>
              <a:t>C. </a:t>
            </a:r>
            <a:r>
              <a:rPr lang="zh-HK" altLang="zh-HK" sz="2000" dirty="0"/>
              <a:t>科舉制度</a:t>
            </a:r>
            <a:r>
              <a:rPr lang="en-US" altLang="zh-HK" sz="2000" dirty="0"/>
              <a:t>(Civil-service Examination System)</a:t>
            </a:r>
            <a:endParaRPr lang="zh-TW" altLang="zh-HK" sz="2000" dirty="0"/>
          </a:p>
          <a:p>
            <a:endParaRPr kumimoji="1" lang="zh-HK" altLang="en-US" dirty="0"/>
          </a:p>
        </p:txBody>
      </p:sp>
      <p:sp>
        <p:nvSpPr>
          <p:cNvPr id="7" name="Slide Number Placeholder 6"/>
          <p:cNvSpPr>
            <a:spLocks noGrp="1"/>
          </p:cNvSpPr>
          <p:nvPr>
            <p:ph type="sldNum" sz="quarter" idx="12"/>
          </p:nvPr>
        </p:nvSpPr>
        <p:spPr/>
        <p:txBody>
          <a:bodyPr/>
          <a:lstStyle/>
          <a:p>
            <a:fld id="{2729EEE3-0DB2-A54F-A712-C3D8D0C1A6BC}" type="slidenum">
              <a:rPr kumimoji="1" lang="zh-HK" altLang="en-US" smtClean="0"/>
              <a:t>26</a:t>
            </a:fld>
            <a:endParaRPr kumimoji="1" lang="zh-HK" altLang="en-US"/>
          </a:p>
        </p:txBody>
      </p:sp>
    </p:spTree>
    <p:extLst>
      <p:ext uri="{BB962C8B-B14F-4D97-AF65-F5344CB8AC3E}">
        <p14:creationId xmlns:p14="http://schemas.microsoft.com/office/powerpoint/2010/main" val="83545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7835874-F396-EE37-9792-9CDAD7459065}"/>
              </a:ext>
            </a:extLst>
          </p:cNvPr>
          <p:cNvSpPr>
            <a:spLocks noGrp="1"/>
          </p:cNvSpPr>
          <p:nvPr>
            <p:ph type="title"/>
          </p:nvPr>
        </p:nvSpPr>
        <p:spPr>
          <a:xfrm>
            <a:off x="347295" y="38711"/>
            <a:ext cx="8594481" cy="1325563"/>
          </a:xfrm>
        </p:spPr>
        <p:txBody>
          <a:bodyPr>
            <a:normAutofit/>
          </a:bodyPr>
          <a:lstStyle/>
          <a:p>
            <a:r>
              <a:rPr lang="zh-HK" altLang="zh-HK" sz="3200" b="1" dirty="0"/>
              <a:t>資料七：宋代書院</a:t>
            </a:r>
            <a:r>
              <a:rPr lang="en-US" altLang="zh-HK" sz="3200" b="1" dirty="0"/>
              <a:t>(Source G: Academies of the Song Dynasty)</a:t>
            </a:r>
            <a:endParaRPr kumimoji="1" lang="zh-HK" altLang="en-US" sz="3200" dirty="0"/>
          </a:p>
        </p:txBody>
      </p:sp>
      <p:sp>
        <p:nvSpPr>
          <p:cNvPr id="3" name="內容版面配置區 2">
            <a:extLst>
              <a:ext uri="{FF2B5EF4-FFF2-40B4-BE49-F238E27FC236}">
                <a16:creationId xmlns:a16="http://schemas.microsoft.com/office/drawing/2014/main" id="{39D76132-EAEA-2E69-ACEC-79C0109CFB04}"/>
              </a:ext>
            </a:extLst>
          </p:cNvPr>
          <p:cNvSpPr>
            <a:spLocks noGrp="1"/>
          </p:cNvSpPr>
          <p:nvPr>
            <p:ph idx="1"/>
          </p:nvPr>
        </p:nvSpPr>
        <p:spPr>
          <a:xfrm>
            <a:off x="417634" y="1350840"/>
            <a:ext cx="7886700" cy="4351338"/>
          </a:xfrm>
        </p:spPr>
        <p:txBody>
          <a:bodyPr>
            <a:normAutofit/>
          </a:bodyPr>
          <a:lstStyle/>
          <a:p>
            <a:pPr marL="0" indent="0">
              <a:buNone/>
            </a:pPr>
            <a:r>
              <a:rPr lang="zh-HK" altLang="zh-HK" sz="2000" dirty="0"/>
              <a:t>書院是中國古代的教育機</a:t>
            </a:r>
            <a:r>
              <a:rPr lang="zh-TW" altLang="zh-HK" sz="2000" dirty="0"/>
              <a:t>構</a:t>
            </a:r>
            <a:r>
              <a:rPr lang="zh-HK" altLang="zh-HK" sz="2000" dirty="0"/>
              <a:t>。為了向具潛質的考生提供教育。宋代是中國歷史上書院最為發達的時代。</a:t>
            </a:r>
            <a:r>
              <a:rPr lang="en-US" altLang="zh-HK" sz="2000" dirty="0"/>
              <a:t>(Academies were educational institutions in ancient China. They provided potential candidates with schooling. Academies flourished in the Song Dynasty.)</a:t>
            </a:r>
            <a:r>
              <a:rPr lang="zh-TW" altLang="zh-HK" sz="2000" dirty="0"/>
              <a:t> </a:t>
            </a:r>
            <a:endParaRPr kumimoji="1" lang="zh-HK" altLang="en-US" sz="2000" dirty="0"/>
          </a:p>
        </p:txBody>
      </p:sp>
      <p:pic>
        <p:nvPicPr>
          <p:cNvPr id="4" name="圖片 3">
            <a:extLst>
              <a:ext uri="{FF2B5EF4-FFF2-40B4-BE49-F238E27FC236}">
                <a16:creationId xmlns:a16="http://schemas.microsoft.com/office/drawing/2014/main" id="{BD72835D-7214-F815-6745-4703FBDFB3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053" y="2645977"/>
            <a:ext cx="4812905" cy="3892936"/>
          </a:xfrm>
          <a:prstGeom prst="rect">
            <a:avLst/>
          </a:prstGeom>
        </p:spPr>
      </p:pic>
      <p:sp>
        <p:nvSpPr>
          <p:cNvPr id="5" name="文字方塊 4">
            <a:extLst>
              <a:ext uri="{FF2B5EF4-FFF2-40B4-BE49-F238E27FC236}">
                <a16:creationId xmlns:a16="http://schemas.microsoft.com/office/drawing/2014/main" id="{662C059E-8886-80B3-A7C0-F3B4A242FBD1}"/>
              </a:ext>
            </a:extLst>
          </p:cNvPr>
          <p:cNvSpPr txBox="1"/>
          <p:nvPr/>
        </p:nvSpPr>
        <p:spPr>
          <a:xfrm>
            <a:off x="5417377" y="5679243"/>
            <a:ext cx="3524399" cy="677108"/>
          </a:xfrm>
          <a:prstGeom prst="rect">
            <a:avLst/>
          </a:prstGeom>
          <a:noFill/>
        </p:spPr>
        <p:txBody>
          <a:bodyPr wrap="square" rtlCol="0">
            <a:spAutoFit/>
          </a:bodyPr>
          <a:lstStyle/>
          <a:p>
            <a:r>
              <a:rPr lang="en-US" altLang="zh-HK" sz="1000" dirty="0"/>
              <a:t>(</a:t>
            </a:r>
            <a:r>
              <a:rPr lang="zh-TW" altLang="zh-HK" sz="1000" dirty="0"/>
              <a:t>圖像來源：教育局課程發展處《想．創—中國歷史學與教資源套（第二輯）》。</a:t>
            </a:r>
            <a:r>
              <a:rPr lang="en-US" altLang="zh-HK" sz="1000" dirty="0"/>
              <a:t>)</a:t>
            </a:r>
            <a:endParaRPr lang="zh-TW" altLang="zh-HK" sz="1000" dirty="0"/>
          </a:p>
          <a:p>
            <a:endParaRPr kumimoji="1" lang="zh-HK" altLang="en-US" dirty="0"/>
          </a:p>
        </p:txBody>
      </p:sp>
      <p:sp>
        <p:nvSpPr>
          <p:cNvPr id="6" name="文字方塊 5">
            <a:extLst>
              <a:ext uri="{FF2B5EF4-FFF2-40B4-BE49-F238E27FC236}">
                <a16:creationId xmlns:a16="http://schemas.microsoft.com/office/drawing/2014/main" id="{195F464A-8F4F-93EA-FAC6-974328FB5AA3}"/>
              </a:ext>
            </a:extLst>
          </p:cNvPr>
          <p:cNvSpPr txBox="1"/>
          <p:nvPr/>
        </p:nvSpPr>
        <p:spPr>
          <a:xfrm>
            <a:off x="5417377" y="2634675"/>
            <a:ext cx="2780270" cy="1477328"/>
          </a:xfrm>
          <a:prstGeom prst="rect">
            <a:avLst/>
          </a:prstGeom>
          <a:noFill/>
        </p:spPr>
        <p:txBody>
          <a:bodyPr wrap="square" rtlCol="0">
            <a:spAutoFit/>
          </a:bodyPr>
          <a:lstStyle/>
          <a:p>
            <a:r>
              <a:rPr lang="zh-HK" altLang="zh-HK" dirty="0"/>
              <a:t>嵩陽書院是宋代四大書院之一。</a:t>
            </a:r>
            <a:r>
              <a:rPr lang="en-US" altLang="zh-HK" dirty="0"/>
              <a:t>(The Academy of </a:t>
            </a:r>
            <a:r>
              <a:rPr lang="en-US" altLang="zh-HK" dirty="0" err="1"/>
              <a:t>Songyang</a:t>
            </a:r>
            <a:r>
              <a:rPr lang="en-US" altLang="zh-HK" dirty="0"/>
              <a:t> was one of the four great academies of the Song Dynasty.)</a:t>
            </a:r>
            <a:endParaRPr kumimoji="1" lang="zh-HK" altLang="en-US" dirty="0"/>
          </a:p>
        </p:txBody>
      </p:sp>
      <p:sp>
        <p:nvSpPr>
          <p:cNvPr id="7" name="Slide Number Placeholder 6"/>
          <p:cNvSpPr>
            <a:spLocks noGrp="1"/>
          </p:cNvSpPr>
          <p:nvPr>
            <p:ph type="sldNum" sz="quarter" idx="12"/>
          </p:nvPr>
        </p:nvSpPr>
        <p:spPr/>
        <p:txBody>
          <a:bodyPr/>
          <a:lstStyle/>
          <a:p>
            <a:fld id="{2729EEE3-0DB2-A54F-A712-C3D8D0C1A6BC}" type="slidenum">
              <a:rPr kumimoji="1" lang="zh-HK" altLang="en-US" smtClean="0"/>
              <a:t>27</a:t>
            </a:fld>
            <a:endParaRPr kumimoji="1" lang="zh-HK" altLang="en-US"/>
          </a:p>
        </p:txBody>
      </p:sp>
    </p:spTree>
    <p:extLst>
      <p:ext uri="{BB962C8B-B14F-4D97-AF65-F5344CB8AC3E}">
        <p14:creationId xmlns:p14="http://schemas.microsoft.com/office/powerpoint/2010/main" val="4655954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099D032-EC51-C8B4-2656-BDDB1443F3F0}"/>
              </a:ext>
            </a:extLst>
          </p:cNvPr>
          <p:cNvSpPr>
            <a:spLocks noGrp="1"/>
          </p:cNvSpPr>
          <p:nvPr>
            <p:ph type="title"/>
          </p:nvPr>
        </p:nvSpPr>
        <p:spPr>
          <a:xfrm>
            <a:off x="145073" y="103372"/>
            <a:ext cx="9086850" cy="1068021"/>
          </a:xfrm>
        </p:spPr>
        <p:txBody>
          <a:bodyPr>
            <a:normAutofit/>
          </a:bodyPr>
          <a:lstStyle/>
          <a:p>
            <a:r>
              <a:rPr lang="zh-HK" altLang="zh-HK" sz="3200" b="1" dirty="0"/>
              <a:t>資料八：中古的歐洲大學</a:t>
            </a:r>
            <a:r>
              <a:rPr lang="en-US" altLang="zh-HK" sz="3200" dirty="0"/>
              <a:t>(</a:t>
            </a:r>
            <a:r>
              <a:rPr lang="en-US" altLang="zh-HK" sz="3200" b="1" dirty="0"/>
              <a:t>Source H: The universities of Europe in the Middle Ages)</a:t>
            </a:r>
            <a:endParaRPr kumimoji="1" lang="zh-HK" altLang="en-US" sz="3200" dirty="0"/>
          </a:p>
        </p:txBody>
      </p:sp>
      <p:sp>
        <p:nvSpPr>
          <p:cNvPr id="3" name="內容版面配置區 2">
            <a:extLst>
              <a:ext uri="{FF2B5EF4-FFF2-40B4-BE49-F238E27FC236}">
                <a16:creationId xmlns:a16="http://schemas.microsoft.com/office/drawing/2014/main" id="{B4AAA39B-D30E-F243-F305-7B116509D713}"/>
              </a:ext>
            </a:extLst>
          </p:cNvPr>
          <p:cNvSpPr>
            <a:spLocks noGrp="1"/>
          </p:cNvSpPr>
          <p:nvPr>
            <p:ph idx="1"/>
          </p:nvPr>
        </p:nvSpPr>
        <p:spPr>
          <a:xfrm>
            <a:off x="241788" y="1306878"/>
            <a:ext cx="8102111" cy="4583967"/>
          </a:xfrm>
        </p:spPr>
        <p:txBody>
          <a:bodyPr>
            <a:normAutofit/>
          </a:bodyPr>
          <a:lstStyle/>
          <a:p>
            <a:pPr marL="0" indent="0">
              <a:buNone/>
            </a:pPr>
            <a:r>
              <a:rPr lang="zh-HK" altLang="zh-HK" sz="2200" dirty="0"/>
              <a:t>隨著城市興起和工商業發展，社會也需要有一定文化知識的勞動者和經營管理者，於是城市學校應運而生。首先是意大利在</a:t>
            </a:r>
            <a:r>
              <a:rPr lang="en-US" altLang="zh-HK" sz="2200" dirty="0"/>
              <a:t>11</a:t>
            </a:r>
            <a:r>
              <a:rPr lang="zh-HK" altLang="zh-HK" sz="2200" dirty="0"/>
              <a:t>世紀建立法律學校、法國在</a:t>
            </a:r>
            <a:r>
              <a:rPr lang="en-US" altLang="zh-HK" sz="2200" dirty="0"/>
              <a:t>12</a:t>
            </a:r>
            <a:r>
              <a:rPr lang="zh-HK" altLang="zh-HK" sz="2200" dirty="0"/>
              <a:t>世紀建立巴黎大學、英國在</a:t>
            </a:r>
            <a:r>
              <a:rPr lang="en-US" altLang="zh-HK" sz="2200" dirty="0"/>
              <a:t>12</a:t>
            </a:r>
            <a:r>
              <a:rPr lang="zh-HK" altLang="zh-HK" sz="2200" dirty="0"/>
              <a:t>和</a:t>
            </a:r>
            <a:r>
              <a:rPr lang="en-US" altLang="zh-HK" sz="2200" dirty="0"/>
              <a:t>13</a:t>
            </a:r>
            <a:r>
              <a:rPr lang="zh-HK" altLang="zh-HK" sz="2200" dirty="0"/>
              <a:t>世紀分別建立牛津和劍橋大學。直至</a:t>
            </a:r>
            <a:r>
              <a:rPr lang="en-US" altLang="zh-HK" sz="2200" dirty="0"/>
              <a:t>1500</a:t>
            </a:r>
            <a:r>
              <a:rPr lang="zh-HK" altLang="zh-HK" sz="2200" dirty="0"/>
              <a:t>年全歐洲已有</a:t>
            </a:r>
            <a:r>
              <a:rPr lang="en-US" altLang="zh-HK" sz="2200" dirty="0"/>
              <a:t>65</a:t>
            </a:r>
            <a:r>
              <a:rPr lang="zh-HK" altLang="zh-HK" sz="2200" dirty="0"/>
              <a:t>所大學</a:t>
            </a:r>
            <a:r>
              <a:rPr lang="zh-HK" altLang="zh-HK" sz="2200" dirty="0" smtClean="0"/>
              <a:t>。</a:t>
            </a:r>
            <a:endParaRPr lang="en-US" altLang="zh-HK" sz="2200" dirty="0" smtClean="0"/>
          </a:p>
          <a:p>
            <a:pPr marL="0" indent="0">
              <a:buNone/>
            </a:pPr>
            <a:r>
              <a:rPr lang="en-US" altLang="zh-HK" sz="2200" dirty="0" smtClean="0"/>
              <a:t>(</a:t>
            </a:r>
            <a:r>
              <a:rPr lang="en-US" altLang="zh-HK" sz="2200" dirty="0"/>
              <a:t>Accompanied with the development of urbanization, industry and commerce in Europe, there was a growing demand for literate labors and administrators in the society. Hence, urban schools were established. Schools of legal studies were founded in Italy in the 11th century firstly. Afterwards, the University of Paris , the University of Oxford and the University of Cambridge were founded in the 12th and 13th century accordingly. 65 universities were eventually founded throughout Europe until 1500 AD.)</a:t>
            </a:r>
          </a:p>
          <a:p>
            <a:pPr marL="0" indent="0">
              <a:buNone/>
            </a:pPr>
            <a:endParaRPr lang="en-US" altLang="zh-HK" sz="1100" dirty="0" smtClean="0"/>
          </a:p>
          <a:p>
            <a:pPr marL="0" indent="0">
              <a:buNone/>
            </a:pPr>
            <a:r>
              <a:rPr lang="en-US" altLang="zh-HK" sz="1100" dirty="0" smtClean="0"/>
              <a:t>(</a:t>
            </a:r>
            <a:r>
              <a:rPr lang="zh-HK" altLang="zh-HK" sz="1100" dirty="0"/>
              <a:t>資料來源：朱寰、王建吉《世界古代中世紀史》</a:t>
            </a:r>
            <a:r>
              <a:rPr lang="en-US" altLang="zh-HK" sz="1100" dirty="0"/>
              <a:t>)</a:t>
            </a:r>
            <a:endParaRPr lang="zh-TW" altLang="zh-HK" sz="1100" dirty="0"/>
          </a:p>
          <a:p>
            <a:endParaRPr kumimoji="1" lang="zh-HK" altLang="en-US" dirty="0"/>
          </a:p>
        </p:txBody>
      </p:sp>
      <p:sp>
        <p:nvSpPr>
          <p:cNvPr id="4" name="Slide Number Placeholder 3"/>
          <p:cNvSpPr>
            <a:spLocks noGrp="1"/>
          </p:cNvSpPr>
          <p:nvPr>
            <p:ph type="sldNum" sz="quarter" idx="12"/>
          </p:nvPr>
        </p:nvSpPr>
        <p:spPr/>
        <p:txBody>
          <a:bodyPr/>
          <a:lstStyle/>
          <a:p>
            <a:fld id="{2729EEE3-0DB2-A54F-A712-C3D8D0C1A6BC}" type="slidenum">
              <a:rPr kumimoji="1" lang="zh-HK" altLang="en-US" smtClean="0"/>
              <a:t>28</a:t>
            </a:fld>
            <a:endParaRPr kumimoji="1" lang="zh-HK" altLang="en-US"/>
          </a:p>
        </p:txBody>
      </p:sp>
    </p:spTree>
    <p:extLst>
      <p:ext uri="{BB962C8B-B14F-4D97-AF65-F5344CB8AC3E}">
        <p14:creationId xmlns:p14="http://schemas.microsoft.com/office/powerpoint/2010/main" val="9650210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EF52022F-82E0-F7B7-6D12-BFC0BD4ED989}"/>
              </a:ext>
            </a:extLst>
          </p:cNvPr>
          <p:cNvSpPr>
            <a:spLocks noGrp="1"/>
          </p:cNvSpPr>
          <p:nvPr>
            <p:ph idx="1"/>
          </p:nvPr>
        </p:nvSpPr>
        <p:spPr>
          <a:xfrm>
            <a:off x="628650" y="1031104"/>
            <a:ext cx="7886700" cy="5145859"/>
          </a:xfrm>
        </p:spPr>
        <p:txBody>
          <a:bodyPr/>
          <a:lstStyle/>
          <a:p>
            <a:pPr marL="0" indent="0">
              <a:buNone/>
            </a:pPr>
            <a:r>
              <a:rPr lang="zh-HK" altLang="zh-HK" sz="2000" dirty="0"/>
              <a:t>根</a:t>
            </a:r>
            <a:r>
              <a:rPr lang="zh-TW" altLang="zh-HK" sz="2000" dirty="0"/>
              <a:t>據</a:t>
            </a:r>
            <a:r>
              <a:rPr lang="zh-HK" altLang="zh-HK" sz="2000" dirty="0"/>
              <a:t>資料七及八，回答題目。</a:t>
            </a:r>
            <a:r>
              <a:rPr lang="en-US" altLang="zh-HK" sz="2000" dirty="0"/>
              <a:t>(Study Sources G and H, and answer the question.)</a:t>
            </a:r>
            <a:endParaRPr lang="zh-TW" altLang="zh-HK" sz="2000" dirty="0"/>
          </a:p>
          <a:p>
            <a:pPr marL="0" indent="0">
              <a:buNone/>
            </a:pPr>
            <a:r>
              <a:rPr lang="en-US" altLang="zh-HK" sz="2000" dirty="0"/>
              <a:t>7. </a:t>
            </a:r>
            <a:r>
              <a:rPr lang="zh-HK" altLang="zh-HK" sz="2000" dirty="0"/>
              <a:t>請比較宋代和中古歐洲教育機</a:t>
            </a:r>
            <a:r>
              <a:rPr lang="zh-TW" altLang="zh-HK" sz="2000" dirty="0"/>
              <a:t>構</a:t>
            </a:r>
            <a:r>
              <a:rPr lang="zh-HK" altLang="zh-HK" sz="2000" dirty="0"/>
              <a:t>興起的原因。</a:t>
            </a:r>
            <a:r>
              <a:rPr lang="en-US" altLang="zh-HK" sz="2000" dirty="0"/>
              <a:t>(Please compare the reasons for the emergence of educational institutions in the Song Dynasty and Europe in the Middle Ages.)</a:t>
            </a:r>
            <a:endParaRPr lang="zh-TW" altLang="zh-HK" sz="2000" dirty="0"/>
          </a:p>
          <a:p>
            <a:endParaRPr kumimoji="1" lang="zh-HK" altLang="en-US" dirty="0"/>
          </a:p>
        </p:txBody>
      </p:sp>
      <p:graphicFrame>
        <p:nvGraphicFramePr>
          <p:cNvPr id="4" name="表格 4">
            <a:extLst>
              <a:ext uri="{FF2B5EF4-FFF2-40B4-BE49-F238E27FC236}">
                <a16:creationId xmlns:a16="http://schemas.microsoft.com/office/drawing/2014/main" id="{185A6D6D-ACCE-B19F-D5F1-4ECB03C32341}"/>
              </a:ext>
            </a:extLst>
          </p:cNvPr>
          <p:cNvGraphicFramePr>
            <a:graphicFrameLocks noGrp="1"/>
          </p:cNvGraphicFramePr>
          <p:nvPr>
            <p:extLst>
              <p:ext uri="{D42A27DB-BD31-4B8C-83A1-F6EECF244321}">
                <p14:modId xmlns:p14="http://schemas.microsoft.com/office/powerpoint/2010/main" val="933004831"/>
              </p:ext>
            </p:extLst>
          </p:nvPr>
        </p:nvGraphicFramePr>
        <p:xfrm>
          <a:off x="1264508" y="2900816"/>
          <a:ext cx="6096000" cy="292608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3619365176"/>
                    </a:ext>
                  </a:extLst>
                </a:gridCol>
                <a:gridCol w="3048000">
                  <a:extLst>
                    <a:ext uri="{9D8B030D-6E8A-4147-A177-3AD203B41FA5}">
                      <a16:colId xmlns:a16="http://schemas.microsoft.com/office/drawing/2014/main" val="79443755"/>
                    </a:ext>
                  </a:extLst>
                </a:gridCol>
              </a:tblGrid>
              <a:tr h="0">
                <a:tc>
                  <a:txBody>
                    <a:bodyPr/>
                    <a:lstStyle/>
                    <a:p>
                      <a:r>
                        <a:rPr lang="zh-HK" altLang="zh-HK" sz="1800" b="1" kern="1200" dirty="0">
                          <a:solidFill>
                            <a:schemeClr val="lt1"/>
                          </a:solidFill>
                          <a:effectLst/>
                          <a:latin typeface="+mn-lt"/>
                          <a:ea typeface="+mn-ea"/>
                          <a:cs typeface="+mn-cs"/>
                        </a:rPr>
                        <a:t>宋代</a:t>
                      </a:r>
                      <a:r>
                        <a:rPr lang="en-US" altLang="zh-HK" sz="1800" b="1" kern="1200" dirty="0">
                          <a:solidFill>
                            <a:schemeClr val="lt1"/>
                          </a:solidFill>
                          <a:effectLst/>
                          <a:latin typeface="+mn-lt"/>
                          <a:ea typeface="+mn-ea"/>
                          <a:cs typeface="+mn-cs"/>
                        </a:rPr>
                        <a:t>(The Song Dynasty)</a:t>
                      </a:r>
                      <a:r>
                        <a:rPr lang="zh-TW" altLang="zh-HK" dirty="0">
                          <a:effectLst/>
                        </a:rPr>
                        <a:t> </a:t>
                      </a:r>
                      <a:r>
                        <a:rPr lang="en-US" altLang="zh-TW" dirty="0">
                          <a:effectLst/>
                        </a:rPr>
                        <a:t> </a:t>
                      </a:r>
                      <a:endParaRPr lang="zh-HK" altLang="en-US" dirty="0"/>
                    </a:p>
                  </a:txBody>
                  <a:tcPr/>
                </a:tc>
                <a:tc>
                  <a:txBody>
                    <a:bodyPr/>
                    <a:lstStyle/>
                    <a:p>
                      <a:r>
                        <a:rPr lang="zh-HK" altLang="zh-HK" sz="1800" b="1" kern="1200" dirty="0">
                          <a:solidFill>
                            <a:schemeClr val="lt1"/>
                          </a:solidFill>
                          <a:effectLst/>
                          <a:latin typeface="+mn-lt"/>
                          <a:ea typeface="+mn-ea"/>
                          <a:cs typeface="+mn-cs"/>
                        </a:rPr>
                        <a:t>中古的歐洲</a:t>
                      </a:r>
                      <a:r>
                        <a:rPr lang="en-US" altLang="zh-HK" sz="1800" b="1" kern="1200" dirty="0">
                          <a:solidFill>
                            <a:schemeClr val="lt1"/>
                          </a:solidFill>
                          <a:effectLst/>
                          <a:latin typeface="+mn-lt"/>
                          <a:ea typeface="+mn-ea"/>
                          <a:cs typeface="+mn-cs"/>
                        </a:rPr>
                        <a:t>(Europe in the Middle Ages)</a:t>
                      </a:r>
                      <a:r>
                        <a:rPr lang="zh-TW" altLang="zh-HK" dirty="0">
                          <a:effectLst/>
                        </a:rPr>
                        <a:t> </a:t>
                      </a:r>
                      <a:endParaRPr lang="zh-HK" altLang="en-US" dirty="0"/>
                    </a:p>
                  </a:txBody>
                  <a:tcPr/>
                </a:tc>
                <a:extLst>
                  <a:ext uri="{0D108BD9-81ED-4DB2-BD59-A6C34878D82A}">
                    <a16:rowId xmlns:a16="http://schemas.microsoft.com/office/drawing/2014/main" val="1067472715"/>
                  </a:ext>
                </a:extLst>
              </a:tr>
              <a:tr h="370840">
                <a:tc>
                  <a:txBody>
                    <a:bodyPr/>
                    <a:lstStyle/>
                    <a:p>
                      <a:r>
                        <a:rPr lang="zh-HK" altLang="zh-HK" sz="1800" kern="1200" dirty="0">
                          <a:solidFill>
                            <a:schemeClr val="dk1"/>
                          </a:solidFill>
                          <a:effectLst/>
                          <a:latin typeface="+mn-lt"/>
                          <a:ea typeface="+mn-ea"/>
                          <a:cs typeface="+mn-cs"/>
                        </a:rPr>
                        <a:t>政府實行</a:t>
                      </a:r>
                      <a:r>
                        <a:rPr lang="en-US" altLang="zh-HK" sz="1800" kern="1200" dirty="0">
                          <a:solidFill>
                            <a:schemeClr val="tx1"/>
                          </a:solidFill>
                          <a:effectLst/>
                          <a:latin typeface="+mn-lt"/>
                          <a:ea typeface="+mn-ea"/>
                          <a:cs typeface="+mn-cs"/>
                        </a:rPr>
                        <a:t>_________</a:t>
                      </a:r>
                      <a:r>
                        <a:rPr lang="zh-HK" altLang="zh-HK" sz="1800" kern="1200" dirty="0">
                          <a:solidFill>
                            <a:schemeClr val="dk1"/>
                          </a:solidFill>
                          <a:effectLst/>
                          <a:latin typeface="+mn-lt"/>
                          <a:ea typeface="+mn-ea"/>
                          <a:cs typeface="+mn-cs"/>
                        </a:rPr>
                        <a:t>，書院為考生提供教育。</a:t>
                      </a:r>
                      <a:endParaRPr lang="zh-TW" altLang="zh-HK" sz="1800" kern="1200" dirty="0">
                        <a:solidFill>
                          <a:schemeClr val="dk1"/>
                        </a:solidFill>
                        <a:effectLst/>
                        <a:latin typeface="+mn-lt"/>
                        <a:ea typeface="+mn-ea"/>
                        <a:cs typeface="+mn-cs"/>
                      </a:endParaRPr>
                    </a:p>
                    <a:p>
                      <a:r>
                        <a:rPr lang="en-US" altLang="zh-HK" sz="1800" kern="1200" dirty="0">
                          <a:solidFill>
                            <a:schemeClr val="dk1"/>
                          </a:solidFill>
                          <a:effectLst/>
                          <a:latin typeface="+mn-lt"/>
                          <a:ea typeface="+mn-ea"/>
                          <a:cs typeface="+mn-cs"/>
                        </a:rPr>
                        <a:t>The Song Dynasty adopted </a:t>
                      </a:r>
                      <a:r>
                        <a:rPr lang="en-US" altLang="zh-HK" sz="1800" kern="1200" dirty="0">
                          <a:solidFill>
                            <a:schemeClr val="tx1"/>
                          </a:solidFill>
                          <a:effectLst/>
                          <a:latin typeface="+mn-lt"/>
                          <a:ea typeface="+mn-ea"/>
                          <a:cs typeface="+mn-cs"/>
                        </a:rPr>
                        <a:t>_________________</a:t>
                      </a:r>
                      <a:r>
                        <a:rPr lang="en-US" altLang="zh-HK" sz="1800" kern="1200" dirty="0">
                          <a:solidFill>
                            <a:schemeClr val="dk1"/>
                          </a:solidFill>
                          <a:effectLst/>
                          <a:latin typeface="+mn-lt"/>
                          <a:ea typeface="+mn-ea"/>
                          <a:cs typeface="+mn-cs"/>
                        </a:rPr>
                        <a:t> . Academies were established to provide potential candidates with schooling.</a:t>
                      </a:r>
                      <a:r>
                        <a:rPr lang="zh-TW" altLang="zh-HK" dirty="0">
                          <a:effectLst/>
                        </a:rPr>
                        <a:t> </a:t>
                      </a:r>
                      <a:endParaRPr lang="zh-HK" altLang="en-US" dirty="0"/>
                    </a:p>
                  </a:txBody>
                  <a:tcPr/>
                </a:tc>
                <a:tc>
                  <a:txBody>
                    <a:bodyPr/>
                    <a:lstStyle/>
                    <a:p>
                      <a:r>
                        <a:rPr lang="en-US" altLang="zh-HK" sz="1800" kern="1200" dirty="0">
                          <a:solidFill>
                            <a:schemeClr val="tx1"/>
                          </a:solidFill>
                          <a:effectLst/>
                          <a:latin typeface="+mn-lt"/>
                          <a:ea typeface="+mn-ea"/>
                          <a:cs typeface="+mn-cs"/>
                        </a:rPr>
                        <a:t>_____</a:t>
                      </a:r>
                      <a:r>
                        <a:rPr lang="en-US" altLang="zh-HK" sz="1800" kern="1200" dirty="0">
                          <a:solidFill>
                            <a:schemeClr val="dk1"/>
                          </a:solidFill>
                          <a:effectLst/>
                          <a:latin typeface="+mn-lt"/>
                          <a:ea typeface="+mn-ea"/>
                          <a:cs typeface="+mn-cs"/>
                        </a:rPr>
                        <a:t> </a:t>
                      </a:r>
                      <a:r>
                        <a:rPr lang="zh-HK" altLang="zh-HK" sz="1800" kern="1200" dirty="0">
                          <a:solidFill>
                            <a:schemeClr val="dk1"/>
                          </a:solidFill>
                          <a:effectLst/>
                          <a:latin typeface="+mn-lt"/>
                          <a:ea typeface="+mn-ea"/>
                          <a:cs typeface="+mn-cs"/>
                        </a:rPr>
                        <a:t>興起和</a:t>
                      </a:r>
                      <a:r>
                        <a:rPr lang="en-US" altLang="zh-HK" sz="1800" u="none" kern="1200" dirty="0">
                          <a:solidFill>
                            <a:schemeClr val="dk1"/>
                          </a:solidFill>
                          <a:effectLst/>
                          <a:latin typeface="+mn-lt"/>
                          <a:ea typeface="+mn-ea"/>
                          <a:cs typeface="+mn-cs"/>
                        </a:rPr>
                        <a:t> _______</a:t>
                      </a:r>
                      <a:r>
                        <a:rPr lang="zh-HK" altLang="zh-HK" sz="1800" kern="1200" dirty="0">
                          <a:solidFill>
                            <a:schemeClr val="dk1"/>
                          </a:solidFill>
                          <a:effectLst/>
                          <a:latin typeface="+mn-lt"/>
                          <a:ea typeface="+mn-ea"/>
                          <a:cs typeface="+mn-cs"/>
                        </a:rPr>
                        <a:t>發展，社會需要有一定文化知識的勞動者和經營管理者。</a:t>
                      </a:r>
                      <a:r>
                        <a:rPr lang="en-US" altLang="zh-HK" sz="1800" kern="1200" dirty="0">
                          <a:solidFill>
                            <a:schemeClr val="dk1"/>
                          </a:solidFill>
                          <a:effectLst/>
                          <a:latin typeface="+mn-lt"/>
                          <a:ea typeface="+mn-ea"/>
                          <a:cs typeface="+mn-cs"/>
                        </a:rPr>
                        <a:t>Due to the growth of </a:t>
                      </a:r>
                      <a:r>
                        <a:rPr lang="en-US" altLang="zh-HK" sz="1800" kern="1200" dirty="0">
                          <a:solidFill>
                            <a:schemeClr val="tx1"/>
                          </a:solidFill>
                          <a:effectLst/>
                          <a:latin typeface="+mn-lt"/>
                          <a:ea typeface="+mn-ea"/>
                          <a:cs typeface="+mn-cs"/>
                        </a:rPr>
                        <a:t>___________</a:t>
                      </a:r>
                      <a:r>
                        <a:rPr lang="en-US" altLang="zh-HK" sz="1800" u="none" kern="1200" dirty="0">
                          <a:solidFill>
                            <a:schemeClr val="dk1"/>
                          </a:solidFill>
                          <a:effectLst/>
                          <a:latin typeface="+mn-lt"/>
                          <a:ea typeface="+mn-ea"/>
                          <a:cs typeface="+mn-cs"/>
                        </a:rPr>
                        <a:t>,</a:t>
                      </a:r>
                    </a:p>
                    <a:p>
                      <a:r>
                        <a:rPr lang="en-US" altLang="zh-HK" sz="1800" u="none" kern="1200" dirty="0">
                          <a:solidFill>
                            <a:schemeClr val="dk1"/>
                          </a:solidFill>
                          <a:effectLst/>
                          <a:latin typeface="+mn-lt"/>
                          <a:ea typeface="+mn-ea"/>
                          <a:cs typeface="+mn-cs"/>
                        </a:rPr>
                        <a:t>____________________, </a:t>
                      </a:r>
                      <a:r>
                        <a:rPr lang="en-US" altLang="zh-HK" sz="1800" kern="1200" dirty="0">
                          <a:solidFill>
                            <a:schemeClr val="dk1"/>
                          </a:solidFill>
                          <a:effectLst/>
                          <a:latin typeface="+mn-lt"/>
                          <a:ea typeface="+mn-ea"/>
                          <a:cs typeface="+mn-cs"/>
                        </a:rPr>
                        <a:t>there was a growing demand for literate labors and administrators in the society.</a:t>
                      </a:r>
                      <a:r>
                        <a:rPr lang="zh-TW" altLang="zh-HK" dirty="0">
                          <a:effectLst/>
                        </a:rPr>
                        <a:t> </a:t>
                      </a:r>
                      <a:endParaRPr lang="zh-HK" altLang="en-US" dirty="0"/>
                    </a:p>
                  </a:txBody>
                  <a:tcPr/>
                </a:tc>
                <a:extLst>
                  <a:ext uri="{0D108BD9-81ED-4DB2-BD59-A6C34878D82A}">
                    <a16:rowId xmlns:a16="http://schemas.microsoft.com/office/drawing/2014/main" val="3343250220"/>
                  </a:ext>
                </a:extLst>
              </a:tr>
            </a:tbl>
          </a:graphicData>
        </a:graphic>
      </p:graphicFrame>
      <p:sp>
        <p:nvSpPr>
          <p:cNvPr id="5" name="文字方塊 4">
            <a:extLst>
              <a:ext uri="{FF2B5EF4-FFF2-40B4-BE49-F238E27FC236}">
                <a16:creationId xmlns:a16="http://schemas.microsoft.com/office/drawing/2014/main" id="{73F51498-1864-8072-F9F0-A4E26C4CD357}"/>
              </a:ext>
            </a:extLst>
          </p:cNvPr>
          <p:cNvSpPr txBox="1"/>
          <p:nvPr/>
        </p:nvSpPr>
        <p:spPr>
          <a:xfrm>
            <a:off x="2212374" y="3523235"/>
            <a:ext cx="1717589" cy="369332"/>
          </a:xfrm>
          <a:prstGeom prst="rect">
            <a:avLst/>
          </a:prstGeom>
          <a:noFill/>
        </p:spPr>
        <p:txBody>
          <a:bodyPr wrap="square" rtlCol="0">
            <a:spAutoFit/>
          </a:bodyPr>
          <a:lstStyle/>
          <a:p>
            <a:r>
              <a:rPr lang="zh-HK" altLang="zh-HK" dirty="0">
                <a:solidFill>
                  <a:srgbClr val="FF0000"/>
                </a:solidFill>
              </a:rPr>
              <a:t>文人政治</a:t>
            </a:r>
            <a:endParaRPr kumimoji="1" lang="zh-HK" altLang="en-US" dirty="0">
              <a:solidFill>
                <a:srgbClr val="FF0000"/>
              </a:solidFill>
            </a:endParaRPr>
          </a:p>
        </p:txBody>
      </p:sp>
      <p:sp>
        <p:nvSpPr>
          <p:cNvPr id="6" name="文字方塊 5">
            <a:extLst>
              <a:ext uri="{FF2B5EF4-FFF2-40B4-BE49-F238E27FC236}">
                <a16:creationId xmlns:a16="http://schemas.microsoft.com/office/drawing/2014/main" id="{CC5C51B7-676D-3501-0C65-35DF12822C64}"/>
              </a:ext>
            </a:extLst>
          </p:cNvPr>
          <p:cNvSpPr txBox="1"/>
          <p:nvPr/>
        </p:nvSpPr>
        <p:spPr>
          <a:xfrm>
            <a:off x="1288191" y="4363856"/>
            <a:ext cx="3682314" cy="369332"/>
          </a:xfrm>
          <a:prstGeom prst="rect">
            <a:avLst/>
          </a:prstGeom>
          <a:noFill/>
        </p:spPr>
        <p:txBody>
          <a:bodyPr wrap="square" rtlCol="0">
            <a:spAutoFit/>
          </a:bodyPr>
          <a:lstStyle/>
          <a:p>
            <a:r>
              <a:rPr lang="en-US" altLang="zh-HK" dirty="0">
                <a:solidFill>
                  <a:srgbClr val="FF0000"/>
                </a:solidFill>
              </a:rPr>
              <a:t>bureaucratic politics</a:t>
            </a:r>
            <a:endParaRPr kumimoji="1" lang="zh-HK" altLang="en-US" dirty="0">
              <a:solidFill>
                <a:srgbClr val="FF0000"/>
              </a:solidFill>
            </a:endParaRPr>
          </a:p>
        </p:txBody>
      </p:sp>
      <p:sp>
        <p:nvSpPr>
          <p:cNvPr id="7" name="文字方塊 6">
            <a:extLst>
              <a:ext uri="{FF2B5EF4-FFF2-40B4-BE49-F238E27FC236}">
                <a16:creationId xmlns:a16="http://schemas.microsoft.com/office/drawing/2014/main" id="{4949D002-0313-E478-E64B-943135B98A0B}"/>
              </a:ext>
            </a:extLst>
          </p:cNvPr>
          <p:cNvSpPr txBox="1"/>
          <p:nvPr/>
        </p:nvSpPr>
        <p:spPr>
          <a:xfrm>
            <a:off x="4386136" y="3514541"/>
            <a:ext cx="827903" cy="369332"/>
          </a:xfrm>
          <a:prstGeom prst="rect">
            <a:avLst/>
          </a:prstGeom>
          <a:noFill/>
        </p:spPr>
        <p:txBody>
          <a:bodyPr wrap="square" rtlCol="0">
            <a:spAutoFit/>
          </a:bodyPr>
          <a:lstStyle/>
          <a:p>
            <a:r>
              <a:rPr lang="zh-HK" altLang="zh-HK" dirty="0">
                <a:solidFill>
                  <a:srgbClr val="FF0000"/>
                </a:solidFill>
              </a:rPr>
              <a:t>城市</a:t>
            </a:r>
            <a:endParaRPr kumimoji="1" lang="zh-HK" altLang="en-US" dirty="0">
              <a:solidFill>
                <a:srgbClr val="FF0000"/>
              </a:solidFill>
            </a:endParaRPr>
          </a:p>
        </p:txBody>
      </p:sp>
      <p:sp>
        <p:nvSpPr>
          <p:cNvPr id="8" name="文字方塊 7">
            <a:extLst>
              <a:ext uri="{FF2B5EF4-FFF2-40B4-BE49-F238E27FC236}">
                <a16:creationId xmlns:a16="http://schemas.microsoft.com/office/drawing/2014/main" id="{E0A17B38-F8D3-C1DA-6C1D-FC297BE2783A}"/>
              </a:ext>
            </a:extLst>
          </p:cNvPr>
          <p:cNvSpPr txBox="1"/>
          <p:nvPr/>
        </p:nvSpPr>
        <p:spPr>
          <a:xfrm>
            <a:off x="5670212" y="3514541"/>
            <a:ext cx="877329" cy="369332"/>
          </a:xfrm>
          <a:prstGeom prst="rect">
            <a:avLst/>
          </a:prstGeom>
          <a:noFill/>
        </p:spPr>
        <p:txBody>
          <a:bodyPr wrap="square" rtlCol="0">
            <a:spAutoFit/>
          </a:bodyPr>
          <a:lstStyle/>
          <a:p>
            <a:r>
              <a:rPr lang="zh-HK" altLang="zh-HK" dirty="0">
                <a:solidFill>
                  <a:srgbClr val="FF0000"/>
                </a:solidFill>
              </a:rPr>
              <a:t>工商業</a:t>
            </a:r>
            <a:endParaRPr kumimoji="1" lang="zh-HK" altLang="en-US" dirty="0">
              <a:solidFill>
                <a:srgbClr val="FF0000"/>
              </a:solidFill>
            </a:endParaRPr>
          </a:p>
        </p:txBody>
      </p:sp>
      <p:sp>
        <p:nvSpPr>
          <p:cNvPr id="9" name="文字方塊 8">
            <a:extLst>
              <a:ext uri="{FF2B5EF4-FFF2-40B4-BE49-F238E27FC236}">
                <a16:creationId xmlns:a16="http://schemas.microsoft.com/office/drawing/2014/main" id="{5424ADF3-C1AE-E1AA-879F-0E3793D2465B}"/>
              </a:ext>
            </a:extLst>
          </p:cNvPr>
          <p:cNvSpPr txBox="1"/>
          <p:nvPr/>
        </p:nvSpPr>
        <p:spPr>
          <a:xfrm>
            <a:off x="5880531" y="4363856"/>
            <a:ext cx="1371599" cy="369332"/>
          </a:xfrm>
          <a:prstGeom prst="rect">
            <a:avLst/>
          </a:prstGeom>
          <a:noFill/>
        </p:spPr>
        <p:txBody>
          <a:bodyPr wrap="square" rtlCol="0">
            <a:spAutoFit/>
          </a:bodyPr>
          <a:lstStyle/>
          <a:p>
            <a:r>
              <a:rPr lang="en-US" altLang="zh-HK" dirty="0">
                <a:solidFill>
                  <a:srgbClr val="FF0000"/>
                </a:solidFill>
              </a:rPr>
              <a:t>urbanization</a:t>
            </a:r>
            <a:endParaRPr kumimoji="1" lang="zh-HK" altLang="en-US" dirty="0">
              <a:solidFill>
                <a:srgbClr val="FF0000"/>
              </a:solidFill>
            </a:endParaRPr>
          </a:p>
        </p:txBody>
      </p:sp>
      <p:sp>
        <p:nvSpPr>
          <p:cNvPr id="10" name="文字方塊 9">
            <a:extLst>
              <a:ext uri="{FF2B5EF4-FFF2-40B4-BE49-F238E27FC236}">
                <a16:creationId xmlns:a16="http://schemas.microsoft.com/office/drawing/2014/main" id="{96F934E9-EB91-6757-A137-C7C6E3155FC6}"/>
              </a:ext>
            </a:extLst>
          </p:cNvPr>
          <p:cNvSpPr txBox="1"/>
          <p:nvPr/>
        </p:nvSpPr>
        <p:spPr>
          <a:xfrm>
            <a:off x="4308903" y="4656067"/>
            <a:ext cx="2594920" cy="369332"/>
          </a:xfrm>
          <a:prstGeom prst="rect">
            <a:avLst/>
          </a:prstGeom>
          <a:noFill/>
        </p:spPr>
        <p:txBody>
          <a:bodyPr wrap="square" rtlCol="0">
            <a:spAutoFit/>
          </a:bodyPr>
          <a:lstStyle/>
          <a:p>
            <a:r>
              <a:rPr lang="en-US" altLang="zh-HK" dirty="0">
                <a:solidFill>
                  <a:srgbClr val="FF0000"/>
                </a:solidFill>
              </a:rPr>
              <a:t>industry and commerce</a:t>
            </a:r>
            <a:endParaRPr kumimoji="1" lang="zh-HK" altLang="en-US" dirty="0">
              <a:solidFill>
                <a:srgbClr val="FF0000"/>
              </a:solidFill>
            </a:endParaRPr>
          </a:p>
        </p:txBody>
      </p:sp>
      <p:sp>
        <p:nvSpPr>
          <p:cNvPr id="2" name="Slide Number Placeholder 1"/>
          <p:cNvSpPr>
            <a:spLocks noGrp="1"/>
          </p:cNvSpPr>
          <p:nvPr>
            <p:ph type="sldNum" sz="quarter" idx="12"/>
          </p:nvPr>
        </p:nvSpPr>
        <p:spPr/>
        <p:txBody>
          <a:bodyPr/>
          <a:lstStyle/>
          <a:p>
            <a:fld id="{2729EEE3-0DB2-A54F-A712-C3D8D0C1A6BC}" type="slidenum">
              <a:rPr kumimoji="1" lang="zh-HK" altLang="en-US" smtClean="0"/>
              <a:t>29</a:t>
            </a:fld>
            <a:endParaRPr kumimoji="1" lang="zh-HK" altLang="en-US"/>
          </a:p>
        </p:txBody>
      </p:sp>
    </p:spTree>
    <p:extLst>
      <p:ext uri="{BB962C8B-B14F-4D97-AF65-F5344CB8AC3E}">
        <p14:creationId xmlns:p14="http://schemas.microsoft.com/office/powerpoint/2010/main" val="242780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additive="base">
                                        <p:cTn id="2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5A90CF-8FCC-8F8E-B9C8-CDCA312D2C81}"/>
              </a:ext>
            </a:extLst>
          </p:cNvPr>
          <p:cNvSpPr>
            <a:spLocks noGrp="1"/>
          </p:cNvSpPr>
          <p:nvPr>
            <p:ph type="title"/>
          </p:nvPr>
        </p:nvSpPr>
        <p:spPr>
          <a:xfrm>
            <a:off x="474963" y="365126"/>
            <a:ext cx="7886700" cy="1325563"/>
          </a:xfrm>
        </p:spPr>
        <p:txBody>
          <a:bodyPr>
            <a:normAutofit/>
          </a:bodyPr>
          <a:lstStyle/>
          <a:p>
            <a:r>
              <a:rPr lang="zh-HK" altLang="zh-HK" sz="3200" dirty="0">
                <a:latin typeface="+mn-lt"/>
              </a:rPr>
              <a:t>本節關鍵詞</a:t>
            </a:r>
            <a:r>
              <a:rPr lang="en-US" altLang="zh-HK" sz="3200" dirty="0">
                <a:latin typeface="+mn-lt"/>
              </a:rPr>
              <a:t>(Key Terms)</a:t>
            </a:r>
            <a:endParaRPr kumimoji="1" lang="zh-HK" altLang="en-US" sz="3200" dirty="0">
              <a:latin typeface="+mn-lt"/>
            </a:endParaRPr>
          </a:p>
        </p:txBody>
      </p:sp>
      <p:graphicFrame>
        <p:nvGraphicFramePr>
          <p:cNvPr id="7" name="表格 7">
            <a:extLst>
              <a:ext uri="{FF2B5EF4-FFF2-40B4-BE49-F238E27FC236}">
                <a16:creationId xmlns:a16="http://schemas.microsoft.com/office/drawing/2014/main" id="{2E1D3420-4DF4-6609-D30F-C128E95DF45E}"/>
              </a:ext>
            </a:extLst>
          </p:cNvPr>
          <p:cNvGraphicFramePr>
            <a:graphicFrameLocks noGrp="1"/>
          </p:cNvGraphicFramePr>
          <p:nvPr>
            <p:ph idx="1"/>
            <p:extLst>
              <p:ext uri="{D42A27DB-BD31-4B8C-83A1-F6EECF244321}">
                <p14:modId xmlns:p14="http://schemas.microsoft.com/office/powerpoint/2010/main" val="3047340601"/>
              </p:ext>
            </p:extLst>
          </p:nvPr>
        </p:nvGraphicFramePr>
        <p:xfrm>
          <a:off x="474963" y="1607911"/>
          <a:ext cx="8194074" cy="3683000"/>
        </p:xfrm>
        <a:graphic>
          <a:graphicData uri="http://schemas.openxmlformats.org/drawingml/2006/table">
            <a:tbl>
              <a:tblPr firstRow="1" bandRow="1">
                <a:tableStyleId>{5C22544A-7EE6-4342-B048-85BDC9FD1C3A}</a:tableStyleId>
              </a:tblPr>
              <a:tblGrid>
                <a:gridCol w="656360">
                  <a:extLst>
                    <a:ext uri="{9D8B030D-6E8A-4147-A177-3AD203B41FA5}">
                      <a16:colId xmlns:a16="http://schemas.microsoft.com/office/drawing/2014/main" val="3056302837"/>
                    </a:ext>
                  </a:extLst>
                </a:gridCol>
                <a:gridCol w="2261379">
                  <a:extLst>
                    <a:ext uri="{9D8B030D-6E8A-4147-A177-3AD203B41FA5}">
                      <a16:colId xmlns:a16="http://schemas.microsoft.com/office/drawing/2014/main" val="1008119339"/>
                    </a:ext>
                  </a:extLst>
                </a:gridCol>
                <a:gridCol w="2718487">
                  <a:extLst>
                    <a:ext uri="{9D8B030D-6E8A-4147-A177-3AD203B41FA5}">
                      <a16:colId xmlns:a16="http://schemas.microsoft.com/office/drawing/2014/main" val="2961953801"/>
                    </a:ext>
                  </a:extLst>
                </a:gridCol>
                <a:gridCol w="2557848">
                  <a:extLst>
                    <a:ext uri="{9D8B030D-6E8A-4147-A177-3AD203B41FA5}">
                      <a16:colId xmlns:a16="http://schemas.microsoft.com/office/drawing/2014/main" val="676072702"/>
                    </a:ext>
                  </a:extLst>
                </a:gridCol>
              </a:tblGrid>
              <a:tr h="370840">
                <a:tc>
                  <a:txBody>
                    <a:bodyPr/>
                    <a:lstStyle/>
                    <a:p>
                      <a:endParaRPr lang="zh-HK" altLang="en-US"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HK" altLang="zh-HK" sz="1800" b="1" kern="1200" dirty="0">
                          <a:solidFill>
                            <a:schemeClr val="lt1"/>
                          </a:solidFill>
                          <a:effectLst/>
                        </a:rPr>
                        <a:t>英文詞彙</a:t>
                      </a:r>
                      <a:r>
                        <a:rPr lang="zh-TW" altLang="zh-HK" sz="1800" dirty="0">
                          <a:effectLst/>
                        </a:rPr>
                        <a:t> </a:t>
                      </a:r>
                      <a:endParaRPr lang="en-US" altLang="zh-TW" sz="1800" dirty="0">
                        <a:effectLs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HK" altLang="zh-HK" sz="1800" b="1" kern="1200" dirty="0">
                          <a:solidFill>
                            <a:schemeClr val="lt1"/>
                          </a:solidFill>
                          <a:effectLst/>
                        </a:rPr>
                        <a:t>中文詞彙</a:t>
                      </a:r>
                      <a:r>
                        <a:rPr lang="en-US" altLang="zh-HK" sz="1800" b="1" kern="1200" dirty="0">
                          <a:solidFill>
                            <a:schemeClr val="lt1"/>
                          </a:solidFill>
                          <a:effectLst/>
                        </a:rPr>
                        <a:t>/</a:t>
                      </a:r>
                      <a:r>
                        <a:rPr lang="zh-HK" altLang="zh-HK" sz="1800" b="1" kern="1200" dirty="0">
                          <a:solidFill>
                            <a:schemeClr val="lt1"/>
                          </a:solidFill>
                          <a:effectLst/>
                        </a:rPr>
                        <a:t>粵語拼音</a:t>
                      </a:r>
                      <a:r>
                        <a:rPr lang="zh-TW" altLang="zh-HK" sz="1800" dirty="0">
                          <a:effectLst/>
                        </a:rPr>
                        <a:t> </a:t>
                      </a:r>
                      <a:endParaRPr lang="zh-HK" altLang="en-US"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HK" altLang="zh-HK" sz="1800" b="1" kern="1200" dirty="0">
                          <a:solidFill>
                            <a:schemeClr val="lt1"/>
                          </a:solidFill>
                          <a:effectLst/>
                        </a:rPr>
                        <a:t>中文詞彙</a:t>
                      </a:r>
                      <a:r>
                        <a:rPr lang="en-US" altLang="zh-HK" sz="1800" b="1" kern="1200" dirty="0">
                          <a:solidFill>
                            <a:schemeClr val="lt1"/>
                          </a:solidFill>
                          <a:effectLst/>
                        </a:rPr>
                        <a:t>/</a:t>
                      </a:r>
                      <a:r>
                        <a:rPr lang="zh-HK" altLang="zh-HK" sz="1800" b="1" kern="1200" dirty="0">
                          <a:solidFill>
                            <a:schemeClr val="lt1"/>
                          </a:solidFill>
                          <a:effectLst/>
                        </a:rPr>
                        <a:t>普通話拼音</a:t>
                      </a:r>
                      <a:r>
                        <a:rPr lang="zh-TW" altLang="zh-HK" sz="1800" dirty="0">
                          <a:effectLst/>
                        </a:rPr>
                        <a:t> </a:t>
                      </a:r>
                      <a:endParaRPr lang="zh-HK" altLang="en-US" sz="1800" dirty="0"/>
                    </a:p>
                    <a:p>
                      <a:endParaRPr lang="zh-HK" altLang="en-US" sz="1800" dirty="0"/>
                    </a:p>
                  </a:txBody>
                  <a:tcPr/>
                </a:tc>
                <a:extLst>
                  <a:ext uri="{0D108BD9-81ED-4DB2-BD59-A6C34878D82A}">
                    <a16:rowId xmlns:a16="http://schemas.microsoft.com/office/drawing/2014/main" val="1635511609"/>
                  </a:ext>
                </a:extLst>
              </a:tr>
              <a:tr h="370840">
                <a:tc>
                  <a:txBody>
                    <a:bodyPr/>
                    <a:lstStyle/>
                    <a:p>
                      <a:r>
                        <a:rPr lang="en-US" altLang="zh-HK" sz="1800" dirty="0"/>
                        <a:t>7</a:t>
                      </a:r>
                      <a:endParaRPr lang="zh-HK" altLang="en-US"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K" sz="1800" kern="1200" dirty="0">
                          <a:solidFill>
                            <a:schemeClr val="dk1"/>
                          </a:solidFill>
                          <a:effectLst/>
                          <a:latin typeface="+mn-lt"/>
                          <a:ea typeface="+mn-ea"/>
                          <a:cs typeface="+mn-cs"/>
                        </a:rPr>
                        <a:t>factional struggle between reformists (New Party) and anti-reformists (Old Party)</a:t>
                      </a:r>
                      <a:r>
                        <a:rPr lang="zh-TW" altLang="zh-HK" sz="1800" dirty="0">
                          <a:effectLst/>
                          <a:latin typeface="+mn-lt"/>
                        </a:rPr>
                        <a:t> </a:t>
                      </a:r>
                      <a:endParaRPr lang="zh-HK" altLang="en-US" sz="1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HK" sz="1800" kern="1200" dirty="0">
                          <a:solidFill>
                            <a:schemeClr val="dk1"/>
                          </a:solidFill>
                          <a:effectLst/>
                          <a:latin typeface="+mn-lt"/>
                          <a:ea typeface="+mn-ea"/>
                          <a:cs typeface="+mn-cs"/>
                        </a:rPr>
                        <a:t>新舊黨爭</a:t>
                      </a:r>
                      <a:r>
                        <a:rPr lang="en-US" altLang="zh-HK" sz="1800" kern="1200" dirty="0">
                          <a:solidFill>
                            <a:schemeClr val="dk1"/>
                          </a:solidFill>
                          <a:effectLst/>
                          <a:latin typeface="+mn-lt"/>
                          <a:ea typeface="+mn-ea"/>
                          <a:cs typeface="+mn-cs"/>
                        </a:rPr>
                        <a:t>(san1 gau6 dong2 zang1)</a:t>
                      </a:r>
                      <a:r>
                        <a:rPr lang="zh-TW" altLang="zh-HK" sz="1800" dirty="0">
                          <a:effectLst/>
                          <a:latin typeface="+mn-lt"/>
                        </a:rPr>
                        <a:t> </a:t>
                      </a:r>
                      <a:endParaRPr lang="zh-HK" altLang="en-US" sz="1800" dirty="0">
                        <a:latin typeface="+mn-lt"/>
                      </a:endParaRPr>
                    </a:p>
                    <a:p>
                      <a:endParaRPr lang="zh-HK" altLang="en-US"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HK" sz="1800" kern="1200" dirty="0">
                          <a:solidFill>
                            <a:schemeClr val="dk1"/>
                          </a:solidFill>
                          <a:effectLst/>
                          <a:latin typeface="+mn-lt"/>
                          <a:ea typeface="+mn-ea"/>
                          <a:cs typeface="+mn-cs"/>
                        </a:rPr>
                        <a:t>新舊黨爭</a:t>
                      </a:r>
                      <a:r>
                        <a:rPr lang="en-US" altLang="zh-HK" sz="1800" kern="1200" dirty="0">
                          <a:solidFill>
                            <a:schemeClr val="dk1"/>
                          </a:solidFill>
                          <a:effectLst/>
                          <a:latin typeface="+mn-lt"/>
                          <a:ea typeface="+mn-ea"/>
                          <a:cs typeface="+mn-cs"/>
                        </a:rPr>
                        <a:t>(</a:t>
                      </a:r>
                      <a:r>
                        <a:rPr lang="en-US" altLang="zh-HK" sz="1800" kern="1200" dirty="0" err="1">
                          <a:solidFill>
                            <a:schemeClr val="dk1"/>
                          </a:solidFill>
                          <a:effectLst/>
                          <a:latin typeface="+mn-lt"/>
                          <a:ea typeface="+mn-ea"/>
                          <a:cs typeface="+mn-cs"/>
                        </a:rPr>
                        <a:t>xīn</a:t>
                      </a:r>
                      <a:r>
                        <a:rPr lang="en-US" altLang="zh-HK" sz="1800" kern="1200" dirty="0">
                          <a:solidFill>
                            <a:schemeClr val="dk1"/>
                          </a:solidFill>
                          <a:effectLst/>
                          <a:latin typeface="+mn-lt"/>
                          <a:ea typeface="+mn-ea"/>
                          <a:cs typeface="+mn-cs"/>
                        </a:rPr>
                        <a:t> </a:t>
                      </a:r>
                      <a:r>
                        <a:rPr lang="en-US" altLang="zh-HK" sz="1800" kern="1200" dirty="0" err="1">
                          <a:solidFill>
                            <a:schemeClr val="dk1"/>
                          </a:solidFill>
                          <a:effectLst/>
                          <a:latin typeface="+mn-lt"/>
                          <a:ea typeface="+mn-ea"/>
                          <a:cs typeface="+mn-cs"/>
                        </a:rPr>
                        <a:t>jiù</a:t>
                      </a:r>
                      <a:r>
                        <a:rPr lang="en-US" altLang="zh-HK" sz="1800" kern="1200" dirty="0">
                          <a:solidFill>
                            <a:schemeClr val="dk1"/>
                          </a:solidFill>
                          <a:effectLst/>
                          <a:latin typeface="+mn-lt"/>
                          <a:ea typeface="+mn-ea"/>
                          <a:cs typeface="+mn-cs"/>
                        </a:rPr>
                        <a:t> </a:t>
                      </a:r>
                      <a:r>
                        <a:rPr lang="en-US" altLang="zh-HK" sz="1800" kern="1200" dirty="0" err="1">
                          <a:solidFill>
                            <a:schemeClr val="dk1"/>
                          </a:solidFill>
                          <a:effectLst/>
                          <a:latin typeface="+mn-lt"/>
                          <a:ea typeface="+mn-ea"/>
                          <a:cs typeface="+mn-cs"/>
                        </a:rPr>
                        <a:t>dǎng</a:t>
                      </a:r>
                      <a:r>
                        <a:rPr lang="en-US" altLang="zh-HK" sz="1800" kern="1200" dirty="0">
                          <a:solidFill>
                            <a:schemeClr val="dk1"/>
                          </a:solidFill>
                          <a:effectLst/>
                          <a:latin typeface="+mn-lt"/>
                          <a:ea typeface="+mn-ea"/>
                          <a:cs typeface="+mn-cs"/>
                        </a:rPr>
                        <a:t> </a:t>
                      </a:r>
                      <a:r>
                        <a:rPr lang="en-US" altLang="zh-HK" sz="1800" kern="1200" dirty="0" err="1">
                          <a:solidFill>
                            <a:schemeClr val="dk1"/>
                          </a:solidFill>
                          <a:effectLst/>
                          <a:latin typeface="+mn-lt"/>
                          <a:ea typeface="+mn-ea"/>
                          <a:cs typeface="+mn-cs"/>
                        </a:rPr>
                        <a:t>zhēng</a:t>
                      </a:r>
                      <a:r>
                        <a:rPr lang="en-US" altLang="zh-HK" sz="1800" kern="1200" dirty="0">
                          <a:solidFill>
                            <a:schemeClr val="dk1"/>
                          </a:solidFill>
                          <a:effectLst/>
                          <a:latin typeface="+mn-lt"/>
                          <a:ea typeface="+mn-ea"/>
                          <a:cs typeface="+mn-cs"/>
                        </a:rPr>
                        <a:t>)</a:t>
                      </a:r>
                      <a:r>
                        <a:rPr lang="zh-TW" altLang="zh-HK" sz="1800" dirty="0">
                          <a:effectLst/>
                          <a:latin typeface="+mn-lt"/>
                        </a:rPr>
                        <a:t> </a:t>
                      </a:r>
                      <a:endParaRPr lang="zh-HK" altLang="en-US" sz="1800" dirty="0">
                        <a:latin typeface="+mn-lt"/>
                      </a:endParaRPr>
                    </a:p>
                    <a:p>
                      <a:endParaRPr lang="zh-HK" altLang="en-US" sz="1800" dirty="0"/>
                    </a:p>
                  </a:txBody>
                  <a:tcPr/>
                </a:tc>
                <a:extLst>
                  <a:ext uri="{0D108BD9-81ED-4DB2-BD59-A6C34878D82A}">
                    <a16:rowId xmlns:a16="http://schemas.microsoft.com/office/drawing/2014/main" val="2044723566"/>
                  </a:ext>
                </a:extLst>
              </a:tr>
              <a:tr h="370840">
                <a:tc>
                  <a:txBody>
                    <a:bodyPr/>
                    <a:lstStyle/>
                    <a:p>
                      <a:r>
                        <a:rPr lang="en-US" altLang="zh-HK" sz="1800" dirty="0"/>
                        <a:t>8</a:t>
                      </a:r>
                      <a:endParaRPr lang="zh-HK" altLang="en-US" sz="1800" dirty="0"/>
                    </a:p>
                  </a:txBody>
                  <a:tcPr/>
                </a:tc>
                <a:tc>
                  <a:txBody>
                    <a:bodyPr/>
                    <a:lstStyle/>
                    <a:p>
                      <a:r>
                        <a:rPr lang="en-US" altLang="zh-HK" sz="1800" kern="1200" dirty="0">
                          <a:solidFill>
                            <a:schemeClr val="dk1"/>
                          </a:solidFill>
                          <a:effectLst/>
                        </a:rPr>
                        <a:t>Liao</a:t>
                      </a:r>
                      <a:r>
                        <a:rPr lang="zh-TW" altLang="zh-HK" sz="1800" dirty="0">
                          <a:effectLst/>
                        </a:rPr>
                        <a:t> </a:t>
                      </a:r>
                      <a:endParaRPr lang="zh-HK" altLang="en-US" sz="1800" dirty="0"/>
                    </a:p>
                  </a:txBody>
                  <a:tcPr/>
                </a:tc>
                <a:tc>
                  <a:txBody>
                    <a:bodyPr/>
                    <a:lstStyle/>
                    <a:p>
                      <a:r>
                        <a:rPr lang="zh-TW" altLang="zh-HK" sz="1800" kern="1200" dirty="0">
                          <a:solidFill>
                            <a:schemeClr val="dk1"/>
                          </a:solidFill>
                          <a:effectLst/>
                        </a:rPr>
                        <a:t>遼</a:t>
                      </a:r>
                      <a:r>
                        <a:rPr lang="en-US" altLang="zh-HK" sz="1800" kern="1200" dirty="0">
                          <a:solidFill>
                            <a:schemeClr val="dk1"/>
                          </a:solidFill>
                          <a:effectLst/>
                        </a:rPr>
                        <a:t>(liu4)</a:t>
                      </a:r>
                      <a:r>
                        <a:rPr lang="zh-TW" altLang="zh-HK" sz="1800" dirty="0">
                          <a:effectLst/>
                        </a:rPr>
                        <a:t> </a:t>
                      </a:r>
                      <a:endParaRPr lang="zh-HK" altLang="en-US" sz="1800" dirty="0"/>
                    </a:p>
                  </a:txBody>
                  <a:tcPr/>
                </a:tc>
                <a:tc>
                  <a:txBody>
                    <a:bodyPr/>
                    <a:lstStyle/>
                    <a:p>
                      <a:r>
                        <a:rPr lang="zh-TW" altLang="zh-HK" sz="1800" kern="1200" dirty="0">
                          <a:solidFill>
                            <a:schemeClr val="dk1"/>
                          </a:solidFill>
                          <a:effectLst/>
                        </a:rPr>
                        <a:t>遼</a:t>
                      </a:r>
                      <a:r>
                        <a:rPr lang="en-US" altLang="zh-HK" sz="1800" kern="1200" dirty="0">
                          <a:solidFill>
                            <a:schemeClr val="dk1"/>
                          </a:solidFill>
                          <a:effectLst/>
                        </a:rPr>
                        <a:t>(</a:t>
                      </a:r>
                      <a:r>
                        <a:rPr lang="en-US" altLang="zh-HK" sz="1800" kern="1200" dirty="0" err="1">
                          <a:solidFill>
                            <a:schemeClr val="dk1"/>
                          </a:solidFill>
                          <a:effectLst/>
                        </a:rPr>
                        <a:t>Liáo</a:t>
                      </a:r>
                      <a:r>
                        <a:rPr lang="en-US" altLang="zh-HK" sz="1800" kern="1200" dirty="0">
                          <a:solidFill>
                            <a:schemeClr val="dk1"/>
                          </a:solidFill>
                          <a:effectLst/>
                        </a:rPr>
                        <a:t>)</a:t>
                      </a:r>
                      <a:r>
                        <a:rPr lang="zh-TW" altLang="zh-HK" sz="1800" dirty="0">
                          <a:effectLst/>
                        </a:rPr>
                        <a:t> </a:t>
                      </a:r>
                      <a:endParaRPr lang="zh-HK" altLang="en-US" sz="1800" dirty="0"/>
                    </a:p>
                  </a:txBody>
                  <a:tcPr/>
                </a:tc>
                <a:extLst>
                  <a:ext uri="{0D108BD9-81ED-4DB2-BD59-A6C34878D82A}">
                    <a16:rowId xmlns:a16="http://schemas.microsoft.com/office/drawing/2014/main" val="448703340"/>
                  </a:ext>
                </a:extLst>
              </a:tr>
              <a:tr h="370840">
                <a:tc>
                  <a:txBody>
                    <a:bodyPr/>
                    <a:lstStyle/>
                    <a:p>
                      <a:r>
                        <a:rPr lang="en-US" altLang="zh-HK" sz="1800" dirty="0"/>
                        <a:t>9</a:t>
                      </a:r>
                      <a:endParaRPr lang="zh-HK" altLang="en-US" sz="1800" dirty="0"/>
                    </a:p>
                  </a:txBody>
                  <a:tcPr/>
                </a:tc>
                <a:tc>
                  <a:txBody>
                    <a:bodyPr/>
                    <a:lstStyle/>
                    <a:p>
                      <a:r>
                        <a:rPr lang="en-US" altLang="zh-HK" sz="1800" kern="1200" dirty="0" err="1">
                          <a:solidFill>
                            <a:schemeClr val="dk1"/>
                          </a:solidFill>
                          <a:effectLst/>
                        </a:rPr>
                        <a:t>Jin</a:t>
                      </a:r>
                      <a:r>
                        <a:rPr lang="zh-TW" altLang="zh-HK" sz="1800" dirty="0">
                          <a:effectLst/>
                        </a:rPr>
                        <a:t> </a:t>
                      </a:r>
                      <a:endParaRPr lang="zh-HK" altLang="en-US" sz="1800" dirty="0"/>
                    </a:p>
                  </a:txBody>
                  <a:tcPr/>
                </a:tc>
                <a:tc>
                  <a:txBody>
                    <a:bodyPr/>
                    <a:lstStyle/>
                    <a:p>
                      <a:r>
                        <a:rPr lang="zh-TW" altLang="zh-HK" sz="1800" kern="1200" dirty="0">
                          <a:solidFill>
                            <a:schemeClr val="dk1"/>
                          </a:solidFill>
                          <a:effectLst/>
                        </a:rPr>
                        <a:t>金</a:t>
                      </a:r>
                      <a:r>
                        <a:rPr lang="en-US" altLang="zh-HK" sz="1800" kern="1200" dirty="0">
                          <a:solidFill>
                            <a:schemeClr val="dk1"/>
                          </a:solidFill>
                          <a:effectLst/>
                        </a:rPr>
                        <a:t>(gam1)</a:t>
                      </a:r>
                      <a:r>
                        <a:rPr lang="zh-TW" altLang="zh-HK" sz="1800" dirty="0">
                          <a:effectLst/>
                        </a:rPr>
                        <a:t> </a:t>
                      </a:r>
                      <a:endParaRPr lang="zh-HK" altLang="en-US" sz="1800" dirty="0"/>
                    </a:p>
                  </a:txBody>
                  <a:tcPr/>
                </a:tc>
                <a:tc>
                  <a:txBody>
                    <a:bodyPr/>
                    <a:lstStyle/>
                    <a:p>
                      <a:r>
                        <a:rPr lang="zh-TW" altLang="zh-HK" sz="1800" kern="1200" dirty="0">
                          <a:solidFill>
                            <a:schemeClr val="dk1"/>
                          </a:solidFill>
                          <a:effectLst/>
                        </a:rPr>
                        <a:t>金</a:t>
                      </a:r>
                      <a:r>
                        <a:rPr lang="en-US" altLang="zh-HK" sz="1800" kern="1200" dirty="0">
                          <a:solidFill>
                            <a:schemeClr val="dk1"/>
                          </a:solidFill>
                          <a:effectLst/>
                        </a:rPr>
                        <a:t>(</a:t>
                      </a:r>
                      <a:r>
                        <a:rPr lang="en-US" altLang="zh-HK" sz="1800" kern="1200" dirty="0" err="1">
                          <a:solidFill>
                            <a:schemeClr val="dk1"/>
                          </a:solidFill>
                          <a:effectLst/>
                        </a:rPr>
                        <a:t>Jīn</a:t>
                      </a:r>
                      <a:r>
                        <a:rPr lang="en-US" altLang="zh-HK" sz="1800" kern="1200" dirty="0">
                          <a:solidFill>
                            <a:schemeClr val="dk1"/>
                          </a:solidFill>
                          <a:effectLst/>
                        </a:rPr>
                        <a:t>)</a:t>
                      </a:r>
                      <a:r>
                        <a:rPr lang="zh-TW" altLang="zh-HK" sz="1800" dirty="0">
                          <a:effectLst/>
                        </a:rPr>
                        <a:t> </a:t>
                      </a:r>
                      <a:endParaRPr lang="zh-HK" altLang="en-US" sz="1800" dirty="0"/>
                    </a:p>
                  </a:txBody>
                  <a:tcPr/>
                </a:tc>
                <a:extLst>
                  <a:ext uri="{0D108BD9-81ED-4DB2-BD59-A6C34878D82A}">
                    <a16:rowId xmlns:a16="http://schemas.microsoft.com/office/drawing/2014/main" val="1315095166"/>
                  </a:ext>
                </a:extLst>
              </a:tr>
              <a:tr h="370840">
                <a:tc>
                  <a:txBody>
                    <a:bodyPr/>
                    <a:lstStyle/>
                    <a:p>
                      <a:r>
                        <a:rPr lang="en-US" altLang="zh-HK" sz="1800" dirty="0"/>
                        <a:t>10</a:t>
                      </a:r>
                      <a:endParaRPr lang="zh-HK" altLang="en-US" sz="1800" dirty="0"/>
                    </a:p>
                  </a:txBody>
                  <a:tcPr/>
                </a:tc>
                <a:tc>
                  <a:txBody>
                    <a:bodyPr/>
                    <a:lstStyle/>
                    <a:p>
                      <a:r>
                        <a:rPr lang="en-US" altLang="zh-HK" sz="1800" kern="1200" dirty="0">
                          <a:solidFill>
                            <a:schemeClr val="dk1"/>
                          </a:solidFill>
                          <a:effectLst/>
                        </a:rPr>
                        <a:t>Yue Fei</a:t>
                      </a:r>
                      <a:r>
                        <a:rPr lang="zh-TW" altLang="zh-HK" sz="1800" dirty="0">
                          <a:effectLst/>
                        </a:rPr>
                        <a:t> </a:t>
                      </a:r>
                      <a:endParaRPr lang="zh-HK" altLang="en-US" sz="1800" dirty="0"/>
                    </a:p>
                  </a:txBody>
                  <a:tcPr/>
                </a:tc>
                <a:tc>
                  <a:txBody>
                    <a:bodyPr/>
                    <a:lstStyle/>
                    <a:p>
                      <a:r>
                        <a:rPr lang="zh-TW" altLang="zh-HK" sz="1800" kern="1200" dirty="0">
                          <a:solidFill>
                            <a:schemeClr val="dk1"/>
                          </a:solidFill>
                          <a:effectLst/>
                        </a:rPr>
                        <a:t>岳飛</a:t>
                      </a:r>
                      <a:r>
                        <a:rPr lang="en-US" altLang="zh-HK" sz="1800" kern="1200" dirty="0">
                          <a:solidFill>
                            <a:schemeClr val="dk1"/>
                          </a:solidFill>
                          <a:effectLst/>
                        </a:rPr>
                        <a:t>(ngok6 fei1)</a:t>
                      </a:r>
                      <a:r>
                        <a:rPr lang="zh-TW" altLang="zh-HK" sz="1800" dirty="0">
                          <a:effectLst/>
                        </a:rPr>
                        <a:t> </a:t>
                      </a:r>
                      <a:endParaRPr lang="zh-HK" altLang="en-US" sz="1800" dirty="0"/>
                    </a:p>
                  </a:txBody>
                  <a:tcPr/>
                </a:tc>
                <a:tc>
                  <a:txBody>
                    <a:bodyPr/>
                    <a:lstStyle/>
                    <a:p>
                      <a:r>
                        <a:rPr lang="zh-TW" altLang="zh-HK" sz="1800" kern="1200" dirty="0">
                          <a:solidFill>
                            <a:schemeClr val="dk1"/>
                          </a:solidFill>
                          <a:effectLst/>
                        </a:rPr>
                        <a:t>岳飛</a:t>
                      </a:r>
                      <a:r>
                        <a:rPr lang="en-US" altLang="zh-HK" sz="1800" kern="1200" dirty="0">
                          <a:solidFill>
                            <a:schemeClr val="dk1"/>
                          </a:solidFill>
                          <a:effectLst/>
                        </a:rPr>
                        <a:t>(</a:t>
                      </a:r>
                      <a:r>
                        <a:rPr lang="en-US" altLang="zh-HK" sz="1800" kern="1200" dirty="0" err="1">
                          <a:solidFill>
                            <a:schemeClr val="dk1"/>
                          </a:solidFill>
                          <a:effectLst/>
                        </a:rPr>
                        <a:t>Yuè</a:t>
                      </a:r>
                      <a:r>
                        <a:rPr lang="en-US" altLang="zh-HK" sz="1800" kern="1200" dirty="0">
                          <a:solidFill>
                            <a:schemeClr val="dk1"/>
                          </a:solidFill>
                          <a:effectLst/>
                        </a:rPr>
                        <a:t> </a:t>
                      </a:r>
                      <a:r>
                        <a:rPr lang="en-US" altLang="zh-HK" sz="1800" kern="1200" dirty="0" err="1">
                          <a:solidFill>
                            <a:schemeClr val="dk1"/>
                          </a:solidFill>
                          <a:effectLst/>
                        </a:rPr>
                        <a:t>Fēi</a:t>
                      </a:r>
                      <a:r>
                        <a:rPr lang="en-US" altLang="zh-HK" sz="1800" kern="1200" dirty="0">
                          <a:solidFill>
                            <a:schemeClr val="dk1"/>
                          </a:solidFill>
                          <a:effectLst/>
                        </a:rPr>
                        <a:t>)</a:t>
                      </a:r>
                      <a:r>
                        <a:rPr lang="zh-TW" altLang="zh-HK" sz="1800" dirty="0">
                          <a:effectLst/>
                        </a:rPr>
                        <a:t> </a:t>
                      </a:r>
                      <a:endParaRPr lang="zh-HK" altLang="en-US" sz="1800" dirty="0"/>
                    </a:p>
                  </a:txBody>
                  <a:tcPr/>
                </a:tc>
                <a:extLst>
                  <a:ext uri="{0D108BD9-81ED-4DB2-BD59-A6C34878D82A}">
                    <a16:rowId xmlns:a16="http://schemas.microsoft.com/office/drawing/2014/main" val="1968993805"/>
                  </a:ext>
                </a:extLst>
              </a:tr>
              <a:tr h="370840">
                <a:tc>
                  <a:txBody>
                    <a:bodyPr/>
                    <a:lstStyle/>
                    <a:p>
                      <a:r>
                        <a:rPr lang="en-US" altLang="zh-HK" sz="1800" dirty="0"/>
                        <a:t>11</a:t>
                      </a:r>
                      <a:endParaRPr lang="zh-HK" altLang="en-US" sz="1800" dirty="0"/>
                    </a:p>
                  </a:txBody>
                  <a:tcPr/>
                </a:tc>
                <a:tc>
                  <a:txBody>
                    <a:bodyPr/>
                    <a:lstStyle/>
                    <a:p>
                      <a:r>
                        <a:rPr lang="en-US" altLang="zh-HK" sz="1800" kern="1200" dirty="0">
                          <a:solidFill>
                            <a:schemeClr val="dk1"/>
                          </a:solidFill>
                          <a:effectLst/>
                        </a:rPr>
                        <a:t>Mongol</a:t>
                      </a:r>
                      <a:r>
                        <a:rPr lang="zh-TW" altLang="zh-HK" sz="1800" dirty="0">
                          <a:effectLst/>
                        </a:rPr>
                        <a:t> </a:t>
                      </a:r>
                      <a:endParaRPr lang="zh-HK" altLang="en-US" sz="1800" dirty="0"/>
                    </a:p>
                  </a:txBody>
                  <a:tcPr/>
                </a:tc>
                <a:tc>
                  <a:txBody>
                    <a:bodyPr/>
                    <a:lstStyle/>
                    <a:p>
                      <a:r>
                        <a:rPr lang="zh-TW" altLang="zh-HK" sz="1800" kern="1200" dirty="0">
                          <a:solidFill>
                            <a:schemeClr val="dk1"/>
                          </a:solidFill>
                          <a:effectLst/>
                        </a:rPr>
                        <a:t>蒙古</a:t>
                      </a:r>
                      <a:r>
                        <a:rPr lang="en-US" altLang="zh-HK" sz="1800" kern="1200" dirty="0">
                          <a:solidFill>
                            <a:schemeClr val="dk1"/>
                          </a:solidFill>
                          <a:effectLst/>
                        </a:rPr>
                        <a:t>(mung4 gu2)</a:t>
                      </a:r>
                      <a:r>
                        <a:rPr lang="zh-TW" altLang="zh-HK" sz="1800" dirty="0">
                          <a:effectLst/>
                        </a:rPr>
                        <a:t> </a:t>
                      </a:r>
                      <a:endParaRPr lang="zh-HK" altLang="en-US" sz="1800" dirty="0"/>
                    </a:p>
                  </a:txBody>
                  <a:tcPr/>
                </a:tc>
                <a:tc>
                  <a:txBody>
                    <a:bodyPr/>
                    <a:lstStyle/>
                    <a:p>
                      <a:r>
                        <a:rPr lang="zh-TW" altLang="zh-HK" sz="1800" kern="1200" dirty="0">
                          <a:solidFill>
                            <a:schemeClr val="dk1"/>
                          </a:solidFill>
                          <a:effectLst/>
                        </a:rPr>
                        <a:t>蒙古</a:t>
                      </a:r>
                      <a:r>
                        <a:rPr lang="en-US" altLang="zh-HK" sz="1800" kern="1200" dirty="0">
                          <a:solidFill>
                            <a:schemeClr val="dk1"/>
                          </a:solidFill>
                          <a:effectLst/>
                        </a:rPr>
                        <a:t>(</a:t>
                      </a:r>
                      <a:r>
                        <a:rPr lang="en-US" altLang="zh-HK" sz="1800" kern="1200" dirty="0" err="1">
                          <a:solidFill>
                            <a:schemeClr val="dk1"/>
                          </a:solidFill>
                          <a:effectLst/>
                        </a:rPr>
                        <a:t>Měng</a:t>
                      </a:r>
                      <a:r>
                        <a:rPr lang="en-US" altLang="zh-HK" sz="1800" kern="1200" dirty="0">
                          <a:solidFill>
                            <a:schemeClr val="dk1"/>
                          </a:solidFill>
                          <a:effectLst/>
                        </a:rPr>
                        <a:t> </a:t>
                      </a:r>
                      <a:r>
                        <a:rPr lang="en-US" altLang="zh-HK" sz="1800" kern="1200" dirty="0" err="1">
                          <a:solidFill>
                            <a:schemeClr val="dk1"/>
                          </a:solidFill>
                          <a:effectLst/>
                        </a:rPr>
                        <a:t>Gǔ</a:t>
                      </a:r>
                      <a:r>
                        <a:rPr lang="en-US" altLang="zh-HK" sz="1800" kern="1200" dirty="0">
                          <a:solidFill>
                            <a:schemeClr val="dk1"/>
                          </a:solidFill>
                          <a:effectLst/>
                        </a:rPr>
                        <a:t>)</a:t>
                      </a:r>
                      <a:r>
                        <a:rPr lang="zh-TW" altLang="zh-HK" sz="1800" dirty="0">
                          <a:effectLst/>
                        </a:rPr>
                        <a:t> </a:t>
                      </a:r>
                      <a:endParaRPr lang="zh-HK" altLang="en-US" sz="1800" dirty="0"/>
                    </a:p>
                  </a:txBody>
                  <a:tcPr/>
                </a:tc>
                <a:extLst>
                  <a:ext uri="{0D108BD9-81ED-4DB2-BD59-A6C34878D82A}">
                    <a16:rowId xmlns:a16="http://schemas.microsoft.com/office/drawing/2014/main" val="2929878228"/>
                  </a:ext>
                </a:extLst>
              </a:tr>
              <a:tr h="370840">
                <a:tc>
                  <a:txBody>
                    <a:bodyPr/>
                    <a:lstStyle/>
                    <a:p>
                      <a:r>
                        <a:rPr lang="en-US" altLang="zh-HK" sz="1800" dirty="0"/>
                        <a:t>12</a:t>
                      </a:r>
                      <a:endParaRPr lang="zh-HK" altLang="en-US" sz="1800" dirty="0"/>
                    </a:p>
                  </a:txBody>
                  <a:tcPr/>
                </a:tc>
                <a:tc>
                  <a:txBody>
                    <a:bodyPr/>
                    <a:lstStyle/>
                    <a:p>
                      <a:r>
                        <a:rPr lang="en-US" altLang="zh-HK" sz="1800" kern="1200" dirty="0">
                          <a:solidFill>
                            <a:schemeClr val="dk1"/>
                          </a:solidFill>
                          <a:effectLst/>
                        </a:rPr>
                        <a:t>Sung Wong Toi</a:t>
                      </a:r>
                      <a:r>
                        <a:rPr lang="zh-TW" altLang="zh-HK" sz="1800" dirty="0">
                          <a:effectLst/>
                        </a:rPr>
                        <a:t> </a:t>
                      </a:r>
                      <a:endParaRPr lang="zh-HK" altLang="en-US" sz="1800" dirty="0"/>
                    </a:p>
                  </a:txBody>
                  <a:tcPr/>
                </a:tc>
                <a:tc>
                  <a:txBody>
                    <a:bodyPr/>
                    <a:lstStyle/>
                    <a:p>
                      <a:r>
                        <a:rPr lang="zh-TW" altLang="zh-HK" sz="1800" kern="1200" dirty="0">
                          <a:solidFill>
                            <a:schemeClr val="dk1"/>
                          </a:solidFill>
                          <a:effectLst/>
                        </a:rPr>
                        <a:t>宋</a:t>
                      </a:r>
                      <a:r>
                        <a:rPr lang="zh-HK" altLang="zh-HK" sz="1800" kern="1200" dirty="0">
                          <a:solidFill>
                            <a:schemeClr val="dk1"/>
                          </a:solidFill>
                          <a:effectLst/>
                        </a:rPr>
                        <a:t>王</a:t>
                      </a:r>
                      <a:r>
                        <a:rPr lang="zh-TW" altLang="zh-HK" sz="1800" kern="1200" dirty="0">
                          <a:solidFill>
                            <a:schemeClr val="dk1"/>
                          </a:solidFill>
                          <a:effectLst/>
                        </a:rPr>
                        <a:t>臺</a:t>
                      </a:r>
                      <a:r>
                        <a:rPr lang="en-US" altLang="zh-HK" sz="1800" kern="1200" dirty="0">
                          <a:solidFill>
                            <a:schemeClr val="dk1"/>
                          </a:solidFill>
                          <a:effectLst/>
                        </a:rPr>
                        <a:t>(sung3 wong4 toi4)</a:t>
                      </a:r>
                      <a:r>
                        <a:rPr lang="zh-TW" altLang="zh-HK" sz="1800" dirty="0">
                          <a:effectLst/>
                        </a:rPr>
                        <a:t> </a:t>
                      </a:r>
                      <a:endParaRPr lang="zh-HK" altLang="en-US" sz="1800" dirty="0"/>
                    </a:p>
                  </a:txBody>
                  <a:tcPr/>
                </a:tc>
                <a:tc>
                  <a:txBody>
                    <a:bodyPr/>
                    <a:lstStyle/>
                    <a:p>
                      <a:r>
                        <a:rPr lang="zh-TW" altLang="zh-HK" sz="1800" kern="1200" dirty="0">
                          <a:solidFill>
                            <a:schemeClr val="dk1"/>
                          </a:solidFill>
                          <a:effectLst/>
                        </a:rPr>
                        <a:t>宋</a:t>
                      </a:r>
                      <a:r>
                        <a:rPr lang="zh-HK" altLang="zh-HK" sz="1800" kern="1200" dirty="0">
                          <a:solidFill>
                            <a:schemeClr val="dk1"/>
                          </a:solidFill>
                          <a:effectLst/>
                        </a:rPr>
                        <a:t>王</a:t>
                      </a:r>
                      <a:r>
                        <a:rPr lang="zh-TW" altLang="zh-HK" sz="1800" kern="1200" dirty="0">
                          <a:solidFill>
                            <a:schemeClr val="dk1"/>
                          </a:solidFill>
                          <a:effectLst/>
                        </a:rPr>
                        <a:t>臺</a:t>
                      </a:r>
                      <a:r>
                        <a:rPr lang="en-US" altLang="zh-HK" sz="1800" kern="1200" dirty="0">
                          <a:solidFill>
                            <a:schemeClr val="dk1"/>
                          </a:solidFill>
                          <a:effectLst/>
                        </a:rPr>
                        <a:t>(Song </a:t>
                      </a:r>
                      <a:r>
                        <a:rPr lang="en-US" altLang="zh-HK" sz="1800" kern="1200" dirty="0" err="1">
                          <a:solidFill>
                            <a:schemeClr val="dk1"/>
                          </a:solidFill>
                          <a:effectLst/>
                        </a:rPr>
                        <a:t>Huáng</a:t>
                      </a:r>
                      <a:r>
                        <a:rPr lang="en-US" altLang="zh-HK" sz="1800" kern="1200" dirty="0">
                          <a:solidFill>
                            <a:schemeClr val="dk1"/>
                          </a:solidFill>
                          <a:effectLst/>
                        </a:rPr>
                        <a:t> </a:t>
                      </a:r>
                      <a:r>
                        <a:rPr lang="en-US" altLang="zh-HK" sz="1800" kern="1200" dirty="0" err="1">
                          <a:solidFill>
                            <a:schemeClr val="dk1"/>
                          </a:solidFill>
                          <a:effectLst/>
                        </a:rPr>
                        <a:t>Tái</a:t>
                      </a:r>
                      <a:r>
                        <a:rPr lang="en-US" altLang="zh-HK" sz="1800" kern="1200" dirty="0">
                          <a:solidFill>
                            <a:schemeClr val="dk1"/>
                          </a:solidFill>
                          <a:effectLst/>
                        </a:rPr>
                        <a:t>)</a:t>
                      </a:r>
                      <a:r>
                        <a:rPr lang="zh-TW" altLang="zh-HK" sz="1800" dirty="0">
                          <a:effectLst/>
                        </a:rPr>
                        <a:t> </a:t>
                      </a:r>
                      <a:endParaRPr lang="zh-HK" altLang="en-US" sz="1800" dirty="0"/>
                    </a:p>
                  </a:txBody>
                  <a:tcPr/>
                </a:tc>
                <a:extLst>
                  <a:ext uri="{0D108BD9-81ED-4DB2-BD59-A6C34878D82A}">
                    <a16:rowId xmlns:a16="http://schemas.microsoft.com/office/drawing/2014/main" val="3742915796"/>
                  </a:ext>
                </a:extLst>
              </a:tr>
            </a:tbl>
          </a:graphicData>
        </a:graphic>
      </p:graphicFrame>
      <p:sp>
        <p:nvSpPr>
          <p:cNvPr id="3" name="Slide Number Placeholder 2"/>
          <p:cNvSpPr>
            <a:spLocks noGrp="1"/>
          </p:cNvSpPr>
          <p:nvPr>
            <p:ph type="sldNum" sz="quarter" idx="12"/>
          </p:nvPr>
        </p:nvSpPr>
        <p:spPr/>
        <p:txBody>
          <a:bodyPr/>
          <a:lstStyle/>
          <a:p>
            <a:fld id="{2729EEE3-0DB2-A54F-A712-C3D8D0C1A6BC}" type="slidenum">
              <a:rPr kumimoji="1" lang="zh-HK" altLang="en-US" smtClean="0"/>
              <a:t>3</a:t>
            </a:fld>
            <a:endParaRPr kumimoji="1" lang="zh-HK" altLang="en-US"/>
          </a:p>
        </p:txBody>
      </p:sp>
    </p:spTree>
    <p:extLst>
      <p:ext uri="{BB962C8B-B14F-4D97-AF65-F5344CB8AC3E}">
        <p14:creationId xmlns:p14="http://schemas.microsoft.com/office/powerpoint/2010/main" val="35011047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0712445-F231-55D4-AF3A-EAB0F0E61477}"/>
              </a:ext>
            </a:extLst>
          </p:cNvPr>
          <p:cNvSpPr>
            <a:spLocks noGrp="1"/>
          </p:cNvSpPr>
          <p:nvPr>
            <p:ph type="title"/>
          </p:nvPr>
        </p:nvSpPr>
        <p:spPr/>
        <p:txBody>
          <a:bodyPr>
            <a:normAutofit/>
          </a:bodyPr>
          <a:lstStyle/>
          <a:p>
            <a:r>
              <a:rPr lang="zh-HK" altLang="zh-HK" sz="3200" b="1" dirty="0"/>
              <a:t>小總結</a:t>
            </a:r>
            <a:r>
              <a:rPr lang="en-US" altLang="zh-HK" sz="3200" dirty="0"/>
              <a:t>(</a:t>
            </a:r>
            <a:r>
              <a:rPr lang="en-US" altLang="zh-HK" sz="3200" b="1" dirty="0"/>
              <a:t>A short summary)</a:t>
            </a:r>
            <a:endParaRPr kumimoji="1" lang="zh-HK" altLang="en-US" sz="3200" dirty="0"/>
          </a:p>
        </p:txBody>
      </p:sp>
      <p:sp>
        <p:nvSpPr>
          <p:cNvPr id="3" name="內容版面配置區 2">
            <a:extLst>
              <a:ext uri="{FF2B5EF4-FFF2-40B4-BE49-F238E27FC236}">
                <a16:creationId xmlns:a16="http://schemas.microsoft.com/office/drawing/2014/main" id="{CEA2E7BA-21BD-231B-DA18-33372376C963}"/>
              </a:ext>
            </a:extLst>
          </p:cNvPr>
          <p:cNvSpPr>
            <a:spLocks noGrp="1"/>
          </p:cNvSpPr>
          <p:nvPr>
            <p:ph idx="1"/>
          </p:nvPr>
        </p:nvSpPr>
        <p:spPr/>
        <p:txBody>
          <a:bodyPr/>
          <a:lstStyle/>
          <a:p>
            <a:pPr marL="0" indent="0">
              <a:buNone/>
            </a:pPr>
            <a:r>
              <a:rPr lang="zh-HK" altLang="zh-HK" dirty="0"/>
              <a:t>宋初君主認為唐代面對最大的問題是武人專權。為防止問題再次發生，故實行中央集權及以文人掌政。</a:t>
            </a:r>
            <a:r>
              <a:rPr lang="en-US" altLang="zh-HK" dirty="0"/>
              <a:t>(The early Song emperors believed that the centralization of power in the hands of the military generals was the main problem of the Tang government. To rectify this, power was centralized in the Song government and its civil officials instead.)</a:t>
            </a:r>
            <a:endParaRPr lang="zh-TW" altLang="zh-HK" dirty="0"/>
          </a:p>
          <a:p>
            <a:endParaRPr kumimoji="1" lang="zh-HK" altLang="en-US" dirty="0"/>
          </a:p>
        </p:txBody>
      </p:sp>
      <p:sp>
        <p:nvSpPr>
          <p:cNvPr id="4" name="Slide Number Placeholder 3"/>
          <p:cNvSpPr>
            <a:spLocks noGrp="1"/>
          </p:cNvSpPr>
          <p:nvPr>
            <p:ph type="sldNum" sz="quarter" idx="12"/>
          </p:nvPr>
        </p:nvSpPr>
        <p:spPr/>
        <p:txBody>
          <a:bodyPr/>
          <a:lstStyle/>
          <a:p>
            <a:fld id="{2729EEE3-0DB2-A54F-A712-C3D8D0C1A6BC}" type="slidenum">
              <a:rPr kumimoji="1" lang="zh-HK" altLang="en-US" smtClean="0"/>
              <a:t>30</a:t>
            </a:fld>
            <a:endParaRPr kumimoji="1" lang="zh-HK" altLang="en-US"/>
          </a:p>
        </p:txBody>
      </p:sp>
    </p:spTree>
    <p:extLst>
      <p:ext uri="{BB962C8B-B14F-4D97-AF65-F5344CB8AC3E}">
        <p14:creationId xmlns:p14="http://schemas.microsoft.com/office/powerpoint/2010/main" val="37623733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46EC865-EE04-EF50-5A47-0478A9992139}"/>
              </a:ext>
            </a:extLst>
          </p:cNvPr>
          <p:cNvSpPr>
            <a:spLocks noGrp="1"/>
          </p:cNvSpPr>
          <p:nvPr>
            <p:ph type="title"/>
          </p:nvPr>
        </p:nvSpPr>
        <p:spPr/>
        <p:txBody>
          <a:bodyPr>
            <a:normAutofit/>
          </a:bodyPr>
          <a:lstStyle/>
          <a:p>
            <a:r>
              <a:rPr lang="en-US" altLang="zh-HK" sz="3200" b="1" dirty="0"/>
              <a:t>B. </a:t>
            </a:r>
            <a:r>
              <a:rPr lang="zh-HK" altLang="zh-HK" sz="3200" b="1" dirty="0"/>
              <a:t>宋朝的政治改革</a:t>
            </a:r>
            <a:r>
              <a:rPr lang="en-US" altLang="zh-HK" sz="3200" b="1" dirty="0"/>
              <a:t>(The political reforms in the Song Dynasty)</a:t>
            </a:r>
            <a:endParaRPr kumimoji="1" lang="zh-HK" altLang="en-US" sz="3200" dirty="0"/>
          </a:p>
        </p:txBody>
      </p:sp>
      <p:sp>
        <p:nvSpPr>
          <p:cNvPr id="3" name="內容版面配置區 2">
            <a:extLst>
              <a:ext uri="{FF2B5EF4-FFF2-40B4-BE49-F238E27FC236}">
                <a16:creationId xmlns:a16="http://schemas.microsoft.com/office/drawing/2014/main" id="{1CC0CFAA-8D8B-9586-FC75-D725FB521EF1}"/>
              </a:ext>
            </a:extLst>
          </p:cNvPr>
          <p:cNvSpPr>
            <a:spLocks noGrp="1"/>
          </p:cNvSpPr>
          <p:nvPr>
            <p:ph idx="1"/>
          </p:nvPr>
        </p:nvSpPr>
        <p:spPr/>
        <p:txBody>
          <a:bodyPr/>
          <a:lstStyle/>
          <a:p>
            <a:pPr marL="0" indent="0">
              <a:buNone/>
            </a:pPr>
            <a:r>
              <a:rPr lang="zh-HK" altLang="zh-HK" dirty="0"/>
              <a:t>北</a:t>
            </a:r>
            <a:r>
              <a:rPr lang="zh-TW" altLang="zh-HK" dirty="0"/>
              <a:t>宋</a:t>
            </a:r>
            <a:r>
              <a:rPr lang="zh-HK" altLang="zh-HK" dirty="0"/>
              <a:t>中期</a:t>
            </a:r>
            <a:r>
              <a:rPr lang="zh-TW" altLang="zh-HK" dirty="0"/>
              <a:t>，國家很不景氣，</a:t>
            </a:r>
            <a:r>
              <a:rPr lang="zh-HK" altLang="zh-HK" dirty="0"/>
              <a:t>皇帝分別任用范仲淹和王安石進行</a:t>
            </a:r>
            <a:r>
              <a:rPr lang="zh-TW" altLang="zh-HK" dirty="0"/>
              <a:t>改革。</a:t>
            </a:r>
            <a:r>
              <a:rPr lang="en-US" altLang="zh-HK" dirty="0"/>
              <a:t>(In mid-Northern Song, the whole country was deep in recession. Emperor </a:t>
            </a:r>
            <a:r>
              <a:rPr lang="en-US" altLang="zh-HK" dirty="0" err="1"/>
              <a:t>Renzong</a:t>
            </a:r>
            <a:r>
              <a:rPr lang="en-US" altLang="zh-HK" dirty="0"/>
              <a:t> and Emperor </a:t>
            </a:r>
            <a:r>
              <a:rPr lang="en-US" altLang="zh-HK" dirty="0" err="1"/>
              <a:t>Shenzong</a:t>
            </a:r>
            <a:r>
              <a:rPr lang="en-US" altLang="zh-HK" dirty="0"/>
              <a:t> of the Song Dynasty appointed Fan </a:t>
            </a:r>
            <a:r>
              <a:rPr lang="en-US" altLang="zh-HK" dirty="0" err="1"/>
              <a:t>Zhongyan</a:t>
            </a:r>
            <a:r>
              <a:rPr lang="en-US" altLang="zh-HK" dirty="0"/>
              <a:t> and Wang </a:t>
            </a:r>
            <a:r>
              <a:rPr lang="en-US" altLang="zh-HK" dirty="0" err="1"/>
              <a:t>Anshi</a:t>
            </a:r>
            <a:r>
              <a:rPr lang="en-US" altLang="zh-HK" dirty="0"/>
              <a:t> to start reforms respectively.)</a:t>
            </a:r>
            <a:endParaRPr lang="zh-TW" altLang="zh-HK" dirty="0"/>
          </a:p>
          <a:p>
            <a:endParaRPr kumimoji="1" lang="zh-HK" altLang="en-US" dirty="0"/>
          </a:p>
        </p:txBody>
      </p:sp>
      <p:sp>
        <p:nvSpPr>
          <p:cNvPr id="4" name="Slide Number Placeholder 3"/>
          <p:cNvSpPr>
            <a:spLocks noGrp="1"/>
          </p:cNvSpPr>
          <p:nvPr>
            <p:ph type="sldNum" sz="quarter" idx="12"/>
          </p:nvPr>
        </p:nvSpPr>
        <p:spPr/>
        <p:txBody>
          <a:bodyPr/>
          <a:lstStyle/>
          <a:p>
            <a:fld id="{2729EEE3-0DB2-A54F-A712-C3D8D0C1A6BC}" type="slidenum">
              <a:rPr kumimoji="1" lang="zh-HK" altLang="en-US" smtClean="0"/>
              <a:t>31</a:t>
            </a:fld>
            <a:endParaRPr kumimoji="1" lang="zh-HK" altLang="en-US"/>
          </a:p>
        </p:txBody>
      </p:sp>
    </p:spTree>
    <p:extLst>
      <p:ext uri="{BB962C8B-B14F-4D97-AF65-F5344CB8AC3E}">
        <p14:creationId xmlns:p14="http://schemas.microsoft.com/office/powerpoint/2010/main" val="2697499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BBC839C-4D78-4D40-37BB-E86415D3DF6D}"/>
              </a:ext>
            </a:extLst>
          </p:cNvPr>
          <p:cNvSpPr>
            <a:spLocks noGrp="1"/>
          </p:cNvSpPr>
          <p:nvPr>
            <p:ph type="title"/>
          </p:nvPr>
        </p:nvSpPr>
        <p:spPr/>
        <p:txBody>
          <a:bodyPr>
            <a:normAutofit fontScale="90000"/>
          </a:bodyPr>
          <a:lstStyle/>
          <a:p>
            <a:r>
              <a:rPr lang="zh-HK" altLang="zh-HK" sz="3600" b="1" dirty="0"/>
              <a:t>資料九：北宋時間線 </a:t>
            </a:r>
            <a:r>
              <a:rPr lang="en-US" altLang="zh-HK" sz="3600" b="1" dirty="0"/>
              <a:t>(Source I :</a:t>
            </a:r>
            <a:r>
              <a:rPr lang="en-US" altLang="zh-HK" sz="3600" dirty="0"/>
              <a:t> </a:t>
            </a:r>
            <a:r>
              <a:rPr lang="en-US" altLang="zh-HK" sz="3600" b="1" dirty="0"/>
              <a:t>Historical timeline of the Northern Song Dynasty)</a:t>
            </a:r>
            <a:endParaRPr kumimoji="1" lang="zh-HK" altLang="en-US" dirty="0"/>
          </a:p>
        </p:txBody>
      </p:sp>
      <p:sp>
        <p:nvSpPr>
          <p:cNvPr id="13" name="文字方塊 12">
            <a:extLst>
              <a:ext uri="{FF2B5EF4-FFF2-40B4-BE49-F238E27FC236}">
                <a16:creationId xmlns:a16="http://schemas.microsoft.com/office/drawing/2014/main" id="{137AE5E0-CD26-9EE2-BCE1-01E394E12B64}"/>
              </a:ext>
            </a:extLst>
          </p:cNvPr>
          <p:cNvSpPr txBox="1"/>
          <p:nvPr/>
        </p:nvSpPr>
        <p:spPr>
          <a:xfrm>
            <a:off x="628650" y="5795319"/>
            <a:ext cx="7886700" cy="830997"/>
          </a:xfrm>
          <a:prstGeom prst="rect">
            <a:avLst/>
          </a:prstGeom>
          <a:noFill/>
        </p:spPr>
        <p:txBody>
          <a:bodyPr wrap="square" rtlCol="0">
            <a:spAutoFit/>
          </a:bodyPr>
          <a:lstStyle/>
          <a:p>
            <a:r>
              <a:rPr kumimoji="1" lang="en-US" altLang="zh-HK" sz="1600" dirty="0"/>
              <a:t>8. </a:t>
            </a:r>
            <a:r>
              <a:rPr kumimoji="1" lang="zh-HK" altLang="en-US" sz="1600" dirty="0"/>
              <a:t>在時間線上用「</a:t>
            </a:r>
            <a:r>
              <a:rPr kumimoji="1" lang="en-US" altLang="zh-HK" sz="1600" dirty="0"/>
              <a:t>1</a:t>
            </a:r>
            <a:r>
              <a:rPr kumimoji="1" lang="zh-HK" altLang="en-US" sz="1600" dirty="0"/>
              <a:t>」標示「范仲淹變法」的推行時段，用「</a:t>
            </a:r>
            <a:r>
              <a:rPr kumimoji="1" lang="en-US" altLang="zh-HK" sz="1600" dirty="0"/>
              <a:t>2</a:t>
            </a:r>
            <a:r>
              <a:rPr kumimoji="1" lang="zh-HK" altLang="en-US" sz="1600" dirty="0"/>
              <a:t>」標示「王安石變法」的推行時段。</a:t>
            </a:r>
            <a:r>
              <a:rPr kumimoji="1" lang="en-US" altLang="zh-HK" sz="1600" dirty="0"/>
              <a:t>(Please mark “1” for the implementation period of “Fan </a:t>
            </a:r>
            <a:r>
              <a:rPr kumimoji="1" lang="en-US" altLang="zh-HK" sz="1600" dirty="0" err="1"/>
              <a:t>Zhongyan’s</a:t>
            </a:r>
            <a:r>
              <a:rPr kumimoji="1" lang="en-US" altLang="zh-HK" sz="1600" dirty="0"/>
              <a:t> reforms” and mark “2” for the implementation period of “Wang Anshi's reforms” on the timeline.)</a:t>
            </a:r>
            <a:endParaRPr kumimoji="1" lang="zh-HK" altLang="en-US" sz="1600" dirty="0"/>
          </a:p>
        </p:txBody>
      </p:sp>
      <p:pic>
        <p:nvPicPr>
          <p:cNvPr id="12" name="內容版面配置區 11">
            <a:extLst>
              <a:ext uri="{FF2B5EF4-FFF2-40B4-BE49-F238E27FC236}">
                <a16:creationId xmlns:a16="http://schemas.microsoft.com/office/drawing/2014/main" id="{E5743979-A411-84EF-2D71-65CB20498020}"/>
              </a:ext>
            </a:extLst>
          </p:cNvPr>
          <p:cNvPicPr>
            <a:picLocks noGrp="1" noChangeAspect="1"/>
          </p:cNvPicPr>
          <p:nvPr>
            <p:ph idx="1"/>
          </p:nvPr>
        </p:nvPicPr>
        <p:blipFill>
          <a:blip r:embed="rId2"/>
          <a:stretch>
            <a:fillRect/>
          </a:stretch>
        </p:blipFill>
        <p:spPr>
          <a:xfrm>
            <a:off x="660399" y="2148114"/>
            <a:ext cx="8033657" cy="3332730"/>
          </a:xfrm>
        </p:spPr>
      </p:pic>
      <p:sp>
        <p:nvSpPr>
          <p:cNvPr id="15" name="文字方塊 14">
            <a:extLst>
              <a:ext uri="{FF2B5EF4-FFF2-40B4-BE49-F238E27FC236}">
                <a16:creationId xmlns:a16="http://schemas.microsoft.com/office/drawing/2014/main" id="{369A53D6-8D13-8FD9-68A7-CBBEA1E9CEE9}"/>
              </a:ext>
            </a:extLst>
          </p:cNvPr>
          <p:cNvSpPr txBox="1"/>
          <p:nvPr/>
        </p:nvSpPr>
        <p:spPr>
          <a:xfrm>
            <a:off x="4149272" y="2148114"/>
            <a:ext cx="228600" cy="307777"/>
          </a:xfrm>
          <a:prstGeom prst="rect">
            <a:avLst/>
          </a:prstGeom>
          <a:solidFill>
            <a:schemeClr val="accent2">
              <a:lumMod val="20000"/>
              <a:lumOff val="80000"/>
            </a:schemeClr>
          </a:solidFill>
          <a:ln>
            <a:solidFill>
              <a:schemeClr val="tx1"/>
            </a:solidFill>
          </a:ln>
        </p:spPr>
        <p:txBody>
          <a:bodyPr wrap="square" rtlCol="0">
            <a:spAutoFit/>
          </a:bodyPr>
          <a:lstStyle/>
          <a:p>
            <a:r>
              <a:rPr kumimoji="1" lang="en-US" altLang="zh-HK" sz="1400" dirty="0">
                <a:solidFill>
                  <a:srgbClr val="FF0000"/>
                </a:solidFill>
              </a:rPr>
              <a:t>1</a:t>
            </a:r>
            <a:endParaRPr kumimoji="1" lang="zh-HK" altLang="en-US" sz="1400" dirty="0">
              <a:solidFill>
                <a:srgbClr val="FF0000"/>
              </a:solidFill>
            </a:endParaRPr>
          </a:p>
        </p:txBody>
      </p:sp>
      <p:sp>
        <p:nvSpPr>
          <p:cNvPr id="16" name="文字方塊 15">
            <a:extLst>
              <a:ext uri="{FF2B5EF4-FFF2-40B4-BE49-F238E27FC236}">
                <a16:creationId xmlns:a16="http://schemas.microsoft.com/office/drawing/2014/main" id="{C1F4127F-5D4C-2A83-CA14-FDAD8810F3DB}"/>
              </a:ext>
            </a:extLst>
          </p:cNvPr>
          <p:cNvSpPr txBox="1"/>
          <p:nvPr/>
        </p:nvSpPr>
        <p:spPr>
          <a:xfrm>
            <a:off x="5392058" y="2148114"/>
            <a:ext cx="752928" cy="307777"/>
          </a:xfrm>
          <a:prstGeom prst="rect">
            <a:avLst/>
          </a:prstGeom>
          <a:solidFill>
            <a:schemeClr val="accent2">
              <a:lumMod val="20000"/>
              <a:lumOff val="80000"/>
            </a:schemeClr>
          </a:solidFill>
          <a:ln>
            <a:solidFill>
              <a:schemeClr val="tx1"/>
            </a:solidFill>
          </a:ln>
        </p:spPr>
        <p:txBody>
          <a:bodyPr wrap="square" rtlCol="0">
            <a:spAutoFit/>
          </a:bodyPr>
          <a:lstStyle/>
          <a:p>
            <a:r>
              <a:rPr kumimoji="1" lang="en-US" altLang="zh-HK" sz="1400" dirty="0">
                <a:solidFill>
                  <a:srgbClr val="FF0000"/>
                </a:solidFill>
              </a:rPr>
              <a:t>      2</a:t>
            </a:r>
            <a:endParaRPr kumimoji="1" lang="zh-HK" altLang="en-US" sz="1400" dirty="0">
              <a:solidFill>
                <a:srgbClr val="FF0000"/>
              </a:solidFill>
            </a:endParaRPr>
          </a:p>
        </p:txBody>
      </p:sp>
      <p:sp>
        <p:nvSpPr>
          <p:cNvPr id="3" name="Slide Number Placeholder 2"/>
          <p:cNvSpPr>
            <a:spLocks noGrp="1"/>
          </p:cNvSpPr>
          <p:nvPr>
            <p:ph type="sldNum" sz="quarter" idx="12"/>
          </p:nvPr>
        </p:nvSpPr>
        <p:spPr/>
        <p:txBody>
          <a:bodyPr/>
          <a:lstStyle/>
          <a:p>
            <a:fld id="{2729EEE3-0DB2-A54F-A712-C3D8D0C1A6BC}" type="slidenum">
              <a:rPr kumimoji="1" lang="zh-HK" altLang="en-US" smtClean="0"/>
              <a:t>32</a:t>
            </a:fld>
            <a:endParaRPr kumimoji="1" lang="zh-HK" altLang="en-US"/>
          </a:p>
        </p:txBody>
      </p:sp>
    </p:spTree>
    <p:extLst>
      <p:ext uri="{BB962C8B-B14F-4D97-AF65-F5344CB8AC3E}">
        <p14:creationId xmlns:p14="http://schemas.microsoft.com/office/powerpoint/2010/main" val="314825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010E9256-3370-BA50-ECB5-EE40004BC33C}"/>
              </a:ext>
            </a:extLst>
          </p:cNvPr>
          <p:cNvSpPr txBox="1"/>
          <p:nvPr/>
        </p:nvSpPr>
        <p:spPr>
          <a:xfrm>
            <a:off x="246743" y="4494781"/>
            <a:ext cx="8476343" cy="1846659"/>
          </a:xfrm>
          <a:prstGeom prst="rect">
            <a:avLst/>
          </a:prstGeom>
          <a:noFill/>
        </p:spPr>
        <p:txBody>
          <a:bodyPr wrap="square" rtlCol="0">
            <a:spAutoFit/>
          </a:bodyPr>
          <a:lstStyle/>
          <a:p>
            <a:r>
              <a:rPr lang="en-US" altLang="zh-HK" sz="2400" dirty="0"/>
              <a:t>9. </a:t>
            </a:r>
            <a:r>
              <a:rPr lang="zh-TW" altLang="zh-HK" sz="2400" dirty="0"/>
              <a:t>范仲淹</a:t>
            </a:r>
            <a:r>
              <a:rPr lang="zh-HK" altLang="zh-HK" sz="2400" dirty="0"/>
              <a:t>開始推行</a:t>
            </a:r>
            <a:r>
              <a:rPr lang="zh-TW" altLang="zh-HK" sz="2400" dirty="0"/>
              <a:t>變法</a:t>
            </a:r>
            <a:r>
              <a:rPr lang="zh-HK" altLang="zh-HK" sz="2400" dirty="0"/>
              <a:t>距</a:t>
            </a:r>
            <a:r>
              <a:rPr lang="zh-TW" altLang="zh-HK" sz="2400" dirty="0"/>
              <a:t>離</a:t>
            </a:r>
            <a:r>
              <a:rPr lang="zh-HK" altLang="zh-HK" sz="2400" dirty="0"/>
              <a:t>北宋開國多少年？</a:t>
            </a:r>
            <a:r>
              <a:rPr lang="en-US" altLang="zh-HK" sz="2400" dirty="0"/>
              <a:t>(</a:t>
            </a:r>
            <a:r>
              <a:rPr lang="zh-HK" altLang="zh-HK" sz="2400" dirty="0"/>
              <a:t>寫出算式</a:t>
            </a:r>
            <a:r>
              <a:rPr lang="en-US" altLang="zh-HK" sz="2400" dirty="0"/>
              <a:t>) (How many years did Fan </a:t>
            </a:r>
            <a:r>
              <a:rPr lang="en-US" altLang="zh-HK" sz="2400" dirty="0" err="1"/>
              <a:t>Zhongyan</a:t>
            </a:r>
            <a:r>
              <a:rPr lang="en-US" altLang="zh-HK" sz="2400" dirty="0"/>
              <a:t> start to implement reforms after the founding of the Northern Song Dynasty? (please write down the equations))</a:t>
            </a:r>
            <a:endParaRPr lang="zh-TW" altLang="zh-HK" sz="2400" dirty="0"/>
          </a:p>
          <a:p>
            <a:endParaRPr kumimoji="1" lang="zh-HK" altLang="en-US" dirty="0"/>
          </a:p>
        </p:txBody>
      </p:sp>
      <p:sp>
        <p:nvSpPr>
          <p:cNvPr id="6" name="文字方塊 5">
            <a:extLst>
              <a:ext uri="{FF2B5EF4-FFF2-40B4-BE49-F238E27FC236}">
                <a16:creationId xmlns:a16="http://schemas.microsoft.com/office/drawing/2014/main" id="{82AAB0C2-937C-D7AC-956A-3A715794DB3E}"/>
              </a:ext>
            </a:extLst>
          </p:cNvPr>
          <p:cNvSpPr txBox="1"/>
          <p:nvPr/>
        </p:nvSpPr>
        <p:spPr>
          <a:xfrm>
            <a:off x="246743" y="6119336"/>
            <a:ext cx="3041651" cy="738664"/>
          </a:xfrm>
          <a:prstGeom prst="rect">
            <a:avLst/>
          </a:prstGeom>
          <a:noFill/>
        </p:spPr>
        <p:txBody>
          <a:bodyPr wrap="square" rtlCol="0">
            <a:spAutoFit/>
          </a:bodyPr>
          <a:lstStyle/>
          <a:p>
            <a:r>
              <a:rPr lang="en-US" altLang="zh-HK" sz="2400" dirty="0">
                <a:solidFill>
                  <a:srgbClr val="FF0000"/>
                </a:solidFill>
              </a:rPr>
              <a:t>1043-960=83</a:t>
            </a:r>
            <a:r>
              <a:rPr lang="zh-HK" altLang="zh-HK" sz="2400" dirty="0">
                <a:solidFill>
                  <a:srgbClr val="FF0000"/>
                </a:solidFill>
              </a:rPr>
              <a:t>年</a:t>
            </a:r>
            <a:r>
              <a:rPr lang="en-US" altLang="zh-HK" sz="2400" dirty="0">
                <a:solidFill>
                  <a:srgbClr val="FF0000"/>
                </a:solidFill>
              </a:rPr>
              <a:t>(years)</a:t>
            </a:r>
            <a:endParaRPr lang="zh-TW" altLang="zh-HK" sz="2400" dirty="0">
              <a:solidFill>
                <a:srgbClr val="FF0000"/>
              </a:solidFill>
            </a:endParaRPr>
          </a:p>
          <a:p>
            <a:endParaRPr kumimoji="1" lang="zh-HK" altLang="en-US" dirty="0"/>
          </a:p>
        </p:txBody>
      </p:sp>
      <p:sp>
        <p:nvSpPr>
          <p:cNvPr id="2" name="Slide Number Placeholder 1"/>
          <p:cNvSpPr>
            <a:spLocks noGrp="1"/>
          </p:cNvSpPr>
          <p:nvPr>
            <p:ph type="sldNum" sz="quarter" idx="12"/>
          </p:nvPr>
        </p:nvSpPr>
        <p:spPr/>
        <p:txBody>
          <a:bodyPr/>
          <a:lstStyle/>
          <a:p>
            <a:fld id="{2729EEE3-0DB2-A54F-A712-C3D8D0C1A6BC}" type="slidenum">
              <a:rPr kumimoji="1" lang="zh-HK" altLang="en-US" smtClean="0"/>
              <a:t>33</a:t>
            </a:fld>
            <a:endParaRPr kumimoji="1" lang="zh-HK" altLang="en-US"/>
          </a:p>
        </p:txBody>
      </p:sp>
      <p:pic>
        <p:nvPicPr>
          <p:cNvPr id="3" name="Picture 2"/>
          <p:cNvPicPr>
            <a:picLocks noChangeAspect="1"/>
          </p:cNvPicPr>
          <p:nvPr/>
        </p:nvPicPr>
        <p:blipFill>
          <a:blip r:embed="rId2"/>
          <a:stretch>
            <a:fillRect/>
          </a:stretch>
        </p:blipFill>
        <p:spPr>
          <a:xfrm>
            <a:off x="214312" y="500062"/>
            <a:ext cx="8715375" cy="3800475"/>
          </a:xfrm>
          <a:prstGeom prst="rect">
            <a:avLst/>
          </a:prstGeom>
        </p:spPr>
      </p:pic>
    </p:spTree>
    <p:extLst>
      <p:ext uri="{BB962C8B-B14F-4D97-AF65-F5344CB8AC3E}">
        <p14:creationId xmlns:p14="http://schemas.microsoft.com/office/powerpoint/2010/main" val="19043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D29141DC-4934-A470-ACBF-91A0D724B464}"/>
              </a:ext>
            </a:extLst>
          </p:cNvPr>
          <p:cNvSpPr/>
          <p:nvPr/>
        </p:nvSpPr>
        <p:spPr>
          <a:xfrm>
            <a:off x="130629" y="5754914"/>
            <a:ext cx="5365752" cy="3920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6" name="文字方塊 5">
            <a:extLst>
              <a:ext uri="{FF2B5EF4-FFF2-40B4-BE49-F238E27FC236}">
                <a16:creationId xmlns:a16="http://schemas.microsoft.com/office/drawing/2014/main" id="{3ADDFE67-057D-5CDB-433F-5CA2A2D278F7}"/>
              </a:ext>
            </a:extLst>
          </p:cNvPr>
          <p:cNvSpPr txBox="1"/>
          <p:nvPr/>
        </p:nvSpPr>
        <p:spPr>
          <a:xfrm>
            <a:off x="130629" y="4214197"/>
            <a:ext cx="8882742" cy="2585323"/>
          </a:xfrm>
          <a:prstGeom prst="rect">
            <a:avLst/>
          </a:prstGeom>
          <a:noFill/>
        </p:spPr>
        <p:txBody>
          <a:bodyPr wrap="square" rtlCol="0">
            <a:spAutoFit/>
          </a:bodyPr>
          <a:lstStyle/>
          <a:p>
            <a:r>
              <a:rPr lang="en-US" altLang="zh-HK" sz="2400" dirty="0"/>
              <a:t>10. </a:t>
            </a:r>
            <a:r>
              <a:rPr lang="zh-HK" altLang="zh-HK" sz="2400" dirty="0"/>
              <a:t>北宋在什麼時間進行改革？試圈出答案。</a:t>
            </a:r>
            <a:r>
              <a:rPr lang="en-US" altLang="zh-HK" sz="2400" dirty="0"/>
              <a:t>(When did the Northern Song Dynasty begin to carry out reforms? Circle your answer.)</a:t>
            </a:r>
            <a:endParaRPr lang="zh-TW" altLang="zh-HK" sz="2400" dirty="0"/>
          </a:p>
          <a:p>
            <a:r>
              <a:rPr lang="en-US" altLang="zh-HK" sz="2400" dirty="0"/>
              <a:t>A. </a:t>
            </a:r>
            <a:r>
              <a:rPr lang="zh-HK" altLang="zh-HK" sz="2400" dirty="0"/>
              <a:t>北宋初年</a:t>
            </a:r>
            <a:r>
              <a:rPr lang="en-US" altLang="zh-HK" sz="2400" dirty="0"/>
              <a:t>(early Northern Song Dynasty)</a:t>
            </a:r>
          </a:p>
          <a:p>
            <a:r>
              <a:rPr lang="en-US" altLang="zh-HK" sz="2400" dirty="0"/>
              <a:t>B. </a:t>
            </a:r>
            <a:r>
              <a:rPr lang="zh-HK" altLang="zh-HK" sz="2400" dirty="0"/>
              <a:t>北宋</a:t>
            </a:r>
            <a:r>
              <a:rPr lang="zh-HK" altLang="en-US" sz="2400" dirty="0"/>
              <a:t>中</a:t>
            </a:r>
            <a:r>
              <a:rPr lang="zh-HK" altLang="zh-HK" sz="2400" dirty="0"/>
              <a:t>年</a:t>
            </a:r>
            <a:r>
              <a:rPr lang="zh-HK" altLang="en-US" sz="2400" dirty="0"/>
              <a:t> </a:t>
            </a:r>
            <a:r>
              <a:rPr lang="en-US" altLang="zh-HK" sz="2400" dirty="0"/>
              <a:t>(mid-Northern Song Dynasty)</a:t>
            </a:r>
          </a:p>
          <a:p>
            <a:r>
              <a:rPr lang="en-US" altLang="zh-HK" sz="2400" dirty="0"/>
              <a:t>C. </a:t>
            </a:r>
            <a:r>
              <a:rPr lang="zh-HK" altLang="zh-HK" sz="2400" dirty="0"/>
              <a:t>北宋末年</a:t>
            </a:r>
            <a:r>
              <a:rPr lang="en-US" altLang="zh-HK" sz="2400" dirty="0"/>
              <a:t>(late Northern Song Dynasty)</a:t>
            </a:r>
          </a:p>
          <a:p>
            <a:endParaRPr kumimoji="1" lang="zh-HK" altLang="en-US" dirty="0"/>
          </a:p>
        </p:txBody>
      </p:sp>
      <p:sp>
        <p:nvSpPr>
          <p:cNvPr id="2" name="Slide Number Placeholder 1"/>
          <p:cNvSpPr>
            <a:spLocks noGrp="1"/>
          </p:cNvSpPr>
          <p:nvPr>
            <p:ph type="sldNum" sz="quarter" idx="12"/>
          </p:nvPr>
        </p:nvSpPr>
        <p:spPr/>
        <p:txBody>
          <a:bodyPr/>
          <a:lstStyle/>
          <a:p>
            <a:fld id="{2729EEE3-0DB2-A54F-A712-C3D8D0C1A6BC}" type="slidenum">
              <a:rPr kumimoji="1" lang="zh-HK" altLang="en-US" smtClean="0"/>
              <a:t>34</a:t>
            </a:fld>
            <a:endParaRPr kumimoji="1" lang="zh-HK" altLang="en-US"/>
          </a:p>
        </p:txBody>
      </p:sp>
      <p:pic>
        <p:nvPicPr>
          <p:cNvPr id="3" name="Picture 2"/>
          <p:cNvPicPr>
            <a:picLocks noChangeAspect="1"/>
          </p:cNvPicPr>
          <p:nvPr/>
        </p:nvPicPr>
        <p:blipFill>
          <a:blip r:embed="rId2"/>
          <a:stretch>
            <a:fillRect/>
          </a:stretch>
        </p:blipFill>
        <p:spPr>
          <a:xfrm>
            <a:off x="214312" y="335678"/>
            <a:ext cx="8715375" cy="3800475"/>
          </a:xfrm>
          <a:prstGeom prst="rect">
            <a:avLst/>
          </a:prstGeom>
        </p:spPr>
      </p:pic>
    </p:spTree>
    <p:extLst>
      <p:ext uri="{BB962C8B-B14F-4D97-AF65-F5344CB8AC3E}">
        <p14:creationId xmlns:p14="http://schemas.microsoft.com/office/powerpoint/2010/main" val="49294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56E4E6C9-4180-A8BF-21B9-6EAEB064E912}"/>
              </a:ext>
            </a:extLst>
          </p:cNvPr>
          <p:cNvSpPr>
            <a:spLocks noGrp="1"/>
          </p:cNvSpPr>
          <p:nvPr>
            <p:ph idx="1"/>
          </p:nvPr>
        </p:nvSpPr>
        <p:spPr>
          <a:xfrm>
            <a:off x="224066" y="4014521"/>
            <a:ext cx="7886700" cy="5262563"/>
          </a:xfrm>
        </p:spPr>
        <p:txBody>
          <a:bodyPr/>
          <a:lstStyle/>
          <a:p>
            <a:pPr marL="0" indent="0">
              <a:buNone/>
            </a:pPr>
            <a:r>
              <a:rPr kumimoji="1" lang="en-US" altLang="zh-HK" dirty="0"/>
              <a:t>11. </a:t>
            </a:r>
            <a:r>
              <a:rPr kumimoji="1" lang="zh-HK" altLang="en-US" dirty="0"/>
              <a:t>填表 </a:t>
            </a:r>
            <a:r>
              <a:rPr kumimoji="1" lang="en-US" altLang="zh-HK" dirty="0"/>
              <a:t>(Fill in Blank)</a:t>
            </a:r>
          </a:p>
          <a:p>
            <a:pPr marL="0" indent="0">
              <a:buNone/>
            </a:pPr>
            <a:endParaRPr kumimoji="1" lang="zh-HK" altLang="en-US" dirty="0"/>
          </a:p>
        </p:txBody>
      </p:sp>
      <p:graphicFrame>
        <p:nvGraphicFramePr>
          <p:cNvPr id="4" name="表格 4">
            <a:extLst>
              <a:ext uri="{FF2B5EF4-FFF2-40B4-BE49-F238E27FC236}">
                <a16:creationId xmlns:a16="http://schemas.microsoft.com/office/drawing/2014/main" id="{45FF2AE0-6410-3438-27FD-B966399CFDE5}"/>
              </a:ext>
            </a:extLst>
          </p:cNvPr>
          <p:cNvGraphicFramePr>
            <a:graphicFrameLocks noGrp="1"/>
          </p:cNvGraphicFramePr>
          <p:nvPr>
            <p:extLst>
              <p:ext uri="{D42A27DB-BD31-4B8C-83A1-F6EECF244321}">
                <p14:modId xmlns:p14="http://schemas.microsoft.com/office/powerpoint/2010/main" val="1072176064"/>
              </p:ext>
            </p:extLst>
          </p:nvPr>
        </p:nvGraphicFramePr>
        <p:xfrm>
          <a:off x="224066" y="4532522"/>
          <a:ext cx="7886700" cy="2011680"/>
        </p:xfrm>
        <a:graphic>
          <a:graphicData uri="http://schemas.openxmlformats.org/drawingml/2006/table">
            <a:tbl>
              <a:tblPr firstRow="1" bandRow="1">
                <a:tableStyleId>{5C22544A-7EE6-4342-B048-85BDC9FD1C3A}</a:tableStyleId>
              </a:tblPr>
              <a:tblGrid>
                <a:gridCol w="1873250">
                  <a:extLst>
                    <a:ext uri="{9D8B030D-6E8A-4147-A177-3AD203B41FA5}">
                      <a16:colId xmlns:a16="http://schemas.microsoft.com/office/drawing/2014/main" val="1009500595"/>
                    </a:ext>
                  </a:extLst>
                </a:gridCol>
                <a:gridCol w="3111500">
                  <a:extLst>
                    <a:ext uri="{9D8B030D-6E8A-4147-A177-3AD203B41FA5}">
                      <a16:colId xmlns:a16="http://schemas.microsoft.com/office/drawing/2014/main" val="3857462336"/>
                    </a:ext>
                  </a:extLst>
                </a:gridCol>
                <a:gridCol w="2901950">
                  <a:extLst>
                    <a:ext uri="{9D8B030D-6E8A-4147-A177-3AD203B41FA5}">
                      <a16:colId xmlns:a16="http://schemas.microsoft.com/office/drawing/2014/main" val="134865718"/>
                    </a:ext>
                  </a:extLst>
                </a:gridCol>
              </a:tblGrid>
              <a:tr h="370840">
                <a:tc>
                  <a:txBody>
                    <a:bodyPr/>
                    <a:lstStyle/>
                    <a:p>
                      <a:endParaRPr lang="zh-HK" altLang="en-US" dirty="0"/>
                    </a:p>
                  </a:txBody>
                  <a:tcPr/>
                </a:tc>
                <a:tc>
                  <a:txBody>
                    <a:bodyPr/>
                    <a:lstStyle/>
                    <a:p>
                      <a:r>
                        <a:rPr lang="en-US" altLang="zh-HK" sz="2400" b="1" kern="1200" dirty="0">
                          <a:solidFill>
                            <a:schemeClr val="lt1"/>
                          </a:solidFill>
                          <a:effectLst/>
                          <a:latin typeface="+mn-lt"/>
                          <a:ea typeface="+mn-ea"/>
                          <a:cs typeface="+mn-cs"/>
                        </a:rPr>
                        <a:t>Fan </a:t>
                      </a:r>
                      <a:r>
                        <a:rPr lang="en-US" altLang="zh-HK" sz="2400" b="1" kern="1200" dirty="0" err="1">
                          <a:solidFill>
                            <a:schemeClr val="lt1"/>
                          </a:solidFill>
                          <a:effectLst/>
                          <a:latin typeface="+mn-lt"/>
                          <a:ea typeface="+mn-ea"/>
                          <a:cs typeface="+mn-cs"/>
                        </a:rPr>
                        <a:t>Zhongyan’s</a:t>
                      </a:r>
                      <a:r>
                        <a:rPr lang="en-US" altLang="zh-HK" sz="2400" b="1" kern="1200" dirty="0">
                          <a:solidFill>
                            <a:schemeClr val="lt1"/>
                          </a:solidFill>
                          <a:effectLst/>
                          <a:latin typeface="+mn-lt"/>
                          <a:ea typeface="+mn-ea"/>
                          <a:cs typeface="+mn-cs"/>
                        </a:rPr>
                        <a:t> reforms</a:t>
                      </a:r>
                      <a:r>
                        <a:rPr lang="zh-TW" altLang="zh-HK" sz="2400" dirty="0">
                          <a:effectLst/>
                        </a:rPr>
                        <a:t> </a:t>
                      </a:r>
                      <a:endParaRPr lang="zh-HK" altLang="en-US" sz="2400" dirty="0"/>
                    </a:p>
                  </a:txBody>
                  <a:tcPr/>
                </a:tc>
                <a:tc>
                  <a:txBody>
                    <a:bodyPr/>
                    <a:lstStyle/>
                    <a:p>
                      <a:r>
                        <a:rPr lang="en-US" altLang="zh-HK" sz="2400" b="1" kern="1200" dirty="0">
                          <a:solidFill>
                            <a:schemeClr val="lt1"/>
                          </a:solidFill>
                          <a:effectLst/>
                          <a:latin typeface="+mn-lt"/>
                          <a:ea typeface="+mn-ea"/>
                          <a:cs typeface="+mn-cs"/>
                        </a:rPr>
                        <a:t>Wang Anshi's reforms</a:t>
                      </a:r>
                      <a:r>
                        <a:rPr lang="zh-TW" altLang="zh-HK" sz="2400" dirty="0">
                          <a:effectLst/>
                        </a:rPr>
                        <a:t> </a:t>
                      </a:r>
                      <a:endParaRPr lang="zh-HK" altLang="en-US" sz="2400" dirty="0"/>
                    </a:p>
                  </a:txBody>
                  <a:tcPr/>
                </a:tc>
                <a:extLst>
                  <a:ext uri="{0D108BD9-81ED-4DB2-BD59-A6C34878D82A}">
                    <a16:rowId xmlns:a16="http://schemas.microsoft.com/office/drawing/2014/main" val="1714303410"/>
                  </a:ext>
                </a:extLst>
              </a:tr>
              <a:tr h="370840">
                <a:tc>
                  <a:txBody>
                    <a:bodyPr/>
                    <a:lstStyle/>
                    <a:p>
                      <a:r>
                        <a:rPr lang="zh-TW" altLang="zh-HK" sz="2400" kern="1200" dirty="0">
                          <a:solidFill>
                            <a:schemeClr val="dk1"/>
                          </a:solidFill>
                          <a:effectLst/>
                          <a:latin typeface="+mn-lt"/>
                          <a:ea typeface="+mn-ea"/>
                          <a:cs typeface="+mn-cs"/>
                        </a:rPr>
                        <a:t>變法推行了</a:t>
                      </a:r>
                      <a:r>
                        <a:rPr lang="en-US" altLang="zh-HK" sz="2400" kern="1200" dirty="0">
                          <a:solidFill>
                            <a:schemeClr val="dk1"/>
                          </a:solidFill>
                          <a:effectLst/>
                          <a:latin typeface="+mn-lt"/>
                          <a:ea typeface="+mn-ea"/>
                          <a:cs typeface="+mn-cs"/>
                        </a:rPr>
                        <a:t>(reforms lasted for)</a:t>
                      </a:r>
                      <a:r>
                        <a:rPr lang="zh-TW" altLang="zh-HK" sz="2400" dirty="0">
                          <a:effectLst/>
                        </a:rPr>
                        <a:t> </a:t>
                      </a:r>
                      <a:endParaRPr lang="zh-HK" altLang="en-US" sz="2400" dirty="0"/>
                    </a:p>
                  </a:txBody>
                  <a:tcPr/>
                </a:tc>
                <a:tc>
                  <a:txBody>
                    <a:bodyPr/>
                    <a:lstStyle/>
                    <a:p>
                      <a:endParaRPr lang="zh-HK" altLang="en-US" dirty="0"/>
                    </a:p>
                  </a:txBody>
                  <a:tcPr/>
                </a:tc>
                <a:tc>
                  <a:txBody>
                    <a:bodyPr/>
                    <a:lstStyle/>
                    <a:p>
                      <a:endParaRPr lang="zh-HK" altLang="en-US" dirty="0"/>
                    </a:p>
                  </a:txBody>
                  <a:tcPr/>
                </a:tc>
                <a:extLst>
                  <a:ext uri="{0D108BD9-81ED-4DB2-BD59-A6C34878D82A}">
                    <a16:rowId xmlns:a16="http://schemas.microsoft.com/office/drawing/2014/main" val="1750290930"/>
                  </a:ext>
                </a:extLst>
              </a:tr>
            </a:tbl>
          </a:graphicData>
        </a:graphic>
      </p:graphicFrame>
      <p:sp>
        <p:nvSpPr>
          <p:cNvPr id="5" name="文字方塊 4">
            <a:extLst>
              <a:ext uri="{FF2B5EF4-FFF2-40B4-BE49-F238E27FC236}">
                <a16:creationId xmlns:a16="http://schemas.microsoft.com/office/drawing/2014/main" id="{F3CB96FA-0014-F607-E68E-50526A8E911B}"/>
              </a:ext>
            </a:extLst>
          </p:cNvPr>
          <p:cNvSpPr txBox="1"/>
          <p:nvPr/>
        </p:nvSpPr>
        <p:spPr>
          <a:xfrm>
            <a:off x="2677884" y="5538362"/>
            <a:ext cx="2277175" cy="461665"/>
          </a:xfrm>
          <a:prstGeom prst="rect">
            <a:avLst/>
          </a:prstGeom>
          <a:noFill/>
        </p:spPr>
        <p:txBody>
          <a:bodyPr wrap="square" rtlCol="0">
            <a:spAutoFit/>
          </a:bodyPr>
          <a:lstStyle/>
          <a:p>
            <a:r>
              <a:rPr kumimoji="1" lang="zh-HK" altLang="en-US" sz="2400" u="sng" dirty="0"/>
              <a:t>     </a:t>
            </a:r>
            <a:r>
              <a:rPr kumimoji="1" lang="zh-HK" altLang="en-US" sz="2400" dirty="0">
                <a:solidFill>
                  <a:srgbClr val="FF0000"/>
                </a:solidFill>
              </a:rPr>
              <a:t> </a:t>
            </a:r>
            <a:r>
              <a:rPr kumimoji="1" lang="zh-HK" altLang="en-US" sz="2400" dirty="0"/>
              <a:t>年 </a:t>
            </a:r>
            <a:r>
              <a:rPr kumimoji="1" lang="en-US" altLang="zh-HK" sz="2400" dirty="0"/>
              <a:t>(</a:t>
            </a:r>
            <a:r>
              <a:rPr kumimoji="1" lang="zh-HK" altLang="en-US" sz="2400" dirty="0"/>
              <a:t> </a:t>
            </a:r>
            <a:r>
              <a:rPr kumimoji="1" lang="zh-HK" altLang="en-US" sz="2400" u="sng" dirty="0"/>
              <a:t>      </a:t>
            </a:r>
            <a:r>
              <a:rPr kumimoji="1" lang="en-US" altLang="zh-HK" sz="2400" dirty="0"/>
              <a:t> year)</a:t>
            </a:r>
            <a:endParaRPr kumimoji="1" lang="zh-HK" altLang="en-US" sz="2400" dirty="0"/>
          </a:p>
        </p:txBody>
      </p:sp>
      <p:sp>
        <p:nvSpPr>
          <p:cNvPr id="6" name="文字方塊 5">
            <a:extLst>
              <a:ext uri="{FF2B5EF4-FFF2-40B4-BE49-F238E27FC236}">
                <a16:creationId xmlns:a16="http://schemas.microsoft.com/office/drawing/2014/main" id="{CC79DC7D-46FA-2B38-1B22-F098BC10F648}"/>
              </a:ext>
            </a:extLst>
          </p:cNvPr>
          <p:cNvSpPr txBox="1"/>
          <p:nvPr/>
        </p:nvSpPr>
        <p:spPr>
          <a:xfrm>
            <a:off x="5399768" y="5538361"/>
            <a:ext cx="2570340" cy="461665"/>
          </a:xfrm>
          <a:prstGeom prst="rect">
            <a:avLst/>
          </a:prstGeom>
          <a:noFill/>
        </p:spPr>
        <p:txBody>
          <a:bodyPr wrap="square" rtlCol="0">
            <a:spAutoFit/>
          </a:bodyPr>
          <a:lstStyle/>
          <a:p>
            <a:r>
              <a:rPr kumimoji="1" lang="zh-HK" altLang="en-US" sz="2400" u="sng" dirty="0"/>
              <a:t>       </a:t>
            </a:r>
            <a:r>
              <a:rPr kumimoji="1" lang="zh-HK" altLang="en-US" sz="2400" dirty="0"/>
              <a:t>年 </a:t>
            </a:r>
            <a:r>
              <a:rPr kumimoji="1" lang="en-US" altLang="zh-HK" sz="2400" dirty="0"/>
              <a:t>(</a:t>
            </a:r>
            <a:r>
              <a:rPr kumimoji="1" lang="zh-HK" altLang="en-US" sz="2400" u="sng" dirty="0"/>
              <a:t>        </a:t>
            </a:r>
            <a:r>
              <a:rPr kumimoji="1" lang="en-US" altLang="zh-HK" sz="2400" dirty="0"/>
              <a:t>years)</a:t>
            </a:r>
            <a:endParaRPr kumimoji="1" lang="zh-HK" altLang="en-US" sz="2400" dirty="0"/>
          </a:p>
        </p:txBody>
      </p:sp>
      <p:sp>
        <p:nvSpPr>
          <p:cNvPr id="2" name="文字方塊 1">
            <a:extLst>
              <a:ext uri="{FF2B5EF4-FFF2-40B4-BE49-F238E27FC236}">
                <a16:creationId xmlns:a16="http://schemas.microsoft.com/office/drawing/2014/main" id="{FC8EE99B-828D-639D-24F8-5DB4B86FC4D2}"/>
              </a:ext>
            </a:extLst>
          </p:cNvPr>
          <p:cNvSpPr txBox="1"/>
          <p:nvPr/>
        </p:nvSpPr>
        <p:spPr>
          <a:xfrm>
            <a:off x="2786743" y="5538361"/>
            <a:ext cx="522514" cy="461665"/>
          </a:xfrm>
          <a:prstGeom prst="rect">
            <a:avLst/>
          </a:prstGeom>
          <a:noFill/>
        </p:spPr>
        <p:txBody>
          <a:bodyPr wrap="square" rtlCol="0">
            <a:spAutoFit/>
          </a:bodyPr>
          <a:lstStyle/>
          <a:p>
            <a:r>
              <a:rPr kumimoji="1" lang="en-US" altLang="zh-HK" sz="2400" dirty="0">
                <a:solidFill>
                  <a:srgbClr val="FF0000"/>
                </a:solidFill>
              </a:rPr>
              <a:t>1</a:t>
            </a:r>
            <a:endParaRPr kumimoji="1" lang="zh-HK" altLang="en-US" sz="2400" dirty="0">
              <a:solidFill>
                <a:srgbClr val="FF0000"/>
              </a:solidFill>
            </a:endParaRPr>
          </a:p>
        </p:txBody>
      </p:sp>
      <p:sp>
        <p:nvSpPr>
          <p:cNvPr id="8" name="文字方塊 7">
            <a:extLst>
              <a:ext uri="{FF2B5EF4-FFF2-40B4-BE49-F238E27FC236}">
                <a16:creationId xmlns:a16="http://schemas.microsoft.com/office/drawing/2014/main" id="{43226EFA-C391-AEF9-037D-F89881553883}"/>
              </a:ext>
            </a:extLst>
          </p:cNvPr>
          <p:cNvSpPr txBox="1"/>
          <p:nvPr/>
        </p:nvSpPr>
        <p:spPr>
          <a:xfrm>
            <a:off x="3753966" y="5538360"/>
            <a:ext cx="522514" cy="461665"/>
          </a:xfrm>
          <a:prstGeom prst="rect">
            <a:avLst/>
          </a:prstGeom>
          <a:noFill/>
        </p:spPr>
        <p:txBody>
          <a:bodyPr wrap="square" rtlCol="0">
            <a:spAutoFit/>
          </a:bodyPr>
          <a:lstStyle/>
          <a:p>
            <a:r>
              <a:rPr kumimoji="1" lang="en-US" altLang="zh-HK" sz="2400" dirty="0">
                <a:solidFill>
                  <a:srgbClr val="FF0000"/>
                </a:solidFill>
              </a:rPr>
              <a:t>1</a:t>
            </a:r>
            <a:endParaRPr kumimoji="1" lang="zh-HK" altLang="en-US" sz="2400" dirty="0">
              <a:solidFill>
                <a:srgbClr val="FF0000"/>
              </a:solidFill>
            </a:endParaRPr>
          </a:p>
        </p:txBody>
      </p:sp>
      <p:sp>
        <p:nvSpPr>
          <p:cNvPr id="9" name="文字方塊 8">
            <a:extLst>
              <a:ext uri="{FF2B5EF4-FFF2-40B4-BE49-F238E27FC236}">
                <a16:creationId xmlns:a16="http://schemas.microsoft.com/office/drawing/2014/main" id="{46348D5D-F1CE-80FE-C563-019DB3393FF2}"/>
              </a:ext>
            </a:extLst>
          </p:cNvPr>
          <p:cNvSpPr txBox="1"/>
          <p:nvPr/>
        </p:nvSpPr>
        <p:spPr>
          <a:xfrm>
            <a:off x="5473963" y="5559005"/>
            <a:ext cx="705966" cy="461665"/>
          </a:xfrm>
          <a:prstGeom prst="rect">
            <a:avLst/>
          </a:prstGeom>
          <a:noFill/>
        </p:spPr>
        <p:txBody>
          <a:bodyPr wrap="square" rtlCol="0">
            <a:spAutoFit/>
          </a:bodyPr>
          <a:lstStyle/>
          <a:p>
            <a:r>
              <a:rPr kumimoji="1" lang="en-US" altLang="zh-HK" sz="2400" dirty="0">
                <a:solidFill>
                  <a:srgbClr val="FF0000"/>
                </a:solidFill>
              </a:rPr>
              <a:t>16</a:t>
            </a:r>
            <a:endParaRPr kumimoji="1" lang="zh-HK" altLang="en-US" sz="2400" dirty="0">
              <a:solidFill>
                <a:srgbClr val="FF0000"/>
              </a:solidFill>
            </a:endParaRPr>
          </a:p>
        </p:txBody>
      </p:sp>
      <p:sp>
        <p:nvSpPr>
          <p:cNvPr id="10" name="文字方塊 9">
            <a:extLst>
              <a:ext uri="{FF2B5EF4-FFF2-40B4-BE49-F238E27FC236}">
                <a16:creationId xmlns:a16="http://schemas.microsoft.com/office/drawing/2014/main" id="{0330FA29-81D6-9E17-B99D-AE40F5E7F08C}"/>
              </a:ext>
            </a:extLst>
          </p:cNvPr>
          <p:cNvSpPr txBox="1"/>
          <p:nvPr/>
        </p:nvSpPr>
        <p:spPr>
          <a:xfrm>
            <a:off x="6439381" y="5548683"/>
            <a:ext cx="705966" cy="461665"/>
          </a:xfrm>
          <a:prstGeom prst="rect">
            <a:avLst/>
          </a:prstGeom>
          <a:noFill/>
        </p:spPr>
        <p:txBody>
          <a:bodyPr wrap="square" rtlCol="0">
            <a:spAutoFit/>
          </a:bodyPr>
          <a:lstStyle/>
          <a:p>
            <a:r>
              <a:rPr kumimoji="1" lang="en-US" altLang="zh-HK" sz="2400" dirty="0">
                <a:solidFill>
                  <a:srgbClr val="FF0000"/>
                </a:solidFill>
              </a:rPr>
              <a:t>16</a:t>
            </a:r>
            <a:endParaRPr kumimoji="1" lang="zh-HK" altLang="en-US" sz="2400" dirty="0">
              <a:solidFill>
                <a:srgbClr val="FF0000"/>
              </a:solidFill>
            </a:endParaRPr>
          </a:p>
        </p:txBody>
      </p:sp>
      <p:sp>
        <p:nvSpPr>
          <p:cNvPr id="11" name="Slide Number Placeholder 10"/>
          <p:cNvSpPr>
            <a:spLocks noGrp="1"/>
          </p:cNvSpPr>
          <p:nvPr>
            <p:ph type="sldNum" sz="quarter" idx="12"/>
          </p:nvPr>
        </p:nvSpPr>
        <p:spPr/>
        <p:txBody>
          <a:bodyPr/>
          <a:lstStyle/>
          <a:p>
            <a:fld id="{2729EEE3-0DB2-A54F-A712-C3D8D0C1A6BC}" type="slidenum">
              <a:rPr kumimoji="1" lang="zh-HK" altLang="en-US" smtClean="0"/>
              <a:t>35</a:t>
            </a:fld>
            <a:endParaRPr kumimoji="1" lang="zh-HK" altLang="en-US"/>
          </a:p>
        </p:txBody>
      </p:sp>
      <p:pic>
        <p:nvPicPr>
          <p:cNvPr id="12" name="Picture 11"/>
          <p:cNvPicPr>
            <a:picLocks noChangeAspect="1"/>
          </p:cNvPicPr>
          <p:nvPr/>
        </p:nvPicPr>
        <p:blipFill>
          <a:blip r:embed="rId2"/>
          <a:stretch>
            <a:fillRect/>
          </a:stretch>
        </p:blipFill>
        <p:spPr>
          <a:xfrm>
            <a:off x="214312" y="198193"/>
            <a:ext cx="8715375" cy="3800475"/>
          </a:xfrm>
          <a:prstGeom prst="rect">
            <a:avLst/>
          </a:prstGeom>
        </p:spPr>
      </p:pic>
    </p:spTree>
    <p:extLst>
      <p:ext uri="{BB962C8B-B14F-4D97-AF65-F5344CB8AC3E}">
        <p14:creationId xmlns:p14="http://schemas.microsoft.com/office/powerpoint/2010/main" val="406436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2" grpId="0"/>
      <p:bldP spid="8" grpId="0"/>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5BC0C95-653A-F400-0AED-E6871ECD15AE}"/>
              </a:ext>
            </a:extLst>
          </p:cNvPr>
          <p:cNvSpPr>
            <a:spLocks noGrp="1"/>
          </p:cNvSpPr>
          <p:nvPr>
            <p:ph type="title"/>
          </p:nvPr>
        </p:nvSpPr>
        <p:spPr>
          <a:xfrm>
            <a:off x="189034" y="178388"/>
            <a:ext cx="8647235" cy="1184420"/>
          </a:xfrm>
        </p:spPr>
        <p:txBody>
          <a:bodyPr>
            <a:normAutofit fontScale="90000"/>
          </a:bodyPr>
          <a:lstStyle/>
          <a:p>
            <a:r>
              <a:rPr lang="zh-TW" altLang="zh-HK" sz="3600" b="1" dirty="0"/>
              <a:t>資料</a:t>
            </a:r>
            <a:r>
              <a:rPr lang="zh-HK" altLang="zh-HK" sz="3600" b="1" dirty="0"/>
              <a:t>十</a:t>
            </a:r>
            <a:r>
              <a:rPr lang="zh-TW" altLang="zh-HK" sz="3600" b="1" dirty="0"/>
              <a:t>：北宋財政收支的情況</a:t>
            </a:r>
            <a:r>
              <a:rPr lang="en-US" altLang="zh-HK" sz="3600" b="1" dirty="0"/>
              <a:t>(Source J: Income and expenditure of the Northern Song Dynasty</a:t>
            </a:r>
            <a:r>
              <a:rPr lang="en-US" altLang="zh-HK" sz="3600" b="1" dirty="0" smtClean="0"/>
              <a:t>)</a:t>
            </a:r>
            <a:endParaRPr kumimoji="1" lang="zh-HK" altLang="en-US" dirty="0"/>
          </a:p>
        </p:txBody>
      </p:sp>
      <p:graphicFrame>
        <p:nvGraphicFramePr>
          <p:cNvPr id="4" name="表格 4">
            <a:extLst>
              <a:ext uri="{FF2B5EF4-FFF2-40B4-BE49-F238E27FC236}">
                <a16:creationId xmlns:a16="http://schemas.microsoft.com/office/drawing/2014/main" id="{53BE2EAC-804F-2531-D032-69643921A8EF}"/>
              </a:ext>
            </a:extLst>
          </p:cNvPr>
          <p:cNvGraphicFramePr>
            <a:graphicFrameLocks noGrp="1"/>
          </p:cNvGraphicFramePr>
          <p:nvPr>
            <p:ph idx="1"/>
            <p:extLst>
              <p:ext uri="{D42A27DB-BD31-4B8C-83A1-F6EECF244321}">
                <p14:modId xmlns:p14="http://schemas.microsoft.com/office/powerpoint/2010/main" val="1385471614"/>
              </p:ext>
            </p:extLst>
          </p:nvPr>
        </p:nvGraphicFramePr>
        <p:xfrm>
          <a:off x="496766" y="1362808"/>
          <a:ext cx="7886700" cy="295656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651946970"/>
                    </a:ext>
                  </a:extLst>
                </a:gridCol>
                <a:gridCol w="2628900">
                  <a:extLst>
                    <a:ext uri="{9D8B030D-6E8A-4147-A177-3AD203B41FA5}">
                      <a16:colId xmlns:a16="http://schemas.microsoft.com/office/drawing/2014/main" val="1754723264"/>
                    </a:ext>
                  </a:extLst>
                </a:gridCol>
                <a:gridCol w="2628900">
                  <a:extLst>
                    <a:ext uri="{9D8B030D-6E8A-4147-A177-3AD203B41FA5}">
                      <a16:colId xmlns:a16="http://schemas.microsoft.com/office/drawing/2014/main" val="3912438316"/>
                    </a:ext>
                  </a:extLst>
                </a:gridCol>
              </a:tblGrid>
              <a:tr h="370840">
                <a:tc>
                  <a:txBody>
                    <a:bodyPr/>
                    <a:lstStyle/>
                    <a:p>
                      <a:r>
                        <a:rPr lang="zh-TW" altLang="zh-HK" sz="1600" b="1" kern="1200" dirty="0">
                          <a:solidFill>
                            <a:schemeClr val="lt1"/>
                          </a:solidFill>
                          <a:effectLst/>
                          <a:latin typeface="+mn-lt"/>
                          <a:ea typeface="+mn-ea"/>
                          <a:cs typeface="+mn-cs"/>
                        </a:rPr>
                        <a:t>時間</a:t>
                      </a:r>
                      <a:r>
                        <a:rPr lang="en-US" altLang="zh-HK" sz="1600" b="1" kern="1200" dirty="0">
                          <a:solidFill>
                            <a:schemeClr val="lt1"/>
                          </a:solidFill>
                          <a:effectLst/>
                          <a:latin typeface="+mn-lt"/>
                          <a:ea typeface="+mn-ea"/>
                          <a:cs typeface="+mn-cs"/>
                        </a:rPr>
                        <a:t>(Time)</a:t>
                      </a:r>
                      <a:r>
                        <a:rPr lang="zh-TW" altLang="zh-HK" sz="1600" dirty="0">
                          <a:effectLst/>
                        </a:rPr>
                        <a:t> </a:t>
                      </a:r>
                      <a:endParaRPr lang="zh-HK" altLang="en-US" sz="1600" dirty="0"/>
                    </a:p>
                  </a:txBody>
                  <a:tcPr/>
                </a:tc>
                <a:tc>
                  <a:txBody>
                    <a:bodyPr/>
                    <a:lstStyle/>
                    <a:p>
                      <a:r>
                        <a:rPr lang="zh-TW" altLang="zh-HK" sz="1600" b="1" kern="1200" dirty="0">
                          <a:solidFill>
                            <a:schemeClr val="lt1"/>
                          </a:solidFill>
                          <a:effectLst/>
                          <a:latin typeface="+mn-lt"/>
                          <a:ea typeface="+mn-ea"/>
                          <a:cs typeface="+mn-cs"/>
                        </a:rPr>
                        <a:t>全年收入</a:t>
                      </a:r>
                      <a:r>
                        <a:rPr lang="en-US" altLang="zh-HK" sz="1600" b="1" kern="1200" dirty="0">
                          <a:solidFill>
                            <a:schemeClr val="lt1"/>
                          </a:solidFill>
                          <a:effectLst/>
                          <a:latin typeface="+mn-lt"/>
                          <a:ea typeface="+mn-ea"/>
                          <a:cs typeface="+mn-cs"/>
                        </a:rPr>
                        <a:t>(</a:t>
                      </a:r>
                      <a:r>
                        <a:rPr lang="zh-TW" altLang="zh-HK" sz="1600" b="1" kern="1200" dirty="0">
                          <a:solidFill>
                            <a:schemeClr val="lt1"/>
                          </a:solidFill>
                          <a:effectLst/>
                          <a:latin typeface="+mn-lt"/>
                          <a:ea typeface="+mn-ea"/>
                          <a:cs typeface="+mn-cs"/>
                        </a:rPr>
                        <a:t>緡</a:t>
                      </a:r>
                      <a:r>
                        <a:rPr lang="en-US" altLang="zh-HK" sz="1600" b="1" kern="1200" dirty="0">
                          <a:solidFill>
                            <a:schemeClr val="lt1"/>
                          </a:solidFill>
                          <a:effectLst/>
                          <a:latin typeface="+mn-lt"/>
                          <a:ea typeface="+mn-ea"/>
                          <a:cs typeface="+mn-cs"/>
                        </a:rPr>
                        <a:t>)(Annual Income (thousand coins))</a:t>
                      </a:r>
                      <a:r>
                        <a:rPr lang="zh-TW" altLang="zh-HK" sz="1600" dirty="0">
                          <a:effectLst/>
                        </a:rPr>
                        <a:t> </a:t>
                      </a:r>
                      <a:endParaRPr lang="zh-HK" altLang="en-US" sz="1600" dirty="0"/>
                    </a:p>
                  </a:txBody>
                  <a:tcPr/>
                </a:tc>
                <a:tc>
                  <a:txBody>
                    <a:bodyPr/>
                    <a:lstStyle/>
                    <a:p>
                      <a:r>
                        <a:rPr lang="zh-TW" altLang="zh-HK" sz="1600" b="1" kern="1200" dirty="0">
                          <a:solidFill>
                            <a:schemeClr val="lt1"/>
                          </a:solidFill>
                          <a:effectLst/>
                          <a:latin typeface="+mn-lt"/>
                          <a:ea typeface="+mn-ea"/>
                          <a:cs typeface="+mn-cs"/>
                        </a:rPr>
                        <a:t>全年支出</a:t>
                      </a:r>
                      <a:r>
                        <a:rPr lang="en-US" altLang="zh-HK" sz="1600" b="1" kern="1200" dirty="0">
                          <a:solidFill>
                            <a:schemeClr val="lt1"/>
                          </a:solidFill>
                          <a:effectLst/>
                          <a:latin typeface="+mn-lt"/>
                          <a:ea typeface="+mn-ea"/>
                          <a:cs typeface="+mn-cs"/>
                        </a:rPr>
                        <a:t>(</a:t>
                      </a:r>
                      <a:r>
                        <a:rPr lang="zh-TW" altLang="zh-HK" sz="1600" b="1" kern="1200" dirty="0">
                          <a:solidFill>
                            <a:schemeClr val="lt1"/>
                          </a:solidFill>
                          <a:effectLst/>
                          <a:latin typeface="+mn-lt"/>
                          <a:ea typeface="+mn-ea"/>
                          <a:cs typeface="+mn-cs"/>
                        </a:rPr>
                        <a:t>緡</a:t>
                      </a:r>
                      <a:r>
                        <a:rPr lang="en-US" altLang="zh-HK" sz="1600" b="1" kern="1200" dirty="0">
                          <a:solidFill>
                            <a:schemeClr val="lt1"/>
                          </a:solidFill>
                          <a:effectLst/>
                          <a:latin typeface="+mn-lt"/>
                          <a:ea typeface="+mn-ea"/>
                          <a:cs typeface="+mn-cs"/>
                        </a:rPr>
                        <a:t>)(Annual expenditure (thousand coins))</a:t>
                      </a:r>
                      <a:r>
                        <a:rPr lang="zh-TW" altLang="zh-HK" sz="1600" dirty="0">
                          <a:effectLst/>
                        </a:rPr>
                        <a:t> </a:t>
                      </a:r>
                      <a:endParaRPr lang="zh-HK" altLang="en-US" sz="1600" dirty="0"/>
                    </a:p>
                  </a:txBody>
                  <a:tcPr/>
                </a:tc>
                <a:extLst>
                  <a:ext uri="{0D108BD9-81ED-4DB2-BD59-A6C34878D82A}">
                    <a16:rowId xmlns:a16="http://schemas.microsoft.com/office/drawing/2014/main" val="539344597"/>
                  </a:ext>
                </a:extLst>
              </a:tr>
              <a:tr h="370840">
                <a:tc>
                  <a:txBody>
                    <a:bodyPr/>
                    <a:lstStyle/>
                    <a:p>
                      <a:r>
                        <a:rPr lang="zh-TW" altLang="zh-HK" sz="1600" kern="1200" dirty="0">
                          <a:solidFill>
                            <a:schemeClr val="dk1"/>
                          </a:solidFill>
                          <a:effectLst/>
                          <a:latin typeface="+mn-lt"/>
                          <a:ea typeface="+mn-ea"/>
                          <a:cs typeface="+mn-cs"/>
                        </a:rPr>
                        <a:t>仁宗皇祐元年</a:t>
                      </a:r>
                    </a:p>
                    <a:p>
                      <a:r>
                        <a:rPr lang="en-US" altLang="zh-HK" sz="1600" kern="1200" dirty="0">
                          <a:solidFill>
                            <a:schemeClr val="dk1"/>
                          </a:solidFill>
                          <a:effectLst/>
                          <a:latin typeface="+mn-lt"/>
                          <a:ea typeface="+mn-ea"/>
                          <a:cs typeface="+mn-cs"/>
                        </a:rPr>
                        <a:t>(</a:t>
                      </a:r>
                      <a:r>
                        <a:rPr lang="zh-HK" altLang="zh-HK" sz="1600" kern="1200" dirty="0">
                          <a:solidFill>
                            <a:schemeClr val="dk1"/>
                          </a:solidFill>
                          <a:effectLst/>
                          <a:latin typeface="+mn-lt"/>
                          <a:ea typeface="+mn-ea"/>
                          <a:cs typeface="+mn-cs"/>
                        </a:rPr>
                        <a:t>公元</a:t>
                      </a:r>
                      <a:r>
                        <a:rPr lang="en-US" altLang="zh-HK" sz="1600" kern="1200" dirty="0">
                          <a:solidFill>
                            <a:schemeClr val="dk1"/>
                          </a:solidFill>
                          <a:effectLst/>
                          <a:latin typeface="+mn-lt"/>
                          <a:ea typeface="+mn-ea"/>
                          <a:cs typeface="+mn-cs"/>
                        </a:rPr>
                        <a:t>1049</a:t>
                      </a:r>
                      <a:r>
                        <a:rPr lang="zh-HK" altLang="zh-HK" sz="1600" kern="1200" dirty="0">
                          <a:solidFill>
                            <a:schemeClr val="dk1"/>
                          </a:solidFill>
                          <a:effectLst/>
                          <a:latin typeface="+mn-lt"/>
                          <a:ea typeface="+mn-ea"/>
                          <a:cs typeface="+mn-cs"/>
                        </a:rPr>
                        <a:t>年</a:t>
                      </a:r>
                      <a:r>
                        <a:rPr lang="zh-TW" altLang="zh-HK" sz="1600" kern="1200" dirty="0">
                          <a:solidFill>
                            <a:schemeClr val="dk1"/>
                          </a:solidFill>
                          <a:effectLst/>
                          <a:latin typeface="+mn-lt"/>
                          <a:ea typeface="+mn-ea"/>
                          <a:cs typeface="+mn-cs"/>
                        </a:rPr>
                        <a:t>）</a:t>
                      </a:r>
                    </a:p>
                    <a:p>
                      <a:r>
                        <a:rPr lang="en-US" altLang="zh-HK" sz="1600" kern="1200" dirty="0">
                          <a:solidFill>
                            <a:schemeClr val="dk1"/>
                          </a:solidFill>
                          <a:effectLst/>
                          <a:latin typeface="+mn-lt"/>
                          <a:ea typeface="+mn-ea"/>
                          <a:cs typeface="+mn-cs"/>
                        </a:rPr>
                        <a:t>(Emperor </a:t>
                      </a:r>
                      <a:r>
                        <a:rPr lang="en-US" altLang="zh-HK" sz="1600" kern="1200" dirty="0" err="1">
                          <a:solidFill>
                            <a:schemeClr val="dk1"/>
                          </a:solidFill>
                          <a:effectLst/>
                          <a:latin typeface="+mn-lt"/>
                          <a:ea typeface="+mn-ea"/>
                          <a:cs typeface="+mn-cs"/>
                        </a:rPr>
                        <a:t>Renzong</a:t>
                      </a:r>
                      <a:r>
                        <a:rPr lang="en-US" altLang="zh-HK" sz="1600" kern="1200" dirty="0">
                          <a:solidFill>
                            <a:schemeClr val="dk1"/>
                          </a:solidFill>
                          <a:effectLst/>
                          <a:latin typeface="+mn-lt"/>
                          <a:ea typeface="+mn-ea"/>
                          <a:cs typeface="+mn-cs"/>
                        </a:rPr>
                        <a:t> </a:t>
                      </a:r>
                      <a:endParaRPr lang="zh-TW" altLang="zh-HK" sz="1600" kern="1200" dirty="0">
                        <a:solidFill>
                          <a:schemeClr val="dk1"/>
                        </a:solidFill>
                        <a:effectLst/>
                        <a:latin typeface="+mn-lt"/>
                        <a:ea typeface="+mn-ea"/>
                        <a:cs typeface="+mn-cs"/>
                      </a:endParaRPr>
                    </a:p>
                    <a:p>
                      <a:r>
                        <a:rPr lang="en-US" altLang="zh-HK" sz="1600" kern="1200" dirty="0">
                          <a:solidFill>
                            <a:schemeClr val="dk1"/>
                          </a:solidFill>
                          <a:effectLst/>
                          <a:latin typeface="+mn-lt"/>
                          <a:ea typeface="+mn-ea"/>
                          <a:cs typeface="+mn-cs"/>
                        </a:rPr>
                        <a:t>(1st year of </a:t>
                      </a:r>
                      <a:r>
                        <a:rPr lang="en-US" altLang="zh-HK" sz="1600" kern="1200" dirty="0" err="1">
                          <a:solidFill>
                            <a:schemeClr val="dk1"/>
                          </a:solidFill>
                          <a:effectLst/>
                          <a:latin typeface="+mn-lt"/>
                          <a:ea typeface="+mn-ea"/>
                          <a:cs typeface="+mn-cs"/>
                        </a:rPr>
                        <a:t>Huangyou</a:t>
                      </a:r>
                      <a:r>
                        <a:rPr lang="en-US" altLang="zh-HK" sz="1600" kern="1200" dirty="0">
                          <a:solidFill>
                            <a:schemeClr val="dk1"/>
                          </a:solidFill>
                          <a:effectLst/>
                          <a:latin typeface="+mn-lt"/>
                          <a:ea typeface="+mn-ea"/>
                          <a:cs typeface="+mn-cs"/>
                        </a:rPr>
                        <a:t>)</a:t>
                      </a:r>
                      <a:r>
                        <a:rPr lang="zh-TW" altLang="zh-HK" sz="1600" dirty="0">
                          <a:effectLst/>
                        </a:rPr>
                        <a:t> </a:t>
                      </a:r>
                      <a:endParaRPr lang="zh-HK" altLang="en-US" sz="1600" dirty="0"/>
                    </a:p>
                  </a:txBody>
                  <a:tcPr/>
                </a:tc>
                <a:tc>
                  <a:txBody>
                    <a:bodyPr/>
                    <a:lstStyle/>
                    <a:p>
                      <a:r>
                        <a:rPr lang="en-US" altLang="zh-HK" sz="1600" dirty="0"/>
                        <a:t>126,251,964</a:t>
                      </a:r>
                      <a:endParaRPr lang="zh-HK" altLang="en-US" sz="1600" dirty="0"/>
                    </a:p>
                  </a:txBody>
                  <a:tcPr/>
                </a:tc>
                <a:tc>
                  <a:txBody>
                    <a:bodyPr/>
                    <a:lstStyle/>
                    <a:p>
                      <a:r>
                        <a:rPr lang="zh-TW" altLang="zh-HK" sz="1600" kern="1200" dirty="0">
                          <a:solidFill>
                            <a:schemeClr val="dk1"/>
                          </a:solidFill>
                          <a:effectLst/>
                          <a:latin typeface="+mn-lt"/>
                          <a:ea typeface="+mn-ea"/>
                          <a:cs typeface="+mn-cs"/>
                        </a:rPr>
                        <a:t>出無餘</a:t>
                      </a:r>
                      <a:r>
                        <a:rPr lang="en-US" altLang="zh-HK" sz="1600" kern="1200" dirty="0">
                          <a:solidFill>
                            <a:schemeClr val="dk1"/>
                          </a:solidFill>
                          <a:effectLst/>
                          <a:latin typeface="+mn-lt"/>
                          <a:ea typeface="+mn-ea"/>
                          <a:cs typeface="+mn-cs"/>
                        </a:rPr>
                        <a:t>(Nothing left)</a:t>
                      </a:r>
                      <a:r>
                        <a:rPr lang="zh-TW" altLang="zh-HK" sz="1600" dirty="0">
                          <a:effectLst/>
                        </a:rPr>
                        <a:t> </a:t>
                      </a:r>
                      <a:endParaRPr lang="zh-HK" altLang="en-US" sz="1600" dirty="0"/>
                    </a:p>
                  </a:txBody>
                  <a:tcPr/>
                </a:tc>
                <a:extLst>
                  <a:ext uri="{0D108BD9-81ED-4DB2-BD59-A6C34878D82A}">
                    <a16:rowId xmlns:a16="http://schemas.microsoft.com/office/drawing/2014/main" val="1686107367"/>
                  </a:ext>
                </a:extLst>
              </a:tr>
              <a:tr h="370840">
                <a:tc>
                  <a:txBody>
                    <a:bodyPr/>
                    <a:lstStyle/>
                    <a:p>
                      <a:r>
                        <a:rPr lang="zh-TW" altLang="zh-HK" sz="1600" kern="1200" dirty="0">
                          <a:solidFill>
                            <a:schemeClr val="dk1"/>
                          </a:solidFill>
                          <a:effectLst/>
                          <a:latin typeface="+mn-lt"/>
                          <a:ea typeface="+mn-ea"/>
                          <a:cs typeface="+mn-cs"/>
                        </a:rPr>
                        <a:t>英宗治平二年</a:t>
                      </a:r>
                    </a:p>
                    <a:p>
                      <a:r>
                        <a:rPr lang="zh-TW" altLang="zh-HK" sz="1600" kern="1200" dirty="0">
                          <a:solidFill>
                            <a:schemeClr val="dk1"/>
                          </a:solidFill>
                          <a:effectLst/>
                          <a:latin typeface="+mn-lt"/>
                          <a:ea typeface="+mn-ea"/>
                          <a:cs typeface="+mn-cs"/>
                        </a:rPr>
                        <a:t>（</a:t>
                      </a:r>
                      <a:r>
                        <a:rPr lang="zh-HK" altLang="zh-HK" sz="1600" kern="1200" dirty="0">
                          <a:solidFill>
                            <a:schemeClr val="dk1"/>
                          </a:solidFill>
                          <a:effectLst/>
                          <a:latin typeface="+mn-lt"/>
                          <a:ea typeface="+mn-ea"/>
                          <a:cs typeface="+mn-cs"/>
                        </a:rPr>
                        <a:t>公元</a:t>
                      </a:r>
                      <a:r>
                        <a:rPr lang="en-US" altLang="zh-HK" sz="1600" kern="1200" dirty="0">
                          <a:solidFill>
                            <a:schemeClr val="dk1"/>
                          </a:solidFill>
                          <a:effectLst/>
                          <a:latin typeface="+mn-lt"/>
                          <a:ea typeface="+mn-ea"/>
                          <a:cs typeface="+mn-cs"/>
                        </a:rPr>
                        <a:t>1065</a:t>
                      </a:r>
                      <a:r>
                        <a:rPr lang="zh-HK" altLang="zh-HK" sz="1600" kern="1200" dirty="0">
                          <a:solidFill>
                            <a:schemeClr val="dk1"/>
                          </a:solidFill>
                          <a:effectLst/>
                          <a:latin typeface="+mn-lt"/>
                          <a:ea typeface="+mn-ea"/>
                          <a:cs typeface="+mn-cs"/>
                        </a:rPr>
                        <a:t>年</a:t>
                      </a:r>
                      <a:r>
                        <a:rPr lang="zh-TW" altLang="zh-HK" sz="1600" kern="1200" dirty="0">
                          <a:solidFill>
                            <a:schemeClr val="dk1"/>
                          </a:solidFill>
                          <a:effectLst/>
                          <a:latin typeface="+mn-lt"/>
                          <a:ea typeface="+mn-ea"/>
                          <a:cs typeface="+mn-cs"/>
                        </a:rPr>
                        <a:t>）</a:t>
                      </a:r>
                    </a:p>
                    <a:p>
                      <a:r>
                        <a:rPr lang="en-US" altLang="zh-HK" sz="1600" kern="1200" dirty="0">
                          <a:solidFill>
                            <a:schemeClr val="dk1"/>
                          </a:solidFill>
                          <a:effectLst/>
                          <a:latin typeface="+mn-lt"/>
                          <a:ea typeface="+mn-ea"/>
                          <a:cs typeface="+mn-cs"/>
                        </a:rPr>
                        <a:t>(Emperor </a:t>
                      </a:r>
                      <a:r>
                        <a:rPr lang="en-US" altLang="zh-HK" sz="1600" kern="1200" dirty="0" err="1">
                          <a:solidFill>
                            <a:schemeClr val="dk1"/>
                          </a:solidFill>
                          <a:effectLst/>
                          <a:latin typeface="+mn-lt"/>
                          <a:ea typeface="+mn-ea"/>
                          <a:cs typeface="+mn-cs"/>
                        </a:rPr>
                        <a:t>Yingzong</a:t>
                      </a:r>
                      <a:r>
                        <a:rPr lang="en-US" altLang="zh-HK" sz="1600" kern="1200" dirty="0">
                          <a:solidFill>
                            <a:schemeClr val="dk1"/>
                          </a:solidFill>
                          <a:effectLst/>
                          <a:latin typeface="+mn-lt"/>
                          <a:ea typeface="+mn-ea"/>
                          <a:cs typeface="+mn-cs"/>
                        </a:rPr>
                        <a:t> </a:t>
                      </a:r>
                      <a:endParaRPr lang="zh-TW" altLang="zh-HK" sz="1600" kern="1200" dirty="0">
                        <a:solidFill>
                          <a:schemeClr val="dk1"/>
                        </a:solidFill>
                        <a:effectLst/>
                        <a:latin typeface="+mn-lt"/>
                        <a:ea typeface="+mn-ea"/>
                        <a:cs typeface="+mn-cs"/>
                      </a:endParaRPr>
                    </a:p>
                    <a:p>
                      <a:r>
                        <a:rPr lang="en-US" altLang="zh-HK" sz="1600" kern="1200" dirty="0">
                          <a:solidFill>
                            <a:schemeClr val="dk1"/>
                          </a:solidFill>
                          <a:effectLst/>
                          <a:latin typeface="+mn-lt"/>
                          <a:ea typeface="+mn-ea"/>
                          <a:cs typeface="+mn-cs"/>
                        </a:rPr>
                        <a:t>(2nd year of </a:t>
                      </a:r>
                      <a:r>
                        <a:rPr lang="en-US" altLang="zh-HK" sz="1600" kern="1200" dirty="0" err="1">
                          <a:solidFill>
                            <a:schemeClr val="dk1"/>
                          </a:solidFill>
                          <a:effectLst/>
                          <a:latin typeface="+mn-lt"/>
                          <a:ea typeface="+mn-ea"/>
                          <a:cs typeface="+mn-cs"/>
                        </a:rPr>
                        <a:t>Zhiping</a:t>
                      </a:r>
                      <a:r>
                        <a:rPr lang="en-US" altLang="zh-HK" sz="1600" kern="1200" dirty="0">
                          <a:solidFill>
                            <a:schemeClr val="dk1"/>
                          </a:solidFill>
                          <a:effectLst/>
                          <a:latin typeface="+mn-lt"/>
                          <a:ea typeface="+mn-ea"/>
                          <a:cs typeface="+mn-cs"/>
                        </a:rPr>
                        <a:t>)</a:t>
                      </a:r>
                      <a:r>
                        <a:rPr lang="zh-TW" altLang="zh-HK" sz="1600" dirty="0">
                          <a:effectLst/>
                        </a:rPr>
                        <a:t> </a:t>
                      </a:r>
                      <a:endParaRPr lang="zh-HK" altLang="en-US" sz="1600" dirty="0"/>
                    </a:p>
                  </a:txBody>
                  <a:tcPr/>
                </a:tc>
                <a:tc>
                  <a:txBody>
                    <a:bodyPr/>
                    <a:lstStyle/>
                    <a:p>
                      <a:r>
                        <a:rPr lang="en-US" altLang="zh-HK" sz="1600" kern="1200" dirty="0">
                          <a:solidFill>
                            <a:schemeClr val="dk1"/>
                          </a:solidFill>
                          <a:effectLst/>
                          <a:latin typeface="+mn-lt"/>
                          <a:ea typeface="+mn-ea"/>
                          <a:cs typeface="+mn-cs"/>
                        </a:rPr>
                        <a:t>116,138,405</a:t>
                      </a:r>
                      <a:r>
                        <a:rPr lang="zh-TW" altLang="zh-HK" sz="1600" dirty="0">
                          <a:effectLst/>
                        </a:rPr>
                        <a:t> </a:t>
                      </a:r>
                      <a:endParaRPr lang="zh-HK" altLang="en-US" sz="1600" dirty="0"/>
                    </a:p>
                  </a:txBody>
                  <a:tcPr/>
                </a:tc>
                <a:tc>
                  <a:txBody>
                    <a:bodyPr/>
                    <a:lstStyle/>
                    <a:p>
                      <a:r>
                        <a:rPr lang="en-US" altLang="zh-HK" sz="1600" kern="1200" dirty="0">
                          <a:solidFill>
                            <a:schemeClr val="dk1"/>
                          </a:solidFill>
                          <a:effectLst/>
                          <a:latin typeface="+mn-lt"/>
                          <a:ea typeface="+mn-ea"/>
                          <a:cs typeface="+mn-cs"/>
                        </a:rPr>
                        <a:t>131,864,453</a:t>
                      </a:r>
                      <a:r>
                        <a:rPr lang="zh-TW" altLang="zh-HK" sz="1600" dirty="0">
                          <a:effectLst/>
                        </a:rPr>
                        <a:t> </a:t>
                      </a:r>
                      <a:endParaRPr lang="zh-HK" altLang="en-US" sz="1600" dirty="0"/>
                    </a:p>
                  </a:txBody>
                  <a:tcPr/>
                </a:tc>
                <a:extLst>
                  <a:ext uri="{0D108BD9-81ED-4DB2-BD59-A6C34878D82A}">
                    <a16:rowId xmlns:a16="http://schemas.microsoft.com/office/drawing/2014/main" val="3254210688"/>
                  </a:ext>
                </a:extLst>
              </a:tr>
            </a:tbl>
          </a:graphicData>
        </a:graphic>
      </p:graphicFrame>
      <p:sp>
        <p:nvSpPr>
          <p:cNvPr id="5" name="文字方塊 4">
            <a:extLst>
              <a:ext uri="{FF2B5EF4-FFF2-40B4-BE49-F238E27FC236}">
                <a16:creationId xmlns:a16="http://schemas.microsoft.com/office/drawing/2014/main" id="{D8D4F49A-5611-58C3-125F-31B3EF8BD89E}"/>
              </a:ext>
            </a:extLst>
          </p:cNvPr>
          <p:cNvSpPr txBox="1"/>
          <p:nvPr/>
        </p:nvSpPr>
        <p:spPr>
          <a:xfrm>
            <a:off x="628650" y="5015546"/>
            <a:ext cx="7886700" cy="1477328"/>
          </a:xfrm>
          <a:prstGeom prst="rect">
            <a:avLst/>
          </a:prstGeom>
          <a:noFill/>
        </p:spPr>
        <p:txBody>
          <a:bodyPr wrap="square" rtlCol="0">
            <a:spAutoFit/>
          </a:bodyPr>
          <a:lstStyle/>
          <a:p>
            <a:r>
              <a:rPr lang="en-US" altLang="zh-HK" dirty="0"/>
              <a:t>12. </a:t>
            </a:r>
            <a:r>
              <a:rPr lang="zh-HK" altLang="zh-HK" dirty="0"/>
              <a:t>根</a:t>
            </a:r>
            <a:r>
              <a:rPr lang="zh-TW" altLang="zh-HK" dirty="0"/>
              <a:t>據</a:t>
            </a:r>
            <a:r>
              <a:rPr lang="zh-HK" altLang="zh-HK" dirty="0"/>
              <a:t>資料十，</a:t>
            </a:r>
            <a:r>
              <a:rPr lang="zh-TW" altLang="zh-HK" dirty="0"/>
              <a:t>英宗朝，宋代政府的財政出現了什麼問題？</a:t>
            </a:r>
            <a:r>
              <a:rPr lang="zh-HK" altLang="zh-HK" dirty="0"/>
              <a:t>試圈出答案。</a:t>
            </a:r>
            <a:r>
              <a:rPr lang="en-US" altLang="zh-HK" dirty="0"/>
              <a:t>(Study Source J, what was the financial problem during the period of Emperor </a:t>
            </a:r>
            <a:r>
              <a:rPr lang="en-US" altLang="zh-HK" dirty="0" err="1"/>
              <a:t>Yingzong</a:t>
            </a:r>
            <a:r>
              <a:rPr lang="en-US" altLang="zh-HK" dirty="0"/>
              <a:t>? Circle your answer.)</a:t>
            </a:r>
            <a:endParaRPr lang="zh-TW" altLang="zh-HK" dirty="0"/>
          </a:p>
          <a:p>
            <a:r>
              <a:rPr kumimoji="1" lang="zh-HK" altLang="en-US" dirty="0"/>
              <a:t>全年支出 多</a:t>
            </a:r>
            <a:r>
              <a:rPr kumimoji="1" lang="en-US" altLang="zh-HK" dirty="0"/>
              <a:t>/ </a:t>
            </a:r>
            <a:r>
              <a:rPr kumimoji="1" lang="zh-HK" altLang="en-US" dirty="0"/>
              <a:t>少 於全年收入。</a:t>
            </a:r>
            <a:r>
              <a:rPr kumimoji="1" lang="en-US" altLang="zh-HK" dirty="0"/>
              <a:t>(The annual expenditure was  more  /  less than the annual income.)</a:t>
            </a:r>
            <a:endParaRPr kumimoji="1" lang="zh-HK" altLang="en-US" dirty="0"/>
          </a:p>
        </p:txBody>
      </p:sp>
      <p:sp>
        <p:nvSpPr>
          <p:cNvPr id="6" name="矩形 5">
            <a:extLst>
              <a:ext uri="{FF2B5EF4-FFF2-40B4-BE49-F238E27FC236}">
                <a16:creationId xmlns:a16="http://schemas.microsoft.com/office/drawing/2014/main" id="{F8301E91-0B89-AA7A-0F7C-9AC8FBBCCDE1}"/>
              </a:ext>
            </a:extLst>
          </p:cNvPr>
          <p:cNvSpPr/>
          <p:nvPr/>
        </p:nvSpPr>
        <p:spPr>
          <a:xfrm>
            <a:off x="1668162" y="5912708"/>
            <a:ext cx="247135" cy="2594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7" name="矩形 6">
            <a:extLst>
              <a:ext uri="{FF2B5EF4-FFF2-40B4-BE49-F238E27FC236}">
                <a16:creationId xmlns:a16="http://schemas.microsoft.com/office/drawing/2014/main" id="{8BD94BE5-BA18-040F-9C41-0CCE5C9BE59D}"/>
              </a:ext>
            </a:extLst>
          </p:cNvPr>
          <p:cNvSpPr/>
          <p:nvPr/>
        </p:nvSpPr>
        <p:spPr>
          <a:xfrm>
            <a:off x="6450227" y="5912708"/>
            <a:ext cx="593124" cy="2594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8" name="文字方塊 7">
            <a:extLst>
              <a:ext uri="{FF2B5EF4-FFF2-40B4-BE49-F238E27FC236}">
                <a16:creationId xmlns:a16="http://schemas.microsoft.com/office/drawing/2014/main" id="{F90716A2-F516-A61B-210F-2E90D8ABD71C}"/>
              </a:ext>
            </a:extLst>
          </p:cNvPr>
          <p:cNvSpPr txBox="1"/>
          <p:nvPr/>
        </p:nvSpPr>
        <p:spPr>
          <a:xfrm>
            <a:off x="496766" y="4380408"/>
            <a:ext cx="6118139" cy="246221"/>
          </a:xfrm>
          <a:prstGeom prst="rect">
            <a:avLst/>
          </a:prstGeom>
          <a:noFill/>
        </p:spPr>
        <p:txBody>
          <a:bodyPr wrap="square" rtlCol="0">
            <a:spAutoFit/>
          </a:bodyPr>
          <a:lstStyle/>
          <a:p>
            <a:r>
              <a:rPr lang="zh-TW" altLang="zh-HK" sz="1000" dirty="0"/>
              <a:t>資料來源：《宋史‧食貨下》</a:t>
            </a:r>
            <a:r>
              <a:rPr lang="zh-TW" altLang="zh-HK" sz="1000" dirty="0" smtClean="0"/>
              <a:t>。</a:t>
            </a:r>
            <a:endParaRPr kumimoji="1" lang="zh-HK" altLang="en-US" dirty="0"/>
          </a:p>
        </p:txBody>
      </p:sp>
      <p:sp>
        <p:nvSpPr>
          <p:cNvPr id="3" name="Slide Number Placeholder 2"/>
          <p:cNvSpPr>
            <a:spLocks noGrp="1"/>
          </p:cNvSpPr>
          <p:nvPr>
            <p:ph type="sldNum" sz="quarter" idx="12"/>
          </p:nvPr>
        </p:nvSpPr>
        <p:spPr/>
        <p:txBody>
          <a:bodyPr/>
          <a:lstStyle/>
          <a:p>
            <a:fld id="{2729EEE3-0DB2-A54F-A712-C3D8D0C1A6BC}" type="slidenum">
              <a:rPr kumimoji="1" lang="zh-HK" altLang="en-US" smtClean="0"/>
              <a:t>36</a:t>
            </a:fld>
            <a:endParaRPr kumimoji="1" lang="zh-HK" altLang="en-US"/>
          </a:p>
        </p:txBody>
      </p:sp>
    </p:spTree>
    <p:extLst>
      <p:ext uri="{BB962C8B-B14F-4D97-AF65-F5344CB8AC3E}">
        <p14:creationId xmlns:p14="http://schemas.microsoft.com/office/powerpoint/2010/main" val="284761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9DDAC77-4485-5173-CE43-1017DA48BB38}"/>
              </a:ext>
            </a:extLst>
          </p:cNvPr>
          <p:cNvSpPr>
            <a:spLocks noGrp="1"/>
          </p:cNvSpPr>
          <p:nvPr>
            <p:ph type="title"/>
          </p:nvPr>
        </p:nvSpPr>
        <p:spPr>
          <a:xfrm>
            <a:off x="628650" y="365126"/>
            <a:ext cx="7886700" cy="1846733"/>
          </a:xfrm>
        </p:spPr>
        <p:txBody>
          <a:bodyPr>
            <a:normAutofit fontScale="90000"/>
          </a:bodyPr>
          <a:lstStyle/>
          <a:p>
            <a:r>
              <a:rPr lang="zh-TW" altLang="zh-HK" sz="3600" b="1" dirty="0"/>
              <a:t>資料</a:t>
            </a:r>
            <a:r>
              <a:rPr lang="zh-HK" altLang="zh-HK" sz="3600" b="1" dirty="0"/>
              <a:t>十一</a:t>
            </a:r>
            <a:r>
              <a:rPr lang="zh-TW" altLang="zh-HK" sz="3600" b="1" dirty="0"/>
              <a:t>：北宋冗兵和冗官的情況</a:t>
            </a:r>
            <a:r>
              <a:rPr lang="en-US" altLang="zh-HK" sz="3600" b="1" dirty="0"/>
              <a:t>(Source K: redundant soldiers and officials of the Northern Song Dynasty)</a:t>
            </a:r>
            <a:r>
              <a:rPr lang="zh-TW" altLang="zh-HK" dirty="0"/>
              <a:t/>
            </a:r>
            <a:br>
              <a:rPr lang="zh-TW" altLang="zh-HK" dirty="0"/>
            </a:br>
            <a:endParaRPr kumimoji="1" lang="zh-HK" altLang="en-US" dirty="0"/>
          </a:p>
        </p:txBody>
      </p:sp>
      <p:graphicFrame>
        <p:nvGraphicFramePr>
          <p:cNvPr id="4" name="表格 4">
            <a:extLst>
              <a:ext uri="{FF2B5EF4-FFF2-40B4-BE49-F238E27FC236}">
                <a16:creationId xmlns:a16="http://schemas.microsoft.com/office/drawing/2014/main" id="{8C325D5E-53E4-2891-54C3-BD2D6F2C37CE}"/>
              </a:ext>
            </a:extLst>
          </p:cNvPr>
          <p:cNvGraphicFramePr>
            <a:graphicFrameLocks noGrp="1"/>
          </p:cNvGraphicFramePr>
          <p:nvPr>
            <p:ph idx="1"/>
            <p:extLst>
              <p:ext uri="{D42A27DB-BD31-4B8C-83A1-F6EECF244321}">
                <p14:modId xmlns:p14="http://schemas.microsoft.com/office/powerpoint/2010/main" val="3910784441"/>
              </p:ext>
            </p:extLst>
          </p:nvPr>
        </p:nvGraphicFramePr>
        <p:xfrm>
          <a:off x="628650" y="1825625"/>
          <a:ext cx="7886700" cy="371856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3087347042"/>
                    </a:ext>
                  </a:extLst>
                </a:gridCol>
                <a:gridCol w="2628900">
                  <a:extLst>
                    <a:ext uri="{9D8B030D-6E8A-4147-A177-3AD203B41FA5}">
                      <a16:colId xmlns:a16="http://schemas.microsoft.com/office/drawing/2014/main" val="4238190714"/>
                    </a:ext>
                  </a:extLst>
                </a:gridCol>
                <a:gridCol w="2628900">
                  <a:extLst>
                    <a:ext uri="{9D8B030D-6E8A-4147-A177-3AD203B41FA5}">
                      <a16:colId xmlns:a16="http://schemas.microsoft.com/office/drawing/2014/main" val="2302101569"/>
                    </a:ext>
                  </a:extLst>
                </a:gridCol>
              </a:tblGrid>
              <a:tr h="370840">
                <a:tc>
                  <a:txBody>
                    <a:bodyPr/>
                    <a:lstStyle/>
                    <a:p>
                      <a:r>
                        <a:rPr lang="zh-TW" altLang="zh-HK" sz="1600" b="1" kern="1200" dirty="0">
                          <a:solidFill>
                            <a:schemeClr val="lt1"/>
                          </a:solidFill>
                          <a:effectLst/>
                          <a:latin typeface="+mn-lt"/>
                          <a:ea typeface="+mn-ea"/>
                          <a:cs typeface="+mn-cs"/>
                        </a:rPr>
                        <a:t>時期</a:t>
                      </a:r>
                      <a:r>
                        <a:rPr lang="en-US" altLang="zh-HK" sz="1600" b="1" kern="1200" dirty="0">
                          <a:solidFill>
                            <a:schemeClr val="lt1"/>
                          </a:solidFill>
                          <a:effectLst/>
                          <a:latin typeface="+mn-lt"/>
                          <a:ea typeface="+mn-ea"/>
                          <a:cs typeface="+mn-cs"/>
                        </a:rPr>
                        <a:t>(period)</a:t>
                      </a:r>
                      <a:r>
                        <a:rPr lang="zh-TW" altLang="zh-HK" sz="1600" dirty="0">
                          <a:effectLst/>
                        </a:rPr>
                        <a:t> </a:t>
                      </a:r>
                      <a:endParaRPr lang="zh-HK" altLang="en-US" sz="1600" dirty="0"/>
                    </a:p>
                  </a:txBody>
                  <a:tcPr/>
                </a:tc>
                <a:tc>
                  <a:txBody>
                    <a:bodyPr/>
                    <a:lstStyle/>
                    <a:p>
                      <a:r>
                        <a:rPr lang="zh-TW" altLang="zh-HK" sz="1600" b="1" kern="1200" dirty="0">
                          <a:solidFill>
                            <a:schemeClr val="lt1"/>
                          </a:solidFill>
                          <a:effectLst/>
                          <a:latin typeface="+mn-lt"/>
                          <a:ea typeface="+mn-ea"/>
                          <a:cs typeface="+mn-cs"/>
                        </a:rPr>
                        <a:t>兵員數量</a:t>
                      </a:r>
                      <a:r>
                        <a:rPr lang="en-US" altLang="zh-HK" sz="1600" b="1" kern="1200" dirty="0">
                          <a:solidFill>
                            <a:schemeClr val="lt1"/>
                          </a:solidFill>
                          <a:effectLst/>
                          <a:latin typeface="+mn-lt"/>
                          <a:ea typeface="+mn-ea"/>
                          <a:cs typeface="+mn-cs"/>
                        </a:rPr>
                        <a:t>(number of soldiers)</a:t>
                      </a:r>
                      <a:r>
                        <a:rPr lang="zh-TW" altLang="zh-HK" sz="1600" dirty="0">
                          <a:effectLst/>
                        </a:rPr>
                        <a:t> </a:t>
                      </a:r>
                      <a:endParaRPr lang="zh-HK" altLang="en-US" sz="1600" dirty="0"/>
                    </a:p>
                  </a:txBody>
                  <a:tcPr/>
                </a:tc>
                <a:tc>
                  <a:txBody>
                    <a:bodyPr/>
                    <a:lstStyle/>
                    <a:p>
                      <a:r>
                        <a:rPr lang="zh-TW" altLang="zh-HK" sz="1600" b="1" kern="1200" dirty="0">
                          <a:solidFill>
                            <a:schemeClr val="lt1"/>
                          </a:solidFill>
                          <a:effectLst/>
                          <a:latin typeface="+mn-lt"/>
                          <a:ea typeface="+mn-ea"/>
                          <a:cs typeface="+mn-cs"/>
                        </a:rPr>
                        <a:t>文武百官數量</a:t>
                      </a:r>
                      <a:r>
                        <a:rPr lang="en-US" altLang="zh-HK" sz="1600" b="1" kern="1200" dirty="0">
                          <a:solidFill>
                            <a:schemeClr val="lt1"/>
                          </a:solidFill>
                          <a:effectLst/>
                          <a:latin typeface="+mn-lt"/>
                          <a:ea typeface="+mn-ea"/>
                          <a:cs typeface="+mn-cs"/>
                        </a:rPr>
                        <a:t>(number of military and civil officials)</a:t>
                      </a:r>
                      <a:r>
                        <a:rPr lang="zh-TW" altLang="zh-HK" sz="1600" dirty="0">
                          <a:effectLst/>
                        </a:rPr>
                        <a:t> </a:t>
                      </a:r>
                      <a:endParaRPr lang="zh-HK" altLang="en-US" sz="1600" dirty="0"/>
                    </a:p>
                  </a:txBody>
                  <a:tcPr/>
                </a:tc>
                <a:extLst>
                  <a:ext uri="{0D108BD9-81ED-4DB2-BD59-A6C34878D82A}">
                    <a16:rowId xmlns:a16="http://schemas.microsoft.com/office/drawing/2014/main" val="3575561803"/>
                  </a:ext>
                </a:extLst>
              </a:tr>
              <a:tr h="370840">
                <a:tc>
                  <a:txBody>
                    <a:bodyPr/>
                    <a:lstStyle/>
                    <a:p>
                      <a:r>
                        <a:rPr lang="zh-TW" altLang="zh-HK" sz="1600" kern="1200" dirty="0">
                          <a:solidFill>
                            <a:schemeClr val="dk1"/>
                          </a:solidFill>
                          <a:effectLst/>
                          <a:latin typeface="+mn-lt"/>
                          <a:ea typeface="+mn-ea"/>
                          <a:cs typeface="+mn-cs"/>
                        </a:rPr>
                        <a:t>太祖至太宗朝</a:t>
                      </a:r>
                      <a:r>
                        <a:rPr lang="en-US" altLang="zh-HK" sz="1600" kern="1200" dirty="0">
                          <a:solidFill>
                            <a:schemeClr val="dk1"/>
                          </a:solidFill>
                          <a:effectLst/>
                          <a:latin typeface="+mn-lt"/>
                          <a:ea typeface="+mn-ea"/>
                          <a:cs typeface="+mn-cs"/>
                        </a:rPr>
                        <a:t>(</a:t>
                      </a:r>
                      <a:r>
                        <a:rPr lang="zh-HK" altLang="zh-HK" sz="1600" kern="1200" dirty="0">
                          <a:solidFill>
                            <a:schemeClr val="dk1"/>
                          </a:solidFill>
                          <a:effectLst/>
                          <a:latin typeface="+mn-lt"/>
                          <a:ea typeface="+mn-ea"/>
                          <a:cs typeface="+mn-cs"/>
                        </a:rPr>
                        <a:t>公元</a:t>
                      </a:r>
                      <a:r>
                        <a:rPr lang="en-US" altLang="zh-HK" sz="1600" kern="1200" dirty="0">
                          <a:solidFill>
                            <a:schemeClr val="dk1"/>
                          </a:solidFill>
                          <a:effectLst/>
                          <a:latin typeface="+mn-lt"/>
                          <a:ea typeface="+mn-ea"/>
                          <a:cs typeface="+mn-cs"/>
                        </a:rPr>
                        <a:t>968-976</a:t>
                      </a:r>
                      <a:r>
                        <a:rPr lang="zh-TW" altLang="zh-HK" sz="1600" kern="1200" dirty="0">
                          <a:solidFill>
                            <a:schemeClr val="dk1"/>
                          </a:solidFill>
                          <a:effectLst/>
                          <a:latin typeface="+mn-lt"/>
                          <a:ea typeface="+mn-ea"/>
                          <a:cs typeface="+mn-cs"/>
                        </a:rPr>
                        <a:t>年</a:t>
                      </a:r>
                      <a:r>
                        <a:rPr lang="en-US" altLang="zh-HK" sz="1600" kern="1200" dirty="0">
                          <a:solidFill>
                            <a:schemeClr val="dk1"/>
                          </a:solidFill>
                          <a:effectLst/>
                          <a:latin typeface="+mn-lt"/>
                          <a:ea typeface="+mn-ea"/>
                          <a:cs typeface="+mn-cs"/>
                        </a:rPr>
                        <a:t>)(Emperor </a:t>
                      </a:r>
                      <a:r>
                        <a:rPr lang="en-US" altLang="zh-HK" sz="1600" kern="1200" dirty="0" err="1">
                          <a:solidFill>
                            <a:schemeClr val="dk1"/>
                          </a:solidFill>
                          <a:effectLst/>
                          <a:latin typeface="+mn-lt"/>
                          <a:ea typeface="+mn-ea"/>
                          <a:cs typeface="+mn-cs"/>
                        </a:rPr>
                        <a:t>Taizu</a:t>
                      </a:r>
                      <a:r>
                        <a:rPr lang="en-US" altLang="zh-HK" sz="1600" kern="1200" dirty="0">
                          <a:solidFill>
                            <a:schemeClr val="dk1"/>
                          </a:solidFill>
                          <a:effectLst/>
                          <a:latin typeface="+mn-lt"/>
                          <a:ea typeface="+mn-ea"/>
                          <a:cs typeface="+mn-cs"/>
                        </a:rPr>
                        <a:t> to Emperor </a:t>
                      </a:r>
                      <a:r>
                        <a:rPr lang="en-US" altLang="zh-HK" sz="1600" kern="1200" dirty="0" err="1">
                          <a:solidFill>
                            <a:schemeClr val="dk1"/>
                          </a:solidFill>
                          <a:effectLst/>
                          <a:latin typeface="+mn-lt"/>
                          <a:ea typeface="+mn-ea"/>
                          <a:cs typeface="+mn-cs"/>
                        </a:rPr>
                        <a:t>Taizong</a:t>
                      </a:r>
                      <a:r>
                        <a:rPr lang="en-US" altLang="zh-HK" sz="1600" kern="1200" dirty="0">
                          <a:solidFill>
                            <a:schemeClr val="dk1"/>
                          </a:solidFill>
                          <a:effectLst/>
                          <a:latin typeface="+mn-lt"/>
                          <a:ea typeface="+mn-ea"/>
                          <a:cs typeface="+mn-cs"/>
                        </a:rPr>
                        <a:t>)</a:t>
                      </a:r>
                      <a:r>
                        <a:rPr lang="zh-TW" altLang="zh-HK" sz="1600" dirty="0">
                          <a:effectLst/>
                        </a:rPr>
                        <a:t> </a:t>
                      </a:r>
                      <a:endParaRPr lang="zh-HK" altLang="en-US" sz="1600" dirty="0"/>
                    </a:p>
                  </a:txBody>
                  <a:tcPr/>
                </a:tc>
                <a:tc>
                  <a:txBody>
                    <a:bodyPr/>
                    <a:lstStyle/>
                    <a:p>
                      <a:r>
                        <a:rPr lang="en-US" altLang="zh-HK" sz="1600" kern="1200" dirty="0">
                          <a:solidFill>
                            <a:schemeClr val="dk1"/>
                          </a:solidFill>
                          <a:effectLst/>
                          <a:latin typeface="+mn-lt"/>
                          <a:ea typeface="+mn-ea"/>
                          <a:cs typeface="+mn-cs"/>
                        </a:rPr>
                        <a:t>378000</a:t>
                      </a:r>
                      <a:r>
                        <a:rPr lang="zh-TW" altLang="zh-HK" sz="1600" dirty="0">
                          <a:effectLst/>
                        </a:rPr>
                        <a:t> </a:t>
                      </a:r>
                      <a:endParaRPr lang="zh-HK" altLang="en-US" sz="1600" dirty="0"/>
                    </a:p>
                  </a:txBody>
                  <a:tcPr/>
                </a:tc>
                <a:tc>
                  <a:txBody>
                    <a:bodyPr/>
                    <a:lstStyle/>
                    <a:p>
                      <a:r>
                        <a:rPr lang="en-US" altLang="zh-HK" sz="1600" dirty="0"/>
                        <a:t>/</a:t>
                      </a:r>
                      <a:endParaRPr lang="zh-HK" altLang="en-US" sz="1600" dirty="0"/>
                    </a:p>
                  </a:txBody>
                  <a:tcPr/>
                </a:tc>
                <a:extLst>
                  <a:ext uri="{0D108BD9-81ED-4DB2-BD59-A6C34878D82A}">
                    <a16:rowId xmlns:a16="http://schemas.microsoft.com/office/drawing/2014/main" val="4288437427"/>
                  </a:ext>
                </a:extLst>
              </a:tr>
              <a:tr h="370840">
                <a:tc>
                  <a:txBody>
                    <a:bodyPr/>
                    <a:lstStyle/>
                    <a:p>
                      <a:r>
                        <a:rPr lang="zh-TW" altLang="zh-HK" sz="1600" kern="1200" dirty="0">
                          <a:solidFill>
                            <a:schemeClr val="dk1"/>
                          </a:solidFill>
                          <a:effectLst/>
                          <a:latin typeface="+mn-lt"/>
                          <a:ea typeface="+mn-ea"/>
                          <a:cs typeface="+mn-cs"/>
                        </a:rPr>
                        <a:t>太宗朝</a:t>
                      </a:r>
                      <a:r>
                        <a:rPr lang="en-US" altLang="zh-HK" sz="1600" kern="1200" dirty="0">
                          <a:solidFill>
                            <a:schemeClr val="dk1"/>
                          </a:solidFill>
                          <a:effectLst/>
                          <a:latin typeface="+mn-lt"/>
                          <a:ea typeface="+mn-ea"/>
                          <a:cs typeface="+mn-cs"/>
                        </a:rPr>
                        <a:t>(</a:t>
                      </a:r>
                      <a:r>
                        <a:rPr lang="zh-HK" altLang="zh-HK" sz="1600" kern="1200" dirty="0">
                          <a:solidFill>
                            <a:schemeClr val="dk1"/>
                          </a:solidFill>
                          <a:effectLst/>
                          <a:latin typeface="+mn-lt"/>
                          <a:ea typeface="+mn-ea"/>
                          <a:cs typeface="+mn-cs"/>
                        </a:rPr>
                        <a:t>公元</a:t>
                      </a:r>
                      <a:r>
                        <a:rPr lang="en-US" altLang="zh-HK" sz="1600" kern="1200" dirty="0">
                          <a:solidFill>
                            <a:schemeClr val="dk1"/>
                          </a:solidFill>
                          <a:effectLst/>
                          <a:latin typeface="+mn-lt"/>
                          <a:ea typeface="+mn-ea"/>
                          <a:cs typeface="+mn-cs"/>
                        </a:rPr>
                        <a:t>995-997</a:t>
                      </a:r>
                      <a:r>
                        <a:rPr lang="zh-TW" altLang="zh-HK" sz="1600" kern="1200" dirty="0">
                          <a:solidFill>
                            <a:schemeClr val="dk1"/>
                          </a:solidFill>
                          <a:effectLst/>
                          <a:latin typeface="+mn-lt"/>
                          <a:ea typeface="+mn-ea"/>
                          <a:cs typeface="+mn-cs"/>
                        </a:rPr>
                        <a:t>年</a:t>
                      </a:r>
                      <a:r>
                        <a:rPr lang="en-US" altLang="zh-HK" sz="1600" kern="1200" dirty="0">
                          <a:solidFill>
                            <a:schemeClr val="dk1"/>
                          </a:solidFill>
                          <a:effectLst/>
                          <a:latin typeface="+mn-lt"/>
                          <a:ea typeface="+mn-ea"/>
                          <a:cs typeface="+mn-cs"/>
                        </a:rPr>
                        <a:t>)</a:t>
                      </a:r>
                      <a:endParaRPr lang="zh-TW" altLang="zh-HK" sz="1600" kern="1200" dirty="0">
                        <a:solidFill>
                          <a:schemeClr val="dk1"/>
                        </a:solidFill>
                        <a:effectLst/>
                        <a:latin typeface="+mn-lt"/>
                        <a:ea typeface="+mn-ea"/>
                        <a:cs typeface="+mn-cs"/>
                      </a:endParaRPr>
                    </a:p>
                    <a:p>
                      <a:r>
                        <a:rPr lang="en-US" altLang="zh-HK" sz="1600" kern="1200" dirty="0">
                          <a:solidFill>
                            <a:schemeClr val="dk1"/>
                          </a:solidFill>
                          <a:effectLst/>
                          <a:latin typeface="+mn-lt"/>
                          <a:ea typeface="+mn-ea"/>
                          <a:cs typeface="+mn-cs"/>
                        </a:rPr>
                        <a:t>(Emperor </a:t>
                      </a:r>
                      <a:r>
                        <a:rPr lang="en-US" altLang="zh-HK" sz="1600" kern="1200" dirty="0" err="1">
                          <a:solidFill>
                            <a:schemeClr val="dk1"/>
                          </a:solidFill>
                          <a:effectLst/>
                          <a:latin typeface="+mn-lt"/>
                          <a:ea typeface="+mn-ea"/>
                          <a:cs typeface="+mn-cs"/>
                        </a:rPr>
                        <a:t>Taizong</a:t>
                      </a:r>
                      <a:r>
                        <a:rPr lang="en-US" altLang="zh-HK" sz="1600" kern="1200" dirty="0">
                          <a:solidFill>
                            <a:schemeClr val="dk1"/>
                          </a:solidFill>
                          <a:effectLst/>
                          <a:latin typeface="+mn-lt"/>
                          <a:ea typeface="+mn-ea"/>
                          <a:cs typeface="+mn-cs"/>
                        </a:rPr>
                        <a:t>)</a:t>
                      </a:r>
                      <a:r>
                        <a:rPr lang="zh-TW" altLang="zh-HK" sz="1600" dirty="0">
                          <a:effectLst/>
                        </a:rPr>
                        <a:t> </a:t>
                      </a:r>
                      <a:endParaRPr lang="zh-HK" altLang="en-US" sz="1600" dirty="0"/>
                    </a:p>
                  </a:txBody>
                  <a:tcPr/>
                </a:tc>
                <a:tc>
                  <a:txBody>
                    <a:bodyPr/>
                    <a:lstStyle/>
                    <a:p>
                      <a:r>
                        <a:rPr lang="en-US" altLang="zh-HK" sz="1600" kern="1200" dirty="0">
                          <a:solidFill>
                            <a:schemeClr val="dk1"/>
                          </a:solidFill>
                          <a:effectLst/>
                          <a:latin typeface="+mn-lt"/>
                          <a:ea typeface="+mn-ea"/>
                          <a:cs typeface="+mn-cs"/>
                        </a:rPr>
                        <a:t>666000</a:t>
                      </a:r>
                      <a:r>
                        <a:rPr lang="zh-TW" altLang="zh-HK" sz="1600" dirty="0">
                          <a:effectLst/>
                        </a:rPr>
                        <a:t> </a:t>
                      </a:r>
                      <a:endParaRPr lang="zh-HK" altLang="en-US" sz="1600" dirty="0"/>
                    </a:p>
                  </a:txBody>
                  <a:tcPr/>
                </a:tc>
                <a:tc>
                  <a:txBody>
                    <a:bodyPr/>
                    <a:lstStyle/>
                    <a:p>
                      <a:r>
                        <a:rPr lang="en-US" altLang="zh-HK" sz="1600" dirty="0"/>
                        <a:t>/</a:t>
                      </a:r>
                      <a:endParaRPr lang="zh-HK" altLang="en-US" sz="1600" dirty="0"/>
                    </a:p>
                  </a:txBody>
                  <a:tcPr/>
                </a:tc>
                <a:extLst>
                  <a:ext uri="{0D108BD9-81ED-4DB2-BD59-A6C34878D82A}">
                    <a16:rowId xmlns:a16="http://schemas.microsoft.com/office/drawing/2014/main" val="3686646997"/>
                  </a:ext>
                </a:extLst>
              </a:tr>
              <a:tr h="370840">
                <a:tc>
                  <a:txBody>
                    <a:bodyPr/>
                    <a:lstStyle/>
                    <a:p>
                      <a:r>
                        <a:rPr lang="zh-TW" altLang="zh-HK" sz="1600" kern="1200" dirty="0">
                          <a:solidFill>
                            <a:schemeClr val="dk1"/>
                          </a:solidFill>
                          <a:effectLst/>
                          <a:latin typeface="+mn-lt"/>
                          <a:ea typeface="+mn-ea"/>
                          <a:cs typeface="+mn-cs"/>
                        </a:rPr>
                        <a:t>真宗朝</a:t>
                      </a:r>
                      <a:r>
                        <a:rPr lang="en-US" altLang="zh-HK" sz="1600" kern="1200" dirty="0">
                          <a:solidFill>
                            <a:schemeClr val="dk1"/>
                          </a:solidFill>
                          <a:effectLst/>
                          <a:latin typeface="+mn-lt"/>
                          <a:ea typeface="+mn-ea"/>
                          <a:cs typeface="+mn-cs"/>
                        </a:rPr>
                        <a:t>(</a:t>
                      </a:r>
                      <a:r>
                        <a:rPr lang="zh-HK" altLang="zh-HK" sz="1600" kern="1200" dirty="0">
                          <a:solidFill>
                            <a:schemeClr val="dk1"/>
                          </a:solidFill>
                          <a:effectLst/>
                          <a:latin typeface="+mn-lt"/>
                          <a:ea typeface="+mn-ea"/>
                          <a:cs typeface="+mn-cs"/>
                        </a:rPr>
                        <a:t>公元</a:t>
                      </a:r>
                      <a:r>
                        <a:rPr lang="en-US" altLang="zh-HK" sz="1600" kern="1200" dirty="0">
                          <a:solidFill>
                            <a:schemeClr val="dk1"/>
                          </a:solidFill>
                          <a:effectLst/>
                          <a:latin typeface="+mn-lt"/>
                          <a:ea typeface="+mn-ea"/>
                          <a:cs typeface="+mn-cs"/>
                        </a:rPr>
                        <a:t>1017-1021</a:t>
                      </a:r>
                      <a:r>
                        <a:rPr lang="zh-TW" altLang="zh-HK" sz="1600" kern="1200" dirty="0">
                          <a:solidFill>
                            <a:schemeClr val="dk1"/>
                          </a:solidFill>
                          <a:effectLst/>
                          <a:latin typeface="+mn-lt"/>
                          <a:ea typeface="+mn-ea"/>
                          <a:cs typeface="+mn-cs"/>
                        </a:rPr>
                        <a:t>年</a:t>
                      </a:r>
                      <a:r>
                        <a:rPr lang="en-US" altLang="zh-HK" sz="1600" kern="1200" dirty="0">
                          <a:solidFill>
                            <a:schemeClr val="dk1"/>
                          </a:solidFill>
                          <a:effectLst/>
                          <a:latin typeface="+mn-lt"/>
                          <a:ea typeface="+mn-ea"/>
                          <a:cs typeface="+mn-cs"/>
                        </a:rPr>
                        <a:t>)(Emperor </a:t>
                      </a:r>
                      <a:r>
                        <a:rPr lang="en-US" altLang="zh-HK" sz="1600" kern="1200" dirty="0" err="1">
                          <a:solidFill>
                            <a:schemeClr val="dk1"/>
                          </a:solidFill>
                          <a:effectLst/>
                          <a:latin typeface="+mn-lt"/>
                          <a:ea typeface="+mn-ea"/>
                          <a:cs typeface="+mn-cs"/>
                        </a:rPr>
                        <a:t>Zhenzong</a:t>
                      </a:r>
                      <a:r>
                        <a:rPr lang="en-US" altLang="zh-HK" sz="1600" kern="1200" dirty="0">
                          <a:solidFill>
                            <a:schemeClr val="dk1"/>
                          </a:solidFill>
                          <a:effectLst/>
                          <a:latin typeface="+mn-lt"/>
                          <a:ea typeface="+mn-ea"/>
                          <a:cs typeface="+mn-cs"/>
                        </a:rPr>
                        <a:t>)</a:t>
                      </a:r>
                      <a:r>
                        <a:rPr lang="zh-TW" altLang="zh-HK" sz="1600" dirty="0">
                          <a:effectLst/>
                        </a:rPr>
                        <a:t> </a:t>
                      </a:r>
                      <a:endParaRPr lang="zh-HK" altLang="en-US" sz="1600" dirty="0"/>
                    </a:p>
                  </a:txBody>
                  <a:tcPr/>
                </a:tc>
                <a:tc>
                  <a:txBody>
                    <a:bodyPr/>
                    <a:lstStyle/>
                    <a:p>
                      <a:r>
                        <a:rPr lang="en-US" altLang="zh-HK" sz="1600" kern="1200" dirty="0">
                          <a:solidFill>
                            <a:schemeClr val="dk1"/>
                          </a:solidFill>
                          <a:effectLst/>
                          <a:latin typeface="+mn-lt"/>
                          <a:ea typeface="+mn-ea"/>
                          <a:cs typeface="+mn-cs"/>
                        </a:rPr>
                        <a:t>912000</a:t>
                      </a:r>
                      <a:r>
                        <a:rPr lang="zh-TW" altLang="zh-HK" sz="1600" dirty="0">
                          <a:effectLst/>
                        </a:rPr>
                        <a:t> </a:t>
                      </a:r>
                      <a:endParaRPr lang="zh-HK" altLang="en-US" sz="1600" dirty="0"/>
                    </a:p>
                  </a:txBody>
                  <a:tcPr/>
                </a:tc>
                <a:tc>
                  <a:txBody>
                    <a:bodyPr/>
                    <a:lstStyle/>
                    <a:p>
                      <a:r>
                        <a:rPr lang="en-US" altLang="zh-HK" sz="1600" kern="1200" dirty="0">
                          <a:solidFill>
                            <a:schemeClr val="dk1"/>
                          </a:solidFill>
                          <a:effectLst/>
                          <a:latin typeface="+mn-lt"/>
                          <a:ea typeface="+mn-ea"/>
                          <a:cs typeface="+mn-cs"/>
                        </a:rPr>
                        <a:t>9700 </a:t>
                      </a:r>
                      <a:endParaRPr lang="zh-HK" altLang="en-US" sz="1600" dirty="0"/>
                    </a:p>
                  </a:txBody>
                  <a:tcPr/>
                </a:tc>
                <a:extLst>
                  <a:ext uri="{0D108BD9-81ED-4DB2-BD59-A6C34878D82A}">
                    <a16:rowId xmlns:a16="http://schemas.microsoft.com/office/drawing/2014/main" val="1145932176"/>
                  </a:ext>
                </a:extLst>
              </a:tr>
              <a:tr h="370840">
                <a:tc>
                  <a:txBody>
                    <a:bodyPr/>
                    <a:lstStyle/>
                    <a:p>
                      <a:r>
                        <a:rPr lang="zh-TW" altLang="zh-HK" sz="1600" kern="1200" dirty="0">
                          <a:solidFill>
                            <a:schemeClr val="dk1"/>
                          </a:solidFill>
                          <a:effectLst/>
                          <a:latin typeface="+mn-lt"/>
                          <a:ea typeface="+mn-ea"/>
                          <a:cs typeface="+mn-cs"/>
                        </a:rPr>
                        <a:t>仁宗朝</a:t>
                      </a:r>
                      <a:r>
                        <a:rPr lang="en-US" altLang="zh-HK" sz="1600" kern="1200" dirty="0">
                          <a:solidFill>
                            <a:schemeClr val="dk1"/>
                          </a:solidFill>
                          <a:effectLst/>
                          <a:latin typeface="+mn-lt"/>
                          <a:ea typeface="+mn-ea"/>
                          <a:cs typeface="+mn-cs"/>
                        </a:rPr>
                        <a:t>(</a:t>
                      </a:r>
                      <a:r>
                        <a:rPr lang="zh-HK" altLang="zh-HK" sz="1600" kern="1200" dirty="0">
                          <a:solidFill>
                            <a:schemeClr val="dk1"/>
                          </a:solidFill>
                          <a:effectLst/>
                          <a:latin typeface="+mn-lt"/>
                          <a:ea typeface="+mn-ea"/>
                          <a:cs typeface="+mn-cs"/>
                        </a:rPr>
                        <a:t>公元</a:t>
                      </a:r>
                      <a:r>
                        <a:rPr lang="en-US" altLang="zh-HK" sz="1600" kern="1200" dirty="0">
                          <a:solidFill>
                            <a:schemeClr val="dk1"/>
                          </a:solidFill>
                          <a:effectLst/>
                          <a:latin typeface="+mn-lt"/>
                          <a:ea typeface="+mn-ea"/>
                          <a:cs typeface="+mn-cs"/>
                        </a:rPr>
                        <a:t>1041-1048</a:t>
                      </a:r>
                      <a:r>
                        <a:rPr lang="zh-TW" altLang="zh-HK" sz="1600" kern="1200" dirty="0">
                          <a:solidFill>
                            <a:schemeClr val="dk1"/>
                          </a:solidFill>
                          <a:effectLst/>
                          <a:latin typeface="+mn-lt"/>
                          <a:ea typeface="+mn-ea"/>
                          <a:cs typeface="+mn-cs"/>
                        </a:rPr>
                        <a:t>年</a:t>
                      </a:r>
                      <a:r>
                        <a:rPr lang="en-US" altLang="zh-HK" sz="1600" kern="1200" dirty="0">
                          <a:solidFill>
                            <a:schemeClr val="dk1"/>
                          </a:solidFill>
                          <a:effectLst/>
                          <a:latin typeface="+mn-lt"/>
                          <a:ea typeface="+mn-ea"/>
                          <a:cs typeface="+mn-cs"/>
                        </a:rPr>
                        <a:t>)(Emperor </a:t>
                      </a:r>
                      <a:r>
                        <a:rPr lang="en-US" altLang="zh-HK" sz="1600" kern="1200" dirty="0" err="1">
                          <a:solidFill>
                            <a:schemeClr val="dk1"/>
                          </a:solidFill>
                          <a:effectLst/>
                          <a:latin typeface="+mn-lt"/>
                          <a:ea typeface="+mn-ea"/>
                          <a:cs typeface="+mn-cs"/>
                        </a:rPr>
                        <a:t>Renzong</a:t>
                      </a:r>
                      <a:r>
                        <a:rPr lang="en-US" altLang="zh-HK" sz="1600" kern="1200" dirty="0">
                          <a:solidFill>
                            <a:schemeClr val="dk1"/>
                          </a:solidFill>
                          <a:effectLst/>
                          <a:latin typeface="+mn-lt"/>
                          <a:ea typeface="+mn-ea"/>
                          <a:cs typeface="+mn-cs"/>
                        </a:rPr>
                        <a:t>)</a:t>
                      </a:r>
                      <a:r>
                        <a:rPr lang="zh-TW" altLang="zh-HK" sz="1600" dirty="0">
                          <a:effectLst/>
                        </a:rPr>
                        <a:t> </a:t>
                      </a:r>
                      <a:endParaRPr lang="zh-HK" altLang="en-US" sz="1600" dirty="0"/>
                    </a:p>
                  </a:txBody>
                  <a:tcPr/>
                </a:tc>
                <a:tc>
                  <a:txBody>
                    <a:bodyPr/>
                    <a:lstStyle/>
                    <a:p>
                      <a:r>
                        <a:rPr lang="en-US" altLang="zh-HK" sz="1600" kern="1200" dirty="0">
                          <a:solidFill>
                            <a:schemeClr val="dk1"/>
                          </a:solidFill>
                          <a:effectLst/>
                          <a:latin typeface="+mn-lt"/>
                          <a:ea typeface="+mn-ea"/>
                          <a:cs typeface="+mn-cs"/>
                        </a:rPr>
                        <a:t>1259000</a:t>
                      </a:r>
                      <a:r>
                        <a:rPr lang="zh-TW" altLang="zh-HK" sz="1600" dirty="0">
                          <a:effectLst/>
                        </a:rPr>
                        <a:t> </a:t>
                      </a:r>
                      <a:r>
                        <a:rPr lang="en-US" altLang="zh-TW" sz="1600" dirty="0">
                          <a:effectLst/>
                        </a:rPr>
                        <a:t>       </a:t>
                      </a:r>
                      <a:endParaRPr lang="zh-HK" altLang="en-US" sz="1600" dirty="0"/>
                    </a:p>
                  </a:txBody>
                  <a:tcPr/>
                </a:tc>
                <a:tc>
                  <a:txBody>
                    <a:bodyPr/>
                    <a:lstStyle/>
                    <a:p>
                      <a:r>
                        <a:rPr lang="en-US" altLang="zh-HK" sz="1600" kern="1200" dirty="0">
                          <a:solidFill>
                            <a:schemeClr val="dk1"/>
                          </a:solidFill>
                          <a:effectLst/>
                          <a:latin typeface="+mn-lt"/>
                          <a:ea typeface="+mn-ea"/>
                          <a:cs typeface="+mn-cs"/>
                        </a:rPr>
                        <a:t>17000</a:t>
                      </a:r>
                      <a:r>
                        <a:rPr lang="zh-TW" altLang="zh-HK" sz="1600" dirty="0">
                          <a:effectLst/>
                        </a:rPr>
                        <a:t> </a:t>
                      </a:r>
                      <a:endParaRPr lang="zh-HK" altLang="en-US" sz="1600" dirty="0"/>
                    </a:p>
                  </a:txBody>
                  <a:tcPr/>
                </a:tc>
                <a:extLst>
                  <a:ext uri="{0D108BD9-81ED-4DB2-BD59-A6C34878D82A}">
                    <a16:rowId xmlns:a16="http://schemas.microsoft.com/office/drawing/2014/main" val="4255082643"/>
                  </a:ext>
                </a:extLst>
              </a:tr>
              <a:tr h="370840">
                <a:tc>
                  <a:txBody>
                    <a:bodyPr/>
                    <a:lstStyle/>
                    <a:p>
                      <a:r>
                        <a:rPr lang="zh-TW" altLang="zh-HK" sz="1600" kern="1200" dirty="0">
                          <a:solidFill>
                            <a:schemeClr val="dk1"/>
                          </a:solidFill>
                          <a:effectLst/>
                          <a:latin typeface="+mn-lt"/>
                          <a:ea typeface="+mn-ea"/>
                          <a:cs typeface="+mn-cs"/>
                        </a:rPr>
                        <a:t>英宗朝</a:t>
                      </a:r>
                      <a:r>
                        <a:rPr lang="en-US" altLang="zh-HK" sz="1600" kern="1200" dirty="0">
                          <a:solidFill>
                            <a:schemeClr val="dk1"/>
                          </a:solidFill>
                          <a:effectLst/>
                          <a:latin typeface="+mn-lt"/>
                          <a:ea typeface="+mn-ea"/>
                          <a:cs typeface="+mn-cs"/>
                        </a:rPr>
                        <a:t>(</a:t>
                      </a:r>
                      <a:r>
                        <a:rPr lang="zh-HK" altLang="zh-HK" sz="1600" kern="1200" dirty="0">
                          <a:solidFill>
                            <a:schemeClr val="dk1"/>
                          </a:solidFill>
                          <a:effectLst/>
                          <a:latin typeface="+mn-lt"/>
                          <a:ea typeface="+mn-ea"/>
                          <a:cs typeface="+mn-cs"/>
                        </a:rPr>
                        <a:t>公元</a:t>
                      </a:r>
                      <a:r>
                        <a:rPr lang="en-US" altLang="zh-HK" sz="1600" kern="1200" dirty="0">
                          <a:solidFill>
                            <a:schemeClr val="dk1"/>
                          </a:solidFill>
                          <a:effectLst/>
                          <a:latin typeface="+mn-lt"/>
                          <a:ea typeface="+mn-ea"/>
                          <a:cs typeface="+mn-cs"/>
                        </a:rPr>
                        <a:t>1064-1067</a:t>
                      </a:r>
                      <a:r>
                        <a:rPr lang="zh-TW" altLang="zh-HK" sz="1600" kern="1200" dirty="0">
                          <a:solidFill>
                            <a:schemeClr val="dk1"/>
                          </a:solidFill>
                          <a:effectLst/>
                          <a:latin typeface="+mn-lt"/>
                          <a:ea typeface="+mn-ea"/>
                          <a:cs typeface="+mn-cs"/>
                        </a:rPr>
                        <a:t>年</a:t>
                      </a:r>
                      <a:r>
                        <a:rPr lang="en-US" altLang="zh-HK" sz="1600" kern="1200" dirty="0">
                          <a:solidFill>
                            <a:schemeClr val="dk1"/>
                          </a:solidFill>
                          <a:effectLst/>
                          <a:latin typeface="+mn-lt"/>
                          <a:ea typeface="+mn-ea"/>
                          <a:cs typeface="+mn-cs"/>
                        </a:rPr>
                        <a:t>)(Emperor </a:t>
                      </a:r>
                      <a:r>
                        <a:rPr lang="en-US" altLang="zh-HK" sz="1600" kern="1200" dirty="0" err="1">
                          <a:solidFill>
                            <a:schemeClr val="dk1"/>
                          </a:solidFill>
                          <a:effectLst/>
                          <a:latin typeface="+mn-lt"/>
                          <a:ea typeface="+mn-ea"/>
                          <a:cs typeface="+mn-cs"/>
                        </a:rPr>
                        <a:t>Yingzong</a:t>
                      </a:r>
                      <a:r>
                        <a:rPr lang="en-US" altLang="zh-HK" sz="1600" kern="1200" dirty="0">
                          <a:solidFill>
                            <a:schemeClr val="dk1"/>
                          </a:solidFill>
                          <a:effectLst/>
                          <a:latin typeface="+mn-lt"/>
                          <a:ea typeface="+mn-ea"/>
                          <a:cs typeface="+mn-cs"/>
                        </a:rPr>
                        <a:t>)</a:t>
                      </a:r>
                      <a:r>
                        <a:rPr lang="zh-TW" altLang="zh-HK" sz="1600" dirty="0">
                          <a:effectLst/>
                        </a:rPr>
                        <a:t> </a:t>
                      </a:r>
                      <a:endParaRPr lang="zh-HK" altLang="en-US" sz="1600" dirty="0"/>
                    </a:p>
                  </a:txBody>
                  <a:tcPr/>
                </a:tc>
                <a:tc>
                  <a:txBody>
                    <a:bodyPr/>
                    <a:lstStyle/>
                    <a:p>
                      <a:r>
                        <a:rPr lang="en-US" altLang="zh-HK" sz="1600" dirty="0"/>
                        <a:t>/</a:t>
                      </a:r>
                      <a:endParaRPr lang="zh-HK" altLang="en-US" sz="1600" dirty="0"/>
                    </a:p>
                  </a:txBody>
                  <a:tcPr/>
                </a:tc>
                <a:tc>
                  <a:txBody>
                    <a:bodyPr/>
                    <a:lstStyle/>
                    <a:p>
                      <a:r>
                        <a:rPr lang="en-US" altLang="zh-HK" sz="1600" dirty="0"/>
                        <a:t>24000</a:t>
                      </a:r>
                      <a:endParaRPr lang="zh-HK" altLang="en-US" sz="1600" dirty="0"/>
                    </a:p>
                  </a:txBody>
                  <a:tcPr/>
                </a:tc>
                <a:extLst>
                  <a:ext uri="{0D108BD9-81ED-4DB2-BD59-A6C34878D82A}">
                    <a16:rowId xmlns:a16="http://schemas.microsoft.com/office/drawing/2014/main" val="2254733007"/>
                  </a:ext>
                </a:extLst>
              </a:tr>
            </a:tbl>
          </a:graphicData>
        </a:graphic>
      </p:graphicFrame>
      <p:sp>
        <p:nvSpPr>
          <p:cNvPr id="5" name="文字方塊 4">
            <a:extLst>
              <a:ext uri="{FF2B5EF4-FFF2-40B4-BE49-F238E27FC236}">
                <a16:creationId xmlns:a16="http://schemas.microsoft.com/office/drawing/2014/main" id="{B19E6A5A-3A73-98F2-2A04-741235662E32}"/>
              </a:ext>
            </a:extLst>
          </p:cNvPr>
          <p:cNvSpPr txBox="1"/>
          <p:nvPr/>
        </p:nvSpPr>
        <p:spPr>
          <a:xfrm>
            <a:off x="628650" y="5684108"/>
            <a:ext cx="7886700" cy="1107996"/>
          </a:xfrm>
          <a:prstGeom prst="rect">
            <a:avLst/>
          </a:prstGeom>
          <a:noFill/>
        </p:spPr>
        <p:txBody>
          <a:bodyPr wrap="square" rtlCol="0">
            <a:spAutoFit/>
          </a:bodyPr>
          <a:lstStyle/>
          <a:p>
            <a:r>
              <a:rPr lang="en-US" altLang="zh-HK" sz="1600" dirty="0"/>
              <a:t>13. </a:t>
            </a:r>
            <a:r>
              <a:rPr lang="zh-HK" altLang="zh-HK" sz="1600" dirty="0"/>
              <a:t>根</a:t>
            </a:r>
            <a:r>
              <a:rPr lang="zh-TW" altLang="zh-HK" sz="1600" dirty="0"/>
              <a:t>據</a:t>
            </a:r>
            <a:r>
              <a:rPr lang="zh-HK" altLang="zh-HK" sz="1600" dirty="0"/>
              <a:t>資料十一，有甚麼因素造成這財政狀況的轉變？</a:t>
            </a:r>
            <a:r>
              <a:rPr lang="en-US" altLang="zh-HK" sz="1600" dirty="0"/>
              <a:t>(Study Source K, what was the cause for the change in this financial situation?)</a:t>
            </a:r>
            <a:endParaRPr lang="zh-TW" altLang="zh-HK" sz="1600" dirty="0"/>
          </a:p>
          <a:p>
            <a:r>
              <a:rPr lang="en-US" altLang="zh-TW" sz="1600" dirty="0"/>
              <a:t>_____</a:t>
            </a:r>
            <a:r>
              <a:rPr lang="zh-TW" altLang="zh-HK" sz="1600" dirty="0"/>
              <a:t>和</a:t>
            </a:r>
            <a:r>
              <a:rPr lang="en-US" altLang="zh-TW" sz="1600" dirty="0"/>
              <a:t>_____ </a:t>
            </a:r>
            <a:r>
              <a:rPr lang="zh-HK" altLang="zh-HK" sz="1600" dirty="0"/>
              <a:t>越來越多</a:t>
            </a:r>
            <a:r>
              <a:rPr lang="en-US" altLang="zh-HK" sz="1600" dirty="0"/>
              <a:t>(There were increases in both the ________________ and _______.)</a:t>
            </a:r>
            <a:endParaRPr lang="zh-TW" altLang="zh-HK" sz="1600" dirty="0"/>
          </a:p>
          <a:p>
            <a:endParaRPr kumimoji="1" lang="zh-HK" altLang="en-US" dirty="0"/>
          </a:p>
        </p:txBody>
      </p:sp>
      <p:sp>
        <p:nvSpPr>
          <p:cNvPr id="6" name="文字方塊 5">
            <a:extLst>
              <a:ext uri="{FF2B5EF4-FFF2-40B4-BE49-F238E27FC236}">
                <a16:creationId xmlns:a16="http://schemas.microsoft.com/office/drawing/2014/main" id="{26F7D95F-2112-C9AE-61EB-E5BA9A9F1644}"/>
              </a:ext>
            </a:extLst>
          </p:cNvPr>
          <p:cNvSpPr txBox="1"/>
          <p:nvPr/>
        </p:nvSpPr>
        <p:spPr>
          <a:xfrm>
            <a:off x="680651" y="6144128"/>
            <a:ext cx="741405" cy="338554"/>
          </a:xfrm>
          <a:prstGeom prst="rect">
            <a:avLst/>
          </a:prstGeom>
          <a:noFill/>
        </p:spPr>
        <p:txBody>
          <a:bodyPr wrap="square" rtlCol="0">
            <a:spAutoFit/>
          </a:bodyPr>
          <a:lstStyle/>
          <a:p>
            <a:r>
              <a:rPr lang="zh-TW" altLang="zh-HK" sz="1600" dirty="0">
                <a:solidFill>
                  <a:srgbClr val="FF0000"/>
                </a:solidFill>
              </a:rPr>
              <a:t>冗兵</a:t>
            </a:r>
            <a:endParaRPr kumimoji="1" lang="zh-HK" altLang="en-US" sz="1600" dirty="0"/>
          </a:p>
        </p:txBody>
      </p:sp>
      <p:sp>
        <p:nvSpPr>
          <p:cNvPr id="7" name="文字方塊 6">
            <a:extLst>
              <a:ext uri="{FF2B5EF4-FFF2-40B4-BE49-F238E27FC236}">
                <a16:creationId xmlns:a16="http://schemas.microsoft.com/office/drawing/2014/main" id="{1DEBA3B6-DFC8-91E2-DE08-672E326F1E40}"/>
              </a:ext>
            </a:extLst>
          </p:cNvPr>
          <p:cNvSpPr txBox="1"/>
          <p:nvPr/>
        </p:nvSpPr>
        <p:spPr>
          <a:xfrm>
            <a:off x="1422056" y="6129562"/>
            <a:ext cx="729049" cy="338554"/>
          </a:xfrm>
          <a:prstGeom prst="rect">
            <a:avLst/>
          </a:prstGeom>
          <a:noFill/>
        </p:spPr>
        <p:txBody>
          <a:bodyPr wrap="square" rtlCol="0">
            <a:spAutoFit/>
          </a:bodyPr>
          <a:lstStyle/>
          <a:p>
            <a:r>
              <a:rPr lang="zh-TW" altLang="zh-HK" sz="1600" dirty="0">
                <a:solidFill>
                  <a:srgbClr val="FF0000"/>
                </a:solidFill>
              </a:rPr>
              <a:t>冗官</a:t>
            </a:r>
            <a:endParaRPr kumimoji="1" lang="zh-HK" altLang="en-US" sz="1600" dirty="0"/>
          </a:p>
        </p:txBody>
      </p:sp>
      <p:sp>
        <p:nvSpPr>
          <p:cNvPr id="8" name="文字方塊 7">
            <a:extLst>
              <a:ext uri="{FF2B5EF4-FFF2-40B4-BE49-F238E27FC236}">
                <a16:creationId xmlns:a16="http://schemas.microsoft.com/office/drawing/2014/main" id="{DA08ED43-E0E3-664C-F670-A054A4CED4C7}"/>
              </a:ext>
            </a:extLst>
          </p:cNvPr>
          <p:cNvSpPr txBox="1"/>
          <p:nvPr/>
        </p:nvSpPr>
        <p:spPr>
          <a:xfrm>
            <a:off x="5521496" y="6154320"/>
            <a:ext cx="1890584" cy="338554"/>
          </a:xfrm>
          <a:prstGeom prst="rect">
            <a:avLst/>
          </a:prstGeom>
          <a:noFill/>
        </p:spPr>
        <p:txBody>
          <a:bodyPr wrap="square" rtlCol="0">
            <a:spAutoFit/>
          </a:bodyPr>
          <a:lstStyle/>
          <a:p>
            <a:r>
              <a:rPr lang="en-US" altLang="zh-HK" sz="1600" dirty="0">
                <a:solidFill>
                  <a:srgbClr val="FF0000"/>
                </a:solidFill>
              </a:rPr>
              <a:t>redundant soldiers</a:t>
            </a:r>
            <a:endParaRPr kumimoji="1" lang="zh-HK" altLang="en-US" sz="1600" dirty="0"/>
          </a:p>
        </p:txBody>
      </p:sp>
      <p:sp>
        <p:nvSpPr>
          <p:cNvPr id="9" name="文字方塊 8">
            <a:extLst>
              <a:ext uri="{FF2B5EF4-FFF2-40B4-BE49-F238E27FC236}">
                <a16:creationId xmlns:a16="http://schemas.microsoft.com/office/drawing/2014/main" id="{1F6175BC-CE46-0B7F-5BF2-0A518FF6AD27}"/>
              </a:ext>
            </a:extLst>
          </p:cNvPr>
          <p:cNvSpPr txBox="1"/>
          <p:nvPr/>
        </p:nvSpPr>
        <p:spPr>
          <a:xfrm>
            <a:off x="7604039" y="6154320"/>
            <a:ext cx="820952" cy="338554"/>
          </a:xfrm>
          <a:prstGeom prst="rect">
            <a:avLst/>
          </a:prstGeom>
          <a:noFill/>
        </p:spPr>
        <p:txBody>
          <a:bodyPr wrap="square" rtlCol="0">
            <a:spAutoFit/>
          </a:bodyPr>
          <a:lstStyle/>
          <a:p>
            <a:r>
              <a:rPr kumimoji="1" lang="en-US" altLang="zh-HK" sz="1600" dirty="0">
                <a:solidFill>
                  <a:srgbClr val="FF0000"/>
                </a:solidFill>
              </a:rPr>
              <a:t>officials</a:t>
            </a:r>
            <a:endParaRPr kumimoji="1" lang="zh-HK" altLang="en-US" sz="1600" dirty="0">
              <a:solidFill>
                <a:srgbClr val="FF0000"/>
              </a:solidFill>
            </a:endParaRPr>
          </a:p>
        </p:txBody>
      </p:sp>
      <p:sp>
        <p:nvSpPr>
          <p:cNvPr id="3" name="Slide Number Placeholder 2"/>
          <p:cNvSpPr>
            <a:spLocks noGrp="1"/>
          </p:cNvSpPr>
          <p:nvPr>
            <p:ph type="sldNum" sz="quarter" idx="12"/>
          </p:nvPr>
        </p:nvSpPr>
        <p:spPr/>
        <p:txBody>
          <a:bodyPr/>
          <a:lstStyle/>
          <a:p>
            <a:fld id="{2729EEE3-0DB2-A54F-A712-C3D8D0C1A6BC}" type="slidenum">
              <a:rPr kumimoji="1" lang="zh-HK" altLang="en-US" smtClean="0"/>
              <a:t>37</a:t>
            </a:fld>
            <a:endParaRPr kumimoji="1" lang="zh-HK" altLang="en-US"/>
          </a:p>
        </p:txBody>
      </p:sp>
    </p:spTree>
    <p:extLst>
      <p:ext uri="{BB962C8B-B14F-4D97-AF65-F5344CB8AC3E}">
        <p14:creationId xmlns:p14="http://schemas.microsoft.com/office/powerpoint/2010/main" val="143655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61E907D-4F0E-6A86-7253-6177CA237375}"/>
              </a:ext>
            </a:extLst>
          </p:cNvPr>
          <p:cNvSpPr>
            <a:spLocks noGrp="1"/>
          </p:cNvSpPr>
          <p:nvPr>
            <p:ph type="title"/>
          </p:nvPr>
        </p:nvSpPr>
        <p:spPr>
          <a:xfrm>
            <a:off x="276957" y="77432"/>
            <a:ext cx="8656027" cy="1325563"/>
          </a:xfrm>
        </p:spPr>
        <p:txBody>
          <a:bodyPr>
            <a:normAutofit/>
          </a:bodyPr>
          <a:lstStyle/>
          <a:p>
            <a:r>
              <a:rPr lang="zh-HK" altLang="zh-HK" sz="3200" b="1" dirty="0"/>
              <a:t>資料十二：宋朝軍力</a:t>
            </a:r>
            <a:r>
              <a:rPr lang="en-US" altLang="zh-HK" sz="3200" b="1" dirty="0"/>
              <a:t>(Source L : Military power of the Song Dynasty)</a:t>
            </a:r>
            <a:endParaRPr kumimoji="1" lang="zh-HK" altLang="en-US" sz="3200" dirty="0"/>
          </a:p>
        </p:txBody>
      </p:sp>
      <p:pic>
        <p:nvPicPr>
          <p:cNvPr id="4" name="Content Placeholder 3">
            <a:extLst>
              <a:ext uri="{FF2B5EF4-FFF2-40B4-BE49-F238E27FC236}">
                <a16:creationId xmlns:a16="http://schemas.microsoft.com/office/drawing/2014/main" id="{7FDA090A-02B9-2DB7-10C8-33F0022B29B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3091" y="1134806"/>
            <a:ext cx="3736731" cy="5653457"/>
          </a:xfrm>
          <a:prstGeom prst="rect">
            <a:avLst/>
          </a:prstGeom>
          <a:noFill/>
          <a:ln w="9525">
            <a:noFill/>
            <a:miter lim="800000"/>
            <a:headEnd/>
            <a:tailEnd/>
          </a:ln>
          <a:effectLst/>
        </p:spPr>
      </p:pic>
      <p:sp>
        <p:nvSpPr>
          <p:cNvPr id="5" name="矩形圖說文字 4">
            <a:extLst>
              <a:ext uri="{FF2B5EF4-FFF2-40B4-BE49-F238E27FC236}">
                <a16:creationId xmlns:a16="http://schemas.microsoft.com/office/drawing/2014/main" id="{5687AC50-E3F3-7401-4600-274D2F0BDBB8}"/>
              </a:ext>
            </a:extLst>
          </p:cNvPr>
          <p:cNvSpPr/>
          <p:nvPr/>
        </p:nvSpPr>
        <p:spPr>
          <a:xfrm>
            <a:off x="4334925" y="1594023"/>
            <a:ext cx="4105689" cy="2793340"/>
          </a:xfrm>
          <a:prstGeom prst="wedgeRectCallout">
            <a:avLst>
              <a:gd name="adj1" fmla="val -102786"/>
              <a:gd name="adj2" fmla="val -24573"/>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zh-HK" sz="2000" kern="100" dirty="0">
                <a:solidFill>
                  <a:srgbClr val="000000"/>
                </a:solidFill>
                <a:effectLst/>
                <a:latin typeface="Times New Roman" panose="02020603050405020304" pitchFamily="18" charset="0"/>
                <a:ea typeface="標楷體" panose="02010601000101010101" pitchFamily="2" charset="-120"/>
                <a:cs typeface="新細明體" panose="02020500000000000000" pitchFamily="18" charset="-120"/>
              </a:rPr>
              <a:t>宋朝用文人帶領軍隊，但是他們大多不擅長作戰。</a:t>
            </a:r>
            <a:r>
              <a:rPr lang="en-US" sz="2000" kern="100" dirty="0">
                <a:solidFill>
                  <a:srgbClr val="000000"/>
                </a:solidFill>
                <a:effectLst/>
                <a:latin typeface="Times New Roman" panose="02020603050405020304" pitchFamily="18" charset="0"/>
                <a:ea typeface="標楷體" panose="02010601000101010101" pitchFamily="2" charset="-120"/>
                <a:cs typeface="新細明體" panose="02020500000000000000" pitchFamily="18" charset="-120"/>
              </a:rPr>
              <a:t>(The Song Dynasty appointed civil officials as leaders of the army, but most of them were not good at fighting.)</a:t>
            </a:r>
            <a:endParaRPr lang="zh-TW" sz="2000" kern="100" dirty="0">
              <a:effectLst/>
              <a:latin typeface="Times New Roman" panose="02020603050405020304" pitchFamily="18" charset="0"/>
              <a:ea typeface="新細明體" panose="02020500000000000000" pitchFamily="18" charset="-120"/>
              <a:cs typeface="新細明體" panose="02020500000000000000" pitchFamily="18" charset="-120"/>
            </a:endParaRPr>
          </a:p>
          <a:p>
            <a:r>
              <a:rPr lang="zh-HK" sz="2000" kern="100" dirty="0">
                <a:solidFill>
                  <a:srgbClr val="000000"/>
                </a:solidFill>
                <a:effectLst/>
                <a:latin typeface="Times New Roman" panose="02020603050405020304" pitchFamily="18" charset="0"/>
                <a:ea typeface="標楷體" panose="02010601000101010101" pitchFamily="2" charset="-120"/>
                <a:cs typeface="新細明體" panose="02020500000000000000" pitchFamily="18" charset="-120"/>
              </a:rPr>
              <a:t>地方政府只保留作戰能力較差的士兵。</a:t>
            </a:r>
            <a:r>
              <a:rPr lang="en-US" sz="2000" kern="100" dirty="0">
                <a:solidFill>
                  <a:srgbClr val="000000"/>
                </a:solidFill>
                <a:effectLst/>
                <a:latin typeface="Times New Roman" panose="02020603050405020304" pitchFamily="18" charset="0"/>
                <a:ea typeface="標楷體" panose="02010601000101010101" pitchFamily="2" charset="-120"/>
                <a:cs typeface="新細明體" panose="02020500000000000000" pitchFamily="18" charset="-120"/>
              </a:rPr>
              <a:t>(Local governments could only keep weak armies.)</a:t>
            </a:r>
            <a:endParaRPr lang="zh-TW" sz="2000" kern="100" dirty="0">
              <a:effectLst/>
              <a:latin typeface="Times New Roman" panose="02020603050405020304" pitchFamily="18" charset="0"/>
              <a:ea typeface="新細明體" panose="02020500000000000000" pitchFamily="18" charset="-120"/>
              <a:cs typeface="新細明體" panose="02020500000000000000" pitchFamily="18" charset="-120"/>
            </a:endParaRPr>
          </a:p>
        </p:txBody>
      </p:sp>
      <p:sp>
        <p:nvSpPr>
          <p:cNvPr id="6" name="文字方塊 5">
            <a:extLst>
              <a:ext uri="{FF2B5EF4-FFF2-40B4-BE49-F238E27FC236}">
                <a16:creationId xmlns:a16="http://schemas.microsoft.com/office/drawing/2014/main" id="{FE3D168E-2065-840B-1E46-65B15373FDB4}"/>
              </a:ext>
            </a:extLst>
          </p:cNvPr>
          <p:cNvSpPr txBox="1"/>
          <p:nvPr/>
        </p:nvSpPr>
        <p:spPr>
          <a:xfrm>
            <a:off x="4334926" y="5956241"/>
            <a:ext cx="2565463" cy="400110"/>
          </a:xfrm>
          <a:prstGeom prst="rect">
            <a:avLst/>
          </a:prstGeom>
          <a:noFill/>
        </p:spPr>
        <p:txBody>
          <a:bodyPr wrap="square" rtlCol="0">
            <a:spAutoFit/>
          </a:bodyPr>
          <a:lstStyle/>
          <a:p>
            <a:r>
              <a:rPr lang="zh-HK" altLang="zh-HK" sz="1000" dirty="0"/>
              <a:t>圖</a:t>
            </a:r>
            <a:r>
              <a:rPr lang="zh-HK" altLang="en-US" sz="1000" dirty="0"/>
              <a:t>像</a:t>
            </a:r>
            <a:r>
              <a:rPr lang="zh-HK" altLang="zh-HK" sz="1000" dirty="0"/>
              <a:t>來源：教育局課程發展處《中國戰爭史教材套》，香港：教育局，頁</a:t>
            </a:r>
            <a:r>
              <a:rPr lang="en-US" altLang="zh-HK" sz="1000" dirty="0"/>
              <a:t>78</a:t>
            </a:r>
            <a:r>
              <a:rPr lang="zh-HK" altLang="zh-HK" sz="1000" dirty="0"/>
              <a:t>。</a:t>
            </a:r>
            <a:r>
              <a:rPr lang="en-US" altLang="zh-HK" sz="1000" dirty="0" smtClean="0"/>
              <a:t>)</a:t>
            </a:r>
            <a:endParaRPr kumimoji="1" lang="zh-HK" altLang="en-US" dirty="0"/>
          </a:p>
        </p:txBody>
      </p:sp>
      <p:sp>
        <p:nvSpPr>
          <p:cNvPr id="3" name="Slide Number Placeholder 2"/>
          <p:cNvSpPr>
            <a:spLocks noGrp="1"/>
          </p:cNvSpPr>
          <p:nvPr>
            <p:ph type="sldNum" sz="quarter" idx="12"/>
          </p:nvPr>
        </p:nvSpPr>
        <p:spPr/>
        <p:txBody>
          <a:bodyPr/>
          <a:lstStyle/>
          <a:p>
            <a:fld id="{2729EEE3-0DB2-A54F-A712-C3D8D0C1A6BC}" type="slidenum">
              <a:rPr kumimoji="1" lang="zh-HK" altLang="en-US" smtClean="0"/>
              <a:t>38</a:t>
            </a:fld>
            <a:endParaRPr kumimoji="1" lang="zh-HK" altLang="en-US"/>
          </a:p>
        </p:txBody>
      </p:sp>
    </p:spTree>
    <p:extLst>
      <p:ext uri="{BB962C8B-B14F-4D97-AF65-F5344CB8AC3E}">
        <p14:creationId xmlns:p14="http://schemas.microsoft.com/office/powerpoint/2010/main" val="9792616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8AAE3C74-35D6-C452-D77B-12F5E305B4C0}"/>
              </a:ext>
            </a:extLst>
          </p:cNvPr>
          <p:cNvSpPr>
            <a:spLocks noGrp="1"/>
          </p:cNvSpPr>
          <p:nvPr>
            <p:ph idx="1"/>
          </p:nvPr>
        </p:nvSpPr>
        <p:spPr>
          <a:xfrm>
            <a:off x="628650" y="1016000"/>
            <a:ext cx="7886700" cy="5160963"/>
          </a:xfrm>
        </p:spPr>
        <p:txBody>
          <a:bodyPr/>
          <a:lstStyle/>
          <a:p>
            <a:pPr marL="0" indent="0">
              <a:buNone/>
            </a:pPr>
            <a:r>
              <a:rPr lang="en-US" altLang="zh-HK" dirty="0"/>
              <a:t>14. </a:t>
            </a:r>
            <a:r>
              <a:rPr lang="zh-HK" altLang="zh-HK" dirty="0"/>
              <a:t>根據資料十至十二，以下哪一項不是北宋進行改革的原因？試圈出答案。</a:t>
            </a:r>
            <a:r>
              <a:rPr lang="en-US" altLang="zh-HK" dirty="0"/>
              <a:t>(Study Sources J to L, which one was not the reason that the Northern Song Dynasty attempted to reform the administration? Circle your answer.)</a:t>
            </a:r>
            <a:endParaRPr lang="zh-TW" altLang="zh-HK" dirty="0"/>
          </a:p>
          <a:p>
            <a:pPr marL="0" indent="0">
              <a:buNone/>
            </a:pPr>
            <a:r>
              <a:rPr lang="en-US" altLang="zh-HK" dirty="0"/>
              <a:t>A. </a:t>
            </a:r>
            <a:r>
              <a:rPr lang="zh-HK" altLang="zh-HK" dirty="0"/>
              <a:t>解</a:t>
            </a:r>
            <a:r>
              <a:rPr lang="zh-TW" altLang="zh-HK" dirty="0"/>
              <a:t>決</a:t>
            </a:r>
            <a:r>
              <a:rPr lang="zh-HK" altLang="zh-HK" dirty="0"/>
              <a:t>戰</a:t>
            </a:r>
            <a:r>
              <a:rPr lang="zh-TW" altLang="zh-HK" dirty="0"/>
              <a:t>鬥</a:t>
            </a:r>
            <a:r>
              <a:rPr lang="zh-HK" altLang="zh-HK" dirty="0"/>
              <a:t>力弱的問題</a:t>
            </a:r>
            <a:r>
              <a:rPr lang="en-US" altLang="zh-HK" dirty="0"/>
              <a:t>(To solve the problem of weak military power)</a:t>
            </a:r>
          </a:p>
          <a:p>
            <a:pPr marL="0" indent="0">
              <a:buNone/>
            </a:pPr>
            <a:r>
              <a:rPr lang="en-US" altLang="zh-HK" dirty="0"/>
              <a:t>B. </a:t>
            </a:r>
            <a:r>
              <a:rPr lang="zh-HK" altLang="zh-HK" dirty="0"/>
              <a:t>解</a:t>
            </a:r>
            <a:r>
              <a:rPr lang="zh-TW" altLang="zh-HK" dirty="0"/>
              <a:t>決</a:t>
            </a:r>
            <a:r>
              <a:rPr lang="zh-HK" altLang="zh-HK" dirty="0"/>
              <a:t>財政困</a:t>
            </a:r>
            <a:r>
              <a:rPr lang="zh-TW" altLang="zh-HK" dirty="0"/>
              <a:t>難</a:t>
            </a:r>
            <a:r>
              <a:rPr lang="en-US" altLang="zh-HK" dirty="0"/>
              <a:t>(To solve the financial problems)</a:t>
            </a:r>
          </a:p>
          <a:p>
            <a:pPr marL="0" indent="0">
              <a:buNone/>
            </a:pPr>
            <a:r>
              <a:rPr lang="en-US" altLang="zh-HK" dirty="0"/>
              <a:t>C. </a:t>
            </a:r>
            <a:r>
              <a:rPr lang="zh-HK" altLang="zh-HK" dirty="0"/>
              <a:t>改</a:t>
            </a:r>
            <a:r>
              <a:rPr lang="zh-TW" altLang="zh-HK" dirty="0"/>
              <a:t>善</a:t>
            </a:r>
            <a:r>
              <a:rPr lang="zh-HK" altLang="zh-HK" dirty="0"/>
              <a:t>外交關係</a:t>
            </a:r>
            <a:r>
              <a:rPr lang="en-US" altLang="zh-HK" dirty="0"/>
              <a:t>(To improve diplomatic relations)</a:t>
            </a:r>
            <a:endParaRPr lang="zh-TW" altLang="zh-HK" dirty="0"/>
          </a:p>
          <a:p>
            <a:endParaRPr lang="zh-TW" altLang="zh-HK" dirty="0"/>
          </a:p>
          <a:p>
            <a:endParaRPr kumimoji="1" lang="zh-HK" altLang="en-US" dirty="0"/>
          </a:p>
        </p:txBody>
      </p:sp>
      <p:sp>
        <p:nvSpPr>
          <p:cNvPr id="4" name="矩形 3">
            <a:extLst>
              <a:ext uri="{FF2B5EF4-FFF2-40B4-BE49-F238E27FC236}">
                <a16:creationId xmlns:a16="http://schemas.microsoft.com/office/drawing/2014/main" id="{831276D8-601C-25C4-67B1-DB184E4E04D0}"/>
              </a:ext>
            </a:extLst>
          </p:cNvPr>
          <p:cNvSpPr/>
          <p:nvPr/>
        </p:nvSpPr>
        <p:spPr>
          <a:xfrm>
            <a:off x="628650" y="4470400"/>
            <a:ext cx="7372350" cy="5461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2" name="Slide Number Placeholder 1"/>
          <p:cNvSpPr>
            <a:spLocks noGrp="1"/>
          </p:cNvSpPr>
          <p:nvPr>
            <p:ph type="sldNum" sz="quarter" idx="12"/>
          </p:nvPr>
        </p:nvSpPr>
        <p:spPr/>
        <p:txBody>
          <a:bodyPr/>
          <a:lstStyle/>
          <a:p>
            <a:fld id="{2729EEE3-0DB2-A54F-A712-C3D8D0C1A6BC}" type="slidenum">
              <a:rPr kumimoji="1" lang="zh-HK" altLang="en-US" smtClean="0"/>
              <a:t>39</a:t>
            </a:fld>
            <a:endParaRPr kumimoji="1" lang="zh-HK" altLang="en-US"/>
          </a:p>
        </p:txBody>
      </p:sp>
    </p:spTree>
    <p:extLst>
      <p:ext uri="{BB962C8B-B14F-4D97-AF65-F5344CB8AC3E}">
        <p14:creationId xmlns:p14="http://schemas.microsoft.com/office/powerpoint/2010/main" val="183915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C1F16D8-587F-1215-16C1-E9F65F24B7EC}"/>
              </a:ext>
            </a:extLst>
          </p:cNvPr>
          <p:cNvSpPr>
            <a:spLocks noGrp="1"/>
          </p:cNvSpPr>
          <p:nvPr>
            <p:ph type="title"/>
          </p:nvPr>
        </p:nvSpPr>
        <p:spPr/>
        <p:txBody>
          <a:bodyPr>
            <a:normAutofit/>
          </a:bodyPr>
          <a:lstStyle/>
          <a:p>
            <a:r>
              <a:rPr lang="zh-HK" altLang="zh-HK" sz="3200" dirty="0"/>
              <a:t>本節概要</a:t>
            </a:r>
            <a:r>
              <a:rPr lang="en-US" altLang="zh-HK" sz="3200" dirty="0"/>
              <a:t>(Key Points of the Chapter)</a:t>
            </a:r>
            <a:endParaRPr kumimoji="1" lang="zh-HK" altLang="en-US" sz="3200" dirty="0"/>
          </a:p>
        </p:txBody>
      </p:sp>
      <p:graphicFrame>
        <p:nvGraphicFramePr>
          <p:cNvPr id="4" name="表格 4">
            <a:extLst>
              <a:ext uri="{FF2B5EF4-FFF2-40B4-BE49-F238E27FC236}">
                <a16:creationId xmlns:a16="http://schemas.microsoft.com/office/drawing/2014/main" id="{A65DC344-6A90-21B1-3901-6443B40C54C9}"/>
              </a:ext>
            </a:extLst>
          </p:cNvPr>
          <p:cNvGraphicFramePr>
            <a:graphicFrameLocks noGrp="1"/>
          </p:cNvGraphicFramePr>
          <p:nvPr>
            <p:ph idx="1"/>
            <p:extLst>
              <p:ext uri="{D42A27DB-BD31-4B8C-83A1-F6EECF244321}">
                <p14:modId xmlns:p14="http://schemas.microsoft.com/office/powerpoint/2010/main" val="4102445211"/>
              </p:ext>
            </p:extLst>
          </p:nvPr>
        </p:nvGraphicFramePr>
        <p:xfrm>
          <a:off x="628650" y="1433739"/>
          <a:ext cx="7886700" cy="411480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1645945724"/>
                    </a:ext>
                  </a:extLst>
                </a:gridCol>
                <a:gridCol w="3943350">
                  <a:extLst>
                    <a:ext uri="{9D8B030D-6E8A-4147-A177-3AD203B41FA5}">
                      <a16:colId xmlns:a16="http://schemas.microsoft.com/office/drawing/2014/main" val="773999114"/>
                    </a:ext>
                  </a:extLst>
                </a:gridCol>
              </a:tblGrid>
              <a:tr h="370840">
                <a:tc>
                  <a:txBody>
                    <a:bodyPr/>
                    <a:lstStyle/>
                    <a:p>
                      <a:r>
                        <a:rPr lang="zh-HK" altLang="zh-HK" sz="1800" b="0" kern="1200" dirty="0">
                          <a:solidFill>
                            <a:schemeClr val="tx1"/>
                          </a:solidFill>
                          <a:effectLst/>
                        </a:rPr>
                        <a:t>「文人政治」是</a:t>
                      </a:r>
                      <a:r>
                        <a:rPr lang="zh-TW" altLang="zh-HK" sz="1800" b="0" kern="1200" dirty="0">
                          <a:solidFill>
                            <a:schemeClr val="tx1"/>
                          </a:solidFill>
                          <a:effectLst/>
                        </a:rPr>
                        <a:t>宋朝的政治特色</a:t>
                      </a:r>
                      <a:r>
                        <a:rPr lang="zh-HK" altLang="zh-HK" sz="1800" b="0" kern="1200" dirty="0">
                          <a:solidFill>
                            <a:schemeClr val="tx1"/>
                          </a:solidFill>
                          <a:effectLst/>
                        </a:rPr>
                        <a:t>。</a:t>
                      </a:r>
                      <a:r>
                        <a:rPr lang="zh-TW" altLang="zh-HK" b="0" dirty="0">
                          <a:solidFill>
                            <a:schemeClr val="tx1"/>
                          </a:solidFill>
                          <a:effectLst/>
                        </a:rPr>
                        <a:t> </a:t>
                      </a:r>
                      <a:endParaRPr lang="zh-HK" altLang="en-US" b="0" dirty="0">
                        <a:solidFill>
                          <a:schemeClr val="tx1"/>
                        </a:solidFill>
                      </a:endParaRPr>
                    </a:p>
                  </a:txBody>
                  <a:tcPr>
                    <a:solidFill>
                      <a:schemeClr val="accent1">
                        <a:lumMod val="20000"/>
                        <a:lumOff val="80000"/>
                      </a:schemeClr>
                    </a:solidFill>
                  </a:tcPr>
                </a:tc>
                <a:tc>
                  <a:txBody>
                    <a:bodyPr/>
                    <a:lstStyle/>
                    <a:p>
                      <a:r>
                        <a:rPr lang="en-US" altLang="zh-HK" sz="1800" b="0" kern="1200" dirty="0">
                          <a:solidFill>
                            <a:schemeClr val="tx1"/>
                          </a:solidFill>
                          <a:effectLst/>
                        </a:rPr>
                        <a:t>Bureaucracy was the political characteristic of the Song Dynasty. </a:t>
                      </a:r>
                      <a:endParaRPr lang="zh-HK" altLang="en-US" b="0"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953769879"/>
                  </a:ext>
                </a:extLst>
              </a:tr>
              <a:tr h="370840">
                <a:tc>
                  <a:txBody>
                    <a:bodyPr/>
                    <a:lstStyle/>
                    <a:p>
                      <a:r>
                        <a:rPr lang="zh-HK" altLang="zh-HK" sz="1800" kern="1200" dirty="0">
                          <a:solidFill>
                            <a:schemeClr val="dk1"/>
                          </a:solidFill>
                          <a:effectLst/>
                        </a:rPr>
                        <a:t>宋朝與邊</a:t>
                      </a:r>
                      <a:r>
                        <a:rPr lang="zh-TW" altLang="zh-HK" sz="1800" kern="1200" dirty="0">
                          <a:solidFill>
                            <a:schemeClr val="dk1"/>
                          </a:solidFill>
                          <a:effectLst/>
                        </a:rPr>
                        <a:t>境</a:t>
                      </a:r>
                      <a:r>
                        <a:rPr lang="zh-HK" altLang="zh-HK" sz="1800" kern="1200" dirty="0">
                          <a:solidFill>
                            <a:schemeClr val="dk1"/>
                          </a:solidFill>
                          <a:effectLst/>
                        </a:rPr>
                        <a:t>民族政權有時打仗，有時和好，北宋和南宋的滅亡與邊</a:t>
                      </a:r>
                      <a:r>
                        <a:rPr lang="zh-TW" altLang="zh-HK" sz="1800" kern="1200" dirty="0">
                          <a:solidFill>
                            <a:schemeClr val="dk1"/>
                          </a:solidFill>
                          <a:effectLst/>
                        </a:rPr>
                        <a:t>境</a:t>
                      </a:r>
                      <a:r>
                        <a:rPr lang="zh-HK" altLang="zh-HK" sz="1800" kern="1200" dirty="0">
                          <a:solidFill>
                            <a:schemeClr val="dk1"/>
                          </a:solidFill>
                          <a:effectLst/>
                        </a:rPr>
                        <a:t>民族入侵有關。</a:t>
                      </a:r>
                      <a:r>
                        <a:rPr lang="zh-TW" altLang="zh-HK" dirty="0">
                          <a:effectLst/>
                        </a:rPr>
                        <a:t> </a:t>
                      </a:r>
                      <a:endParaRPr lang="zh-HK" altLang="en-US" dirty="0"/>
                    </a:p>
                  </a:txBody>
                  <a:tcPr/>
                </a:tc>
                <a:tc>
                  <a:txBody>
                    <a:bodyPr/>
                    <a:lstStyle/>
                    <a:p>
                      <a:r>
                        <a:rPr lang="en-US" altLang="zh-HK" sz="1800" kern="1200" dirty="0">
                          <a:solidFill>
                            <a:schemeClr val="dk1"/>
                          </a:solidFill>
                          <a:effectLst/>
                        </a:rPr>
                        <a:t>The Song Dynasty fought and / or made peace with the surrounding frontier ethnic regimes from time to time. The downfall of both the Northern and the Southern Song Dynasty were related to foreign invasions.</a:t>
                      </a:r>
                      <a:r>
                        <a:rPr lang="zh-TW" altLang="zh-HK" dirty="0">
                          <a:effectLst/>
                        </a:rPr>
                        <a:t> </a:t>
                      </a:r>
                      <a:endParaRPr lang="zh-HK" altLang="en-US" dirty="0"/>
                    </a:p>
                  </a:txBody>
                  <a:tcPr/>
                </a:tc>
                <a:extLst>
                  <a:ext uri="{0D108BD9-81ED-4DB2-BD59-A6C34878D82A}">
                    <a16:rowId xmlns:a16="http://schemas.microsoft.com/office/drawing/2014/main" val="1167984634"/>
                  </a:ext>
                </a:extLst>
              </a:tr>
              <a:tr h="370840">
                <a:tc>
                  <a:txBody>
                    <a:bodyPr/>
                    <a:lstStyle/>
                    <a:p>
                      <a:r>
                        <a:rPr lang="zh-HK" altLang="zh-HK" sz="1800" kern="1200" dirty="0">
                          <a:solidFill>
                            <a:schemeClr val="dk1"/>
                          </a:solidFill>
                          <a:effectLst/>
                        </a:rPr>
                        <a:t>南宋末年，二帝被元兵追迫而南遷，曾逃難到香港聖山。</a:t>
                      </a:r>
                      <a:r>
                        <a:rPr lang="zh-TW" altLang="zh-HK" dirty="0">
                          <a:effectLst/>
                        </a:rPr>
                        <a:t> </a:t>
                      </a:r>
                      <a:endParaRPr lang="zh-HK" altLang="en-US" dirty="0"/>
                    </a:p>
                  </a:txBody>
                  <a:tcPr/>
                </a:tc>
                <a:tc>
                  <a:txBody>
                    <a:bodyPr/>
                    <a:lstStyle/>
                    <a:p>
                      <a:r>
                        <a:rPr lang="en-US" altLang="zh-HK" sz="1800" kern="1200" dirty="0">
                          <a:solidFill>
                            <a:schemeClr val="dk1"/>
                          </a:solidFill>
                          <a:effectLst/>
                        </a:rPr>
                        <a:t>At the end of the Southern Song Dynasty, the last two emperors were chased by the troops of the Mongol Empire and fled south to Hong Kong. They took refuge at the Sacred Hill of Hong Kong.</a:t>
                      </a:r>
                      <a:r>
                        <a:rPr lang="zh-TW" altLang="zh-HK" dirty="0">
                          <a:effectLst/>
                        </a:rPr>
                        <a:t> </a:t>
                      </a:r>
                      <a:endParaRPr lang="zh-HK" altLang="en-US" dirty="0"/>
                    </a:p>
                  </a:txBody>
                  <a:tcPr/>
                </a:tc>
                <a:extLst>
                  <a:ext uri="{0D108BD9-81ED-4DB2-BD59-A6C34878D82A}">
                    <a16:rowId xmlns:a16="http://schemas.microsoft.com/office/drawing/2014/main" val="2159087144"/>
                  </a:ext>
                </a:extLst>
              </a:tr>
            </a:tbl>
          </a:graphicData>
        </a:graphic>
      </p:graphicFrame>
      <p:sp>
        <p:nvSpPr>
          <p:cNvPr id="3" name="Slide Number Placeholder 2"/>
          <p:cNvSpPr>
            <a:spLocks noGrp="1"/>
          </p:cNvSpPr>
          <p:nvPr>
            <p:ph type="sldNum" sz="quarter" idx="12"/>
          </p:nvPr>
        </p:nvSpPr>
        <p:spPr/>
        <p:txBody>
          <a:bodyPr/>
          <a:lstStyle/>
          <a:p>
            <a:fld id="{2729EEE3-0DB2-A54F-A712-C3D8D0C1A6BC}" type="slidenum">
              <a:rPr kumimoji="1" lang="zh-HK" altLang="en-US" smtClean="0"/>
              <a:t>4</a:t>
            </a:fld>
            <a:endParaRPr kumimoji="1" lang="zh-HK" altLang="en-US"/>
          </a:p>
        </p:txBody>
      </p:sp>
    </p:spTree>
    <p:extLst>
      <p:ext uri="{BB962C8B-B14F-4D97-AF65-F5344CB8AC3E}">
        <p14:creationId xmlns:p14="http://schemas.microsoft.com/office/powerpoint/2010/main" val="23017094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5258164-E1CC-E17D-EEB8-2DF2CCDBF956}"/>
              </a:ext>
            </a:extLst>
          </p:cNvPr>
          <p:cNvSpPr>
            <a:spLocks noGrp="1"/>
          </p:cNvSpPr>
          <p:nvPr>
            <p:ph type="title"/>
          </p:nvPr>
        </p:nvSpPr>
        <p:spPr>
          <a:xfrm>
            <a:off x="628650" y="365127"/>
            <a:ext cx="7886700" cy="650874"/>
          </a:xfrm>
        </p:spPr>
        <p:txBody>
          <a:bodyPr>
            <a:normAutofit/>
          </a:bodyPr>
          <a:lstStyle/>
          <a:p>
            <a:r>
              <a:rPr lang="zh-TW" altLang="zh-HK" sz="3200" b="1" dirty="0"/>
              <a:t>資料</a:t>
            </a:r>
            <a:r>
              <a:rPr lang="zh-HK" altLang="zh-HK" sz="3200" b="1" dirty="0"/>
              <a:t>十三</a:t>
            </a:r>
            <a:r>
              <a:rPr lang="zh-TW" altLang="zh-HK" sz="3200" b="1" dirty="0"/>
              <a:t>：范仲淹</a:t>
            </a:r>
            <a:r>
              <a:rPr lang="en-US" altLang="zh-HK" sz="3200" b="1" dirty="0"/>
              <a:t>(Source M :Fan </a:t>
            </a:r>
            <a:r>
              <a:rPr lang="en-US" altLang="zh-HK" sz="3200" b="1" dirty="0" err="1"/>
              <a:t>Zhongyan</a:t>
            </a:r>
            <a:r>
              <a:rPr lang="en-US" altLang="zh-HK" sz="3200" b="1" dirty="0"/>
              <a:t>) </a:t>
            </a:r>
            <a:endParaRPr kumimoji="1" lang="zh-HK" altLang="en-US" sz="3200" dirty="0"/>
          </a:p>
        </p:txBody>
      </p:sp>
      <p:sp>
        <p:nvSpPr>
          <p:cNvPr id="3" name="內容版面配置區 2">
            <a:extLst>
              <a:ext uri="{FF2B5EF4-FFF2-40B4-BE49-F238E27FC236}">
                <a16:creationId xmlns:a16="http://schemas.microsoft.com/office/drawing/2014/main" id="{337DC860-9495-4582-282C-52C0CBC93DBC}"/>
              </a:ext>
            </a:extLst>
          </p:cNvPr>
          <p:cNvSpPr>
            <a:spLocks noGrp="1"/>
          </p:cNvSpPr>
          <p:nvPr>
            <p:ph idx="1"/>
          </p:nvPr>
        </p:nvSpPr>
        <p:spPr>
          <a:xfrm>
            <a:off x="628650" y="1181100"/>
            <a:ext cx="7886700" cy="4995863"/>
          </a:xfrm>
        </p:spPr>
        <p:txBody>
          <a:bodyPr/>
          <a:lstStyle/>
          <a:p>
            <a:pPr marL="0" indent="0">
              <a:buNone/>
            </a:pPr>
            <a:r>
              <a:rPr lang="zh-TW" altLang="zh-HK" sz="2400" dirty="0"/>
              <a:t>范仲淹</a:t>
            </a:r>
            <a:r>
              <a:rPr lang="en-US" altLang="zh-HK" sz="2400" dirty="0"/>
              <a:t>(</a:t>
            </a:r>
            <a:r>
              <a:rPr lang="zh-TW" altLang="zh-HK" sz="2400" dirty="0"/>
              <a:t>公元</a:t>
            </a:r>
            <a:r>
              <a:rPr lang="en-US" altLang="zh-HK" sz="2400" dirty="0"/>
              <a:t>989-1052</a:t>
            </a:r>
            <a:r>
              <a:rPr lang="zh-TW" altLang="zh-HK" sz="2400" dirty="0"/>
              <a:t>年</a:t>
            </a:r>
            <a:r>
              <a:rPr lang="en-US" altLang="zh-HK" sz="2400" dirty="0"/>
              <a:t>) </a:t>
            </a:r>
            <a:r>
              <a:rPr lang="zh-TW" altLang="zh-HK" sz="2400" dirty="0"/>
              <a:t>是北宋政治家、軍事家</a:t>
            </a:r>
            <a:r>
              <a:rPr lang="zh-HK" altLang="zh-HK" sz="2400" dirty="0"/>
              <a:t>及</a:t>
            </a:r>
            <a:r>
              <a:rPr lang="zh-TW" altLang="zh-HK" sz="2400" dirty="0"/>
              <a:t>文學家</a:t>
            </a:r>
            <a:r>
              <a:rPr lang="zh-HK" altLang="zh-HK" sz="2400" dirty="0"/>
              <a:t>。</a:t>
            </a:r>
            <a:r>
              <a:rPr lang="en-US" altLang="zh-HK" sz="2400" dirty="0"/>
              <a:t>(Fan </a:t>
            </a:r>
            <a:r>
              <a:rPr lang="en-US" altLang="zh-HK" sz="2400" dirty="0" err="1"/>
              <a:t>Zhongyan</a:t>
            </a:r>
            <a:r>
              <a:rPr lang="en-US" altLang="zh-HK" sz="2400" dirty="0"/>
              <a:t> (989-1052) was a politician, military strategist and litterateur of the Northern Song Dynasty.)</a:t>
            </a:r>
            <a:endParaRPr lang="zh-TW" altLang="zh-HK" sz="2400" dirty="0"/>
          </a:p>
          <a:p>
            <a:endParaRPr kumimoji="1" lang="zh-HK" altLang="en-US" dirty="0"/>
          </a:p>
        </p:txBody>
      </p:sp>
      <p:pic>
        <p:nvPicPr>
          <p:cNvPr id="4" name="圖片 3">
            <a:extLst>
              <a:ext uri="{FF2B5EF4-FFF2-40B4-BE49-F238E27FC236}">
                <a16:creationId xmlns:a16="http://schemas.microsoft.com/office/drawing/2014/main" id="{27685C0F-8781-8683-DE8B-F2DC3E687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2871" y="2323194"/>
            <a:ext cx="3424506" cy="4398282"/>
          </a:xfrm>
          <a:prstGeom prst="rect">
            <a:avLst/>
          </a:prstGeom>
        </p:spPr>
      </p:pic>
      <p:sp>
        <p:nvSpPr>
          <p:cNvPr id="6" name="矩形圖說文字 5">
            <a:extLst>
              <a:ext uri="{FF2B5EF4-FFF2-40B4-BE49-F238E27FC236}">
                <a16:creationId xmlns:a16="http://schemas.microsoft.com/office/drawing/2014/main" id="{4B013E82-F485-4254-1039-8B47BF639347}"/>
              </a:ext>
            </a:extLst>
          </p:cNvPr>
          <p:cNvSpPr/>
          <p:nvPr/>
        </p:nvSpPr>
        <p:spPr>
          <a:xfrm>
            <a:off x="766591" y="2424702"/>
            <a:ext cx="3541639" cy="2508658"/>
          </a:xfrm>
          <a:prstGeom prst="wedgeRectCallout">
            <a:avLst>
              <a:gd name="adj1" fmla="val 61473"/>
              <a:gd name="adj2" fmla="val -2780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zh-TW" sz="1600" kern="100" dirty="0">
                <a:solidFill>
                  <a:srgbClr val="000000"/>
                </a:solidFill>
                <a:effectLst/>
                <a:latin typeface="Times New Roman" panose="02020603050405020304" pitchFamily="18" charset="0"/>
                <a:ea typeface="標楷體" panose="02010601000101010101" pitchFamily="2" charset="-120"/>
                <a:cs typeface="新細明體" panose="02020500000000000000" pitchFamily="18" charset="-120"/>
              </a:rPr>
              <a:t>我提出十項改革，嘗試改善管治，振興經濟及改革軍力。</a:t>
            </a:r>
            <a:r>
              <a:rPr lang="en-US" sz="1600" kern="100" dirty="0">
                <a:solidFill>
                  <a:srgbClr val="000000"/>
                </a:solidFill>
                <a:effectLst/>
                <a:latin typeface="Times New Roman" panose="02020603050405020304" pitchFamily="18" charset="0"/>
                <a:ea typeface="標楷體" panose="02010601000101010101" pitchFamily="2" charset="-120"/>
                <a:cs typeface="新細明體" panose="02020500000000000000" pitchFamily="18" charset="-120"/>
              </a:rPr>
              <a:t>(I propose 10 reform measures and try to improve governance and the economic development, and strengthen the armed forces.)</a:t>
            </a:r>
            <a:endParaRPr lang="zh-TW" sz="1600" kern="100" dirty="0">
              <a:effectLst/>
              <a:latin typeface="Times New Roman" panose="02020603050405020304" pitchFamily="18" charset="0"/>
              <a:ea typeface="新細明體" panose="02020500000000000000" pitchFamily="18" charset="-120"/>
              <a:cs typeface="新細明體" panose="02020500000000000000" pitchFamily="18" charset="-120"/>
            </a:endParaRPr>
          </a:p>
          <a:p>
            <a:r>
              <a:rPr lang="zh-TW" sz="1600" kern="100" dirty="0">
                <a:solidFill>
                  <a:srgbClr val="000000"/>
                </a:solidFill>
                <a:effectLst/>
                <a:latin typeface="Times New Roman" panose="02020603050405020304" pitchFamily="18" charset="0"/>
                <a:ea typeface="標楷體" panose="02010601000101010101" pitchFamily="2" charset="-120"/>
                <a:cs typeface="新細明體" panose="02020500000000000000" pitchFamily="18" charset="-120"/>
              </a:rPr>
              <a:t>不過，受到保守派反對而失敗了！</a:t>
            </a:r>
            <a:r>
              <a:rPr lang="en-US" sz="1600" kern="100" dirty="0">
                <a:solidFill>
                  <a:srgbClr val="000000"/>
                </a:solidFill>
                <a:effectLst/>
                <a:latin typeface="Times New Roman" panose="02020603050405020304" pitchFamily="18" charset="0"/>
                <a:ea typeface="標楷體" panose="02010601000101010101" pitchFamily="2" charset="-120"/>
                <a:cs typeface="新細明體" panose="02020500000000000000" pitchFamily="18" charset="-120"/>
              </a:rPr>
              <a:t>(However, the reform measures are opposed by conservative officials and failed.)</a:t>
            </a:r>
            <a:endParaRPr lang="zh-TW" sz="1600" kern="100" dirty="0">
              <a:effectLst/>
              <a:latin typeface="Times New Roman" panose="02020603050405020304" pitchFamily="18" charset="0"/>
              <a:ea typeface="新細明體" panose="02020500000000000000" pitchFamily="18" charset="-120"/>
              <a:cs typeface="新細明體" panose="02020500000000000000" pitchFamily="18" charset="-120"/>
            </a:endParaRPr>
          </a:p>
        </p:txBody>
      </p:sp>
      <p:sp>
        <p:nvSpPr>
          <p:cNvPr id="7" name="文字方塊 6">
            <a:extLst>
              <a:ext uri="{FF2B5EF4-FFF2-40B4-BE49-F238E27FC236}">
                <a16:creationId xmlns:a16="http://schemas.microsoft.com/office/drawing/2014/main" id="{AE745580-6700-B940-4665-9FDF1F27AE5D}"/>
              </a:ext>
            </a:extLst>
          </p:cNvPr>
          <p:cNvSpPr txBox="1"/>
          <p:nvPr/>
        </p:nvSpPr>
        <p:spPr>
          <a:xfrm>
            <a:off x="766592" y="5589549"/>
            <a:ext cx="3181350" cy="677108"/>
          </a:xfrm>
          <a:prstGeom prst="rect">
            <a:avLst/>
          </a:prstGeom>
          <a:noFill/>
        </p:spPr>
        <p:txBody>
          <a:bodyPr wrap="square" rtlCol="0">
            <a:spAutoFit/>
          </a:bodyPr>
          <a:lstStyle/>
          <a:p>
            <a:r>
              <a:rPr lang="en-US" altLang="zh-HK" sz="1000" dirty="0"/>
              <a:t>(</a:t>
            </a:r>
            <a:r>
              <a:rPr lang="zh-HK" altLang="zh-HK" sz="1000" dirty="0"/>
              <a:t>圖像來源：教育局課程發展處《想．創—中國歷史學與教資源套（第二輯）》。</a:t>
            </a:r>
            <a:r>
              <a:rPr lang="en-US" altLang="zh-HK" sz="1000" dirty="0"/>
              <a:t>)</a:t>
            </a:r>
            <a:endParaRPr lang="zh-TW" altLang="zh-HK" sz="1000" dirty="0"/>
          </a:p>
          <a:p>
            <a:endParaRPr kumimoji="1" lang="zh-HK" altLang="en-US" dirty="0"/>
          </a:p>
        </p:txBody>
      </p:sp>
      <p:sp>
        <p:nvSpPr>
          <p:cNvPr id="5" name="Slide Number Placeholder 4"/>
          <p:cNvSpPr>
            <a:spLocks noGrp="1"/>
          </p:cNvSpPr>
          <p:nvPr>
            <p:ph type="sldNum" sz="quarter" idx="12"/>
          </p:nvPr>
        </p:nvSpPr>
        <p:spPr/>
        <p:txBody>
          <a:bodyPr/>
          <a:lstStyle/>
          <a:p>
            <a:fld id="{2729EEE3-0DB2-A54F-A712-C3D8D0C1A6BC}" type="slidenum">
              <a:rPr kumimoji="1" lang="zh-HK" altLang="en-US" smtClean="0"/>
              <a:t>40</a:t>
            </a:fld>
            <a:endParaRPr kumimoji="1" lang="zh-HK" altLang="en-US"/>
          </a:p>
        </p:txBody>
      </p:sp>
    </p:spTree>
    <p:extLst>
      <p:ext uri="{BB962C8B-B14F-4D97-AF65-F5344CB8AC3E}">
        <p14:creationId xmlns:p14="http://schemas.microsoft.com/office/powerpoint/2010/main" val="41076192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F0ED5C5-33BF-B979-ABB3-B521F6B0FC3D}"/>
              </a:ext>
            </a:extLst>
          </p:cNvPr>
          <p:cNvSpPr>
            <a:spLocks noGrp="1"/>
          </p:cNvSpPr>
          <p:nvPr>
            <p:ph type="title"/>
          </p:nvPr>
        </p:nvSpPr>
        <p:spPr>
          <a:xfrm>
            <a:off x="628650" y="365126"/>
            <a:ext cx="7886700" cy="821123"/>
          </a:xfrm>
        </p:spPr>
        <p:txBody>
          <a:bodyPr>
            <a:normAutofit/>
          </a:bodyPr>
          <a:lstStyle/>
          <a:p>
            <a:r>
              <a:rPr lang="zh-TW" altLang="zh-HK" sz="3200" b="1" dirty="0"/>
              <a:t>資料</a:t>
            </a:r>
            <a:r>
              <a:rPr lang="zh-HK" altLang="zh-HK" sz="3200" b="1" dirty="0"/>
              <a:t>十四</a:t>
            </a:r>
            <a:r>
              <a:rPr lang="zh-TW" altLang="zh-HK" sz="3200" b="1" dirty="0"/>
              <a:t>：王安石</a:t>
            </a:r>
            <a:r>
              <a:rPr lang="en-US" altLang="zh-HK" sz="3200" b="1" dirty="0"/>
              <a:t>(Source N: Wang </a:t>
            </a:r>
            <a:r>
              <a:rPr lang="en-US" altLang="zh-HK" sz="3200" b="1" dirty="0" err="1"/>
              <a:t>Anshi</a:t>
            </a:r>
            <a:r>
              <a:rPr lang="en-US" altLang="zh-HK" sz="3200" b="1" dirty="0"/>
              <a:t>)</a:t>
            </a:r>
            <a:endParaRPr kumimoji="1" lang="zh-HK" altLang="en-US" sz="3200" dirty="0"/>
          </a:p>
        </p:txBody>
      </p:sp>
      <p:sp>
        <p:nvSpPr>
          <p:cNvPr id="3" name="內容版面配置區 2">
            <a:extLst>
              <a:ext uri="{FF2B5EF4-FFF2-40B4-BE49-F238E27FC236}">
                <a16:creationId xmlns:a16="http://schemas.microsoft.com/office/drawing/2014/main" id="{6599B3FE-39EE-2614-80C1-A3DB72787B19}"/>
              </a:ext>
            </a:extLst>
          </p:cNvPr>
          <p:cNvSpPr>
            <a:spLocks noGrp="1"/>
          </p:cNvSpPr>
          <p:nvPr>
            <p:ph idx="1"/>
          </p:nvPr>
        </p:nvSpPr>
        <p:spPr>
          <a:xfrm>
            <a:off x="628650" y="1186249"/>
            <a:ext cx="7886700" cy="4990714"/>
          </a:xfrm>
        </p:spPr>
        <p:txBody>
          <a:bodyPr/>
          <a:lstStyle/>
          <a:p>
            <a:pPr marL="0" indent="0">
              <a:buNone/>
            </a:pPr>
            <a:r>
              <a:rPr lang="zh-TW" altLang="zh-HK" sz="2400" dirty="0"/>
              <a:t>王安石（</a:t>
            </a:r>
            <a:r>
              <a:rPr lang="zh-HK" altLang="zh-HK" sz="2400" dirty="0"/>
              <a:t>公元</a:t>
            </a:r>
            <a:r>
              <a:rPr lang="en-US" altLang="zh-HK" sz="2400" dirty="0"/>
              <a:t>1021-1086</a:t>
            </a:r>
            <a:r>
              <a:rPr lang="zh-HK" altLang="zh-HK" sz="2400" dirty="0"/>
              <a:t>年</a:t>
            </a:r>
            <a:r>
              <a:rPr lang="zh-TW" altLang="zh-HK" sz="2400" dirty="0"/>
              <a:t>）</a:t>
            </a:r>
            <a:r>
              <a:rPr lang="zh-HK" altLang="zh-HK" sz="2400" dirty="0"/>
              <a:t>是</a:t>
            </a:r>
            <a:r>
              <a:rPr lang="zh-TW" altLang="zh-HK" sz="2400" dirty="0"/>
              <a:t>北宋</a:t>
            </a:r>
            <a:r>
              <a:rPr lang="zh-HK" altLang="zh-HK" sz="2400" dirty="0"/>
              <a:t>傑</a:t>
            </a:r>
            <a:r>
              <a:rPr lang="zh-TW" altLang="zh-HK" sz="2400" dirty="0"/>
              <a:t>出的政治家、思想家、文</a:t>
            </a:r>
            <a:r>
              <a:rPr lang="zh-HK" altLang="zh-HK" sz="2400" dirty="0"/>
              <a:t>學</a:t>
            </a:r>
            <a:r>
              <a:rPr lang="zh-TW" altLang="zh-HK" sz="2400" dirty="0"/>
              <a:t>家，唐宋古文八大家之一。</a:t>
            </a:r>
            <a:r>
              <a:rPr lang="en-US" altLang="zh-HK" sz="2400" dirty="0"/>
              <a:t>(Wang </a:t>
            </a:r>
            <a:r>
              <a:rPr lang="en-US" altLang="zh-HK" sz="2400" dirty="0" err="1"/>
              <a:t>Anshi</a:t>
            </a:r>
            <a:r>
              <a:rPr lang="en-US" altLang="zh-HK" sz="2400" dirty="0"/>
              <a:t> (1021-1086) was an outstanding politician, thinker and litterateur of the Northern Song Dynasty. He was one of the Eight Great Prose Masters of the Tang and Song Dynasties.)</a:t>
            </a:r>
            <a:endParaRPr lang="zh-TW" altLang="zh-HK" sz="2400" dirty="0"/>
          </a:p>
          <a:p>
            <a:endParaRPr kumimoji="1" lang="zh-HK" altLang="en-US" dirty="0"/>
          </a:p>
        </p:txBody>
      </p:sp>
      <p:pic>
        <p:nvPicPr>
          <p:cNvPr id="4" name="圖片 3">
            <a:extLst>
              <a:ext uri="{FF2B5EF4-FFF2-40B4-BE49-F238E27FC236}">
                <a16:creationId xmlns:a16="http://schemas.microsoft.com/office/drawing/2014/main" id="{6E0B7ECC-4F3F-9917-209C-2863C0FB9C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654" y="2869470"/>
            <a:ext cx="3909155" cy="3307497"/>
          </a:xfrm>
          <a:prstGeom prst="rect">
            <a:avLst/>
          </a:prstGeom>
        </p:spPr>
      </p:pic>
      <p:sp>
        <p:nvSpPr>
          <p:cNvPr id="5" name="矩形圖說文字 4">
            <a:extLst>
              <a:ext uri="{FF2B5EF4-FFF2-40B4-BE49-F238E27FC236}">
                <a16:creationId xmlns:a16="http://schemas.microsoft.com/office/drawing/2014/main" id="{FA2919C9-C308-46F3-86F7-437BA4452201}"/>
              </a:ext>
            </a:extLst>
          </p:cNvPr>
          <p:cNvSpPr/>
          <p:nvPr/>
        </p:nvSpPr>
        <p:spPr>
          <a:xfrm>
            <a:off x="4870939" y="2974120"/>
            <a:ext cx="3566752" cy="3098199"/>
          </a:xfrm>
          <a:prstGeom prst="wedgeRectCallout">
            <a:avLst>
              <a:gd name="adj1" fmla="val -84787"/>
              <a:gd name="adj2" fmla="val 898"/>
            </a:avLst>
          </a:prstGeom>
          <a:no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zh-TW" sz="1600" kern="100" dirty="0">
                <a:solidFill>
                  <a:srgbClr val="000000"/>
                </a:solidFill>
                <a:effectLst/>
                <a:latin typeface="Times New Roman" panose="02020603050405020304" pitchFamily="18" charset="0"/>
                <a:ea typeface="標楷體" panose="02010601000101010101" pitchFamily="2" charset="-120"/>
                <a:cs typeface="新細明體" panose="02020500000000000000" pitchFamily="18" charset="-120"/>
              </a:rPr>
              <a:t>我從經濟、軍事及文教方面進行改革，以達致富國強兵的目的。</a:t>
            </a:r>
            <a:r>
              <a:rPr lang="en-US" sz="1600" kern="100" dirty="0">
                <a:solidFill>
                  <a:srgbClr val="000000"/>
                </a:solidFill>
                <a:effectLst/>
                <a:latin typeface="Times New Roman" panose="02020603050405020304" pitchFamily="18" charset="0"/>
                <a:ea typeface="標楷體" panose="02010601000101010101" pitchFamily="2" charset="-120"/>
                <a:cs typeface="新細明體" panose="02020500000000000000" pitchFamily="18" charset="-120"/>
              </a:rPr>
              <a:t>(I initiate the economic, military and educational reforms to increase revenue and strengthen the armed forces.)</a:t>
            </a:r>
            <a:endParaRPr lang="zh-TW" sz="1600" kern="100" dirty="0">
              <a:effectLst/>
              <a:latin typeface="Times New Roman" panose="02020603050405020304" pitchFamily="18" charset="0"/>
              <a:ea typeface="新細明體" panose="02020500000000000000" pitchFamily="18" charset="-120"/>
              <a:cs typeface="新細明體" panose="02020500000000000000" pitchFamily="18" charset="-120"/>
            </a:endParaRPr>
          </a:p>
          <a:p>
            <a:r>
              <a:rPr lang="zh-TW" sz="1600" kern="100" dirty="0">
                <a:solidFill>
                  <a:srgbClr val="000000"/>
                </a:solidFill>
                <a:effectLst/>
                <a:latin typeface="Times New Roman" panose="02020603050405020304" pitchFamily="18" charset="0"/>
                <a:ea typeface="標楷體" panose="02010601000101010101" pitchFamily="2" charset="-120"/>
                <a:cs typeface="新細明體" panose="02020500000000000000" pitchFamily="18" charset="-120"/>
              </a:rPr>
              <a:t>可是，受到各方反對，最後失敗了！</a:t>
            </a:r>
            <a:r>
              <a:rPr lang="en-US" sz="1600" kern="100" dirty="0">
                <a:solidFill>
                  <a:srgbClr val="000000"/>
                </a:solidFill>
                <a:effectLst/>
                <a:latin typeface="Times New Roman" panose="02020603050405020304" pitchFamily="18" charset="0"/>
                <a:ea typeface="標楷體" panose="02010601000101010101" pitchFamily="2" charset="-120"/>
                <a:cs typeface="新細明體" panose="02020500000000000000" pitchFamily="18" charset="-120"/>
              </a:rPr>
              <a:t>(However, the reform measures are opposed by different factions and fail eventually.)</a:t>
            </a:r>
            <a:endParaRPr lang="zh-TW" sz="1600" kern="100" dirty="0">
              <a:effectLst/>
              <a:latin typeface="Times New Roman" panose="02020603050405020304" pitchFamily="18" charset="0"/>
              <a:ea typeface="新細明體" panose="02020500000000000000" pitchFamily="18" charset="-120"/>
              <a:cs typeface="新細明體" panose="02020500000000000000" pitchFamily="18" charset="-120"/>
            </a:endParaRPr>
          </a:p>
        </p:txBody>
      </p:sp>
      <p:sp>
        <p:nvSpPr>
          <p:cNvPr id="6" name="文字方塊 5">
            <a:extLst>
              <a:ext uri="{FF2B5EF4-FFF2-40B4-BE49-F238E27FC236}">
                <a16:creationId xmlns:a16="http://schemas.microsoft.com/office/drawing/2014/main" id="{715BE13F-EFDF-B622-D5A6-F61EC193F8C3}"/>
              </a:ext>
            </a:extLst>
          </p:cNvPr>
          <p:cNvSpPr txBox="1"/>
          <p:nvPr/>
        </p:nvSpPr>
        <p:spPr>
          <a:xfrm>
            <a:off x="595654" y="6200359"/>
            <a:ext cx="3818084" cy="400110"/>
          </a:xfrm>
          <a:prstGeom prst="rect">
            <a:avLst/>
          </a:prstGeom>
          <a:noFill/>
        </p:spPr>
        <p:txBody>
          <a:bodyPr wrap="square" rtlCol="0">
            <a:spAutoFit/>
          </a:bodyPr>
          <a:lstStyle/>
          <a:p>
            <a:r>
              <a:rPr lang="en-US" altLang="zh-HK" sz="1000" dirty="0"/>
              <a:t>(</a:t>
            </a:r>
            <a:r>
              <a:rPr lang="zh-HK" altLang="zh-HK" sz="1000" dirty="0"/>
              <a:t>圖像來源：教育局課程發展處《想．創—中國歷史學與教資源套（第二輯）》。</a:t>
            </a:r>
            <a:r>
              <a:rPr lang="en-US" altLang="zh-HK" sz="1000" dirty="0" smtClean="0"/>
              <a:t>)</a:t>
            </a:r>
            <a:endParaRPr lang="zh-TW" altLang="zh-HK" sz="1000" dirty="0"/>
          </a:p>
        </p:txBody>
      </p:sp>
      <p:sp>
        <p:nvSpPr>
          <p:cNvPr id="7" name="Slide Number Placeholder 6"/>
          <p:cNvSpPr>
            <a:spLocks noGrp="1"/>
          </p:cNvSpPr>
          <p:nvPr>
            <p:ph type="sldNum" sz="quarter" idx="12"/>
          </p:nvPr>
        </p:nvSpPr>
        <p:spPr/>
        <p:txBody>
          <a:bodyPr/>
          <a:lstStyle/>
          <a:p>
            <a:fld id="{2729EEE3-0DB2-A54F-A712-C3D8D0C1A6BC}" type="slidenum">
              <a:rPr kumimoji="1" lang="zh-HK" altLang="en-US" smtClean="0"/>
              <a:t>41</a:t>
            </a:fld>
            <a:endParaRPr kumimoji="1" lang="zh-HK" altLang="en-US"/>
          </a:p>
        </p:txBody>
      </p:sp>
    </p:spTree>
    <p:extLst>
      <p:ext uri="{BB962C8B-B14F-4D97-AF65-F5344CB8AC3E}">
        <p14:creationId xmlns:p14="http://schemas.microsoft.com/office/powerpoint/2010/main" val="7688632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3522EFC-5772-E7F4-43D3-ADECA06AEC2D}"/>
              </a:ext>
            </a:extLst>
          </p:cNvPr>
          <p:cNvSpPr>
            <a:spLocks noGrp="1"/>
          </p:cNvSpPr>
          <p:nvPr>
            <p:ph type="title"/>
          </p:nvPr>
        </p:nvSpPr>
        <p:spPr>
          <a:xfrm>
            <a:off x="514350" y="163601"/>
            <a:ext cx="7886700" cy="625474"/>
          </a:xfrm>
        </p:spPr>
        <p:txBody>
          <a:bodyPr>
            <a:normAutofit/>
          </a:bodyPr>
          <a:lstStyle/>
          <a:p>
            <a:r>
              <a:rPr lang="zh-HK" altLang="zh-HK" sz="3200" b="1" dirty="0"/>
              <a:t>資料十五：司馬光</a:t>
            </a:r>
            <a:r>
              <a:rPr lang="en-US" altLang="zh-HK" sz="3200" b="1" dirty="0"/>
              <a:t>(Source O: </a:t>
            </a:r>
            <a:r>
              <a:rPr lang="en-US" altLang="zh-HK" sz="3200" b="1" dirty="0" err="1"/>
              <a:t>Sima</a:t>
            </a:r>
            <a:r>
              <a:rPr lang="en-US" altLang="zh-HK" sz="3200" b="1" dirty="0"/>
              <a:t> </a:t>
            </a:r>
            <a:r>
              <a:rPr lang="en-US" altLang="zh-HK" sz="3200" b="1" dirty="0" err="1"/>
              <a:t>Guang</a:t>
            </a:r>
            <a:r>
              <a:rPr lang="en-US" altLang="zh-HK" sz="3200" b="1" dirty="0"/>
              <a:t>)</a:t>
            </a:r>
            <a:endParaRPr kumimoji="1" lang="zh-HK" altLang="en-US" sz="3200" dirty="0"/>
          </a:p>
        </p:txBody>
      </p:sp>
      <p:sp>
        <p:nvSpPr>
          <p:cNvPr id="3" name="內容版面配置區 2">
            <a:extLst>
              <a:ext uri="{FF2B5EF4-FFF2-40B4-BE49-F238E27FC236}">
                <a16:creationId xmlns:a16="http://schemas.microsoft.com/office/drawing/2014/main" id="{36CA7D36-597B-D3EC-31E0-8CF96A62A130}"/>
              </a:ext>
            </a:extLst>
          </p:cNvPr>
          <p:cNvSpPr>
            <a:spLocks noGrp="1"/>
          </p:cNvSpPr>
          <p:nvPr>
            <p:ph idx="1"/>
          </p:nvPr>
        </p:nvSpPr>
        <p:spPr>
          <a:xfrm>
            <a:off x="556649" y="801238"/>
            <a:ext cx="7886700" cy="5031902"/>
          </a:xfrm>
        </p:spPr>
        <p:txBody>
          <a:bodyPr/>
          <a:lstStyle/>
          <a:p>
            <a:pPr marL="0" indent="0">
              <a:buNone/>
            </a:pPr>
            <a:r>
              <a:rPr lang="zh-HK" altLang="zh-HK" sz="2400" dirty="0"/>
              <a:t>司馬光</a:t>
            </a:r>
            <a:r>
              <a:rPr lang="en-US" altLang="zh-HK" sz="2400" dirty="0"/>
              <a:t>(</a:t>
            </a:r>
            <a:r>
              <a:rPr lang="zh-HK" altLang="zh-HK" sz="2400" dirty="0"/>
              <a:t>公元</a:t>
            </a:r>
            <a:r>
              <a:rPr lang="en-US" altLang="zh-HK" sz="2400" dirty="0"/>
              <a:t>1019-1086</a:t>
            </a:r>
            <a:r>
              <a:rPr lang="zh-HK" altLang="zh-HK" sz="2400" dirty="0"/>
              <a:t>年</a:t>
            </a:r>
            <a:r>
              <a:rPr lang="en-US" altLang="zh-HK" sz="2400" dirty="0"/>
              <a:t>)</a:t>
            </a:r>
            <a:r>
              <a:rPr lang="zh-HK" altLang="zh-HK" sz="2400" dirty="0"/>
              <a:t>是北宋政治家、文學家、史學家。</a:t>
            </a:r>
            <a:r>
              <a:rPr lang="en-US" altLang="zh-HK" sz="2400" dirty="0"/>
              <a:t>(</a:t>
            </a:r>
            <a:r>
              <a:rPr lang="en-US" altLang="zh-HK" sz="2400" dirty="0" err="1"/>
              <a:t>Sima</a:t>
            </a:r>
            <a:r>
              <a:rPr lang="en-US" altLang="zh-HK" sz="2400" dirty="0"/>
              <a:t> </a:t>
            </a:r>
            <a:r>
              <a:rPr lang="en-US" altLang="zh-HK" sz="2400" dirty="0" err="1"/>
              <a:t>Guang</a:t>
            </a:r>
            <a:r>
              <a:rPr lang="en-US" altLang="zh-HK" sz="2400" dirty="0"/>
              <a:t> (1019-1086) was a politician, litterateur and historian of the Northern Song Dynasty.) </a:t>
            </a:r>
            <a:endParaRPr lang="zh-TW" altLang="zh-HK" sz="2400" dirty="0"/>
          </a:p>
          <a:p>
            <a:endParaRPr kumimoji="1" lang="zh-HK" altLang="en-US" dirty="0"/>
          </a:p>
        </p:txBody>
      </p:sp>
      <p:sp>
        <p:nvSpPr>
          <p:cNvPr id="7" name="文字方塊 13">
            <a:extLst>
              <a:ext uri="{FF2B5EF4-FFF2-40B4-BE49-F238E27FC236}">
                <a16:creationId xmlns:a16="http://schemas.microsoft.com/office/drawing/2014/main" id="{4B326AE1-1D62-1E57-C6F8-89C58C222CFA}"/>
              </a:ext>
            </a:extLst>
          </p:cNvPr>
          <p:cNvSpPr txBox="1"/>
          <p:nvPr/>
        </p:nvSpPr>
        <p:spPr>
          <a:xfrm>
            <a:off x="5545745" y="2138500"/>
            <a:ext cx="3046536" cy="2873116"/>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zh-HK" kern="100" dirty="0">
                <a:effectLst/>
                <a:latin typeface="Times New Roman" panose="02020603050405020304" pitchFamily="18" charset="0"/>
                <a:ea typeface="標楷體" panose="02010601000101010101" pitchFamily="2" charset="-120"/>
                <a:cs typeface="新細明體" panose="02020500000000000000" pitchFamily="18" charset="-120"/>
              </a:rPr>
              <a:t>我帶領舊黨反對王安石新政。</a:t>
            </a:r>
            <a:r>
              <a:rPr lang="en-US" kern="100" dirty="0">
                <a:effectLst/>
                <a:latin typeface="Times New Roman" panose="02020603050405020304" pitchFamily="18" charset="0"/>
                <a:ea typeface="標楷體" panose="02010601000101010101" pitchFamily="2" charset="-120"/>
                <a:cs typeface="新細明體" panose="02020500000000000000" pitchFamily="18" charset="-120"/>
              </a:rPr>
              <a:t>(I am the leader of the opponents of Wang Anshi’s Reforms.)</a:t>
            </a:r>
            <a:endParaRPr lang="zh-TW" kern="100" dirty="0">
              <a:effectLst/>
              <a:latin typeface="Times New Roman" panose="02020603050405020304" pitchFamily="18" charset="0"/>
              <a:ea typeface="新細明體" panose="02020500000000000000" pitchFamily="18" charset="-120"/>
              <a:cs typeface="新細明體" panose="02020500000000000000" pitchFamily="18" charset="-120"/>
            </a:endParaRPr>
          </a:p>
          <a:p>
            <a:r>
              <a:rPr lang="zh-HK" kern="100" dirty="0">
                <a:effectLst/>
                <a:latin typeface="Times New Roman" panose="02020603050405020304" pitchFamily="18" charset="0"/>
                <a:ea typeface="標楷體" panose="02010601000101010101" pitchFamily="2" charset="-120"/>
                <a:cs typeface="新細明體" panose="02020500000000000000" pitchFamily="18" charset="-120"/>
              </a:rPr>
              <a:t>新舊黨爭持續了</a:t>
            </a:r>
            <a:r>
              <a:rPr lang="en-US" kern="100" dirty="0">
                <a:effectLst/>
                <a:latin typeface="Times New Roman" panose="02020603050405020304" pitchFamily="18" charset="0"/>
                <a:ea typeface="標楷體" panose="02010601000101010101" pitchFamily="2" charset="-120"/>
                <a:cs typeface="新細明體" panose="02020500000000000000" pitchFamily="18" charset="-120"/>
              </a:rPr>
              <a:t>50</a:t>
            </a:r>
            <a:r>
              <a:rPr lang="zh-HK" kern="100" dirty="0">
                <a:effectLst/>
                <a:latin typeface="Times New Roman" panose="02020603050405020304" pitchFamily="18" charset="0"/>
                <a:ea typeface="標楷體" panose="02010601000101010101" pitchFamily="2" charset="-120"/>
                <a:cs typeface="新細明體" panose="02020500000000000000" pitchFamily="18" charset="-120"/>
              </a:rPr>
              <a:t>多年。</a:t>
            </a:r>
            <a:r>
              <a:rPr lang="en-US" kern="100" dirty="0">
                <a:effectLst/>
                <a:latin typeface="Times New Roman" panose="02020603050405020304" pitchFamily="18" charset="0"/>
                <a:ea typeface="標楷體" panose="02010601000101010101" pitchFamily="2" charset="-120"/>
                <a:cs typeface="新細明體" panose="02020500000000000000" pitchFamily="18" charset="-120"/>
              </a:rPr>
              <a:t>(The factional struggle between reformists (New Party) and anti-reformists (Old Party) lasts for more than fifty years.)</a:t>
            </a:r>
            <a:endParaRPr lang="zh-TW" kern="100" dirty="0">
              <a:effectLst/>
              <a:latin typeface="Times New Roman" panose="02020603050405020304" pitchFamily="18" charset="0"/>
              <a:ea typeface="新細明體" panose="02020500000000000000" pitchFamily="18" charset="-120"/>
              <a:cs typeface="新細明體" panose="02020500000000000000" pitchFamily="18" charset="-120"/>
            </a:endParaRPr>
          </a:p>
          <a:p>
            <a:r>
              <a:rPr lang="en-US" kern="100" dirty="0">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kern="100" dirty="0">
              <a:effectLst/>
              <a:latin typeface="Times New Roman" panose="02020603050405020304" pitchFamily="18" charset="0"/>
              <a:ea typeface="新細明體" panose="02020500000000000000" pitchFamily="18" charset="-120"/>
              <a:cs typeface="新細明體" panose="02020500000000000000" pitchFamily="18" charset="-120"/>
            </a:endParaRPr>
          </a:p>
        </p:txBody>
      </p:sp>
      <p:sp>
        <p:nvSpPr>
          <p:cNvPr id="4" name="Slide Number Placeholder 3"/>
          <p:cNvSpPr>
            <a:spLocks noGrp="1"/>
          </p:cNvSpPr>
          <p:nvPr>
            <p:ph type="sldNum" sz="quarter" idx="12"/>
          </p:nvPr>
        </p:nvSpPr>
        <p:spPr>
          <a:xfrm>
            <a:off x="6932735" y="6385474"/>
            <a:ext cx="2057400" cy="365125"/>
          </a:xfrm>
        </p:spPr>
        <p:txBody>
          <a:bodyPr/>
          <a:lstStyle/>
          <a:p>
            <a:fld id="{2729EEE3-0DB2-A54F-A712-C3D8D0C1A6BC}" type="slidenum">
              <a:rPr kumimoji="1" lang="zh-HK" altLang="en-US" smtClean="0"/>
              <a:t>42</a:t>
            </a:fld>
            <a:endParaRPr kumimoji="1" lang="zh-HK" altLang="en-US" dirty="0"/>
          </a:p>
        </p:txBody>
      </p:sp>
      <p:pic>
        <p:nvPicPr>
          <p:cNvPr id="5" name="Picture 4"/>
          <p:cNvPicPr>
            <a:picLocks noChangeAspect="1"/>
          </p:cNvPicPr>
          <p:nvPr/>
        </p:nvPicPr>
        <p:blipFill>
          <a:blip r:embed="rId2"/>
          <a:stretch>
            <a:fillRect/>
          </a:stretch>
        </p:blipFill>
        <p:spPr>
          <a:xfrm>
            <a:off x="556649" y="1824688"/>
            <a:ext cx="4437382" cy="4932299"/>
          </a:xfrm>
          <a:prstGeom prst="rect">
            <a:avLst/>
          </a:prstGeom>
        </p:spPr>
      </p:pic>
      <p:sp>
        <p:nvSpPr>
          <p:cNvPr id="10" name="矩形圖說文字 5">
            <a:extLst>
              <a:ext uri="{FF2B5EF4-FFF2-40B4-BE49-F238E27FC236}">
                <a16:creationId xmlns:a16="http://schemas.microsoft.com/office/drawing/2014/main" id="{1E6E8984-5638-F204-0125-FD657441B511}"/>
              </a:ext>
            </a:extLst>
          </p:cNvPr>
          <p:cNvSpPr/>
          <p:nvPr/>
        </p:nvSpPr>
        <p:spPr>
          <a:xfrm rot="5400000">
            <a:off x="5527661" y="1993156"/>
            <a:ext cx="3082705" cy="3200400"/>
          </a:xfrm>
          <a:prstGeom prst="wedgeRectCallout">
            <a:avLst>
              <a:gd name="adj1" fmla="val 14555"/>
              <a:gd name="adj2" fmla="val 80962"/>
            </a:avLst>
          </a:prstGeom>
          <a:no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en-US" sz="1400" kern="100">
                <a:solidFill>
                  <a:srgbClr val="000000"/>
                </a:solidFill>
                <a:effectLst/>
                <a:latin typeface="Times New Roman" panose="02020603050405020304" pitchFamily="18" charset="0"/>
                <a:ea typeface="標楷體" panose="02010601000101010101" pitchFamily="2" charset="-120"/>
              </a:rPr>
              <a:t> </a:t>
            </a:r>
            <a:endParaRPr lang="zh-TW" sz="1200" kern="100">
              <a:effectLst/>
              <a:latin typeface="Times New Roman" panose="02020603050405020304" pitchFamily="18" charset="0"/>
              <a:ea typeface="新細明體" panose="02020500000000000000" pitchFamily="18" charset="-120"/>
            </a:endParaRPr>
          </a:p>
        </p:txBody>
      </p:sp>
    </p:spTree>
    <p:extLst>
      <p:ext uri="{BB962C8B-B14F-4D97-AF65-F5344CB8AC3E}">
        <p14:creationId xmlns:p14="http://schemas.microsoft.com/office/powerpoint/2010/main" val="24646923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EF5F70DD-8294-4E13-7B97-7100F9DC4E82}"/>
              </a:ext>
            </a:extLst>
          </p:cNvPr>
          <p:cNvSpPr>
            <a:spLocks noGrp="1"/>
          </p:cNvSpPr>
          <p:nvPr>
            <p:ph idx="1"/>
          </p:nvPr>
        </p:nvSpPr>
        <p:spPr>
          <a:xfrm>
            <a:off x="514350" y="241301"/>
            <a:ext cx="7886700" cy="781282"/>
          </a:xfrm>
        </p:spPr>
        <p:txBody>
          <a:bodyPr>
            <a:normAutofit/>
          </a:bodyPr>
          <a:lstStyle/>
          <a:p>
            <a:pPr marL="0" indent="0">
              <a:buNone/>
            </a:pPr>
            <a:r>
              <a:rPr lang="zh-HK" altLang="zh-HK" sz="2400" dirty="0"/>
              <a:t>根據資料十三至十五，回答以下問題。</a:t>
            </a:r>
            <a:r>
              <a:rPr lang="en-US" altLang="zh-HK" sz="2400" dirty="0"/>
              <a:t>(Study Sources M to O, and answer the questions.)</a:t>
            </a:r>
            <a:endParaRPr lang="zh-TW" altLang="zh-HK" sz="2400" dirty="0"/>
          </a:p>
          <a:p>
            <a:pPr marL="0" indent="0">
              <a:buNone/>
            </a:pPr>
            <a:endParaRPr lang="zh-TW" altLang="zh-HK" sz="1600" dirty="0"/>
          </a:p>
          <a:p>
            <a:pPr marL="0" indent="0">
              <a:buNone/>
            </a:pPr>
            <a:endParaRPr lang="zh-TW" altLang="zh-HK" dirty="0"/>
          </a:p>
          <a:p>
            <a:endParaRPr kumimoji="1" lang="zh-HK" altLang="en-US" dirty="0"/>
          </a:p>
        </p:txBody>
      </p:sp>
      <p:sp>
        <p:nvSpPr>
          <p:cNvPr id="4" name="矩形 3">
            <a:extLst>
              <a:ext uri="{FF2B5EF4-FFF2-40B4-BE49-F238E27FC236}">
                <a16:creationId xmlns:a16="http://schemas.microsoft.com/office/drawing/2014/main" id="{4798A220-09A1-53CB-A814-C9CE129D361A}"/>
              </a:ext>
            </a:extLst>
          </p:cNvPr>
          <p:cNvSpPr/>
          <p:nvPr/>
        </p:nvSpPr>
        <p:spPr>
          <a:xfrm>
            <a:off x="628650" y="2848907"/>
            <a:ext cx="2482850" cy="4578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5" name="矩形 4">
            <a:extLst>
              <a:ext uri="{FF2B5EF4-FFF2-40B4-BE49-F238E27FC236}">
                <a16:creationId xmlns:a16="http://schemas.microsoft.com/office/drawing/2014/main" id="{00678A3B-5158-2B76-296E-6161E2AC63AA}"/>
              </a:ext>
            </a:extLst>
          </p:cNvPr>
          <p:cNvSpPr/>
          <p:nvPr/>
        </p:nvSpPr>
        <p:spPr>
          <a:xfrm>
            <a:off x="628650" y="5610998"/>
            <a:ext cx="4159250" cy="4215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6" name="文字方塊 5">
            <a:extLst>
              <a:ext uri="{FF2B5EF4-FFF2-40B4-BE49-F238E27FC236}">
                <a16:creationId xmlns:a16="http://schemas.microsoft.com/office/drawing/2014/main" id="{288AF362-2665-24E7-1C88-7DFE24E9C910}"/>
              </a:ext>
            </a:extLst>
          </p:cNvPr>
          <p:cNvSpPr txBox="1"/>
          <p:nvPr/>
        </p:nvSpPr>
        <p:spPr>
          <a:xfrm>
            <a:off x="514350" y="3743385"/>
            <a:ext cx="7613650" cy="2954655"/>
          </a:xfrm>
          <a:prstGeom prst="rect">
            <a:avLst/>
          </a:prstGeom>
          <a:noFill/>
        </p:spPr>
        <p:txBody>
          <a:bodyPr wrap="square" rtlCol="0">
            <a:spAutoFit/>
          </a:bodyPr>
          <a:lstStyle/>
          <a:p>
            <a:r>
              <a:rPr lang="en-US" altLang="zh-HK" sz="2400" dirty="0"/>
              <a:t>16. </a:t>
            </a:r>
            <a:r>
              <a:rPr lang="zh-TW" altLang="zh-HK" sz="2400" dirty="0"/>
              <a:t>承上題，由此可見宋朝有何政治特色？試圈出答案。</a:t>
            </a:r>
            <a:r>
              <a:rPr lang="en-US" altLang="zh-HK" sz="2400" dirty="0"/>
              <a:t>(In continuation of the previous question, what was the political characteristics of the Song Dynasty? Circle your answer.)</a:t>
            </a:r>
            <a:endParaRPr lang="zh-TW" altLang="zh-HK" sz="2400" dirty="0"/>
          </a:p>
          <a:p>
            <a:r>
              <a:rPr lang="en-US" altLang="zh-HK" sz="2400" dirty="0"/>
              <a:t>A. </a:t>
            </a:r>
            <a:r>
              <a:rPr lang="zh-HK" altLang="zh-HK" sz="2400" dirty="0"/>
              <a:t>中央集權</a:t>
            </a:r>
            <a:r>
              <a:rPr lang="en-US" altLang="zh-HK" sz="2400" dirty="0"/>
              <a:t>(Centralization of power)</a:t>
            </a:r>
          </a:p>
          <a:p>
            <a:r>
              <a:rPr lang="en-US" altLang="zh-TW" sz="2400" dirty="0"/>
              <a:t>B.</a:t>
            </a:r>
            <a:r>
              <a:rPr lang="zh-HK" altLang="zh-HK" sz="2400" dirty="0"/>
              <a:t>文人政治</a:t>
            </a:r>
            <a:r>
              <a:rPr lang="en-US" altLang="zh-HK" sz="2400" dirty="0"/>
              <a:t>(Bureaucratic politics)</a:t>
            </a:r>
            <a:endParaRPr lang="zh-TW" altLang="zh-HK" sz="2400" dirty="0"/>
          </a:p>
          <a:p>
            <a:r>
              <a:rPr lang="en-US" altLang="zh-HK" sz="2400" dirty="0"/>
              <a:t>C. </a:t>
            </a:r>
            <a:r>
              <a:rPr lang="zh-HK" altLang="zh-HK" sz="2400" dirty="0"/>
              <a:t>武人專政</a:t>
            </a:r>
            <a:r>
              <a:rPr lang="en-US" altLang="zh-HK" sz="2400" dirty="0"/>
              <a:t>(Domination of power by military men)</a:t>
            </a:r>
            <a:endParaRPr lang="zh-TW" altLang="zh-HK" sz="2400" dirty="0"/>
          </a:p>
          <a:p>
            <a:endParaRPr kumimoji="1" lang="zh-HK" altLang="en-US" dirty="0"/>
          </a:p>
        </p:txBody>
      </p:sp>
      <p:sp>
        <p:nvSpPr>
          <p:cNvPr id="2" name="文字方塊 1">
            <a:extLst>
              <a:ext uri="{FF2B5EF4-FFF2-40B4-BE49-F238E27FC236}">
                <a16:creationId xmlns:a16="http://schemas.microsoft.com/office/drawing/2014/main" id="{E45A8232-CE2F-1511-1CA2-E2FB03CC2BC5}"/>
              </a:ext>
            </a:extLst>
          </p:cNvPr>
          <p:cNvSpPr txBox="1"/>
          <p:nvPr/>
        </p:nvSpPr>
        <p:spPr>
          <a:xfrm>
            <a:off x="514350" y="1353205"/>
            <a:ext cx="7886700" cy="2215991"/>
          </a:xfrm>
          <a:prstGeom prst="rect">
            <a:avLst/>
          </a:prstGeom>
          <a:noFill/>
        </p:spPr>
        <p:txBody>
          <a:bodyPr wrap="square" rtlCol="0">
            <a:spAutoFit/>
          </a:bodyPr>
          <a:lstStyle/>
          <a:p>
            <a:r>
              <a:rPr lang="en-US" altLang="zh-HK" sz="2400" dirty="0"/>
              <a:t>15. </a:t>
            </a:r>
            <a:r>
              <a:rPr lang="zh-HK" altLang="zh-HK" sz="2400" dirty="0"/>
              <a:t>范仲淹、王安石和司馬光是什</a:t>
            </a:r>
            <a:r>
              <a:rPr lang="zh-TW" altLang="zh-HK" sz="2400" dirty="0"/>
              <a:t>麼</a:t>
            </a:r>
            <a:r>
              <a:rPr lang="zh-HK" altLang="zh-HK" sz="2400" dirty="0"/>
              <a:t>出身？試圈出答案。</a:t>
            </a:r>
            <a:r>
              <a:rPr lang="en-US" altLang="zh-HK" sz="2400" dirty="0"/>
              <a:t>(What was the background in common of Fan </a:t>
            </a:r>
            <a:r>
              <a:rPr lang="en-US" altLang="zh-HK" sz="2400" dirty="0" err="1"/>
              <a:t>Zhongyan</a:t>
            </a:r>
            <a:r>
              <a:rPr lang="en-US" altLang="zh-HK" sz="2400" dirty="0"/>
              <a:t>, Wang </a:t>
            </a:r>
            <a:r>
              <a:rPr lang="en-US" altLang="zh-HK" sz="2400" dirty="0" err="1"/>
              <a:t>Anshi</a:t>
            </a:r>
            <a:r>
              <a:rPr lang="en-US" altLang="zh-HK" sz="2400" dirty="0"/>
              <a:t> and </a:t>
            </a:r>
            <a:r>
              <a:rPr lang="en-US" altLang="zh-HK" sz="2400" dirty="0" err="1"/>
              <a:t>Sima</a:t>
            </a:r>
            <a:r>
              <a:rPr lang="en-US" altLang="zh-HK" sz="2400" dirty="0"/>
              <a:t> </a:t>
            </a:r>
            <a:r>
              <a:rPr lang="en-US" altLang="zh-HK" sz="2400" dirty="0" err="1"/>
              <a:t>Guang</a:t>
            </a:r>
            <a:r>
              <a:rPr lang="en-US" altLang="zh-HK" sz="2400" dirty="0"/>
              <a:t>? Circle your answer.)</a:t>
            </a:r>
            <a:endParaRPr lang="zh-TW" altLang="zh-HK" sz="2400" dirty="0"/>
          </a:p>
          <a:p>
            <a:r>
              <a:rPr lang="en-US" altLang="zh-HK" sz="2400" dirty="0"/>
              <a:t>A. </a:t>
            </a:r>
            <a:r>
              <a:rPr lang="zh-HK" altLang="zh-HK" sz="2400" dirty="0"/>
              <a:t>武人</a:t>
            </a:r>
            <a:r>
              <a:rPr lang="en-US" altLang="zh-HK" sz="2400" dirty="0"/>
              <a:t>(military men)</a:t>
            </a:r>
          </a:p>
          <a:p>
            <a:r>
              <a:rPr lang="en-US" altLang="zh-HK" sz="2400" dirty="0"/>
              <a:t>B. </a:t>
            </a:r>
            <a:r>
              <a:rPr lang="zh-HK" altLang="zh-HK" sz="2400" dirty="0"/>
              <a:t>文人</a:t>
            </a:r>
            <a:r>
              <a:rPr lang="en-US" altLang="zh-HK" sz="2400" dirty="0"/>
              <a:t>(civil official)</a:t>
            </a:r>
          </a:p>
          <a:p>
            <a:endParaRPr kumimoji="1" lang="zh-HK" altLang="en-US" dirty="0"/>
          </a:p>
        </p:txBody>
      </p:sp>
      <p:sp>
        <p:nvSpPr>
          <p:cNvPr id="7" name="Slide Number Placeholder 6"/>
          <p:cNvSpPr>
            <a:spLocks noGrp="1"/>
          </p:cNvSpPr>
          <p:nvPr>
            <p:ph type="sldNum" sz="quarter" idx="12"/>
          </p:nvPr>
        </p:nvSpPr>
        <p:spPr/>
        <p:txBody>
          <a:bodyPr/>
          <a:lstStyle/>
          <a:p>
            <a:fld id="{2729EEE3-0DB2-A54F-A712-C3D8D0C1A6BC}" type="slidenum">
              <a:rPr kumimoji="1" lang="zh-HK" altLang="en-US" smtClean="0"/>
              <a:t>43</a:t>
            </a:fld>
            <a:endParaRPr kumimoji="1" lang="zh-HK" altLang="en-US"/>
          </a:p>
        </p:txBody>
      </p:sp>
    </p:spTree>
    <p:extLst>
      <p:ext uri="{BB962C8B-B14F-4D97-AF65-F5344CB8AC3E}">
        <p14:creationId xmlns:p14="http://schemas.microsoft.com/office/powerpoint/2010/main" val="428106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B3A93A4-BDD0-D45F-DFB2-C1FB84122CBE}"/>
              </a:ext>
            </a:extLst>
          </p:cNvPr>
          <p:cNvSpPr>
            <a:spLocks noGrp="1"/>
          </p:cNvSpPr>
          <p:nvPr>
            <p:ph type="title"/>
          </p:nvPr>
        </p:nvSpPr>
        <p:spPr>
          <a:xfrm>
            <a:off x="628650" y="365127"/>
            <a:ext cx="7886700" cy="1628774"/>
          </a:xfrm>
        </p:spPr>
        <p:txBody>
          <a:bodyPr>
            <a:normAutofit fontScale="90000"/>
          </a:bodyPr>
          <a:lstStyle/>
          <a:p>
            <a:r>
              <a:rPr lang="zh-HK" altLang="zh-HK" sz="3100" b="1" dirty="0"/>
              <a:t>資料十六：宋朝及蒙兀兒帝國的主要</a:t>
            </a:r>
            <a:r>
              <a:rPr lang="zh-TW" altLang="zh-HK" sz="3100" b="1" dirty="0"/>
              <a:t>經濟改革</a:t>
            </a:r>
            <a:r>
              <a:rPr lang="en-US" altLang="zh-HK" sz="3100" b="1" dirty="0"/>
              <a:t>(Source P: Main economic reforms of the Song Dynasty and the Mughal Empire)</a:t>
            </a:r>
            <a:r>
              <a:rPr lang="zh-TW" altLang="zh-HK" dirty="0"/>
              <a:t/>
            </a:r>
            <a:br>
              <a:rPr lang="zh-TW" altLang="zh-HK" dirty="0"/>
            </a:br>
            <a:endParaRPr kumimoji="1" lang="zh-HK" altLang="en-US" dirty="0"/>
          </a:p>
        </p:txBody>
      </p:sp>
      <p:graphicFrame>
        <p:nvGraphicFramePr>
          <p:cNvPr id="4" name="表格 4">
            <a:extLst>
              <a:ext uri="{FF2B5EF4-FFF2-40B4-BE49-F238E27FC236}">
                <a16:creationId xmlns:a16="http://schemas.microsoft.com/office/drawing/2014/main" id="{AF79451B-1410-F8E2-0266-0CA9E58D0AF8}"/>
              </a:ext>
            </a:extLst>
          </p:cNvPr>
          <p:cNvGraphicFramePr>
            <a:graphicFrameLocks noGrp="1"/>
          </p:cNvGraphicFramePr>
          <p:nvPr>
            <p:ph idx="1"/>
            <p:extLst>
              <p:ext uri="{D42A27DB-BD31-4B8C-83A1-F6EECF244321}">
                <p14:modId xmlns:p14="http://schemas.microsoft.com/office/powerpoint/2010/main" val="1367704076"/>
              </p:ext>
            </p:extLst>
          </p:nvPr>
        </p:nvGraphicFramePr>
        <p:xfrm>
          <a:off x="628650" y="1498600"/>
          <a:ext cx="7886700" cy="4746625"/>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3915805924"/>
                    </a:ext>
                  </a:extLst>
                </a:gridCol>
                <a:gridCol w="3943350">
                  <a:extLst>
                    <a:ext uri="{9D8B030D-6E8A-4147-A177-3AD203B41FA5}">
                      <a16:colId xmlns:a16="http://schemas.microsoft.com/office/drawing/2014/main" val="24664092"/>
                    </a:ext>
                  </a:extLst>
                </a:gridCol>
              </a:tblGrid>
              <a:tr h="621972">
                <a:tc>
                  <a:txBody>
                    <a:bodyPr/>
                    <a:lstStyle/>
                    <a:p>
                      <a:r>
                        <a:rPr lang="zh-HK" altLang="zh-HK" sz="1600" b="1" kern="1200" dirty="0">
                          <a:solidFill>
                            <a:schemeClr val="lt1"/>
                          </a:solidFill>
                          <a:effectLst/>
                          <a:latin typeface="+mn-lt"/>
                          <a:ea typeface="+mn-ea"/>
                          <a:cs typeface="+mn-cs"/>
                        </a:rPr>
                        <a:t>宋朝王安石變法</a:t>
                      </a:r>
                      <a:r>
                        <a:rPr lang="en-US" altLang="zh-HK" sz="1600" b="1" kern="1200" dirty="0">
                          <a:solidFill>
                            <a:schemeClr val="lt1"/>
                          </a:solidFill>
                          <a:effectLst/>
                          <a:latin typeface="+mn-lt"/>
                          <a:ea typeface="+mn-ea"/>
                          <a:cs typeface="+mn-cs"/>
                        </a:rPr>
                        <a:t>(Wang Anshi's reforms of the Song Dynasty)</a:t>
                      </a:r>
                      <a:r>
                        <a:rPr lang="zh-TW" altLang="zh-HK" sz="1600" dirty="0">
                          <a:effectLst/>
                        </a:rPr>
                        <a:t> </a:t>
                      </a:r>
                      <a:endParaRPr lang="zh-HK" altLang="en-US" sz="1600" dirty="0"/>
                    </a:p>
                  </a:txBody>
                  <a:tcPr/>
                </a:tc>
                <a:tc>
                  <a:txBody>
                    <a:bodyPr/>
                    <a:lstStyle/>
                    <a:p>
                      <a:r>
                        <a:rPr lang="zh-HK" altLang="zh-HK" sz="1600" b="1" kern="1200" dirty="0">
                          <a:solidFill>
                            <a:schemeClr val="lt1"/>
                          </a:solidFill>
                          <a:effectLst/>
                          <a:latin typeface="+mn-lt"/>
                          <a:ea typeface="+mn-ea"/>
                          <a:cs typeface="+mn-cs"/>
                        </a:rPr>
                        <a:t>蒙兀兒帝國的經濟改革</a:t>
                      </a:r>
                      <a:r>
                        <a:rPr lang="en-US" altLang="zh-HK" sz="1600" b="1" kern="1200" dirty="0">
                          <a:solidFill>
                            <a:schemeClr val="lt1"/>
                          </a:solidFill>
                          <a:effectLst/>
                          <a:latin typeface="+mn-lt"/>
                          <a:ea typeface="+mn-ea"/>
                          <a:cs typeface="+mn-cs"/>
                        </a:rPr>
                        <a:t>(Economic reforms of the Mughal Empire)</a:t>
                      </a:r>
                      <a:r>
                        <a:rPr lang="zh-TW" altLang="zh-HK" sz="1600" dirty="0">
                          <a:effectLst/>
                        </a:rPr>
                        <a:t> </a:t>
                      </a:r>
                      <a:endParaRPr lang="zh-HK" altLang="en-US" sz="1600" dirty="0"/>
                    </a:p>
                  </a:txBody>
                  <a:tcPr/>
                </a:tc>
                <a:extLst>
                  <a:ext uri="{0D108BD9-81ED-4DB2-BD59-A6C34878D82A}">
                    <a16:rowId xmlns:a16="http://schemas.microsoft.com/office/drawing/2014/main" val="4065285049"/>
                  </a:ext>
                </a:extLst>
              </a:tr>
              <a:tr h="2193268">
                <a:tc>
                  <a:txBody>
                    <a:bodyPr/>
                    <a:lstStyle/>
                    <a:p>
                      <a:r>
                        <a:rPr lang="zh-HK" altLang="zh-HK" sz="1600" kern="1200" dirty="0">
                          <a:solidFill>
                            <a:schemeClr val="dk1"/>
                          </a:solidFill>
                          <a:effectLst/>
                          <a:latin typeface="+mn-lt"/>
                          <a:ea typeface="+mn-ea"/>
                          <a:cs typeface="+mn-cs"/>
                        </a:rPr>
                        <a:t>方田均稅法</a:t>
                      </a:r>
                      <a:r>
                        <a:rPr lang="en-US" altLang="zh-HK" sz="1600" kern="1200" dirty="0">
                          <a:solidFill>
                            <a:schemeClr val="dk1"/>
                          </a:solidFill>
                          <a:effectLst/>
                          <a:latin typeface="+mn-lt"/>
                          <a:ea typeface="+mn-ea"/>
                          <a:cs typeface="+mn-cs"/>
                        </a:rPr>
                        <a:t>:</a:t>
                      </a:r>
                      <a:r>
                        <a:rPr lang="zh-HK" altLang="zh-HK" sz="1600" kern="1200" dirty="0">
                          <a:solidFill>
                            <a:schemeClr val="dk1"/>
                          </a:solidFill>
                          <a:effectLst/>
                          <a:latin typeface="+mn-lt"/>
                          <a:ea typeface="+mn-ea"/>
                          <a:cs typeface="+mn-cs"/>
                        </a:rPr>
                        <a:t>宋朝政</a:t>
                      </a:r>
                      <a:r>
                        <a:rPr lang="zh-TW" altLang="zh-HK" sz="1600" kern="1200" dirty="0">
                          <a:solidFill>
                            <a:schemeClr val="dk1"/>
                          </a:solidFill>
                          <a:effectLst/>
                          <a:latin typeface="+mn-lt"/>
                          <a:ea typeface="+mn-ea"/>
                          <a:cs typeface="+mn-cs"/>
                        </a:rPr>
                        <a:t>府</a:t>
                      </a:r>
                      <a:r>
                        <a:rPr lang="zh-HK" altLang="zh-HK" sz="1600" kern="1200" dirty="0">
                          <a:solidFill>
                            <a:schemeClr val="dk1"/>
                          </a:solidFill>
                          <a:effectLst/>
                          <a:latin typeface="+mn-lt"/>
                          <a:ea typeface="+mn-ea"/>
                          <a:cs typeface="+mn-cs"/>
                        </a:rPr>
                        <a:t>丈量土地，把田地分為五等，土地擁</a:t>
                      </a:r>
                      <a:r>
                        <a:rPr lang="zh-TW" altLang="zh-HK" sz="1600" kern="1200" dirty="0">
                          <a:solidFill>
                            <a:schemeClr val="dk1"/>
                          </a:solidFill>
                          <a:effectLst/>
                          <a:latin typeface="+mn-lt"/>
                          <a:ea typeface="+mn-ea"/>
                          <a:cs typeface="+mn-cs"/>
                        </a:rPr>
                        <a:t>有</a:t>
                      </a:r>
                      <a:r>
                        <a:rPr lang="zh-HK" altLang="zh-HK" sz="1600" kern="1200" dirty="0">
                          <a:solidFill>
                            <a:schemeClr val="dk1"/>
                          </a:solidFill>
                          <a:effectLst/>
                          <a:latin typeface="+mn-lt"/>
                          <a:ea typeface="+mn-ea"/>
                          <a:cs typeface="+mn-cs"/>
                        </a:rPr>
                        <a:t>者根</a:t>
                      </a:r>
                      <a:r>
                        <a:rPr lang="zh-TW" altLang="zh-HK" sz="1600" kern="1200" dirty="0">
                          <a:solidFill>
                            <a:schemeClr val="dk1"/>
                          </a:solidFill>
                          <a:effectLst/>
                          <a:latin typeface="+mn-lt"/>
                          <a:ea typeface="+mn-ea"/>
                          <a:cs typeface="+mn-cs"/>
                        </a:rPr>
                        <a:t>據</a:t>
                      </a:r>
                      <a:r>
                        <a:rPr lang="zh-HK" altLang="zh-HK" sz="1600" kern="1200" dirty="0">
                          <a:solidFill>
                            <a:schemeClr val="dk1"/>
                          </a:solidFill>
                          <a:effectLst/>
                          <a:latin typeface="+mn-lt"/>
                          <a:ea typeface="+mn-ea"/>
                          <a:cs typeface="+mn-cs"/>
                        </a:rPr>
                        <a:t>田地大小及等級交稅。</a:t>
                      </a:r>
                      <a:r>
                        <a:rPr lang="en-US" altLang="zh-HK" sz="1600" kern="1200" dirty="0">
                          <a:solidFill>
                            <a:schemeClr val="dk1"/>
                          </a:solidFill>
                          <a:effectLst/>
                          <a:latin typeface="+mn-lt"/>
                          <a:ea typeface="+mn-ea"/>
                          <a:cs typeface="+mn-cs"/>
                        </a:rPr>
                        <a:t>(Measure the Land and Equitable Land Tax Policy: The Song government conducted a land survey and classified the farmlands into five grades. The owners would pay the land taxes according to the sizes and the grades of their farmlands.)</a:t>
                      </a:r>
                      <a:r>
                        <a:rPr lang="zh-TW" altLang="zh-HK" sz="1600" dirty="0">
                          <a:effectLst/>
                        </a:rPr>
                        <a:t> </a:t>
                      </a:r>
                      <a:endParaRPr lang="zh-HK" altLang="en-US" sz="1600" dirty="0"/>
                    </a:p>
                  </a:txBody>
                  <a:tcPr/>
                </a:tc>
                <a:tc>
                  <a:txBody>
                    <a:bodyPr/>
                    <a:lstStyle/>
                    <a:p>
                      <a:r>
                        <a:rPr lang="zh-HK" altLang="zh-HK" sz="1600" kern="1200" dirty="0">
                          <a:solidFill>
                            <a:schemeClr val="dk1"/>
                          </a:solidFill>
                          <a:effectLst/>
                          <a:latin typeface="+mn-lt"/>
                          <a:ea typeface="+mn-ea"/>
                          <a:cs typeface="+mn-cs"/>
                        </a:rPr>
                        <a:t>按照肥沃程度將土地分為四等，並規定每一等級土地的税收標準</a:t>
                      </a:r>
                      <a:r>
                        <a:rPr lang="en-US" altLang="zh-HK" sz="1600" kern="1200" dirty="0">
                          <a:solidFill>
                            <a:schemeClr val="dk1"/>
                          </a:solidFill>
                          <a:effectLst/>
                          <a:latin typeface="+mn-lt"/>
                          <a:ea typeface="+mn-ea"/>
                          <a:cs typeface="+mn-cs"/>
                        </a:rPr>
                        <a:t>(The land was divided into four classes according to their productivity. Land revenues were paid according to the classifications of land.)</a:t>
                      </a:r>
                      <a:r>
                        <a:rPr lang="zh-TW" altLang="zh-HK" sz="1600" dirty="0">
                          <a:effectLst/>
                        </a:rPr>
                        <a:t> </a:t>
                      </a:r>
                      <a:endParaRPr lang="zh-HK" altLang="en-US" sz="1600" dirty="0"/>
                    </a:p>
                  </a:txBody>
                  <a:tcPr/>
                </a:tc>
                <a:extLst>
                  <a:ext uri="{0D108BD9-81ED-4DB2-BD59-A6C34878D82A}">
                    <a16:rowId xmlns:a16="http://schemas.microsoft.com/office/drawing/2014/main" val="1241096680"/>
                  </a:ext>
                </a:extLst>
              </a:tr>
              <a:tr h="1931385">
                <a:tc>
                  <a:txBody>
                    <a:bodyPr/>
                    <a:lstStyle/>
                    <a:p>
                      <a:r>
                        <a:rPr lang="zh-HK" altLang="zh-HK" sz="1600" kern="1200" dirty="0">
                          <a:solidFill>
                            <a:schemeClr val="dk1"/>
                          </a:solidFill>
                          <a:effectLst/>
                          <a:latin typeface="+mn-lt"/>
                          <a:ea typeface="+mn-ea"/>
                          <a:cs typeface="+mn-cs"/>
                        </a:rPr>
                        <a:t>青苗法：每逢青黄不接的季節，宋朝政</a:t>
                      </a:r>
                      <a:r>
                        <a:rPr lang="zh-TW" altLang="zh-HK" sz="1600" kern="1200" dirty="0">
                          <a:solidFill>
                            <a:schemeClr val="dk1"/>
                          </a:solidFill>
                          <a:effectLst/>
                          <a:latin typeface="+mn-lt"/>
                          <a:ea typeface="+mn-ea"/>
                          <a:cs typeface="+mn-cs"/>
                        </a:rPr>
                        <a:t>府</a:t>
                      </a:r>
                      <a:r>
                        <a:rPr lang="zh-HK" altLang="zh-HK" sz="1600" kern="1200" dirty="0">
                          <a:solidFill>
                            <a:schemeClr val="dk1"/>
                          </a:solidFill>
                          <a:effectLst/>
                          <a:latin typeface="+mn-lt"/>
                          <a:ea typeface="+mn-ea"/>
                          <a:cs typeface="+mn-cs"/>
                        </a:rPr>
                        <a:t>把糧食借給農民，到秋收以後，要他們跟官定的利息一道償還。</a:t>
                      </a:r>
                      <a:r>
                        <a:rPr lang="en-US" altLang="zh-HK" sz="1600" kern="1200" dirty="0">
                          <a:solidFill>
                            <a:schemeClr val="dk1"/>
                          </a:solidFill>
                          <a:effectLst/>
                          <a:latin typeface="+mn-lt"/>
                          <a:ea typeface="+mn-ea"/>
                          <a:cs typeface="+mn-cs"/>
                        </a:rPr>
                        <a:t>(Green Sprouts Policy: The Song government provided loans with interest rates to peasants in the spring and received cash payments after the harvest in the fall.)</a:t>
                      </a:r>
                      <a:r>
                        <a:rPr lang="zh-TW" altLang="zh-HK" sz="1600" dirty="0">
                          <a:effectLst/>
                        </a:rPr>
                        <a:t> </a:t>
                      </a:r>
                      <a:endParaRPr lang="zh-HK" altLang="en-US" sz="1600" dirty="0"/>
                    </a:p>
                  </a:txBody>
                  <a:tcPr/>
                </a:tc>
                <a:tc>
                  <a:txBody>
                    <a:bodyPr/>
                    <a:lstStyle/>
                    <a:p>
                      <a:r>
                        <a:rPr lang="zh-HK" altLang="zh-HK" sz="1600" kern="1200" dirty="0">
                          <a:solidFill>
                            <a:schemeClr val="dk1"/>
                          </a:solidFill>
                          <a:effectLst/>
                          <a:latin typeface="+mn-lt"/>
                          <a:ea typeface="+mn-ea"/>
                          <a:cs typeface="+mn-cs"/>
                        </a:rPr>
                        <a:t>蒙兀兒帝國為農民提供低息借</a:t>
                      </a:r>
                      <a:r>
                        <a:rPr lang="zh-TW" altLang="zh-HK" sz="1600" kern="1200" dirty="0">
                          <a:solidFill>
                            <a:schemeClr val="dk1"/>
                          </a:solidFill>
                          <a:effectLst/>
                          <a:latin typeface="+mn-lt"/>
                          <a:ea typeface="+mn-ea"/>
                          <a:cs typeface="+mn-cs"/>
                        </a:rPr>
                        <a:t>貸</a:t>
                      </a:r>
                      <a:r>
                        <a:rPr lang="zh-HK" altLang="zh-HK" sz="1600" kern="1200" dirty="0">
                          <a:solidFill>
                            <a:schemeClr val="dk1"/>
                          </a:solidFill>
                          <a:effectLst/>
                          <a:latin typeface="+mn-lt"/>
                          <a:ea typeface="+mn-ea"/>
                          <a:cs typeface="+mn-cs"/>
                        </a:rPr>
                        <a:t>，並在天然災</a:t>
                      </a:r>
                      <a:r>
                        <a:rPr lang="zh-TW" altLang="zh-HK" sz="1600" kern="1200" dirty="0">
                          <a:solidFill>
                            <a:schemeClr val="dk1"/>
                          </a:solidFill>
                          <a:effectLst/>
                          <a:latin typeface="+mn-lt"/>
                          <a:ea typeface="+mn-ea"/>
                          <a:cs typeface="+mn-cs"/>
                        </a:rPr>
                        <a:t>難</a:t>
                      </a:r>
                      <a:r>
                        <a:rPr lang="zh-HK" altLang="zh-HK" sz="1600" kern="1200" dirty="0">
                          <a:solidFill>
                            <a:schemeClr val="dk1"/>
                          </a:solidFill>
                          <a:effectLst/>
                          <a:latin typeface="+mn-lt"/>
                          <a:ea typeface="+mn-ea"/>
                          <a:cs typeface="+mn-cs"/>
                        </a:rPr>
                        <a:t>發生時豁</a:t>
                      </a:r>
                      <a:r>
                        <a:rPr lang="zh-TW" altLang="zh-HK" sz="1600" kern="1200" dirty="0">
                          <a:solidFill>
                            <a:schemeClr val="dk1"/>
                          </a:solidFill>
                          <a:effectLst/>
                          <a:latin typeface="+mn-lt"/>
                          <a:ea typeface="+mn-ea"/>
                          <a:cs typeface="+mn-cs"/>
                        </a:rPr>
                        <a:t>免</a:t>
                      </a:r>
                      <a:r>
                        <a:rPr lang="zh-HK" altLang="zh-HK" sz="1600" kern="1200" dirty="0">
                          <a:solidFill>
                            <a:schemeClr val="dk1"/>
                          </a:solidFill>
                          <a:effectLst/>
                          <a:latin typeface="+mn-lt"/>
                          <a:ea typeface="+mn-ea"/>
                          <a:cs typeface="+mn-cs"/>
                        </a:rPr>
                        <a:t>稅收，例如旱</a:t>
                      </a:r>
                      <a:r>
                        <a:rPr lang="zh-TW" altLang="zh-HK" sz="1600" kern="1200" dirty="0">
                          <a:solidFill>
                            <a:schemeClr val="dk1"/>
                          </a:solidFill>
                          <a:effectLst/>
                          <a:latin typeface="+mn-lt"/>
                          <a:ea typeface="+mn-ea"/>
                          <a:cs typeface="+mn-cs"/>
                        </a:rPr>
                        <a:t>災</a:t>
                      </a:r>
                      <a:r>
                        <a:rPr lang="zh-HK" altLang="zh-HK" sz="1600" kern="1200" dirty="0">
                          <a:solidFill>
                            <a:schemeClr val="dk1"/>
                          </a:solidFill>
                          <a:effectLst/>
                          <a:latin typeface="+mn-lt"/>
                          <a:ea typeface="+mn-ea"/>
                          <a:cs typeface="+mn-cs"/>
                        </a:rPr>
                        <a:t>和水災。</a:t>
                      </a:r>
                      <a:r>
                        <a:rPr lang="en-US" altLang="zh-HK" sz="1600" kern="1200" dirty="0">
                          <a:solidFill>
                            <a:schemeClr val="dk1"/>
                          </a:solidFill>
                          <a:effectLst/>
                          <a:latin typeface="+mn-lt"/>
                          <a:ea typeface="+mn-ea"/>
                          <a:cs typeface="+mn-cs"/>
                        </a:rPr>
                        <a:t>(The Mughal Empire introduced small interest loans to farmers and granted revenues’ remission to farmers in case of natural disasters like draughts or floods.)</a:t>
                      </a:r>
                      <a:r>
                        <a:rPr lang="zh-TW" altLang="zh-HK" sz="1600" dirty="0">
                          <a:effectLst/>
                        </a:rPr>
                        <a:t> </a:t>
                      </a:r>
                      <a:endParaRPr lang="zh-HK" altLang="en-US" sz="1600" dirty="0"/>
                    </a:p>
                  </a:txBody>
                  <a:tcPr/>
                </a:tc>
                <a:extLst>
                  <a:ext uri="{0D108BD9-81ED-4DB2-BD59-A6C34878D82A}">
                    <a16:rowId xmlns:a16="http://schemas.microsoft.com/office/drawing/2014/main" val="56564098"/>
                  </a:ext>
                </a:extLst>
              </a:tr>
            </a:tbl>
          </a:graphicData>
        </a:graphic>
      </p:graphicFrame>
      <p:sp>
        <p:nvSpPr>
          <p:cNvPr id="3" name="Slide Number Placeholder 2"/>
          <p:cNvSpPr>
            <a:spLocks noGrp="1"/>
          </p:cNvSpPr>
          <p:nvPr>
            <p:ph type="sldNum" sz="quarter" idx="12"/>
          </p:nvPr>
        </p:nvSpPr>
        <p:spPr/>
        <p:txBody>
          <a:bodyPr/>
          <a:lstStyle/>
          <a:p>
            <a:fld id="{2729EEE3-0DB2-A54F-A712-C3D8D0C1A6BC}" type="slidenum">
              <a:rPr kumimoji="1" lang="zh-HK" altLang="en-US" smtClean="0"/>
              <a:t>44</a:t>
            </a:fld>
            <a:endParaRPr kumimoji="1" lang="zh-HK" altLang="en-US"/>
          </a:p>
        </p:txBody>
      </p:sp>
    </p:spTree>
    <p:extLst>
      <p:ext uri="{BB962C8B-B14F-4D97-AF65-F5344CB8AC3E}">
        <p14:creationId xmlns:p14="http://schemas.microsoft.com/office/powerpoint/2010/main" val="41143252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73A3B9BB-A757-94FA-4C39-68EAAA87197C}"/>
              </a:ext>
            </a:extLst>
          </p:cNvPr>
          <p:cNvSpPr>
            <a:spLocks noGrp="1"/>
          </p:cNvSpPr>
          <p:nvPr>
            <p:ph idx="1"/>
          </p:nvPr>
        </p:nvSpPr>
        <p:spPr>
          <a:xfrm>
            <a:off x="628650" y="419101"/>
            <a:ext cx="8295542" cy="2585324"/>
          </a:xfrm>
        </p:spPr>
        <p:txBody>
          <a:bodyPr>
            <a:normAutofit/>
          </a:bodyPr>
          <a:lstStyle/>
          <a:p>
            <a:pPr marL="0" indent="0">
              <a:buNone/>
            </a:pPr>
            <a:r>
              <a:rPr lang="zh-HK" altLang="zh-HK" sz="1800" dirty="0"/>
              <a:t>根據資料十六，回答以下問題。</a:t>
            </a:r>
            <a:r>
              <a:rPr lang="en-US" altLang="zh-HK" sz="1800" dirty="0"/>
              <a:t>(Study Source P, and answer the questions.)</a:t>
            </a:r>
            <a:endParaRPr lang="zh-TW" altLang="zh-HK" sz="1800" dirty="0"/>
          </a:p>
          <a:p>
            <a:pPr marL="0" indent="0">
              <a:buNone/>
            </a:pPr>
            <a:r>
              <a:rPr lang="en-US" altLang="zh-HK" sz="1800" dirty="0"/>
              <a:t>17. </a:t>
            </a:r>
            <a:r>
              <a:rPr lang="zh-HK" altLang="zh-HK" sz="1800" dirty="0"/>
              <a:t>填充：宋代和蒙兀兒帝國的</a:t>
            </a:r>
            <a:r>
              <a:rPr lang="zh-TW" altLang="zh-HK" sz="1800" dirty="0"/>
              <a:t>經濟改革</a:t>
            </a:r>
            <a:r>
              <a:rPr lang="zh-HK" altLang="zh-HK" sz="1800" dirty="0"/>
              <a:t>有何相似的地方？</a:t>
            </a:r>
            <a:r>
              <a:rPr lang="en-US" altLang="zh-HK" sz="1800" dirty="0"/>
              <a:t>(Fill in the blanks: What were the similarities between the economic reforms of the Song Dynasty and the Mughal Empire?) </a:t>
            </a:r>
          </a:p>
          <a:p>
            <a:pPr marL="0" indent="0">
              <a:buNone/>
            </a:pPr>
            <a:r>
              <a:rPr lang="zh-HK" altLang="zh-HK" sz="1800" dirty="0"/>
              <a:t>按田地</a:t>
            </a:r>
            <a:r>
              <a:rPr lang="en-US" altLang="zh-HK" sz="1800" dirty="0">
                <a:solidFill>
                  <a:srgbClr val="FF0000"/>
                </a:solidFill>
              </a:rPr>
              <a:t> </a:t>
            </a:r>
            <a:r>
              <a:rPr lang="en-US" altLang="zh-HK" sz="1800" dirty="0"/>
              <a:t>_____</a:t>
            </a:r>
            <a:r>
              <a:rPr lang="zh-HK" altLang="zh-HK" sz="1800" dirty="0"/>
              <a:t>收税。</a:t>
            </a:r>
            <a:r>
              <a:rPr lang="en-US" altLang="zh-HK" sz="1800" dirty="0"/>
              <a:t>(The payments of taxes were based on the _____________                            of the land.)</a:t>
            </a:r>
            <a:endParaRPr lang="zh-TW" altLang="zh-HK" sz="1800" dirty="0"/>
          </a:p>
          <a:p>
            <a:pPr marL="0" indent="0">
              <a:buNone/>
            </a:pPr>
            <a:r>
              <a:rPr lang="zh-HK" altLang="zh-HK" sz="1800" dirty="0"/>
              <a:t>在 </a:t>
            </a:r>
            <a:r>
              <a:rPr lang="en-US" altLang="zh-HK" sz="1800" dirty="0"/>
              <a:t>______</a:t>
            </a:r>
            <a:r>
              <a:rPr lang="zh-HK" altLang="zh-HK" sz="1800" dirty="0"/>
              <a:t>有需要時提供援助。</a:t>
            </a:r>
            <a:r>
              <a:rPr lang="en-US" altLang="zh-HK" sz="1800" dirty="0"/>
              <a:t>(Assistances were provided to __________when they needed help.)</a:t>
            </a:r>
            <a:endParaRPr lang="zh-TW" altLang="zh-HK" sz="1800" dirty="0"/>
          </a:p>
          <a:p>
            <a:pPr marL="0" indent="0">
              <a:buNone/>
            </a:pPr>
            <a:endParaRPr kumimoji="1" lang="zh-HK" altLang="en-US" sz="1400" dirty="0"/>
          </a:p>
        </p:txBody>
      </p:sp>
      <p:sp>
        <p:nvSpPr>
          <p:cNvPr id="4" name="文字方塊 3">
            <a:extLst>
              <a:ext uri="{FF2B5EF4-FFF2-40B4-BE49-F238E27FC236}">
                <a16:creationId xmlns:a16="http://schemas.microsoft.com/office/drawing/2014/main" id="{FAB6988F-57CC-DB0D-0C45-7FBC9358B3D5}"/>
              </a:ext>
            </a:extLst>
          </p:cNvPr>
          <p:cNvSpPr txBox="1"/>
          <p:nvPr/>
        </p:nvSpPr>
        <p:spPr>
          <a:xfrm>
            <a:off x="1420127" y="1579341"/>
            <a:ext cx="726730" cy="369332"/>
          </a:xfrm>
          <a:prstGeom prst="rect">
            <a:avLst/>
          </a:prstGeom>
          <a:noFill/>
        </p:spPr>
        <p:txBody>
          <a:bodyPr wrap="square" rtlCol="0">
            <a:spAutoFit/>
          </a:bodyPr>
          <a:lstStyle/>
          <a:p>
            <a:r>
              <a:rPr lang="zh-HK" altLang="zh-HK" dirty="0">
                <a:solidFill>
                  <a:srgbClr val="FF0000"/>
                </a:solidFill>
              </a:rPr>
              <a:t>等級</a:t>
            </a:r>
            <a:endParaRPr kumimoji="1" lang="zh-HK" altLang="en-US" dirty="0"/>
          </a:p>
        </p:txBody>
      </p:sp>
      <p:sp>
        <p:nvSpPr>
          <p:cNvPr id="5" name="文字方塊 4">
            <a:extLst>
              <a:ext uri="{FF2B5EF4-FFF2-40B4-BE49-F238E27FC236}">
                <a16:creationId xmlns:a16="http://schemas.microsoft.com/office/drawing/2014/main" id="{2AB11106-F51B-DA98-38B1-E3DBCCEFA707}"/>
              </a:ext>
            </a:extLst>
          </p:cNvPr>
          <p:cNvSpPr txBox="1"/>
          <p:nvPr/>
        </p:nvSpPr>
        <p:spPr>
          <a:xfrm>
            <a:off x="6582202" y="1599285"/>
            <a:ext cx="1767661" cy="369332"/>
          </a:xfrm>
          <a:prstGeom prst="rect">
            <a:avLst/>
          </a:prstGeom>
          <a:noFill/>
        </p:spPr>
        <p:txBody>
          <a:bodyPr wrap="square" rtlCol="0">
            <a:spAutoFit/>
          </a:bodyPr>
          <a:lstStyle/>
          <a:p>
            <a:r>
              <a:rPr lang="en-US" altLang="zh-HK" dirty="0">
                <a:solidFill>
                  <a:srgbClr val="FF0000"/>
                </a:solidFill>
              </a:rPr>
              <a:t>grades / classes</a:t>
            </a:r>
            <a:endParaRPr kumimoji="1" lang="zh-HK" altLang="en-US" dirty="0"/>
          </a:p>
        </p:txBody>
      </p:sp>
      <p:sp>
        <p:nvSpPr>
          <p:cNvPr id="6" name="文字方塊 5">
            <a:extLst>
              <a:ext uri="{FF2B5EF4-FFF2-40B4-BE49-F238E27FC236}">
                <a16:creationId xmlns:a16="http://schemas.microsoft.com/office/drawing/2014/main" id="{7F7256E1-0E6D-3611-B4D0-905CED5EE676}"/>
              </a:ext>
            </a:extLst>
          </p:cNvPr>
          <p:cNvSpPr txBox="1"/>
          <p:nvPr/>
        </p:nvSpPr>
        <p:spPr>
          <a:xfrm>
            <a:off x="1020894" y="2180518"/>
            <a:ext cx="726731" cy="369333"/>
          </a:xfrm>
          <a:prstGeom prst="rect">
            <a:avLst/>
          </a:prstGeom>
          <a:noFill/>
        </p:spPr>
        <p:txBody>
          <a:bodyPr wrap="square" rtlCol="0">
            <a:spAutoFit/>
          </a:bodyPr>
          <a:lstStyle/>
          <a:p>
            <a:r>
              <a:rPr lang="zh-HK" altLang="zh-HK" dirty="0">
                <a:solidFill>
                  <a:srgbClr val="FF0000"/>
                </a:solidFill>
              </a:rPr>
              <a:t>農民</a:t>
            </a:r>
            <a:endParaRPr kumimoji="1" lang="zh-HK" altLang="en-US" dirty="0"/>
          </a:p>
        </p:txBody>
      </p:sp>
      <p:sp>
        <p:nvSpPr>
          <p:cNvPr id="7" name="文字方塊 6">
            <a:extLst>
              <a:ext uri="{FF2B5EF4-FFF2-40B4-BE49-F238E27FC236}">
                <a16:creationId xmlns:a16="http://schemas.microsoft.com/office/drawing/2014/main" id="{B7EF3743-E69C-2E12-EF3E-D22B16050F83}"/>
              </a:ext>
            </a:extLst>
          </p:cNvPr>
          <p:cNvSpPr txBox="1"/>
          <p:nvPr/>
        </p:nvSpPr>
        <p:spPr>
          <a:xfrm>
            <a:off x="6582202" y="2209522"/>
            <a:ext cx="1532237" cy="369332"/>
          </a:xfrm>
          <a:prstGeom prst="rect">
            <a:avLst/>
          </a:prstGeom>
          <a:noFill/>
        </p:spPr>
        <p:txBody>
          <a:bodyPr wrap="square" rtlCol="0">
            <a:spAutoFit/>
          </a:bodyPr>
          <a:lstStyle/>
          <a:p>
            <a:r>
              <a:rPr kumimoji="1" lang="en-US" altLang="zh-HK" dirty="0">
                <a:solidFill>
                  <a:srgbClr val="FF0000"/>
                </a:solidFill>
              </a:rPr>
              <a:t>peasants</a:t>
            </a:r>
            <a:endParaRPr kumimoji="1" lang="zh-HK" altLang="en-US" dirty="0">
              <a:solidFill>
                <a:srgbClr val="FF0000"/>
              </a:solidFill>
            </a:endParaRPr>
          </a:p>
        </p:txBody>
      </p:sp>
      <p:sp>
        <p:nvSpPr>
          <p:cNvPr id="8" name="矩形 7">
            <a:extLst>
              <a:ext uri="{FF2B5EF4-FFF2-40B4-BE49-F238E27FC236}">
                <a16:creationId xmlns:a16="http://schemas.microsoft.com/office/drawing/2014/main" id="{4502F9A3-28CA-20C7-9FDD-29F6EC4FB9DC}"/>
              </a:ext>
            </a:extLst>
          </p:cNvPr>
          <p:cNvSpPr/>
          <p:nvPr/>
        </p:nvSpPr>
        <p:spPr>
          <a:xfrm>
            <a:off x="641350" y="4905308"/>
            <a:ext cx="2851150" cy="2508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9" name="文字方塊 8">
            <a:extLst>
              <a:ext uri="{FF2B5EF4-FFF2-40B4-BE49-F238E27FC236}">
                <a16:creationId xmlns:a16="http://schemas.microsoft.com/office/drawing/2014/main" id="{8A33C39C-D81F-F7BB-4B94-8BF73CC4C991}"/>
              </a:ext>
            </a:extLst>
          </p:cNvPr>
          <p:cNvSpPr txBox="1"/>
          <p:nvPr/>
        </p:nvSpPr>
        <p:spPr>
          <a:xfrm>
            <a:off x="628650" y="2891947"/>
            <a:ext cx="8295542" cy="2585323"/>
          </a:xfrm>
          <a:prstGeom prst="rect">
            <a:avLst/>
          </a:prstGeom>
          <a:noFill/>
        </p:spPr>
        <p:txBody>
          <a:bodyPr wrap="square" rtlCol="0">
            <a:spAutoFit/>
          </a:bodyPr>
          <a:lstStyle/>
          <a:p>
            <a:r>
              <a:rPr lang="en-US" altLang="zh-HK" dirty="0"/>
              <a:t>18. </a:t>
            </a:r>
            <a:r>
              <a:rPr lang="zh-HK" altLang="zh-HK" dirty="0"/>
              <a:t>這些經濟改革有何好處？試圈出答案。</a:t>
            </a:r>
            <a:r>
              <a:rPr lang="en-US" altLang="zh-HK" dirty="0"/>
              <a:t>(What were the advantages of pushing forward the economic reforms? Circle your answer.)</a:t>
            </a:r>
            <a:endParaRPr lang="zh-TW" altLang="zh-HK" dirty="0"/>
          </a:p>
          <a:p>
            <a:r>
              <a:rPr lang="en-US" altLang="zh-HK" dirty="0"/>
              <a:t>A. </a:t>
            </a:r>
            <a:r>
              <a:rPr lang="zh-HK" altLang="zh-HK" dirty="0"/>
              <a:t>防止大地主兼併土地及隱瞞田產</a:t>
            </a:r>
            <a:r>
              <a:rPr lang="en-US" altLang="zh-HK" dirty="0"/>
              <a:t>(To prevent the landlords from annexing the land and conceal the production)</a:t>
            </a:r>
            <a:endParaRPr lang="zh-TW" altLang="zh-HK" dirty="0"/>
          </a:p>
          <a:p>
            <a:r>
              <a:rPr lang="en-US" altLang="zh-HK" dirty="0"/>
              <a:t>B. </a:t>
            </a:r>
            <a:r>
              <a:rPr lang="zh-HK" altLang="zh-HK" dirty="0"/>
              <a:t>減輕農民負擔</a:t>
            </a:r>
            <a:r>
              <a:rPr lang="en-US" altLang="zh-HK" dirty="0"/>
              <a:t>(To relieve the burden of the peasants)</a:t>
            </a:r>
            <a:endParaRPr lang="zh-TW" altLang="zh-HK" dirty="0"/>
          </a:p>
          <a:p>
            <a:r>
              <a:rPr lang="en-US" altLang="zh-HK" dirty="0"/>
              <a:t>C. </a:t>
            </a:r>
            <a:r>
              <a:rPr lang="zh-HK" altLang="zh-HK" dirty="0"/>
              <a:t>提昇生產力和稅收</a:t>
            </a:r>
            <a:r>
              <a:rPr lang="en-US" altLang="zh-HK" dirty="0"/>
              <a:t>(To increase productivity and revenue)</a:t>
            </a:r>
            <a:endParaRPr lang="zh-TW" altLang="zh-HK" dirty="0"/>
          </a:p>
          <a:p>
            <a:r>
              <a:rPr lang="en-US" altLang="zh-HK" dirty="0"/>
              <a:t>D. </a:t>
            </a:r>
            <a:r>
              <a:rPr lang="zh-HK" altLang="zh-HK" dirty="0"/>
              <a:t>促進經濟發展</a:t>
            </a:r>
            <a:r>
              <a:rPr lang="en-US" altLang="zh-HK" dirty="0"/>
              <a:t>(To enhance economic development)</a:t>
            </a:r>
          </a:p>
          <a:p>
            <a:r>
              <a:rPr lang="en-US" altLang="zh-TW" dirty="0"/>
              <a:t>E. </a:t>
            </a:r>
            <a:r>
              <a:rPr lang="zh-TW" altLang="en-US" dirty="0"/>
              <a:t>以上皆是</a:t>
            </a:r>
            <a:r>
              <a:rPr lang="zh-HK" altLang="en-US" dirty="0"/>
              <a:t> </a:t>
            </a:r>
            <a:r>
              <a:rPr lang="en-US" altLang="zh-HK" dirty="0"/>
              <a:t>(all of the above)</a:t>
            </a:r>
          </a:p>
          <a:p>
            <a:endParaRPr kumimoji="1" lang="zh-HK" altLang="en-US" dirty="0"/>
          </a:p>
        </p:txBody>
      </p:sp>
      <p:sp>
        <p:nvSpPr>
          <p:cNvPr id="11" name="文字方塊 10">
            <a:extLst>
              <a:ext uri="{FF2B5EF4-FFF2-40B4-BE49-F238E27FC236}">
                <a16:creationId xmlns:a16="http://schemas.microsoft.com/office/drawing/2014/main" id="{A08AA1AC-5BA9-E45A-19DF-8F26315BA6FB}"/>
              </a:ext>
            </a:extLst>
          </p:cNvPr>
          <p:cNvSpPr txBox="1"/>
          <p:nvPr/>
        </p:nvSpPr>
        <p:spPr>
          <a:xfrm>
            <a:off x="628650" y="5319834"/>
            <a:ext cx="8453804" cy="923330"/>
          </a:xfrm>
          <a:prstGeom prst="rect">
            <a:avLst/>
          </a:prstGeom>
          <a:noFill/>
        </p:spPr>
        <p:txBody>
          <a:bodyPr wrap="square" rtlCol="0">
            <a:spAutoFit/>
          </a:bodyPr>
          <a:lstStyle/>
          <a:p>
            <a:r>
              <a:rPr lang="en-US" altLang="zh-HK" dirty="0"/>
              <a:t>19. </a:t>
            </a:r>
            <a:r>
              <a:rPr lang="zh-TW" altLang="zh-HK" dirty="0"/>
              <a:t>誰人不支持這些經濟改革？試圈出答案。</a:t>
            </a:r>
            <a:r>
              <a:rPr lang="en-US" altLang="zh-HK" dirty="0"/>
              <a:t>(Who would not support </a:t>
            </a:r>
            <a:r>
              <a:rPr lang="en-US" altLang="zh-HK" dirty="0" smtClean="0"/>
              <a:t>the economic </a:t>
            </a:r>
            <a:r>
              <a:rPr lang="en-US" altLang="zh-HK" dirty="0"/>
              <a:t>reforms? Circle your answer.)</a:t>
            </a:r>
            <a:endParaRPr lang="zh-TW" altLang="zh-HK" dirty="0"/>
          </a:p>
          <a:p>
            <a:r>
              <a:rPr lang="zh-TW" altLang="en-US" dirty="0"/>
              <a:t>大地主</a:t>
            </a:r>
            <a:r>
              <a:rPr lang="zh-HK" altLang="en-US" dirty="0"/>
              <a:t> </a:t>
            </a:r>
            <a:r>
              <a:rPr lang="en-US" altLang="zh-HK" dirty="0"/>
              <a:t>(landlords)</a:t>
            </a:r>
            <a:r>
              <a:rPr lang="zh-HK" altLang="en-US" dirty="0"/>
              <a:t> </a:t>
            </a:r>
            <a:r>
              <a:rPr lang="en-US" altLang="zh-HK" dirty="0"/>
              <a:t>/</a:t>
            </a:r>
            <a:r>
              <a:rPr lang="zh-HK" altLang="en-US" dirty="0"/>
              <a:t> 農民</a:t>
            </a:r>
            <a:r>
              <a:rPr lang="en-US" altLang="zh-HK" dirty="0"/>
              <a:t> (peasants</a:t>
            </a:r>
            <a:r>
              <a:rPr lang="en-US" altLang="zh-HK" dirty="0" smtClean="0"/>
              <a:t>)</a:t>
            </a:r>
            <a:endParaRPr lang="zh-TW" altLang="zh-HK" dirty="0"/>
          </a:p>
        </p:txBody>
      </p:sp>
      <p:sp>
        <p:nvSpPr>
          <p:cNvPr id="2" name="Slide Number Placeholder 1"/>
          <p:cNvSpPr>
            <a:spLocks noGrp="1"/>
          </p:cNvSpPr>
          <p:nvPr>
            <p:ph type="sldNum" sz="quarter" idx="12"/>
          </p:nvPr>
        </p:nvSpPr>
        <p:spPr/>
        <p:txBody>
          <a:bodyPr/>
          <a:lstStyle/>
          <a:p>
            <a:fld id="{2729EEE3-0DB2-A54F-A712-C3D8D0C1A6BC}" type="slidenum">
              <a:rPr kumimoji="1" lang="zh-HK" altLang="en-US" smtClean="0"/>
              <a:t>45</a:t>
            </a:fld>
            <a:endParaRPr kumimoji="1" lang="zh-HK" altLang="en-US"/>
          </a:p>
        </p:txBody>
      </p:sp>
      <p:sp>
        <p:nvSpPr>
          <p:cNvPr id="12" name="Rectangle 11"/>
          <p:cNvSpPr/>
          <p:nvPr/>
        </p:nvSpPr>
        <p:spPr>
          <a:xfrm>
            <a:off x="641350" y="5917223"/>
            <a:ext cx="3578958" cy="3259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232736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animBg="1"/>
      <p:bldP spid="9" grpId="0"/>
      <p:bldP spid="11" grpId="0"/>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FF66945-CAF8-CB87-175D-0A7F9EF8FA4A}"/>
              </a:ext>
            </a:extLst>
          </p:cNvPr>
          <p:cNvSpPr>
            <a:spLocks noGrp="1"/>
          </p:cNvSpPr>
          <p:nvPr>
            <p:ph type="title"/>
          </p:nvPr>
        </p:nvSpPr>
        <p:spPr/>
        <p:txBody>
          <a:bodyPr>
            <a:normAutofit/>
          </a:bodyPr>
          <a:lstStyle/>
          <a:p>
            <a:r>
              <a:rPr lang="zh-HK" altLang="zh-HK" sz="3200" b="1" dirty="0"/>
              <a:t>小總結</a:t>
            </a:r>
            <a:r>
              <a:rPr lang="en-US" altLang="zh-HK" sz="3200" b="1" dirty="0"/>
              <a:t>(A short summary)</a:t>
            </a:r>
            <a:endParaRPr kumimoji="1" lang="zh-HK" altLang="en-US" sz="3200" dirty="0"/>
          </a:p>
        </p:txBody>
      </p:sp>
      <p:sp>
        <p:nvSpPr>
          <p:cNvPr id="3" name="內容版面配置區 2">
            <a:extLst>
              <a:ext uri="{FF2B5EF4-FFF2-40B4-BE49-F238E27FC236}">
                <a16:creationId xmlns:a16="http://schemas.microsoft.com/office/drawing/2014/main" id="{0F45DE4F-B9A2-EF48-419A-39ACED8EADBB}"/>
              </a:ext>
            </a:extLst>
          </p:cNvPr>
          <p:cNvSpPr>
            <a:spLocks noGrp="1"/>
          </p:cNvSpPr>
          <p:nvPr>
            <p:ph idx="1"/>
          </p:nvPr>
        </p:nvSpPr>
        <p:spPr/>
        <p:txBody>
          <a:bodyPr/>
          <a:lstStyle/>
          <a:p>
            <a:r>
              <a:rPr lang="zh-HK" altLang="zh-HK" dirty="0"/>
              <a:t>從范仲淹和王安石的改革，可見文人政治是宋朝的政治特色。</a:t>
            </a:r>
            <a:r>
              <a:rPr lang="en-US" altLang="zh-HK" dirty="0"/>
              <a:t>(From the reforms of Fan </a:t>
            </a:r>
            <a:r>
              <a:rPr lang="en-US" altLang="zh-HK" dirty="0" err="1"/>
              <a:t>Zhongyan</a:t>
            </a:r>
            <a:r>
              <a:rPr lang="en-US" altLang="zh-HK" dirty="0"/>
              <a:t> and Wang </a:t>
            </a:r>
            <a:r>
              <a:rPr lang="en-US" altLang="zh-HK" dirty="0" err="1"/>
              <a:t>Anshi</a:t>
            </a:r>
            <a:r>
              <a:rPr lang="en-US" altLang="zh-HK" dirty="0"/>
              <a:t>, we can know that bureaucratic politics was the political characteristic of the Song Dynasty.)</a:t>
            </a:r>
          </a:p>
          <a:p>
            <a:endParaRPr lang="zh-TW" altLang="zh-HK" dirty="0"/>
          </a:p>
          <a:p>
            <a:r>
              <a:rPr lang="zh-HK" altLang="zh-HK" dirty="0"/>
              <a:t>他們針對時弊，推行改革，但受到各方反對，最終失敗。</a:t>
            </a:r>
            <a:r>
              <a:rPr lang="en-US" altLang="zh-HK" dirty="0"/>
              <a:t>(They implemented reforms in response to current problems. However, the reforms were opposed by different factions and failed eventually.)</a:t>
            </a:r>
            <a:endParaRPr lang="zh-TW" altLang="zh-HK" dirty="0"/>
          </a:p>
          <a:p>
            <a:endParaRPr kumimoji="1" lang="zh-HK" altLang="en-US" dirty="0"/>
          </a:p>
        </p:txBody>
      </p:sp>
      <p:sp>
        <p:nvSpPr>
          <p:cNvPr id="4" name="Slide Number Placeholder 3"/>
          <p:cNvSpPr>
            <a:spLocks noGrp="1"/>
          </p:cNvSpPr>
          <p:nvPr>
            <p:ph type="sldNum" sz="quarter" idx="12"/>
          </p:nvPr>
        </p:nvSpPr>
        <p:spPr/>
        <p:txBody>
          <a:bodyPr/>
          <a:lstStyle/>
          <a:p>
            <a:fld id="{2729EEE3-0DB2-A54F-A712-C3D8D0C1A6BC}" type="slidenum">
              <a:rPr kumimoji="1" lang="zh-HK" altLang="en-US" smtClean="0"/>
              <a:t>46</a:t>
            </a:fld>
            <a:endParaRPr kumimoji="1" lang="zh-HK" altLang="en-US"/>
          </a:p>
        </p:txBody>
      </p:sp>
    </p:spTree>
    <p:extLst>
      <p:ext uri="{BB962C8B-B14F-4D97-AF65-F5344CB8AC3E}">
        <p14:creationId xmlns:p14="http://schemas.microsoft.com/office/powerpoint/2010/main" val="29186788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7C9B3C-7074-C887-1574-E4B25274ECB2}"/>
              </a:ext>
            </a:extLst>
          </p:cNvPr>
          <p:cNvSpPr>
            <a:spLocks noGrp="1"/>
          </p:cNvSpPr>
          <p:nvPr>
            <p:ph type="title"/>
          </p:nvPr>
        </p:nvSpPr>
        <p:spPr>
          <a:xfrm>
            <a:off x="263769" y="162903"/>
            <a:ext cx="8880231" cy="1516428"/>
          </a:xfrm>
        </p:spPr>
        <p:txBody>
          <a:bodyPr>
            <a:normAutofit fontScale="90000"/>
          </a:bodyPr>
          <a:lstStyle/>
          <a:p>
            <a:r>
              <a:rPr lang="zh-HK" altLang="zh-HK" sz="3600" b="1" dirty="0"/>
              <a:t>課節四：宋朝與周邊民族的關係</a:t>
            </a:r>
            <a:r>
              <a:rPr lang="en-US" altLang="zh-HK" sz="3600" b="1" dirty="0"/>
              <a:t>(The relationship between the Song Dynasty and other ethnic groups</a:t>
            </a:r>
            <a:r>
              <a:rPr lang="en-US" altLang="zh-HK" sz="3600" b="1" dirty="0" smtClean="0"/>
              <a:t>)</a:t>
            </a:r>
            <a:endParaRPr kumimoji="1" lang="zh-HK" altLang="en-US" dirty="0"/>
          </a:p>
        </p:txBody>
      </p:sp>
      <p:sp>
        <p:nvSpPr>
          <p:cNvPr id="3" name="內容版面配置區 2">
            <a:extLst>
              <a:ext uri="{FF2B5EF4-FFF2-40B4-BE49-F238E27FC236}">
                <a16:creationId xmlns:a16="http://schemas.microsoft.com/office/drawing/2014/main" id="{A1114983-9540-6DC9-08DF-F7444360EBAA}"/>
              </a:ext>
            </a:extLst>
          </p:cNvPr>
          <p:cNvSpPr>
            <a:spLocks noGrp="1"/>
          </p:cNvSpPr>
          <p:nvPr>
            <p:ph idx="1"/>
          </p:nvPr>
        </p:nvSpPr>
        <p:spPr>
          <a:xfrm>
            <a:off x="400049" y="2005013"/>
            <a:ext cx="8436219" cy="4351338"/>
          </a:xfrm>
        </p:spPr>
        <p:txBody>
          <a:bodyPr/>
          <a:lstStyle/>
          <a:p>
            <a:pPr marL="0" indent="0">
              <a:buNone/>
            </a:pPr>
            <a:r>
              <a:rPr lang="zh-HK" altLang="zh-HK" dirty="0"/>
              <a:t>宋朝的皇帝重視文官，不信任軍事將領，國防的實力衰</a:t>
            </a:r>
            <a:r>
              <a:rPr lang="zh-TW" altLang="zh-HK" dirty="0"/>
              <a:t>弱</a:t>
            </a:r>
            <a:r>
              <a:rPr lang="zh-HK" altLang="zh-HK" dirty="0"/>
              <a:t>，邊</a:t>
            </a:r>
            <a:r>
              <a:rPr lang="zh-TW" altLang="zh-HK" dirty="0"/>
              <a:t>境</a:t>
            </a:r>
            <a:r>
              <a:rPr lang="zh-HK" altLang="zh-HK" dirty="0"/>
              <a:t>民族乘機侵</a:t>
            </a:r>
            <a:r>
              <a:rPr lang="zh-TW" altLang="zh-HK" dirty="0"/>
              <a:t>略</a:t>
            </a:r>
            <a:r>
              <a:rPr lang="zh-HK" altLang="zh-HK" dirty="0"/>
              <a:t>。最終，外患導致宋朝滅亡。</a:t>
            </a:r>
            <a:r>
              <a:rPr lang="en-US" altLang="zh-HK" dirty="0"/>
              <a:t>(The emperors of the Song Dynasty valued civil officials but they did not trust military generals. This weakened the national </a:t>
            </a:r>
            <a:r>
              <a:rPr lang="en-US" altLang="zh-HK" dirty="0" err="1"/>
              <a:t>defence</a:t>
            </a:r>
            <a:r>
              <a:rPr lang="en-US" altLang="zh-HK" dirty="0"/>
              <a:t>. Ethnic minority groups took this opportunity to invade the Song Dynasty. Foreign invasions eventually led to the downfall of the Song Dynasty.)</a:t>
            </a:r>
            <a:endParaRPr kumimoji="1" lang="zh-HK" altLang="en-US" dirty="0"/>
          </a:p>
        </p:txBody>
      </p:sp>
      <p:sp>
        <p:nvSpPr>
          <p:cNvPr id="4" name="Slide Number Placeholder 3"/>
          <p:cNvSpPr>
            <a:spLocks noGrp="1"/>
          </p:cNvSpPr>
          <p:nvPr>
            <p:ph type="sldNum" sz="quarter" idx="12"/>
          </p:nvPr>
        </p:nvSpPr>
        <p:spPr/>
        <p:txBody>
          <a:bodyPr/>
          <a:lstStyle/>
          <a:p>
            <a:fld id="{2729EEE3-0DB2-A54F-A712-C3D8D0C1A6BC}" type="slidenum">
              <a:rPr kumimoji="1" lang="zh-HK" altLang="en-US" smtClean="0"/>
              <a:t>47</a:t>
            </a:fld>
            <a:endParaRPr kumimoji="1" lang="zh-HK" altLang="en-US"/>
          </a:p>
        </p:txBody>
      </p:sp>
    </p:spTree>
    <p:extLst>
      <p:ext uri="{BB962C8B-B14F-4D97-AF65-F5344CB8AC3E}">
        <p14:creationId xmlns:p14="http://schemas.microsoft.com/office/powerpoint/2010/main" val="14453443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5AEBB7-86B4-D87C-236F-D256BE8D4453}"/>
              </a:ext>
            </a:extLst>
          </p:cNvPr>
          <p:cNvSpPr>
            <a:spLocks noGrp="1"/>
          </p:cNvSpPr>
          <p:nvPr>
            <p:ph type="title"/>
          </p:nvPr>
        </p:nvSpPr>
        <p:spPr>
          <a:xfrm>
            <a:off x="628650" y="365126"/>
            <a:ext cx="7886700" cy="1883804"/>
          </a:xfrm>
        </p:spPr>
        <p:txBody>
          <a:bodyPr>
            <a:normAutofit fontScale="90000"/>
          </a:bodyPr>
          <a:lstStyle/>
          <a:p>
            <a:r>
              <a:rPr lang="zh-TW" altLang="zh-HK" sz="3600" b="1" dirty="0"/>
              <a:t>資料一：</a:t>
            </a:r>
            <a:r>
              <a:rPr lang="zh-HK" altLang="zh-HK" sz="3600" b="1" dirty="0"/>
              <a:t>宋朝建立及滅亡時間線</a:t>
            </a:r>
            <a:r>
              <a:rPr lang="en-US" altLang="zh-HK" sz="3600" b="1" dirty="0"/>
              <a:t>(Source A : Historical timeline of the establishment and the downfall of the Song Dynasty)</a:t>
            </a:r>
            <a:r>
              <a:rPr lang="zh-TW" altLang="zh-HK" dirty="0"/>
              <a:t/>
            </a:r>
            <a:br>
              <a:rPr lang="zh-TW" altLang="zh-HK" dirty="0"/>
            </a:br>
            <a:endParaRPr kumimoji="1" lang="zh-HK" altLang="en-US" dirty="0"/>
          </a:p>
        </p:txBody>
      </p:sp>
      <p:sp>
        <p:nvSpPr>
          <p:cNvPr id="6" name="文字方塊 5">
            <a:extLst>
              <a:ext uri="{FF2B5EF4-FFF2-40B4-BE49-F238E27FC236}">
                <a16:creationId xmlns:a16="http://schemas.microsoft.com/office/drawing/2014/main" id="{A8A76233-6832-F051-5AFE-9FD4835D518A}"/>
              </a:ext>
            </a:extLst>
          </p:cNvPr>
          <p:cNvSpPr txBox="1"/>
          <p:nvPr/>
        </p:nvSpPr>
        <p:spPr>
          <a:xfrm>
            <a:off x="716692" y="5276335"/>
            <a:ext cx="7798658" cy="923330"/>
          </a:xfrm>
          <a:prstGeom prst="rect">
            <a:avLst/>
          </a:prstGeom>
          <a:noFill/>
        </p:spPr>
        <p:txBody>
          <a:bodyPr wrap="square" rtlCol="0">
            <a:spAutoFit/>
          </a:bodyPr>
          <a:lstStyle/>
          <a:p>
            <a:r>
              <a:rPr lang="en-US" altLang="zh-HK" dirty="0"/>
              <a:t>1. </a:t>
            </a:r>
            <a:r>
              <a:rPr lang="zh-HK" altLang="zh-HK" dirty="0"/>
              <a:t>在時間線上用「</a:t>
            </a:r>
            <a:r>
              <a:rPr lang="en-US" altLang="zh-HK" dirty="0"/>
              <a:t>A</a:t>
            </a:r>
            <a:r>
              <a:rPr lang="zh-HK" altLang="zh-HK" dirty="0"/>
              <a:t>」、「</a:t>
            </a:r>
            <a:r>
              <a:rPr lang="en-US" altLang="zh-HK" dirty="0"/>
              <a:t>B</a:t>
            </a:r>
            <a:r>
              <a:rPr lang="zh-HK" altLang="zh-HK" dirty="0"/>
              <a:t>」及「</a:t>
            </a:r>
            <a:r>
              <a:rPr lang="en-US" altLang="zh-HK" dirty="0"/>
              <a:t>C</a:t>
            </a:r>
            <a:r>
              <a:rPr lang="zh-HK" altLang="zh-HK" dirty="0"/>
              <a:t>」標示相關的歷史事件。</a:t>
            </a:r>
            <a:r>
              <a:rPr lang="en-US" altLang="zh-HK" dirty="0"/>
              <a:t>(Please mark the historical events “A”, “B” and “C” on the timeline.)</a:t>
            </a:r>
            <a:endParaRPr lang="zh-TW" altLang="zh-HK" dirty="0"/>
          </a:p>
          <a:p>
            <a:endParaRPr kumimoji="1" lang="zh-HK" altLang="en-US" dirty="0"/>
          </a:p>
        </p:txBody>
      </p:sp>
      <p:pic>
        <p:nvPicPr>
          <p:cNvPr id="7" name="圖片 6">
            <a:extLst>
              <a:ext uri="{FF2B5EF4-FFF2-40B4-BE49-F238E27FC236}">
                <a16:creationId xmlns:a16="http://schemas.microsoft.com/office/drawing/2014/main" id="{05DAA53C-44EC-511C-E444-B83D6F009EED}"/>
              </a:ext>
            </a:extLst>
          </p:cNvPr>
          <p:cNvPicPr>
            <a:picLocks noChangeAspect="1"/>
          </p:cNvPicPr>
          <p:nvPr/>
        </p:nvPicPr>
        <p:blipFill>
          <a:blip r:embed="rId2"/>
          <a:stretch>
            <a:fillRect/>
          </a:stretch>
        </p:blipFill>
        <p:spPr>
          <a:xfrm>
            <a:off x="716692" y="1944913"/>
            <a:ext cx="7518400" cy="3207657"/>
          </a:xfrm>
          <a:prstGeom prst="rect">
            <a:avLst/>
          </a:prstGeom>
        </p:spPr>
      </p:pic>
      <p:sp>
        <p:nvSpPr>
          <p:cNvPr id="15" name="直線圖說文字 1 14">
            <a:extLst>
              <a:ext uri="{FF2B5EF4-FFF2-40B4-BE49-F238E27FC236}">
                <a16:creationId xmlns:a16="http://schemas.microsoft.com/office/drawing/2014/main" id="{BD71F7A8-BAF0-E4C0-BCCF-FA3D89F6774A}"/>
              </a:ext>
            </a:extLst>
          </p:cNvPr>
          <p:cNvSpPr/>
          <p:nvPr/>
        </p:nvSpPr>
        <p:spPr>
          <a:xfrm>
            <a:off x="1685924" y="2556102"/>
            <a:ext cx="285750" cy="352425"/>
          </a:xfrm>
          <a:prstGeom prst="borderCallout1">
            <a:avLst>
              <a:gd name="adj1" fmla="val 102534"/>
              <a:gd name="adj2" fmla="val 51667"/>
              <a:gd name="adj3" fmla="val 169257"/>
              <a:gd name="adj4" fmla="val 55000"/>
            </a:avLst>
          </a:prstGeom>
          <a:no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en-US" altLang="zh-TW" sz="1600" dirty="0">
                <a:solidFill>
                  <a:srgbClr val="FF0000"/>
                </a:solidFill>
                <a:effectLst/>
              </a:rPr>
              <a:t>A</a:t>
            </a:r>
            <a:r>
              <a:rPr lang="zh-TW" sz="1600" dirty="0">
                <a:effectLst/>
              </a:rPr>
              <a:t> </a:t>
            </a:r>
            <a:endParaRPr lang="zh-TW" altLang="en-US" sz="1600" dirty="0"/>
          </a:p>
        </p:txBody>
      </p:sp>
      <p:sp>
        <p:nvSpPr>
          <p:cNvPr id="16" name="直線圖說文字 1 15">
            <a:extLst>
              <a:ext uri="{FF2B5EF4-FFF2-40B4-BE49-F238E27FC236}">
                <a16:creationId xmlns:a16="http://schemas.microsoft.com/office/drawing/2014/main" id="{D109150F-499A-D93B-0638-3853B4932342}"/>
              </a:ext>
            </a:extLst>
          </p:cNvPr>
          <p:cNvSpPr/>
          <p:nvPr/>
        </p:nvSpPr>
        <p:spPr>
          <a:xfrm>
            <a:off x="4272214" y="2556102"/>
            <a:ext cx="285750" cy="352425"/>
          </a:xfrm>
          <a:prstGeom prst="borderCallout1">
            <a:avLst>
              <a:gd name="adj1" fmla="val 102534"/>
              <a:gd name="adj2" fmla="val 51667"/>
              <a:gd name="adj3" fmla="val 158446"/>
              <a:gd name="adj4" fmla="val 51667"/>
            </a:avLst>
          </a:prstGeom>
          <a:no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ltLang="zh-TW" sz="1600" kern="100" dirty="0">
                <a:solidFill>
                  <a:srgbClr val="FF0000"/>
                </a:solidFill>
                <a:ea typeface="新細明體" panose="02020500000000000000" pitchFamily="18" charset="-120"/>
                <a:cs typeface="新細明體" panose="02020500000000000000" pitchFamily="18" charset="-120"/>
              </a:rPr>
              <a:t>B</a:t>
            </a:r>
            <a:endParaRPr lang="zh-TW" sz="1600" kern="100" dirty="0">
              <a:effectLst/>
              <a:ea typeface="新細明體" panose="02020500000000000000" pitchFamily="18" charset="-120"/>
              <a:cs typeface="新細明體" panose="02020500000000000000" pitchFamily="18" charset="-120"/>
            </a:endParaRPr>
          </a:p>
        </p:txBody>
      </p:sp>
      <p:sp>
        <p:nvSpPr>
          <p:cNvPr id="17" name="直線圖說文字 1 16">
            <a:extLst>
              <a:ext uri="{FF2B5EF4-FFF2-40B4-BE49-F238E27FC236}">
                <a16:creationId xmlns:a16="http://schemas.microsoft.com/office/drawing/2014/main" id="{EC3C78DE-D8C6-F35A-D069-9844E1F5E884}"/>
              </a:ext>
            </a:extLst>
          </p:cNvPr>
          <p:cNvSpPr/>
          <p:nvPr/>
        </p:nvSpPr>
        <p:spPr>
          <a:xfrm>
            <a:off x="6657573" y="2556102"/>
            <a:ext cx="285750" cy="352425"/>
          </a:xfrm>
          <a:prstGeom prst="borderCallout1">
            <a:avLst>
              <a:gd name="adj1" fmla="val 102534"/>
              <a:gd name="adj2" fmla="val 51667"/>
              <a:gd name="adj3" fmla="val 169257"/>
              <a:gd name="adj4" fmla="val 55000"/>
            </a:avLst>
          </a:prstGeom>
          <a:no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ltLang="zh-TW" sz="1600" kern="100" dirty="0">
                <a:solidFill>
                  <a:srgbClr val="FF0000"/>
                </a:solidFill>
                <a:ea typeface="新細明體" panose="02020500000000000000" pitchFamily="18" charset="-120"/>
                <a:cs typeface="新細明體" panose="02020500000000000000" pitchFamily="18" charset="-120"/>
              </a:rPr>
              <a:t>C</a:t>
            </a:r>
            <a:endParaRPr lang="zh-TW" sz="1600" kern="100" dirty="0">
              <a:effectLst/>
              <a:ea typeface="新細明體" panose="02020500000000000000" pitchFamily="18" charset="-120"/>
              <a:cs typeface="新細明體" panose="02020500000000000000" pitchFamily="18" charset="-120"/>
            </a:endParaRPr>
          </a:p>
        </p:txBody>
      </p:sp>
      <p:sp>
        <p:nvSpPr>
          <p:cNvPr id="3" name="Slide Number Placeholder 2"/>
          <p:cNvSpPr>
            <a:spLocks noGrp="1"/>
          </p:cNvSpPr>
          <p:nvPr>
            <p:ph type="sldNum" sz="quarter" idx="12"/>
          </p:nvPr>
        </p:nvSpPr>
        <p:spPr/>
        <p:txBody>
          <a:bodyPr/>
          <a:lstStyle/>
          <a:p>
            <a:fld id="{2729EEE3-0DB2-A54F-A712-C3D8D0C1A6BC}" type="slidenum">
              <a:rPr kumimoji="1" lang="zh-HK" altLang="en-US" smtClean="0"/>
              <a:t>48</a:t>
            </a:fld>
            <a:endParaRPr kumimoji="1" lang="zh-HK" altLang="en-US"/>
          </a:p>
        </p:txBody>
      </p:sp>
    </p:spTree>
    <p:extLst>
      <p:ext uri="{BB962C8B-B14F-4D97-AF65-F5344CB8AC3E}">
        <p14:creationId xmlns:p14="http://schemas.microsoft.com/office/powerpoint/2010/main" val="405426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275F15C-AABD-0758-F87D-9EDCA90056D2}"/>
              </a:ext>
            </a:extLst>
          </p:cNvPr>
          <p:cNvSpPr>
            <a:spLocks noGrp="1"/>
          </p:cNvSpPr>
          <p:nvPr>
            <p:ph type="title"/>
          </p:nvPr>
        </p:nvSpPr>
        <p:spPr>
          <a:xfrm>
            <a:off x="90851" y="76014"/>
            <a:ext cx="8974017" cy="1019603"/>
          </a:xfrm>
        </p:spPr>
        <p:txBody>
          <a:bodyPr>
            <a:normAutofit fontScale="90000"/>
          </a:bodyPr>
          <a:lstStyle/>
          <a:p>
            <a:r>
              <a:rPr lang="en-US" altLang="zh-HK" sz="3600" b="1" dirty="0"/>
              <a:t>I. </a:t>
            </a:r>
            <a:r>
              <a:rPr lang="zh-TW" altLang="zh-HK" sz="3600" b="1" dirty="0"/>
              <a:t>外患與北宋滅亡</a:t>
            </a:r>
            <a:r>
              <a:rPr lang="en-US" altLang="zh-HK" sz="3600" b="1" dirty="0"/>
              <a:t>(Foreign invasions and the downfall of the Northern Song Dynasty)</a:t>
            </a:r>
            <a:endParaRPr kumimoji="1" lang="zh-HK" altLang="en-US" dirty="0"/>
          </a:p>
        </p:txBody>
      </p:sp>
      <p:sp>
        <p:nvSpPr>
          <p:cNvPr id="3" name="內容版面配置區 2">
            <a:extLst>
              <a:ext uri="{FF2B5EF4-FFF2-40B4-BE49-F238E27FC236}">
                <a16:creationId xmlns:a16="http://schemas.microsoft.com/office/drawing/2014/main" id="{60418736-33F6-6A86-01E9-81609A5243E4}"/>
              </a:ext>
            </a:extLst>
          </p:cNvPr>
          <p:cNvSpPr>
            <a:spLocks noGrp="1"/>
          </p:cNvSpPr>
          <p:nvPr>
            <p:ph idx="1"/>
          </p:nvPr>
        </p:nvSpPr>
        <p:spPr>
          <a:xfrm>
            <a:off x="90851" y="1172657"/>
            <a:ext cx="8622323" cy="609112"/>
          </a:xfrm>
        </p:spPr>
        <p:txBody>
          <a:bodyPr>
            <a:normAutofit/>
          </a:bodyPr>
          <a:lstStyle/>
          <a:p>
            <a:pPr marL="0" indent="0">
              <a:buNone/>
            </a:pPr>
            <a:r>
              <a:rPr lang="zh-TW" altLang="zh-HK" sz="1800" dirty="0"/>
              <a:t>資料</a:t>
            </a:r>
            <a:r>
              <a:rPr lang="zh-HK" altLang="zh-HK" sz="1800" dirty="0"/>
              <a:t>二</a:t>
            </a:r>
            <a:r>
              <a:rPr lang="zh-TW" altLang="zh-HK" sz="1800" dirty="0"/>
              <a:t>：北宋末年中原與邊疆民族政權分布圖</a:t>
            </a:r>
            <a:r>
              <a:rPr lang="en-US" altLang="zh-HK" sz="1800" dirty="0"/>
              <a:t>(</a:t>
            </a:r>
            <a:r>
              <a:rPr lang="zh-HK" altLang="zh-HK" sz="1800" dirty="0"/>
              <a:t>公元</a:t>
            </a:r>
            <a:r>
              <a:rPr lang="en-US" altLang="zh-HK" sz="1800" dirty="0"/>
              <a:t>1123</a:t>
            </a:r>
            <a:r>
              <a:rPr lang="zh-HK" altLang="zh-HK" sz="1800" dirty="0"/>
              <a:t>年</a:t>
            </a:r>
            <a:r>
              <a:rPr lang="en-US" altLang="zh-HK" sz="1800" dirty="0"/>
              <a:t>) (Source B: A map depicting the distributions of frontier ethnic groups during the late Northern Song Dynasty)(1123)</a:t>
            </a:r>
            <a:endParaRPr kumimoji="1" lang="zh-HK" altLang="en-US" sz="1800" dirty="0"/>
          </a:p>
        </p:txBody>
      </p:sp>
      <p:sp>
        <p:nvSpPr>
          <p:cNvPr id="6" name="文字方塊 5">
            <a:extLst>
              <a:ext uri="{FF2B5EF4-FFF2-40B4-BE49-F238E27FC236}">
                <a16:creationId xmlns:a16="http://schemas.microsoft.com/office/drawing/2014/main" id="{50FB08EA-0BC6-16B0-5167-9A18EF0A6C20}"/>
              </a:ext>
            </a:extLst>
          </p:cNvPr>
          <p:cNvSpPr txBox="1"/>
          <p:nvPr/>
        </p:nvSpPr>
        <p:spPr>
          <a:xfrm>
            <a:off x="5908219" y="2026641"/>
            <a:ext cx="3016593" cy="1754326"/>
          </a:xfrm>
          <a:prstGeom prst="rect">
            <a:avLst/>
          </a:prstGeom>
          <a:noFill/>
        </p:spPr>
        <p:txBody>
          <a:bodyPr wrap="square" rtlCol="0">
            <a:spAutoFit/>
          </a:bodyPr>
          <a:lstStyle/>
          <a:p>
            <a:r>
              <a:rPr lang="en-US" altLang="zh-HK" dirty="0"/>
              <a:t>2. </a:t>
            </a:r>
            <a:r>
              <a:rPr lang="zh-HK" altLang="zh-HK" dirty="0"/>
              <a:t>在地圖上圈出</a:t>
            </a:r>
            <a:r>
              <a:rPr lang="zh-TW" altLang="zh-HK" dirty="0"/>
              <a:t>北宋末年的</a:t>
            </a:r>
            <a:r>
              <a:rPr lang="zh-HK" altLang="zh-HK" dirty="0"/>
              <a:t>邊</a:t>
            </a:r>
            <a:r>
              <a:rPr lang="zh-TW" altLang="zh-HK" dirty="0"/>
              <a:t>境</a:t>
            </a:r>
            <a:r>
              <a:rPr lang="zh-HK" altLang="zh-HK" dirty="0"/>
              <a:t>民族</a:t>
            </a:r>
            <a:r>
              <a:rPr lang="zh-TW" altLang="zh-HK" dirty="0"/>
              <a:t>。</a:t>
            </a:r>
            <a:r>
              <a:rPr lang="en-US" altLang="zh-HK" dirty="0"/>
              <a:t>(Circle those frontier ethnic groups during the late Northern Song Dynasty on the map.)  </a:t>
            </a:r>
            <a:endParaRPr lang="zh-TW" altLang="zh-HK" dirty="0"/>
          </a:p>
          <a:p>
            <a:endParaRPr kumimoji="1" lang="zh-HK" altLang="en-US" dirty="0"/>
          </a:p>
        </p:txBody>
      </p:sp>
      <p:sp>
        <p:nvSpPr>
          <p:cNvPr id="4" name="Slide Number Placeholder 3"/>
          <p:cNvSpPr>
            <a:spLocks noGrp="1"/>
          </p:cNvSpPr>
          <p:nvPr>
            <p:ph type="sldNum" sz="quarter" idx="12"/>
          </p:nvPr>
        </p:nvSpPr>
        <p:spPr/>
        <p:txBody>
          <a:bodyPr/>
          <a:lstStyle/>
          <a:p>
            <a:fld id="{2729EEE3-0DB2-A54F-A712-C3D8D0C1A6BC}" type="slidenum">
              <a:rPr kumimoji="1" lang="zh-HK" altLang="en-US" smtClean="0"/>
              <a:t>49</a:t>
            </a:fld>
            <a:endParaRPr kumimoji="1" lang="zh-HK" altLang="en-US"/>
          </a:p>
        </p:txBody>
      </p:sp>
      <p:pic>
        <p:nvPicPr>
          <p:cNvPr id="5" name="Picture 4"/>
          <p:cNvPicPr>
            <a:picLocks noChangeAspect="1"/>
          </p:cNvPicPr>
          <p:nvPr/>
        </p:nvPicPr>
        <p:blipFill>
          <a:blip r:embed="rId2"/>
          <a:stretch>
            <a:fillRect/>
          </a:stretch>
        </p:blipFill>
        <p:spPr>
          <a:xfrm>
            <a:off x="193332" y="1844671"/>
            <a:ext cx="5626964" cy="4921272"/>
          </a:xfrm>
          <a:prstGeom prst="rect">
            <a:avLst/>
          </a:prstGeom>
        </p:spPr>
      </p:pic>
      <p:sp>
        <p:nvSpPr>
          <p:cNvPr id="15" name="橢圓 12">
            <a:extLst>
              <a:ext uri="{FF2B5EF4-FFF2-40B4-BE49-F238E27FC236}">
                <a16:creationId xmlns:a16="http://schemas.microsoft.com/office/drawing/2014/main" id="{43B464EB-DB66-7CE4-C0DD-7806F8148DB1}"/>
              </a:ext>
            </a:extLst>
          </p:cNvPr>
          <p:cNvSpPr/>
          <p:nvPr/>
        </p:nvSpPr>
        <p:spPr>
          <a:xfrm>
            <a:off x="2167507" y="2738476"/>
            <a:ext cx="984331" cy="4732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16" name="橢圓 11">
            <a:extLst>
              <a:ext uri="{FF2B5EF4-FFF2-40B4-BE49-F238E27FC236}">
                <a16:creationId xmlns:a16="http://schemas.microsoft.com/office/drawing/2014/main" id="{B7178A93-5AED-7CAA-DF2F-0FD5BD972863}"/>
              </a:ext>
            </a:extLst>
          </p:cNvPr>
          <p:cNvSpPr/>
          <p:nvPr/>
        </p:nvSpPr>
        <p:spPr>
          <a:xfrm>
            <a:off x="1964590" y="3656022"/>
            <a:ext cx="1187248" cy="4445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17" name="橢圓 13">
            <a:extLst>
              <a:ext uri="{FF2B5EF4-FFF2-40B4-BE49-F238E27FC236}">
                <a16:creationId xmlns:a16="http://schemas.microsoft.com/office/drawing/2014/main" id="{B870A706-39F7-72DC-A57F-EF3B38AE8C3C}"/>
              </a:ext>
            </a:extLst>
          </p:cNvPr>
          <p:cNvSpPr/>
          <p:nvPr/>
        </p:nvSpPr>
        <p:spPr>
          <a:xfrm>
            <a:off x="4402012" y="2790346"/>
            <a:ext cx="565642" cy="6122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Tree>
    <p:extLst>
      <p:ext uri="{BB962C8B-B14F-4D97-AF65-F5344CB8AC3E}">
        <p14:creationId xmlns:p14="http://schemas.microsoft.com/office/powerpoint/2010/main" val="413106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510C7E2A-FD47-A152-A054-FB2443D34C40}"/>
              </a:ext>
            </a:extLst>
          </p:cNvPr>
          <p:cNvSpPr>
            <a:spLocks noGrp="1"/>
          </p:cNvSpPr>
          <p:nvPr>
            <p:ph idx="1"/>
          </p:nvPr>
        </p:nvSpPr>
        <p:spPr>
          <a:xfrm>
            <a:off x="0" y="556846"/>
            <a:ext cx="9012115" cy="4881563"/>
          </a:xfrm>
        </p:spPr>
        <p:txBody>
          <a:bodyPr/>
          <a:lstStyle/>
          <a:p>
            <a:pPr marL="0" indent="0" algn="ctr">
              <a:buNone/>
            </a:pPr>
            <a:endParaRPr lang="en-US" altLang="zh-HK" b="1" dirty="0">
              <a:latin typeface="+mj-ea"/>
              <a:ea typeface="+mj-ea"/>
            </a:endParaRPr>
          </a:p>
          <a:p>
            <a:pPr marL="0" indent="0" algn="ctr">
              <a:buNone/>
            </a:pPr>
            <a:endParaRPr lang="en-US" altLang="zh-HK" b="1" dirty="0">
              <a:latin typeface="+mj-ea"/>
              <a:ea typeface="+mj-ea"/>
            </a:endParaRPr>
          </a:p>
          <a:p>
            <a:pPr marL="0" indent="0" algn="ctr">
              <a:buNone/>
            </a:pPr>
            <a:endParaRPr lang="en-US" altLang="zh-HK" b="1" dirty="0">
              <a:latin typeface="+mj-ea"/>
              <a:ea typeface="+mj-ea"/>
            </a:endParaRPr>
          </a:p>
          <a:p>
            <a:pPr marL="0" indent="0" algn="ctr">
              <a:buNone/>
            </a:pPr>
            <a:r>
              <a:rPr lang="zh-HK" altLang="zh-HK" sz="3600" b="1" dirty="0">
                <a:latin typeface="+mj-ea"/>
                <a:ea typeface="+mj-ea"/>
              </a:rPr>
              <a:t>宋代的政治發展概況</a:t>
            </a:r>
            <a:r>
              <a:rPr lang="zh-TW" altLang="zh-HK" sz="3600" dirty="0">
                <a:latin typeface="+mj-ea"/>
                <a:ea typeface="+mj-ea"/>
              </a:rPr>
              <a:t> </a:t>
            </a:r>
            <a:endParaRPr lang="en-US" altLang="zh-TW" sz="3600" dirty="0">
              <a:latin typeface="+mj-ea"/>
              <a:ea typeface="+mj-ea"/>
            </a:endParaRPr>
          </a:p>
          <a:p>
            <a:pPr marL="0" indent="0" algn="ctr">
              <a:buNone/>
            </a:pPr>
            <a:r>
              <a:rPr lang="en-US" altLang="zh-HK" sz="3600" b="1" dirty="0">
                <a:latin typeface="+mj-lt"/>
              </a:rPr>
              <a:t>An overview of the history of the Song Dynasty</a:t>
            </a:r>
            <a:r>
              <a:rPr lang="zh-TW" altLang="zh-HK" sz="3600" dirty="0">
                <a:latin typeface="+mj-lt"/>
              </a:rPr>
              <a:t> </a:t>
            </a:r>
            <a:endParaRPr kumimoji="1" lang="zh-HK" altLang="en-US" sz="3600" dirty="0">
              <a:latin typeface="+mj-lt"/>
            </a:endParaRPr>
          </a:p>
        </p:txBody>
      </p:sp>
      <p:sp>
        <p:nvSpPr>
          <p:cNvPr id="4" name="文字方塊 3">
            <a:extLst>
              <a:ext uri="{FF2B5EF4-FFF2-40B4-BE49-F238E27FC236}">
                <a16:creationId xmlns:a16="http://schemas.microsoft.com/office/drawing/2014/main" id="{360BDC75-094C-3322-6597-885F8BBFC9B5}"/>
              </a:ext>
            </a:extLst>
          </p:cNvPr>
          <p:cNvSpPr txBox="1"/>
          <p:nvPr/>
        </p:nvSpPr>
        <p:spPr>
          <a:xfrm>
            <a:off x="-1735015" y="4407877"/>
            <a:ext cx="184731" cy="369332"/>
          </a:xfrm>
          <a:prstGeom prst="rect">
            <a:avLst/>
          </a:prstGeom>
          <a:noFill/>
        </p:spPr>
        <p:txBody>
          <a:bodyPr wrap="none" rtlCol="0">
            <a:spAutoFit/>
          </a:bodyPr>
          <a:lstStyle/>
          <a:p>
            <a:endParaRPr kumimoji="1" lang="zh-HK" altLang="en-US" dirty="0"/>
          </a:p>
        </p:txBody>
      </p:sp>
      <p:sp>
        <p:nvSpPr>
          <p:cNvPr id="2" name="Slide Number Placeholder 1"/>
          <p:cNvSpPr>
            <a:spLocks noGrp="1"/>
          </p:cNvSpPr>
          <p:nvPr>
            <p:ph type="sldNum" sz="quarter" idx="12"/>
          </p:nvPr>
        </p:nvSpPr>
        <p:spPr/>
        <p:txBody>
          <a:bodyPr/>
          <a:lstStyle/>
          <a:p>
            <a:fld id="{2729EEE3-0DB2-A54F-A712-C3D8D0C1A6BC}" type="slidenum">
              <a:rPr kumimoji="1" lang="zh-HK" altLang="en-US" smtClean="0"/>
              <a:t>5</a:t>
            </a:fld>
            <a:endParaRPr kumimoji="1" lang="zh-HK" altLang="en-US"/>
          </a:p>
        </p:txBody>
      </p:sp>
    </p:spTree>
    <p:extLst>
      <p:ext uri="{BB962C8B-B14F-4D97-AF65-F5344CB8AC3E}">
        <p14:creationId xmlns:p14="http://schemas.microsoft.com/office/powerpoint/2010/main" val="31122979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E73C9F2-3E10-0313-A18D-7C12E2FD3C8B}"/>
              </a:ext>
            </a:extLst>
          </p:cNvPr>
          <p:cNvSpPr>
            <a:spLocks noGrp="1"/>
          </p:cNvSpPr>
          <p:nvPr>
            <p:ph type="title"/>
          </p:nvPr>
        </p:nvSpPr>
        <p:spPr>
          <a:xfrm>
            <a:off x="259373" y="0"/>
            <a:ext cx="8673612" cy="1659370"/>
          </a:xfrm>
        </p:spPr>
        <p:txBody>
          <a:bodyPr>
            <a:noAutofit/>
          </a:bodyPr>
          <a:lstStyle/>
          <a:p>
            <a:r>
              <a:rPr lang="zh-TW" altLang="en-US" sz="2800" b="1" dirty="0"/>
              <a:t>資</a:t>
            </a:r>
            <a:r>
              <a:rPr lang="zh-TW" altLang="zh-HK" sz="2800" b="1" dirty="0"/>
              <a:t>料</a:t>
            </a:r>
            <a:r>
              <a:rPr lang="zh-HK" altLang="zh-HK" sz="2800" b="1" dirty="0"/>
              <a:t>三</a:t>
            </a:r>
            <a:r>
              <a:rPr lang="zh-TW" altLang="zh-HK" sz="2800" b="1" dirty="0"/>
              <a:t>：北宋滅亡及南宋建立 </a:t>
            </a:r>
            <a:r>
              <a:rPr lang="en-US" altLang="zh-HK" sz="2800" b="1" dirty="0"/>
              <a:t>(Source C: The downfall of the Northern Song Dynasty and the establishment of the Southern Song Dynasty</a:t>
            </a:r>
            <a:r>
              <a:rPr lang="en-US" altLang="zh-HK" sz="2800" b="1" dirty="0" smtClean="0"/>
              <a:t>)</a:t>
            </a:r>
            <a:endParaRPr kumimoji="1" lang="zh-HK" altLang="en-US" sz="2800" dirty="0"/>
          </a:p>
        </p:txBody>
      </p:sp>
      <p:sp>
        <p:nvSpPr>
          <p:cNvPr id="3" name="內容版面配置區 2">
            <a:extLst>
              <a:ext uri="{FF2B5EF4-FFF2-40B4-BE49-F238E27FC236}">
                <a16:creationId xmlns:a16="http://schemas.microsoft.com/office/drawing/2014/main" id="{A9D9A447-9742-3761-55E4-CB0842855361}"/>
              </a:ext>
            </a:extLst>
          </p:cNvPr>
          <p:cNvSpPr>
            <a:spLocks noGrp="1"/>
          </p:cNvSpPr>
          <p:nvPr>
            <p:ph idx="1"/>
          </p:nvPr>
        </p:nvSpPr>
        <p:spPr/>
        <p:txBody>
          <a:bodyPr>
            <a:normAutofit/>
          </a:bodyPr>
          <a:lstStyle/>
          <a:p>
            <a:pPr marL="0" indent="0">
              <a:buNone/>
            </a:pPr>
            <a:endParaRPr kumimoji="1" lang="en-US" altLang="zh-HK" dirty="0"/>
          </a:p>
          <a:p>
            <a:pPr marL="0" indent="0">
              <a:buNone/>
            </a:pPr>
            <a:endParaRPr kumimoji="1" lang="en-US" altLang="zh-HK" dirty="0"/>
          </a:p>
          <a:p>
            <a:pPr marL="0" indent="0">
              <a:buNone/>
            </a:pPr>
            <a:endParaRPr kumimoji="1" lang="en-US" altLang="zh-HK" dirty="0"/>
          </a:p>
          <a:p>
            <a:pPr marL="0" indent="0">
              <a:buNone/>
            </a:pPr>
            <a:endParaRPr kumimoji="1" lang="en-US" altLang="zh-HK" dirty="0"/>
          </a:p>
          <a:p>
            <a:pPr marL="0" indent="0">
              <a:buNone/>
            </a:pPr>
            <a:endParaRPr kumimoji="1" lang="zh-HK" altLang="en-US" dirty="0"/>
          </a:p>
        </p:txBody>
      </p:sp>
      <p:sp>
        <p:nvSpPr>
          <p:cNvPr id="6" name="文字方塊 2">
            <a:extLst>
              <a:ext uri="{FF2B5EF4-FFF2-40B4-BE49-F238E27FC236}">
                <a16:creationId xmlns:a16="http://schemas.microsoft.com/office/drawing/2014/main" id="{B87BA296-4EDD-8A66-FDFD-E4AE72126BC4}"/>
              </a:ext>
            </a:extLst>
          </p:cNvPr>
          <p:cNvSpPr txBox="1">
            <a:spLocks noChangeArrowheads="1"/>
          </p:cNvSpPr>
          <p:nvPr/>
        </p:nvSpPr>
        <p:spPr bwMode="auto">
          <a:xfrm>
            <a:off x="414623" y="1580980"/>
            <a:ext cx="8307345" cy="120032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r>
              <a:rPr lang="en-US" sz="2400" kern="100" dirty="0">
                <a:solidFill>
                  <a:srgbClr val="000000"/>
                </a:solidFill>
                <a:effectLst/>
                <a:latin typeface="Times New Roman" panose="02020603050405020304" pitchFamily="18" charset="0"/>
                <a:ea typeface="標楷體" panose="02010601000101010101" pitchFamily="2" charset="-120"/>
                <a:cs typeface="新細明體" panose="02020500000000000000" pitchFamily="18" charset="-120"/>
              </a:rPr>
              <a:t>1. </a:t>
            </a:r>
            <a:r>
              <a:rPr lang="zh-HK" sz="2400" kern="100" dirty="0">
                <a:solidFill>
                  <a:srgbClr val="000000"/>
                </a:solidFill>
                <a:effectLst/>
                <a:latin typeface="Times New Roman" panose="02020603050405020304" pitchFamily="18" charset="0"/>
                <a:ea typeface="標楷體" panose="02010601000101010101" pitchFamily="2" charset="-120"/>
                <a:cs typeface="新細明體" panose="02020500000000000000" pitchFamily="18" charset="-120"/>
              </a:rPr>
              <a:t>公元</a:t>
            </a:r>
            <a:r>
              <a:rPr lang="en-US" sz="2400" kern="100" dirty="0">
                <a:solidFill>
                  <a:srgbClr val="000000"/>
                </a:solidFill>
                <a:effectLst/>
                <a:latin typeface="Times New Roman" panose="02020603050405020304" pitchFamily="18" charset="0"/>
                <a:ea typeface="標楷體" panose="02010601000101010101" pitchFamily="2" charset="-120"/>
                <a:cs typeface="新細明體" panose="02020500000000000000" pitchFamily="18" charset="-120"/>
              </a:rPr>
              <a:t>1125</a:t>
            </a:r>
            <a:r>
              <a:rPr lang="zh-HK" sz="2400" kern="100" dirty="0">
                <a:solidFill>
                  <a:srgbClr val="000000"/>
                </a:solidFill>
                <a:effectLst/>
                <a:latin typeface="Times New Roman" panose="02020603050405020304" pitchFamily="18" charset="0"/>
                <a:ea typeface="標楷體" panose="02010601000101010101" pitchFamily="2" charset="-120"/>
                <a:cs typeface="新細明體" panose="02020500000000000000" pitchFamily="18" charset="-120"/>
              </a:rPr>
              <a:t>年，北宋皇帝聯金滅遼。</a:t>
            </a:r>
            <a:r>
              <a:rPr lang="en-US" sz="2400" kern="100" dirty="0">
                <a:solidFill>
                  <a:srgbClr val="000000"/>
                </a:solidFill>
                <a:effectLst/>
                <a:latin typeface="Times New Roman" panose="02020603050405020304" pitchFamily="18" charset="0"/>
                <a:ea typeface="標楷體" panose="02010601000101010101" pitchFamily="2" charset="-120"/>
                <a:cs typeface="新細明體" panose="02020500000000000000" pitchFamily="18" charset="-120"/>
              </a:rPr>
              <a:t>(Emperor of the Northern Song Dynasty formed an alliance with </a:t>
            </a:r>
            <a:r>
              <a:rPr lang="en-US" sz="2400" kern="100" dirty="0" err="1">
                <a:solidFill>
                  <a:srgbClr val="000000"/>
                </a:solidFill>
                <a:effectLst/>
                <a:latin typeface="Times New Roman" panose="02020603050405020304" pitchFamily="18" charset="0"/>
                <a:ea typeface="標楷體" panose="02010601000101010101" pitchFamily="2" charset="-120"/>
                <a:cs typeface="新細明體" panose="02020500000000000000" pitchFamily="18" charset="-120"/>
              </a:rPr>
              <a:t>Jin</a:t>
            </a:r>
            <a:r>
              <a:rPr lang="en-US" sz="2400" kern="100" dirty="0">
                <a:solidFill>
                  <a:srgbClr val="000000"/>
                </a:solidFill>
                <a:effectLst/>
                <a:latin typeface="Times New Roman" panose="02020603050405020304" pitchFamily="18" charset="0"/>
                <a:ea typeface="標楷體" panose="02010601000101010101" pitchFamily="2" charset="-120"/>
                <a:cs typeface="新細明體" panose="02020500000000000000" pitchFamily="18" charset="-120"/>
              </a:rPr>
              <a:t> to conquer the Liao in 1125.)</a:t>
            </a:r>
            <a:endParaRPr lang="zh-TW" sz="2400" kern="100" dirty="0">
              <a:effectLst/>
              <a:latin typeface="Times New Roman" panose="02020603050405020304" pitchFamily="18" charset="0"/>
              <a:ea typeface="新細明體" panose="02020500000000000000" pitchFamily="18" charset="-120"/>
              <a:cs typeface="新細明體" panose="02020500000000000000" pitchFamily="18" charset="-120"/>
            </a:endParaRPr>
          </a:p>
        </p:txBody>
      </p:sp>
      <p:sp>
        <p:nvSpPr>
          <p:cNvPr id="9" name="向下箭號 8">
            <a:extLst>
              <a:ext uri="{FF2B5EF4-FFF2-40B4-BE49-F238E27FC236}">
                <a16:creationId xmlns:a16="http://schemas.microsoft.com/office/drawing/2014/main" id="{735FE1B1-AE49-6418-C553-F7C54CDE742E}"/>
              </a:ext>
            </a:extLst>
          </p:cNvPr>
          <p:cNvSpPr/>
          <p:nvPr/>
        </p:nvSpPr>
        <p:spPr>
          <a:xfrm>
            <a:off x="4197970" y="2852867"/>
            <a:ext cx="605481" cy="383060"/>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11" name="文字方塊 2">
            <a:extLst>
              <a:ext uri="{FF2B5EF4-FFF2-40B4-BE49-F238E27FC236}">
                <a16:creationId xmlns:a16="http://schemas.microsoft.com/office/drawing/2014/main" id="{B2120911-9E94-1252-2172-1459494694C7}"/>
              </a:ext>
            </a:extLst>
          </p:cNvPr>
          <p:cNvSpPr txBox="1">
            <a:spLocks noChangeArrowheads="1"/>
          </p:cNvSpPr>
          <p:nvPr/>
        </p:nvSpPr>
        <p:spPr bwMode="auto">
          <a:xfrm>
            <a:off x="422032" y="3306873"/>
            <a:ext cx="8285721" cy="156966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r>
              <a:rPr lang="en-US" sz="2400" kern="100" dirty="0">
                <a:solidFill>
                  <a:srgbClr val="000000"/>
                </a:solidFill>
                <a:effectLst/>
                <a:latin typeface="Times New Roman" panose="02020603050405020304" pitchFamily="18" charset="0"/>
                <a:ea typeface="標楷體" panose="02010601000101010101" pitchFamily="2" charset="-120"/>
                <a:cs typeface="新細明體" panose="02020500000000000000" pitchFamily="18" charset="-120"/>
              </a:rPr>
              <a:t>2. </a:t>
            </a:r>
            <a:r>
              <a:rPr lang="zh-TW" sz="2400" kern="100" dirty="0">
                <a:solidFill>
                  <a:srgbClr val="000000"/>
                </a:solidFill>
                <a:effectLst/>
                <a:latin typeface="Times New Roman" panose="02020603050405020304" pitchFamily="18" charset="0"/>
                <a:ea typeface="標楷體" panose="02010601000101010101" pitchFamily="2" charset="-120"/>
                <a:cs typeface="新細明體" panose="02020500000000000000" pitchFamily="18" charset="-120"/>
              </a:rPr>
              <a:t>公元</a:t>
            </a:r>
            <a:r>
              <a:rPr lang="en-US" sz="2400" kern="100" dirty="0">
                <a:solidFill>
                  <a:srgbClr val="000000"/>
                </a:solidFill>
                <a:effectLst/>
                <a:latin typeface="Times New Roman" panose="02020603050405020304" pitchFamily="18" charset="0"/>
                <a:ea typeface="標楷體" panose="02010601000101010101" pitchFamily="2" charset="-120"/>
                <a:cs typeface="新細明體" panose="02020500000000000000" pitchFamily="18" charset="-120"/>
              </a:rPr>
              <a:t>1125</a:t>
            </a:r>
            <a:r>
              <a:rPr lang="zh-TW" sz="2400" kern="100" dirty="0">
                <a:solidFill>
                  <a:srgbClr val="000000"/>
                </a:solidFill>
                <a:effectLst/>
                <a:latin typeface="Times New Roman" panose="02020603050405020304" pitchFamily="18" charset="0"/>
                <a:ea typeface="標楷體" panose="02010601000101010101" pitchFamily="2" charset="-120"/>
                <a:cs typeface="新細明體" panose="02020500000000000000" pitchFamily="18" charset="-120"/>
              </a:rPr>
              <a:t>及</a:t>
            </a:r>
            <a:r>
              <a:rPr lang="en-US" sz="2400" kern="100" dirty="0">
                <a:solidFill>
                  <a:srgbClr val="000000"/>
                </a:solidFill>
                <a:effectLst/>
                <a:latin typeface="Times New Roman" panose="02020603050405020304" pitchFamily="18" charset="0"/>
                <a:ea typeface="標楷體" panose="02010601000101010101" pitchFamily="2" charset="-120"/>
                <a:cs typeface="新細明體" panose="02020500000000000000" pitchFamily="18" charset="-120"/>
              </a:rPr>
              <a:t>1127</a:t>
            </a:r>
            <a:r>
              <a:rPr lang="zh-TW" sz="2400" kern="100" dirty="0">
                <a:solidFill>
                  <a:srgbClr val="000000"/>
                </a:solidFill>
                <a:effectLst/>
                <a:latin typeface="Times New Roman" panose="02020603050405020304" pitchFamily="18" charset="0"/>
                <a:ea typeface="標楷體" panose="02010601000101010101" pitchFamily="2" charset="-120"/>
                <a:cs typeface="新細明體" panose="02020500000000000000" pitchFamily="18" charset="-120"/>
              </a:rPr>
              <a:t>年，宋金大戰。金攻佔首都，並俘虜宋帝。北宋滅亡。</a:t>
            </a:r>
            <a:r>
              <a:rPr lang="en-US" sz="2400" kern="100" dirty="0">
                <a:solidFill>
                  <a:srgbClr val="000000"/>
                </a:solidFill>
                <a:effectLst/>
                <a:latin typeface="Times New Roman" panose="02020603050405020304" pitchFamily="18" charset="0"/>
                <a:ea typeface="標楷體" panose="02010601000101010101" pitchFamily="2" charset="-120"/>
                <a:cs typeface="新細明體" panose="02020500000000000000" pitchFamily="18" charset="-120"/>
              </a:rPr>
              <a:t>(In 1125 and 1127, wars between </a:t>
            </a:r>
            <a:r>
              <a:rPr lang="en-US" sz="2400" kern="100" dirty="0" err="1">
                <a:solidFill>
                  <a:srgbClr val="000000"/>
                </a:solidFill>
                <a:effectLst/>
                <a:latin typeface="Times New Roman" panose="02020603050405020304" pitchFamily="18" charset="0"/>
                <a:ea typeface="標楷體" panose="02010601000101010101" pitchFamily="2" charset="-120"/>
                <a:cs typeface="新細明體" panose="02020500000000000000" pitchFamily="18" charset="-120"/>
              </a:rPr>
              <a:t>Jin</a:t>
            </a:r>
            <a:r>
              <a:rPr lang="en-US" sz="2400" kern="100" dirty="0">
                <a:solidFill>
                  <a:srgbClr val="000000"/>
                </a:solidFill>
                <a:effectLst/>
                <a:latin typeface="Times New Roman" panose="02020603050405020304" pitchFamily="18" charset="0"/>
                <a:ea typeface="標楷體" panose="02010601000101010101" pitchFamily="2" charset="-120"/>
                <a:cs typeface="新細明體" panose="02020500000000000000" pitchFamily="18" charset="-120"/>
              </a:rPr>
              <a:t> and Song happened. </a:t>
            </a:r>
            <a:r>
              <a:rPr lang="en-US" sz="2400" kern="100" dirty="0" err="1">
                <a:solidFill>
                  <a:srgbClr val="000000"/>
                </a:solidFill>
                <a:effectLst/>
                <a:latin typeface="Times New Roman" panose="02020603050405020304" pitchFamily="18" charset="0"/>
                <a:ea typeface="標楷體" panose="02010601000101010101" pitchFamily="2" charset="-120"/>
                <a:cs typeface="新細明體" panose="02020500000000000000" pitchFamily="18" charset="-120"/>
              </a:rPr>
              <a:t>Jin</a:t>
            </a:r>
            <a:r>
              <a:rPr lang="en-US" sz="2400" kern="100" dirty="0">
                <a:solidFill>
                  <a:srgbClr val="000000"/>
                </a:solidFill>
                <a:effectLst/>
                <a:latin typeface="Times New Roman" panose="02020603050405020304" pitchFamily="18" charset="0"/>
                <a:ea typeface="標楷體" panose="02010601000101010101" pitchFamily="2" charset="-120"/>
                <a:cs typeface="新細明體" panose="02020500000000000000" pitchFamily="18" charset="-120"/>
              </a:rPr>
              <a:t> captured the capital of Song and its emperors. The Northern Song Dynasty collapsed.)</a:t>
            </a:r>
            <a:endParaRPr lang="zh-TW" sz="2400" kern="100" dirty="0">
              <a:effectLst/>
              <a:latin typeface="Times New Roman" panose="02020603050405020304" pitchFamily="18" charset="0"/>
              <a:ea typeface="新細明體" panose="02020500000000000000" pitchFamily="18" charset="-120"/>
              <a:cs typeface="新細明體" panose="02020500000000000000" pitchFamily="18" charset="-120"/>
            </a:endParaRPr>
          </a:p>
        </p:txBody>
      </p:sp>
      <p:sp>
        <p:nvSpPr>
          <p:cNvPr id="4" name="Slide Number Placeholder 3"/>
          <p:cNvSpPr>
            <a:spLocks noGrp="1"/>
          </p:cNvSpPr>
          <p:nvPr>
            <p:ph type="sldNum" sz="quarter" idx="12"/>
          </p:nvPr>
        </p:nvSpPr>
        <p:spPr/>
        <p:txBody>
          <a:bodyPr/>
          <a:lstStyle/>
          <a:p>
            <a:fld id="{2729EEE3-0DB2-A54F-A712-C3D8D0C1A6BC}" type="slidenum">
              <a:rPr kumimoji="1" lang="zh-HK" altLang="en-US" smtClean="0"/>
              <a:t>50</a:t>
            </a:fld>
            <a:endParaRPr kumimoji="1" lang="zh-HK" altLang="en-US"/>
          </a:p>
        </p:txBody>
      </p:sp>
      <p:sp>
        <p:nvSpPr>
          <p:cNvPr id="8" name="向下箭號 8">
            <a:extLst>
              <a:ext uri="{FF2B5EF4-FFF2-40B4-BE49-F238E27FC236}">
                <a16:creationId xmlns:a16="http://schemas.microsoft.com/office/drawing/2014/main" id="{735FE1B1-AE49-6418-C553-F7C54CDE742E}"/>
              </a:ext>
            </a:extLst>
          </p:cNvPr>
          <p:cNvSpPr/>
          <p:nvPr/>
        </p:nvSpPr>
        <p:spPr>
          <a:xfrm>
            <a:off x="4254742" y="4947480"/>
            <a:ext cx="605481" cy="383060"/>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5" name="Rectangle 4"/>
          <p:cNvSpPr/>
          <p:nvPr/>
        </p:nvSpPr>
        <p:spPr>
          <a:xfrm>
            <a:off x="422032" y="5450885"/>
            <a:ext cx="8449406" cy="1200329"/>
          </a:xfrm>
          <a:prstGeom prst="rect">
            <a:avLst/>
          </a:prstGeom>
          <a:ln>
            <a:solidFill>
              <a:schemeClr val="tx1"/>
            </a:solidFill>
          </a:ln>
        </p:spPr>
        <p:txBody>
          <a:bodyPr wrap="square">
            <a:spAutoFit/>
          </a:bodyPr>
          <a:lstStyle/>
          <a:p>
            <a:r>
              <a:rPr lang="en-US" altLang="zh-HK" sz="2400" kern="100" dirty="0">
                <a:solidFill>
                  <a:srgbClr val="000000"/>
                </a:solidFill>
                <a:latin typeface="Times New Roman" panose="02020603050405020304" pitchFamily="18" charset="0"/>
                <a:ea typeface="標楷體" panose="02010601000101010101" pitchFamily="2" charset="-120"/>
                <a:cs typeface="新細明體" panose="02020500000000000000" pitchFamily="18" charset="-120"/>
              </a:rPr>
              <a:t>3. </a:t>
            </a:r>
            <a:r>
              <a:rPr lang="zh-TW" altLang="zh-HK" sz="2400" kern="100" dirty="0">
                <a:solidFill>
                  <a:srgbClr val="000000"/>
                </a:solidFill>
                <a:latin typeface="Times New Roman" panose="02020603050405020304" pitchFamily="18" charset="0"/>
                <a:ea typeface="標楷體" panose="02010601000101010101" pitchFamily="2" charset="-120"/>
                <a:cs typeface="新細明體" panose="02020500000000000000" pitchFamily="18" charset="-120"/>
              </a:rPr>
              <a:t>公元</a:t>
            </a:r>
            <a:r>
              <a:rPr lang="en-US" altLang="zh-HK" sz="2400" kern="100" dirty="0">
                <a:solidFill>
                  <a:srgbClr val="000000"/>
                </a:solidFill>
                <a:latin typeface="Times New Roman" panose="02020603050405020304" pitchFamily="18" charset="0"/>
                <a:ea typeface="標楷體" panose="02010601000101010101" pitchFamily="2" charset="-120"/>
                <a:cs typeface="新細明體" panose="02020500000000000000" pitchFamily="18" charset="-120"/>
              </a:rPr>
              <a:t>1127</a:t>
            </a:r>
            <a:r>
              <a:rPr lang="zh-TW" altLang="zh-HK" sz="2400" kern="100" dirty="0">
                <a:solidFill>
                  <a:srgbClr val="000000"/>
                </a:solidFill>
                <a:latin typeface="Times New Roman" panose="02020603050405020304" pitchFamily="18" charset="0"/>
                <a:ea typeface="標楷體" panose="02010601000101010101" pitchFamily="2" charset="-120"/>
                <a:cs typeface="新細明體" panose="02020500000000000000" pitchFamily="18" charset="-120"/>
              </a:rPr>
              <a:t>年，趙構成為新皇帝，建立南宋。</a:t>
            </a:r>
            <a:r>
              <a:rPr lang="en-US" altLang="zh-HK" sz="2400" kern="100" dirty="0">
                <a:solidFill>
                  <a:srgbClr val="000000"/>
                </a:solidFill>
                <a:latin typeface="Times New Roman" panose="02020603050405020304" pitchFamily="18" charset="0"/>
                <a:ea typeface="標楷體" panose="02010601000101010101" pitchFamily="2" charset="-120"/>
                <a:cs typeface="新細明體" panose="02020500000000000000" pitchFamily="18" charset="-120"/>
              </a:rPr>
              <a:t>(Zhao Gou became the new emperor and the Southern Song Dynasty was founded in 1127.)</a:t>
            </a:r>
            <a:endParaRPr lang="zh-HK" altLang="en-US" sz="2400" kern="100" dirty="0">
              <a:solidFill>
                <a:srgbClr val="000000"/>
              </a:solidFill>
              <a:latin typeface="Times New Roman" panose="02020603050405020304" pitchFamily="18" charset="0"/>
              <a:ea typeface="標楷體" panose="02010601000101010101" pitchFamily="2" charset="-120"/>
              <a:cs typeface="新細明體" panose="02020500000000000000" pitchFamily="18" charset="-120"/>
            </a:endParaRPr>
          </a:p>
        </p:txBody>
      </p:sp>
    </p:spTree>
    <p:extLst>
      <p:ext uri="{BB962C8B-B14F-4D97-AF65-F5344CB8AC3E}">
        <p14:creationId xmlns:p14="http://schemas.microsoft.com/office/powerpoint/2010/main" val="33521316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5E70A883-29F1-74C4-B375-CC2FD5B26065}"/>
              </a:ext>
            </a:extLst>
          </p:cNvPr>
          <p:cNvSpPr>
            <a:spLocks noGrp="1"/>
          </p:cNvSpPr>
          <p:nvPr>
            <p:ph idx="1"/>
          </p:nvPr>
        </p:nvSpPr>
        <p:spPr>
          <a:xfrm>
            <a:off x="628650" y="336824"/>
            <a:ext cx="7886700" cy="640442"/>
          </a:xfrm>
        </p:spPr>
        <p:txBody>
          <a:bodyPr>
            <a:normAutofit/>
          </a:bodyPr>
          <a:lstStyle/>
          <a:p>
            <a:pPr marL="0" indent="0">
              <a:buNone/>
            </a:pPr>
            <a:r>
              <a:rPr lang="zh-HK" altLang="zh-HK" sz="2000" dirty="0"/>
              <a:t>根據資料三，回答以下問題。</a:t>
            </a:r>
            <a:r>
              <a:rPr lang="en-US" altLang="zh-HK" sz="2000" dirty="0"/>
              <a:t>(Study Source C, and answer the questions.)</a:t>
            </a:r>
            <a:endParaRPr lang="zh-TW" altLang="zh-HK" sz="2000" dirty="0"/>
          </a:p>
          <a:p>
            <a:pPr marL="0" indent="0">
              <a:buNone/>
            </a:pPr>
            <a:endParaRPr lang="zh-TW" altLang="zh-HK" dirty="0"/>
          </a:p>
          <a:p>
            <a:endParaRPr kumimoji="1" lang="zh-HK" altLang="en-US" dirty="0"/>
          </a:p>
        </p:txBody>
      </p:sp>
      <p:sp>
        <p:nvSpPr>
          <p:cNvPr id="4" name="矩形 3">
            <a:extLst>
              <a:ext uri="{FF2B5EF4-FFF2-40B4-BE49-F238E27FC236}">
                <a16:creationId xmlns:a16="http://schemas.microsoft.com/office/drawing/2014/main" id="{1A33DA4A-00EF-4FDD-9618-2FF86E8D86F4}"/>
              </a:ext>
            </a:extLst>
          </p:cNvPr>
          <p:cNvSpPr/>
          <p:nvPr/>
        </p:nvSpPr>
        <p:spPr>
          <a:xfrm>
            <a:off x="6037501" y="2286000"/>
            <a:ext cx="1055277" cy="2748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5" name="矩形 4">
            <a:extLst>
              <a:ext uri="{FF2B5EF4-FFF2-40B4-BE49-F238E27FC236}">
                <a16:creationId xmlns:a16="http://schemas.microsoft.com/office/drawing/2014/main" id="{6C4C406C-5092-5DA6-8434-598EAFD7C7D4}"/>
              </a:ext>
            </a:extLst>
          </p:cNvPr>
          <p:cNvSpPr/>
          <p:nvPr/>
        </p:nvSpPr>
        <p:spPr>
          <a:xfrm>
            <a:off x="1209675" y="2914640"/>
            <a:ext cx="1892300" cy="3810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6" name="矩形 5">
            <a:extLst>
              <a:ext uri="{FF2B5EF4-FFF2-40B4-BE49-F238E27FC236}">
                <a16:creationId xmlns:a16="http://schemas.microsoft.com/office/drawing/2014/main" id="{F18A1580-B3F2-A12D-E6D8-B5A6977A55B6}"/>
              </a:ext>
            </a:extLst>
          </p:cNvPr>
          <p:cNvSpPr/>
          <p:nvPr/>
        </p:nvSpPr>
        <p:spPr>
          <a:xfrm>
            <a:off x="628650" y="4829086"/>
            <a:ext cx="1162050" cy="3015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7" name="文字方塊 6">
            <a:extLst>
              <a:ext uri="{FF2B5EF4-FFF2-40B4-BE49-F238E27FC236}">
                <a16:creationId xmlns:a16="http://schemas.microsoft.com/office/drawing/2014/main" id="{EC0EC737-FF05-5F02-1798-EA9D28D873BD}"/>
              </a:ext>
            </a:extLst>
          </p:cNvPr>
          <p:cNvSpPr txBox="1"/>
          <p:nvPr/>
        </p:nvSpPr>
        <p:spPr>
          <a:xfrm>
            <a:off x="628650" y="4153530"/>
            <a:ext cx="7747000" cy="2215991"/>
          </a:xfrm>
          <a:prstGeom prst="rect">
            <a:avLst/>
          </a:prstGeom>
          <a:noFill/>
        </p:spPr>
        <p:txBody>
          <a:bodyPr wrap="square" rtlCol="0">
            <a:spAutoFit/>
          </a:bodyPr>
          <a:lstStyle/>
          <a:p>
            <a:r>
              <a:rPr lang="en-US" altLang="zh-HK" sz="2000" dirty="0"/>
              <a:t>4. </a:t>
            </a:r>
            <a:r>
              <a:rPr lang="zh-HK" altLang="zh-HK" sz="2000" dirty="0"/>
              <a:t>北宋亡於哪個邊</a:t>
            </a:r>
            <a:r>
              <a:rPr lang="zh-TW" altLang="zh-HK" sz="2000" dirty="0"/>
              <a:t>境</a:t>
            </a:r>
            <a:r>
              <a:rPr lang="zh-HK" altLang="zh-HK" sz="2000" dirty="0"/>
              <a:t>民族？試圈出答案。</a:t>
            </a:r>
            <a:r>
              <a:rPr lang="en-US" altLang="zh-HK" sz="2000" dirty="0"/>
              <a:t>(Which of the following ethnic group conquered the Northern Song Dynasty? Circle your answer.)  </a:t>
            </a:r>
            <a:endParaRPr lang="zh-TW" altLang="zh-HK" sz="2000" dirty="0"/>
          </a:p>
          <a:p>
            <a:r>
              <a:rPr lang="en-US" altLang="zh-HK" sz="2000" dirty="0"/>
              <a:t>A. </a:t>
            </a:r>
            <a:r>
              <a:rPr lang="zh-HK" altLang="en-US" sz="2000" dirty="0"/>
              <a:t>金 </a:t>
            </a:r>
            <a:r>
              <a:rPr lang="en-US" altLang="zh-HK" sz="2000" dirty="0"/>
              <a:t>(</a:t>
            </a:r>
            <a:r>
              <a:rPr lang="en-US" altLang="zh-HK" sz="2000" dirty="0" err="1"/>
              <a:t>Jin</a:t>
            </a:r>
            <a:r>
              <a:rPr lang="en-US" altLang="zh-HK" sz="2000" dirty="0"/>
              <a:t>)</a:t>
            </a:r>
          </a:p>
          <a:p>
            <a:r>
              <a:rPr lang="en-US" altLang="zh-HK" sz="2000" dirty="0"/>
              <a:t>B. </a:t>
            </a:r>
            <a:r>
              <a:rPr lang="zh-HK" altLang="zh-HK" sz="2000" dirty="0"/>
              <a:t>遼</a:t>
            </a:r>
            <a:r>
              <a:rPr lang="en-US" altLang="zh-HK" sz="2000" dirty="0"/>
              <a:t>(Liao)</a:t>
            </a:r>
            <a:endParaRPr lang="zh-TW" altLang="zh-HK" sz="2000" dirty="0"/>
          </a:p>
          <a:p>
            <a:r>
              <a:rPr lang="en-US" altLang="zh-HK" sz="2000" dirty="0"/>
              <a:t>C. </a:t>
            </a:r>
            <a:r>
              <a:rPr lang="zh-HK" altLang="zh-HK" sz="2000" dirty="0"/>
              <a:t>西夏</a:t>
            </a:r>
            <a:r>
              <a:rPr lang="en-US" altLang="zh-HK" sz="2000" dirty="0"/>
              <a:t>(Western Xia)</a:t>
            </a:r>
            <a:endParaRPr lang="zh-TW" altLang="zh-HK" sz="2000" dirty="0"/>
          </a:p>
          <a:p>
            <a:r>
              <a:rPr lang="en-US" altLang="zh-HK" sz="2000" dirty="0"/>
              <a:t>D. </a:t>
            </a:r>
            <a:r>
              <a:rPr lang="zh-HK" altLang="zh-HK" sz="2000" dirty="0"/>
              <a:t>蒙古</a:t>
            </a:r>
            <a:r>
              <a:rPr lang="en-US" altLang="zh-HK" sz="2000" dirty="0"/>
              <a:t>(Mongol)</a:t>
            </a:r>
            <a:endParaRPr lang="zh-TW" altLang="zh-HK" sz="2000" dirty="0"/>
          </a:p>
          <a:p>
            <a:endParaRPr kumimoji="1" lang="zh-HK" altLang="en-US" dirty="0"/>
          </a:p>
        </p:txBody>
      </p:sp>
      <p:sp>
        <p:nvSpPr>
          <p:cNvPr id="2" name="文字方塊 1">
            <a:extLst>
              <a:ext uri="{FF2B5EF4-FFF2-40B4-BE49-F238E27FC236}">
                <a16:creationId xmlns:a16="http://schemas.microsoft.com/office/drawing/2014/main" id="{9FA6876B-DB9C-082F-DAA7-40FA1CEE307C}"/>
              </a:ext>
            </a:extLst>
          </p:cNvPr>
          <p:cNvSpPr txBox="1"/>
          <p:nvPr/>
        </p:nvSpPr>
        <p:spPr>
          <a:xfrm>
            <a:off x="628650" y="1329221"/>
            <a:ext cx="7886700" cy="2831544"/>
          </a:xfrm>
          <a:prstGeom prst="rect">
            <a:avLst/>
          </a:prstGeom>
          <a:noFill/>
        </p:spPr>
        <p:txBody>
          <a:bodyPr wrap="square" rtlCol="0">
            <a:spAutoFit/>
          </a:bodyPr>
          <a:lstStyle/>
          <a:p>
            <a:r>
              <a:rPr lang="en-US" altLang="zh-HK" sz="2000" dirty="0"/>
              <a:t>3. </a:t>
            </a:r>
            <a:r>
              <a:rPr lang="zh-TW" altLang="zh-HK" sz="2000" dirty="0"/>
              <a:t>北宋</a:t>
            </a:r>
            <a:r>
              <a:rPr lang="zh-HK" altLang="zh-HK" sz="2000" dirty="0"/>
              <a:t>皇帝</a:t>
            </a:r>
            <a:r>
              <a:rPr lang="zh-TW" altLang="zh-HK" sz="2000" dirty="0"/>
              <a:t>聯金滅遼有何壞處？</a:t>
            </a:r>
            <a:r>
              <a:rPr lang="zh-HK" altLang="zh-HK" sz="2000" dirty="0"/>
              <a:t>試圈出答案。</a:t>
            </a:r>
            <a:r>
              <a:rPr lang="en-US" altLang="zh-HK" sz="2000" dirty="0"/>
              <a:t>(What was the disadvantage of the emperor of the Northern Song Dynasty in forming an alliance with </a:t>
            </a:r>
            <a:r>
              <a:rPr lang="en-US" altLang="zh-HK" sz="2000" dirty="0" err="1"/>
              <a:t>Jin</a:t>
            </a:r>
            <a:r>
              <a:rPr lang="en-US" altLang="zh-HK" sz="2000" dirty="0"/>
              <a:t>? Circle your answer.)</a:t>
            </a:r>
            <a:endParaRPr lang="zh-TW" altLang="zh-HK" sz="2000" dirty="0"/>
          </a:p>
          <a:p>
            <a:r>
              <a:rPr lang="zh-TW" altLang="zh-HK" sz="2000" dirty="0"/>
              <a:t>在宋金聯合滅遼的過程中，</a:t>
            </a:r>
            <a:r>
              <a:rPr lang="zh-HK" altLang="zh-HK" sz="2000" dirty="0"/>
              <a:t>金朝統治者</a:t>
            </a:r>
            <a:r>
              <a:rPr lang="zh-TW" altLang="zh-HK" sz="2000" dirty="0"/>
              <a:t>看到宋朝</a:t>
            </a:r>
            <a:r>
              <a:rPr lang="zh-HK" altLang="zh-HK" sz="2000" dirty="0"/>
              <a:t>軍事力弱</a:t>
            </a:r>
            <a:r>
              <a:rPr lang="en-US" altLang="zh-HK" sz="2000" dirty="0"/>
              <a:t> / </a:t>
            </a:r>
            <a:r>
              <a:rPr lang="zh-HK" altLang="zh-HK" sz="2000" dirty="0"/>
              <a:t>文化衰</a:t>
            </a:r>
            <a:r>
              <a:rPr lang="zh-TW" altLang="zh-HK" sz="2000" dirty="0"/>
              <a:t>落 </a:t>
            </a:r>
            <a:r>
              <a:rPr lang="zh-HK" altLang="zh-HK" sz="2000" dirty="0"/>
              <a:t>，故金朝破</a:t>
            </a:r>
            <a:r>
              <a:rPr lang="zh-TW" altLang="zh-HK" sz="2000" dirty="0"/>
              <a:t>壞</a:t>
            </a:r>
            <a:r>
              <a:rPr lang="zh-HK" altLang="zh-HK" sz="2000" dirty="0"/>
              <a:t>盟約，向北宋發動戰爭。</a:t>
            </a:r>
            <a:endParaRPr lang="en-US" altLang="zh-HK" sz="2000" dirty="0"/>
          </a:p>
          <a:p>
            <a:r>
              <a:rPr lang="en-US" altLang="zh-HK" sz="2000" dirty="0"/>
              <a:t>(The military weakness / cultural decline of the Song army was observed by </a:t>
            </a:r>
            <a:r>
              <a:rPr lang="en-US" altLang="zh-HK" sz="2000" dirty="0" err="1"/>
              <a:t>Jin</a:t>
            </a:r>
            <a:r>
              <a:rPr lang="en-US" altLang="zh-HK" sz="2000" dirty="0"/>
              <a:t> during the joint military campaign. Hence </a:t>
            </a:r>
            <a:r>
              <a:rPr lang="en-US" altLang="zh-HK" sz="2000" dirty="0" err="1"/>
              <a:t>Jin</a:t>
            </a:r>
            <a:r>
              <a:rPr lang="en-US" altLang="zh-HK" sz="2000" dirty="0"/>
              <a:t> broke the alliance and began the wars with Song.)</a:t>
            </a:r>
          </a:p>
          <a:p>
            <a:endParaRPr kumimoji="1" lang="zh-HK" altLang="en-US" dirty="0"/>
          </a:p>
        </p:txBody>
      </p:sp>
      <p:sp>
        <p:nvSpPr>
          <p:cNvPr id="8" name="Slide Number Placeholder 7"/>
          <p:cNvSpPr>
            <a:spLocks noGrp="1"/>
          </p:cNvSpPr>
          <p:nvPr>
            <p:ph type="sldNum" sz="quarter" idx="12"/>
          </p:nvPr>
        </p:nvSpPr>
        <p:spPr/>
        <p:txBody>
          <a:bodyPr/>
          <a:lstStyle/>
          <a:p>
            <a:fld id="{2729EEE3-0DB2-A54F-A712-C3D8D0C1A6BC}" type="slidenum">
              <a:rPr kumimoji="1" lang="zh-HK" altLang="en-US" smtClean="0"/>
              <a:t>51</a:t>
            </a:fld>
            <a:endParaRPr kumimoji="1" lang="zh-HK" altLang="en-US"/>
          </a:p>
        </p:txBody>
      </p:sp>
    </p:spTree>
    <p:extLst>
      <p:ext uri="{BB962C8B-B14F-4D97-AF65-F5344CB8AC3E}">
        <p14:creationId xmlns:p14="http://schemas.microsoft.com/office/powerpoint/2010/main" val="3189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398CE69-878A-262A-F021-F414DFD9AD13}"/>
              </a:ext>
            </a:extLst>
          </p:cNvPr>
          <p:cNvSpPr>
            <a:spLocks noGrp="1"/>
          </p:cNvSpPr>
          <p:nvPr>
            <p:ph type="title"/>
          </p:nvPr>
        </p:nvSpPr>
        <p:spPr>
          <a:xfrm>
            <a:off x="353890" y="181339"/>
            <a:ext cx="8436219" cy="1325563"/>
          </a:xfrm>
        </p:spPr>
        <p:txBody>
          <a:bodyPr>
            <a:normAutofit/>
          </a:bodyPr>
          <a:lstStyle/>
          <a:p>
            <a:r>
              <a:rPr lang="en-US" altLang="zh-HK" sz="3200" b="1" dirty="0"/>
              <a:t>II. </a:t>
            </a:r>
            <a:r>
              <a:rPr lang="zh-HK" altLang="zh-HK" sz="3200" b="1" dirty="0"/>
              <a:t>外患與南宋</a:t>
            </a:r>
            <a:r>
              <a:rPr lang="en-US" altLang="zh-HK" sz="3200" b="1" dirty="0"/>
              <a:t>(Foreign invasions and the Southern Song Dynasty)</a:t>
            </a:r>
            <a:r>
              <a:rPr lang="zh-TW" altLang="zh-HK" sz="3200" dirty="0"/>
              <a:t> </a:t>
            </a:r>
            <a:endParaRPr kumimoji="1" lang="zh-HK" altLang="en-US" sz="3200" dirty="0"/>
          </a:p>
        </p:txBody>
      </p:sp>
      <p:sp>
        <p:nvSpPr>
          <p:cNvPr id="3" name="內容版面配置區 2">
            <a:extLst>
              <a:ext uri="{FF2B5EF4-FFF2-40B4-BE49-F238E27FC236}">
                <a16:creationId xmlns:a16="http://schemas.microsoft.com/office/drawing/2014/main" id="{42658EBF-A9FB-F2CC-78C4-F956B6160477}"/>
              </a:ext>
            </a:extLst>
          </p:cNvPr>
          <p:cNvSpPr>
            <a:spLocks noGrp="1"/>
          </p:cNvSpPr>
          <p:nvPr>
            <p:ph idx="1"/>
          </p:nvPr>
        </p:nvSpPr>
        <p:spPr/>
        <p:txBody>
          <a:bodyPr/>
          <a:lstStyle/>
          <a:p>
            <a:pPr marL="0" indent="0">
              <a:buNone/>
            </a:pPr>
            <a:r>
              <a:rPr lang="zh-HK" altLang="zh-HK" sz="2000" b="1" dirty="0"/>
              <a:t>資料四：岳飛</a:t>
            </a:r>
            <a:r>
              <a:rPr lang="en-US" altLang="zh-HK" sz="2000" b="1" dirty="0"/>
              <a:t>(Source D: Yue Fei)  </a:t>
            </a:r>
            <a:endParaRPr lang="zh-TW" altLang="zh-HK" sz="2000" dirty="0"/>
          </a:p>
          <a:p>
            <a:pPr marL="0" indent="0">
              <a:buNone/>
            </a:pPr>
            <a:r>
              <a:rPr lang="zh-HK" altLang="zh-HK" sz="2000" dirty="0"/>
              <a:t>岳飛</a:t>
            </a:r>
            <a:r>
              <a:rPr lang="en-US" altLang="zh-HK" sz="2000" dirty="0"/>
              <a:t>(</a:t>
            </a:r>
            <a:r>
              <a:rPr lang="zh-HK" altLang="zh-HK" sz="2000" dirty="0"/>
              <a:t>公元</a:t>
            </a:r>
            <a:r>
              <a:rPr lang="en-US" altLang="zh-HK" sz="2000" dirty="0"/>
              <a:t>1103-1142</a:t>
            </a:r>
            <a:r>
              <a:rPr lang="zh-HK" altLang="zh-HK" sz="2000" dirty="0"/>
              <a:t>年</a:t>
            </a:r>
            <a:r>
              <a:rPr lang="en-US" altLang="zh-HK" sz="2000" dirty="0"/>
              <a:t>)</a:t>
            </a:r>
            <a:r>
              <a:rPr lang="zh-HK" altLang="zh-HK" sz="2000" dirty="0"/>
              <a:t>是南宋時</a:t>
            </a:r>
            <a:r>
              <a:rPr lang="zh-TW" altLang="zh-HK" sz="2000" dirty="0"/>
              <a:t>期</a:t>
            </a:r>
            <a:r>
              <a:rPr lang="zh-HK" altLang="zh-HK" sz="2000" dirty="0"/>
              <a:t>一名出色的將軍，他一生忠心為國。</a:t>
            </a:r>
            <a:r>
              <a:rPr lang="en-US" altLang="zh-HK" sz="2000" dirty="0"/>
              <a:t>(Yue Fei (1103-1142) was a loyal and outstanding general of the Southern Song Dynasty.)</a:t>
            </a:r>
            <a:endParaRPr lang="zh-TW" altLang="zh-HK" sz="2000" dirty="0"/>
          </a:p>
          <a:p>
            <a:pPr marL="0" indent="0">
              <a:buNone/>
            </a:pPr>
            <a:r>
              <a:rPr lang="en-US" altLang="zh-HK" sz="2000" u="sng" dirty="0">
                <a:hlinkClick r:id="rId2"/>
              </a:rPr>
              <a:t>https://chiculture.org.hk/en/china-five-thousand-years/1911</a:t>
            </a:r>
            <a:r>
              <a:rPr lang="en-US" altLang="zh-HK" sz="2000" dirty="0"/>
              <a:t>(</a:t>
            </a:r>
            <a:r>
              <a:rPr lang="zh-HK" altLang="zh-HK" sz="2000" dirty="0"/>
              <a:t>英文</a:t>
            </a:r>
            <a:r>
              <a:rPr lang="en-US" altLang="zh-HK" sz="2000" dirty="0"/>
              <a:t>English)</a:t>
            </a:r>
            <a:endParaRPr lang="zh-TW" altLang="zh-HK" sz="2000" dirty="0"/>
          </a:p>
          <a:p>
            <a:pPr marL="0" indent="0">
              <a:buNone/>
            </a:pPr>
            <a:r>
              <a:rPr lang="en-US" altLang="zh-HK" sz="2000" u="sng" dirty="0">
                <a:hlinkClick r:id="rId3"/>
              </a:rPr>
              <a:t>https://chiculture.org.hk/tc/china-five-thousand-years/1911</a:t>
            </a:r>
            <a:r>
              <a:rPr lang="en-US" altLang="zh-HK" sz="2000" dirty="0"/>
              <a:t>(</a:t>
            </a:r>
            <a:r>
              <a:rPr lang="zh-HK" altLang="zh-HK" sz="2000" dirty="0"/>
              <a:t>中文</a:t>
            </a:r>
            <a:r>
              <a:rPr lang="en-US" altLang="zh-HK" sz="2000" dirty="0"/>
              <a:t>Chinese)</a:t>
            </a:r>
            <a:endParaRPr lang="zh-TW" altLang="zh-HK" sz="2000" dirty="0"/>
          </a:p>
          <a:p>
            <a:endParaRPr kumimoji="1" lang="zh-HK" altLang="en-US" dirty="0"/>
          </a:p>
        </p:txBody>
      </p:sp>
      <p:pic>
        <p:nvPicPr>
          <p:cNvPr id="4" name="圖片 3">
            <a:extLst>
              <a:ext uri="{FF2B5EF4-FFF2-40B4-BE49-F238E27FC236}">
                <a16:creationId xmlns:a16="http://schemas.microsoft.com/office/drawing/2014/main" id="{3F8A9C06-A246-F89A-C96F-73EB2CFFD0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5325" y="4500829"/>
            <a:ext cx="1514475" cy="1563370"/>
          </a:xfrm>
          <a:prstGeom prst="rect">
            <a:avLst/>
          </a:prstGeom>
        </p:spPr>
      </p:pic>
      <p:pic>
        <p:nvPicPr>
          <p:cNvPr id="5" name="圖片 4">
            <a:extLst>
              <a:ext uri="{FF2B5EF4-FFF2-40B4-BE49-F238E27FC236}">
                <a16:creationId xmlns:a16="http://schemas.microsoft.com/office/drawing/2014/main" id="{166DD45F-6F37-553C-3B62-D0688E9F67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3195" y="4500829"/>
            <a:ext cx="1508760" cy="1533525"/>
          </a:xfrm>
          <a:prstGeom prst="rect">
            <a:avLst/>
          </a:prstGeom>
        </p:spPr>
      </p:pic>
      <p:sp>
        <p:nvSpPr>
          <p:cNvPr id="10" name="文字方塊 9">
            <a:extLst>
              <a:ext uri="{FF2B5EF4-FFF2-40B4-BE49-F238E27FC236}">
                <a16:creationId xmlns:a16="http://schemas.microsoft.com/office/drawing/2014/main" id="{21A444FB-44B0-4C65-6F18-ED1AAAC4BB6B}"/>
              </a:ext>
            </a:extLst>
          </p:cNvPr>
          <p:cNvSpPr txBox="1"/>
          <p:nvPr/>
        </p:nvSpPr>
        <p:spPr>
          <a:xfrm>
            <a:off x="1825325" y="6064199"/>
            <a:ext cx="4872037" cy="338554"/>
          </a:xfrm>
          <a:prstGeom prst="rect">
            <a:avLst/>
          </a:prstGeom>
          <a:noFill/>
        </p:spPr>
        <p:txBody>
          <a:bodyPr wrap="square" rtlCol="0">
            <a:spAutoFit/>
          </a:bodyPr>
          <a:lstStyle/>
          <a:p>
            <a:r>
              <a:rPr kumimoji="1" lang="en-US" altLang="zh-HK" sz="1600" dirty="0"/>
              <a:t>( </a:t>
            </a:r>
            <a:r>
              <a:rPr kumimoji="1" lang="zh-HK" altLang="en-US" sz="1600" dirty="0"/>
              <a:t>英文 </a:t>
            </a:r>
            <a:r>
              <a:rPr kumimoji="1" lang="en-US" altLang="zh-HK" sz="1600" dirty="0"/>
              <a:t>English)                                             (</a:t>
            </a:r>
            <a:r>
              <a:rPr kumimoji="1" lang="zh-HK" altLang="en-US" sz="1600" dirty="0"/>
              <a:t>中文 </a:t>
            </a:r>
            <a:r>
              <a:rPr kumimoji="1" lang="en-US" altLang="zh-HK" sz="1600" dirty="0"/>
              <a:t>Chinese)</a:t>
            </a:r>
            <a:endParaRPr kumimoji="1" lang="zh-HK" altLang="en-US" sz="1600" dirty="0"/>
          </a:p>
        </p:txBody>
      </p:sp>
      <p:sp>
        <p:nvSpPr>
          <p:cNvPr id="6" name="Slide Number Placeholder 5"/>
          <p:cNvSpPr>
            <a:spLocks noGrp="1"/>
          </p:cNvSpPr>
          <p:nvPr>
            <p:ph type="sldNum" sz="quarter" idx="12"/>
          </p:nvPr>
        </p:nvSpPr>
        <p:spPr/>
        <p:txBody>
          <a:bodyPr/>
          <a:lstStyle/>
          <a:p>
            <a:fld id="{2729EEE3-0DB2-A54F-A712-C3D8D0C1A6BC}" type="slidenum">
              <a:rPr kumimoji="1" lang="zh-HK" altLang="en-US" smtClean="0"/>
              <a:t>52</a:t>
            </a:fld>
            <a:endParaRPr kumimoji="1" lang="zh-HK" altLang="en-US"/>
          </a:p>
        </p:txBody>
      </p:sp>
    </p:spTree>
    <p:extLst>
      <p:ext uri="{BB962C8B-B14F-4D97-AF65-F5344CB8AC3E}">
        <p14:creationId xmlns:p14="http://schemas.microsoft.com/office/powerpoint/2010/main" val="16767522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4481E8E-9437-9949-5E7E-70273AEF71CA}"/>
              </a:ext>
            </a:extLst>
          </p:cNvPr>
          <p:cNvSpPr>
            <a:spLocks noGrp="1"/>
          </p:cNvSpPr>
          <p:nvPr>
            <p:ph type="title"/>
          </p:nvPr>
        </p:nvSpPr>
        <p:spPr/>
        <p:txBody>
          <a:bodyPr>
            <a:normAutofit/>
          </a:bodyPr>
          <a:lstStyle/>
          <a:p>
            <a:r>
              <a:rPr lang="zh-HK" altLang="en-US" sz="2800" b="1" dirty="0"/>
              <a:t>資</a:t>
            </a:r>
            <a:r>
              <a:rPr lang="zh-HK" altLang="zh-HK" sz="2800" b="1" dirty="0"/>
              <a:t>料五：南宋與金</a:t>
            </a:r>
            <a:r>
              <a:rPr lang="en-US" altLang="zh-HK" sz="2800" b="1" dirty="0"/>
              <a:t>(Source E: The Southern Song Dynasty and </a:t>
            </a:r>
            <a:r>
              <a:rPr lang="en-US" altLang="zh-HK" sz="2800" b="1" dirty="0" err="1"/>
              <a:t>Jin</a:t>
            </a:r>
            <a:r>
              <a:rPr lang="en-US" altLang="zh-HK" sz="2800" b="1" dirty="0"/>
              <a:t>) </a:t>
            </a:r>
            <a:endParaRPr kumimoji="1" lang="zh-HK" altLang="en-US" sz="2800" dirty="0"/>
          </a:p>
        </p:txBody>
      </p:sp>
      <p:sp>
        <p:nvSpPr>
          <p:cNvPr id="9" name="文字方塊 2">
            <a:extLst>
              <a:ext uri="{FF2B5EF4-FFF2-40B4-BE49-F238E27FC236}">
                <a16:creationId xmlns:a16="http://schemas.microsoft.com/office/drawing/2014/main" id="{E2C6FA6D-8733-8E96-68FF-E9B1898CA09F}"/>
              </a:ext>
            </a:extLst>
          </p:cNvPr>
          <p:cNvSpPr txBox="1">
            <a:spLocks noChangeArrowheads="1"/>
          </p:cNvSpPr>
          <p:nvPr/>
        </p:nvSpPr>
        <p:spPr bwMode="auto">
          <a:xfrm>
            <a:off x="800100" y="1920943"/>
            <a:ext cx="6921500" cy="83099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r>
              <a:rPr lang="zh-HK" sz="1600" kern="100" dirty="0">
                <a:effectLst/>
                <a:latin typeface="Times New Roman" panose="02020603050405020304" pitchFamily="18" charset="0"/>
                <a:ea typeface="標楷體" panose="02010601000101010101" pitchFamily="2" charset="-120"/>
                <a:cs typeface="新細明體" panose="02020500000000000000" pitchFamily="18" charset="-120"/>
              </a:rPr>
              <a:t>公元</a:t>
            </a:r>
            <a:r>
              <a:rPr lang="en-US" sz="1600" kern="100" dirty="0">
                <a:effectLst/>
                <a:latin typeface="Times New Roman" panose="02020603050405020304" pitchFamily="18" charset="0"/>
                <a:ea typeface="標楷體" panose="02010601000101010101" pitchFamily="2" charset="-120"/>
                <a:cs typeface="新細明體" panose="02020500000000000000" pitchFamily="18" charset="-120"/>
              </a:rPr>
              <a:t>1140 </a:t>
            </a:r>
            <a:r>
              <a:rPr lang="zh-HK" sz="1600" kern="100" dirty="0">
                <a:effectLst/>
                <a:latin typeface="Times New Roman" panose="02020603050405020304" pitchFamily="18" charset="0"/>
                <a:ea typeface="標楷體" panose="02010601000101010101" pitchFamily="2" charset="-120"/>
                <a:cs typeface="新細明體" panose="02020500000000000000" pitchFamily="18" charset="-120"/>
              </a:rPr>
              <a:t>年，岳飛帶領軍隊與金兵作戰</a:t>
            </a:r>
            <a:r>
              <a:rPr lang="zh-TW" sz="1600" kern="100" dirty="0">
                <a:effectLst/>
                <a:latin typeface="Times New Roman" panose="02020603050405020304" pitchFamily="18" charset="0"/>
                <a:ea typeface="標楷體" panose="02010601000101010101" pitchFamily="2" charset="-120"/>
                <a:cs typeface="新細明體" panose="02020500000000000000" pitchFamily="18" charset="-120"/>
              </a:rPr>
              <a:t>，</a:t>
            </a:r>
            <a:r>
              <a:rPr lang="zh-HK" sz="1600" kern="100" dirty="0">
                <a:effectLst/>
                <a:latin typeface="Times New Roman" panose="02020603050405020304" pitchFamily="18" charset="0"/>
                <a:ea typeface="標楷體" panose="02010601000101010101" pitchFamily="2" charset="-120"/>
                <a:cs typeface="新細明體" panose="02020500000000000000" pitchFamily="18" charset="-120"/>
              </a:rPr>
              <a:t>收復了許多中原失地。</a:t>
            </a:r>
            <a:r>
              <a:rPr lang="en-US" sz="1600" kern="100" dirty="0">
                <a:effectLst/>
                <a:latin typeface="Times New Roman" panose="02020603050405020304" pitchFamily="18" charset="0"/>
                <a:ea typeface="標楷體" panose="02010601000101010101" pitchFamily="2" charset="-120"/>
                <a:cs typeface="新細明體" panose="02020500000000000000" pitchFamily="18" charset="-120"/>
              </a:rPr>
              <a:t>(In 1140, Yue Fei led his Army to attack the </a:t>
            </a:r>
            <a:r>
              <a:rPr lang="en-US" sz="1600" kern="100" dirty="0" err="1">
                <a:effectLst/>
                <a:latin typeface="Times New Roman" panose="02020603050405020304" pitchFamily="18" charset="0"/>
                <a:ea typeface="標楷體" panose="02010601000101010101" pitchFamily="2" charset="-120"/>
                <a:cs typeface="新細明體" panose="02020500000000000000" pitchFamily="18" charset="-120"/>
              </a:rPr>
              <a:t>Jin</a:t>
            </a:r>
            <a:r>
              <a:rPr lang="en-US" sz="1600" kern="100" dirty="0">
                <a:effectLst/>
                <a:latin typeface="Times New Roman" panose="02020603050405020304" pitchFamily="18" charset="0"/>
                <a:ea typeface="標楷體" panose="02010601000101010101" pitchFamily="2" charset="-120"/>
                <a:cs typeface="新細明體" panose="02020500000000000000" pitchFamily="18" charset="-120"/>
              </a:rPr>
              <a:t> army and recovered many lost territories in the Central Plains.)</a:t>
            </a:r>
            <a:endParaRPr lang="zh-TW" sz="1600" kern="100" dirty="0">
              <a:effectLst/>
              <a:latin typeface="Times New Roman" panose="02020603050405020304" pitchFamily="18" charset="0"/>
              <a:ea typeface="新細明體" panose="02020500000000000000" pitchFamily="18" charset="-120"/>
              <a:cs typeface="新細明體" panose="02020500000000000000" pitchFamily="18" charset="-120"/>
            </a:endParaRPr>
          </a:p>
        </p:txBody>
      </p:sp>
      <p:sp>
        <p:nvSpPr>
          <p:cNvPr id="10" name="向下箭號 9">
            <a:extLst>
              <a:ext uri="{FF2B5EF4-FFF2-40B4-BE49-F238E27FC236}">
                <a16:creationId xmlns:a16="http://schemas.microsoft.com/office/drawing/2014/main" id="{B22CB32B-F7A8-2A18-10E4-1EF83A08FFC9}"/>
              </a:ext>
            </a:extLst>
          </p:cNvPr>
          <p:cNvSpPr/>
          <p:nvPr/>
        </p:nvSpPr>
        <p:spPr>
          <a:xfrm>
            <a:off x="3822338" y="2751940"/>
            <a:ext cx="485587" cy="417037"/>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12" name="文字方塊 2">
            <a:extLst>
              <a:ext uri="{FF2B5EF4-FFF2-40B4-BE49-F238E27FC236}">
                <a16:creationId xmlns:a16="http://schemas.microsoft.com/office/drawing/2014/main" id="{AA36402D-C3D4-D1C4-20E0-7C1233309348}"/>
              </a:ext>
            </a:extLst>
          </p:cNvPr>
          <p:cNvSpPr txBox="1">
            <a:spLocks noChangeArrowheads="1"/>
          </p:cNvSpPr>
          <p:nvPr/>
        </p:nvSpPr>
        <p:spPr bwMode="auto">
          <a:xfrm>
            <a:off x="800100" y="3168977"/>
            <a:ext cx="6921500" cy="175862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r>
              <a:rPr lang="zh-HK" sz="1600" kern="100" dirty="0">
                <a:effectLst/>
                <a:latin typeface="Times New Roman" panose="02020603050405020304" pitchFamily="18" charset="0"/>
                <a:ea typeface="標楷體" panose="02010601000101010101" pitchFamily="2" charset="-120"/>
                <a:cs typeface="新細明體" panose="02020500000000000000" pitchFamily="18" charset="-120"/>
              </a:rPr>
              <a:t>不過，昏庸的南宋皇帝卻與金朝</a:t>
            </a:r>
            <a:r>
              <a:rPr lang="zh-TW" sz="1600" kern="100" dirty="0">
                <a:effectLst/>
                <a:latin typeface="Times New Roman" panose="02020603050405020304" pitchFamily="18" charset="0"/>
                <a:ea typeface="標楷體" panose="02010601000101010101" pitchFamily="2" charset="-120"/>
                <a:cs typeface="新細明體" panose="02020500000000000000" pitchFamily="18" charset="-120"/>
              </a:rPr>
              <a:t>議</a:t>
            </a:r>
            <a:r>
              <a:rPr lang="zh-HK" sz="1600" kern="100" dirty="0">
                <a:effectLst/>
                <a:latin typeface="Times New Roman" panose="02020603050405020304" pitchFamily="18" charset="0"/>
                <a:ea typeface="標楷體" panose="02010601000101010101" pitchFamily="2" charset="-120"/>
                <a:cs typeface="新細明體" panose="02020500000000000000" pitchFamily="18" charset="-120"/>
              </a:rPr>
              <a:t>和，命令岳飛從前線撤兵，又解除了他的兵權。</a:t>
            </a:r>
            <a:r>
              <a:rPr lang="en-US" sz="1600" kern="100" dirty="0">
                <a:effectLst/>
                <a:latin typeface="Times New Roman" panose="02020603050405020304" pitchFamily="18" charset="0"/>
                <a:ea typeface="標楷體" panose="02010601000101010101" pitchFamily="2" charset="-120"/>
                <a:cs typeface="新細明體" panose="02020500000000000000" pitchFamily="18" charset="-120"/>
              </a:rPr>
              <a:t>(However, the incapable emperor of the Southern Song Dynasty made peace with </a:t>
            </a:r>
            <a:r>
              <a:rPr lang="en-US" sz="1600" kern="100" dirty="0" err="1">
                <a:effectLst/>
                <a:latin typeface="Times New Roman" panose="02020603050405020304" pitchFamily="18" charset="0"/>
                <a:ea typeface="標楷體" panose="02010601000101010101" pitchFamily="2" charset="-120"/>
                <a:cs typeface="新細明體" panose="02020500000000000000" pitchFamily="18" charset="-120"/>
              </a:rPr>
              <a:t>Jin</a:t>
            </a:r>
            <a:r>
              <a:rPr lang="en-US" sz="1600" kern="100" dirty="0">
                <a:effectLst/>
                <a:latin typeface="Times New Roman" panose="02020603050405020304" pitchFamily="18" charset="0"/>
                <a:ea typeface="標楷體" panose="02010601000101010101" pitchFamily="2" charset="-120"/>
                <a:cs typeface="新細明體" panose="02020500000000000000" pitchFamily="18" charset="-120"/>
              </a:rPr>
              <a:t> and ordered Yue Fei and his army to withdraw from the frontline and stripped his military power.)</a:t>
            </a:r>
            <a:endParaRPr lang="zh-TW" sz="1600" kern="100" dirty="0">
              <a:effectLst/>
              <a:latin typeface="Times New Roman" panose="02020603050405020304" pitchFamily="18" charset="0"/>
              <a:ea typeface="新細明體" panose="02020500000000000000" pitchFamily="18" charset="-120"/>
              <a:cs typeface="新細明體" panose="02020500000000000000" pitchFamily="18" charset="-120"/>
            </a:endParaRPr>
          </a:p>
          <a:p>
            <a:r>
              <a:rPr lang="zh-HK" sz="1600" kern="100" dirty="0">
                <a:effectLst/>
                <a:latin typeface="Times New Roman" panose="02020603050405020304" pitchFamily="18" charset="0"/>
                <a:ea typeface="標楷體" panose="02010601000101010101" pitchFamily="2" charset="-120"/>
                <a:cs typeface="新細明體" panose="02020500000000000000" pitchFamily="18" charset="-120"/>
              </a:rPr>
              <a:t>公元</a:t>
            </a:r>
            <a:r>
              <a:rPr lang="en-US" sz="1600" kern="100" dirty="0">
                <a:effectLst/>
                <a:latin typeface="Times New Roman" panose="02020603050405020304" pitchFamily="18" charset="0"/>
                <a:ea typeface="標楷體" panose="02010601000101010101" pitchFamily="2" charset="-120"/>
                <a:cs typeface="新細明體" panose="02020500000000000000" pitchFamily="18" charset="-120"/>
              </a:rPr>
              <a:t>1141</a:t>
            </a:r>
            <a:r>
              <a:rPr lang="zh-HK" sz="1600" kern="100" dirty="0">
                <a:effectLst/>
                <a:latin typeface="Times New Roman" panose="02020603050405020304" pitchFamily="18" charset="0"/>
                <a:ea typeface="標楷體" panose="02010601000101010101" pitchFamily="2" charset="-120"/>
                <a:cs typeface="新細明體" panose="02020500000000000000" pitchFamily="18" charset="-120"/>
              </a:rPr>
              <a:t>年，南宋與金簽定詔興和議，雙方停止戰</a:t>
            </a:r>
            <a:r>
              <a:rPr lang="zh-TW" sz="1600" kern="100" dirty="0">
                <a:effectLst/>
                <a:latin typeface="Times New Roman" panose="02020603050405020304" pitchFamily="18" charset="0"/>
                <a:ea typeface="標楷體" panose="02010601000101010101" pitchFamily="2" charset="-120"/>
                <a:cs typeface="新細明體" panose="02020500000000000000" pitchFamily="18" charset="-120"/>
              </a:rPr>
              <a:t>爭</a:t>
            </a:r>
            <a:r>
              <a:rPr lang="zh-HK" sz="1600" kern="100" dirty="0">
                <a:effectLst/>
                <a:latin typeface="Times New Roman" panose="02020603050405020304" pitchFamily="18" charset="0"/>
                <a:ea typeface="標楷體" panose="02010601000101010101" pitchFamily="2" charset="-120"/>
                <a:cs typeface="新細明體" panose="02020500000000000000" pitchFamily="18" charset="-120"/>
              </a:rPr>
              <a:t>。</a:t>
            </a:r>
            <a:r>
              <a:rPr lang="en-US" sz="1600" kern="100" dirty="0">
                <a:effectLst/>
                <a:latin typeface="Times New Roman" panose="02020603050405020304" pitchFamily="18" charset="0"/>
                <a:ea typeface="標楷體" panose="02010601000101010101" pitchFamily="2" charset="-120"/>
                <a:cs typeface="新細明體" panose="02020500000000000000" pitchFamily="18" charset="-120"/>
              </a:rPr>
              <a:t>(The Shaoxing Treaty was signed in 1141. It was the agreement that ended the military conflicts between the Southern Song Dynasty and </a:t>
            </a:r>
            <a:r>
              <a:rPr lang="en-US" sz="1600" kern="100" dirty="0" err="1">
                <a:effectLst/>
                <a:latin typeface="Times New Roman" panose="02020603050405020304" pitchFamily="18" charset="0"/>
                <a:ea typeface="標楷體" panose="02010601000101010101" pitchFamily="2" charset="-120"/>
                <a:cs typeface="新細明體" panose="02020500000000000000" pitchFamily="18" charset="-120"/>
              </a:rPr>
              <a:t>Jin</a:t>
            </a:r>
            <a:r>
              <a:rPr lang="en-US" sz="1600" kern="100" dirty="0">
                <a:effectLst/>
                <a:latin typeface="Times New Roman" panose="02020603050405020304" pitchFamily="18" charset="0"/>
                <a:ea typeface="標楷體" panose="02010601000101010101" pitchFamily="2" charset="-120"/>
                <a:cs typeface="新細明體" panose="02020500000000000000" pitchFamily="18" charset="-120"/>
              </a:rPr>
              <a:t>.)</a:t>
            </a:r>
            <a:endParaRPr lang="zh-TW" sz="1600" kern="100" dirty="0">
              <a:effectLst/>
              <a:latin typeface="Times New Roman" panose="02020603050405020304" pitchFamily="18" charset="0"/>
              <a:ea typeface="新細明體" panose="02020500000000000000" pitchFamily="18" charset="-120"/>
              <a:cs typeface="新細明體" panose="02020500000000000000" pitchFamily="18" charset="-120"/>
            </a:endParaRPr>
          </a:p>
          <a:p>
            <a:r>
              <a:rPr lang="en-US" sz="1200" kern="100" dirty="0">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200" kern="100" dirty="0">
              <a:effectLst/>
              <a:latin typeface="Times New Roman" panose="02020603050405020304" pitchFamily="18" charset="0"/>
              <a:ea typeface="新細明體" panose="02020500000000000000" pitchFamily="18" charset="-120"/>
              <a:cs typeface="新細明體" panose="02020500000000000000" pitchFamily="18" charset="-120"/>
            </a:endParaRPr>
          </a:p>
        </p:txBody>
      </p:sp>
      <p:sp>
        <p:nvSpPr>
          <p:cNvPr id="13" name="向下箭號 12">
            <a:extLst>
              <a:ext uri="{FF2B5EF4-FFF2-40B4-BE49-F238E27FC236}">
                <a16:creationId xmlns:a16="http://schemas.microsoft.com/office/drawing/2014/main" id="{CE0363EB-24C9-E06E-DF65-5313561E5C73}"/>
              </a:ext>
            </a:extLst>
          </p:cNvPr>
          <p:cNvSpPr/>
          <p:nvPr/>
        </p:nvSpPr>
        <p:spPr>
          <a:xfrm>
            <a:off x="3991233" y="4927599"/>
            <a:ext cx="441068" cy="297893"/>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15" name="文字方塊 2">
            <a:extLst>
              <a:ext uri="{FF2B5EF4-FFF2-40B4-BE49-F238E27FC236}">
                <a16:creationId xmlns:a16="http://schemas.microsoft.com/office/drawing/2014/main" id="{816C61AA-FA6F-A7C4-0D9A-69A4E8A78349}"/>
              </a:ext>
            </a:extLst>
          </p:cNvPr>
          <p:cNvSpPr txBox="1">
            <a:spLocks noChangeArrowheads="1"/>
          </p:cNvSpPr>
          <p:nvPr/>
        </p:nvSpPr>
        <p:spPr bwMode="auto">
          <a:xfrm>
            <a:off x="800100" y="5240862"/>
            <a:ext cx="6921500" cy="8001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r>
              <a:rPr lang="zh-HK" sz="1600" kern="100" dirty="0">
                <a:effectLst/>
                <a:latin typeface="Times New Roman" panose="02020603050405020304" pitchFamily="18" charset="0"/>
                <a:ea typeface="標楷體" panose="02010601000101010101" pitchFamily="2" charset="-120"/>
                <a:cs typeface="新細明體" panose="02020500000000000000" pitchFamily="18" charset="-120"/>
              </a:rPr>
              <a:t>公元</a:t>
            </a:r>
            <a:r>
              <a:rPr lang="en-US" sz="1600" kern="100" dirty="0">
                <a:effectLst/>
                <a:latin typeface="Times New Roman" panose="02020603050405020304" pitchFamily="18" charset="0"/>
                <a:ea typeface="標楷體" panose="02010601000101010101" pitchFamily="2" charset="-120"/>
                <a:cs typeface="新細明體" panose="02020500000000000000" pitchFamily="18" charset="-120"/>
              </a:rPr>
              <a:t>1142 </a:t>
            </a:r>
            <a:r>
              <a:rPr lang="zh-HK" sz="1600" kern="100" dirty="0">
                <a:effectLst/>
                <a:latin typeface="Times New Roman" panose="02020603050405020304" pitchFamily="18" charset="0"/>
                <a:ea typeface="標楷體" panose="02010601000101010101" pitchFamily="2" charset="-120"/>
                <a:cs typeface="新細明體" panose="02020500000000000000" pitchFamily="18" charset="-120"/>
              </a:rPr>
              <a:t>年，奸臣秦檜以「莫須有」（即「可能有」的意思）的罪名把岳飛迫害死了。</a:t>
            </a:r>
            <a:r>
              <a:rPr lang="en-US" sz="1600" kern="100" dirty="0">
                <a:effectLst/>
                <a:latin typeface="Times New Roman" panose="02020603050405020304" pitchFamily="18" charset="0"/>
                <a:ea typeface="標楷體" panose="02010601000101010101" pitchFamily="2" charset="-120"/>
                <a:cs typeface="新細明體" panose="02020500000000000000" pitchFamily="18" charset="-120"/>
              </a:rPr>
              <a:t>(In 1142, Qin Hui, an evil prime minister, ordered Yue Fei to commit suicide under baseless charges.)</a:t>
            </a:r>
            <a:endParaRPr lang="zh-TW" sz="1600" kern="100" dirty="0">
              <a:effectLst/>
              <a:latin typeface="Times New Roman" panose="02020603050405020304" pitchFamily="18" charset="0"/>
              <a:ea typeface="新細明體" panose="02020500000000000000" pitchFamily="18" charset="-120"/>
              <a:cs typeface="新細明體" panose="02020500000000000000" pitchFamily="18" charset="-120"/>
            </a:endParaRPr>
          </a:p>
        </p:txBody>
      </p:sp>
      <p:sp>
        <p:nvSpPr>
          <p:cNvPr id="3" name="Slide Number Placeholder 2"/>
          <p:cNvSpPr>
            <a:spLocks noGrp="1"/>
          </p:cNvSpPr>
          <p:nvPr>
            <p:ph type="sldNum" sz="quarter" idx="12"/>
          </p:nvPr>
        </p:nvSpPr>
        <p:spPr/>
        <p:txBody>
          <a:bodyPr/>
          <a:lstStyle/>
          <a:p>
            <a:fld id="{2729EEE3-0DB2-A54F-A712-C3D8D0C1A6BC}" type="slidenum">
              <a:rPr kumimoji="1" lang="zh-HK" altLang="en-US" smtClean="0"/>
              <a:t>53</a:t>
            </a:fld>
            <a:endParaRPr kumimoji="1" lang="zh-HK" altLang="en-US"/>
          </a:p>
        </p:txBody>
      </p:sp>
    </p:spTree>
    <p:extLst>
      <p:ext uri="{BB962C8B-B14F-4D97-AF65-F5344CB8AC3E}">
        <p14:creationId xmlns:p14="http://schemas.microsoft.com/office/powerpoint/2010/main" val="26957642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7E96EFA2-684E-29FB-98B7-ABF00709C0FD}"/>
              </a:ext>
            </a:extLst>
          </p:cNvPr>
          <p:cNvSpPr>
            <a:spLocks noGrp="1"/>
          </p:cNvSpPr>
          <p:nvPr>
            <p:ph idx="1"/>
          </p:nvPr>
        </p:nvSpPr>
        <p:spPr>
          <a:xfrm>
            <a:off x="628650" y="415037"/>
            <a:ext cx="7886700" cy="778578"/>
          </a:xfrm>
        </p:spPr>
        <p:txBody>
          <a:bodyPr>
            <a:normAutofit/>
          </a:bodyPr>
          <a:lstStyle/>
          <a:p>
            <a:pPr marL="0" indent="0">
              <a:buNone/>
            </a:pPr>
            <a:r>
              <a:rPr lang="zh-HK" altLang="zh-HK" sz="2400" dirty="0"/>
              <a:t>根據資料四及五，回答以下問題。</a:t>
            </a:r>
            <a:r>
              <a:rPr lang="en-US" altLang="zh-HK" sz="2400" dirty="0"/>
              <a:t>(Study Sources D and E, answer the questions.)</a:t>
            </a:r>
            <a:endParaRPr lang="zh-TW" altLang="zh-HK" sz="2400" dirty="0"/>
          </a:p>
          <a:p>
            <a:pPr marL="0" indent="0">
              <a:buNone/>
            </a:pPr>
            <a:endParaRPr lang="en-US" altLang="zh-HK" sz="2000" dirty="0"/>
          </a:p>
          <a:p>
            <a:pPr marL="0" indent="0">
              <a:buNone/>
            </a:pPr>
            <a:endParaRPr lang="en-US" altLang="zh-HK" sz="2000" dirty="0"/>
          </a:p>
          <a:p>
            <a:pPr marL="0" indent="0">
              <a:buNone/>
            </a:pPr>
            <a:endParaRPr lang="en-US" altLang="zh-HK" sz="2000" dirty="0"/>
          </a:p>
          <a:p>
            <a:pPr marL="0" indent="0">
              <a:buNone/>
            </a:pPr>
            <a:endParaRPr lang="en-US" altLang="zh-HK" sz="2000" dirty="0"/>
          </a:p>
          <a:p>
            <a:pPr marL="0" indent="0">
              <a:buNone/>
            </a:pPr>
            <a:endParaRPr lang="en-US" altLang="zh-HK" sz="2000" dirty="0"/>
          </a:p>
          <a:p>
            <a:pPr marL="0" indent="0">
              <a:buNone/>
            </a:pPr>
            <a:endParaRPr lang="zh-TW" altLang="zh-HK" sz="1600" dirty="0"/>
          </a:p>
          <a:p>
            <a:endParaRPr kumimoji="1" lang="zh-HK" altLang="en-US" sz="1600" dirty="0"/>
          </a:p>
        </p:txBody>
      </p:sp>
      <p:sp>
        <p:nvSpPr>
          <p:cNvPr id="8" name="矩形 7">
            <a:extLst>
              <a:ext uri="{FF2B5EF4-FFF2-40B4-BE49-F238E27FC236}">
                <a16:creationId xmlns:a16="http://schemas.microsoft.com/office/drawing/2014/main" id="{9F9EA2ED-BC37-883B-A1E2-A70548013C90}"/>
              </a:ext>
            </a:extLst>
          </p:cNvPr>
          <p:cNvSpPr/>
          <p:nvPr/>
        </p:nvSpPr>
        <p:spPr>
          <a:xfrm>
            <a:off x="674461" y="2043371"/>
            <a:ext cx="2402568" cy="3164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9" name="矩形 8">
            <a:extLst>
              <a:ext uri="{FF2B5EF4-FFF2-40B4-BE49-F238E27FC236}">
                <a16:creationId xmlns:a16="http://schemas.microsoft.com/office/drawing/2014/main" id="{38ECB950-472B-5F00-8E67-CC41503A99FF}"/>
              </a:ext>
            </a:extLst>
          </p:cNvPr>
          <p:cNvSpPr/>
          <p:nvPr/>
        </p:nvSpPr>
        <p:spPr>
          <a:xfrm>
            <a:off x="628650" y="3797697"/>
            <a:ext cx="5212664" cy="3001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10" name="矩形 9">
            <a:extLst>
              <a:ext uri="{FF2B5EF4-FFF2-40B4-BE49-F238E27FC236}">
                <a16:creationId xmlns:a16="http://schemas.microsoft.com/office/drawing/2014/main" id="{1AF99658-DCDD-149A-14CD-A87863126401}"/>
              </a:ext>
            </a:extLst>
          </p:cNvPr>
          <p:cNvSpPr/>
          <p:nvPr/>
        </p:nvSpPr>
        <p:spPr>
          <a:xfrm>
            <a:off x="628650" y="5544648"/>
            <a:ext cx="1009650" cy="2843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4" name="文字方塊 3">
            <a:extLst>
              <a:ext uri="{FF2B5EF4-FFF2-40B4-BE49-F238E27FC236}">
                <a16:creationId xmlns:a16="http://schemas.microsoft.com/office/drawing/2014/main" id="{1C4C4DD5-6364-6479-A5C3-5B380B15C08C}"/>
              </a:ext>
            </a:extLst>
          </p:cNvPr>
          <p:cNvSpPr txBox="1"/>
          <p:nvPr/>
        </p:nvSpPr>
        <p:spPr>
          <a:xfrm>
            <a:off x="628650" y="2920534"/>
            <a:ext cx="7886700" cy="1754326"/>
          </a:xfrm>
          <a:prstGeom prst="rect">
            <a:avLst/>
          </a:prstGeom>
          <a:noFill/>
        </p:spPr>
        <p:txBody>
          <a:bodyPr wrap="square" rtlCol="0">
            <a:spAutoFit/>
          </a:bodyPr>
          <a:lstStyle/>
          <a:p>
            <a:r>
              <a:rPr lang="en-US" altLang="zh-HK" dirty="0"/>
              <a:t>6. </a:t>
            </a:r>
            <a:r>
              <a:rPr lang="zh-HK" altLang="zh-HK" dirty="0"/>
              <a:t>岳飛用甚麼方法「精忠報國」</a:t>
            </a:r>
            <a:r>
              <a:rPr lang="en-US" altLang="zh-HK" dirty="0"/>
              <a:t>(</a:t>
            </a:r>
            <a:r>
              <a:rPr lang="zh-HK" altLang="zh-HK" dirty="0"/>
              <a:t>盡心盡力地貢獻國家</a:t>
            </a:r>
            <a:r>
              <a:rPr lang="en-US" altLang="zh-HK" dirty="0"/>
              <a:t>)</a:t>
            </a:r>
            <a:r>
              <a:rPr lang="zh-HK" altLang="zh-HK" dirty="0"/>
              <a:t>？試圈出答案。</a:t>
            </a:r>
            <a:r>
              <a:rPr lang="en-US" altLang="zh-HK" dirty="0"/>
              <a:t>(How did Yue Fei serve his country loyally? Circle your answer.)</a:t>
            </a:r>
            <a:endParaRPr lang="zh-TW" altLang="zh-HK" dirty="0"/>
          </a:p>
          <a:p>
            <a:r>
              <a:rPr lang="en-US" altLang="zh-HK" dirty="0"/>
              <a:t>A. </a:t>
            </a:r>
            <a:r>
              <a:rPr lang="zh-HK" altLang="zh-HK" dirty="0"/>
              <a:t>考試做官</a:t>
            </a:r>
            <a:r>
              <a:rPr lang="en-US" altLang="zh-HK" dirty="0"/>
              <a:t>(To join the civil-service examination and became an official)</a:t>
            </a:r>
            <a:endParaRPr lang="zh-TW" altLang="zh-HK" dirty="0"/>
          </a:p>
          <a:p>
            <a:r>
              <a:rPr lang="en-US" altLang="zh-HK" dirty="0"/>
              <a:t>B. </a:t>
            </a:r>
            <a:r>
              <a:rPr lang="zh-HK" altLang="zh-HK" dirty="0"/>
              <a:t>當兵上戰場</a:t>
            </a:r>
            <a:r>
              <a:rPr lang="en-US" altLang="zh-HK" dirty="0"/>
              <a:t>(To join the army to defend his country)</a:t>
            </a:r>
            <a:endParaRPr lang="zh-TW" altLang="zh-HK" dirty="0"/>
          </a:p>
          <a:p>
            <a:r>
              <a:rPr lang="en-US" altLang="zh-HK" dirty="0"/>
              <a:t>C. </a:t>
            </a:r>
            <a:r>
              <a:rPr lang="zh-HK" altLang="zh-HK" dirty="0"/>
              <a:t>做個好市民</a:t>
            </a:r>
            <a:r>
              <a:rPr lang="en-US" altLang="zh-HK" dirty="0"/>
              <a:t>(To be a good citizen)</a:t>
            </a:r>
          </a:p>
          <a:p>
            <a:endParaRPr kumimoji="1" lang="zh-HK" altLang="en-US" dirty="0"/>
          </a:p>
        </p:txBody>
      </p:sp>
      <p:sp>
        <p:nvSpPr>
          <p:cNvPr id="5" name="文字方塊 4">
            <a:extLst>
              <a:ext uri="{FF2B5EF4-FFF2-40B4-BE49-F238E27FC236}">
                <a16:creationId xmlns:a16="http://schemas.microsoft.com/office/drawing/2014/main" id="{7B3771C5-D8E3-D7ED-98D5-251ECCA9FCDA}"/>
              </a:ext>
            </a:extLst>
          </p:cNvPr>
          <p:cNvSpPr txBox="1"/>
          <p:nvPr/>
        </p:nvSpPr>
        <p:spPr>
          <a:xfrm>
            <a:off x="614136" y="4674860"/>
            <a:ext cx="8007350" cy="2308324"/>
          </a:xfrm>
          <a:prstGeom prst="rect">
            <a:avLst/>
          </a:prstGeom>
          <a:noFill/>
        </p:spPr>
        <p:txBody>
          <a:bodyPr wrap="square" rtlCol="0">
            <a:spAutoFit/>
          </a:bodyPr>
          <a:lstStyle/>
          <a:p>
            <a:r>
              <a:rPr lang="en-US" altLang="zh-HK" dirty="0"/>
              <a:t>7. </a:t>
            </a:r>
            <a:r>
              <a:rPr lang="zh-HK" altLang="zh-HK" dirty="0"/>
              <a:t>以下哪個是南宋初年的威</a:t>
            </a:r>
            <a:r>
              <a:rPr lang="zh-TW" altLang="zh-HK" dirty="0"/>
              <a:t>脅</a:t>
            </a:r>
            <a:r>
              <a:rPr lang="zh-HK" altLang="zh-HK" dirty="0"/>
              <a:t>？試圈出答案。</a:t>
            </a:r>
            <a:r>
              <a:rPr lang="en-US" altLang="zh-HK" dirty="0"/>
              <a:t>(Which of the following ethnic group threatened the Southern Song Dynasty in the early period? Circle your answer.)  </a:t>
            </a:r>
            <a:endParaRPr lang="zh-TW" altLang="zh-HK" dirty="0"/>
          </a:p>
          <a:p>
            <a:r>
              <a:rPr lang="en-US" altLang="zh-TW" dirty="0"/>
              <a:t>A. </a:t>
            </a:r>
            <a:r>
              <a:rPr lang="zh-HK" altLang="zh-HK" dirty="0"/>
              <a:t>金</a:t>
            </a:r>
            <a:r>
              <a:rPr lang="en-US" altLang="zh-HK" dirty="0"/>
              <a:t>(</a:t>
            </a:r>
            <a:r>
              <a:rPr lang="en-US" altLang="zh-HK" dirty="0" err="1"/>
              <a:t>Jin</a:t>
            </a:r>
            <a:r>
              <a:rPr lang="en-US" altLang="zh-HK" dirty="0"/>
              <a:t>)</a:t>
            </a:r>
            <a:endParaRPr lang="zh-TW" altLang="zh-HK" dirty="0"/>
          </a:p>
          <a:p>
            <a:r>
              <a:rPr lang="en-US" altLang="zh-HK" dirty="0"/>
              <a:t>B. </a:t>
            </a:r>
            <a:r>
              <a:rPr lang="zh-HK" altLang="zh-HK" dirty="0"/>
              <a:t>遼</a:t>
            </a:r>
            <a:r>
              <a:rPr lang="en-US" altLang="zh-HK" dirty="0"/>
              <a:t>(Liao)</a:t>
            </a:r>
            <a:endParaRPr lang="zh-TW" altLang="zh-HK" dirty="0"/>
          </a:p>
          <a:p>
            <a:r>
              <a:rPr lang="en-US" altLang="zh-HK" dirty="0"/>
              <a:t>C. </a:t>
            </a:r>
            <a:r>
              <a:rPr lang="zh-HK" altLang="zh-HK" dirty="0"/>
              <a:t>西夏</a:t>
            </a:r>
            <a:r>
              <a:rPr lang="en-US" altLang="zh-HK" dirty="0"/>
              <a:t>(Western Xia)</a:t>
            </a:r>
            <a:endParaRPr lang="zh-TW" altLang="zh-HK" dirty="0"/>
          </a:p>
          <a:p>
            <a:r>
              <a:rPr lang="en-US" altLang="zh-HK" dirty="0"/>
              <a:t>D. </a:t>
            </a:r>
            <a:r>
              <a:rPr lang="zh-HK" altLang="zh-HK" dirty="0"/>
              <a:t>蒙古</a:t>
            </a:r>
            <a:r>
              <a:rPr lang="en-US" altLang="zh-HK" dirty="0"/>
              <a:t>(Mongol)</a:t>
            </a:r>
            <a:endParaRPr lang="zh-TW" altLang="zh-HK" dirty="0"/>
          </a:p>
          <a:p>
            <a:endParaRPr kumimoji="1" lang="zh-HK" altLang="en-US" dirty="0"/>
          </a:p>
        </p:txBody>
      </p:sp>
      <p:sp>
        <p:nvSpPr>
          <p:cNvPr id="2" name="文字方塊 1">
            <a:extLst>
              <a:ext uri="{FF2B5EF4-FFF2-40B4-BE49-F238E27FC236}">
                <a16:creationId xmlns:a16="http://schemas.microsoft.com/office/drawing/2014/main" id="{3A3A1172-080B-1978-3E3E-E3E98A7ED3E3}"/>
              </a:ext>
            </a:extLst>
          </p:cNvPr>
          <p:cNvSpPr txBox="1"/>
          <p:nvPr/>
        </p:nvSpPr>
        <p:spPr>
          <a:xfrm>
            <a:off x="674461" y="1443206"/>
            <a:ext cx="7886700" cy="1477328"/>
          </a:xfrm>
          <a:prstGeom prst="rect">
            <a:avLst/>
          </a:prstGeom>
          <a:noFill/>
        </p:spPr>
        <p:txBody>
          <a:bodyPr wrap="square" rtlCol="0">
            <a:spAutoFit/>
          </a:bodyPr>
          <a:lstStyle/>
          <a:p>
            <a:r>
              <a:rPr lang="en-US" altLang="zh-HK" dirty="0"/>
              <a:t>5. </a:t>
            </a:r>
            <a:r>
              <a:rPr lang="zh-HK" altLang="zh-HK" dirty="0"/>
              <a:t>岳飛是什</a:t>
            </a:r>
            <a:r>
              <a:rPr lang="zh-TW" altLang="zh-HK" dirty="0"/>
              <a:t>麼</a:t>
            </a:r>
            <a:r>
              <a:rPr lang="zh-HK" altLang="zh-HK" dirty="0"/>
              <a:t>出身？試圈出答案。</a:t>
            </a:r>
            <a:r>
              <a:rPr lang="en-US" altLang="zh-HK" dirty="0"/>
              <a:t>(What was the status of Yue Fei? Circle your answer.)</a:t>
            </a:r>
            <a:endParaRPr lang="zh-TW" altLang="zh-HK" dirty="0"/>
          </a:p>
          <a:p>
            <a:r>
              <a:rPr kumimoji="1" lang="en-US" altLang="zh-HK" dirty="0"/>
              <a:t>A.</a:t>
            </a:r>
            <a:r>
              <a:rPr kumimoji="1" lang="zh-HK" altLang="en-US" dirty="0"/>
              <a:t> </a:t>
            </a:r>
            <a:r>
              <a:rPr lang="zh-HK" altLang="zh-HK" dirty="0"/>
              <a:t>武人</a:t>
            </a:r>
            <a:r>
              <a:rPr lang="en-US" altLang="zh-HK" dirty="0"/>
              <a:t>(military general)</a:t>
            </a:r>
            <a:endParaRPr lang="zh-TW" altLang="zh-HK" dirty="0"/>
          </a:p>
          <a:p>
            <a:r>
              <a:rPr lang="en-US" altLang="zh-HK" dirty="0"/>
              <a:t>B. </a:t>
            </a:r>
            <a:r>
              <a:rPr lang="zh-HK" altLang="zh-HK" dirty="0"/>
              <a:t>文人</a:t>
            </a:r>
            <a:r>
              <a:rPr lang="en-US" altLang="zh-HK" dirty="0"/>
              <a:t>(civil official)</a:t>
            </a:r>
            <a:r>
              <a:rPr lang="zh-TW" altLang="zh-HK" dirty="0"/>
              <a:t> </a:t>
            </a:r>
            <a:endParaRPr lang="en-US" altLang="zh-TW" dirty="0"/>
          </a:p>
          <a:p>
            <a:endParaRPr kumimoji="1" lang="zh-HK" altLang="en-US" dirty="0"/>
          </a:p>
        </p:txBody>
      </p:sp>
      <p:sp>
        <p:nvSpPr>
          <p:cNvPr id="6" name="Slide Number Placeholder 5"/>
          <p:cNvSpPr>
            <a:spLocks noGrp="1"/>
          </p:cNvSpPr>
          <p:nvPr>
            <p:ph type="sldNum" sz="quarter" idx="12"/>
          </p:nvPr>
        </p:nvSpPr>
        <p:spPr/>
        <p:txBody>
          <a:bodyPr/>
          <a:lstStyle/>
          <a:p>
            <a:fld id="{2729EEE3-0DB2-A54F-A712-C3D8D0C1A6BC}" type="slidenum">
              <a:rPr kumimoji="1" lang="zh-HK" altLang="en-US" smtClean="0"/>
              <a:t>54</a:t>
            </a:fld>
            <a:endParaRPr kumimoji="1" lang="zh-HK" altLang="en-US"/>
          </a:p>
        </p:txBody>
      </p:sp>
    </p:spTree>
    <p:extLst>
      <p:ext uri="{BB962C8B-B14F-4D97-AF65-F5344CB8AC3E}">
        <p14:creationId xmlns:p14="http://schemas.microsoft.com/office/powerpoint/2010/main" val="3467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4" grpId="0"/>
      <p:bldP spid="5" grpId="0"/>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CBBE2BF8-FBCA-9A0C-776F-EC16C48AE9CF}"/>
              </a:ext>
            </a:extLst>
          </p:cNvPr>
          <p:cNvSpPr>
            <a:spLocks noGrp="1"/>
          </p:cNvSpPr>
          <p:nvPr>
            <p:ph idx="1"/>
          </p:nvPr>
        </p:nvSpPr>
        <p:spPr>
          <a:xfrm>
            <a:off x="628650" y="901700"/>
            <a:ext cx="7886700" cy="5275263"/>
          </a:xfrm>
        </p:spPr>
        <p:txBody>
          <a:bodyPr/>
          <a:lstStyle/>
          <a:p>
            <a:pPr marL="0" indent="0">
              <a:buNone/>
            </a:pPr>
            <a:r>
              <a:rPr lang="en-US" altLang="zh-HK" dirty="0"/>
              <a:t>8. </a:t>
            </a:r>
            <a:r>
              <a:rPr lang="zh-HK" altLang="zh-HK" dirty="0"/>
              <a:t>填充：金入</a:t>
            </a:r>
            <a:r>
              <a:rPr lang="zh-TW" altLang="zh-HK" dirty="0"/>
              <a:t>侵</a:t>
            </a:r>
            <a:r>
              <a:rPr lang="zh-HK" altLang="zh-HK" dirty="0"/>
              <a:t>南宋，誰人主張出戰？誰人主張議和？</a:t>
            </a:r>
            <a:r>
              <a:rPr lang="en-US" altLang="zh-HK" dirty="0"/>
              <a:t>(Fill in the blanks. </a:t>
            </a:r>
            <a:r>
              <a:rPr lang="en-US" altLang="zh-HK" dirty="0" err="1"/>
              <a:t>Jin</a:t>
            </a:r>
            <a:r>
              <a:rPr lang="en-US" altLang="zh-HK" dirty="0"/>
              <a:t> invaded the Southern Song Dynasty. Who wanted to fight against the </a:t>
            </a:r>
            <a:r>
              <a:rPr lang="en-US" altLang="zh-HK" dirty="0" err="1"/>
              <a:t>Jin</a:t>
            </a:r>
            <a:r>
              <a:rPr lang="en-US" altLang="zh-HK" dirty="0"/>
              <a:t> army? Who wanted to negotiate for peace?) </a:t>
            </a:r>
            <a:endParaRPr lang="zh-TW" altLang="zh-HK" dirty="0"/>
          </a:p>
          <a:p>
            <a:endParaRPr kumimoji="1" lang="zh-HK" altLang="en-US" dirty="0"/>
          </a:p>
        </p:txBody>
      </p:sp>
      <p:graphicFrame>
        <p:nvGraphicFramePr>
          <p:cNvPr id="4" name="表格 4">
            <a:extLst>
              <a:ext uri="{FF2B5EF4-FFF2-40B4-BE49-F238E27FC236}">
                <a16:creationId xmlns:a16="http://schemas.microsoft.com/office/drawing/2014/main" id="{AF3896EF-2547-FDB1-297F-EB28715D44E1}"/>
              </a:ext>
            </a:extLst>
          </p:cNvPr>
          <p:cNvGraphicFramePr>
            <a:graphicFrameLocks noGrp="1"/>
          </p:cNvGraphicFramePr>
          <p:nvPr>
            <p:extLst>
              <p:ext uri="{D42A27DB-BD31-4B8C-83A1-F6EECF244321}">
                <p14:modId xmlns:p14="http://schemas.microsoft.com/office/powerpoint/2010/main" val="3447345635"/>
              </p:ext>
            </p:extLst>
          </p:nvPr>
        </p:nvGraphicFramePr>
        <p:xfrm>
          <a:off x="1213198" y="2968035"/>
          <a:ext cx="7174663" cy="2749359"/>
        </p:xfrm>
        <a:graphic>
          <a:graphicData uri="http://schemas.openxmlformats.org/drawingml/2006/table">
            <a:tbl>
              <a:tblPr firstRow="1" bandRow="1">
                <a:tableStyleId>{5C22544A-7EE6-4342-B048-85BDC9FD1C3A}</a:tableStyleId>
              </a:tblPr>
              <a:tblGrid>
                <a:gridCol w="3238496">
                  <a:extLst>
                    <a:ext uri="{9D8B030D-6E8A-4147-A177-3AD203B41FA5}">
                      <a16:colId xmlns:a16="http://schemas.microsoft.com/office/drawing/2014/main" val="1265745509"/>
                    </a:ext>
                  </a:extLst>
                </a:gridCol>
                <a:gridCol w="3936167">
                  <a:extLst>
                    <a:ext uri="{9D8B030D-6E8A-4147-A177-3AD203B41FA5}">
                      <a16:colId xmlns:a16="http://schemas.microsoft.com/office/drawing/2014/main" val="27562745"/>
                    </a:ext>
                  </a:extLst>
                </a:gridCol>
              </a:tblGrid>
              <a:tr h="778465">
                <a:tc>
                  <a:txBody>
                    <a:bodyPr/>
                    <a:lstStyle/>
                    <a:p>
                      <a:r>
                        <a:rPr lang="zh-HK" altLang="zh-HK" sz="1800" b="1" kern="1200" dirty="0">
                          <a:solidFill>
                            <a:schemeClr val="lt1"/>
                          </a:solidFill>
                          <a:effectLst/>
                          <a:latin typeface="+mn-lt"/>
                          <a:ea typeface="+mn-ea"/>
                          <a:cs typeface="+mn-cs"/>
                        </a:rPr>
                        <a:t>主張出戰</a:t>
                      </a:r>
                      <a:r>
                        <a:rPr lang="en-US" altLang="zh-HK" sz="1800" b="1" kern="1200" dirty="0">
                          <a:solidFill>
                            <a:schemeClr val="lt1"/>
                          </a:solidFill>
                          <a:effectLst/>
                          <a:latin typeface="+mn-lt"/>
                          <a:ea typeface="+mn-ea"/>
                          <a:cs typeface="+mn-cs"/>
                        </a:rPr>
                        <a:t>(To fight against the </a:t>
                      </a:r>
                      <a:r>
                        <a:rPr lang="en-US" altLang="zh-HK" sz="1800" b="1" kern="1200" dirty="0" err="1">
                          <a:solidFill>
                            <a:schemeClr val="lt1"/>
                          </a:solidFill>
                          <a:effectLst/>
                          <a:latin typeface="+mn-lt"/>
                          <a:ea typeface="+mn-ea"/>
                          <a:cs typeface="+mn-cs"/>
                        </a:rPr>
                        <a:t>Jin</a:t>
                      </a:r>
                      <a:r>
                        <a:rPr lang="en-US" altLang="zh-HK" sz="1800" b="1" kern="1200" dirty="0">
                          <a:solidFill>
                            <a:schemeClr val="lt1"/>
                          </a:solidFill>
                          <a:effectLst/>
                          <a:latin typeface="+mn-lt"/>
                          <a:ea typeface="+mn-ea"/>
                          <a:cs typeface="+mn-cs"/>
                        </a:rPr>
                        <a:t> army)</a:t>
                      </a:r>
                      <a:r>
                        <a:rPr lang="zh-TW" altLang="zh-HK" dirty="0">
                          <a:effectLst/>
                        </a:rPr>
                        <a:t> </a:t>
                      </a:r>
                      <a:endParaRPr lang="zh-HK" altLang="en-US" dirty="0"/>
                    </a:p>
                  </a:txBody>
                  <a:tcPr/>
                </a:tc>
                <a:tc>
                  <a:txBody>
                    <a:bodyPr/>
                    <a:lstStyle/>
                    <a:p>
                      <a:r>
                        <a:rPr lang="zh-HK" altLang="zh-HK" sz="1800" b="1" kern="1200" dirty="0">
                          <a:solidFill>
                            <a:schemeClr val="lt1"/>
                          </a:solidFill>
                          <a:effectLst/>
                          <a:latin typeface="+mn-lt"/>
                          <a:ea typeface="+mn-ea"/>
                          <a:cs typeface="+mn-cs"/>
                        </a:rPr>
                        <a:t>主張議和</a:t>
                      </a:r>
                      <a:r>
                        <a:rPr lang="en-US" altLang="zh-HK" sz="1800" b="1" kern="1200" dirty="0">
                          <a:solidFill>
                            <a:schemeClr val="lt1"/>
                          </a:solidFill>
                          <a:effectLst/>
                          <a:latin typeface="+mn-lt"/>
                          <a:ea typeface="+mn-ea"/>
                          <a:cs typeface="+mn-cs"/>
                        </a:rPr>
                        <a:t>(To negotiate for peace)</a:t>
                      </a:r>
                      <a:r>
                        <a:rPr lang="zh-TW" altLang="zh-HK" dirty="0">
                          <a:effectLst/>
                        </a:rPr>
                        <a:t> </a:t>
                      </a:r>
                      <a:endParaRPr lang="zh-HK" altLang="en-US" dirty="0"/>
                    </a:p>
                  </a:txBody>
                  <a:tcPr/>
                </a:tc>
                <a:extLst>
                  <a:ext uri="{0D108BD9-81ED-4DB2-BD59-A6C34878D82A}">
                    <a16:rowId xmlns:a16="http://schemas.microsoft.com/office/drawing/2014/main" val="373442787"/>
                  </a:ext>
                </a:extLst>
              </a:tr>
              <a:tr h="1104900">
                <a:tc rowSpan="2">
                  <a:txBody>
                    <a:bodyPr/>
                    <a:lstStyle/>
                    <a:p>
                      <a:endParaRPr lang="zh-HK" altLang="en-US" dirty="0"/>
                    </a:p>
                  </a:txBody>
                  <a:tcPr/>
                </a:tc>
                <a:tc>
                  <a:txBody>
                    <a:bodyPr/>
                    <a:lstStyle/>
                    <a:p>
                      <a:endParaRPr lang="zh-HK" altLang="en-US" dirty="0"/>
                    </a:p>
                  </a:txBody>
                  <a:tcPr/>
                </a:tc>
                <a:extLst>
                  <a:ext uri="{0D108BD9-81ED-4DB2-BD59-A6C34878D82A}">
                    <a16:rowId xmlns:a16="http://schemas.microsoft.com/office/drawing/2014/main" val="3463214764"/>
                  </a:ext>
                </a:extLst>
              </a:tr>
              <a:tr h="865994">
                <a:tc vMerge="1">
                  <a:txBody>
                    <a:bodyPr/>
                    <a:lstStyle/>
                    <a:p>
                      <a:endParaRPr lang="zh-HK" altLang="en-US" dirty="0"/>
                    </a:p>
                  </a:txBody>
                  <a:tcPr/>
                </a:tc>
                <a:tc>
                  <a:txBody>
                    <a:bodyPr/>
                    <a:lstStyle/>
                    <a:p>
                      <a:endParaRPr lang="zh-HK" altLang="en-US" dirty="0"/>
                    </a:p>
                  </a:txBody>
                  <a:tcPr/>
                </a:tc>
                <a:extLst>
                  <a:ext uri="{0D108BD9-81ED-4DB2-BD59-A6C34878D82A}">
                    <a16:rowId xmlns:a16="http://schemas.microsoft.com/office/drawing/2014/main" val="1271161107"/>
                  </a:ext>
                </a:extLst>
              </a:tr>
            </a:tbl>
          </a:graphicData>
        </a:graphic>
      </p:graphicFrame>
      <p:sp>
        <p:nvSpPr>
          <p:cNvPr id="5" name="文字方塊 4">
            <a:extLst>
              <a:ext uri="{FF2B5EF4-FFF2-40B4-BE49-F238E27FC236}">
                <a16:creationId xmlns:a16="http://schemas.microsoft.com/office/drawing/2014/main" id="{DB3D2FE6-8478-D7DD-8F7F-F8C7A753A79E}"/>
              </a:ext>
            </a:extLst>
          </p:cNvPr>
          <p:cNvSpPr txBox="1"/>
          <p:nvPr/>
        </p:nvSpPr>
        <p:spPr>
          <a:xfrm>
            <a:off x="1834801" y="4435047"/>
            <a:ext cx="1631092" cy="369332"/>
          </a:xfrm>
          <a:prstGeom prst="rect">
            <a:avLst/>
          </a:prstGeom>
          <a:noFill/>
        </p:spPr>
        <p:txBody>
          <a:bodyPr wrap="square" rtlCol="0">
            <a:spAutoFit/>
          </a:bodyPr>
          <a:lstStyle/>
          <a:p>
            <a:r>
              <a:rPr lang="zh-HK" altLang="zh-HK" dirty="0">
                <a:solidFill>
                  <a:srgbClr val="FF0000"/>
                </a:solidFill>
              </a:rPr>
              <a:t>岳飛</a:t>
            </a:r>
            <a:r>
              <a:rPr lang="en-US" altLang="zh-HK" dirty="0">
                <a:solidFill>
                  <a:srgbClr val="FF0000"/>
                </a:solidFill>
              </a:rPr>
              <a:t>(Yue Fei)</a:t>
            </a:r>
            <a:r>
              <a:rPr lang="zh-TW" altLang="zh-HK" dirty="0">
                <a:solidFill>
                  <a:srgbClr val="FF0000"/>
                </a:solidFill>
              </a:rPr>
              <a:t> </a:t>
            </a:r>
            <a:endParaRPr kumimoji="1" lang="zh-HK" altLang="en-US" dirty="0">
              <a:solidFill>
                <a:srgbClr val="FF0000"/>
              </a:solidFill>
            </a:endParaRPr>
          </a:p>
        </p:txBody>
      </p:sp>
      <p:sp>
        <p:nvSpPr>
          <p:cNvPr id="6" name="文字方塊 5">
            <a:extLst>
              <a:ext uri="{FF2B5EF4-FFF2-40B4-BE49-F238E27FC236}">
                <a16:creationId xmlns:a16="http://schemas.microsoft.com/office/drawing/2014/main" id="{7243C65A-3677-4E3B-5E01-EFE656E363F6}"/>
              </a:ext>
            </a:extLst>
          </p:cNvPr>
          <p:cNvSpPr txBox="1"/>
          <p:nvPr/>
        </p:nvSpPr>
        <p:spPr>
          <a:xfrm>
            <a:off x="4481007" y="3881049"/>
            <a:ext cx="3792555" cy="646331"/>
          </a:xfrm>
          <a:prstGeom prst="rect">
            <a:avLst/>
          </a:prstGeom>
          <a:noFill/>
        </p:spPr>
        <p:txBody>
          <a:bodyPr wrap="square" rtlCol="0">
            <a:spAutoFit/>
          </a:bodyPr>
          <a:lstStyle/>
          <a:p>
            <a:r>
              <a:rPr lang="zh-HK" altLang="zh-HK" dirty="0">
                <a:solidFill>
                  <a:srgbClr val="FF0000"/>
                </a:solidFill>
              </a:rPr>
              <a:t>南宋皇帝 </a:t>
            </a:r>
            <a:r>
              <a:rPr lang="en-US" altLang="zh-HK" dirty="0">
                <a:solidFill>
                  <a:srgbClr val="FF0000"/>
                </a:solidFill>
              </a:rPr>
              <a:t>/ </a:t>
            </a:r>
            <a:r>
              <a:rPr lang="zh-HK" altLang="zh-HK" dirty="0">
                <a:solidFill>
                  <a:srgbClr val="FF0000"/>
                </a:solidFill>
              </a:rPr>
              <a:t>趙構</a:t>
            </a:r>
            <a:r>
              <a:rPr lang="en-US" altLang="zh-HK" dirty="0">
                <a:solidFill>
                  <a:srgbClr val="FF0000"/>
                </a:solidFill>
              </a:rPr>
              <a:t>(The emperor of the Southern Song Dynasty / Zhao Gou)</a:t>
            </a:r>
            <a:r>
              <a:rPr lang="zh-TW" altLang="zh-HK" dirty="0">
                <a:solidFill>
                  <a:srgbClr val="FF0000"/>
                </a:solidFill>
              </a:rPr>
              <a:t> </a:t>
            </a:r>
            <a:endParaRPr kumimoji="1" lang="zh-HK" altLang="en-US" dirty="0">
              <a:solidFill>
                <a:srgbClr val="FF0000"/>
              </a:solidFill>
            </a:endParaRPr>
          </a:p>
        </p:txBody>
      </p:sp>
      <p:sp>
        <p:nvSpPr>
          <p:cNvPr id="8" name="文字方塊 7">
            <a:extLst>
              <a:ext uri="{FF2B5EF4-FFF2-40B4-BE49-F238E27FC236}">
                <a16:creationId xmlns:a16="http://schemas.microsoft.com/office/drawing/2014/main" id="{A9063A32-47A8-A12B-0C37-E1D3CA1F87F7}"/>
              </a:ext>
            </a:extLst>
          </p:cNvPr>
          <p:cNvSpPr txBox="1"/>
          <p:nvPr/>
        </p:nvSpPr>
        <p:spPr>
          <a:xfrm>
            <a:off x="4481007" y="5071062"/>
            <a:ext cx="1506405" cy="369332"/>
          </a:xfrm>
          <a:prstGeom prst="rect">
            <a:avLst/>
          </a:prstGeom>
          <a:noFill/>
        </p:spPr>
        <p:txBody>
          <a:bodyPr wrap="square" rtlCol="0">
            <a:spAutoFit/>
          </a:bodyPr>
          <a:lstStyle/>
          <a:p>
            <a:r>
              <a:rPr lang="zh-HK" altLang="zh-HK" dirty="0">
                <a:solidFill>
                  <a:srgbClr val="FF0000"/>
                </a:solidFill>
              </a:rPr>
              <a:t>秦檜</a:t>
            </a:r>
            <a:r>
              <a:rPr lang="en-US" altLang="zh-HK" dirty="0">
                <a:solidFill>
                  <a:srgbClr val="FF0000"/>
                </a:solidFill>
              </a:rPr>
              <a:t>(Qin Hui)</a:t>
            </a:r>
            <a:r>
              <a:rPr lang="zh-TW" altLang="zh-HK" dirty="0">
                <a:solidFill>
                  <a:srgbClr val="FF0000"/>
                </a:solidFill>
              </a:rPr>
              <a:t> </a:t>
            </a:r>
            <a:endParaRPr kumimoji="1" lang="zh-HK" altLang="en-US" dirty="0">
              <a:solidFill>
                <a:srgbClr val="FF0000"/>
              </a:solidFill>
            </a:endParaRPr>
          </a:p>
        </p:txBody>
      </p:sp>
      <p:sp>
        <p:nvSpPr>
          <p:cNvPr id="2" name="Slide Number Placeholder 1"/>
          <p:cNvSpPr>
            <a:spLocks noGrp="1"/>
          </p:cNvSpPr>
          <p:nvPr>
            <p:ph type="sldNum" sz="quarter" idx="12"/>
          </p:nvPr>
        </p:nvSpPr>
        <p:spPr/>
        <p:txBody>
          <a:bodyPr/>
          <a:lstStyle/>
          <a:p>
            <a:fld id="{2729EEE3-0DB2-A54F-A712-C3D8D0C1A6BC}" type="slidenum">
              <a:rPr kumimoji="1" lang="zh-HK" altLang="en-US" smtClean="0"/>
              <a:t>55</a:t>
            </a:fld>
            <a:endParaRPr kumimoji="1" lang="zh-HK" altLang="en-US"/>
          </a:p>
        </p:txBody>
      </p:sp>
    </p:spTree>
    <p:extLst>
      <p:ext uri="{BB962C8B-B14F-4D97-AF65-F5344CB8AC3E}">
        <p14:creationId xmlns:p14="http://schemas.microsoft.com/office/powerpoint/2010/main" val="178680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A1D4142-1E3D-ED9A-E315-E5A7E2C9DBE3}"/>
              </a:ext>
            </a:extLst>
          </p:cNvPr>
          <p:cNvSpPr/>
          <p:nvPr/>
        </p:nvSpPr>
        <p:spPr>
          <a:xfrm>
            <a:off x="628649" y="1567544"/>
            <a:ext cx="7136494" cy="6531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5" name="矩形 4">
            <a:extLst>
              <a:ext uri="{FF2B5EF4-FFF2-40B4-BE49-F238E27FC236}">
                <a16:creationId xmlns:a16="http://schemas.microsoft.com/office/drawing/2014/main" id="{0CDB0FE2-495D-72E2-6887-65BE4CA06B80}"/>
              </a:ext>
            </a:extLst>
          </p:cNvPr>
          <p:cNvSpPr/>
          <p:nvPr/>
        </p:nvSpPr>
        <p:spPr>
          <a:xfrm>
            <a:off x="628649" y="2489041"/>
            <a:ext cx="7762876" cy="6481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6" name="矩形 5">
            <a:extLst>
              <a:ext uri="{FF2B5EF4-FFF2-40B4-BE49-F238E27FC236}">
                <a16:creationId xmlns:a16="http://schemas.microsoft.com/office/drawing/2014/main" id="{5A4D0136-FE15-C0F8-3099-5294D1BC3A3E}"/>
              </a:ext>
            </a:extLst>
          </p:cNvPr>
          <p:cNvSpPr/>
          <p:nvPr/>
        </p:nvSpPr>
        <p:spPr>
          <a:xfrm>
            <a:off x="628650" y="4896554"/>
            <a:ext cx="8096705" cy="9236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7" name="文字方塊 6">
            <a:extLst>
              <a:ext uri="{FF2B5EF4-FFF2-40B4-BE49-F238E27FC236}">
                <a16:creationId xmlns:a16="http://schemas.microsoft.com/office/drawing/2014/main" id="{9D5AA724-A7C7-BC8D-D388-B31F4F2ADAEE}"/>
              </a:ext>
            </a:extLst>
          </p:cNvPr>
          <p:cNvSpPr txBox="1"/>
          <p:nvPr/>
        </p:nvSpPr>
        <p:spPr>
          <a:xfrm>
            <a:off x="568324" y="3623955"/>
            <a:ext cx="8474075" cy="3139321"/>
          </a:xfrm>
          <a:prstGeom prst="rect">
            <a:avLst/>
          </a:prstGeom>
          <a:noFill/>
        </p:spPr>
        <p:txBody>
          <a:bodyPr wrap="square" rtlCol="0">
            <a:spAutoFit/>
          </a:bodyPr>
          <a:lstStyle/>
          <a:p>
            <a:r>
              <a:rPr lang="en-US" altLang="zh-HK" sz="2000" dirty="0"/>
              <a:t>10. </a:t>
            </a:r>
            <a:r>
              <a:rPr lang="zh-HK" altLang="zh-HK" sz="2000" dirty="0"/>
              <a:t>南宋向金求和，命令岳飛從前線撤兵的最主要原因是甚</a:t>
            </a:r>
            <a:r>
              <a:rPr lang="zh-TW" altLang="zh-HK" sz="2000" dirty="0"/>
              <a:t>麼</a:t>
            </a:r>
            <a:r>
              <a:rPr lang="zh-HK" altLang="zh-HK" sz="2000" dirty="0"/>
              <a:t>？試圈出答案。</a:t>
            </a:r>
            <a:r>
              <a:rPr lang="en-US" altLang="zh-HK" sz="2000" dirty="0"/>
              <a:t>(What was the main reason for the Southern Song Dynasty to withdraw Yue Fei from the frontline and negotiate for peace? Circle your answer.) </a:t>
            </a:r>
            <a:endParaRPr lang="zh-TW" altLang="zh-HK" sz="2000" dirty="0"/>
          </a:p>
          <a:p>
            <a:r>
              <a:rPr lang="en-US" altLang="zh-HK" sz="2000" dirty="0"/>
              <a:t>A. </a:t>
            </a:r>
            <a:r>
              <a:rPr lang="zh-HK" altLang="zh-HK" sz="2000" dirty="0"/>
              <a:t>南宋不可能取勝</a:t>
            </a:r>
            <a:r>
              <a:rPr lang="en-US" altLang="zh-HK" sz="2000" dirty="0"/>
              <a:t>(The Southern Song Dynasty could not win)</a:t>
            </a:r>
            <a:endParaRPr lang="zh-TW" altLang="zh-HK" sz="2000" dirty="0"/>
          </a:p>
          <a:p>
            <a:r>
              <a:rPr lang="en-US" altLang="zh-HK" sz="2000" dirty="0"/>
              <a:t>B. </a:t>
            </a:r>
            <a:r>
              <a:rPr lang="zh-HK" altLang="zh-HK" sz="2000" dirty="0"/>
              <a:t>怕抗金將士的力量壯大，威</a:t>
            </a:r>
            <a:r>
              <a:rPr lang="zh-TW" altLang="zh-HK" sz="2000" dirty="0"/>
              <a:t>脅</a:t>
            </a:r>
            <a:r>
              <a:rPr lang="zh-HK" altLang="zh-HK" sz="2000" dirty="0"/>
              <a:t>其統</a:t>
            </a:r>
            <a:r>
              <a:rPr lang="zh-TW" altLang="zh-HK" sz="2000" dirty="0"/>
              <a:t>治</a:t>
            </a:r>
            <a:r>
              <a:rPr lang="en-US" altLang="zh-HK" sz="2000" dirty="0"/>
              <a:t>(The general would seize power through the military campaigns and threatened the rule of the Southern Song Dynasty)</a:t>
            </a:r>
            <a:endParaRPr lang="zh-TW" altLang="zh-HK" sz="2000" dirty="0"/>
          </a:p>
          <a:p>
            <a:r>
              <a:rPr lang="en-US" altLang="zh-HK" sz="2000" dirty="0"/>
              <a:t>C. </a:t>
            </a:r>
            <a:r>
              <a:rPr lang="zh-HK" altLang="zh-HK" sz="2000" dirty="0"/>
              <a:t>金朝已向宋朝投</a:t>
            </a:r>
            <a:r>
              <a:rPr lang="zh-TW" altLang="zh-HK" sz="2000" dirty="0"/>
              <a:t>降</a:t>
            </a:r>
            <a:r>
              <a:rPr lang="en-US" altLang="zh-HK" sz="2000" dirty="0"/>
              <a:t>(</a:t>
            </a:r>
            <a:r>
              <a:rPr lang="en-US" altLang="zh-HK" sz="2000" dirty="0" err="1"/>
              <a:t>Jin</a:t>
            </a:r>
            <a:r>
              <a:rPr lang="en-US" altLang="zh-HK" sz="2000" dirty="0"/>
              <a:t> had already surrendered to the Southern Song Dynasty)</a:t>
            </a:r>
            <a:endParaRPr lang="zh-TW" altLang="zh-HK" sz="2000" dirty="0"/>
          </a:p>
          <a:p>
            <a:endParaRPr kumimoji="1" lang="zh-HK" altLang="en-US" dirty="0"/>
          </a:p>
        </p:txBody>
      </p:sp>
      <p:sp>
        <p:nvSpPr>
          <p:cNvPr id="9" name="文字方塊 8">
            <a:extLst>
              <a:ext uri="{FF2B5EF4-FFF2-40B4-BE49-F238E27FC236}">
                <a16:creationId xmlns:a16="http://schemas.microsoft.com/office/drawing/2014/main" id="{597BA401-9A7A-FD2A-109F-B15F68BBA5B7}"/>
              </a:ext>
            </a:extLst>
          </p:cNvPr>
          <p:cNvSpPr txBox="1"/>
          <p:nvPr/>
        </p:nvSpPr>
        <p:spPr>
          <a:xfrm>
            <a:off x="628649" y="651025"/>
            <a:ext cx="8096705" cy="3139321"/>
          </a:xfrm>
          <a:prstGeom prst="rect">
            <a:avLst/>
          </a:prstGeom>
          <a:noFill/>
        </p:spPr>
        <p:txBody>
          <a:bodyPr wrap="square" rtlCol="0">
            <a:spAutoFit/>
          </a:bodyPr>
          <a:lstStyle/>
          <a:p>
            <a:r>
              <a:rPr lang="en-US" altLang="zh-HK" sz="2000" dirty="0"/>
              <a:t>9. </a:t>
            </a:r>
            <a:r>
              <a:rPr lang="zh-HK" altLang="zh-HK" sz="2000" dirty="0"/>
              <a:t>岳飛主戰的原因是甚</a:t>
            </a:r>
            <a:r>
              <a:rPr lang="zh-TW" altLang="zh-HK" sz="2000" dirty="0"/>
              <a:t>麼</a:t>
            </a:r>
            <a:r>
              <a:rPr lang="zh-HK" altLang="zh-HK" sz="2000" dirty="0"/>
              <a:t>？試圈出答案。答案可多於一個。</a:t>
            </a:r>
            <a:r>
              <a:rPr lang="en-US" altLang="zh-HK" sz="2000" dirty="0"/>
              <a:t>(Why did Yue Fei want to fight against the </a:t>
            </a:r>
            <a:r>
              <a:rPr lang="en-US" altLang="zh-HK" sz="2000" dirty="0" err="1"/>
              <a:t>Jin</a:t>
            </a:r>
            <a:r>
              <a:rPr lang="en-US" altLang="zh-HK" sz="2000" dirty="0"/>
              <a:t> army? Circle your answer. There may be more than one correct answer.)</a:t>
            </a:r>
            <a:endParaRPr lang="zh-TW" altLang="zh-HK" sz="2000" dirty="0"/>
          </a:p>
          <a:p>
            <a:r>
              <a:rPr lang="en-US" altLang="zh-HK" sz="2000" dirty="0"/>
              <a:t>A. </a:t>
            </a:r>
            <a:r>
              <a:rPr lang="zh-HK" altLang="zh-HK" sz="2000" dirty="0"/>
              <a:t>他統領的軍隊不斷取得勝利</a:t>
            </a:r>
            <a:r>
              <a:rPr lang="en-US" altLang="zh-HK" sz="2000" dirty="0"/>
              <a:t>(The army under his command kept winning.)</a:t>
            </a:r>
          </a:p>
          <a:p>
            <a:r>
              <a:rPr lang="en-US" altLang="zh-TW" sz="2000" dirty="0"/>
              <a:t>B.</a:t>
            </a:r>
            <a:r>
              <a:rPr lang="zh-TW" altLang="zh-HK" sz="2000" dirty="0"/>
              <a:t> </a:t>
            </a:r>
            <a:r>
              <a:rPr lang="zh-HK" altLang="zh-HK" sz="2000" dirty="0"/>
              <a:t>他想做新的皇帝</a:t>
            </a:r>
            <a:r>
              <a:rPr lang="en-US" altLang="zh-HK" sz="2000" dirty="0"/>
              <a:t>(He wanted to become an emperor.)</a:t>
            </a:r>
            <a:endParaRPr lang="zh-TW" altLang="zh-HK" sz="2000" dirty="0"/>
          </a:p>
          <a:p>
            <a:r>
              <a:rPr lang="en-US" altLang="zh-HK" sz="2000" dirty="0"/>
              <a:t>C. </a:t>
            </a:r>
            <a:r>
              <a:rPr lang="zh-HK" altLang="zh-HK" sz="2000" dirty="0"/>
              <a:t>他已</a:t>
            </a:r>
            <a:r>
              <a:rPr lang="zh-TW" altLang="zh-HK" sz="2000" dirty="0"/>
              <a:t>經</a:t>
            </a:r>
            <a:r>
              <a:rPr lang="zh-HK" altLang="zh-HK" sz="2000" dirty="0"/>
              <a:t>為國家收復不少失地</a:t>
            </a:r>
            <a:r>
              <a:rPr lang="en-US" altLang="zh-HK" sz="2000" dirty="0"/>
              <a:t>(He recovered many lost territories of the Southern Song Dynasty.)</a:t>
            </a:r>
            <a:endParaRPr lang="zh-TW" altLang="zh-HK" sz="2000" dirty="0"/>
          </a:p>
          <a:p>
            <a:r>
              <a:rPr lang="en-US" altLang="zh-HK" sz="2000" dirty="0"/>
              <a:t>D. </a:t>
            </a:r>
            <a:r>
              <a:rPr lang="zh-HK" altLang="zh-HK" sz="2000" dirty="0"/>
              <a:t>他擔心失去將軍的工作</a:t>
            </a:r>
            <a:r>
              <a:rPr lang="en-US" altLang="zh-HK" sz="2000" dirty="0"/>
              <a:t>(He was worried about losing his job as a general.)</a:t>
            </a:r>
            <a:endParaRPr lang="zh-TW" altLang="zh-HK" sz="2000" dirty="0"/>
          </a:p>
          <a:p>
            <a:endParaRPr kumimoji="1" lang="zh-HK" altLang="en-US" dirty="0"/>
          </a:p>
        </p:txBody>
      </p:sp>
      <p:sp>
        <p:nvSpPr>
          <p:cNvPr id="2" name="Slide Number Placeholder 1"/>
          <p:cNvSpPr>
            <a:spLocks noGrp="1"/>
          </p:cNvSpPr>
          <p:nvPr>
            <p:ph type="sldNum" sz="quarter" idx="12"/>
          </p:nvPr>
        </p:nvSpPr>
        <p:spPr/>
        <p:txBody>
          <a:bodyPr/>
          <a:lstStyle/>
          <a:p>
            <a:fld id="{2729EEE3-0DB2-A54F-A712-C3D8D0C1A6BC}" type="slidenum">
              <a:rPr kumimoji="1" lang="zh-HK" altLang="en-US" smtClean="0"/>
              <a:t>56</a:t>
            </a:fld>
            <a:endParaRPr kumimoji="1" lang="zh-HK" altLang="en-US"/>
          </a:p>
        </p:txBody>
      </p:sp>
    </p:spTree>
    <p:extLst>
      <p:ext uri="{BB962C8B-B14F-4D97-AF65-F5344CB8AC3E}">
        <p14:creationId xmlns:p14="http://schemas.microsoft.com/office/powerpoint/2010/main" val="25833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51D9D86-EDF2-671E-2CEC-BC49527B2B59}"/>
              </a:ext>
            </a:extLst>
          </p:cNvPr>
          <p:cNvSpPr>
            <a:spLocks noGrp="1"/>
          </p:cNvSpPr>
          <p:nvPr>
            <p:ph type="title"/>
          </p:nvPr>
        </p:nvSpPr>
        <p:spPr>
          <a:xfrm>
            <a:off x="628650" y="154111"/>
            <a:ext cx="8108950" cy="1325563"/>
          </a:xfrm>
        </p:spPr>
        <p:txBody>
          <a:bodyPr>
            <a:normAutofit/>
          </a:bodyPr>
          <a:lstStyle/>
          <a:p>
            <a:r>
              <a:rPr lang="en-US" altLang="zh-HK" sz="2800" dirty="0"/>
              <a:t>11. </a:t>
            </a:r>
            <a:r>
              <a:rPr lang="zh-HK" altLang="zh-HK" sz="2800" dirty="0"/>
              <a:t>課堂活動：</a:t>
            </a:r>
            <a:r>
              <a:rPr lang="zh-TW" altLang="zh-HK" sz="2800" dirty="0"/>
              <a:t>角色扮演</a:t>
            </a:r>
            <a:r>
              <a:rPr lang="en-US" altLang="zh-HK" sz="2800" dirty="0"/>
              <a:t>(Classroom activity: Role play)</a:t>
            </a:r>
            <a:r>
              <a:rPr lang="zh-TW" altLang="zh-HK" sz="2800" dirty="0"/>
              <a:t> </a:t>
            </a:r>
            <a:endParaRPr kumimoji="1" lang="zh-HK" altLang="en-US" sz="2800" dirty="0"/>
          </a:p>
        </p:txBody>
      </p:sp>
      <p:sp>
        <p:nvSpPr>
          <p:cNvPr id="3" name="內容版面配置區 2">
            <a:extLst>
              <a:ext uri="{FF2B5EF4-FFF2-40B4-BE49-F238E27FC236}">
                <a16:creationId xmlns:a16="http://schemas.microsoft.com/office/drawing/2014/main" id="{1304F58B-DE1A-0118-EB74-6067CEFC6DA6}"/>
              </a:ext>
            </a:extLst>
          </p:cNvPr>
          <p:cNvSpPr>
            <a:spLocks noGrp="1"/>
          </p:cNvSpPr>
          <p:nvPr>
            <p:ph idx="1"/>
          </p:nvPr>
        </p:nvSpPr>
        <p:spPr>
          <a:xfrm>
            <a:off x="628650" y="1397000"/>
            <a:ext cx="7886700" cy="4779963"/>
          </a:xfrm>
        </p:spPr>
        <p:txBody>
          <a:bodyPr/>
          <a:lstStyle/>
          <a:p>
            <a:pPr marL="0" indent="0">
              <a:buNone/>
            </a:pPr>
            <a:r>
              <a:rPr lang="zh-TW" altLang="zh-HK" sz="2000" dirty="0"/>
              <a:t>請代入岳飛的角色，</a:t>
            </a:r>
            <a:r>
              <a:rPr lang="zh-HK" altLang="zh-HK" sz="2000" dirty="0"/>
              <a:t>在被處死前，你對南</a:t>
            </a:r>
            <a:r>
              <a:rPr lang="zh-TW" altLang="zh-HK" sz="2000" dirty="0"/>
              <a:t>宋</a:t>
            </a:r>
            <a:r>
              <a:rPr lang="zh-HK" altLang="zh-HK" sz="2000" dirty="0"/>
              <a:t>皇帝有甚</a:t>
            </a:r>
            <a:r>
              <a:rPr lang="zh-TW" altLang="zh-HK" sz="2000" dirty="0"/>
              <a:t>麼</a:t>
            </a:r>
            <a:r>
              <a:rPr lang="zh-HK" altLang="zh-HK" sz="2000" dirty="0"/>
              <a:t>勸告？</a:t>
            </a:r>
            <a:r>
              <a:rPr lang="zh-TW" altLang="zh-HK" sz="2000" dirty="0"/>
              <a:t>為他設計對白，然後在課堂上演繹出來</a:t>
            </a:r>
            <a:r>
              <a:rPr lang="zh-HK" altLang="zh-HK" sz="2000" dirty="0"/>
              <a:t>。</a:t>
            </a:r>
            <a:r>
              <a:rPr lang="en-US" altLang="zh-HK" sz="2000" dirty="0"/>
              <a:t>(If you were Yue Fei, what advice would you offer to the emperor of the Southern Song Dynasty before your execution? Please write down the advice and act it out in the lesson.)</a:t>
            </a:r>
            <a:endParaRPr lang="zh-TW" altLang="zh-HK" sz="2000" dirty="0"/>
          </a:p>
          <a:p>
            <a:endParaRPr kumimoji="1" lang="zh-HK" altLang="en-US" dirty="0"/>
          </a:p>
        </p:txBody>
      </p:sp>
      <p:pic>
        <p:nvPicPr>
          <p:cNvPr id="4" name="圖片 3">
            <a:extLst>
              <a:ext uri="{FF2B5EF4-FFF2-40B4-BE49-F238E27FC236}">
                <a16:creationId xmlns:a16="http://schemas.microsoft.com/office/drawing/2014/main" id="{9A8C6433-B891-064A-D6E0-246423029A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109" y="2542436"/>
            <a:ext cx="1820076" cy="4184372"/>
          </a:xfrm>
          <a:prstGeom prst="rect">
            <a:avLst/>
          </a:prstGeom>
        </p:spPr>
      </p:pic>
      <p:sp>
        <p:nvSpPr>
          <p:cNvPr id="5" name="矩形圖說文字 4">
            <a:extLst>
              <a:ext uri="{FF2B5EF4-FFF2-40B4-BE49-F238E27FC236}">
                <a16:creationId xmlns:a16="http://schemas.microsoft.com/office/drawing/2014/main" id="{E97561D4-A3C8-DDAF-9D63-5386ED33D346}"/>
              </a:ext>
            </a:extLst>
          </p:cNvPr>
          <p:cNvSpPr/>
          <p:nvPr/>
        </p:nvSpPr>
        <p:spPr>
          <a:xfrm>
            <a:off x="2833455" y="3032667"/>
            <a:ext cx="4437783" cy="2375552"/>
          </a:xfrm>
          <a:prstGeom prst="wedgeRectCallout">
            <a:avLst>
              <a:gd name="adj1" fmla="val -60417"/>
              <a:gd name="adj2" fmla="val -34826"/>
            </a:avLst>
          </a:prstGeom>
          <a:no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200000"/>
              </a:lnSpc>
            </a:pPr>
            <a:r>
              <a:rPr lang="en-US" sz="1200" u="sng" kern="100">
                <a:solidFill>
                  <a:srgbClr val="000000"/>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200" kern="100">
              <a:effectLst/>
              <a:latin typeface="Times New Roman" panose="02020603050405020304" pitchFamily="18" charset="0"/>
              <a:ea typeface="新細明體" panose="02020500000000000000" pitchFamily="18" charset="-120"/>
              <a:cs typeface="新細明體" panose="02020500000000000000" pitchFamily="18" charset="-120"/>
            </a:endParaRPr>
          </a:p>
          <a:p>
            <a:pPr>
              <a:lnSpc>
                <a:spcPct val="200000"/>
              </a:lnSpc>
            </a:pPr>
            <a:r>
              <a:rPr lang="en-US" sz="1200" u="sng" kern="100">
                <a:solidFill>
                  <a:srgbClr val="000000"/>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200" kern="100">
              <a:effectLst/>
              <a:latin typeface="Times New Roman" panose="02020603050405020304" pitchFamily="18" charset="0"/>
              <a:ea typeface="新細明體" panose="02020500000000000000" pitchFamily="18" charset="-120"/>
              <a:cs typeface="新細明體" panose="02020500000000000000" pitchFamily="18" charset="-120"/>
            </a:endParaRPr>
          </a:p>
          <a:p>
            <a:pPr>
              <a:lnSpc>
                <a:spcPct val="200000"/>
              </a:lnSpc>
            </a:pPr>
            <a:r>
              <a:rPr lang="en-US" sz="1200" u="sng" kern="100">
                <a:solidFill>
                  <a:srgbClr val="000000"/>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200" kern="100">
              <a:effectLst/>
              <a:latin typeface="Times New Roman" panose="02020603050405020304" pitchFamily="18" charset="0"/>
              <a:ea typeface="新細明體" panose="02020500000000000000" pitchFamily="18" charset="-120"/>
              <a:cs typeface="新細明體" panose="02020500000000000000" pitchFamily="18" charset="-120"/>
            </a:endParaRPr>
          </a:p>
          <a:p>
            <a:pPr>
              <a:lnSpc>
                <a:spcPct val="200000"/>
              </a:lnSpc>
            </a:pPr>
            <a:r>
              <a:rPr lang="en-US" sz="1200" u="sng" kern="100">
                <a:solidFill>
                  <a:srgbClr val="000000"/>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200" kern="100">
              <a:effectLst/>
              <a:latin typeface="Times New Roman" panose="02020603050405020304" pitchFamily="18" charset="0"/>
              <a:ea typeface="新細明體" panose="02020500000000000000" pitchFamily="18" charset="-120"/>
              <a:cs typeface="新細明體" panose="02020500000000000000" pitchFamily="18" charset="-120"/>
            </a:endParaRPr>
          </a:p>
          <a:p>
            <a:pPr>
              <a:lnSpc>
                <a:spcPct val="200000"/>
              </a:lnSpc>
            </a:pPr>
            <a:r>
              <a:rPr lang="en-US" sz="1200" u="sng" kern="100">
                <a:solidFill>
                  <a:srgbClr val="000000"/>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200" kern="100">
              <a:effectLst/>
              <a:latin typeface="Times New Roman" panose="02020603050405020304" pitchFamily="18" charset="0"/>
              <a:ea typeface="新細明體" panose="02020500000000000000" pitchFamily="18" charset="-120"/>
              <a:cs typeface="新細明體" panose="02020500000000000000" pitchFamily="18" charset="-120"/>
            </a:endParaRPr>
          </a:p>
          <a:p>
            <a:pPr>
              <a:lnSpc>
                <a:spcPct val="200000"/>
              </a:lnSpc>
            </a:pPr>
            <a:r>
              <a:rPr lang="en-US" sz="1200" u="sng" kern="100">
                <a:solidFill>
                  <a:srgbClr val="000000"/>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200" kern="100">
              <a:effectLst/>
              <a:latin typeface="Times New Roman" panose="02020603050405020304" pitchFamily="18" charset="0"/>
              <a:ea typeface="新細明體" panose="02020500000000000000" pitchFamily="18" charset="-120"/>
              <a:cs typeface="新細明體" panose="02020500000000000000" pitchFamily="18" charset="-120"/>
            </a:endParaRPr>
          </a:p>
        </p:txBody>
      </p:sp>
      <p:sp>
        <p:nvSpPr>
          <p:cNvPr id="6" name="Slide Number Placeholder 5"/>
          <p:cNvSpPr>
            <a:spLocks noGrp="1"/>
          </p:cNvSpPr>
          <p:nvPr>
            <p:ph type="sldNum" sz="quarter" idx="12"/>
          </p:nvPr>
        </p:nvSpPr>
        <p:spPr/>
        <p:txBody>
          <a:bodyPr/>
          <a:lstStyle/>
          <a:p>
            <a:fld id="{2729EEE3-0DB2-A54F-A712-C3D8D0C1A6BC}" type="slidenum">
              <a:rPr kumimoji="1" lang="zh-HK" altLang="en-US" smtClean="0"/>
              <a:t>57</a:t>
            </a:fld>
            <a:endParaRPr kumimoji="1" lang="zh-HK" altLang="en-US"/>
          </a:p>
        </p:txBody>
      </p:sp>
    </p:spTree>
    <p:extLst>
      <p:ext uri="{BB962C8B-B14F-4D97-AF65-F5344CB8AC3E}">
        <p14:creationId xmlns:p14="http://schemas.microsoft.com/office/powerpoint/2010/main" val="31672296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D3D61D-2119-761E-1361-DEC8525F51F0}"/>
              </a:ext>
            </a:extLst>
          </p:cNvPr>
          <p:cNvSpPr>
            <a:spLocks noGrp="1"/>
          </p:cNvSpPr>
          <p:nvPr>
            <p:ph type="title"/>
          </p:nvPr>
        </p:nvSpPr>
        <p:spPr>
          <a:xfrm>
            <a:off x="294542" y="79089"/>
            <a:ext cx="8299937" cy="1053694"/>
          </a:xfrm>
        </p:spPr>
        <p:txBody>
          <a:bodyPr>
            <a:normAutofit fontScale="90000"/>
          </a:bodyPr>
          <a:lstStyle/>
          <a:p>
            <a:r>
              <a:rPr lang="en-US" altLang="zh-HK" sz="3600" b="1" dirty="0"/>
              <a:t>III. </a:t>
            </a:r>
            <a:r>
              <a:rPr lang="zh-TW" altLang="zh-HK" sz="3600" b="1" dirty="0"/>
              <a:t>外患與</a:t>
            </a:r>
            <a:r>
              <a:rPr lang="zh-HK" altLang="zh-HK" sz="3600" b="1" dirty="0"/>
              <a:t>南</a:t>
            </a:r>
            <a:r>
              <a:rPr lang="zh-TW" altLang="zh-HK" sz="3600" b="1" dirty="0"/>
              <a:t>宋滅亡</a:t>
            </a:r>
            <a:r>
              <a:rPr lang="en-US" altLang="zh-HK" sz="3600" b="1" dirty="0"/>
              <a:t>(Foreign invasions and the downfall of the Southern Song Dynasty)</a:t>
            </a:r>
            <a:endParaRPr kumimoji="1" lang="zh-HK" altLang="en-US" dirty="0"/>
          </a:p>
        </p:txBody>
      </p:sp>
      <p:sp>
        <p:nvSpPr>
          <p:cNvPr id="3" name="內容版面配置區 2">
            <a:extLst>
              <a:ext uri="{FF2B5EF4-FFF2-40B4-BE49-F238E27FC236}">
                <a16:creationId xmlns:a16="http://schemas.microsoft.com/office/drawing/2014/main" id="{916D60F2-8286-66D4-0586-20B4551EDBDA}"/>
              </a:ext>
            </a:extLst>
          </p:cNvPr>
          <p:cNvSpPr>
            <a:spLocks noGrp="1"/>
          </p:cNvSpPr>
          <p:nvPr>
            <p:ph idx="1"/>
          </p:nvPr>
        </p:nvSpPr>
        <p:spPr>
          <a:xfrm>
            <a:off x="294542" y="1226096"/>
            <a:ext cx="8593162" cy="4576763"/>
          </a:xfrm>
        </p:spPr>
        <p:txBody>
          <a:bodyPr/>
          <a:lstStyle/>
          <a:p>
            <a:pPr marL="0" indent="0">
              <a:buNone/>
            </a:pPr>
            <a:r>
              <a:rPr lang="zh-HK" altLang="en-US" sz="1800" b="1" dirty="0"/>
              <a:t>資</a:t>
            </a:r>
            <a:r>
              <a:rPr lang="zh-HK" altLang="zh-HK" sz="1800" b="1" dirty="0"/>
              <a:t>料六：南宋地圖</a:t>
            </a:r>
            <a:r>
              <a:rPr lang="en-US" altLang="zh-HK" sz="1800" b="1" dirty="0"/>
              <a:t>(</a:t>
            </a:r>
            <a:r>
              <a:rPr lang="zh-HK" altLang="zh-HK" sz="1800" b="1" dirty="0"/>
              <a:t>公元</a:t>
            </a:r>
            <a:r>
              <a:rPr lang="en-US" altLang="zh-HK" sz="1800" b="1" dirty="0"/>
              <a:t>1208</a:t>
            </a:r>
            <a:r>
              <a:rPr lang="zh-HK" altLang="zh-HK" sz="1800" b="1" dirty="0"/>
              <a:t>年</a:t>
            </a:r>
            <a:r>
              <a:rPr lang="en-US" altLang="zh-HK" sz="1800" b="1" dirty="0"/>
              <a:t>)(Source F: The map of the Southern Song Dynasty)(1208)</a:t>
            </a:r>
            <a:endParaRPr lang="zh-TW" altLang="zh-HK" sz="1800" b="1" dirty="0"/>
          </a:p>
          <a:p>
            <a:endParaRPr kumimoji="1" lang="zh-HK" altLang="en-US" dirty="0"/>
          </a:p>
        </p:txBody>
      </p:sp>
      <p:sp>
        <p:nvSpPr>
          <p:cNvPr id="10" name="文字方塊 9">
            <a:extLst>
              <a:ext uri="{FF2B5EF4-FFF2-40B4-BE49-F238E27FC236}">
                <a16:creationId xmlns:a16="http://schemas.microsoft.com/office/drawing/2014/main" id="{94C753AA-E50C-3E93-2712-D23E5CF58D7A}"/>
              </a:ext>
            </a:extLst>
          </p:cNvPr>
          <p:cNvSpPr txBox="1"/>
          <p:nvPr/>
        </p:nvSpPr>
        <p:spPr>
          <a:xfrm>
            <a:off x="6576646" y="1814175"/>
            <a:ext cx="2160417" cy="2031325"/>
          </a:xfrm>
          <a:prstGeom prst="rect">
            <a:avLst/>
          </a:prstGeom>
          <a:noFill/>
        </p:spPr>
        <p:txBody>
          <a:bodyPr wrap="square" rtlCol="0">
            <a:spAutoFit/>
          </a:bodyPr>
          <a:lstStyle/>
          <a:p>
            <a:r>
              <a:rPr lang="en-US" altLang="zh-HK" dirty="0"/>
              <a:t>12. </a:t>
            </a:r>
            <a:r>
              <a:rPr lang="zh-TW" altLang="zh-HK" dirty="0"/>
              <a:t>在地圖上圈出南宋的邊境民族。</a:t>
            </a:r>
            <a:r>
              <a:rPr lang="en-US" altLang="zh-HK" dirty="0"/>
              <a:t>(Circle the frontier ethnic groups of the Southern Song Dynasty on the map.)</a:t>
            </a:r>
            <a:endParaRPr lang="zh-TW" altLang="zh-HK" dirty="0"/>
          </a:p>
          <a:p>
            <a:endParaRPr kumimoji="1" lang="zh-HK" altLang="en-US" dirty="0"/>
          </a:p>
        </p:txBody>
      </p:sp>
      <p:sp>
        <p:nvSpPr>
          <p:cNvPr id="6" name="Slide Number Placeholder 5"/>
          <p:cNvSpPr>
            <a:spLocks noGrp="1"/>
          </p:cNvSpPr>
          <p:nvPr>
            <p:ph type="sldNum" sz="quarter" idx="12"/>
          </p:nvPr>
        </p:nvSpPr>
        <p:spPr/>
        <p:txBody>
          <a:bodyPr/>
          <a:lstStyle/>
          <a:p>
            <a:fld id="{2729EEE3-0DB2-A54F-A712-C3D8D0C1A6BC}" type="slidenum">
              <a:rPr kumimoji="1" lang="zh-HK" altLang="en-US" smtClean="0"/>
              <a:t>58</a:t>
            </a:fld>
            <a:endParaRPr kumimoji="1" lang="zh-HK" alt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287" y="1706086"/>
            <a:ext cx="6192663" cy="5019054"/>
          </a:xfrm>
          <a:prstGeom prst="rect">
            <a:avLst/>
          </a:prstGeom>
        </p:spPr>
      </p:pic>
      <p:sp>
        <p:nvSpPr>
          <p:cNvPr id="11" name="橢圓 3">
            <a:extLst>
              <a:ext uri="{FF2B5EF4-FFF2-40B4-BE49-F238E27FC236}">
                <a16:creationId xmlns:a16="http://schemas.microsoft.com/office/drawing/2014/main" id="{DCF262A2-8F84-452D-99DD-1AF3105425D3}"/>
              </a:ext>
            </a:extLst>
          </p:cNvPr>
          <p:cNvSpPr/>
          <p:nvPr/>
        </p:nvSpPr>
        <p:spPr>
          <a:xfrm>
            <a:off x="2070588" y="2468274"/>
            <a:ext cx="848458" cy="6320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12" name="橢圓 4">
            <a:extLst>
              <a:ext uri="{FF2B5EF4-FFF2-40B4-BE49-F238E27FC236}">
                <a16:creationId xmlns:a16="http://schemas.microsoft.com/office/drawing/2014/main" id="{52D833BE-2D02-4506-AC48-11C7484E6340}"/>
              </a:ext>
            </a:extLst>
          </p:cNvPr>
          <p:cNvSpPr/>
          <p:nvPr/>
        </p:nvSpPr>
        <p:spPr>
          <a:xfrm>
            <a:off x="3361618" y="3978747"/>
            <a:ext cx="533374" cy="4737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Tree>
    <p:extLst>
      <p:ext uri="{BB962C8B-B14F-4D97-AF65-F5344CB8AC3E}">
        <p14:creationId xmlns:p14="http://schemas.microsoft.com/office/powerpoint/2010/main" val="257372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669CABB0-6467-C6DB-98D1-7A3CA9F40069}"/>
              </a:ext>
            </a:extLst>
          </p:cNvPr>
          <p:cNvSpPr>
            <a:spLocks noGrp="1"/>
          </p:cNvSpPr>
          <p:nvPr>
            <p:ph idx="1"/>
          </p:nvPr>
        </p:nvSpPr>
        <p:spPr>
          <a:xfrm>
            <a:off x="606668" y="152665"/>
            <a:ext cx="8994531" cy="5211763"/>
          </a:xfrm>
        </p:spPr>
        <p:txBody>
          <a:bodyPr>
            <a:normAutofit/>
          </a:bodyPr>
          <a:lstStyle/>
          <a:p>
            <a:pPr marL="0" indent="0">
              <a:buNone/>
            </a:pPr>
            <a:r>
              <a:rPr lang="zh-HK" altLang="zh-HK" sz="2000" b="1" dirty="0"/>
              <a:t>資料七：南宋與蒙古</a:t>
            </a:r>
            <a:r>
              <a:rPr lang="en-US" altLang="zh-HK" sz="2000" b="1" dirty="0"/>
              <a:t>(Source G: The Southern Song Dynasty and Mongol)</a:t>
            </a:r>
            <a:r>
              <a:rPr lang="zh-TW" altLang="zh-HK" sz="2000" dirty="0"/>
              <a:t> </a:t>
            </a:r>
            <a:endParaRPr kumimoji="1" lang="zh-HK" altLang="en-US" sz="2000" dirty="0"/>
          </a:p>
        </p:txBody>
      </p:sp>
      <p:sp>
        <p:nvSpPr>
          <p:cNvPr id="4" name="文字方塊 3">
            <a:extLst>
              <a:ext uri="{FF2B5EF4-FFF2-40B4-BE49-F238E27FC236}">
                <a16:creationId xmlns:a16="http://schemas.microsoft.com/office/drawing/2014/main" id="{D1767B2A-7684-590D-F7E7-93BB9E95EF7D}"/>
              </a:ext>
            </a:extLst>
          </p:cNvPr>
          <p:cNvSpPr txBox="1"/>
          <p:nvPr/>
        </p:nvSpPr>
        <p:spPr>
          <a:xfrm>
            <a:off x="628649" y="799640"/>
            <a:ext cx="8190035" cy="1477328"/>
          </a:xfrm>
          <a:prstGeom prst="rect">
            <a:avLst/>
          </a:prstGeom>
          <a:noFill/>
          <a:ln>
            <a:solidFill>
              <a:schemeClr val="tx1"/>
            </a:solidFill>
          </a:ln>
        </p:spPr>
        <p:txBody>
          <a:bodyPr wrap="square" rtlCol="0">
            <a:spAutoFit/>
          </a:bodyPr>
          <a:lstStyle/>
          <a:p>
            <a:r>
              <a:rPr lang="zh-HK" altLang="zh-HK" dirty="0"/>
              <a:t>南宋每年向金朝進貢，歷時超過一百年。後來，南宋與蒙古結盟，消滅金朝。</a:t>
            </a:r>
            <a:r>
              <a:rPr lang="en-US" altLang="zh-HK" dirty="0"/>
              <a:t>(After paying tribute to </a:t>
            </a:r>
            <a:r>
              <a:rPr lang="en-US" altLang="zh-HK" dirty="0" err="1"/>
              <a:t>Jin</a:t>
            </a:r>
            <a:r>
              <a:rPr lang="en-US" altLang="zh-HK" dirty="0"/>
              <a:t> for over 100 years, the Southern Song Dynasty allied with the Mongol to conquer </a:t>
            </a:r>
            <a:r>
              <a:rPr lang="en-US" altLang="zh-HK" dirty="0" err="1"/>
              <a:t>Jin</a:t>
            </a:r>
            <a:r>
              <a:rPr lang="en-US" altLang="zh-HK" dirty="0"/>
              <a:t>.)</a:t>
            </a:r>
            <a:endParaRPr lang="zh-TW" altLang="zh-HK" dirty="0"/>
          </a:p>
          <a:p>
            <a:r>
              <a:rPr lang="zh-HK" altLang="zh-HK" dirty="0"/>
              <a:t>不過，</a:t>
            </a:r>
            <a:r>
              <a:rPr lang="zh-TW" altLang="zh-HK" dirty="0"/>
              <a:t>公元</a:t>
            </a:r>
            <a:r>
              <a:rPr lang="en-US" altLang="zh-HK" dirty="0"/>
              <a:t>1235</a:t>
            </a:r>
            <a:r>
              <a:rPr lang="zh-TW" altLang="zh-HK" dirty="0"/>
              <a:t>年，蒙古軍滅金國後，開始入侵南宋。</a:t>
            </a:r>
            <a:r>
              <a:rPr lang="en-US" altLang="zh-HK" dirty="0"/>
              <a:t>(However, once the Mongol had conquered </a:t>
            </a:r>
            <a:r>
              <a:rPr lang="en-US" altLang="zh-HK" dirty="0" err="1"/>
              <a:t>Jin</a:t>
            </a:r>
            <a:r>
              <a:rPr lang="en-US" altLang="zh-HK" dirty="0"/>
              <a:t> in 1235, they turned to the Southern Song Dynasty.) </a:t>
            </a:r>
            <a:endParaRPr lang="zh-HK" altLang="en-US" dirty="0"/>
          </a:p>
        </p:txBody>
      </p:sp>
      <p:sp>
        <p:nvSpPr>
          <p:cNvPr id="7" name="文字方塊 6">
            <a:extLst>
              <a:ext uri="{FF2B5EF4-FFF2-40B4-BE49-F238E27FC236}">
                <a16:creationId xmlns:a16="http://schemas.microsoft.com/office/drawing/2014/main" id="{1826FF96-FDE9-CD4A-BC22-7839F3FE59A8}"/>
              </a:ext>
            </a:extLst>
          </p:cNvPr>
          <p:cNvSpPr txBox="1"/>
          <p:nvPr/>
        </p:nvSpPr>
        <p:spPr>
          <a:xfrm>
            <a:off x="606668" y="4314349"/>
            <a:ext cx="8212016" cy="1200329"/>
          </a:xfrm>
          <a:prstGeom prst="rect">
            <a:avLst/>
          </a:prstGeom>
          <a:noFill/>
          <a:ln>
            <a:solidFill>
              <a:schemeClr val="tx1"/>
            </a:solidFill>
          </a:ln>
        </p:spPr>
        <p:txBody>
          <a:bodyPr wrap="square">
            <a:spAutoFit/>
          </a:bodyPr>
          <a:lstStyle/>
          <a:p>
            <a:r>
              <a:rPr lang="zh-TW" altLang="zh-HK" dirty="0"/>
              <a:t>南宋皇帝被元軍追殺，他們向南逃亡。</a:t>
            </a:r>
            <a:r>
              <a:rPr lang="en-US" altLang="zh-HK" dirty="0"/>
              <a:t>(Emperors of the Southern Song Dynasty were chased by the Yuan army and they fled to the south.) </a:t>
            </a:r>
            <a:r>
              <a:rPr lang="zh-TW" altLang="zh-HK" dirty="0"/>
              <a:t>公元</a:t>
            </a:r>
            <a:r>
              <a:rPr lang="en-US" altLang="zh-TW" dirty="0"/>
              <a:t>1279</a:t>
            </a:r>
            <a:r>
              <a:rPr lang="zh-TW" altLang="en-US" dirty="0"/>
              <a:t>年</a:t>
            </a:r>
            <a:r>
              <a:rPr lang="zh-TW" altLang="zh-HK" dirty="0"/>
              <a:t>，元軍發動大規模進攻，南宋正式滅亡。</a:t>
            </a:r>
            <a:r>
              <a:rPr lang="en-US" altLang="zh-HK" dirty="0"/>
              <a:t>(In 1279, the Yuan army launched a massive attack on the Southern Song Dynasty. The Southern Song Dynasty collapsed.)</a:t>
            </a:r>
            <a:endParaRPr lang="zh-TW" altLang="zh-HK" dirty="0"/>
          </a:p>
        </p:txBody>
      </p:sp>
      <p:sp>
        <p:nvSpPr>
          <p:cNvPr id="2" name="Slide Number Placeholder 1"/>
          <p:cNvSpPr>
            <a:spLocks noGrp="1"/>
          </p:cNvSpPr>
          <p:nvPr>
            <p:ph type="sldNum" sz="quarter" idx="12"/>
          </p:nvPr>
        </p:nvSpPr>
        <p:spPr/>
        <p:txBody>
          <a:bodyPr/>
          <a:lstStyle/>
          <a:p>
            <a:fld id="{2729EEE3-0DB2-A54F-A712-C3D8D0C1A6BC}" type="slidenum">
              <a:rPr kumimoji="1" lang="zh-HK" altLang="en-US" smtClean="0"/>
              <a:t>59</a:t>
            </a:fld>
            <a:endParaRPr kumimoji="1" lang="zh-HK" altLang="en-US"/>
          </a:p>
        </p:txBody>
      </p:sp>
      <p:sp>
        <p:nvSpPr>
          <p:cNvPr id="8" name="文字方塊 3">
            <a:extLst>
              <a:ext uri="{FF2B5EF4-FFF2-40B4-BE49-F238E27FC236}">
                <a16:creationId xmlns:a16="http://schemas.microsoft.com/office/drawing/2014/main" id="{D1767B2A-7684-590D-F7E7-93BB9E95EF7D}"/>
              </a:ext>
            </a:extLst>
          </p:cNvPr>
          <p:cNvSpPr txBox="1"/>
          <p:nvPr/>
        </p:nvSpPr>
        <p:spPr>
          <a:xfrm>
            <a:off x="606668" y="2670624"/>
            <a:ext cx="8190035" cy="1200329"/>
          </a:xfrm>
          <a:prstGeom prst="rect">
            <a:avLst/>
          </a:prstGeom>
          <a:noFill/>
          <a:ln>
            <a:solidFill>
              <a:schemeClr val="tx1"/>
            </a:solidFill>
          </a:ln>
        </p:spPr>
        <p:txBody>
          <a:bodyPr wrap="square" rtlCol="0">
            <a:spAutoFit/>
          </a:bodyPr>
          <a:lstStyle/>
          <a:p>
            <a:r>
              <a:rPr lang="zh-HK" altLang="en-US"/>
              <a:t>公元</a:t>
            </a:r>
            <a:r>
              <a:rPr lang="en-US" altLang="zh-HK"/>
              <a:t>1271</a:t>
            </a:r>
            <a:r>
              <a:rPr lang="zh-HK" altLang="en-US"/>
              <a:t>年，忽必烈建立元朝。</a:t>
            </a:r>
            <a:r>
              <a:rPr lang="en-US" altLang="zh-HK"/>
              <a:t>(In 1271, Kublai Khan established the Yuan Dynasty.)</a:t>
            </a:r>
          </a:p>
          <a:p>
            <a:r>
              <a:rPr lang="zh-HK" altLang="en-US"/>
              <a:t>公元</a:t>
            </a:r>
            <a:r>
              <a:rPr lang="en-US" altLang="zh-HK"/>
              <a:t>1276</a:t>
            </a:r>
            <a:r>
              <a:rPr lang="zh-HK" altLang="en-US"/>
              <a:t>年，元軍佔領首都，南宋皇帝被俘虜。</a:t>
            </a:r>
            <a:r>
              <a:rPr lang="en-US" altLang="zh-HK"/>
              <a:t>(In 1276, the Yuan army captured the capital of the Southern Song Dynasty and the emperor of the Southern Song Dynasty became the captive.) </a:t>
            </a:r>
            <a:endParaRPr lang="en-US" altLang="zh-HK" dirty="0"/>
          </a:p>
        </p:txBody>
      </p:sp>
      <p:sp>
        <p:nvSpPr>
          <p:cNvPr id="9" name="向下箭號 4">
            <a:extLst>
              <a:ext uri="{FF2B5EF4-FFF2-40B4-BE49-F238E27FC236}">
                <a16:creationId xmlns:a16="http://schemas.microsoft.com/office/drawing/2014/main" id="{8A999329-F6AB-75BC-93B1-4D1BCF52ED53}"/>
              </a:ext>
            </a:extLst>
          </p:cNvPr>
          <p:cNvSpPr/>
          <p:nvPr/>
        </p:nvSpPr>
        <p:spPr>
          <a:xfrm>
            <a:off x="3957984" y="2323608"/>
            <a:ext cx="526093" cy="31938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10" name="向下箭號 4">
            <a:extLst>
              <a:ext uri="{FF2B5EF4-FFF2-40B4-BE49-F238E27FC236}">
                <a16:creationId xmlns:a16="http://schemas.microsoft.com/office/drawing/2014/main" id="{8A999329-F6AB-75BC-93B1-4D1BCF52ED53}"/>
              </a:ext>
            </a:extLst>
          </p:cNvPr>
          <p:cNvSpPr/>
          <p:nvPr/>
        </p:nvSpPr>
        <p:spPr>
          <a:xfrm>
            <a:off x="4017573" y="3909790"/>
            <a:ext cx="526093" cy="31938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Tree>
    <p:extLst>
      <p:ext uri="{BB962C8B-B14F-4D97-AF65-F5344CB8AC3E}">
        <p14:creationId xmlns:p14="http://schemas.microsoft.com/office/powerpoint/2010/main" val="35996195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81CA1A-9242-01CD-8FE4-0584E3176BB4}"/>
              </a:ext>
            </a:extLst>
          </p:cNvPr>
          <p:cNvSpPr>
            <a:spLocks noGrp="1"/>
          </p:cNvSpPr>
          <p:nvPr>
            <p:ph type="title"/>
          </p:nvPr>
        </p:nvSpPr>
        <p:spPr/>
        <p:txBody>
          <a:bodyPr>
            <a:normAutofit/>
          </a:bodyPr>
          <a:lstStyle/>
          <a:p>
            <a:r>
              <a:rPr lang="en-US" altLang="zh-HK" sz="3600" b="1" dirty="0" smtClean="0"/>
              <a:t>I.</a:t>
            </a:r>
            <a:r>
              <a:rPr lang="zh-HK" altLang="zh-HK" sz="3600" b="1" dirty="0" smtClean="0"/>
              <a:t>宋朝</a:t>
            </a:r>
            <a:r>
              <a:rPr lang="zh-HK" altLang="zh-HK" sz="3600" b="1" dirty="0"/>
              <a:t>的發展概況 </a:t>
            </a:r>
            <a:r>
              <a:rPr lang="en-US" altLang="zh-HK" sz="3600" b="1" dirty="0"/>
              <a:t>(An overview of the history of the Song Dynasty)</a:t>
            </a:r>
            <a:r>
              <a:rPr lang="en-US" altLang="zh-HK" sz="3600" dirty="0"/>
              <a:t> </a:t>
            </a:r>
            <a:endParaRPr kumimoji="1" lang="zh-HK" altLang="en-US" sz="3600" dirty="0"/>
          </a:p>
        </p:txBody>
      </p:sp>
      <p:sp>
        <p:nvSpPr>
          <p:cNvPr id="3" name="內容版面配置區 2">
            <a:extLst>
              <a:ext uri="{FF2B5EF4-FFF2-40B4-BE49-F238E27FC236}">
                <a16:creationId xmlns:a16="http://schemas.microsoft.com/office/drawing/2014/main" id="{2BB29CA1-EC35-2401-6CF7-782CFB1CB932}"/>
              </a:ext>
            </a:extLst>
          </p:cNvPr>
          <p:cNvSpPr>
            <a:spLocks noGrp="1"/>
          </p:cNvSpPr>
          <p:nvPr>
            <p:ph idx="1"/>
          </p:nvPr>
        </p:nvSpPr>
        <p:spPr/>
        <p:txBody>
          <a:bodyPr/>
          <a:lstStyle/>
          <a:p>
            <a:pPr marL="0" indent="0">
              <a:buNone/>
            </a:pPr>
            <a:r>
              <a:rPr lang="zh-HK" altLang="zh-HK" dirty="0"/>
              <a:t>趙匡胤</a:t>
            </a:r>
            <a:r>
              <a:rPr lang="en-US" altLang="zh-HK" dirty="0"/>
              <a:t>(</a:t>
            </a:r>
            <a:r>
              <a:rPr lang="zh-HK" altLang="zh-HK" dirty="0"/>
              <a:t>宋太祖</a:t>
            </a:r>
            <a:r>
              <a:rPr lang="en-US" altLang="zh-HK" dirty="0"/>
              <a:t>)</a:t>
            </a:r>
            <a:r>
              <a:rPr lang="zh-HK" altLang="zh-HK" dirty="0"/>
              <a:t>結束五代十國的亂局，統一中國。</a:t>
            </a:r>
            <a:r>
              <a:rPr lang="en-US" altLang="zh-HK" dirty="0"/>
              <a:t>(Zhao </a:t>
            </a:r>
            <a:r>
              <a:rPr lang="en-US" altLang="zh-HK" dirty="0" err="1"/>
              <a:t>Kuangyin</a:t>
            </a:r>
            <a:r>
              <a:rPr lang="en-US" altLang="zh-HK" dirty="0"/>
              <a:t> (Emperor </a:t>
            </a:r>
            <a:r>
              <a:rPr lang="en-US" altLang="zh-HK" dirty="0" err="1"/>
              <a:t>Taizu</a:t>
            </a:r>
            <a:r>
              <a:rPr lang="en-US" altLang="zh-HK" dirty="0"/>
              <a:t> of the Song Dynasty) ended the tumultuous Five Dynasties and Ten Kingdoms Period, and reunified China.)</a:t>
            </a:r>
            <a:endParaRPr lang="zh-TW" altLang="zh-HK" dirty="0"/>
          </a:p>
          <a:p>
            <a:endParaRPr kumimoji="1" lang="zh-HK" altLang="en-US" dirty="0"/>
          </a:p>
        </p:txBody>
      </p:sp>
      <p:sp>
        <p:nvSpPr>
          <p:cNvPr id="4" name="Slide Number Placeholder 3"/>
          <p:cNvSpPr>
            <a:spLocks noGrp="1"/>
          </p:cNvSpPr>
          <p:nvPr>
            <p:ph type="sldNum" sz="quarter" idx="12"/>
          </p:nvPr>
        </p:nvSpPr>
        <p:spPr/>
        <p:txBody>
          <a:bodyPr/>
          <a:lstStyle/>
          <a:p>
            <a:fld id="{2729EEE3-0DB2-A54F-A712-C3D8D0C1A6BC}" type="slidenum">
              <a:rPr kumimoji="1" lang="zh-HK" altLang="en-US" smtClean="0"/>
              <a:t>6</a:t>
            </a:fld>
            <a:endParaRPr kumimoji="1" lang="zh-HK" altLang="en-US"/>
          </a:p>
        </p:txBody>
      </p:sp>
    </p:spTree>
    <p:extLst>
      <p:ext uri="{BB962C8B-B14F-4D97-AF65-F5344CB8AC3E}">
        <p14:creationId xmlns:p14="http://schemas.microsoft.com/office/powerpoint/2010/main" val="34792801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ECE04AB0-1FB7-7CFE-423B-0140A5405893}"/>
              </a:ext>
            </a:extLst>
          </p:cNvPr>
          <p:cNvSpPr>
            <a:spLocks noGrp="1"/>
          </p:cNvSpPr>
          <p:nvPr>
            <p:ph idx="1"/>
          </p:nvPr>
        </p:nvSpPr>
        <p:spPr>
          <a:xfrm>
            <a:off x="628650" y="406400"/>
            <a:ext cx="7886700" cy="5770563"/>
          </a:xfrm>
        </p:spPr>
        <p:txBody>
          <a:bodyPr>
            <a:normAutofit/>
          </a:bodyPr>
          <a:lstStyle/>
          <a:p>
            <a:pPr marL="0" indent="0">
              <a:buNone/>
            </a:pPr>
            <a:r>
              <a:rPr lang="en-US" altLang="zh-TW" sz="1800" dirty="0"/>
              <a:t>1</a:t>
            </a:r>
            <a:r>
              <a:rPr lang="en-US" altLang="zh-HK" sz="1800" dirty="0"/>
              <a:t>3.</a:t>
            </a:r>
            <a:r>
              <a:rPr lang="zh-HK" altLang="en-US" sz="1800" dirty="0"/>
              <a:t> </a:t>
            </a:r>
            <a:r>
              <a:rPr lang="zh-TW" altLang="zh-HK" sz="1800" dirty="0"/>
              <a:t>根據資料</a:t>
            </a:r>
            <a:r>
              <a:rPr lang="zh-HK" altLang="zh-HK" sz="1800" dirty="0"/>
              <a:t>三及七</a:t>
            </a:r>
            <a:r>
              <a:rPr lang="zh-TW" altLang="zh-HK" sz="1800" dirty="0"/>
              <a:t>：北宋與南宋的滅亡有何相似的地方？</a:t>
            </a:r>
            <a:r>
              <a:rPr lang="en-US" altLang="zh-HK" sz="1800" dirty="0"/>
              <a:t>(Study Sources C and G, what were the similarities between the downfalls of the Northern and the Southern Song Dynasties? Fill in the blanks.)</a:t>
            </a:r>
            <a:r>
              <a:rPr lang="zh-TW" altLang="zh-HK" sz="1800" dirty="0"/>
              <a:t> </a:t>
            </a:r>
            <a:endParaRPr kumimoji="1" lang="zh-HK" altLang="en-US" sz="1800" dirty="0"/>
          </a:p>
        </p:txBody>
      </p:sp>
      <p:graphicFrame>
        <p:nvGraphicFramePr>
          <p:cNvPr id="7" name="表格 7">
            <a:extLst>
              <a:ext uri="{FF2B5EF4-FFF2-40B4-BE49-F238E27FC236}">
                <a16:creationId xmlns:a16="http://schemas.microsoft.com/office/drawing/2014/main" id="{2B0E643B-20AC-36FD-605F-7574B4F325AB}"/>
              </a:ext>
            </a:extLst>
          </p:cNvPr>
          <p:cNvGraphicFramePr>
            <a:graphicFrameLocks noGrp="1"/>
          </p:cNvGraphicFramePr>
          <p:nvPr>
            <p:extLst>
              <p:ext uri="{D42A27DB-BD31-4B8C-83A1-F6EECF244321}">
                <p14:modId xmlns:p14="http://schemas.microsoft.com/office/powerpoint/2010/main" val="1357558662"/>
              </p:ext>
            </p:extLst>
          </p:nvPr>
        </p:nvGraphicFramePr>
        <p:xfrm>
          <a:off x="749300" y="1295391"/>
          <a:ext cx="6770491" cy="4775209"/>
        </p:xfrm>
        <a:graphic>
          <a:graphicData uri="http://schemas.openxmlformats.org/drawingml/2006/table">
            <a:tbl>
              <a:tblPr firstRow="1" bandRow="1">
                <a:tableStyleId>{5C22544A-7EE6-4342-B048-85BDC9FD1C3A}</a:tableStyleId>
              </a:tblPr>
              <a:tblGrid>
                <a:gridCol w="2706491">
                  <a:extLst>
                    <a:ext uri="{9D8B030D-6E8A-4147-A177-3AD203B41FA5}">
                      <a16:colId xmlns:a16="http://schemas.microsoft.com/office/drawing/2014/main" val="4017791620"/>
                    </a:ext>
                  </a:extLst>
                </a:gridCol>
                <a:gridCol w="2032000">
                  <a:extLst>
                    <a:ext uri="{9D8B030D-6E8A-4147-A177-3AD203B41FA5}">
                      <a16:colId xmlns:a16="http://schemas.microsoft.com/office/drawing/2014/main" val="216413534"/>
                    </a:ext>
                  </a:extLst>
                </a:gridCol>
                <a:gridCol w="2032000">
                  <a:extLst>
                    <a:ext uri="{9D8B030D-6E8A-4147-A177-3AD203B41FA5}">
                      <a16:colId xmlns:a16="http://schemas.microsoft.com/office/drawing/2014/main" val="598702232"/>
                    </a:ext>
                  </a:extLst>
                </a:gridCol>
              </a:tblGrid>
              <a:tr h="825500">
                <a:tc>
                  <a:txBody>
                    <a:bodyPr/>
                    <a:lstStyle/>
                    <a:p>
                      <a:endParaRPr lang="zh-HK" altLang="en-US"/>
                    </a:p>
                  </a:txBody>
                  <a:tcPr/>
                </a:tc>
                <a:tc>
                  <a:txBody>
                    <a:bodyPr/>
                    <a:lstStyle/>
                    <a:p>
                      <a:r>
                        <a:rPr lang="zh-HK" altLang="zh-HK" sz="1800" b="1" kern="1200" dirty="0">
                          <a:solidFill>
                            <a:schemeClr val="lt1"/>
                          </a:solidFill>
                          <a:effectLst/>
                          <a:latin typeface="+mn-lt"/>
                          <a:ea typeface="+mn-ea"/>
                          <a:cs typeface="+mn-cs"/>
                        </a:rPr>
                        <a:t>北宋</a:t>
                      </a:r>
                      <a:r>
                        <a:rPr lang="en-US" altLang="zh-HK" sz="1800" b="1" kern="1200" dirty="0">
                          <a:solidFill>
                            <a:schemeClr val="lt1"/>
                          </a:solidFill>
                          <a:effectLst/>
                          <a:latin typeface="+mn-lt"/>
                          <a:ea typeface="+mn-ea"/>
                          <a:cs typeface="+mn-cs"/>
                        </a:rPr>
                        <a:t>(Northern Song Dynasty)</a:t>
                      </a:r>
                      <a:r>
                        <a:rPr lang="zh-TW" altLang="zh-HK" dirty="0">
                          <a:effectLst/>
                        </a:rPr>
                        <a:t> </a:t>
                      </a:r>
                      <a:endParaRPr lang="zh-HK" altLang="en-US" dirty="0"/>
                    </a:p>
                  </a:txBody>
                  <a:tcPr/>
                </a:tc>
                <a:tc>
                  <a:txBody>
                    <a:bodyPr/>
                    <a:lstStyle/>
                    <a:p>
                      <a:r>
                        <a:rPr lang="zh-TW" altLang="zh-HK" sz="1800" b="1" kern="1200" dirty="0">
                          <a:solidFill>
                            <a:schemeClr val="lt1"/>
                          </a:solidFill>
                          <a:effectLst/>
                          <a:latin typeface="+mn-lt"/>
                          <a:ea typeface="+mn-ea"/>
                          <a:cs typeface="+mn-cs"/>
                        </a:rPr>
                        <a:t>南宋</a:t>
                      </a:r>
                      <a:r>
                        <a:rPr lang="en-US" altLang="zh-HK" sz="1800" b="1" kern="1200" dirty="0">
                          <a:solidFill>
                            <a:schemeClr val="lt1"/>
                          </a:solidFill>
                          <a:effectLst/>
                          <a:latin typeface="+mn-lt"/>
                          <a:ea typeface="+mn-ea"/>
                          <a:cs typeface="+mn-cs"/>
                        </a:rPr>
                        <a:t>(Southern Song Dynasty)</a:t>
                      </a:r>
                      <a:r>
                        <a:rPr lang="zh-TW" altLang="zh-HK" dirty="0">
                          <a:effectLst/>
                        </a:rPr>
                        <a:t> </a:t>
                      </a:r>
                      <a:endParaRPr lang="zh-HK" altLang="en-US" dirty="0"/>
                    </a:p>
                  </a:txBody>
                  <a:tcPr/>
                </a:tc>
                <a:extLst>
                  <a:ext uri="{0D108BD9-81ED-4DB2-BD59-A6C34878D82A}">
                    <a16:rowId xmlns:a16="http://schemas.microsoft.com/office/drawing/2014/main" val="518092798"/>
                  </a:ext>
                </a:extLst>
              </a:tr>
              <a:tr h="1814844">
                <a:tc>
                  <a:txBody>
                    <a:bodyPr/>
                    <a:lstStyle/>
                    <a:p>
                      <a:r>
                        <a:rPr lang="zh-HK" altLang="zh-HK" sz="1800" kern="1200" dirty="0">
                          <a:solidFill>
                            <a:schemeClr val="dk1"/>
                          </a:solidFill>
                          <a:effectLst/>
                          <a:latin typeface="+mn-lt"/>
                          <a:ea typeface="+mn-ea"/>
                          <a:cs typeface="+mn-cs"/>
                        </a:rPr>
                        <a:t>它被哪個</a:t>
                      </a:r>
                      <a:r>
                        <a:rPr lang="zh-TW" altLang="zh-HK" sz="1800" kern="1200" dirty="0">
                          <a:solidFill>
                            <a:schemeClr val="dk1"/>
                          </a:solidFill>
                          <a:effectLst/>
                          <a:latin typeface="+mn-lt"/>
                          <a:ea typeface="+mn-ea"/>
                          <a:cs typeface="+mn-cs"/>
                        </a:rPr>
                        <a:t>邊境民族 </a:t>
                      </a:r>
                      <a:r>
                        <a:rPr lang="en-US" altLang="zh-HK" sz="1800" kern="1200" dirty="0">
                          <a:solidFill>
                            <a:schemeClr val="dk1"/>
                          </a:solidFill>
                          <a:effectLst/>
                          <a:latin typeface="+mn-lt"/>
                          <a:ea typeface="+mn-ea"/>
                          <a:cs typeface="+mn-cs"/>
                        </a:rPr>
                        <a:t>/ </a:t>
                      </a:r>
                      <a:r>
                        <a:rPr lang="zh-HK" altLang="zh-HK" sz="1800" kern="1200" dirty="0">
                          <a:solidFill>
                            <a:schemeClr val="dk1"/>
                          </a:solidFill>
                          <a:effectLst/>
                          <a:latin typeface="+mn-lt"/>
                          <a:ea typeface="+mn-ea"/>
                          <a:cs typeface="+mn-cs"/>
                        </a:rPr>
                        <a:t>政權</a:t>
                      </a:r>
                      <a:r>
                        <a:rPr lang="zh-TW" altLang="zh-HK" sz="1800" kern="1200" dirty="0">
                          <a:solidFill>
                            <a:schemeClr val="dk1"/>
                          </a:solidFill>
                          <a:effectLst/>
                          <a:latin typeface="+mn-lt"/>
                          <a:ea typeface="+mn-ea"/>
                          <a:cs typeface="+mn-cs"/>
                        </a:rPr>
                        <a:t>的入侵，導致滅亡</a:t>
                      </a:r>
                      <a:r>
                        <a:rPr lang="zh-HK" altLang="zh-HK" sz="1800" kern="1200" dirty="0">
                          <a:solidFill>
                            <a:schemeClr val="dk1"/>
                          </a:solidFill>
                          <a:effectLst/>
                          <a:latin typeface="+mn-lt"/>
                          <a:ea typeface="+mn-ea"/>
                          <a:cs typeface="+mn-cs"/>
                        </a:rPr>
                        <a:t>？</a:t>
                      </a:r>
                      <a:r>
                        <a:rPr lang="en-US" altLang="zh-HK" sz="1800" kern="1200" dirty="0">
                          <a:solidFill>
                            <a:schemeClr val="dk1"/>
                          </a:solidFill>
                          <a:effectLst/>
                          <a:latin typeface="+mn-lt"/>
                          <a:ea typeface="+mn-ea"/>
                          <a:cs typeface="+mn-cs"/>
                        </a:rPr>
                        <a:t>(Which ethnic minority group’s / regime’s invasion led to its downfall?)</a:t>
                      </a:r>
                      <a:r>
                        <a:rPr lang="zh-TW" altLang="zh-HK" sz="1800" dirty="0">
                          <a:effectLst/>
                        </a:rPr>
                        <a:t> </a:t>
                      </a:r>
                      <a:endParaRPr lang="zh-HK" altLang="en-US" sz="1800" dirty="0"/>
                    </a:p>
                  </a:txBody>
                  <a:tcPr/>
                </a:tc>
                <a:tc>
                  <a:txBody>
                    <a:bodyPr/>
                    <a:lstStyle/>
                    <a:p>
                      <a:endParaRPr lang="zh-HK" altLang="en-US"/>
                    </a:p>
                  </a:txBody>
                  <a:tcPr/>
                </a:tc>
                <a:tc>
                  <a:txBody>
                    <a:bodyPr/>
                    <a:lstStyle/>
                    <a:p>
                      <a:endParaRPr lang="zh-HK" altLang="en-US"/>
                    </a:p>
                  </a:txBody>
                  <a:tcPr/>
                </a:tc>
                <a:extLst>
                  <a:ext uri="{0D108BD9-81ED-4DB2-BD59-A6C34878D82A}">
                    <a16:rowId xmlns:a16="http://schemas.microsoft.com/office/drawing/2014/main" val="2768398017"/>
                  </a:ext>
                </a:extLst>
              </a:tr>
              <a:tr h="676118">
                <a:tc>
                  <a:txBody>
                    <a:bodyPr/>
                    <a:lstStyle/>
                    <a:p>
                      <a:r>
                        <a:rPr lang="zh-HK" altLang="zh-HK" sz="1800" kern="1200" dirty="0">
                          <a:solidFill>
                            <a:schemeClr val="dk1"/>
                          </a:solidFill>
                          <a:effectLst/>
                          <a:latin typeface="+mn-lt"/>
                          <a:ea typeface="+mn-ea"/>
                          <a:cs typeface="+mn-cs"/>
                        </a:rPr>
                        <a:t>哪裏</a:t>
                      </a:r>
                      <a:r>
                        <a:rPr lang="zh-TW" altLang="zh-HK" sz="1800" kern="1200" dirty="0">
                          <a:solidFill>
                            <a:schemeClr val="dk1"/>
                          </a:solidFill>
                          <a:effectLst/>
                          <a:latin typeface="+mn-lt"/>
                          <a:ea typeface="+mn-ea"/>
                          <a:cs typeface="+mn-cs"/>
                        </a:rPr>
                        <a:t>被佔領</a:t>
                      </a:r>
                      <a:r>
                        <a:rPr lang="zh-HK" altLang="zh-HK" sz="1800" kern="1200" dirty="0">
                          <a:solidFill>
                            <a:schemeClr val="dk1"/>
                          </a:solidFill>
                          <a:effectLst/>
                          <a:latin typeface="+mn-lt"/>
                          <a:ea typeface="+mn-ea"/>
                          <a:cs typeface="+mn-cs"/>
                        </a:rPr>
                        <a:t>？</a:t>
                      </a:r>
                      <a:r>
                        <a:rPr lang="en-US" altLang="zh-HK" sz="1800" kern="1200" dirty="0">
                          <a:solidFill>
                            <a:schemeClr val="dk1"/>
                          </a:solidFill>
                          <a:effectLst/>
                          <a:latin typeface="+mn-lt"/>
                          <a:ea typeface="+mn-ea"/>
                          <a:cs typeface="+mn-cs"/>
                        </a:rPr>
                        <a:t>(Where was captured?)</a:t>
                      </a:r>
                      <a:r>
                        <a:rPr lang="zh-TW" altLang="zh-HK" sz="1800" dirty="0">
                          <a:effectLst/>
                        </a:rPr>
                        <a:t> </a:t>
                      </a:r>
                      <a:endParaRPr lang="zh-HK" altLang="en-US" sz="1800" dirty="0"/>
                    </a:p>
                  </a:txBody>
                  <a:tcPr/>
                </a:tc>
                <a:tc>
                  <a:txBody>
                    <a:bodyPr/>
                    <a:lstStyle/>
                    <a:p>
                      <a:endParaRPr lang="zh-HK" altLang="en-US"/>
                    </a:p>
                  </a:txBody>
                  <a:tcPr/>
                </a:tc>
                <a:tc>
                  <a:txBody>
                    <a:bodyPr/>
                    <a:lstStyle/>
                    <a:p>
                      <a:endParaRPr lang="zh-HK" altLang="en-US"/>
                    </a:p>
                  </a:txBody>
                  <a:tcPr/>
                </a:tc>
                <a:extLst>
                  <a:ext uri="{0D108BD9-81ED-4DB2-BD59-A6C34878D82A}">
                    <a16:rowId xmlns:a16="http://schemas.microsoft.com/office/drawing/2014/main" val="522284431"/>
                  </a:ext>
                </a:extLst>
              </a:tr>
              <a:tr h="1458747">
                <a:tc>
                  <a:txBody>
                    <a:bodyPr/>
                    <a:lstStyle/>
                    <a:p>
                      <a:r>
                        <a:rPr lang="zh-HK" altLang="zh-HK" sz="1800" kern="1200" dirty="0">
                          <a:solidFill>
                            <a:schemeClr val="dk1"/>
                          </a:solidFill>
                          <a:effectLst/>
                          <a:latin typeface="+mn-lt"/>
                          <a:ea typeface="+mn-ea"/>
                          <a:cs typeface="+mn-cs"/>
                        </a:rPr>
                        <a:t>誰</a:t>
                      </a:r>
                      <a:r>
                        <a:rPr lang="zh-TW" altLang="zh-HK" sz="1800" kern="1200" dirty="0">
                          <a:solidFill>
                            <a:schemeClr val="dk1"/>
                          </a:solidFill>
                          <a:effectLst/>
                          <a:latin typeface="+mn-lt"/>
                          <a:ea typeface="+mn-ea"/>
                          <a:cs typeface="+mn-cs"/>
                        </a:rPr>
                        <a:t>被俘虜</a:t>
                      </a:r>
                      <a:r>
                        <a:rPr lang="zh-HK" altLang="zh-HK" sz="1800" kern="1200" dirty="0">
                          <a:solidFill>
                            <a:schemeClr val="dk1"/>
                          </a:solidFill>
                          <a:effectLst/>
                          <a:latin typeface="+mn-lt"/>
                          <a:ea typeface="+mn-ea"/>
                          <a:cs typeface="+mn-cs"/>
                        </a:rPr>
                        <a:t>？</a:t>
                      </a:r>
                      <a:r>
                        <a:rPr lang="en-US" altLang="zh-HK" sz="1800" kern="1200" dirty="0">
                          <a:solidFill>
                            <a:schemeClr val="dk1"/>
                          </a:solidFill>
                          <a:effectLst/>
                          <a:latin typeface="+mn-lt"/>
                          <a:ea typeface="+mn-ea"/>
                          <a:cs typeface="+mn-cs"/>
                        </a:rPr>
                        <a:t>(Who was captured?)</a:t>
                      </a:r>
                      <a:r>
                        <a:rPr lang="zh-TW" altLang="zh-HK" sz="1800" dirty="0">
                          <a:effectLst/>
                        </a:rPr>
                        <a:t> </a:t>
                      </a:r>
                      <a:endParaRPr lang="zh-HK" altLang="en-US" sz="1800" dirty="0"/>
                    </a:p>
                  </a:txBody>
                  <a:tcPr/>
                </a:tc>
                <a:tc>
                  <a:txBody>
                    <a:bodyPr/>
                    <a:lstStyle/>
                    <a:p>
                      <a:endParaRPr lang="zh-HK" altLang="en-US" dirty="0"/>
                    </a:p>
                  </a:txBody>
                  <a:tcPr/>
                </a:tc>
                <a:tc>
                  <a:txBody>
                    <a:bodyPr/>
                    <a:lstStyle/>
                    <a:p>
                      <a:endParaRPr lang="zh-HK" altLang="en-US" dirty="0"/>
                    </a:p>
                  </a:txBody>
                  <a:tcPr/>
                </a:tc>
                <a:extLst>
                  <a:ext uri="{0D108BD9-81ED-4DB2-BD59-A6C34878D82A}">
                    <a16:rowId xmlns:a16="http://schemas.microsoft.com/office/drawing/2014/main" val="802109534"/>
                  </a:ext>
                </a:extLst>
              </a:tr>
            </a:tbl>
          </a:graphicData>
        </a:graphic>
      </p:graphicFrame>
      <p:sp>
        <p:nvSpPr>
          <p:cNvPr id="8" name="文字方塊 7">
            <a:extLst>
              <a:ext uri="{FF2B5EF4-FFF2-40B4-BE49-F238E27FC236}">
                <a16:creationId xmlns:a16="http://schemas.microsoft.com/office/drawing/2014/main" id="{0D9A7547-D09A-A4E3-CDE8-C7C23FBC9874}"/>
              </a:ext>
            </a:extLst>
          </p:cNvPr>
          <p:cNvSpPr txBox="1"/>
          <p:nvPr/>
        </p:nvSpPr>
        <p:spPr>
          <a:xfrm>
            <a:off x="3551129" y="2739559"/>
            <a:ext cx="1841326" cy="369332"/>
          </a:xfrm>
          <a:prstGeom prst="rect">
            <a:avLst/>
          </a:prstGeom>
          <a:noFill/>
        </p:spPr>
        <p:txBody>
          <a:bodyPr wrap="square" rtlCol="0">
            <a:spAutoFit/>
          </a:bodyPr>
          <a:lstStyle/>
          <a:p>
            <a:r>
              <a:rPr lang="zh-TW" altLang="zh-HK" dirty="0">
                <a:solidFill>
                  <a:srgbClr val="FF0000"/>
                </a:solidFill>
              </a:rPr>
              <a:t>金朝</a:t>
            </a:r>
            <a:r>
              <a:rPr lang="en-US" altLang="zh-HK" dirty="0">
                <a:solidFill>
                  <a:srgbClr val="FF0000"/>
                </a:solidFill>
              </a:rPr>
              <a:t>(</a:t>
            </a:r>
            <a:r>
              <a:rPr lang="en-US" altLang="zh-HK" dirty="0" err="1">
                <a:solidFill>
                  <a:srgbClr val="FF0000"/>
                </a:solidFill>
              </a:rPr>
              <a:t>Jin</a:t>
            </a:r>
            <a:r>
              <a:rPr lang="en-US" altLang="zh-HK" dirty="0">
                <a:solidFill>
                  <a:srgbClr val="FF0000"/>
                </a:solidFill>
              </a:rPr>
              <a:t> Dynasty)</a:t>
            </a:r>
            <a:r>
              <a:rPr lang="zh-TW" altLang="zh-HK" dirty="0">
                <a:solidFill>
                  <a:srgbClr val="FF0000"/>
                </a:solidFill>
              </a:rPr>
              <a:t> </a:t>
            </a:r>
            <a:endParaRPr kumimoji="1" lang="zh-HK" altLang="en-US" dirty="0">
              <a:solidFill>
                <a:srgbClr val="FF0000"/>
              </a:solidFill>
            </a:endParaRPr>
          </a:p>
        </p:txBody>
      </p:sp>
      <p:sp>
        <p:nvSpPr>
          <p:cNvPr id="9" name="文字方塊 8">
            <a:extLst>
              <a:ext uri="{FF2B5EF4-FFF2-40B4-BE49-F238E27FC236}">
                <a16:creationId xmlns:a16="http://schemas.microsoft.com/office/drawing/2014/main" id="{21F8892E-5713-CDF1-2FC2-191B08042B2B}"/>
              </a:ext>
            </a:extLst>
          </p:cNvPr>
          <p:cNvSpPr txBox="1"/>
          <p:nvPr/>
        </p:nvSpPr>
        <p:spPr>
          <a:xfrm>
            <a:off x="5635668" y="2739559"/>
            <a:ext cx="1640910" cy="369332"/>
          </a:xfrm>
          <a:prstGeom prst="rect">
            <a:avLst/>
          </a:prstGeom>
          <a:noFill/>
        </p:spPr>
        <p:txBody>
          <a:bodyPr wrap="square" rtlCol="0">
            <a:spAutoFit/>
          </a:bodyPr>
          <a:lstStyle/>
          <a:p>
            <a:r>
              <a:rPr lang="zh-TW" altLang="zh-HK" dirty="0">
                <a:solidFill>
                  <a:srgbClr val="FF0000"/>
                </a:solidFill>
              </a:rPr>
              <a:t>蒙古</a:t>
            </a:r>
            <a:r>
              <a:rPr lang="en-US" altLang="zh-HK" dirty="0">
                <a:solidFill>
                  <a:srgbClr val="FF0000"/>
                </a:solidFill>
              </a:rPr>
              <a:t>(Mongol)</a:t>
            </a:r>
            <a:r>
              <a:rPr lang="zh-TW" altLang="zh-HK" dirty="0">
                <a:solidFill>
                  <a:srgbClr val="FF0000"/>
                </a:solidFill>
              </a:rPr>
              <a:t> </a:t>
            </a:r>
            <a:endParaRPr kumimoji="1" lang="zh-HK" altLang="en-US" dirty="0">
              <a:solidFill>
                <a:srgbClr val="FF0000"/>
              </a:solidFill>
            </a:endParaRPr>
          </a:p>
        </p:txBody>
      </p:sp>
      <p:sp>
        <p:nvSpPr>
          <p:cNvPr id="10" name="文字方塊 9">
            <a:extLst>
              <a:ext uri="{FF2B5EF4-FFF2-40B4-BE49-F238E27FC236}">
                <a16:creationId xmlns:a16="http://schemas.microsoft.com/office/drawing/2014/main" id="{4EE563CB-2BF0-A6A0-0380-CD3FE6855462}"/>
              </a:ext>
            </a:extLst>
          </p:cNvPr>
          <p:cNvSpPr txBox="1"/>
          <p:nvPr/>
        </p:nvSpPr>
        <p:spPr>
          <a:xfrm>
            <a:off x="3751545" y="4035747"/>
            <a:ext cx="1440493" cy="369332"/>
          </a:xfrm>
          <a:prstGeom prst="rect">
            <a:avLst/>
          </a:prstGeom>
          <a:noFill/>
        </p:spPr>
        <p:txBody>
          <a:bodyPr wrap="square" rtlCol="0">
            <a:spAutoFit/>
          </a:bodyPr>
          <a:lstStyle/>
          <a:p>
            <a:r>
              <a:rPr lang="zh-TW" altLang="zh-HK" dirty="0">
                <a:solidFill>
                  <a:srgbClr val="FF0000"/>
                </a:solidFill>
              </a:rPr>
              <a:t>首都</a:t>
            </a:r>
            <a:r>
              <a:rPr lang="en-US" altLang="zh-HK" dirty="0">
                <a:solidFill>
                  <a:srgbClr val="FF0000"/>
                </a:solidFill>
              </a:rPr>
              <a:t>(capital)</a:t>
            </a:r>
            <a:r>
              <a:rPr lang="zh-TW" altLang="zh-HK" dirty="0">
                <a:solidFill>
                  <a:srgbClr val="FF0000"/>
                </a:solidFill>
              </a:rPr>
              <a:t> </a:t>
            </a:r>
            <a:endParaRPr kumimoji="1" lang="zh-HK" altLang="en-US" dirty="0">
              <a:solidFill>
                <a:srgbClr val="FF0000"/>
              </a:solidFill>
            </a:endParaRPr>
          </a:p>
        </p:txBody>
      </p:sp>
      <p:sp>
        <p:nvSpPr>
          <p:cNvPr id="11" name="文字方塊 10">
            <a:extLst>
              <a:ext uri="{FF2B5EF4-FFF2-40B4-BE49-F238E27FC236}">
                <a16:creationId xmlns:a16="http://schemas.microsoft.com/office/drawing/2014/main" id="{36408463-2F61-023E-38CF-20158196A73C}"/>
              </a:ext>
            </a:extLst>
          </p:cNvPr>
          <p:cNvSpPr txBox="1"/>
          <p:nvPr/>
        </p:nvSpPr>
        <p:spPr>
          <a:xfrm>
            <a:off x="5635668" y="4058529"/>
            <a:ext cx="1640910" cy="369332"/>
          </a:xfrm>
          <a:prstGeom prst="rect">
            <a:avLst/>
          </a:prstGeom>
          <a:noFill/>
        </p:spPr>
        <p:txBody>
          <a:bodyPr wrap="square" rtlCol="0">
            <a:spAutoFit/>
          </a:bodyPr>
          <a:lstStyle/>
          <a:p>
            <a:r>
              <a:rPr lang="zh-TW" altLang="zh-HK" dirty="0">
                <a:solidFill>
                  <a:srgbClr val="FF0000"/>
                </a:solidFill>
              </a:rPr>
              <a:t>首都</a:t>
            </a:r>
            <a:r>
              <a:rPr lang="en-US" altLang="zh-HK" dirty="0">
                <a:solidFill>
                  <a:srgbClr val="FF0000"/>
                </a:solidFill>
              </a:rPr>
              <a:t>(capital)</a:t>
            </a:r>
            <a:r>
              <a:rPr lang="zh-TW" altLang="zh-HK" dirty="0">
                <a:solidFill>
                  <a:srgbClr val="FF0000"/>
                </a:solidFill>
              </a:rPr>
              <a:t> </a:t>
            </a:r>
            <a:endParaRPr kumimoji="1" lang="zh-HK" altLang="en-US" dirty="0">
              <a:solidFill>
                <a:srgbClr val="FF0000"/>
              </a:solidFill>
            </a:endParaRPr>
          </a:p>
        </p:txBody>
      </p:sp>
      <p:sp>
        <p:nvSpPr>
          <p:cNvPr id="13" name="文字方塊 12">
            <a:extLst>
              <a:ext uri="{FF2B5EF4-FFF2-40B4-BE49-F238E27FC236}">
                <a16:creationId xmlns:a16="http://schemas.microsoft.com/office/drawing/2014/main" id="{E100906B-AA8C-E745-4F37-7C9F4C1E873B}"/>
              </a:ext>
            </a:extLst>
          </p:cNvPr>
          <p:cNvSpPr txBox="1"/>
          <p:nvPr/>
        </p:nvSpPr>
        <p:spPr>
          <a:xfrm>
            <a:off x="3739019" y="5035834"/>
            <a:ext cx="1653436" cy="369332"/>
          </a:xfrm>
          <a:prstGeom prst="rect">
            <a:avLst/>
          </a:prstGeom>
          <a:noFill/>
        </p:spPr>
        <p:txBody>
          <a:bodyPr wrap="square" rtlCol="0">
            <a:spAutoFit/>
          </a:bodyPr>
          <a:lstStyle/>
          <a:p>
            <a:r>
              <a:rPr lang="zh-TW" altLang="zh-HK" dirty="0">
                <a:solidFill>
                  <a:srgbClr val="FF0000"/>
                </a:solidFill>
              </a:rPr>
              <a:t>皇帝</a:t>
            </a:r>
            <a:r>
              <a:rPr lang="en-US" altLang="zh-HK" dirty="0">
                <a:solidFill>
                  <a:srgbClr val="FF0000"/>
                </a:solidFill>
              </a:rPr>
              <a:t>(emperor)</a:t>
            </a:r>
            <a:r>
              <a:rPr lang="zh-TW" altLang="zh-HK" dirty="0">
                <a:solidFill>
                  <a:srgbClr val="FF0000"/>
                </a:solidFill>
              </a:rPr>
              <a:t> </a:t>
            </a:r>
            <a:endParaRPr kumimoji="1" lang="zh-HK" altLang="en-US" dirty="0">
              <a:solidFill>
                <a:srgbClr val="FF0000"/>
              </a:solidFill>
            </a:endParaRPr>
          </a:p>
        </p:txBody>
      </p:sp>
      <p:sp>
        <p:nvSpPr>
          <p:cNvPr id="14" name="文字方塊 13">
            <a:extLst>
              <a:ext uri="{FF2B5EF4-FFF2-40B4-BE49-F238E27FC236}">
                <a16:creationId xmlns:a16="http://schemas.microsoft.com/office/drawing/2014/main" id="{0C346753-4311-C5D7-BDEC-1583A2591E94}"/>
              </a:ext>
            </a:extLst>
          </p:cNvPr>
          <p:cNvSpPr txBox="1"/>
          <p:nvPr/>
        </p:nvSpPr>
        <p:spPr>
          <a:xfrm>
            <a:off x="5635668" y="5035834"/>
            <a:ext cx="1549052" cy="369332"/>
          </a:xfrm>
          <a:prstGeom prst="rect">
            <a:avLst/>
          </a:prstGeom>
          <a:noFill/>
        </p:spPr>
        <p:txBody>
          <a:bodyPr wrap="square" rtlCol="0">
            <a:spAutoFit/>
          </a:bodyPr>
          <a:lstStyle/>
          <a:p>
            <a:r>
              <a:rPr lang="zh-TW" altLang="zh-HK" dirty="0">
                <a:solidFill>
                  <a:srgbClr val="FF0000"/>
                </a:solidFill>
              </a:rPr>
              <a:t>皇帝</a:t>
            </a:r>
            <a:r>
              <a:rPr lang="en-US" altLang="zh-HK" dirty="0">
                <a:solidFill>
                  <a:srgbClr val="FF0000"/>
                </a:solidFill>
              </a:rPr>
              <a:t>(emperor)</a:t>
            </a:r>
            <a:r>
              <a:rPr lang="zh-TW" altLang="zh-HK" dirty="0">
                <a:solidFill>
                  <a:srgbClr val="FF0000"/>
                </a:solidFill>
              </a:rPr>
              <a:t> </a:t>
            </a:r>
            <a:endParaRPr kumimoji="1" lang="zh-HK" altLang="en-US" dirty="0">
              <a:solidFill>
                <a:srgbClr val="FF0000"/>
              </a:solidFill>
            </a:endParaRPr>
          </a:p>
        </p:txBody>
      </p:sp>
      <p:sp>
        <p:nvSpPr>
          <p:cNvPr id="2" name="Slide Number Placeholder 1"/>
          <p:cNvSpPr>
            <a:spLocks noGrp="1"/>
          </p:cNvSpPr>
          <p:nvPr>
            <p:ph type="sldNum" sz="quarter" idx="12"/>
          </p:nvPr>
        </p:nvSpPr>
        <p:spPr/>
        <p:txBody>
          <a:bodyPr/>
          <a:lstStyle/>
          <a:p>
            <a:fld id="{2729EEE3-0DB2-A54F-A712-C3D8D0C1A6BC}" type="slidenum">
              <a:rPr kumimoji="1" lang="zh-HK" altLang="en-US" smtClean="0"/>
              <a:t>60</a:t>
            </a:fld>
            <a:endParaRPr kumimoji="1" lang="zh-HK" altLang="en-US"/>
          </a:p>
        </p:txBody>
      </p:sp>
    </p:spTree>
    <p:extLst>
      <p:ext uri="{BB962C8B-B14F-4D97-AF65-F5344CB8AC3E}">
        <p14:creationId xmlns:p14="http://schemas.microsoft.com/office/powerpoint/2010/main" val="326108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additive="base">
                                        <p:cTn id="1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 calcmode="lin" valueType="num">
                                      <p:cBhvr additive="base">
                                        <p:cTn id="2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 calcmode="lin" valueType="num">
                                      <p:cBhvr additive="base">
                                        <p:cTn id="3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 calcmode="lin" valueType="num">
                                      <p:cBhvr additive="base">
                                        <p:cTn id="3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 calcmode="lin" valueType="num">
                                      <p:cBhvr additive="base">
                                        <p:cTn id="4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509D60-4CB7-D069-01BC-966BA350A844}"/>
              </a:ext>
            </a:extLst>
          </p:cNvPr>
          <p:cNvSpPr>
            <a:spLocks noGrp="1"/>
          </p:cNvSpPr>
          <p:nvPr>
            <p:ph type="title"/>
          </p:nvPr>
        </p:nvSpPr>
        <p:spPr/>
        <p:txBody>
          <a:bodyPr/>
          <a:lstStyle/>
          <a:p>
            <a:r>
              <a:rPr lang="zh-HK" altLang="zh-HK" sz="3200" b="1" dirty="0"/>
              <a:t>小總結 </a:t>
            </a:r>
            <a:r>
              <a:rPr lang="en-US" altLang="zh-HK" sz="3200" b="1" dirty="0"/>
              <a:t>A short summary</a:t>
            </a:r>
            <a:endParaRPr kumimoji="1" lang="zh-HK" altLang="en-US" dirty="0"/>
          </a:p>
        </p:txBody>
      </p:sp>
      <p:sp>
        <p:nvSpPr>
          <p:cNvPr id="3" name="內容版面配置區 2">
            <a:extLst>
              <a:ext uri="{FF2B5EF4-FFF2-40B4-BE49-F238E27FC236}">
                <a16:creationId xmlns:a16="http://schemas.microsoft.com/office/drawing/2014/main" id="{51343968-DC4B-FC89-5F4D-545673E6AAF1}"/>
              </a:ext>
            </a:extLst>
          </p:cNvPr>
          <p:cNvSpPr>
            <a:spLocks noGrp="1"/>
          </p:cNvSpPr>
          <p:nvPr>
            <p:ph idx="1"/>
          </p:nvPr>
        </p:nvSpPr>
        <p:spPr/>
        <p:txBody>
          <a:bodyPr/>
          <a:lstStyle/>
          <a:p>
            <a:pPr marL="0" indent="0">
              <a:buNone/>
            </a:pPr>
            <a:r>
              <a:rPr lang="zh-HK" altLang="zh-HK" dirty="0"/>
              <a:t>宋朝與邊</a:t>
            </a:r>
            <a:r>
              <a:rPr lang="zh-TW" altLang="zh-HK" dirty="0"/>
              <a:t>境</a:t>
            </a:r>
            <a:r>
              <a:rPr lang="zh-HK" altLang="zh-HK" dirty="0"/>
              <a:t>民族政權有時打仗，有時和好，北宋和南宋都是因邊</a:t>
            </a:r>
            <a:r>
              <a:rPr lang="zh-TW" altLang="zh-HK" dirty="0"/>
              <a:t>境</a:t>
            </a:r>
            <a:r>
              <a:rPr lang="zh-HK" altLang="zh-HK" dirty="0"/>
              <a:t>民族入侵而滅亡。</a:t>
            </a:r>
            <a:r>
              <a:rPr lang="en-US" altLang="zh-HK" dirty="0"/>
              <a:t>(The Song Dynasty fought and / or made peace with the surrounding frontier ethnic regimes from time to time. The downfalls of both the Northern and the Southern Song Dynasty were due to foreign invasions.)</a:t>
            </a:r>
            <a:endParaRPr lang="zh-TW" altLang="zh-HK" dirty="0"/>
          </a:p>
          <a:p>
            <a:endParaRPr kumimoji="1" lang="zh-HK" altLang="en-US" dirty="0"/>
          </a:p>
        </p:txBody>
      </p:sp>
      <p:sp>
        <p:nvSpPr>
          <p:cNvPr id="4" name="Slide Number Placeholder 3"/>
          <p:cNvSpPr>
            <a:spLocks noGrp="1"/>
          </p:cNvSpPr>
          <p:nvPr>
            <p:ph type="sldNum" sz="quarter" idx="12"/>
          </p:nvPr>
        </p:nvSpPr>
        <p:spPr/>
        <p:txBody>
          <a:bodyPr/>
          <a:lstStyle/>
          <a:p>
            <a:fld id="{2729EEE3-0DB2-A54F-A712-C3D8D0C1A6BC}" type="slidenum">
              <a:rPr kumimoji="1" lang="zh-HK" altLang="en-US" smtClean="0"/>
              <a:t>61</a:t>
            </a:fld>
            <a:endParaRPr kumimoji="1" lang="zh-HK" altLang="en-US"/>
          </a:p>
        </p:txBody>
      </p:sp>
    </p:spTree>
    <p:extLst>
      <p:ext uri="{BB962C8B-B14F-4D97-AF65-F5344CB8AC3E}">
        <p14:creationId xmlns:p14="http://schemas.microsoft.com/office/powerpoint/2010/main" val="29741715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1EF3D2B-68E1-8D92-A46D-9FB0E5841206}"/>
              </a:ext>
            </a:extLst>
          </p:cNvPr>
          <p:cNvSpPr>
            <a:spLocks noGrp="1"/>
          </p:cNvSpPr>
          <p:nvPr>
            <p:ph type="title"/>
          </p:nvPr>
        </p:nvSpPr>
        <p:spPr>
          <a:xfrm>
            <a:off x="131885" y="114299"/>
            <a:ext cx="9012115" cy="1102977"/>
          </a:xfrm>
        </p:spPr>
        <p:txBody>
          <a:bodyPr>
            <a:normAutofit/>
          </a:bodyPr>
          <a:lstStyle/>
          <a:p>
            <a:r>
              <a:rPr lang="zh-HK" altLang="zh-HK" sz="3600" b="1" dirty="0" smtClean="0"/>
              <a:t>宋朝</a:t>
            </a:r>
            <a:r>
              <a:rPr lang="zh-HK" altLang="zh-HK" sz="3600" b="1" dirty="0"/>
              <a:t>與香港</a:t>
            </a:r>
            <a:r>
              <a:rPr lang="en-US" altLang="zh-HK" sz="3600" b="1" dirty="0"/>
              <a:t>(The Song Dynasty and Hong Kong</a:t>
            </a:r>
            <a:r>
              <a:rPr lang="en-US" altLang="zh-HK" sz="3600" b="1" dirty="0" smtClean="0"/>
              <a:t>)</a:t>
            </a:r>
            <a:endParaRPr kumimoji="1" lang="zh-HK" altLang="en-US" dirty="0"/>
          </a:p>
        </p:txBody>
      </p:sp>
      <p:sp>
        <p:nvSpPr>
          <p:cNvPr id="3" name="內容版面配置區 2">
            <a:extLst>
              <a:ext uri="{FF2B5EF4-FFF2-40B4-BE49-F238E27FC236}">
                <a16:creationId xmlns:a16="http://schemas.microsoft.com/office/drawing/2014/main" id="{60E8CF27-AABE-1531-EE25-8ECD52BA0674}"/>
              </a:ext>
            </a:extLst>
          </p:cNvPr>
          <p:cNvSpPr>
            <a:spLocks noGrp="1"/>
          </p:cNvSpPr>
          <p:nvPr>
            <p:ph idx="1"/>
          </p:nvPr>
        </p:nvSpPr>
        <p:spPr>
          <a:xfrm>
            <a:off x="340833" y="1275262"/>
            <a:ext cx="8594217" cy="819061"/>
          </a:xfrm>
        </p:spPr>
        <p:txBody>
          <a:bodyPr/>
          <a:lstStyle/>
          <a:p>
            <a:pPr marL="0" indent="0">
              <a:buNone/>
            </a:pPr>
            <a:r>
              <a:rPr lang="en-US" altLang="zh-HK" sz="1600" dirty="0"/>
              <a:t>1. </a:t>
            </a:r>
            <a:r>
              <a:rPr lang="zh-TW" altLang="zh-HK" sz="1600" dirty="0"/>
              <a:t>根據圖片下方的文字提示，請將</a:t>
            </a:r>
            <a:r>
              <a:rPr lang="en-US" altLang="zh-HK" sz="1600" dirty="0"/>
              <a:t>A</a:t>
            </a:r>
            <a:r>
              <a:rPr lang="zh-TW" altLang="zh-HK" sz="1600" dirty="0"/>
              <a:t>至</a:t>
            </a:r>
            <a:r>
              <a:rPr lang="en-US" altLang="zh-HK" sz="1600" dirty="0"/>
              <a:t>D</a:t>
            </a:r>
            <a:r>
              <a:rPr lang="zh-TW" altLang="zh-HK" sz="1600" dirty="0"/>
              <a:t>選項按事件先後次序排列</a:t>
            </a:r>
            <a:r>
              <a:rPr lang="zh-HK" altLang="zh-HK" sz="1600" dirty="0"/>
              <a:t>。</a:t>
            </a:r>
            <a:r>
              <a:rPr lang="en-US" altLang="zh-HK" sz="1600" dirty="0"/>
              <a:t>(According to the hints under the pictures, please arrange the events in chronological order. Write down A to D for the correct answers in the brackets provided.)</a:t>
            </a:r>
            <a:endParaRPr lang="zh-TW" altLang="zh-HK" sz="1600" dirty="0"/>
          </a:p>
          <a:p>
            <a:endParaRPr kumimoji="1" lang="zh-HK" altLang="en-US" dirty="0"/>
          </a:p>
        </p:txBody>
      </p:sp>
      <p:pic>
        <p:nvPicPr>
          <p:cNvPr id="11" name="Picture 2">
            <a:extLst>
              <a:ext uri="{FF2B5EF4-FFF2-40B4-BE49-F238E27FC236}">
                <a16:creationId xmlns:a16="http://schemas.microsoft.com/office/drawing/2014/main" id="{ADB0C170-12A3-3227-905E-81AB56C8E11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847" y="2486074"/>
            <a:ext cx="2312263" cy="1928895"/>
          </a:xfrm>
          <a:prstGeom prst="rect">
            <a:avLst/>
          </a:prstGeom>
          <a:noFill/>
        </p:spPr>
      </p:pic>
      <p:pic>
        <p:nvPicPr>
          <p:cNvPr id="12" name="Picture 2">
            <a:extLst>
              <a:ext uri="{FF2B5EF4-FFF2-40B4-BE49-F238E27FC236}">
                <a16:creationId xmlns:a16="http://schemas.microsoft.com/office/drawing/2014/main" id="{3BDFFEF8-1E9A-1407-68B5-A7B63495B4C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0418" y="2486074"/>
            <a:ext cx="2172842" cy="1844090"/>
          </a:xfrm>
          <a:prstGeom prst="rect">
            <a:avLst/>
          </a:prstGeom>
          <a:noFill/>
        </p:spPr>
      </p:pic>
      <p:pic>
        <p:nvPicPr>
          <p:cNvPr id="13" name="圖片 12">
            <a:extLst>
              <a:ext uri="{FF2B5EF4-FFF2-40B4-BE49-F238E27FC236}">
                <a16:creationId xmlns:a16="http://schemas.microsoft.com/office/drawing/2014/main" id="{215E6E0C-1736-3B94-1995-2C93403983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847" y="4503224"/>
            <a:ext cx="2333833" cy="1673739"/>
          </a:xfrm>
          <a:prstGeom prst="rect">
            <a:avLst/>
          </a:prstGeom>
        </p:spPr>
      </p:pic>
      <p:pic>
        <p:nvPicPr>
          <p:cNvPr id="14" name="圖片 13">
            <a:extLst>
              <a:ext uri="{FF2B5EF4-FFF2-40B4-BE49-F238E27FC236}">
                <a16:creationId xmlns:a16="http://schemas.microsoft.com/office/drawing/2014/main" id="{B54A31BD-99C6-2AB3-3A3E-1C6E0B3CDC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0418" y="4427739"/>
            <a:ext cx="2260385" cy="1651649"/>
          </a:xfrm>
          <a:prstGeom prst="rect">
            <a:avLst/>
          </a:prstGeom>
        </p:spPr>
      </p:pic>
      <p:sp>
        <p:nvSpPr>
          <p:cNvPr id="7" name="文字方塊 6">
            <a:extLst>
              <a:ext uri="{FF2B5EF4-FFF2-40B4-BE49-F238E27FC236}">
                <a16:creationId xmlns:a16="http://schemas.microsoft.com/office/drawing/2014/main" id="{C17C6274-FB21-C939-D0B2-21651245794E}"/>
              </a:ext>
            </a:extLst>
          </p:cNvPr>
          <p:cNvSpPr txBox="1"/>
          <p:nvPr/>
        </p:nvSpPr>
        <p:spPr>
          <a:xfrm>
            <a:off x="3158411" y="2509043"/>
            <a:ext cx="1337681" cy="1938992"/>
          </a:xfrm>
          <a:prstGeom prst="rect">
            <a:avLst/>
          </a:prstGeom>
          <a:noFill/>
        </p:spPr>
        <p:txBody>
          <a:bodyPr wrap="square" rtlCol="0">
            <a:spAutoFit/>
          </a:bodyPr>
          <a:lstStyle/>
          <a:p>
            <a:r>
              <a:rPr lang="en-US" altLang="zh-TW" sz="1200" dirty="0"/>
              <a:t>A. </a:t>
            </a:r>
            <a:r>
              <a:rPr lang="zh-TW" altLang="zh-HK" sz="1200" dirty="0"/>
              <a:t>「宋王臺」碑</a:t>
            </a:r>
            <a:r>
              <a:rPr lang="zh-HK" altLang="zh-HK" sz="1200" dirty="0"/>
              <a:t>石</a:t>
            </a:r>
            <a:r>
              <a:rPr lang="zh-TW" altLang="zh-HK" sz="1200" dirty="0"/>
              <a:t>現在位於九龍城區内的宋王臺公園。</a:t>
            </a:r>
            <a:r>
              <a:rPr lang="en-US" altLang="zh-HK" sz="1200" dirty="0"/>
              <a:t>(“Sung Wong Toi” [Song Emperor's Terrace] now stands in Sung Wong Toi Garden of Kowloon City.)</a:t>
            </a:r>
            <a:r>
              <a:rPr lang="zh-TW" altLang="zh-HK" sz="1200" dirty="0"/>
              <a:t> </a:t>
            </a:r>
            <a:endParaRPr kumimoji="1" lang="zh-HK" altLang="en-US" sz="1200" dirty="0"/>
          </a:p>
        </p:txBody>
      </p:sp>
      <p:sp>
        <p:nvSpPr>
          <p:cNvPr id="8" name="文字方塊 7">
            <a:extLst>
              <a:ext uri="{FF2B5EF4-FFF2-40B4-BE49-F238E27FC236}">
                <a16:creationId xmlns:a16="http://schemas.microsoft.com/office/drawing/2014/main" id="{8BE09242-F392-4D9C-6DB7-DD3A72578B2F}"/>
              </a:ext>
            </a:extLst>
          </p:cNvPr>
          <p:cNvSpPr txBox="1"/>
          <p:nvPr/>
        </p:nvSpPr>
        <p:spPr>
          <a:xfrm>
            <a:off x="7222924" y="2486074"/>
            <a:ext cx="1662439" cy="1754326"/>
          </a:xfrm>
          <a:prstGeom prst="rect">
            <a:avLst/>
          </a:prstGeom>
          <a:noFill/>
        </p:spPr>
        <p:txBody>
          <a:bodyPr wrap="square" rtlCol="0">
            <a:spAutoFit/>
          </a:bodyPr>
          <a:lstStyle/>
          <a:p>
            <a:r>
              <a:rPr lang="en-US" altLang="zh-TW" sz="1200" dirty="0"/>
              <a:t>B. </a:t>
            </a:r>
            <a:r>
              <a:rPr lang="zh-TW" altLang="zh-HK" sz="1200" dirty="0"/>
              <a:t>南宋末代皇帝帝昰和帝昺為逃避元軍追殺，曾躲藏於九龍城的山丘上。</a:t>
            </a:r>
            <a:r>
              <a:rPr lang="en-US" altLang="zh-HK" sz="1200" dirty="0"/>
              <a:t>(When Emperor Shi and Emperor Bing fled from the Mongol invaders, they took refuge on a hill of Kowloon City.) </a:t>
            </a:r>
            <a:endParaRPr kumimoji="1" lang="zh-HK" altLang="en-US" sz="1200" dirty="0"/>
          </a:p>
        </p:txBody>
      </p:sp>
      <p:sp>
        <p:nvSpPr>
          <p:cNvPr id="9" name="文字方塊 8">
            <a:extLst>
              <a:ext uri="{FF2B5EF4-FFF2-40B4-BE49-F238E27FC236}">
                <a16:creationId xmlns:a16="http://schemas.microsoft.com/office/drawing/2014/main" id="{BD9C43BB-352D-48B8-0307-E2864E34C0F4}"/>
              </a:ext>
            </a:extLst>
          </p:cNvPr>
          <p:cNvSpPr txBox="1"/>
          <p:nvPr/>
        </p:nvSpPr>
        <p:spPr>
          <a:xfrm>
            <a:off x="3120680" y="4494131"/>
            <a:ext cx="1519725" cy="1569660"/>
          </a:xfrm>
          <a:prstGeom prst="rect">
            <a:avLst/>
          </a:prstGeom>
          <a:noFill/>
        </p:spPr>
        <p:txBody>
          <a:bodyPr wrap="square" rtlCol="0">
            <a:spAutoFit/>
          </a:bodyPr>
          <a:lstStyle/>
          <a:p>
            <a:r>
              <a:rPr lang="en-US" altLang="zh-HK" sz="1200" dirty="0"/>
              <a:t>C. </a:t>
            </a:r>
            <a:r>
              <a:rPr lang="zh-HK" altLang="zh-HK" sz="1200" dirty="0"/>
              <a:t>帝</a:t>
            </a:r>
            <a:r>
              <a:rPr lang="zh-TW" altLang="zh-HK" sz="1200" dirty="0"/>
              <a:t>昰和</a:t>
            </a:r>
            <a:r>
              <a:rPr lang="zh-HK" altLang="zh-HK" sz="1200" dirty="0"/>
              <a:t>帝</a:t>
            </a:r>
            <a:r>
              <a:rPr lang="zh-TW" altLang="zh-HK" sz="1200" dirty="0"/>
              <a:t>昺經常在海邊一個小山上遊玩，後人稱這座山為「聖山」。 </a:t>
            </a:r>
            <a:r>
              <a:rPr lang="en-US" altLang="zh-HK" sz="1200" dirty="0"/>
              <a:t>(Emperor Shi and Emperor Bing played on the "Sacred Hill" along the seashore.)</a:t>
            </a:r>
            <a:r>
              <a:rPr lang="zh-TW" altLang="zh-HK" sz="1200" dirty="0"/>
              <a:t> </a:t>
            </a:r>
            <a:endParaRPr kumimoji="1" lang="zh-HK" altLang="en-US" sz="1200" dirty="0"/>
          </a:p>
        </p:txBody>
      </p:sp>
      <p:sp>
        <p:nvSpPr>
          <p:cNvPr id="10" name="文字方塊 9">
            <a:extLst>
              <a:ext uri="{FF2B5EF4-FFF2-40B4-BE49-F238E27FC236}">
                <a16:creationId xmlns:a16="http://schemas.microsoft.com/office/drawing/2014/main" id="{D2B9F5F6-58D6-D0A1-5284-8C7942C84199}"/>
              </a:ext>
            </a:extLst>
          </p:cNvPr>
          <p:cNvSpPr txBox="1"/>
          <p:nvPr/>
        </p:nvSpPr>
        <p:spPr>
          <a:xfrm>
            <a:off x="7209184" y="4284067"/>
            <a:ext cx="1662438" cy="1938992"/>
          </a:xfrm>
          <a:prstGeom prst="rect">
            <a:avLst/>
          </a:prstGeom>
          <a:noFill/>
        </p:spPr>
        <p:txBody>
          <a:bodyPr wrap="square" rtlCol="0">
            <a:spAutoFit/>
          </a:bodyPr>
          <a:lstStyle/>
          <a:p>
            <a:r>
              <a:rPr lang="en-US" altLang="zh-TW" sz="1200" dirty="0"/>
              <a:t>D. </a:t>
            </a:r>
            <a:r>
              <a:rPr lang="zh-TW" altLang="zh-HK" sz="1200" dirty="0"/>
              <a:t>後人為紀念宋帝來港事跡，在山上大石刻上「宋王臺」。</a:t>
            </a:r>
            <a:r>
              <a:rPr lang="en-US" altLang="zh-HK" sz="1200" dirty="0"/>
              <a:t>(People inscribed the words "Sung Wong Toi" on the huge rock in memory of the fact that two emperors of the Song Dynasty once took refuge there.)</a:t>
            </a:r>
            <a:r>
              <a:rPr lang="zh-TW" altLang="zh-HK" sz="1200" dirty="0"/>
              <a:t> </a:t>
            </a:r>
            <a:endParaRPr kumimoji="1" lang="zh-HK" altLang="en-US" sz="1200" dirty="0"/>
          </a:p>
        </p:txBody>
      </p:sp>
      <p:sp>
        <p:nvSpPr>
          <p:cNvPr id="15" name="文字方塊 14">
            <a:extLst>
              <a:ext uri="{FF2B5EF4-FFF2-40B4-BE49-F238E27FC236}">
                <a16:creationId xmlns:a16="http://schemas.microsoft.com/office/drawing/2014/main" id="{365BF15D-AFA9-96A7-0592-A18071163382}"/>
              </a:ext>
            </a:extLst>
          </p:cNvPr>
          <p:cNvSpPr txBox="1"/>
          <p:nvPr/>
        </p:nvSpPr>
        <p:spPr>
          <a:xfrm>
            <a:off x="938929" y="6382120"/>
            <a:ext cx="7946433" cy="369332"/>
          </a:xfrm>
          <a:prstGeom prst="rect">
            <a:avLst/>
          </a:prstGeom>
          <a:noFill/>
        </p:spPr>
        <p:txBody>
          <a:bodyPr wrap="square" rtlCol="0">
            <a:spAutoFit/>
          </a:bodyPr>
          <a:lstStyle/>
          <a:p>
            <a:r>
              <a:rPr lang="zh-TW" altLang="zh-HK" dirty="0"/>
              <a:t>答案</a:t>
            </a:r>
            <a:r>
              <a:rPr lang="en-US" altLang="zh-HK" dirty="0"/>
              <a:t>(Answer)</a:t>
            </a:r>
            <a:r>
              <a:rPr lang="zh-TW" altLang="zh-HK" dirty="0"/>
              <a:t>：</a:t>
            </a:r>
            <a:r>
              <a:rPr lang="en-US" altLang="zh-HK" dirty="0"/>
              <a:t>(</a:t>
            </a:r>
            <a:r>
              <a:rPr lang="zh-TW" altLang="zh-HK" dirty="0"/>
              <a:t> </a:t>
            </a:r>
            <a:r>
              <a:rPr lang="en-US" altLang="zh-TW" dirty="0"/>
              <a:t>             )         (                )         (                )         (               )</a:t>
            </a:r>
            <a:endParaRPr kumimoji="1" lang="zh-HK" altLang="en-US" dirty="0"/>
          </a:p>
        </p:txBody>
      </p:sp>
      <p:sp>
        <p:nvSpPr>
          <p:cNvPr id="18" name="文字方塊 17">
            <a:extLst>
              <a:ext uri="{FF2B5EF4-FFF2-40B4-BE49-F238E27FC236}">
                <a16:creationId xmlns:a16="http://schemas.microsoft.com/office/drawing/2014/main" id="{FC4E02BA-DC8C-25C8-BBC0-FA2C8DD84447}"/>
              </a:ext>
            </a:extLst>
          </p:cNvPr>
          <p:cNvSpPr txBox="1"/>
          <p:nvPr/>
        </p:nvSpPr>
        <p:spPr>
          <a:xfrm>
            <a:off x="2809264" y="6382120"/>
            <a:ext cx="506627" cy="369332"/>
          </a:xfrm>
          <a:prstGeom prst="rect">
            <a:avLst/>
          </a:prstGeom>
          <a:noFill/>
        </p:spPr>
        <p:txBody>
          <a:bodyPr wrap="square" rtlCol="0">
            <a:spAutoFit/>
          </a:bodyPr>
          <a:lstStyle/>
          <a:p>
            <a:r>
              <a:rPr kumimoji="1" lang="en-US" altLang="zh-HK" dirty="0">
                <a:solidFill>
                  <a:srgbClr val="FF0000"/>
                </a:solidFill>
              </a:rPr>
              <a:t>B</a:t>
            </a:r>
            <a:endParaRPr kumimoji="1" lang="zh-HK" altLang="en-US" dirty="0">
              <a:solidFill>
                <a:srgbClr val="FF0000"/>
              </a:solidFill>
            </a:endParaRPr>
          </a:p>
        </p:txBody>
      </p:sp>
      <p:sp>
        <p:nvSpPr>
          <p:cNvPr id="19" name="文字方塊 18">
            <a:extLst>
              <a:ext uri="{FF2B5EF4-FFF2-40B4-BE49-F238E27FC236}">
                <a16:creationId xmlns:a16="http://schemas.microsoft.com/office/drawing/2014/main" id="{771D76F0-27B4-4660-2D12-9D822133BF86}"/>
              </a:ext>
            </a:extLst>
          </p:cNvPr>
          <p:cNvSpPr txBox="1"/>
          <p:nvPr/>
        </p:nvSpPr>
        <p:spPr>
          <a:xfrm>
            <a:off x="4158222" y="6381488"/>
            <a:ext cx="410925" cy="369332"/>
          </a:xfrm>
          <a:prstGeom prst="rect">
            <a:avLst/>
          </a:prstGeom>
          <a:noFill/>
        </p:spPr>
        <p:txBody>
          <a:bodyPr wrap="square" rtlCol="0">
            <a:spAutoFit/>
          </a:bodyPr>
          <a:lstStyle/>
          <a:p>
            <a:r>
              <a:rPr kumimoji="1" lang="en-US" altLang="zh-HK" dirty="0">
                <a:solidFill>
                  <a:srgbClr val="FF0000"/>
                </a:solidFill>
              </a:rPr>
              <a:t>C</a:t>
            </a:r>
            <a:endParaRPr kumimoji="1" lang="zh-HK" altLang="en-US" dirty="0">
              <a:solidFill>
                <a:srgbClr val="FF0000"/>
              </a:solidFill>
            </a:endParaRPr>
          </a:p>
        </p:txBody>
      </p:sp>
      <p:sp>
        <p:nvSpPr>
          <p:cNvPr id="23" name="文字方塊 22">
            <a:extLst>
              <a:ext uri="{FF2B5EF4-FFF2-40B4-BE49-F238E27FC236}">
                <a16:creationId xmlns:a16="http://schemas.microsoft.com/office/drawing/2014/main" id="{F42FE725-7396-9E4D-6520-66E0AA94DA9C}"/>
              </a:ext>
            </a:extLst>
          </p:cNvPr>
          <p:cNvSpPr txBox="1"/>
          <p:nvPr/>
        </p:nvSpPr>
        <p:spPr>
          <a:xfrm>
            <a:off x="5644368" y="6381488"/>
            <a:ext cx="494270" cy="369332"/>
          </a:xfrm>
          <a:prstGeom prst="rect">
            <a:avLst/>
          </a:prstGeom>
          <a:noFill/>
        </p:spPr>
        <p:txBody>
          <a:bodyPr wrap="square" rtlCol="0">
            <a:spAutoFit/>
          </a:bodyPr>
          <a:lstStyle/>
          <a:p>
            <a:r>
              <a:rPr kumimoji="1" lang="en-US" altLang="zh-HK" dirty="0">
                <a:solidFill>
                  <a:srgbClr val="FF0000"/>
                </a:solidFill>
              </a:rPr>
              <a:t>D</a:t>
            </a:r>
            <a:endParaRPr kumimoji="1" lang="zh-HK" altLang="en-US" dirty="0">
              <a:solidFill>
                <a:srgbClr val="FF0000"/>
              </a:solidFill>
            </a:endParaRPr>
          </a:p>
        </p:txBody>
      </p:sp>
      <p:sp>
        <p:nvSpPr>
          <p:cNvPr id="24" name="文字方塊 23">
            <a:extLst>
              <a:ext uri="{FF2B5EF4-FFF2-40B4-BE49-F238E27FC236}">
                <a16:creationId xmlns:a16="http://schemas.microsoft.com/office/drawing/2014/main" id="{35CFECB4-3050-7EB6-E0DD-6E6AFBBCFEEC}"/>
              </a:ext>
            </a:extLst>
          </p:cNvPr>
          <p:cNvSpPr txBox="1"/>
          <p:nvPr/>
        </p:nvSpPr>
        <p:spPr>
          <a:xfrm>
            <a:off x="7046314" y="6366731"/>
            <a:ext cx="543697" cy="369332"/>
          </a:xfrm>
          <a:prstGeom prst="rect">
            <a:avLst/>
          </a:prstGeom>
          <a:noFill/>
        </p:spPr>
        <p:txBody>
          <a:bodyPr wrap="square" rtlCol="0">
            <a:spAutoFit/>
          </a:bodyPr>
          <a:lstStyle/>
          <a:p>
            <a:r>
              <a:rPr kumimoji="1" lang="en-US" altLang="zh-HK" dirty="0">
                <a:solidFill>
                  <a:srgbClr val="FF0000"/>
                </a:solidFill>
              </a:rPr>
              <a:t>A</a:t>
            </a:r>
            <a:endParaRPr kumimoji="1" lang="zh-HK" altLang="en-US" dirty="0">
              <a:solidFill>
                <a:srgbClr val="FF0000"/>
              </a:solidFill>
            </a:endParaRPr>
          </a:p>
        </p:txBody>
      </p:sp>
      <p:sp>
        <p:nvSpPr>
          <p:cNvPr id="4" name="向右箭號 3">
            <a:extLst>
              <a:ext uri="{FF2B5EF4-FFF2-40B4-BE49-F238E27FC236}">
                <a16:creationId xmlns:a16="http://schemas.microsoft.com/office/drawing/2014/main" id="{873AB0AE-DE3A-D9FA-F7FB-27BD16E62A17}"/>
              </a:ext>
            </a:extLst>
          </p:cNvPr>
          <p:cNvSpPr/>
          <p:nvPr/>
        </p:nvSpPr>
        <p:spPr>
          <a:xfrm>
            <a:off x="3488396" y="6497422"/>
            <a:ext cx="293219" cy="184666"/>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20" name="向右箭號 19">
            <a:extLst>
              <a:ext uri="{FF2B5EF4-FFF2-40B4-BE49-F238E27FC236}">
                <a16:creationId xmlns:a16="http://schemas.microsoft.com/office/drawing/2014/main" id="{F7CD0F8D-FFEF-0776-DD45-F4A7F62804F8}"/>
              </a:ext>
            </a:extLst>
          </p:cNvPr>
          <p:cNvSpPr/>
          <p:nvPr/>
        </p:nvSpPr>
        <p:spPr>
          <a:xfrm>
            <a:off x="4955350" y="6500722"/>
            <a:ext cx="293219" cy="184666"/>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21" name="向右箭號 20">
            <a:extLst>
              <a:ext uri="{FF2B5EF4-FFF2-40B4-BE49-F238E27FC236}">
                <a16:creationId xmlns:a16="http://schemas.microsoft.com/office/drawing/2014/main" id="{6A0E1B9D-2EAE-37C1-ECBD-0C0A072DA477}"/>
              </a:ext>
            </a:extLst>
          </p:cNvPr>
          <p:cNvSpPr/>
          <p:nvPr/>
        </p:nvSpPr>
        <p:spPr>
          <a:xfrm>
            <a:off x="6431900" y="6488933"/>
            <a:ext cx="293219" cy="184666"/>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5" name="Slide Number Placeholder 4"/>
          <p:cNvSpPr>
            <a:spLocks noGrp="1"/>
          </p:cNvSpPr>
          <p:nvPr>
            <p:ph type="sldNum" sz="quarter" idx="12"/>
          </p:nvPr>
        </p:nvSpPr>
        <p:spPr/>
        <p:txBody>
          <a:bodyPr/>
          <a:lstStyle/>
          <a:p>
            <a:fld id="{2729EEE3-0DB2-A54F-A712-C3D8D0C1A6BC}" type="slidenum">
              <a:rPr kumimoji="1" lang="zh-HK" altLang="en-US" smtClean="0"/>
              <a:t>62</a:t>
            </a:fld>
            <a:endParaRPr kumimoji="1" lang="zh-HK" altLang="en-US"/>
          </a:p>
        </p:txBody>
      </p:sp>
    </p:spTree>
    <p:extLst>
      <p:ext uri="{BB962C8B-B14F-4D97-AF65-F5344CB8AC3E}">
        <p14:creationId xmlns:p14="http://schemas.microsoft.com/office/powerpoint/2010/main" val="77477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 calcmode="lin" valueType="num">
                                      <p:cBhvr additive="base">
                                        <p:cTn id="13"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 calcmode="lin" valueType="num">
                                      <p:cBhvr additive="base">
                                        <p:cTn id="19"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
                                            <p:txEl>
                                              <p:pRg st="0" end="0"/>
                                            </p:txEl>
                                          </p:spTgt>
                                        </p:tgtEl>
                                        <p:attrNameLst>
                                          <p:attrName>style.visibility</p:attrName>
                                        </p:attrNameLst>
                                      </p:cBhvr>
                                      <p:to>
                                        <p:strVal val="visible"/>
                                      </p:to>
                                    </p:set>
                                    <p:anim calcmode="lin" valueType="num">
                                      <p:cBhvr additive="base">
                                        <p:cTn id="2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6848BAB-BD24-7F77-BB70-1B8D9FBF437E}"/>
              </a:ext>
            </a:extLst>
          </p:cNvPr>
          <p:cNvSpPr>
            <a:spLocks noGrp="1"/>
          </p:cNvSpPr>
          <p:nvPr>
            <p:ph type="title"/>
          </p:nvPr>
        </p:nvSpPr>
        <p:spPr>
          <a:xfrm>
            <a:off x="628650" y="365126"/>
            <a:ext cx="7886700" cy="1784950"/>
          </a:xfrm>
        </p:spPr>
        <p:txBody>
          <a:bodyPr>
            <a:normAutofit fontScale="90000"/>
          </a:bodyPr>
          <a:lstStyle/>
          <a:p>
            <a:r>
              <a:rPr lang="zh-HK" altLang="zh-HK" sz="3600" b="1" dirty="0"/>
              <a:t>資料一：原聖山附近考古文物</a:t>
            </a:r>
            <a:r>
              <a:rPr lang="en-US" altLang="zh-HK" sz="3600" b="1" dirty="0"/>
              <a:t>(Source A: Archaeological Heritage of former Sacred Hill)</a:t>
            </a:r>
            <a:r>
              <a:rPr lang="zh-TW" altLang="zh-HK" dirty="0"/>
              <a:t/>
            </a:r>
            <a:br>
              <a:rPr lang="zh-TW" altLang="zh-HK" dirty="0"/>
            </a:br>
            <a:endParaRPr kumimoji="1" lang="zh-HK" altLang="en-US" dirty="0"/>
          </a:p>
        </p:txBody>
      </p:sp>
      <p:sp>
        <p:nvSpPr>
          <p:cNvPr id="3" name="內容版面配置區 2">
            <a:extLst>
              <a:ext uri="{FF2B5EF4-FFF2-40B4-BE49-F238E27FC236}">
                <a16:creationId xmlns:a16="http://schemas.microsoft.com/office/drawing/2014/main" id="{72FBED7B-ED07-A3B5-BF91-80290A322817}"/>
              </a:ext>
            </a:extLst>
          </p:cNvPr>
          <p:cNvSpPr>
            <a:spLocks noGrp="1"/>
          </p:cNvSpPr>
          <p:nvPr>
            <p:ph idx="1"/>
          </p:nvPr>
        </p:nvSpPr>
        <p:spPr>
          <a:xfrm>
            <a:off x="628650" y="1640564"/>
            <a:ext cx="7886700" cy="4536399"/>
          </a:xfrm>
        </p:spPr>
        <p:txBody>
          <a:bodyPr/>
          <a:lstStyle/>
          <a:p>
            <a:pPr marL="0" indent="0">
              <a:buNone/>
            </a:pPr>
            <a:r>
              <a:rPr lang="en-US" altLang="zh-HK" sz="1800" dirty="0"/>
              <a:t>1998</a:t>
            </a:r>
            <a:r>
              <a:rPr lang="zh-HK" altLang="zh-HK" sz="1800" dirty="0"/>
              <a:t>年啟德機場關閉後，啟德新發展區的規劃，為九龍灣一帶提供了考古研究的契機。九龍灣原聖山附近的考古工作，發現了豐富的文化遺存。</a:t>
            </a:r>
            <a:r>
              <a:rPr lang="en-US" altLang="zh-HK" sz="1800" dirty="0"/>
              <a:t>(Following the closure of Kai </a:t>
            </a:r>
            <a:r>
              <a:rPr lang="en-US" altLang="zh-HK" sz="1800" dirty="0" err="1"/>
              <a:t>Tak</a:t>
            </a:r>
            <a:r>
              <a:rPr lang="en-US" altLang="zh-HK" sz="1800" dirty="0"/>
              <a:t> Airport in 1998, the planning work for the Kai </a:t>
            </a:r>
            <a:r>
              <a:rPr lang="en-US" altLang="zh-HK" sz="1800" dirty="0" err="1"/>
              <a:t>Tak</a:t>
            </a:r>
            <a:r>
              <a:rPr lang="en-US" altLang="zh-HK" sz="1800" dirty="0"/>
              <a:t> Development Area has created opportunities for archaeological studies around Kowloon Bay. The archaeological work conducted in the environs of the former Sacred Hill at Kowloon Bay has unearthed an abundance of cultural remains.)</a:t>
            </a:r>
            <a:endParaRPr lang="zh-TW" altLang="zh-HK" sz="1800" dirty="0"/>
          </a:p>
          <a:p>
            <a:endParaRPr kumimoji="1" lang="zh-HK" altLang="en-US" dirty="0"/>
          </a:p>
        </p:txBody>
      </p:sp>
      <p:pic>
        <p:nvPicPr>
          <p:cNvPr id="4" name="圖片 3">
            <a:extLst>
              <a:ext uri="{FF2B5EF4-FFF2-40B4-BE49-F238E27FC236}">
                <a16:creationId xmlns:a16="http://schemas.microsoft.com/office/drawing/2014/main" id="{29600D68-389F-9520-FFD8-315406BAD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49" y="3347686"/>
            <a:ext cx="2843110" cy="2762968"/>
          </a:xfrm>
          <a:prstGeom prst="rect">
            <a:avLst/>
          </a:prstGeom>
        </p:spPr>
      </p:pic>
      <p:pic>
        <p:nvPicPr>
          <p:cNvPr id="5" name="圖片 4">
            <a:extLst>
              <a:ext uri="{FF2B5EF4-FFF2-40B4-BE49-F238E27FC236}">
                <a16:creationId xmlns:a16="http://schemas.microsoft.com/office/drawing/2014/main" id="{5B56583E-3FCA-1442-EFFA-E020E7AD4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222" y="3360594"/>
            <a:ext cx="2776562" cy="2816369"/>
          </a:xfrm>
          <a:prstGeom prst="rect">
            <a:avLst/>
          </a:prstGeom>
        </p:spPr>
      </p:pic>
      <p:sp>
        <p:nvSpPr>
          <p:cNvPr id="6" name="文字方塊 5">
            <a:extLst>
              <a:ext uri="{FF2B5EF4-FFF2-40B4-BE49-F238E27FC236}">
                <a16:creationId xmlns:a16="http://schemas.microsoft.com/office/drawing/2014/main" id="{5F9CA6AF-C9BE-A90C-8597-609F7C5658A1}"/>
              </a:ext>
            </a:extLst>
          </p:cNvPr>
          <p:cNvSpPr txBox="1"/>
          <p:nvPr/>
        </p:nvSpPr>
        <p:spPr>
          <a:xfrm>
            <a:off x="3534094" y="3347686"/>
            <a:ext cx="1020793" cy="1200329"/>
          </a:xfrm>
          <a:prstGeom prst="rect">
            <a:avLst/>
          </a:prstGeom>
          <a:noFill/>
        </p:spPr>
        <p:txBody>
          <a:bodyPr wrap="square" rtlCol="0">
            <a:spAutoFit/>
          </a:bodyPr>
          <a:lstStyle/>
          <a:p>
            <a:r>
              <a:rPr kumimoji="1" lang="zh-HK" altLang="en-US" sz="1200" dirty="0"/>
              <a:t>骰 </a:t>
            </a:r>
            <a:r>
              <a:rPr kumimoji="1" lang="en-US" altLang="zh-HK" sz="1200" dirty="0"/>
              <a:t>(Dice) </a:t>
            </a:r>
          </a:p>
          <a:p>
            <a:r>
              <a:rPr kumimoji="1" lang="zh-HK" altLang="en-US" sz="1200" dirty="0"/>
              <a:t>宋元時期 </a:t>
            </a:r>
            <a:r>
              <a:rPr kumimoji="1" lang="en-US" altLang="zh-HK" sz="1200" dirty="0"/>
              <a:t>(960</a:t>
            </a:r>
            <a:r>
              <a:rPr kumimoji="1" lang="zh-HK" altLang="en-US" sz="1200" dirty="0"/>
              <a:t>至</a:t>
            </a:r>
            <a:r>
              <a:rPr kumimoji="1" lang="en-US" altLang="zh-HK" sz="1200" dirty="0"/>
              <a:t>1368</a:t>
            </a:r>
            <a:r>
              <a:rPr kumimoji="1" lang="zh-HK" altLang="en-US" sz="1200" dirty="0"/>
              <a:t>年</a:t>
            </a:r>
            <a:r>
              <a:rPr kumimoji="1" lang="en-US" altLang="zh-HK" sz="1200" dirty="0"/>
              <a:t>)(Song-Yuan period 960-1368)</a:t>
            </a:r>
            <a:endParaRPr kumimoji="1" lang="zh-HK" altLang="en-US" sz="1200" dirty="0"/>
          </a:p>
        </p:txBody>
      </p:sp>
      <p:sp>
        <p:nvSpPr>
          <p:cNvPr id="8" name="文字方塊 7">
            <a:extLst>
              <a:ext uri="{FF2B5EF4-FFF2-40B4-BE49-F238E27FC236}">
                <a16:creationId xmlns:a16="http://schemas.microsoft.com/office/drawing/2014/main" id="{AD135B99-68D6-7D60-EDA1-957A5C3CEA91}"/>
              </a:ext>
            </a:extLst>
          </p:cNvPr>
          <p:cNvSpPr txBox="1"/>
          <p:nvPr/>
        </p:nvSpPr>
        <p:spPr>
          <a:xfrm>
            <a:off x="7486650" y="3346654"/>
            <a:ext cx="1299004" cy="1569660"/>
          </a:xfrm>
          <a:prstGeom prst="rect">
            <a:avLst/>
          </a:prstGeom>
          <a:noFill/>
        </p:spPr>
        <p:txBody>
          <a:bodyPr wrap="square" rtlCol="0">
            <a:spAutoFit/>
          </a:bodyPr>
          <a:lstStyle/>
          <a:p>
            <a:r>
              <a:rPr kumimoji="1" lang="zh-HK" altLang="en-US" sz="1200" dirty="0"/>
              <a:t>青釉劃花紋花口碗</a:t>
            </a:r>
            <a:r>
              <a:rPr kumimoji="1" lang="en-US" altLang="zh-HK" sz="1200" dirty="0"/>
              <a:t>(Green Glazed Bowl with Foliate Rim and Carved Pattern)</a:t>
            </a:r>
            <a:r>
              <a:rPr kumimoji="1" lang="zh-HK" altLang="en-US" sz="1200" dirty="0"/>
              <a:t>宋元時期 </a:t>
            </a:r>
            <a:r>
              <a:rPr kumimoji="1" lang="en-US" altLang="zh-HK" sz="1200" dirty="0"/>
              <a:t>(960</a:t>
            </a:r>
            <a:r>
              <a:rPr kumimoji="1" lang="zh-HK" altLang="en-US" sz="1200" dirty="0"/>
              <a:t>至</a:t>
            </a:r>
            <a:r>
              <a:rPr kumimoji="1" lang="en-US" altLang="zh-HK" sz="1200" dirty="0"/>
              <a:t>1368</a:t>
            </a:r>
            <a:r>
              <a:rPr kumimoji="1" lang="zh-HK" altLang="en-US" sz="1200" dirty="0"/>
              <a:t>年</a:t>
            </a:r>
            <a:r>
              <a:rPr kumimoji="1" lang="en-US" altLang="zh-HK" sz="1200" dirty="0"/>
              <a:t>)(Song-Yuan period 960-1368)</a:t>
            </a:r>
            <a:endParaRPr kumimoji="1" lang="zh-HK" altLang="en-US" sz="1200" dirty="0"/>
          </a:p>
        </p:txBody>
      </p:sp>
      <p:sp>
        <p:nvSpPr>
          <p:cNvPr id="9" name="文字方塊 8">
            <a:extLst>
              <a:ext uri="{FF2B5EF4-FFF2-40B4-BE49-F238E27FC236}">
                <a16:creationId xmlns:a16="http://schemas.microsoft.com/office/drawing/2014/main" id="{AAD71ECA-F521-0CDD-9BB5-FEC26DDBD539}"/>
              </a:ext>
            </a:extLst>
          </p:cNvPr>
          <p:cNvSpPr txBox="1"/>
          <p:nvPr/>
        </p:nvSpPr>
        <p:spPr>
          <a:xfrm>
            <a:off x="628649" y="6261914"/>
            <a:ext cx="6485097" cy="276999"/>
          </a:xfrm>
          <a:prstGeom prst="rect">
            <a:avLst/>
          </a:prstGeom>
          <a:noFill/>
        </p:spPr>
        <p:txBody>
          <a:bodyPr wrap="square" rtlCol="0">
            <a:spAutoFit/>
          </a:bodyPr>
          <a:lstStyle/>
          <a:p>
            <a:r>
              <a:rPr lang="en-US" altLang="zh-HK" sz="1200" dirty="0"/>
              <a:t>(</a:t>
            </a:r>
            <a:r>
              <a:rPr lang="zh-TW" altLang="zh-HK" sz="1200" dirty="0"/>
              <a:t>資料來源：古物古蹟辦事處：《聖山遺粹：啟德地區出土宋元文物展展覽小冊子》</a:t>
            </a:r>
            <a:r>
              <a:rPr lang="en-US" altLang="zh-HK" sz="1200" dirty="0" smtClean="0"/>
              <a:t>)</a:t>
            </a:r>
            <a:endParaRPr lang="zh-TW" altLang="zh-HK" sz="1200" dirty="0"/>
          </a:p>
        </p:txBody>
      </p:sp>
      <p:sp>
        <p:nvSpPr>
          <p:cNvPr id="7" name="Slide Number Placeholder 6"/>
          <p:cNvSpPr>
            <a:spLocks noGrp="1"/>
          </p:cNvSpPr>
          <p:nvPr>
            <p:ph type="sldNum" sz="quarter" idx="12"/>
          </p:nvPr>
        </p:nvSpPr>
        <p:spPr/>
        <p:txBody>
          <a:bodyPr/>
          <a:lstStyle/>
          <a:p>
            <a:fld id="{2729EEE3-0DB2-A54F-A712-C3D8D0C1A6BC}" type="slidenum">
              <a:rPr kumimoji="1" lang="zh-HK" altLang="en-US" smtClean="0"/>
              <a:t>63</a:t>
            </a:fld>
            <a:endParaRPr kumimoji="1" lang="zh-HK" altLang="en-US"/>
          </a:p>
        </p:txBody>
      </p:sp>
    </p:spTree>
    <p:extLst>
      <p:ext uri="{BB962C8B-B14F-4D97-AF65-F5344CB8AC3E}">
        <p14:creationId xmlns:p14="http://schemas.microsoft.com/office/powerpoint/2010/main" val="289405288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DCF44D-29EA-F7D7-AB27-30C4600DB899}"/>
              </a:ext>
            </a:extLst>
          </p:cNvPr>
          <p:cNvSpPr>
            <a:spLocks noGrp="1"/>
          </p:cNvSpPr>
          <p:nvPr>
            <p:ph type="title"/>
          </p:nvPr>
        </p:nvSpPr>
        <p:spPr>
          <a:xfrm>
            <a:off x="175846" y="365127"/>
            <a:ext cx="8730762" cy="794286"/>
          </a:xfrm>
        </p:spPr>
        <p:txBody>
          <a:bodyPr>
            <a:normAutofit/>
          </a:bodyPr>
          <a:lstStyle/>
          <a:p>
            <a:r>
              <a:rPr lang="zh-HK" altLang="zh-HK" sz="3200" b="1" dirty="0"/>
              <a:t>資料二：宋皇臺站</a:t>
            </a:r>
            <a:r>
              <a:rPr lang="en-US" altLang="zh-HK" sz="3200" b="1" dirty="0"/>
              <a:t>(Source </a:t>
            </a:r>
            <a:r>
              <a:rPr lang="en-US" altLang="zh-HK" sz="3200" b="1" dirty="0" err="1"/>
              <a:t>B:Sung</a:t>
            </a:r>
            <a:r>
              <a:rPr lang="en-US" altLang="zh-HK" sz="3200" b="1" dirty="0"/>
              <a:t> Wong Toi Station)</a:t>
            </a:r>
            <a:endParaRPr kumimoji="1" lang="zh-HK" altLang="en-US" sz="3200" dirty="0"/>
          </a:p>
        </p:txBody>
      </p:sp>
      <p:sp>
        <p:nvSpPr>
          <p:cNvPr id="3" name="內容版面配置區 2">
            <a:extLst>
              <a:ext uri="{FF2B5EF4-FFF2-40B4-BE49-F238E27FC236}">
                <a16:creationId xmlns:a16="http://schemas.microsoft.com/office/drawing/2014/main" id="{556670D6-0B51-3897-AB49-E9867076E0B1}"/>
              </a:ext>
            </a:extLst>
          </p:cNvPr>
          <p:cNvSpPr>
            <a:spLocks noGrp="1"/>
          </p:cNvSpPr>
          <p:nvPr>
            <p:ph idx="1"/>
          </p:nvPr>
        </p:nvSpPr>
        <p:spPr>
          <a:xfrm>
            <a:off x="294762" y="1180025"/>
            <a:ext cx="8611846" cy="1875080"/>
          </a:xfrm>
        </p:spPr>
        <p:txBody>
          <a:bodyPr/>
          <a:lstStyle/>
          <a:p>
            <a:pPr marL="0" indent="0">
              <a:buNone/>
            </a:pPr>
            <a:r>
              <a:rPr lang="zh-HK" altLang="zh-HK" sz="2400" dirty="0"/>
              <a:t>宋皇臺站坐落九龍城區。在建造宋皇臺站期間，有大量宋元古物出土，站內設計亦揉合大量考古元素。</a:t>
            </a:r>
            <a:r>
              <a:rPr lang="en-US" altLang="zh-HK" sz="2400" dirty="0"/>
              <a:t>(Sung Wong Toi Station is located in the Kowloon City district. With lots of relics from the Song-Yuan period unearthed during the construction, archaeological elements were included into the design.)</a:t>
            </a:r>
            <a:endParaRPr lang="zh-TW" altLang="zh-HK" sz="2400" dirty="0"/>
          </a:p>
          <a:p>
            <a:endParaRPr kumimoji="1" lang="zh-HK" altLang="en-US" dirty="0"/>
          </a:p>
        </p:txBody>
      </p:sp>
      <p:pic>
        <p:nvPicPr>
          <p:cNvPr id="7" name="圖片 6">
            <a:extLst>
              <a:ext uri="{FF2B5EF4-FFF2-40B4-BE49-F238E27FC236}">
                <a16:creationId xmlns:a16="http://schemas.microsoft.com/office/drawing/2014/main" id="{26046F28-555B-38AD-0035-E807B9A6E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905" y="3241111"/>
            <a:ext cx="1287145" cy="1266825"/>
          </a:xfrm>
          <a:prstGeom prst="rect">
            <a:avLst/>
          </a:prstGeom>
        </p:spPr>
      </p:pic>
      <p:sp>
        <p:nvSpPr>
          <p:cNvPr id="8" name="文字方塊 7">
            <a:extLst>
              <a:ext uri="{FF2B5EF4-FFF2-40B4-BE49-F238E27FC236}">
                <a16:creationId xmlns:a16="http://schemas.microsoft.com/office/drawing/2014/main" id="{B92126EC-4AB4-4A62-DCC6-5457D6BBDA6F}"/>
              </a:ext>
            </a:extLst>
          </p:cNvPr>
          <p:cNvSpPr txBox="1"/>
          <p:nvPr/>
        </p:nvSpPr>
        <p:spPr>
          <a:xfrm>
            <a:off x="406666" y="4693942"/>
            <a:ext cx="1423621" cy="1015663"/>
          </a:xfrm>
          <a:prstGeom prst="rect">
            <a:avLst/>
          </a:prstGeom>
          <a:noFill/>
        </p:spPr>
        <p:txBody>
          <a:bodyPr wrap="square" rtlCol="0">
            <a:spAutoFit/>
          </a:bodyPr>
          <a:lstStyle/>
          <a:p>
            <a:r>
              <a:rPr kumimoji="1" lang="zh-HK" altLang="en-US" sz="1200" dirty="0"/>
              <a:t>請觀看短片</a:t>
            </a:r>
            <a:r>
              <a:rPr kumimoji="1" lang="en-US" altLang="zh-HK" sz="1200" dirty="0"/>
              <a:t>(Please view the video)</a:t>
            </a:r>
          </a:p>
          <a:p>
            <a:r>
              <a:rPr kumimoji="1" lang="en-US" altLang="zh-HK" sz="1200" dirty="0">
                <a:hlinkClick r:id="rId3"/>
              </a:rPr>
              <a:t>https://www.youtube.com/watch?v=w-5qPpCwSpI&amp;t=14s</a:t>
            </a:r>
            <a:r>
              <a:rPr kumimoji="1" lang="en-US" altLang="zh-HK" sz="1200" dirty="0"/>
              <a:t> </a:t>
            </a:r>
            <a:endParaRPr kumimoji="1" lang="zh-HK" altLang="en-US" sz="1200" dirty="0"/>
          </a:p>
        </p:txBody>
      </p:sp>
      <p:sp>
        <p:nvSpPr>
          <p:cNvPr id="12" name="文字方塊 11">
            <a:extLst>
              <a:ext uri="{FF2B5EF4-FFF2-40B4-BE49-F238E27FC236}">
                <a16:creationId xmlns:a16="http://schemas.microsoft.com/office/drawing/2014/main" id="{377780FC-2CC5-215D-DB71-C09E49447CD2}"/>
              </a:ext>
            </a:extLst>
          </p:cNvPr>
          <p:cNvSpPr txBox="1"/>
          <p:nvPr/>
        </p:nvSpPr>
        <p:spPr>
          <a:xfrm>
            <a:off x="3793525" y="3429000"/>
            <a:ext cx="4905632" cy="2677656"/>
          </a:xfrm>
          <a:prstGeom prst="rect">
            <a:avLst/>
          </a:prstGeom>
          <a:noFill/>
        </p:spPr>
        <p:txBody>
          <a:bodyPr wrap="square" rtlCol="0">
            <a:spAutoFit/>
          </a:bodyPr>
          <a:lstStyle/>
          <a:p>
            <a:r>
              <a:rPr lang="en-US" altLang="zh-HK" sz="2400" dirty="0"/>
              <a:t>3. </a:t>
            </a:r>
            <a:r>
              <a:rPr lang="zh-HK" altLang="zh-HK" sz="2400" dirty="0"/>
              <a:t>根據資料二，宋皇臺站是港鐵</a:t>
            </a:r>
            <a:r>
              <a:rPr lang="en-US" altLang="zh-HK" sz="2400" dirty="0"/>
              <a:t>______</a:t>
            </a:r>
            <a:r>
              <a:rPr lang="zh-HK" altLang="zh-HK" sz="2400" dirty="0"/>
              <a:t>的新車站。</a:t>
            </a:r>
            <a:r>
              <a:rPr lang="en-US" altLang="zh-HK" sz="2400" dirty="0"/>
              <a:t>(Study Source B, Sung Wong Toi Station is one of the new stations of </a:t>
            </a:r>
            <a:r>
              <a:rPr lang="en-US" altLang="zh-HK" sz="2400" u="sng" dirty="0"/>
              <a:t>                          </a:t>
            </a:r>
            <a:r>
              <a:rPr lang="en-US" altLang="zh-HK" sz="2400" dirty="0"/>
              <a:t>.)</a:t>
            </a:r>
            <a:endParaRPr lang="zh-TW" altLang="zh-HK" sz="2400" dirty="0"/>
          </a:p>
          <a:p>
            <a:r>
              <a:rPr lang="zh-HK" altLang="zh-HK" sz="2400" dirty="0" smtClean="0"/>
              <a:t>車站</a:t>
            </a:r>
            <a:r>
              <a:rPr lang="zh-TW" altLang="en-US" sz="2400"/>
              <a:t>已</a:t>
            </a:r>
            <a:r>
              <a:rPr lang="zh-HK" altLang="zh-HK" sz="2400" smtClean="0"/>
              <a:t>於</a:t>
            </a:r>
            <a:r>
              <a:rPr lang="en-US" altLang="zh-HK" sz="2400" u="sng" dirty="0" smtClean="0"/>
              <a:t>                                 </a:t>
            </a:r>
            <a:r>
              <a:rPr lang="zh-HK" altLang="zh-HK" sz="2400" dirty="0"/>
              <a:t>通車。</a:t>
            </a:r>
            <a:r>
              <a:rPr lang="en-US" altLang="zh-HK" sz="2400" dirty="0"/>
              <a:t>(It commences services on____________.)</a:t>
            </a:r>
            <a:endParaRPr lang="zh-TW" altLang="zh-HK" sz="2400" dirty="0"/>
          </a:p>
        </p:txBody>
      </p:sp>
      <p:sp>
        <p:nvSpPr>
          <p:cNvPr id="13" name="文字方塊 12">
            <a:extLst>
              <a:ext uri="{FF2B5EF4-FFF2-40B4-BE49-F238E27FC236}">
                <a16:creationId xmlns:a16="http://schemas.microsoft.com/office/drawing/2014/main" id="{DAC5B545-92AD-F039-EA26-1EA9F2021DD9}"/>
              </a:ext>
            </a:extLst>
          </p:cNvPr>
          <p:cNvSpPr txBox="1"/>
          <p:nvPr/>
        </p:nvSpPr>
        <p:spPr>
          <a:xfrm>
            <a:off x="3756455" y="3805838"/>
            <a:ext cx="1149178" cy="461665"/>
          </a:xfrm>
          <a:prstGeom prst="rect">
            <a:avLst/>
          </a:prstGeom>
          <a:noFill/>
        </p:spPr>
        <p:txBody>
          <a:bodyPr wrap="square" rtlCol="0">
            <a:spAutoFit/>
          </a:bodyPr>
          <a:lstStyle/>
          <a:p>
            <a:r>
              <a:rPr lang="zh-HK" altLang="zh-HK" sz="2400" dirty="0">
                <a:solidFill>
                  <a:srgbClr val="FF0000"/>
                </a:solidFill>
              </a:rPr>
              <a:t>屯馬線</a:t>
            </a:r>
            <a:r>
              <a:rPr lang="en-US" altLang="zh-HK" sz="2400" u="sng" dirty="0">
                <a:solidFill>
                  <a:srgbClr val="FF0000"/>
                </a:solidFill>
              </a:rPr>
              <a:t> </a:t>
            </a:r>
            <a:endParaRPr kumimoji="1" lang="zh-HK" altLang="en-US" sz="2400" dirty="0"/>
          </a:p>
        </p:txBody>
      </p:sp>
      <p:sp>
        <p:nvSpPr>
          <p:cNvPr id="14" name="文字方塊 13">
            <a:extLst>
              <a:ext uri="{FF2B5EF4-FFF2-40B4-BE49-F238E27FC236}">
                <a16:creationId xmlns:a16="http://schemas.microsoft.com/office/drawing/2014/main" id="{F5355E00-1E6B-D1E4-A0D0-0EAD6BC91C33}"/>
              </a:ext>
            </a:extLst>
          </p:cNvPr>
          <p:cNvSpPr txBox="1"/>
          <p:nvPr/>
        </p:nvSpPr>
        <p:spPr>
          <a:xfrm>
            <a:off x="5799713" y="4507936"/>
            <a:ext cx="2631989" cy="461665"/>
          </a:xfrm>
          <a:prstGeom prst="rect">
            <a:avLst/>
          </a:prstGeom>
          <a:noFill/>
        </p:spPr>
        <p:txBody>
          <a:bodyPr wrap="square" rtlCol="0">
            <a:spAutoFit/>
          </a:bodyPr>
          <a:lstStyle/>
          <a:p>
            <a:r>
              <a:rPr lang="en-US" altLang="zh-HK" sz="2400" dirty="0" err="1">
                <a:solidFill>
                  <a:srgbClr val="FF0000"/>
                </a:solidFill>
              </a:rPr>
              <a:t>Tuen</a:t>
            </a:r>
            <a:r>
              <a:rPr lang="en-US" altLang="zh-HK" sz="2400" dirty="0">
                <a:solidFill>
                  <a:srgbClr val="FF0000"/>
                </a:solidFill>
              </a:rPr>
              <a:t> Ma Line</a:t>
            </a:r>
            <a:endParaRPr kumimoji="1" lang="zh-HK" altLang="en-US" sz="2400" dirty="0"/>
          </a:p>
        </p:txBody>
      </p:sp>
      <p:sp>
        <p:nvSpPr>
          <p:cNvPr id="15" name="文字方塊 14">
            <a:extLst>
              <a:ext uri="{FF2B5EF4-FFF2-40B4-BE49-F238E27FC236}">
                <a16:creationId xmlns:a16="http://schemas.microsoft.com/office/drawing/2014/main" id="{DAC767C1-C2DE-6685-1AA4-462A9FE03243}"/>
              </a:ext>
            </a:extLst>
          </p:cNvPr>
          <p:cNvSpPr txBox="1"/>
          <p:nvPr/>
        </p:nvSpPr>
        <p:spPr>
          <a:xfrm>
            <a:off x="5164318" y="4930467"/>
            <a:ext cx="2631989" cy="461665"/>
          </a:xfrm>
          <a:prstGeom prst="rect">
            <a:avLst/>
          </a:prstGeom>
          <a:noFill/>
        </p:spPr>
        <p:txBody>
          <a:bodyPr wrap="square" rtlCol="0">
            <a:spAutoFit/>
          </a:bodyPr>
          <a:lstStyle/>
          <a:p>
            <a:r>
              <a:rPr lang="en-US" altLang="zh-HK" sz="2400" dirty="0">
                <a:solidFill>
                  <a:srgbClr val="FF0000"/>
                </a:solidFill>
              </a:rPr>
              <a:t>2021</a:t>
            </a:r>
            <a:r>
              <a:rPr lang="zh-HK" altLang="zh-HK" sz="2400" dirty="0">
                <a:solidFill>
                  <a:srgbClr val="FF0000"/>
                </a:solidFill>
              </a:rPr>
              <a:t>年</a:t>
            </a:r>
            <a:r>
              <a:rPr lang="en-US" altLang="zh-HK" sz="2400" dirty="0">
                <a:solidFill>
                  <a:srgbClr val="FF0000"/>
                </a:solidFill>
              </a:rPr>
              <a:t>6</a:t>
            </a:r>
            <a:r>
              <a:rPr lang="zh-HK" altLang="zh-HK" sz="2400" dirty="0">
                <a:solidFill>
                  <a:srgbClr val="FF0000"/>
                </a:solidFill>
              </a:rPr>
              <a:t>月</a:t>
            </a:r>
            <a:r>
              <a:rPr lang="en-US" altLang="zh-HK" sz="2400" dirty="0">
                <a:solidFill>
                  <a:srgbClr val="FF0000"/>
                </a:solidFill>
              </a:rPr>
              <a:t>27</a:t>
            </a:r>
            <a:r>
              <a:rPr lang="zh-HK" altLang="zh-HK" sz="2400" dirty="0">
                <a:solidFill>
                  <a:srgbClr val="FF0000"/>
                </a:solidFill>
              </a:rPr>
              <a:t>日</a:t>
            </a:r>
            <a:endParaRPr kumimoji="1" lang="zh-HK" altLang="en-US" sz="2400" dirty="0"/>
          </a:p>
        </p:txBody>
      </p:sp>
      <p:sp>
        <p:nvSpPr>
          <p:cNvPr id="16" name="文字方塊 15">
            <a:extLst>
              <a:ext uri="{FF2B5EF4-FFF2-40B4-BE49-F238E27FC236}">
                <a16:creationId xmlns:a16="http://schemas.microsoft.com/office/drawing/2014/main" id="{BFBBE75F-CA01-B1BB-22D4-D3BAAA65E324}"/>
              </a:ext>
            </a:extLst>
          </p:cNvPr>
          <p:cNvSpPr txBox="1"/>
          <p:nvPr/>
        </p:nvSpPr>
        <p:spPr>
          <a:xfrm>
            <a:off x="4238112" y="5655120"/>
            <a:ext cx="2125363" cy="461665"/>
          </a:xfrm>
          <a:prstGeom prst="rect">
            <a:avLst/>
          </a:prstGeom>
          <a:noFill/>
        </p:spPr>
        <p:txBody>
          <a:bodyPr wrap="square" rtlCol="0">
            <a:spAutoFit/>
          </a:bodyPr>
          <a:lstStyle/>
          <a:p>
            <a:r>
              <a:rPr lang="en-US" altLang="zh-HK" sz="2400" dirty="0">
                <a:solidFill>
                  <a:srgbClr val="FF0000"/>
                </a:solidFill>
              </a:rPr>
              <a:t>27 June 2021</a:t>
            </a:r>
            <a:endParaRPr kumimoji="1" lang="zh-HK" altLang="en-US" sz="2400" dirty="0"/>
          </a:p>
        </p:txBody>
      </p:sp>
      <p:pic>
        <p:nvPicPr>
          <p:cNvPr id="17" name="圖片 16">
            <a:extLst>
              <a:ext uri="{FF2B5EF4-FFF2-40B4-BE49-F238E27FC236}">
                <a16:creationId xmlns:a16="http://schemas.microsoft.com/office/drawing/2014/main" id="{446FB345-8CD7-5553-FE9A-BAB05C809E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30287" y="3245038"/>
            <a:ext cx="1658713" cy="3480797"/>
          </a:xfrm>
          <a:prstGeom prst="rect">
            <a:avLst/>
          </a:prstGeom>
          <a:noFill/>
          <a:ln>
            <a:noFill/>
          </a:ln>
        </p:spPr>
      </p:pic>
      <p:sp>
        <p:nvSpPr>
          <p:cNvPr id="4" name="Slide Number Placeholder 3"/>
          <p:cNvSpPr>
            <a:spLocks noGrp="1"/>
          </p:cNvSpPr>
          <p:nvPr>
            <p:ph type="sldNum" sz="quarter" idx="12"/>
          </p:nvPr>
        </p:nvSpPr>
        <p:spPr/>
        <p:txBody>
          <a:bodyPr/>
          <a:lstStyle/>
          <a:p>
            <a:fld id="{2729EEE3-0DB2-A54F-A712-C3D8D0C1A6BC}" type="slidenum">
              <a:rPr kumimoji="1" lang="zh-HK" altLang="en-US" smtClean="0"/>
              <a:t>64</a:t>
            </a:fld>
            <a:endParaRPr kumimoji="1" lang="zh-HK" altLang="en-US"/>
          </a:p>
        </p:txBody>
      </p:sp>
    </p:spTree>
    <p:extLst>
      <p:ext uri="{BB962C8B-B14F-4D97-AF65-F5344CB8AC3E}">
        <p14:creationId xmlns:p14="http://schemas.microsoft.com/office/powerpoint/2010/main" val="177678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1108A7-F59C-79A9-4EFC-2A6B10F7B7F8}"/>
              </a:ext>
            </a:extLst>
          </p:cNvPr>
          <p:cNvSpPr>
            <a:spLocks noGrp="1"/>
          </p:cNvSpPr>
          <p:nvPr>
            <p:ph type="title"/>
          </p:nvPr>
        </p:nvSpPr>
        <p:spPr>
          <a:xfrm>
            <a:off x="171938" y="131883"/>
            <a:ext cx="8800123" cy="1750329"/>
          </a:xfrm>
        </p:spPr>
        <p:txBody>
          <a:bodyPr>
            <a:normAutofit/>
          </a:bodyPr>
          <a:lstStyle/>
          <a:p>
            <a:r>
              <a:rPr lang="en-US" altLang="zh-HK" sz="3600" dirty="0"/>
              <a:t>2. </a:t>
            </a:r>
            <a:r>
              <a:rPr lang="zh-HK" altLang="zh-HK" sz="3600" dirty="0"/>
              <a:t>請在以下地圖圈出</a:t>
            </a:r>
            <a:r>
              <a:rPr lang="zh-TW" altLang="zh-HK" sz="3600" dirty="0"/>
              <a:t>宋王臺公園</a:t>
            </a:r>
            <a:r>
              <a:rPr lang="zh-HK" altLang="zh-HK" sz="3600" dirty="0"/>
              <a:t>的位</a:t>
            </a:r>
            <a:r>
              <a:rPr lang="zh-TW" altLang="zh-HK" sz="3600" dirty="0"/>
              <a:t>置</a:t>
            </a:r>
            <a:r>
              <a:rPr lang="zh-HK" altLang="zh-HK" sz="3600" dirty="0"/>
              <a:t>。</a:t>
            </a:r>
            <a:r>
              <a:rPr lang="en-US" altLang="zh-HK" sz="3600" dirty="0"/>
              <a:t>(Please circle the Sung Wong Toi Garden in the below map</a:t>
            </a:r>
            <a:r>
              <a:rPr lang="en-US" altLang="zh-HK" sz="3600" dirty="0" smtClean="0"/>
              <a:t>.)</a:t>
            </a:r>
            <a:endParaRPr kumimoji="1" lang="zh-HK" altLang="en-US" dirty="0"/>
          </a:p>
        </p:txBody>
      </p:sp>
      <p:pic>
        <p:nvPicPr>
          <p:cNvPr id="9" name="圖片 8" descr="Exits/entrances of Sung Wong Toi Station and nearby roads">
            <a:extLst>
              <a:ext uri="{FF2B5EF4-FFF2-40B4-BE49-F238E27FC236}">
                <a16:creationId xmlns:a16="http://schemas.microsoft.com/office/drawing/2014/main" id="{A821A410-3E4B-DE9B-7EA3-012EC2BA8C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4155" y="1283677"/>
            <a:ext cx="5353505" cy="5574323"/>
          </a:xfrm>
          <a:prstGeom prst="rect">
            <a:avLst/>
          </a:prstGeom>
          <a:noFill/>
          <a:ln>
            <a:noFill/>
          </a:ln>
        </p:spPr>
      </p:pic>
      <p:sp>
        <p:nvSpPr>
          <p:cNvPr id="10" name="橢圓 9">
            <a:extLst>
              <a:ext uri="{FF2B5EF4-FFF2-40B4-BE49-F238E27FC236}">
                <a16:creationId xmlns:a16="http://schemas.microsoft.com/office/drawing/2014/main" id="{E798C351-AA1F-C207-5FDD-92074C79A6B6}"/>
              </a:ext>
            </a:extLst>
          </p:cNvPr>
          <p:cNvSpPr/>
          <p:nvPr/>
        </p:nvSpPr>
        <p:spPr>
          <a:xfrm>
            <a:off x="4123591" y="4668716"/>
            <a:ext cx="1266093" cy="6168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3" name="Slide Number Placeholder 2"/>
          <p:cNvSpPr>
            <a:spLocks noGrp="1"/>
          </p:cNvSpPr>
          <p:nvPr>
            <p:ph type="sldNum" sz="quarter" idx="12"/>
          </p:nvPr>
        </p:nvSpPr>
        <p:spPr/>
        <p:txBody>
          <a:bodyPr/>
          <a:lstStyle/>
          <a:p>
            <a:fld id="{2729EEE3-0DB2-A54F-A712-C3D8D0C1A6BC}" type="slidenum">
              <a:rPr kumimoji="1" lang="zh-HK" altLang="en-US" smtClean="0"/>
              <a:t>65</a:t>
            </a:fld>
            <a:endParaRPr kumimoji="1" lang="zh-HK" altLang="en-US"/>
          </a:p>
        </p:txBody>
      </p:sp>
    </p:spTree>
    <p:extLst>
      <p:ext uri="{BB962C8B-B14F-4D97-AF65-F5344CB8AC3E}">
        <p14:creationId xmlns:p14="http://schemas.microsoft.com/office/powerpoint/2010/main" val="53945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91936CF-9D1E-C9B1-5E63-FEFB3E36517A}"/>
              </a:ext>
            </a:extLst>
          </p:cNvPr>
          <p:cNvSpPr>
            <a:spLocks noGrp="1"/>
          </p:cNvSpPr>
          <p:nvPr>
            <p:ph type="title"/>
          </p:nvPr>
        </p:nvSpPr>
        <p:spPr>
          <a:xfrm>
            <a:off x="383685" y="99107"/>
            <a:ext cx="8430602" cy="1325563"/>
          </a:xfrm>
        </p:spPr>
        <p:txBody>
          <a:bodyPr>
            <a:normAutofit/>
          </a:bodyPr>
          <a:lstStyle/>
          <a:p>
            <a:r>
              <a:rPr lang="zh-HK" altLang="zh-HK" sz="3200" b="1" dirty="0"/>
              <a:t>資料三：宋元時代的古井</a:t>
            </a:r>
            <a:r>
              <a:rPr lang="en-US" altLang="zh-HK" sz="3200" b="1" dirty="0"/>
              <a:t>(Source C: A stone well dated to the Song-Yuan period)</a:t>
            </a:r>
            <a:endParaRPr kumimoji="1" lang="zh-HK" altLang="en-US" sz="3200" dirty="0"/>
          </a:p>
        </p:txBody>
      </p:sp>
      <p:sp>
        <p:nvSpPr>
          <p:cNvPr id="3" name="內容版面配置區 2">
            <a:extLst>
              <a:ext uri="{FF2B5EF4-FFF2-40B4-BE49-F238E27FC236}">
                <a16:creationId xmlns:a16="http://schemas.microsoft.com/office/drawing/2014/main" id="{CCCCD200-369E-BCF8-B198-E54C807277DA}"/>
              </a:ext>
            </a:extLst>
          </p:cNvPr>
          <p:cNvSpPr>
            <a:spLocks noGrp="1"/>
          </p:cNvSpPr>
          <p:nvPr>
            <p:ph idx="1"/>
          </p:nvPr>
        </p:nvSpPr>
        <p:spPr>
          <a:xfrm>
            <a:off x="339725" y="1312430"/>
            <a:ext cx="8175625" cy="1175794"/>
          </a:xfrm>
        </p:spPr>
        <p:txBody>
          <a:bodyPr/>
          <a:lstStyle/>
          <a:p>
            <a:pPr marL="0" indent="0">
              <a:buNone/>
            </a:pPr>
            <a:r>
              <a:rPr lang="zh-HK" altLang="zh-HK" sz="1800" dirty="0"/>
              <a:t>在建造宋皇臺站期間，工程團隊發現大量遺蹟，包括於現時車站中央位置發現宋元時代的古井及接連的引水槽。</a:t>
            </a:r>
            <a:r>
              <a:rPr lang="en-US" altLang="zh-HK" sz="1800" dirty="0"/>
              <a:t>(A large quantity of relics was unearthed during the construction period of the Sung Wong Toi Station, including a square-shaped stone well dated to the Song-Yuan period and an associated water channel</a:t>
            </a:r>
            <a:r>
              <a:rPr lang="en-US" altLang="zh-HK" sz="1800" dirty="0" smtClean="0"/>
              <a:t>.)</a:t>
            </a:r>
            <a:endParaRPr kumimoji="1" lang="zh-HK" altLang="en-US" dirty="0"/>
          </a:p>
        </p:txBody>
      </p:sp>
      <p:pic>
        <p:nvPicPr>
          <p:cNvPr id="4" name="圖片 3" descr="A stone well dated to the Song-Yuan period">
            <a:extLst>
              <a:ext uri="{FF2B5EF4-FFF2-40B4-BE49-F238E27FC236}">
                <a16:creationId xmlns:a16="http://schemas.microsoft.com/office/drawing/2014/main" id="{49D3AFE4-F8DF-3F8E-9751-E0F6737879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3685" y="2606298"/>
            <a:ext cx="4077852" cy="2651502"/>
          </a:xfrm>
          <a:prstGeom prst="rect">
            <a:avLst/>
          </a:prstGeom>
          <a:noFill/>
          <a:ln>
            <a:noFill/>
          </a:ln>
        </p:spPr>
      </p:pic>
      <p:sp>
        <p:nvSpPr>
          <p:cNvPr id="5" name="文字方塊 4">
            <a:extLst>
              <a:ext uri="{FF2B5EF4-FFF2-40B4-BE49-F238E27FC236}">
                <a16:creationId xmlns:a16="http://schemas.microsoft.com/office/drawing/2014/main" id="{BE4B9C62-8D9E-67E5-0904-0A5B152BD8E7}"/>
              </a:ext>
            </a:extLst>
          </p:cNvPr>
          <p:cNvSpPr txBox="1"/>
          <p:nvPr/>
        </p:nvSpPr>
        <p:spPr>
          <a:xfrm>
            <a:off x="339725" y="5362293"/>
            <a:ext cx="4105274" cy="523220"/>
          </a:xfrm>
          <a:prstGeom prst="rect">
            <a:avLst/>
          </a:prstGeom>
          <a:noFill/>
        </p:spPr>
        <p:txBody>
          <a:bodyPr wrap="square" rtlCol="0">
            <a:spAutoFit/>
          </a:bodyPr>
          <a:lstStyle/>
          <a:p>
            <a:r>
              <a:rPr lang="zh-HK" altLang="zh-HK" sz="1400" dirty="0"/>
              <a:t>宋元時代的古井</a:t>
            </a:r>
            <a:r>
              <a:rPr lang="en-US" altLang="zh-HK" sz="1400" dirty="0"/>
              <a:t>(A stone well dated to the Song-Yuan period</a:t>
            </a:r>
            <a:r>
              <a:rPr lang="en-US" altLang="zh-HK" sz="1400" dirty="0" smtClean="0"/>
              <a:t>)</a:t>
            </a:r>
            <a:endParaRPr lang="zh-TW" altLang="zh-HK" sz="1400" dirty="0"/>
          </a:p>
        </p:txBody>
      </p:sp>
      <p:pic>
        <p:nvPicPr>
          <p:cNvPr id="6" name="圖片 5" descr="Indicative location of the well inside Sung Wong Toi Station">
            <a:extLst>
              <a:ext uri="{FF2B5EF4-FFF2-40B4-BE49-F238E27FC236}">
                <a16:creationId xmlns:a16="http://schemas.microsoft.com/office/drawing/2014/main" id="{6B7EDFFE-EF6D-692A-6A93-98137974C8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8857" y="2606298"/>
            <a:ext cx="3538858" cy="2652037"/>
          </a:xfrm>
          <a:prstGeom prst="rect">
            <a:avLst/>
          </a:prstGeom>
          <a:noFill/>
          <a:ln>
            <a:noFill/>
          </a:ln>
        </p:spPr>
      </p:pic>
      <p:sp>
        <p:nvSpPr>
          <p:cNvPr id="7" name="文字方塊 6">
            <a:extLst>
              <a:ext uri="{FF2B5EF4-FFF2-40B4-BE49-F238E27FC236}">
                <a16:creationId xmlns:a16="http://schemas.microsoft.com/office/drawing/2014/main" id="{C62091AF-EBCA-13AD-EAB6-A0D9ACB1C52B}"/>
              </a:ext>
            </a:extLst>
          </p:cNvPr>
          <p:cNvSpPr txBox="1"/>
          <p:nvPr/>
        </p:nvSpPr>
        <p:spPr>
          <a:xfrm>
            <a:off x="4558857" y="5299511"/>
            <a:ext cx="3776251" cy="523220"/>
          </a:xfrm>
          <a:prstGeom prst="rect">
            <a:avLst/>
          </a:prstGeom>
          <a:noFill/>
        </p:spPr>
        <p:txBody>
          <a:bodyPr wrap="square" rtlCol="0">
            <a:spAutoFit/>
          </a:bodyPr>
          <a:lstStyle/>
          <a:p>
            <a:r>
              <a:rPr lang="zh-HK" altLang="zh-HK" sz="1400" dirty="0"/>
              <a:t>宋皇臺站內的古井位置示意圖</a:t>
            </a:r>
            <a:r>
              <a:rPr lang="en-US" altLang="zh-HK" sz="1400" dirty="0"/>
              <a:t>(Indicative location of the well inside Sung Wong Toi Station</a:t>
            </a:r>
            <a:r>
              <a:rPr lang="en-US" altLang="zh-HK" sz="1400" dirty="0" smtClean="0"/>
              <a:t>)</a:t>
            </a:r>
            <a:endParaRPr lang="zh-TW" altLang="zh-HK" sz="1400" dirty="0"/>
          </a:p>
        </p:txBody>
      </p:sp>
      <p:sp>
        <p:nvSpPr>
          <p:cNvPr id="8" name="文字方塊 7">
            <a:extLst>
              <a:ext uri="{FF2B5EF4-FFF2-40B4-BE49-F238E27FC236}">
                <a16:creationId xmlns:a16="http://schemas.microsoft.com/office/drawing/2014/main" id="{E82F9D05-B033-F855-5922-D06D5EBADAA4}"/>
              </a:ext>
            </a:extLst>
          </p:cNvPr>
          <p:cNvSpPr txBox="1"/>
          <p:nvPr/>
        </p:nvSpPr>
        <p:spPr>
          <a:xfrm>
            <a:off x="339725" y="6192750"/>
            <a:ext cx="7010401" cy="523220"/>
          </a:xfrm>
          <a:prstGeom prst="rect">
            <a:avLst/>
          </a:prstGeom>
          <a:noFill/>
        </p:spPr>
        <p:txBody>
          <a:bodyPr wrap="square" rtlCol="0">
            <a:spAutoFit/>
          </a:bodyPr>
          <a:lstStyle/>
          <a:p>
            <a:r>
              <a:rPr lang="en-US" altLang="zh-HK" sz="1000" dirty="0"/>
              <a:t>(</a:t>
            </a:r>
            <a:r>
              <a:rPr lang="zh-HK" altLang="zh-HK" sz="1000" dirty="0"/>
              <a:t>資料來源：</a:t>
            </a:r>
            <a:r>
              <a:rPr lang="en-US" altLang="zh-HK" sz="1000" u="sng" dirty="0">
                <a:hlinkClick r:id="rId4"/>
              </a:rPr>
              <a:t>http://203.105.11.193/ch/customer/community/relics_display_in_station.html</a:t>
            </a:r>
            <a:r>
              <a:rPr lang="zh-HK" altLang="zh-HK" sz="1000" dirty="0"/>
              <a:t>，觀看日期：</a:t>
            </a:r>
            <a:r>
              <a:rPr lang="en-US" altLang="zh-HK" sz="1000" dirty="0"/>
              <a:t>2021</a:t>
            </a:r>
            <a:r>
              <a:rPr lang="zh-HK" altLang="zh-HK" sz="1000" dirty="0"/>
              <a:t>年</a:t>
            </a:r>
            <a:r>
              <a:rPr lang="en-US" altLang="zh-HK" sz="1000" dirty="0"/>
              <a:t>6</a:t>
            </a:r>
            <a:r>
              <a:rPr lang="zh-HK" altLang="zh-HK" sz="1000" dirty="0"/>
              <a:t>月</a:t>
            </a:r>
            <a:r>
              <a:rPr lang="en-US" altLang="zh-HK" sz="1000" dirty="0"/>
              <a:t>30</a:t>
            </a:r>
            <a:r>
              <a:rPr lang="zh-HK" altLang="zh-HK" sz="1000" dirty="0"/>
              <a:t>日。</a:t>
            </a:r>
            <a:r>
              <a:rPr lang="en-US" altLang="zh-HK" sz="1000" dirty="0"/>
              <a:t>)</a:t>
            </a:r>
            <a:endParaRPr lang="zh-TW" altLang="zh-HK" sz="1000" dirty="0"/>
          </a:p>
          <a:p>
            <a:endParaRPr kumimoji="1" lang="zh-HK" altLang="en-US" dirty="0"/>
          </a:p>
        </p:txBody>
      </p:sp>
      <p:sp>
        <p:nvSpPr>
          <p:cNvPr id="9" name="Slide Number Placeholder 8"/>
          <p:cNvSpPr>
            <a:spLocks noGrp="1"/>
          </p:cNvSpPr>
          <p:nvPr>
            <p:ph type="sldNum" sz="quarter" idx="12"/>
          </p:nvPr>
        </p:nvSpPr>
        <p:spPr/>
        <p:txBody>
          <a:bodyPr/>
          <a:lstStyle/>
          <a:p>
            <a:fld id="{2729EEE3-0DB2-A54F-A712-C3D8D0C1A6BC}" type="slidenum">
              <a:rPr kumimoji="1" lang="zh-HK" altLang="en-US" smtClean="0"/>
              <a:t>66</a:t>
            </a:fld>
            <a:endParaRPr kumimoji="1" lang="zh-HK" altLang="en-US"/>
          </a:p>
        </p:txBody>
      </p:sp>
    </p:spTree>
    <p:extLst>
      <p:ext uri="{BB962C8B-B14F-4D97-AF65-F5344CB8AC3E}">
        <p14:creationId xmlns:p14="http://schemas.microsoft.com/office/powerpoint/2010/main" val="347863442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F9C76D2-30ED-BE7B-EE91-4822FF681B38}"/>
              </a:ext>
            </a:extLst>
          </p:cNvPr>
          <p:cNvSpPr>
            <a:spLocks noGrp="1"/>
          </p:cNvSpPr>
          <p:nvPr>
            <p:ph type="title"/>
          </p:nvPr>
        </p:nvSpPr>
        <p:spPr/>
        <p:txBody>
          <a:bodyPr/>
          <a:lstStyle/>
          <a:p>
            <a:r>
              <a:rPr lang="en-US" altLang="zh-HK" sz="3200" dirty="0"/>
              <a:t>4. </a:t>
            </a:r>
            <a:r>
              <a:rPr lang="zh-HK" altLang="zh-HK" sz="3200" dirty="0"/>
              <a:t>活動</a:t>
            </a:r>
            <a:r>
              <a:rPr lang="en-US" altLang="zh-HK" sz="3200" dirty="0"/>
              <a:t>(Activity)</a:t>
            </a:r>
            <a:endParaRPr kumimoji="1" lang="zh-HK" altLang="en-US" dirty="0"/>
          </a:p>
        </p:txBody>
      </p:sp>
      <p:sp>
        <p:nvSpPr>
          <p:cNvPr id="3" name="內容版面配置區 2">
            <a:extLst>
              <a:ext uri="{FF2B5EF4-FFF2-40B4-BE49-F238E27FC236}">
                <a16:creationId xmlns:a16="http://schemas.microsoft.com/office/drawing/2014/main" id="{BFCC6077-729B-20F8-8A4E-F9B84EB753B5}"/>
              </a:ext>
            </a:extLst>
          </p:cNvPr>
          <p:cNvSpPr>
            <a:spLocks noGrp="1"/>
          </p:cNvSpPr>
          <p:nvPr>
            <p:ph idx="1"/>
          </p:nvPr>
        </p:nvSpPr>
        <p:spPr>
          <a:xfrm>
            <a:off x="742950" y="1825625"/>
            <a:ext cx="7886700" cy="4351338"/>
          </a:xfrm>
        </p:spPr>
        <p:txBody>
          <a:bodyPr/>
          <a:lstStyle/>
          <a:p>
            <a:pPr marL="0" indent="0">
              <a:buNone/>
            </a:pPr>
            <a:r>
              <a:rPr lang="zh-HK" altLang="zh-HK" sz="2000" dirty="0"/>
              <a:t>宋皇臺站內設有兩個展櫃展示宋元時期的出土文物。請參觀宋皇臺站內這兩個文物展櫃或瀏</a:t>
            </a:r>
            <a:r>
              <a:rPr lang="zh-TW" altLang="zh-HK" sz="2000" dirty="0"/>
              <a:t>覽</a:t>
            </a:r>
            <a:r>
              <a:rPr lang="zh-HK" altLang="zh-HK" sz="2000" dirty="0"/>
              <a:t>以下網頁，並向同學介紹其中一項文物。</a:t>
            </a:r>
            <a:r>
              <a:rPr lang="en-US" altLang="zh-HK" sz="2000" dirty="0"/>
              <a:t>(Two large display cabinets are provided in the Sung Wong Toi Station to showcase the archaeological relics of the Song-Yuan period. Please visit these two large display cabinets in the Sung Wong Toi Station or the following website. Introduce one of the archaeological relics to your classmates.)</a:t>
            </a:r>
            <a:endParaRPr lang="zh-TW" altLang="zh-HK" sz="2000" dirty="0"/>
          </a:p>
          <a:p>
            <a:endParaRPr kumimoji="1" lang="zh-HK" altLang="en-US" dirty="0"/>
          </a:p>
        </p:txBody>
      </p:sp>
      <p:pic>
        <p:nvPicPr>
          <p:cNvPr id="4" name="Picture 29">
            <a:extLst>
              <a:ext uri="{FF2B5EF4-FFF2-40B4-BE49-F238E27FC236}">
                <a16:creationId xmlns:a16="http://schemas.microsoft.com/office/drawing/2014/main" id="{4CAAE414-3D86-8ED6-50BB-1A777F20C3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078" y="4001294"/>
            <a:ext cx="1342390" cy="1333500"/>
          </a:xfrm>
          <a:prstGeom prst="rect">
            <a:avLst/>
          </a:prstGeom>
        </p:spPr>
      </p:pic>
      <p:pic>
        <p:nvPicPr>
          <p:cNvPr id="5" name="Picture 60">
            <a:extLst>
              <a:ext uri="{FF2B5EF4-FFF2-40B4-BE49-F238E27FC236}">
                <a16:creationId xmlns:a16="http://schemas.microsoft.com/office/drawing/2014/main" id="{0FCD99BD-6295-C566-F59A-FA99BF26F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7697" y="4001294"/>
            <a:ext cx="1342300" cy="1333500"/>
          </a:xfrm>
          <a:prstGeom prst="rect">
            <a:avLst/>
          </a:prstGeom>
        </p:spPr>
      </p:pic>
      <p:sp>
        <p:nvSpPr>
          <p:cNvPr id="6" name="文字方塊 5">
            <a:extLst>
              <a:ext uri="{FF2B5EF4-FFF2-40B4-BE49-F238E27FC236}">
                <a16:creationId xmlns:a16="http://schemas.microsoft.com/office/drawing/2014/main" id="{B1B64B7F-25D8-BD9B-24F6-2460A9DCC1CC}"/>
              </a:ext>
            </a:extLst>
          </p:cNvPr>
          <p:cNvSpPr txBox="1"/>
          <p:nvPr/>
        </p:nvSpPr>
        <p:spPr>
          <a:xfrm>
            <a:off x="1003300" y="5524500"/>
            <a:ext cx="3302000" cy="1015663"/>
          </a:xfrm>
          <a:prstGeom prst="rect">
            <a:avLst/>
          </a:prstGeom>
          <a:noFill/>
        </p:spPr>
        <p:txBody>
          <a:bodyPr wrap="square" rtlCol="0">
            <a:spAutoFit/>
          </a:bodyPr>
          <a:lstStyle/>
          <a:p>
            <a:r>
              <a:rPr lang="en-US" altLang="zh-HK" sz="1400" u="sng" dirty="0">
                <a:hlinkClick r:id="rId4"/>
              </a:rPr>
              <a:t>https://www.amo.gov.hk/en/visitor-centre/exhibitions/sung-wong-toi-station/index.html</a:t>
            </a:r>
            <a:r>
              <a:rPr lang="en-US" altLang="zh-HK" sz="1400" u="sng" dirty="0"/>
              <a:t>  </a:t>
            </a:r>
            <a:r>
              <a:rPr lang="en-US" altLang="zh-HK" sz="1400" dirty="0"/>
              <a:t>(</a:t>
            </a:r>
            <a:r>
              <a:rPr lang="zh-HK" altLang="zh-HK" sz="1400" dirty="0"/>
              <a:t>英文</a:t>
            </a:r>
            <a:r>
              <a:rPr lang="en-US" altLang="zh-HK" sz="1400" dirty="0"/>
              <a:t>English)</a:t>
            </a:r>
            <a:endParaRPr lang="zh-TW" altLang="zh-HK" sz="1400" dirty="0"/>
          </a:p>
          <a:p>
            <a:endParaRPr kumimoji="1" lang="zh-HK" altLang="en-US" dirty="0"/>
          </a:p>
        </p:txBody>
      </p:sp>
      <p:sp>
        <p:nvSpPr>
          <p:cNvPr id="7" name="文字方塊 6">
            <a:extLst>
              <a:ext uri="{FF2B5EF4-FFF2-40B4-BE49-F238E27FC236}">
                <a16:creationId xmlns:a16="http://schemas.microsoft.com/office/drawing/2014/main" id="{798DC6E4-D178-EDFF-6E35-A2FA89CB1681}"/>
              </a:ext>
            </a:extLst>
          </p:cNvPr>
          <p:cNvSpPr txBox="1"/>
          <p:nvPr/>
        </p:nvSpPr>
        <p:spPr>
          <a:xfrm>
            <a:off x="4437697" y="5416778"/>
            <a:ext cx="2877503" cy="1015663"/>
          </a:xfrm>
          <a:prstGeom prst="rect">
            <a:avLst/>
          </a:prstGeom>
          <a:noFill/>
        </p:spPr>
        <p:txBody>
          <a:bodyPr wrap="square" rtlCol="0">
            <a:spAutoFit/>
          </a:bodyPr>
          <a:lstStyle/>
          <a:p>
            <a:r>
              <a:rPr lang="en-US" altLang="zh-HK" sz="1400" u="sng" dirty="0">
                <a:hlinkClick r:id="rId5"/>
              </a:rPr>
              <a:t>https://www.amo.gov.hk/tc/visitor-centre/exhibitions/sung-wong-toi-station/index.html</a:t>
            </a:r>
            <a:r>
              <a:rPr lang="en-US" altLang="zh-HK" sz="1400" dirty="0"/>
              <a:t> (</a:t>
            </a:r>
            <a:r>
              <a:rPr lang="zh-HK" altLang="zh-HK" sz="1400" dirty="0"/>
              <a:t>中文</a:t>
            </a:r>
            <a:r>
              <a:rPr lang="en-US" altLang="zh-HK" sz="1400" dirty="0"/>
              <a:t>Chinese)</a:t>
            </a:r>
            <a:endParaRPr lang="zh-TW" altLang="zh-HK" sz="1400" dirty="0"/>
          </a:p>
          <a:p>
            <a:endParaRPr kumimoji="1" lang="zh-HK" altLang="en-US" dirty="0"/>
          </a:p>
        </p:txBody>
      </p:sp>
      <p:sp>
        <p:nvSpPr>
          <p:cNvPr id="8" name="Slide Number Placeholder 7"/>
          <p:cNvSpPr>
            <a:spLocks noGrp="1"/>
          </p:cNvSpPr>
          <p:nvPr>
            <p:ph type="sldNum" sz="quarter" idx="12"/>
          </p:nvPr>
        </p:nvSpPr>
        <p:spPr/>
        <p:txBody>
          <a:bodyPr/>
          <a:lstStyle/>
          <a:p>
            <a:fld id="{2729EEE3-0DB2-A54F-A712-C3D8D0C1A6BC}" type="slidenum">
              <a:rPr kumimoji="1" lang="zh-HK" altLang="en-US" smtClean="0"/>
              <a:t>67</a:t>
            </a:fld>
            <a:endParaRPr kumimoji="1" lang="zh-HK" altLang="en-US"/>
          </a:p>
        </p:txBody>
      </p:sp>
    </p:spTree>
    <p:extLst>
      <p:ext uri="{BB962C8B-B14F-4D97-AF65-F5344CB8AC3E}">
        <p14:creationId xmlns:p14="http://schemas.microsoft.com/office/powerpoint/2010/main" val="7162413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69DE09A-2AF3-D613-C62A-51F4A6D6BA91}"/>
              </a:ext>
            </a:extLst>
          </p:cNvPr>
          <p:cNvSpPr>
            <a:spLocks noGrp="1"/>
          </p:cNvSpPr>
          <p:nvPr>
            <p:ph type="title"/>
          </p:nvPr>
        </p:nvSpPr>
        <p:spPr/>
        <p:txBody>
          <a:bodyPr/>
          <a:lstStyle/>
          <a:p>
            <a:endParaRPr kumimoji="1" lang="zh-HK" altLang="en-US"/>
          </a:p>
        </p:txBody>
      </p:sp>
      <p:sp>
        <p:nvSpPr>
          <p:cNvPr id="3" name="內容版面配置區 2">
            <a:extLst>
              <a:ext uri="{FF2B5EF4-FFF2-40B4-BE49-F238E27FC236}">
                <a16:creationId xmlns:a16="http://schemas.microsoft.com/office/drawing/2014/main" id="{C18B8BA2-B085-24AD-8D34-00007ECD070C}"/>
              </a:ext>
            </a:extLst>
          </p:cNvPr>
          <p:cNvSpPr>
            <a:spLocks noGrp="1"/>
          </p:cNvSpPr>
          <p:nvPr>
            <p:ph idx="1"/>
          </p:nvPr>
        </p:nvSpPr>
        <p:spPr/>
        <p:txBody>
          <a:bodyPr/>
          <a:lstStyle/>
          <a:p>
            <a:pPr marL="0" indent="0">
              <a:buNone/>
            </a:pPr>
            <a:r>
              <a:rPr lang="en-US" altLang="zh-HK" dirty="0"/>
              <a:t>5. </a:t>
            </a:r>
            <a:r>
              <a:rPr lang="zh-HK" altLang="zh-HK" dirty="0"/>
              <a:t>根據資料一至三，填寫以下答案。</a:t>
            </a:r>
            <a:r>
              <a:rPr lang="en-US" altLang="zh-HK" dirty="0"/>
              <a:t>(Study Sources A to C, and fill in the blank.)</a:t>
            </a:r>
            <a:endParaRPr lang="zh-TW" altLang="zh-HK" dirty="0"/>
          </a:p>
          <a:p>
            <a:pPr marL="0" indent="0">
              <a:buNone/>
            </a:pPr>
            <a:r>
              <a:rPr lang="zh-HK" altLang="zh-HK" dirty="0"/>
              <a:t>從考古結果顯示香港於</a:t>
            </a:r>
            <a:r>
              <a:rPr lang="en-US" altLang="zh-HK" u="sng" dirty="0"/>
              <a:t>         </a:t>
            </a:r>
            <a:r>
              <a:rPr lang="en-US" altLang="zh-HK" dirty="0"/>
              <a:t> </a:t>
            </a:r>
            <a:r>
              <a:rPr lang="zh-HK" altLang="zh-HK" dirty="0"/>
              <a:t>時期已有人聚居。</a:t>
            </a:r>
            <a:endParaRPr lang="en-US" altLang="zh-HK" dirty="0"/>
          </a:p>
          <a:p>
            <a:pPr marL="0" indent="0">
              <a:buNone/>
            </a:pPr>
            <a:r>
              <a:rPr lang="en-US" altLang="zh-HK" dirty="0"/>
              <a:t>(As indicated by the archaeological findings, Hong Kong was already inhabited by people at the _________ period.)</a:t>
            </a:r>
            <a:endParaRPr lang="zh-TW" altLang="zh-HK" dirty="0"/>
          </a:p>
          <a:p>
            <a:endParaRPr kumimoji="1" lang="zh-HK" altLang="en-US" dirty="0">
              <a:solidFill>
                <a:srgbClr val="FF0000"/>
              </a:solidFill>
            </a:endParaRPr>
          </a:p>
        </p:txBody>
      </p:sp>
      <p:sp>
        <p:nvSpPr>
          <p:cNvPr id="4" name="文字方塊 3">
            <a:extLst>
              <a:ext uri="{FF2B5EF4-FFF2-40B4-BE49-F238E27FC236}">
                <a16:creationId xmlns:a16="http://schemas.microsoft.com/office/drawing/2014/main" id="{AE812434-DDEC-ED5D-0651-C90815254C29}"/>
              </a:ext>
            </a:extLst>
          </p:cNvPr>
          <p:cNvSpPr txBox="1"/>
          <p:nvPr/>
        </p:nvSpPr>
        <p:spPr>
          <a:xfrm>
            <a:off x="4191000" y="2641600"/>
            <a:ext cx="1028700" cy="523220"/>
          </a:xfrm>
          <a:prstGeom prst="rect">
            <a:avLst/>
          </a:prstGeom>
          <a:noFill/>
        </p:spPr>
        <p:txBody>
          <a:bodyPr wrap="square" rtlCol="0">
            <a:spAutoFit/>
          </a:bodyPr>
          <a:lstStyle/>
          <a:p>
            <a:r>
              <a:rPr lang="zh-HK" altLang="zh-HK" sz="2800" dirty="0">
                <a:solidFill>
                  <a:srgbClr val="FF0000"/>
                </a:solidFill>
              </a:rPr>
              <a:t>宋元</a:t>
            </a:r>
            <a:endParaRPr kumimoji="1" lang="zh-HK" altLang="en-US" sz="2800" dirty="0"/>
          </a:p>
        </p:txBody>
      </p:sp>
      <p:sp>
        <p:nvSpPr>
          <p:cNvPr id="5" name="文字方塊 4">
            <a:extLst>
              <a:ext uri="{FF2B5EF4-FFF2-40B4-BE49-F238E27FC236}">
                <a16:creationId xmlns:a16="http://schemas.microsoft.com/office/drawing/2014/main" id="{A0F8B53C-EAD6-CE40-02D9-51C7187AB5B0}"/>
              </a:ext>
            </a:extLst>
          </p:cNvPr>
          <p:cNvSpPr txBox="1"/>
          <p:nvPr/>
        </p:nvSpPr>
        <p:spPr>
          <a:xfrm>
            <a:off x="628650" y="3883680"/>
            <a:ext cx="1803400" cy="523220"/>
          </a:xfrm>
          <a:prstGeom prst="rect">
            <a:avLst/>
          </a:prstGeom>
          <a:noFill/>
        </p:spPr>
        <p:txBody>
          <a:bodyPr wrap="square" rtlCol="0">
            <a:spAutoFit/>
          </a:bodyPr>
          <a:lstStyle/>
          <a:p>
            <a:r>
              <a:rPr lang="en-US" altLang="zh-HK" sz="2800" dirty="0">
                <a:solidFill>
                  <a:srgbClr val="FF0000"/>
                </a:solidFill>
              </a:rPr>
              <a:t>Song-Yuan</a:t>
            </a:r>
            <a:endParaRPr kumimoji="1" lang="zh-HK" altLang="en-US" sz="2800" dirty="0"/>
          </a:p>
        </p:txBody>
      </p:sp>
      <p:sp>
        <p:nvSpPr>
          <p:cNvPr id="6" name="Slide Number Placeholder 5"/>
          <p:cNvSpPr>
            <a:spLocks noGrp="1"/>
          </p:cNvSpPr>
          <p:nvPr>
            <p:ph type="sldNum" sz="quarter" idx="12"/>
          </p:nvPr>
        </p:nvSpPr>
        <p:spPr/>
        <p:txBody>
          <a:bodyPr/>
          <a:lstStyle/>
          <a:p>
            <a:fld id="{2729EEE3-0DB2-A54F-A712-C3D8D0C1A6BC}" type="slidenum">
              <a:rPr kumimoji="1" lang="zh-HK" altLang="en-US" smtClean="0"/>
              <a:t>68</a:t>
            </a:fld>
            <a:endParaRPr kumimoji="1" lang="zh-HK" altLang="en-US"/>
          </a:p>
        </p:txBody>
      </p:sp>
    </p:spTree>
    <p:extLst>
      <p:ext uri="{BB962C8B-B14F-4D97-AF65-F5344CB8AC3E}">
        <p14:creationId xmlns:p14="http://schemas.microsoft.com/office/powerpoint/2010/main" val="390063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8DCFF4-A386-18D1-C23F-BB8F260A918E}"/>
              </a:ext>
            </a:extLst>
          </p:cNvPr>
          <p:cNvSpPr>
            <a:spLocks noGrp="1"/>
          </p:cNvSpPr>
          <p:nvPr>
            <p:ph type="title"/>
          </p:nvPr>
        </p:nvSpPr>
        <p:spPr/>
        <p:txBody>
          <a:bodyPr/>
          <a:lstStyle/>
          <a:p>
            <a:r>
              <a:rPr lang="zh-HK" altLang="zh-HK" sz="3200" b="1" dirty="0"/>
              <a:t>小總結</a:t>
            </a:r>
            <a:r>
              <a:rPr lang="en-US" altLang="zh-HK" sz="3200" b="1" dirty="0"/>
              <a:t>(A short summary)</a:t>
            </a:r>
            <a:endParaRPr kumimoji="1" lang="zh-HK" altLang="en-US" dirty="0"/>
          </a:p>
        </p:txBody>
      </p:sp>
      <p:sp>
        <p:nvSpPr>
          <p:cNvPr id="3" name="內容版面配置區 2">
            <a:extLst>
              <a:ext uri="{FF2B5EF4-FFF2-40B4-BE49-F238E27FC236}">
                <a16:creationId xmlns:a16="http://schemas.microsoft.com/office/drawing/2014/main" id="{2F46A23C-31F4-D531-9C4C-0AC26351F6B0}"/>
              </a:ext>
            </a:extLst>
          </p:cNvPr>
          <p:cNvSpPr>
            <a:spLocks noGrp="1"/>
          </p:cNvSpPr>
          <p:nvPr>
            <p:ph idx="1"/>
          </p:nvPr>
        </p:nvSpPr>
        <p:spPr/>
        <p:txBody>
          <a:bodyPr>
            <a:normAutofit/>
          </a:bodyPr>
          <a:lstStyle/>
          <a:p>
            <a:r>
              <a:rPr lang="zh-HK" altLang="zh-HK" dirty="0"/>
              <a:t>「宋王」指的是南宋末年最後兩個小皇帝</a:t>
            </a:r>
            <a:r>
              <a:rPr lang="en-US" altLang="zh-HK" dirty="0"/>
              <a:t>—</a:t>
            </a:r>
            <a:r>
              <a:rPr lang="zh-HK" altLang="zh-HK" dirty="0"/>
              <a:t>帝昰及帝昺，因為逃避元軍追殺而逃到九龍。</a:t>
            </a:r>
            <a:r>
              <a:rPr lang="en-US" altLang="zh-HK" dirty="0"/>
              <a:t>(“Sung Wong” refers to the last two young emperors of the Southern Song Dynasty, Emperor Shi and Emperor Bing, fled from the Yuan army to Kowloon.)</a:t>
            </a:r>
          </a:p>
          <a:p>
            <a:endParaRPr lang="zh-TW" altLang="zh-HK" dirty="0"/>
          </a:p>
          <a:p>
            <a:r>
              <a:rPr lang="zh-TW" altLang="zh-HK" dirty="0"/>
              <a:t>考古文物</a:t>
            </a:r>
            <a:r>
              <a:rPr lang="zh-HK" altLang="zh-HK" dirty="0"/>
              <a:t>證明宋元時期，香港已有人居住。</a:t>
            </a:r>
            <a:r>
              <a:rPr lang="en-US" altLang="zh-HK" dirty="0"/>
              <a:t>(Archaeological heritage proved that there were people living in Hong Kong as early as Song-Yuan Dynasties.)</a:t>
            </a:r>
            <a:endParaRPr lang="zh-TW" altLang="zh-HK" dirty="0"/>
          </a:p>
          <a:p>
            <a:endParaRPr kumimoji="1" lang="zh-HK" altLang="en-US" dirty="0"/>
          </a:p>
        </p:txBody>
      </p:sp>
      <p:sp>
        <p:nvSpPr>
          <p:cNvPr id="4" name="Slide Number Placeholder 3"/>
          <p:cNvSpPr>
            <a:spLocks noGrp="1"/>
          </p:cNvSpPr>
          <p:nvPr>
            <p:ph type="sldNum" sz="quarter" idx="12"/>
          </p:nvPr>
        </p:nvSpPr>
        <p:spPr/>
        <p:txBody>
          <a:bodyPr/>
          <a:lstStyle/>
          <a:p>
            <a:fld id="{2729EEE3-0DB2-A54F-A712-C3D8D0C1A6BC}" type="slidenum">
              <a:rPr kumimoji="1" lang="zh-HK" altLang="en-US" smtClean="0"/>
              <a:t>69</a:t>
            </a:fld>
            <a:endParaRPr kumimoji="1" lang="zh-HK" altLang="en-US"/>
          </a:p>
        </p:txBody>
      </p:sp>
    </p:spTree>
    <p:extLst>
      <p:ext uri="{BB962C8B-B14F-4D97-AF65-F5344CB8AC3E}">
        <p14:creationId xmlns:p14="http://schemas.microsoft.com/office/powerpoint/2010/main" val="838253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ADB408F-0F3B-8DE5-EDA5-24A50B38D7EC}"/>
              </a:ext>
            </a:extLst>
          </p:cNvPr>
          <p:cNvSpPr>
            <a:spLocks noGrp="1"/>
          </p:cNvSpPr>
          <p:nvPr>
            <p:ph type="title"/>
          </p:nvPr>
        </p:nvSpPr>
        <p:spPr>
          <a:xfrm>
            <a:off x="213108" y="167020"/>
            <a:ext cx="8814459" cy="1047020"/>
          </a:xfrm>
        </p:spPr>
        <p:txBody>
          <a:bodyPr>
            <a:normAutofit fontScale="90000"/>
          </a:bodyPr>
          <a:lstStyle/>
          <a:p>
            <a:r>
              <a:rPr lang="zh-HK" altLang="zh-HK" sz="4000" b="1" dirty="0"/>
              <a:t>資料一：宋朝發展的時間線 </a:t>
            </a:r>
            <a:r>
              <a:rPr lang="en-US" altLang="zh-HK" sz="4000" b="1" dirty="0"/>
              <a:t>(Source A :</a:t>
            </a:r>
            <a:r>
              <a:rPr lang="en-US" altLang="zh-HK" sz="4000" dirty="0"/>
              <a:t> </a:t>
            </a:r>
            <a:r>
              <a:rPr lang="en-US" altLang="zh-HK" sz="4000" b="1" dirty="0"/>
              <a:t>Historical timeline of the Song Dynasty)</a:t>
            </a:r>
            <a:endParaRPr kumimoji="1" lang="zh-HK" altLang="en-US" dirty="0"/>
          </a:p>
        </p:txBody>
      </p:sp>
      <p:graphicFrame>
        <p:nvGraphicFramePr>
          <p:cNvPr id="10" name="表格 9">
            <a:extLst>
              <a:ext uri="{FF2B5EF4-FFF2-40B4-BE49-F238E27FC236}">
                <a16:creationId xmlns:a16="http://schemas.microsoft.com/office/drawing/2014/main" id="{34054B1C-4EBE-FD05-583C-04A855469D35}"/>
              </a:ext>
            </a:extLst>
          </p:cNvPr>
          <p:cNvGraphicFramePr>
            <a:graphicFrameLocks noGrp="1"/>
          </p:cNvGraphicFramePr>
          <p:nvPr>
            <p:extLst>
              <p:ext uri="{D42A27DB-BD31-4B8C-83A1-F6EECF244321}">
                <p14:modId xmlns:p14="http://schemas.microsoft.com/office/powerpoint/2010/main" val="4040354575"/>
              </p:ext>
            </p:extLst>
          </p:nvPr>
        </p:nvGraphicFramePr>
        <p:xfrm>
          <a:off x="5857103" y="1504404"/>
          <a:ext cx="3170465" cy="5032544"/>
        </p:xfrm>
        <a:graphic>
          <a:graphicData uri="http://schemas.openxmlformats.org/drawingml/2006/table">
            <a:tbl>
              <a:tblPr firstRow="1" firstCol="1" bandRow="1">
                <a:tableStyleId>{5C22544A-7EE6-4342-B048-85BDC9FD1C3A}</a:tableStyleId>
              </a:tblPr>
              <a:tblGrid>
                <a:gridCol w="1254486">
                  <a:extLst>
                    <a:ext uri="{9D8B030D-6E8A-4147-A177-3AD203B41FA5}">
                      <a16:colId xmlns:a16="http://schemas.microsoft.com/office/drawing/2014/main" val="3208967718"/>
                    </a:ext>
                  </a:extLst>
                </a:gridCol>
                <a:gridCol w="338074">
                  <a:extLst>
                    <a:ext uri="{9D8B030D-6E8A-4147-A177-3AD203B41FA5}">
                      <a16:colId xmlns:a16="http://schemas.microsoft.com/office/drawing/2014/main" val="2193952054"/>
                    </a:ext>
                  </a:extLst>
                </a:gridCol>
                <a:gridCol w="1577905">
                  <a:extLst>
                    <a:ext uri="{9D8B030D-6E8A-4147-A177-3AD203B41FA5}">
                      <a16:colId xmlns:a16="http://schemas.microsoft.com/office/drawing/2014/main" val="3256737543"/>
                    </a:ext>
                  </a:extLst>
                </a:gridCol>
              </a:tblGrid>
              <a:tr h="343527">
                <a:tc>
                  <a:txBody>
                    <a:bodyPr/>
                    <a:lstStyle/>
                    <a:p>
                      <a:pPr algn="ctr"/>
                      <a:r>
                        <a:rPr lang="zh-HK" sz="800" kern="100" dirty="0">
                          <a:solidFill>
                            <a:schemeClr val="bg1"/>
                          </a:solidFill>
                          <a:effectLst/>
                        </a:rPr>
                        <a:t>亞、非及其他地區歷史</a:t>
                      </a:r>
                      <a:endParaRPr lang="zh-TW" sz="600" kern="100" dirty="0">
                        <a:solidFill>
                          <a:schemeClr val="bg1"/>
                        </a:solidFill>
                        <a:effectLst/>
                      </a:endParaRPr>
                    </a:p>
                    <a:p>
                      <a:pPr algn="ctr"/>
                      <a:r>
                        <a:rPr lang="en-US" sz="800" kern="100" dirty="0">
                          <a:solidFill>
                            <a:schemeClr val="bg1"/>
                          </a:solidFill>
                          <a:effectLst/>
                        </a:rPr>
                        <a:t>(History of Asia, Africa and other regions)</a:t>
                      </a:r>
                      <a:endParaRPr lang="zh-TW" sz="600" kern="100" dirty="0">
                        <a:solidFill>
                          <a:schemeClr val="bg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tc>
                  <a:txBody>
                    <a:bodyPr/>
                    <a:lstStyle/>
                    <a:p>
                      <a:pPr algn="ctr"/>
                      <a:r>
                        <a:rPr lang="zh-HK" sz="800" kern="100">
                          <a:effectLst/>
                        </a:rPr>
                        <a:t>年份</a:t>
                      </a:r>
                      <a:r>
                        <a:rPr lang="en-US" sz="800" kern="100">
                          <a:effectLst/>
                        </a:rPr>
                        <a:t/>
                      </a:r>
                      <a:br>
                        <a:rPr lang="en-US" sz="800" kern="100">
                          <a:effectLst/>
                        </a:rPr>
                      </a:br>
                      <a:r>
                        <a:rPr lang="en-US" sz="800" kern="100">
                          <a:effectLst/>
                        </a:rPr>
                        <a:t>(</a:t>
                      </a:r>
                      <a:r>
                        <a:rPr lang="zh-HK" sz="800" kern="100">
                          <a:effectLst/>
                        </a:rPr>
                        <a:t>公元</a:t>
                      </a:r>
                      <a:r>
                        <a:rPr lang="en-US" sz="800" kern="100">
                          <a:effectLst/>
                        </a:rPr>
                        <a:t>)</a:t>
                      </a:r>
                      <a:endParaRPr lang="zh-TW" sz="600" kern="100">
                        <a:effectLst/>
                      </a:endParaRPr>
                    </a:p>
                    <a:p>
                      <a:r>
                        <a:rPr lang="en-US" sz="800" kern="100">
                          <a:effectLst/>
                        </a:rPr>
                        <a:t>AD</a:t>
                      </a:r>
                      <a:endParaRPr lang="zh-TW" sz="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tc>
                  <a:txBody>
                    <a:bodyPr/>
                    <a:lstStyle/>
                    <a:p>
                      <a:pPr algn="ctr"/>
                      <a:r>
                        <a:rPr lang="zh-HK" sz="800" kern="100">
                          <a:effectLst/>
                        </a:rPr>
                        <a:t>宋朝歷史</a:t>
                      </a:r>
                      <a:endParaRPr lang="zh-TW" sz="600" kern="100">
                        <a:effectLst/>
                      </a:endParaRPr>
                    </a:p>
                    <a:p>
                      <a:pPr algn="ctr"/>
                      <a:r>
                        <a:rPr lang="en-US" sz="800" kern="100">
                          <a:effectLst/>
                        </a:rPr>
                        <a:t>(History of the Song Dynasty)</a:t>
                      </a:r>
                      <a:endParaRPr lang="zh-TW" sz="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extLst>
                  <a:ext uri="{0D108BD9-81ED-4DB2-BD59-A6C34878D82A}">
                    <a16:rowId xmlns:a16="http://schemas.microsoft.com/office/drawing/2014/main" val="1204258561"/>
                  </a:ext>
                </a:extLst>
              </a:tr>
              <a:tr h="229018">
                <a:tc>
                  <a:txBody>
                    <a:bodyPr/>
                    <a:lstStyle/>
                    <a:p>
                      <a:r>
                        <a:rPr lang="en-US" sz="800" kern="100" dirty="0">
                          <a:solidFill>
                            <a:schemeClr val="bg1"/>
                          </a:solidFill>
                          <a:effectLst/>
                        </a:rPr>
                        <a:t> </a:t>
                      </a:r>
                      <a:endParaRPr lang="zh-TW" sz="600" kern="100" dirty="0">
                        <a:solidFill>
                          <a:schemeClr val="bg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tc>
                  <a:txBody>
                    <a:bodyPr/>
                    <a:lstStyle/>
                    <a:p>
                      <a:r>
                        <a:rPr lang="en-US" sz="800" kern="100">
                          <a:effectLst/>
                        </a:rPr>
                        <a:t>960</a:t>
                      </a:r>
                      <a:endParaRPr lang="zh-TW" sz="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tc>
                  <a:txBody>
                    <a:bodyPr/>
                    <a:lstStyle/>
                    <a:p>
                      <a:endParaRPr lang="zh-TW" sz="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extLst>
                  <a:ext uri="{0D108BD9-81ED-4DB2-BD59-A6C34878D82A}">
                    <a16:rowId xmlns:a16="http://schemas.microsoft.com/office/drawing/2014/main" val="3467182868"/>
                  </a:ext>
                </a:extLst>
              </a:tr>
              <a:tr h="229018">
                <a:tc>
                  <a:txBody>
                    <a:bodyPr/>
                    <a:lstStyle/>
                    <a:p>
                      <a:r>
                        <a:rPr lang="zh-HK" sz="800" kern="100" dirty="0">
                          <a:solidFill>
                            <a:schemeClr val="bg1"/>
                          </a:solidFill>
                          <a:effectLst/>
                        </a:rPr>
                        <a:t>越南丁朝建立</a:t>
                      </a:r>
                      <a:r>
                        <a:rPr lang="en-US" sz="800" kern="100" dirty="0">
                          <a:solidFill>
                            <a:schemeClr val="bg1"/>
                          </a:solidFill>
                          <a:effectLst/>
                        </a:rPr>
                        <a:t>(</a:t>
                      </a:r>
                      <a:r>
                        <a:rPr lang="en-US" sz="800" kern="100" dirty="0" err="1">
                          <a:solidFill>
                            <a:schemeClr val="bg1"/>
                          </a:solidFill>
                          <a:effectLst/>
                        </a:rPr>
                        <a:t>Dinh</a:t>
                      </a:r>
                      <a:r>
                        <a:rPr lang="en-US" sz="800" kern="100" dirty="0">
                          <a:solidFill>
                            <a:schemeClr val="bg1"/>
                          </a:solidFill>
                          <a:effectLst/>
                        </a:rPr>
                        <a:t> Dynasty</a:t>
                      </a:r>
                      <a:r>
                        <a:rPr lang="en-US" sz="600" kern="100" dirty="0">
                          <a:solidFill>
                            <a:schemeClr val="bg1"/>
                          </a:solidFill>
                          <a:effectLst/>
                        </a:rPr>
                        <a:t> </a:t>
                      </a:r>
                      <a:r>
                        <a:rPr lang="en-US" sz="800" kern="100" dirty="0">
                          <a:solidFill>
                            <a:schemeClr val="bg1"/>
                          </a:solidFill>
                          <a:effectLst/>
                        </a:rPr>
                        <a:t>was established in Vietnam)</a:t>
                      </a:r>
                      <a:endParaRPr lang="zh-TW" sz="600" kern="100" dirty="0">
                        <a:solidFill>
                          <a:schemeClr val="bg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tc>
                  <a:txBody>
                    <a:bodyPr/>
                    <a:lstStyle/>
                    <a:p>
                      <a:r>
                        <a:rPr lang="en-US" sz="800" kern="100">
                          <a:effectLst/>
                        </a:rPr>
                        <a:t>968</a:t>
                      </a:r>
                      <a:endParaRPr lang="zh-TW" sz="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tc>
                  <a:txBody>
                    <a:bodyPr/>
                    <a:lstStyle/>
                    <a:p>
                      <a:r>
                        <a:rPr lang="en-US" sz="800" kern="100">
                          <a:effectLst/>
                        </a:rPr>
                        <a:t> </a:t>
                      </a:r>
                      <a:endParaRPr lang="zh-TW" sz="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extLst>
                  <a:ext uri="{0D108BD9-81ED-4DB2-BD59-A6C34878D82A}">
                    <a16:rowId xmlns:a16="http://schemas.microsoft.com/office/drawing/2014/main" val="2376357406"/>
                  </a:ext>
                </a:extLst>
              </a:tr>
              <a:tr h="229018">
                <a:tc>
                  <a:txBody>
                    <a:bodyPr/>
                    <a:lstStyle/>
                    <a:p>
                      <a:r>
                        <a:rPr lang="en-US" sz="800" kern="100" dirty="0">
                          <a:solidFill>
                            <a:schemeClr val="bg1"/>
                          </a:solidFill>
                          <a:effectLst/>
                        </a:rPr>
                        <a:t> </a:t>
                      </a:r>
                      <a:endParaRPr lang="zh-TW" sz="600" kern="100" dirty="0">
                        <a:solidFill>
                          <a:schemeClr val="bg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tc>
                  <a:txBody>
                    <a:bodyPr/>
                    <a:lstStyle/>
                    <a:p>
                      <a:r>
                        <a:rPr lang="en-US" sz="800" kern="100">
                          <a:effectLst/>
                        </a:rPr>
                        <a:t>1043</a:t>
                      </a:r>
                      <a:endParaRPr lang="zh-TW" sz="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tc>
                  <a:txBody>
                    <a:bodyPr/>
                    <a:lstStyle/>
                    <a:p>
                      <a:endParaRPr lang="zh-TW" sz="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extLst>
                  <a:ext uri="{0D108BD9-81ED-4DB2-BD59-A6C34878D82A}">
                    <a16:rowId xmlns:a16="http://schemas.microsoft.com/office/drawing/2014/main" val="1457122463"/>
                  </a:ext>
                </a:extLst>
              </a:tr>
              <a:tr h="343527">
                <a:tc>
                  <a:txBody>
                    <a:bodyPr/>
                    <a:lstStyle/>
                    <a:p>
                      <a:r>
                        <a:rPr lang="zh-HK" sz="800" kern="100" dirty="0">
                          <a:solidFill>
                            <a:schemeClr val="bg1"/>
                          </a:solidFill>
                          <a:effectLst/>
                        </a:rPr>
                        <a:t>塞爾柱突厥佔領巴格達</a:t>
                      </a:r>
                      <a:r>
                        <a:rPr lang="en-US" sz="800" kern="100" dirty="0">
                          <a:solidFill>
                            <a:schemeClr val="bg1"/>
                          </a:solidFill>
                          <a:effectLst/>
                        </a:rPr>
                        <a:t>(Seljuk Turk occupied Baghdad)</a:t>
                      </a:r>
                      <a:endParaRPr lang="zh-TW" sz="600" kern="100" dirty="0">
                        <a:solidFill>
                          <a:schemeClr val="bg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tc>
                  <a:txBody>
                    <a:bodyPr/>
                    <a:lstStyle/>
                    <a:p>
                      <a:r>
                        <a:rPr lang="en-US" sz="800" kern="100">
                          <a:effectLst/>
                        </a:rPr>
                        <a:t>1055</a:t>
                      </a:r>
                      <a:endParaRPr lang="zh-TW" sz="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tc>
                  <a:txBody>
                    <a:bodyPr/>
                    <a:lstStyle/>
                    <a:p>
                      <a:r>
                        <a:rPr lang="en-US" sz="800" kern="100" dirty="0">
                          <a:effectLst/>
                        </a:rPr>
                        <a:t> </a:t>
                      </a:r>
                      <a:endParaRPr lang="zh-TW" sz="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extLst>
                  <a:ext uri="{0D108BD9-81ED-4DB2-BD59-A6C34878D82A}">
                    <a16:rowId xmlns:a16="http://schemas.microsoft.com/office/drawing/2014/main" val="1101954960"/>
                  </a:ext>
                </a:extLst>
              </a:tr>
              <a:tr h="343527">
                <a:tc>
                  <a:txBody>
                    <a:bodyPr/>
                    <a:lstStyle/>
                    <a:p>
                      <a:r>
                        <a:rPr lang="zh-HK" sz="800" kern="100" dirty="0">
                          <a:solidFill>
                            <a:schemeClr val="bg1"/>
                          </a:solidFill>
                          <a:effectLst/>
                        </a:rPr>
                        <a:t>非洲阿爾摩哈德王朝建立</a:t>
                      </a:r>
                      <a:endParaRPr lang="zh-TW" sz="600" kern="100" dirty="0">
                        <a:solidFill>
                          <a:schemeClr val="bg1"/>
                        </a:solidFill>
                        <a:effectLst/>
                      </a:endParaRPr>
                    </a:p>
                    <a:p>
                      <a:r>
                        <a:rPr lang="en-US" sz="800" kern="100" dirty="0">
                          <a:solidFill>
                            <a:schemeClr val="bg1"/>
                          </a:solidFill>
                          <a:effectLst/>
                        </a:rPr>
                        <a:t>(</a:t>
                      </a:r>
                      <a:r>
                        <a:rPr lang="en-US" sz="800" kern="100" dirty="0" err="1">
                          <a:solidFill>
                            <a:schemeClr val="bg1"/>
                          </a:solidFill>
                          <a:effectLst/>
                        </a:rPr>
                        <a:t>Almohad</a:t>
                      </a:r>
                      <a:r>
                        <a:rPr lang="en-US" sz="800" kern="100" dirty="0">
                          <a:solidFill>
                            <a:schemeClr val="bg1"/>
                          </a:solidFill>
                          <a:effectLst/>
                        </a:rPr>
                        <a:t> Dynasty was established in Africa)</a:t>
                      </a:r>
                      <a:endParaRPr lang="zh-TW" sz="600" kern="100" dirty="0">
                        <a:solidFill>
                          <a:schemeClr val="bg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tc>
                  <a:txBody>
                    <a:bodyPr/>
                    <a:lstStyle/>
                    <a:p>
                      <a:r>
                        <a:rPr lang="en-US" sz="800" kern="100">
                          <a:effectLst/>
                        </a:rPr>
                        <a:t>1061</a:t>
                      </a:r>
                      <a:endParaRPr lang="zh-TW" sz="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tc>
                  <a:txBody>
                    <a:bodyPr/>
                    <a:lstStyle/>
                    <a:p>
                      <a:r>
                        <a:rPr lang="en-US" sz="800" kern="100" dirty="0">
                          <a:effectLst/>
                        </a:rPr>
                        <a:t> </a:t>
                      </a:r>
                      <a:endParaRPr lang="zh-TW" sz="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extLst>
                  <a:ext uri="{0D108BD9-81ED-4DB2-BD59-A6C34878D82A}">
                    <a16:rowId xmlns:a16="http://schemas.microsoft.com/office/drawing/2014/main" val="615820813"/>
                  </a:ext>
                </a:extLst>
              </a:tr>
              <a:tr h="229018">
                <a:tc>
                  <a:txBody>
                    <a:bodyPr/>
                    <a:lstStyle/>
                    <a:p>
                      <a:r>
                        <a:rPr lang="en-US" sz="800" kern="100" dirty="0">
                          <a:solidFill>
                            <a:schemeClr val="bg1"/>
                          </a:solidFill>
                          <a:effectLst/>
                        </a:rPr>
                        <a:t> </a:t>
                      </a:r>
                      <a:endParaRPr lang="zh-TW" sz="600" kern="100" dirty="0">
                        <a:solidFill>
                          <a:schemeClr val="bg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tc>
                  <a:txBody>
                    <a:bodyPr/>
                    <a:lstStyle/>
                    <a:p>
                      <a:r>
                        <a:rPr lang="en-US" sz="800" kern="100">
                          <a:effectLst/>
                        </a:rPr>
                        <a:t>1069</a:t>
                      </a:r>
                      <a:endParaRPr lang="zh-TW" sz="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tc>
                  <a:txBody>
                    <a:bodyPr/>
                    <a:lstStyle/>
                    <a:p>
                      <a:endParaRPr lang="zh-TW" sz="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extLst>
                  <a:ext uri="{0D108BD9-81ED-4DB2-BD59-A6C34878D82A}">
                    <a16:rowId xmlns:a16="http://schemas.microsoft.com/office/drawing/2014/main" val="3157143023"/>
                  </a:ext>
                </a:extLst>
              </a:tr>
              <a:tr h="343527">
                <a:tc>
                  <a:txBody>
                    <a:bodyPr/>
                    <a:lstStyle/>
                    <a:p>
                      <a:r>
                        <a:rPr lang="en-US" sz="800" kern="100" dirty="0">
                          <a:solidFill>
                            <a:schemeClr val="bg1"/>
                          </a:solidFill>
                          <a:effectLst/>
                        </a:rPr>
                        <a:t> </a:t>
                      </a:r>
                      <a:endParaRPr lang="zh-TW" sz="600" kern="100" dirty="0">
                        <a:solidFill>
                          <a:schemeClr val="bg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tc>
                  <a:txBody>
                    <a:bodyPr/>
                    <a:lstStyle/>
                    <a:p>
                      <a:r>
                        <a:rPr lang="en-US" sz="800" kern="100">
                          <a:effectLst/>
                        </a:rPr>
                        <a:t>1125</a:t>
                      </a:r>
                      <a:endParaRPr lang="zh-TW" sz="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tc>
                  <a:txBody>
                    <a:bodyPr/>
                    <a:lstStyle/>
                    <a:p>
                      <a:endParaRPr lang="zh-TW" sz="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extLst>
                  <a:ext uri="{0D108BD9-81ED-4DB2-BD59-A6C34878D82A}">
                    <a16:rowId xmlns:a16="http://schemas.microsoft.com/office/drawing/2014/main" val="1080791928"/>
                  </a:ext>
                </a:extLst>
              </a:tr>
              <a:tr h="343527">
                <a:tc>
                  <a:txBody>
                    <a:bodyPr/>
                    <a:lstStyle/>
                    <a:p>
                      <a:r>
                        <a:rPr lang="zh-HK" sz="800" kern="100" dirty="0">
                          <a:solidFill>
                            <a:schemeClr val="bg1"/>
                          </a:solidFill>
                          <a:effectLst/>
                        </a:rPr>
                        <a:t>高麗成為金國的藩屬</a:t>
                      </a:r>
                      <a:r>
                        <a:rPr lang="en-US" sz="800" kern="100" dirty="0">
                          <a:solidFill>
                            <a:schemeClr val="bg1"/>
                          </a:solidFill>
                          <a:effectLst/>
                        </a:rPr>
                        <a:t>(</a:t>
                      </a:r>
                      <a:r>
                        <a:rPr lang="en-US" sz="800" kern="100" dirty="0" err="1">
                          <a:solidFill>
                            <a:schemeClr val="bg1"/>
                          </a:solidFill>
                          <a:effectLst/>
                        </a:rPr>
                        <a:t>Goryeo</a:t>
                      </a:r>
                      <a:r>
                        <a:rPr lang="en-US" sz="800" kern="100" dirty="0">
                          <a:solidFill>
                            <a:schemeClr val="bg1"/>
                          </a:solidFill>
                          <a:effectLst/>
                        </a:rPr>
                        <a:t> became the tributary state of the </a:t>
                      </a:r>
                      <a:r>
                        <a:rPr lang="en-US" sz="800" kern="100" dirty="0" err="1">
                          <a:solidFill>
                            <a:schemeClr val="bg1"/>
                          </a:solidFill>
                          <a:effectLst/>
                        </a:rPr>
                        <a:t>Jin</a:t>
                      </a:r>
                      <a:r>
                        <a:rPr lang="en-US" sz="800" kern="100" dirty="0">
                          <a:solidFill>
                            <a:schemeClr val="bg1"/>
                          </a:solidFill>
                          <a:effectLst/>
                        </a:rPr>
                        <a:t> Dynasty)</a:t>
                      </a:r>
                      <a:endParaRPr lang="zh-TW" sz="600" kern="100" dirty="0">
                        <a:solidFill>
                          <a:schemeClr val="bg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tc>
                  <a:txBody>
                    <a:bodyPr/>
                    <a:lstStyle/>
                    <a:p>
                      <a:r>
                        <a:rPr lang="en-US" sz="800" kern="100">
                          <a:effectLst/>
                        </a:rPr>
                        <a:t>1126</a:t>
                      </a:r>
                      <a:endParaRPr lang="zh-TW" sz="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tc>
                  <a:txBody>
                    <a:bodyPr/>
                    <a:lstStyle/>
                    <a:p>
                      <a:r>
                        <a:rPr lang="en-US" sz="800" kern="100">
                          <a:effectLst/>
                        </a:rPr>
                        <a:t> </a:t>
                      </a:r>
                      <a:endParaRPr lang="zh-TW" sz="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extLst>
                  <a:ext uri="{0D108BD9-81ED-4DB2-BD59-A6C34878D82A}">
                    <a16:rowId xmlns:a16="http://schemas.microsoft.com/office/drawing/2014/main" val="2072985612"/>
                  </a:ext>
                </a:extLst>
              </a:tr>
              <a:tr h="458036">
                <a:tc>
                  <a:txBody>
                    <a:bodyPr/>
                    <a:lstStyle/>
                    <a:p>
                      <a:r>
                        <a:rPr lang="en-US" sz="800" kern="100" dirty="0">
                          <a:solidFill>
                            <a:schemeClr val="bg1"/>
                          </a:solidFill>
                          <a:effectLst/>
                        </a:rPr>
                        <a:t> </a:t>
                      </a:r>
                      <a:endParaRPr lang="zh-TW" sz="600" kern="100" dirty="0">
                        <a:solidFill>
                          <a:schemeClr val="bg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tc>
                  <a:txBody>
                    <a:bodyPr/>
                    <a:lstStyle/>
                    <a:p>
                      <a:r>
                        <a:rPr lang="en-US" sz="800" kern="100">
                          <a:effectLst/>
                        </a:rPr>
                        <a:t>1127</a:t>
                      </a:r>
                      <a:endParaRPr lang="zh-TW" sz="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tc>
                  <a:txBody>
                    <a:bodyPr/>
                    <a:lstStyle/>
                    <a:p>
                      <a:endParaRPr lang="zh-TW" sz="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extLst>
                  <a:ext uri="{0D108BD9-81ED-4DB2-BD59-A6C34878D82A}">
                    <a16:rowId xmlns:a16="http://schemas.microsoft.com/office/drawing/2014/main" val="2761314132"/>
                  </a:ext>
                </a:extLst>
              </a:tr>
              <a:tr h="114509">
                <a:tc>
                  <a:txBody>
                    <a:bodyPr/>
                    <a:lstStyle/>
                    <a:p>
                      <a:r>
                        <a:rPr lang="en-US" sz="800" kern="100" dirty="0">
                          <a:solidFill>
                            <a:schemeClr val="bg1"/>
                          </a:solidFill>
                          <a:effectLst/>
                        </a:rPr>
                        <a:t> </a:t>
                      </a:r>
                      <a:endParaRPr lang="zh-TW" sz="600" kern="100" dirty="0">
                        <a:solidFill>
                          <a:schemeClr val="bg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tc>
                  <a:txBody>
                    <a:bodyPr/>
                    <a:lstStyle/>
                    <a:p>
                      <a:r>
                        <a:rPr lang="en-US" sz="800" kern="100">
                          <a:effectLst/>
                        </a:rPr>
                        <a:t>1142</a:t>
                      </a:r>
                      <a:endParaRPr lang="zh-TW" sz="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tc>
                  <a:txBody>
                    <a:bodyPr/>
                    <a:lstStyle/>
                    <a:p>
                      <a:endParaRPr lang="en-US" altLang="zh-TW" sz="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p>
                      <a:endParaRPr lang="en-US" altLang="zh-TW" sz="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p>
                      <a:endParaRPr lang="zh-TW" sz="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extLst>
                  <a:ext uri="{0D108BD9-81ED-4DB2-BD59-A6C34878D82A}">
                    <a16:rowId xmlns:a16="http://schemas.microsoft.com/office/drawing/2014/main" val="773618278"/>
                  </a:ext>
                </a:extLst>
              </a:tr>
              <a:tr h="343527">
                <a:tc>
                  <a:txBody>
                    <a:bodyPr/>
                    <a:lstStyle/>
                    <a:p>
                      <a:r>
                        <a:rPr lang="zh-HK" sz="800" kern="100">
                          <a:solidFill>
                            <a:schemeClr val="bg1"/>
                          </a:solidFill>
                          <a:effectLst/>
                        </a:rPr>
                        <a:t>日本幕府時代開始</a:t>
                      </a:r>
                      <a:r>
                        <a:rPr lang="en-US" sz="800" kern="100">
                          <a:solidFill>
                            <a:schemeClr val="bg1"/>
                          </a:solidFill>
                          <a:effectLst/>
                        </a:rPr>
                        <a:t>(The beginning of the shogunate period in Japan)</a:t>
                      </a:r>
                      <a:endParaRPr lang="zh-TW" sz="600" kern="100">
                        <a:solidFill>
                          <a:schemeClr val="bg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tc>
                  <a:txBody>
                    <a:bodyPr/>
                    <a:lstStyle/>
                    <a:p>
                      <a:r>
                        <a:rPr lang="en-US" sz="800" kern="100" dirty="0">
                          <a:effectLst/>
                        </a:rPr>
                        <a:t>1192</a:t>
                      </a:r>
                      <a:endParaRPr lang="zh-TW" sz="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tc>
                  <a:txBody>
                    <a:bodyPr/>
                    <a:lstStyle/>
                    <a:p>
                      <a:r>
                        <a:rPr lang="en-US" sz="600" kern="100" dirty="0">
                          <a:effectLst/>
                        </a:rPr>
                        <a:t> </a:t>
                      </a:r>
                      <a:endParaRPr lang="zh-TW" sz="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extLst>
                  <a:ext uri="{0D108BD9-81ED-4DB2-BD59-A6C34878D82A}">
                    <a16:rowId xmlns:a16="http://schemas.microsoft.com/office/drawing/2014/main" val="82514704"/>
                  </a:ext>
                </a:extLst>
              </a:tr>
              <a:tr h="229018">
                <a:tc>
                  <a:txBody>
                    <a:bodyPr/>
                    <a:lstStyle/>
                    <a:p>
                      <a:r>
                        <a:rPr lang="zh-HK" sz="800" kern="100">
                          <a:solidFill>
                            <a:schemeClr val="bg1"/>
                          </a:solidFill>
                          <a:effectLst/>
                        </a:rPr>
                        <a:t>德里蘇丹國建立</a:t>
                      </a:r>
                      <a:r>
                        <a:rPr lang="en-US" sz="800" kern="100">
                          <a:solidFill>
                            <a:schemeClr val="bg1"/>
                          </a:solidFill>
                          <a:effectLst/>
                        </a:rPr>
                        <a:t>(Delhi Sultanate was established)</a:t>
                      </a:r>
                      <a:endParaRPr lang="zh-TW" sz="600" kern="100">
                        <a:solidFill>
                          <a:schemeClr val="bg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tc>
                  <a:txBody>
                    <a:bodyPr/>
                    <a:lstStyle/>
                    <a:p>
                      <a:r>
                        <a:rPr lang="en-US" sz="800" kern="100" dirty="0">
                          <a:effectLst/>
                        </a:rPr>
                        <a:t>1206</a:t>
                      </a:r>
                      <a:endParaRPr lang="zh-TW" sz="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tc>
                  <a:txBody>
                    <a:bodyPr/>
                    <a:lstStyle/>
                    <a:p>
                      <a:r>
                        <a:rPr lang="en-US" sz="600" kern="100">
                          <a:effectLst/>
                        </a:rPr>
                        <a:t> </a:t>
                      </a:r>
                      <a:endParaRPr lang="zh-TW" sz="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extLst>
                  <a:ext uri="{0D108BD9-81ED-4DB2-BD59-A6C34878D82A}">
                    <a16:rowId xmlns:a16="http://schemas.microsoft.com/office/drawing/2014/main" val="3943247799"/>
                  </a:ext>
                </a:extLst>
              </a:tr>
              <a:tr h="343527">
                <a:tc>
                  <a:txBody>
                    <a:bodyPr/>
                    <a:lstStyle/>
                    <a:p>
                      <a:r>
                        <a:rPr lang="en-US" sz="800" kern="100" dirty="0">
                          <a:solidFill>
                            <a:schemeClr val="bg1"/>
                          </a:solidFill>
                          <a:effectLst/>
                        </a:rPr>
                        <a:t> </a:t>
                      </a:r>
                      <a:endParaRPr lang="zh-TW" sz="600" kern="100" dirty="0">
                        <a:solidFill>
                          <a:schemeClr val="bg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tc>
                  <a:txBody>
                    <a:bodyPr/>
                    <a:lstStyle/>
                    <a:p>
                      <a:r>
                        <a:rPr lang="en-US" sz="800" kern="100" dirty="0">
                          <a:effectLst/>
                        </a:rPr>
                        <a:t>1233</a:t>
                      </a:r>
                      <a:endParaRPr lang="zh-TW" sz="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tc>
                  <a:txBody>
                    <a:bodyPr/>
                    <a:lstStyle/>
                    <a:p>
                      <a:endParaRPr lang="zh-TW" sz="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extLst>
                  <a:ext uri="{0D108BD9-81ED-4DB2-BD59-A6C34878D82A}">
                    <a16:rowId xmlns:a16="http://schemas.microsoft.com/office/drawing/2014/main" val="206043031"/>
                  </a:ext>
                </a:extLst>
              </a:tr>
              <a:tr h="229018">
                <a:tc>
                  <a:txBody>
                    <a:bodyPr/>
                    <a:lstStyle/>
                    <a:p>
                      <a:r>
                        <a:rPr lang="zh-HK" sz="800" kern="100" dirty="0">
                          <a:effectLst/>
                        </a:rPr>
                        <a:t>朱羅王朝滅亡</a:t>
                      </a:r>
                      <a:r>
                        <a:rPr lang="en-US" sz="800" kern="100" dirty="0">
                          <a:effectLst/>
                        </a:rPr>
                        <a:t>(</a:t>
                      </a:r>
                      <a:r>
                        <a:rPr lang="en-US" sz="800" kern="100" dirty="0" err="1">
                          <a:effectLst/>
                        </a:rPr>
                        <a:t>Chola</a:t>
                      </a:r>
                      <a:r>
                        <a:rPr lang="en-US" sz="800" kern="100" dirty="0">
                          <a:effectLst/>
                        </a:rPr>
                        <a:t> Dynasty</a:t>
                      </a:r>
                      <a:r>
                        <a:rPr lang="en-US" sz="600" kern="100" dirty="0">
                          <a:effectLst/>
                        </a:rPr>
                        <a:t> </a:t>
                      </a:r>
                      <a:r>
                        <a:rPr lang="en-US" sz="800" kern="100" dirty="0">
                          <a:effectLst/>
                        </a:rPr>
                        <a:t>was collapsed)</a:t>
                      </a:r>
                      <a:endParaRPr lang="zh-TW" sz="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tc>
                  <a:txBody>
                    <a:bodyPr/>
                    <a:lstStyle/>
                    <a:p>
                      <a:r>
                        <a:rPr lang="en-US" sz="800" kern="100" dirty="0">
                          <a:effectLst/>
                        </a:rPr>
                        <a:t>1279</a:t>
                      </a:r>
                      <a:endParaRPr lang="zh-TW" sz="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tc>
                  <a:txBody>
                    <a:bodyPr/>
                    <a:lstStyle/>
                    <a:p>
                      <a:endParaRPr lang="zh-TW" sz="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36806" marR="36806" marT="0" marB="0"/>
                </a:tc>
                <a:extLst>
                  <a:ext uri="{0D108BD9-81ED-4DB2-BD59-A6C34878D82A}">
                    <a16:rowId xmlns:a16="http://schemas.microsoft.com/office/drawing/2014/main" val="3514984076"/>
                  </a:ext>
                </a:extLst>
              </a:tr>
            </a:tbl>
          </a:graphicData>
        </a:graphic>
      </p:graphicFrame>
      <p:sp>
        <p:nvSpPr>
          <p:cNvPr id="11" name="文字方塊 10">
            <a:extLst>
              <a:ext uri="{FF2B5EF4-FFF2-40B4-BE49-F238E27FC236}">
                <a16:creationId xmlns:a16="http://schemas.microsoft.com/office/drawing/2014/main" id="{C2222231-E66D-88C9-3D9D-BD75DCF29FFE}"/>
              </a:ext>
            </a:extLst>
          </p:cNvPr>
          <p:cNvSpPr txBox="1"/>
          <p:nvPr/>
        </p:nvSpPr>
        <p:spPr>
          <a:xfrm>
            <a:off x="7442335" y="1974479"/>
            <a:ext cx="1701665" cy="584775"/>
          </a:xfrm>
          <a:prstGeom prst="rect">
            <a:avLst/>
          </a:prstGeom>
          <a:noFill/>
        </p:spPr>
        <p:txBody>
          <a:bodyPr wrap="square" rtlCol="0">
            <a:spAutoFit/>
          </a:bodyPr>
          <a:lstStyle/>
          <a:p>
            <a:r>
              <a:rPr lang="en-US" altLang="zh-HK" sz="700" kern="100" dirty="0">
                <a:solidFill>
                  <a:srgbClr val="FF0000"/>
                </a:solidFill>
              </a:rPr>
              <a:t>A. </a:t>
            </a:r>
            <a:r>
              <a:rPr lang="zh-TW" altLang="zh-HK" sz="700" kern="100" dirty="0">
                <a:solidFill>
                  <a:srgbClr val="FF0000"/>
                </a:solidFill>
              </a:rPr>
              <a:t>趙匡胤建立宋朝</a:t>
            </a:r>
            <a:r>
              <a:rPr lang="en-US" altLang="zh-HK" sz="700" kern="100" dirty="0">
                <a:solidFill>
                  <a:srgbClr val="FF0000"/>
                </a:solidFill>
              </a:rPr>
              <a:t>(Zhao </a:t>
            </a:r>
            <a:r>
              <a:rPr lang="en-US" altLang="zh-HK" sz="700" kern="100" dirty="0" err="1">
                <a:solidFill>
                  <a:srgbClr val="FF0000"/>
                </a:solidFill>
              </a:rPr>
              <a:t>Kuangyin</a:t>
            </a:r>
            <a:r>
              <a:rPr lang="en-US" altLang="zh-HK" sz="700" kern="100" dirty="0">
                <a:solidFill>
                  <a:srgbClr val="FF0000"/>
                </a:solidFill>
              </a:rPr>
              <a:t> established the Song Dynasty)</a:t>
            </a:r>
            <a:endParaRPr lang="zh-TW" altLang="zh-HK" sz="700" kern="100" dirty="0">
              <a:solidFill>
                <a:srgbClr val="FF0000"/>
              </a:solidFill>
              <a:latin typeface="Times New Roman" panose="02020603050405020304" pitchFamily="18" charset="0"/>
              <a:cs typeface="Times New Roman" panose="02020603050405020304" pitchFamily="18" charset="0"/>
            </a:endParaRPr>
          </a:p>
          <a:p>
            <a:endParaRPr kumimoji="1" lang="zh-HK" altLang="en-US" dirty="0"/>
          </a:p>
        </p:txBody>
      </p:sp>
      <p:sp>
        <p:nvSpPr>
          <p:cNvPr id="12" name="文字方塊 11">
            <a:extLst>
              <a:ext uri="{FF2B5EF4-FFF2-40B4-BE49-F238E27FC236}">
                <a16:creationId xmlns:a16="http://schemas.microsoft.com/office/drawing/2014/main" id="{DE8FA207-E27B-65BA-F81E-F0E59FC6F4D8}"/>
              </a:ext>
            </a:extLst>
          </p:cNvPr>
          <p:cNvSpPr txBox="1"/>
          <p:nvPr/>
        </p:nvSpPr>
        <p:spPr>
          <a:xfrm>
            <a:off x="7442335" y="2559254"/>
            <a:ext cx="1272746" cy="307777"/>
          </a:xfrm>
          <a:prstGeom prst="rect">
            <a:avLst/>
          </a:prstGeom>
          <a:noFill/>
        </p:spPr>
        <p:txBody>
          <a:bodyPr wrap="square" rtlCol="0">
            <a:spAutoFit/>
          </a:bodyPr>
          <a:lstStyle/>
          <a:p>
            <a:r>
              <a:rPr lang="en-US" altLang="zh-HK" sz="700" kern="100" dirty="0">
                <a:solidFill>
                  <a:srgbClr val="FF0000"/>
                </a:solidFill>
              </a:rPr>
              <a:t>B. </a:t>
            </a:r>
            <a:r>
              <a:rPr lang="zh-TW" altLang="zh-HK" sz="700" kern="100" dirty="0">
                <a:solidFill>
                  <a:srgbClr val="FF0000"/>
                </a:solidFill>
              </a:rPr>
              <a:t>范仲淹提出改革</a:t>
            </a:r>
            <a:r>
              <a:rPr lang="en-US" altLang="zh-HK" sz="700" kern="100" dirty="0">
                <a:solidFill>
                  <a:srgbClr val="FF0000"/>
                </a:solidFill>
              </a:rPr>
              <a:t>(Fan </a:t>
            </a:r>
            <a:r>
              <a:rPr lang="en-US" altLang="zh-HK" sz="700" kern="100" dirty="0" err="1">
                <a:solidFill>
                  <a:srgbClr val="FF0000"/>
                </a:solidFill>
              </a:rPr>
              <a:t>Zhongyan</a:t>
            </a:r>
            <a:r>
              <a:rPr lang="en-US" altLang="zh-HK" sz="700" kern="100" dirty="0">
                <a:solidFill>
                  <a:srgbClr val="FF0000"/>
                </a:solidFill>
              </a:rPr>
              <a:t> proposed reform)</a:t>
            </a:r>
            <a:endParaRPr lang="zh-TW" altLang="zh-HK" sz="700" kern="100" dirty="0">
              <a:solidFill>
                <a:srgbClr val="FF0000"/>
              </a:solidFill>
              <a:latin typeface="Times New Roman" panose="02020603050405020304" pitchFamily="18" charset="0"/>
              <a:cs typeface="Times New Roman" panose="02020603050405020304" pitchFamily="18" charset="0"/>
            </a:endParaRPr>
          </a:p>
        </p:txBody>
      </p:sp>
      <p:sp>
        <p:nvSpPr>
          <p:cNvPr id="13" name="文字方塊 12">
            <a:extLst>
              <a:ext uri="{FF2B5EF4-FFF2-40B4-BE49-F238E27FC236}">
                <a16:creationId xmlns:a16="http://schemas.microsoft.com/office/drawing/2014/main" id="{70765982-C7B9-EE72-6004-74121B10C42D}"/>
              </a:ext>
            </a:extLst>
          </p:cNvPr>
          <p:cNvSpPr txBox="1"/>
          <p:nvPr/>
        </p:nvSpPr>
        <p:spPr>
          <a:xfrm>
            <a:off x="7411443" y="3518676"/>
            <a:ext cx="1334530" cy="584775"/>
          </a:xfrm>
          <a:prstGeom prst="rect">
            <a:avLst/>
          </a:prstGeom>
          <a:noFill/>
        </p:spPr>
        <p:txBody>
          <a:bodyPr wrap="square" rtlCol="0">
            <a:spAutoFit/>
          </a:bodyPr>
          <a:lstStyle/>
          <a:p>
            <a:r>
              <a:rPr lang="en-US" altLang="zh-HK" sz="700" kern="100" dirty="0">
                <a:solidFill>
                  <a:srgbClr val="FF0000"/>
                </a:solidFill>
              </a:rPr>
              <a:t>C. </a:t>
            </a:r>
            <a:r>
              <a:rPr lang="zh-TW" altLang="zh-HK" sz="700" kern="100" dirty="0">
                <a:solidFill>
                  <a:srgbClr val="FF0000"/>
                </a:solidFill>
              </a:rPr>
              <a:t>「王安石變法」開始</a:t>
            </a:r>
            <a:r>
              <a:rPr lang="en-US" altLang="zh-HK" sz="700" kern="100" dirty="0">
                <a:solidFill>
                  <a:srgbClr val="FF0000"/>
                </a:solidFill>
              </a:rPr>
              <a:t>(Wang Anshi's reforms started)</a:t>
            </a:r>
            <a:endParaRPr lang="zh-TW" altLang="zh-HK" sz="700" kern="100" dirty="0">
              <a:solidFill>
                <a:srgbClr val="FF0000"/>
              </a:solidFill>
              <a:latin typeface="Times New Roman" panose="02020603050405020304" pitchFamily="18" charset="0"/>
              <a:cs typeface="Times New Roman" panose="02020603050405020304" pitchFamily="18" charset="0"/>
            </a:endParaRPr>
          </a:p>
          <a:p>
            <a:endParaRPr kumimoji="1" lang="zh-HK" altLang="en-US" dirty="0"/>
          </a:p>
        </p:txBody>
      </p:sp>
      <p:sp>
        <p:nvSpPr>
          <p:cNvPr id="14" name="文字方塊 13">
            <a:extLst>
              <a:ext uri="{FF2B5EF4-FFF2-40B4-BE49-F238E27FC236}">
                <a16:creationId xmlns:a16="http://schemas.microsoft.com/office/drawing/2014/main" id="{9150B76A-AF8B-4298-B795-4EADEE336A11}"/>
              </a:ext>
            </a:extLst>
          </p:cNvPr>
          <p:cNvSpPr txBox="1"/>
          <p:nvPr/>
        </p:nvSpPr>
        <p:spPr>
          <a:xfrm>
            <a:off x="7411443" y="3757202"/>
            <a:ext cx="1643448" cy="692497"/>
          </a:xfrm>
          <a:prstGeom prst="rect">
            <a:avLst/>
          </a:prstGeom>
          <a:noFill/>
        </p:spPr>
        <p:txBody>
          <a:bodyPr wrap="square" rtlCol="0">
            <a:spAutoFit/>
          </a:bodyPr>
          <a:lstStyle/>
          <a:p>
            <a:r>
              <a:rPr lang="en-US" altLang="zh-HK" sz="700" kern="100" dirty="0">
                <a:solidFill>
                  <a:srgbClr val="FF0000"/>
                </a:solidFill>
              </a:rPr>
              <a:t>D. </a:t>
            </a:r>
            <a:r>
              <a:rPr lang="zh-HK" altLang="zh-HK" sz="700" kern="100" dirty="0">
                <a:solidFill>
                  <a:srgbClr val="FF0000"/>
                </a:solidFill>
              </a:rPr>
              <a:t>北宋聯金滅遼</a:t>
            </a:r>
            <a:r>
              <a:rPr lang="en-US" altLang="zh-HK" sz="700" kern="100" dirty="0">
                <a:solidFill>
                  <a:srgbClr val="FF0000"/>
                </a:solidFill>
              </a:rPr>
              <a:t>(Northern Song Dynasty formed an alliance with the </a:t>
            </a:r>
            <a:r>
              <a:rPr lang="en-US" altLang="zh-HK" sz="700" kern="100" dirty="0" err="1">
                <a:solidFill>
                  <a:srgbClr val="FF0000"/>
                </a:solidFill>
              </a:rPr>
              <a:t>Jin</a:t>
            </a:r>
            <a:r>
              <a:rPr lang="en-US" altLang="zh-HK" sz="700" kern="100" dirty="0">
                <a:solidFill>
                  <a:srgbClr val="FF0000"/>
                </a:solidFill>
              </a:rPr>
              <a:t> Dynasty to conquer the Liao)</a:t>
            </a:r>
            <a:endParaRPr lang="zh-TW" altLang="zh-HK" sz="700" kern="100" dirty="0">
              <a:solidFill>
                <a:srgbClr val="FF0000"/>
              </a:solidFill>
              <a:latin typeface="Times New Roman" panose="02020603050405020304" pitchFamily="18" charset="0"/>
              <a:cs typeface="Times New Roman" panose="02020603050405020304" pitchFamily="18" charset="0"/>
            </a:endParaRPr>
          </a:p>
          <a:p>
            <a:endParaRPr kumimoji="1" lang="zh-HK" altLang="en-US" dirty="0"/>
          </a:p>
        </p:txBody>
      </p:sp>
      <p:sp>
        <p:nvSpPr>
          <p:cNvPr id="15" name="文字方塊 14">
            <a:extLst>
              <a:ext uri="{FF2B5EF4-FFF2-40B4-BE49-F238E27FC236}">
                <a16:creationId xmlns:a16="http://schemas.microsoft.com/office/drawing/2014/main" id="{4BA67F38-3D80-2A33-BDE0-AD103652BD04}"/>
              </a:ext>
            </a:extLst>
          </p:cNvPr>
          <p:cNvSpPr txBox="1"/>
          <p:nvPr/>
        </p:nvSpPr>
        <p:spPr>
          <a:xfrm>
            <a:off x="7411443" y="4553377"/>
            <a:ext cx="1561107" cy="800219"/>
          </a:xfrm>
          <a:prstGeom prst="rect">
            <a:avLst/>
          </a:prstGeom>
          <a:noFill/>
        </p:spPr>
        <p:txBody>
          <a:bodyPr wrap="square" rtlCol="0">
            <a:spAutoFit/>
          </a:bodyPr>
          <a:lstStyle/>
          <a:p>
            <a:r>
              <a:rPr lang="en-US" altLang="zh-HK" sz="700" kern="100" dirty="0">
                <a:solidFill>
                  <a:srgbClr val="FF0000"/>
                </a:solidFill>
              </a:rPr>
              <a:t>E. </a:t>
            </a:r>
            <a:r>
              <a:rPr lang="zh-TW" altLang="zh-HK" sz="700" kern="100" dirty="0">
                <a:solidFill>
                  <a:srgbClr val="FF0000"/>
                </a:solidFill>
              </a:rPr>
              <a:t>北宋滅亡</a:t>
            </a:r>
            <a:r>
              <a:rPr lang="en-US" altLang="zh-HK" sz="700" kern="100" dirty="0">
                <a:solidFill>
                  <a:srgbClr val="FF0000"/>
                </a:solidFill>
              </a:rPr>
              <a:t>(The Northern Song Dynasty was collapsed.)</a:t>
            </a:r>
            <a:endParaRPr lang="zh-TW" altLang="zh-HK" sz="700" kern="100" dirty="0">
              <a:solidFill>
                <a:srgbClr val="FF0000"/>
              </a:solidFill>
            </a:endParaRPr>
          </a:p>
          <a:p>
            <a:r>
              <a:rPr lang="zh-TW" altLang="zh-HK" sz="700" kern="100" dirty="0">
                <a:solidFill>
                  <a:srgbClr val="FF0000"/>
                </a:solidFill>
              </a:rPr>
              <a:t>趙構建立南宋</a:t>
            </a:r>
            <a:r>
              <a:rPr lang="en-US" altLang="zh-HK" sz="700" kern="100" dirty="0">
                <a:solidFill>
                  <a:srgbClr val="FF0000"/>
                </a:solidFill>
              </a:rPr>
              <a:t>(Zhao Gou established the Southern Song Dynasty)</a:t>
            </a:r>
            <a:endParaRPr lang="zh-TW" altLang="zh-HK" sz="700" kern="100" dirty="0">
              <a:solidFill>
                <a:srgbClr val="FF0000"/>
              </a:solidFill>
              <a:latin typeface="Times New Roman" panose="02020603050405020304" pitchFamily="18" charset="0"/>
              <a:cs typeface="Times New Roman" panose="02020603050405020304" pitchFamily="18" charset="0"/>
            </a:endParaRPr>
          </a:p>
          <a:p>
            <a:endParaRPr kumimoji="1" lang="zh-HK" altLang="en-US" dirty="0"/>
          </a:p>
        </p:txBody>
      </p:sp>
      <p:sp>
        <p:nvSpPr>
          <p:cNvPr id="16" name="文字方塊 15">
            <a:extLst>
              <a:ext uri="{FF2B5EF4-FFF2-40B4-BE49-F238E27FC236}">
                <a16:creationId xmlns:a16="http://schemas.microsoft.com/office/drawing/2014/main" id="{D7748388-FD26-9A9D-1FE2-8E58FEC77745}"/>
              </a:ext>
            </a:extLst>
          </p:cNvPr>
          <p:cNvSpPr txBox="1"/>
          <p:nvPr/>
        </p:nvSpPr>
        <p:spPr>
          <a:xfrm>
            <a:off x="7411443" y="5027386"/>
            <a:ext cx="1729946" cy="477054"/>
          </a:xfrm>
          <a:prstGeom prst="rect">
            <a:avLst/>
          </a:prstGeom>
          <a:noFill/>
        </p:spPr>
        <p:txBody>
          <a:bodyPr wrap="square" rtlCol="0">
            <a:spAutoFit/>
          </a:bodyPr>
          <a:lstStyle/>
          <a:p>
            <a:r>
              <a:rPr lang="en-US" altLang="zh-HK" sz="700" kern="100" dirty="0">
                <a:solidFill>
                  <a:srgbClr val="FF0000"/>
                </a:solidFill>
              </a:rPr>
              <a:t>F. </a:t>
            </a:r>
            <a:r>
              <a:rPr lang="zh-TW" altLang="zh-HK" sz="700" kern="100" dirty="0">
                <a:solidFill>
                  <a:srgbClr val="FF0000"/>
                </a:solidFill>
              </a:rPr>
              <a:t>岳飛被</a:t>
            </a:r>
            <a:r>
              <a:rPr lang="zh-HK" altLang="zh-HK" sz="700" kern="100" dirty="0">
                <a:solidFill>
                  <a:srgbClr val="FF0000"/>
                </a:solidFill>
              </a:rPr>
              <a:t>處死</a:t>
            </a:r>
            <a:r>
              <a:rPr lang="en-US" altLang="zh-HK" sz="700" kern="100" dirty="0">
                <a:solidFill>
                  <a:srgbClr val="FF0000"/>
                </a:solidFill>
              </a:rPr>
              <a:t>(Yue Fei was executed)</a:t>
            </a:r>
            <a:endParaRPr lang="zh-TW" altLang="zh-HK" sz="700" kern="100" dirty="0">
              <a:solidFill>
                <a:srgbClr val="FF0000"/>
              </a:solidFill>
              <a:latin typeface="Times New Roman" panose="02020603050405020304" pitchFamily="18" charset="0"/>
              <a:cs typeface="Times New Roman" panose="02020603050405020304" pitchFamily="18" charset="0"/>
            </a:endParaRPr>
          </a:p>
          <a:p>
            <a:endParaRPr kumimoji="1" lang="zh-HK" altLang="en-US" dirty="0"/>
          </a:p>
        </p:txBody>
      </p:sp>
      <p:sp>
        <p:nvSpPr>
          <p:cNvPr id="17" name="文字方塊 16">
            <a:extLst>
              <a:ext uri="{FF2B5EF4-FFF2-40B4-BE49-F238E27FC236}">
                <a16:creationId xmlns:a16="http://schemas.microsoft.com/office/drawing/2014/main" id="{C49FF0CD-0F9F-5ED1-3AC7-1EB6A17736AC}"/>
              </a:ext>
            </a:extLst>
          </p:cNvPr>
          <p:cNvSpPr txBox="1"/>
          <p:nvPr/>
        </p:nvSpPr>
        <p:spPr>
          <a:xfrm>
            <a:off x="7411443" y="5896290"/>
            <a:ext cx="1482038" cy="692497"/>
          </a:xfrm>
          <a:prstGeom prst="rect">
            <a:avLst/>
          </a:prstGeom>
          <a:noFill/>
        </p:spPr>
        <p:txBody>
          <a:bodyPr wrap="square" rtlCol="0">
            <a:spAutoFit/>
          </a:bodyPr>
          <a:lstStyle/>
          <a:p>
            <a:r>
              <a:rPr lang="en-US" altLang="zh-HK" sz="700" kern="100" dirty="0">
                <a:solidFill>
                  <a:srgbClr val="FF0000"/>
                </a:solidFill>
              </a:rPr>
              <a:t>G. </a:t>
            </a:r>
            <a:r>
              <a:rPr lang="zh-HK" altLang="zh-HK" sz="700" kern="100" dirty="0">
                <a:solidFill>
                  <a:srgbClr val="FF0000"/>
                </a:solidFill>
              </a:rPr>
              <a:t>南宋聯蒙滅金</a:t>
            </a:r>
            <a:r>
              <a:rPr lang="en-US" altLang="zh-HK" sz="700" kern="100" dirty="0">
                <a:solidFill>
                  <a:srgbClr val="FF0000"/>
                </a:solidFill>
              </a:rPr>
              <a:t>(Southern Song Dynasty allied with the Mongol to conquer the </a:t>
            </a:r>
            <a:r>
              <a:rPr lang="en-US" altLang="zh-HK" sz="700" kern="100" dirty="0" err="1">
                <a:solidFill>
                  <a:srgbClr val="FF0000"/>
                </a:solidFill>
              </a:rPr>
              <a:t>Jin</a:t>
            </a:r>
            <a:r>
              <a:rPr lang="en-US" altLang="zh-HK" sz="700" kern="100" dirty="0">
                <a:solidFill>
                  <a:srgbClr val="FF0000"/>
                </a:solidFill>
              </a:rPr>
              <a:t> Dynasty)</a:t>
            </a:r>
            <a:endParaRPr lang="zh-TW" altLang="zh-HK" sz="700" kern="100" dirty="0">
              <a:solidFill>
                <a:srgbClr val="FF0000"/>
              </a:solidFill>
              <a:latin typeface="Times New Roman" panose="02020603050405020304" pitchFamily="18" charset="0"/>
              <a:cs typeface="Times New Roman" panose="02020603050405020304" pitchFamily="18" charset="0"/>
            </a:endParaRPr>
          </a:p>
          <a:p>
            <a:endParaRPr kumimoji="1" lang="zh-HK" altLang="en-US" dirty="0"/>
          </a:p>
        </p:txBody>
      </p:sp>
      <p:sp>
        <p:nvSpPr>
          <p:cNvPr id="18" name="文字方塊 17">
            <a:extLst>
              <a:ext uri="{FF2B5EF4-FFF2-40B4-BE49-F238E27FC236}">
                <a16:creationId xmlns:a16="http://schemas.microsoft.com/office/drawing/2014/main" id="{1AFF3E84-80FE-A4F3-985A-D47F95FB2D09}"/>
              </a:ext>
            </a:extLst>
          </p:cNvPr>
          <p:cNvSpPr txBox="1"/>
          <p:nvPr/>
        </p:nvSpPr>
        <p:spPr>
          <a:xfrm>
            <a:off x="7411443" y="6242538"/>
            <a:ext cx="1778600" cy="584775"/>
          </a:xfrm>
          <a:prstGeom prst="rect">
            <a:avLst/>
          </a:prstGeom>
          <a:noFill/>
        </p:spPr>
        <p:txBody>
          <a:bodyPr wrap="square" rtlCol="0">
            <a:spAutoFit/>
          </a:bodyPr>
          <a:lstStyle/>
          <a:p>
            <a:r>
              <a:rPr lang="en-US" altLang="zh-HK" sz="700" kern="100" dirty="0">
                <a:solidFill>
                  <a:srgbClr val="FF0000"/>
                </a:solidFill>
              </a:rPr>
              <a:t>H. </a:t>
            </a:r>
            <a:r>
              <a:rPr lang="zh-TW" altLang="zh-HK" sz="700" kern="100" dirty="0">
                <a:solidFill>
                  <a:srgbClr val="FF0000"/>
                </a:solidFill>
              </a:rPr>
              <a:t>南宋滅亡</a:t>
            </a:r>
            <a:r>
              <a:rPr lang="en-US" altLang="zh-HK" sz="700" kern="100" dirty="0">
                <a:solidFill>
                  <a:srgbClr val="FF0000"/>
                </a:solidFill>
              </a:rPr>
              <a:t>(The Southern Song Dynasty was collapsed)</a:t>
            </a:r>
            <a:endParaRPr lang="zh-TW" altLang="zh-HK" sz="700" kern="100" dirty="0">
              <a:solidFill>
                <a:srgbClr val="FF0000"/>
              </a:solidFill>
              <a:latin typeface="Times New Roman" panose="02020603050405020304" pitchFamily="18" charset="0"/>
              <a:cs typeface="Times New Roman" panose="02020603050405020304" pitchFamily="18" charset="0"/>
            </a:endParaRPr>
          </a:p>
          <a:p>
            <a:endParaRPr kumimoji="1" lang="zh-HK" altLang="en-US" dirty="0"/>
          </a:p>
        </p:txBody>
      </p:sp>
      <p:pic>
        <p:nvPicPr>
          <p:cNvPr id="6" name="內容版面配置區 5">
            <a:extLst>
              <a:ext uri="{FF2B5EF4-FFF2-40B4-BE49-F238E27FC236}">
                <a16:creationId xmlns:a16="http://schemas.microsoft.com/office/drawing/2014/main" id="{F0D60C9E-3103-31D1-4F9B-5221DE4504C6}"/>
              </a:ext>
            </a:extLst>
          </p:cNvPr>
          <p:cNvPicPr>
            <a:picLocks noGrp="1" noChangeAspect="1"/>
          </p:cNvPicPr>
          <p:nvPr>
            <p:ph idx="1"/>
          </p:nvPr>
        </p:nvPicPr>
        <p:blipFill>
          <a:blip r:embed="rId3">
            <a:alphaModFix/>
          </a:blip>
          <a:stretch>
            <a:fillRect/>
          </a:stretch>
        </p:blipFill>
        <p:spPr>
          <a:xfrm>
            <a:off x="375443" y="2559254"/>
            <a:ext cx="5347573" cy="3393770"/>
          </a:xfrm>
          <a:ln>
            <a:noFill/>
          </a:ln>
        </p:spPr>
      </p:pic>
      <p:sp>
        <p:nvSpPr>
          <p:cNvPr id="25" name="直線圖說文字 1 24">
            <a:extLst>
              <a:ext uri="{FF2B5EF4-FFF2-40B4-BE49-F238E27FC236}">
                <a16:creationId xmlns:a16="http://schemas.microsoft.com/office/drawing/2014/main" id="{0A13801C-086D-4E39-55CC-766BA1B2E773}"/>
              </a:ext>
            </a:extLst>
          </p:cNvPr>
          <p:cNvSpPr/>
          <p:nvPr/>
        </p:nvSpPr>
        <p:spPr>
          <a:xfrm>
            <a:off x="922879" y="2433054"/>
            <a:ext cx="285750" cy="352425"/>
          </a:xfrm>
          <a:prstGeom prst="borderCallout1">
            <a:avLst>
              <a:gd name="adj1" fmla="val 102534"/>
              <a:gd name="adj2" fmla="val 51667"/>
              <a:gd name="adj3" fmla="val 169257"/>
              <a:gd name="adj4" fmla="val 55000"/>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kern="100" dirty="0">
                <a:solidFill>
                  <a:srgbClr val="FF0000"/>
                </a:solidFill>
                <a:effectLst/>
                <a:latin typeface="Times New Roman" panose="02020603050405020304" pitchFamily="18" charset="0"/>
                <a:ea typeface="新細明體" panose="02020500000000000000" pitchFamily="18" charset="-120"/>
                <a:cs typeface="新細明體" panose="02020500000000000000" pitchFamily="18" charset="-120"/>
              </a:rPr>
              <a:t>A</a:t>
            </a:r>
            <a:endParaRPr lang="zh-TW" sz="1200" kern="100" dirty="0">
              <a:solidFill>
                <a:srgbClr val="FF0000"/>
              </a:solidFill>
              <a:effectLst/>
              <a:latin typeface="Times New Roman" panose="02020603050405020304" pitchFamily="18" charset="0"/>
              <a:ea typeface="新細明體" panose="02020500000000000000" pitchFamily="18" charset="-120"/>
              <a:cs typeface="新細明體" panose="02020500000000000000" pitchFamily="18" charset="-120"/>
            </a:endParaRPr>
          </a:p>
        </p:txBody>
      </p:sp>
      <p:sp>
        <p:nvSpPr>
          <p:cNvPr id="26" name="直線圖說文字 1 25">
            <a:extLst>
              <a:ext uri="{FF2B5EF4-FFF2-40B4-BE49-F238E27FC236}">
                <a16:creationId xmlns:a16="http://schemas.microsoft.com/office/drawing/2014/main" id="{87677A83-CDD6-041B-1E2D-78DA591BC848}"/>
              </a:ext>
            </a:extLst>
          </p:cNvPr>
          <p:cNvSpPr/>
          <p:nvPr/>
        </p:nvSpPr>
        <p:spPr>
          <a:xfrm>
            <a:off x="1741551" y="2428470"/>
            <a:ext cx="285750" cy="352425"/>
          </a:xfrm>
          <a:prstGeom prst="borderCallout1">
            <a:avLst>
              <a:gd name="adj1" fmla="val 102534"/>
              <a:gd name="adj2" fmla="val 51667"/>
              <a:gd name="adj3" fmla="val 169257"/>
              <a:gd name="adj4" fmla="val 55000"/>
            </a:avLst>
          </a:prstGeom>
          <a:solidFill>
            <a:srgbClr val="ED7D31">
              <a:lumMod val="20000"/>
              <a:lumOff val="80000"/>
            </a:srgbClr>
          </a:solid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kern="100" dirty="0">
                <a:solidFill>
                  <a:srgbClr val="FF0000"/>
                </a:solidFill>
                <a:effectLst/>
                <a:latin typeface="Times New Roman" panose="02020603050405020304" pitchFamily="18" charset="0"/>
                <a:ea typeface="新細明體" panose="02020500000000000000" pitchFamily="18" charset="-120"/>
                <a:cs typeface="新細明體" panose="02020500000000000000" pitchFamily="18" charset="-120"/>
              </a:rPr>
              <a:t>B</a:t>
            </a:r>
            <a:endParaRPr lang="zh-TW" sz="1200" kern="100" dirty="0">
              <a:solidFill>
                <a:srgbClr val="FF0000"/>
              </a:solidFill>
              <a:effectLst/>
              <a:latin typeface="Times New Roman" panose="02020603050405020304" pitchFamily="18" charset="0"/>
              <a:ea typeface="新細明體" panose="02020500000000000000" pitchFamily="18" charset="-120"/>
              <a:cs typeface="新細明體" panose="02020500000000000000" pitchFamily="18" charset="-120"/>
            </a:endParaRPr>
          </a:p>
        </p:txBody>
      </p:sp>
      <p:sp>
        <p:nvSpPr>
          <p:cNvPr id="35" name="直線圖說文字 1 34">
            <a:extLst>
              <a:ext uri="{FF2B5EF4-FFF2-40B4-BE49-F238E27FC236}">
                <a16:creationId xmlns:a16="http://schemas.microsoft.com/office/drawing/2014/main" id="{DF57B90A-569F-2F89-E2BA-A26134679360}"/>
              </a:ext>
            </a:extLst>
          </p:cNvPr>
          <p:cNvSpPr/>
          <p:nvPr/>
        </p:nvSpPr>
        <p:spPr>
          <a:xfrm>
            <a:off x="2060300" y="2428470"/>
            <a:ext cx="285750" cy="352425"/>
          </a:xfrm>
          <a:prstGeom prst="borderCallout1">
            <a:avLst>
              <a:gd name="adj1" fmla="val 102534"/>
              <a:gd name="adj2" fmla="val 51667"/>
              <a:gd name="adj3" fmla="val 169257"/>
              <a:gd name="adj4" fmla="val 55000"/>
            </a:avLst>
          </a:prstGeom>
          <a:solidFill>
            <a:srgbClr val="ED7D31">
              <a:lumMod val="20000"/>
              <a:lumOff val="80000"/>
            </a:srgbClr>
          </a:solid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kern="100" dirty="0">
                <a:solidFill>
                  <a:srgbClr val="FF0000"/>
                </a:solidFill>
                <a:effectLst/>
                <a:latin typeface="Times New Roman" panose="02020603050405020304" pitchFamily="18" charset="0"/>
                <a:ea typeface="新細明體" panose="02020500000000000000" pitchFamily="18" charset="-120"/>
                <a:cs typeface="新細明體" panose="02020500000000000000" pitchFamily="18" charset="-120"/>
              </a:rPr>
              <a:t>C</a:t>
            </a:r>
            <a:endParaRPr lang="zh-TW" sz="1200" kern="100" dirty="0">
              <a:solidFill>
                <a:srgbClr val="FF0000"/>
              </a:solidFill>
              <a:effectLst/>
              <a:latin typeface="Times New Roman" panose="02020603050405020304" pitchFamily="18" charset="0"/>
              <a:ea typeface="新細明體" panose="02020500000000000000" pitchFamily="18" charset="-120"/>
              <a:cs typeface="新細明體" panose="02020500000000000000" pitchFamily="18" charset="-120"/>
            </a:endParaRPr>
          </a:p>
        </p:txBody>
      </p:sp>
      <p:sp>
        <p:nvSpPr>
          <p:cNvPr id="36" name="直線圖說文字 1 35">
            <a:extLst>
              <a:ext uri="{FF2B5EF4-FFF2-40B4-BE49-F238E27FC236}">
                <a16:creationId xmlns:a16="http://schemas.microsoft.com/office/drawing/2014/main" id="{76C3E244-93FC-F638-54F8-FA58E9A9D68F}"/>
              </a:ext>
            </a:extLst>
          </p:cNvPr>
          <p:cNvSpPr/>
          <p:nvPr/>
        </p:nvSpPr>
        <p:spPr>
          <a:xfrm>
            <a:off x="2535530" y="2428470"/>
            <a:ext cx="285750" cy="352425"/>
          </a:xfrm>
          <a:prstGeom prst="borderCallout1">
            <a:avLst>
              <a:gd name="adj1" fmla="val 99831"/>
              <a:gd name="adj2" fmla="val 85001"/>
              <a:gd name="adj3" fmla="val 161149"/>
              <a:gd name="adj4" fmla="val 88334"/>
            </a:avLst>
          </a:prstGeom>
          <a:solidFill>
            <a:srgbClr val="ED7D31">
              <a:lumMod val="20000"/>
              <a:lumOff val="80000"/>
            </a:srgbClr>
          </a:solid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kern="100" dirty="0">
                <a:solidFill>
                  <a:srgbClr val="FF0000"/>
                </a:solidFill>
                <a:effectLst/>
                <a:latin typeface="Times New Roman" panose="02020603050405020304" pitchFamily="18" charset="0"/>
                <a:ea typeface="新細明體" panose="02020500000000000000" pitchFamily="18" charset="-120"/>
                <a:cs typeface="新細明體" panose="02020500000000000000" pitchFamily="18" charset="-120"/>
              </a:rPr>
              <a:t>D</a:t>
            </a:r>
            <a:endParaRPr lang="zh-TW" sz="1200" kern="100" dirty="0">
              <a:solidFill>
                <a:srgbClr val="FF0000"/>
              </a:solidFill>
              <a:effectLst/>
              <a:latin typeface="Times New Roman" panose="02020603050405020304" pitchFamily="18" charset="0"/>
              <a:ea typeface="新細明體" panose="02020500000000000000" pitchFamily="18" charset="-120"/>
              <a:cs typeface="新細明體" panose="02020500000000000000" pitchFamily="18" charset="-120"/>
            </a:endParaRPr>
          </a:p>
        </p:txBody>
      </p:sp>
      <p:sp>
        <p:nvSpPr>
          <p:cNvPr id="37" name="直線圖說文字 1 36">
            <a:extLst>
              <a:ext uri="{FF2B5EF4-FFF2-40B4-BE49-F238E27FC236}">
                <a16:creationId xmlns:a16="http://schemas.microsoft.com/office/drawing/2014/main" id="{2F03BA8D-AA81-37B2-2FF3-5BB92618C5D0}"/>
              </a:ext>
            </a:extLst>
          </p:cNvPr>
          <p:cNvSpPr/>
          <p:nvPr/>
        </p:nvSpPr>
        <p:spPr>
          <a:xfrm>
            <a:off x="2678405" y="1888991"/>
            <a:ext cx="285750" cy="352425"/>
          </a:xfrm>
          <a:prstGeom prst="borderCallout1">
            <a:avLst>
              <a:gd name="adj1" fmla="val 102534"/>
              <a:gd name="adj2" fmla="val 51667"/>
              <a:gd name="adj3" fmla="val 312500"/>
              <a:gd name="adj4" fmla="val 51667"/>
            </a:avLst>
          </a:prstGeom>
          <a:solidFill>
            <a:srgbClr val="ED7D31">
              <a:lumMod val="20000"/>
              <a:lumOff val="80000"/>
            </a:srgbClr>
          </a:solid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kern="100" dirty="0">
                <a:solidFill>
                  <a:srgbClr val="FF0000"/>
                </a:solidFill>
                <a:effectLst/>
                <a:latin typeface="Times New Roman" panose="02020603050405020304" pitchFamily="18" charset="0"/>
                <a:ea typeface="新細明體" panose="02020500000000000000" pitchFamily="18" charset="-120"/>
                <a:cs typeface="新細明體" panose="02020500000000000000" pitchFamily="18" charset="-120"/>
              </a:rPr>
              <a:t>E</a:t>
            </a:r>
            <a:endParaRPr lang="zh-TW" sz="1200" kern="100" dirty="0">
              <a:solidFill>
                <a:srgbClr val="FF0000"/>
              </a:solidFill>
              <a:effectLst/>
              <a:latin typeface="Times New Roman" panose="02020603050405020304" pitchFamily="18" charset="0"/>
              <a:ea typeface="新細明體" panose="02020500000000000000" pitchFamily="18" charset="-120"/>
              <a:cs typeface="新細明體" panose="02020500000000000000" pitchFamily="18" charset="-120"/>
            </a:endParaRPr>
          </a:p>
        </p:txBody>
      </p:sp>
      <p:sp>
        <p:nvSpPr>
          <p:cNvPr id="38" name="直線圖說文字 1 37">
            <a:extLst>
              <a:ext uri="{FF2B5EF4-FFF2-40B4-BE49-F238E27FC236}">
                <a16:creationId xmlns:a16="http://schemas.microsoft.com/office/drawing/2014/main" id="{6EC5B8CC-CF24-49CC-B94B-BF4A407E8554}"/>
              </a:ext>
            </a:extLst>
          </p:cNvPr>
          <p:cNvSpPr/>
          <p:nvPr/>
        </p:nvSpPr>
        <p:spPr>
          <a:xfrm>
            <a:off x="2927311" y="2316867"/>
            <a:ext cx="285750" cy="352425"/>
          </a:xfrm>
          <a:prstGeom prst="borderCallout1">
            <a:avLst>
              <a:gd name="adj1" fmla="val 102534"/>
              <a:gd name="adj2" fmla="val 5953"/>
              <a:gd name="adj3" fmla="val 218678"/>
              <a:gd name="adj4" fmla="val 4207"/>
            </a:avLst>
          </a:prstGeom>
          <a:solidFill>
            <a:srgbClr val="ED7D31">
              <a:lumMod val="20000"/>
              <a:lumOff val="80000"/>
            </a:srgbClr>
          </a:solid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kern="100" dirty="0">
                <a:solidFill>
                  <a:srgbClr val="FF0000"/>
                </a:solidFill>
                <a:effectLst/>
                <a:latin typeface="Times New Roman" panose="02020603050405020304" pitchFamily="18" charset="0"/>
                <a:ea typeface="新細明體" panose="02020500000000000000" pitchFamily="18" charset="-120"/>
                <a:cs typeface="新細明體" panose="02020500000000000000" pitchFamily="18" charset="-120"/>
              </a:rPr>
              <a:t>F</a:t>
            </a:r>
            <a:endParaRPr lang="zh-TW" sz="1200" kern="100" dirty="0">
              <a:solidFill>
                <a:srgbClr val="FF0000"/>
              </a:solidFill>
              <a:effectLst/>
              <a:latin typeface="Times New Roman" panose="02020603050405020304" pitchFamily="18" charset="0"/>
              <a:ea typeface="新細明體" panose="02020500000000000000" pitchFamily="18" charset="-120"/>
              <a:cs typeface="新細明體" panose="02020500000000000000" pitchFamily="18" charset="-120"/>
            </a:endParaRPr>
          </a:p>
        </p:txBody>
      </p:sp>
      <p:sp>
        <p:nvSpPr>
          <p:cNvPr id="39" name="直線圖說文字 1 38">
            <a:extLst>
              <a:ext uri="{FF2B5EF4-FFF2-40B4-BE49-F238E27FC236}">
                <a16:creationId xmlns:a16="http://schemas.microsoft.com/office/drawing/2014/main" id="{9A265C74-0302-A20C-E769-030AEA69E68F}"/>
              </a:ext>
            </a:extLst>
          </p:cNvPr>
          <p:cNvSpPr/>
          <p:nvPr/>
        </p:nvSpPr>
        <p:spPr>
          <a:xfrm>
            <a:off x="3706776" y="2428469"/>
            <a:ext cx="285750" cy="352425"/>
          </a:xfrm>
          <a:prstGeom prst="borderCallout1">
            <a:avLst>
              <a:gd name="adj1" fmla="val 102534"/>
              <a:gd name="adj2" fmla="val 51667"/>
              <a:gd name="adj3" fmla="val 169257"/>
              <a:gd name="adj4" fmla="val 55000"/>
            </a:avLst>
          </a:prstGeom>
          <a:solidFill>
            <a:srgbClr val="ED7D31">
              <a:lumMod val="20000"/>
              <a:lumOff val="80000"/>
            </a:srgbClr>
          </a:solid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kern="100" dirty="0">
                <a:solidFill>
                  <a:srgbClr val="FF0000"/>
                </a:solidFill>
                <a:effectLst/>
                <a:latin typeface="Times New Roman" panose="02020603050405020304" pitchFamily="18" charset="0"/>
                <a:ea typeface="新細明體" panose="02020500000000000000" pitchFamily="18" charset="-120"/>
                <a:cs typeface="新細明體" panose="02020500000000000000" pitchFamily="18" charset="-120"/>
              </a:rPr>
              <a:t>G</a:t>
            </a:r>
            <a:endParaRPr lang="zh-TW" sz="1200" kern="100" dirty="0">
              <a:solidFill>
                <a:srgbClr val="FF0000"/>
              </a:solidFill>
              <a:effectLst/>
              <a:latin typeface="Times New Roman" panose="02020603050405020304" pitchFamily="18" charset="0"/>
              <a:ea typeface="新細明體" panose="02020500000000000000" pitchFamily="18" charset="-120"/>
              <a:cs typeface="新細明體" panose="02020500000000000000" pitchFamily="18" charset="-120"/>
            </a:endParaRPr>
          </a:p>
        </p:txBody>
      </p:sp>
      <p:sp>
        <p:nvSpPr>
          <p:cNvPr id="40" name="直線圖說文字 1 39">
            <a:extLst>
              <a:ext uri="{FF2B5EF4-FFF2-40B4-BE49-F238E27FC236}">
                <a16:creationId xmlns:a16="http://schemas.microsoft.com/office/drawing/2014/main" id="{0F512425-E27D-F29E-3E38-94E130323897}"/>
              </a:ext>
            </a:extLst>
          </p:cNvPr>
          <p:cNvSpPr/>
          <p:nvPr/>
        </p:nvSpPr>
        <p:spPr>
          <a:xfrm>
            <a:off x="4249332" y="2422259"/>
            <a:ext cx="285750" cy="352425"/>
          </a:xfrm>
          <a:prstGeom prst="borderCallout1">
            <a:avLst>
              <a:gd name="adj1" fmla="val 102534"/>
              <a:gd name="adj2" fmla="val 51667"/>
              <a:gd name="adj3" fmla="val 169257"/>
              <a:gd name="adj4" fmla="val 55000"/>
            </a:avLst>
          </a:prstGeom>
          <a:solidFill>
            <a:srgbClr val="ED7D31">
              <a:lumMod val="20000"/>
              <a:lumOff val="80000"/>
            </a:srgbClr>
          </a:solid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kern="100" dirty="0">
                <a:solidFill>
                  <a:srgbClr val="FF0000"/>
                </a:solidFill>
                <a:effectLst/>
                <a:latin typeface="Times New Roman" panose="02020603050405020304" pitchFamily="18" charset="0"/>
                <a:ea typeface="新細明體" panose="02020500000000000000" pitchFamily="18" charset="-120"/>
                <a:cs typeface="新細明體" panose="02020500000000000000" pitchFamily="18" charset="-120"/>
              </a:rPr>
              <a:t>H</a:t>
            </a:r>
            <a:endParaRPr lang="zh-TW" sz="1200" kern="100" dirty="0">
              <a:solidFill>
                <a:srgbClr val="FF0000"/>
              </a:solidFill>
              <a:effectLst/>
              <a:latin typeface="Times New Roman" panose="02020603050405020304" pitchFamily="18" charset="0"/>
              <a:ea typeface="新細明體" panose="02020500000000000000" pitchFamily="18" charset="-120"/>
              <a:cs typeface="新細明體" panose="02020500000000000000" pitchFamily="18" charset="-120"/>
            </a:endParaRPr>
          </a:p>
        </p:txBody>
      </p:sp>
      <p:sp>
        <p:nvSpPr>
          <p:cNvPr id="3" name="Slide Number Placeholder 2"/>
          <p:cNvSpPr>
            <a:spLocks noGrp="1"/>
          </p:cNvSpPr>
          <p:nvPr>
            <p:ph type="sldNum" sz="quarter" idx="12"/>
          </p:nvPr>
        </p:nvSpPr>
        <p:spPr/>
        <p:txBody>
          <a:bodyPr/>
          <a:lstStyle/>
          <a:p>
            <a:fld id="{2729EEE3-0DB2-A54F-A712-C3D8D0C1A6BC}" type="slidenum">
              <a:rPr kumimoji="1" lang="zh-HK" altLang="en-US" smtClean="0"/>
              <a:t>7</a:t>
            </a:fld>
            <a:endParaRPr kumimoji="1" lang="zh-HK" altLang="en-US"/>
          </a:p>
        </p:txBody>
      </p:sp>
    </p:spTree>
    <p:extLst>
      <p:ext uri="{BB962C8B-B14F-4D97-AF65-F5344CB8AC3E}">
        <p14:creationId xmlns:p14="http://schemas.microsoft.com/office/powerpoint/2010/main" val="274531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 calcmode="lin" valueType="num">
                                      <p:cBhvr additive="base">
                                        <p:cTn id="31"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 calcmode="lin" valueType="num">
                                      <p:cBhvr additive="base">
                                        <p:cTn id="4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additive="base">
                                        <p:cTn id="49" dur="500" fill="hold"/>
                                        <p:tgtEl>
                                          <p:spTgt spid="36"/>
                                        </p:tgtEl>
                                        <p:attrNameLst>
                                          <p:attrName>ppt_x</p:attrName>
                                        </p:attrNameLst>
                                      </p:cBhvr>
                                      <p:tavLst>
                                        <p:tav tm="0">
                                          <p:val>
                                            <p:strVal val="#ppt_x"/>
                                          </p:val>
                                        </p:tav>
                                        <p:tav tm="100000">
                                          <p:val>
                                            <p:strVal val="#ppt_x"/>
                                          </p:val>
                                        </p:tav>
                                      </p:tavLst>
                                    </p:anim>
                                    <p:anim calcmode="lin" valueType="num">
                                      <p:cBhvr additive="base">
                                        <p:cTn id="5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500" fill="hold"/>
                                        <p:tgtEl>
                                          <p:spTgt spid="37"/>
                                        </p:tgtEl>
                                        <p:attrNameLst>
                                          <p:attrName>ppt_x</p:attrName>
                                        </p:attrNameLst>
                                      </p:cBhvr>
                                      <p:tavLst>
                                        <p:tav tm="0">
                                          <p:val>
                                            <p:strVal val="#ppt_x"/>
                                          </p:val>
                                        </p:tav>
                                        <p:tav tm="100000">
                                          <p:val>
                                            <p:strVal val="#ppt_x"/>
                                          </p:val>
                                        </p:tav>
                                      </p:tavLst>
                                    </p:anim>
                                    <p:anim calcmode="lin" valueType="num">
                                      <p:cBhvr additive="base">
                                        <p:cTn id="6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6">
                                            <p:txEl>
                                              <p:pRg st="0" end="0"/>
                                            </p:txEl>
                                          </p:spTgt>
                                        </p:tgtEl>
                                        <p:attrNameLst>
                                          <p:attrName>style.visibility</p:attrName>
                                        </p:attrNameLst>
                                      </p:cBhvr>
                                      <p:to>
                                        <p:strVal val="visible"/>
                                      </p:to>
                                    </p:set>
                                    <p:anim calcmode="lin" valueType="num">
                                      <p:cBhvr additive="base">
                                        <p:cTn id="6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additive="base">
                                        <p:cTn id="73" dur="500" fill="hold"/>
                                        <p:tgtEl>
                                          <p:spTgt spid="38"/>
                                        </p:tgtEl>
                                        <p:attrNameLst>
                                          <p:attrName>ppt_x</p:attrName>
                                        </p:attrNameLst>
                                      </p:cBhvr>
                                      <p:tavLst>
                                        <p:tav tm="0">
                                          <p:val>
                                            <p:strVal val="#ppt_x"/>
                                          </p:val>
                                        </p:tav>
                                        <p:tav tm="100000">
                                          <p:val>
                                            <p:strVal val="#ppt_x"/>
                                          </p:val>
                                        </p:tav>
                                      </p:tavLst>
                                    </p:anim>
                                    <p:anim calcmode="lin" valueType="num">
                                      <p:cBhvr additive="base">
                                        <p:cTn id="7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anim calcmode="lin" valueType="num">
                                      <p:cBhvr additive="base">
                                        <p:cTn id="85" dur="500" fill="hold"/>
                                        <p:tgtEl>
                                          <p:spTgt spid="39"/>
                                        </p:tgtEl>
                                        <p:attrNameLst>
                                          <p:attrName>ppt_x</p:attrName>
                                        </p:attrNameLst>
                                      </p:cBhvr>
                                      <p:tavLst>
                                        <p:tav tm="0">
                                          <p:val>
                                            <p:strVal val="#ppt_x"/>
                                          </p:val>
                                        </p:tav>
                                        <p:tav tm="100000">
                                          <p:val>
                                            <p:strVal val="#ppt_x"/>
                                          </p:val>
                                        </p:tav>
                                      </p:tavLst>
                                    </p:anim>
                                    <p:anim calcmode="lin" valueType="num">
                                      <p:cBhvr additive="base">
                                        <p:cTn id="8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additive="base">
                                        <p:cTn id="91" dur="500" fill="hold"/>
                                        <p:tgtEl>
                                          <p:spTgt spid="18"/>
                                        </p:tgtEl>
                                        <p:attrNameLst>
                                          <p:attrName>ppt_x</p:attrName>
                                        </p:attrNameLst>
                                      </p:cBhvr>
                                      <p:tavLst>
                                        <p:tav tm="0">
                                          <p:val>
                                            <p:strVal val="#ppt_x"/>
                                          </p:val>
                                        </p:tav>
                                        <p:tav tm="100000">
                                          <p:val>
                                            <p:strVal val="#ppt_x"/>
                                          </p:val>
                                        </p:tav>
                                      </p:tavLst>
                                    </p:anim>
                                    <p:anim calcmode="lin" valueType="num">
                                      <p:cBhvr additive="base">
                                        <p:cTn id="9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40"/>
                                        </p:tgtEl>
                                        <p:attrNameLst>
                                          <p:attrName>style.visibility</p:attrName>
                                        </p:attrNameLst>
                                      </p:cBhvr>
                                      <p:to>
                                        <p:strVal val="visible"/>
                                      </p:to>
                                    </p:set>
                                    <p:anim calcmode="lin" valueType="num">
                                      <p:cBhvr additive="base">
                                        <p:cTn id="97" dur="500" fill="hold"/>
                                        <p:tgtEl>
                                          <p:spTgt spid="40"/>
                                        </p:tgtEl>
                                        <p:attrNameLst>
                                          <p:attrName>ppt_x</p:attrName>
                                        </p:attrNameLst>
                                      </p:cBhvr>
                                      <p:tavLst>
                                        <p:tav tm="0">
                                          <p:val>
                                            <p:strVal val="#ppt_x"/>
                                          </p:val>
                                        </p:tav>
                                        <p:tav tm="100000">
                                          <p:val>
                                            <p:strVal val="#ppt_x"/>
                                          </p:val>
                                        </p:tav>
                                      </p:tavLst>
                                    </p:anim>
                                    <p:anim calcmode="lin" valueType="num">
                                      <p:cBhvr additive="base">
                                        <p:cTn id="9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P spid="17" grpId="0"/>
      <p:bldP spid="18" grpId="0"/>
      <p:bldP spid="25" grpId="0" animBg="1"/>
      <p:bldP spid="26" grpId="0" animBg="1"/>
      <p:bldP spid="35" grpId="0" animBg="1"/>
      <p:bldP spid="36" grpId="0" animBg="1"/>
      <p:bldP spid="37" grpId="0" animBg="1"/>
      <p:bldP spid="38" grpId="0" animBg="1"/>
      <p:bldP spid="39" grpId="0" animBg="1"/>
      <p:bldP spid="4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62045D9-56B4-857A-E9B6-6E02A95CF559}"/>
              </a:ext>
            </a:extLst>
          </p:cNvPr>
          <p:cNvSpPr>
            <a:spLocks noGrp="1"/>
          </p:cNvSpPr>
          <p:nvPr>
            <p:ph type="title"/>
          </p:nvPr>
        </p:nvSpPr>
        <p:spPr>
          <a:xfrm>
            <a:off x="628650" y="131521"/>
            <a:ext cx="7886700" cy="663574"/>
          </a:xfrm>
        </p:spPr>
        <p:txBody>
          <a:bodyPr>
            <a:normAutofit/>
          </a:bodyPr>
          <a:lstStyle/>
          <a:p>
            <a:r>
              <a:rPr lang="zh-HK" altLang="zh-HK" sz="3200" b="1" dirty="0"/>
              <a:t>延</a:t>
            </a:r>
            <a:r>
              <a:rPr lang="zh-TW" altLang="zh-HK" sz="3200" b="1" dirty="0"/>
              <a:t>伸</a:t>
            </a:r>
            <a:r>
              <a:rPr lang="zh-HK" altLang="zh-HK" sz="3200" b="1" dirty="0"/>
              <a:t>活動</a:t>
            </a:r>
            <a:r>
              <a:rPr lang="en-US" altLang="zh-HK" sz="3200" b="1" dirty="0"/>
              <a:t>(Extended Learning Activities)</a:t>
            </a:r>
            <a:endParaRPr kumimoji="1" lang="zh-HK" altLang="en-US" sz="3200" dirty="0"/>
          </a:p>
        </p:txBody>
      </p:sp>
      <p:sp>
        <p:nvSpPr>
          <p:cNvPr id="3" name="內容版面配置區 2">
            <a:extLst>
              <a:ext uri="{FF2B5EF4-FFF2-40B4-BE49-F238E27FC236}">
                <a16:creationId xmlns:a16="http://schemas.microsoft.com/office/drawing/2014/main" id="{B7DD33DA-10DC-BDE5-7A91-267832006DCB}"/>
              </a:ext>
            </a:extLst>
          </p:cNvPr>
          <p:cNvSpPr>
            <a:spLocks noGrp="1"/>
          </p:cNvSpPr>
          <p:nvPr>
            <p:ph idx="1"/>
          </p:nvPr>
        </p:nvSpPr>
        <p:spPr>
          <a:xfrm>
            <a:off x="628650" y="769915"/>
            <a:ext cx="8295542" cy="1022067"/>
          </a:xfrm>
        </p:spPr>
        <p:txBody>
          <a:bodyPr/>
          <a:lstStyle/>
          <a:p>
            <a:pPr marL="0" indent="0">
              <a:buNone/>
            </a:pPr>
            <a:r>
              <a:rPr lang="zh-HK" altLang="zh-HK" sz="1600" b="1" dirty="0"/>
              <a:t>資料一：</a:t>
            </a:r>
            <a:r>
              <a:rPr lang="zh-TW" altLang="zh-HK" sz="1600" b="1" dirty="0"/>
              <a:t>宋代被稱為「中國的文藝復興」，一起探索中國與歐洲的「文藝復興」吧！</a:t>
            </a:r>
            <a:endParaRPr lang="zh-TW" altLang="zh-HK" sz="1600" dirty="0"/>
          </a:p>
          <a:p>
            <a:pPr marL="0" indent="0">
              <a:buNone/>
            </a:pPr>
            <a:r>
              <a:rPr lang="en-US" altLang="zh-HK" sz="1600" b="1" dirty="0"/>
              <a:t>(Source A: Song Dynasty was known as the Chinese Renaissance. Let’s explore the Renaissance in China and Europe.)</a:t>
            </a:r>
            <a:endParaRPr lang="zh-TW" altLang="zh-HK" sz="1600" dirty="0"/>
          </a:p>
          <a:p>
            <a:endParaRPr kumimoji="1" lang="zh-HK" altLang="en-US" dirty="0"/>
          </a:p>
        </p:txBody>
      </p:sp>
      <p:graphicFrame>
        <p:nvGraphicFramePr>
          <p:cNvPr id="4" name="表格 4">
            <a:extLst>
              <a:ext uri="{FF2B5EF4-FFF2-40B4-BE49-F238E27FC236}">
                <a16:creationId xmlns:a16="http://schemas.microsoft.com/office/drawing/2014/main" id="{B1FBC76B-4D8E-4037-A949-AE5D6E4E6F02}"/>
              </a:ext>
            </a:extLst>
          </p:cNvPr>
          <p:cNvGraphicFramePr>
            <a:graphicFrameLocks noGrp="1"/>
          </p:cNvGraphicFramePr>
          <p:nvPr>
            <p:extLst>
              <p:ext uri="{D42A27DB-BD31-4B8C-83A1-F6EECF244321}">
                <p14:modId xmlns:p14="http://schemas.microsoft.com/office/powerpoint/2010/main" val="3542935800"/>
              </p:ext>
            </p:extLst>
          </p:nvPr>
        </p:nvGraphicFramePr>
        <p:xfrm>
          <a:off x="628650" y="1671845"/>
          <a:ext cx="8075735" cy="4867068"/>
        </p:xfrm>
        <a:graphic>
          <a:graphicData uri="http://schemas.openxmlformats.org/drawingml/2006/table">
            <a:tbl>
              <a:tblPr firstRow="1" bandRow="1">
                <a:tableStyleId>{5C22544A-7EE6-4342-B048-85BDC9FD1C3A}</a:tableStyleId>
              </a:tblPr>
              <a:tblGrid>
                <a:gridCol w="672978">
                  <a:extLst>
                    <a:ext uri="{9D8B030D-6E8A-4147-A177-3AD203B41FA5}">
                      <a16:colId xmlns:a16="http://schemas.microsoft.com/office/drawing/2014/main" val="1623204616"/>
                    </a:ext>
                  </a:extLst>
                </a:gridCol>
                <a:gridCol w="4138814">
                  <a:extLst>
                    <a:ext uri="{9D8B030D-6E8A-4147-A177-3AD203B41FA5}">
                      <a16:colId xmlns:a16="http://schemas.microsoft.com/office/drawing/2014/main" val="2514074269"/>
                    </a:ext>
                  </a:extLst>
                </a:gridCol>
                <a:gridCol w="3263943">
                  <a:extLst>
                    <a:ext uri="{9D8B030D-6E8A-4147-A177-3AD203B41FA5}">
                      <a16:colId xmlns:a16="http://schemas.microsoft.com/office/drawing/2014/main" val="4126331367"/>
                    </a:ext>
                  </a:extLst>
                </a:gridCol>
              </a:tblGrid>
              <a:tr h="938232">
                <a:tc>
                  <a:txBody>
                    <a:bodyPr/>
                    <a:lstStyle/>
                    <a:p>
                      <a:endParaRPr lang="zh-HK" altLang="en-US" sz="1600"/>
                    </a:p>
                  </a:txBody>
                  <a:tcPr/>
                </a:tc>
                <a:tc>
                  <a:txBody>
                    <a:bodyPr/>
                    <a:lstStyle/>
                    <a:p>
                      <a:r>
                        <a:rPr lang="zh-HK" altLang="zh-HK" sz="1600" b="1" kern="1200" dirty="0">
                          <a:solidFill>
                            <a:schemeClr val="lt1"/>
                          </a:solidFill>
                          <a:effectLst/>
                          <a:latin typeface="+mn-lt"/>
                          <a:ea typeface="+mn-ea"/>
                          <a:cs typeface="+mn-cs"/>
                        </a:rPr>
                        <a:t>中國</a:t>
                      </a:r>
                      <a:r>
                        <a:rPr lang="zh-TW" altLang="zh-HK" sz="1600" b="1" kern="1200" dirty="0">
                          <a:solidFill>
                            <a:schemeClr val="lt1"/>
                          </a:solidFill>
                          <a:effectLst/>
                          <a:latin typeface="+mn-lt"/>
                          <a:ea typeface="+mn-ea"/>
                          <a:cs typeface="+mn-cs"/>
                        </a:rPr>
                        <a:t>宋代</a:t>
                      </a:r>
                      <a:r>
                        <a:rPr lang="en-US" altLang="zh-HK" sz="1600" b="1" kern="1200" dirty="0">
                          <a:solidFill>
                            <a:schemeClr val="lt1"/>
                          </a:solidFill>
                          <a:effectLst/>
                          <a:latin typeface="+mn-lt"/>
                          <a:ea typeface="+mn-ea"/>
                          <a:cs typeface="+mn-cs"/>
                        </a:rPr>
                        <a:t>(</a:t>
                      </a:r>
                      <a:r>
                        <a:rPr lang="zh-HK" altLang="zh-HK" sz="1600" b="1" kern="1200" dirty="0">
                          <a:solidFill>
                            <a:schemeClr val="lt1"/>
                          </a:solidFill>
                          <a:effectLst/>
                          <a:latin typeface="+mn-lt"/>
                          <a:ea typeface="+mn-ea"/>
                          <a:cs typeface="+mn-cs"/>
                        </a:rPr>
                        <a:t>公元</a:t>
                      </a:r>
                      <a:r>
                        <a:rPr lang="en-US" altLang="zh-HK" sz="1600" b="1" kern="1200" dirty="0">
                          <a:solidFill>
                            <a:schemeClr val="lt1"/>
                          </a:solidFill>
                          <a:effectLst/>
                          <a:latin typeface="+mn-lt"/>
                          <a:ea typeface="+mn-ea"/>
                          <a:cs typeface="+mn-cs"/>
                        </a:rPr>
                        <a:t>960-1279</a:t>
                      </a:r>
                      <a:r>
                        <a:rPr lang="zh-HK" altLang="zh-HK" sz="1600" b="1" kern="1200" dirty="0">
                          <a:solidFill>
                            <a:schemeClr val="lt1"/>
                          </a:solidFill>
                          <a:effectLst/>
                          <a:latin typeface="+mn-lt"/>
                          <a:ea typeface="+mn-ea"/>
                          <a:cs typeface="+mn-cs"/>
                        </a:rPr>
                        <a:t>年</a:t>
                      </a:r>
                      <a:r>
                        <a:rPr lang="en-US" altLang="zh-HK" sz="1600" b="1" kern="1200" dirty="0">
                          <a:solidFill>
                            <a:schemeClr val="lt1"/>
                          </a:solidFill>
                          <a:effectLst/>
                          <a:latin typeface="+mn-lt"/>
                          <a:ea typeface="+mn-ea"/>
                          <a:cs typeface="+mn-cs"/>
                        </a:rPr>
                        <a:t>)</a:t>
                      </a:r>
                      <a:endParaRPr lang="zh-TW" altLang="zh-HK" sz="1600" b="1" kern="1200" dirty="0">
                        <a:solidFill>
                          <a:schemeClr val="lt1"/>
                        </a:solidFill>
                        <a:effectLst/>
                        <a:latin typeface="+mn-lt"/>
                        <a:ea typeface="+mn-ea"/>
                        <a:cs typeface="+mn-cs"/>
                      </a:endParaRPr>
                    </a:p>
                    <a:p>
                      <a:r>
                        <a:rPr lang="en-US" altLang="zh-HK" sz="1600" b="1" kern="1200" dirty="0">
                          <a:solidFill>
                            <a:schemeClr val="lt1"/>
                          </a:solidFill>
                          <a:effectLst/>
                          <a:latin typeface="+mn-lt"/>
                          <a:ea typeface="+mn-ea"/>
                          <a:cs typeface="+mn-cs"/>
                        </a:rPr>
                        <a:t>(The Song Dynasty in China (960-1279))</a:t>
                      </a:r>
                      <a:r>
                        <a:rPr lang="zh-TW" altLang="zh-HK" sz="1600" dirty="0">
                          <a:effectLst/>
                        </a:rPr>
                        <a:t> </a:t>
                      </a:r>
                      <a:endParaRPr lang="zh-HK" altLang="en-US" sz="1600" dirty="0"/>
                    </a:p>
                  </a:txBody>
                  <a:tcPr/>
                </a:tc>
                <a:tc>
                  <a:txBody>
                    <a:bodyPr/>
                    <a:lstStyle/>
                    <a:p>
                      <a:r>
                        <a:rPr lang="zh-TW" altLang="zh-HK" sz="1600" b="1" kern="1200" dirty="0">
                          <a:solidFill>
                            <a:schemeClr val="lt1"/>
                          </a:solidFill>
                          <a:effectLst/>
                          <a:latin typeface="+mn-lt"/>
                          <a:ea typeface="+mn-ea"/>
                          <a:cs typeface="+mn-cs"/>
                        </a:rPr>
                        <a:t>歐洲文藝復興</a:t>
                      </a:r>
                      <a:r>
                        <a:rPr lang="en-US" altLang="zh-HK" sz="1600" b="1" kern="1200" dirty="0">
                          <a:solidFill>
                            <a:schemeClr val="lt1"/>
                          </a:solidFill>
                          <a:effectLst/>
                          <a:latin typeface="+mn-lt"/>
                          <a:ea typeface="+mn-ea"/>
                          <a:cs typeface="+mn-cs"/>
                        </a:rPr>
                        <a:t>(</a:t>
                      </a:r>
                      <a:r>
                        <a:rPr lang="zh-HK" altLang="zh-HK" sz="1600" b="1" kern="1200" dirty="0">
                          <a:solidFill>
                            <a:schemeClr val="lt1"/>
                          </a:solidFill>
                          <a:effectLst/>
                          <a:latin typeface="+mn-lt"/>
                          <a:ea typeface="+mn-ea"/>
                          <a:cs typeface="+mn-cs"/>
                        </a:rPr>
                        <a:t>公元</a:t>
                      </a:r>
                      <a:r>
                        <a:rPr lang="en-US" altLang="zh-HK" sz="1600" b="1" kern="1200" dirty="0">
                          <a:solidFill>
                            <a:schemeClr val="lt1"/>
                          </a:solidFill>
                          <a:effectLst/>
                          <a:latin typeface="+mn-lt"/>
                          <a:ea typeface="+mn-ea"/>
                          <a:cs typeface="+mn-cs"/>
                        </a:rPr>
                        <a:t>1450-1600</a:t>
                      </a:r>
                      <a:r>
                        <a:rPr lang="zh-HK" altLang="zh-HK" sz="1600" b="1" kern="1200" dirty="0">
                          <a:solidFill>
                            <a:schemeClr val="lt1"/>
                          </a:solidFill>
                          <a:effectLst/>
                          <a:latin typeface="+mn-lt"/>
                          <a:ea typeface="+mn-ea"/>
                          <a:cs typeface="+mn-cs"/>
                        </a:rPr>
                        <a:t>年</a:t>
                      </a:r>
                      <a:r>
                        <a:rPr lang="en-US" altLang="zh-HK" sz="1600" b="1" kern="1200" dirty="0">
                          <a:solidFill>
                            <a:schemeClr val="lt1"/>
                          </a:solidFill>
                          <a:effectLst/>
                          <a:latin typeface="+mn-lt"/>
                          <a:ea typeface="+mn-ea"/>
                          <a:cs typeface="+mn-cs"/>
                        </a:rPr>
                        <a:t>)</a:t>
                      </a:r>
                      <a:endParaRPr lang="zh-TW" altLang="zh-HK" sz="1600" b="1" kern="1200" dirty="0">
                        <a:solidFill>
                          <a:schemeClr val="lt1"/>
                        </a:solidFill>
                        <a:effectLst/>
                        <a:latin typeface="+mn-lt"/>
                        <a:ea typeface="+mn-ea"/>
                        <a:cs typeface="+mn-cs"/>
                      </a:endParaRPr>
                    </a:p>
                    <a:p>
                      <a:r>
                        <a:rPr lang="en-US" altLang="zh-HK" sz="1600" b="1" kern="1200" dirty="0">
                          <a:solidFill>
                            <a:schemeClr val="lt1"/>
                          </a:solidFill>
                          <a:effectLst/>
                          <a:latin typeface="+mn-lt"/>
                          <a:ea typeface="+mn-ea"/>
                          <a:cs typeface="+mn-cs"/>
                        </a:rPr>
                        <a:t>(The Renaissance in Europe(1450-1600))</a:t>
                      </a:r>
                      <a:r>
                        <a:rPr lang="zh-TW" altLang="zh-HK" sz="1600" dirty="0">
                          <a:effectLst/>
                        </a:rPr>
                        <a:t> </a:t>
                      </a:r>
                      <a:endParaRPr lang="zh-HK" altLang="en-US" sz="1600" dirty="0"/>
                    </a:p>
                  </a:txBody>
                  <a:tcPr/>
                </a:tc>
                <a:extLst>
                  <a:ext uri="{0D108BD9-81ED-4DB2-BD59-A6C34878D82A}">
                    <a16:rowId xmlns:a16="http://schemas.microsoft.com/office/drawing/2014/main" val="3652415658"/>
                  </a:ext>
                </a:extLst>
              </a:tr>
              <a:tr h="3928836">
                <a:tc>
                  <a:txBody>
                    <a:bodyPr/>
                    <a:lstStyle/>
                    <a:p>
                      <a:r>
                        <a:rPr lang="zh-HK" altLang="zh-HK" sz="1600" kern="1200" dirty="0">
                          <a:solidFill>
                            <a:schemeClr val="dk1"/>
                          </a:solidFill>
                          <a:effectLst/>
                          <a:latin typeface="+mn-lt"/>
                          <a:ea typeface="+mn-ea"/>
                          <a:cs typeface="+mn-cs"/>
                        </a:rPr>
                        <a:t>藝</a:t>
                      </a:r>
                      <a:r>
                        <a:rPr lang="zh-TW" altLang="zh-HK" sz="1600" kern="1200" dirty="0">
                          <a:solidFill>
                            <a:schemeClr val="dk1"/>
                          </a:solidFill>
                          <a:effectLst/>
                          <a:latin typeface="+mn-lt"/>
                          <a:ea typeface="+mn-ea"/>
                          <a:cs typeface="+mn-cs"/>
                        </a:rPr>
                        <a:t>術</a:t>
                      </a:r>
                    </a:p>
                    <a:p>
                      <a:r>
                        <a:rPr lang="en-US" altLang="zh-HK" sz="1600" kern="1200" dirty="0">
                          <a:solidFill>
                            <a:schemeClr val="dk1"/>
                          </a:solidFill>
                          <a:effectLst/>
                          <a:latin typeface="+mn-lt"/>
                          <a:ea typeface="+mn-ea"/>
                          <a:cs typeface="+mn-cs"/>
                        </a:rPr>
                        <a:t>(Art)</a:t>
                      </a:r>
                      <a:endParaRPr lang="zh-TW" altLang="zh-HK" sz="1600" kern="1200" dirty="0">
                        <a:solidFill>
                          <a:schemeClr val="dk1"/>
                        </a:solidFill>
                        <a:effectLst/>
                        <a:latin typeface="+mn-lt"/>
                        <a:ea typeface="+mn-ea"/>
                        <a:cs typeface="+mn-cs"/>
                      </a:endParaRPr>
                    </a:p>
                    <a:p>
                      <a:endParaRPr lang="zh-HK" altLang="en-US" sz="1600" dirty="0"/>
                    </a:p>
                  </a:txBody>
                  <a:tcPr/>
                </a:tc>
                <a:tc>
                  <a:txBody>
                    <a:bodyPr/>
                    <a:lstStyle/>
                    <a:p>
                      <a:r>
                        <a:rPr lang="zh-TW" altLang="zh-HK" sz="1600" kern="1200" dirty="0">
                          <a:solidFill>
                            <a:schemeClr val="dk1"/>
                          </a:solidFill>
                          <a:effectLst/>
                          <a:latin typeface="+mn-lt"/>
                          <a:ea typeface="+mn-ea"/>
                          <a:cs typeface="+mn-cs"/>
                        </a:rPr>
                        <a:t>宋代山水畫追求意境</a:t>
                      </a:r>
                      <a:r>
                        <a:rPr lang="zh-HK" altLang="zh-HK" sz="1600" kern="1200" dirty="0">
                          <a:solidFill>
                            <a:schemeClr val="dk1"/>
                          </a:solidFill>
                          <a:effectLst/>
                          <a:latin typeface="+mn-lt"/>
                          <a:ea typeface="+mn-ea"/>
                          <a:cs typeface="+mn-cs"/>
                        </a:rPr>
                        <a:t>。</a:t>
                      </a:r>
                      <a:r>
                        <a:rPr lang="en-US" altLang="zh-HK" sz="1600" kern="1200" dirty="0">
                          <a:solidFill>
                            <a:schemeClr val="dk1"/>
                          </a:solidFill>
                          <a:effectLst/>
                          <a:latin typeface="+mn-lt"/>
                          <a:ea typeface="+mn-ea"/>
                          <a:cs typeface="+mn-cs"/>
                        </a:rPr>
                        <a:t>(Landscape paintings of the Song Dynasty pursued artistic conception.)</a:t>
                      </a:r>
                      <a:endParaRPr lang="zh-TW" altLang="zh-HK" sz="1600" kern="1200" dirty="0">
                        <a:solidFill>
                          <a:schemeClr val="dk1"/>
                        </a:solidFill>
                        <a:effectLst/>
                        <a:latin typeface="+mn-lt"/>
                        <a:ea typeface="+mn-ea"/>
                        <a:cs typeface="+mn-cs"/>
                      </a:endParaRPr>
                    </a:p>
                    <a:p>
                      <a:r>
                        <a:rPr lang="en-US" altLang="zh-HK" sz="1600" kern="1200" dirty="0">
                          <a:solidFill>
                            <a:schemeClr val="dk1"/>
                          </a:solidFill>
                          <a:effectLst/>
                          <a:latin typeface="+mn-lt"/>
                          <a:ea typeface="+mn-ea"/>
                          <a:cs typeface="+mn-cs"/>
                        </a:rPr>
                        <a:t> </a:t>
                      </a:r>
                      <a:r>
                        <a:rPr lang="zh-HK" altLang="zh-HK" sz="1600" kern="1200" dirty="0" smtClean="0">
                          <a:solidFill>
                            <a:schemeClr val="dk1"/>
                          </a:solidFill>
                          <a:effectLst/>
                          <a:latin typeface="+mn-lt"/>
                          <a:ea typeface="+mn-ea"/>
                          <a:cs typeface="+mn-cs"/>
                        </a:rPr>
                        <a:t>請</a:t>
                      </a:r>
                      <a:r>
                        <a:rPr lang="zh-HK" altLang="zh-HK" sz="1600" kern="1200" dirty="0">
                          <a:solidFill>
                            <a:schemeClr val="dk1"/>
                          </a:solidFill>
                          <a:effectLst/>
                          <a:latin typeface="+mn-lt"/>
                          <a:ea typeface="+mn-ea"/>
                          <a:cs typeface="+mn-cs"/>
                        </a:rPr>
                        <a:t>觀看：</a:t>
                      </a:r>
                      <a:r>
                        <a:rPr lang="zh-TW" altLang="zh-HK" sz="1600" kern="1200" dirty="0">
                          <a:solidFill>
                            <a:schemeClr val="dk1"/>
                          </a:solidFill>
                          <a:effectLst/>
                          <a:latin typeface="+mn-lt"/>
                          <a:ea typeface="+mn-ea"/>
                          <a:cs typeface="+mn-cs"/>
                        </a:rPr>
                        <a:t>《</a:t>
                      </a:r>
                      <a:r>
                        <a:rPr lang="zh-HK" altLang="zh-HK" sz="1600" kern="1200" dirty="0">
                          <a:solidFill>
                            <a:schemeClr val="dk1"/>
                          </a:solidFill>
                          <a:effectLst/>
                          <a:latin typeface="+mn-lt"/>
                          <a:ea typeface="+mn-ea"/>
                          <a:cs typeface="+mn-cs"/>
                        </a:rPr>
                        <a:t>清明上河圖</a:t>
                      </a:r>
                      <a:r>
                        <a:rPr lang="zh-TW" altLang="zh-HK" sz="1600" kern="1200" dirty="0">
                          <a:solidFill>
                            <a:schemeClr val="dk1"/>
                          </a:solidFill>
                          <a:effectLst/>
                          <a:latin typeface="+mn-lt"/>
                          <a:ea typeface="+mn-ea"/>
                          <a:cs typeface="+mn-cs"/>
                        </a:rPr>
                        <a:t>》</a:t>
                      </a:r>
                      <a:r>
                        <a:rPr lang="en-US" altLang="zh-HK" sz="1600" kern="1200" dirty="0">
                          <a:solidFill>
                            <a:schemeClr val="dk1"/>
                          </a:solidFill>
                          <a:effectLst/>
                          <a:latin typeface="+mn-lt"/>
                          <a:ea typeface="+mn-ea"/>
                          <a:cs typeface="+mn-cs"/>
                        </a:rPr>
                        <a:t>(</a:t>
                      </a:r>
                      <a:r>
                        <a:rPr lang="en-US" altLang="zh-HK" sz="1600" i="1" kern="1200" dirty="0">
                          <a:solidFill>
                            <a:schemeClr val="dk1"/>
                          </a:solidFill>
                          <a:effectLst/>
                          <a:latin typeface="+mn-lt"/>
                          <a:ea typeface="+mn-ea"/>
                          <a:cs typeface="+mn-cs"/>
                        </a:rPr>
                        <a:t>“Life along the </a:t>
                      </a:r>
                      <a:r>
                        <a:rPr lang="en-US" altLang="zh-HK" sz="1600" i="1" kern="1200" dirty="0" err="1">
                          <a:solidFill>
                            <a:schemeClr val="dk1"/>
                          </a:solidFill>
                          <a:effectLst/>
                          <a:latin typeface="+mn-lt"/>
                          <a:ea typeface="+mn-ea"/>
                          <a:cs typeface="+mn-cs"/>
                        </a:rPr>
                        <a:t>Bian</a:t>
                      </a:r>
                      <a:r>
                        <a:rPr lang="en-US" altLang="zh-HK" sz="1600" i="1" kern="1200" dirty="0">
                          <a:solidFill>
                            <a:schemeClr val="dk1"/>
                          </a:solidFill>
                          <a:effectLst/>
                          <a:latin typeface="+mn-lt"/>
                          <a:ea typeface="+mn-ea"/>
                          <a:cs typeface="+mn-cs"/>
                        </a:rPr>
                        <a:t> River at the Pure Brightness Festival” scroll painting</a:t>
                      </a:r>
                      <a:r>
                        <a:rPr lang="en-US" altLang="zh-HK" sz="1600" kern="1200" dirty="0">
                          <a:solidFill>
                            <a:schemeClr val="dk1"/>
                          </a:solidFill>
                          <a:effectLst/>
                          <a:latin typeface="+mn-lt"/>
                          <a:ea typeface="+mn-ea"/>
                          <a:cs typeface="+mn-cs"/>
                        </a:rPr>
                        <a:t>) (</a:t>
                      </a:r>
                      <a:r>
                        <a:rPr lang="zh-HK" altLang="zh-HK" sz="1600" kern="1200" dirty="0">
                          <a:solidFill>
                            <a:schemeClr val="dk1"/>
                          </a:solidFill>
                          <a:effectLst/>
                          <a:latin typeface="+mn-lt"/>
                          <a:ea typeface="+mn-ea"/>
                          <a:cs typeface="+mn-cs"/>
                        </a:rPr>
                        <a:t>故</a:t>
                      </a:r>
                      <a:r>
                        <a:rPr lang="zh-TW" altLang="zh-HK" sz="1600" kern="1200" dirty="0">
                          <a:solidFill>
                            <a:schemeClr val="dk1"/>
                          </a:solidFill>
                          <a:effectLst/>
                          <a:latin typeface="+mn-lt"/>
                          <a:ea typeface="+mn-ea"/>
                          <a:cs typeface="+mn-cs"/>
                        </a:rPr>
                        <a:t>宮博物院</a:t>
                      </a:r>
                      <a:r>
                        <a:rPr lang="en-US" altLang="zh-HK" sz="1600" kern="1200" dirty="0">
                          <a:solidFill>
                            <a:schemeClr val="dk1"/>
                          </a:solidFill>
                          <a:effectLst/>
                          <a:latin typeface="+mn-lt"/>
                          <a:ea typeface="+mn-ea"/>
                          <a:cs typeface="+mn-cs"/>
                        </a:rPr>
                        <a:t> The Palace Museum)</a:t>
                      </a:r>
                      <a:r>
                        <a:rPr lang="en-US" altLang="zh-HK" sz="1600" dirty="0">
                          <a:effectLst/>
                        </a:rPr>
                        <a:t> </a:t>
                      </a:r>
                      <a:endParaRPr lang="zh-HK" altLang="en-US" sz="1600" dirty="0"/>
                    </a:p>
                    <a:p>
                      <a:endParaRPr lang="en-US" altLang="zh-HK" sz="1600" u="sng" kern="1200" dirty="0" smtClean="0">
                        <a:solidFill>
                          <a:schemeClr val="dk1"/>
                        </a:solidFill>
                        <a:effectLst/>
                        <a:latin typeface="+mn-lt"/>
                        <a:ea typeface="+mn-ea"/>
                        <a:cs typeface="+mn-cs"/>
                        <a:hlinkClick r:id="rId3"/>
                      </a:endParaRPr>
                    </a:p>
                    <a:p>
                      <a:r>
                        <a:rPr lang="en-US" altLang="zh-HK" sz="1600" u="sng" kern="1200" dirty="0" smtClean="0">
                          <a:solidFill>
                            <a:schemeClr val="dk1"/>
                          </a:solidFill>
                          <a:effectLst/>
                          <a:latin typeface="+mn-lt"/>
                          <a:ea typeface="+mn-ea"/>
                          <a:cs typeface="+mn-cs"/>
                          <a:hlinkClick r:id="rId3"/>
                        </a:rPr>
                        <a:t>https</a:t>
                      </a:r>
                      <a:r>
                        <a:rPr lang="en-US" altLang="zh-HK" sz="1600" u="sng" kern="1200" dirty="0">
                          <a:solidFill>
                            <a:schemeClr val="dk1"/>
                          </a:solidFill>
                          <a:effectLst/>
                          <a:latin typeface="+mn-lt"/>
                          <a:ea typeface="+mn-ea"/>
                          <a:cs typeface="+mn-cs"/>
                          <a:hlinkClick r:id="rId3"/>
                        </a:rPr>
                        <a:t>://www.dpm.org.cn/collection/paint/228226.html</a:t>
                      </a:r>
                      <a:r>
                        <a:rPr lang="en-US" altLang="zh-HK" sz="1600" u="sng" kern="1200" dirty="0">
                          <a:solidFill>
                            <a:schemeClr val="dk1"/>
                          </a:solidFill>
                          <a:effectLst/>
                          <a:latin typeface="+mn-lt"/>
                          <a:ea typeface="+mn-ea"/>
                          <a:cs typeface="+mn-cs"/>
                        </a:rPr>
                        <a:t>  </a:t>
                      </a:r>
                      <a:r>
                        <a:rPr lang="en-US" altLang="zh-HK" sz="1600" kern="1200" dirty="0">
                          <a:solidFill>
                            <a:schemeClr val="dk1"/>
                          </a:solidFill>
                          <a:effectLst/>
                          <a:latin typeface="+mn-lt"/>
                          <a:ea typeface="+mn-ea"/>
                          <a:cs typeface="+mn-cs"/>
                        </a:rPr>
                        <a:t>(</a:t>
                      </a:r>
                      <a:r>
                        <a:rPr lang="zh-TW" altLang="zh-HK" sz="1600" kern="1200" dirty="0">
                          <a:solidFill>
                            <a:schemeClr val="dk1"/>
                          </a:solidFill>
                          <a:effectLst/>
                          <a:latin typeface="+mn-lt"/>
                          <a:ea typeface="+mn-ea"/>
                          <a:cs typeface="+mn-cs"/>
                        </a:rPr>
                        <a:t>中文 </a:t>
                      </a:r>
                      <a:r>
                        <a:rPr lang="en-US" altLang="zh-HK" sz="1600" kern="1200" dirty="0">
                          <a:solidFill>
                            <a:schemeClr val="dk1"/>
                          </a:solidFill>
                          <a:effectLst/>
                          <a:latin typeface="+mn-lt"/>
                          <a:ea typeface="+mn-ea"/>
                          <a:cs typeface="+mn-cs"/>
                        </a:rPr>
                        <a:t>Chinese</a:t>
                      </a:r>
                      <a:r>
                        <a:rPr lang="en-US" altLang="zh-HK" sz="1600" kern="1200" dirty="0" smtClean="0">
                          <a:solidFill>
                            <a:schemeClr val="dk1"/>
                          </a:solidFill>
                          <a:effectLst/>
                          <a:latin typeface="+mn-lt"/>
                          <a:ea typeface="+mn-ea"/>
                          <a:cs typeface="+mn-cs"/>
                        </a:rPr>
                        <a:t>)</a:t>
                      </a:r>
                    </a:p>
                    <a:p>
                      <a:endParaRPr lang="en-US" altLang="zh-TW" sz="1600" kern="1200" dirty="0" smtClean="0">
                        <a:solidFill>
                          <a:schemeClr val="dk1"/>
                        </a:solidFill>
                        <a:effectLst/>
                        <a:latin typeface="+mn-lt"/>
                        <a:ea typeface="+mn-ea"/>
                        <a:cs typeface="+mn-cs"/>
                      </a:endParaRPr>
                    </a:p>
                    <a:p>
                      <a:endParaRPr lang="zh-TW" altLang="zh-HK" sz="1600" kern="1200" dirty="0">
                        <a:solidFill>
                          <a:schemeClr val="dk1"/>
                        </a:solidFill>
                        <a:effectLst/>
                        <a:latin typeface="+mn-lt"/>
                        <a:ea typeface="+mn-ea"/>
                        <a:cs typeface="+mn-cs"/>
                      </a:endParaRPr>
                    </a:p>
                    <a:p>
                      <a:r>
                        <a:rPr lang="en-US" altLang="zh-HK" sz="1600" u="sng" kern="1200" dirty="0">
                          <a:solidFill>
                            <a:schemeClr val="dk1"/>
                          </a:solidFill>
                          <a:effectLst/>
                          <a:latin typeface="+mn-lt"/>
                          <a:ea typeface="+mn-ea"/>
                          <a:cs typeface="+mn-cs"/>
                          <a:hlinkClick r:id="rId4"/>
                        </a:rPr>
                        <a:t>https://en.dpm.org.cn/collections/collections/2009-10-19/990.html</a:t>
                      </a:r>
                      <a:r>
                        <a:rPr lang="en-US" altLang="zh-HK" sz="1600" kern="1200" dirty="0">
                          <a:solidFill>
                            <a:schemeClr val="dk1"/>
                          </a:solidFill>
                          <a:effectLst/>
                          <a:latin typeface="+mn-lt"/>
                          <a:ea typeface="+mn-ea"/>
                          <a:cs typeface="+mn-cs"/>
                        </a:rPr>
                        <a:t>  </a:t>
                      </a:r>
                      <a:endParaRPr lang="zh-TW" altLang="zh-HK" sz="1600" kern="1200" dirty="0">
                        <a:solidFill>
                          <a:schemeClr val="dk1"/>
                        </a:solidFill>
                        <a:effectLst/>
                        <a:latin typeface="+mn-lt"/>
                        <a:ea typeface="+mn-ea"/>
                        <a:cs typeface="+mn-cs"/>
                      </a:endParaRPr>
                    </a:p>
                    <a:p>
                      <a:r>
                        <a:rPr lang="en-US" altLang="zh-HK" sz="1600" kern="1200" dirty="0">
                          <a:solidFill>
                            <a:schemeClr val="dk1"/>
                          </a:solidFill>
                          <a:effectLst/>
                          <a:latin typeface="+mn-lt"/>
                          <a:ea typeface="+mn-ea"/>
                          <a:cs typeface="+mn-cs"/>
                        </a:rPr>
                        <a:t>(</a:t>
                      </a:r>
                      <a:r>
                        <a:rPr lang="zh-TW" altLang="zh-HK" sz="1600" kern="1200" dirty="0">
                          <a:solidFill>
                            <a:schemeClr val="dk1"/>
                          </a:solidFill>
                          <a:effectLst/>
                          <a:latin typeface="+mn-lt"/>
                          <a:ea typeface="+mn-ea"/>
                          <a:cs typeface="+mn-cs"/>
                        </a:rPr>
                        <a:t>英文</a:t>
                      </a:r>
                      <a:r>
                        <a:rPr lang="en-US" altLang="zh-HK" sz="1600" kern="1200" dirty="0">
                          <a:solidFill>
                            <a:schemeClr val="dk1"/>
                          </a:solidFill>
                          <a:effectLst/>
                          <a:latin typeface="+mn-lt"/>
                          <a:ea typeface="+mn-ea"/>
                          <a:cs typeface="+mn-cs"/>
                        </a:rPr>
                        <a:t>English</a:t>
                      </a:r>
                      <a:r>
                        <a:rPr lang="en-US" altLang="zh-HK" sz="1600" kern="1200" dirty="0" smtClean="0">
                          <a:solidFill>
                            <a:schemeClr val="dk1"/>
                          </a:solidFill>
                          <a:effectLst/>
                          <a:latin typeface="+mn-lt"/>
                          <a:ea typeface="+mn-ea"/>
                          <a:cs typeface="+mn-cs"/>
                        </a:rPr>
                        <a:t>)</a:t>
                      </a:r>
                      <a:endParaRPr lang="zh-TW" altLang="zh-HK" sz="1600" kern="1200" dirty="0">
                        <a:solidFill>
                          <a:schemeClr val="dk1"/>
                        </a:solidFill>
                        <a:effectLst/>
                        <a:latin typeface="+mn-lt"/>
                        <a:ea typeface="+mn-ea"/>
                        <a:cs typeface="+mn-cs"/>
                      </a:endParaRPr>
                    </a:p>
                  </a:txBody>
                  <a:tcPr/>
                </a:tc>
                <a:tc>
                  <a:txBody>
                    <a:bodyPr/>
                    <a:lstStyle/>
                    <a:p>
                      <a:r>
                        <a:rPr lang="zh-TW" altLang="zh-HK" sz="1600" kern="1200" dirty="0">
                          <a:solidFill>
                            <a:schemeClr val="dk1"/>
                          </a:solidFill>
                          <a:effectLst/>
                          <a:latin typeface="+mn-lt"/>
                          <a:ea typeface="+mn-ea"/>
                          <a:cs typeface="+mn-cs"/>
                        </a:rPr>
                        <a:t>文藝復興時期，畫家繪畫方法重視寫實。</a:t>
                      </a:r>
                      <a:r>
                        <a:rPr lang="en-US" altLang="zh-HK" sz="1600" kern="1200" dirty="0">
                          <a:solidFill>
                            <a:schemeClr val="dk1"/>
                          </a:solidFill>
                          <a:effectLst/>
                          <a:latin typeface="+mn-lt"/>
                          <a:ea typeface="+mn-ea"/>
                          <a:cs typeface="+mn-cs"/>
                        </a:rPr>
                        <a:t>(Renaissance painters sought greater realism in their arts.)</a:t>
                      </a:r>
                      <a:endParaRPr lang="zh-TW" altLang="zh-HK" sz="1600" kern="1200" dirty="0">
                        <a:solidFill>
                          <a:schemeClr val="dk1"/>
                        </a:solidFill>
                        <a:effectLst/>
                        <a:latin typeface="+mn-lt"/>
                        <a:ea typeface="+mn-ea"/>
                        <a:cs typeface="+mn-cs"/>
                      </a:endParaRPr>
                    </a:p>
                    <a:p>
                      <a:r>
                        <a:rPr lang="en-US" altLang="zh-HK" sz="1600" kern="1200" dirty="0">
                          <a:solidFill>
                            <a:schemeClr val="dk1"/>
                          </a:solidFill>
                          <a:effectLst/>
                          <a:latin typeface="+mn-lt"/>
                          <a:ea typeface="+mn-ea"/>
                          <a:cs typeface="+mn-cs"/>
                        </a:rPr>
                        <a:t> </a:t>
                      </a:r>
                      <a:endParaRPr lang="zh-TW" altLang="zh-HK" sz="160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HK" altLang="zh-HK" sz="1600" kern="1200" dirty="0">
                          <a:solidFill>
                            <a:schemeClr val="dk1"/>
                          </a:solidFill>
                          <a:effectLst/>
                          <a:latin typeface="+mn-lt"/>
                          <a:ea typeface="+mn-ea"/>
                          <a:cs typeface="+mn-cs"/>
                        </a:rPr>
                        <a:t>請觀看：《蒙羅麗莎》</a:t>
                      </a:r>
                      <a:r>
                        <a:rPr lang="en-US" altLang="zh-HK" sz="1600" kern="1200" dirty="0">
                          <a:solidFill>
                            <a:schemeClr val="dk1"/>
                          </a:solidFill>
                          <a:effectLst/>
                          <a:latin typeface="+mn-lt"/>
                          <a:ea typeface="+mn-ea"/>
                          <a:cs typeface="+mn-cs"/>
                        </a:rPr>
                        <a:t>(Mona Lisa</a:t>
                      </a:r>
                      <a:r>
                        <a:rPr lang="en-US" altLang="zh-HK" sz="1600" kern="1200" dirty="0" smtClean="0">
                          <a:solidFill>
                            <a:schemeClr val="dk1"/>
                          </a:solidFill>
                          <a:effectLst/>
                          <a:latin typeface="+mn-lt"/>
                          <a:ea typeface="+mn-ea"/>
                          <a:cs typeface="+mn-cs"/>
                        </a:rPr>
                        <a:t>)</a:t>
                      </a:r>
                      <a:r>
                        <a:rPr lang="zh-HK" altLang="zh-HK" sz="1600" kern="1200" dirty="0" smtClean="0">
                          <a:solidFill>
                            <a:schemeClr val="dk1"/>
                          </a:solidFill>
                          <a:effectLst/>
                          <a:latin typeface="+mn-lt"/>
                          <a:ea typeface="+mn-ea"/>
                          <a:cs typeface="+mn-cs"/>
                        </a:rPr>
                        <a:t>羅浮宮</a:t>
                      </a:r>
                      <a:r>
                        <a:rPr lang="en-US" altLang="zh-HK" sz="1600" kern="1200" dirty="0" smtClean="0">
                          <a:solidFill>
                            <a:schemeClr val="dk1"/>
                          </a:solidFill>
                          <a:effectLst/>
                          <a:latin typeface="+mn-lt"/>
                          <a:ea typeface="+mn-ea"/>
                          <a:cs typeface="+mn-cs"/>
                        </a:rPr>
                        <a:t>(Louvre Museum)</a:t>
                      </a:r>
                      <a:r>
                        <a:rPr lang="zh-TW" altLang="zh-HK" sz="1600" dirty="0" smtClean="0">
                          <a:effectLst/>
                        </a:rPr>
                        <a:t> </a:t>
                      </a:r>
                      <a:endParaRPr lang="zh-HK" altLang="en-US" sz="1600" dirty="0" smtClean="0"/>
                    </a:p>
                    <a:p>
                      <a:r>
                        <a:rPr lang="en-US" altLang="zh-HK" sz="1600" u="sng" kern="1200" dirty="0" smtClean="0">
                          <a:solidFill>
                            <a:schemeClr val="dk1"/>
                          </a:solidFill>
                          <a:effectLst/>
                          <a:latin typeface="+mn-lt"/>
                          <a:ea typeface="+mn-ea"/>
                          <a:cs typeface="+mn-cs"/>
                          <a:hlinkClick r:id="rId5"/>
                        </a:rPr>
                        <a:t>https</a:t>
                      </a:r>
                      <a:r>
                        <a:rPr lang="en-US" altLang="zh-HK" sz="1600" u="sng" kern="1200" dirty="0">
                          <a:solidFill>
                            <a:schemeClr val="dk1"/>
                          </a:solidFill>
                          <a:effectLst/>
                          <a:latin typeface="+mn-lt"/>
                          <a:ea typeface="+mn-ea"/>
                          <a:cs typeface="+mn-cs"/>
                          <a:hlinkClick r:id="rId5"/>
                        </a:rPr>
                        <a:t>://</a:t>
                      </a:r>
                      <a:r>
                        <a:rPr lang="en-US" altLang="zh-HK" sz="1600" u="sng" kern="1200" dirty="0" smtClean="0">
                          <a:solidFill>
                            <a:schemeClr val="dk1"/>
                          </a:solidFill>
                          <a:effectLst/>
                          <a:latin typeface="+mn-lt"/>
                          <a:ea typeface="+mn-ea"/>
                          <a:cs typeface="+mn-cs"/>
                          <a:hlinkClick r:id="rId5"/>
                        </a:rPr>
                        <a:t>www.louvre.fr/en/explore/the-palace/from-the-mona-lisa-to-the-wedding-feast-at-cana</a:t>
                      </a:r>
                      <a:endParaRPr lang="zh-TW" altLang="zh-HK" sz="1600" u="sng" kern="1200" dirty="0">
                        <a:solidFill>
                          <a:schemeClr val="dk1"/>
                        </a:solidFill>
                        <a:effectLst/>
                        <a:latin typeface="+mn-lt"/>
                        <a:ea typeface="+mn-ea"/>
                        <a:cs typeface="+mn-cs"/>
                      </a:endParaRPr>
                    </a:p>
                  </a:txBody>
                  <a:tcPr/>
                </a:tc>
                <a:extLst>
                  <a:ext uri="{0D108BD9-81ED-4DB2-BD59-A6C34878D82A}">
                    <a16:rowId xmlns:a16="http://schemas.microsoft.com/office/drawing/2014/main" val="2142545043"/>
                  </a:ext>
                </a:extLst>
              </a:tr>
            </a:tbl>
          </a:graphicData>
        </a:graphic>
      </p:graphicFrame>
      <p:sp>
        <p:nvSpPr>
          <p:cNvPr id="5" name="Slide Number Placeholder 4"/>
          <p:cNvSpPr>
            <a:spLocks noGrp="1"/>
          </p:cNvSpPr>
          <p:nvPr>
            <p:ph type="sldNum" sz="quarter" idx="12"/>
          </p:nvPr>
        </p:nvSpPr>
        <p:spPr/>
        <p:txBody>
          <a:bodyPr/>
          <a:lstStyle/>
          <a:p>
            <a:fld id="{2729EEE3-0DB2-A54F-A712-C3D8D0C1A6BC}" type="slidenum">
              <a:rPr kumimoji="1" lang="zh-HK" altLang="en-US" smtClean="0"/>
              <a:t>70</a:t>
            </a:fld>
            <a:endParaRPr kumimoji="1" lang="zh-HK" altLang="en-US"/>
          </a:p>
        </p:txBody>
      </p:sp>
      <p:pic>
        <p:nvPicPr>
          <p:cNvPr id="6" name="圖片 42"/>
          <p:cNvPicPr/>
          <p:nvPr/>
        </p:nvPicPr>
        <p:blipFill>
          <a:blip r:embed="rId6">
            <a:extLst>
              <a:ext uri="{28A0092B-C50C-407E-A947-70E740481C1C}">
                <a14:useLocalDpi xmlns:a14="http://schemas.microsoft.com/office/drawing/2010/main" val="0"/>
              </a:ext>
            </a:extLst>
          </a:blip>
          <a:stretch>
            <a:fillRect/>
          </a:stretch>
        </p:blipFill>
        <p:spPr>
          <a:xfrm>
            <a:off x="4666516" y="4645268"/>
            <a:ext cx="629212" cy="601785"/>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2128819624"/>
              </p:ext>
            </p:extLst>
          </p:nvPr>
        </p:nvGraphicFramePr>
        <p:xfrm>
          <a:off x="4666516" y="5688623"/>
          <a:ext cx="667728" cy="667728"/>
        </p:xfrm>
        <a:graphic>
          <a:graphicData uri="http://schemas.openxmlformats.org/presentationml/2006/ole">
            <mc:AlternateContent xmlns:mc="http://schemas.openxmlformats.org/markup-compatibility/2006">
              <mc:Choice xmlns:v="urn:schemas-microsoft-com:vml" Requires="v">
                <p:oleObj spid="_x0000_s2065" name="Bitmap Image" r:id="rId7" imgW="9523810" imgH="9523810" progId="Paint.Picture">
                  <p:embed/>
                </p:oleObj>
              </mc:Choice>
              <mc:Fallback>
                <p:oleObj name="Bitmap Image" r:id="rId7" imgW="9523810" imgH="9523810" progId="Paint.Picture">
                  <p:embed/>
                  <p:pic>
                    <p:nvPicPr>
                      <p:cNvPr id="5"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6516" y="5688623"/>
                        <a:ext cx="667728" cy="667728"/>
                      </a:xfrm>
                      <a:prstGeom prst="rect">
                        <a:avLst/>
                      </a:prstGeom>
                      <a:noFill/>
                    </p:spPr>
                  </p:pic>
                </p:oleObj>
              </mc:Fallback>
            </mc:AlternateContent>
          </a:graphicData>
        </a:graphic>
      </p:graphicFrame>
      <p:pic>
        <p:nvPicPr>
          <p:cNvPr id="8" name="圖片 44"/>
          <p:cNvPicPr/>
          <p:nvPr/>
        </p:nvPicPr>
        <p:blipFill>
          <a:blip r:embed="rId9">
            <a:extLst>
              <a:ext uri="{28A0092B-C50C-407E-A947-70E740481C1C}">
                <a14:useLocalDpi xmlns:a14="http://schemas.microsoft.com/office/drawing/2010/main" val="0"/>
              </a:ext>
            </a:extLst>
          </a:blip>
          <a:stretch>
            <a:fillRect/>
          </a:stretch>
        </p:blipFill>
        <p:spPr>
          <a:xfrm>
            <a:off x="7893296" y="4728384"/>
            <a:ext cx="622054" cy="624254"/>
          </a:xfrm>
          <a:prstGeom prst="rect">
            <a:avLst/>
          </a:prstGeom>
        </p:spPr>
      </p:pic>
    </p:spTree>
    <p:extLst>
      <p:ext uri="{BB962C8B-B14F-4D97-AF65-F5344CB8AC3E}">
        <p14:creationId xmlns:p14="http://schemas.microsoft.com/office/powerpoint/2010/main" val="221582730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4">
            <a:extLst>
              <a:ext uri="{FF2B5EF4-FFF2-40B4-BE49-F238E27FC236}">
                <a16:creationId xmlns:a16="http://schemas.microsoft.com/office/drawing/2014/main" id="{25722FF3-5DC8-3EBA-22FB-7E417EF4542F}"/>
              </a:ext>
            </a:extLst>
          </p:cNvPr>
          <p:cNvGraphicFramePr>
            <a:graphicFrameLocks noGrp="1"/>
          </p:cNvGraphicFramePr>
          <p:nvPr>
            <p:ph idx="1"/>
            <p:extLst>
              <p:ext uri="{D42A27DB-BD31-4B8C-83A1-F6EECF244321}">
                <p14:modId xmlns:p14="http://schemas.microsoft.com/office/powerpoint/2010/main" val="4027216689"/>
              </p:ext>
            </p:extLst>
          </p:nvPr>
        </p:nvGraphicFramePr>
        <p:xfrm>
          <a:off x="207404" y="199291"/>
          <a:ext cx="8180458" cy="6106259"/>
        </p:xfrm>
        <a:graphic>
          <a:graphicData uri="http://schemas.openxmlformats.org/drawingml/2006/table">
            <a:tbl>
              <a:tblPr firstRow="1" bandRow="1">
                <a:tableStyleId>{5C22544A-7EE6-4342-B048-85BDC9FD1C3A}</a:tableStyleId>
              </a:tblPr>
              <a:tblGrid>
                <a:gridCol w="1758601">
                  <a:extLst>
                    <a:ext uri="{9D8B030D-6E8A-4147-A177-3AD203B41FA5}">
                      <a16:colId xmlns:a16="http://schemas.microsoft.com/office/drawing/2014/main" val="49393270"/>
                    </a:ext>
                  </a:extLst>
                </a:gridCol>
                <a:gridCol w="3477683">
                  <a:extLst>
                    <a:ext uri="{9D8B030D-6E8A-4147-A177-3AD203B41FA5}">
                      <a16:colId xmlns:a16="http://schemas.microsoft.com/office/drawing/2014/main" val="585418649"/>
                    </a:ext>
                  </a:extLst>
                </a:gridCol>
                <a:gridCol w="2944174">
                  <a:extLst>
                    <a:ext uri="{9D8B030D-6E8A-4147-A177-3AD203B41FA5}">
                      <a16:colId xmlns:a16="http://schemas.microsoft.com/office/drawing/2014/main" val="3130172202"/>
                    </a:ext>
                  </a:extLst>
                </a:gridCol>
              </a:tblGrid>
              <a:tr h="1094263">
                <a:tc>
                  <a:txBody>
                    <a:bodyPr/>
                    <a:lstStyle/>
                    <a:p>
                      <a:endParaRPr lang="zh-HK" altLang="en-US" dirty="0"/>
                    </a:p>
                  </a:txBody>
                  <a:tcPr/>
                </a:tc>
                <a:tc>
                  <a:txBody>
                    <a:bodyPr/>
                    <a:lstStyle/>
                    <a:p>
                      <a:r>
                        <a:rPr lang="zh-HK" altLang="zh-HK" sz="1800" b="1" kern="1200" dirty="0">
                          <a:solidFill>
                            <a:schemeClr val="lt1"/>
                          </a:solidFill>
                          <a:effectLst/>
                          <a:latin typeface="+mn-lt"/>
                          <a:ea typeface="+mn-ea"/>
                          <a:cs typeface="+mn-cs"/>
                        </a:rPr>
                        <a:t>中國</a:t>
                      </a:r>
                      <a:r>
                        <a:rPr lang="zh-TW" altLang="zh-HK" sz="1800" b="1" kern="1200" dirty="0">
                          <a:solidFill>
                            <a:schemeClr val="lt1"/>
                          </a:solidFill>
                          <a:effectLst/>
                          <a:latin typeface="+mn-lt"/>
                          <a:ea typeface="+mn-ea"/>
                          <a:cs typeface="+mn-cs"/>
                        </a:rPr>
                        <a:t>宋代</a:t>
                      </a:r>
                      <a:r>
                        <a:rPr lang="en-US" altLang="zh-HK" sz="1800" b="1" kern="1200" dirty="0">
                          <a:solidFill>
                            <a:schemeClr val="lt1"/>
                          </a:solidFill>
                          <a:effectLst/>
                          <a:latin typeface="+mn-lt"/>
                          <a:ea typeface="+mn-ea"/>
                          <a:cs typeface="+mn-cs"/>
                        </a:rPr>
                        <a:t>(</a:t>
                      </a:r>
                      <a:r>
                        <a:rPr lang="zh-HK" altLang="zh-HK" sz="1800" b="1" kern="1200" dirty="0">
                          <a:solidFill>
                            <a:schemeClr val="lt1"/>
                          </a:solidFill>
                          <a:effectLst/>
                          <a:latin typeface="+mn-lt"/>
                          <a:ea typeface="+mn-ea"/>
                          <a:cs typeface="+mn-cs"/>
                        </a:rPr>
                        <a:t>公元</a:t>
                      </a:r>
                      <a:r>
                        <a:rPr lang="en-US" altLang="zh-HK" sz="1800" b="1" kern="1200" dirty="0">
                          <a:solidFill>
                            <a:schemeClr val="lt1"/>
                          </a:solidFill>
                          <a:effectLst/>
                          <a:latin typeface="+mn-lt"/>
                          <a:ea typeface="+mn-ea"/>
                          <a:cs typeface="+mn-cs"/>
                        </a:rPr>
                        <a:t>960-1279</a:t>
                      </a:r>
                      <a:r>
                        <a:rPr lang="zh-HK" altLang="zh-HK" sz="1800" b="1" kern="1200" dirty="0">
                          <a:solidFill>
                            <a:schemeClr val="lt1"/>
                          </a:solidFill>
                          <a:effectLst/>
                          <a:latin typeface="+mn-lt"/>
                          <a:ea typeface="+mn-ea"/>
                          <a:cs typeface="+mn-cs"/>
                        </a:rPr>
                        <a:t>年</a:t>
                      </a:r>
                      <a:r>
                        <a:rPr lang="en-US" altLang="zh-HK" sz="1800" b="1" kern="1200" dirty="0">
                          <a:solidFill>
                            <a:schemeClr val="lt1"/>
                          </a:solidFill>
                          <a:effectLst/>
                          <a:latin typeface="+mn-lt"/>
                          <a:ea typeface="+mn-ea"/>
                          <a:cs typeface="+mn-cs"/>
                        </a:rPr>
                        <a:t>)</a:t>
                      </a:r>
                      <a:endParaRPr lang="zh-TW" altLang="zh-HK" sz="1800" b="1" kern="1200" dirty="0">
                        <a:solidFill>
                          <a:schemeClr val="lt1"/>
                        </a:solidFill>
                        <a:effectLst/>
                        <a:latin typeface="+mn-lt"/>
                        <a:ea typeface="+mn-ea"/>
                        <a:cs typeface="+mn-cs"/>
                      </a:endParaRPr>
                    </a:p>
                    <a:p>
                      <a:r>
                        <a:rPr lang="en-US" altLang="zh-HK" sz="1800" b="1" kern="1200" dirty="0">
                          <a:solidFill>
                            <a:schemeClr val="lt1"/>
                          </a:solidFill>
                          <a:effectLst/>
                          <a:latin typeface="+mn-lt"/>
                          <a:ea typeface="+mn-ea"/>
                          <a:cs typeface="+mn-cs"/>
                        </a:rPr>
                        <a:t>(The Song Dynasty in China (960-1279))</a:t>
                      </a:r>
                      <a:r>
                        <a:rPr lang="zh-TW" altLang="zh-HK" dirty="0">
                          <a:effectLst/>
                        </a:rPr>
                        <a:t> </a:t>
                      </a:r>
                      <a:endParaRPr lang="zh-HK" altLang="en-US" dirty="0"/>
                    </a:p>
                  </a:txBody>
                  <a:tcPr/>
                </a:tc>
                <a:tc>
                  <a:txBody>
                    <a:bodyPr/>
                    <a:lstStyle/>
                    <a:p>
                      <a:r>
                        <a:rPr lang="zh-TW" altLang="zh-HK" sz="1800" b="1" kern="1200" dirty="0">
                          <a:solidFill>
                            <a:schemeClr val="lt1"/>
                          </a:solidFill>
                          <a:effectLst/>
                          <a:latin typeface="+mn-lt"/>
                          <a:ea typeface="+mn-ea"/>
                          <a:cs typeface="+mn-cs"/>
                        </a:rPr>
                        <a:t>歐洲文藝復興</a:t>
                      </a:r>
                      <a:r>
                        <a:rPr lang="en-US" altLang="zh-HK" sz="1800" b="1" kern="1200" dirty="0">
                          <a:solidFill>
                            <a:schemeClr val="lt1"/>
                          </a:solidFill>
                          <a:effectLst/>
                          <a:latin typeface="+mn-lt"/>
                          <a:ea typeface="+mn-ea"/>
                          <a:cs typeface="+mn-cs"/>
                        </a:rPr>
                        <a:t>(</a:t>
                      </a:r>
                      <a:r>
                        <a:rPr lang="zh-HK" altLang="zh-HK" sz="1800" b="1" kern="1200" dirty="0">
                          <a:solidFill>
                            <a:schemeClr val="lt1"/>
                          </a:solidFill>
                          <a:effectLst/>
                          <a:latin typeface="+mn-lt"/>
                          <a:ea typeface="+mn-ea"/>
                          <a:cs typeface="+mn-cs"/>
                        </a:rPr>
                        <a:t>公元</a:t>
                      </a:r>
                      <a:r>
                        <a:rPr lang="en-US" altLang="zh-HK" sz="1800" b="1" kern="1200" dirty="0">
                          <a:solidFill>
                            <a:schemeClr val="lt1"/>
                          </a:solidFill>
                          <a:effectLst/>
                          <a:latin typeface="+mn-lt"/>
                          <a:ea typeface="+mn-ea"/>
                          <a:cs typeface="+mn-cs"/>
                        </a:rPr>
                        <a:t>1450-1600</a:t>
                      </a:r>
                      <a:r>
                        <a:rPr lang="zh-HK" altLang="zh-HK" sz="1800" b="1" kern="1200" dirty="0">
                          <a:solidFill>
                            <a:schemeClr val="lt1"/>
                          </a:solidFill>
                          <a:effectLst/>
                          <a:latin typeface="+mn-lt"/>
                          <a:ea typeface="+mn-ea"/>
                          <a:cs typeface="+mn-cs"/>
                        </a:rPr>
                        <a:t>年</a:t>
                      </a:r>
                      <a:r>
                        <a:rPr lang="en-US" altLang="zh-HK" sz="1800" b="1" kern="1200" dirty="0">
                          <a:solidFill>
                            <a:schemeClr val="lt1"/>
                          </a:solidFill>
                          <a:effectLst/>
                          <a:latin typeface="+mn-lt"/>
                          <a:ea typeface="+mn-ea"/>
                          <a:cs typeface="+mn-cs"/>
                        </a:rPr>
                        <a:t>)(The Renaissance in Europe(1450-1600))</a:t>
                      </a:r>
                      <a:r>
                        <a:rPr lang="zh-TW" altLang="zh-HK" dirty="0">
                          <a:effectLst/>
                        </a:rPr>
                        <a:t> </a:t>
                      </a:r>
                      <a:endParaRPr lang="zh-HK" altLang="en-US" dirty="0"/>
                    </a:p>
                  </a:txBody>
                  <a:tcPr/>
                </a:tc>
                <a:extLst>
                  <a:ext uri="{0D108BD9-81ED-4DB2-BD59-A6C34878D82A}">
                    <a16:rowId xmlns:a16="http://schemas.microsoft.com/office/drawing/2014/main" val="2221217210"/>
                  </a:ext>
                </a:extLst>
              </a:tr>
              <a:tr h="5011996">
                <a:tc>
                  <a:txBody>
                    <a:bodyPr/>
                    <a:lstStyle/>
                    <a:p>
                      <a:r>
                        <a:rPr lang="zh-HK" altLang="zh-HK" sz="1800" kern="1200" dirty="0">
                          <a:solidFill>
                            <a:schemeClr val="dk1"/>
                          </a:solidFill>
                          <a:effectLst/>
                          <a:latin typeface="+mn-lt"/>
                          <a:ea typeface="+mn-ea"/>
                          <a:cs typeface="+mn-cs"/>
                        </a:rPr>
                        <a:t>文學</a:t>
                      </a:r>
                      <a:r>
                        <a:rPr lang="en-US" altLang="zh-HK" sz="1800" kern="1200" dirty="0">
                          <a:solidFill>
                            <a:schemeClr val="dk1"/>
                          </a:solidFill>
                          <a:effectLst/>
                          <a:latin typeface="+mn-lt"/>
                          <a:ea typeface="+mn-ea"/>
                          <a:cs typeface="+mn-cs"/>
                        </a:rPr>
                        <a:t>(Literature</a:t>
                      </a:r>
                      <a:r>
                        <a:rPr lang="en-US" altLang="zh-TW" dirty="0">
                          <a:effectLst/>
                        </a:rPr>
                        <a:t>)</a:t>
                      </a:r>
                      <a:endParaRPr lang="zh-HK" altLang="en-US" dirty="0"/>
                    </a:p>
                  </a:txBody>
                  <a:tcPr/>
                </a:tc>
                <a:tc>
                  <a:txBody>
                    <a:bodyPr/>
                    <a:lstStyle/>
                    <a:p>
                      <a:r>
                        <a:rPr lang="zh-HK" altLang="zh-HK" sz="1600" kern="1200" dirty="0">
                          <a:solidFill>
                            <a:schemeClr val="dk1"/>
                          </a:solidFill>
                          <a:effectLst/>
                          <a:latin typeface="+mn-lt"/>
                          <a:ea typeface="+mn-ea"/>
                          <a:cs typeface="+mn-cs"/>
                        </a:rPr>
                        <a:t>蘇軾</a:t>
                      </a:r>
                      <a:r>
                        <a:rPr lang="en-US" altLang="zh-HK" sz="1600" kern="1200" dirty="0">
                          <a:solidFill>
                            <a:schemeClr val="dk1"/>
                          </a:solidFill>
                          <a:effectLst/>
                          <a:latin typeface="+mn-lt"/>
                          <a:ea typeface="+mn-ea"/>
                          <a:cs typeface="+mn-cs"/>
                        </a:rPr>
                        <a:t>(</a:t>
                      </a:r>
                      <a:r>
                        <a:rPr lang="zh-HK" altLang="zh-HK" sz="1600" kern="1200" dirty="0">
                          <a:solidFill>
                            <a:schemeClr val="dk1"/>
                          </a:solidFill>
                          <a:effectLst/>
                          <a:latin typeface="+mn-lt"/>
                          <a:ea typeface="+mn-ea"/>
                          <a:cs typeface="+mn-cs"/>
                        </a:rPr>
                        <a:t>公元</a:t>
                      </a:r>
                      <a:r>
                        <a:rPr lang="en-US" altLang="zh-HK" sz="1600" kern="1200" dirty="0">
                          <a:solidFill>
                            <a:schemeClr val="dk1"/>
                          </a:solidFill>
                          <a:effectLst/>
                          <a:latin typeface="+mn-lt"/>
                          <a:ea typeface="+mn-ea"/>
                          <a:cs typeface="+mn-cs"/>
                        </a:rPr>
                        <a:t>1037-1101</a:t>
                      </a:r>
                      <a:r>
                        <a:rPr lang="zh-HK" altLang="zh-HK" sz="1600" kern="1200" dirty="0">
                          <a:solidFill>
                            <a:schemeClr val="dk1"/>
                          </a:solidFill>
                          <a:effectLst/>
                          <a:latin typeface="+mn-lt"/>
                          <a:ea typeface="+mn-ea"/>
                          <a:cs typeface="+mn-cs"/>
                        </a:rPr>
                        <a:t>年</a:t>
                      </a:r>
                      <a:r>
                        <a:rPr lang="en-US" altLang="zh-HK" sz="1600" kern="1200" dirty="0">
                          <a:solidFill>
                            <a:schemeClr val="dk1"/>
                          </a:solidFill>
                          <a:effectLst/>
                          <a:latin typeface="+mn-lt"/>
                          <a:ea typeface="+mn-ea"/>
                          <a:cs typeface="+mn-cs"/>
                        </a:rPr>
                        <a:t>)</a:t>
                      </a:r>
                      <a:r>
                        <a:rPr lang="zh-HK" altLang="zh-HK" sz="1600" kern="1200" dirty="0">
                          <a:solidFill>
                            <a:schemeClr val="dk1"/>
                          </a:solidFill>
                          <a:effectLst/>
                          <a:latin typeface="+mn-lt"/>
                          <a:ea typeface="+mn-ea"/>
                          <a:cs typeface="+mn-cs"/>
                        </a:rPr>
                        <a:t>對宋代的文學發展具有重大影</a:t>
                      </a:r>
                      <a:r>
                        <a:rPr lang="zh-TW" altLang="zh-HK" sz="1600" kern="1200" dirty="0">
                          <a:solidFill>
                            <a:schemeClr val="dk1"/>
                          </a:solidFill>
                          <a:effectLst/>
                          <a:latin typeface="+mn-lt"/>
                          <a:ea typeface="+mn-ea"/>
                          <a:cs typeface="+mn-cs"/>
                        </a:rPr>
                        <a:t>響力</a:t>
                      </a:r>
                      <a:r>
                        <a:rPr lang="zh-HK" altLang="zh-HK" sz="1600" kern="1200" dirty="0">
                          <a:solidFill>
                            <a:schemeClr val="dk1"/>
                          </a:solidFill>
                          <a:effectLst/>
                          <a:latin typeface="+mn-lt"/>
                          <a:ea typeface="+mn-ea"/>
                          <a:cs typeface="+mn-cs"/>
                        </a:rPr>
                        <a:t>。</a:t>
                      </a:r>
                      <a:r>
                        <a:rPr lang="en-US" altLang="zh-HK" sz="1600" kern="1200" dirty="0">
                          <a:solidFill>
                            <a:schemeClr val="dk1"/>
                          </a:solidFill>
                          <a:effectLst/>
                          <a:latin typeface="+mn-lt"/>
                          <a:ea typeface="+mn-ea"/>
                          <a:cs typeface="+mn-cs"/>
                        </a:rPr>
                        <a:t>(Su Shi (1037-1101) was highly influential in the development of literature during the Song era.)</a:t>
                      </a:r>
                      <a:endParaRPr lang="zh-TW" altLang="zh-HK" sz="1600" kern="1200" dirty="0">
                        <a:solidFill>
                          <a:schemeClr val="dk1"/>
                        </a:solidFill>
                        <a:effectLst/>
                        <a:latin typeface="+mn-lt"/>
                        <a:ea typeface="+mn-ea"/>
                        <a:cs typeface="+mn-cs"/>
                      </a:endParaRPr>
                    </a:p>
                    <a:p>
                      <a:r>
                        <a:rPr lang="zh-HK" altLang="zh-HK" sz="1600" kern="1200" dirty="0">
                          <a:solidFill>
                            <a:schemeClr val="dk1"/>
                          </a:solidFill>
                          <a:effectLst/>
                          <a:latin typeface="+mn-lt"/>
                          <a:ea typeface="+mn-ea"/>
                          <a:cs typeface="+mn-cs"/>
                        </a:rPr>
                        <a:t>他</a:t>
                      </a:r>
                      <a:r>
                        <a:rPr lang="zh-TW" altLang="zh-HK" sz="1600" kern="1200" dirty="0">
                          <a:solidFill>
                            <a:schemeClr val="dk1"/>
                          </a:solidFill>
                          <a:effectLst/>
                          <a:latin typeface="+mn-lt"/>
                          <a:ea typeface="+mn-ea"/>
                          <a:cs typeface="+mn-cs"/>
                        </a:rPr>
                        <a:t>擅長寫詩、詞、賦和散文。</a:t>
                      </a:r>
                      <a:r>
                        <a:rPr lang="en-US" altLang="zh-HK" sz="1600" kern="1200" dirty="0">
                          <a:solidFill>
                            <a:schemeClr val="dk1"/>
                          </a:solidFill>
                          <a:effectLst/>
                          <a:latin typeface="+mn-lt"/>
                          <a:ea typeface="+mn-ea"/>
                          <a:cs typeface="+mn-cs"/>
                        </a:rPr>
                        <a:t>(He was good at writing Shi poetry, Ci poetry, Fu and prose essays.</a:t>
                      </a:r>
                      <a:r>
                        <a:rPr lang="zh-TW" altLang="zh-HK" sz="1600" dirty="0">
                          <a:effectLst/>
                        </a:rPr>
                        <a:t> </a:t>
                      </a:r>
                      <a:endParaRPr lang="zh-HK" alt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HK" altLang="zh-HK" sz="1600" kern="1200" dirty="0">
                          <a:solidFill>
                            <a:schemeClr val="dk1"/>
                          </a:solidFill>
                          <a:effectLst/>
                          <a:latin typeface="+mn-lt"/>
                          <a:ea typeface="+mn-ea"/>
                          <a:cs typeface="+mn-cs"/>
                        </a:rPr>
                        <a:t>莎</a:t>
                      </a:r>
                      <a:r>
                        <a:rPr lang="zh-TW" altLang="zh-HK" sz="1600" kern="1200" dirty="0">
                          <a:solidFill>
                            <a:schemeClr val="dk1"/>
                          </a:solidFill>
                          <a:effectLst/>
                          <a:latin typeface="+mn-lt"/>
                          <a:ea typeface="+mn-ea"/>
                          <a:cs typeface="+mn-cs"/>
                        </a:rPr>
                        <a:t>士比亞</a:t>
                      </a:r>
                      <a:r>
                        <a:rPr lang="en-US" altLang="zh-HK" sz="1600" kern="1200" dirty="0">
                          <a:solidFill>
                            <a:schemeClr val="dk1"/>
                          </a:solidFill>
                          <a:effectLst/>
                          <a:latin typeface="+mn-lt"/>
                          <a:ea typeface="+mn-ea"/>
                          <a:cs typeface="+mn-cs"/>
                        </a:rPr>
                        <a:t>(</a:t>
                      </a:r>
                      <a:r>
                        <a:rPr lang="zh-HK" altLang="zh-HK" sz="1600" kern="1200" dirty="0">
                          <a:solidFill>
                            <a:schemeClr val="dk1"/>
                          </a:solidFill>
                          <a:effectLst/>
                          <a:latin typeface="+mn-lt"/>
                          <a:ea typeface="+mn-ea"/>
                          <a:cs typeface="+mn-cs"/>
                        </a:rPr>
                        <a:t>公元</a:t>
                      </a:r>
                      <a:r>
                        <a:rPr lang="en-US" altLang="zh-HK" sz="1600" kern="1200" dirty="0">
                          <a:solidFill>
                            <a:schemeClr val="dk1"/>
                          </a:solidFill>
                          <a:effectLst/>
                          <a:latin typeface="+mn-lt"/>
                          <a:ea typeface="+mn-ea"/>
                          <a:cs typeface="+mn-cs"/>
                        </a:rPr>
                        <a:t>1564-1616</a:t>
                      </a:r>
                      <a:r>
                        <a:rPr lang="zh-TW" altLang="zh-HK" sz="1600" kern="1200" dirty="0">
                          <a:solidFill>
                            <a:schemeClr val="dk1"/>
                          </a:solidFill>
                          <a:effectLst/>
                          <a:latin typeface="+mn-lt"/>
                          <a:ea typeface="+mn-ea"/>
                          <a:cs typeface="+mn-cs"/>
                        </a:rPr>
                        <a:t>年</a:t>
                      </a:r>
                      <a:r>
                        <a:rPr lang="en-US" altLang="zh-HK" sz="1600" kern="1200" dirty="0">
                          <a:solidFill>
                            <a:schemeClr val="dk1"/>
                          </a:solidFill>
                          <a:effectLst/>
                          <a:latin typeface="+mn-lt"/>
                          <a:ea typeface="+mn-ea"/>
                          <a:cs typeface="+mn-cs"/>
                        </a:rPr>
                        <a:t>)</a:t>
                      </a:r>
                      <a:r>
                        <a:rPr lang="zh-HK" altLang="zh-HK" sz="1600" kern="1200" dirty="0">
                          <a:solidFill>
                            <a:schemeClr val="dk1"/>
                          </a:solidFill>
                          <a:effectLst/>
                          <a:latin typeface="+mn-lt"/>
                          <a:ea typeface="+mn-ea"/>
                          <a:cs typeface="+mn-cs"/>
                        </a:rPr>
                        <a:t>是英國文藝復</a:t>
                      </a:r>
                      <a:r>
                        <a:rPr lang="zh-TW" altLang="zh-HK" sz="1600" kern="1200" dirty="0">
                          <a:solidFill>
                            <a:schemeClr val="dk1"/>
                          </a:solidFill>
                          <a:effectLst/>
                          <a:latin typeface="+mn-lt"/>
                          <a:ea typeface="+mn-ea"/>
                          <a:cs typeface="+mn-cs"/>
                        </a:rPr>
                        <a:t>興</a:t>
                      </a:r>
                      <a:r>
                        <a:rPr lang="zh-HK" altLang="zh-HK" sz="1600" kern="1200" dirty="0">
                          <a:solidFill>
                            <a:schemeClr val="dk1"/>
                          </a:solidFill>
                          <a:effectLst/>
                          <a:latin typeface="+mn-lt"/>
                          <a:ea typeface="+mn-ea"/>
                          <a:cs typeface="+mn-cs"/>
                        </a:rPr>
                        <a:t>的重要人物。</a:t>
                      </a:r>
                      <a:r>
                        <a:rPr lang="en-US" altLang="zh-HK" sz="1600" kern="1200" dirty="0">
                          <a:solidFill>
                            <a:schemeClr val="dk1"/>
                          </a:solidFill>
                          <a:effectLst/>
                          <a:latin typeface="+mn-lt"/>
                          <a:ea typeface="+mn-ea"/>
                          <a:cs typeface="+mn-cs"/>
                        </a:rPr>
                        <a:t>(William Shakespeare (1564-1616) was the chief figure of the Renaissance in England.)</a:t>
                      </a:r>
                      <a:endParaRPr lang="zh-TW" altLang="zh-HK" sz="1600" kern="1200" dirty="0">
                        <a:solidFill>
                          <a:schemeClr val="dk1"/>
                        </a:solidFill>
                        <a:effectLst/>
                        <a:latin typeface="+mn-lt"/>
                        <a:ea typeface="+mn-ea"/>
                        <a:cs typeface="+mn-cs"/>
                      </a:endParaRPr>
                    </a:p>
                    <a:p>
                      <a:r>
                        <a:rPr lang="zh-HK" altLang="zh-HK" sz="1600" kern="1200" dirty="0">
                          <a:solidFill>
                            <a:schemeClr val="dk1"/>
                          </a:solidFill>
                          <a:effectLst/>
                          <a:latin typeface="+mn-lt"/>
                          <a:ea typeface="+mn-ea"/>
                          <a:cs typeface="+mn-cs"/>
                        </a:rPr>
                        <a:t>他擅長寫戲劇。</a:t>
                      </a:r>
                      <a:r>
                        <a:rPr lang="en-US" altLang="zh-HK" sz="1600" kern="1200" dirty="0">
                          <a:solidFill>
                            <a:schemeClr val="dk1"/>
                          </a:solidFill>
                          <a:effectLst/>
                          <a:latin typeface="+mn-lt"/>
                          <a:ea typeface="+mn-ea"/>
                          <a:cs typeface="+mn-cs"/>
                        </a:rPr>
                        <a:t>(He was good at writing plays.)</a:t>
                      </a:r>
                      <a:r>
                        <a:rPr lang="zh-TW" altLang="zh-HK" sz="1600" dirty="0">
                          <a:effectLst/>
                        </a:rPr>
                        <a:t> </a:t>
                      </a:r>
                      <a:endParaRPr lang="zh-HK" altLang="en-US" sz="1600" dirty="0"/>
                    </a:p>
                  </a:txBody>
                  <a:tcPr/>
                </a:tc>
                <a:extLst>
                  <a:ext uri="{0D108BD9-81ED-4DB2-BD59-A6C34878D82A}">
                    <a16:rowId xmlns:a16="http://schemas.microsoft.com/office/drawing/2014/main" val="4034075695"/>
                  </a:ext>
                </a:extLst>
              </a:tr>
            </a:tbl>
          </a:graphicData>
        </a:graphic>
      </p:graphicFrame>
      <p:sp>
        <p:nvSpPr>
          <p:cNvPr id="2" name="Slide Number Placeholder 1"/>
          <p:cNvSpPr>
            <a:spLocks noGrp="1"/>
          </p:cNvSpPr>
          <p:nvPr>
            <p:ph type="sldNum" sz="quarter" idx="12"/>
          </p:nvPr>
        </p:nvSpPr>
        <p:spPr/>
        <p:txBody>
          <a:bodyPr/>
          <a:lstStyle/>
          <a:p>
            <a:fld id="{2729EEE3-0DB2-A54F-A712-C3D8D0C1A6BC}" type="slidenum">
              <a:rPr kumimoji="1" lang="zh-HK" altLang="en-US" smtClean="0"/>
              <a:t>71</a:t>
            </a:fld>
            <a:endParaRPr kumimoji="1" lang="zh-HK" altLang="en-US"/>
          </a:p>
        </p:txBody>
      </p:sp>
      <p:pic>
        <p:nvPicPr>
          <p:cNvPr id="5" name="Picture 4"/>
          <p:cNvPicPr>
            <a:picLocks noChangeAspect="1"/>
          </p:cNvPicPr>
          <p:nvPr/>
        </p:nvPicPr>
        <p:blipFill>
          <a:blip r:embed="rId2"/>
          <a:stretch>
            <a:fillRect/>
          </a:stretch>
        </p:blipFill>
        <p:spPr>
          <a:xfrm>
            <a:off x="2664780" y="3353404"/>
            <a:ext cx="1872051" cy="2880825"/>
          </a:xfrm>
          <a:prstGeom prst="rect">
            <a:avLst/>
          </a:prstGeom>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5574982" y="3353403"/>
            <a:ext cx="2276549" cy="2880825"/>
          </a:xfrm>
          <a:prstGeom prst="rect">
            <a:avLst/>
          </a:prstGeom>
        </p:spPr>
      </p:pic>
    </p:spTree>
    <p:extLst>
      <p:ext uri="{BB962C8B-B14F-4D97-AF65-F5344CB8AC3E}">
        <p14:creationId xmlns:p14="http://schemas.microsoft.com/office/powerpoint/2010/main" val="317431394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5">
            <a:extLst>
              <a:ext uri="{FF2B5EF4-FFF2-40B4-BE49-F238E27FC236}">
                <a16:creationId xmlns:a16="http://schemas.microsoft.com/office/drawing/2014/main" id="{7476CB39-5C44-FB3D-D369-9FE0B952AE88}"/>
              </a:ext>
            </a:extLst>
          </p:cNvPr>
          <p:cNvGraphicFramePr>
            <a:graphicFrameLocks noGrp="1"/>
          </p:cNvGraphicFramePr>
          <p:nvPr>
            <p:ph idx="1"/>
            <p:extLst>
              <p:ext uri="{D42A27DB-BD31-4B8C-83A1-F6EECF244321}">
                <p14:modId xmlns:p14="http://schemas.microsoft.com/office/powerpoint/2010/main" val="2675938260"/>
              </p:ext>
            </p:extLst>
          </p:nvPr>
        </p:nvGraphicFramePr>
        <p:xfrm>
          <a:off x="628650" y="304800"/>
          <a:ext cx="7886700" cy="6172200"/>
        </p:xfrm>
        <a:graphic>
          <a:graphicData uri="http://schemas.openxmlformats.org/drawingml/2006/table">
            <a:tbl>
              <a:tblPr firstRow="1" bandRow="1">
                <a:tableStyleId>{5C22544A-7EE6-4342-B048-85BDC9FD1C3A}</a:tableStyleId>
              </a:tblPr>
              <a:tblGrid>
                <a:gridCol w="1892128">
                  <a:extLst>
                    <a:ext uri="{9D8B030D-6E8A-4147-A177-3AD203B41FA5}">
                      <a16:colId xmlns:a16="http://schemas.microsoft.com/office/drawing/2014/main" val="3795895878"/>
                    </a:ext>
                  </a:extLst>
                </a:gridCol>
                <a:gridCol w="3163330">
                  <a:extLst>
                    <a:ext uri="{9D8B030D-6E8A-4147-A177-3AD203B41FA5}">
                      <a16:colId xmlns:a16="http://schemas.microsoft.com/office/drawing/2014/main" val="2052707484"/>
                    </a:ext>
                  </a:extLst>
                </a:gridCol>
                <a:gridCol w="2831242">
                  <a:extLst>
                    <a:ext uri="{9D8B030D-6E8A-4147-A177-3AD203B41FA5}">
                      <a16:colId xmlns:a16="http://schemas.microsoft.com/office/drawing/2014/main" val="3065607416"/>
                    </a:ext>
                  </a:extLst>
                </a:gridCol>
              </a:tblGrid>
              <a:tr h="1054100">
                <a:tc>
                  <a:txBody>
                    <a:bodyPr/>
                    <a:lstStyle/>
                    <a:p>
                      <a:endParaRPr lang="zh-HK" altLang="en-US" dirty="0"/>
                    </a:p>
                  </a:txBody>
                  <a:tcPr/>
                </a:tc>
                <a:tc>
                  <a:txBody>
                    <a:bodyPr/>
                    <a:lstStyle/>
                    <a:p>
                      <a:r>
                        <a:rPr lang="zh-HK" altLang="zh-HK" sz="1800" b="1" kern="1200" dirty="0">
                          <a:solidFill>
                            <a:schemeClr val="lt1"/>
                          </a:solidFill>
                          <a:effectLst/>
                          <a:latin typeface="+mn-lt"/>
                          <a:ea typeface="+mn-ea"/>
                          <a:cs typeface="+mn-cs"/>
                        </a:rPr>
                        <a:t>中國</a:t>
                      </a:r>
                      <a:r>
                        <a:rPr lang="zh-TW" altLang="zh-HK" sz="1800" b="1" kern="1200" dirty="0">
                          <a:solidFill>
                            <a:schemeClr val="lt1"/>
                          </a:solidFill>
                          <a:effectLst/>
                          <a:latin typeface="+mn-lt"/>
                          <a:ea typeface="+mn-ea"/>
                          <a:cs typeface="+mn-cs"/>
                        </a:rPr>
                        <a:t>宋代</a:t>
                      </a:r>
                      <a:r>
                        <a:rPr lang="en-US" altLang="zh-HK" sz="1800" b="1" kern="1200" dirty="0">
                          <a:solidFill>
                            <a:schemeClr val="lt1"/>
                          </a:solidFill>
                          <a:effectLst/>
                          <a:latin typeface="+mn-lt"/>
                          <a:ea typeface="+mn-ea"/>
                          <a:cs typeface="+mn-cs"/>
                        </a:rPr>
                        <a:t>(</a:t>
                      </a:r>
                      <a:r>
                        <a:rPr lang="zh-HK" altLang="zh-HK" sz="1800" b="1" kern="1200" dirty="0">
                          <a:solidFill>
                            <a:schemeClr val="lt1"/>
                          </a:solidFill>
                          <a:effectLst/>
                          <a:latin typeface="+mn-lt"/>
                          <a:ea typeface="+mn-ea"/>
                          <a:cs typeface="+mn-cs"/>
                        </a:rPr>
                        <a:t>公元</a:t>
                      </a:r>
                      <a:r>
                        <a:rPr lang="en-US" altLang="zh-HK" sz="1800" b="1" kern="1200" dirty="0">
                          <a:solidFill>
                            <a:schemeClr val="lt1"/>
                          </a:solidFill>
                          <a:effectLst/>
                          <a:latin typeface="+mn-lt"/>
                          <a:ea typeface="+mn-ea"/>
                          <a:cs typeface="+mn-cs"/>
                        </a:rPr>
                        <a:t>960-1279</a:t>
                      </a:r>
                      <a:r>
                        <a:rPr lang="zh-HK" altLang="zh-HK" sz="1800" b="1" kern="1200" dirty="0">
                          <a:solidFill>
                            <a:schemeClr val="lt1"/>
                          </a:solidFill>
                          <a:effectLst/>
                          <a:latin typeface="+mn-lt"/>
                          <a:ea typeface="+mn-ea"/>
                          <a:cs typeface="+mn-cs"/>
                        </a:rPr>
                        <a:t>年</a:t>
                      </a:r>
                      <a:r>
                        <a:rPr lang="en-US" altLang="zh-HK" sz="1800" b="1" kern="1200" dirty="0">
                          <a:solidFill>
                            <a:schemeClr val="lt1"/>
                          </a:solidFill>
                          <a:effectLst/>
                          <a:latin typeface="+mn-lt"/>
                          <a:ea typeface="+mn-ea"/>
                          <a:cs typeface="+mn-cs"/>
                        </a:rPr>
                        <a:t>)</a:t>
                      </a:r>
                      <a:endParaRPr lang="zh-TW" altLang="zh-HK" sz="1800" b="1" kern="1200" dirty="0">
                        <a:solidFill>
                          <a:schemeClr val="lt1"/>
                        </a:solidFill>
                        <a:effectLst/>
                        <a:latin typeface="+mn-lt"/>
                        <a:ea typeface="+mn-ea"/>
                        <a:cs typeface="+mn-cs"/>
                      </a:endParaRPr>
                    </a:p>
                    <a:p>
                      <a:r>
                        <a:rPr lang="en-US" altLang="zh-HK" sz="1800" b="1" kern="1200" dirty="0">
                          <a:solidFill>
                            <a:schemeClr val="lt1"/>
                          </a:solidFill>
                          <a:effectLst/>
                          <a:latin typeface="+mn-lt"/>
                          <a:ea typeface="+mn-ea"/>
                          <a:cs typeface="+mn-cs"/>
                        </a:rPr>
                        <a:t>(The Song Dynasty in China (960-1279))</a:t>
                      </a:r>
                      <a:r>
                        <a:rPr lang="zh-TW" altLang="zh-HK" dirty="0">
                          <a:effectLst/>
                        </a:rPr>
                        <a:t> </a:t>
                      </a:r>
                      <a:endParaRPr lang="zh-HK" altLang="en-US" dirty="0"/>
                    </a:p>
                  </a:txBody>
                  <a:tcPr/>
                </a:tc>
                <a:tc>
                  <a:txBody>
                    <a:bodyPr/>
                    <a:lstStyle/>
                    <a:p>
                      <a:r>
                        <a:rPr lang="zh-TW" altLang="zh-HK" sz="1800" b="1" kern="1200" dirty="0">
                          <a:solidFill>
                            <a:schemeClr val="lt1"/>
                          </a:solidFill>
                          <a:effectLst/>
                          <a:latin typeface="+mn-lt"/>
                          <a:ea typeface="+mn-ea"/>
                          <a:cs typeface="+mn-cs"/>
                        </a:rPr>
                        <a:t>歐洲文藝復興</a:t>
                      </a:r>
                      <a:r>
                        <a:rPr lang="en-US" altLang="zh-HK" sz="1800" b="1" kern="1200" dirty="0">
                          <a:solidFill>
                            <a:schemeClr val="lt1"/>
                          </a:solidFill>
                          <a:effectLst/>
                          <a:latin typeface="+mn-lt"/>
                          <a:ea typeface="+mn-ea"/>
                          <a:cs typeface="+mn-cs"/>
                        </a:rPr>
                        <a:t>(</a:t>
                      </a:r>
                      <a:r>
                        <a:rPr lang="zh-HK" altLang="zh-HK" sz="1800" b="1" kern="1200" dirty="0">
                          <a:solidFill>
                            <a:schemeClr val="lt1"/>
                          </a:solidFill>
                          <a:effectLst/>
                          <a:latin typeface="+mn-lt"/>
                          <a:ea typeface="+mn-ea"/>
                          <a:cs typeface="+mn-cs"/>
                        </a:rPr>
                        <a:t>公元</a:t>
                      </a:r>
                      <a:r>
                        <a:rPr lang="en-US" altLang="zh-HK" sz="1800" b="1" kern="1200" dirty="0">
                          <a:solidFill>
                            <a:schemeClr val="lt1"/>
                          </a:solidFill>
                          <a:effectLst/>
                          <a:latin typeface="+mn-lt"/>
                          <a:ea typeface="+mn-ea"/>
                          <a:cs typeface="+mn-cs"/>
                        </a:rPr>
                        <a:t>1450-1600</a:t>
                      </a:r>
                      <a:r>
                        <a:rPr lang="zh-HK" altLang="zh-HK" sz="1800" b="1" kern="1200" dirty="0">
                          <a:solidFill>
                            <a:schemeClr val="lt1"/>
                          </a:solidFill>
                          <a:effectLst/>
                          <a:latin typeface="+mn-lt"/>
                          <a:ea typeface="+mn-ea"/>
                          <a:cs typeface="+mn-cs"/>
                        </a:rPr>
                        <a:t>年</a:t>
                      </a:r>
                      <a:r>
                        <a:rPr lang="en-US" altLang="zh-HK" sz="1800" b="1" kern="1200" dirty="0">
                          <a:solidFill>
                            <a:schemeClr val="lt1"/>
                          </a:solidFill>
                          <a:effectLst/>
                          <a:latin typeface="+mn-lt"/>
                          <a:ea typeface="+mn-ea"/>
                          <a:cs typeface="+mn-cs"/>
                        </a:rPr>
                        <a:t>)(The Renaissance in Europe(1450-1600))</a:t>
                      </a:r>
                      <a:r>
                        <a:rPr lang="zh-TW" altLang="zh-HK" dirty="0">
                          <a:effectLst/>
                        </a:rPr>
                        <a:t> </a:t>
                      </a:r>
                      <a:endParaRPr lang="zh-HK" altLang="en-US" dirty="0"/>
                    </a:p>
                  </a:txBody>
                  <a:tcPr/>
                </a:tc>
                <a:extLst>
                  <a:ext uri="{0D108BD9-81ED-4DB2-BD59-A6C34878D82A}">
                    <a16:rowId xmlns:a16="http://schemas.microsoft.com/office/drawing/2014/main" val="2101495467"/>
                  </a:ext>
                </a:extLst>
              </a:tr>
              <a:tr h="5118100">
                <a:tc>
                  <a:txBody>
                    <a:bodyPr/>
                    <a:lstStyle/>
                    <a:p>
                      <a:r>
                        <a:rPr lang="zh-HK" altLang="zh-HK" sz="1800" kern="1200" dirty="0">
                          <a:solidFill>
                            <a:schemeClr val="dk1"/>
                          </a:solidFill>
                          <a:effectLst/>
                          <a:latin typeface="+mn-lt"/>
                          <a:ea typeface="+mn-ea"/>
                          <a:cs typeface="+mn-cs"/>
                        </a:rPr>
                        <a:t>科技</a:t>
                      </a:r>
                      <a:r>
                        <a:rPr lang="en-US" altLang="zh-HK" sz="1800" kern="1200" dirty="0">
                          <a:solidFill>
                            <a:schemeClr val="dk1"/>
                          </a:solidFill>
                          <a:effectLst/>
                          <a:latin typeface="+mn-lt"/>
                          <a:ea typeface="+mn-ea"/>
                          <a:cs typeface="+mn-cs"/>
                        </a:rPr>
                        <a:t>(Technology</a:t>
                      </a:r>
                      <a:r>
                        <a:rPr lang="zh-TW" altLang="zh-HK" dirty="0">
                          <a:effectLst/>
                        </a:rPr>
                        <a:t> </a:t>
                      </a:r>
                      <a:r>
                        <a:rPr lang="en-US" altLang="zh-TW" dirty="0">
                          <a:effectLst/>
                        </a:rPr>
                        <a:t>)</a:t>
                      </a:r>
                      <a:endParaRPr lang="zh-HK"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HK" altLang="zh-HK" sz="1600" kern="1200" dirty="0">
                          <a:solidFill>
                            <a:schemeClr val="dk1"/>
                          </a:solidFill>
                          <a:effectLst/>
                          <a:latin typeface="+mn-lt"/>
                          <a:ea typeface="+mn-ea"/>
                          <a:cs typeface="+mn-cs"/>
                        </a:rPr>
                        <a:t>約於公元</a:t>
                      </a:r>
                      <a:r>
                        <a:rPr lang="en-US" altLang="zh-HK" sz="1600" kern="1200" dirty="0">
                          <a:solidFill>
                            <a:schemeClr val="dk1"/>
                          </a:solidFill>
                          <a:effectLst/>
                          <a:latin typeface="+mn-lt"/>
                          <a:ea typeface="+mn-ea"/>
                          <a:cs typeface="+mn-cs"/>
                        </a:rPr>
                        <a:t>1041-1048</a:t>
                      </a:r>
                      <a:r>
                        <a:rPr lang="zh-TW" altLang="zh-HK" sz="1600" kern="1200" dirty="0">
                          <a:solidFill>
                            <a:schemeClr val="dk1"/>
                          </a:solidFill>
                          <a:effectLst/>
                          <a:latin typeface="+mn-lt"/>
                          <a:ea typeface="+mn-ea"/>
                          <a:cs typeface="+mn-cs"/>
                        </a:rPr>
                        <a:t>年</a:t>
                      </a:r>
                      <a:r>
                        <a:rPr lang="zh-HK" altLang="zh-HK" sz="1600" kern="1200" dirty="0">
                          <a:solidFill>
                            <a:schemeClr val="dk1"/>
                          </a:solidFill>
                          <a:effectLst/>
                          <a:latin typeface="+mn-lt"/>
                          <a:ea typeface="+mn-ea"/>
                          <a:cs typeface="+mn-cs"/>
                        </a:rPr>
                        <a:t>間，</a:t>
                      </a:r>
                      <a:r>
                        <a:rPr lang="zh-TW" altLang="zh-HK" sz="1600" kern="1200" dirty="0">
                          <a:solidFill>
                            <a:schemeClr val="dk1"/>
                          </a:solidFill>
                          <a:effectLst/>
                          <a:latin typeface="+mn-lt"/>
                          <a:ea typeface="+mn-ea"/>
                          <a:cs typeface="+mn-cs"/>
                        </a:rPr>
                        <a:t>畢昇發明活字印刷</a:t>
                      </a:r>
                      <a:r>
                        <a:rPr lang="zh-HK" altLang="zh-HK" sz="1600" kern="1200" dirty="0">
                          <a:solidFill>
                            <a:schemeClr val="dk1"/>
                          </a:solidFill>
                          <a:effectLst/>
                          <a:latin typeface="+mn-lt"/>
                          <a:ea typeface="+mn-ea"/>
                          <a:cs typeface="+mn-cs"/>
                        </a:rPr>
                        <a:t>。</a:t>
                      </a:r>
                      <a:r>
                        <a:rPr lang="en-US" altLang="zh-HK" sz="1600" kern="1200" dirty="0">
                          <a:solidFill>
                            <a:schemeClr val="dk1"/>
                          </a:solidFill>
                          <a:effectLst/>
                          <a:latin typeface="+mn-lt"/>
                          <a:ea typeface="+mn-ea"/>
                          <a:cs typeface="+mn-cs"/>
                        </a:rPr>
                        <a:t>(At around 1041-1048, movable-type printing was invented by Bi Sheng</a:t>
                      </a:r>
                      <a:r>
                        <a:rPr lang="en-US" altLang="zh-HK" sz="1600" kern="1200" dirty="0" smtClean="0">
                          <a:solidFill>
                            <a:schemeClr val="dk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HK" sz="1600" kern="1200" dirty="0" smtClean="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K" sz="1600" kern="1200" dirty="0" smtClean="0">
                          <a:solidFill>
                            <a:schemeClr val="dk1"/>
                          </a:solidFill>
                          <a:effectLst/>
                          <a:latin typeface="+mn-lt"/>
                          <a:ea typeface="+mn-ea"/>
                          <a:cs typeface="+mn-cs"/>
                        </a:rPr>
                        <a:t> (</a:t>
                      </a:r>
                      <a:r>
                        <a:rPr lang="zh-HK" altLang="zh-HK" sz="1600" kern="1200" dirty="0" smtClean="0">
                          <a:solidFill>
                            <a:schemeClr val="dk1"/>
                          </a:solidFill>
                          <a:effectLst/>
                          <a:latin typeface="+mn-lt"/>
                          <a:ea typeface="+mn-ea"/>
                          <a:cs typeface="+mn-cs"/>
                        </a:rPr>
                        <a:t>請觀看 </a:t>
                      </a:r>
                      <a:r>
                        <a:rPr lang="en-US" altLang="zh-HK" sz="1600" kern="1200" dirty="0" smtClean="0">
                          <a:solidFill>
                            <a:schemeClr val="dk1"/>
                          </a:solidFill>
                          <a:effectLst/>
                          <a:latin typeface="+mn-lt"/>
                          <a:ea typeface="+mn-ea"/>
                          <a:cs typeface="+mn-cs"/>
                        </a:rPr>
                        <a:t>Please view 7:15-9:21)</a:t>
                      </a:r>
                      <a:r>
                        <a:rPr lang="en-US" altLang="zh-HK" sz="1600" dirty="0" smtClean="0">
                          <a:effectLst/>
                        </a:rPr>
                        <a:t> </a:t>
                      </a:r>
                      <a:r>
                        <a:rPr lang="en-US" altLang="zh-HK" sz="1600" kern="1200" dirty="0" smtClean="0">
                          <a:solidFill>
                            <a:schemeClr val="dk1"/>
                          </a:solidFill>
                          <a:effectLst/>
                          <a:latin typeface="+mn-lt"/>
                          <a:ea typeface="+mn-ea"/>
                          <a:cs typeface="+mn-cs"/>
                        </a:rPr>
                        <a:t> </a:t>
                      </a:r>
                      <a:endParaRPr lang="zh-TW" altLang="zh-HK" sz="1600" kern="1200" dirty="0">
                        <a:solidFill>
                          <a:schemeClr val="dk1"/>
                        </a:solidFill>
                        <a:effectLst/>
                        <a:latin typeface="+mn-lt"/>
                        <a:ea typeface="+mn-ea"/>
                        <a:cs typeface="+mn-cs"/>
                      </a:endParaRPr>
                    </a:p>
                    <a:p>
                      <a:r>
                        <a:rPr lang="en-US" altLang="zh-HK" sz="1600" u="sng" kern="1200" dirty="0">
                          <a:solidFill>
                            <a:schemeClr val="dk1"/>
                          </a:solidFill>
                          <a:effectLst/>
                          <a:latin typeface="+mn-lt"/>
                          <a:ea typeface="+mn-ea"/>
                          <a:cs typeface="+mn-cs"/>
                          <a:hlinkClick r:id="rId2"/>
                        </a:rPr>
                        <a:t>https://emm.edcity.hk/media/%E5%8D%B0%E5%88%B7%E5%8F%A4%E8%88%87%E4%BB%8A%20(%E4%B8%AD%E3%80%81%E8%8B%B1%E6%96%87%E5%AD%97%E5%B9%95%E5%8F%AF%E4%BE%9B%E9%81%B8%E6%93%87)/0_xel5jwwf</a:t>
                      </a:r>
                      <a:endParaRPr lang="zh-TW" altLang="zh-HK" sz="1600" kern="1200" dirty="0">
                        <a:solidFill>
                          <a:schemeClr val="dk1"/>
                        </a:solidFill>
                        <a:effectLst/>
                        <a:latin typeface="+mn-lt"/>
                        <a:ea typeface="+mn-ea"/>
                        <a:cs typeface="+mn-cs"/>
                      </a:endParaRPr>
                    </a:p>
                    <a:p>
                      <a:r>
                        <a:rPr lang="en-US" altLang="zh-HK" sz="1600" kern="1200" dirty="0">
                          <a:solidFill>
                            <a:schemeClr val="dk1"/>
                          </a:solidFill>
                          <a:effectLst/>
                          <a:latin typeface="+mn-lt"/>
                          <a:ea typeface="+mn-ea"/>
                          <a:cs typeface="+mn-cs"/>
                        </a:rPr>
                        <a:t> </a:t>
                      </a:r>
                      <a:endParaRPr lang="zh-TW" altLang="zh-HK" sz="1600" kern="1200" dirty="0">
                        <a:solidFill>
                          <a:schemeClr val="dk1"/>
                        </a:solidFill>
                        <a:effectLst/>
                        <a:latin typeface="+mn-lt"/>
                        <a:ea typeface="+mn-ea"/>
                        <a:cs typeface="+mn-cs"/>
                      </a:endParaRPr>
                    </a:p>
                    <a:p>
                      <a:r>
                        <a:rPr lang="en-US" altLang="zh-HK" sz="1600" kern="1200" dirty="0">
                          <a:solidFill>
                            <a:schemeClr val="dk1"/>
                          </a:solidFill>
                          <a:effectLst/>
                          <a:latin typeface="+mn-lt"/>
                          <a:ea typeface="+mn-ea"/>
                          <a:cs typeface="+mn-cs"/>
                        </a:rPr>
                        <a:t> </a:t>
                      </a:r>
                      <a:endParaRPr lang="zh-TW" altLang="zh-HK" sz="1600" kern="1200" dirty="0">
                        <a:solidFill>
                          <a:schemeClr val="dk1"/>
                        </a:solidFill>
                        <a:effectLst/>
                        <a:latin typeface="+mn-lt"/>
                        <a:ea typeface="+mn-ea"/>
                        <a:cs typeface="+mn-cs"/>
                      </a:endParaRPr>
                    </a:p>
                    <a:p>
                      <a:endParaRPr lang="zh-HK" alt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HK" sz="1600" kern="1200" dirty="0">
                          <a:solidFill>
                            <a:schemeClr val="dk1"/>
                          </a:solidFill>
                          <a:effectLst/>
                          <a:latin typeface="+mn-lt"/>
                          <a:ea typeface="+mn-ea"/>
                          <a:cs typeface="+mn-cs"/>
                        </a:rPr>
                        <a:t>公元</a:t>
                      </a:r>
                      <a:r>
                        <a:rPr lang="en-US" altLang="zh-HK" sz="1600" kern="1200" dirty="0">
                          <a:solidFill>
                            <a:schemeClr val="dk1"/>
                          </a:solidFill>
                          <a:effectLst/>
                          <a:latin typeface="+mn-lt"/>
                          <a:ea typeface="+mn-ea"/>
                          <a:cs typeface="+mn-cs"/>
                        </a:rPr>
                        <a:t>1455</a:t>
                      </a:r>
                      <a:r>
                        <a:rPr lang="zh-TW" altLang="zh-HK" sz="1600" kern="1200" dirty="0">
                          <a:solidFill>
                            <a:schemeClr val="dk1"/>
                          </a:solidFill>
                          <a:effectLst/>
                          <a:latin typeface="+mn-lt"/>
                          <a:ea typeface="+mn-ea"/>
                          <a:cs typeface="+mn-cs"/>
                        </a:rPr>
                        <a:t>年，約翰尼斯</a:t>
                      </a:r>
                      <a:r>
                        <a:rPr lang="en-US" altLang="zh-HK" sz="1600" kern="1200" dirty="0">
                          <a:solidFill>
                            <a:schemeClr val="dk1"/>
                          </a:solidFill>
                          <a:effectLst/>
                          <a:latin typeface="+mn-lt"/>
                          <a:ea typeface="+mn-ea"/>
                          <a:cs typeface="+mn-cs"/>
                        </a:rPr>
                        <a:t>·</a:t>
                      </a:r>
                      <a:r>
                        <a:rPr lang="zh-TW" altLang="zh-HK" sz="1600" kern="1200" dirty="0">
                          <a:solidFill>
                            <a:schemeClr val="dk1"/>
                          </a:solidFill>
                          <a:effectLst/>
                          <a:latin typeface="+mn-lt"/>
                          <a:ea typeface="+mn-ea"/>
                          <a:cs typeface="+mn-cs"/>
                        </a:rPr>
                        <a:t>谷騰堡</a:t>
                      </a:r>
                      <a:r>
                        <a:rPr lang="zh-HK" altLang="zh-HK" sz="1600" kern="1200" dirty="0">
                          <a:solidFill>
                            <a:schemeClr val="dk1"/>
                          </a:solidFill>
                          <a:effectLst/>
                          <a:latin typeface="+mn-lt"/>
                          <a:ea typeface="+mn-ea"/>
                          <a:cs typeface="+mn-cs"/>
                        </a:rPr>
                        <a:t>在</a:t>
                      </a:r>
                      <a:r>
                        <a:rPr lang="zh-TW" altLang="zh-HK" sz="1600" kern="1200" dirty="0">
                          <a:solidFill>
                            <a:schemeClr val="dk1"/>
                          </a:solidFill>
                          <a:effectLst/>
                          <a:latin typeface="+mn-lt"/>
                          <a:ea typeface="+mn-ea"/>
                          <a:cs typeface="+mn-cs"/>
                        </a:rPr>
                        <a:t>歐洲發明</a:t>
                      </a:r>
                      <a:r>
                        <a:rPr lang="zh-TW" altLang="en-US" sz="1600" kern="1200" dirty="0">
                          <a:solidFill>
                            <a:schemeClr val="dk1"/>
                          </a:solidFill>
                          <a:effectLst/>
                          <a:latin typeface="+mn-lt"/>
                          <a:ea typeface="+mn-ea"/>
                          <a:cs typeface="+mn-cs"/>
                        </a:rPr>
                        <a:t>活字印刷術</a:t>
                      </a:r>
                      <a:r>
                        <a:rPr lang="zh-TW" altLang="zh-HK" sz="1600" kern="1200" dirty="0">
                          <a:solidFill>
                            <a:schemeClr val="dk1"/>
                          </a:solidFill>
                          <a:effectLst/>
                          <a:latin typeface="+mn-lt"/>
                          <a:ea typeface="+mn-ea"/>
                          <a:cs typeface="+mn-cs"/>
                        </a:rPr>
                        <a:t>。</a:t>
                      </a:r>
                      <a:r>
                        <a:rPr lang="en-US" altLang="zh-HK" sz="1600" kern="1200" dirty="0">
                          <a:solidFill>
                            <a:schemeClr val="dk1"/>
                          </a:solidFill>
                          <a:effectLst/>
                          <a:latin typeface="+mn-lt"/>
                          <a:ea typeface="+mn-ea"/>
                          <a:cs typeface="+mn-cs"/>
                        </a:rPr>
                        <a:t>(In 1455, mechanical </a:t>
                      </a:r>
                      <a:r>
                        <a:rPr lang="en-US" altLang="zh-HK" sz="1600" u="none" strike="noStrike" kern="1200" dirty="0">
                          <a:solidFill>
                            <a:schemeClr val="dk1"/>
                          </a:solidFill>
                          <a:effectLst/>
                          <a:latin typeface="+mn-lt"/>
                          <a:ea typeface="+mn-ea"/>
                          <a:cs typeface="+mn-cs"/>
                        </a:rPr>
                        <a:t>movable type </a:t>
                      </a:r>
                      <a:r>
                        <a:rPr lang="en-US" altLang="zh-HK" sz="1600" kern="1200" dirty="0">
                          <a:solidFill>
                            <a:schemeClr val="dk1"/>
                          </a:solidFill>
                          <a:effectLst/>
                          <a:latin typeface="+mn-lt"/>
                          <a:ea typeface="+mn-ea"/>
                          <a:cs typeface="+mn-cs"/>
                        </a:rPr>
                        <a:t>printing press was invented by Johannes Gutenberg in Europe</a:t>
                      </a:r>
                      <a:r>
                        <a:rPr lang="en-US" altLang="zh-HK" sz="1600" kern="1200" dirty="0" smtClean="0">
                          <a:solidFill>
                            <a:schemeClr val="dk1"/>
                          </a:solidFill>
                          <a:effectLst/>
                          <a:latin typeface="+mn-lt"/>
                          <a:ea typeface="+mn-ea"/>
                          <a:cs typeface="+mn-cs"/>
                        </a:rPr>
                        <a:t>.)</a:t>
                      </a:r>
                      <a:r>
                        <a:rPr lang="en-US" altLang="zh-HK" sz="160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HK"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K" sz="1600" dirty="0" smtClean="0"/>
                        <a:t>(</a:t>
                      </a:r>
                      <a:r>
                        <a:rPr lang="zh-HK" altLang="en-US" sz="1600" dirty="0" smtClean="0"/>
                        <a:t>請觀看 </a:t>
                      </a:r>
                      <a:r>
                        <a:rPr lang="en-US" altLang="zh-HK" sz="1600" dirty="0" smtClean="0"/>
                        <a:t>Please view)</a:t>
                      </a:r>
                      <a:endParaRPr lang="zh-TW" altLang="zh-HK" sz="1600" kern="1200" dirty="0">
                        <a:solidFill>
                          <a:schemeClr val="dk1"/>
                        </a:solidFill>
                        <a:effectLst/>
                        <a:latin typeface="+mn-lt"/>
                        <a:ea typeface="+mn-ea"/>
                        <a:cs typeface="+mn-cs"/>
                      </a:endParaRPr>
                    </a:p>
                    <a:p>
                      <a:r>
                        <a:rPr lang="en-US" altLang="zh-HK" sz="1600" dirty="0">
                          <a:hlinkClick r:id="rId3"/>
                        </a:rPr>
                        <a:t>https://www.youtube.com/watch?app=desktop&amp;v=1kOmdSIpCm4</a:t>
                      </a:r>
                      <a:r>
                        <a:rPr lang="en-US" altLang="zh-HK" sz="1600" dirty="0"/>
                        <a:t> </a:t>
                      </a:r>
                    </a:p>
                    <a:p>
                      <a:endParaRPr lang="en-US" altLang="zh-HK" sz="1600" dirty="0"/>
                    </a:p>
                    <a:p>
                      <a:endParaRPr lang="en-US" altLang="zh-HK" sz="1600" dirty="0"/>
                    </a:p>
                    <a:p>
                      <a:endParaRPr lang="en-US" altLang="zh-HK" sz="1600" dirty="0"/>
                    </a:p>
                    <a:p>
                      <a:endParaRPr lang="en-US" altLang="zh-HK" sz="1600" dirty="0"/>
                    </a:p>
                    <a:p>
                      <a:endParaRPr lang="en-US" altLang="zh-HK" sz="1600" dirty="0"/>
                    </a:p>
                    <a:p>
                      <a:endParaRPr lang="en-US" altLang="zh-HK" sz="1600" dirty="0"/>
                    </a:p>
                    <a:p>
                      <a:endParaRPr lang="en-US" altLang="zh-HK" sz="1600" dirty="0"/>
                    </a:p>
                    <a:p>
                      <a:endParaRPr lang="en-US" altLang="zh-HK" sz="1600" dirty="0"/>
                    </a:p>
                    <a:p>
                      <a:endParaRPr lang="en-US" altLang="zh-HK" sz="1600" dirty="0"/>
                    </a:p>
                  </a:txBody>
                  <a:tcPr/>
                </a:tc>
                <a:extLst>
                  <a:ext uri="{0D108BD9-81ED-4DB2-BD59-A6C34878D82A}">
                    <a16:rowId xmlns:a16="http://schemas.microsoft.com/office/drawing/2014/main" val="4036264171"/>
                  </a:ext>
                </a:extLst>
              </a:tr>
            </a:tbl>
          </a:graphicData>
        </a:graphic>
      </p:graphicFrame>
      <p:pic>
        <p:nvPicPr>
          <p:cNvPr id="6" name="圖片 5">
            <a:extLst>
              <a:ext uri="{FF2B5EF4-FFF2-40B4-BE49-F238E27FC236}">
                <a16:creationId xmlns:a16="http://schemas.microsoft.com/office/drawing/2014/main" id="{2CED573D-0773-C6E3-2863-EFA5B0C51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3386" y="3995706"/>
            <a:ext cx="1216446" cy="1222925"/>
          </a:xfrm>
          <a:prstGeom prst="rect">
            <a:avLst/>
          </a:prstGeom>
        </p:spPr>
      </p:pic>
      <p:pic>
        <p:nvPicPr>
          <p:cNvPr id="11" name="圖片 10">
            <a:extLst>
              <a:ext uri="{FF2B5EF4-FFF2-40B4-BE49-F238E27FC236}">
                <a16:creationId xmlns:a16="http://schemas.microsoft.com/office/drawing/2014/main" id="{4035D133-22E1-2EF1-C0BA-A376BFD1FA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0061" y="4712677"/>
            <a:ext cx="1266887" cy="1266887"/>
          </a:xfrm>
          <a:prstGeom prst="rect">
            <a:avLst/>
          </a:prstGeom>
        </p:spPr>
      </p:pic>
      <p:sp>
        <p:nvSpPr>
          <p:cNvPr id="2" name="Slide Number Placeholder 1"/>
          <p:cNvSpPr>
            <a:spLocks noGrp="1"/>
          </p:cNvSpPr>
          <p:nvPr>
            <p:ph type="sldNum" sz="quarter" idx="12"/>
          </p:nvPr>
        </p:nvSpPr>
        <p:spPr/>
        <p:txBody>
          <a:bodyPr/>
          <a:lstStyle/>
          <a:p>
            <a:fld id="{2729EEE3-0DB2-A54F-A712-C3D8D0C1A6BC}" type="slidenum">
              <a:rPr kumimoji="1" lang="zh-HK" altLang="en-US" smtClean="0"/>
              <a:t>72</a:t>
            </a:fld>
            <a:endParaRPr kumimoji="1" lang="zh-HK" altLang="en-US"/>
          </a:p>
        </p:txBody>
      </p:sp>
    </p:spTree>
    <p:extLst>
      <p:ext uri="{BB962C8B-B14F-4D97-AF65-F5344CB8AC3E}">
        <p14:creationId xmlns:p14="http://schemas.microsoft.com/office/powerpoint/2010/main" val="192769572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79D46FA5-DD2C-3A84-3641-5D41F9CEAA1A}"/>
              </a:ext>
            </a:extLst>
          </p:cNvPr>
          <p:cNvSpPr>
            <a:spLocks noGrp="1"/>
          </p:cNvSpPr>
          <p:nvPr>
            <p:ph idx="1"/>
          </p:nvPr>
        </p:nvSpPr>
        <p:spPr>
          <a:xfrm>
            <a:off x="123092" y="244323"/>
            <a:ext cx="9170377" cy="490725"/>
          </a:xfrm>
        </p:spPr>
        <p:txBody>
          <a:bodyPr>
            <a:normAutofit/>
          </a:bodyPr>
          <a:lstStyle/>
          <a:p>
            <a:pPr marL="0" indent="0">
              <a:buNone/>
            </a:pPr>
            <a:r>
              <a:rPr lang="zh-HK" altLang="zh-HK" sz="2400" dirty="0"/>
              <a:t>根</a:t>
            </a:r>
            <a:r>
              <a:rPr lang="zh-TW" altLang="zh-HK" sz="2400" dirty="0"/>
              <a:t>據</a:t>
            </a:r>
            <a:r>
              <a:rPr lang="zh-HK" altLang="zh-HK" sz="2400" dirty="0"/>
              <a:t>資料一，回答題目。</a:t>
            </a:r>
            <a:r>
              <a:rPr lang="en-US" altLang="zh-HK" sz="2400" dirty="0"/>
              <a:t>(Study Source A, and answer the questions.)</a:t>
            </a:r>
          </a:p>
          <a:p>
            <a:pPr marL="0" indent="0">
              <a:buNone/>
            </a:pPr>
            <a:endParaRPr kumimoji="1" lang="zh-HK" altLang="en-US" dirty="0"/>
          </a:p>
        </p:txBody>
      </p:sp>
      <p:sp>
        <p:nvSpPr>
          <p:cNvPr id="4" name="文字方塊 3">
            <a:extLst>
              <a:ext uri="{FF2B5EF4-FFF2-40B4-BE49-F238E27FC236}">
                <a16:creationId xmlns:a16="http://schemas.microsoft.com/office/drawing/2014/main" id="{330E03E6-3AA3-654F-9B62-A7D089F36CE3}"/>
              </a:ext>
            </a:extLst>
          </p:cNvPr>
          <p:cNvSpPr txBox="1"/>
          <p:nvPr/>
        </p:nvSpPr>
        <p:spPr>
          <a:xfrm>
            <a:off x="3901584" y="1964634"/>
            <a:ext cx="939800" cy="461665"/>
          </a:xfrm>
          <a:prstGeom prst="rect">
            <a:avLst/>
          </a:prstGeom>
          <a:noFill/>
        </p:spPr>
        <p:txBody>
          <a:bodyPr wrap="square" rtlCol="0">
            <a:spAutoFit/>
          </a:bodyPr>
          <a:lstStyle/>
          <a:p>
            <a:r>
              <a:rPr lang="zh-TW" altLang="zh-HK" sz="2400" dirty="0">
                <a:solidFill>
                  <a:srgbClr val="FF0000"/>
                </a:solidFill>
              </a:rPr>
              <a:t>藝術</a:t>
            </a:r>
            <a:endParaRPr kumimoji="1" lang="zh-HK" altLang="en-US" sz="2400" dirty="0"/>
          </a:p>
        </p:txBody>
      </p:sp>
      <p:sp>
        <p:nvSpPr>
          <p:cNvPr id="5" name="文字方塊 4">
            <a:extLst>
              <a:ext uri="{FF2B5EF4-FFF2-40B4-BE49-F238E27FC236}">
                <a16:creationId xmlns:a16="http://schemas.microsoft.com/office/drawing/2014/main" id="{9671BD24-5C6D-70A4-3168-64251A945B8F}"/>
              </a:ext>
            </a:extLst>
          </p:cNvPr>
          <p:cNvSpPr txBox="1"/>
          <p:nvPr/>
        </p:nvSpPr>
        <p:spPr>
          <a:xfrm>
            <a:off x="5071084" y="1929234"/>
            <a:ext cx="1079500" cy="461665"/>
          </a:xfrm>
          <a:prstGeom prst="rect">
            <a:avLst/>
          </a:prstGeom>
          <a:noFill/>
        </p:spPr>
        <p:txBody>
          <a:bodyPr wrap="square" rtlCol="0">
            <a:spAutoFit/>
          </a:bodyPr>
          <a:lstStyle/>
          <a:p>
            <a:r>
              <a:rPr lang="zh-TW" altLang="zh-HK" sz="2400" dirty="0">
                <a:solidFill>
                  <a:srgbClr val="FF0000"/>
                </a:solidFill>
              </a:rPr>
              <a:t>文學</a:t>
            </a:r>
            <a:endParaRPr kumimoji="1" lang="zh-HK" altLang="en-US" sz="2400" dirty="0"/>
          </a:p>
        </p:txBody>
      </p:sp>
      <p:sp>
        <p:nvSpPr>
          <p:cNvPr id="6" name="文字方塊 5">
            <a:extLst>
              <a:ext uri="{FF2B5EF4-FFF2-40B4-BE49-F238E27FC236}">
                <a16:creationId xmlns:a16="http://schemas.microsoft.com/office/drawing/2014/main" id="{605E1AF5-768C-ACD4-8E87-9E7E11F84180}"/>
              </a:ext>
            </a:extLst>
          </p:cNvPr>
          <p:cNvSpPr txBox="1"/>
          <p:nvPr/>
        </p:nvSpPr>
        <p:spPr>
          <a:xfrm>
            <a:off x="6262686" y="1943587"/>
            <a:ext cx="809625" cy="461665"/>
          </a:xfrm>
          <a:prstGeom prst="rect">
            <a:avLst/>
          </a:prstGeom>
          <a:noFill/>
        </p:spPr>
        <p:txBody>
          <a:bodyPr wrap="square" rtlCol="0">
            <a:spAutoFit/>
          </a:bodyPr>
          <a:lstStyle/>
          <a:p>
            <a:r>
              <a:rPr lang="zh-HK" altLang="zh-HK" sz="2400" dirty="0">
                <a:solidFill>
                  <a:srgbClr val="FF0000"/>
                </a:solidFill>
              </a:rPr>
              <a:t>科技</a:t>
            </a:r>
            <a:endParaRPr kumimoji="1" lang="zh-HK" altLang="en-US" sz="2400" dirty="0"/>
          </a:p>
        </p:txBody>
      </p:sp>
      <p:sp>
        <p:nvSpPr>
          <p:cNvPr id="7" name="文字方塊 6">
            <a:extLst>
              <a:ext uri="{FF2B5EF4-FFF2-40B4-BE49-F238E27FC236}">
                <a16:creationId xmlns:a16="http://schemas.microsoft.com/office/drawing/2014/main" id="{7A5B88ED-62D7-5B8D-E251-C59D97C2D297}"/>
              </a:ext>
            </a:extLst>
          </p:cNvPr>
          <p:cNvSpPr txBox="1"/>
          <p:nvPr/>
        </p:nvSpPr>
        <p:spPr>
          <a:xfrm>
            <a:off x="2004890" y="2679332"/>
            <a:ext cx="584200" cy="461665"/>
          </a:xfrm>
          <a:prstGeom prst="rect">
            <a:avLst/>
          </a:prstGeom>
          <a:noFill/>
        </p:spPr>
        <p:txBody>
          <a:bodyPr wrap="square" rtlCol="0">
            <a:spAutoFit/>
          </a:bodyPr>
          <a:lstStyle/>
          <a:p>
            <a:r>
              <a:rPr lang="en-US" altLang="zh-HK" sz="2400" dirty="0">
                <a:solidFill>
                  <a:srgbClr val="FF0000"/>
                </a:solidFill>
              </a:rPr>
              <a:t>art</a:t>
            </a:r>
            <a:endParaRPr kumimoji="1" lang="zh-HK" altLang="en-US" sz="2400" dirty="0"/>
          </a:p>
        </p:txBody>
      </p:sp>
      <p:sp>
        <p:nvSpPr>
          <p:cNvPr id="8" name="文字方塊 7">
            <a:extLst>
              <a:ext uri="{FF2B5EF4-FFF2-40B4-BE49-F238E27FC236}">
                <a16:creationId xmlns:a16="http://schemas.microsoft.com/office/drawing/2014/main" id="{D72B273B-EA62-17FB-8F5A-4297B3BEA7FD}"/>
              </a:ext>
            </a:extLst>
          </p:cNvPr>
          <p:cNvSpPr txBox="1"/>
          <p:nvPr/>
        </p:nvSpPr>
        <p:spPr>
          <a:xfrm>
            <a:off x="2752967" y="2690788"/>
            <a:ext cx="1422400" cy="461665"/>
          </a:xfrm>
          <a:prstGeom prst="rect">
            <a:avLst/>
          </a:prstGeom>
          <a:noFill/>
        </p:spPr>
        <p:txBody>
          <a:bodyPr wrap="square" rtlCol="0">
            <a:spAutoFit/>
          </a:bodyPr>
          <a:lstStyle/>
          <a:p>
            <a:r>
              <a:rPr lang="en-US" altLang="zh-HK" sz="2400" dirty="0">
                <a:solidFill>
                  <a:srgbClr val="FF0000"/>
                </a:solidFill>
              </a:rPr>
              <a:t>literature</a:t>
            </a:r>
            <a:endParaRPr kumimoji="1" lang="zh-HK" altLang="en-US" sz="2400" dirty="0"/>
          </a:p>
        </p:txBody>
      </p:sp>
      <p:sp>
        <p:nvSpPr>
          <p:cNvPr id="9" name="文字方塊 8">
            <a:extLst>
              <a:ext uri="{FF2B5EF4-FFF2-40B4-BE49-F238E27FC236}">
                <a16:creationId xmlns:a16="http://schemas.microsoft.com/office/drawing/2014/main" id="{B5E86965-9028-91BB-054F-DA96F81F0626}"/>
              </a:ext>
            </a:extLst>
          </p:cNvPr>
          <p:cNvSpPr txBox="1"/>
          <p:nvPr/>
        </p:nvSpPr>
        <p:spPr>
          <a:xfrm>
            <a:off x="4743448" y="2672574"/>
            <a:ext cx="1558925" cy="461665"/>
          </a:xfrm>
          <a:prstGeom prst="rect">
            <a:avLst/>
          </a:prstGeom>
          <a:noFill/>
        </p:spPr>
        <p:txBody>
          <a:bodyPr wrap="square" rtlCol="0">
            <a:spAutoFit/>
          </a:bodyPr>
          <a:lstStyle/>
          <a:p>
            <a:r>
              <a:rPr lang="en-US" altLang="zh-HK" sz="2400" dirty="0">
                <a:solidFill>
                  <a:srgbClr val="FF0000"/>
                </a:solidFill>
              </a:rPr>
              <a:t>technology</a:t>
            </a:r>
            <a:endParaRPr kumimoji="1" lang="zh-HK" altLang="en-US" sz="2400" dirty="0"/>
          </a:p>
        </p:txBody>
      </p:sp>
      <p:sp>
        <p:nvSpPr>
          <p:cNvPr id="11" name="矩形 10">
            <a:extLst>
              <a:ext uri="{FF2B5EF4-FFF2-40B4-BE49-F238E27FC236}">
                <a16:creationId xmlns:a16="http://schemas.microsoft.com/office/drawing/2014/main" id="{3F3500F8-40FA-C38C-EBED-A7DE796BB6AF}"/>
              </a:ext>
            </a:extLst>
          </p:cNvPr>
          <p:cNvSpPr/>
          <p:nvPr/>
        </p:nvSpPr>
        <p:spPr>
          <a:xfrm>
            <a:off x="317009" y="4647980"/>
            <a:ext cx="8108950" cy="10541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10" name="文字方塊 9">
            <a:extLst>
              <a:ext uri="{FF2B5EF4-FFF2-40B4-BE49-F238E27FC236}">
                <a16:creationId xmlns:a16="http://schemas.microsoft.com/office/drawing/2014/main" id="{A468759B-563E-B0EC-DD68-E72FDC79D5BB}"/>
              </a:ext>
            </a:extLst>
          </p:cNvPr>
          <p:cNvSpPr txBox="1"/>
          <p:nvPr/>
        </p:nvSpPr>
        <p:spPr>
          <a:xfrm>
            <a:off x="325925" y="3470545"/>
            <a:ext cx="8232775" cy="2954655"/>
          </a:xfrm>
          <a:prstGeom prst="rect">
            <a:avLst/>
          </a:prstGeom>
          <a:noFill/>
        </p:spPr>
        <p:txBody>
          <a:bodyPr wrap="square" rtlCol="0">
            <a:spAutoFit/>
          </a:bodyPr>
          <a:lstStyle/>
          <a:p>
            <a:r>
              <a:rPr lang="en-US" altLang="zh-HK" sz="2400" dirty="0"/>
              <a:t>2. </a:t>
            </a:r>
            <a:r>
              <a:rPr lang="zh-HK" altLang="zh-HK" sz="2400" dirty="0"/>
              <a:t>發明活字印刷有何好</a:t>
            </a:r>
            <a:r>
              <a:rPr lang="zh-TW" altLang="zh-HK" sz="2400" dirty="0"/>
              <a:t>處</a:t>
            </a:r>
            <a:r>
              <a:rPr lang="zh-HK" altLang="zh-HK" sz="2400" dirty="0"/>
              <a:t>？試圈出答案。</a:t>
            </a:r>
            <a:r>
              <a:rPr lang="en-US" altLang="zh-HK" sz="2400" dirty="0"/>
              <a:t>(What was the advantage of the invention of movable-type printing? Circle your answer.) </a:t>
            </a:r>
            <a:endParaRPr lang="zh-TW" altLang="zh-HK" sz="2400" dirty="0"/>
          </a:p>
          <a:p>
            <a:r>
              <a:rPr lang="en-US" altLang="zh-HK" sz="2400" dirty="0"/>
              <a:t>A. </a:t>
            </a:r>
            <a:r>
              <a:rPr lang="zh-TW" altLang="zh-HK" sz="2400" dirty="0"/>
              <a:t>對文學、知識及學說的傳播作出了傑出的貢獻</a:t>
            </a:r>
            <a:r>
              <a:rPr lang="en-US" altLang="zh-HK" sz="2400" dirty="0"/>
              <a:t>(To enhance the spread of literature, knowledge and thoughts, and have great contributions)</a:t>
            </a:r>
            <a:endParaRPr lang="zh-TW" altLang="zh-HK" sz="2400" dirty="0"/>
          </a:p>
          <a:p>
            <a:r>
              <a:rPr lang="en-US" altLang="zh-HK" sz="2400" dirty="0"/>
              <a:t>B. </a:t>
            </a:r>
            <a:r>
              <a:rPr lang="zh-HK" altLang="zh-HK" sz="2400" dirty="0"/>
              <a:t>促進經濟交流</a:t>
            </a:r>
            <a:r>
              <a:rPr lang="en-US" altLang="zh-HK" sz="2400" dirty="0"/>
              <a:t>(To promote economic exchanges) </a:t>
            </a:r>
            <a:endParaRPr lang="zh-TW" altLang="zh-HK" sz="2400" dirty="0"/>
          </a:p>
          <a:p>
            <a:endParaRPr kumimoji="1" lang="zh-HK" altLang="en-US" dirty="0"/>
          </a:p>
        </p:txBody>
      </p:sp>
      <p:sp>
        <p:nvSpPr>
          <p:cNvPr id="2" name="文字方塊 1">
            <a:extLst>
              <a:ext uri="{FF2B5EF4-FFF2-40B4-BE49-F238E27FC236}">
                <a16:creationId xmlns:a16="http://schemas.microsoft.com/office/drawing/2014/main" id="{C590F434-D1FF-EC9C-4C4B-4F5C416108E5}"/>
              </a:ext>
            </a:extLst>
          </p:cNvPr>
          <p:cNvSpPr txBox="1"/>
          <p:nvPr/>
        </p:nvSpPr>
        <p:spPr>
          <a:xfrm>
            <a:off x="184638" y="899341"/>
            <a:ext cx="8515350" cy="2585323"/>
          </a:xfrm>
          <a:prstGeom prst="rect">
            <a:avLst/>
          </a:prstGeom>
          <a:noFill/>
        </p:spPr>
        <p:txBody>
          <a:bodyPr wrap="square" rtlCol="0">
            <a:spAutoFit/>
          </a:bodyPr>
          <a:lstStyle/>
          <a:p>
            <a:r>
              <a:rPr lang="en-US" altLang="zh-HK" sz="2400" dirty="0"/>
              <a:t>1. </a:t>
            </a:r>
            <a:r>
              <a:rPr lang="zh-HK" altLang="zh-HK" sz="2400" dirty="0"/>
              <a:t>填充：</a:t>
            </a:r>
            <a:r>
              <a:rPr lang="zh-TW" altLang="zh-HK" sz="2400" dirty="0"/>
              <a:t>「中國的文藝復興」與「歐洲的文藝復興」有何相似的地方？</a:t>
            </a:r>
            <a:r>
              <a:rPr lang="en-US" altLang="zh-HK" sz="2400" dirty="0"/>
              <a:t>(Fill in the blanks: What were the similarities between the Renaissance in China and Europe?)</a:t>
            </a:r>
            <a:endParaRPr lang="zh-TW" altLang="zh-HK" sz="2400" dirty="0"/>
          </a:p>
          <a:p>
            <a:r>
              <a:rPr lang="zh-TW" altLang="zh-HK" sz="2400" dirty="0"/>
              <a:t>宋朝及歐洲文</a:t>
            </a:r>
            <a:r>
              <a:rPr lang="zh-HK" altLang="zh-HK" sz="2400" dirty="0"/>
              <a:t>藝</a:t>
            </a:r>
            <a:r>
              <a:rPr lang="zh-TW" altLang="zh-HK" sz="2400" dirty="0"/>
              <a:t>復興是一個</a:t>
            </a:r>
            <a:r>
              <a:rPr lang="en-US" altLang="zh-TW" sz="2400" dirty="0"/>
              <a:t>_____</a:t>
            </a:r>
            <a:r>
              <a:rPr lang="zh-TW" altLang="zh-HK" sz="2400" dirty="0"/>
              <a:t>、</a:t>
            </a:r>
            <a:r>
              <a:rPr lang="en-US" altLang="zh-TW" sz="2400" dirty="0"/>
              <a:t> _____</a:t>
            </a:r>
            <a:r>
              <a:rPr lang="zh-HK" altLang="zh-HK" sz="2400" dirty="0"/>
              <a:t>和</a:t>
            </a:r>
            <a:r>
              <a:rPr lang="en-US" altLang="zh-HK" sz="2400" dirty="0"/>
              <a:t>______</a:t>
            </a:r>
            <a:r>
              <a:rPr lang="zh-TW" altLang="zh-HK" sz="2400" dirty="0"/>
              <a:t>興盛的時代。</a:t>
            </a:r>
            <a:r>
              <a:rPr lang="en-US" altLang="zh-HK" sz="2400" dirty="0"/>
              <a:t>(The Song Dynasty and the Renaissance in Europe were the eras during which ____,</a:t>
            </a:r>
            <a:r>
              <a:rPr lang="en-US" altLang="zh-HK" sz="2400" dirty="0">
                <a:solidFill>
                  <a:srgbClr val="FF0000"/>
                </a:solidFill>
              </a:rPr>
              <a:t> </a:t>
            </a:r>
            <a:r>
              <a:rPr lang="en-US" altLang="zh-HK" sz="2400" dirty="0"/>
              <a:t>_________ and</a:t>
            </a:r>
            <a:r>
              <a:rPr lang="en-US" altLang="zh-HK" sz="2400" dirty="0">
                <a:solidFill>
                  <a:srgbClr val="FF0000"/>
                </a:solidFill>
              </a:rPr>
              <a:t> </a:t>
            </a:r>
            <a:r>
              <a:rPr lang="en-US" altLang="zh-HK" sz="2400" dirty="0"/>
              <a:t>___________ flourished.)</a:t>
            </a:r>
            <a:endParaRPr lang="zh-TW" altLang="zh-HK" sz="2400" dirty="0"/>
          </a:p>
          <a:p>
            <a:endParaRPr kumimoji="1" lang="zh-HK" altLang="en-US" dirty="0"/>
          </a:p>
        </p:txBody>
      </p:sp>
      <p:sp>
        <p:nvSpPr>
          <p:cNvPr id="12" name="Slide Number Placeholder 11"/>
          <p:cNvSpPr>
            <a:spLocks noGrp="1"/>
          </p:cNvSpPr>
          <p:nvPr>
            <p:ph type="sldNum" sz="quarter" idx="12"/>
          </p:nvPr>
        </p:nvSpPr>
        <p:spPr/>
        <p:txBody>
          <a:bodyPr/>
          <a:lstStyle/>
          <a:p>
            <a:fld id="{2729EEE3-0DB2-A54F-A712-C3D8D0C1A6BC}" type="slidenum">
              <a:rPr kumimoji="1" lang="zh-HK" altLang="en-US" smtClean="0"/>
              <a:t>73</a:t>
            </a:fld>
            <a:endParaRPr kumimoji="1" lang="zh-HK" altLang="en-US"/>
          </a:p>
        </p:txBody>
      </p:sp>
    </p:spTree>
    <p:extLst>
      <p:ext uri="{BB962C8B-B14F-4D97-AF65-F5344CB8AC3E}">
        <p14:creationId xmlns:p14="http://schemas.microsoft.com/office/powerpoint/2010/main" val="176618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1" grpId="0" animBg="1"/>
      <p:bldP spid="10" grpId="0"/>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8A715FA-E9F0-CA98-EFA5-BE63623D30BE}"/>
              </a:ext>
            </a:extLst>
          </p:cNvPr>
          <p:cNvSpPr>
            <a:spLocks noGrp="1"/>
          </p:cNvSpPr>
          <p:nvPr>
            <p:ph type="title"/>
          </p:nvPr>
        </p:nvSpPr>
        <p:spPr/>
        <p:txBody>
          <a:bodyPr/>
          <a:lstStyle/>
          <a:p>
            <a:r>
              <a:rPr lang="zh-HK" altLang="zh-HK" sz="3200" b="1" dirty="0"/>
              <a:t>小總結</a:t>
            </a:r>
            <a:r>
              <a:rPr lang="en-US" altLang="zh-HK" sz="3200" b="1" dirty="0"/>
              <a:t>(A short summary)</a:t>
            </a:r>
            <a:endParaRPr kumimoji="1" lang="zh-HK" altLang="en-US" dirty="0"/>
          </a:p>
        </p:txBody>
      </p:sp>
      <p:sp>
        <p:nvSpPr>
          <p:cNvPr id="3" name="內容版面配置區 2">
            <a:extLst>
              <a:ext uri="{FF2B5EF4-FFF2-40B4-BE49-F238E27FC236}">
                <a16:creationId xmlns:a16="http://schemas.microsoft.com/office/drawing/2014/main" id="{9F038DBD-D36E-A6A8-AE1A-F6E7DAA5AA3A}"/>
              </a:ext>
            </a:extLst>
          </p:cNvPr>
          <p:cNvSpPr>
            <a:spLocks noGrp="1"/>
          </p:cNvSpPr>
          <p:nvPr>
            <p:ph idx="1"/>
          </p:nvPr>
        </p:nvSpPr>
        <p:spPr/>
        <p:txBody>
          <a:bodyPr/>
          <a:lstStyle/>
          <a:p>
            <a:pPr marL="0" indent="0">
              <a:buNone/>
            </a:pPr>
            <a:r>
              <a:rPr lang="zh-TW" altLang="zh-HK" dirty="0"/>
              <a:t>宋代被稱為「中國的文藝復興」，因為它與「歐洲的文藝復興」一樣，是</a:t>
            </a:r>
            <a:r>
              <a:rPr lang="zh-HK" altLang="zh-HK" dirty="0"/>
              <a:t>藝</a:t>
            </a:r>
            <a:r>
              <a:rPr lang="zh-TW" altLang="zh-HK" dirty="0"/>
              <a:t>術</a:t>
            </a:r>
            <a:r>
              <a:rPr lang="zh-HK" altLang="zh-HK" dirty="0"/>
              <a:t>、</a:t>
            </a:r>
            <a:r>
              <a:rPr lang="zh-TW" altLang="zh-HK" dirty="0"/>
              <a:t>科</a:t>
            </a:r>
            <a:r>
              <a:rPr lang="zh-HK" altLang="zh-HK" dirty="0"/>
              <a:t>技</a:t>
            </a:r>
            <a:r>
              <a:rPr lang="zh-TW" altLang="zh-HK" dirty="0"/>
              <a:t>和文化發達的時代。</a:t>
            </a:r>
            <a:r>
              <a:rPr lang="en-US" altLang="zh-HK" dirty="0"/>
              <a:t>(Song Dynasty was called by some as the “Chinese Renaissance” because of its similarities with the Renaissance in Europe. Both periods witnessed great achievements in art, technology and culture achievements.)</a:t>
            </a:r>
            <a:endParaRPr lang="zh-TW" altLang="zh-HK" dirty="0"/>
          </a:p>
          <a:p>
            <a:pPr marL="0" indent="0">
              <a:buNone/>
            </a:pPr>
            <a:endParaRPr kumimoji="1" lang="zh-HK" altLang="en-US" dirty="0"/>
          </a:p>
        </p:txBody>
      </p:sp>
      <p:sp>
        <p:nvSpPr>
          <p:cNvPr id="4" name="Slide Number Placeholder 3"/>
          <p:cNvSpPr>
            <a:spLocks noGrp="1"/>
          </p:cNvSpPr>
          <p:nvPr>
            <p:ph type="sldNum" sz="quarter" idx="12"/>
          </p:nvPr>
        </p:nvSpPr>
        <p:spPr/>
        <p:txBody>
          <a:bodyPr/>
          <a:lstStyle/>
          <a:p>
            <a:fld id="{2729EEE3-0DB2-A54F-A712-C3D8D0C1A6BC}" type="slidenum">
              <a:rPr kumimoji="1" lang="zh-HK" altLang="en-US" smtClean="0"/>
              <a:t>74</a:t>
            </a:fld>
            <a:endParaRPr kumimoji="1" lang="zh-HK" altLang="en-US"/>
          </a:p>
        </p:txBody>
      </p:sp>
    </p:spTree>
    <p:extLst>
      <p:ext uri="{BB962C8B-B14F-4D97-AF65-F5344CB8AC3E}">
        <p14:creationId xmlns:p14="http://schemas.microsoft.com/office/powerpoint/2010/main" val="314136361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1DE7D39B-4D37-449C-DC1E-2694B8531C1D}"/>
              </a:ext>
            </a:extLst>
          </p:cNvPr>
          <p:cNvSpPr>
            <a:spLocks noGrp="1"/>
          </p:cNvSpPr>
          <p:nvPr>
            <p:ph idx="1"/>
          </p:nvPr>
        </p:nvSpPr>
        <p:spPr>
          <a:xfrm>
            <a:off x="342900" y="261256"/>
            <a:ext cx="8440616" cy="6460219"/>
          </a:xfrm>
        </p:spPr>
        <p:txBody>
          <a:bodyPr>
            <a:normAutofit fontScale="85000" lnSpcReduction="20000"/>
          </a:bodyPr>
          <a:lstStyle/>
          <a:p>
            <a:pPr marL="0" indent="0">
              <a:lnSpc>
                <a:spcPct val="120000"/>
              </a:lnSpc>
              <a:spcBef>
                <a:spcPts val="0"/>
              </a:spcBef>
              <a:buNone/>
            </a:pPr>
            <a:r>
              <a:rPr lang="zh-TW" altLang="en-US" sz="2400" dirty="0"/>
              <a:t>本課題提供另外一個利用 </a:t>
            </a:r>
            <a:r>
              <a:rPr lang="en-US" altLang="zh-TW" sz="2400" dirty="0" err="1"/>
              <a:t>sutori</a:t>
            </a:r>
            <a:r>
              <a:rPr lang="en-US" altLang="zh-TW" sz="2400" dirty="0"/>
              <a:t> </a:t>
            </a:r>
            <a:r>
              <a:rPr lang="zh-TW" altLang="en-US" sz="2400" dirty="0"/>
              <a:t>製作的網上互動版，可供學生在家自習 </a:t>
            </a:r>
            <a:r>
              <a:rPr lang="en-US" altLang="zh-TW" sz="2400" dirty="0"/>
              <a:t>/ </a:t>
            </a:r>
            <a:r>
              <a:rPr lang="zh-TW" altLang="en-US" sz="2400" dirty="0"/>
              <a:t>溫習之用：</a:t>
            </a:r>
            <a:endParaRPr lang="en-US" altLang="zh-TW" sz="2400" dirty="0"/>
          </a:p>
          <a:p>
            <a:pPr marL="0" indent="0">
              <a:buNone/>
            </a:pPr>
            <a:r>
              <a:rPr lang="en-US" altLang="zh-HK" sz="2400" dirty="0"/>
              <a:t>Another online interactive version of this topic produced by </a:t>
            </a:r>
            <a:r>
              <a:rPr lang="en-US" altLang="zh-HK" sz="2400" dirty="0" err="1"/>
              <a:t>sutori</a:t>
            </a:r>
            <a:r>
              <a:rPr lang="en-US" altLang="zh-HK" sz="2400" dirty="0"/>
              <a:t> is offered to students’ for their self-learning or revision:</a:t>
            </a:r>
          </a:p>
          <a:p>
            <a:pPr>
              <a:spcBef>
                <a:spcPct val="0"/>
              </a:spcBef>
              <a:buFontTx/>
              <a:buNone/>
            </a:pPr>
            <a:endParaRPr lang="en-US" altLang="zh-HK" sz="2400" dirty="0"/>
          </a:p>
          <a:p>
            <a:pPr marL="0" indent="0">
              <a:buNone/>
            </a:pPr>
            <a:r>
              <a:rPr lang="zh-HK" altLang="en-US" sz="2400" dirty="0"/>
              <a:t>宋代的政治發展概況 </a:t>
            </a:r>
            <a:endParaRPr lang="en-US" altLang="zh-HK" sz="2400" dirty="0"/>
          </a:p>
          <a:p>
            <a:pPr marL="0" indent="0">
              <a:buNone/>
            </a:pPr>
            <a:r>
              <a:rPr lang="en-US" altLang="zh-HK" sz="2400" dirty="0"/>
              <a:t>An overview of the political development of the Song Dynasty</a:t>
            </a:r>
          </a:p>
          <a:p>
            <a:pPr marL="0" indent="0">
              <a:lnSpc>
                <a:spcPct val="120000"/>
              </a:lnSpc>
              <a:spcBef>
                <a:spcPts val="0"/>
              </a:spcBef>
              <a:buNone/>
            </a:pPr>
            <a:r>
              <a:rPr lang="en-US" altLang="zh-HK" sz="2400" dirty="0">
                <a:hlinkClick r:id="rId2"/>
              </a:rPr>
              <a:t>https://www.sutori.com/en/story/song-dai-de-zheng-zhi-fa-zhan-gai-kuang-an-overview-of-the-political--</a:t>
            </a:r>
            <a:r>
              <a:rPr lang="en-US" altLang="zh-HK" sz="2400" dirty="0" smtClean="0">
                <a:hlinkClick r:id="rId2"/>
              </a:rPr>
              <a:t>TRRaPFm9CB71FyreNwnqP7PZ</a:t>
            </a:r>
            <a:endParaRPr lang="en-US" altLang="zh-HK" sz="2400" dirty="0" smtClean="0"/>
          </a:p>
          <a:p>
            <a:pPr marL="0" indent="0">
              <a:buNone/>
            </a:pPr>
            <a:endParaRPr lang="en-US" altLang="zh-HK" sz="2400" dirty="0"/>
          </a:p>
          <a:p>
            <a:pPr>
              <a:spcBef>
                <a:spcPct val="0"/>
              </a:spcBef>
              <a:buFontTx/>
              <a:buNone/>
            </a:pPr>
            <a:r>
              <a:rPr lang="zh-TW" altLang="en-US" sz="2400" dirty="0"/>
              <a:t>二維碼：</a:t>
            </a:r>
            <a:endParaRPr lang="en-US" altLang="zh-TW" sz="2400" dirty="0"/>
          </a:p>
          <a:p>
            <a:pPr>
              <a:spcBef>
                <a:spcPct val="0"/>
              </a:spcBef>
              <a:buFontTx/>
              <a:buNone/>
            </a:pPr>
            <a:r>
              <a:rPr lang="en-US" altLang="zh-TW" sz="2400" dirty="0"/>
              <a:t>QR code</a:t>
            </a:r>
            <a:r>
              <a:rPr lang="zh-HK" altLang="en-US" sz="2400" dirty="0"/>
              <a:t> ：</a:t>
            </a:r>
            <a:endParaRPr lang="en-US" altLang="zh-HK" sz="2400" dirty="0"/>
          </a:p>
          <a:p>
            <a:pPr marL="0" indent="0">
              <a:buNone/>
            </a:pPr>
            <a:endParaRPr kumimoji="1" lang="en-US" altLang="zh-HK" sz="2000" dirty="0">
              <a:latin typeface="Kaiti SC" panose="02010600040101010101" pitchFamily="2" charset="-122"/>
              <a:ea typeface="Kaiti SC" panose="02010600040101010101" pitchFamily="2" charset="-122"/>
            </a:endParaRPr>
          </a:p>
          <a:p>
            <a:pPr marL="0" indent="0">
              <a:buNone/>
            </a:pPr>
            <a:endParaRPr kumimoji="1" lang="en-US" altLang="zh-HK" sz="2000" dirty="0">
              <a:latin typeface="Kaiti SC" panose="02010600040101010101" pitchFamily="2" charset="-122"/>
              <a:ea typeface="Kaiti SC" panose="02010600040101010101" pitchFamily="2" charset="-122"/>
            </a:endParaRPr>
          </a:p>
          <a:p>
            <a:pPr marL="0" indent="0">
              <a:buNone/>
            </a:pPr>
            <a:endParaRPr kumimoji="1" lang="en-US" altLang="zh-HK" sz="2000" dirty="0" smtClean="0">
              <a:latin typeface="Kaiti SC" panose="02010600040101010101" pitchFamily="2" charset="-122"/>
              <a:ea typeface="Kaiti SC" panose="02010600040101010101" pitchFamily="2" charset="-122"/>
            </a:endParaRPr>
          </a:p>
          <a:p>
            <a:pPr marL="0" indent="0">
              <a:buNone/>
            </a:pPr>
            <a:endParaRPr kumimoji="1" lang="en-US" altLang="zh-HK" sz="2000" dirty="0">
              <a:latin typeface="Kaiti SC" panose="02010600040101010101" pitchFamily="2" charset="-122"/>
              <a:ea typeface="Kaiti SC" panose="02010600040101010101" pitchFamily="2" charset="-122"/>
            </a:endParaRPr>
          </a:p>
          <a:p>
            <a:pPr marL="0" indent="0">
              <a:buNone/>
            </a:pPr>
            <a:endParaRPr kumimoji="1" lang="en-US" altLang="zh-HK" sz="2000" dirty="0">
              <a:latin typeface="Kaiti SC" panose="02010600040101010101" pitchFamily="2" charset="-122"/>
              <a:ea typeface="Kaiti SC" panose="02010600040101010101" pitchFamily="2" charset="-122"/>
            </a:endParaRPr>
          </a:p>
          <a:p>
            <a:pPr marL="0" indent="0">
              <a:buNone/>
            </a:pPr>
            <a:r>
              <a:rPr lang="zh-HK" altLang="zh-TW" sz="2400" dirty="0"/>
              <a:t>發佈日期：</a:t>
            </a:r>
            <a:endParaRPr lang="en-US" altLang="zh-HK" sz="2400" dirty="0"/>
          </a:p>
          <a:p>
            <a:pPr marL="0" indent="0">
              <a:buNone/>
            </a:pPr>
            <a:r>
              <a:rPr lang="en-US" altLang="zh-HK" sz="2400" dirty="0" smtClean="0"/>
              <a:t>Date </a:t>
            </a:r>
            <a:r>
              <a:rPr lang="en-US" altLang="zh-HK" sz="2400" dirty="0"/>
              <a:t>of issue:</a:t>
            </a:r>
          </a:p>
          <a:p>
            <a:pPr marL="0" indent="0">
              <a:buNone/>
            </a:pPr>
            <a:r>
              <a:rPr lang="en-US" altLang="zh-TW" sz="2400" dirty="0"/>
              <a:t>7/2022</a:t>
            </a:r>
            <a:endParaRPr lang="zh-TW" altLang="en-US" sz="2400" dirty="0"/>
          </a:p>
          <a:p>
            <a:pPr marL="0" indent="0">
              <a:buNone/>
            </a:pPr>
            <a:endParaRPr kumimoji="1" lang="zh-HK" altLang="en-US" sz="2000" dirty="0">
              <a:latin typeface="Kaiti SC" panose="02010600040101010101" pitchFamily="2" charset="-122"/>
              <a:ea typeface="Kaiti SC" panose="02010600040101010101" pitchFamily="2" charset="-122"/>
            </a:endParaRPr>
          </a:p>
        </p:txBody>
      </p:sp>
      <p:pic>
        <p:nvPicPr>
          <p:cNvPr id="4" name="圖片 3">
            <a:extLst>
              <a:ext uri="{FF2B5EF4-FFF2-40B4-BE49-F238E27FC236}">
                <a16:creationId xmlns:a16="http://schemas.microsoft.com/office/drawing/2014/main" id="{7C018B9B-449C-687D-5BDE-98DF0C5C572B}"/>
              </a:ext>
            </a:extLst>
          </p:cNvPr>
          <p:cNvPicPr>
            <a:picLocks noChangeAspect="1"/>
          </p:cNvPicPr>
          <p:nvPr/>
        </p:nvPicPr>
        <p:blipFill>
          <a:blip r:embed="rId3"/>
          <a:stretch>
            <a:fillRect/>
          </a:stretch>
        </p:blipFill>
        <p:spPr>
          <a:xfrm>
            <a:off x="413238" y="3736730"/>
            <a:ext cx="1261934" cy="1296389"/>
          </a:xfrm>
          <a:prstGeom prst="rect">
            <a:avLst/>
          </a:prstGeom>
        </p:spPr>
      </p:pic>
      <p:sp>
        <p:nvSpPr>
          <p:cNvPr id="2" name="Slide Number Placeholder 1"/>
          <p:cNvSpPr>
            <a:spLocks noGrp="1"/>
          </p:cNvSpPr>
          <p:nvPr>
            <p:ph type="sldNum" sz="quarter" idx="12"/>
          </p:nvPr>
        </p:nvSpPr>
        <p:spPr/>
        <p:txBody>
          <a:bodyPr/>
          <a:lstStyle/>
          <a:p>
            <a:fld id="{2729EEE3-0DB2-A54F-A712-C3D8D0C1A6BC}" type="slidenum">
              <a:rPr kumimoji="1" lang="zh-HK" altLang="en-US" smtClean="0"/>
              <a:t>75</a:t>
            </a:fld>
            <a:endParaRPr kumimoji="1" lang="zh-HK" altLang="en-US"/>
          </a:p>
        </p:txBody>
      </p:sp>
    </p:spTree>
    <p:extLst>
      <p:ext uri="{BB962C8B-B14F-4D97-AF65-F5344CB8AC3E}">
        <p14:creationId xmlns:p14="http://schemas.microsoft.com/office/powerpoint/2010/main" val="20511368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355B894-8E7C-BFE9-F5D0-AB8FD684D2EC}"/>
              </a:ext>
            </a:extLst>
          </p:cNvPr>
          <p:cNvSpPr>
            <a:spLocks noGrp="1"/>
          </p:cNvSpPr>
          <p:nvPr>
            <p:ph type="title"/>
          </p:nvPr>
        </p:nvSpPr>
        <p:spPr>
          <a:xfrm>
            <a:off x="171515" y="57026"/>
            <a:ext cx="8570892" cy="1046712"/>
          </a:xfrm>
        </p:spPr>
        <p:txBody>
          <a:bodyPr>
            <a:normAutofit fontScale="90000"/>
          </a:bodyPr>
          <a:lstStyle/>
          <a:p>
            <a:r>
              <a:rPr lang="zh-HK" altLang="zh-HK" sz="3600" b="1" dirty="0"/>
              <a:t>資料一：宋朝發展的時間線 </a:t>
            </a:r>
            <a:r>
              <a:rPr lang="en-US" altLang="zh-HK" sz="3600" b="1" dirty="0"/>
              <a:t>(Source A :</a:t>
            </a:r>
            <a:r>
              <a:rPr lang="en-US" altLang="zh-HK" sz="3600" dirty="0"/>
              <a:t> </a:t>
            </a:r>
            <a:r>
              <a:rPr lang="en-US" altLang="zh-HK" sz="3600" b="1" dirty="0"/>
              <a:t>Historical timeline of the Song Dynasty)</a:t>
            </a:r>
            <a:endParaRPr kumimoji="1" lang="zh-HK" altLang="en-US" sz="3600" dirty="0"/>
          </a:p>
        </p:txBody>
      </p:sp>
      <p:sp>
        <p:nvSpPr>
          <p:cNvPr id="12" name="文字方塊 11">
            <a:extLst>
              <a:ext uri="{FF2B5EF4-FFF2-40B4-BE49-F238E27FC236}">
                <a16:creationId xmlns:a16="http://schemas.microsoft.com/office/drawing/2014/main" id="{E107E740-C79B-7E5C-78AA-F08959754CD4}"/>
              </a:ext>
            </a:extLst>
          </p:cNvPr>
          <p:cNvSpPr txBox="1"/>
          <p:nvPr/>
        </p:nvSpPr>
        <p:spPr>
          <a:xfrm>
            <a:off x="6975390" y="1299601"/>
            <a:ext cx="1767016" cy="3354765"/>
          </a:xfrm>
          <a:prstGeom prst="rect">
            <a:avLst/>
          </a:prstGeom>
          <a:solidFill>
            <a:schemeClr val="bg1">
              <a:alpha val="45000"/>
            </a:schemeClr>
          </a:solidFill>
        </p:spPr>
        <p:txBody>
          <a:bodyPr wrap="square" rtlCol="0">
            <a:spAutoFit/>
          </a:bodyPr>
          <a:lstStyle/>
          <a:p>
            <a:r>
              <a:rPr kumimoji="1" lang="en-US" altLang="zh-HK" sz="1400" dirty="0"/>
              <a:t> </a:t>
            </a:r>
            <a:r>
              <a:rPr lang="en-US" altLang="zh-HK" sz="1400" dirty="0"/>
              <a:t>1. </a:t>
            </a:r>
            <a:r>
              <a:rPr lang="zh-HK" altLang="zh-HK" sz="1400" dirty="0"/>
              <a:t>以下哪個朝代的管治時間最長？</a:t>
            </a:r>
            <a:r>
              <a:rPr lang="zh-TW" altLang="zh-HK" sz="1400" dirty="0"/>
              <a:t>試圈出答案</a:t>
            </a:r>
            <a:r>
              <a:rPr lang="zh-HK" altLang="zh-HK" sz="1400" dirty="0"/>
              <a:t>。</a:t>
            </a:r>
            <a:r>
              <a:rPr lang="en-US" altLang="zh-HK" sz="1400" dirty="0"/>
              <a:t>(Which of the below dynasty had the longest rule? Circle your answer.)</a:t>
            </a:r>
            <a:endParaRPr lang="zh-TW" altLang="zh-HK" sz="1400" dirty="0"/>
          </a:p>
          <a:p>
            <a:r>
              <a:rPr kumimoji="1" lang="en-US" altLang="zh-HK" sz="1400" dirty="0"/>
              <a:t>A.</a:t>
            </a:r>
            <a:r>
              <a:rPr kumimoji="1" lang="zh-HK" altLang="en-US" sz="1400" dirty="0"/>
              <a:t>五代十國</a:t>
            </a:r>
            <a:r>
              <a:rPr kumimoji="1" lang="en-US" altLang="zh-HK" sz="1400" dirty="0"/>
              <a:t>(Five Dynasties and Ten Kingdoms)</a:t>
            </a:r>
          </a:p>
          <a:p>
            <a:r>
              <a:rPr kumimoji="1" lang="en-US" altLang="zh-HK" sz="1400" dirty="0"/>
              <a:t>B.</a:t>
            </a:r>
            <a:r>
              <a:rPr kumimoji="1" lang="zh-HK" altLang="en-US" sz="1400" dirty="0"/>
              <a:t>宋朝</a:t>
            </a:r>
            <a:r>
              <a:rPr kumimoji="1" lang="en-US" altLang="zh-HK" sz="1400" dirty="0"/>
              <a:t>(Song Dynasty)</a:t>
            </a:r>
          </a:p>
          <a:p>
            <a:r>
              <a:rPr kumimoji="1" lang="en-US" altLang="zh-HK" sz="1400" dirty="0"/>
              <a:t>C.</a:t>
            </a:r>
            <a:r>
              <a:rPr kumimoji="1" lang="zh-HK" altLang="en-US" sz="1400" dirty="0"/>
              <a:t>元朝</a:t>
            </a:r>
            <a:r>
              <a:rPr kumimoji="1" lang="en-US" altLang="zh-HK" sz="1400" dirty="0"/>
              <a:t>(Yuan Dynasty)</a:t>
            </a:r>
          </a:p>
          <a:p>
            <a:endParaRPr kumimoji="1" lang="en-US" altLang="zh-HK" sz="1400" dirty="0"/>
          </a:p>
          <a:p>
            <a:endParaRPr kumimoji="1" lang="en-US" altLang="zh-HK" sz="1400" dirty="0"/>
          </a:p>
          <a:p>
            <a:endParaRPr kumimoji="1" lang="en-US" altLang="zh-HK" sz="1400" dirty="0"/>
          </a:p>
          <a:p>
            <a:endParaRPr kumimoji="1" lang="zh-HK" altLang="en-US" sz="1600" dirty="0"/>
          </a:p>
        </p:txBody>
      </p:sp>
      <p:sp>
        <p:nvSpPr>
          <p:cNvPr id="21" name="文字方塊 20">
            <a:extLst>
              <a:ext uri="{FF2B5EF4-FFF2-40B4-BE49-F238E27FC236}">
                <a16:creationId xmlns:a16="http://schemas.microsoft.com/office/drawing/2014/main" id="{77CA772D-C761-54FF-E1EC-0ABED9169462}"/>
              </a:ext>
            </a:extLst>
          </p:cNvPr>
          <p:cNvSpPr txBox="1"/>
          <p:nvPr/>
        </p:nvSpPr>
        <p:spPr>
          <a:xfrm>
            <a:off x="4114800" y="2971800"/>
            <a:ext cx="65" cy="276999"/>
          </a:xfrm>
          <a:prstGeom prst="rect">
            <a:avLst/>
          </a:prstGeom>
          <a:noFill/>
        </p:spPr>
        <p:txBody>
          <a:bodyPr wrap="none" lIns="0" tIns="0" rIns="0" bIns="0" rtlCol="0">
            <a:spAutoFit/>
          </a:bodyPr>
          <a:lstStyle/>
          <a:p>
            <a:endParaRPr kumimoji="1" lang="zh-HK" altLang="en-US" dirty="0"/>
          </a:p>
        </p:txBody>
      </p:sp>
      <p:sp>
        <p:nvSpPr>
          <p:cNvPr id="8" name="文字方塊 7">
            <a:extLst>
              <a:ext uri="{FF2B5EF4-FFF2-40B4-BE49-F238E27FC236}">
                <a16:creationId xmlns:a16="http://schemas.microsoft.com/office/drawing/2014/main" id="{5F71B0DB-1C10-50A4-3370-7C8E0120BB02}"/>
              </a:ext>
            </a:extLst>
          </p:cNvPr>
          <p:cNvSpPr txBox="1"/>
          <p:nvPr/>
        </p:nvSpPr>
        <p:spPr>
          <a:xfrm>
            <a:off x="6960556" y="3834637"/>
            <a:ext cx="1655806" cy="1446550"/>
          </a:xfrm>
          <a:prstGeom prst="rect">
            <a:avLst/>
          </a:prstGeom>
          <a:noFill/>
        </p:spPr>
        <p:txBody>
          <a:bodyPr wrap="square" rtlCol="0">
            <a:spAutoFit/>
          </a:bodyPr>
          <a:lstStyle/>
          <a:p>
            <a:r>
              <a:rPr kumimoji="1" lang="en-US" altLang="zh-HK" sz="1400" dirty="0"/>
              <a:t>2.</a:t>
            </a:r>
            <a:r>
              <a:rPr lang="zh-HK" altLang="zh-HK" sz="1400" dirty="0"/>
              <a:t>宋朝分為</a:t>
            </a:r>
            <a:r>
              <a:rPr lang="en-US" altLang="zh-HK" sz="1400" dirty="0"/>
              <a:t>(Song Dynasty was divided into)</a:t>
            </a:r>
            <a:r>
              <a:rPr lang="zh-TW" altLang="zh-HK" sz="1400" dirty="0"/>
              <a:t> </a:t>
            </a:r>
            <a:r>
              <a:rPr lang="en-US" altLang="zh-TW" sz="1400" dirty="0"/>
              <a:t>:</a:t>
            </a:r>
          </a:p>
          <a:p>
            <a:endParaRPr lang="en-US" altLang="zh-TW" sz="1400" dirty="0"/>
          </a:p>
          <a:p>
            <a:endParaRPr lang="en-US" altLang="zh-TW" sz="1400" dirty="0"/>
          </a:p>
          <a:p>
            <a:endParaRPr kumimoji="1" lang="zh-HK" altLang="en-US" dirty="0"/>
          </a:p>
        </p:txBody>
      </p:sp>
      <p:sp>
        <p:nvSpPr>
          <p:cNvPr id="9" name="文字方塊 8">
            <a:extLst>
              <a:ext uri="{FF2B5EF4-FFF2-40B4-BE49-F238E27FC236}">
                <a16:creationId xmlns:a16="http://schemas.microsoft.com/office/drawing/2014/main" id="{66A5C7D0-933B-8A5D-E811-6148E2EF6601}"/>
              </a:ext>
            </a:extLst>
          </p:cNvPr>
          <p:cNvSpPr txBox="1"/>
          <p:nvPr/>
        </p:nvSpPr>
        <p:spPr>
          <a:xfrm>
            <a:off x="6975390" y="5453084"/>
            <a:ext cx="1902940" cy="1231106"/>
          </a:xfrm>
          <a:prstGeom prst="rect">
            <a:avLst/>
          </a:prstGeom>
          <a:noFill/>
        </p:spPr>
        <p:txBody>
          <a:bodyPr wrap="square" rtlCol="0">
            <a:spAutoFit/>
          </a:bodyPr>
          <a:lstStyle/>
          <a:p>
            <a:r>
              <a:rPr kumimoji="1" lang="en-US" altLang="zh-HK" sz="1400" dirty="0"/>
              <a:t>3.</a:t>
            </a:r>
            <a:r>
              <a:rPr kumimoji="1" lang="zh-HK" altLang="en-US" sz="1400" dirty="0"/>
              <a:t>宋朝共有</a:t>
            </a:r>
            <a:r>
              <a:rPr kumimoji="1" lang="en-US" altLang="zh-HK" sz="1400" dirty="0"/>
              <a:t>____</a:t>
            </a:r>
            <a:r>
              <a:rPr kumimoji="1" lang="zh-HK" altLang="en-US" sz="1400" dirty="0"/>
              <a:t>年。</a:t>
            </a:r>
            <a:r>
              <a:rPr kumimoji="1" lang="en-US" altLang="zh-HK" sz="1400" dirty="0"/>
              <a:t>(The Song Dynasty lasted for  _____                          years.)</a:t>
            </a:r>
            <a:endParaRPr kumimoji="1" lang="zh-HK" altLang="en-US" sz="1400" dirty="0"/>
          </a:p>
          <a:p>
            <a:endParaRPr kumimoji="1" lang="zh-HK" altLang="en-US" dirty="0"/>
          </a:p>
        </p:txBody>
      </p:sp>
      <p:sp>
        <p:nvSpPr>
          <p:cNvPr id="10" name="矩形 9">
            <a:extLst>
              <a:ext uri="{FF2B5EF4-FFF2-40B4-BE49-F238E27FC236}">
                <a16:creationId xmlns:a16="http://schemas.microsoft.com/office/drawing/2014/main" id="{BAAA033A-B413-7835-E0A7-F48D2FC0CE97}"/>
              </a:ext>
            </a:extLst>
          </p:cNvPr>
          <p:cNvSpPr/>
          <p:nvPr/>
        </p:nvSpPr>
        <p:spPr>
          <a:xfrm>
            <a:off x="6968447" y="3289386"/>
            <a:ext cx="1767016" cy="1977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11" name="文字方塊 10">
            <a:extLst>
              <a:ext uri="{FF2B5EF4-FFF2-40B4-BE49-F238E27FC236}">
                <a16:creationId xmlns:a16="http://schemas.microsoft.com/office/drawing/2014/main" id="{B9C8B986-090C-068A-4AFB-9E5D30E055D0}"/>
              </a:ext>
            </a:extLst>
          </p:cNvPr>
          <p:cNvSpPr txBox="1"/>
          <p:nvPr/>
        </p:nvSpPr>
        <p:spPr>
          <a:xfrm>
            <a:off x="6960556" y="4499338"/>
            <a:ext cx="2146300" cy="738664"/>
          </a:xfrm>
          <a:prstGeom prst="rect">
            <a:avLst/>
          </a:prstGeom>
          <a:noFill/>
        </p:spPr>
        <p:txBody>
          <a:bodyPr wrap="square" rtlCol="0">
            <a:spAutoFit/>
          </a:bodyPr>
          <a:lstStyle/>
          <a:p>
            <a:r>
              <a:rPr lang="zh-HK" altLang="zh-HK" sz="1400" dirty="0">
                <a:solidFill>
                  <a:srgbClr val="FF0000"/>
                </a:solidFill>
              </a:rPr>
              <a:t>北宋和南宋 </a:t>
            </a:r>
            <a:r>
              <a:rPr lang="en-US" altLang="zh-HK" sz="1400" dirty="0">
                <a:solidFill>
                  <a:srgbClr val="FF0000"/>
                </a:solidFill>
              </a:rPr>
              <a:t>(Northern Song Dynasty and Southern Song Dynasty)</a:t>
            </a:r>
            <a:r>
              <a:rPr lang="zh-TW" altLang="zh-HK" sz="1400" dirty="0">
                <a:solidFill>
                  <a:srgbClr val="FF0000"/>
                </a:solidFill>
              </a:rPr>
              <a:t> </a:t>
            </a:r>
            <a:endParaRPr kumimoji="1" lang="zh-HK" altLang="en-US" sz="1400" dirty="0">
              <a:solidFill>
                <a:srgbClr val="FF0000"/>
              </a:solidFill>
            </a:endParaRPr>
          </a:p>
        </p:txBody>
      </p:sp>
      <p:sp>
        <p:nvSpPr>
          <p:cNvPr id="13" name="文字方塊 12">
            <a:extLst>
              <a:ext uri="{FF2B5EF4-FFF2-40B4-BE49-F238E27FC236}">
                <a16:creationId xmlns:a16="http://schemas.microsoft.com/office/drawing/2014/main" id="{C576E797-E8D7-215B-CAC5-5C8324EB0B38}"/>
              </a:ext>
            </a:extLst>
          </p:cNvPr>
          <p:cNvSpPr txBox="1"/>
          <p:nvPr/>
        </p:nvSpPr>
        <p:spPr>
          <a:xfrm>
            <a:off x="7851955" y="5435502"/>
            <a:ext cx="685800" cy="307777"/>
          </a:xfrm>
          <a:prstGeom prst="rect">
            <a:avLst/>
          </a:prstGeom>
          <a:noFill/>
        </p:spPr>
        <p:txBody>
          <a:bodyPr wrap="square" rtlCol="0">
            <a:spAutoFit/>
          </a:bodyPr>
          <a:lstStyle/>
          <a:p>
            <a:r>
              <a:rPr kumimoji="1" lang="en-US" altLang="zh-HK" sz="1400" dirty="0">
                <a:solidFill>
                  <a:srgbClr val="FF0000"/>
                </a:solidFill>
              </a:rPr>
              <a:t>319</a:t>
            </a:r>
            <a:endParaRPr kumimoji="1" lang="zh-HK" altLang="en-US" sz="1400" dirty="0">
              <a:solidFill>
                <a:srgbClr val="FF0000"/>
              </a:solidFill>
            </a:endParaRPr>
          </a:p>
        </p:txBody>
      </p:sp>
      <p:sp>
        <p:nvSpPr>
          <p:cNvPr id="18" name="文字方塊 17">
            <a:extLst>
              <a:ext uri="{FF2B5EF4-FFF2-40B4-BE49-F238E27FC236}">
                <a16:creationId xmlns:a16="http://schemas.microsoft.com/office/drawing/2014/main" id="{3B0F3008-F8F3-6DC9-5FA9-961677B7AE6C}"/>
              </a:ext>
            </a:extLst>
          </p:cNvPr>
          <p:cNvSpPr txBox="1"/>
          <p:nvPr/>
        </p:nvSpPr>
        <p:spPr>
          <a:xfrm>
            <a:off x="7788459" y="5854862"/>
            <a:ext cx="685800" cy="307777"/>
          </a:xfrm>
          <a:prstGeom prst="rect">
            <a:avLst/>
          </a:prstGeom>
          <a:noFill/>
        </p:spPr>
        <p:txBody>
          <a:bodyPr wrap="square" rtlCol="0">
            <a:spAutoFit/>
          </a:bodyPr>
          <a:lstStyle/>
          <a:p>
            <a:r>
              <a:rPr kumimoji="1" lang="en-US" altLang="zh-HK" sz="1400" dirty="0">
                <a:solidFill>
                  <a:srgbClr val="FF0000"/>
                </a:solidFill>
              </a:rPr>
              <a:t>319</a:t>
            </a:r>
            <a:endParaRPr kumimoji="1" lang="zh-HK" altLang="en-US" sz="1400" dirty="0">
              <a:solidFill>
                <a:srgbClr val="FF0000"/>
              </a:solidFill>
            </a:endParaRPr>
          </a:p>
        </p:txBody>
      </p:sp>
      <p:pic>
        <p:nvPicPr>
          <p:cNvPr id="6" name="內容版面配置區 5">
            <a:extLst>
              <a:ext uri="{FF2B5EF4-FFF2-40B4-BE49-F238E27FC236}">
                <a16:creationId xmlns:a16="http://schemas.microsoft.com/office/drawing/2014/main" id="{5780D760-D576-DF7A-160D-3597C8AA026F}"/>
              </a:ext>
            </a:extLst>
          </p:cNvPr>
          <p:cNvPicPr>
            <a:picLocks noGrp="1" noChangeAspect="1"/>
          </p:cNvPicPr>
          <p:nvPr>
            <p:ph idx="1"/>
          </p:nvPr>
        </p:nvPicPr>
        <p:blipFill>
          <a:blip r:embed="rId2"/>
          <a:stretch>
            <a:fillRect/>
          </a:stretch>
        </p:blipFill>
        <p:spPr>
          <a:xfrm>
            <a:off x="84429" y="1177569"/>
            <a:ext cx="6600053" cy="3588462"/>
          </a:xfrm>
        </p:spPr>
      </p:pic>
      <p:sp>
        <p:nvSpPr>
          <p:cNvPr id="3" name="Slide Number Placeholder 2"/>
          <p:cNvSpPr>
            <a:spLocks noGrp="1"/>
          </p:cNvSpPr>
          <p:nvPr>
            <p:ph type="sldNum" sz="quarter" idx="12"/>
          </p:nvPr>
        </p:nvSpPr>
        <p:spPr/>
        <p:txBody>
          <a:bodyPr/>
          <a:lstStyle/>
          <a:p>
            <a:fld id="{2729EEE3-0DB2-A54F-A712-C3D8D0C1A6BC}" type="slidenum">
              <a:rPr kumimoji="1" lang="zh-HK" altLang="en-US" smtClean="0"/>
              <a:t>8</a:t>
            </a:fld>
            <a:endParaRPr kumimoji="1" lang="zh-HK" altLang="en-US"/>
          </a:p>
        </p:txBody>
      </p:sp>
    </p:spTree>
    <p:extLst>
      <p:ext uri="{BB962C8B-B14F-4D97-AF65-F5344CB8AC3E}">
        <p14:creationId xmlns:p14="http://schemas.microsoft.com/office/powerpoint/2010/main" val="34006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1"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P spid="9" grpId="0"/>
      <p:bldP spid="10" grpId="0" animBg="1"/>
      <p:bldP spid="11" grpId="0"/>
      <p:bldP spid="13" grpId="0"/>
      <p:bldP spid="1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6576563-31B6-9388-37B0-AFE386CA136F}"/>
              </a:ext>
            </a:extLst>
          </p:cNvPr>
          <p:cNvSpPr>
            <a:spLocks noGrp="1"/>
          </p:cNvSpPr>
          <p:nvPr>
            <p:ph type="title"/>
          </p:nvPr>
        </p:nvSpPr>
        <p:spPr>
          <a:xfrm>
            <a:off x="60016" y="43554"/>
            <a:ext cx="8944283" cy="997397"/>
          </a:xfrm>
        </p:spPr>
        <p:txBody>
          <a:bodyPr>
            <a:normAutofit fontScale="90000"/>
          </a:bodyPr>
          <a:lstStyle/>
          <a:p>
            <a:r>
              <a:rPr lang="zh-HK" altLang="zh-HK" sz="3600" b="1" dirty="0"/>
              <a:t>資料一：宋朝發展的時間線 </a:t>
            </a:r>
            <a:r>
              <a:rPr lang="en-US" altLang="zh-HK" sz="3600" b="1" dirty="0"/>
              <a:t>(Source A :</a:t>
            </a:r>
            <a:r>
              <a:rPr lang="en-US" altLang="zh-HK" sz="3600" dirty="0"/>
              <a:t> </a:t>
            </a:r>
            <a:r>
              <a:rPr lang="en-US" altLang="zh-HK" sz="3600" b="1" dirty="0"/>
              <a:t>Historical timeline of the Song Dynasty)</a:t>
            </a:r>
            <a:endParaRPr kumimoji="1" lang="zh-HK" altLang="en-US" sz="3600" dirty="0"/>
          </a:p>
        </p:txBody>
      </p:sp>
      <p:sp>
        <p:nvSpPr>
          <p:cNvPr id="11" name="文字方塊 10">
            <a:extLst>
              <a:ext uri="{FF2B5EF4-FFF2-40B4-BE49-F238E27FC236}">
                <a16:creationId xmlns:a16="http://schemas.microsoft.com/office/drawing/2014/main" id="{DABF8E16-5822-B038-F86B-990474D8F50F}"/>
              </a:ext>
            </a:extLst>
          </p:cNvPr>
          <p:cNvSpPr txBox="1"/>
          <p:nvPr/>
        </p:nvSpPr>
        <p:spPr>
          <a:xfrm>
            <a:off x="7549978" y="2228671"/>
            <a:ext cx="1594022" cy="369332"/>
          </a:xfrm>
          <a:prstGeom prst="rect">
            <a:avLst/>
          </a:prstGeom>
          <a:noFill/>
        </p:spPr>
        <p:txBody>
          <a:bodyPr wrap="square" rtlCol="0">
            <a:spAutoFit/>
          </a:bodyPr>
          <a:lstStyle/>
          <a:p>
            <a:endParaRPr lang="en-US" altLang="zh-HK" dirty="0"/>
          </a:p>
        </p:txBody>
      </p:sp>
      <p:sp>
        <p:nvSpPr>
          <p:cNvPr id="6" name="文字方塊 5">
            <a:extLst>
              <a:ext uri="{FF2B5EF4-FFF2-40B4-BE49-F238E27FC236}">
                <a16:creationId xmlns:a16="http://schemas.microsoft.com/office/drawing/2014/main" id="{CE06D4B9-312A-FE32-9B34-0C3C9EB48EAE}"/>
              </a:ext>
            </a:extLst>
          </p:cNvPr>
          <p:cNvSpPr txBox="1"/>
          <p:nvPr/>
        </p:nvSpPr>
        <p:spPr>
          <a:xfrm>
            <a:off x="7549978" y="3701125"/>
            <a:ext cx="1454322" cy="369332"/>
          </a:xfrm>
          <a:prstGeom prst="rect">
            <a:avLst/>
          </a:prstGeom>
          <a:noFill/>
        </p:spPr>
        <p:txBody>
          <a:bodyPr wrap="square" rtlCol="0">
            <a:spAutoFit/>
          </a:bodyPr>
          <a:lstStyle/>
          <a:p>
            <a:endParaRPr kumimoji="1" lang="en-US" altLang="zh-HK" dirty="0"/>
          </a:p>
        </p:txBody>
      </p:sp>
      <p:sp>
        <p:nvSpPr>
          <p:cNvPr id="3" name="文字方塊 2">
            <a:extLst>
              <a:ext uri="{FF2B5EF4-FFF2-40B4-BE49-F238E27FC236}">
                <a16:creationId xmlns:a16="http://schemas.microsoft.com/office/drawing/2014/main" id="{5DCA9A7A-F5D8-B30A-551C-4B634D3BA248}"/>
              </a:ext>
            </a:extLst>
          </p:cNvPr>
          <p:cNvSpPr txBox="1"/>
          <p:nvPr/>
        </p:nvSpPr>
        <p:spPr>
          <a:xfrm>
            <a:off x="6822891" y="1296064"/>
            <a:ext cx="1689100" cy="2539157"/>
          </a:xfrm>
          <a:prstGeom prst="rect">
            <a:avLst/>
          </a:prstGeom>
          <a:noFill/>
        </p:spPr>
        <p:txBody>
          <a:bodyPr wrap="square" rtlCol="0">
            <a:spAutoFit/>
          </a:bodyPr>
          <a:lstStyle/>
          <a:p>
            <a:r>
              <a:rPr lang="en-US" altLang="zh-HK" sz="1400" dirty="0"/>
              <a:t>4. </a:t>
            </a:r>
            <a:r>
              <a:rPr lang="zh-HK" altLang="zh-HK" sz="1400" dirty="0"/>
              <a:t>配對</a:t>
            </a:r>
            <a:r>
              <a:rPr lang="en-US" altLang="zh-HK" sz="1400" dirty="0"/>
              <a:t>(Matching)</a:t>
            </a:r>
          </a:p>
          <a:p>
            <a:endParaRPr lang="en-US" altLang="zh-TW" sz="1100" dirty="0"/>
          </a:p>
          <a:p>
            <a:r>
              <a:rPr lang="zh-TW" altLang="zh-HK" sz="1100" dirty="0"/>
              <a:t>趙匡胤</a:t>
            </a:r>
          </a:p>
          <a:p>
            <a:r>
              <a:rPr lang="en-US" altLang="zh-HK" sz="1100" dirty="0"/>
              <a:t>(Zhao                           </a:t>
            </a:r>
          </a:p>
          <a:p>
            <a:r>
              <a:rPr lang="en-US" altLang="zh-HK" sz="1100" dirty="0" err="1"/>
              <a:t>Kuangyin</a:t>
            </a:r>
            <a:r>
              <a:rPr lang="en-US" altLang="zh-HK" sz="1100" dirty="0"/>
              <a:t>) </a:t>
            </a:r>
          </a:p>
          <a:p>
            <a:endParaRPr lang="en-US" altLang="zh-TW" sz="1100" dirty="0"/>
          </a:p>
          <a:p>
            <a:endParaRPr lang="en-US" altLang="zh-TW" sz="1100" dirty="0"/>
          </a:p>
          <a:p>
            <a:endParaRPr lang="en-US" altLang="zh-TW" sz="1100" dirty="0"/>
          </a:p>
          <a:p>
            <a:r>
              <a:rPr lang="zh-HK" altLang="zh-HK" sz="1100" dirty="0"/>
              <a:t>趙構</a:t>
            </a:r>
            <a:endParaRPr lang="zh-TW" altLang="zh-HK" sz="1100" dirty="0"/>
          </a:p>
          <a:p>
            <a:r>
              <a:rPr lang="en-US" altLang="zh-HK" sz="1100" dirty="0"/>
              <a:t>(Zhao Gou)</a:t>
            </a:r>
            <a:r>
              <a:rPr lang="zh-TW" altLang="zh-HK" sz="1100" dirty="0"/>
              <a:t> </a:t>
            </a:r>
            <a:endParaRPr lang="en-US" altLang="zh-TW" sz="1100" dirty="0"/>
          </a:p>
          <a:p>
            <a:endParaRPr lang="en-US" altLang="zh-TW" sz="1400" dirty="0"/>
          </a:p>
          <a:p>
            <a:endParaRPr lang="zh-TW" altLang="zh-HK" sz="1400" dirty="0"/>
          </a:p>
          <a:p>
            <a:endParaRPr kumimoji="1" lang="zh-HK" altLang="en-US" dirty="0"/>
          </a:p>
        </p:txBody>
      </p:sp>
      <mc:AlternateContent xmlns:mc="http://schemas.openxmlformats.org/markup-compatibility/2006" xmlns:p14="http://schemas.microsoft.com/office/powerpoint/2010/main">
        <mc:Choice Requires="p14">
          <p:contentPart p14:bwMode="auto" r:id="rId2">
            <p14:nvContentPartPr>
              <p14:cNvPr id="12" name="筆跡 11">
                <a:extLst>
                  <a:ext uri="{FF2B5EF4-FFF2-40B4-BE49-F238E27FC236}">
                    <a16:creationId xmlns:a16="http://schemas.microsoft.com/office/drawing/2014/main" id="{C79E5655-3B71-DE23-0292-8DB1CB4A65AD}"/>
                  </a:ext>
                </a:extLst>
              </p14:cNvPr>
              <p14:cNvContentPartPr/>
              <p14:nvPr/>
            </p14:nvContentPartPr>
            <p14:xfrm>
              <a:off x="7692777" y="1993075"/>
              <a:ext cx="360" cy="360"/>
            </p14:xfrm>
          </p:contentPart>
        </mc:Choice>
        <mc:Fallback xmlns="">
          <p:pic>
            <p:nvPicPr>
              <p:cNvPr id="12" name="筆跡 11">
                <a:extLst>
                  <a:ext uri="{FF2B5EF4-FFF2-40B4-BE49-F238E27FC236}">
                    <a16:creationId xmlns:a16="http://schemas.microsoft.com/office/drawing/2014/main" id="{C79E5655-3B71-DE23-0292-8DB1CB4A65AD}"/>
                  </a:ext>
                </a:extLst>
              </p:cNvPr>
              <p:cNvPicPr/>
              <p:nvPr/>
            </p:nvPicPr>
            <p:blipFill>
              <a:blip r:embed="rId4"/>
              <a:stretch>
                <a:fillRect/>
              </a:stretch>
            </p:blipFill>
            <p:spPr>
              <a:xfrm>
                <a:off x="7656777" y="195707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筆跡 12">
                <a:extLst>
                  <a:ext uri="{FF2B5EF4-FFF2-40B4-BE49-F238E27FC236}">
                    <a16:creationId xmlns:a16="http://schemas.microsoft.com/office/drawing/2014/main" id="{E76223AC-ECED-9A88-BC68-6AF1A4BF82F9}"/>
                  </a:ext>
                </a:extLst>
              </p14:cNvPr>
              <p14:cNvContentPartPr/>
              <p14:nvPr/>
            </p14:nvContentPartPr>
            <p14:xfrm>
              <a:off x="7721688" y="2821398"/>
              <a:ext cx="360" cy="360"/>
            </p14:xfrm>
          </p:contentPart>
        </mc:Choice>
        <mc:Fallback xmlns="">
          <p:pic>
            <p:nvPicPr>
              <p:cNvPr id="13" name="筆跡 12">
                <a:extLst>
                  <a:ext uri="{FF2B5EF4-FFF2-40B4-BE49-F238E27FC236}">
                    <a16:creationId xmlns:a16="http://schemas.microsoft.com/office/drawing/2014/main" id="{E76223AC-ECED-9A88-BC68-6AF1A4BF82F9}"/>
                  </a:ext>
                </a:extLst>
              </p:cNvPr>
              <p:cNvPicPr/>
              <p:nvPr/>
            </p:nvPicPr>
            <p:blipFill>
              <a:blip r:embed="rId4"/>
              <a:stretch>
                <a:fillRect/>
              </a:stretch>
            </p:blipFill>
            <p:spPr>
              <a:xfrm>
                <a:off x="7685688" y="2785398"/>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筆跡 13">
                <a:extLst>
                  <a:ext uri="{FF2B5EF4-FFF2-40B4-BE49-F238E27FC236}">
                    <a16:creationId xmlns:a16="http://schemas.microsoft.com/office/drawing/2014/main" id="{CEFC9519-C3F2-671B-9FD8-2BE0F81C25F6}"/>
                  </a:ext>
                </a:extLst>
              </p14:cNvPr>
              <p14:cNvContentPartPr/>
              <p14:nvPr/>
            </p14:nvContentPartPr>
            <p14:xfrm>
              <a:off x="8143068" y="2859197"/>
              <a:ext cx="360" cy="360"/>
            </p14:xfrm>
          </p:contentPart>
        </mc:Choice>
        <mc:Fallback xmlns="">
          <p:pic>
            <p:nvPicPr>
              <p:cNvPr id="14" name="筆跡 13">
                <a:extLst>
                  <a:ext uri="{FF2B5EF4-FFF2-40B4-BE49-F238E27FC236}">
                    <a16:creationId xmlns:a16="http://schemas.microsoft.com/office/drawing/2014/main" id="{CEFC9519-C3F2-671B-9FD8-2BE0F81C25F6}"/>
                  </a:ext>
                </a:extLst>
              </p:cNvPr>
              <p:cNvPicPr/>
              <p:nvPr/>
            </p:nvPicPr>
            <p:blipFill>
              <a:blip r:embed="rId4"/>
              <a:stretch>
                <a:fillRect/>
              </a:stretch>
            </p:blipFill>
            <p:spPr>
              <a:xfrm>
                <a:off x="8107068" y="2823197"/>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筆跡 14">
                <a:extLst>
                  <a:ext uri="{FF2B5EF4-FFF2-40B4-BE49-F238E27FC236}">
                    <a16:creationId xmlns:a16="http://schemas.microsoft.com/office/drawing/2014/main" id="{EB12A7CA-9F6B-11FC-A027-DAE178B95A00}"/>
                  </a:ext>
                </a:extLst>
              </p14:cNvPr>
              <p14:cNvContentPartPr/>
              <p14:nvPr/>
            </p14:nvContentPartPr>
            <p14:xfrm>
              <a:off x="8175067" y="1966757"/>
              <a:ext cx="360" cy="360"/>
            </p14:xfrm>
          </p:contentPart>
        </mc:Choice>
        <mc:Fallback xmlns="">
          <p:pic>
            <p:nvPicPr>
              <p:cNvPr id="15" name="筆跡 14">
                <a:extLst>
                  <a:ext uri="{FF2B5EF4-FFF2-40B4-BE49-F238E27FC236}">
                    <a16:creationId xmlns:a16="http://schemas.microsoft.com/office/drawing/2014/main" id="{EB12A7CA-9F6B-11FC-A027-DAE178B95A00}"/>
                  </a:ext>
                </a:extLst>
              </p:cNvPr>
              <p:cNvPicPr/>
              <p:nvPr/>
            </p:nvPicPr>
            <p:blipFill>
              <a:blip r:embed="rId4"/>
              <a:stretch>
                <a:fillRect/>
              </a:stretch>
            </p:blipFill>
            <p:spPr>
              <a:xfrm>
                <a:off x="8139067" y="1930757"/>
                <a:ext cx="72000" cy="72000"/>
              </a:xfrm>
              <a:prstGeom prst="rect">
                <a:avLst/>
              </a:prstGeom>
            </p:spPr>
          </p:pic>
        </mc:Fallback>
      </mc:AlternateContent>
      <p:sp>
        <p:nvSpPr>
          <p:cNvPr id="16" name="文字方塊 15">
            <a:extLst>
              <a:ext uri="{FF2B5EF4-FFF2-40B4-BE49-F238E27FC236}">
                <a16:creationId xmlns:a16="http://schemas.microsoft.com/office/drawing/2014/main" id="{AAD7E7DF-B5B2-7262-B9AE-69281E34EF3A}"/>
              </a:ext>
            </a:extLst>
          </p:cNvPr>
          <p:cNvSpPr txBox="1"/>
          <p:nvPr/>
        </p:nvSpPr>
        <p:spPr>
          <a:xfrm>
            <a:off x="8203280" y="1586676"/>
            <a:ext cx="1016260" cy="938719"/>
          </a:xfrm>
          <a:prstGeom prst="rect">
            <a:avLst/>
          </a:prstGeom>
          <a:noFill/>
        </p:spPr>
        <p:txBody>
          <a:bodyPr wrap="square" rtlCol="0">
            <a:spAutoFit/>
          </a:bodyPr>
          <a:lstStyle/>
          <a:p>
            <a:r>
              <a:rPr lang="zh-HK" altLang="zh-HK" sz="1100" dirty="0"/>
              <a:t>建立南宋</a:t>
            </a:r>
            <a:r>
              <a:rPr lang="en-US" altLang="zh-HK" sz="1100" dirty="0"/>
              <a:t>(established the</a:t>
            </a:r>
          </a:p>
          <a:p>
            <a:r>
              <a:rPr lang="en-US" altLang="zh-HK" sz="1100" dirty="0"/>
              <a:t> Southern Song Dynasty)</a:t>
            </a:r>
            <a:r>
              <a:rPr lang="zh-TW" altLang="zh-HK" sz="1100" dirty="0"/>
              <a:t> </a:t>
            </a:r>
            <a:endParaRPr kumimoji="1" lang="zh-HK" altLang="en-US" sz="1100" dirty="0"/>
          </a:p>
        </p:txBody>
      </p:sp>
      <p:sp>
        <p:nvSpPr>
          <p:cNvPr id="17" name="文字方塊 16">
            <a:extLst>
              <a:ext uri="{FF2B5EF4-FFF2-40B4-BE49-F238E27FC236}">
                <a16:creationId xmlns:a16="http://schemas.microsoft.com/office/drawing/2014/main" id="{3C2452FF-D08C-B23E-7875-D7CC40E76186}"/>
              </a:ext>
            </a:extLst>
          </p:cNvPr>
          <p:cNvSpPr txBox="1"/>
          <p:nvPr/>
        </p:nvSpPr>
        <p:spPr>
          <a:xfrm>
            <a:off x="8166409" y="2626036"/>
            <a:ext cx="949233" cy="769441"/>
          </a:xfrm>
          <a:prstGeom prst="rect">
            <a:avLst/>
          </a:prstGeom>
          <a:noFill/>
        </p:spPr>
        <p:txBody>
          <a:bodyPr wrap="square" rtlCol="0">
            <a:spAutoFit/>
          </a:bodyPr>
          <a:lstStyle/>
          <a:p>
            <a:r>
              <a:rPr lang="zh-TW" altLang="zh-HK" sz="1100" dirty="0"/>
              <a:t>建立</a:t>
            </a:r>
            <a:r>
              <a:rPr lang="zh-HK" altLang="zh-HK" sz="1100" dirty="0"/>
              <a:t>北宋</a:t>
            </a:r>
            <a:r>
              <a:rPr lang="en-US" altLang="zh-HK" sz="1100" dirty="0"/>
              <a:t>(established the Northern Song Dynasty)</a:t>
            </a:r>
            <a:r>
              <a:rPr lang="zh-TW" altLang="zh-HK" sz="1100" dirty="0"/>
              <a:t> </a:t>
            </a:r>
            <a:endParaRPr kumimoji="1" lang="zh-HK" altLang="en-US" sz="1100" dirty="0"/>
          </a:p>
        </p:txBody>
      </p:sp>
      <p:cxnSp>
        <p:nvCxnSpPr>
          <p:cNvPr id="19" name="直線接點 18">
            <a:extLst>
              <a:ext uri="{FF2B5EF4-FFF2-40B4-BE49-F238E27FC236}">
                <a16:creationId xmlns:a16="http://schemas.microsoft.com/office/drawing/2014/main" id="{3D7518F2-E45A-CF69-706C-3E60565CB410}"/>
              </a:ext>
            </a:extLst>
          </p:cNvPr>
          <p:cNvCxnSpPr>
            <a:cxnSpLocks/>
          </p:cNvCxnSpPr>
          <p:nvPr/>
        </p:nvCxnSpPr>
        <p:spPr>
          <a:xfrm>
            <a:off x="7694148" y="1967117"/>
            <a:ext cx="449280" cy="89244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2" name="直線接點 21">
            <a:extLst>
              <a:ext uri="{FF2B5EF4-FFF2-40B4-BE49-F238E27FC236}">
                <a16:creationId xmlns:a16="http://schemas.microsoft.com/office/drawing/2014/main" id="{07D9D39B-9744-520A-3239-354F6F0916A1}"/>
              </a:ext>
            </a:extLst>
          </p:cNvPr>
          <p:cNvCxnSpPr>
            <a:cxnSpLocks/>
          </p:cNvCxnSpPr>
          <p:nvPr/>
        </p:nvCxnSpPr>
        <p:spPr>
          <a:xfrm flipV="1">
            <a:off x="7709477" y="1920678"/>
            <a:ext cx="474480" cy="90072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pic>
        <p:nvPicPr>
          <p:cNvPr id="18" name="內容版面配置區 5">
            <a:extLst>
              <a:ext uri="{FF2B5EF4-FFF2-40B4-BE49-F238E27FC236}">
                <a16:creationId xmlns:a16="http://schemas.microsoft.com/office/drawing/2014/main" id="{C2B7D3FF-7437-9DD5-299B-28CACFABEB00}"/>
              </a:ext>
            </a:extLst>
          </p:cNvPr>
          <p:cNvPicPr>
            <a:picLocks noChangeAspect="1"/>
          </p:cNvPicPr>
          <p:nvPr/>
        </p:nvPicPr>
        <p:blipFill>
          <a:blip r:embed="rId8"/>
          <a:stretch>
            <a:fillRect/>
          </a:stretch>
        </p:blipFill>
        <p:spPr>
          <a:xfrm>
            <a:off x="211881" y="1296064"/>
            <a:ext cx="6118701" cy="3872807"/>
          </a:xfrm>
          <a:prstGeom prst="rect">
            <a:avLst/>
          </a:prstGeom>
        </p:spPr>
      </p:pic>
      <p:sp>
        <p:nvSpPr>
          <p:cNvPr id="4" name="Slide Number Placeholder 3"/>
          <p:cNvSpPr>
            <a:spLocks noGrp="1"/>
          </p:cNvSpPr>
          <p:nvPr>
            <p:ph type="sldNum" sz="quarter" idx="12"/>
          </p:nvPr>
        </p:nvSpPr>
        <p:spPr/>
        <p:txBody>
          <a:bodyPr/>
          <a:lstStyle/>
          <a:p>
            <a:fld id="{2729EEE3-0DB2-A54F-A712-C3D8D0C1A6BC}" type="slidenum">
              <a:rPr kumimoji="1" lang="zh-HK" altLang="en-US" smtClean="0"/>
              <a:t>9</a:t>
            </a:fld>
            <a:endParaRPr kumimoji="1" lang="zh-HK" altLang="en-US"/>
          </a:p>
        </p:txBody>
      </p:sp>
    </p:spTree>
    <p:extLst>
      <p:ext uri="{BB962C8B-B14F-4D97-AF65-F5344CB8AC3E}">
        <p14:creationId xmlns:p14="http://schemas.microsoft.com/office/powerpoint/2010/main" val="116836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1692</TotalTime>
  <Words>9259</Words>
  <Application>Microsoft Office PowerPoint</Application>
  <PresentationFormat>On-screen Show (4:3)</PresentationFormat>
  <Paragraphs>715</Paragraphs>
  <Slides>75</Slides>
  <Notes>6</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75</vt:i4>
      </vt:variant>
    </vt:vector>
  </HeadingPairs>
  <TitlesOfParts>
    <vt:vector size="86" baseType="lpstr">
      <vt:lpstr>Kaiti SC</vt:lpstr>
      <vt:lpstr>新細明體</vt:lpstr>
      <vt:lpstr>DFKai-SB</vt:lpstr>
      <vt:lpstr>DFKai-SB</vt:lpstr>
      <vt:lpstr>Arial</vt:lpstr>
      <vt:lpstr>Calibri</vt:lpstr>
      <vt:lpstr>Calibri Light</vt:lpstr>
      <vt:lpstr>Symbol</vt:lpstr>
      <vt:lpstr>Times New Roman</vt:lpstr>
      <vt:lpstr>Office 佈景主題</vt:lpstr>
      <vt:lpstr>Bitmap Image</vt:lpstr>
      <vt:lpstr>中二級   中國歷史科 </vt:lpstr>
      <vt:lpstr>本節關鍵詞(Key Terms) </vt:lpstr>
      <vt:lpstr>本節關鍵詞(Key Terms)</vt:lpstr>
      <vt:lpstr>本節概要(Key Points of the Chapter)</vt:lpstr>
      <vt:lpstr>PowerPoint Presentation</vt:lpstr>
      <vt:lpstr>I.宋朝的發展概況 (An overview of the history of the Song Dynasty) </vt:lpstr>
      <vt:lpstr>資料一：宋朝發展的時間線 (Source A : Historical timeline of the Song Dynasty)</vt:lpstr>
      <vt:lpstr>資料一：宋朝發展的時間線 (Source A : Historical timeline of the Song Dynasty)</vt:lpstr>
      <vt:lpstr>資料一：宋朝發展的時間線 (Source A : Historical timeline of the Song Dynasty)</vt:lpstr>
      <vt:lpstr>PowerPoint Presentation</vt:lpstr>
      <vt:lpstr>資料二：後周時期的地圖(公元915-960年) (Source B : Map of Later Zhou Period)(915-960)</vt:lpstr>
      <vt:lpstr>資料三：北宋地圖(公元1111年)(Source C : The map of the Northern Song Dynasty)(1111)</vt:lpstr>
      <vt:lpstr>資料四：南宋地圖(公元1208年) (Source D: The map of the Southern Song Dynasty)(1208) </vt:lpstr>
      <vt:lpstr>資料五：元朝地圖(公元1330年) (Source E: The map of the Yuan Dynasty)(1330)</vt:lpstr>
      <vt:lpstr>PowerPoint Presentation</vt:lpstr>
      <vt:lpstr>小總結(A short summary) </vt:lpstr>
      <vt:lpstr>II. 宋朝的政治特色(Political characteristics of the Song Dynasty) </vt:lpstr>
      <vt:lpstr>A. 宋朝的政治概況(An overview of the political development of the Song Dynasty) </vt:lpstr>
      <vt:lpstr>資料一：陳橋兵變(Source A : Mutiny at Chen Bridge)</vt:lpstr>
      <vt:lpstr>資料二：雪夜訪普圖(Source B :Painting “Xue Ye Fang Pu Tu”)</vt:lpstr>
      <vt:lpstr>資料三：宋朝中央集權(Source C : Centralization of power of the Song Dynasty)</vt:lpstr>
      <vt:lpstr>資料四：蒙兀兒帝國的中央政府(Source D : The central government of the Mughal Empire)</vt:lpstr>
      <vt:lpstr>PowerPoint Presentation</vt:lpstr>
      <vt:lpstr>資料五：文人政治(Source E: Bureaucratic politic)</vt:lpstr>
      <vt:lpstr>資料六：甄選官員制度(Source F : Selection System of officials)</vt:lpstr>
      <vt:lpstr>PowerPoint Presentation</vt:lpstr>
      <vt:lpstr>資料七：宋代書院(Source G: Academies of the Song Dynasty)</vt:lpstr>
      <vt:lpstr>資料八：中古的歐洲大學(Source H: The universities of Europe in the Middle Ages)</vt:lpstr>
      <vt:lpstr>PowerPoint Presentation</vt:lpstr>
      <vt:lpstr>小總結(A short summary)</vt:lpstr>
      <vt:lpstr>B. 宋朝的政治改革(The political reforms in the Song Dynasty)</vt:lpstr>
      <vt:lpstr>資料九：北宋時間線 (Source I : Historical timeline of the Northern Song Dynasty)</vt:lpstr>
      <vt:lpstr>PowerPoint Presentation</vt:lpstr>
      <vt:lpstr>PowerPoint Presentation</vt:lpstr>
      <vt:lpstr>PowerPoint Presentation</vt:lpstr>
      <vt:lpstr>資料十：北宋財政收支的情況(Source J: Income and expenditure of the Northern Song Dynasty)</vt:lpstr>
      <vt:lpstr>資料十一：北宋冗兵和冗官的情況(Source K: redundant soldiers and officials of the Northern Song Dynasty) </vt:lpstr>
      <vt:lpstr>資料十二：宋朝軍力(Source L : Military power of the Song Dynasty)</vt:lpstr>
      <vt:lpstr>PowerPoint Presentation</vt:lpstr>
      <vt:lpstr>資料十三：范仲淹(Source M :Fan Zhongyan) </vt:lpstr>
      <vt:lpstr>資料十四：王安石(Source N: Wang Anshi)</vt:lpstr>
      <vt:lpstr>資料十五：司馬光(Source O: Sima Guang)</vt:lpstr>
      <vt:lpstr>PowerPoint Presentation</vt:lpstr>
      <vt:lpstr>資料十六：宋朝及蒙兀兒帝國的主要經濟改革(Source P: Main economic reforms of the Song Dynasty and the Mughal Empire) </vt:lpstr>
      <vt:lpstr>PowerPoint Presentation</vt:lpstr>
      <vt:lpstr>小總結(A short summary)</vt:lpstr>
      <vt:lpstr>課節四：宋朝與周邊民族的關係(The relationship between the Song Dynasty and other ethnic groups)</vt:lpstr>
      <vt:lpstr>資料一：宋朝建立及滅亡時間線(Source A : Historical timeline of the establishment and the downfall of the Song Dynasty) </vt:lpstr>
      <vt:lpstr>I. 外患與北宋滅亡(Foreign invasions and the downfall of the Northern Song Dynasty)</vt:lpstr>
      <vt:lpstr>資料三：北宋滅亡及南宋建立 (Source C: The downfall of the Northern Song Dynasty and the establishment of the Southern Song Dynasty)</vt:lpstr>
      <vt:lpstr>PowerPoint Presentation</vt:lpstr>
      <vt:lpstr>II. 外患與南宋(Foreign invasions and the Southern Song Dynasty) </vt:lpstr>
      <vt:lpstr>資料五：南宋與金(Source E: The Southern Song Dynasty and Jin) </vt:lpstr>
      <vt:lpstr>PowerPoint Presentation</vt:lpstr>
      <vt:lpstr>PowerPoint Presentation</vt:lpstr>
      <vt:lpstr>PowerPoint Presentation</vt:lpstr>
      <vt:lpstr>11. 課堂活動：角色扮演(Classroom activity: Role play) </vt:lpstr>
      <vt:lpstr>III. 外患與南宋滅亡(Foreign invasions and the downfall of the Southern Song Dynasty)</vt:lpstr>
      <vt:lpstr>PowerPoint Presentation</vt:lpstr>
      <vt:lpstr>PowerPoint Presentation</vt:lpstr>
      <vt:lpstr>小總結 A short summary</vt:lpstr>
      <vt:lpstr>宋朝與香港(The Song Dynasty and Hong Kong)</vt:lpstr>
      <vt:lpstr>資料一：原聖山附近考古文物(Source A: Archaeological Heritage of former Sacred Hill) </vt:lpstr>
      <vt:lpstr>資料二：宋皇臺站(Source B:Sung Wong Toi Station)</vt:lpstr>
      <vt:lpstr>2. 請在以下地圖圈出宋王臺公園的位置。(Please circle the Sung Wong Toi Garden in the below map.)</vt:lpstr>
      <vt:lpstr>資料三：宋元時代的古井(Source C: A stone well dated to the Song-Yuan period)</vt:lpstr>
      <vt:lpstr>4. 活動(Activity)</vt:lpstr>
      <vt:lpstr>PowerPoint Presentation</vt:lpstr>
      <vt:lpstr>小總結(A short summary)</vt:lpstr>
      <vt:lpstr>延伸活動(Extended Learning Activities)</vt:lpstr>
      <vt:lpstr>PowerPoint Presentation</vt:lpstr>
      <vt:lpstr>PowerPoint Presentation</vt:lpstr>
      <vt:lpstr>PowerPoint Presentation</vt:lpstr>
      <vt:lpstr>小總結(A short 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中二級   中國歷史科</dc:title>
  <dc:creator>LUI Kam Hung</dc:creator>
  <cp:lastModifiedBy>LO, Ka-yan</cp:lastModifiedBy>
  <cp:revision>47</cp:revision>
  <dcterms:created xsi:type="dcterms:W3CDTF">2022-06-06T04:13:25Z</dcterms:created>
  <dcterms:modified xsi:type="dcterms:W3CDTF">2022-08-02T01:41:03Z</dcterms:modified>
</cp:coreProperties>
</file>