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1"/>
  </p:notesMasterIdLst>
  <p:handoutMasterIdLst>
    <p:handoutMasterId r:id="rId22"/>
  </p:handoutMasterIdLst>
  <p:sldIdLst>
    <p:sldId id="257" r:id="rId2"/>
    <p:sldId id="461" r:id="rId3"/>
    <p:sldId id="502" r:id="rId4"/>
    <p:sldId id="503" r:id="rId5"/>
    <p:sldId id="504" r:id="rId6"/>
    <p:sldId id="491" r:id="rId7"/>
    <p:sldId id="492" r:id="rId8"/>
    <p:sldId id="499" r:id="rId9"/>
    <p:sldId id="500" r:id="rId10"/>
    <p:sldId id="480" r:id="rId11"/>
    <p:sldId id="481" r:id="rId12"/>
    <p:sldId id="493" r:id="rId13"/>
    <p:sldId id="482" r:id="rId14"/>
    <p:sldId id="494" r:id="rId15"/>
    <p:sldId id="484" r:id="rId16"/>
    <p:sldId id="485" r:id="rId17"/>
    <p:sldId id="486" r:id="rId18"/>
    <p:sldId id="487" r:id="rId19"/>
    <p:sldId id="501" r:id="rId20"/>
  </p:sldIdLst>
  <p:sldSz cx="9144000" cy="6858000" type="screen4x3"/>
  <p:notesSz cx="6797675" cy="9926638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7">
          <p15:clr>
            <a:srgbClr val="A4A3A4"/>
          </p15:clr>
        </p15:guide>
        <p15:guide id="2" pos="163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CCFF99"/>
    <a:srgbClr val="FFFFCC"/>
    <a:srgbClr val="FF0000"/>
    <a:srgbClr val="FF3399"/>
    <a:srgbClr val="00CC00"/>
    <a:srgbClr val="33CC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364" autoAdjust="0"/>
  </p:normalViewPr>
  <p:slideViewPr>
    <p:cSldViewPr>
      <p:cViewPr varScale="1">
        <p:scale>
          <a:sx n="83" d="100"/>
          <a:sy n="83" d="100"/>
        </p:scale>
        <p:origin x="960" y="90"/>
      </p:cViewPr>
      <p:guideLst>
        <p:guide orient="horz" pos="3407"/>
        <p:guide pos="1633"/>
      </p:guideLst>
    </p:cSldViewPr>
  </p:slideViewPr>
  <p:outlineViewPr>
    <p:cViewPr>
      <p:scale>
        <a:sx n="33" d="100"/>
        <a:sy n="33" d="100"/>
      </p:scale>
      <p:origin x="0" y="-953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4" d="100"/>
          <a:sy n="94" d="100"/>
        </p:scale>
        <p:origin x="1241" y="-1334"/>
      </p:cViewPr>
      <p:guideLst>
        <p:guide orient="horz" pos="3127"/>
        <p:guide pos="2141"/>
      </p:guideLst>
    </p:cSldViewPr>
  </p:notes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DCFFEFE5-B7E2-49EF-B579-6BA0304D713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C8D8AA6A-433D-42D7-A00E-C28CA3056C9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EEAE377A-29B0-4B9C-98D4-C38C0210422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971F4B36-D81A-4C41-9A60-360F9664529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/>
            </a:lvl1pPr>
          </a:lstStyle>
          <a:p>
            <a:fld id="{073A300D-B2E3-47BE-9A1D-17BDB8D7F9E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F020B9C5-DB6B-40A7-82C7-24204F110F3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9CC35369-2A1E-40DB-8E98-2CA77950209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4D9CC855-A584-4D63-8570-175D73808E7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0937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5">
            <a:extLst>
              <a:ext uri="{FF2B5EF4-FFF2-40B4-BE49-F238E27FC236}">
                <a16:creationId xmlns:a16="http://schemas.microsoft.com/office/drawing/2014/main" id="{E947CBBD-7FB4-45FB-B9A6-2DE1B5185AE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77888" y="4714875"/>
            <a:ext cx="50419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40966" name="Rectangle 6">
            <a:extLst>
              <a:ext uri="{FF2B5EF4-FFF2-40B4-BE49-F238E27FC236}">
                <a16:creationId xmlns:a16="http://schemas.microsoft.com/office/drawing/2014/main" id="{DB9ABC41-203A-40FB-827D-0C1BC9C5E01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5DF135C9-DD26-423D-A0A4-A96031FF19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/>
            </a:lvl1pPr>
          </a:lstStyle>
          <a:p>
            <a:fld id="{5D9EC2E2-6EDA-458C-9D7F-BF1D58DB2588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D0ED4F37-1C17-4DDD-8445-33FCD72B0F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D936761C-9E50-43AA-BB53-98CFE003A24E}" type="slidenum">
              <a:rPr lang="en-US" altLang="zh-TW"/>
              <a:pPr/>
              <a:t>1</a:t>
            </a:fld>
            <a:endParaRPr lang="en-US" altLang="zh-TW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19055733-E2A6-4E57-86B4-4E3E9F5A2B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C8370635-4395-4B83-9C62-5BEB664DC1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導論</a:t>
            </a:r>
          </a:p>
          <a:p>
            <a:pPr algn="just"/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本課節旨在幫助學生了解會計比率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計算不同會計比率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以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及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運用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這些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會計比率評估財務表現。學生亦</a:t>
            </a:r>
            <a:r>
              <a:rPr lang="zh-CN" altLang="en-US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會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理解運用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會計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比率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的限制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  <a:p>
            <a:pPr algn="just"/>
            <a:r>
              <a:rPr lang="en-US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TW" altLang="zh-HK" dirty="0"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已有知識</a:t>
            </a:r>
          </a:p>
          <a:p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學生對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損益表和財務狀況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表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應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有基本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認識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TW" altLang="zh-HK" dirty="0"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/>
            <a:r>
              <a:rPr lang="en-US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TW" altLang="zh-HK" dirty="0"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zh-TW" altLang="en-US" dirty="0" smtClean="0">
                <a:latin typeface="Arial" panose="020B0604020202020204" pitchFamily="34" charset="0"/>
              </a:rPr>
              <a:t>課時</a:t>
            </a:r>
          </a:p>
          <a:p>
            <a:r>
              <a:rPr lang="zh-TW" altLang="en-US" dirty="0" smtClean="0">
                <a:latin typeface="Arial" panose="020B0604020202020204" pitchFamily="34" charset="0"/>
              </a:rPr>
              <a:t>兩個課節，每課節四十分鐘</a:t>
            </a:r>
          </a:p>
          <a:p>
            <a:r>
              <a:rPr lang="en-US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TW" altLang="zh-HK" dirty="0"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內容</a:t>
            </a:r>
          </a:p>
          <a:p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第一課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節</a:t>
            </a:r>
            <a:r>
              <a:rPr lang="en-US" altLang="zh-TW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會計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比率的主要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類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別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及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其計算方法</a:t>
            </a:r>
          </a:p>
          <a:p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第二課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節</a:t>
            </a:r>
            <a:r>
              <a:rPr lang="en-US" altLang="zh-TW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運用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會計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比率評估財務表現</a:t>
            </a:r>
            <a:endParaRPr lang="en-US" altLang="zh-TW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0C4FA4C4-CC12-4EF5-A33F-1ED0A130F7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7156AC08-D86B-4F30-94B6-BE04AAD50468}" type="slidenum">
              <a:rPr lang="en-US" altLang="zh-TW"/>
              <a:pPr/>
              <a:t>10</a:t>
            </a:fld>
            <a:endParaRPr lang="en-US" altLang="zh-TW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151E82FE-1A17-467E-ADCA-5241B41698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0328B69B-CEEE-49E5-817D-BEF30CB4D8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716463"/>
            <a:ext cx="5041900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TW" u="sng" dirty="0">
                <a:latin typeface="Arial" panose="020B0604020202020204" pitchFamily="34" charset="0"/>
              </a:rPr>
              <a:t>準備</a:t>
            </a:r>
            <a:r>
              <a:rPr lang="zh-CN" altLang="en-US" u="sng" dirty="0">
                <a:latin typeface="Arial" panose="020B0604020202020204" pitchFamily="34" charset="0"/>
              </a:rPr>
              <a:t>下一課節</a:t>
            </a:r>
            <a:endParaRPr lang="zh-TW" altLang="zh-TW" u="sng" dirty="0">
              <a:latin typeface="Arial" panose="020B0604020202020204" pitchFamily="34" charset="0"/>
            </a:endParaRPr>
          </a:p>
          <a:p>
            <a:pPr eaLnBrk="1" hangingPunct="1"/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要求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學生思考會計比率的用途及限制。</a:t>
            </a:r>
            <a:r>
              <a:rPr lang="zh-TW" altLang="zh-HK" dirty="0" smtClean="0">
                <a:latin typeface="Arial" panose="020B0604020202020204" pitchFamily="34" charset="0"/>
              </a:rPr>
              <a:t>。</a:t>
            </a:r>
            <a:endParaRPr lang="zh-TW" altLang="zh-HK" dirty="0">
              <a:latin typeface="Arial" panose="020B0604020202020204" pitchFamily="34" charset="0"/>
            </a:endParaRPr>
          </a:p>
          <a:p>
            <a:pPr eaLnBrk="1" hangingPunct="1"/>
            <a:endParaRPr lang="en-US" altLang="zh-HK" dirty="0">
              <a:latin typeface="Arial" panose="020B0604020202020204" pitchFamily="34" charset="0"/>
            </a:endParaRPr>
          </a:p>
          <a:p>
            <a:pPr eaLnBrk="1" hangingPunct="1"/>
            <a:r>
              <a:rPr lang="zh-TW" altLang="zh-HK" b="1" dirty="0">
                <a:latin typeface="Arial" panose="020B0604020202020204" pitchFamily="34" charset="0"/>
              </a:rPr>
              <a:t>第</a:t>
            </a:r>
            <a:r>
              <a:rPr lang="zh-CN" altLang="en-US" b="1" dirty="0">
                <a:latin typeface="Arial" panose="020B0604020202020204" pitchFamily="34" charset="0"/>
              </a:rPr>
              <a:t>一</a:t>
            </a:r>
            <a:r>
              <a:rPr lang="zh-TW" altLang="zh-HK" b="1" dirty="0">
                <a:latin typeface="Arial" panose="020B0604020202020204" pitchFamily="34" charset="0"/>
              </a:rPr>
              <a:t>課</a:t>
            </a:r>
            <a:r>
              <a:rPr lang="zh-CN" altLang="en-US" b="1" dirty="0">
                <a:latin typeface="Arial" panose="020B0604020202020204" pitchFamily="34" charset="0"/>
              </a:rPr>
              <a:t>節完</a:t>
            </a:r>
            <a:r>
              <a:rPr lang="zh-TW" altLang="zh-HK" b="1" dirty="0">
                <a:latin typeface="Arial" panose="020B0604020202020204" pitchFamily="34" charset="0"/>
              </a:rPr>
              <a:t>結</a:t>
            </a:r>
            <a:endParaRPr lang="en-US" altLang="zh-TW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5321391C-3969-48DB-9C19-C8ACA6E59A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F0134784-A48F-49FA-BF0F-15F6CE113019}" type="slidenum">
              <a:rPr lang="en-US" altLang="zh-TW"/>
              <a:pPr/>
              <a:t>11</a:t>
            </a:fld>
            <a:endParaRPr lang="en-US" altLang="zh-TW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8B45ED50-23A9-4496-AF29-7E28922FA2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8DE56D50-B940-4555-BBC8-37DACDB59F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716463"/>
            <a:ext cx="5041900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zh-TW" altLang="zh-HK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第</a:t>
            </a:r>
            <a:r>
              <a:rPr lang="zh-CN" altLang="zh-HK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二課節</a:t>
            </a:r>
            <a:endParaRPr lang="zh-TW" altLang="zh-HK" dirty="0" smtClean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教師開始時要求學生運用在活動二中計算出來的會計比率，比較及解釋公司與業界平均水平和競爭對手的表現。</a:t>
            </a:r>
            <a:r>
              <a:rPr lang="en-US" altLang="zh-HK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 </a:t>
            </a:r>
            <a:endParaRPr lang="en-US" altLang="zh-HK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zh-TW" altLang="zh-HK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學生分</a:t>
            </a:r>
            <a:r>
              <a:rPr lang="zh-CN" altLang="en-US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爲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小組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他們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有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八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分鐘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的時間</a:t>
            </a:r>
            <a:r>
              <a:rPr lang="zh-CN" altLang="en-US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進行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討論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和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提出自己的論點。各組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代表將</a:t>
            </a:r>
            <a:r>
              <a:rPr lang="zh-CN" altLang="en-US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負責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會報</a:t>
            </a:r>
            <a:r>
              <a:rPr lang="zh-CN" altLang="en-US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該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組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看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法。</a:t>
            </a:r>
            <a:endParaRPr lang="zh-TW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4E31CF32-F4F0-4F5F-AADC-9DB75C974F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E35E4275-46EB-4D91-9E5E-3B84F0782848}" type="slidenum">
              <a:rPr lang="en-US" altLang="zh-TW"/>
              <a:pPr/>
              <a:t>12</a:t>
            </a:fld>
            <a:endParaRPr lang="en-US" altLang="zh-TW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96E00366-BAC4-4CF3-A071-1A838E3D3E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47C88A92-3BFA-45F0-8222-1ED9E2A91C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716463"/>
            <a:ext cx="5041900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在討論之前，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師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先介紹兩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家公司的背景。</a:t>
            </a:r>
            <a:endParaRPr lang="zh-TW" altLang="zh-HK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/>
            <a:r>
              <a:rPr lang="en-US" altLang="zh-HK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 </a:t>
            </a:r>
            <a:endParaRPr lang="zh-TW" altLang="zh-HK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教師也應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強調雖然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比率計算很重要，但學生在進行評估時也應考慮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其他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資料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例如目標顧客和產品範圍。 </a:t>
            </a:r>
            <a:endParaRPr lang="zh-TW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C4F435B9-9EF7-4F4D-8FD9-F0830475EE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FC4AB0F0-DD9D-4462-BBD5-CAA96DBC0B2D}" type="slidenum">
              <a:rPr lang="en-US" altLang="zh-TW"/>
              <a:pPr/>
              <a:t>13</a:t>
            </a:fld>
            <a:endParaRPr lang="en-US" altLang="zh-TW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81B6A095-F2A1-41DD-B733-08B34DF6E8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4F88A7B8-AD9B-44E7-8A9D-43FB5AF0B6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513263"/>
            <a:ext cx="5311775" cy="513080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</a:pPr>
            <a:r>
              <a:rPr lang="zh-TW" altLang="en-US" sz="900" dirty="0" smtClean="0">
                <a:latin typeface="Arial" panose="020B0604020202020204" pitchFamily="34" charset="0"/>
              </a:rPr>
              <a:t>教師請學生開始進行簡報。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zh-TW" altLang="en-US" sz="900" dirty="0" smtClean="0">
                <a:latin typeface="Arial" panose="020B0604020202020204" pitchFamily="34" charset="0"/>
              </a:rPr>
              <a:t>建議論據：（數字答案在投影片</a:t>
            </a:r>
            <a:r>
              <a:rPr lang="en-US" altLang="zh-TW" sz="900" dirty="0" smtClean="0">
                <a:latin typeface="Arial" panose="020B0604020202020204" pitchFamily="34" charset="0"/>
              </a:rPr>
              <a:t>9</a:t>
            </a:r>
            <a:r>
              <a:rPr lang="zh-TW" altLang="en-US" sz="900" dirty="0" smtClean="0">
                <a:latin typeface="Arial" panose="020B0604020202020204" pitchFamily="34" charset="0"/>
              </a:rPr>
              <a:t>）</a:t>
            </a:r>
          </a:p>
          <a:p>
            <a:pPr marL="228600" indent="-228600" eaLnBrk="1" hangingPunct="1">
              <a:lnSpc>
                <a:spcPct val="80000"/>
              </a:lnSpc>
              <a:defRPr/>
            </a:pPr>
            <a:endParaRPr lang="zh-TW" altLang="en-US" sz="900" dirty="0">
              <a:latin typeface="Arial" panose="020B0604020202020204" pitchFamily="34" charset="0"/>
            </a:endParaRPr>
          </a:p>
          <a:p>
            <a:r>
              <a:rPr kumimoji="1" lang="zh-TW" altLang="zh-HK" sz="1200" i="0" u="none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盈利</a:t>
            </a:r>
            <a:r>
              <a:rPr kumimoji="1" lang="zh-HK" altLang="zh-HK" sz="1200" i="0" u="none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能力</a:t>
            </a:r>
            <a:endParaRPr kumimoji="1" lang="zh-TW" altLang="zh-HK" sz="1200" i="0" u="none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北方有限公司的盈利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能力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低於南方有限公司的盈利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能力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和行業平均水平。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北方有限公司的毛利率（65.0%）高於南方有限公司的毛利率（57.4%）及行業平均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值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（50.0%）。這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可能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顯示北方有限公司具有較高效率的採購方法和較佳的定價策略。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北方有限公司的毛利率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高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於南方有限公司的毛利率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，同時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北方有限公司的淨利率（8.6%）低於南方有限公司的淨利率（14.6%）以及行業平均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值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（10.0%）。這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可能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顯示北方有限公司對開支控制不足。它可能在行銷和廣告上花費太多，例如邀請明星出任代言人。</a:t>
            </a:r>
          </a:p>
          <a:p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 </a:t>
            </a:r>
          </a:p>
          <a:p>
            <a:r>
              <a:rPr kumimoji="1" lang="zh-HK" altLang="zh-HK" sz="1200" i="0" u="none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變現能力</a:t>
            </a:r>
            <a:endParaRPr kumimoji="1" lang="zh-TW" altLang="zh-HK" sz="1200" i="0" u="none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北方有限公司的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變現能力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低於南方有限公司的變現能力和行業平均水平。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北方有限公司的流動比率（6.0:1）和速動比率（4.8:1）高於南方有限公司的流動比率和速動比率（2.7:1、2.2:1）及行業平均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值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（3.0:1、1.5:1）。這也許顯示北方有限公司更能運用其流動資產償還短期負債。北方有限公司並無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變現能力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問題。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北方有限公司的流動比率和速動比率均顯著高於行業平均水平。北方有限公司可能將太多資源閒置。該公司並沒有有效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地運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用其財務資源。</a:t>
            </a:r>
          </a:p>
          <a:p>
            <a:r>
              <a:rPr kumimoji="1" lang="zh-TW" altLang="zh-HK" sz="1200" b="1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 </a:t>
            </a:r>
            <a:endParaRPr kumimoji="1" lang="zh-TW" altLang="zh-HK" sz="120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kumimoji="1" lang="zh-TW" altLang="zh-HK" sz="1200" i="0" u="none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管理效</a:t>
            </a:r>
            <a:r>
              <a:rPr kumimoji="1" lang="zh-HK" altLang="zh-HK" sz="1200" i="0" u="none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能</a:t>
            </a:r>
            <a:endParaRPr kumimoji="1" lang="zh-TW" altLang="zh-HK" sz="1200" i="0" u="none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北方有限公司的管理效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能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低於南方有限公司的管理效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能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和行業平均水平。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北方有限公司的存貨</a:t>
            </a:r>
            <a:r>
              <a:rPr kumimoji="1" lang="zh-TW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周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轉率（4.0）低於南方有限公司</a:t>
            </a:r>
            <a:r>
              <a:rPr kumimoji="1" lang="zh-TW" altLang="zh-HK" sz="1200" kern="120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的存貨</a:t>
            </a:r>
            <a:r>
              <a:rPr kumimoji="1" lang="zh-TW" altLang="en-US" sz="1200" kern="120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周</a:t>
            </a:r>
            <a:r>
              <a:rPr kumimoji="1" lang="zh-TW" altLang="zh-HK" sz="1200" kern="120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轉率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（4.5）和行業平均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值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（5.0）。這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可能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顯示北方有限公司在利用存貨提升銷售方面的效率較低。它需要較長時間將存貨出售。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北方有限公司的賒銷期限（84.9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日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）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高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於南方有限公司的賒銷期限（54.8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日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）和行業平均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值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（60.0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日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）。該公司需要較長時間向債務人收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取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款項並增加壞帳的風險。該公司的信用政策可能存在問題。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北方有限公司的賒購期限（58.8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日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）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低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於南方有限公司的賒購期限（120.1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日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）和行業平均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值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（60.0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日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）。該公司相對較新，它也許不具備太高議價能力，無法從供應商那裡獲得有利的付款條件。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北方有限公司的運用資金報酬率（10.3%）略高於行業平均水平（10.0%）及高於南方有限公司（6.8%）。該公司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可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能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比南方有限公司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更有效地運用資金以創造收益。</a:t>
            </a:r>
            <a:endParaRPr kumimoji="1" lang="zh-TW" altLang="zh-HK" sz="1200" kern="1200" dirty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F18EEAC2-7751-4D8C-AEEE-6F389B772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2954F92C-BD60-45C3-92CC-F7871217C8A1}" type="slidenum">
              <a:rPr lang="en-US" altLang="zh-TW"/>
              <a:pPr/>
              <a:t>14</a:t>
            </a:fld>
            <a:endParaRPr lang="en-US" altLang="zh-TW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422C2ADB-E93D-4F23-B1FE-C12244BD27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solidFill>
            <a:srgbClr val="FFFFFF"/>
          </a:solidFill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A999B7FA-30F3-40A6-8412-B9EE49B8CE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716463"/>
            <a:ext cx="5041900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TW" altLang="en-US" dirty="0">
                <a:latin typeface="Arial" panose="020B0604020202020204" pitchFamily="34" charset="0"/>
              </a:rPr>
              <a:t>學生可參閱學生工作紙第</a:t>
            </a:r>
            <a:r>
              <a:rPr lang="en-US" altLang="zh-TW" dirty="0">
                <a:latin typeface="Arial" panose="020B0604020202020204" pitchFamily="34" charset="0"/>
              </a:rPr>
              <a:t>8</a:t>
            </a:r>
            <a:r>
              <a:rPr lang="zh-CN" altLang="en-US" dirty="0">
                <a:latin typeface="Arial" panose="020B0604020202020204" pitchFamily="34" charset="0"/>
              </a:rPr>
              <a:t>頁</a:t>
            </a:r>
            <a:r>
              <a:rPr lang="zh-TW" altLang="en-US" dirty="0">
                <a:latin typeface="Arial" panose="020B0604020202020204" pitchFamily="34" charset="0"/>
              </a:rPr>
              <a:t>，並在進行討論時完成</a:t>
            </a:r>
            <a:r>
              <a:rPr lang="zh-CN" altLang="en-US" dirty="0" smtClean="0">
                <a:latin typeface="Arial" panose="020B0604020202020204" pitchFamily="34" charset="0"/>
              </a:rPr>
              <a:t>表格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zh-TW" altLang="en-US" dirty="0"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zh-TW" altLang="en-US" dirty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應就學生</a:t>
            </a:r>
            <a:r>
              <a:rPr lang="zh-TW" altLang="en-US" dirty="0">
                <a:latin typeface="Arial" panose="020B0604020202020204" pitchFamily="34" charset="0"/>
              </a:rPr>
              <a:t>的</a:t>
            </a:r>
            <a:r>
              <a:rPr lang="zh-TW" altLang="en-US" dirty="0" smtClean="0">
                <a:latin typeface="Arial" panose="020B0604020202020204" pitchFamily="34" charset="0"/>
              </a:rPr>
              <a:t>觀點給予意見。</a:t>
            </a:r>
            <a:endParaRPr lang="zh-TW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B0622144-6C32-4435-B2A3-22EF8161A0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2E51461C-0514-4B4A-B9AD-918E2070121B}" type="slidenum">
              <a:rPr lang="en-US" altLang="zh-TW"/>
              <a:pPr/>
              <a:t>15</a:t>
            </a:fld>
            <a:endParaRPr lang="en-US" altLang="zh-TW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F25B7035-6E11-42A9-9721-2E4B5AF7C4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F480D3C1-33E7-4AF1-865E-01A118B707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716463"/>
            <a:ext cx="5041900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dirty="0">
                <a:latin typeface="Arial" panose="020B0604020202020204" pitchFamily="34" charset="0"/>
              </a:rPr>
              <a:t>教師要求學生</a:t>
            </a:r>
            <a:r>
              <a:rPr lang="zh-TW" altLang="en-US">
                <a:latin typeface="Arial" panose="020B0604020202020204" pitchFamily="34" charset="0"/>
              </a:rPr>
              <a:t>對</a:t>
            </a:r>
            <a:r>
              <a:rPr lang="zh-TW" altLang="en-US" smtClean="0">
                <a:latin typeface="Arial" panose="020B0604020202020204" pitchFamily="34" charset="0"/>
              </a:rPr>
              <a:t>以下議題進行</a:t>
            </a:r>
            <a:r>
              <a:rPr lang="zh-TW" altLang="en-US" dirty="0">
                <a:latin typeface="Arial" panose="020B0604020202020204" pitchFamily="34" charset="0"/>
              </a:rPr>
              <a:t>辯論：“比率分析是評估公司表現的一個好方法！”</a:t>
            </a:r>
          </a:p>
          <a:p>
            <a:pPr eaLnBrk="1" hangingPunct="1"/>
            <a:endParaRPr lang="zh-TW" altLang="en-US" dirty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>
                <a:latin typeface="Arial" panose="020B0604020202020204" pitchFamily="34" charset="0"/>
              </a:rPr>
              <a:t>將學生</a:t>
            </a:r>
            <a:r>
              <a:rPr lang="zh-TW" altLang="en-US" dirty="0" smtClean="0">
                <a:latin typeface="Arial" panose="020B0604020202020204" pitchFamily="34" charset="0"/>
              </a:rPr>
              <a:t>分成小組，各小組再細分成兩組，一組是正方（比率分析的好處），另一組是反方（比率分析的限制）。給學生八分鐘時間討論，正反雙方都需要組織論點及講出看法。教師應利用最後五分鐘時間就議題作出總結。</a:t>
            </a:r>
            <a:endParaRPr lang="zh-TW" altLang="en-US" dirty="0"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7FAFD4EB-2B4A-490A-B8C2-6A8F62E436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0CD332A6-765A-4BDD-9472-269B06817673}" type="slidenum">
              <a:rPr lang="en-US" altLang="zh-TW"/>
              <a:pPr/>
              <a:t>16</a:t>
            </a:fld>
            <a:endParaRPr lang="en-US" altLang="zh-TW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1F121DBF-1264-4DCD-9CDB-718F84AD4E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26EB841C-9F68-43AB-8347-E0B5445348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716463"/>
            <a:ext cx="5041900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TW" altLang="zh-TW" dirty="0">
                <a:latin typeface="Arial" panose="020B0604020202020204" pitchFamily="34" charset="0"/>
              </a:rPr>
              <a:t>該</a:t>
            </a:r>
            <a:r>
              <a:rPr lang="zh-TW" altLang="en-US" dirty="0">
                <a:latin typeface="Arial" panose="020B0604020202020204" pitchFamily="34" charset="0"/>
              </a:rPr>
              <a:t>議題</a:t>
            </a:r>
            <a:r>
              <a:rPr lang="zh-TW" altLang="zh-TW" dirty="0">
                <a:latin typeface="Arial" panose="020B0604020202020204" pitchFamily="34" charset="0"/>
              </a:rPr>
              <a:t>的一些建議論點（比率分析的好處）：</a:t>
            </a:r>
          </a:p>
          <a:p>
            <a:pPr algn="just"/>
            <a:endParaRPr lang="zh-TW" altLang="zh-HK" sz="1800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幫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助檢視一家公司在不同時期的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發展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趨勢。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幫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助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比較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公司與業界競爭對手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的表現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。</a:t>
            </a:r>
          </a:p>
          <a:p>
            <a:pPr eaLnBrk="1" hangingPunct="1">
              <a:spcBef>
                <a:spcPct val="0"/>
              </a:spcBef>
            </a:pPr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8D62A441-C445-48B8-8C83-5C8439C8DF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1D647A2A-3E80-46B2-9521-64E339CF29D8}" type="slidenum">
              <a:rPr lang="en-US" altLang="zh-TW"/>
              <a:pPr/>
              <a:t>17</a:t>
            </a:fld>
            <a:endParaRPr lang="en-US" altLang="zh-TW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7E06D4C2-1757-4C3C-9CAD-A043742C59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172DE66F-23B5-4226-A384-65401419B8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716463"/>
            <a:ext cx="5041900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TW" altLang="zh-TW" dirty="0">
                <a:latin typeface="Arial" panose="020B0604020202020204" pitchFamily="34" charset="0"/>
              </a:rPr>
              <a:t>一些反對該</a:t>
            </a:r>
            <a:r>
              <a:rPr lang="zh-TW" altLang="en-US" dirty="0">
                <a:latin typeface="Arial" panose="020B0604020202020204" pitchFamily="34" charset="0"/>
              </a:rPr>
              <a:t>議題</a:t>
            </a:r>
            <a:r>
              <a:rPr lang="zh-TW" altLang="zh-TW" dirty="0">
                <a:latin typeface="Arial" panose="020B0604020202020204" pitchFamily="34" charset="0"/>
              </a:rPr>
              <a:t>的建議論點（比率分析的限制）：</a:t>
            </a:r>
          </a:p>
          <a:p>
            <a:pPr algn="just"/>
            <a:r>
              <a:rPr lang="en-US" altLang="zh-HK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 </a:t>
            </a:r>
            <a:endParaRPr lang="zh-TW" altLang="zh-HK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公司採用的會計政策有所不同，導致兩個財務期間或公司之間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的資料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難以互相比較。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忽視了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非金錢性但重要的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資料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如員工士氣、產品和服務</a:t>
            </a:r>
            <a:r>
              <a:rPr kumimoji="1" lang="zh-TW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質素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。</a:t>
            </a:r>
          </a:p>
          <a:p>
            <a:pPr eaLnBrk="1" hangingPunct="1">
              <a:spcBef>
                <a:spcPct val="0"/>
              </a:spcBef>
            </a:pPr>
            <a:endParaRPr lang="zh-TW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3FB275D6-685F-49A4-9CC8-1968E617E3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1210D2E-FC33-4CBF-BDEC-546F6BBCCFC5}" type="slidenum">
              <a:rPr lang="en-US" altLang="zh-TW"/>
              <a:pPr/>
              <a:t>18</a:t>
            </a:fld>
            <a:endParaRPr lang="en-US" altLang="zh-TW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673650DC-4C39-4F48-888A-577D3293AA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8C8350D4-DAEB-4C71-847C-8E724586C5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716463"/>
            <a:ext cx="5041900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教師重溫重點，作為本課的總結。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DB760A07-DB20-4E80-A724-41DA285C8D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0938" cy="3721100"/>
          </a:xfrm>
          <a:ln/>
        </p:spPr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6E3711A5-506A-4F2D-9317-A74C5587AF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TW" b="1" dirty="0">
                <a:latin typeface="Arial" panose="020B0604020202020204" pitchFamily="34" charset="0"/>
              </a:rPr>
              <a:t>第</a:t>
            </a:r>
            <a:r>
              <a:rPr lang="zh-CN" altLang="en-US" b="1" dirty="0">
                <a:latin typeface="Arial" panose="020B0604020202020204" pitchFamily="34" charset="0"/>
              </a:rPr>
              <a:t>二</a:t>
            </a:r>
            <a:r>
              <a:rPr lang="zh-TW" altLang="zh-TW" b="1" dirty="0" smtClean="0">
                <a:latin typeface="Arial" panose="020B0604020202020204" pitchFamily="34" charset="0"/>
              </a:rPr>
              <a:t>課</a:t>
            </a:r>
            <a:r>
              <a:rPr lang="zh-TW" altLang="en-US" b="1" dirty="0" smtClean="0">
                <a:latin typeface="Arial" panose="020B0604020202020204" pitchFamily="34" charset="0"/>
              </a:rPr>
              <a:t>節</a:t>
            </a:r>
            <a:r>
              <a:rPr lang="zh-CN" altLang="en-US" b="1" dirty="0" smtClean="0">
                <a:latin typeface="Arial" panose="020B0604020202020204" pitchFamily="34" charset="0"/>
              </a:rPr>
              <a:t>完</a:t>
            </a:r>
            <a:r>
              <a:rPr lang="zh-TW" altLang="zh-TW" b="1" dirty="0">
                <a:latin typeface="Arial" panose="020B0604020202020204" pitchFamily="34" charset="0"/>
              </a:rPr>
              <a:t>結</a:t>
            </a:r>
            <a:endParaRPr lang="en-US" altLang="zh-TW" dirty="0">
              <a:latin typeface="Arial" panose="020B0604020202020204" pitchFamily="34" charset="0"/>
            </a:endParaRPr>
          </a:p>
          <a:p>
            <a:pPr eaLnBrk="1" hangingPunct="1"/>
            <a:endParaRPr lang="zh-TW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F9A8EBDC-CCA0-4216-ABD3-C900711ADA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ED53CA4-446B-482D-9DFD-6CEEA201AE50}" type="slidenum">
              <a:rPr lang="en-US" altLang="zh-TW"/>
              <a:pPr/>
              <a:t>2</a:t>
            </a:fld>
            <a:endParaRPr lang="en-US" altLang="zh-TW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8F0E938E-C2A4-4DBC-A12C-9E70DC9178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9258A783-890A-45BC-97D9-98B0D4544A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747242"/>
            <a:ext cx="5041900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第一課節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>
                <a:latin typeface="Arial" panose="020B0604020202020204" pitchFamily="34" charset="0"/>
              </a:rPr>
              <a:t>教師開始授課時，先</a:t>
            </a:r>
            <a:r>
              <a:rPr lang="zh-TW" altLang="en-US" dirty="0" smtClean="0">
                <a:latin typeface="Arial" panose="020B0604020202020204" pitchFamily="34" charset="0"/>
              </a:rPr>
              <a:t>跟學生</a:t>
            </a:r>
            <a:r>
              <a:rPr lang="zh-TW" altLang="en-US" dirty="0" smtClean="0">
                <a:latin typeface="Arial" panose="020B0604020202020204" pitchFamily="34" charset="0"/>
              </a:rPr>
              <a:t>重溫會計比率。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/>
            <a:r>
              <a:rPr lang="en-US" altLang="zh-HK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根據這些比率，學生應該能夠計算比率和評論一家公司的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盈利</a:t>
            </a:r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能力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變現能力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償債能力、管理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效</a:t>
            </a:r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能及投資回報的表現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/>
            <a:r>
              <a:rPr lang="en-US" altLang="zh-HK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>
                <a:latin typeface="Arial" panose="020B0604020202020204" pitchFamily="34" charset="0"/>
              </a:rPr>
              <a:t>盈利能力比率以投資的利潤和回報，量度一家公司的整體財務表現。量度盈利能力的主要比率是毛利率和純利率。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/>
            <a:r>
              <a:rPr lang="en-US" altLang="zh-HK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變現能力比率量度一家公司的相對變現能力，即一家公司償還流動債務的能力。</a:t>
            </a:r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量度變現能力的</a:t>
            </a:r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主要比率是流動比率和速動比率。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/>
            <a:r>
              <a:rPr lang="en-US" altLang="zh-HK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償債能力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比率</a:t>
            </a:r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量度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一家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公司履行長期債務責任的能力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量度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償債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能力的主要比率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</a:t>
            </a:r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槓桿比率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/>
            <a:r>
              <a:rPr lang="en-US" altLang="zh-HK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管理效能比率量度運用資產賺取收入的管理效能。協助量度管理效能的主要比率包括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/>
            <a:r>
              <a:rPr lang="en-US" altLang="zh-HK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存貨</a:t>
            </a:r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周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轉率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、賒銷期限、賒購期限、運用資金報酬率及總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資產</a:t>
            </a:r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周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轉率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  <a:p>
            <a:pPr algn="just"/>
            <a:r>
              <a:rPr lang="en-US" altLang="zh-HK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TW" altLang="zh-HK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投資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回報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比率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幫助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公司和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投資者</a:t>
            </a:r>
            <a:r>
              <a:rPr kumimoji="1" lang="zh-TW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itchFamily="18" charset="-120"/>
                <a:cs typeface="Times New Roman" panose="02020603050405020304" pitchFamily="18" charset="0"/>
              </a:rPr>
              <a:t>量度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其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投資的盈利水平和效益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zh-TW" altLang="en-US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量度</a:t>
            </a:r>
            <a:r>
              <a:rPr lang="zh-TW" altLang="zh-HK" dirty="0" smtClean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投資回報的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主要比率是每股盈利、市盈率和普通股股息比率。</a:t>
            </a:r>
            <a:endParaRPr lang="zh-TW" altLang="zh-TW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0F969ED2-CCD3-4640-A549-6EB07091E1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151A3D72-5F80-4DF7-B197-8D0CC0C2BFEA}" type="slidenum">
              <a:rPr lang="en-US" altLang="zh-TW"/>
              <a:pPr/>
              <a:t>3</a:t>
            </a:fld>
            <a:endParaRPr lang="en-US" altLang="zh-TW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16B2ED43-BFCA-49B4-96F9-FF41F8C316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8D98EFB0-1152-4623-A2C9-C563B7F587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692650"/>
            <a:ext cx="5041900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dirty="0">
                <a:latin typeface="Arial" panose="020B0604020202020204" pitchFamily="34" charset="0"/>
              </a:rPr>
              <a:t>點擊以</a:t>
            </a:r>
            <a:r>
              <a:rPr lang="zh-TW" altLang="en-US" dirty="0">
                <a:latin typeface="Arial" panose="020B0604020202020204" pitchFamily="34" charset="0"/>
              </a:rPr>
              <a:t>新增註釋</a:t>
            </a:r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8DC33A67-D91E-4F42-AA57-2077DB0133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670C606F-3EF3-4D01-8093-57595B130B8A}" type="slidenum">
              <a:rPr lang="en-US" altLang="zh-TW"/>
              <a:pPr/>
              <a:t>4</a:t>
            </a:fld>
            <a:endParaRPr lang="en-US" altLang="zh-TW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C0FA9807-62D7-49B4-A2CA-CAF26BA5F8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CC4ECB48-77A2-483D-A289-08AB5DFBEA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692650"/>
            <a:ext cx="5041900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latin typeface="Arial" panose="020B0604020202020204" pitchFamily="34" charset="0"/>
              </a:rPr>
              <a:t>點擊以</a:t>
            </a:r>
            <a:r>
              <a:rPr lang="zh-TW" altLang="en-US" dirty="0">
                <a:latin typeface="Arial" panose="020B0604020202020204" pitchFamily="34" charset="0"/>
              </a:rPr>
              <a:t>新增註釋</a:t>
            </a:r>
            <a:endParaRPr lang="en-US" altLang="zh-TW" dirty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68B08E1C-02CF-4A7E-AA2D-082A96EFC8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050DBA40-AEDD-44A2-81E7-7AFB41D43B43}" type="slidenum">
              <a:rPr lang="en-US" altLang="zh-TW"/>
              <a:pPr/>
              <a:t>5</a:t>
            </a:fld>
            <a:endParaRPr lang="en-US" altLang="zh-TW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D33535F6-15EF-4EB9-8280-2F548F2512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6D2ED1EF-CB2E-4BF5-A6F3-419B5C38AF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692650"/>
            <a:ext cx="5041900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latin typeface="Arial" panose="020B0604020202020204" pitchFamily="34" charset="0"/>
              </a:rPr>
              <a:t>點擊以</a:t>
            </a:r>
            <a:r>
              <a:rPr lang="zh-TW" altLang="en-US" dirty="0">
                <a:latin typeface="Arial" panose="020B0604020202020204" pitchFamily="34" charset="0"/>
              </a:rPr>
              <a:t>新增註釋</a:t>
            </a:r>
            <a:endParaRPr lang="en-US" altLang="zh-TW" dirty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FDFC8E-1C13-4DEC-B38F-32C2CF391C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E95E45A3-6B56-4CA5-81B0-ABCBF67D58FB}" type="slidenum">
              <a:rPr lang="en-US" altLang="zh-TW"/>
              <a:pPr/>
              <a:t>6</a:t>
            </a:fld>
            <a:endParaRPr lang="en-US" altLang="zh-TW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1CB3D35-0BC1-42CA-81EA-904B24A0AC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F47AAAE-9CCA-4C0C-AED2-CA7064FEC1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716463"/>
            <a:ext cx="5041900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dirty="0" smtClean="0">
                <a:latin typeface="Arial" panose="020B0604020202020204" pitchFamily="34" charset="0"/>
              </a:rPr>
              <a:t>請學生完成配對遊戲，為會計比率找出各自的公式，藉此重溫有關知識。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023A3770-AE12-4504-8789-C33F3070C7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F4D73542-5C00-421C-A72A-F786D6D22E71}" type="slidenum">
              <a:rPr lang="en-US" altLang="zh-TW"/>
              <a:pPr/>
              <a:t>7</a:t>
            </a:fld>
            <a:endParaRPr lang="en-US" altLang="zh-TW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0E91FB4F-EA23-43FC-8642-3DA4062617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DAB4A002-7671-497E-8668-76718C99BC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716463"/>
            <a:ext cx="5041900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核對</a:t>
            </a:r>
            <a:r>
              <a:rPr lang="zh-TW" altLang="zh-TW" dirty="0" smtClean="0">
                <a:latin typeface="Arial" panose="020B0604020202020204" pitchFamily="34" charset="0"/>
              </a:rPr>
              <a:t>答案</a:t>
            </a:r>
            <a:r>
              <a:rPr lang="zh-TW" altLang="zh-TW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C7166900-D6C8-4F18-ABF8-D31388B645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66A9CAA8-2C39-4C08-B434-5D9F8BCB0F37}" type="slidenum">
              <a:rPr lang="en-US" altLang="zh-TW"/>
              <a:pPr/>
              <a:t>8</a:t>
            </a:fld>
            <a:endParaRPr lang="en-US" altLang="zh-TW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C3F65240-B6A2-4109-B2BE-6A6F35367E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E6752C2B-91F8-47F9-BE9F-3FD7F4912D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7888" y="4716463"/>
            <a:ext cx="5041900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學生閱讀學生工作紙第</a:t>
            </a:r>
            <a:r>
              <a:rPr lang="en-US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2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頁的財務報表並計算第</a:t>
            </a:r>
            <a:r>
              <a:rPr lang="en-US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3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頁的比率</a:t>
            </a:r>
            <a:r>
              <a:rPr lang="zh-TW" altLang="zh-TW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D5C2F829-4F01-4B97-9F37-A60E265AB6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D6BF5D0-B322-43CB-976B-D4DF06EA9CA3}" type="slidenum">
              <a:rPr lang="en-US" altLang="zh-TW"/>
              <a:pPr/>
              <a:t>9</a:t>
            </a:fld>
            <a:endParaRPr lang="en-US" altLang="zh-TW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D8B8D645-E42B-4EDF-B038-78C7F428A0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F283E0EE-0A25-4A9B-A6D0-1157AA9F2F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8988" y="4692650"/>
            <a:ext cx="5219700" cy="48371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zh-TW" altLang="en-US" dirty="0" smtClean="0">
                <a:latin typeface="Arial" panose="020B0604020202020204" pitchFamily="34" charset="0"/>
              </a:rPr>
              <a:t>核對</a:t>
            </a:r>
            <a:r>
              <a:rPr lang="zh-TW" altLang="zh-TW" dirty="0" smtClean="0">
                <a:latin typeface="Arial" panose="020B0604020202020204" pitchFamily="34" charset="0"/>
              </a:rPr>
              <a:t>答案</a:t>
            </a:r>
            <a:r>
              <a:rPr lang="zh-TW" altLang="zh-TW" dirty="0">
                <a:latin typeface="Arial" panose="020B0604020202020204" pitchFamily="34" charset="0"/>
              </a:rPr>
              <a:t>。</a:t>
            </a:r>
          </a:p>
          <a:p>
            <a:pPr marL="228600" indent="-228600" eaLnBrk="1" hangingPunct="1"/>
            <a:endParaRPr lang="en-US" altLang="zh-TW" dirty="0">
              <a:latin typeface="Arial" panose="020B0604020202020204" pitchFamily="34" charset="0"/>
            </a:endParaRPr>
          </a:p>
          <a:p>
            <a:pPr marL="228600" indent="-228600" eaLnBrk="1" hangingPunct="1"/>
            <a:r>
              <a:rPr lang="zh-TW" altLang="en-US" dirty="0" smtClean="0">
                <a:latin typeface="Arial" panose="020B0604020202020204" pitchFamily="34" charset="0"/>
              </a:rPr>
              <a:t>草算</a:t>
            </a:r>
            <a:r>
              <a:rPr lang="zh-TW" altLang="zh-TW" dirty="0" smtClean="0">
                <a:latin typeface="Arial" panose="020B0604020202020204" pitchFamily="34" charset="0"/>
              </a:rPr>
              <a:t>：</a:t>
            </a:r>
            <a:endParaRPr lang="zh-TW" altLang="zh-TW" dirty="0">
              <a:latin typeface="Arial" panose="020B0604020202020204" pitchFamily="34" charset="0"/>
            </a:endParaRPr>
          </a:p>
          <a:p>
            <a:pPr marL="228600" indent="-228600" eaLnBrk="1" hangingPunct="1"/>
            <a:endParaRPr lang="en-US" altLang="zh-TW" dirty="0">
              <a:latin typeface="Arial" panose="020B0604020202020204" pitchFamily="34" charset="0"/>
            </a:endParaRPr>
          </a:p>
          <a:p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毛利率：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1677/2580(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)/1148/2000(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  <a:endParaRPr lang="zh-TW" altLang="zh-HK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淨利率</a:t>
            </a:r>
            <a:r>
              <a:rPr lang="zh-CN" altLang="en-US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：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223/2580(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)/292/2000(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  <a:endParaRPr lang="zh-TW" altLang="zh-HK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流動比率</a:t>
            </a:r>
            <a:r>
              <a:rPr lang="zh-CN" altLang="en-US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：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1250/207(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)/950/358(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  <a:endParaRPr lang="zh-TW" altLang="zh-HK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速動比率</a:t>
            </a:r>
            <a:r>
              <a:rPr lang="zh-CN" altLang="en-US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：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(1250-250)/207(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)/(950-150)/358(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  <a:endParaRPr lang="zh-TW" altLang="zh-HK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存貨</a:t>
            </a:r>
            <a:r>
              <a:rPr lang="zh-TW" alt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周</a:t>
            </a:r>
            <a:r>
              <a:rPr lang="zh-TW" altLang="zh-HK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轉率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：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903/[(200+250)/2](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)/852/[(230+150)/2](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  <a:endParaRPr lang="zh-TW" altLang="zh-HK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賒銷期限：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[(400+800)/2]/2580*365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天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)/[(200+400)/2]/2000*365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天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  <a:endParaRPr lang="zh-TW" altLang="zh-HK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賒購期限：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[(100+207)/2]/953*365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天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)/[(150+358)/2]/772*365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天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zh-TW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南方</a:t>
            </a:r>
            <a:r>
              <a:rPr lang="en-US" altLang="zh-HK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  <a:endParaRPr lang="zh-TW" altLang="zh-HK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運用資金報酬率：</a:t>
            </a:r>
            <a:r>
              <a:rPr lang="en-US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(223+250)/{[(3723+1000)+(3500+1000)]/2}(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北方</a:t>
            </a:r>
            <a:r>
              <a:rPr lang="en-US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)/(292+100)/{[(3892+2000)+(3600+2000)]/2}(</a:t>
            </a:r>
            <a:r>
              <a:rPr lang="zh-TW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南方</a:t>
            </a:r>
            <a:r>
              <a:rPr lang="en-US" altLang="zh-HK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)</a:t>
            </a:r>
            <a:endParaRPr lang="zh-TW" altLang="zh-TW" dirty="0">
              <a:latin typeface="Arial" panose="020B0604020202020204" pitchFamily="34" charset="0"/>
            </a:endParaRPr>
          </a:p>
          <a:p>
            <a:pPr marL="228600" indent="-228600" eaLnBrk="1" hangingPunct="1"/>
            <a:endParaRPr lang="en-US" altLang="zh-TW" dirty="0">
              <a:latin typeface="Arial" panose="020B0604020202020204" pitchFamily="34" charset="0"/>
            </a:endParaRPr>
          </a:p>
          <a:p>
            <a:pPr marL="228600" indent="-228600" eaLnBrk="1" hangingPunct="1"/>
            <a:endParaRPr lang="en-US" altLang="zh-TW" dirty="0">
              <a:latin typeface="Arial" panose="020B0604020202020204" pitchFamily="34" charset="0"/>
            </a:endParaRPr>
          </a:p>
          <a:p>
            <a:pPr marL="228600" indent="-228600" eaLnBrk="1" hangingPunct="1">
              <a:buFontTx/>
              <a:buAutoNum type="arabicPeriod"/>
            </a:pPr>
            <a:endParaRPr lang="en-US" altLang="zh-TW" sz="1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>
            <a:extLst>
              <a:ext uri="{FF2B5EF4-FFF2-40B4-BE49-F238E27FC236}">
                <a16:creationId xmlns:a16="http://schemas.microsoft.com/office/drawing/2014/main" id="{68BC7D7A-27EC-4735-8962-4EE626D57D58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B4C13D97-AA43-4C60-AD4B-448F3265F4B2}"/>
              </a:ext>
            </a:extLst>
          </p:cNvPr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>
              <a:extLst>
                <a:ext uri="{FF2B5EF4-FFF2-40B4-BE49-F238E27FC236}">
                  <a16:creationId xmlns:a16="http://schemas.microsoft.com/office/drawing/2014/main" id="{B63C9E87-6E09-4804-B22F-EDB966EE8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5201AAC4-1DBA-4583-9100-E04E2069D9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8" name="Oval 11">
              <a:extLst>
                <a:ext uri="{FF2B5EF4-FFF2-40B4-BE49-F238E27FC236}">
                  <a16:creationId xmlns:a16="http://schemas.microsoft.com/office/drawing/2014/main" id="{4B52AD48-72A1-413B-B00B-AD7F8C067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9" name="Oval 12">
              <a:extLst>
                <a:ext uri="{FF2B5EF4-FFF2-40B4-BE49-F238E27FC236}">
                  <a16:creationId xmlns:a16="http://schemas.microsoft.com/office/drawing/2014/main" id="{B0D702F7-E1FE-4AD8-AFB5-55CB9CCF9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" name="Oval 13">
              <a:extLst>
                <a:ext uri="{FF2B5EF4-FFF2-40B4-BE49-F238E27FC236}">
                  <a16:creationId xmlns:a16="http://schemas.microsoft.com/office/drawing/2014/main" id="{1B7747A4-C683-40C1-A6E7-3600B99B4D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1" name="Oval 14">
              <a:extLst>
                <a:ext uri="{FF2B5EF4-FFF2-40B4-BE49-F238E27FC236}">
                  <a16:creationId xmlns:a16="http://schemas.microsoft.com/office/drawing/2014/main" id="{3BA0A3D9-7BDB-432A-BB62-5754BDF86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2" name="Oval 15">
              <a:extLst>
                <a:ext uri="{FF2B5EF4-FFF2-40B4-BE49-F238E27FC236}">
                  <a16:creationId xmlns:a16="http://schemas.microsoft.com/office/drawing/2014/main" id="{2DFF962A-5BA7-48C5-9AB5-744C6CD6E4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3" name="Oval 16">
              <a:extLst>
                <a:ext uri="{FF2B5EF4-FFF2-40B4-BE49-F238E27FC236}">
                  <a16:creationId xmlns:a16="http://schemas.microsoft.com/office/drawing/2014/main" id="{8C744942-2C7F-4850-81C2-B4E90A9B87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4" name="Oval 17">
              <a:extLst>
                <a:ext uri="{FF2B5EF4-FFF2-40B4-BE49-F238E27FC236}">
                  <a16:creationId xmlns:a16="http://schemas.microsoft.com/office/drawing/2014/main" id="{E8B38A68-8C35-4EBB-990C-A78D16FA8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5" name="Oval 18">
              <a:extLst>
                <a:ext uri="{FF2B5EF4-FFF2-40B4-BE49-F238E27FC236}">
                  <a16:creationId xmlns:a16="http://schemas.microsoft.com/office/drawing/2014/main" id="{65797E4C-552A-4140-BD1A-D49511952F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6" name="Oval 19">
              <a:extLst>
                <a:ext uri="{FF2B5EF4-FFF2-40B4-BE49-F238E27FC236}">
                  <a16:creationId xmlns:a16="http://schemas.microsoft.com/office/drawing/2014/main" id="{F7652D83-A416-45A4-95E9-150C5D4741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7" name="Oval 20">
              <a:extLst>
                <a:ext uri="{FF2B5EF4-FFF2-40B4-BE49-F238E27FC236}">
                  <a16:creationId xmlns:a16="http://schemas.microsoft.com/office/drawing/2014/main" id="{1B6C624B-6375-467E-A38D-36F13DC5A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id="{3A3442E1-A2AB-4632-B5AB-A8681B7354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9" name="Oval 22">
              <a:extLst>
                <a:ext uri="{FF2B5EF4-FFF2-40B4-BE49-F238E27FC236}">
                  <a16:creationId xmlns:a16="http://schemas.microsoft.com/office/drawing/2014/main" id="{1FB72A41-620C-4D75-906B-9433459D4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0" name="Oval 23">
              <a:extLst>
                <a:ext uri="{FF2B5EF4-FFF2-40B4-BE49-F238E27FC236}">
                  <a16:creationId xmlns:a16="http://schemas.microsoft.com/office/drawing/2014/main" id="{07A93492-2782-45CF-8A46-750A13D2E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1" name="Oval 24">
              <a:extLst>
                <a:ext uri="{FF2B5EF4-FFF2-40B4-BE49-F238E27FC236}">
                  <a16:creationId xmlns:a16="http://schemas.microsoft.com/office/drawing/2014/main" id="{452281B1-F49A-4A8B-B5A1-0ACB8255B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2" name="Oval 25">
              <a:extLst>
                <a:ext uri="{FF2B5EF4-FFF2-40B4-BE49-F238E27FC236}">
                  <a16:creationId xmlns:a16="http://schemas.microsoft.com/office/drawing/2014/main" id="{AF0072C6-99FF-40EB-9D5B-3A5804BCB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3" name="Oval 26">
              <a:extLst>
                <a:ext uri="{FF2B5EF4-FFF2-40B4-BE49-F238E27FC236}">
                  <a16:creationId xmlns:a16="http://schemas.microsoft.com/office/drawing/2014/main" id="{11BECB7F-EDF0-48B4-A4D1-09F58E4B8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4" name="Oval 27">
              <a:extLst>
                <a:ext uri="{FF2B5EF4-FFF2-40B4-BE49-F238E27FC236}">
                  <a16:creationId xmlns:a16="http://schemas.microsoft.com/office/drawing/2014/main" id="{CD456537-4713-4BFB-8AC0-C7EEFE03EF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5" name="Oval 28">
              <a:extLst>
                <a:ext uri="{FF2B5EF4-FFF2-40B4-BE49-F238E27FC236}">
                  <a16:creationId xmlns:a16="http://schemas.microsoft.com/office/drawing/2014/main" id="{E64C302A-38A1-4CB6-A427-E7ADEA9579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6" name="Oval 29">
              <a:extLst>
                <a:ext uri="{FF2B5EF4-FFF2-40B4-BE49-F238E27FC236}">
                  <a16:creationId xmlns:a16="http://schemas.microsoft.com/office/drawing/2014/main" id="{A6BEC4F0-A3BB-4651-9A9D-6FA78BA339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7" name="Oval 30">
              <a:extLst>
                <a:ext uri="{FF2B5EF4-FFF2-40B4-BE49-F238E27FC236}">
                  <a16:creationId xmlns:a16="http://schemas.microsoft.com/office/drawing/2014/main" id="{1547E79F-1390-49D1-8E0A-E20D03BDA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8" name="Oval 31">
              <a:extLst>
                <a:ext uri="{FF2B5EF4-FFF2-40B4-BE49-F238E27FC236}">
                  <a16:creationId xmlns:a16="http://schemas.microsoft.com/office/drawing/2014/main" id="{1569611F-EB17-4007-96DB-A90C792A5B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9" name="Oval 32">
              <a:extLst>
                <a:ext uri="{FF2B5EF4-FFF2-40B4-BE49-F238E27FC236}">
                  <a16:creationId xmlns:a16="http://schemas.microsoft.com/office/drawing/2014/main" id="{D1A23DBA-7601-4875-B10C-340621D3F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0" name="Oval 33">
              <a:extLst>
                <a:ext uri="{FF2B5EF4-FFF2-40B4-BE49-F238E27FC236}">
                  <a16:creationId xmlns:a16="http://schemas.microsoft.com/office/drawing/2014/main" id="{3856424F-14AE-40C2-87CA-F6709CE6B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1" name="Oval 34">
              <a:extLst>
                <a:ext uri="{FF2B5EF4-FFF2-40B4-BE49-F238E27FC236}">
                  <a16:creationId xmlns:a16="http://schemas.microsoft.com/office/drawing/2014/main" id="{CD7C3E5D-F124-409F-8069-DEA19A3BE0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2" name="Oval 35">
              <a:extLst>
                <a:ext uri="{FF2B5EF4-FFF2-40B4-BE49-F238E27FC236}">
                  <a16:creationId xmlns:a16="http://schemas.microsoft.com/office/drawing/2014/main" id="{22FE36D5-B83F-4CD2-87D0-D4D715FD1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3" name="Oval 36">
              <a:extLst>
                <a:ext uri="{FF2B5EF4-FFF2-40B4-BE49-F238E27FC236}">
                  <a16:creationId xmlns:a16="http://schemas.microsoft.com/office/drawing/2014/main" id="{A4B7E410-33CD-4E62-9822-0158B1AF09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4" name="Oval 37">
              <a:extLst>
                <a:ext uri="{FF2B5EF4-FFF2-40B4-BE49-F238E27FC236}">
                  <a16:creationId xmlns:a16="http://schemas.microsoft.com/office/drawing/2014/main" id="{8DEBD5A4-744C-4FBB-AC88-92BE6B3532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5" name="Oval 38">
              <a:extLst>
                <a:ext uri="{FF2B5EF4-FFF2-40B4-BE49-F238E27FC236}">
                  <a16:creationId xmlns:a16="http://schemas.microsoft.com/office/drawing/2014/main" id="{D4D152B9-DCD1-46FA-9FD2-403C11BD8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6" name="Oval 39">
              <a:extLst>
                <a:ext uri="{FF2B5EF4-FFF2-40B4-BE49-F238E27FC236}">
                  <a16:creationId xmlns:a16="http://schemas.microsoft.com/office/drawing/2014/main" id="{7CECD2B2-01EF-4561-8A21-68EC3FF9A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</p:grpSp>
      <p:sp>
        <p:nvSpPr>
          <p:cNvPr id="37" name="Line 40">
            <a:extLst>
              <a:ext uri="{FF2B5EF4-FFF2-40B4-BE49-F238E27FC236}">
                <a16:creationId xmlns:a16="http://schemas.microsoft.com/office/drawing/2014/main" id="{207C3EE2-20AB-4C80-91E8-A56E18861CC5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7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zh-TW" altLang="en-US"/>
              <a:t>按一下以編輯母片副標題樣式</a:t>
            </a:r>
          </a:p>
        </p:txBody>
      </p:sp>
    </p:spTree>
    <p:extLst>
      <p:ext uri="{BB962C8B-B14F-4D97-AF65-F5344CB8AC3E}">
        <p14:creationId xmlns:p14="http://schemas.microsoft.com/office/powerpoint/2010/main" val="3549996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>
            <a:extLst>
              <a:ext uri="{FF2B5EF4-FFF2-40B4-BE49-F238E27FC236}">
                <a16:creationId xmlns:a16="http://schemas.microsoft.com/office/drawing/2014/main" id="{7FA4F7F2-478B-44C7-8937-96D4B8B35EAB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6AA92001-688A-4C1D-B985-B4C298CE8E49}"/>
              </a:ext>
            </a:extLst>
          </p:cNvPr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6" name="Oval 9">
              <a:extLst>
                <a:ext uri="{FF2B5EF4-FFF2-40B4-BE49-F238E27FC236}">
                  <a16:creationId xmlns:a16="http://schemas.microsoft.com/office/drawing/2014/main" id="{66193029-7211-468A-941F-C1A404DEBB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A9CA1A7B-DCA8-49C0-ADA2-32FF4E3BA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8" name="Oval 11">
              <a:extLst>
                <a:ext uri="{FF2B5EF4-FFF2-40B4-BE49-F238E27FC236}">
                  <a16:creationId xmlns:a16="http://schemas.microsoft.com/office/drawing/2014/main" id="{47B6EA9A-5C40-4D25-8D39-2442F46F2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9" name="Oval 12">
              <a:extLst>
                <a:ext uri="{FF2B5EF4-FFF2-40B4-BE49-F238E27FC236}">
                  <a16:creationId xmlns:a16="http://schemas.microsoft.com/office/drawing/2014/main" id="{0CEE5A00-A510-47E3-8EC1-12BDCFAAFD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" name="Oval 13">
              <a:extLst>
                <a:ext uri="{FF2B5EF4-FFF2-40B4-BE49-F238E27FC236}">
                  <a16:creationId xmlns:a16="http://schemas.microsoft.com/office/drawing/2014/main" id="{E2917975-9FFC-4C2F-AF09-60C7A4627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1" name="Oval 14">
              <a:extLst>
                <a:ext uri="{FF2B5EF4-FFF2-40B4-BE49-F238E27FC236}">
                  <a16:creationId xmlns:a16="http://schemas.microsoft.com/office/drawing/2014/main" id="{AD373926-A9E6-4B58-A063-F48002FAF9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2" name="Oval 15">
              <a:extLst>
                <a:ext uri="{FF2B5EF4-FFF2-40B4-BE49-F238E27FC236}">
                  <a16:creationId xmlns:a16="http://schemas.microsoft.com/office/drawing/2014/main" id="{B578A0D3-0594-4FBA-A788-043376764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3" name="Oval 16">
              <a:extLst>
                <a:ext uri="{FF2B5EF4-FFF2-40B4-BE49-F238E27FC236}">
                  <a16:creationId xmlns:a16="http://schemas.microsoft.com/office/drawing/2014/main" id="{C4ACECED-D808-4808-83B4-3D45E8CF7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4" name="Oval 17">
              <a:extLst>
                <a:ext uri="{FF2B5EF4-FFF2-40B4-BE49-F238E27FC236}">
                  <a16:creationId xmlns:a16="http://schemas.microsoft.com/office/drawing/2014/main" id="{F6B4D8AD-9B9A-449F-808B-ACD51B0A3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5" name="Oval 18">
              <a:extLst>
                <a:ext uri="{FF2B5EF4-FFF2-40B4-BE49-F238E27FC236}">
                  <a16:creationId xmlns:a16="http://schemas.microsoft.com/office/drawing/2014/main" id="{1C589E33-B4C4-4CD9-8881-D8CAE56AB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6" name="Oval 19">
              <a:extLst>
                <a:ext uri="{FF2B5EF4-FFF2-40B4-BE49-F238E27FC236}">
                  <a16:creationId xmlns:a16="http://schemas.microsoft.com/office/drawing/2014/main" id="{3876B3F3-87CA-413F-8833-D8109D30C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7" name="Oval 20">
              <a:extLst>
                <a:ext uri="{FF2B5EF4-FFF2-40B4-BE49-F238E27FC236}">
                  <a16:creationId xmlns:a16="http://schemas.microsoft.com/office/drawing/2014/main" id="{BA730E65-6E52-416E-988A-96807D1E0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id="{D932B7B9-D109-4B46-A208-8341A8926D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9" name="Oval 22">
              <a:extLst>
                <a:ext uri="{FF2B5EF4-FFF2-40B4-BE49-F238E27FC236}">
                  <a16:creationId xmlns:a16="http://schemas.microsoft.com/office/drawing/2014/main" id="{11E8BB40-883A-431A-BDBF-C07D4B7E1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0" name="Oval 23">
              <a:extLst>
                <a:ext uri="{FF2B5EF4-FFF2-40B4-BE49-F238E27FC236}">
                  <a16:creationId xmlns:a16="http://schemas.microsoft.com/office/drawing/2014/main" id="{A7EBC3AC-A440-4E8C-B2AC-264B7C427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1" name="Oval 24">
              <a:extLst>
                <a:ext uri="{FF2B5EF4-FFF2-40B4-BE49-F238E27FC236}">
                  <a16:creationId xmlns:a16="http://schemas.microsoft.com/office/drawing/2014/main" id="{8A6E8157-2B61-46A9-804C-5CF5A673F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2" name="Oval 25">
              <a:extLst>
                <a:ext uri="{FF2B5EF4-FFF2-40B4-BE49-F238E27FC236}">
                  <a16:creationId xmlns:a16="http://schemas.microsoft.com/office/drawing/2014/main" id="{6B579F25-00F7-4FEE-859D-19D8AFD35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3" name="Oval 26">
              <a:extLst>
                <a:ext uri="{FF2B5EF4-FFF2-40B4-BE49-F238E27FC236}">
                  <a16:creationId xmlns:a16="http://schemas.microsoft.com/office/drawing/2014/main" id="{B55D7B95-9200-48A0-B653-FDF4E4B0C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4" name="Oval 27">
              <a:extLst>
                <a:ext uri="{FF2B5EF4-FFF2-40B4-BE49-F238E27FC236}">
                  <a16:creationId xmlns:a16="http://schemas.microsoft.com/office/drawing/2014/main" id="{004D82E6-2313-46A9-8881-1B9B7A0AC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5" name="Oval 28">
              <a:extLst>
                <a:ext uri="{FF2B5EF4-FFF2-40B4-BE49-F238E27FC236}">
                  <a16:creationId xmlns:a16="http://schemas.microsoft.com/office/drawing/2014/main" id="{E39E785F-B9F2-4A01-A891-5138027DE0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6" name="Oval 29">
              <a:extLst>
                <a:ext uri="{FF2B5EF4-FFF2-40B4-BE49-F238E27FC236}">
                  <a16:creationId xmlns:a16="http://schemas.microsoft.com/office/drawing/2014/main" id="{AB725FA4-4940-4E20-84EF-08CC6F5F5A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7" name="Oval 30">
              <a:extLst>
                <a:ext uri="{FF2B5EF4-FFF2-40B4-BE49-F238E27FC236}">
                  <a16:creationId xmlns:a16="http://schemas.microsoft.com/office/drawing/2014/main" id="{598BF41D-6000-4CA0-B5E2-CA81A1ED6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8" name="Oval 31">
              <a:extLst>
                <a:ext uri="{FF2B5EF4-FFF2-40B4-BE49-F238E27FC236}">
                  <a16:creationId xmlns:a16="http://schemas.microsoft.com/office/drawing/2014/main" id="{151AA38F-97A8-473F-8E33-C9023895E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9" name="Oval 32">
              <a:extLst>
                <a:ext uri="{FF2B5EF4-FFF2-40B4-BE49-F238E27FC236}">
                  <a16:creationId xmlns:a16="http://schemas.microsoft.com/office/drawing/2014/main" id="{480B2B9F-DD2C-4D6B-AE11-2D2B097CA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0" name="Oval 33">
              <a:extLst>
                <a:ext uri="{FF2B5EF4-FFF2-40B4-BE49-F238E27FC236}">
                  <a16:creationId xmlns:a16="http://schemas.microsoft.com/office/drawing/2014/main" id="{A6CD3408-80D7-4E16-B455-6223B379F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1" name="Oval 34">
              <a:extLst>
                <a:ext uri="{FF2B5EF4-FFF2-40B4-BE49-F238E27FC236}">
                  <a16:creationId xmlns:a16="http://schemas.microsoft.com/office/drawing/2014/main" id="{4D187F0D-ADC7-497A-B27C-7B388C13D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2" name="Oval 35">
              <a:extLst>
                <a:ext uri="{FF2B5EF4-FFF2-40B4-BE49-F238E27FC236}">
                  <a16:creationId xmlns:a16="http://schemas.microsoft.com/office/drawing/2014/main" id="{707A89C5-A9DD-4AB2-8ABC-4769AFF73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3" name="Oval 36">
              <a:extLst>
                <a:ext uri="{FF2B5EF4-FFF2-40B4-BE49-F238E27FC236}">
                  <a16:creationId xmlns:a16="http://schemas.microsoft.com/office/drawing/2014/main" id="{FA8799AA-80FF-412B-A4C4-D779A15F8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4" name="Oval 37">
              <a:extLst>
                <a:ext uri="{FF2B5EF4-FFF2-40B4-BE49-F238E27FC236}">
                  <a16:creationId xmlns:a16="http://schemas.microsoft.com/office/drawing/2014/main" id="{EF5F1910-DC66-43EF-B66E-C1CF360084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5" name="Oval 38">
              <a:extLst>
                <a:ext uri="{FF2B5EF4-FFF2-40B4-BE49-F238E27FC236}">
                  <a16:creationId xmlns:a16="http://schemas.microsoft.com/office/drawing/2014/main" id="{C5A2D663-1DE9-4D84-B980-44BF14D299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6" name="Oval 39">
              <a:extLst>
                <a:ext uri="{FF2B5EF4-FFF2-40B4-BE49-F238E27FC236}">
                  <a16:creationId xmlns:a16="http://schemas.microsoft.com/office/drawing/2014/main" id="{7FAD9CBD-2BEE-4A0F-A982-7D25FC69D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</p:grpSp>
      <p:sp>
        <p:nvSpPr>
          <p:cNvPr id="37" name="Slide Number Placeholder 3">
            <a:extLst>
              <a:ext uri="{FF2B5EF4-FFF2-40B4-BE49-F238E27FC236}">
                <a16:creationId xmlns:a16="http://schemas.microsoft.com/office/drawing/2014/main" id="{7B207363-7AAC-4824-A8C3-39632BE3420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endParaRPr kumimoji="0" lang="en-US" altLang="zh-TW" sz="1000" dirty="0"/>
          </a:p>
          <a:p>
            <a:pPr eaLnBrk="1" hangingPunct="1"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  <a:endParaRPr kumimoji="0" lang="en-US" altLang="zh-TW" sz="1000" dirty="0"/>
          </a:p>
          <a:p>
            <a:pPr eaLnBrk="1" hangingPunct="1"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9" name="Footer Placeholder 4">
            <a:extLst>
              <a:ext uri="{FF2B5EF4-FFF2-40B4-BE49-F238E27FC236}">
                <a16:creationId xmlns:a16="http://schemas.microsoft.com/office/drawing/2014/main" id="{04EF4AA8-A1CF-4986-A48B-94B5B6D8471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80665A9-B332-4EC5-ABF2-788B8952C06C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358260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>
            <a:extLst>
              <a:ext uri="{FF2B5EF4-FFF2-40B4-BE49-F238E27FC236}">
                <a16:creationId xmlns:a16="http://schemas.microsoft.com/office/drawing/2014/main" id="{DC9D2111-58C9-46EE-856B-0DECBFAA86E4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grpSp>
        <p:nvGrpSpPr>
          <p:cNvPr id="4" name="Group 8">
            <a:extLst>
              <a:ext uri="{FF2B5EF4-FFF2-40B4-BE49-F238E27FC236}">
                <a16:creationId xmlns:a16="http://schemas.microsoft.com/office/drawing/2014/main" id="{84C68BA3-A6F5-4E03-B2E1-45B87B047C82}"/>
              </a:ext>
            </a:extLst>
          </p:cNvPr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F4DC71D8-83F3-4211-BAD1-2F832A0D4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6" name="Oval 10">
              <a:extLst>
                <a:ext uri="{FF2B5EF4-FFF2-40B4-BE49-F238E27FC236}">
                  <a16:creationId xmlns:a16="http://schemas.microsoft.com/office/drawing/2014/main" id="{334A1B2A-93F2-46C5-B832-A1F04E9F01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7" name="Oval 11">
              <a:extLst>
                <a:ext uri="{FF2B5EF4-FFF2-40B4-BE49-F238E27FC236}">
                  <a16:creationId xmlns:a16="http://schemas.microsoft.com/office/drawing/2014/main" id="{3CFF6027-3B13-4639-81EF-DD86FABAE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8" name="Oval 12">
              <a:extLst>
                <a:ext uri="{FF2B5EF4-FFF2-40B4-BE49-F238E27FC236}">
                  <a16:creationId xmlns:a16="http://schemas.microsoft.com/office/drawing/2014/main" id="{D73C1BD9-4BA3-4262-BD3D-FCA9FF243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9" name="Oval 13">
              <a:extLst>
                <a:ext uri="{FF2B5EF4-FFF2-40B4-BE49-F238E27FC236}">
                  <a16:creationId xmlns:a16="http://schemas.microsoft.com/office/drawing/2014/main" id="{9D97E4ED-3835-46CA-B006-15DF1F709B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" name="Oval 14">
              <a:extLst>
                <a:ext uri="{FF2B5EF4-FFF2-40B4-BE49-F238E27FC236}">
                  <a16:creationId xmlns:a16="http://schemas.microsoft.com/office/drawing/2014/main" id="{77742DB5-0C60-43A4-8020-430E95C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1" name="Oval 15">
              <a:extLst>
                <a:ext uri="{FF2B5EF4-FFF2-40B4-BE49-F238E27FC236}">
                  <a16:creationId xmlns:a16="http://schemas.microsoft.com/office/drawing/2014/main" id="{2C99D07C-7B91-4665-A034-161B9DF61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287870AA-1431-4D58-8D35-7E4B390C9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3" name="Oval 17">
              <a:extLst>
                <a:ext uri="{FF2B5EF4-FFF2-40B4-BE49-F238E27FC236}">
                  <a16:creationId xmlns:a16="http://schemas.microsoft.com/office/drawing/2014/main" id="{359E1C08-C1BE-45AB-B331-701DD7052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4" name="Oval 18">
              <a:extLst>
                <a:ext uri="{FF2B5EF4-FFF2-40B4-BE49-F238E27FC236}">
                  <a16:creationId xmlns:a16="http://schemas.microsoft.com/office/drawing/2014/main" id="{7172AE4D-F39C-4E77-9054-FEC752986D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5" name="Oval 19">
              <a:extLst>
                <a:ext uri="{FF2B5EF4-FFF2-40B4-BE49-F238E27FC236}">
                  <a16:creationId xmlns:a16="http://schemas.microsoft.com/office/drawing/2014/main" id="{1C1C5E22-FBF5-4467-87D3-8ADA3452C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6" name="Oval 20">
              <a:extLst>
                <a:ext uri="{FF2B5EF4-FFF2-40B4-BE49-F238E27FC236}">
                  <a16:creationId xmlns:a16="http://schemas.microsoft.com/office/drawing/2014/main" id="{1B966E87-722E-43E0-8813-8D1229019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7" name="Oval 21">
              <a:extLst>
                <a:ext uri="{FF2B5EF4-FFF2-40B4-BE49-F238E27FC236}">
                  <a16:creationId xmlns:a16="http://schemas.microsoft.com/office/drawing/2014/main" id="{F6871504-E1F7-42BC-BB1E-2686FFA8FE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8" name="Oval 22">
              <a:extLst>
                <a:ext uri="{FF2B5EF4-FFF2-40B4-BE49-F238E27FC236}">
                  <a16:creationId xmlns:a16="http://schemas.microsoft.com/office/drawing/2014/main" id="{2B2CBD0D-92F9-4664-B54D-420786FF52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9" name="Oval 23">
              <a:extLst>
                <a:ext uri="{FF2B5EF4-FFF2-40B4-BE49-F238E27FC236}">
                  <a16:creationId xmlns:a16="http://schemas.microsoft.com/office/drawing/2014/main" id="{E4F45210-572B-471D-886E-35186E2E3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0" name="Oval 24">
              <a:extLst>
                <a:ext uri="{FF2B5EF4-FFF2-40B4-BE49-F238E27FC236}">
                  <a16:creationId xmlns:a16="http://schemas.microsoft.com/office/drawing/2014/main" id="{5597353B-AC91-477A-B6B3-8DE9F5327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1" name="Oval 25">
              <a:extLst>
                <a:ext uri="{FF2B5EF4-FFF2-40B4-BE49-F238E27FC236}">
                  <a16:creationId xmlns:a16="http://schemas.microsoft.com/office/drawing/2014/main" id="{9C84418A-EAB0-4510-820F-A480EF49EE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2" name="Oval 26">
              <a:extLst>
                <a:ext uri="{FF2B5EF4-FFF2-40B4-BE49-F238E27FC236}">
                  <a16:creationId xmlns:a16="http://schemas.microsoft.com/office/drawing/2014/main" id="{F1A61BBD-9CC4-4148-A657-52ED0AB559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3" name="Oval 27">
              <a:extLst>
                <a:ext uri="{FF2B5EF4-FFF2-40B4-BE49-F238E27FC236}">
                  <a16:creationId xmlns:a16="http://schemas.microsoft.com/office/drawing/2014/main" id="{3A9E9755-A0FA-4B4A-B057-446B91F39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4" name="Oval 28">
              <a:extLst>
                <a:ext uri="{FF2B5EF4-FFF2-40B4-BE49-F238E27FC236}">
                  <a16:creationId xmlns:a16="http://schemas.microsoft.com/office/drawing/2014/main" id="{18834A33-6290-455A-8C27-D06DC5287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5" name="Oval 29">
              <a:extLst>
                <a:ext uri="{FF2B5EF4-FFF2-40B4-BE49-F238E27FC236}">
                  <a16:creationId xmlns:a16="http://schemas.microsoft.com/office/drawing/2014/main" id="{50656D65-FFC4-4EBC-B3ED-C4D680D2A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6" name="Oval 30">
              <a:extLst>
                <a:ext uri="{FF2B5EF4-FFF2-40B4-BE49-F238E27FC236}">
                  <a16:creationId xmlns:a16="http://schemas.microsoft.com/office/drawing/2014/main" id="{57DC6814-50F1-4DF5-89DD-8A76952BFE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7" name="Oval 31">
              <a:extLst>
                <a:ext uri="{FF2B5EF4-FFF2-40B4-BE49-F238E27FC236}">
                  <a16:creationId xmlns:a16="http://schemas.microsoft.com/office/drawing/2014/main" id="{B9B2BB52-BF7E-4D8A-A2FD-A6A929BED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8" name="Oval 32">
              <a:extLst>
                <a:ext uri="{FF2B5EF4-FFF2-40B4-BE49-F238E27FC236}">
                  <a16:creationId xmlns:a16="http://schemas.microsoft.com/office/drawing/2014/main" id="{57EFBCD7-8F3C-4D1B-86A1-DA87245BBE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9" name="Oval 33">
              <a:extLst>
                <a:ext uri="{FF2B5EF4-FFF2-40B4-BE49-F238E27FC236}">
                  <a16:creationId xmlns:a16="http://schemas.microsoft.com/office/drawing/2014/main" id="{3E33B2D3-F4EF-43F1-85E5-89666B523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0" name="Oval 34">
              <a:extLst>
                <a:ext uri="{FF2B5EF4-FFF2-40B4-BE49-F238E27FC236}">
                  <a16:creationId xmlns:a16="http://schemas.microsoft.com/office/drawing/2014/main" id="{8F8DC0EC-05B1-4C58-843C-2FDC1C8D04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1" name="Oval 35">
              <a:extLst>
                <a:ext uri="{FF2B5EF4-FFF2-40B4-BE49-F238E27FC236}">
                  <a16:creationId xmlns:a16="http://schemas.microsoft.com/office/drawing/2014/main" id="{3B93B9D1-2E53-428E-BB1C-3B89C6AB1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2" name="Oval 36">
              <a:extLst>
                <a:ext uri="{FF2B5EF4-FFF2-40B4-BE49-F238E27FC236}">
                  <a16:creationId xmlns:a16="http://schemas.microsoft.com/office/drawing/2014/main" id="{05953439-067C-4638-9375-D7CF06C1D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3" name="Oval 37">
              <a:extLst>
                <a:ext uri="{FF2B5EF4-FFF2-40B4-BE49-F238E27FC236}">
                  <a16:creationId xmlns:a16="http://schemas.microsoft.com/office/drawing/2014/main" id="{6453ECBE-CE2F-48A8-AC8B-BA8EC38BB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4" name="Oval 38">
              <a:extLst>
                <a:ext uri="{FF2B5EF4-FFF2-40B4-BE49-F238E27FC236}">
                  <a16:creationId xmlns:a16="http://schemas.microsoft.com/office/drawing/2014/main" id="{85DCDD3B-1C95-4380-86AA-E0C64A0C4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5" name="Oval 39">
              <a:extLst>
                <a:ext uri="{FF2B5EF4-FFF2-40B4-BE49-F238E27FC236}">
                  <a16:creationId xmlns:a16="http://schemas.microsoft.com/office/drawing/2014/main" id="{AA53E00F-CBA8-405E-A229-273470952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7" name="Footer Placeholder 3">
            <a:extLst>
              <a:ext uri="{FF2B5EF4-FFF2-40B4-BE49-F238E27FC236}">
                <a16:creationId xmlns:a16="http://schemas.microsoft.com/office/drawing/2014/main" id="{5D1E6466-CC11-48B8-AB20-2AF45D58A6F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17FC410-850D-4720-991D-73FBF0EEE5EB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  <p:sp>
        <p:nvSpPr>
          <p:cNvPr id="38" name="Slide Number Placeholder 3">
            <a:extLst>
              <a:ext uri="{FF2B5EF4-FFF2-40B4-BE49-F238E27FC236}">
                <a16:creationId xmlns:a16="http://schemas.microsoft.com/office/drawing/2014/main" id="{5993EB5A-90B9-46A1-AAF2-7EABFFC26D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  <p:extLst>
      <p:ext uri="{BB962C8B-B14F-4D97-AF65-F5344CB8AC3E}">
        <p14:creationId xmlns:p14="http://schemas.microsoft.com/office/powerpoint/2010/main" val="2261472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>
            <a:extLst>
              <a:ext uri="{FF2B5EF4-FFF2-40B4-BE49-F238E27FC236}">
                <a16:creationId xmlns:a16="http://schemas.microsoft.com/office/drawing/2014/main" id="{194A7AB0-0716-44D4-BB8C-93FB871E8F53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010F255B-641E-4952-964E-BCE3B9F5B022}"/>
              </a:ext>
            </a:extLst>
          </p:cNvPr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6" name="Oval 9">
              <a:extLst>
                <a:ext uri="{FF2B5EF4-FFF2-40B4-BE49-F238E27FC236}">
                  <a16:creationId xmlns:a16="http://schemas.microsoft.com/office/drawing/2014/main" id="{1D169C36-4EB8-47C7-B6C4-E1687EFA4E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A99F546B-60AF-4CA5-84DC-8EB4E9993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8" name="Oval 11">
              <a:extLst>
                <a:ext uri="{FF2B5EF4-FFF2-40B4-BE49-F238E27FC236}">
                  <a16:creationId xmlns:a16="http://schemas.microsoft.com/office/drawing/2014/main" id="{C58DE0C0-B9BA-43B8-8742-AFF6FB642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9" name="Oval 12">
              <a:extLst>
                <a:ext uri="{FF2B5EF4-FFF2-40B4-BE49-F238E27FC236}">
                  <a16:creationId xmlns:a16="http://schemas.microsoft.com/office/drawing/2014/main" id="{B8E1974B-7F4A-4A33-A967-CD6E7B1FEA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" name="Oval 13">
              <a:extLst>
                <a:ext uri="{FF2B5EF4-FFF2-40B4-BE49-F238E27FC236}">
                  <a16:creationId xmlns:a16="http://schemas.microsoft.com/office/drawing/2014/main" id="{0BC937E1-3ED1-4073-B1D0-1FDE645D65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1" name="Oval 14">
              <a:extLst>
                <a:ext uri="{FF2B5EF4-FFF2-40B4-BE49-F238E27FC236}">
                  <a16:creationId xmlns:a16="http://schemas.microsoft.com/office/drawing/2014/main" id="{96AB6DAF-C4C3-4C49-A405-0B8D479FB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2" name="Oval 15">
              <a:extLst>
                <a:ext uri="{FF2B5EF4-FFF2-40B4-BE49-F238E27FC236}">
                  <a16:creationId xmlns:a16="http://schemas.microsoft.com/office/drawing/2014/main" id="{6D3817F7-2A39-4161-92B4-D4904ECE5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3" name="Oval 16">
              <a:extLst>
                <a:ext uri="{FF2B5EF4-FFF2-40B4-BE49-F238E27FC236}">
                  <a16:creationId xmlns:a16="http://schemas.microsoft.com/office/drawing/2014/main" id="{90981587-8088-4819-8F87-C5227545F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4" name="Oval 17">
              <a:extLst>
                <a:ext uri="{FF2B5EF4-FFF2-40B4-BE49-F238E27FC236}">
                  <a16:creationId xmlns:a16="http://schemas.microsoft.com/office/drawing/2014/main" id="{C2B25606-5A3C-442B-8197-4C031FF36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5" name="Oval 18">
              <a:extLst>
                <a:ext uri="{FF2B5EF4-FFF2-40B4-BE49-F238E27FC236}">
                  <a16:creationId xmlns:a16="http://schemas.microsoft.com/office/drawing/2014/main" id="{40EB807A-851D-4AA7-A9F2-B4B7CA9522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6" name="Oval 19">
              <a:extLst>
                <a:ext uri="{FF2B5EF4-FFF2-40B4-BE49-F238E27FC236}">
                  <a16:creationId xmlns:a16="http://schemas.microsoft.com/office/drawing/2014/main" id="{3C6480AC-BAEA-4A4F-A1FE-C2B068A24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7" name="Oval 20">
              <a:extLst>
                <a:ext uri="{FF2B5EF4-FFF2-40B4-BE49-F238E27FC236}">
                  <a16:creationId xmlns:a16="http://schemas.microsoft.com/office/drawing/2014/main" id="{BFE9980D-8743-4BED-B320-78E8E0367F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id="{E1E76AF7-9EC3-4DC2-9F30-14F7E3381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9" name="Oval 22">
              <a:extLst>
                <a:ext uri="{FF2B5EF4-FFF2-40B4-BE49-F238E27FC236}">
                  <a16:creationId xmlns:a16="http://schemas.microsoft.com/office/drawing/2014/main" id="{5636DF1A-9E31-4C9B-B953-097C79010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0" name="Oval 23">
              <a:extLst>
                <a:ext uri="{FF2B5EF4-FFF2-40B4-BE49-F238E27FC236}">
                  <a16:creationId xmlns:a16="http://schemas.microsoft.com/office/drawing/2014/main" id="{EBFB8554-378C-4B66-A0E1-7BDED132C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1" name="Oval 24">
              <a:extLst>
                <a:ext uri="{FF2B5EF4-FFF2-40B4-BE49-F238E27FC236}">
                  <a16:creationId xmlns:a16="http://schemas.microsoft.com/office/drawing/2014/main" id="{5E1E767C-B086-460A-BB23-6AFCF037A0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2" name="Oval 25">
              <a:extLst>
                <a:ext uri="{FF2B5EF4-FFF2-40B4-BE49-F238E27FC236}">
                  <a16:creationId xmlns:a16="http://schemas.microsoft.com/office/drawing/2014/main" id="{DE9900CB-142F-4465-8F1A-B1226DD37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3" name="Oval 26">
              <a:extLst>
                <a:ext uri="{FF2B5EF4-FFF2-40B4-BE49-F238E27FC236}">
                  <a16:creationId xmlns:a16="http://schemas.microsoft.com/office/drawing/2014/main" id="{821CE41D-BACD-4560-B9E9-AFF586CC7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4" name="Oval 27">
              <a:extLst>
                <a:ext uri="{FF2B5EF4-FFF2-40B4-BE49-F238E27FC236}">
                  <a16:creationId xmlns:a16="http://schemas.microsoft.com/office/drawing/2014/main" id="{405D309C-05A5-4B36-95C4-1493FEB8D6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5" name="Oval 28">
              <a:extLst>
                <a:ext uri="{FF2B5EF4-FFF2-40B4-BE49-F238E27FC236}">
                  <a16:creationId xmlns:a16="http://schemas.microsoft.com/office/drawing/2014/main" id="{FCFB5ED9-4EDA-4228-ADD2-174DCA555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6" name="Oval 29">
              <a:extLst>
                <a:ext uri="{FF2B5EF4-FFF2-40B4-BE49-F238E27FC236}">
                  <a16:creationId xmlns:a16="http://schemas.microsoft.com/office/drawing/2014/main" id="{BD06DF3B-ED39-40B7-8D6F-6B7E86A82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7" name="Oval 30">
              <a:extLst>
                <a:ext uri="{FF2B5EF4-FFF2-40B4-BE49-F238E27FC236}">
                  <a16:creationId xmlns:a16="http://schemas.microsoft.com/office/drawing/2014/main" id="{4AEBA4D3-532C-405F-8D14-DACB3FEB2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8" name="Oval 31">
              <a:extLst>
                <a:ext uri="{FF2B5EF4-FFF2-40B4-BE49-F238E27FC236}">
                  <a16:creationId xmlns:a16="http://schemas.microsoft.com/office/drawing/2014/main" id="{D49B9379-45BB-4AA3-9376-56FEC2FEF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9" name="Oval 32">
              <a:extLst>
                <a:ext uri="{FF2B5EF4-FFF2-40B4-BE49-F238E27FC236}">
                  <a16:creationId xmlns:a16="http://schemas.microsoft.com/office/drawing/2014/main" id="{BFCBB4B1-E25A-46D1-8385-9E7E5D60C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0" name="Oval 33">
              <a:extLst>
                <a:ext uri="{FF2B5EF4-FFF2-40B4-BE49-F238E27FC236}">
                  <a16:creationId xmlns:a16="http://schemas.microsoft.com/office/drawing/2014/main" id="{C237686F-4C96-4B44-A6F6-B59473C87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1" name="Oval 34">
              <a:extLst>
                <a:ext uri="{FF2B5EF4-FFF2-40B4-BE49-F238E27FC236}">
                  <a16:creationId xmlns:a16="http://schemas.microsoft.com/office/drawing/2014/main" id="{D53D2873-9310-4C91-9CF4-2E7F9A945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2" name="Oval 35">
              <a:extLst>
                <a:ext uri="{FF2B5EF4-FFF2-40B4-BE49-F238E27FC236}">
                  <a16:creationId xmlns:a16="http://schemas.microsoft.com/office/drawing/2014/main" id="{0AFCCF55-7319-438B-AC66-6BB779A6B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3" name="Oval 36">
              <a:extLst>
                <a:ext uri="{FF2B5EF4-FFF2-40B4-BE49-F238E27FC236}">
                  <a16:creationId xmlns:a16="http://schemas.microsoft.com/office/drawing/2014/main" id="{640FF71F-A0B8-43EA-8081-A75251F1A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4" name="Oval 37">
              <a:extLst>
                <a:ext uri="{FF2B5EF4-FFF2-40B4-BE49-F238E27FC236}">
                  <a16:creationId xmlns:a16="http://schemas.microsoft.com/office/drawing/2014/main" id="{2FD8447E-AFBA-49D9-97F1-8CB9021BD5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5" name="Oval 38">
              <a:extLst>
                <a:ext uri="{FF2B5EF4-FFF2-40B4-BE49-F238E27FC236}">
                  <a16:creationId xmlns:a16="http://schemas.microsoft.com/office/drawing/2014/main" id="{64907620-2EC1-4ED3-A083-53DCBDA58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6" name="Oval 39">
              <a:extLst>
                <a:ext uri="{FF2B5EF4-FFF2-40B4-BE49-F238E27FC236}">
                  <a16:creationId xmlns:a16="http://schemas.microsoft.com/office/drawing/2014/main" id="{32EEF5DE-A988-44D1-AC63-D6AE7BF64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</p:grpSp>
      <p:sp>
        <p:nvSpPr>
          <p:cNvPr id="37" name="Date Placeholder 5">
            <a:extLst>
              <a:ext uri="{FF2B5EF4-FFF2-40B4-BE49-F238E27FC236}">
                <a16:creationId xmlns:a16="http://schemas.microsoft.com/office/drawing/2014/main" id="{8F1D01F0-4ECE-4C1A-9B6E-F08812A76C6C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企會財選修部分</a:t>
            </a:r>
            <a:endParaRPr kumimoji="0" lang="en-US" altLang="zh-TW" sz="1000" dirty="0" smtClean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學與教示例</a:t>
            </a:r>
            <a:endParaRPr kumimoji="0" lang="en-US" altLang="zh-TW" sz="1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1DBFAF5B-D677-4282-8258-8B191C2B48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9D588E9-711A-431F-A51C-9CBA840F47B1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  <p:sp>
        <p:nvSpPr>
          <p:cNvPr id="39" name="Slide Number Placeholder 3">
            <a:extLst>
              <a:ext uri="{FF2B5EF4-FFF2-40B4-BE49-F238E27FC236}">
                <a16:creationId xmlns:a16="http://schemas.microsoft.com/office/drawing/2014/main" id="{9F783252-632B-4A51-A931-B1B309A2CB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 dirty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  <p:extLst>
      <p:ext uri="{BB962C8B-B14F-4D97-AF65-F5344CB8AC3E}">
        <p14:creationId xmlns:p14="http://schemas.microsoft.com/office/powerpoint/2010/main" val="2795725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>
            <a:extLst>
              <a:ext uri="{FF2B5EF4-FFF2-40B4-BE49-F238E27FC236}">
                <a16:creationId xmlns:a16="http://schemas.microsoft.com/office/drawing/2014/main" id="{AE1DEC18-E1B4-479B-A23C-74C771C73AF6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EE8E6C1B-5398-4277-9E8D-6C48940FE546}"/>
              </a:ext>
            </a:extLst>
          </p:cNvPr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6" name="Oval 9">
              <a:extLst>
                <a:ext uri="{FF2B5EF4-FFF2-40B4-BE49-F238E27FC236}">
                  <a16:creationId xmlns:a16="http://schemas.microsoft.com/office/drawing/2014/main" id="{79A39F2C-1105-40AF-886A-B968EC9E4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A23202C7-3A3F-47E9-B870-27E50C8CED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8" name="Oval 11">
              <a:extLst>
                <a:ext uri="{FF2B5EF4-FFF2-40B4-BE49-F238E27FC236}">
                  <a16:creationId xmlns:a16="http://schemas.microsoft.com/office/drawing/2014/main" id="{8C1E7A83-53F4-41BA-80C1-F6B0CFC92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9" name="Oval 12">
              <a:extLst>
                <a:ext uri="{FF2B5EF4-FFF2-40B4-BE49-F238E27FC236}">
                  <a16:creationId xmlns:a16="http://schemas.microsoft.com/office/drawing/2014/main" id="{2E19EA96-CF15-4EFD-B36C-CE2BB1340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" name="Oval 13">
              <a:extLst>
                <a:ext uri="{FF2B5EF4-FFF2-40B4-BE49-F238E27FC236}">
                  <a16:creationId xmlns:a16="http://schemas.microsoft.com/office/drawing/2014/main" id="{42AA579F-EC4F-4D88-8A42-733FF052B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1" name="Oval 14">
              <a:extLst>
                <a:ext uri="{FF2B5EF4-FFF2-40B4-BE49-F238E27FC236}">
                  <a16:creationId xmlns:a16="http://schemas.microsoft.com/office/drawing/2014/main" id="{2C5936C3-8A6D-4F18-9B74-1C8807FA27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2" name="Oval 15">
              <a:extLst>
                <a:ext uri="{FF2B5EF4-FFF2-40B4-BE49-F238E27FC236}">
                  <a16:creationId xmlns:a16="http://schemas.microsoft.com/office/drawing/2014/main" id="{4216BE98-E4B4-4563-89F1-4A86BECDF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3" name="Oval 16">
              <a:extLst>
                <a:ext uri="{FF2B5EF4-FFF2-40B4-BE49-F238E27FC236}">
                  <a16:creationId xmlns:a16="http://schemas.microsoft.com/office/drawing/2014/main" id="{5DACFBC8-9876-44F4-AFE9-0512E68F14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4" name="Oval 17">
              <a:extLst>
                <a:ext uri="{FF2B5EF4-FFF2-40B4-BE49-F238E27FC236}">
                  <a16:creationId xmlns:a16="http://schemas.microsoft.com/office/drawing/2014/main" id="{19D045B9-E9AA-4472-A1DD-927538FBE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5" name="Oval 18">
              <a:extLst>
                <a:ext uri="{FF2B5EF4-FFF2-40B4-BE49-F238E27FC236}">
                  <a16:creationId xmlns:a16="http://schemas.microsoft.com/office/drawing/2014/main" id="{5CBD5B35-6C91-402E-825B-40A89B3E5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6" name="Oval 19">
              <a:extLst>
                <a:ext uri="{FF2B5EF4-FFF2-40B4-BE49-F238E27FC236}">
                  <a16:creationId xmlns:a16="http://schemas.microsoft.com/office/drawing/2014/main" id="{23884D87-35CC-4EC8-8F45-4BC91828F5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7" name="Oval 20">
              <a:extLst>
                <a:ext uri="{FF2B5EF4-FFF2-40B4-BE49-F238E27FC236}">
                  <a16:creationId xmlns:a16="http://schemas.microsoft.com/office/drawing/2014/main" id="{6175D4C7-0233-4821-A23E-93883DE761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id="{F1638000-5B35-4EA6-8B18-8E8CD3A885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9" name="Oval 22">
              <a:extLst>
                <a:ext uri="{FF2B5EF4-FFF2-40B4-BE49-F238E27FC236}">
                  <a16:creationId xmlns:a16="http://schemas.microsoft.com/office/drawing/2014/main" id="{2286F81A-0F64-4888-BA6E-7B556CFF8E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0" name="Oval 23">
              <a:extLst>
                <a:ext uri="{FF2B5EF4-FFF2-40B4-BE49-F238E27FC236}">
                  <a16:creationId xmlns:a16="http://schemas.microsoft.com/office/drawing/2014/main" id="{A2463FBE-07A8-4A85-8746-503138593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1" name="Oval 24">
              <a:extLst>
                <a:ext uri="{FF2B5EF4-FFF2-40B4-BE49-F238E27FC236}">
                  <a16:creationId xmlns:a16="http://schemas.microsoft.com/office/drawing/2014/main" id="{9D971692-67B5-4ED3-B9EB-935B3A0A1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2" name="Oval 25">
              <a:extLst>
                <a:ext uri="{FF2B5EF4-FFF2-40B4-BE49-F238E27FC236}">
                  <a16:creationId xmlns:a16="http://schemas.microsoft.com/office/drawing/2014/main" id="{26CFE8AB-A146-4608-A10F-CE5F7122B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3" name="Oval 26">
              <a:extLst>
                <a:ext uri="{FF2B5EF4-FFF2-40B4-BE49-F238E27FC236}">
                  <a16:creationId xmlns:a16="http://schemas.microsoft.com/office/drawing/2014/main" id="{53464BAE-FE68-4DE0-BEEF-8BBDF1736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4" name="Oval 27">
              <a:extLst>
                <a:ext uri="{FF2B5EF4-FFF2-40B4-BE49-F238E27FC236}">
                  <a16:creationId xmlns:a16="http://schemas.microsoft.com/office/drawing/2014/main" id="{5100A5A3-0CB1-4770-A04F-1EEA2B521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5" name="Oval 28">
              <a:extLst>
                <a:ext uri="{FF2B5EF4-FFF2-40B4-BE49-F238E27FC236}">
                  <a16:creationId xmlns:a16="http://schemas.microsoft.com/office/drawing/2014/main" id="{D49C4AAE-0855-44D1-80A2-8E0142DA0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6" name="Oval 29">
              <a:extLst>
                <a:ext uri="{FF2B5EF4-FFF2-40B4-BE49-F238E27FC236}">
                  <a16:creationId xmlns:a16="http://schemas.microsoft.com/office/drawing/2014/main" id="{5258602E-51FC-4CDA-8C4B-1034400029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7" name="Oval 30">
              <a:extLst>
                <a:ext uri="{FF2B5EF4-FFF2-40B4-BE49-F238E27FC236}">
                  <a16:creationId xmlns:a16="http://schemas.microsoft.com/office/drawing/2014/main" id="{C4F62B05-F0F1-448F-89C2-B48F25206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8" name="Oval 31">
              <a:extLst>
                <a:ext uri="{FF2B5EF4-FFF2-40B4-BE49-F238E27FC236}">
                  <a16:creationId xmlns:a16="http://schemas.microsoft.com/office/drawing/2014/main" id="{9F20C7C6-6B37-4D42-9C95-FAB48A8D0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9" name="Oval 32">
              <a:extLst>
                <a:ext uri="{FF2B5EF4-FFF2-40B4-BE49-F238E27FC236}">
                  <a16:creationId xmlns:a16="http://schemas.microsoft.com/office/drawing/2014/main" id="{0276D579-0653-4A33-AC78-8B631A678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0" name="Oval 33">
              <a:extLst>
                <a:ext uri="{FF2B5EF4-FFF2-40B4-BE49-F238E27FC236}">
                  <a16:creationId xmlns:a16="http://schemas.microsoft.com/office/drawing/2014/main" id="{67C20BBE-0905-4709-A160-F96B5F55F1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1" name="Oval 34">
              <a:extLst>
                <a:ext uri="{FF2B5EF4-FFF2-40B4-BE49-F238E27FC236}">
                  <a16:creationId xmlns:a16="http://schemas.microsoft.com/office/drawing/2014/main" id="{4DDC6967-30F3-4183-AE12-EDE72D827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2" name="Oval 35">
              <a:extLst>
                <a:ext uri="{FF2B5EF4-FFF2-40B4-BE49-F238E27FC236}">
                  <a16:creationId xmlns:a16="http://schemas.microsoft.com/office/drawing/2014/main" id="{8683548B-1EF5-40AE-99AF-BBEA457D4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3" name="Oval 36">
              <a:extLst>
                <a:ext uri="{FF2B5EF4-FFF2-40B4-BE49-F238E27FC236}">
                  <a16:creationId xmlns:a16="http://schemas.microsoft.com/office/drawing/2014/main" id="{10D1E30B-2A15-4B41-BDA8-A1B2CE8D8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4" name="Oval 37">
              <a:extLst>
                <a:ext uri="{FF2B5EF4-FFF2-40B4-BE49-F238E27FC236}">
                  <a16:creationId xmlns:a16="http://schemas.microsoft.com/office/drawing/2014/main" id="{A204CD49-BA89-4A4F-B04F-BFC0A04C0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5" name="Oval 38">
              <a:extLst>
                <a:ext uri="{FF2B5EF4-FFF2-40B4-BE49-F238E27FC236}">
                  <a16:creationId xmlns:a16="http://schemas.microsoft.com/office/drawing/2014/main" id="{E9E9D082-BA07-41EA-8EEA-F8F609861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6" name="Oval 39">
              <a:extLst>
                <a:ext uri="{FF2B5EF4-FFF2-40B4-BE49-F238E27FC236}">
                  <a16:creationId xmlns:a16="http://schemas.microsoft.com/office/drawing/2014/main" id="{F76CDC95-B5CA-466F-83C9-921D7A2E6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</p:grpSp>
      <p:sp>
        <p:nvSpPr>
          <p:cNvPr id="37" name="Date Placeholder 5">
            <a:extLst>
              <a:ext uri="{FF2B5EF4-FFF2-40B4-BE49-F238E27FC236}">
                <a16:creationId xmlns:a16="http://schemas.microsoft.com/office/drawing/2014/main" id="{7D50F8D5-E685-4C00-8C58-5BA5B03B9DCF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企會財選修部分</a:t>
            </a:r>
            <a:endParaRPr kumimoji="0" lang="en-US" altLang="zh-TW" sz="1000" dirty="0" smtClean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學與教示例</a:t>
            </a:r>
            <a:endParaRPr kumimoji="0" lang="en-US" altLang="zh-TW" sz="1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39088CFC-C679-4E3F-A4B8-C8C687B9A4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8A4B87A-439C-4BE0-9245-94D2BB460D94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  <p:sp>
        <p:nvSpPr>
          <p:cNvPr id="39" name="Slide Number Placeholder 3">
            <a:extLst>
              <a:ext uri="{FF2B5EF4-FFF2-40B4-BE49-F238E27FC236}">
                <a16:creationId xmlns:a16="http://schemas.microsoft.com/office/drawing/2014/main" id="{D369AC44-7DFA-4E1E-A9B3-772BD4D2E0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 dirty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  <p:extLst>
      <p:ext uri="{BB962C8B-B14F-4D97-AF65-F5344CB8AC3E}">
        <p14:creationId xmlns:p14="http://schemas.microsoft.com/office/powerpoint/2010/main" val="1297736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>
            <a:extLst>
              <a:ext uri="{FF2B5EF4-FFF2-40B4-BE49-F238E27FC236}">
                <a16:creationId xmlns:a16="http://schemas.microsoft.com/office/drawing/2014/main" id="{716203E7-3B3D-4EAC-9A94-1BDEE7C406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Rectangle 4">
            <a:extLst>
              <a:ext uri="{FF2B5EF4-FFF2-40B4-BE49-F238E27FC236}">
                <a16:creationId xmlns:a16="http://schemas.microsoft.com/office/drawing/2014/main" id="{E65DEBF3-22B2-4A8C-AB9E-297075F84B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/>
              <a:t>按一下以編輯母片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FBFFE608-4699-4A29-A93D-DCA38C8907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/>
            </a:lvl1pPr>
          </a:lstStyle>
          <a:p>
            <a:fld id="{BAC1D49C-578C-401D-AF5D-52359BE326CF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  <p:sp>
        <p:nvSpPr>
          <p:cNvPr id="40" name="Slide Number Placeholder 3">
            <a:extLst>
              <a:ext uri="{FF2B5EF4-FFF2-40B4-BE49-F238E27FC236}">
                <a16:creationId xmlns:a16="http://schemas.microsoft.com/office/drawing/2014/main" id="{67705BED-366A-4805-8CEF-4E097A9B4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431800" y="6219825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0" sz="1000">
                <a:latin typeface="Arial" charset="0"/>
              </a:defRPr>
            </a:lvl1pPr>
          </a:lstStyle>
          <a:p>
            <a:pPr>
              <a:defRPr/>
            </a:pPr>
            <a:endParaRPr lang="en-US" altLang="zh-TW" dirty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BC9D9BD-D15A-4FCE-9914-EC3296B6AED2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endParaRPr kumimoji="0" lang="en-US" altLang="zh-TW" sz="1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kumimoji="1" sz="2800">
          <a:solidFill>
            <a:schemeClr val="tx1"/>
          </a:solidFill>
          <a:latin typeface="+mn-lt"/>
          <a:ea typeface="+mn-ea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kumimoji="1" sz="2600">
          <a:solidFill>
            <a:schemeClr val="tx1"/>
          </a:solidFill>
          <a:latin typeface="+mn-lt"/>
          <a:ea typeface="+mn-ea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kumimoji="1" sz="2400">
          <a:solidFill>
            <a:schemeClr val="tx1"/>
          </a:solidFill>
          <a:latin typeface="+mn-lt"/>
          <a:ea typeface="+mn-ea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>
            <a:extLst>
              <a:ext uri="{FF2B5EF4-FFF2-40B4-BE49-F238E27FC236}">
                <a16:creationId xmlns:a16="http://schemas.microsoft.com/office/drawing/2014/main" id="{04FBABA8-D5C0-4DDE-A2B6-3C6323B88CD4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177925"/>
            <a:ext cx="7092950" cy="1470025"/>
          </a:xfrm>
        </p:spPr>
        <p:txBody>
          <a:bodyPr/>
          <a:lstStyle/>
          <a:p>
            <a:pPr algn="r"/>
            <a:r>
              <a:rPr lang="zh-TW" altLang="en-US" sz="4300" dirty="0"/>
              <a:t>企業會</a:t>
            </a:r>
            <a:r>
              <a:rPr lang="zh-TW" altLang="en-US" sz="4300" dirty="0" smtClean="0"/>
              <a:t>財</a:t>
            </a:r>
            <a:r>
              <a:rPr lang="zh-TW" altLang="zh-TW" sz="4300" dirty="0" smtClean="0"/>
              <a:t>選修</a:t>
            </a:r>
            <a:r>
              <a:rPr lang="zh-TW" altLang="zh-TW" sz="4300" dirty="0"/>
              <a:t>部分</a:t>
            </a:r>
            <a:r>
              <a:rPr lang="en-US" altLang="zh-TW" sz="4300" dirty="0"/>
              <a:t/>
            </a:r>
            <a:br>
              <a:rPr lang="en-US" altLang="zh-TW" sz="4300" dirty="0"/>
            </a:br>
            <a:r>
              <a:rPr lang="zh-TW" altLang="zh-TW" sz="4300" dirty="0" smtClean="0"/>
              <a:t>會計</a:t>
            </a:r>
            <a:r>
              <a:rPr lang="zh-TW" altLang="en-US" sz="4300" dirty="0" smtClean="0"/>
              <a:t>單元</a:t>
            </a:r>
            <a:r>
              <a:rPr lang="zh-TW" altLang="zh-TW" sz="4300" dirty="0" smtClean="0"/>
              <a:t> </a:t>
            </a:r>
            <a:r>
              <a:rPr lang="zh-TW" altLang="zh-TW" sz="4300" dirty="0"/>
              <a:t>-</a:t>
            </a:r>
            <a:r>
              <a:rPr lang="en-US" altLang="zh-TW" sz="4300" dirty="0"/>
              <a:t/>
            </a:r>
            <a:br>
              <a:rPr lang="en-US" altLang="zh-TW" sz="4300" dirty="0"/>
            </a:br>
            <a:r>
              <a:rPr lang="zh-TW" altLang="zh-TW" sz="4300" dirty="0"/>
              <a:t>財務會計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25E14C24-68B2-470A-BD38-63AC0394A2ED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431800" y="3338513"/>
            <a:ext cx="6400800" cy="17526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100" dirty="0"/>
              <a:t>課</a:t>
            </a:r>
            <a:r>
              <a:rPr lang="zh-TW" altLang="zh-TW" sz="3100" dirty="0"/>
              <a:t>題 A</a:t>
            </a:r>
            <a:r>
              <a:rPr lang="zh-TW" altLang="zh-TW" sz="3100" dirty="0" smtClean="0"/>
              <a:t>05</a:t>
            </a:r>
            <a:r>
              <a:rPr lang="zh-TW" altLang="zh-CN" sz="3100" dirty="0" smtClean="0"/>
              <a:t>：</a:t>
            </a:r>
            <a:r>
              <a:rPr lang="zh-TW" altLang="zh-TW" sz="3100" dirty="0" smtClean="0"/>
              <a:t>財務</a:t>
            </a:r>
            <a:r>
              <a:rPr lang="zh-TW" altLang="en-US" sz="3100" dirty="0" smtClean="0"/>
              <a:t>報表</a:t>
            </a:r>
            <a:r>
              <a:rPr lang="zh-TW" altLang="zh-TW" sz="3100" dirty="0" smtClean="0"/>
              <a:t>分析</a:t>
            </a:r>
            <a:r>
              <a:rPr lang="en-US" altLang="zh-TW" sz="3100" dirty="0"/>
              <a:t/>
            </a:r>
            <a:br>
              <a:rPr lang="en-US" altLang="zh-TW" sz="3100" dirty="0"/>
            </a:br>
            <a:endParaRPr lang="en-US" altLang="zh-TW" sz="3100" dirty="0"/>
          </a:p>
        </p:txBody>
      </p:sp>
      <p:sp>
        <p:nvSpPr>
          <p:cNvPr id="9220" name="Text Box 7">
            <a:extLst>
              <a:ext uri="{FF2B5EF4-FFF2-40B4-BE49-F238E27FC236}">
                <a16:creationId xmlns:a16="http://schemas.microsoft.com/office/drawing/2014/main" id="{4ED3FB98-2F76-4CBC-BABF-720748B64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5138738"/>
            <a:ext cx="40513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defRPr/>
            </a:pPr>
            <a:r>
              <a:rPr lang="zh-TW" altLang="zh-TW" dirty="0"/>
              <a:t>香港特別行政區政府教育局</a:t>
            </a:r>
          </a:p>
          <a:p>
            <a:pPr algn="ctr" eaLnBrk="1" hangingPunct="1">
              <a:defRPr/>
            </a:pPr>
            <a:r>
              <a:rPr lang="zh-TW" altLang="en-US" dirty="0" smtClean="0"/>
              <a:t>科技</a:t>
            </a:r>
            <a:r>
              <a:rPr lang="zh-TW" altLang="en-US" dirty="0"/>
              <a:t>教育組</a:t>
            </a:r>
            <a:endParaRPr lang="en-US" altLang="zh-TW" dirty="0"/>
          </a:p>
          <a:p>
            <a:pPr algn="ctr" eaLnBrk="1" hangingPunct="1">
              <a:defRPr/>
            </a:pPr>
            <a:r>
              <a:rPr lang="zh-CN" altLang="en-US" dirty="0"/>
              <a:t>二零二四年</a:t>
            </a:r>
            <a:endParaRPr lang="en-US" altLang="zh-TW" strike="sngStrik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4">
            <a:extLst>
              <a:ext uri="{FF2B5EF4-FFF2-40B4-BE49-F238E27FC236}">
                <a16:creationId xmlns:a16="http://schemas.microsoft.com/office/drawing/2014/main" id="{39A3F1D9-C3D6-4C07-BB70-463AA91AA3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4BE1CCC-E9BC-4F98-B697-6182A984EEDB}" type="slidenum">
              <a:rPr kumimoji="0" lang="en-US" altLang="zh-TW" smtClean="0"/>
              <a:t>10</a:t>
            </a:fld>
            <a:endParaRPr kumimoji="0" lang="en-US" altLang="zh-TW" dirty="0"/>
          </a:p>
        </p:txBody>
      </p:sp>
      <p:sp>
        <p:nvSpPr>
          <p:cNvPr id="27652" name="Rectangle 2">
            <a:extLst>
              <a:ext uri="{FF2B5EF4-FFF2-40B4-BE49-F238E27FC236}">
                <a16:creationId xmlns:a16="http://schemas.microsoft.com/office/drawing/2014/main" id="{DA7417AC-FDC0-4C71-B5E5-CA72754994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62150" y="188913"/>
            <a:ext cx="7543800" cy="1295400"/>
          </a:xfrm>
        </p:spPr>
        <p:txBody>
          <a:bodyPr/>
          <a:lstStyle/>
          <a:p>
            <a:pPr eaLnBrk="1" hangingPunct="1"/>
            <a:r>
              <a:rPr lang="zh-TW" altLang="zh-TW" sz="3100" dirty="0"/>
              <a:t>準備</a:t>
            </a:r>
            <a:r>
              <a:rPr lang="zh-CN" altLang="en-US" sz="3100" dirty="0"/>
              <a:t>下一課節</a:t>
            </a:r>
            <a:endParaRPr lang="zh-TW" altLang="zh-TW" sz="3100" dirty="0"/>
          </a:p>
        </p:txBody>
      </p:sp>
      <p:sp>
        <p:nvSpPr>
          <p:cNvPr id="27653" name="Text Box 3">
            <a:extLst>
              <a:ext uri="{FF2B5EF4-FFF2-40B4-BE49-F238E27FC236}">
                <a16:creationId xmlns:a16="http://schemas.microsoft.com/office/drawing/2014/main" id="{45B8207D-B2C9-4B85-94A3-1C5B8D28B7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1808163"/>
            <a:ext cx="79200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HK" sz="1800"/>
          </a:p>
        </p:txBody>
      </p:sp>
      <p:sp>
        <p:nvSpPr>
          <p:cNvPr id="27654" name="Text Box 4">
            <a:extLst>
              <a:ext uri="{FF2B5EF4-FFF2-40B4-BE49-F238E27FC236}">
                <a16:creationId xmlns:a16="http://schemas.microsoft.com/office/drawing/2014/main" id="{6DE2892F-CA65-45E0-81E9-5FAAD196E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700" y="1898650"/>
            <a:ext cx="78311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HK" sz="1800"/>
          </a:p>
        </p:txBody>
      </p:sp>
      <p:sp>
        <p:nvSpPr>
          <p:cNvPr id="467974" name="WordArt 6">
            <a:extLst>
              <a:ext uri="{FF2B5EF4-FFF2-40B4-BE49-F238E27FC236}">
                <a16:creationId xmlns:a16="http://schemas.microsoft.com/office/drawing/2014/main" id="{5EE28904-97E6-4FA4-AE19-E269C348E55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39725" y="1936750"/>
            <a:ext cx="8372475" cy="1582738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 eaLnBrk="1" hangingPunct="1">
              <a:defRPr/>
            </a:pPr>
            <a:r>
              <a:rPr lang="zh-TW" sz="36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華康娃娃體"/>
              </a:rPr>
              <a:t>如何</a:t>
            </a:r>
            <a:r>
              <a:rPr lang="zh-TW" altLang="en-US" sz="36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華康娃娃體"/>
              </a:rPr>
              <a:t>運用</a:t>
            </a:r>
            <a:r>
              <a:rPr lang="zh-TW" sz="36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華康娃娃體"/>
              </a:rPr>
              <a:t>比率</a:t>
            </a:r>
            <a:r>
              <a:rPr lang="zh-TW" sz="3600" b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華康娃娃體"/>
              </a:rPr>
              <a:t>來評估一家公司</a:t>
            </a:r>
            <a:r>
              <a:rPr lang="zh-TW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華康娃娃體"/>
              </a:rPr>
              <a:t>？</a:t>
            </a:r>
          </a:p>
        </p:txBody>
      </p:sp>
      <p:sp>
        <p:nvSpPr>
          <p:cNvPr id="27656" name="WordArt 7">
            <a:extLst>
              <a:ext uri="{FF2B5EF4-FFF2-40B4-BE49-F238E27FC236}">
                <a16:creationId xmlns:a16="http://schemas.microsoft.com/office/drawing/2014/main" id="{05F5B6CB-586B-49D6-9FE5-6956AFBE56C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30550" y="4419600"/>
            <a:ext cx="2971800" cy="10795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TW" altLang="zh-HK" sz="3600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華康娃娃體"/>
              </a:rPr>
              <a:t>有什麼</a:t>
            </a:r>
            <a:r>
              <a:rPr lang="zh-TW" altLang="zh-HK" sz="3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華康娃娃體"/>
              </a:rPr>
              <a:t>限制？</a:t>
            </a:r>
            <a:endParaRPr lang="zh-HK" altLang="en-US" sz="3600" kern="10" dirty="0">
              <a:ln w="12700">
                <a:solidFill>
                  <a:srgbClr val="008000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華康娃娃體"/>
            </a:endParaRPr>
          </a:p>
        </p:txBody>
      </p:sp>
      <p:pic>
        <p:nvPicPr>
          <p:cNvPr id="27657" name="Picture 14" descr="H-Queation-Mark">
            <a:extLst>
              <a:ext uri="{FF2B5EF4-FFF2-40B4-BE49-F238E27FC236}">
                <a16:creationId xmlns:a16="http://schemas.microsoft.com/office/drawing/2014/main" id="{B65A43AB-5E7D-4BE0-B0BD-2C0937B24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3879850"/>
            <a:ext cx="16192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15" descr="H-Queation-Mark">
            <a:extLst>
              <a:ext uri="{FF2B5EF4-FFF2-40B4-BE49-F238E27FC236}">
                <a16:creationId xmlns:a16="http://schemas.microsoft.com/office/drawing/2014/main" id="{38CE005F-1181-4EA9-AF07-07970FB8FA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3" y="3879850"/>
            <a:ext cx="16192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投影片編號版面配置區 6"/>
          <p:cNvSpPr>
            <a:spLocks noGrp="1"/>
          </p:cNvSpPr>
          <p:nvPr>
            <p:ph type="sldNum" sz="quarter" idx="11"/>
          </p:nvPr>
        </p:nvSpPr>
        <p:spPr>
          <a:xfrm>
            <a:off x="431800" y="6219825"/>
            <a:ext cx="2133600" cy="457200"/>
          </a:xfrm>
        </p:spPr>
        <p:txBody>
          <a:bodyPr/>
          <a:lstStyle/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3">
            <a:extLst>
              <a:ext uri="{FF2B5EF4-FFF2-40B4-BE49-F238E27FC236}">
                <a16:creationId xmlns:a16="http://schemas.microsoft.com/office/drawing/2014/main" id="{270DC39F-D7F6-4746-AF6E-42412D7542D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en-US" altLang="zh-TW" smtClean="0"/>
              <a:t>2</a:t>
            </a:r>
            <a:endParaRPr kumimoji="0" lang="en-US" altLang="zh-TW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C3A6D5D6-A9C2-491B-8457-EA5D30D66D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r>
              <a:rPr kumimoji="0" lang="zh-TW" altLang="zh-TW"/>
              <a:t>話題A05</a:t>
            </a:r>
          </a:p>
          <a:p>
            <a:r>
              <a:rPr kumimoji="0" lang="zh-TW" altLang="zh-TW"/>
              <a:t>財務分析</a:t>
            </a:r>
          </a:p>
        </p:txBody>
      </p:sp>
      <p:sp>
        <p:nvSpPr>
          <p:cNvPr id="29700" name="Rectangle 53">
            <a:extLst>
              <a:ext uri="{FF2B5EF4-FFF2-40B4-BE49-F238E27FC236}">
                <a16:creationId xmlns:a16="http://schemas.microsoft.com/office/drawing/2014/main" id="{5C2C9189-C3A8-4F2E-AF6A-8466FEDD56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20700" y="-76426"/>
            <a:ext cx="7543800" cy="1295400"/>
          </a:xfrm>
        </p:spPr>
        <p:txBody>
          <a:bodyPr/>
          <a:lstStyle/>
          <a:p>
            <a:pPr eaLnBrk="1" hangingPunct="1"/>
            <a:r>
              <a:rPr lang="zh-TW" altLang="zh-TW" dirty="0"/>
              <a:t>活動三：</a:t>
            </a:r>
            <a:r>
              <a:rPr lang="zh-CN" altLang="en-US" dirty="0"/>
              <a:t>分</a:t>
            </a:r>
            <a:r>
              <a:rPr lang="zh-TW" altLang="zh-TW" dirty="0"/>
              <a:t>組討論</a:t>
            </a:r>
            <a:r>
              <a:rPr lang="zh-CN" altLang="en-US" dirty="0"/>
              <a:t>及口頭演</a:t>
            </a:r>
            <a:r>
              <a:rPr lang="zh-TW" altLang="zh-TW" dirty="0"/>
              <a:t>示</a:t>
            </a:r>
          </a:p>
        </p:txBody>
      </p:sp>
      <p:sp>
        <p:nvSpPr>
          <p:cNvPr id="29701" name="Rectangle 3">
            <a:extLst>
              <a:ext uri="{FF2B5EF4-FFF2-40B4-BE49-F238E27FC236}">
                <a16:creationId xmlns:a16="http://schemas.microsoft.com/office/drawing/2014/main" id="{0B42A5DE-E6C0-4705-816E-DA4991B3465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520700" y="1268413"/>
            <a:ext cx="8012113" cy="9144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zh-TW" altLang="en-US" sz="1400" dirty="0"/>
              <a:t>你是北方有限公司的財務總監，你的老闆要求你根據所列出的會計比率來評論公司的表現，並與競爭對手南方有限公司和業界平均水平作比較。以下為比率的行業平均值：</a:t>
            </a:r>
            <a:endParaRPr lang="zh-TW" altLang="zh-TW" sz="1400" dirty="0"/>
          </a:p>
        </p:txBody>
      </p:sp>
      <p:sp>
        <p:nvSpPr>
          <p:cNvPr id="29702" name="Freeform 4">
            <a:extLst>
              <a:ext uri="{FF2B5EF4-FFF2-40B4-BE49-F238E27FC236}">
                <a16:creationId xmlns:a16="http://schemas.microsoft.com/office/drawing/2014/main" id="{371274E8-E87A-4C22-A620-5679A6FA7985}"/>
              </a:ext>
            </a:extLst>
          </p:cNvPr>
          <p:cNvSpPr>
            <a:spLocks/>
          </p:cNvSpPr>
          <p:nvPr/>
        </p:nvSpPr>
        <p:spPr bwMode="auto">
          <a:xfrm>
            <a:off x="3429000" y="4595813"/>
            <a:ext cx="501650" cy="42862"/>
          </a:xfrm>
          <a:custGeom>
            <a:avLst/>
            <a:gdLst>
              <a:gd name="T0" fmla="*/ 2147483646 w 316"/>
              <a:gd name="T1" fmla="*/ 2147483646 h 27"/>
              <a:gd name="T2" fmla="*/ 2147483646 w 316"/>
              <a:gd name="T3" fmla="*/ 0 h 27"/>
              <a:gd name="T4" fmla="*/ 2147483646 w 316"/>
              <a:gd name="T5" fmla="*/ 0 h 27"/>
              <a:gd name="T6" fmla="*/ 2147483646 w 316"/>
              <a:gd name="T7" fmla="*/ 2147483646 h 27"/>
              <a:gd name="T8" fmla="*/ 2147483646 w 316"/>
              <a:gd name="T9" fmla="*/ 2147483646 h 27"/>
              <a:gd name="T10" fmla="*/ 2147483646 w 316"/>
              <a:gd name="T11" fmla="*/ 2147483646 h 27"/>
              <a:gd name="T12" fmla="*/ 2147483646 w 316"/>
              <a:gd name="T13" fmla="*/ 2147483646 h 27"/>
              <a:gd name="T14" fmla="*/ 2147483646 w 316"/>
              <a:gd name="T15" fmla="*/ 2147483646 h 27"/>
              <a:gd name="T16" fmla="*/ 2147483646 w 316"/>
              <a:gd name="T17" fmla="*/ 2147483646 h 27"/>
              <a:gd name="T18" fmla="*/ 2147483646 w 316"/>
              <a:gd name="T19" fmla="*/ 2147483646 h 27"/>
              <a:gd name="T20" fmla="*/ 2147483646 w 316"/>
              <a:gd name="T21" fmla="*/ 2147483646 h 27"/>
              <a:gd name="T22" fmla="*/ 2147483646 w 316"/>
              <a:gd name="T23" fmla="*/ 2147483646 h 27"/>
              <a:gd name="T24" fmla="*/ 2147483646 w 316"/>
              <a:gd name="T25" fmla="*/ 2147483646 h 27"/>
              <a:gd name="T26" fmla="*/ 2147483646 w 316"/>
              <a:gd name="T27" fmla="*/ 2147483646 h 27"/>
              <a:gd name="T28" fmla="*/ 0 w 316"/>
              <a:gd name="T29" fmla="*/ 2147483646 h 27"/>
              <a:gd name="T30" fmla="*/ 2147483646 w 316"/>
              <a:gd name="T31" fmla="*/ 2147483646 h 27"/>
              <a:gd name="T32" fmla="*/ 2147483646 w 316"/>
              <a:gd name="T33" fmla="*/ 2147483646 h 27"/>
              <a:gd name="T34" fmla="*/ 2147483646 w 316"/>
              <a:gd name="T35" fmla="*/ 2147483646 h 27"/>
              <a:gd name="T36" fmla="*/ 2147483646 w 316"/>
              <a:gd name="T37" fmla="*/ 2147483646 h 27"/>
              <a:gd name="T38" fmla="*/ 2147483646 w 316"/>
              <a:gd name="T39" fmla="*/ 2147483646 h 27"/>
              <a:gd name="T40" fmla="*/ 2147483646 w 316"/>
              <a:gd name="T41" fmla="*/ 2147483646 h 27"/>
              <a:gd name="T42" fmla="*/ 2147483646 w 316"/>
              <a:gd name="T43" fmla="*/ 2147483646 h 27"/>
              <a:gd name="T44" fmla="*/ 2147483646 w 316"/>
              <a:gd name="T45" fmla="*/ 2147483646 h 27"/>
              <a:gd name="T46" fmla="*/ 2147483646 w 316"/>
              <a:gd name="T47" fmla="*/ 2147483646 h 2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16"/>
              <a:gd name="T73" fmla="*/ 0 h 27"/>
              <a:gd name="T74" fmla="*/ 316 w 316"/>
              <a:gd name="T75" fmla="*/ 27 h 27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16" h="27">
                <a:moveTo>
                  <a:pt x="283" y="2"/>
                </a:moveTo>
                <a:lnTo>
                  <a:pt x="291" y="0"/>
                </a:lnTo>
                <a:lnTo>
                  <a:pt x="303" y="0"/>
                </a:lnTo>
                <a:lnTo>
                  <a:pt x="313" y="2"/>
                </a:lnTo>
                <a:lnTo>
                  <a:pt x="316" y="14"/>
                </a:lnTo>
                <a:lnTo>
                  <a:pt x="272" y="19"/>
                </a:lnTo>
                <a:lnTo>
                  <a:pt x="230" y="24"/>
                </a:lnTo>
                <a:lnTo>
                  <a:pt x="187" y="26"/>
                </a:lnTo>
                <a:lnTo>
                  <a:pt x="143" y="27"/>
                </a:lnTo>
                <a:lnTo>
                  <a:pt x="108" y="26"/>
                </a:lnTo>
                <a:lnTo>
                  <a:pt x="76" y="26"/>
                </a:lnTo>
                <a:lnTo>
                  <a:pt x="40" y="26"/>
                </a:lnTo>
                <a:lnTo>
                  <a:pt x="7" y="27"/>
                </a:lnTo>
                <a:lnTo>
                  <a:pt x="3" y="24"/>
                </a:lnTo>
                <a:lnTo>
                  <a:pt x="0" y="19"/>
                </a:lnTo>
                <a:lnTo>
                  <a:pt x="18" y="10"/>
                </a:lnTo>
                <a:lnTo>
                  <a:pt x="40" y="10"/>
                </a:lnTo>
                <a:lnTo>
                  <a:pt x="66" y="12"/>
                </a:lnTo>
                <a:lnTo>
                  <a:pt x="96" y="14"/>
                </a:lnTo>
                <a:lnTo>
                  <a:pt x="136" y="10"/>
                </a:lnTo>
                <a:lnTo>
                  <a:pt x="183" y="7"/>
                </a:lnTo>
                <a:lnTo>
                  <a:pt x="234" y="5"/>
                </a:lnTo>
                <a:lnTo>
                  <a:pt x="283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29703" name="Freeform 5">
            <a:extLst>
              <a:ext uri="{FF2B5EF4-FFF2-40B4-BE49-F238E27FC236}">
                <a16:creationId xmlns:a16="http://schemas.microsoft.com/office/drawing/2014/main" id="{0C7C7380-A434-44C0-A112-1CFEE59FF740}"/>
              </a:ext>
            </a:extLst>
          </p:cNvPr>
          <p:cNvSpPr>
            <a:spLocks/>
          </p:cNvSpPr>
          <p:nvPr/>
        </p:nvSpPr>
        <p:spPr bwMode="auto">
          <a:xfrm>
            <a:off x="2649538" y="5832475"/>
            <a:ext cx="490537" cy="295275"/>
          </a:xfrm>
          <a:custGeom>
            <a:avLst/>
            <a:gdLst>
              <a:gd name="T0" fmla="*/ 2147483646 w 309"/>
              <a:gd name="T1" fmla="*/ 2147483646 h 186"/>
              <a:gd name="T2" fmla="*/ 2147483646 w 309"/>
              <a:gd name="T3" fmla="*/ 2147483646 h 186"/>
              <a:gd name="T4" fmla="*/ 2147483646 w 309"/>
              <a:gd name="T5" fmla="*/ 2147483646 h 186"/>
              <a:gd name="T6" fmla="*/ 2147483646 w 309"/>
              <a:gd name="T7" fmla="*/ 0 h 186"/>
              <a:gd name="T8" fmla="*/ 2147483646 w 309"/>
              <a:gd name="T9" fmla="*/ 2147483646 h 186"/>
              <a:gd name="T10" fmla="*/ 2147483646 w 309"/>
              <a:gd name="T11" fmla="*/ 2147483646 h 186"/>
              <a:gd name="T12" fmla="*/ 2147483646 w 309"/>
              <a:gd name="T13" fmla="*/ 2147483646 h 186"/>
              <a:gd name="T14" fmla="*/ 2147483646 w 309"/>
              <a:gd name="T15" fmla="*/ 2147483646 h 186"/>
              <a:gd name="T16" fmla="*/ 2147483646 w 309"/>
              <a:gd name="T17" fmla="*/ 2147483646 h 186"/>
              <a:gd name="T18" fmla="*/ 2147483646 w 309"/>
              <a:gd name="T19" fmla="*/ 2147483646 h 186"/>
              <a:gd name="T20" fmla="*/ 2147483646 w 309"/>
              <a:gd name="T21" fmla="*/ 2147483646 h 186"/>
              <a:gd name="T22" fmla="*/ 2147483646 w 309"/>
              <a:gd name="T23" fmla="*/ 2147483646 h 186"/>
              <a:gd name="T24" fmla="*/ 2147483646 w 309"/>
              <a:gd name="T25" fmla="*/ 2147483646 h 186"/>
              <a:gd name="T26" fmla="*/ 2147483646 w 309"/>
              <a:gd name="T27" fmla="*/ 2147483646 h 186"/>
              <a:gd name="T28" fmla="*/ 2147483646 w 309"/>
              <a:gd name="T29" fmla="*/ 2147483646 h 186"/>
              <a:gd name="T30" fmla="*/ 2147483646 w 309"/>
              <a:gd name="T31" fmla="*/ 2147483646 h 186"/>
              <a:gd name="T32" fmla="*/ 2147483646 w 309"/>
              <a:gd name="T33" fmla="*/ 2147483646 h 186"/>
              <a:gd name="T34" fmla="*/ 2147483646 w 309"/>
              <a:gd name="T35" fmla="*/ 2147483646 h 186"/>
              <a:gd name="T36" fmla="*/ 2147483646 w 309"/>
              <a:gd name="T37" fmla="*/ 2147483646 h 186"/>
              <a:gd name="T38" fmla="*/ 2147483646 w 309"/>
              <a:gd name="T39" fmla="*/ 2147483646 h 186"/>
              <a:gd name="T40" fmla="*/ 0 w 309"/>
              <a:gd name="T41" fmla="*/ 2147483646 h 186"/>
              <a:gd name="T42" fmla="*/ 2147483646 w 309"/>
              <a:gd name="T43" fmla="*/ 2147483646 h 186"/>
              <a:gd name="T44" fmla="*/ 2147483646 w 309"/>
              <a:gd name="T45" fmla="*/ 2147483646 h 186"/>
              <a:gd name="T46" fmla="*/ 2147483646 w 309"/>
              <a:gd name="T47" fmla="*/ 2147483646 h 186"/>
              <a:gd name="T48" fmla="*/ 2147483646 w 309"/>
              <a:gd name="T49" fmla="*/ 2147483646 h 186"/>
              <a:gd name="T50" fmla="*/ 2147483646 w 309"/>
              <a:gd name="T51" fmla="*/ 2147483646 h 186"/>
              <a:gd name="T52" fmla="*/ 2147483646 w 309"/>
              <a:gd name="T53" fmla="*/ 2147483646 h 186"/>
              <a:gd name="T54" fmla="*/ 2147483646 w 309"/>
              <a:gd name="T55" fmla="*/ 2147483646 h 186"/>
              <a:gd name="T56" fmla="*/ 2147483646 w 309"/>
              <a:gd name="T57" fmla="*/ 2147483646 h 186"/>
              <a:gd name="T58" fmla="*/ 2147483646 w 309"/>
              <a:gd name="T59" fmla="*/ 2147483646 h 18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09"/>
              <a:gd name="T91" fmla="*/ 0 h 186"/>
              <a:gd name="T92" fmla="*/ 309 w 309"/>
              <a:gd name="T93" fmla="*/ 186 h 18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09" h="186">
                <a:moveTo>
                  <a:pt x="43" y="11"/>
                </a:moveTo>
                <a:lnTo>
                  <a:pt x="45" y="7"/>
                </a:lnTo>
                <a:lnTo>
                  <a:pt x="55" y="2"/>
                </a:lnTo>
                <a:lnTo>
                  <a:pt x="75" y="0"/>
                </a:lnTo>
                <a:lnTo>
                  <a:pt x="112" y="2"/>
                </a:lnTo>
                <a:lnTo>
                  <a:pt x="166" y="11"/>
                </a:lnTo>
                <a:lnTo>
                  <a:pt x="232" y="24"/>
                </a:lnTo>
                <a:lnTo>
                  <a:pt x="286" y="41"/>
                </a:lnTo>
                <a:lnTo>
                  <a:pt x="309" y="58"/>
                </a:lnTo>
                <a:lnTo>
                  <a:pt x="308" y="85"/>
                </a:lnTo>
                <a:lnTo>
                  <a:pt x="297" y="122"/>
                </a:lnTo>
                <a:lnTo>
                  <a:pt x="284" y="159"/>
                </a:lnTo>
                <a:lnTo>
                  <a:pt x="272" y="181"/>
                </a:lnTo>
                <a:lnTo>
                  <a:pt x="254" y="186"/>
                </a:lnTo>
                <a:lnTo>
                  <a:pt x="229" y="184"/>
                </a:lnTo>
                <a:lnTo>
                  <a:pt x="198" y="175"/>
                </a:lnTo>
                <a:lnTo>
                  <a:pt x="168" y="167"/>
                </a:lnTo>
                <a:lnTo>
                  <a:pt x="126" y="154"/>
                </a:lnTo>
                <a:lnTo>
                  <a:pt x="72" y="142"/>
                </a:lnTo>
                <a:lnTo>
                  <a:pt x="25" y="130"/>
                </a:lnTo>
                <a:lnTo>
                  <a:pt x="0" y="123"/>
                </a:lnTo>
                <a:lnTo>
                  <a:pt x="6" y="120"/>
                </a:lnTo>
                <a:lnTo>
                  <a:pt x="33" y="115"/>
                </a:lnTo>
                <a:lnTo>
                  <a:pt x="64" y="105"/>
                </a:lnTo>
                <a:lnTo>
                  <a:pt x="82" y="85"/>
                </a:lnTo>
                <a:lnTo>
                  <a:pt x="79" y="58"/>
                </a:lnTo>
                <a:lnTo>
                  <a:pt x="65" y="34"/>
                </a:lnTo>
                <a:lnTo>
                  <a:pt x="50" y="16"/>
                </a:lnTo>
                <a:lnTo>
                  <a:pt x="43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29704" name="Freeform 6">
            <a:extLst>
              <a:ext uri="{FF2B5EF4-FFF2-40B4-BE49-F238E27FC236}">
                <a16:creationId xmlns:a16="http://schemas.microsoft.com/office/drawing/2014/main" id="{41D7B1EB-9A33-42B1-B314-08BFB360BAA8}"/>
              </a:ext>
            </a:extLst>
          </p:cNvPr>
          <p:cNvSpPr>
            <a:spLocks/>
          </p:cNvSpPr>
          <p:nvPr/>
        </p:nvSpPr>
        <p:spPr bwMode="auto">
          <a:xfrm>
            <a:off x="2955925" y="5541963"/>
            <a:ext cx="493713" cy="219075"/>
          </a:xfrm>
          <a:custGeom>
            <a:avLst/>
            <a:gdLst>
              <a:gd name="T0" fmla="*/ 0 w 311"/>
              <a:gd name="T1" fmla="*/ 2147483646 h 138"/>
              <a:gd name="T2" fmla="*/ 2147483646 w 311"/>
              <a:gd name="T3" fmla="*/ 2147483646 h 138"/>
              <a:gd name="T4" fmla="*/ 2147483646 w 311"/>
              <a:gd name="T5" fmla="*/ 2147483646 h 138"/>
              <a:gd name="T6" fmla="*/ 2147483646 w 311"/>
              <a:gd name="T7" fmla="*/ 2147483646 h 138"/>
              <a:gd name="T8" fmla="*/ 2147483646 w 311"/>
              <a:gd name="T9" fmla="*/ 2147483646 h 138"/>
              <a:gd name="T10" fmla="*/ 2147483646 w 311"/>
              <a:gd name="T11" fmla="*/ 2147483646 h 138"/>
              <a:gd name="T12" fmla="*/ 2147483646 w 311"/>
              <a:gd name="T13" fmla="*/ 2147483646 h 138"/>
              <a:gd name="T14" fmla="*/ 2147483646 w 311"/>
              <a:gd name="T15" fmla="*/ 2147483646 h 138"/>
              <a:gd name="T16" fmla="*/ 2147483646 w 311"/>
              <a:gd name="T17" fmla="*/ 2147483646 h 138"/>
              <a:gd name="T18" fmla="*/ 2147483646 w 311"/>
              <a:gd name="T19" fmla="*/ 2147483646 h 138"/>
              <a:gd name="T20" fmla="*/ 2147483646 w 311"/>
              <a:gd name="T21" fmla="*/ 2147483646 h 138"/>
              <a:gd name="T22" fmla="*/ 2147483646 w 311"/>
              <a:gd name="T23" fmla="*/ 2147483646 h 138"/>
              <a:gd name="T24" fmla="*/ 2147483646 w 311"/>
              <a:gd name="T25" fmla="*/ 2147483646 h 138"/>
              <a:gd name="T26" fmla="*/ 2147483646 w 311"/>
              <a:gd name="T27" fmla="*/ 2147483646 h 138"/>
              <a:gd name="T28" fmla="*/ 2147483646 w 311"/>
              <a:gd name="T29" fmla="*/ 2147483646 h 138"/>
              <a:gd name="T30" fmla="*/ 2147483646 w 311"/>
              <a:gd name="T31" fmla="*/ 0 h 138"/>
              <a:gd name="T32" fmla="*/ 2147483646 w 311"/>
              <a:gd name="T33" fmla="*/ 2147483646 h 138"/>
              <a:gd name="T34" fmla="*/ 2147483646 w 311"/>
              <a:gd name="T35" fmla="*/ 2147483646 h 138"/>
              <a:gd name="T36" fmla="*/ 2147483646 w 311"/>
              <a:gd name="T37" fmla="*/ 2147483646 h 138"/>
              <a:gd name="T38" fmla="*/ 2147483646 w 311"/>
              <a:gd name="T39" fmla="*/ 2147483646 h 138"/>
              <a:gd name="T40" fmla="*/ 2147483646 w 311"/>
              <a:gd name="T41" fmla="*/ 2147483646 h 138"/>
              <a:gd name="T42" fmla="*/ 2147483646 w 311"/>
              <a:gd name="T43" fmla="*/ 2147483646 h 138"/>
              <a:gd name="T44" fmla="*/ 2147483646 w 311"/>
              <a:gd name="T45" fmla="*/ 2147483646 h 138"/>
              <a:gd name="T46" fmla="*/ 2147483646 w 311"/>
              <a:gd name="T47" fmla="*/ 2147483646 h 138"/>
              <a:gd name="T48" fmla="*/ 2147483646 w 311"/>
              <a:gd name="T49" fmla="*/ 2147483646 h 138"/>
              <a:gd name="T50" fmla="*/ 2147483646 w 311"/>
              <a:gd name="T51" fmla="*/ 2147483646 h 138"/>
              <a:gd name="T52" fmla="*/ 2147483646 w 311"/>
              <a:gd name="T53" fmla="*/ 2147483646 h 138"/>
              <a:gd name="T54" fmla="*/ 2147483646 w 311"/>
              <a:gd name="T55" fmla="*/ 2147483646 h 138"/>
              <a:gd name="T56" fmla="*/ 0 w 311"/>
              <a:gd name="T57" fmla="*/ 2147483646 h 138"/>
              <a:gd name="T58" fmla="*/ 0 w 311"/>
              <a:gd name="T59" fmla="*/ 2147483646 h 13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11"/>
              <a:gd name="T91" fmla="*/ 0 h 138"/>
              <a:gd name="T92" fmla="*/ 311 w 311"/>
              <a:gd name="T93" fmla="*/ 138 h 13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11" h="138">
                <a:moveTo>
                  <a:pt x="0" y="133"/>
                </a:moveTo>
                <a:lnTo>
                  <a:pt x="12" y="133"/>
                </a:lnTo>
                <a:lnTo>
                  <a:pt x="41" y="135"/>
                </a:lnTo>
                <a:lnTo>
                  <a:pt x="74" y="136"/>
                </a:lnTo>
                <a:lnTo>
                  <a:pt x="108" y="138"/>
                </a:lnTo>
                <a:lnTo>
                  <a:pt x="135" y="136"/>
                </a:lnTo>
                <a:lnTo>
                  <a:pt x="160" y="136"/>
                </a:lnTo>
                <a:lnTo>
                  <a:pt x="180" y="136"/>
                </a:lnTo>
                <a:lnTo>
                  <a:pt x="195" y="138"/>
                </a:lnTo>
                <a:lnTo>
                  <a:pt x="219" y="120"/>
                </a:lnTo>
                <a:lnTo>
                  <a:pt x="259" y="81"/>
                </a:lnTo>
                <a:lnTo>
                  <a:pt x="296" y="39"/>
                </a:lnTo>
                <a:lnTo>
                  <a:pt x="311" y="17"/>
                </a:lnTo>
                <a:lnTo>
                  <a:pt x="286" y="8"/>
                </a:lnTo>
                <a:lnTo>
                  <a:pt x="237" y="3"/>
                </a:lnTo>
                <a:lnTo>
                  <a:pt x="187" y="0"/>
                </a:lnTo>
                <a:lnTo>
                  <a:pt x="165" y="3"/>
                </a:lnTo>
                <a:lnTo>
                  <a:pt x="165" y="14"/>
                </a:lnTo>
                <a:lnTo>
                  <a:pt x="168" y="24"/>
                </a:lnTo>
                <a:lnTo>
                  <a:pt x="172" y="39"/>
                </a:lnTo>
                <a:lnTo>
                  <a:pt x="172" y="57"/>
                </a:lnTo>
                <a:lnTo>
                  <a:pt x="163" y="72"/>
                </a:lnTo>
                <a:lnTo>
                  <a:pt x="152" y="88"/>
                </a:lnTo>
                <a:lnTo>
                  <a:pt x="135" y="98"/>
                </a:lnTo>
                <a:lnTo>
                  <a:pt x="116" y="104"/>
                </a:lnTo>
                <a:lnTo>
                  <a:pt x="89" y="111"/>
                </a:lnTo>
                <a:lnTo>
                  <a:pt x="49" y="120"/>
                </a:lnTo>
                <a:lnTo>
                  <a:pt x="14" y="128"/>
                </a:lnTo>
                <a:lnTo>
                  <a:pt x="0" y="1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29705" name="Freeform 7">
            <a:extLst>
              <a:ext uri="{FF2B5EF4-FFF2-40B4-BE49-F238E27FC236}">
                <a16:creationId xmlns:a16="http://schemas.microsoft.com/office/drawing/2014/main" id="{A48C3D00-7BEF-425C-BB4D-D32F0A1A8CF9}"/>
              </a:ext>
            </a:extLst>
          </p:cNvPr>
          <p:cNvSpPr>
            <a:spLocks/>
          </p:cNvSpPr>
          <p:nvPr/>
        </p:nvSpPr>
        <p:spPr bwMode="auto">
          <a:xfrm>
            <a:off x="3244850" y="5245100"/>
            <a:ext cx="400050" cy="211138"/>
          </a:xfrm>
          <a:custGeom>
            <a:avLst/>
            <a:gdLst>
              <a:gd name="T0" fmla="*/ 0 w 252"/>
              <a:gd name="T1" fmla="*/ 2147483646 h 133"/>
              <a:gd name="T2" fmla="*/ 2147483646 w 252"/>
              <a:gd name="T3" fmla="*/ 2147483646 h 133"/>
              <a:gd name="T4" fmla="*/ 2147483646 w 252"/>
              <a:gd name="T5" fmla="*/ 2147483646 h 133"/>
              <a:gd name="T6" fmla="*/ 2147483646 w 252"/>
              <a:gd name="T7" fmla="*/ 2147483646 h 133"/>
              <a:gd name="T8" fmla="*/ 2147483646 w 252"/>
              <a:gd name="T9" fmla="*/ 2147483646 h 133"/>
              <a:gd name="T10" fmla="*/ 2147483646 w 252"/>
              <a:gd name="T11" fmla="*/ 2147483646 h 133"/>
              <a:gd name="T12" fmla="*/ 2147483646 w 252"/>
              <a:gd name="T13" fmla="*/ 2147483646 h 133"/>
              <a:gd name="T14" fmla="*/ 2147483646 w 252"/>
              <a:gd name="T15" fmla="*/ 2147483646 h 133"/>
              <a:gd name="T16" fmla="*/ 2147483646 w 252"/>
              <a:gd name="T17" fmla="*/ 2147483646 h 133"/>
              <a:gd name="T18" fmla="*/ 2147483646 w 252"/>
              <a:gd name="T19" fmla="*/ 2147483646 h 133"/>
              <a:gd name="T20" fmla="*/ 2147483646 w 252"/>
              <a:gd name="T21" fmla="*/ 2147483646 h 133"/>
              <a:gd name="T22" fmla="*/ 2147483646 w 252"/>
              <a:gd name="T23" fmla="*/ 0 h 133"/>
              <a:gd name="T24" fmla="*/ 2147483646 w 252"/>
              <a:gd name="T25" fmla="*/ 2147483646 h 133"/>
              <a:gd name="T26" fmla="*/ 2147483646 w 252"/>
              <a:gd name="T27" fmla="*/ 2147483646 h 133"/>
              <a:gd name="T28" fmla="*/ 2147483646 w 252"/>
              <a:gd name="T29" fmla="*/ 2147483646 h 133"/>
              <a:gd name="T30" fmla="*/ 2147483646 w 252"/>
              <a:gd name="T31" fmla="*/ 2147483646 h 133"/>
              <a:gd name="T32" fmla="*/ 2147483646 w 252"/>
              <a:gd name="T33" fmla="*/ 2147483646 h 133"/>
              <a:gd name="T34" fmla="*/ 2147483646 w 252"/>
              <a:gd name="T35" fmla="*/ 2147483646 h 133"/>
              <a:gd name="T36" fmla="*/ 2147483646 w 252"/>
              <a:gd name="T37" fmla="*/ 2147483646 h 133"/>
              <a:gd name="T38" fmla="*/ 2147483646 w 252"/>
              <a:gd name="T39" fmla="*/ 2147483646 h 133"/>
              <a:gd name="T40" fmla="*/ 2147483646 w 252"/>
              <a:gd name="T41" fmla="*/ 2147483646 h 133"/>
              <a:gd name="T42" fmla="*/ 2147483646 w 252"/>
              <a:gd name="T43" fmla="*/ 2147483646 h 133"/>
              <a:gd name="T44" fmla="*/ 2147483646 w 252"/>
              <a:gd name="T45" fmla="*/ 2147483646 h 133"/>
              <a:gd name="T46" fmla="*/ 2147483646 w 252"/>
              <a:gd name="T47" fmla="*/ 2147483646 h 133"/>
              <a:gd name="T48" fmla="*/ 0 w 252"/>
              <a:gd name="T49" fmla="*/ 2147483646 h 133"/>
              <a:gd name="T50" fmla="*/ 0 w 252"/>
              <a:gd name="T51" fmla="*/ 2147483646 h 13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52"/>
              <a:gd name="T79" fmla="*/ 0 h 133"/>
              <a:gd name="T80" fmla="*/ 252 w 252"/>
              <a:gd name="T81" fmla="*/ 133 h 13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52" h="133">
                <a:moveTo>
                  <a:pt x="0" y="126"/>
                </a:moveTo>
                <a:lnTo>
                  <a:pt x="34" y="130"/>
                </a:lnTo>
                <a:lnTo>
                  <a:pt x="106" y="133"/>
                </a:lnTo>
                <a:lnTo>
                  <a:pt x="180" y="133"/>
                </a:lnTo>
                <a:lnTo>
                  <a:pt x="217" y="130"/>
                </a:lnTo>
                <a:lnTo>
                  <a:pt x="227" y="108"/>
                </a:lnTo>
                <a:lnTo>
                  <a:pt x="239" y="76"/>
                </a:lnTo>
                <a:lnTo>
                  <a:pt x="247" y="44"/>
                </a:lnTo>
                <a:lnTo>
                  <a:pt x="252" y="22"/>
                </a:lnTo>
                <a:lnTo>
                  <a:pt x="239" y="12"/>
                </a:lnTo>
                <a:lnTo>
                  <a:pt x="208" y="4"/>
                </a:lnTo>
                <a:lnTo>
                  <a:pt x="177" y="0"/>
                </a:lnTo>
                <a:lnTo>
                  <a:pt x="161" y="9"/>
                </a:lnTo>
                <a:lnTo>
                  <a:pt x="156" y="26"/>
                </a:lnTo>
                <a:lnTo>
                  <a:pt x="151" y="46"/>
                </a:lnTo>
                <a:lnTo>
                  <a:pt x="145" y="64"/>
                </a:lnTo>
                <a:lnTo>
                  <a:pt x="136" y="78"/>
                </a:lnTo>
                <a:lnTo>
                  <a:pt x="121" y="84"/>
                </a:lnTo>
                <a:lnTo>
                  <a:pt x="101" y="91"/>
                </a:lnTo>
                <a:lnTo>
                  <a:pt x="81" y="96"/>
                </a:lnTo>
                <a:lnTo>
                  <a:pt x="67" y="101"/>
                </a:lnTo>
                <a:lnTo>
                  <a:pt x="49" y="108"/>
                </a:lnTo>
                <a:lnTo>
                  <a:pt x="27" y="116"/>
                </a:lnTo>
                <a:lnTo>
                  <a:pt x="8" y="123"/>
                </a:lnTo>
                <a:lnTo>
                  <a:pt x="0" y="1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29706" name="Freeform 8">
            <a:extLst>
              <a:ext uri="{FF2B5EF4-FFF2-40B4-BE49-F238E27FC236}">
                <a16:creationId xmlns:a16="http://schemas.microsoft.com/office/drawing/2014/main" id="{61EA84FB-4830-47E5-8BA7-B6AC121A2663}"/>
              </a:ext>
            </a:extLst>
          </p:cNvPr>
          <p:cNvSpPr>
            <a:spLocks/>
          </p:cNvSpPr>
          <p:nvPr/>
        </p:nvSpPr>
        <p:spPr bwMode="auto">
          <a:xfrm>
            <a:off x="4475163" y="5267325"/>
            <a:ext cx="312737" cy="177800"/>
          </a:xfrm>
          <a:custGeom>
            <a:avLst/>
            <a:gdLst>
              <a:gd name="T0" fmla="*/ 0 w 197"/>
              <a:gd name="T1" fmla="*/ 2147483646 h 112"/>
              <a:gd name="T2" fmla="*/ 2147483646 w 197"/>
              <a:gd name="T3" fmla="*/ 2147483646 h 112"/>
              <a:gd name="T4" fmla="*/ 2147483646 w 197"/>
              <a:gd name="T5" fmla="*/ 2147483646 h 112"/>
              <a:gd name="T6" fmla="*/ 2147483646 w 197"/>
              <a:gd name="T7" fmla="*/ 2147483646 h 112"/>
              <a:gd name="T8" fmla="*/ 2147483646 w 197"/>
              <a:gd name="T9" fmla="*/ 2147483646 h 112"/>
              <a:gd name="T10" fmla="*/ 2147483646 w 197"/>
              <a:gd name="T11" fmla="*/ 2147483646 h 112"/>
              <a:gd name="T12" fmla="*/ 2147483646 w 197"/>
              <a:gd name="T13" fmla="*/ 2147483646 h 112"/>
              <a:gd name="T14" fmla="*/ 2147483646 w 197"/>
              <a:gd name="T15" fmla="*/ 2147483646 h 112"/>
              <a:gd name="T16" fmla="*/ 2147483646 w 197"/>
              <a:gd name="T17" fmla="*/ 2147483646 h 112"/>
              <a:gd name="T18" fmla="*/ 2147483646 w 197"/>
              <a:gd name="T19" fmla="*/ 2147483646 h 112"/>
              <a:gd name="T20" fmla="*/ 2147483646 w 197"/>
              <a:gd name="T21" fmla="*/ 2147483646 h 112"/>
              <a:gd name="T22" fmla="*/ 2147483646 w 197"/>
              <a:gd name="T23" fmla="*/ 2147483646 h 112"/>
              <a:gd name="T24" fmla="*/ 2147483646 w 197"/>
              <a:gd name="T25" fmla="*/ 2147483646 h 112"/>
              <a:gd name="T26" fmla="*/ 2147483646 w 197"/>
              <a:gd name="T27" fmla="*/ 2147483646 h 112"/>
              <a:gd name="T28" fmla="*/ 2147483646 w 197"/>
              <a:gd name="T29" fmla="*/ 2147483646 h 112"/>
              <a:gd name="T30" fmla="*/ 2147483646 w 197"/>
              <a:gd name="T31" fmla="*/ 2147483646 h 112"/>
              <a:gd name="T32" fmla="*/ 2147483646 w 197"/>
              <a:gd name="T33" fmla="*/ 2147483646 h 112"/>
              <a:gd name="T34" fmla="*/ 2147483646 w 197"/>
              <a:gd name="T35" fmla="*/ 0 h 112"/>
              <a:gd name="T36" fmla="*/ 2147483646 w 197"/>
              <a:gd name="T37" fmla="*/ 0 h 112"/>
              <a:gd name="T38" fmla="*/ 2147483646 w 197"/>
              <a:gd name="T39" fmla="*/ 2147483646 h 112"/>
              <a:gd name="T40" fmla="*/ 2147483646 w 197"/>
              <a:gd name="T41" fmla="*/ 2147483646 h 112"/>
              <a:gd name="T42" fmla="*/ 2147483646 w 197"/>
              <a:gd name="T43" fmla="*/ 2147483646 h 112"/>
              <a:gd name="T44" fmla="*/ 2147483646 w 197"/>
              <a:gd name="T45" fmla="*/ 2147483646 h 112"/>
              <a:gd name="T46" fmla="*/ 2147483646 w 197"/>
              <a:gd name="T47" fmla="*/ 2147483646 h 112"/>
              <a:gd name="T48" fmla="*/ 0 w 197"/>
              <a:gd name="T49" fmla="*/ 2147483646 h 112"/>
              <a:gd name="T50" fmla="*/ 0 w 197"/>
              <a:gd name="T51" fmla="*/ 2147483646 h 11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97"/>
              <a:gd name="T79" fmla="*/ 0 h 112"/>
              <a:gd name="T80" fmla="*/ 197 w 197"/>
              <a:gd name="T81" fmla="*/ 112 h 112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97" h="112">
                <a:moveTo>
                  <a:pt x="0" y="13"/>
                </a:moveTo>
                <a:lnTo>
                  <a:pt x="7" y="28"/>
                </a:lnTo>
                <a:lnTo>
                  <a:pt x="21" y="60"/>
                </a:lnTo>
                <a:lnTo>
                  <a:pt x="37" y="94"/>
                </a:lnTo>
                <a:lnTo>
                  <a:pt x="46" y="112"/>
                </a:lnTo>
                <a:lnTo>
                  <a:pt x="69" y="112"/>
                </a:lnTo>
                <a:lnTo>
                  <a:pt x="115" y="112"/>
                </a:lnTo>
                <a:lnTo>
                  <a:pt x="162" y="109"/>
                </a:lnTo>
                <a:lnTo>
                  <a:pt x="196" y="107"/>
                </a:lnTo>
                <a:lnTo>
                  <a:pt x="197" y="102"/>
                </a:lnTo>
                <a:lnTo>
                  <a:pt x="179" y="97"/>
                </a:lnTo>
                <a:lnTo>
                  <a:pt x="155" y="87"/>
                </a:lnTo>
                <a:lnTo>
                  <a:pt x="138" y="72"/>
                </a:lnTo>
                <a:lnTo>
                  <a:pt x="135" y="49"/>
                </a:lnTo>
                <a:lnTo>
                  <a:pt x="142" y="30"/>
                </a:lnTo>
                <a:lnTo>
                  <a:pt x="153" y="15"/>
                </a:lnTo>
                <a:lnTo>
                  <a:pt x="164" y="5"/>
                </a:lnTo>
                <a:lnTo>
                  <a:pt x="159" y="0"/>
                </a:lnTo>
                <a:lnTo>
                  <a:pt x="145" y="0"/>
                </a:lnTo>
                <a:lnTo>
                  <a:pt x="123" y="1"/>
                </a:lnTo>
                <a:lnTo>
                  <a:pt x="103" y="5"/>
                </a:lnTo>
                <a:lnTo>
                  <a:pt x="74" y="6"/>
                </a:lnTo>
                <a:lnTo>
                  <a:pt x="41" y="8"/>
                </a:lnTo>
                <a:lnTo>
                  <a:pt x="12" y="12"/>
                </a:lnTo>
                <a:lnTo>
                  <a:pt x="0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29707" name="Freeform 9">
            <a:extLst>
              <a:ext uri="{FF2B5EF4-FFF2-40B4-BE49-F238E27FC236}">
                <a16:creationId xmlns:a16="http://schemas.microsoft.com/office/drawing/2014/main" id="{DB29CE36-DE18-4199-AFAA-182DC5198D3D}"/>
              </a:ext>
            </a:extLst>
          </p:cNvPr>
          <p:cNvSpPr>
            <a:spLocks/>
          </p:cNvSpPr>
          <p:nvPr/>
        </p:nvSpPr>
        <p:spPr bwMode="auto">
          <a:xfrm>
            <a:off x="4806950" y="5487988"/>
            <a:ext cx="398463" cy="285750"/>
          </a:xfrm>
          <a:custGeom>
            <a:avLst/>
            <a:gdLst>
              <a:gd name="T0" fmla="*/ 2147483646 w 251"/>
              <a:gd name="T1" fmla="*/ 2147483646 h 180"/>
              <a:gd name="T2" fmla="*/ 2147483646 w 251"/>
              <a:gd name="T3" fmla="*/ 2147483646 h 180"/>
              <a:gd name="T4" fmla="*/ 2147483646 w 251"/>
              <a:gd name="T5" fmla="*/ 2147483646 h 180"/>
              <a:gd name="T6" fmla="*/ 2147483646 w 251"/>
              <a:gd name="T7" fmla="*/ 2147483646 h 180"/>
              <a:gd name="T8" fmla="*/ 2147483646 w 251"/>
              <a:gd name="T9" fmla="*/ 0 h 180"/>
              <a:gd name="T10" fmla="*/ 2147483646 w 251"/>
              <a:gd name="T11" fmla="*/ 2147483646 h 180"/>
              <a:gd name="T12" fmla="*/ 2147483646 w 251"/>
              <a:gd name="T13" fmla="*/ 2147483646 h 180"/>
              <a:gd name="T14" fmla="*/ 2147483646 w 251"/>
              <a:gd name="T15" fmla="*/ 2147483646 h 180"/>
              <a:gd name="T16" fmla="*/ 0 w 251"/>
              <a:gd name="T17" fmla="*/ 2147483646 h 180"/>
              <a:gd name="T18" fmla="*/ 2147483646 w 251"/>
              <a:gd name="T19" fmla="*/ 2147483646 h 180"/>
              <a:gd name="T20" fmla="*/ 2147483646 w 251"/>
              <a:gd name="T21" fmla="*/ 2147483646 h 180"/>
              <a:gd name="T22" fmla="*/ 2147483646 w 251"/>
              <a:gd name="T23" fmla="*/ 2147483646 h 180"/>
              <a:gd name="T24" fmla="*/ 2147483646 w 251"/>
              <a:gd name="T25" fmla="*/ 2147483646 h 180"/>
              <a:gd name="T26" fmla="*/ 2147483646 w 251"/>
              <a:gd name="T27" fmla="*/ 2147483646 h 180"/>
              <a:gd name="T28" fmla="*/ 2147483646 w 251"/>
              <a:gd name="T29" fmla="*/ 2147483646 h 180"/>
              <a:gd name="T30" fmla="*/ 2147483646 w 251"/>
              <a:gd name="T31" fmla="*/ 2147483646 h 180"/>
              <a:gd name="T32" fmla="*/ 2147483646 w 251"/>
              <a:gd name="T33" fmla="*/ 2147483646 h 180"/>
              <a:gd name="T34" fmla="*/ 2147483646 w 251"/>
              <a:gd name="T35" fmla="*/ 2147483646 h 180"/>
              <a:gd name="T36" fmla="*/ 2147483646 w 251"/>
              <a:gd name="T37" fmla="*/ 2147483646 h 180"/>
              <a:gd name="T38" fmla="*/ 2147483646 w 251"/>
              <a:gd name="T39" fmla="*/ 2147483646 h 180"/>
              <a:gd name="T40" fmla="*/ 2147483646 w 251"/>
              <a:gd name="T41" fmla="*/ 2147483646 h 180"/>
              <a:gd name="T42" fmla="*/ 2147483646 w 251"/>
              <a:gd name="T43" fmla="*/ 2147483646 h 180"/>
              <a:gd name="T44" fmla="*/ 2147483646 w 251"/>
              <a:gd name="T45" fmla="*/ 2147483646 h 180"/>
              <a:gd name="T46" fmla="*/ 2147483646 w 251"/>
              <a:gd name="T47" fmla="*/ 2147483646 h 180"/>
              <a:gd name="T48" fmla="*/ 2147483646 w 251"/>
              <a:gd name="T49" fmla="*/ 2147483646 h 180"/>
              <a:gd name="T50" fmla="*/ 2147483646 w 251"/>
              <a:gd name="T51" fmla="*/ 2147483646 h 180"/>
              <a:gd name="T52" fmla="*/ 2147483646 w 251"/>
              <a:gd name="T53" fmla="*/ 2147483646 h 180"/>
              <a:gd name="T54" fmla="*/ 2147483646 w 251"/>
              <a:gd name="T55" fmla="*/ 2147483646 h 180"/>
              <a:gd name="T56" fmla="*/ 2147483646 w 251"/>
              <a:gd name="T57" fmla="*/ 2147483646 h 180"/>
              <a:gd name="T58" fmla="*/ 2147483646 w 251"/>
              <a:gd name="T59" fmla="*/ 2147483646 h 180"/>
              <a:gd name="T60" fmla="*/ 2147483646 w 251"/>
              <a:gd name="T61" fmla="*/ 2147483646 h 180"/>
              <a:gd name="T62" fmla="*/ 2147483646 w 251"/>
              <a:gd name="T63" fmla="*/ 2147483646 h 180"/>
              <a:gd name="T64" fmla="*/ 2147483646 w 251"/>
              <a:gd name="T65" fmla="*/ 2147483646 h 180"/>
              <a:gd name="T66" fmla="*/ 2147483646 w 251"/>
              <a:gd name="T67" fmla="*/ 2147483646 h 180"/>
              <a:gd name="T68" fmla="*/ 2147483646 w 251"/>
              <a:gd name="T69" fmla="*/ 2147483646 h 180"/>
              <a:gd name="T70" fmla="*/ 2147483646 w 251"/>
              <a:gd name="T71" fmla="*/ 2147483646 h 180"/>
              <a:gd name="T72" fmla="*/ 2147483646 w 251"/>
              <a:gd name="T73" fmla="*/ 2147483646 h 180"/>
              <a:gd name="T74" fmla="*/ 2147483646 w 251"/>
              <a:gd name="T75" fmla="*/ 2147483646 h 18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51"/>
              <a:gd name="T115" fmla="*/ 0 h 180"/>
              <a:gd name="T116" fmla="*/ 251 w 251"/>
              <a:gd name="T117" fmla="*/ 180 h 18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51" h="180">
                <a:moveTo>
                  <a:pt x="242" y="37"/>
                </a:moveTo>
                <a:lnTo>
                  <a:pt x="239" y="31"/>
                </a:lnTo>
                <a:lnTo>
                  <a:pt x="232" y="19"/>
                </a:lnTo>
                <a:lnTo>
                  <a:pt x="219" y="4"/>
                </a:lnTo>
                <a:lnTo>
                  <a:pt x="195" y="0"/>
                </a:lnTo>
                <a:lnTo>
                  <a:pt x="148" y="9"/>
                </a:lnTo>
                <a:lnTo>
                  <a:pt x="82" y="31"/>
                </a:lnTo>
                <a:lnTo>
                  <a:pt x="24" y="53"/>
                </a:lnTo>
                <a:lnTo>
                  <a:pt x="0" y="68"/>
                </a:lnTo>
                <a:lnTo>
                  <a:pt x="2" y="86"/>
                </a:lnTo>
                <a:lnTo>
                  <a:pt x="12" y="120"/>
                </a:lnTo>
                <a:lnTo>
                  <a:pt x="20" y="154"/>
                </a:lnTo>
                <a:lnTo>
                  <a:pt x="29" y="172"/>
                </a:lnTo>
                <a:lnTo>
                  <a:pt x="44" y="177"/>
                </a:lnTo>
                <a:lnTo>
                  <a:pt x="72" y="180"/>
                </a:lnTo>
                <a:lnTo>
                  <a:pt x="106" y="179"/>
                </a:lnTo>
                <a:lnTo>
                  <a:pt x="135" y="174"/>
                </a:lnTo>
                <a:lnTo>
                  <a:pt x="163" y="167"/>
                </a:lnTo>
                <a:lnTo>
                  <a:pt x="200" y="162"/>
                </a:lnTo>
                <a:lnTo>
                  <a:pt x="232" y="157"/>
                </a:lnTo>
                <a:lnTo>
                  <a:pt x="251" y="150"/>
                </a:lnTo>
                <a:lnTo>
                  <a:pt x="249" y="142"/>
                </a:lnTo>
                <a:lnTo>
                  <a:pt x="237" y="138"/>
                </a:lnTo>
                <a:lnTo>
                  <a:pt x="219" y="137"/>
                </a:lnTo>
                <a:lnTo>
                  <a:pt x="195" y="137"/>
                </a:lnTo>
                <a:lnTo>
                  <a:pt x="170" y="133"/>
                </a:lnTo>
                <a:lnTo>
                  <a:pt x="148" y="128"/>
                </a:lnTo>
                <a:lnTo>
                  <a:pt x="131" y="115"/>
                </a:lnTo>
                <a:lnTo>
                  <a:pt x="124" y="98"/>
                </a:lnTo>
                <a:lnTo>
                  <a:pt x="126" y="76"/>
                </a:lnTo>
                <a:lnTo>
                  <a:pt x="140" y="61"/>
                </a:lnTo>
                <a:lnTo>
                  <a:pt x="156" y="51"/>
                </a:lnTo>
                <a:lnTo>
                  <a:pt x="177" y="44"/>
                </a:lnTo>
                <a:lnTo>
                  <a:pt x="195" y="39"/>
                </a:lnTo>
                <a:lnTo>
                  <a:pt x="217" y="37"/>
                </a:lnTo>
                <a:lnTo>
                  <a:pt x="234" y="37"/>
                </a:lnTo>
                <a:lnTo>
                  <a:pt x="242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29708" name="Freeform 10">
            <a:extLst>
              <a:ext uri="{FF2B5EF4-FFF2-40B4-BE49-F238E27FC236}">
                <a16:creationId xmlns:a16="http://schemas.microsoft.com/office/drawing/2014/main" id="{1C76478D-84FD-4744-8B62-A8098019CACA}"/>
              </a:ext>
            </a:extLst>
          </p:cNvPr>
          <p:cNvSpPr>
            <a:spLocks/>
          </p:cNvSpPr>
          <p:nvPr/>
        </p:nvSpPr>
        <p:spPr bwMode="auto">
          <a:xfrm>
            <a:off x="5156200" y="5807075"/>
            <a:ext cx="503238" cy="261938"/>
          </a:xfrm>
          <a:custGeom>
            <a:avLst/>
            <a:gdLst>
              <a:gd name="T0" fmla="*/ 2147483646 w 317"/>
              <a:gd name="T1" fmla="*/ 0 h 164"/>
              <a:gd name="T2" fmla="*/ 2147483646 w 317"/>
              <a:gd name="T3" fmla="*/ 2147483646 h 164"/>
              <a:gd name="T4" fmla="*/ 2147483646 w 317"/>
              <a:gd name="T5" fmla="*/ 2147483646 h 164"/>
              <a:gd name="T6" fmla="*/ 2147483646 w 317"/>
              <a:gd name="T7" fmla="*/ 2147483646 h 164"/>
              <a:gd name="T8" fmla="*/ 0 w 317"/>
              <a:gd name="T9" fmla="*/ 2147483646 h 164"/>
              <a:gd name="T10" fmla="*/ 2147483646 w 317"/>
              <a:gd name="T11" fmla="*/ 2147483646 h 164"/>
              <a:gd name="T12" fmla="*/ 2147483646 w 317"/>
              <a:gd name="T13" fmla="*/ 2147483646 h 164"/>
              <a:gd name="T14" fmla="*/ 2147483646 w 317"/>
              <a:gd name="T15" fmla="*/ 2147483646 h 164"/>
              <a:gd name="T16" fmla="*/ 2147483646 w 317"/>
              <a:gd name="T17" fmla="*/ 2147483646 h 164"/>
              <a:gd name="T18" fmla="*/ 2147483646 w 317"/>
              <a:gd name="T19" fmla="*/ 2147483646 h 164"/>
              <a:gd name="T20" fmla="*/ 2147483646 w 317"/>
              <a:gd name="T21" fmla="*/ 2147483646 h 164"/>
              <a:gd name="T22" fmla="*/ 2147483646 w 317"/>
              <a:gd name="T23" fmla="*/ 2147483646 h 164"/>
              <a:gd name="T24" fmla="*/ 2147483646 w 317"/>
              <a:gd name="T25" fmla="*/ 2147483646 h 164"/>
              <a:gd name="T26" fmla="*/ 2147483646 w 317"/>
              <a:gd name="T27" fmla="*/ 2147483646 h 164"/>
              <a:gd name="T28" fmla="*/ 2147483646 w 317"/>
              <a:gd name="T29" fmla="*/ 2147483646 h 164"/>
              <a:gd name="T30" fmla="*/ 2147483646 w 317"/>
              <a:gd name="T31" fmla="*/ 2147483646 h 164"/>
              <a:gd name="T32" fmla="*/ 2147483646 w 317"/>
              <a:gd name="T33" fmla="*/ 2147483646 h 164"/>
              <a:gd name="T34" fmla="*/ 2147483646 w 317"/>
              <a:gd name="T35" fmla="*/ 2147483646 h 164"/>
              <a:gd name="T36" fmla="*/ 2147483646 w 317"/>
              <a:gd name="T37" fmla="*/ 2147483646 h 164"/>
              <a:gd name="T38" fmla="*/ 2147483646 w 317"/>
              <a:gd name="T39" fmla="*/ 2147483646 h 164"/>
              <a:gd name="T40" fmla="*/ 2147483646 w 317"/>
              <a:gd name="T41" fmla="*/ 2147483646 h 164"/>
              <a:gd name="T42" fmla="*/ 2147483646 w 317"/>
              <a:gd name="T43" fmla="*/ 2147483646 h 164"/>
              <a:gd name="T44" fmla="*/ 2147483646 w 317"/>
              <a:gd name="T45" fmla="*/ 2147483646 h 164"/>
              <a:gd name="T46" fmla="*/ 2147483646 w 317"/>
              <a:gd name="T47" fmla="*/ 2147483646 h 164"/>
              <a:gd name="T48" fmla="*/ 2147483646 w 317"/>
              <a:gd name="T49" fmla="*/ 2147483646 h 164"/>
              <a:gd name="T50" fmla="*/ 2147483646 w 317"/>
              <a:gd name="T51" fmla="*/ 2147483646 h 164"/>
              <a:gd name="T52" fmla="*/ 2147483646 w 317"/>
              <a:gd name="T53" fmla="*/ 2147483646 h 164"/>
              <a:gd name="T54" fmla="*/ 2147483646 w 317"/>
              <a:gd name="T55" fmla="*/ 2147483646 h 164"/>
              <a:gd name="T56" fmla="*/ 2147483646 w 317"/>
              <a:gd name="T57" fmla="*/ 2147483646 h 164"/>
              <a:gd name="T58" fmla="*/ 2147483646 w 317"/>
              <a:gd name="T59" fmla="*/ 2147483646 h 164"/>
              <a:gd name="T60" fmla="*/ 2147483646 w 317"/>
              <a:gd name="T61" fmla="*/ 2147483646 h 164"/>
              <a:gd name="T62" fmla="*/ 2147483646 w 317"/>
              <a:gd name="T63" fmla="*/ 0 h 164"/>
              <a:gd name="T64" fmla="*/ 2147483646 w 317"/>
              <a:gd name="T65" fmla="*/ 0 h 164"/>
              <a:gd name="T66" fmla="*/ 2147483646 w 317"/>
              <a:gd name="T67" fmla="*/ 0 h 16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17"/>
              <a:gd name="T103" fmla="*/ 0 h 164"/>
              <a:gd name="T104" fmla="*/ 317 w 317"/>
              <a:gd name="T105" fmla="*/ 164 h 164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17" h="164">
                <a:moveTo>
                  <a:pt x="167" y="0"/>
                </a:moveTo>
                <a:lnTo>
                  <a:pt x="140" y="2"/>
                </a:lnTo>
                <a:lnTo>
                  <a:pt x="83" y="12"/>
                </a:lnTo>
                <a:lnTo>
                  <a:pt x="26" y="24"/>
                </a:lnTo>
                <a:lnTo>
                  <a:pt x="0" y="39"/>
                </a:lnTo>
                <a:lnTo>
                  <a:pt x="5" y="64"/>
                </a:lnTo>
                <a:lnTo>
                  <a:pt x="17" y="105"/>
                </a:lnTo>
                <a:lnTo>
                  <a:pt x="31" y="140"/>
                </a:lnTo>
                <a:lnTo>
                  <a:pt x="41" y="164"/>
                </a:lnTo>
                <a:lnTo>
                  <a:pt x="56" y="164"/>
                </a:lnTo>
                <a:lnTo>
                  <a:pt x="86" y="155"/>
                </a:lnTo>
                <a:lnTo>
                  <a:pt x="123" y="143"/>
                </a:lnTo>
                <a:lnTo>
                  <a:pt x="160" y="137"/>
                </a:lnTo>
                <a:lnTo>
                  <a:pt x="202" y="133"/>
                </a:lnTo>
                <a:lnTo>
                  <a:pt x="251" y="127"/>
                </a:lnTo>
                <a:lnTo>
                  <a:pt x="295" y="118"/>
                </a:lnTo>
                <a:lnTo>
                  <a:pt x="315" y="113"/>
                </a:lnTo>
                <a:lnTo>
                  <a:pt x="317" y="105"/>
                </a:lnTo>
                <a:lnTo>
                  <a:pt x="312" y="93"/>
                </a:lnTo>
                <a:lnTo>
                  <a:pt x="303" y="81"/>
                </a:lnTo>
                <a:lnTo>
                  <a:pt x="291" y="76"/>
                </a:lnTo>
                <a:lnTo>
                  <a:pt x="275" y="76"/>
                </a:lnTo>
                <a:lnTo>
                  <a:pt x="253" y="76"/>
                </a:lnTo>
                <a:lnTo>
                  <a:pt x="227" y="73"/>
                </a:lnTo>
                <a:lnTo>
                  <a:pt x="202" y="69"/>
                </a:lnTo>
                <a:lnTo>
                  <a:pt x="180" y="59"/>
                </a:lnTo>
                <a:lnTo>
                  <a:pt x="167" y="46"/>
                </a:lnTo>
                <a:lnTo>
                  <a:pt x="162" y="34"/>
                </a:lnTo>
                <a:lnTo>
                  <a:pt x="165" y="24"/>
                </a:lnTo>
                <a:lnTo>
                  <a:pt x="172" y="15"/>
                </a:lnTo>
                <a:lnTo>
                  <a:pt x="179" y="5"/>
                </a:lnTo>
                <a:lnTo>
                  <a:pt x="177" y="0"/>
                </a:lnTo>
                <a:lnTo>
                  <a:pt x="1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graphicFrame>
        <p:nvGraphicFramePr>
          <p:cNvPr id="34873" name="Group 57">
            <a:extLst>
              <a:ext uri="{FF2B5EF4-FFF2-40B4-BE49-F238E27FC236}">
                <a16:creationId xmlns:a16="http://schemas.microsoft.com/office/drawing/2014/main" id="{F30E0707-6DF1-4684-9FE2-2B74F80355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764977"/>
              </p:ext>
            </p:extLst>
          </p:nvPr>
        </p:nvGraphicFramePr>
        <p:xfrm>
          <a:off x="431800" y="1898650"/>
          <a:ext cx="8229600" cy="4754592"/>
        </p:xfrm>
        <a:graphic>
          <a:graphicData uri="http://schemas.openxmlformats.org/drawingml/2006/table">
            <a:tbl>
              <a:tblPr/>
              <a:tblGrid>
                <a:gridCol w="5490380">
                  <a:extLst>
                    <a:ext uri="{9D8B030D-6E8A-4147-A177-3AD203B41FA5}">
                      <a16:colId xmlns:a16="http://schemas.microsoft.com/office/drawing/2014/main" val="604548936"/>
                    </a:ext>
                  </a:extLst>
                </a:gridCol>
                <a:gridCol w="2739220">
                  <a:extLst>
                    <a:ext uri="{9D8B030D-6E8A-4147-A177-3AD203B41FA5}">
                      <a16:colId xmlns:a16="http://schemas.microsoft.com/office/drawing/2014/main" val="544399389"/>
                    </a:ext>
                  </a:extLst>
                </a:gridCol>
              </a:tblGrid>
              <a:tr h="39621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比率</a:t>
                      </a:r>
                    </a:p>
                  </a:txBody>
                  <a:tcPr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行</a:t>
                      </a:r>
                      <a:r>
                        <a:rPr kumimoji="1" lang="zh-TW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業</a:t>
                      </a:r>
                      <a:r>
                        <a:rPr kumimoji="1" lang="zh-TW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平均</a:t>
                      </a:r>
                      <a:r>
                        <a:rPr kumimoji="1" lang="zh-TW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值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2413586"/>
                  </a:ext>
                </a:extLst>
              </a:tr>
              <a:tr h="396214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盈利</a:t>
                      </a:r>
                      <a:r>
                        <a:rPr kumimoji="1" lang="zh-TW" altLang="en-US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能力</a:t>
                      </a:r>
                      <a:endParaRPr kumimoji="1" lang="zh-TW" altLang="zh-TW" sz="2000" b="0" i="1" u="sng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0103396"/>
                  </a:ext>
                </a:extLst>
              </a:tr>
              <a:tr h="39621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毛利率</a:t>
                      </a:r>
                    </a:p>
                  </a:txBody>
                  <a:tcPr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50.0%</a:t>
                      </a:r>
                    </a:p>
                  </a:txBody>
                  <a:tcPr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2308059"/>
                  </a:ext>
                </a:extLst>
              </a:tr>
              <a:tr h="39621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淨利率</a:t>
                      </a:r>
                    </a:p>
                  </a:txBody>
                  <a:tcPr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10.0%</a:t>
                      </a:r>
                    </a:p>
                  </a:txBody>
                  <a:tcPr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779937"/>
                  </a:ext>
                </a:extLst>
              </a:tr>
              <a:tr h="396214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變現能力</a:t>
                      </a:r>
                      <a:endParaRPr kumimoji="1" lang="zh-TW" altLang="zh-TW" sz="2000" b="0" i="1" u="sng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01922"/>
                  </a:ext>
                </a:extLst>
              </a:tr>
              <a:tr h="39621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流動比率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3.0:1</a:t>
                      </a:r>
                    </a:p>
                  </a:txBody>
                  <a:tcPr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948579"/>
                  </a:ext>
                </a:extLst>
              </a:tr>
              <a:tr h="39621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速動比率</a:t>
                      </a:r>
                    </a:p>
                  </a:txBody>
                  <a:tcPr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1.5:1</a:t>
                      </a:r>
                    </a:p>
                  </a:txBody>
                  <a:tcPr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92158"/>
                  </a:ext>
                </a:extLst>
              </a:tr>
              <a:tr h="396214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0" i="1" u="sng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管理</a:t>
                      </a:r>
                      <a:r>
                        <a:rPr kumimoji="1" lang="zh-TW" altLang="zh-TW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效</a:t>
                      </a:r>
                      <a:r>
                        <a:rPr kumimoji="1" lang="zh-TW" altLang="en-US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能</a:t>
                      </a:r>
                      <a:endParaRPr kumimoji="1" lang="zh-TW" altLang="zh-TW" sz="2000" b="0" i="1" u="sng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6095147"/>
                  </a:ext>
                </a:extLst>
              </a:tr>
              <a:tr h="3962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存貨</a:t>
                      </a:r>
                      <a:r>
                        <a:rPr lang="zh-TW" altLang="en-US" sz="20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周</a:t>
                      </a:r>
                      <a:r>
                        <a:rPr lang="zh-TW" sz="20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轉率</a:t>
                      </a:r>
                      <a:endParaRPr lang="zh-TW" sz="20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5.</a:t>
                      </a:r>
                      <a:r>
                        <a:rPr kumimoji="1" lang="zh-TW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次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369236"/>
                  </a:ext>
                </a:extLst>
              </a:tr>
              <a:tr h="3962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賒銷</a:t>
                      </a:r>
                      <a:r>
                        <a:rPr lang="zh-TW" sz="20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期</a:t>
                      </a:r>
                      <a:r>
                        <a:rPr lang="zh-CN" altLang="en-US" sz="20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限</a:t>
                      </a:r>
                      <a:endParaRPr lang="zh-TW" sz="20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60.</a:t>
                      </a:r>
                      <a:r>
                        <a:rPr kumimoji="1" lang="zh-TW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日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1922885"/>
                  </a:ext>
                </a:extLst>
              </a:tr>
              <a:tr h="3962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賒購</a:t>
                      </a:r>
                      <a:r>
                        <a:rPr lang="zh-TW" altLang="zh-HK" sz="20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期</a:t>
                      </a:r>
                      <a:r>
                        <a:rPr lang="zh-CN" altLang="en-US" sz="20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限</a:t>
                      </a:r>
                      <a:endParaRPr lang="zh-TW" sz="20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60.</a:t>
                      </a:r>
                      <a:r>
                        <a:rPr kumimoji="1" lang="zh-TW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日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836368"/>
                  </a:ext>
                </a:extLst>
              </a:tr>
              <a:tr h="39621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運</a:t>
                      </a: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用資</a:t>
                      </a: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金</a:t>
                      </a: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報酬率</a:t>
                      </a:r>
                    </a:p>
                  </a:txBody>
                  <a:tcPr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10.0%</a:t>
                      </a:r>
                    </a:p>
                  </a:txBody>
                  <a:tcPr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54598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3">
            <a:extLst>
              <a:ext uri="{FF2B5EF4-FFF2-40B4-BE49-F238E27FC236}">
                <a16:creationId xmlns:a16="http://schemas.microsoft.com/office/drawing/2014/main" id="{FC92F689-3F1F-4D45-B931-A035E019EF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5CD6DAF4-4985-42F5-A1AD-6AF369D42A4B}" type="slidenum">
              <a:rPr kumimoji="0" lang="en-US" altLang="zh-TW" smtClean="0"/>
              <a:t>12</a:t>
            </a:fld>
            <a:endParaRPr kumimoji="0" lang="en-US" altLang="zh-TW" dirty="0"/>
          </a:p>
        </p:txBody>
      </p:sp>
      <p:sp>
        <p:nvSpPr>
          <p:cNvPr id="496655" name="Rectangle 15">
            <a:extLst>
              <a:ext uri="{FF2B5EF4-FFF2-40B4-BE49-F238E27FC236}">
                <a16:creationId xmlns:a16="http://schemas.microsoft.com/office/drawing/2014/main" id="{05A4E5EA-FA84-457B-8163-F3592262CE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5364" y="-11112"/>
            <a:ext cx="7543800" cy="1295400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zh-TW" dirty="0"/>
              <a:t>活動三：</a:t>
            </a:r>
            <a:r>
              <a:rPr lang="zh-TW" altLang="zh-TW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TW" altLang="zh-TW" dirty="0"/>
              <a:t>小組討論</a:t>
            </a:r>
            <a:r>
              <a:rPr lang="zh-TW" altLang="zh-TW" dirty="0" smtClean="0"/>
              <a:t>和</a:t>
            </a:r>
            <a:r>
              <a:rPr lang="zh-TW" altLang="en-US" dirty="0" smtClean="0"/>
              <a:t>演</a:t>
            </a:r>
            <a:r>
              <a:rPr lang="zh-TW" altLang="zh-TW" dirty="0" smtClean="0"/>
              <a:t>示</a:t>
            </a:r>
            <a:endParaRPr lang="zh-TW" altLang="zh-TW" dirty="0"/>
          </a:p>
        </p:txBody>
      </p:sp>
      <p:sp>
        <p:nvSpPr>
          <p:cNvPr id="31749" name="Freeform 3">
            <a:extLst>
              <a:ext uri="{FF2B5EF4-FFF2-40B4-BE49-F238E27FC236}">
                <a16:creationId xmlns:a16="http://schemas.microsoft.com/office/drawing/2014/main" id="{4ADC7EE1-9337-4A07-BA2C-F62B4D19034D}"/>
              </a:ext>
            </a:extLst>
          </p:cNvPr>
          <p:cNvSpPr>
            <a:spLocks/>
          </p:cNvSpPr>
          <p:nvPr/>
        </p:nvSpPr>
        <p:spPr bwMode="auto">
          <a:xfrm>
            <a:off x="3429000" y="4595813"/>
            <a:ext cx="501650" cy="42862"/>
          </a:xfrm>
          <a:custGeom>
            <a:avLst/>
            <a:gdLst>
              <a:gd name="T0" fmla="*/ 2147483646 w 316"/>
              <a:gd name="T1" fmla="*/ 2147483646 h 27"/>
              <a:gd name="T2" fmla="*/ 2147483646 w 316"/>
              <a:gd name="T3" fmla="*/ 0 h 27"/>
              <a:gd name="T4" fmla="*/ 2147483646 w 316"/>
              <a:gd name="T5" fmla="*/ 0 h 27"/>
              <a:gd name="T6" fmla="*/ 2147483646 w 316"/>
              <a:gd name="T7" fmla="*/ 2147483646 h 27"/>
              <a:gd name="T8" fmla="*/ 2147483646 w 316"/>
              <a:gd name="T9" fmla="*/ 2147483646 h 27"/>
              <a:gd name="T10" fmla="*/ 2147483646 w 316"/>
              <a:gd name="T11" fmla="*/ 2147483646 h 27"/>
              <a:gd name="T12" fmla="*/ 2147483646 w 316"/>
              <a:gd name="T13" fmla="*/ 2147483646 h 27"/>
              <a:gd name="T14" fmla="*/ 2147483646 w 316"/>
              <a:gd name="T15" fmla="*/ 2147483646 h 27"/>
              <a:gd name="T16" fmla="*/ 2147483646 w 316"/>
              <a:gd name="T17" fmla="*/ 2147483646 h 27"/>
              <a:gd name="T18" fmla="*/ 2147483646 w 316"/>
              <a:gd name="T19" fmla="*/ 2147483646 h 27"/>
              <a:gd name="T20" fmla="*/ 2147483646 w 316"/>
              <a:gd name="T21" fmla="*/ 2147483646 h 27"/>
              <a:gd name="T22" fmla="*/ 2147483646 w 316"/>
              <a:gd name="T23" fmla="*/ 2147483646 h 27"/>
              <a:gd name="T24" fmla="*/ 2147483646 w 316"/>
              <a:gd name="T25" fmla="*/ 2147483646 h 27"/>
              <a:gd name="T26" fmla="*/ 2147483646 w 316"/>
              <a:gd name="T27" fmla="*/ 2147483646 h 27"/>
              <a:gd name="T28" fmla="*/ 0 w 316"/>
              <a:gd name="T29" fmla="*/ 2147483646 h 27"/>
              <a:gd name="T30" fmla="*/ 2147483646 w 316"/>
              <a:gd name="T31" fmla="*/ 2147483646 h 27"/>
              <a:gd name="T32" fmla="*/ 2147483646 w 316"/>
              <a:gd name="T33" fmla="*/ 2147483646 h 27"/>
              <a:gd name="T34" fmla="*/ 2147483646 w 316"/>
              <a:gd name="T35" fmla="*/ 2147483646 h 27"/>
              <a:gd name="T36" fmla="*/ 2147483646 w 316"/>
              <a:gd name="T37" fmla="*/ 2147483646 h 27"/>
              <a:gd name="T38" fmla="*/ 2147483646 w 316"/>
              <a:gd name="T39" fmla="*/ 2147483646 h 27"/>
              <a:gd name="T40" fmla="*/ 2147483646 w 316"/>
              <a:gd name="T41" fmla="*/ 2147483646 h 27"/>
              <a:gd name="T42" fmla="*/ 2147483646 w 316"/>
              <a:gd name="T43" fmla="*/ 2147483646 h 27"/>
              <a:gd name="T44" fmla="*/ 2147483646 w 316"/>
              <a:gd name="T45" fmla="*/ 2147483646 h 27"/>
              <a:gd name="T46" fmla="*/ 2147483646 w 316"/>
              <a:gd name="T47" fmla="*/ 2147483646 h 2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16"/>
              <a:gd name="T73" fmla="*/ 0 h 27"/>
              <a:gd name="T74" fmla="*/ 316 w 316"/>
              <a:gd name="T75" fmla="*/ 27 h 27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16" h="27">
                <a:moveTo>
                  <a:pt x="283" y="2"/>
                </a:moveTo>
                <a:lnTo>
                  <a:pt x="291" y="0"/>
                </a:lnTo>
                <a:lnTo>
                  <a:pt x="303" y="0"/>
                </a:lnTo>
                <a:lnTo>
                  <a:pt x="313" y="2"/>
                </a:lnTo>
                <a:lnTo>
                  <a:pt x="316" y="14"/>
                </a:lnTo>
                <a:lnTo>
                  <a:pt x="272" y="19"/>
                </a:lnTo>
                <a:lnTo>
                  <a:pt x="230" y="24"/>
                </a:lnTo>
                <a:lnTo>
                  <a:pt x="187" y="26"/>
                </a:lnTo>
                <a:lnTo>
                  <a:pt x="143" y="27"/>
                </a:lnTo>
                <a:lnTo>
                  <a:pt x="108" y="26"/>
                </a:lnTo>
                <a:lnTo>
                  <a:pt x="76" y="26"/>
                </a:lnTo>
                <a:lnTo>
                  <a:pt x="40" y="26"/>
                </a:lnTo>
                <a:lnTo>
                  <a:pt x="7" y="27"/>
                </a:lnTo>
                <a:lnTo>
                  <a:pt x="3" y="24"/>
                </a:lnTo>
                <a:lnTo>
                  <a:pt x="0" y="19"/>
                </a:lnTo>
                <a:lnTo>
                  <a:pt x="18" y="10"/>
                </a:lnTo>
                <a:lnTo>
                  <a:pt x="40" y="10"/>
                </a:lnTo>
                <a:lnTo>
                  <a:pt x="66" y="12"/>
                </a:lnTo>
                <a:lnTo>
                  <a:pt x="96" y="14"/>
                </a:lnTo>
                <a:lnTo>
                  <a:pt x="136" y="10"/>
                </a:lnTo>
                <a:lnTo>
                  <a:pt x="183" y="7"/>
                </a:lnTo>
                <a:lnTo>
                  <a:pt x="234" y="5"/>
                </a:lnTo>
                <a:lnTo>
                  <a:pt x="283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1750" name="Freeform 4">
            <a:extLst>
              <a:ext uri="{FF2B5EF4-FFF2-40B4-BE49-F238E27FC236}">
                <a16:creationId xmlns:a16="http://schemas.microsoft.com/office/drawing/2014/main" id="{613B2A08-68FC-4BDE-BD72-3528B1445FDF}"/>
              </a:ext>
            </a:extLst>
          </p:cNvPr>
          <p:cNvSpPr>
            <a:spLocks/>
          </p:cNvSpPr>
          <p:nvPr/>
        </p:nvSpPr>
        <p:spPr bwMode="auto">
          <a:xfrm>
            <a:off x="2649538" y="5832475"/>
            <a:ext cx="490537" cy="295275"/>
          </a:xfrm>
          <a:custGeom>
            <a:avLst/>
            <a:gdLst>
              <a:gd name="T0" fmla="*/ 2147483646 w 309"/>
              <a:gd name="T1" fmla="*/ 2147483646 h 186"/>
              <a:gd name="T2" fmla="*/ 2147483646 w 309"/>
              <a:gd name="T3" fmla="*/ 2147483646 h 186"/>
              <a:gd name="T4" fmla="*/ 2147483646 w 309"/>
              <a:gd name="T5" fmla="*/ 2147483646 h 186"/>
              <a:gd name="T6" fmla="*/ 2147483646 w 309"/>
              <a:gd name="T7" fmla="*/ 0 h 186"/>
              <a:gd name="T8" fmla="*/ 2147483646 w 309"/>
              <a:gd name="T9" fmla="*/ 2147483646 h 186"/>
              <a:gd name="T10" fmla="*/ 2147483646 w 309"/>
              <a:gd name="T11" fmla="*/ 2147483646 h 186"/>
              <a:gd name="T12" fmla="*/ 2147483646 w 309"/>
              <a:gd name="T13" fmla="*/ 2147483646 h 186"/>
              <a:gd name="T14" fmla="*/ 2147483646 w 309"/>
              <a:gd name="T15" fmla="*/ 2147483646 h 186"/>
              <a:gd name="T16" fmla="*/ 2147483646 w 309"/>
              <a:gd name="T17" fmla="*/ 2147483646 h 186"/>
              <a:gd name="T18" fmla="*/ 2147483646 w 309"/>
              <a:gd name="T19" fmla="*/ 2147483646 h 186"/>
              <a:gd name="T20" fmla="*/ 2147483646 w 309"/>
              <a:gd name="T21" fmla="*/ 2147483646 h 186"/>
              <a:gd name="T22" fmla="*/ 2147483646 w 309"/>
              <a:gd name="T23" fmla="*/ 2147483646 h 186"/>
              <a:gd name="T24" fmla="*/ 2147483646 w 309"/>
              <a:gd name="T25" fmla="*/ 2147483646 h 186"/>
              <a:gd name="T26" fmla="*/ 2147483646 w 309"/>
              <a:gd name="T27" fmla="*/ 2147483646 h 186"/>
              <a:gd name="T28" fmla="*/ 2147483646 w 309"/>
              <a:gd name="T29" fmla="*/ 2147483646 h 186"/>
              <a:gd name="T30" fmla="*/ 2147483646 w 309"/>
              <a:gd name="T31" fmla="*/ 2147483646 h 186"/>
              <a:gd name="T32" fmla="*/ 2147483646 w 309"/>
              <a:gd name="T33" fmla="*/ 2147483646 h 186"/>
              <a:gd name="T34" fmla="*/ 2147483646 w 309"/>
              <a:gd name="T35" fmla="*/ 2147483646 h 186"/>
              <a:gd name="T36" fmla="*/ 2147483646 w 309"/>
              <a:gd name="T37" fmla="*/ 2147483646 h 186"/>
              <a:gd name="T38" fmla="*/ 2147483646 w 309"/>
              <a:gd name="T39" fmla="*/ 2147483646 h 186"/>
              <a:gd name="T40" fmla="*/ 0 w 309"/>
              <a:gd name="T41" fmla="*/ 2147483646 h 186"/>
              <a:gd name="T42" fmla="*/ 2147483646 w 309"/>
              <a:gd name="T43" fmla="*/ 2147483646 h 186"/>
              <a:gd name="T44" fmla="*/ 2147483646 w 309"/>
              <a:gd name="T45" fmla="*/ 2147483646 h 186"/>
              <a:gd name="T46" fmla="*/ 2147483646 w 309"/>
              <a:gd name="T47" fmla="*/ 2147483646 h 186"/>
              <a:gd name="T48" fmla="*/ 2147483646 w 309"/>
              <a:gd name="T49" fmla="*/ 2147483646 h 186"/>
              <a:gd name="T50" fmla="*/ 2147483646 w 309"/>
              <a:gd name="T51" fmla="*/ 2147483646 h 186"/>
              <a:gd name="T52" fmla="*/ 2147483646 w 309"/>
              <a:gd name="T53" fmla="*/ 2147483646 h 186"/>
              <a:gd name="T54" fmla="*/ 2147483646 w 309"/>
              <a:gd name="T55" fmla="*/ 2147483646 h 186"/>
              <a:gd name="T56" fmla="*/ 2147483646 w 309"/>
              <a:gd name="T57" fmla="*/ 2147483646 h 186"/>
              <a:gd name="T58" fmla="*/ 2147483646 w 309"/>
              <a:gd name="T59" fmla="*/ 2147483646 h 18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09"/>
              <a:gd name="T91" fmla="*/ 0 h 186"/>
              <a:gd name="T92" fmla="*/ 309 w 309"/>
              <a:gd name="T93" fmla="*/ 186 h 18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09" h="186">
                <a:moveTo>
                  <a:pt x="43" y="11"/>
                </a:moveTo>
                <a:lnTo>
                  <a:pt x="45" y="7"/>
                </a:lnTo>
                <a:lnTo>
                  <a:pt x="55" y="2"/>
                </a:lnTo>
                <a:lnTo>
                  <a:pt x="75" y="0"/>
                </a:lnTo>
                <a:lnTo>
                  <a:pt x="112" y="2"/>
                </a:lnTo>
                <a:lnTo>
                  <a:pt x="166" y="11"/>
                </a:lnTo>
                <a:lnTo>
                  <a:pt x="232" y="24"/>
                </a:lnTo>
                <a:lnTo>
                  <a:pt x="286" y="41"/>
                </a:lnTo>
                <a:lnTo>
                  <a:pt x="309" y="58"/>
                </a:lnTo>
                <a:lnTo>
                  <a:pt x="308" y="85"/>
                </a:lnTo>
                <a:lnTo>
                  <a:pt x="297" y="122"/>
                </a:lnTo>
                <a:lnTo>
                  <a:pt x="284" y="159"/>
                </a:lnTo>
                <a:lnTo>
                  <a:pt x="272" y="181"/>
                </a:lnTo>
                <a:lnTo>
                  <a:pt x="254" y="186"/>
                </a:lnTo>
                <a:lnTo>
                  <a:pt x="229" y="184"/>
                </a:lnTo>
                <a:lnTo>
                  <a:pt x="198" y="175"/>
                </a:lnTo>
                <a:lnTo>
                  <a:pt x="168" y="167"/>
                </a:lnTo>
                <a:lnTo>
                  <a:pt x="126" y="154"/>
                </a:lnTo>
                <a:lnTo>
                  <a:pt x="72" y="142"/>
                </a:lnTo>
                <a:lnTo>
                  <a:pt x="25" y="130"/>
                </a:lnTo>
                <a:lnTo>
                  <a:pt x="0" y="123"/>
                </a:lnTo>
                <a:lnTo>
                  <a:pt x="6" y="120"/>
                </a:lnTo>
                <a:lnTo>
                  <a:pt x="33" y="115"/>
                </a:lnTo>
                <a:lnTo>
                  <a:pt x="64" y="105"/>
                </a:lnTo>
                <a:lnTo>
                  <a:pt x="82" y="85"/>
                </a:lnTo>
                <a:lnTo>
                  <a:pt x="79" y="58"/>
                </a:lnTo>
                <a:lnTo>
                  <a:pt x="65" y="34"/>
                </a:lnTo>
                <a:lnTo>
                  <a:pt x="50" y="16"/>
                </a:lnTo>
                <a:lnTo>
                  <a:pt x="43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1751" name="Freeform 5">
            <a:extLst>
              <a:ext uri="{FF2B5EF4-FFF2-40B4-BE49-F238E27FC236}">
                <a16:creationId xmlns:a16="http://schemas.microsoft.com/office/drawing/2014/main" id="{382A34EB-A75D-401F-B478-1E64772C0B38}"/>
              </a:ext>
            </a:extLst>
          </p:cNvPr>
          <p:cNvSpPr>
            <a:spLocks/>
          </p:cNvSpPr>
          <p:nvPr/>
        </p:nvSpPr>
        <p:spPr bwMode="auto">
          <a:xfrm>
            <a:off x="2955925" y="5541963"/>
            <a:ext cx="493713" cy="219075"/>
          </a:xfrm>
          <a:custGeom>
            <a:avLst/>
            <a:gdLst>
              <a:gd name="T0" fmla="*/ 0 w 311"/>
              <a:gd name="T1" fmla="*/ 2147483646 h 138"/>
              <a:gd name="T2" fmla="*/ 2147483646 w 311"/>
              <a:gd name="T3" fmla="*/ 2147483646 h 138"/>
              <a:gd name="T4" fmla="*/ 2147483646 w 311"/>
              <a:gd name="T5" fmla="*/ 2147483646 h 138"/>
              <a:gd name="T6" fmla="*/ 2147483646 w 311"/>
              <a:gd name="T7" fmla="*/ 2147483646 h 138"/>
              <a:gd name="T8" fmla="*/ 2147483646 w 311"/>
              <a:gd name="T9" fmla="*/ 2147483646 h 138"/>
              <a:gd name="T10" fmla="*/ 2147483646 w 311"/>
              <a:gd name="T11" fmla="*/ 2147483646 h 138"/>
              <a:gd name="T12" fmla="*/ 2147483646 w 311"/>
              <a:gd name="T13" fmla="*/ 2147483646 h 138"/>
              <a:gd name="T14" fmla="*/ 2147483646 w 311"/>
              <a:gd name="T15" fmla="*/ 2147483646 h 138"/>
              <a:gd name="T16" fmla="*/ 2147483646 w 311"/>
              <a:gd name="T17" fmla="*/ 2147483646 h 138"/>
              <a:gd name="T18" fmla="*/ 2147483646 w 311"/>
              <a:gd name="T19" fmla="*/ 2147483646 h 138"/>
              <a:gd name="T20" fmla="*/ 2147483646 w 311"/>
              <a:gd name="T21" fmla="*/ 2147483646 h 138"/>
              <a:gd name="T22" fmla="*/ 2147483646 w 311"/>
              <a:gd name="T23" fmla="*/ 2147483646 h 138"/>
              <a:gd name="T24" fmla="*/ 2147483646 w 311"/>
              <a:gd name="T25" fmla="*/ 2147483646 h 138"/>
              <a:gd name="T26" fmla="*/ 2147483646 w 311"/>
              <a:gd name="T27" fmla="*/ 2147483646 h 138"/>
              <a:gd name="T28" fmla="*/ 2147483646 w 311"/>
              <a:gd name="T29" fmla="*/ 2147483646 h 138"/>
              <a:gd name="T30" fmla="*/ 2147483646 w 311"/>
              <a:gd name="T31" fmla="*/ 0 h 138"/>
              <a:gd name="T32" fmla="*/ 2147483646 w 311"/>
              <a:gd name="T33" fmla="*/ 2147483646 h 138"/>
              <a:gd name="T34" fmla="*/ 2147483646 w 311"/>
              <a:gd name="T35" fmla="*/ 2147483646 h 138"/>
              <a:gd name="T36" fmla="*/ 2147483646 w 311"/>
              <a:gd name="T37" fmla="*/ 2147483646 h 138"/>
              <a:gd name="T38" fmla="*/ 2147483646 w 311"/>
              <a:gd name="T39" fmla="*/ 2147483646 h 138"/>
              <a:gd name="T40" fmla="*/ 2147483646 w 311"/>
              <a:gd name="T41" fmla="*/ 2147483646 h 138"/>
              <a:gd name="T42" fmla="*/ 2147483646 w 311"/>
              <a:gd name="T43" fmla="*/ 2147483646 h 138"/>
              <a:gd name="T44" fmla="*/ 2147483646 w 311"/>
              <a:gd name="T45" fmla="*/ 2147483646 h 138"/>
              <a:gd name="T46" fmla="*/ 2147483646 w 311"/>
              <a:gd name="T47" fmla="*/ 2147483646 h 138"/>
              <a:gd name="T48" fmla="*/ 2147483646 w 311"/>
              <a:gd name="T49" fmla="*/ 2147483646 h 138"/>
              <a:gd name="T50" fmla="*/ 2147483646 w 311"/>
              <a:gd name="T51" fmla="*/ 2147483646 h 138"/>
              <a:gd name="T52" fmla="*/ 2147483646 w 311"/>
              <a:gd name="T53" fmla="*/ 2147483646 h 138"/>
              <a:gd name="T54" fmla="*/ 2147483646 w 311"/>
              <a:gd name="T55" fmla="*/ 2147483646 h 138"/>
              <a:gd name="T56" fmla="*/ 0 w 311"/>
              <a:gd name="T57" fmla="*/ 2147483646 h 138"/>
              <a:gd name="T58" fmla="*/ 0 w 311"/>
              <a:gd name="T59" fmla="*/ 2147483646 h 13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11"/>
              <a:gd name="T91" fmla="*/ 0 h 138"/>
              <a:gd name="T92" fmla="*/ 311 w 311"/>
              <a:gd name="T93" fmla="*/ 138 h 13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11" h="138">
                <a:moveTo>
                  <a:pt x="0" y="133"/>
                </a:moveTo>
                <a:lnTo>
                  <a:pt x="12" y="133"/>
                </a:lnTo>
                <a:lnTo>
                  <a:pt x="41" y="135"/>
                </a:lnTo>
                <a:lnTo>
                  <a:pt x="74" y="136"/>
                </a:lnTo>
                <a:lnTo>
                  <a:pt x="108" y="138"/>
                </a:lnTo>
                <a:lnTo>
                  <a:pt x="135" y="136"/>
                </a:lnTo>
                <a:lnTo>
                  <a:pt x="160" y="136"/>
                </a:lnTo>
                <a:lnTo>
                  <a:pt x="180" y="136"/>
                </a:lnTo>
                <a:lnTo>
                  <a:pt x="195" y="138"/>
                </a:lnTo>
                <a:lnTo>
                  <a:pt x="219" y="120"/>
                </a:lnTo>
                <a:lnTo>
                  <a:pt x="259" y="81"/>
                </a:lnTo>
                <a:lnTo>
                  <a:pt x="296" y="39"/>
                </a:lnTo>
                <a:lnTo>
                  <a:pt x="311" y="17"/>
                </a:lnTo>
                <a:lnTo>
                  <a:pt x="286" y="8"/>
                </a:lnTo>
                <a:lnTo>
                  <a:pt x="237" y="3"/>
                </a:lnTo>
                <a:lnTo>
                  <a:pt x="187" y="0"/>
                </a:lnTo>
                <a:lnTo>
                  <a:pt x="165" y="3"/>
                </a:lnTo>
                <a:lnTo>
                  <a:pt x="165" y="14"/>
                </a:lnTo>
                <a:lnTo>
                  <a:pt x="168" y="24"/>
                </a:lnTo>
                <a:lnTo>
                  <a:pt x="172" y="39"/>
                </a:lnTo>
                <a:lnTo>
                  <a:pt x="172" y="57"/>
                </a:lnTo>
                <a:lnTo>
                  <a:pt x="163" y="72"/>
                </a:lnTo>
                <a:lnTo>
                  <a:pt x="152" y="88"/>
                </a:lnTo>
                <a:lnTo>
                  <a:pt x="135" y="98"/>
                </a:lnTo>
                <a:lnTo>
                  <a:pt x="116" y="104"/>
                </a:lnTo>
                <a:lnTo>
                  <a:pt x="89" y="111"/>
                </a:lnTo>
                <a:lnTo>
                  <a:pt x="49" y="120"/>
                </a:lnTo>
                <a:lnTo>
                  <a:pt x="14" y="128"/>
                </a:lnTo>
                <a:lnTo>
                  <a:pt x="0" y="1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1752" name="Freeform 6">
            <a:extLst>
              <a:ext uri="{FF2B5EF4-FFF2-40B4-BE49-F238E27FC236}">
                <a16:creationId xmlns:a16="http://schemas.microsoft.com/office/drawing/2014/main" id="{57C99F15-C2FC-4604-BCA3-7329F7154F54}"/>
              </a:ext>
            </a:extLst>
          </p:cNvPr>
          <p:cNvSpPr>
            <a:spLocks/>
          </p:cNvSpPr>
          <p:nvPr/>
        </p:nvSpPr>
        <p:spPr bwMode="auto">
          <a:xfrm>
            <a:off x="3244850" y="5245100"/>
            <a:ext cx="400050" cy="211138"/>
          </a:xfrm>
          <a:custGeom>
            <a:avLst/>
            <a:gdLst>
              <a:gd name="T0" fmla="*/ 0 w 252"/>
              <a:gd name="T1" fmla="*/ 2147483646 h 133"/>
              <a:gd name="T2" fmla="*/ 2147483646 w 252"/>
              <a:gd name="T3" fmla="*/ 2147483646 h 133"/>
              <a:gd name="T4" fmla="*/ 2147483646 w 252"/>
              <a:gd name="T5" fmla="*/ 2147483646 h 133"/>
              <a:gd name="T6" fmla="*/ 2147483646 w 252"/>
              <a:gd name="T7" fmla="*/ 2147483646 h 133"/>
              <a:gd name="T8" fmla="*/ 2147483646 w 252"/>
              <a:gd name="T9" fmla="*/ 2147483646 h 133"/>
              <a:gd name="T10" fmla="*/ 2147483646 w 252"/>
              <a:gd name="T11" fmla="*/ 2147483646 h 133"/>
              <a:gd name="T12" fmla="*/ 2147483646 w 252"/>
              <a:gd name="T13" fmla="*/ 2147483646 h 133"/>
              <a:gd name="T14" fmla="*/ 2147483646 w 252"/>
              <a:gd name="T15" fmla="*/ 2147483646 h 133"/>
              <a:gd name="T16" fmla="*/ 2147483646 w 252"/>
              <a:gd name="T17" fmla="*/ 2147483646 h 133"/>
              <a:gd name="T18" fmla="*/ 2147483646 w 252"/>
              <a:gd name="T19" fmla="*/ 2147483646 h 133"/>
              <a:gd name="T20" fmla="*/ 2147483646 w 252"/>
              <a:gd name="T21" fmla="*/ 2147483646 h 133"/>
              <a:gd name="T22" fmla="*/ 2147483646 w 252"/>
              <a:gd name="T23" fmla="*/ 0 h 133"/>
              <a:gd name="T24" fmla="*/ 2147483646 w 252"/>
              <a:gd name="T25" fmla="*/ 2147483646 h 133"/>
              <a:gd name="T26" fmla="*/ 2147483646 w 252"/>
              <a:gd name="T27" fmla="*/ 2147483646 h 133"/>
              <a:gd name="T28" fmla="*/ 2147483646 w 252"/>
              <a:gd name="T29" fmla="*/ 2147483646 h 133"/>
              <a:gd name="T30" fmla="*/ 2147483646 w 252"/>
              <a:gd name="T31" fmla="*/ 2147483646 h 133"/>
              <a:gd name="T32" fmla="*/ 2147483646 w 252"/>
              <a:gd name="T33" fmla="*/ 2147483646 h 133"/>
              <a:gd name="T34" fmla="*/ 2147483646 w 252"/>
              <a:gd name="T35" fmla="*/ 2147483646 h 133"/>
              <a:gd name="T36" fmla="*/ 2147483646 w 252"/>
              <a:gd name="T37" fmla="*/ 2147483646 h 133"/>
              <a:gd name="T38" fmla="*/ 2147483646 w 252"/>
              <a:gd name="T39" fmla="*/ 2147483646 h 133"/>
              <a:gd name="T40" fmla="*/ 2147483646 w 252"/>
              <a:gd name="T41" fmla="*/ 2147483646 h 133"/>
              <a:gd name="T42" fmla="*/ 2147483646 w 252"/>
              <a:gd name="T43" fmla="*/ 2147483646 h 133"/>
              <a:gd name="T44" fmla="*/ 2147483646 w 252"/>
              <a:gd name="T45" fmla="*/ 2147483646 h 133"/>
              <a:gd name="T46" fmla="*/ 2147483646 w 252"/>
              <a:gd name="T47" fmla="*/ 2147483646 h 133"/>
              <a:gd name="T48" fmla="*/ 0 w 252"/>
              <a:gd name="T49" fmla="*/ 2147483646 h 133"/>
              <a:gd name="T50" fmla="*/ 0 w 252"/>
              <a:gd name="T51" fmla="*/ 2147483646 h 13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52"/>
              <a:gd name="T79" fmla="*/ 0 h 133"/>
              <a:gd name="T80" fmla="*/ 252 w 252"/>
              <a:gd name="T81" fmla="*/ 133 h 13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52" h="133">
                <a:moveTo>
                  <a:pt x="0" y="126"/>
                </a:moveTo>
                <a:lnTo>
                  <a:pt x="34" y="130"/>
                </a:lnTo>
                <a:lnTo>
                  <a:pt x="106" y="133"/>
                </a:lnTo>
                <a:lnTo>
                  <a:pt x="180" y="133"/>
                </a:lnTo>
                <a:lnTo>
                  <a:pt x="217" y="130"/>
                </a:lnTo>
                <a:lnTo>
                  <a:pt x="227" y="108"/>
                </a:lnTo>
                <a:lnTo>
                  <a:pt x="239" y="76"/>
                </a:lnTo>
                <a:lnTo>
                  <a:pt x="247" y="44"/>
                </a:lnTo>
                <a:lnTo>
                  <a:pt x="252" y="22"/>
                </a:lnTo>
                <a:lnTo>
                  <a:pt x="239" y="12"/>
                </a:lnTo>
                <a:lnTo>
                  <a:pt x="208" y="4"/>
                </a:lnTo>
                <a:lnTo>
                  <a:pt x="177" y="0"/>
                </a:lnTo>
                <a:lnTo>
                  <a:pt x="161" y="9"/>
                </a:lnTo>
                <a:lnTo>
                  <a:pt x="156" y="26"/>
                </a:lnTo>
                <a:lnTo>
                  <a:pt x="151" y="46"/>
                </a:lnTo>
                <a:lnTo>
                  <a:pt x="145" y="64"/>
                </a:lnTo>
                <a:lnTo>
                  <a:pt x="136" y="78"/>
                </a:lnTo>
                <a:lnTo>
                  <a:pt x="121" y="84"/>
                </a:lnTo>
                <a:lnTo>
                  <a:pt x="101" y="91"/>
                </a:lnTo>
                <a:lnTo>
                  <a:pt x="81" y="96"/>
                </a:lnTo>
                <a:lnTo>
                  <a:pt x="67" y="101"/>
                </a:lnTo>
                <a:lnTo>
                  <a:pt x="49" y="108"/>
                </a:lnTo>
                <a:lnTo>
                  <a:pt x="27" y="116"/>
                </a:lnTo>
                <a:lnTo>
                  <a:pt x="8" y="123"/>
                </a:lnTo>
                <a:lnTo>
                  <a:pt x="0" y="1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1753" name="Freeform 7">
            <a:extLst>
              <a:ext uri="{FF2B5EF4-FFF2-40B4-BE49-F238E27FC236}">
                <a16:creationId xmlns:a16="http://schemas.microsoft.com/office/drawing/2014/main" id="{F5535B2D-8637-43F1-A948-89D370F57E30}"/>
              </a:ext>
            </a:extLst>
          </p:cNvPr>
          <p:cNvSpPr>
            <a:spLocks/>
          </p:cNvSpPr>
          <p:nvPr/>
        </p:nvSpPr>
        <p:spPr bwMode="auto">
          <a:xfrm>
            <a:off x="4475163" y="5267325"/>
            <a:ext cx="312737" cy="177800"/>
          </a:xfrm>
          <a:custGeom>
            <a:avLst/>
            <a:gdLst>
              <a:gd name="T0" fmla="*/ 0 w 197"/>
              <a:gd name="T1" fmla="*/ 2147483646 h 112"/>
              <a:gd name="T2" fmla="*/ 2147483646 w 197"/>
              <a:gd name="T3" fmla="*/ 2147483646 h 112"/>
              <a:gd name="T4" fmla="*/ 2147483646 w 197"/>
              <a:gd name="T5" fmla="*/ 2147483646 h 112"/>
              <a:gd name="T6" fmla="*/ 2147483646 w 197"/>
              <a:gd name="T7" fmla="*/ 2147483646 h 112"/>
              <a:gd name="T8" fmla="*/ 2147483646 w 197"/>
              <a:gd name="T9" fmla="*/ 2147483646 h 112"/>
              <a:gd name="T10" fmla="*/ 2147483646 w 197"/>
              <a:gd name="T11" fmla="*/ 2147483646 h 112"/>
              <a:gd name="T12" fmla="*/ 2147483646 w 197"/>
              <a:gd name="T13" fmla="*/ 2147483646 h 112"/>
              <a:gd name="T14" fmla="*/ 2147483646 w 197"/>
              <a:gd name="T15" fmla="*/ 2147483646 h 112"/>
              <a:gd name="T16" fmla="*/ 2147483646 w 197"/>
              <a:gd name="T17" fmla="*/ 2147483646 h 112"/>
              <a:gd name="T18" fmla="*/ 2147483646 w 197"/>
              <a:gd name="T19" fmla="*/ 2147483646 h 112"/>
              <a:gd name="T20" fmla="*/ 2147483646 w 197"/>
              <a:gd name="T21" fmla="*/ 2147483646 h 112"/>
              <a:gd name="T22" fmla="*/ 2147483646 w 197"/>
              <a:gd name="T23" fmla="*/ 2147483646 h 112"/>
              <a:gd name="T24" fmla="*/ 2147483646 w 197"/>
              <a:gd name="T25" fmla="*/ 2147483646 h 112"/>
              <a:gd name="T26" fmla="*/ 2147483646 w 197"/>
              <a:gd name="T27" fmla="*/ 2147483646 h 112"/>
              <a:gd name="T28" fmla="*/ 2147483646 w 197"/>
              <a:gd name="T29" fmla="*/ 2147483646 h 112"/>
              <a:gd name="T30" fmla="*/ 2147483646 w 197"/>
              <a:gd name="T31" fmla="*/ 2147483646 h 112"/>
              <a:gd name="T32" fmla="*/ 2147483646 w 197"/>
              <a:gd name="T33" fmla="*/ 2147483646 h 112"/>
              <a:gd name="T34" fmla="*/ 2147483646 w 197"/>
              <a:gd name="T35" fmla="*/ 0 h 112"/>
              <a:gd name="T36" fmla="*/ 2147483646 w 197"/>
              <a:gd name="T37" fmla="*/ 0 h 112"/>
              <a:gd name="T38" fmla="*/ 2147483646 w 197"/>
              <a:gd name="T39" fmla="*/ 2147483646 h 112"/>
              <a:gd name="T40" fmla="*/ 2147483646 w 197"/>
              <a:gd name="T41" fmla="*/ 2147483646 h 112"/>
              <a:gd name="T42" fmla="*/ 2147483646 w 197"/>
              <a:gd name="T43" fmla="*/ 2147483646 h 112"/>
              <a:gd name="T44" fmla="*/ 2147483646 w 197"/>
              <a:gd name="T45" fmla="*/ 2147483646 h 112"/>
              <a:gd name="T46" fmla="*/ 2147483646 w 197"/>
              <a:gd name="T47" fmla="*/ 2147483646 h 112"/>
              <a:gd name="T48" fmla="*/ 0 w 197"/>
              <a:gd name="T49" fmla="*/ 2147483646 h 112"/>
              <a:gd name="T50" fmla="*/ 0 w 197"/>
              <a:gd name="T51" fmla="*/ 2147483646 h 11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97"/>
              <a:gd name="T79" fmla="*/ 0 h 112"/>
              <a:gd name="T80" fmla="*/ 197 w 197"/>
              <a:gd name="T81" fmla="*/ 112 h 112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97" h="112">
                <a:moveTo>
                  <a:pt x="0" y="13"/>
                </a:moveTo>
                <a:lnTo>
                  <a:pt x="7" y="28"/>
                </a:lnTo>
                <a:lnTo>
                  <a:pt x="21" y="60"/>
                </a:lnTo>
                <a:lnTo>
                  <a:pt x="37" y="94"/>
                </a:lnTo>
                <a:lnTo>
                  <a:pt x="46" y="112"/>
                </a:lnTo>
                <a:lnTo>
                  <a:pt x="69" y="112"/>
                </a:lnTo>
                <a:lnTo>
                  <a:pt x="115" y="112"/>
                </a:lnTo>
                <a:lnTo>
                  <a:pt x="162" y="109"/>
                </a:lnTo>
                <a:lnTo>
                  <a:pt x="196" y="107"/>
                </a:lnTo>
                <a:lnTo>
                  <a:pt x="197" y="102"/>
                </a:lnTo>
                <a:lnTo>
                  <a:pt x="179" y="97"/>
                </a:lnTo>
                <a:lnTo>
                  <a:pt x="155" y="87"/>
                </a:lnTo>
                <a:lnTo>
                  <a:pt x="138" y="72"/>
                </a:lnTo>
                <a:lnTo>
                  <a:pt x="135" y="49"/>
                </a:lnTo>
                <a:lnTo>
                  <a:pt x="142" y="30"/>
                </a:lnTo>
                <a:lnTo>
                  <a:pt x="153" y="15"/>
                </a:lnTo>
                <a:lnTo>
                  <a:pt x="164" y="5"/>
                </a:lnTo>
                <a:lnTo>
                  <a:pt x="159" y="0"/>
                </a:lnTo>
                <a:lnTo>
                  <a:pt x="145" y="0"/>
                </a:lnTo>
                <a:lnTo>
                  <a:pt x="123" y="1"/>
                </a:lnTo>
                <a:lnTo>
                  <a:pt x="103" y="5"/>
                </a:lnTo>
                <a:lnTo>
                  <a:pt x="74" y="6"/>
                </a:lnTo>
                <a:lnTo>
                  <a:pt x="41" y="8"/>
                </a:lnTo>
                <a:lnTo>
                  <a:pt x="12" y="12"/>
                </a:lnTo>
                <a:lnTo>
                  <a:pt x="0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1754" name="Freeform 9">
            <a:extLst>
              <a:ext uri="{FF2B5EF4-FFF2-40B4-BE49-F238E27FC236}">
                <a16:creationId xmlns:a16="http://schemas.microsoft.com/office/drawing/2014/main" id="{BEBD5609-09E4-42C4-8DE0-8B17A9C02871}"/>
              </a:ext>
            </a:extLst>
          </p:cNvPr>
          <p:cNvSpPr>
            <a:spLocks/>
          </p:cNvSpPr>
          <p:nvPr/>
        </p:nvSpPr>
        <p:spPr bwMode="auto">
          <a:xfrm>
            <a:off x="5156200" y="5807075"/>
            <a:ext cx="503238" cy="261938"/>
          </a:xfrm>
          <a:custGeom>
            <a:avLst/>
            <a:gdLst>
              <a:gd name="T0" fmla="*/ 2147483646 w 317"/>
              <a:gd name="T1" fmla="*/ 0 h 164"/>
              <a:gd name="T2" fmla="*/ 2147483646 w 317"/>
              <a:gd name="T3" fmla="*/ 2147483646 h 164"/>
              <a:gd name="T4" fmla="*/ 2147483646 w 317"/>
              <a:gd name="T5" fmla="*/ 2147483646 h 164"/>
              <a:gd name="T6" fmla="*/ 2147483646 w 317"/>
              <a:gd name="T7" fmla="*/ 2147483646 h 164"/>
              <a:gd name="T8" fmla="*/ 0 w 317"/>
              <a:gd name="T9" fmla="*/ 2147483646 h 164"/>
              <a:gd name="T10" fmla="*/ 2147483646 w 317"/>
              <a:gd name="T11" fmla="*/ 2147483646 h 164"/>
              <a:gd name="T12" fmla="*/ 2147483646 w 317"/>
              <a:gd name="T13" fmla="*/ 2147483646 h 164"/>
              <a:gd name="T14" fmla="*/ 2147483646 w 317"/>
              <a:gd name="T15" fmla="*/ 2147483646 h 164"/>
              <a:gd name="T16" fmla="*/ 2147483646 w 317"/>
              <a:gd name="T17" fmla="*/ 2147483646 h 164"/>
              <a:gd name="T18" fmla="*/ 2147483646 w 317"/>
              <a:gd name="T19" fmla="*/ 2147483646 h 164"/>
              <a:gd name="T20" fmla="*/ 2147483646 w 317"/>
              <a:gd name="T21" fmla="*/ 2147483646 h 164"/>
              <a:gd name="T22" fmla="*/ 2147483646 w 317"/>
              <a:gd name="T23" fmla="*/ 2147483646 h 164"/>
              <a:gd name="T24" fmla="*/ 2147483646 w 317"/>
              <a:gd name="T25" fmla="*/ 2147483646 h 164"/>
              <a:gd name="T26" fmla="*/ 2147483646 w 317"/>
              <a:gd name="T27" fmla="*/ 2147483646 h 164"/>
              <a:gd name="T28" fmla="*/ 2147483646 w 317"/>
              <a:gd name="T29" fmla="*/ 2147483646 h 164"/>
              <a:gd name="T30" fmla="*/ 2147483646 w 317"/>
              <a:gd name="T31" fmla="*/ 2147483646 h 164"/>
              <a:gd name="T32" fmla="*/ 2147483646 w 317"/>
              <a:gd name="T33" fmla="*/ 2147483646 h 164"/>
              <a:gd name="T34" fmla="*/ 2147483646 w 317"/>
              <a:gd name="T35" fmla="*/ 2147483646 h 164"/>
              <a:gd name="T36" fmla="*/ 2147483646 w 317"/>
              <a:gd name="T37" fmla="*/ 2147483646 h 164"/>
              <a:gd name="T38" fmla="*/ 2147483646 w 317"/>
              <a:gd name="T39" fmla="*/ 2147483646 h 164"/>
              <a:gd name="T40" fmla="*/ 2147483646 w 317"/>
              <a:gd name="T41" fmla="*/ 2147483646 h 164"/>
              <a:gd name="T42" fmla="*/ 2147483646 w 317"/>
              <a:gd name="T43" fmla="*/ 2147483646 h 164"/>
              <a:gd name="T44" fmla="*/ 2147483646 w 317"/>
              <a:gd name="T45" fmla="*/ 2147483646 h 164"/>
              <a:gd name="T46" fmla="*/ 2147483646 w 317"/>
              <a:gd name="T47" fmla="*/ 2147483646 h 164"/>
              <a:gd name="T48" fmla="*/ 2147483646 w 317"/>
              <a:gd name="T49" fmla="*/ 2147483646 h 164"/>
              <a:gd name="T50" fmla="*/ 2147483646 w 317"/>
              <a:gd name="T51" fmla="*/ 2147483646 h 164"/>
              <a:gd name="T52" fmla="*/ 2147483646 w 317"/>
              <a:gd name="T53" fmla="*/ 2147483646 h 164"/>
              <a:gd name="T54" fmla="*/ 2147483646 w 317"/>
              <a:gd name="T55" fmla="*/ 2147483646 h 164"/>
              <a:gd name="T56" fmla="*/ 2147483646 w 317"/>
              <a:gd name="T57" fmla="*/ 2147483646 h 164"/>
              <a:gd name="T58" fmla="*/ 2147483646 w 317"/>
              <a:gd name="T59" fmla="*/ 2147483646 h 164"/>
              <a:gd name="T60" fmla="*/ 2147483646 w 317"/>
              <a:gd name="T61" fmla="*/ 2147483646 h 164"/>
              <a:gd name="T62" fmla="*/ 2147483646 w 317"/>
              <a:gd name="T63" fmla="*/ 0 h 164"/>
              <a:gd name="T64" fmla="*/ 2147483646 w 317"/>
              <a:gd name="T65" fmla="*/ 0 h 164"/>
              <a:gd name="T66" fmla="*/ 2147483646 w 317"/>
              <a:gd name="T67" fmla="*/ 0 h 16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17"/>
              <a:gd name="T103" fmla="*/ 0 h 164"/>
              <a:gd name="T104" fmla="*/ 317 w 317"/>
              <a:gd name="T105" fmla="*/ 164 h 164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17" h="164">
                <a:moveTo>
                  <a:pt x="167" y="0"/>
                </a:moveTo>
                <a:lnTo>
                  <a:pt x="140" y="2"/>
                </a:lnTo>
                <a:lnTo>
                  <a:pt x="83" y="12"/>
                </a:lnTo>
                <a:lnTo>
                  <a:pt x="26" y="24"/>
                </a:lnTo>
                <a:lnTo>
                  <a:pt x="0" y="39"/>
                </a:lnTo>
                <a:lnTo>
                  <a:pt x="5" y="64"/>
                </a:lnTo>
                <a:lnTo>
                  <a:pt x="17" y="105"/>
                </a:lnTo>
                <a:lnTo>
                  <a:pt x="31" y="140"/>
                </a:lnTo>
                <a:lnTo>
                  <a:pt x="41" y="164"/>
                </a:lnTo>
                <a:lnTo>
                  <a:pt x="56" y="164"/>
                </a:lnTo>
                <a:lnTo>
                  <a:pt x="86" y="155"/>
                </a:lnTo>
                <a:lnTo>
                  <a:pt x="123" y="143"/>
                </a:lnTo>
                <a:lnTo>
                  <a:pt x="160" y="137"/>
                </a:lnTo>
                <a:lnTo>
                  <a:pt x="202" y="133"/>
                </a:lnTo>
                <a:lnTo>
                  <a:pt x="251" y="127"/>
                </a:lnTo>
                <a:lnTo>
                  <a:pt x="295" y="118"/>
                </a:lnTo>
                <a:lnTo>
                  <a:pt x="315" y="113"/>
                </a:lnTo>
                <a:lnTo>
                  <a:pt x="317" y="105"/>
                </a:lnTo>
                <a:lnTo>
                  <a:pt x="312" y="93"/>
                </a:lnTo>
                <a:lnTo>
                  <a:pt x="303" y="81"/>
                </a:lnTo>
                <a:lnTo>
                  <a:pt x="291" y="76"/>
                </a:lnTo>
                <a:lnTo>
                  <a:pt x="275" y="76"/>
                </a:lnTo>
                <a:lnTo>
                  <a:pt x="253" y="76"/>
                </a:lnTo>
                <a:lnTo>
                  <a:pt x="227" y="73"/>
                </a:lnTo>
                <a:lnTo>
                  <a:pt x="202" y="69"/>
                </a:lnTo>
                <a:lnTo>
                  <a:pt x="180" y="59"/>
                </a:lnTo>
                <a:lnTo>
                  <a:pt x="167" y="46"/>
                </a:lnTo>
                <a:lnTo>
                  <a:pt x="162" y="34"/>
                </a:lnTo>
                <a:lnTo>
                  <a:pt x="165" y="24"/>
                </a:lnTo>
                <a:lnTo>
                  <a:pt x="172" y="15"/>
                </a:lnTo>
                <a:lnTo>
                  <a:pt x="179" y="5"/>
                </a:lnTo>
                <a:lnTo>
                  <a:pt x="177" y="0"/>
                </a:lnTo>
                <a:lnTo>
                  <a:pt x="1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496651" name="AutoShape 11">
            <a:extLst>
              <a:ext uri="{FF2B5EF4-FFF2-40B4-BE49-F238E27FC236}">
                <a16:creationId xmlns:a16="http://schemas.microsoft.com/office/drawing/2014/main" id="{68606E16-A9FA-4D6E-9710-F46934D2F1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758" y="1532531"/>
            <a:ext cx="4141788" cy="51308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CC99FF"/>
              </a:gs>
              <a:gs pos="50000">
                <a:schemeClr val="bg1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zh-TW" altLang="zh-TW" sz="28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Elephant" pitchFamily="18" charset="0"/>
              </a:rPr>
              <a:t>北方有限公司：</a:t>
            </a:r>
          </a:p>
          <a:p>
            <a:pPr algn="ctr" eaLnBrk="1" hangingPunct="1">
              <a:defRPr/>
            </a:pPr>
            <a:endParaRPr lang="en-US" altLang="zh-TW" sz="1200" b="1" i="1" dirty="0">
              <a:solidFill>
                <a:srgbClr val="3333FF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zh-TW" altLang="zh-TW" b="1" i="1" dirty="0">
                <a:solidFill>
                  <a:srgbClr val="3333FF"/>
                </a:solidFill>
                <a:latin typeface="Arial" charset="0"/>
              </a:rPr>
              <a:t>目標</a:t>
            </a:r>
            <a:r>
              <a:rPr lang="zh-CN" altLang="en-US" b="1" i="1" dirty="0">
                <a:solidFill>
                  <a:srgbClr val="3333FF"/>
                </a:solidFill>
                <a:latin typeface="Arial" charset="0"/>
              </a:rPr>
              <a:t>顧</a:t>
            </a:r>
            <a:r>
              <a:rPr lang="zh-TW" altLang="zh-TW" b="1" i="1" dirty="0">
                <a:solidFill>
                  <a:srgbClr val="3333FF"/>
                </a:solidFill>
                <a:latin typeface="Arial" charset="0"/>
              </a:rPr>
              <a:t>客：</a:t>
            </a:r>
            <a:r>
              <a:rPr lang="zh-TW" altLang="zh-TW" dirty="0">
                <a:latin typeface="Arial" charset="0"/>
              </a:rPr>
              <a:t>青少年/兒</a:t>
            </a:r>
            <a:r>
              <a:rPr lang="zh-CN" altLang="en-US" dirty="0">
                <a:latin typeface="Arial" charset="0"/>
              </a:rPr>
              <a:t>童</a:t>
            </a:r>
            <a:r>
              <a:rPr lang="zh-TW" altLang="zh-TW" dirty="0">
                <a:latin typeface="Arial" charset="0"/>
              </a:rPr>
              <a:t>/嬰兒</a:t>
            </a:r>
          </a:p>
          <a:p>
            <a:pPr algn="ctr" eaLnBrk="1" hangingPunct="1">
              <a:defRPr/>
            </a:pPr>
            <a:endParaRPr lang="en-US" altLang="zh-TW" sz="1200" b="1" i="1" dirty="0">
              <a:solidFill>
                <a:srgbClr val="3333FF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zh-TW" altLang="zh-TW" b="1" i="1" dirty="0" smtClean="0">
                <a:solidFill>
                  <a:srgbClr val="3333FF"/>
                </a:solidFill>
                <a:latin typeface="Arial" charset="0"/>
              </a:rPr>
              <a:t>價格</a:t>
            </a:r>
            <a:r>
              <a:rPr lang="zh-CN" altLang="en-US" b="1" i="1" dirty="0">
                <a:solidFill>
                  <a:srgbClr val="3333FF"/>
                </a:solidFill>
                <a:latin typeface="Arial" charset="0"/>
              </a:rPr>
              <a:t>範圍</a:t>
            </a:r>
            <a:r>
              <a:rPr lang="zh-TW" altLang="zh-TW" b="1" i="1" dirty="0" smtClean="0">
                <a:solidFill>
                  <a:srgbClr val="3333FF"/>
                </a:solidFill>
                <a:latin typeface="Arial" charset="0"/>
              </a:rPr>
              <a:t>： </a:t>
            </a:r>
            <a:r>
              <a:rPr lang="zh-TW" altLang="zh-TW" dirty="0">
                <a:latin typeface="Arial" charset="0"/>
              </a:rPr>
              <a:t>200</a:t>
            </a:r>
            <a:r>
              <a:rPr lang="zh-CN" altLang="en-US" dirty="0">
                <a:latin typeface="Arial" charset="0"/>
              </a:rPr>
              <a:t>元</a:t>
            </a:r>
            <a:r>
              <a:rPr lang="zh-TW" altLang="zh-TW" dirty="0">
                <a:latin typeface="Arial" charset="0"/>
              </a:rPr>
              <a:t> </a:t>
            </a:r>
            <a:r>
              <a:rPr lang="en-US" altLang="zh-TW" dirty="0">
                <a:latin typeface="Arial" charset="0"/>
              </a:rPr>
              <a:t>–</a:t>
            </a:r>
            <a:r>
              <a:rPr lang="zh-TW" altLang="zh-TW" dirty="0">
                <a:latin typeface="Arial" charset="0"/>
              </a:rPr>
              <a:t> 500</a:t>
            </a:r>
            <a:r>
              <a:rPr lang="zh-CN" altLang="en-US" dirty="0">
                <a:latin typeface="Arial" charset="0"/>
              </a:rPr>
              <a:t>元</a:t>
            </a:r>
            <a:endParaRPr lang="zh-TW" altLang="zh-TW" dirty="0">
              <a:latin typeface="Arial" charset="0"/>
            </a:endParaRPr>
          </a:p>
          <a:p>
            <a:pPr algn="ctr" eaLnBrk="1" hangingPunct="1">
              <a:defRPr/>
            </a:pPr>
            <a:endParaRPr lang="en-US" altLang="zh-TW" sz="1200" b="1" i="1" dirty="0">
              <a:solidFill>
                <a:srgbClr val="3333FF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zh-TW" altLang="zh-TW" b="1" i="1" dirty="0">
                <a:solidFill>
                  <a:srgbClr val="3333FF"/>
                </a:solidFill>
                <a:latin typeface="Arial" charset="0"/>
              </a:rPr>
              <a:t>產品</a:t>
            </a:r>
            <a:r>
              <a:rPr lang="zh-TW" altLang="zh-TW" b="1" i="1" dirty="0" smtClean="0">
                <a:solidFill>
                  <a:srgbClr val="3333FF"/>
                </a:solidFill>
                <a:latin typeface="Arial" charset="0"/>
              </a:rPr>
              <a:t>：</a:t>
            </a:r>
            <a:r>
              <a:rPr lang="zh-TW" altLang="en-US" dirty="0">
                <a:latin typeface="Arial" charset="0"/>
              </a:rPr>
              <a:t>籃球及足球運動服、體育設備、時尚體育服裝</a:t>
            </a:r>
            <a:endParaRPr lang="en-US" altLang="zh-TW" dirty="0">
              <a:latin typeface="Arial" charset="0"/>
            </a:endParaRPr>
          </a:p>
          <a:p>
            <a:pPr algn="ctr" eaLnBrk="1" hangingPunct="1">
              <a:defRPr/>
            </a:pPr>
            <a:endParaRPr lang="en-US" altLang="zh-TW" sz="1200" b="1" dirty="0">
              <a:solidFill>
                <a:srgbClr val="3333FF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zh-TW" altLang="zh-TW" b="1" i="1" dirty="0">
                <a:solidFill>
                  <a:srgbClr val="3333FF"/>
                </a:solidFill>
                <a:latin typeface="Arial" charset="0"/>
              </a:rPr>
              <a:t>評</a:t>
            </a:r>
            <a:r>
              <a:rPr lang="zh-CN" altLang="en-US" b="1" i="1" dirty="0">
                <a:solidFill>
                  <a:srgbClr val="3333FF"/>
                </a:solidFill>
                <a:latin typeface="Arial" charset="0"/>
              </a:rPr>
              <a:t>註</a:t>
            </a:r>
            <a:r>
              <a:rPr lang="zh-TW" altLang="zh-TW" b="1" i="1" dirty="0" smtClean="0">
                <a:solidFill>
                  <a:srgbClr val="3333FF"/>
                </a:solidFill>
                <a:latin typeface="Arial" charset="0"/>
              </a:rPr>
              <a:t>：</a:t>
            </a:r>
            <a:r>
              <a:rPr lang="zh-TW" altLang="en-US" dirty="0">
                <a:latin typeface="Arial" charset="0"/>
              </a:rPr>
              <a:t>市場營銷策略強勁，邀請明星出任代言人，並在不同渠道刊登廣告，設計出色</a:t>
            </a:r>
            <a:endParaRPr lang="en-US" altLang="zh-TW" dirty="0">
              <a:latin typeface="Arial" charset="0"/>
            </a:endParaRPr>
          </a:p>
          <a:p>
            <a:pPr algn="ctr" eaLnBrk="1" hangingPunct="1">
              <a:defRPr/>
            </a:pPr>
            <a:endParaRPr lang="en-US" altLang="zh-TW" sz="1200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zh-TW" altLang="zh-TW" b="1" i="1" dirty="0">
                <a:solidFill>
                  <a:srgbClr val="3333FF"/>
                </a:solidFill>
                <a:latin typeface="Arial" charset="0"/>
              </a:rPr>
              <a:t>歷史：</a:t>
            </a:r>
            <a:r>
              <a:rPr lang="zh-CN" altLang="en-US" dirty="0">
                <a:latin typeface="Arial" charset="0"/>
              </a:rPr>
              <a:t>大約</a:t>
            </a:r>
            <a:r>
              <a:rPr lang="zh-TW" altLang="zh-TW" dirty="0">
                <a:latin typeface="Arial" charset="0"/>
              </a:rPr>
              <a:t>5年</a:t>
            </a:r>
          </a:p>
        </p:txBody>
      </p:sp>
      <p:sp>
        <p:nvSpPr>
          <p:cNvPr id="31756" name="Rectangle 13">
            <a:extLst>
              <a:ext uri="{FF2B5EF4-FFF2-40B4-BE49-F238E27FC236}">
                <a16:creationId xmlns:a16="http://schemas.microsoft.com/office/drawing/2014/main" id="{95887A50-4FD9-4622-8549-0E3B6D7FF5F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1268413"/>
            <a:ext cx="8281988" cy="360362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TW" altLang="zh-TW" sz="1800"/>
              <a:t>以下是兩家公司的背景：</a:t>
            </a:r>
          </a:p>
        </p:txBody>
      </p:sp>
      <p:sp>
        <p:nvSpPr>
          <p:cNvPr id="496654" name="AutoShape 14">
            <a:extLst>
              <a:ext uri="{FF2B5EF4-FFF2-40B4-BE49-F238E27FC236}">
                <a16:creationId xmlns:a16="http://schemas.microsoft.com/office/drawing/2014/main" id="{24E17AB1-3CB5-479C-AB38-03791A973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388" y="1538288"/>
            <a:ext cx="4141787" cy="51308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50000">
                <a:srgbClr val="FFCC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zh-TW" altLang="zh-TW" sz="28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Elephant" pitchFamily="18" charset="0"/>
              </a:rPr>
              <a:t>南方有限公司：</a:t>
            </a:r>
          </a:p>
          <a:p>
            <a:pPr algn="ctr" eaLnBrk="1" hangingPunct="1">
              <a:defRPr/>
            </a:pPr>
            <a:endParaRPr lang="en-US" altLang="zh-TW" sz="1200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zh-TW" altLang="zh-TW" b="1" i="1" dirty="0">
                <a:solidFill>
                  <a:srgbClr val="3333FF"/>
                </a:solidFill>
                <a:latin typeface="Arial" charset="0"/>
              </a:rPr>
              <a:t>目標</a:t>
            </a:r>
            <a:r>
              <a:rPr lang="zh-CN" altLang="en-US" b="1" i="1" dirty="0">
                <a:solidFill>
                  <a:srgbClr val="3333FF"/>
                </a:solidFill>
                <a:latin typeface="Arial" charset="0"/>
              </a:rPr>
              <a:t>顧</a:t>
            </a:r>
            <a:r>
              <a:rPr lang="zh-TW" altLang="zh-TW" b="1" i="1" dirty="0">
                <a:solidFill>
                  <a:srgbClr val="3333FF"/>
                </a:solidFill>
                <a:latin typeface="Arial" charset="0"/>
              </a:rPr>
              <a:t>客：</a:t>
            </a:r>
            <a:r>
              <a:rPr lang="zh-TW" altLang="zh-TW" dirty="0">
                <a:latin typeface="Arial" charset="0"/>
              </a:rPr>
              <a:t> </a:t>
            </a:r>
            <a:r>
              <a:rPr lang="zh-TW" altLang="zh-TW" dirty="0" smtClean="0">
                <a:latin typeface="Arial" charset="0"/>
              </a:rPr>
              <a:t>成人</a:t>
            </a:r>
            <a:r>
              <a:rPr lang="zh-TW" altLang="zh-TW" dirty="0">
                <a:latin typeface="Arial" charset="0"/>
              </a:rPr>
              <a:t>/老年人</a:t>
            </a:r>
          </a:p>
          <a:p>
            <a:pPr algn="ctr" eaLnBrk="1" hangingPunct="1">
              <a:defRPr/>
            </a:pPr>
            <a:endParaRPr lang="en-US" altLang="zh-TW" sz="1200" b="1" i="1" dirty="0">
              <a:solidFill>
                <a:srgbClr val="3333FF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zh-TW" altLang="zh-TW" b="1" i="1" dirty="0" smtClean="0">
                <a:solidFill>
                  <a:srgbClr val="3333FF"/>
                </a:solidFill>
                <a:latin typeface="Arial" charset="0"/>
              </a:rPr>
              <a:t>價格</a:t>
            </a:r>
            <a:r>
              <a:rPr lang="zh-CN" altLang="en-US" b="1" i="1" dirty="0">
                <a:solidFill>
                  <a:srgbClr val="3333FF"/>
                </a:solidFill>
                <a:latin typeface="Arial" charset="0"/>
              </a:rPr>
              <a:t>範圍</a:t>
            </a:r>
            <a:r>
              <a:rPr lang="zh-TW" altLang="zh-TW" b="1" i="1" dirty="0" smtClean="0">
                <a:solidFill>
                  <a:srgbClr val="3333FF"/>
                </a:solidFill>
                <a:latin typeface="Arial" charset="0"/>
              </a:rPr>
              <a:t>： </a:t>
            </a:r>
            <a:r>
              <a:rPr lang="zh-TW" altLang="zh-TW" dirty="0">
                <a:latin typeface="Arial" charset="0"/>
              </a:rPr>
              <a:t>800元以上</a:t>
            </a:r>
          </a:p>
          <a:p>
            <a:pPr algn="ctr" eaLnBrk="1" hangingPunct="1">
              <a:defRPr/>
            </a:pPr>
            <a:endParaRPr lang="en-US" altLang="zh-TW" sz="1200" b="1" i="1" dirty="0">
              <a:solidFill>
                <a:srgbClr val="3333FF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zh-TW" altLang="zh-TW" b="1" i="1" dirty="0">
                <a:solidFill>
                  <a:srgbClr val="3333FF"/>
                </a:solidFill>
                <a:latin typeface="Arial" charset="0"/>
              </a:rPr>
              <a:t>產品</a:t>
            </a:r>
            <a:r>
              <a:rPr lang="zh-TW" altLang="zh-TW" b="1" i="1" dirty="0" smtClean="0">
                <a:solidFill>
                  <a:srgbClr val="3333FF"/>
                </a:solidFill>
                <a:latin typeface="Arial" charset="0"/>
              </a:rPr>
              <a:t>：</a:t>
            </a:r>
            <a:r>
              <a:rPr lang="zh-TW" altLang="en-US" dirty="0">
                <a:latin typeface="Arial" charset="0"/>
              </a:rPr>
              <a:t>高爾夫</a:t>
            </a:r>
            <a:r>
              <a:rPr lang="en-US" altLang="zh-TW" dirty="0">
                <a:latin typeface="Arial" charset="0"/>
              </a:rPr>
              <a:t>/</a:t>
            </a:r>
            <a:r>
              <a:rPr lang="zh-TW" altLang="en-US" dirty="0">
                <a:latin typeface="Arial" charset="0"/>
              </a:rPr>
              <a:t>網球</a:t>
            </a:r>
            <a:r>
              <a:rPr lang="en-US" altLang="zh-TW" dirty="0">
                <a:latin typeface="Arial" charset="0"/>
              </a:rPr>
              <a:t>/</a:t>
            </a:r>
            <a:r>
              <a:rPr lang="zh-TW" altLang="en-US" dirty="0">
                <a:latin typeface="Arial" charset="0"/>
              </a:rPr>
              <a:t>休閒運動服、高爾夫</a:t>
            </a:r>
            <a:r>
              <a:rPr lang="en-US" altLang="zh-TW" dirty="0">
                <a:latin typeface="Arial" charset="0"/>
              </a:rPr>
              <a:t>/</a:t>
            </a:r>
            <a:r>
              <a:rPr lang="zh-TW" altLang="en-US" dirty="0">
                <a:latin typeface="Arial" charset="0"/>
              </a:rPr>
              <a:t>網球</a:t>
            </a:r>
            <a:r>
              <a:rPr lang="zh-TW" altLang="en-US" dirty="0" smtClean="0">
                <a:latin typeface="Arial" charset="0"/>
              </a:rPr>
              <a:t>設備</a:t>
            </a:r>
            <a:endParaRPr lang="en-US" altLang="zh-TW" dirty="0" smtClean="0">
              <a:latin typeface="Arial" charset="0"/>
            </a:endParaRPr>
          </a:p>
          <a:p>
            <a:pPr algn="ctr" eaLnBrk="1" hangingPunct="1">
              <a:defRPr/>
            </a:pPr>
            <a:endParaRPr lang="en-US" altLang="zh-TW" sz="1200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zh-TW" altLang="zh-TW" b="1" i="1" dirty="0">
                <a:solidFill>
                  <a:srgbClr val="3333FF"/>
                </a:solidFill>
                <a:latin typeface="Arial" charset="0"/>
              </a:rPr>
              <a:t>評論</a:t>
            </a:r>
            <a:r>
              <a:rPr lang="zh-TW" altLang="zh-TW" b="1" i="1" dirty="0" smtClean="0">
                <a:solidFill>
                  <a:srgbClr val="3333FF"/>
                </a:solidFill>
                <a:latin typeface="Arial" charset="0"/>
              </a:rPr>
              <a:t>：</a:t>
            </a:r>
            <a:r>
              <a:rPr lang="zh-TW" altLang="en-US" dirty="0">
                <a:latin typeface="Arial" charset="0"/>
              </a:rPr>
              <a:t>眾多忠實高階客戶，品質優良，供應商提供較長信用還款期</a:t>
            </a:r>
            <a:endParaRPr lang="en-US" altLang="zh-TW" sz="1200" dirty="0">
              <a:latin typeface="Arial" charset="0"/>
            </a:endParaRPr>
          </a:p>
          <a:p>
            <a:pPr algn="ctr" eaLnBrk="1" hangingPunct="1">
              <a:defRPr/>
            </a:pPr>
            <a:endParaRPr lang="en-US" altLang="zh-TW" sz="1200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zh-TW" altLang="zh-TW" b="1" i="1" dirty="0">
                <a:solidFill>
                  <a:srgbClr val="3333FF"/>
                </a:solidFill>
                <a:latin typeface="Arial" charset="0"/>
              </a:rPr>
              <a:t>歷史：</a:t>
            </a:r>
            <a:r>
              <a:rPr lang="zh-TW" altLang="zh-TW" dirty="0">
                <a:latin typeface="Arial" charset="0"/>
              </a:rPr>
              <a:t>歷史悠久</a:t>
            </a:r>
          </a:p>
        </p:txBody>
      </p:sp>
      <p:sp>
        <p:nvSpPr>
          <p:cNvPr id="14" name="投影片編號版面配置區 6"/>
          <p:cNvSpPr>
            <a:spLocks noGrp="1"/>
          </p:cNvSpPr>
          <p:nvPr>
            <p:ph type="sldNum" sz="quarter" idx="11"/>
          </p:nvPr>
        </p:nvSpPr>
        <p:spPr>
          <a:xfrm>
            <a:off x="431800" y="6219825"/>
            <a:ext cx="2133600" cy="457200"/>
          </a:xfrm>
        </p:spPr>
        <p:txBody>
          <a:bodyPr/>
          <a:lstStyle/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3">
            <a:extLst>
              <a:ext uri="{FF2B5EF4-FFF2-40B4-BE49-F238E27FC236}">
                <a16:creationId xmlns:a16="http://schemas.microsoft.com/office/drawing/2014/main" id="{E90A60F7-2CCE-4903-8A37-0188A5F144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7847D84-DA98-4198-9519-06273740D9C6}" type="slidenum">
              <a:rPr kumimoji="0" lang="en-US" altLang="zh-TW" smtClean="0"/>
              <a:t>13</a:t>
            </a:fld>
            <a:endParaRPr kumimoji="0" lang="en-US" altLang="zh-TW" dirty="0"/>
          </a:p>
        </p:txBody>
      </p:sp>
      <p:sp>
        <p:nvSpPr>
          <p:cNvPr id="472077" name="Rectangle 13">
            <a:extLst>
              <a:ext uri="{FF2B5EF4-FFF2-40B4-BE49-F238E27FC236}">
                <a16:creationId xmlns:a16="http://schemas.microsoft.com/office/drawing/2014/main" id="{4115FFEF-C969-45E1-A9B7-A13D93E555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TW" altLang="zh-TW" dirty="0"/>
              <a:t>活動三：</a:t>
            </a:r>
            <a:r>
              <a:rPr lang="zh-TW" altLang="zh-TW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TW" altLang="en-US" dirty="0"/>
              <a:t>小</a:t>
            </a:r>
            <a:r>
              <a:rPr lang="zh-CN" altLang="en-US" dirty="0" smtClean="0"/>
              <a:t>組</a:t>
            </a:r>
            <a:r>
              <a:rPr lang="zh-TW" altLang="zh-TW" dirty="0"/>
              <a:t>討論</a:t>
            </a:r>
            <a:r>
              <a:rPr lang="zh-CN" altLang="en-US" dirty="0" smtClean="0"/>
              <a:t>及演</a:t>
            </a:r>
            <a:r>
              <a:rPr lang="zh-TW" altLang="zh-TW" dirty="0"/>
              <a:t>示</a:t>
            </a:r>
          </a:p>
        </p:txBody>
      </p:sp>
      <p:sp>
        <p:nvSpPr>
          <p:cNvPr id="33797" name="Freeform 3">
            <a:extLst>
              <a:ext uri="{FF2B5EF4-FFF2-40B4-BE49-F238E27FC236}">
                <a16:creationId xmlns:a16="http://schemas.microsoft.com/office/drawing/2014/main" id="{8B231856-CC4E-4027-A533-9F68655C6F27}"/>
              </a:ext>
            </a:extLst>
          </p:cNvPr>
          <p:cNvSpPr>
            <a:spLocks/>
          </p:cNvSpPr>
          <p:nvPr/>
        </p:nvSpPr>
        <p:spPr bwMode="auto">
          <a:xfrm>
            <a:off x="3429000" y="4595813"/>
            <a:ext cx="501650" cy="42862"/>
          </a:xfrm>
          <a:custGeom>
            <a:avLst/>
            <a:gdLst>
              <a:gd name="T0" fmla="*/ 2147483646 w 316"/>
              <a:gd name="T1" fmla="*/ 2147483646 h 27"/>
              <a:gd name="T2" fmla="*/ 2147483646 w 316"/>
              <a:gd name="T3" fmla="*/ 0 h 27"/>
              <a:gd name="T4" fmla="*/ 2147483646 w 316"/>
              <a:gd name="T5" fmla="*/ 0 h 27"/>
              <a:gd name="T6" fmla="*/ 2147483646 w 316"/>
              <a:gd name="T7" fmla="*/ 2147483646 h 27"/>
              <a:gd name="T8" fmla="*/ 2147483646 w 316"/>
              <a:gd name="T9" fmla="*/ 2147483646 h 27"/>
              <a:gd name="T10" fmla="*/ 2147483646 w 316"/>
              <a:gd name="T11" fmla="*/ 2147483646 h 27"/>
              <a:gd name="T12" fmla="*/ 2147483646 w 316"/>
              <a:gd name="T13" fmla="*/ 2147483646 h 27"/>
              <a:gd name="T14" fmla="*/ 2147483646 w 316"/>
              <a:gd name="T15" fmla="*/ 2147483646 h 27"/>
              <a:gd name="T16" fmla="*/ 2147483646 w 316"/>
              <a:gd name="T17" fmla="*/ 2147483646 h 27"/>
              <a:gd name="T18" fmla="*/ 2147483646 w 316"/>
              <a:gd name="T19" fmla="*/ 2147483646 h 27"/>
              <a:gd name="T20" fmla="*/ 2147483646 w 316"/>
              <a:gd name="T21" fmla="*/ 2147483646 h 27"/>
              <a:gd name="T22" fmla="*/ 2147483646 w 316"/>
              <a:gd name="T23" fmla="*/ 2147483646 h 27"/>
              <a:gd name="T24" fmla="*/ 2147483646 w 316"/>
              <a:gd name="T25" fmla="*/ 2147483646 h 27"/>
              <a:gd name="T26" fmla="*/ 2147483646 w 316"/>
              <a:gd name="T27" fmla="*/ 2147483646 h 27"/>
              <a:gd name="T28" fmla="*/ 0 w 316"/>
              <a:gd name="T29" fmla="*/ 2147483646 h 27"/>
              <a:gd name="T30" fmla="*/ 2147483646 w 316"/>
              <a:gd name="T31" fmla="*/ 2147483646 h 27"/>
              <a:gd name="T32" fmla="*/ 2147483646 w 316"/>
              <a:gd name="T33" fmla="*/ 2147483646 h 27"/>
              <a:gd name="T34" fmla="*/ 2147483646 w 316"/>
              <a:gd name="T35" fmla="*/ 2147483646 h 27"/>
              <a:gd name="T36" fmla="*/ 2147483646 w 316"/>
              <a:gd name="T37" fmla="*/ 2147483646 h 27"/>
              <a:gd name="T38" fmla="*/ 2147483646 w 316"/>
              <a:gd name="T39" fmla="*/ 2147483646 h 27"/>
              <a:gd name="T40" fmla="*/ 2147483646 w 316"/>
              <a:gd name="T41" fmla="*/ 2147483646 h 27"/>
              <a:gd name="T42" fmla="*/ 2147483646 w 316"/>
              <a:gd name="T43" fmla="*/ 2147483646 h 27"/>
              <a:gd name="T44" fmla="*/ 2147483646 w 316"/>
              <a:gd name="T45" fmla="*/ 2147483646 h 27"/>
              <a:gd name="T46" fmla="*/ 2147483646 w 316"/>
              <a:gd name="T47" fmla="*/ 2147483646 h 2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16"/>
              <a:gd name="T73" fmla="*/ 0 h 27"/>
              <a:gd name="T74" fmla="*/ 316 w 316"/>
              <a:gd name="T75" fmla="*/ 27 h 27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16" h="27">
                <a:moveTo>
                  <a:pt x="283" y="2"/>
                </a:moveTo>
                <a:lnTo>
                  <a:pt x="291" y="0"/>
                </a:lnTo>
                <a:lnTo>
                  <a:pt x="303" y="0"/>
                </a:lnTo>
                <a:lnTo>
                  <a:pt x="313" y="2"/>
                </a:lnTo>
                <a:lnTo>
                  <a:pt x="316" y="14"/>
                </a:lnTo>
                <a:lnTo>
                  <a:pt x="272" y="19"/>
                </a:lnTo>
                <a:lnTo>
                  <a:pt x="230" y="24"/>
                </a:lnTo>
                <a:lnTo>
                  <a:pt x="187" y="26"/>
                </a:lnTo>
                <a:lnTo>
                  <a:pt x="143" y="27"/>
                </a:lnTo>
                <a:lnTo>
                  <a:pt x="108" y="26"/>
                </a:lnTo>
                <a:lnTo>
                  <a:pt x="76" y="26"/>
                </a:lnTo>
                <a:lnTo>
                  <a:pt x="40" y="26"/>
                </a:lnTo>
                <a:lnTo>
                  <a:pt x="7" y="27"/>
                </a:lnTo>
                <a:lnTo>
                  <a:pt x="3" y="24"/>
                </a:lnTo>
                <a:lnTo>
                  <a:pt x="0" y="19"/>
                </a:lnTo>
                <a:lnTo>
                  <a:pt x="18" y="10"/>
                </a:lnTo>
                <a:lnTo>
                  <a:pt x="40" y="10"/>
                </a:lnTo>
                <a:lnTo>
                  <a:pt x="66" y="12"/>
                </a:lnTo>
                <a:lnTo>
                  <a:pt x="96" y="14"/>
                </a:lnTo>
                <a:lnTo>
                  <a:pt x="136" y="10"/>
                </a:lnTo>
                <a:lnTo>
                  <a:pt x="183" y="7"/>
                </a:lnTo>
                <a:lnTo>
                  <a:pt x="234" y="5"/>
                </a:lnTo>
                <a:lnTo>
                  <a:pt x="283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3798" name="Freeform 4">
            <a:extLst>
              <a:ext uri="{FF2B5EF4-FFF2-40B4-BE49-F238E27FC236}">
                <a16:creationId xmlns:a16="http://schemas.microsoft.com/office/drawing/2014/main" id="{BAFB6816-F815-4E36-BA0E-504405370808}"/>
              </a:ext>
            </a:extLst>
          </p:cNvPr>
          <p:cNvSpPr>
            <a:spLocks/>
          </p:cNvSpPr>
          <p:nvPr/>
        </p:nvSpPr>
        <p:spPr bwMode="auto">
          <a:xfrm>
            <a:off x="2649538" y="5832475"/>
            <a:ext cx="490537" cy="295275"/>
          </a:xfrm>
          <a:custGeom>
            <a:avLst/>
            <a:gdLst>
              <a:gd name="T0" fmla="*/ 2147483646 w 309"/>
              <a:gd name="T1" fmla="*/ 2147483646 h 186"/>
              <a:gd name="T2" fmla="*/ 2147483646 w 309"/>
              <a:gd name="T3" fmla="*/ 2147483646 h 186"/>
              <a:gd name="T4" fmla="*/ 2147483646 w 309"/>
              <a:gd name="T5" fmla="*/ 2147483646 h 186"/>
              <a:gd name="T6" fmla="*/ 2147483646 w 309"/>
              <a:gd name="T7" fmla="*/ 0 h 186"/>
              <a:gd name="T8" fmla="*/ 2147483646 w 309"/>
              <a:gd name="T9" fmla="*/ 2147483646 h 186"/>
              <a:gd name="T10" fmla="*/ 2147483646 w 309"/>
              <a:gd name="T11" fmla="*/ 2147483646 h 186"/>
              <a:gd name="T12" fmla="*/ 2147483646 w 309"/>
              <a:gd name="T13" fmla="*/ 2147483646 h 186"/>
              <a:gd name="T14" fmla="*/ 2147483646 w 309"/>
              <a:gd name="T15" fmla="*/ 2147483646 h 186"/>
              <a:gd name="T16" fmla="*/ 2147483646 w 309"/>
              <a:gd name="T17" fmla="*/ 2147483646 h 186"/>
              <a:gd name="T18" fmla="*/ 2147483646 w 309"/>
              <a:gd name="T19" fmla="*/ 2147483646 h 186"/>
              <a:gd name="T20" fmla="*/ 2147483646 w 309"/>
              <a:gd name="T21" fmla="*/ 2147483646 h 186"/>
              <a:gd name="T22" fmla="*/ 2147483646 w 309"/>
              <a:gd name="T23" fmla="*/ 2147483646 h 186"/>
              <a:gd name="T24" fmla="*/ 2147483646 w 309"/>
              <a:gd name="T25" fmla="*/ 2147483646 h 186"/>
              <a:gd name="T26" fmla="*/ 2147483646 w 309"/>
              <a:gd name="T27" fmla="*/ 2147483646 h 186"/>
              <a:gd name="T28" fmla="*/ 2147483646 w 309"/>
              <a:gd name="T29" fmla="*/ 2147483646 h 186"/>
              <a:gd name="T30" fmla="*/ 2147483646 w 309"/>
              <a:gd name="T31" fmla="*/ 2147483646 h 186"/>
              <a:gd name="T32" fmla="*/ 2147483646 w 309"/>
              <a:gd name="T33" fmla="*/ 2147483646 h 186"/>
              <a:gd name="T34" fmla="*/ 2147483646 w 309"/>
              <a:gd name="T35" fmla="*/ 2147483646 h 186"/>
              <a:gd name="T36" fmla="*/ 2147483646 w 309"/>
              <a:gd name="T37" fmla="*/ 2147483646 h 186"/>
              <a:gd name="T38" fmla="*/ 2147483646 w 309"/>
              <a:gd name="T39" fmla="*/ 2147483646 h 186"/>
              <a:gd name="T40" fmla="*/ 0 w 309"/>
              <a:gd name="T41" fmla="*/ 2147483646 h 186"/>
              <a:gd name="T42" fmla="*/ 2147483646 w 309"/>
              <a:gd name="T43" fmla="*/ 2147483646 h 186"/>
              <a:gd name="T44" fmla="*/ 2147483646 w 309"/>
              <a:gd name="T45" fmla="*/ 2147483646 h 186"/>
              <a:gd name="T46" fmla="*/ 2147483646 w 309"/>
              <a:gd name="T47" fmla="*/ 2147483646 h 186"/>
              <a:gd name="T48" fmla="*/ 2147483646 w 309"/>
              <a:gd name="T49" fmla="*/ 2147483646 h 186"/>
              <a:gd name="T50" fmla="*/ 2147483646 w 309"/>
              <a:gd name="T51" fmla="*/ 2147483646 h 186"/>
              <a:gd name="T52" fmla="*/ 2147483646 w 309"/>
              <a:gd name="T53" fmla="*/ 2147483646 h 186"/>
              <a:gd name="T54" fmla="*/ 2147483646 w 309"/>
              <a:gd name="T55" fmla="*/ 2147483646 h 186"/>
              <a:gd name="T56" fmla="*/ 2147483646 w 309"/>
              <a:gd name="T57" fmla="*/ 2147483646 h 186"/>
              <a:gd name="T58" fmla="*/ 2147483646 w 309"/>
              <a:gd name="T59" fmla="*/ 2147483646 h 18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09"/>
              <a:gd name="T91" fmla="*/ 0 h 186"/>
              <a:gd name="T92" fmla="*/ 309 w 309"/>
              <a:gd name="T93" fmla="*/ 186 h 18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09" h="186">
                <a:moveTo>
                  <a:pt x="43" y="11"/>
                </a:moveTo>
                <a:lnTo>
                  <a:pt x="45" y="7"/>
                </a:lnTo>
                <a:lnTo>
                  <a:pt x="55" y="2"/>
                </a:lnTo>
                <a:lnTo>
                  <a:pt x="75" y="0"/>
                </a:lnTo>
                <a:lnTo>
                  <a:pt x="112" y="2"/>
                </a:lnTo>
                <a:lnTo>
                  <a:pt x="166" y="11"/>
                </a:lnTo>
                <a:lnTo>
                  <a:pt x="232" y="24"/>
                </a:lnTo>
                <a:lnTo>
                  <a:pt x="286" y="41"/>
                </a:lnTo>
                <a:lnTo>
                  <a:pt x="309" y="58"/>
                </a:lnTo>
                <a:lnTo>
                  <a:pt x="308" y="85"/>
                </a:lnTo>
                <a:lnTo>
                  <a:pt x="297" y="122"/>
                </a:lnTo>
                <a:lnTo>
                  <a:pt x="284" y="159"/>
                </a:lnTo>
                <a:lnTo>
                  <a:pt x="272" y="181"/>
                </a:lnTo>
                <a:lnTo>
                  <a:pt x="254" y="186"/>
                </a:lnTo>
                <a:lnTo>
                  <a:pt x="229" y="184"/>
                </a:lnTo>
                <a:lnTo>
                  <a:pt x="198" y="175"/>
                </a:lnTo>
                <a:lnTo>
                  <a:pt x="168" y="167"/>
                </a:lnTo>
                <a:lnTo>
                  <a:pt x="126" y="154"/>
                </a:lnTo>
                <a:lnTo>
                  <a:pt x="72" y="142"/>
                </a:lnTo>
                <a:lnTo>
                  <a:pt x="25" y="130"/>
                </a:lnTo>
                <a:lnTo>
                  <a:pt x="0" y="123"/>
                </a:lnTo>
                <a:lnTo>
                  <a:pt x="6" y="120"/>
                </a:lnTo>
                <a:lnTo>
                  <a:pt x="33" y="115"/>
                </a:lnTo>
                <a:lnTo>
                  <a:pt x="64" y="105"/>
                </a:lnTo>
                <a:lnTo>
                  <a:pt x="82" y="85"/>
                </a:lnTo>
                <a:lnTo>
                  <a:pt x="79" y="58"/>
                </a:lnTo>
                <a:lnTo>
                  <a:pt x="65" y="34"/>
                </a:lnTo>
                <a:lnTo>
                  <a:pt x="50" y="16"/>
                </a:lnTo>
                <a:lnTo>
                  <a:pt x="43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3799" name="Freeform 5">
            <a:extLst>
              <a:ext uri="{FF2B5EF4-FFF2-40B4-BE49-F238E27FC236}">
                <a16:creationId xmlns:a16="http://schemas.microsoft.com/office/drawing/2014/main" id="{9BB51E28-94EA-4085-ADBE-218D79B8FA67}"/>
              </a:ext>
            </a:extLst>
          </p:cNvPr>
          <p:cNvSpPr>
            <a:spLocks/>
          </p:cNvSpPr>
          <p:nvPr/>
        </p:nvSpPr>
        <p:spPr bwMode="auto">
          <a:xfrm>
            <a:off x="2955925" y="5541963"/>
            <a:ext cx="493713" cy="219075"/>
          </a:xfrm>
          <a:custGeom>
            <a:avLst/>
            <a:gdLst>
              <a:gd name="T0" fmla="*/ 0 w 311"/>
              <a:gd name="T1" fmla="*/ 2147483646 h 138"/>
              <a:gd name="T2" fmla="*/ 2147483646 w 311"/>
              <a:gd name="T3" fmla="*/ 2147483646 h 138"/>
              <a:gd name="T4" fmla="*/ 2147483646 w 311"/>
              <a:gd name="T5" fmla="*/ 2147483646 h 138"/>
              <a:gd name="T6" fmla="*/ 2147483646 w 311"/>
              <a:gd name="T7" fmla="*/ 2147483646 h 138"/>
              <a:gd name="T8" fmla="*/ 2147483646 w 311"/>
              <a:gd name="T9" fmla="*/ 2147483646 h 138"/>
              <a:gd name="T10" fmla="*/ 2147483646 w 311"/>
              <a:gd name="T11" fmla="*/ 2147483646 h 138"/>
              <a:gd name="T12" fmla="*/ 2147483646 w 311"/>
              <a:gd name="T13" fmla="*/ 2147483646 h 138"/>
              <a:gd name="T14" fmla="*/ 2147483646 w 311"/>
              <a:gd name="T15" fmla="*/ 2147483646 h 138"/>
              <a:gd name="T16" fmla="*/ 2147483646 w 311"/>
              <a:gd name="T17" fmla="*/ 2147483646 h 138"/>
              <a:gd name="T18" fmla="*/ 2147483646 w 311"/>
              <a:gd name="T19" fmla="*/ 2147483646 h 138"/>
              <a:gd name="T20" fmla="*/ 2147483646 w 311"/>
              <a:gd name="T21" fmla="*/ 2147483646 h 138"/>
              <a:gd name="T22" fmla="*/ 2147483646 w 311"/>
              <a:gd name="T23" fmla="*/ 2147483646 h 138"/>
              <a:gd name="T24" fmla="*/ 2147483646 w 311"/>
              <a:gd name="T25" fmla="*/ 2147483646 h 138"/>
              <a:gd name="T26" fmla="*/ 2147483646 w 311"/>
              <a:gd name="T27" fmla="*/ 2147483646 h 138"/>
              <a:gd name="T28" fmla="*/ 2147483646 w 311"/>
              <a:gd name="T29" fmla="*/ 2147483646 h 138"/>
              <a:gd name="T30" fmla="*/ 2147483646 w 311"/>
              <a:gd name="T31" fmla="*/ 0 h 138"/>
              <a:gd name="T32" fmla="*/ 2147483646 w 311"/>
              <a:gd name="T33" fmla="*/ 2147483646 h 138"/>
              <a:gd name="T34" fmla="*/ 2147483646 w 311"/>
              <a:gd name="T35" fmla="*/ 2147483646 h 138"/>
              <a:gd name="T36" fmla="*/ 2147483646 w 311"/>
              <a:gd name="T37" fmla="*/ 2147483646 h 138"/>
              <a:gd name="T38" fmla="*/ 2147483646 w 311"/>
              <a:gd name="T39" fmla="*/ 2147483646 h 138"/>
              <a:gd name="T40" fmla="*/ 2147483646 w 311"/>
              <a:gd name="T41" fmla="*/ 2147483646 h 138"/>
              <a:gd name="T42" fmla="*/ 2147483646 w 311"/>
              <a:gd name="T43" fmla="*/ 2147483646 h 138"/>
              <a:gd name="T44" fmla="*/ 2147483646 w 311"/>
              <a:gd name="T45" fmla="*/ 2147483646 h 138"/>
              <a:gd name="T46" fmla="*/ 2147483646 w 311"/>
              <a:gd name="T47" fmla="*/ 2147483646 h 138"/>
              <a:gd name="T48" fmla="*/ 2147483646 w 311"/>
              <a:gd name="T49" fmla="*/ 2147483646 h 138"/>
              <a:gd name="T50" fmla="*/ 2147483646 w 311"/>
              <a:gd name="T51" fmla="*/ 2147483646 h 138"/>
              <a:gd name="T52" fmla="*/ 2147483646 w 311"/>
              <a:gd name="T53" fmla="*/ 2147483646 h 138"/>
              <a:gd name="T54" fmla="*/ 2147483646 w 311"/>
              <a:gd name="T55" fmla="*/ 2147483646 h 138"/>
              <a:gd name="T56" fmla="*/ 0 w 311"/>
              <a:gd name="T57" fmla="*/ 2147483646 h 138"/>
              <a:gd name="T58" fmla="*/ 0 w 311"/>
              <a:gd name="T59" fmla="*/ 2147483646 h 13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11"/>
              <a:gd name="T91" fmla="*/ 0 h 138"/>
              <a:gd name="T92" fmla="*/ 311 w 311"/>
              <a:gd name="T93" fmla="*/ 138 h 13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11" h="138">
                <a:moveTo>
                  <a:pt x="0" y="133"/>
                </a:moveTo>
                <a:lnTo>
                  <a:pt x="12" y="133"/>
                </a:lnTo>
                <a:lnTo>
                  <a:pt x="41" y="135"/>
                </a:lnTo>
                <a:lnTo>
                  <a:pt x="74" y="136"/>
                </a:lnTo>
                <a:lnTo>
                  <a:pt x="108" y="138"/>
                </a:lnTo>
                <a:lnTo>
                  <a:pt x="135" y="136"/>
                </a:lnTo>
                <a:lnTo>
                  <a:pt x="160" y="136"/>
                </a:lnTo>
                <a:lnTo>
                  <a:pt x="180" y="136"/>
                </a:lnTo>
                <a:lnTo>
                  <a:pt x="195" y="138"/>
                </a:lnTo>
                <a:lnTo>
                  <a:pt x="219" y="120"/>
                </a:lnTo>
                <a:lnTo>
                  <a:pt x="259" y="81"/>
                </a:lnTo>
                <a:lnTo>
                  <a:pt x="296" y="39"/>
                </a:lnTo>
                <a:lnTo>
                  <a:pt x="311" y="17"/>
                </a:lnTo>
                <a:lnTo>
                  <a:pt x="286" y="8"/>
                </a:lnTo>
                <a:lnTo>
                  <a:pt x="237" y="3"/>
                </a:lnTo>
                <a:lnTo>
                  <a:pt x="187" y="0"/>
                </a:lnTo>
                <a:lnTo>
                  <a:pt x="165" y="3"/>
                </a:lnTo>
                <a:lnTo>
                  <a:pt x="165" y="14"/>
                </a:lnTo>
                <a:lnTo>
                  <a:pt x="168" y="24"/>
                </a:lnTo>
                <a:lnTo>
                  <a:pt x="172" y="39"/>
                </a:lnTo>
                <a:lnTo>
                  <a:pt x="172" y="57"/>
                </a:lnTo>
                <a:lnTo>
                  <a:pt x="163" y="72"/>
                </a:lnTo>
                <a:lnTo>
                  <a:pt x="152" y="88"/>
                </a:lnTo>
                <a:lnTo>
                  <a:pt x="135" y="98"/>
                </a:lnTo>
                <a:lnTo>
                  <a:pt x="116" y="104"/>
                </a:lnTo>
                <a:lnTo>
                  <a:pt x="89" y="111"/>
                </a:lnTo>
                <a:lnTo>
                  <a:pt x="49" y="120"/>
                </a:lnTo>
                <a:lnTo>
                  <a:pt x="14" y="128"/>
                </a:lnTo>
                <a:lnTo>
                  <a:pt x="0" y="1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3800" name="Freeform 6">
            <a:extLst>
              <a:ext uri="{FF2B5EF4-FFF2-40B4-BE49-F238E27FC236}">
                <a16:creationId xmlns:a16="http://schemas.microsoft.com/office/drawing/2014/main" id="{8069C6CD-AB1C-41CF-A335-015A2232D3AB}"/>
              </a:ext>
            </a:extLst>
          </p:cNvPr>
          <p:cNvSpPr>
            <a:spLocks/>
          </p:cNvSpPr>
          <p:nvPr/>
        </p:nvSpPr>
        <p:spPr bwMode="auto">
          <a:xfrm>
            <a:off x="3244850" y="5245100"/>
            <a:ext cx="400050" cy="211138"/>
          </a:xfrm>
          <a:custGeom>
            <a:avLst/>
            <a:gdLst>
              <a:gd name="T0" fmla="*/ 0 w 252"/>
              <a:gd name="T1" fmla="*/ 2147483646 h 133"/>
              <a:gd name="T2" fmla="*/ 2147483646 w 252"/>
              <a:gd name="T3" fmla="*/ 2147483646 h 133"/>
              <a:gd name="T4" fmla="*/ 2147483646 w 252"/>
              <a:gd name="T5" fmla="*/ 2147483646 h 133"/>
              <a:gd name="T6" fmla="*/ 2147483646 w 252"/>
              <a:gd name="T7" fmla="*/ 2147483646 h 133"/>
              <a:gd name="T8" fmla="*/ 2147483646 w 252"/>
              <a:gd name="T9" fmla="*/ 2147483646 h 133"/>
              <a:gd name="T10" fmla="*/ 2147483646 w 252"/>
              <a:gd name="T11" fmla="*/ 2147483646 h 133"/>
              <a:gd name="T12" fmla="*/ 2147483646 w 252"/>
              <a:gd name="T13" fmla="*/ 2147483646 h 133"/>
              <a:gd name="T14" fmla="*/ 2147483646 w 252"/>
              <a:gd name="T15" fmla="*/ 2147483646 h 133"/>
              <a:gd name="T16" fmla="*/ 2147483646 w 252"/>
              <a:gd name="T17" fmla="*/ 2147483646 h 133"/>
              <a:gd name="T18" fmla="*/ 2147483646 w 252"/>
              <a:gd name="T19" fmla="*/ 2147483646 h 133"/>
              <a:gd name="T20" fmla="*/ 2147483646 w 252"/>
              <a:gd name="T21" fmla="*/ 2147483646 h 133"/>
              <a:gd name="T22" fmla="*/ 2147483646 w 252"/>
              <a:gd name="T23" fmla="*/ 0 h 133"/>
              <a:gd name="T24" fmla="*/ 2147483646 w 252"/>
              <a:gd name="T25" fmla="*/ 2147483646 h 133"/>
              <a:gd name="T26" fmla="*/ 2147483646 w 252"/>
              <a:gd name="T27" fmla="*/ 2147483646 h 133"/>
              <a:gd name="T28" fmla="*/ 2147483646 w 252"/>
              <a:gd name="T29" fmla="*/ 2147483646 h 133"/>
              <a:gd name="T30" fmla="*/ 2147483646 w 252"/>
              <a:gd name="T31" fmla="*/ 2147483646 h 133"/>
              <a:gd name="T32" fmla="*/ 2147483646 w 252"/>
              <a:gd name="T33" fmla="*/ 2147483646 h 133"/>
              <a:gd name="T34" fmla="*/ 2147483646 w 252"/>
              <a:gd name="T35" fmla="*/ 2147483646 h 133"/>
              <a:gd name="T36" fmla="*/ 2147483646 w 252"/>
              <a:gd name="T37" fmla="*/ 2147483646 h 133"/>
              <a:gd name="T38" fmla="*/ 2147483646 w 252"/>
              <a:gd name="T39" fmla="*/ 2147483646 h 133"/>
              <a:gd name="T40" fmla="*/ 2147483646 w 252"/>
              <a:gd name="T41" fmla="*/ 2147483646 h 133"/>
              <a:gd name="T42" fmla="*/ 2147483646 w 252"/>
              <a:gd name="T43" fmla="*/ 2147483646 h 133"/>
              <a:gd name="T44" fmla="*/ 2147483646 w 252"/>
              <a:gd name="T45" fmla="*/ 2147483646 h 133"/>
              <a:gd name="T46" fmla="*/ 2147483646 w 252"/>
              <a:gd name="T47" fmla="*/ 2147483646 h 133"/>
              <a:gd name="T48" fmla="*/ 0 w 252"/>
              <a:gd name="T49" fmla="*/ 2147483646 h 133"/>
              <a:gd name="T50" fmla="*/ 0 w 252"/>
              <a:gd name="T51" fmla="*/ 2147483646 h 13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52"/>
              <a:gd name="T79" fmla="*/ 0 h 133"/>
              <a:gd name="T80" fmla="*/ 252 w 252"/>
              <a:gd name="T81" fmla="*/ 133 h 13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52" h="133">
                <a:moveTo>
                  <a:pt x="0" y="126"/>
                </a:moveTo>
                <a:lnTo>
                  <a:pt x="34" y="130"/>
                </a:lnTo>
                <a:lnTo>
                  <a:pt x="106" y="133"/>
                </a:lnTo>
                <a:lnTo>
                  <a:pt x="180" y="133"/>
                </a:lnTo>
                <a:lnTo>
                  <a:pt x="217" y="130"/>
                </a:lnTo>
                <a:lnTo>
                  <a:pt x="227" y="108"/>
                </a:lnTo>
                <a:lnTo>
                  <a:pt x="239" y="76"/>
                </a:lnTo>
                <a:lnTo>
                  <a:pt x="247" y="44"/>
                </a:lnTo>
                <a:lnTo>
                  <a:pt x="252" y="22"/>
                </a:lnTo>
                <a:lnTo>
                  <a:pt x="239" y="12"/>
                </a:lnTo>
                <a:lnTo>
                  <a:pt x="208" y="4"/>
                </a:lnTo>
                <a:lnTo>
                  <a:pt x="177" y="0"/>
                </a:lnTo>
                <a:lnTo>
                  <a:pt x="161" y="9"/>
                </a:lnTo>
                <a:lnTo>
                  <a:pt x="156" y="26"/>
                </a:lnTo>
                <a:lnTo>
                  <a:pt x="151" y="46"/>
                </a:lnTo>
                <a:lnTo>
                  <a:pt x="145" y="64"/>
                </a:lnTo>
                <a:lnTo>
                  <a:pt x="136" y="78"/>
                </a:lnTo>
                <a:lnTo>
                  <a:pt x="121" y="84"/>
                </a:lnTo>
                <a:lnTo>
                  <a:pt x="101" y="91"/>
                </a:lnTo>
                <a:lnTo>
                  <a:pt x="81" y="96"/>
                </a:lnTo>
                <a:lnTo>
                  <a:pt x="67" y="101"/>
                </a:lnTo>
                <a:lnTo>
                  <a:pt x="49" y="108"/>
                </a:lnTo>
                <a:lnTo>
                  <a:pt x="27" y="116"/>
                </a:lnTo>
                <a:lnTo>
                  <a:pt x="8" y="123"/>
                </a:lnTo>
                <a:lnTo>
                  <a:pt x="0" y="1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3801" name="Freeform 7">
            <a:extLst>
              <a:ext uri="{FF2B5EF4-FFF2-40B4-BE49-F238E27FC236}">
                <a16:creationId xmlns:a16="http://schemas.microsoft.com/office/drawing/2014/main" id="{7CFDE318-E1EB-4E8F-83FC-6AA56BAEFC3C}"/>
              </a:ext>
            </a:extLst>
          </p:cNvPr>
          <p:cNvSpPr>
            <a:spLocks/>
          </p:cNvSpPr>
          <p:nvPr/>
        </p:nvSpPr>
        <p:spPr bwMode="auto">
          <a:xfrm>
            <a:off x="4475163" y="5267325"/>
            <a:ext cx="312737" cy="177800"/>
          </a:xfrm>
          <a:custGeom>
            <a:avLst/>
            <a:gdLst>
              <a:gd name="T0" fmla="*/ 0 w 197"/>
              <a:gd name="T1" fmla="*/ 2147483646 h 112"/>
              <a:gd name="T2" fmla="*/ 2147483646 w 197"/>
              <a:gd name="T3" fmla="*/ 2147483646 h 112"/>
              <a:gd name="T4" fmla="*/ 2147483646 w 197"/>
              <a:gd name="T5" fmla="*/ 2147483646 h 112"/>
              <a:gd name="T6" fmla="*/ 2147483646 w 197"/>
              <a:gd name="T7" fmla="*/ 2147483646 h 112"/>
              <a:gd name="T8" fmla="*/ 2147483646 w 197"/>
              <a:gd name="T9" fmla="*/ 2147483646 h 112"/>
              <a:gd name="T10" fmla="*/ 2147483646 w 197"/>
              <a:gd name="T11" fmla="*/ 2147483646 h 112"/>
              <a:gd name="T12" fmla="*/ 2147483646 w 197"/>
              <a:gd name="T13" fmla="*/ 2147483646 h 112"/>
              <a:gd name="T14" fmla="*/ 2147483646 w 197"/>
              <a:gd name="T15" fmla="*/ 2147483646 h 112"/>
              <a:gd name="T16" fmla="*/ 2147483646 w 197"/>
              <a:gd name="T17" fmla="*/ 2147483646 h 112"/>
              <a:gd name="T18" fmla="*/ 2147483646 w 197"/>
              <a:gd name="T19" fmla="*/ 2147483646 h 112"/>
              <a:gd name="T20" fmla="*/ 2147483646 w 197"/>
              <a:gd name="T21" fmla="*/ 2147483646 h 112"/>
              <a:gd name="T22" fmla="*/ 2147483646 w 197"/>
              <a:gd name="T23" fmla="*/ 2147483646 h 112"/>
              <a:gd name="T24" fmla="*/ 2147483646 w 197"/>
              <a:gd name="T25" fmla="*/ 2147483646 h 112"/>
              <a:gd name="T26" fmla="*/ 2147483646 w 197"/>
              <a:gd name="T27" fmla="*/ 2147483646 h 112"/>
              <a:gd name="T28" fmla="*/ 2147483646 w 197"/>
              <a:gd name="T29" fmla="*/ 2147483646 h 112"/>
              <a:gd name="T30" fmla="*/ 2147483646 w 197"/>
              <a:gd name="T31" fmla="*/ 2147483646 h 112"/>
              <a:gd name="T32" fmla="*/ 2147483646 w 197"/>
              <a:gd name="T33" fmla="*/ 2147483646 h 112"/>
              <a:gd name="T34" fmla="*/ 2147483646 w 197"/>
              <a:gd name="T35" fmla="*/ 0 h 112"/>
              <a:gd name="T36" fmla="*/ 2147483646 w 197"/>
              <a:gd name="T37" fmla="*/ 0 h 112"/>
              <a:gd name="T38" fmla="*/ 2147483646 w 197"/>
              <a:gd name="T39" fmla="*/ 2147483646 h 112"/>
              <a:gd name="T40" fmla="*/ 2147483646 w 197"/>
              <a:gd name="T41" fmla="*/ 2147483646 h 112"/>
              <a:gd name="T42" fmla="*/ 2147483646 w 197"/>
              <a:gd name="T43" fmla="*/ 2147483646 h 112"/>
              <a:gd name="T44" fmla="*/ 2147483646 w 197"/>
              <a:gd name="T45" fmla="*/ 2147483646 h 112"/>
              <a:gd name="T46" fmla="*/ 2147483646 w 197"/>
              <a:gd name="T47" fmla="*/ 2147483646 h 112"/>
              <a:gd name="T48" fmla="*/ 0 w 197"/>
              <a:gd name="T49" fmla="*/ 2147483646 h 112"/>
              <a:gd name="T50" fmla="*/ 0 w 197"/>
              <a:gd name="T51" fmla="*/ 2147483646 h 11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97"/>
              <a:gd name="T79" fmla="*/ 0 h 112"/>
              <a:gd name="T80" fmla="*/ 197 w 197"/>
              <a:gd name="T81" fmla="*/ 112 h 112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97" h="112">
                <a:moveTo>
                  <a:pt x="0" y="13"/>
                </a:moveTo>
                <a:lnTo>
                  <a:pt x="7" y="28"/>
                </a:lnTo>
                <a:lnTo>
                  <a:pt x="21" y="60"/>
                </a:lnTo>
                <a:lnTo>
                  <a:pt x="37" y="94"/>
                </a:lnTo>
                <a:lnTo>
                  <a:pt x="46" y="112"/>
                </a:lnTo>
                <a:lnTo>
                  <a:pt x="69" y="112"/>
                </a:lnTo>
                <a:lnTo>
                  <a:pt x="115" y="112"/>
                </a:lnTo>
                <a:lnTo>
                  <a:pt x="162" y="109"/>
                </a:lnTo>
                <a:lnTo>
                  <a:pt x="196" y="107"/>
                </a:lnTo>
                <a:lnTo>
                  <a:pt x="197" y="102"/>
                </a:lnTo>
                <a:lnTo>
                  <a:pt x="179" y="97"/>
                </a:lnTo>
                <a:lnTo>
                  <a:pt x="155" y="87"/>
                </a:lnTo>
                <a:lnTo>
                  <a:pt x="138" y="72"/>
                </a:lnTo>
                <a:lnTo>
                  <a:pt x="135" y="49"/>
                </a:lnTo>
                <a:lnTo>
                  <a:pt x="142" y="30"/>
                </a:lnTo>
                <a:lnTo>
                  <a:pt x="153" y="15"/>
                </a:lnTo>
                <a:lnTo>
                  <a:pt x="164" y="5"/>
                </a:lnTo>
                <a:lnTo>
                  <a:pt x="159" y="0"/>
                </a:lnTo>
                <a:lnTo>
                  <a:pt x="145" y="0"/>
                </a:lnTo>
                <a:lnTo>
                  <a:pt x="123" y="1"/>
                </a:lnTo>
                <a:lnTo>
                  <a:pt x="103" y="5"/>
                </a:lnTo>
                <a:lnTo>
                  <a:pt x="74" y="6"/>
                </a:lnTo>
                <a:lnTo>
                  <a:pt x="41" y="8"/>
                </a:lnTo>
                <a:lnTo>
                  <a:pt x="12" y="12"/>
                </a:lnTo>
                <a:lnTo>
                  <a:pt x="0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3802" name="Freeform 8">
            <a:extLst>
              <a:ext uri="{FF2B5EF4-FFF2-40B4-BE49-F238E27FC236}">
                <a16:creationId xmlns:a16="http://schemas.microsoft.com/office/drawing/2014/main" id="{0ECB9CC1-D59E-4524-958A-EBE783332896}"/>
              </a:ext>
            </a:extLst>
          </p:cNvPr>
          <p:cNvSpPr>
            <a:spLocks/>
          </p:cNvSpPr>
          <p:nvPr/>
        </p:nvSpPr>
        <p:spPr bwMode="auto">
          <a:xfrm>
            <a:off x="4806950" y="5487988"/>
            <a:ext cx="398463" cy="285750"/>
          </a:xfrm>
          <a:custGeom>
            <a:avLst/>
            <a:gdLst>
              <a:gd name="T0" fmla="*/ 2147483646 w 251"/>
              <a:gd name="T1" fmla="*/ 2147483646 h 180"/>
              <a:gd name="T2" fmla="*/ 2147483646 w 251"/>
              <a:gd name="T3" fmla="*/ 2147483646 h 180"/>
              <a:gd name="T4" fmla="*/ 2147483646 w 251"/>
              <a:gd name="T5" fmla="*/ 2147483646 h 180"/>
              <a:gd name="T6" fmla="*/ 2147483646 w 251"/>
              <a:gd name="T7" fmla="*/ 2147483646 h 180"/>
              <a:gd name="T8" fmla="*/ 2147483646 w 251"/>
              <a:gd name="T9" fmla="*/ 0 h 180"/>
              <a:gd name="T10" fmla="*/ 2147483646 w 251"/>
              <a:gd name="T11" fmla="*/ 2147483646 h 180"/>
              <a:gd name="T12" fmla="*/ 2147483646 w 251"/>
              <a:gd name="T13" fmla="*/ 2147483646 h 180"/>
              <a:gd name="T14" fmla="*/ 2147483646 w 251"/>
              <a:gd name="T15" fmla="*/ 2147483646 h 180"/>
              <a:gd name="T16" fmla="*/ 0 w 251"/>
              <a:gd name="T17" fmla="*/ 2147483646 h 180"/>
              <a:gd name="T18" fmla="*/ 2147483646 w 251"/>
              <a:gd name="T19" fmla="*/ 2147483646 h 180"/>
              <a:gd name="T20" fmla="*/ 2147483646 w 251"/>
              <a:gd name="T21" fmla="*/ 2147483646 h 180"/>
              <a:gd name="T22" fmla="*/ 2147483646 w 251"/>
              <a:gd name="T23" fmla="*/ 2147483646 h 180"/>
              <a:gd name="T24" fmla="*/ 2147483646 w 251"/>
              <a:gd name="T25" fmla="*/ 2147483646 h 180"/>
              <a:gd name="T26" fmla="*/ 2147483646 w 251"/>
              <a:gd name="T27" fmla="*/ 2147483646 h 180"/>
              <a:gd name="T28" fmla="*/ 2147483646 w 251"/>
              <a:gd name="T29" fmla="*/ 2147483646 h 180"/>
              <a:gd name="T30" fmla="*/ 2147483646 w 251"/>
              <a:gd name="T31" fmla="*/ 2147483646 h 180"/>
              <a:gd name="T32" fmla="*/ 2147483646 w 251"/>
              <a:gd name="T33" fmla="*/ 2147483646 h 180"/>
              <a:gd name="T34" fmla="*/ 2147483646 w 251"/>
              <a:gd name="T35" fmla="*/ 2147483646 h 180"/>
              <a:gd name="T36" fmla="*/ 2147483646 w 251"/>
              <a:gd name="T37" fmla="*/ 2147483646 h 180"/>
              <a:gd name="T38" fmla="*/ 2147483646 w 251"/>
              <a:gd name="T39" fmla="*/ 2147483646 h 180"/>
              <a:gd name="T40" fmla="*/ 2147483646 w 251"/>
              <a:gd name="T41" fmla="*/ 2147483646 h 180"/>
              <a:gd name="T42" fmla="*/ 2147483646 w 251"/>
              <a:gd name="T43" fmla="*/ 2147483646 h 180"/>
              <a:gd name="T44" fmla="*/ 2147483646 w 251"/>
              <a:gd name="T45" fmla="*/ 2147483646 h 180"/>
              <a:gd name="T46" fmla="*/ 2147483646 w 251"/>
              <a:gd name="T47" fmla="*/ 2147483646 h 180"/>
              <a:gd name="T48" fmla="*/ 2147483646 w 251"/>
              <a:gd name="T49" fmla="*/ 2147483646 h 180"/>
              <a:gd name="T50" fmla="*/ 2147483646 w 251"/>
              <a:gd name="T51" fmla="*/ 2147483646 h 180"/>
              <a:gd name="T52" fmla="*/ 2147483646 w 251"/>
              <a:gd name="T53" fmla="*/ 2147483646 h 180"/>
              <a:gd name="T54" fmla="*/ 2147483646 w 251"/>
              <a:gd name="T55" fmla="*/ 2147483646 h 180"/>
              <a:gd name="T56" fmla="*/ 2147483646 w 251"/>
              <a:gd name="T57" fmla="*/ 2147483646 h 180"/>
              <a:gd name="T58" fmla="*/ 2147483646 w 251"/>
              <a:gd name="T59" fmla="*/ 2147483646 h 180"/>
              <a:gd name="T60" fmla="*/ 2147483646 w 251"/>
              <a:gd name="T61" fmla="*/ 2147483646 h 180"/>
              <a:gd name="T62" fmla="*/ 2147483646 w 251"/>
              <a:gd name="T63" fmla="*/ 2147483646 h 180"/>
              <a:gd name="T64" fmla="*/ 2147483646 w 251"/>
              <a:gd name="T65" fmla="*/ 2147483646 h 180"/>
              <a:gd name="T66" fmla="*/ 2147483646 w 251"/>
              <a:gd name="T67" fmla="*/ 2147483646 h 180"/>
              <a:gd name="T68" fmla="*/ 2147483646 w 251"/>
              <a:gd name="T69" fmla="*/ 2147483646 h 180"/>
              <a:gd name="T70" fmla="*/ 2147483646 w 251"/>
              <a:gd name="T71" fmla="*/ 2147483646 h 180"/>
              <a:gd name="T72" fmla="*/ 2147483646 w 251"/>
              <a:gd name="T73" fmla="*/ 2147483646 h 180"/>
              <a:gd name="T74" fmla="*/ 2147483646 w 251"/>
              <a:gd name="T75" fmla="*/ 2147483646 h 18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51"/>
              <a:gd name="T115" fmla="*/ 0 h 180"/>
              <a:gd name="T116" fmla="*/ 251 w 251"/>
              <a:gd name="T117" fmla="*/ 180 h 18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51" h="180">
                <a:moveTo>
                  <a:pt x="242" y="37"/>
                </a:moveTo>
                <a:lnTo>
                  <a:pt x="239" y="31"/>
                </a:lnTo>
                <a:lnTo>
                  <a:pt x="232" y="19"/>
                </a:lnTo>
                <a:lnTo>
                  <a:pt x="219" y="4"/>
                </a:lnTo>
                <a:lnTo>
                  <a:pt x="195" y="0"/>
                </a:lnTo>
                <a:lnTo>
                  <a:pt x="148" y="9"/>
                </a:lnTo>
                <a:lnTo>
                  <a:pt x="82" y="31"/>
                </a:lnTo>
                <a:lnTo>
                  <a:pt x="24" y="53"/>
                </a:lnTo>
                <a:lnTo>
                  <a:pt x="0" y="68"/>
                </a:lnTo>
                <a:lnTo>
                  <a:pt x="2" y="86"/>
                </a:lnTo>
                <a:lnTo>
                  <a:pt x="12" y="120"/>
                </a:lnTo>
                <a:lnTo>
                  <a:pt x="20" y="154"/>
                </a:lnTo>
                <a:lnTo>
                  <a:pt x="29" y="172"/>
                </a:lnTo>
                <a:lnTo>
                  <a:pt x="44" y="177"/>
                </a:lnTo>
                <a:lnTo>
                  <a:pt x="72" y="180"/>
                </a:lnTo>
                <a:lnTo>
                  <a:pt x="106" y="179"/>
                </a:lnTo>
                <a:lnTo>
                  <a:pt x="135" y="174"/>
                </a:lnTo>
                <a:lnTo>
                  <a:pt x="163" y="167"/>
                </a:lnTo>
                <a:lnTo>
                  <a:pt x="200" y="162"/>
                </a:lnTo>
                <a:lnTo>
                  <a:pt x="232" y="157"/>
                </a:lnTo>
                <a:lnTo>
                  <a:pt x="251" y="150"/>
                </a:lnTo>
                <a:lnTo>
                  <a:pt x="249" y="142"/>
                </a:lnTo>
                <a:lnTo>
                  <a:pt x="237" y="138"/>
                </a:lnTo>
                <a:lnTo>
                  <a:pt x="219" y="137"/>
                </a:lnTo>
                <a:lnTo>
                  <a:pt x="195" y="137"/>
                </a:lnTo>
                <a:lnTo>
                  <a:pt x="170" y="133"/>
                </a:lnTo>
                <a:lnTo>
                  <a:pt x="148" y="128"/>
                </a:lnTo>
                <a:lnTo>
                  <a:pt x="131" y="115"/>
                </a:lnTo>
                <a:lnTo>
                  <a:pt x="124" y="98"/>
                </a:lnTo>
                <a:lnTo>
                  <a:pt x="126" y="76"/>
                </a:lnTo>
                <a:lnTo>
                  <a:pt x="140" y="61"/>
                </a:lnTo>
                <a:lnTo>
                  <a:pt x="156" y="51"/>
                </a:lnTo>
                <a:lnTo>
                  <a:pt x="177" y="44"/>
                </a:lnTo>
                <a:lnTo>
                  <a:pt x="195" y="39"/>
                </a:lnTo>
                <a:lnTo>
                  <a:pt x="217" y="37"/>
                </a:lnTo>
                <a:lnTo>
                  <a:pt x="234" y="37"/>
                </a:lnTo>
                <a:lnTo>
                  <a:pt x="242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3803" name="Freeform 9">
            <a:extLst>
              <a:ext uri="{FF2B5EF4-FFF2-40B4-BE49-F238E27FC236}">
                <a16:creationId xmlns:a16="http://schemas.microsoft.com/office/drawing/2014/main" id="{0E8812A3-4070-4264-89CB-FF66971BF109}"/>
              </a:ext>
            </a:extLst>
          </p:cNvPr>
          <p:cNvSpPr>
            <a:spLocks/>
          </p:cNvSpPr>
          <p:nvPr/>
        </p:nvSpPr>
        <p:spPr bwMode="auto">
          <a:xfrm>
            <a:off x="5156200" y="5807075"/>
            <a:ext cx="503238" cy="261938"/>
          </a:xfrm>
          <a:custGeom>
            <a:avLst/>
            <a:gdLst>
              <a:gd name="T0" fmla="*/ 2147483646 w 317"/>
              <a:gd name="T1" fmla="*/ 0 h 164"/>
              <a:gd name="T2" fmla="*/ 2147483646 w 317"/>
              <a:gd name="T3" fmla="*/ 2147483646 h 164"/>
              <a:gd name="T4" fmla="*/ 2147483646 w 317"/>
              <a:gd name="T5" fmla="*/ 2147483646 h 164"/>
              <a:gd name="T6" fmla="*/ 2147483646 w 317"/>
              <a:gd name="T7" fmla="*/ 2147483646 h 164"/>
              <a:gd name="T8" fmla="*/ 0 w 317"/>
              <a:gd name="T9" fmla="*/ 2147483646 h 164"/>
              <a:gd name="T10" fmla="*/ 2147483646 w 317"/>
              <a:gd name="T11" fmla="*/ 2147483646 h 164"/>
              <a:gd name="T12" fmla="*/ 2147483646 w 317"/>
              <a:gd name="T13" fmla="*/ 2147483646 h 164"/>
              <a:gd name="T14" fmla="*/ 2147483646 w 317"/>
              <a:gd name="T15" fmla="*/ 2147483646 h 164"/>
              <a:gd name="T16" fmla="*/ 2147483646 w 317"/>
              <a:gd name="T17" fmla="*/ 2147483646 h 164"/>
              <a:gd name="T18" fmla="*/ 2147483646 w 317"/>
              <a:gd name="T19" fmla="*/ 2147483646 h 164"/>
              <a:gd name="T20" fmla="*/ 2147483646 w 317"/>
              <a:gd name="T21" fmla="*/ 2147483646 h 164"/>
              <a:gd name="T22" fmla="*/ 2147483646 w 317"/>
              <a:gd name="T23" fmla="*/ 2147483646 h 164"/>
              <a:gd name="T24" fmla="*/ 2147483646 w 317"/>
              <a:gd name="T25" fmla="*/ 2147483646 h 164"/>
              <a:gd name="T26" fmla="*/ 2147483646 w 317"/>
              <a:gd name="T27" fmla="*/ 2147483646 h 164"/>
              <a:gd name="T28" fmla="*/ 2147483646 w 317"/>
              <a:gd name="T29" fmla="*/ 2147483646 h 164"/>
              <a:gd name="T30" fmla="*/ 2147483646 w 317"/>
              <a:gd name="T31" fmla="*/ 2147483646 h 164"/>
              <a:gd name="T32" fmla="*/ 2147483646 w 317"/>
              <a:gd name="T33" fmla="*/ 2147483646 h 164"/>
              <a:gd name="T34" fmla="*/ 2147483646 w 317"/>
              <a:gd name="T35" fmla="*/ 2147483646 h 164"/>
              <a:gd name="T36" fmla="*/ 2147483646 w 317"/>
              <a:gd name="T37" fmla="*/ 2147483646 h 164"/>
              <a:gd name="T38" fmla="*/ 2147483646 w 317"/>
              <a:gd name="T39" fmla="*/ 2147483646 h 164"/>
              <a:gd name="T40" fmla="*/ 2147483646 w 317"/>
              <a:gd name="T41" fmla="*/ 2147483646 h 164"/>
              <a:gd name="T42" fmla="*/ 2147483646 w 317"/>
              <a:gd name="T43" fmla="*/ 2147483646 h 164"/>
              <a:gd name="T44" fmla="*/ 2147483646 w 317"/>
              <a:gd name="T45" fmla="*/ 2147483646 h 164"/>
              <a:gd name="T46" fmla="*/ 2147483646 w 317"/>
              <a:gd name="T47" fmla="*/ 2147483646 h 164"/>
              <a:gd name="T48" fmla="*/ 2147483646 w 317"/>
              <a:gd name="T49" fmla="*/ 2147483646 h 164"/>
              <a:gd name="T50" fmla="*/ 2147483646 w 317"/>
              <a:gd name="T51" fmla="*/ 2147483646 h 164"/>
              <a:gd name="T52" fmla="*/ 2147483646 w 317"/>
              <a:gd name="T53" fmla="*/ 2147483646 h 164"/>
              <a:gd name="T54" fmla="*/ 2147483646 w 317"/>
              <a:gd name="T55" fmla="*/ 2147483646 h 164"/>
              <a:gd name="T56" fmla="*/ 2147483646 w 317"/>
              <a:gd name="T57" fmla="*/ 2147483646 h 164"/>
              <a:gd name="T58" fmla="*/ 2147483646 w 317"/>
              <a:gd name="T59" fmla="*/ 2147483646 h 164"/>
              <a:gd name="T60" fmla="*/ 2147483646 w 317"/>
              <a:gd name="T61" fmla="*/ 2147483646 h 164"/>
              <a:gd name="T62" fmla="*/ 2147483646 w 317"/>
              <a:gd name="T63" fmla="*/ 0 h 164"/>
              <a:gd name="T64" fmla="*/ 2147483646 w 317"/>
              <a:gd name="T65" fmla="*/ 0 h 164"/>
              <a:gd name="T66" fmla="*/ 2147483646 w 317"/>
              <a:gd name="T67" fmla="*/ 0 h 16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17"/>
              <a:gd name="T103" fmla="*/ 0 h 164"/>
              <a:gd name="T104" fmla="*/ 317 w 317"/>
              <a:gd name="T105" fmla="*/ 164 h 164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17" h="164">
                <a:moveTo>
                  <a:pt x="167" y="0"/>
                </a:moveTo>
                <a:lnTo>
                  <a:pt x="140" y="2"/>
                </a:lnTo>
                <a:lnTo>
                  <a:pt x="83" y="12"/>
                </a:lnTo>
                <a:lnTo>
                  <a:pt x="26" y="24"/>
                </a:lnTo>
                <a:lnTo>
                  <a:pt x="0" y="39"/>
                </a:lnTo>
                <a:lnTo>
                  <a:pt x="5" y="64"/>
                </a:lnTo>
                <a:lnTo>
                  <a:pt x="17" y="105"/>
                </a:lnTo>
                <a:lnTo>
                  <a:pt x="31" y="140"/>
                </a:lnTo>
                <a:lnTo>
                  <a:pt x="41" y="164"/>
                </a:lnTo>
                <a:lnTo>
                  <a:pt x="56" y="164"/>
                </a:lnTo>
                <a:lnTo>
                  <a:pt x="86" y="155"/>
                </a:lnTo>
                <a:lnTo>
                  <a:pt x="123" y="143"/>
                </a:lnTo>
                <a:lnTo>
                  <a:pt x="160" y="137"/>
                </a:lnTo>
                <a:lnTo>
                  <a:pt x="202" y="133"/>
                </a:lnTo>
                <a:lnTo>
                  <a:pt x="251" y="127"/>
                </a:lnTo>
                <a:lnTo>
                  <a:pt x="295" y="118"/>
                </a:lnTo>
                <a:lnTo>
                  <a:pt x="315" y="113"/>
                </a:lnTo>
                <a:lnTo>
                  <a:pt x="317" y="105"/>
                </a:lnTo>
                <a:lnTo>
                  <a:pt x="312" y="93"/>
                </a:lnTo>
                <a:lnTo>
                  <a:pt x="303" y="81"/>
                </a:lnTo>
                <a:lnTo>
                  <a:pt x="291" y="76"/>
                </a:lnTo>
                <a:lnTo>
                  <a:pt x="275" y="76"/>
                </a:lnTo>
                <a:lnTo>
                  <a:pt x="253" y="76"/>
                </a:lnTo>
                <a:lnTo>
                  <a:pt x="227" y="73"/>
                </a:lnTo>
                <a:lnTo>
                  <a:pt x="202" y="69"/>
                </a:lnTo>
                <a:lnTo>
                  <a:pt x="180" y="59"/>
                </a:lnTo>
                <a:lnTo>
                  <a:pt x="167" y="46"/>
                </a:lnTo>
                <a:lnTo>
                  <a:pt x="162" y="34"/>
                </a:lnTo>
                <a:lnTo>
                  <a:pt x="165" y="24"/>
                </a:lnTo>
                <a:lnTo>
                  <a:pt x="172" y="15"/>
                </a:lnTo>
                <a:lnTo>
                  <a:pt x="179" y="5"/>
                </a:lnTo>
                <a:lnTo>
                  <a:pt x="177" y="0"/>
                </a:lnTo>
                <a:lnTo>
                  <a:pt x="1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472075" name="AutoShape 11">
            <a:extLst>
              <a:ext uri="{FF2B5EF4-FFF2-40B4-BE49-F238E27FC236}">
                <a16:creationId xmlns:a16="http://schemas.microsoft.com/office/drawing/2014/main" id="{81638173-F2B7-4AA6-9EF6-4873DC475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2438400"/>
            <a:ext cx="6751638" cy="3779838"/>
          </a:xfrm>
          <a:prstGeom prst="foldedCorner">
            <a:avLst>
              <a:gd name="adj" fmla="val 12500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TW" altLang="zh-TW" sz="28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Elephant" pitchFamily="18" charset="0"/>
              </a:rPr>
              <a:t>北方有限公司：</a:t>
            </a:r>
          </a:p>
          <a:p>
            <a:pPr algn="ctr" eaLnBrk="1" hangingPunct="1">
              <a:defRPr/>
            </a:pPr>
            <a:endParaRPr lang="en-US" altLang="zh-TW" sz="2800" b="1" u="sng" dirty="0">
              <a:effectLst>
                <a:outerShdw blurRad="38100" dist="38100" dir="2700000" algn="tl">
                  <a:srgbClr val="FFFFFF"/>
                </a:outerShdw>
              </a:effectLst>
              <a:latin typeface="Elephant" pitchFamily="18" charset="0"/>
            </a:endParaRPr>
          </a:p>
          <a:p>
            <a:pPr algn="ctr" eaLnBrk="1" hangingPunct="1">
              <a:defRPr/>
            </a:pPr>
            <a:r>
              <a:rPr lang="zh-TW" altLang="zh-TW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娃娃體(P)" pitchFamily="2" charset="-120"/>
                <a:ea typeface="華康娃娃體(P)" pitchFamily="2" charset="-120"/>
              </a:rPr>
              <a:t>1）</a:t>
            </a:r>
            <a:r>
              <a:rPr lang="zh-TW" altLang="zh-TW" sz="2800" b="1" i="1" dirty="0" smtClean="0">
                <a:latin typeface="華康娃娃體(P)" pitchFamily="2" charset="-120"/>
                <a:ea typeface="華康娃娃體(P)" pitchFamily="2" charset="-120"/>
              </a:rPr>
              <a:t>盈利</a:t>
            </a:r>
            <a:r>
              <a:rPr lang="zh-TW" altLang="en-US" sz="2800" b="1" i="1" dirty="0" smtClean="0">
                <a:latin typeface="華康娃娃體(P)" pitchFamily="2" charset="-120"/>
                <a:ea typeface="華康娃娃體(P)" pitchFamily="2" charset="-120"/>
              </a:rPr>
              <a:t>能力</a:t>
            </a:r>
            <a:endParaRPr lang="zh-TW" altLang="zh-TW" sz="2800" b="1" i="1" dirty="0">
              <a:latin typeface="華康娃娃體(P)" pitchFamily="2" charset="-120"/>
              <a:ea typeface="華康娃娃體(P)" pitchFamily="2" charset="-120"/>
            </a:endParaRPr>
          </a:p>
          <a:p>
            <a:pPr algn="ctr" eaLnBrk="1" hangingPunct="1">
              <a:defRPr/>
            </a:pPr>
            <a:endParaRPr lang="en-US" altLang="zh-TW" sz="2800" b="1" i="1" dirty="0">
              <a:latin typeface="華康娃娃體(P)" pitchFamily="2" charset="-120"/>
              <a:ea typeface="華康娃娃體(P)" pitchFamily="2" charset="-120"/>
            </a:endParaRPr>
          </a:p>
          <a:p>
            <a:pPr algn="ctr" eaLnBrk="1" hangingPunct="1">
              <a:defRPr/>
            </a:pPr>
            <a:r>
              <a:rPr lang="zh-TW" altLang="zh-TW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娃娃體(P)" pitchFamily="2" charset="-120"/>
                <a:ea typeface="華康娃娃體(P)" pitchFamily="2" charset="-120"/>
              </a:rPr>
              <a:t>2</a:t>
            </a:r>
            <a:r>
              <a:rPr lang="zh-TW" altLang="zh-TW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娃娃體(P)" pitchFamily="2" charset="-120"/>
                <a:ea typeface="華康娃娃體(P)" pitchFamily="2" charset="-120"/>
              </a:rPr>
              <a:t>）</a:t>
            </a:r>
            <a:r>
              <a:rPr lang="zh-TW" altLang="en-US" sz="2800" b="1" i="1" dirty="0" smtClean="0">
                <a:latin typeface="華康娃娃體(P)" pitchFamily="2" charset="-120"/>
                <a:ea typeface="華康娃娃體(P)" pitchFamily="2" charset="-120"/>
              </a:rPr>
              <a:t>變現能力</a:t>
            </a:r>
            <a:endParaRPr lang="zh-TW" altLang="zh-TW" sz="2800" b="1" i="1" dirty="0">
              <a:latin typeface="華康娃娃體(P)" pitchFamily="2" charset="-120"/>
              <a:ea typeface="華康娃娃體(P)" pitchFamily="2" charset="-120"/>
            </a:endParaRPr>
          </a:p>
          <a:p>
            <a:pPr algn="ctr" eaLnBrk="1" hangingPunct="1">
              <a:defRPr/>
            </a:pPr>
            <a:endParaRPr lang="en-US" altLang="zh-TW" sz="2800" b="1" i="1" dirty="0">
              <a:latin typeface="華康娃娃體(P)" pitchFamily="2" charset="-120"/>
              <a:ea typeface="華康娃娃體(P)" pitchFamily="2" charset="-120"/>
            </a:endParaRPr>
          </a:p>
          <a:p>
            <a:pPr algn="ctr" eaLnBrk="1" hangingPunct="1">
              <a:defRPr/>
            </a:pPr>
            <a:r>
              <a:rPr lang="zh-TW" altLang="zh-TW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娃娃體(P)" pitchFamily="2" charset="-120"/>
                <a:ea typeface="華康娃娃體(P)" pitchFamily="2" charset="-120"/>
              </a:rPr>
              <a:t>3）</a:t>
            </a:r>
            <a:r>
              <a:rPr lang="zh-TW" altLang="zh-TW" sz="2800" b="1" i="1" dirty="0">
                <a:latin typeface="華康娃娃體(P)" pitchFamily="2" charset="-120"/>
                <a:ea typeface="華康娃娃體(P)" pitchFamily="2" charset="-120"/>
              </a:rPr>
              <a:t>管理</a:t>
            </a:r>
            <a:r>
              <a:rPr lang="zh-TW" altLang="zh-TW" sz="2800" b="1" i="1" dirty="0" smtClean="0">
                <a:latin typeface="華康娃娃體(P)" pitchFamily="2" charset="-120"/>
                <a:ea typeface="華康娃娃體(P)" pitchFamily="2" charset="-120"/>
              </a:rPr>
              <a:t>效</a:t>
            </a:r>
            <a:r>
              <a:rPr lang="zh-TW" altLang="en-US" sz="2800" b="1" i="1" dirty="0" smtClean="0">
                <a:latin typeface="華康娃娃體(P)" pitchFamily="2" charset="-120"/>
                <a:ea typeface="華康娃娃體(P)" pitchFamily="2" charset="-120"/>
              </a:rPr>
              <a:t>能</a:t>
            </a:r>
            <a:endParaRPr lang="zh-TW" altLang="zh-TW" sz="2800" b="1" i="1" dirty="0">
              <a:latin typeface="華康娃娃體(P)" pitchFamily="2" charset="-120"/>
              <a:ea typeface="華康娃娃體(P)" pitchFamily="2" charset="-120"/>
            </a:endParaRPr>
          </a:p>
        </p:txBody>
      </p:sp>
      <p:pic>
        <p:nvPicPr>
          <p:cNvPr id="33805" name="Picture 16" descr="J-chart">
            <a:extLst>
              <a:ext uri="{FF2B5EF4-FFF2-40B4-BE49-F238E27FC236}">
                <a16:creationId xmlns:a16="http://schemas.microsoft.com/office/drawing/2014/main" id="{A755A290-E304-4A50-99D6-E03C76FD2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" y="1898650"/>
            <a:ext cx="2430463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ate Placeholder 5">
            <a:extLst>
              <a:ext uri="{FF2B5EF4-FFF2-40B4-BE49-F238E27FC236}">
                <a16:creationId xmlns:a16="http://schemas.microsoft.com/office/drawing/2014/main" id="{8F1D01F0-4ECE-4C1A-9B6E-F08812A76C6C}"/>
              </a:ext>
            </a:extLst>
          </p:cNvPr>
          <p:cNvSpPr txBox="1">
            <a:spLocks noGrp="1"/>
          </p:cNvSpPr>
          <p:nvPr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企會財選修部分</a:t>
            </a:r>
            <a:endParaRPr kumimoji="0" lang="en-US" altLang="zh-TW" sz="1000" dirty="0" smtClean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學與教示例</a:t>
            </a:r>
            <a:endParaRPr kumimoji="0" lang="en-US" altLang="zh-TW" sz="1000" dirty="0"/>
          </a:p>
        </p:txBody>
      </p:sp>
      <p:sp>
        <p:nvSpPr>
          <p:cNvPr id="15" name="投影片編號版面配置區 6"/>
          <p:cNvSpPr>
            <a:spLocks noGrp="1"/>
          </p:cNvSpPr>
          <p:nvPr>
            <p:ph type="sldNum" sz="quarter" idx="11"/>
          </p:nvPr>
        </p:nvSpPr>
        <p:spPr>
          <a:xfrm>
            <a:off x="431800" y="6219825"/>
            <a:ext cx="2133600" cy="457200"/>
          </a:xfrm>
        </p:spPr>
        <p:txBody>
          <a:bodyPr/>
          <a:lstStyle/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3">
            <a:extLst>
              <a:ext uri="{FF2B5EF4-FFF2-40B4-BE49-F238E27FC236}">
                <a16:creationId xmlns:a16="http://schemas.microsoft.com/office/drawing/2014/main" id="{BC4954FC-1FF7-4107-83EA-43BC02F5210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0A99C45-7073-406C-BC2D-7942D5386A33}" type="slidenum">
              <a:rPr kumimoji="0" lang="en-US" altLang="zh-TW" smtClean="0"/>
              <a:t>14</a:t>
            </a:fld>
            <a:endParaRPr kumimoji="0" lang="en-US" altLang="zh-TW" dirty="0"/>
          </a:p>
        </p:txBody>
      </p:sp>
      <p:sp>
        <p:nvSpPr>
          <p:cNvPr id="35844" name="Rectangle 66">
            <a:extLst>
              <a:ext uri="{FF2B5EF4-FFF2-40B4-BE49-F238E27FC236}">
                <a16:creationId xmlns:a16="http://schemas.microsoft.com/office/drawing/2014/main" id="{3016A778-474E-4161-917D-C7F955923B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zh-TW" dirty="0"/>
              <a:t>活動三</a:t>
            </a:r>
            <a:r>
              <a:rPr lang="zh-TW" altLang="zh-TW" dirty="0" smtClean="0"/>
              <a:t>：</a:t>
            </a:r>
            <a:r>
              <a:rPr lang="zh-TW" altLang="en-US" dirty="0" smtClean="0"/>
              <a:t>小</a:t>
            </a:r>
            <a:r>
              <a:rPr lang="zh-TW" altLang="zh-TW" dirty="0" smtClean="0"/>
              <a:t>組</a:t>
            </a:r>
            <a:r>
              <a:rPr lang="zh-TW" altLang="zh-TW" dirty="0"/>
              <a:t>討論</a:t>
            </a:r>
            <a:r>
              <a:rPr lang="zh-CN" altLang="en-US" dirty="0" smtClean="0"/>
              <a:t>及演</a:t>
            </a:r>
            <a:r>
              <a:rPr lang="zh-TW" altLang="zh-TW" dirty="0"/>
              <a:t>示</a:t>
            </a:r>
          </a:p>
        </p:txBody>
      </p:sp>
      <p:sp>
        <p:nvSpPr>
          <p:cNvPr id="35845" name="Freeform 3">
            <a:extLst>
              <a:ext uri="{FF2B5EF4-FFF2-40B4-BE49-F238E27FC236}">
                <a16:creationId xmlns:a16="http://schemas.microsoft.com/office/drawing/2014/main" id="{48E0978F-32C7-4638-AFBB-18FFFDEE0910}"/>
              </a:ext>
            </a:extLst>
          </p:cNvPr>
          <p:cNvSpPr>
            <a:spLocks/>
          </p:cNvSpPr>
          <p:nvPr/>
        </p:nvSpPr>
        <p:spPr bwMode="auto">
          <a:xfrm>
            <a:off x="3429000" y="4595813"/>
            <a:ext cx="501650" cy="42862"/>
          </a:xfrm>
          <a:custGeom>
            <a:avLst/>
            <a:gdLst>
              <a:gd name="T0" fmla="*/ 2147483646 w 316"/>
              <a:gd name="T1" fmla="*/ 2147483646 h 27"/>
              <a:gd name="T2" fmla="*/ 2147483646 w 316"/>
              <a:gd name="T3" fmla="*/ 0 h 27"/>
              <a:gd name="T4" fmla="*/ 2147483646 w 316"/>
              <a:gd name="T5" fmla="*/ 0 h 27"/>
              <a:gd name="T6" fmla="*/ 2147483646 w 316"/>
              <a:gd name="T7" fmla="*/ 2147483646 h 27"/>
              <a:gd name="T8" fmla="*/ 2147483646 w 316"/>
              <a:gd name="T9" fmla="*/ 2147483646 h 27"/>
              <a:gd name="T10" fmla="*/ 2147483646 w 316"/>
              <a:gd name="T11" fmla="*/ 2147483646 h 27"/>
              <a:gd name="T12" fmla="*/ 2147483646 w 316"/>
              <a:gd name="T13" fmla="*/ 2147483646 h 27"/>
              <a:gd name="T14" fmla="*/ 2147483646 w 316"/>
              <a:gd name="T15" fmla="*/ 2147483646 h 27"/>
              <a:gd name="T16" fmla="*/ 2147483646 w 316"/>
              <a:gd name="T17" fmla="*/ 2147483646 h 27"/>
              <a:gd name="T18" fmla="*/ 2147483646 w 316"/>
              <a:gd name="T19" fmla="*/ 2147483646 h 27"/>
              <a:gd name="T20" fmla="*/ 2147483646 w 316"/>
              <a:gd name="T21" fmla="*/ 2147483646 h 27"/>
              <a:gd name="T22" fmla="*/ 2147483646 w 316"/>
              <a:gd name="T23" fmla="*/ 2147483646 h 27"/>
              <a:gd name="T24" fmla="*/ 2147483646 w 316"/>
              <a:gd name="T25" fmla="*/ 2147483646 h 27"/>
              <a:gd name="T26" fmla="*/ 2147483646 w 316"/>
              <a:gd name="T27" fmla="*/ 2147483646 h 27"/>
              <a:gd name="T28" fmla="*/ 0 w 316"/>
              <a:gd name="T29" fmla="*/ 2147483646 h 27"/>
              <a:gd name="T30" fmla="*/ 2147483646 w 316"/>
              <a:gd name="T31" fmla="*/ 2147483646 h 27"/>
              <a:gd name="T32" fmla="*/ 2147483646 w 316"/>
              <a:gd name="T33" fmla="*/ 2147483646 h 27"/>
              <a:gd name="T34" fmla="*/ 2147483646 w 316"/>
              <a:gd name="T35" fmla="*/ 2147483646 h 27"/>
              <a:gd name="T36" fmla="*/ 2147483646 w 316"/>
              <a:gd name="T37" fmla="*/ 2147483646 h 27"/>
              <a:gd name="T38" fmla="*/ 2147483646 w 316"/>
              <a:gd name="T39" fmla="*/ 2147483646 h 27"/>
              <a:gd name="T40" fmla="*/ 2147483646 w 316"/>
              <a:gd name="T41" fmla="*/ 2147483646 h 27"/>
              <a:gd name="T42" fmla="*/ 2147483646 w 316"/>
              <a:gd name="T43" fmla="*/ 2147483646 h 27"/>
              <a:gd name="T44" fmla="*/ 2147483646 w 316"/>
              <a:gd name="T45" fmla="*/ 2147483646 h 27"/>
              <a:gd name="T46" fmla="*/ 2147483646 w 316"/>
              <a:gd name="T47" fmla="*/ 2147483646 h 2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16"/>
              <a:gd name="T73" fmla="*/ 0 h 27"/>
              <a:gd name="T74" fmla="*/ 316 w 316"/>
              <a:gd name="T75" fmla="*/ 27 h 27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16" h="27">
                <a:moveTo>
                  <a:pt x="283" y="2"/>
                </a:moveTo>
                <a:lnTo>
                  <a:pt x="291" y="0"/>
                </a:lnTo>
                <a:lnTo>
                  <a:pt x="303" y="0"/>
                </a:lnTo>
                <a:lnTo>
                  <a:pt x="313" y="2"/>
                </a:lnTo>
                <a:lnTo>
                  <a:pt x="316" y="14"/>
                </a:lnTo>
                <a:lnTo>
                  <a:pt x="272" y="19"/>
                </a:lnTo>
                <a:lnTo>
                  <a:pt x="230" y="24"/>
                </a:lnTo>
                <a:lnTo>
                  <a:pt x="187" y="26"/>
                </a:lnTo>
                <a:lnTo>
                  <a:pt x="143" y="27"/>
                </a:lnTo>
                <a:lnTo>
                  <a:pt x="108" y="26"/>
                </a:lnTo>
                <a:lnTo>
                  <a:pt x="76" y="26"/>
                </a:lnTo>
                <a:lnTo>
                  <a:pt x="40" y="26"/>
                </a:lnTo>
                <a:lnTo>
                  <a:pt x="7" y="27"/>
                </a:lnTo>
                <a:lnTo>
                  <a:pt x="3" y="24"/>
                </a:lnTo>
                <a:lnTo>
                  <a:pt x="0" y="19"/>
                </a:lnTo>
                <a:lnTo>
                  <a:pt x="18" y="10"/>
                </a:lnTo>
                <a:lnTo>
                  <a:pt x="40" y="10"/>
                </a:lnTo>
                <a:lnTo>
                  <a:pt x="66" y="12"/>
                </a:lnTo>
                <a:lnTo>
                  <a:pt x="96" y="14"/>
                </a:lnTo>
                <a:lnTo>
                  <a:pt x="136" y="10"/>
                </a:lnTo>
                <a:lnTo>
                  <a:pt x="183" y="7"/>
                </a:lnTo>
                <a:lnTo>
                  <a:pt x="234" y="5"/>
                </a:lnTo>
                <a:lnTo>
                  <a:pt x="283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5846" name="Freeform 4">
            <a:extLst>
              <a:ext uri="{FF2B5EF4-FFF2-40B4-BE49-F238E27FC236}">
                <a16:creationId xmlns:a16="http://schemas.microsoft.com/office/drawing/2014/main" id="{3781CB62-90E3-48E0-B159-0346F56868E9}"/>
              </a:ext>
            </a:extLst>
          </p:cNvPr>
          <p:cNvSpPr>
            <a:spLocks/>
          </p:cNvSpPr>
          <p:nvPr/>
        </p:nvSpPr>
        <p:spPr bwMode="auto">
          <a:xfrm>
            <a:off x="2649538" y="5832475"/>
            <a:ext cx="490537" cy="295275"/>
          </a:xfrm>
          <a:custGeom>
            <a:avLst/>
            <a:gdLst>
              <a:gd name="T0" fmla="*/ 2147483646 w 309"/>
              <a:gd name="T1" fmla="*/ 2147483646 h 186"/>
              <a:gd name="T2" fmla="*/ 2147483646 w 309"/>
              <a:gd name="T3" fmla="*/ 2147483646 h 186"/>
              <a:gd name="T4" fmla="*/ 2147483646 w 309"/>
              <a:gd name="T5" fmla="*/ 2147483646 h 186"/>
              <a:gd name="T6" fmla="*/ 2147483646 w 309"/>
              <a:gd name="T7" fmla="*/ 0 h 186"/>
              <a:gd name="T8" fmla="*/ 2147483646 w 309"/>
              <a:gd name="T9" fmla="*/ 2147483646 h 186"/>
              <a:gd name="T10" fmla="*/ 2147483646 w 309"/>
              <a:gd name="T11" fmla="*/ 2147483646 h 186"/>
              <a:gd name="T12" fmla="*/ 2147483646 w 309"/>
              <a:gd name="T13" fmla="*/ 2147483646 h 186"/>
              <a:gd name="T14" fmla="*/ 2147483646 w 309"/>
              <a:gd name="T15" fmla="*/ 2147483646 h 186"/>
              <a:gd name="T16" fmla="*/ 2147483646 w 309"/>
              <a:gd name="T17" fmla="*/ 2147483646 h 186"/>
              <a:gd name="T18" fmla="*/ 2147483646 w 309"/>
              <a:gd name="T19" fmla="*/ 2147483646 h 186"/>
              <a:gd name="T20" fmla="*/ 2147483646 w 309"/>
              <a:gd name="T21" fmla="*/ 2147483646 h 186"/>
              <a:gd name="T22" fmla="*/ 2147483646 w 309"/>
              <a:gd name="T23" fmla="*/ 2147483646 h 186"/>
              <a:gd name="T24" fmla="*/ 2147483646 w 309"/>
              <a:gd name="T25" fmla="*/ 2147483646 h 186"/>
              <a:gd name="T26" fmla="*/ 2147483646 w 309"/>
              <a:gd name="T27" fmla="*/ 2147483646 h 186"/>
              <a:gd name="T28" fmla="*/ 2147483646 w 309"/>
              <a:gd name="T29" fmla="*/ 2147483646 h 186"/>
              <a:gd name="T30" fmla="*/ 2147483646 w 309"/>
              <a:gd name="T31" fmla="*/ 2147483646 h 186"/>
              <a:gd name="T32" fmla="*/ 2147483646 w 309"/>
              <a:gd name="T33" fmla="*/ 2147483646 h 186"/>
              <a:gd name="T34" fmla="*/ 2147483646 w 309"/>
              <a:gd name="T35" fmla="*/ 2147483646 h 186"/>
              <a:gd name="T36" fmla="*/ 2147483646 w 309"/>
              <a:gd name="T37" fmla="*/ 2147483646 h 186"/>
              <a:gd name="T38" fmla="*/ 2147483646 w 309"/>
              <a:gd name="T39" fmla="*/ 2147483646 h 186"/>
              <a:gd name="T40" fmla="*/ 0 w 309"/>
              <a:gd name="T41" fmla="*/ 2147483646 h 186"/>
              <a:gd name="T42" fmla="*/ 2147483646 w 309"/>
              <a:gd name="T43" fmla="*/ 2147483646 h 186"/>
              <a:gd name="T44" fmla="*/ 2147483646 w 309"/>
              <a:gd name="T45" fmla="*/ 2147483646 h 186"/>
              <a:gd name="T46" fmla="*/ 2147483646 w 309"/>
              <a:gd name="T47" fmla="*/ 2147483646 h 186"/>
              <a:gd name="T48" fmla="*/ 2147483646 w 309"/>
              <a:gd name="T49" fmla="*/ 2147483646 h 186"/>
              <a:gd name="T50" fmla="*/ 2147483646 w 309"/>
              <a:gd name="T51" fmla="*/ 2147483646 h 186"/>
              <a:gd name="T52" fmla="*/ 2147483646 w 309"/>
              <a:gd name="T53" fmla="*/ 2147483646 h 186"/>
              <a:gd name="T54" fmla="*/ 2147483646 w 309"/>
              <a:gd name="T55" fmla="*/ 2147483646 h 186"/>
              <a:gd name="T56" fmla="*/ 2147483646 w 309"/>
              <a:gd name="T57" fmla="*/ 2147483646 h 186"/>
              <a:gd name="T58" fmla="*/ 2147483646 w 309"/>
              <a:gd name="T59" fmla="*/ 2147483646 h 18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09"/>
              <a:gd name="T91" fmla="*/ 0 h 186"/>
              <a:gd name="T92" fmla="*/ 309 w 309"/>
              <a:gd name="T93" fmla="*/ 186 h 18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09" h="186">
                <a:moveTo>
                  <a:pt x="43" y="11"/>
                </a:moveTo>
                <a:lnTo>
                  <a:pt x="45" y="7"/>
                </a:lnTo>
                <a:lnTo>
                  <a:pt x="55" y="2"/>
                </a:lnTo>
                <a:lnTo>
                  <a:pt x="75" y="0"/>
                </a:lnTo>
                <a:lnTo>
                  <a:pt x="112" y="2"/>
                </a:lnTo>
                <a:lnTo>
                  <a:pt x="166" y="11"/>
                </a:lnTo>
                <a:lnTo>
                  <a:pt x="232" y="24"/>
                </a:lnTo>
                <a:lnTo>
                  <a:pt x="286" y="41"/>
                </a:lnTo>
                <a:lnTo>
                  <a:pt x="309" y="58"/>
                </a:lnTo>
                <a:lnTo>
                  <a:pt x="308" y="85"/>
                </a:lnTo>
                <a:lnTo>
                  <a:pt x="297" y="122"/>
                </a:lnTo>
                <a:lnTo>
                  <a:pt x="284" y="159"/>
                </a:lnTo>
                <a:lnTo>
                  <a:pt x="272" y="181"/>
                </a:lnTo>
                <a:lnTo>
                  <a:pt x="254" y="186"/>
                </a:lnTo>
                <a:lnTo>
                  <a:pt x="229" y="184"/>
                </a:lnTo>
                <a:lnTo>
                  <a:pt x="198" y="175"/>
                </a:lnTo>
                <a:lnTo>
                  <a:pt x="168" y="167"/>
                </a:lnTo>
                <a:lnTo>
                  <a:pt x="126" y="154"/>
                </a:lnTo>
                <a:lnTo>
                  <a:pt x="72" y="142"/>
                </a:lnTo>
                <a:lnTo>
                  <a:pt x="25" y="130"/>
                </a:lnTo>
                <a:lnTo>
                  <a:pt x="0" y="123"/>
                </a:lnTo>
                <a:lnTo>
                  <a:pt x="6" y="120"/>
                </a:lnTo>
                <a:lnTo>
                  <a:pt x="33" y="115"/>
                </a:lnTo>
                <a:lnTo>
                  <a:pt x="64" y="105"/>
                </a:lnTo>
                <a:lnTo>
                  <a:pt x="82" y="85"/>
                </a:lnTo>
                <a:lnTo>
                  <a:pt x="79" y="58"/>
                </a:lnTo>
                <a:lnTo>
                  <a:pt x="65" y="34"/>
                </a:lnTo>
                <a:lnTo>
                  <a:pt x="50" y="16"/>
                </a:lnTo>
                <a:lnTo>
                  <a:pt x="43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5847" name="Freeform 5">
            <a:extLst>
              <a:ext uri="{FF2B5EF4-FFF2-40B4-BE49-F238E27FC236}">
                <a16:creationId xmlns:a16="http://schemas.microsoft.com/office/drawing/2014/main" id="{8A1996B3-BA13-4738-B39B-95E7543BC298}"/>
              </a:ext>
            </a:extLst>
          </p:cNvPr>
          <p:cNvSpPr>
            <a:spLocks/>
          </p:cNvSpPr>
          <p:nvPr/>
        </p:nvSpPr>
        <p:spPr bwMode="auto">
          <a:xfrm>
            <a:off x="2955925" y="5541963"/>
            <a:ext cx="493713" cy="219075"/>
          </a:xfrm>
          <a:custGeom>
            <a:avLst/>
            <a:gdLst>
              <a:gd name="T0" fmla="*/ 0 w 311"/>
              <a:gd name="T1" fmla="*/ 2147483646 h 138"/>
              <a:gd name="T2" fmla="*/ 2147483646 w 311"/>
              <a:gd name="T3" fmla="*/ 2147483646 h 138"/>
              <a:gd name="T4" fmla="*/ 2147483646 w 311"/>
              <a:gd name="T5" fmla="*/ 2147483646 h 138"/>
              <a:gd name="T6" fmla="*/ 2147483646 w 311"/>
              <a:gd name="T7" fmla="*/ 2147483646 h 138"/>
              <a:gd name="T8" fmla="*/ 2147483646 w 311"/>
              <a:gd name="T9" fmla="*/ 2147483646 h 138"/>
              <a:gd name="T10" fmla="*/ 2147483646 w 311"/>
              <a:gd name="T11" fmla="*/ 2147483646 h 138"/>
              <a:gd name="T12" fmla="*/ 2147483646 w 311"/>
              <a:gd name="T13" fmla="*/ 2147483646 h 138"/>
              <a:gd name="T14" fmla="*/ 2147483646 w 311"/>
              <a:gd name="T15" fmla="*/ 2147483646 h 138"/>
              <a:gd name="T16" fmla="*/ 2147483646 w 311"/>
              <a:gd name="T17" fmla="*/ 2147483646 h 138"/>
              <a:gd name="T18" fmla="*/ 2147483646 w 311"/>
              <a:gd name="T19" fmla="*/ 2147483646 h 138"/>
              <a:gd name="T20" fmla="*/ 2147483646 w 311"/>
              <a:gd name="T21" fmla="*/ 2147483646 h 138"/>
              <a:gd name="T22" fmla="*/ 2147483646 w 311"/>
              <a:gd name="T23" fmla="*/ 2147483646 h 138"/>
              <a:gd name="T24" fmla="*/ 2147483646 w 311"/>
              <a:gd name="T25" fmla="*/ 2147483646 h 138"/>
              <a:gd name="T26" fmla="*/ 2147483646 w 311"/>
              <a:gd name="T27" fmla="*/ 2147483646 h 138"/>
              <a:gd name="T28" fmla="*/ 2147483646 w 311"/>
              <a:gd name="T29" fmla="*/ 2147483646 h 138"/>
              <a:gd name="T30" fmla="*/ 2147483646 w 311"/>
              <a:gd name="T31" fmla="*/ 0 h 138"/>
              <a:gd name="T32" fmla="*/ 2147483646 w 311"/>
              <a:gd name="T33" fmla="*/ 2147483646 h 138"/>
              <a:gd name="T34" fmla="*/ 2147483646 w 311"/>
              <a:gd name="T35" fmla="*/ 2147483646 h 138"/>
              <a:gd name="T36" fmla="*/ 2147483646 w 311"/>
              <a:gd name="T37" fmla="*/ 2147483646 h 138"/>
              <a:gd name="T38" fmla="*/ 2147483646 w 311"/>
              <a:gd name="T39" fmla="*/ 2147483646 h 138"/>
              <a:gd name="T40" fmla="*/ 2147483646 w 311"/>
              <a:gd name="T41" fmla="*/ 2147483646 h 138"/>
              <a:gd name="T42" fmla="*/ 2147483646 w 311"/>
              <a:gd name="T43" fmla="*/ 2147483646 h 138"/>
              <a:gd name="T44" fmla="*/ 2147483646 w 311"/>
              <a:gd name="T45" fmla="*/ 2147483646 h 138"/>
              <a:gd name="T46" fmla="*/ 2147483646 w 311"/>
              <a:gd name="T47" fmla="*/ 2147483646 h 138"/>
              <a:gd name="T48" fmla="*/ 2147483646 w 311"/>
              <a:gd name="T49" fmla="*/ 2147483646 h 138"/>
              <a:gd name="T50" fmla="*/ 2147483646 w 311"/>
              <a:gd name="T51" fmla="*/ 2147483646 h 138"/>
              <a:gd name="T52" fmla="*/ 2147483646 w 311"/>
              <a:gd name="T53" fmla="*/ 2147483646 h 138"/>
              <a:gd name="T54" fmla="*/ 2147483646 w 311"/>
              <a:gd name="T55" fmla="*/ 2147483646 h 138"/>
              <a:gd name="T56" fmla="*/ 0 w 311"/>
              <a:gd name="T57" fmla="*/ 2147483646 h 138"/>
              <a:gd name="T58" fmla="*/ 0 w 311"/>
              <a:gd name="T59" fmla="*/ 2147483646 h 13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11"/>
              <a:gd name="T91" fmla="*/ 0 h 138"/>
              <a:gd name="T92" fmla="*/ 311 w 311"/>
              <a:gd name="T93" fmla="*/ 138 h 13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11" h="138">
                <a:moveTo>
                  <a:pt x="0" y="133"/>
                </a:moveTo>
                <a:lnTo>
                  <a:pt x="12" y="133"/>
                </a:lnTo>
                <a:lnTo>
                  <a:pt x="41" y="135"/>
                </a:lnTo>
                <a:lnTo>
                  <a:pt x="74" y="136"/>
                </a:lnTo>
                <a:lnTo>
                  <a:pt x="108" y="138"/>
                </a:lnTo>
                <a:lnTo>
                  <a:pt x="135" y="136"/>
                </a:lnTo>
                <a:lnTo>
                  <a:pt x="160" y="136"/>
                </a:lnTo>
                <a:lnTo>
                  <a:pt x="180" y="136"/>
                </a:lnTo>
                <a:lnTo>
                  <a:pt x="195" y="138"/>
                </a:lnTo>
                <a:lnTo>
                  <a:pt x="219" y="120"/>
                </a:lnTo>
                <a:lnTo>
                  <a:pt x="259" y="81"/>
                </a:lnTo>
                <a:lnTo>
                  <a:pt x="296" y="39"/>
                </a:lnTo>
                <a:lnTo>
                  <a:pt x="311" y="17"/>
                </a:lnTo>
                <a:lnTo>
                  <a:pt x="286" y="8"/>
                </a:lnTo>
                <a:lnTo>
                  <a:pt x="237" y="3"/>
                </a:lnTo>
                <a:lnTo>
                  <a:pt x="187" y="0"/>
                </a:lnTo>
                <a:lnTo>
                  <a:pt x="165" y="3"/>
                </a:lnTo>
                <a:lnTo>
                  <a:pt x="165" y="14"/>
                </a:lnTo>
                <a:lnTo>
                  <a:pt x="168" y="24"/>
                </a:lnTo>
                <a:lnTo>
                  <a:pt x="172" y="39"/>
                </a:lnTo>
                <a:lnTo>
                  <a:pt x="172" y="57"/>
                </a:lnTo>
                <a:lnTo>
                  <a:pt x="163" y="72"/>
                </a:lnTo>
                <a:lnTo>
                  <a:pt x="152" y="88"/>
                </a:lnTo>
                <a:lnTo>
                  <a:pt x="135" y="98"/>
                </a:lnTo>
                <a:lnTo>
                  <a:pt x="116" y="104"/>
                </a:lnTo>
                <a:lnTo>
                  <a:pt x="89" y="111"/>
                </a:lnTo>
                <a:lnTo>
                  <a:pt x="49" y="120"/>
                </a:lnTo>
                <a:lnTo>
                  <a:pt x="14" y="128"/>
                </a:lnTo>
                <a:lnTo>
                  <a:pt x="0" y="1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5848" name="Freeform 6">
            <a:extLst>
              <a:ext uri="{FF2B5EF4-FFF2-40B4-BE49-F238E27FC236}">
                <a16:creationId xmlns:a16="http://schemas.microsoft.com/office/drawing/2014/main" id="{99426963-1066-4C66-B592-193D1785A41D}"/>
              </a:ext>
            </a:extLst>
          </p:cNvPr>
          <p:cNvSpPr>
            <a:spLocks/>
          </p:cNvSpPr>
          <p:nvPr/>
        </p:nvSpPr>
        <p:spPr bwMode="auto">
          <a:xfrm>
            <a:off x="3244850" y="5245100"/>
            <a:ext cx="400050" cy="211138"/>
          </a:xfrm>
          <a:custGeom>
            <a:avLst/>
            <a:gdLst>
              <a:gd name="T0" fmla="*/ 0 w 252"/>
              <a:gd name="T1" fmla="*/ 2147483646 h 133"/>
              <a:gd name="T2" fmla="*/ 2147483646 w 252"/>
              <a:gd name="T3" fmla="*/ 2147483646 h 133"/>
              <a:gd name="T4" fmla="*/ 2147483646 w 252"/>
              <a:gd name="T5" fmla="*/ 2147483646 h 133"/>
              <a:gd name="T6" fmla="*/ 2147483646 w 252"/>
              <a:gd name="T7" fmla="*/ 2147483646 h 133"/>
              <a:gd name="T8" fmla="*/ 2147483646 w 252"/>
              <a:gd name="T9" fmla="*/ 2147483646 h 133"/>
              <a:gd name="T10" fmla="*/ 2147483646 w 252"/>
              <a:gd name="T11" fmla="*/ 2147483646 h 133"/>
              <a:gd name="T12" fmla="*/ 2147483646 w 252"/>
              <a:gd name="T13" fmla="*/ 2147483646 h 133"/>
              <a:gd name="T14" fmla="*/ 2147483646 w 252"/>
              <a:gd name="T15" fmla="*/ 2147483646 h 133"/>
              <a:gd name="T16" fmla="*/ 2147483646 w 252"/>
              <a:gd name="T17" fmla="*/ 2147483646 h 133"/>
              <a:gd name="T18" fmla="*/ 2147483646 w 252"/>
              <a:gd name="T19" fmla="*/ 2147483646 h 133"/>
              <a:gd name="T20" fmla="*/ 2147483646 w 252"/>
              <a:gd name="T21" fmla="*/ 2147483646 h 133"/>
              <a:gd name="T22" fmla="*/ 2147483646 w 252"/>
              <a:gd name="T23" fmla="*/ 0 h 133"/>
              <a:gd name="T24" fmla="*/ 2147483646 w 252"/>
              <a:gd name="T25" fmla="*/ 2147483646 h 133"/>
              <a:gd name="T26" fmla="*/ 2147483646 w 252"/>
              <a:gd name="T27" fmla="*/ 2147483646 h 133"/>
              <a:gd name="T28" fmla="*/ 2147483646 w 252"/>
              <a:gd name="T29" fmla="*/ 2147483646 h 133"/>
              <a:gd name="T30" fmla="*/ 2147483646 w 252"/>
              <a:gd name="T31" fmla="*/ 2147483646 h 133"/>
              <a:gd name="T32" fmla="*/ 2147483646 w 252"/>
              <a:gd name="T33" fmla="*/ 2147483646 h 133"/>
              <a:gd name="T34" fmla="*/ 2147483646 w 252"/>
              <a:gd name="T35" fmla="*/ 2147483646 h 133"/>
              <a:gd name="T36" fmla="*/ 2147483646 w 252"/>
              <a:gd name="T37" fmla="*/ 2147483646 h 133"/>
              <a:gd name="T38" fmla="*/ 2147483646 w 252"/>
              <a:gd name="T39" fmla="*/ 2147483646 h 133"/>
              <a:gd name="T40" fmla="*/ 2147483646 w 252"/>
              <a:gd name="T41" fmla="*/ 2147483646 h 133"/>
              <a:gd name="T42" fmla="*/ 2147483646 w 252"/>
              <a:gd name="T43" fmla="*/ 2147483646 h 133"/>
              <a:gd name="T44" fmla="*/ 2147483646 w 252"/>
              <a:gd name="T45" fmla="*/ 2147483646 h 133"/>
              <a:gd name="T46" fmla="*/ 2147483646 w 252"/>
              <a:gd name="T47" fmla="*/ 2147483646 h 133"/>
              <a:gd name="T48" fmla="*/ 0 w 252"/>
              <a:gd name="T49" fmla="*/ 2147483646 h 133"/>
              <a:gd name="T50" fmla="*/ 0 w 252"/>
              <a:gd name="T51" fmla="*/ 2147483646 h 13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52"/>
              <a:gd name="T79" fmla="*/ 0 h 133"/>
              <a:gd name="T80" fmla="*/ 252 w 252"/>
              <a:gd name="T81" fmla="*/ 133 h 13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52" h="133">
                <a:moveTo>
                  <a:pt x="0" y="126"/>
                </a:moveTo>
                <a:lnTo>
                  <a:pt x="34" y="130"/>
                </a:lnTo>
                <a:lnTo>
                  <a:pt x="106" y="133"/>
                </a:lnTo>
                <a:lnTo>
                  <a:pt x="180" y="133"/>
                </a:lnTo>
                <a:lnTo>
                  <a:pt x="217" y="130"/>
                </a:lnTo>
                <a:lnTo>
                  <a:pt x="227" y="108"/>
                </a:lnTo>
                <a:lnTo>
                  <a:pt x="239" y="76"/>
                </a:lnTo>
                <a:lnTo>
                  <a:pt x="247" y="44"/>
                </a:lnTo>
                <a:lnTo>
                  <a:pt x="252" y="22"/>
                </a:lnTo>
                <a:lnTo>
                  <a:pt x="239" y="12"/>
                </a:lnTo>
                <a:lnTo>
                  <a:pt x="208" y="4"/>
                </a:lnTo>
                <a:lnTo>
                  <a:pt x="177" y="0"/>
                </a:lnTo>
                <a:lnTo>
                  <a:pt x="161" y="9"/>
                </a:lnTo>
                <a:lnTo>
                  <a:pt x="156" y="26"/>
                </a:lnTo>
                <a:lnTo>
                  <a:pt x="151" y="46"/>
                </a:lnTo>
                <a:lnTo>
                  <a:pt x="145" y="64"/>
                </a:lnTo>
                <a:lnTo>
                  <a:pt x="136" y="78"/>
                </a:lnTo>
                <a:lnTo>
                  <a:pt x="121" y="84"/>
                </a:lnTo>
                <a:lnTo>
                  <a:pt x="101" y="91"/>
                </a:lnTo>
                <a:lnTo>
                  <a:pt x="81" y="96"/>
                </a:lnTo>
                <a:lnTo>
                  <a:pt x="67" y="101"/>
                </a:lnTo>
                <a:lnTo>
                  <a:pt x="49" y="108"/>
                </a:lnTo>
                <a:lnTo>
                  <a:pt x="27" y="116"/>
                </a:lnTo>
                <a:lnTo>
                  <a:pt x="8" y="123"/>
                </a:lnTo>
                <a:lnTo>
                  <a:pt x="0" y="1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5849" name="Freeform 7">
            <a:extLst>
              <a:ext uri="{FF2B5EF4-FFF2-40B4-BE49-F238E27FC236}">
                <a16:creationId xmlns:a16="http://schemas.microsoft.com/office/drawing/2014/main" id="{86175FED-9966-486A-AD63-5B4E6C548DF8}"/>
              </a:ext>
            </a:extLst>
          </p:cNvPr>
          <p:cNvSpPr>
            <a:spLocks/>
          </p:cNvSpPr>
          <p:nvPr/>
        </p:nvSpPr>
        <p:spPr bwMode="auto">
          <a:xfrm>
            <a:off x="4475163" y="5267325"/>
            <a:ext cx="312737" cy="177800"/>
          </a:xfrm>
          <a:custGeom>
            <a:avLst/>
            <a:gdLst>
              <a:gd name="T0" fmla="*/ 0 w 197"/>
              <a:gd name="T1" fmla="*/ 2147483646 h 112"/>
              <a:gd name="T2" fmla="*/ 2147483646 w 197"/>
              <a:gd name="T3" fmla="*/ 2147483646 h 112"/>
              <a:gd name="T4" fmla="*/ 2147483646 w 197"/>
              <a:gd name="T5" fmla="*/ 2147483646 h 112"/>
              <a:gd name="T6" fmla="*/ 2147483646 w 197"/>
              <a:gd name="T7" fmla="*/ 2147483646 h 112"/>
              <a:gd name="T8" fmla="*/ 2147483646 w 197"/>
              <a:gd name="T9" fmla="*/ 2147483646 h 112"/>
              <a:gd name="T10" fmla="*/ 2147483646 w 197"/>
              <a:gd name="T11" fmla="*/ 2147483646 h 112"/>
              <a:gd name="T12" fmla="*/ 2147483646 w 197"/>
              <a:gd name="T13" fmla="*/ 2147483646 h 112"/>
              <a:gd name="T14" fmla="*/ 2147483646 w 197"/>
              <a:gd name="T15" fmla="*/ 2147483646 h 112"/>
              <a:gd name="T16" fmla="*/ 2147483646 w 197"/>
              <a:gd name="T17" fmla="*/ 2147483646 h 112"/>
              <a:gd name="T18" fmla="*/ 2147483646 w 197"/>
              <a:gd name="T19" fmla="*/ 2147483646 h 112"/>
              <a:gd name="T20" fmla="*/ 2147483646 w 197"/>
              <a:gd name="T21" fmla="*/ 2147483646 h 112"/>
              <a:gd name="T22" fmla="*/ 2147483646 w 197"/>
              <a:gd name="T23" fmla="*/ 2147483646 h 112"/>
              <a:gd name="T24" fmla="*/ 2147483646 w 197"/>
              <a:gd name="T25" fmla="*/ 2147483646 h 112"/>
              <a:gd name="T26" fmla="*/ 2147483646 w 197"/>
              <a:gd name="T27" fmla="*/ 2147483646 h 112"/>
              <a:gd name="T28" fmla="*/ 2147483646 w 197"/>
              <a:gd name="T29" fmla="*/ 2147483646 h 112"/>
              <a:gd name="T30" fmla="*/ 2147483646 w 197"/>
              <a:gd name="T31" fmla="*/ 2147483646 h 112"/>
              <a:gd name="T32" fmla="*/ 2147483646 w 197"/>
              <a:gd name="T33" fmla="*/ 2147483646 h 112"/>
              <a:gd name="T34" fmla="*/ 2147483646 w 197"/>
              <a:gd name="T35" fmla="*/ 0 h 112"/>
              <a:gd name="T36" fmla="*/ 2147483646 w 197"/>
              <a:gd name="T37" fmla="*/ 0 h 112"/>
              <a:gd name="T38" fmla="*/ 2147483646 w 197"/>
              <a:gd name="T39" fmla="*/ 2147483646 h 112"/>
              <a:gd name="T40" fmla="*/ 2147483646 w 197"/>
              <a:gd name="T41" fmla="*/ 2147483646 h 112"/>
              <a:gd name="T42" fmla="*/ 2147483646 w 197"/>
              <a:gd name="T43" fmla="*/ 2147483646 h 112"/>
              <a:gd name="T44" fmla="*/ 2147483646 w 197"/>
              <a:gd name="T45" fmla="*/ 2147483646 h 112"/>
              <a:gd name="T46" fmla="*/ 2147483646 w 197"/>
              <a:gd name="T47" fmla="*/ 2147483646 h 112"/>
              <a:gd name="T48" fmla="*/ 0 w 197"/>
              <a:gd name="T49" fmla="*/ 2147483646 h 112"/>
              <a:gd name="T50" fmla="*/ 0 w 197"/>
              <a:gd name="T51" fmla="*/ 2147483646 h 11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97"/>
              <a:gd name="T79" fmla="*/ 0 h 112"/>
              <a:gd name="T80" fmla="*/ 197 w 197"/>
              <a:gd name="T81" fmla="*/ 112 h 112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97" h="112">
                <a:moveTo>
                  <a:pt x="0" y="13"/>
                </a:moveTo>
                <a:lnTo>
                  <a:pt x="7" y="28"/>
                </a:lnTo>
                <a:lnTo>
                  <a:pt x="21" y="60"/>
                </a:lnTo>
                <a:lnTo>
                  <a:pt x="37" y="94"/>
                </a:lnTo>
                <a:lnTo>
                  <a:pt x="46" y="112"/>
                </a:lnTo>
                <a:lnTo>
                  <a:pt x="69" y="112"/>
                </a:lnTo>
                <a:lnTo>
                  <a:pt x="115" y="112"/>
                </a:lnTo>
                <a:lnTo>
                  <a:pt x="162" y="109"/>
                </a:lnTo>
                <a:lnTo>
                  <a:pt x="196" y="107"/>
                </a:lnTo>
                <a:lnTo>
                  <a:pt x="197" y="102"/>
                </a:lnTo>
                <a:lnTo>
                  <a:pt x="179" y="97"/>
                </a:lnTo>
                <a:lnTo>
                  <a:pt x="155" y="87"/>
                </a:lnTo>
                <a:lnTo>
                  <a:pt x="138" y="72"/>
                </a:lnTo>
                <a:lnTo>
                  <a:pt x="135" y="49"/>
                </a:lnTo>
                <a:lnTo>
                  <a:pt x="142" y="30"/>
                </a:lnTo>
                <a:lnTo>
                  <a:pt x="153" y="15"/>
                </a:lnTo>
                <a:lnTo>
                  <a:pt x="164" y="5"/>
                </a:lnTo>
                <a:lnTo>
                  <a:pt x="159" y="0"/>
                </a:lnTo>
                <a:lnTo>
                  <a:pt x="145" y="0"/>
                </a:lnTo>
                <a:lnTo>
                  <a:pt x="123" y="1"/>
                </a:lnTo>
                <a:lnTo>
                  <a:pt x="103" y="5"/>
                </a:lnTo>
                <a:lnTo>
                  <a:pt x="74" y="6"/>
                </a:lnTo>
                <a:lnTo>
                  <a:pt x="41" y="8"/>
                </a:lnTo>
                <a:lnTo>
                  <a:pt x="12" y="12"/>
                </a:lnTo>
                <a:lnTo>
                  <a:pt x="0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5850" name="Freeform 8">
            <a:extLst>
              <a:ext uri="{FF2B5EF4-FFF2-40B4-BE49-F238E27FC236}">
                <a16:creationId xmlns:a16="http://schemas.microsoft.com/office/drawing/2014/main" id="{D1991B62-872D-4A3B-9DE6-E4C2E38E6C3B}"/>
              </a:ext>
            </a:extLst>
          </p:cNvPr>
          <p:cNvSpPr>
            <a:spLocks/>
          </p:cNvSpPr>
          <p:nvPr/>
        </p:nvSpPr>
        <p:spPr bwMode="auto">
          <a:xfrm>
            <a:off x="4806950" y="5487988"/>
            <a:ext cx="398463" cy="285750"/>
          </a:xfrm>
          <a:custGeom>
            <a:avLst/>
            <a:gdLst>
              <a:gd name="T0" fmla="*/ 2147483646 w 251"/>
              <a:gd name="T1" fmla="*/ 2147483646 h 180"/>
              <a:gd name="T2" fmla="*/ 2147483646 w 251"/>
              <a:gd name="T3" fmla="*/ 2147483646 h 180"/>
              <a:gd name="T4" fmla="*/ 2147483646 w 251"/>
              <a:gd name="T5" fmla="*/ 2147483646 h 180"/>
              <a:gd name="T6" fmla="*/ 2147483646 w 251"/>
              <a:gd name="T7" fmla="*/ 2147483646 h 180"/>
              <a:gd name="T8" fmla="*/ 2147483646 w 251"/>
              <a:gd name="T9" fmla="*/ 0 h 180"/>
              <a:gd name="T10" fmla="*/ 2147483646 w 251"/>
              <a:gd name="T11" fmla="*/ 2147483646 h 180"/>
              <a:gd name="T12" fmla="*/ 2147483646 w 251"/>
              <a:gd name="T13" fmla="*/ 2147483646 h 180"/>
              <a:gd name="T14" fmla="*/ 2147483646 w 251"/>
              <a:gd name="T15" fmla="*/ 2147483646 h 180"/>
              <a:gd name="T16" fmla="*/ 0 w 251"/>
              <a:gd name="T17" fmla="*/ 2147483646 h 180"/>
              <a:gd name="T18" fmla="*/ 2147483646 w 251"/>
              <a:gd name="T19" fmla="*/ 2147483646 h 180"/>
              <a:gd name="T20" fmla="*/ 2147483646 w 251"/>
              <a:gd name="T21" fmla="*/ 2147483646 h 180"/>
              <a:gd name="T22" fmla="*/ 2147483646 w 251"/>
              <a:gd name="T23" fmla="*/ 2147483646 h 180"/>
              <a:gd name="T24" fmla="*/ 2147483646 w 251"/>
              <a:gd name="T25" fmla="*/ 2147483646 h 180"/>
              <a:gd name="T26" fmla="*/ 2147483646 w 251"/>
              <a:gd name="T27" fmla="*/ 2147483646 h 180"/>
              <a:gd name="T28" fmla="*/ 2147483646 w 251"/>
              <a:gd name="T29" fmla="*/ 2147483646 h 180"/>
              <a:gd name="T30" fmla="*/ 2147483646 w 251"/>
              <a:gd name="T31" fmla="*/ 2147483646 h 180"/>
              <a:gd name="T32" fmla="*/ 2147483646 w 251"/>
              <a:gd name="T33" fmla="*/ 2147483646 h 180"/>
              <a:gd name="T34" fmla="*/ 2147483646 w 251"/>
              <a:gd name="T35" fmla="*/ 2147483646 h 180"/>
              <a:gd name="T36" fmla="*/ 2147483646 w 251"/>
              <a:gd name="T37" fmla="*/ 2147483646 h 180"/>
              <a:gd name="T38" fmla="*/ 2147483646 w 251"/>
              <a:gd name="T39" fmla="*/ 2147483646 h 180"/>
              <a:gd name="T40" fmla="*/ 2147483646 w 251"/>
              <a:gd name="T41" fmla="*/ 2147483646 h 180"/>
              <a:gd name="T42" fmla="*/ 2147483646 w 251"/>
              <a:gd name="T43" fmla="*/ 2147483646 h 180"/>
              <a:gd name="T44" fmla="*/ 2147483646 w 251"/>
              <a:gd name="T45" fmla="*/ 2147483646 h 180"/>
              <a:gd name="T46" fmla="*/ 2147483646 w 251"/>
              <a:gd name="T47" fmla="*/ 2147483646 h 180"/>
              <a:gd name="T48" fmla="*/ 2147483646 w 251"/>
              <a:gd name="T49" fmla="*/ 2147483646 h 180"/>
              <a:gd name="T50" fmla="*/ 2147483646 w 251"/>
              <a:gd name="T51" fmla="*/ 2147483646 h 180"/>
              <a:gd name="T52" fmla="*/ 2147483646 w 251"/>
              <a:gd name="T53" fmla="*/ 2147483646 h 180"/>
              <a:gd name="T54" fmla="*/ 2147483646 w 251"/>
              <a:gd name="T55" fmla="*/ 2147483646 h 180"/>
              <a:gd name="T56" fmla="*/ 2147483646 w 251"/>
              <a:gd name="T57" fmla="*/ 2147483646 h 180"/>
              <a:gd name="T58" fmla="*/ 2147483646 w 251"/>
              <a:gd name="T59" fmla="*/ 2147483646 h 180"/>
              <a:gd name="T60" fmla="*/ 2147483646 w 251"/>
              <a:gd name="T61" fmla="*/ 2147483646 h 180"/>
              <a:gd name="T62" fmla="*/ 2147483646 w 251"/>
              <a:gd name="T63" fmla="*/ 2147483646 h 180"/>
              <a:gd name="T64" fmla="*/ 2147483646 w 251"/>
              <a:gd name="T65" fmla="*/ 2147483646 h 180"/>
              <a:gd name="T66" fmla="*/ 2147483646 w 251"/>
              <a:gd name="T67" fmla="*/ 2147483646 h 180"/>
              <a:gd name="T68" fmla="*/ 2147483646 w 251"/>
              <a:gd name="T69" fmla="*/ 2147483646 h 180"/>
              <a:gd name="T70" fmla="*/ 2147483646 w 251"/>
              <a:gd name="T71" fmla="*/ 2147483646 h 180"/>
              <a:gd name="T72" fmla="*/ 2147483646 w 251"/>
              <a:gd name="T73" fmla="*/ 2147483646 h 180"/>
              <a:gd name="T74" fmla="*/ 2147483646 w 251"/>
              <a:gd name="T75" fmla="*/ 2147483646 h 18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51"/>
              <a:gd name="T115" fmla="*/ 0 h 180"/>
              <a:gd name="T116" fmla="*/ 251 w 251"/>
              <a:gd name="T117" fmla="*/ 180 h 18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51" h="180">
                <a:moveTo>
                  <a:pt x="242" y="37"/>
                </a:moveTo>
                <a:lnTo>
                  <a:pt x="239" y="31"/>
                </a:lnTo>
                <a:lnTo>
                  <a:pt x="232" y="19"/>
                </a:lnTo>
                <a:lnTo>
                  <a:pt x="219" y="4"/>
                </a:lnTo>
                <a:lnTo>
                  <a:pt x="195" y="0"/>
                </a:lnTo>
                <a:lnTo>
                  <a:pt x="148" y="9"/>
                </a:lnTo>
                <a:lnTo>
                  <a:pt x="82" y="31"/>
                </a:lnTo>
                <a:lnTo>
                  <a:pt x="24" y="53"/>
                </a:lnTo>
                <a:lnTo>
                  <a:pt x="0" y="68"/>
                </a:lnTo>
                <a:lnTo>
                  <a:pt x="2" y="86"/>
                </a:lnTo>
                <a:lnTo>
                  <a:pt x="12" y="120"/>
                </a:lnTo>
                <a:lnTo>
                  <a:pt x="20" y="154"/>
                </a:lnTo>
                <a:lnTo>
                  <a:pt x="29" y="172"/>
                </a:lnTo>
                <a:lnTo>
                  <a:pt x="44" y="177"/>
                </a:lnTo>
                <a:lnTo>
                  <a:pt x="72" y="180"/>
                </a:lnTo>
                <a:lnTo>
                  <a:pt x="106" y="179"/>
                </a:lnTo>
                <a:lnTo>
                  <a:pt x="135" y="174"/>
                </a:lnTo>
                <a:lnTo>
                  <a:pt x="163" y="167"/>
                </a:lnTo>
                <a:lnTo>
                  <a:pt x="200" y="162"/>
                </a:lnTo>
                <a:lnTo>
                  <a:pt x="232" y="157"/>
                </a:lnTo>
                <a:lnTo>
                  <a:pt x="251" y="150"/>
                </a:lnTo>
                <a:lnTo>
                  <a:pt x="249" y="142"/>
                </a:lnTo>
                <a:lnTo>
                  <a:pt x="237" y="138"/>
                </a:lnTo>
                <a:lnTo>
                  <a:pt x="219" y="137"/>
                </a:lnTo>
                <a:lnTo>
                  <a:pt x="195" y="137"/>
                </a:lnTo>
                <a:lnTo>
                  <a:pt x="170" y="133"/>
                </a:lnTo>
                <a:lnTo>
                  <a:pt x="148" y="128"/>
                </a:lnTo>
                <a:lnTo>
                  <a:pt x="131" y="115"/>
                </a:lnTo>
                <a:lnTo>
                  <a:pt x="124" y="98"/>
                </a:lnTo>
                <a:lnTo>
                  <a:pt x="126" y="76"/>
                </a:lnTo>
                <a:lnTo>
                  <a:pt x="140" y="61"/>
                </a:lnTo>
                <a:lnTo>
                  <a:pt x="156" y="51"/>
                </a:lnTo>
                <a:lnTo>
                  <a:pt x="177" y="44"/>
                </a:lnTo>
                <a:lnTo>
                  <a:pt x="195" y="39"/>
                </a:lnTo>
                <a:lnTo>
                  <a:pt x="217" y="37"/>
                </a:lnTo>
                <a:lnTo>
                  <a:pt x="234" y="37"/>
                </a:lnTo>
                <a:lnTo>
                  <a:pt x="242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5851" name="Freeform 9">
            <a:extLst>
              <a:ext uri="{FF2B5EF4-FFF2-40B4-BE49-F238E27FC236}">
                <a16:creationId xmlns:a16="http://schemas.microsoft.com/office/drawing/2014/main" id="{DD0FB189-0223-419A-AB52-EF212B7F5A1A}"/>
              </a:ext>
            </a:extLst>
          </p:cNvPr>
          <p:cNvSpPr>
            <a:spLocks/>
          </p:cNvSpPr>
          <p:nvPr/>
        </p:nvSpPr>
        <p:spPr bwMode="auto">
          <a:xfrm>
            <a:off x="5156200" y="5807075"/>
            <a:ext cx="503238" cy="261938"/>
          </a:xfrm>
          <a:custGeom>
            <a:avLst/>
            <a:gdLst>
              <a:gd name="T0" fmla="*/ 2147483646 w 317"/>
              <a:gd name="T1" fmla="*/ 0 h 164"/>
              <a:gd name="T2" fmla="*/ 2147483646 w 317"/>
              <a:gd name="T3" fmla="*/ 2147483646 h 164"/>
              <a:gd name="T4" fmla="*/ 2147483646 w 317"/>
              <a:gd name="T5" fmla="*/ 2147483646 h 164"/>
              <a:gd name="T6" fmla="*/ 2147483646 w 317"/>
              <a:gd name="T7" fmla="*/ 2147483646 h 164"/>
              <a:gd name="T8" fmla="*/ 0 w 317"/>
              <a:gd name="T9" fmla="*/ 2147483646 h 164"/>
              <a:gd name="T10" fmla="*/ 2147483646 w 317"/>
              <a:gd name="T11" fmla="*/ 2147483646 h 164"/>
              <a:gd name="T12" fmla="*/ 2147483646 w 317"/>
              <a:gd name="T13" fmla="*/ 2147483646 h 164"/>
              <a:gd name="T14" fmla="*/ 2147483646 w 317"/>
              <a:gd name="T15" fmla="*/ 2147483646 h 164"/>
              <a:gd name="T16" fmla="*/ 2147483646 w 317"/>
              <a:gd name="T17" fmla="*/ 2147483646 h 164"/>
              <a:gd name="T18" fmla="*/ 2147483646 w 317"/>
              <a:gd name="T19" fmla="*/ 2147483646 h 164"/>
              <a:gd name="T20" fmla="*/ 2147483646 w 317"/>
              <a:gd name="T21" fmla="*/ 2147483646 h 164"/>
              <a:gd name="T22" fmla="*/ 2147483646 w 317"/>
              <a:gd name="T23" fmla="*/ 2147483646 h 164"/>
              <a:gd name="T24" fmla="*/ 2147483646 w 317"/>
              <a:gd name="T25" fmla="*/ 2147483646 h 164"/>
              <a:gd name="T26" fmla="*/ 2147483646 w 317"/>
              <a:gd name="T27" fmla="*/ 2147483646 h 164"/>
              <a:gd name="T28" fmla="*/ 2147483646 w 317"/>
              <a:gd name="T29" fmla="*/ 2147483646 h 164"/>
              <a:gd name="T30" fmla="*/ 2147483646 w 317"/>
              <a:gd name="T31" fmla="*/ 2147483646 h 164"/>
              <a:gd name="T32" fmla="*/ 2147483646 w 317"/>
              <a:gd name="T33" fmla="*/ 2147483646 h 164"/>
              <a:gd name="T34" fmla="*/ 2147483646 w 317"/>
              <a:gd name="T35" fmla="*/ 2147483646 h 164"/>
              <a:gd name="T36" fmla="*/ 2147483646 w 317"/>
              <a:gd name="T37" fmla="*/ 2147483646 h 164"/>
              <a:gd name="T38" fmla="*/ 2147483646 w 317"/>
              <a:gd name="T39" fmla="*/ 2147483646 h 164"/>
              <a:gd name="T40" fmla="*/ 2147483646 w 317"/>
              <a:gd name="T41" fmla="*/ 2147483646 h 164"/>
              <a:gd name="T42" fmla="*/ 2147483646 w 317"/>
              <a:gd name="T43" fmla="*/ 2147483646 h 164"/>
              <a:gd name="T44" fmla="*/ 2147483646 w 317"/>
              <a:gd name="T45" fmla="*/ 2147483646 h 164"/>
              <a:gd name="T46" fmla="*/ 2147483646 w 317"/>
              <a:gd name="T47" fmla="*/ 2147483646 h 164"/>
              <a:gd name="T48" fmla="*/ 2147483646 w 317"/>
              <a:gd name="T49" fmla="*/ 2147483646 h 164"/>
              <a:gd name="T50" fmla="*/ 2147483646 w 317"/>
              <a:gd name="T51" fmla="*/ 2147483646 h 164"/>
              <a:gd name="T52" fmla="*/ 2147483646 w 317"/>
              <a:gd name="T53" fmla="*/ 2147483646 h 164"/>
              <a:gd name="T54" fmla="*/ 2147483646 w 317"/>
              <a:gd name="T55" fmla="*/ 2147483646 h 164"/>
              <a:gd name="T56" fmla="*/ 2147483646 w 317"/>
              <a:gd name="T57" fmla="*/ 2147483646 h 164"/>
              <a:gd name="T58" fmla="*/ 2147483646 w 317"/>
              <a:gd name="T59" fmla="*/ 2147483646 h 164"/>
              <a:gd name="T60" fmla="*/ 2147483646 w 317"/>
              <a:gd name="T61" fmla="*/ 2147483646 h 164"/>
              <a:gd name="T62" fmla="*/ 2147483646 w 317"/>
              <a:gd name="T63" fmla="*/ 0 h 164"/>
              <a:gd name="T64" fmla="*/ 2147483646 w 317"/>
              <a:gd name="T65" fmla="*/ 0 h 164"/>
              <a:gd name="T66" fmla="*/ 2147483646 w 317"/>
              <a:gd name="T67" fmla="*/ 0 h 16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17"/>
              <a:gd name="T103" fmla="*/ 0 h 164"/>
              <a:gd name="T104" fmla="*/ 317 w 317"/>
              <a:gd name="T105" fmla="*/ 164 h 164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17" h="164">
                <a:moveTo>
                  <a:pt x="167" y="0"/>
                </a:moveTo>
                <a:lnTo>
                  <a:pt x="140" y="2"/>
                </a:lnTo>
                <a:lnTo>
                  <a:pt x="83" y="12"/>
                </a:lnTo>
                <a:lnTo>
                  <a:pt x="26" y="24"/>
                </a:lnTo>
                <a:lnTo>
                  <a:pt x="0" y="39"/>
                </a:lnTo>
                <a:lnTo>
                  <a:pt x="5" y="64"/>
                </a:lnTo>
                <a:lnTo>
                  <a:pt x="17" y="105"/>
                </a:lnTo>
                <a:lnTo>
                  <a:pt x="31" y="140"/>
                </a:lnTo>
                <a:lnTo>
                  <a:pt x="41" y="164"/>
                </a:lnTo>
                <a:lnTo>
                  <a:pt x="56" y="164"/>
                </a:lnTo>
                <a:lnTo>
                  <a:pt x="86" y="155"/>
                </a:lnTo>
                <a:lnTo>
                  <a:pt x="123" y="143"/>
                </a:lnTo>
                <a:lnTo>
                  <a:pt x="160" y="137"/>
                </a:lnTo>
                <a:lnTo>
                  <a:pt x="202" y="133"/>
                </a:lnTo>
                <a:lnTo>
                  <a:pt x="251" y="127"/>
                </a:lnTo>
                <a:lnTo>
                  <a:pt x="295" y="118"/>
                </a:lnTo>
                <a:lnTo>
                  <a:pt x="315" y="113"/>
                </a:lnTo>
                <a:lnTo>
                  <a:pt x="317" y="105"/>
                </a:lnTo>
                <a:lnTo>
                  <a:pt x="312" y="93"/>
                </a:lnTo>
                <a:lnTo>
                  <a:pt x="303" y="81"/>
                </a:lnTo>
                <a:lnTo>
                  <a:pt x="291" y="76"/>
                </a:lnTo>
                <a:lnTo>
                  <a:pt x="275" y="76"/>
                </a:lnTo>
                <a:lnTo>
                  <a:pt x="253" y="76"/>
                </a:lnTo>
                <a:lnTo>
                  <a:pt x="227" y="73"/>
                </a:lnTo>
                <a:lnTo>
                  <a:pt x="202" y="69"/>
                </a:lnTo>
                <a:lnTo>
                  <a:pt x="180" y="59"/>
                </a:lnTo>
                <a:lnTo>
                  <a:pt x="167" y="46"/>
                </a:lnTo>
                <a:lnTo>
                  <a:pt x="162" y="34"/>
                </a:lnTo>
                <a:lnTo>
                  <a:pt x="165" y="24"/>
                </a:lnTo>
                <a:lnTo>
                  <a:pt x="172" y="15"/>
                </a:lnTo>
                <a:lnTo>
                  <a:pt x="179" y="5"/>
                </a:lnTo>
                <a:lnTo>
                  <a:pt x="177" y="0"/>
                </a:lnTo>
                <a:lnTo>
                  <a:pt x="1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498699" name="AutoShape 11">
            <a:extLst>
              <a:ext uri="{FF2B5EF4-FFF2-40B4-BE49-F238E27FC236}">
                <a16:creationId xmlns:a16="http://schemas.microsoft.com/office/drawing/2014/main" id="{3596A81A-1715-42D1-B57B-9FDA3F76F3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371600"/>
            <a:ext cx="7910513" cy="4846638"/>
          </a:xfrm>
          <a:prstGeom prst="foldedCorner">
            <a:avLst>
              <a:gd name="adj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CN" altLang="en-US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Elephant" pitchFamily="18" charset="0"/>
              </a:rPr>
              <a:t>總</a:t>
            </a:r>
            <a:r>
              <a:rPr lang="zh-TW" altLang="zh-TW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Elephant" pitchFamily="18" charset="0"/>
              </a:rPr>
              <a:t>結</a:t>
            </a:r>
          </a:p>
          <a:p>
            <a:pPr algn="ctr" eaLnBrk="1" hangingPunct="1">
              <a:defRPr/>
            </a:pPr>
            <a:endParaRPr lang="en-US" altLang="zh-TW" sz="2800" b="1" u="sng" dirty="0">
              <a:effectLst>
                <a:outerShdw blurRad="38100" dist="38100" dir="2700000" algn="tl">
                  <a:srgbClr val="FFFFFF"/>
                </a:outerShdw>
              </a:effectLst>
              <a:latin typeface="Elephant" pitchFamily="18" charset="0"/>
            </a:endParaRPr>
          </a:p>
          <a:p>
            <a:pPr algn="ctr" eaLnBrk="1" hangingPunct="1">
              <a:defRPr/>
            </a:pPr>
            <a:endParaRPr lang="en-US" altLang="zh-TW" sz="2800" b="1" i="1" dirty="0">
              <a:latin typeface="華康娃娃體(P)" pitchFamily="2" charset="-120"/>
              <a:ea typeface="華康娃娃體(P)" pitchFamily="2" charset="-120"/>
            </a:endParaRPr>
          </a:p>
          <a:p>
            <a:pPr algn="ctr" eaLnBrk="1" hangingPunct="1">
              <a:defRPr/>
            </a:pPr>
            <a:endParaRPr lang="en-US" altLang="zh-TW" sz="2800" b="1" i="1" dirty="0">
              <a:latin typeface="華康娃娃體(P)" pitchFamily="2" charset="-120"/>
              <a:ea typeface="華康娃娃體(P)" pitchFamily="2" charset="-120"/>
            </a:endParaRPr>
          </a:p>
          <a:p>
            <a:pPr algn="ctr" eaLnBrk="1" hangingPunct="1">
              <a:defRPr/>
            </a:pPr>
            <a:endParaRPr lang="en-US" altLang="zh-TW" sz="2800" b="1" i="1" dirty="0">
              <a:latin typeface="華康娃娃體(P)" pitchFamily="2" charset="-120"/>
              <a:ea typeface="華康娃娃體(P)" pitchFamily="2" charset="-120"/>
            </a:endParaRPr>
          </a:p>
          <a:p>
            <a:pPr algn="ctr" eaLnBrk="1" hangingPunct="1">
              <a:defRPr/>
            </a:pPr>
            <a:endParaRPr lang="en-US" altLang="zh-TW" sz="2800" b="1" i="1" dirty="0">
              <a:latin typeface="華康娃娃體(P)" pitchFamily="2" charset="-120"/>
              <a:ea typeface="華康娃娃體(P)" pitchFamily="2" charset="-120"/>
            </a:endParaRPr>
          </a:p>
          <a:p>
            <a:pPr algn="ctr" eaLnBrk="1" hangingPunct="1">
              <a:defRPr/>
            </a:pPr>
            <a:endParaRPr lang="en-US" altLang="zh-TW" sz="2800" b="1" i="1" dirty="0">
              <a:latin typeface="華康娃娃體(P)" pitchFamily="2" charset="-120"/>
              <a:ea typeface="華康娃娃體(P)" pitchFamily="2" charset="-120"/>
            </a:endParaRPr>
          </a:p>
          <a:p>
            <a:pPr algn="ctr" eaLnBrk="1" hangingPunct="1">
              <a:defRPr/>
            </a:pPr>
            <a:endParaRPr lang="en-US" altLang="zh-TW" sz="2800" b="1" i="1" dirty="0">
              <a:latin typeface="華康娃娃體(P)" pitchFamily="2" charset="-120"/>
              <a:ea typeface="華康娃娃體(P)" pitchFamily="2" charset="-120"/>
            </a:endParaRPr>
          </a:p>
          <a:p>
            <a:pPr algn="ctr" eaLnBrk="1" hangingPunct="1">
              <a:defRPr/>
            </a:pPr>
            <a:endParaRPr lang="en-US" altLang="zh-TW" sz="2800" b="1" i="1" dirty="0">
              <a:latin typeface="華康娃娃體(P)" pitchFamily="2" charset="-120"/>
              <a:ea typeface="華康娃娃體(P)" pitchFamily="2" charset="-120"/>
            </a:endParaRPr>
          </a:p>
        </p:txBody>
      </p:sp>
      <p:graphicFrame>
        <p:nvGraphicFramePr>
          <p:cNvPr id="498750" name="Group 62">
            <a:extLst>
              <a:ext uri="{FF2B5EF4-FFF2-40B4-BE49-F238E27FC236}">
                <a16:creationId xmlns:a16="http://schemas.microsoft.com/office/drawing/2014/main" id="{0E5A99EE-A658-4E43-94FF-79904794C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529251"/>
              </p:ext>
            </p:extLst>
          </p:nvPr>
        </p:nvGraphicFramePr>
        <p:xfrm>
          <a:off x="971550" y="2805113"/>
          <a:ext cx="7007225" cy="2270126"/>
        </p:xfrm>
        <a:graphic>
          <a:graphicData uri="http://schemas.openxmlformats.org/drawingml/2006/table">
            <a:tbl>
              <a:tblPr/>
              <a:tblGrid>
                <a:gridCol w="20702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03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6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8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盈</a:t>
                      </a:r>
                      <a:r>
                        <a:rPr kumimoji="1" lang="zh-TW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利</a:t>
                      </a:r>
                      <a:r>
                        <a:rPr kumimoji="1" lang="zh-TW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能力</a:t>
                      </a:r>
                      <a:endParaRPr kumimoji="1" lang="zh-TW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41" marR="91441" marT="45702" marB="45702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北方有限公司</a:t>
                      </a:r>
                    </a:p>
                  </a:txBody>
                  <a:tcPr marL="91441" marR="91441" marT="45702" marB="45702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南方有限公司</a:t>
                      </a:r>
                    </a:p>
                  </a:txBody>
                  <a:tcPr marL="91441" marR="91441" marT="45702" marB="45702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91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變現能力</a:t>
                      </a:r>
                      <a:endParaRPr kumimoji="1" lang="zh-TW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41" marR="91441" marT="45702" marB="45702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北方有限公司</a:t>
                      </a:r>
                    </a:p>
                  </a:txBody>
                  <a:tcPr marL="91441" marR="91441" marT="45702" marB="45702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南方有限公司</a:t>
                      </a:r>
                    </a:p>
                  </a:txBody>
                  <a:tcPr marL="91441" marR="91441" marT="45702" marB="45702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管理</a:t>
                      </a:r>
                      <a:r>
                        <a:rPr kumimoji="1" lang="zh-TW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效</a:t>
                      </a:r>
                      <a:r>
                        <a:rPr kumimoji="1" lang="zh-TW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能</a:t>
                      </a:r>
                      <a:endParaRPr kumimoji="1" lang="zh-TW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41" marR="91441" marT="45702" marB="45702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北方有限公司</a:t>
                      </a:r>
                    </a:p>
                  </a:txBody>
                  <a:tcPr marL="91441" marR="91441" marT="45702" marB="45702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南方有限公司</a:t>
                      </a:r>
                    </a:p>
                  </a:txBody>
                  <a:tcPr marL="91441" marR="91441" marT="45702" marB="45702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5871" name="Picture 36" descr="Acc_32">
            <a:extLst>
              <a:ext uri="{FF2B5EF4-FFF2-40B4-BE49-F238E27FC236}">
                <a16:creationId xmlns:a16="http://schemas.microsoft.com/office/drawing/2014/main" id="{09002797-581E-4A47-BCC5-73D306A430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838" y="2352675"/>
            <a:ext cx="6318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2" name="Picture 37" descr="Acc_32">
            <a:extLst>
              <a:ext uri="{FF2B5EF4-FFF2-40B4-BE49-F238E27FC236}">
                <a16:creationId xmlns:a16="http://schemas.microsoft.com/office/drawing/2014/main" id="{12C1DDE9-D374-4EFA-AA65-D5BD5CED5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413" y="3359150"/>
            <a:ext cx="6318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3" name="Picture 38" descr="Acc_32">
            <a:extLst>
              <a:ext uri="{FF2B5EF4-FFF2-40B4-BE49-F238E27FC236}">
                <a16:creationId xmlns:a16="http://schemas.microsoft.com/office/drawing/2014/main" id="{A36581EF-1369-4551-BF93-E1253680E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4367213"/>
            <a:ext cx="6318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ate Placeholder 5">
            <a:extLst>
              <a:ext uri="{FF2B5EF4-FFF2-40B4-BE49-F238E27FC236}">
                <a16:creationId xmlns:a16="http://schemas.microsoft.com/office/drawing/2014/main" id="{8F1D01F0-4ECE-4C1A-9B6E-F08812A76C6C}"/>
              </a:ext>
            </a:extLst>
          </p:cNvPr>
          <p:cNvSpPr txBox="1">
            <a:spLocks noGrp="1"/>
          </p:cNvSpPr>
          <p:nvPr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企會財選修部分</a:t>
            </a:r>
            <a:endParaRPr kumimoji="0" lang="en-US" altLang="zh-TW" sz="1000" dirty="0" smtClean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學與教示例</a:t>
            </a:r>
            <a:endParaRPr kumimoji="0" lang="en-US" altLang="zh-TW" sz="1000" dirty="0"/>
          </a:p>
        </p:txBody>
      </p:sp>
      <p:sp>
        <p:nvSpPr>
          <p:cNvPr id="18" name="投影片編號版面配置區 6"/>
          <p:cNvSpPr>
            <a:spLocks noGrp="1"/>
          </p:cNvSpPr>
          <p:nvPr>
            <p:ph type="sldNum" sz="quarter" idx="11"/>
          </p:nvPr>
        </p:nvSpPr>
        <p:spPr>
          <a:xfrm>
            <a:off x="431800" y="6219825"/>
            <a:ext cx="2133600" cy="457200"/>
          </a:xfrm>
        </p:spPr>
        <p:txBody>
          <a:bodyPr/>
          <a:lstStyle/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3">
            <a:extLst>
              <a:ext uri="{FF2B5EF4-FFF2-40B4-BE49-F238E27FC236}">
                <a16:creationId xmlns:a16="http://schemas.microsoft.com/office/drawing/2014/main" id="{A03D4606-49DD-4A10-9B7A-9250BF064E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099934B3-F420-4835-A3B3-DDECE00BD908}" type="slidenum">
              <a:rPr kumimoji="0" lang="en-US" altLang="zh-TW" smtClean="0"/>
              <a:t>15</a:t>
            </a:fld>
            <a:endParaRPr kumimoji="0" lang="en-US" altLang="zh-TW" dirty="0"/>
          </a:p>
        </p:txBody>
      </p:sp>
      <p:sp>
        <p:nvSpPr>
          <p:cNvPr id="37892" name="Rectangle 2">
            <a:extLst>
              <a:ext uri="{FF2B5EF4-FFF2-40B4-BE49-F238E27FC236}">
                <a16:creationId xmlns:a16="http://schemas.microsoft.com/office/drawing/2014/main" id="{78B47A67-EB33-4A88-874E-9CF6BF07CA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0"/>
            <a:ext cx="75438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HK" sz="4200" b="1" u="sng">
              <a:latin typeface="Berlin Sans FB" panose="020E0602020502020306" pitchFamily="34" charset="0"/>
            </a:endParaRPr>
          </a:p>
        </p:txBody>
      </p:sp>
      <p:sp>
        <p:nvSpPr>
          <p:cNvPr id="37893" name="Rectangle 3">
            <a:extLst>
              <a:ext uri="{FF2B5EF4-FFF2-40B4-BE49-F238E27FC236}">
                <a16:creationId xmlns:a16="http://schemas.microsoft.com/office/drawing/2014/main" id="{6FB0769A-CEB6-4F3F-9155-EE0DDD689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30194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HK" sz="1800"/>
          </a:p>
        </p:txBody>
      </p:sp>
      <p:sp>
        <p:nvSpPr>
          <p:cNvPr id="476165" name="Text Box 5">
            <a:extLst>
              <a:ext uri="{FF2B5EF4-FFF2-40B4-BE49-F238E27FC236}">
                <a16:creationId xmlns:a16="http://schemas.microsoft.com/office/drawing/2014/main" id="{78DCDC52-A5C8-40AE-A2CF-E6C4211412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1752600"/>
            <a:ext cx="7797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TW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'比率</a:t>
            </a:r>
            <a:r>
              <a:rPr lang="zh-TW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rPr>
              <a:t>分析是評估財務表現的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rPr>
              <a:t>一個</a:t>
            </a:r>
            <a:r>
              <a:rPr lang="zh-TW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rPr>
              <a:t>好方法！</a:t>
            </a:r>
            <a:r>
              <a:rPr lang="zh-TW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'</a:t>
            </a:r>
            <a:endParaRPr lang="en-US" altLang="zh-TW" sz="3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476168" name="Rectangle 8">
            <a:extLst>
              <a:ext uri="{FF2B5EF4-FFF2-40B4-BE49-F238E27FC236}">
                <a16:creationId xmlns:a16="http://schemas.microsoft.com/office/drawing/2014/main" id="{D7BDC6BA-1A29-4D98-9E89-08046FDE7E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277813"/>
            <a:ext cx="7543800" cy="1295400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zh-TW" dirty="0"/>
              <a:t>活動四：</a:t>
            </a:r>
            <a:r>
              <a:rPr lang="zh-TW" altLang="zh-TW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TW" altLang="zh-TW" dirty="0"/>
              <a:t>辯論</a:t>
            </a:r>
            <a:r>
              <a:rPr lang="en-US" altLang="zh-TW" dirty="0"/>
              <a:t/>
            </a:r>
            <a:br>
              <a:rPr lang="en-US" altLang="zh-TW" dirty="0"/>
            </a:br>
            <a:endParaRPr lang="en-US" altLang="zh-TW" dirty="0"/>
          </a:p>
        </p:txBody>
      </p:sp>
      <p:pic>
        <p:nvPicPr>
          <p:cNvPr id="37896" name="Picture 11" descr="A-debate">
            <a:extLst>
              <a:ext uri="{FF2B5EF4-FFF2-40B4-BE49-F238E27FC236}">
                <a16:creationId xmlns:a16="http://schemas.microsoft.com/office/drawing/2014/main" id="{8ABFB8F8-677F-42FC-9119-7367198FA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698875"/>
            <a:ext cx="333057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ate Placeholder 5">
            <a:extLst>
              <a:ext uri="{FF2B5EF4-FFF2-40B4-BE49-F238E27FC236}">
                <a16:creationId xmlns:a16="http://schemas.microsoft.com/office/drawing/2014/main" id="{8F1D01F0-4ECE-4C1A-9B6E-F08812A76C6C}"/>
              </a:ext>
            </a:extLst>
          </p:cNvPr>
          <p:cNvSpPr txBox="1">
            <a:spLocks noGrp="1"/>
          </p:cNvSpPr>
          <p:nvPr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企會財選修部分</a:t>
            </a:r>
            <a:endParaRPr kumimoji="0" lang="en-US" altLang="zh-TW" sz="1000" dirty="0" smtClean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學與教示例</a:t>
            </a:r>
            <a:endParaRPr kumimoji="0" lang="en-US" altLang="zh-TW" sz="1000" dirty="0"/>
          </a:p>
        </p:txBody>
      </p:sp>
      <p:sp>
        <p:nvSpPr>
          <p:cNvPr id="10" name="投影片編號版面配置區 6"/>
          <p:cNvSpPr>
            <a:spLocks noGrp="1"/>
          </p:cNvSpPr>
          <p:nvPr>
            <p:ph type="sldNum" sz="quarter" idx="11"/>
          </p:nvPr>
        </p:nvSpPr>
        <p:spPr>
          <a:xfrm>
            <a:off x="431800" y="6219825"/>
            <a:ext cx="2133600" cy="457200"/>
          </a:xfrm>
        </p:spPr>
        <p:txBody>
          <a:bodyPr/>
          <a:lstStyle/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oter Placeholder 4">
            <a:extLst>
              <a:ext uri="{FF2B5EF4-FFF2-40B4-BE49-F238E27FC236}">
                <a16:creationId xmlns:a16="http://schemas.microsoft.com/office/drawing/2014/main" id="{536C1F2A-DC42-490C-9753-4487E6CA7DE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C5917EE8-BC6C-4915-ADA8-EF78A0E1ED36}" type="slidenum">
              <a:rPr kumimoji="0" lang="en-US" altLang="zh-TW" smtClean="0"/>
              <a:t>16</a:t>
            </a:fld>
            <a:endParaRPr kumimoji="0" lang="en-US" altLang="zh-TW" dirty="0"/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2CFA67B6-8707-48F8-8CF1-F6971CF92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675" y="368300"/>
            <a:ext cx="75438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3800" b="1">
                <a:solidFill>
                  <a:schemeClr val="tx2"/>
                </a:solidFill>
              </a:rPr>
              <a:t>活動四：辯論</a:t>
            </a:r>
          </a:p>
        </p:txBody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4D4B0F36-BEEB-45C9-9988-41AB2B139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30194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HK" sz="1800"/>
          </a:p>
        </p:txBody>
      </p:sp>
      <p:sp>
        <p:nvSpPr>
          <p:cNvPr id="478213" name="Text Box 5">
            <a:extLst>
              <a:ext uri="{FF2B5EF4-FFF2-40B4-BE49-F238E27FC236}">
                <a16:creationId xmlns:a16="http://schemas.microsoft.com/office/drawing/2014/main" id="{CA650033-1085-46E1-A4A2-B9DE8472B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752600"/>
            <a:ext cx="77429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TW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'比率</a:t>
            </a:r>
            <a:r>
              <a:rPr lang="zh-TW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rPr>
              <a:t>分析是評估財務表現的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rPr>
              <a:t>一個</a:t>
            </a:r>
            <a:r>
              <a:rPr lang="zh-TW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rPr>
              <a:t>好方法！</a:t>
            </a:r>
            <a:r>
              <a:rPr lang="zh-TW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'</a:t>
            </a:r>
            <a:endParaRPr lang="en-US" altLang="zh-TW" sz="3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39942" name="WordArt 6" descr="紙袋">
            <a:extLst>
              <a:ext uri="{FF2B5EF4-FFF2-40B4-BE49-F238E27FC236}">
                <a16:creationId xmlns:a16="http://schemas.microsoft.com/office/drawing/2014/main" id="{ECCF2931-7742-4363-8F79-29944243B5D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757863" y="4059238"/>
            <a:ext cx="1693862" cy="855662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華康娃娃體"/>
              </a:rPr>
              <a:t>支持</a:t>
            </a:r>
            <a:endParaRPr lang="zh-HK" altLang="en-US" sz="36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華康娃娃體"/>
            </a:endParaRPr>
          </a:p>
        </p:txBody>
      </p:sp>
      <p:pic>
        <p:nvPicPr>
          <p:cNvPr id="39943" name="Picture 11" descr="A-debate">
            <a:extLst>
              <a:ext uri="{FF2B5EF4-FFF2-40B4-BE49-F238E27FC236}">
                <a16:creationId xmlns:a16="http://schemas.microsoft.com/office/drawing/2014/main" id="{3A5A5B2E-F634-4659-8B01-C6C07F2C4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519488"/>
            <a:ext cx="333057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ate Placeholder 5">
            <a:extLst>
              <a:ext uri="{FF2B5EF4-FFF2-40B4-BE49-F238E27FC236}">
                <a16:creationId xmlns:a16="http://schemas.microsoft.com/office/drawing/2014/main" id="{8F1D01F0-4ECE-4C1A-9B6E-F08812A76C6C}"/>
              </a:ext>
            </a:extLst>
          </p:cNvPr>
          <p:cNvSpPr txBox="1">
            <a:spLocks noGrp="1"/>
          </p:cNvSpPr>
          <p:nvPr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企會財選修部分</a:t>
            </a:r>
            <a:endParaRPr kumimoji="0" lang="en-US" altLang="zh-TW" sz="1000" dirty="0" smtClean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學與教示例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oter Placeholder 4">
            <a:extLst>
              <a:ext uri="{FF2B5EF4-FFF2-40B4-BE49-F238E27FC236}">
                <a16:creationId xmlns:a16="http://schemas.microsoft.com/office/drawing/2014/main" id="{83BAB63E-E442-4F14-A934-20D0B5D207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C72FD609-35BC-465B-B200-133378715E9A}" type="slidenum">
              <a:rPr kumimoji="0" lang="en-US" altLang="zh-TW" smtClean="0"/>
              <a:t>17</a:t>
            </a:fld>
            <a:endParaRPr kumimoji="0" lang="en-US" altLang="zh-TW" dirty="0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0689FEFF-CBA7-4DED-88C2-D657624F4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30194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HK" sz="1800"/>
          </a:p>
        </p:txBody>
      </p:sp>
      <p:sp>
        <p:nvSpPr>
          <p:cNvPr id="480261" name="Text Box 5">
            <a:extLst>
              <a:ext uri="{FF2B5EF4-FFF2-40B4-BE49-F238E27FC236}">
                <a16:creationId xmlns:a16="http://schemas.microsoft.com/office/drawing/2014/main" id="{5219A1CB-E4F6-4EEB-93C0-291F5DEE7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752600"/>
            <a:ext cx="78329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TW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'比率</a:t>
            </a:r>
            <a:r>
              <a:rPr lang="zh-TW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rPr>
              <a:t>分析是評估財務表現的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rPr>
              <a:t>一個</a:t>
            </a:r>
            <a:r>
              <a:rPr lang="zh-TW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rPr>
              <a:t>好方法！</a:t>
            </a:r>
            <a:r>
              <a:rPr lang="zh-TW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'</a:t>
            </a:r>
            <a:endParaRPr lang="en-US" altLang="zh-TW" sz="3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41989" name="WordArt 6">
            <a:extLst>
              <a:ext uri="{FF2B5EF4-FFF2-40B4-BE49-F238E27FC236}">
                <a16:creationId xmlns:a16="http://schemas.microsoft.com/office/drawing/2014/main" id="{F450731B-64C8-4E32-8207-52103E67063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81063" y="3879850"/>
            <a:ext cx="3060700" cy="1530350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pPr algn="ctr"/>
            <a:r>
              <a:rPr lang="zh-TW" altLang="zh-HK" sz="3600" b="1" kern="10">
                <a:ln w="9525">
                  <a:solidFill>
                    <a:srgbClr val="CCFF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華康娃娃體"/>
              </a:rPr>
              <a:t>反對</a:t>
            </a:r>
            <a:endParaRPr lang="zh-HK" altLang="en-US" sz="3600" b="1" kern="10">
              <a:ln w="9525">
                <a:solidFill>
                  <a:srgbClr val="CCFFFF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華康娃娃體"/>
            </a:endParaRPr>
          </a:p>
        </p:txBody>
      </p:sp>
      <p:sp>
        <p:nvSpPr>
          <p:cNvPr id="41990" name="Rectangle 7">
            <a:extLst>
              <a:ext uri="{FF2B5EF4-FFF2-40B4-BE49-F238E27FC236}">
                <a16:creationId xmlns:a16="http://schemas.microsoft.com/office/drawing/2014/main" id="{EFFD6EC9-A101-41B3-9C4E-C8A911173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675" y="368300"/>
            <a:ext cx="75438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3800" b="1">
                <a:solidFill>
                  <a:schemeClr val="tx2"/>
                </a:solidFill>
              </a:rPr>
              <a:t>活動四：辯論</a:t>
            </a:r>
          </a:p>
        </p:txBody>
      </p:sp>
      <p:pic>
        <p:nvPicPr>
          <p:cNvPr id="41991" name="Picture 11" descr="A-debate">
            <a:extLst>
              <a:ext uri="{FF2B5EF4-FFF2-40B4-BE49-F238E27FC236}">
                <a16:creationId xmlns:a16="http://schemas.microsoft.com/office/drawing/2014/main" id="{8F8E0D9A-621F-4616-90E6-AE3258BB22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75" y="3698875"/>
            <a:ext cx="333057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ate Placeholder 5">
            <a:extLst>
              <a:ext uri="{FF2B5EF4-FFF2-40B4-BE49-F238E27FC236}">
                <a16:creationId xmlns:a16="http://schemas.microsoft.com/office/drawing/2014/main" id="{8F1D01F0-4ECE-4C1A-9B6E-F08812A76C6C}"/>
              </a:ext>
            </a:extLst>
          </p:cNvPr>
          <p:cNvSpPr txBox="1">
            <a:spLocks noGrp="1"/>
          </p:cNvSpPr>
          <p:nvPr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企會財選修部分</a:t>
            </a:r>
            <a:endParaRPr kumimoji="0" lang="en-US" altLang="zh-TW" sz="1000" dirty="0" smtClean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學與教示例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4">
            <a:extLst>
              <a:ext uri="{FF2B5EF4-FFF2-40B4-BE49-F238E27FC236}">
                <a16:creationId xmlns:a16="http://schemas.microsoft.com/office/drawing/2014/main" id="{68A0EA4B-B3B5-475B-AC30-6BEB189FF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422DAC04-A479-4BFE-B70D-D135EF6A5CFC}" type="slidenum">
              <a:rPr kumimoji="0" lang="en-US" altLang="zh-TW" smtClean="0"/>
              <a:t>18</a:t>
            </a:fld>
            <a:endParaRPr kumimoji="0" lang="en-US" altLang="zh-TW" dirty="0"/>
          </a:p>
        </p:txBody>
      </p:sp>
      <p:sp>
        <p:nvSpPr>
          <p:cNvPr id="44035" name="Rectangle 9">
            <a:extLst>
              <a:ext uri="{FF2B5EF4-FFF2-40B4-BE49-F238E27FC236}">
                <a16:creationId xmlns:a16="http://schemas.microsoft.com/office/drawing/2014/main" id="{D8E54E52-990C-43FE-A2B4-0A5241A230C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68288"/>
            <a:ext cx="7354888" cy="1295400"/>
          </a:xfrm>
        </p:spPr>
        <p:txBody>
          <a:bodyPr/>
          <a:lstStyle/>
          <a:p>
            <a:pPr algn="ctr"/>
            <a:r>
              <a:rPr lang="zh-TW" altLang="zh-TW" dirty="0" smtClean="0"/>
              <a:t>第</a:t>
            </a:r>
            <a:r>
              <a:rPr lang="zh-TW" altLang="en-US" dirty="0" smtClean="0"/>
              <a:t>二</a:t>
            </a:r>
            <a:r>
              <a:rPr lang="zh-TW" altLang="zh-TW" dirty="0" smtClean="0"/>
              <a:t>課</a:t>
            </a:r>
            <a:r>
              <a:rPr lang="zh-CN" altLang="en-US" dirty="0" smtClean="0"/>
              <a:t>節</a:t>
            </a:r>
            <a:r>
              <a:rPr lang="zh-TW" altLang="en-US" dirty="0" smtClean="0"/>
              <a:t>的</a:t>
            </a:r>
            <a:r>
              <a:rPr lang="zh-TW" altLang="zh-TW" dirty="0" smtClean="0"/>
              <a:t>總結</a:t>
            </a:r>
            <a:endParaRPr lang="zh-TW" altLang="zh-TW" dirty="0"/>
          </a:p>
        </p:txBody>
      </p:sp>
      <p:sp>
        <p:nvSpPr>
          <p:cNvPr id="44036" name="Rectangle 10">
            <a:extLst>
              <a:ext uri="{FF2B5EF4-FFF2-40B4-BE49-F238E27FC236}">
                <a16:creationId xmlns:a16="http://schemas.microsoft.com/office/drawing/2014/main" id="{2E35CF3B-D2C6-4DF9-B395-671982D5D97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TW" altLang="en-US" sz="2800" dirty="0"/>
              <a:t>比率分析有好處亦有限制。</a:t>
            </a:r>
            <a:endParaRPr lang="en-US" altLang="zh-TW" sz="2800" dirty="0"/>
          </a:p>
          <a:p>
            <a:pPr eaLnBrk="1" hangingPunct="1"/>
            <a:r>
              <a:rPr lang="zh-TW" altLang="en-US" sz="2800" dirty="0" smtClean="0"/>
              <a:t>可是不</a:t>
            </a:r>
            <a:r>
              <a:rPr lang="zh-TW" altLang="en-US" sz="2800" dirty="0"/>
              <a:t>使用比率便很難比較不同的財務報表，</a:t>
            </a:r>
            <a:r>
              <a:rPr lang="zh-TW" altLang="en-US" sz="2800" dirty="0" smtClean="0"/>
              <a:t>持份者</a:t>
            </a:r>
            <a:r>
              <a:rPr lang="zh-TW" altLang="en-US" sz="2800" dirty="0"/>
              <a:t>亦沒有足夠資料作出決策。</a:t>
            </a:r>
            <a:endParaRPr lang="en-US" altLang="zh-TW" sz="2800" dirty="0"/>
          </a:p>
          <a:p>
            <a:pPr eaLnBrk="1" hangingPunct="1"/>
            <a:r>
              <a:rPr lang="zh-TW" altLang="en-US" sz="2800" dirty="0"/>
              <a:t>利用比率，我們便可詮釋及應用財務報表來滿足使用者的需要。</a:t>
            </a:r>
            <a:endParaRPr lang="en-US" altLang="zh-TW" sz="2800" dirty="0"/>
          </a:p>
          <a:p>
            <a:pPr eaLnBrk="1" hangingPunct="1"/>
            <a:r>
              <a:rPr lang="zh-TW" altLang="en-US" sz="2800" dirty="0" smtClean="0"/>
              <a:t>所以比率</a:t>
            </a:r>
            <a:r>
              <a:rPr lang="zh-TW" altLang="en-US" sz="2800" dirty="0"/>
              <a:t>分析仍然是有效評核公司表現的常用方法</a:t>
            </a:r>
            <a:r>
              <a:rPr lang="zh-TW" altLang="en-US" sz="2800" dirty="0" smtClean="0"/>
              <a:t>。</a:t>
            </a:r>
            <a:endParaRPr lang="zh-TW" altLang="zh-TW" sz="2800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8F1D01F0-4ECE-4C1A-9B6E-F08812A76C6C}"/>
              </a:ext>
            </a:extLst>
          </p:cNvPr>
          <p:cNvSpPr txBox="1">
            <a:spLocks noGrp="1"/>
          </p:cNvSpPr>
          <p:nvPr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企會財選修部分</a:t>
            </a:r>
            <a:endParaRPr kumimoji="0" lang="en-US" altLang="zh-TW" sz="1000" dirty="0" smtClean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學與教示例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4">
            <a:extLst>
              <a:ext uri="{FF2B5EF4-FFF2-40B4-BE49-F238E27FC236}">
                <a16:creationId xmlns:a16="http://schemas.microsoft.com/office/drawing/2014/main" id="{743A20C5-11C2-4F33-AA45-B3B88479AB5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052CA51-FCA1-442E-A7A2-C33A7CB46DC2}" type="slidenum">
              <a:rPr kumimoji="0" lang="en-US" altLang="zh-TW" smtClean="0"/>
              <a:t>19</a:t>
            </a:fld>
            <a:endParaRPr kumimoji="0" lang="en-US" altLang="zh-TW" dirty="0"/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818FBAC1-861A-41A4-A65E-4CF8455D99E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38288"/>
            <a:ext cx="8229600" cy="4411662"/>
          </a:xfrm>
        </p:spPr>
        <p:txBody>
          <a:bodyPr/>
          <a:lstStyle/>
          <a:p>
            <a:endParaRPr lang="zh-TW" altLang="en-US" dirty="0"/>
          </a:p>
          <a:p>
            <a:pPr>
              <a:buFont typeface="Wingdings" panose="05000000000000000000" pitchFamily="2" charset="2"/>
              <a:buNone/>
            </a:pPr>
            <a:endParaRPr lang="zh-TW" altLang="en-US" dirty="0"/>
          </a:p>
          <a:p>
            <a:endParaRPr lang="zh-TW" altLang="en-US" dirty="0"/>
          </a:p>
          <a:p>
            <a:pPr algn="ctr">
              <a:buFont typeface="Wingdings" panose="05000000000000000000" pitchFamily="2" charset="2"/>
              <a:buNone/>
            </a:pPr>
            <a:r>
              <a:rPr lang="zh-CN" altLang="en-US" sz="4800" b="1" dirty="0"/>
              <a:t>完</a:t>
            </a:r>
            <a:r>
              <a:rPr lang="zh-TW" altLang="zh-TW" sz="4800" b="1" dirty="0"/>
              <a:t>結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8F1D01F0-4ECE-4C1A-9B6E-F08812A76C6C}"/>
              </a:ext>
            </a:extLst>
          </p:cNvPr>
          <p:cNvSpPr txBox="1">
            <a:spLocks noGrp="1"/>
          </p:cNvSpPr>
          <p:nvPr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企會財選修部分</a:t>
            </a:r>
            <a:endParaRPr kumimoji="0" lang="en-US" altLang="zh-TW" sz="1000" dirty="0" smtClean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學與教示例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4">
            <a:extLst>
              <a:ext uri="{FF2B5EF4-FFF2-40B4-BE49-F238E27FC236}">
                <a16:creationId xmlns:a16="http://schemas.microsoft.com/office/drawing/2014/main" id="{8639A7FA-63B6-4C5E-A4FA-97E36CCE035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025F7E02-8D0C-49ED-B29D-41ABA33E0561}" type="slidenum">
              <a:rPr kumimoji="0" lang="en-US" altLang="zh-TW" smtClean="0"/>
              <a:t>2</a:t>
            </a:fld>
            <a:endParaRPr kumimoji="0" lang="en-US" altLang="zh-TW" dirty="0"/>
          </a:p>
        </p:txBody>
      </p:sp>
      <p:sp>
        <p:nvSpPr>
          <p:cNvPr id="11268" name="Rectangle 6">
            <a:extLst>
              <a:ext uri="{FF2B5EF4-FFF2-40B4-BE49-F238E27FC236}">
                <a16:creationId xmlns:a16="http://schemas.microsoft.com/office/drawing/2014/main" id="{924F54D3-5369-4E5E-BB7F-CA8D8B97A8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42875"/>
            <a:ext cx="7543800" cy="765175"/>
          </a:xfrm>
        </p:spPr>
        <p:txBody>
          <a:bodyPr/>
          <a:lstStyle/>
          <a:p>
            <a:pPr eaLnBrk="1" hangingPunct="1"/>
            <a:r>
              <a:rPr lang="zh-TW" altLang="zh-TW" smtClean="0"/>
              <a:t>會計比率</a:t>
            </a:r>
            <a:endParaRPr lang="zh-TW" altLang="zh-TW" dirty="0"/>
          </a:p>
        </p:txBody>
      </p:sp>
      <p:pic>
        <p:nvPicPr>
          <p:cNvPr id="10" name="圖片 9"/>
          <p:cNvPicPr/>
          <p:nvPr/>
        </p:nvPicPr>
        <p:blipFill rotWithShape="1">
          <a:blip r:embed="rId3"/>
          <a:srcRect l="42800" t="18539" r="31987" b="68095"/>
          <a:stretch/>
        </p:blipFill>
        <p:spPr bwMode="auto">
          <a:xfrm>
            <a:off x="701484" y="1538748"/>
            <a:ext cx="7299516" cy="2562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圖片 10"/>
          <p:cNvPicPr/>
          <p:nvPr/>
        </p:nvPicPr>
        <p:blipFill rotWithShape="1">
          <a:blip r:embed="rId3"/>
          <a:srcRect l="52996" t="32826" r="31987" b="60071"/>
          <a:stretch/>
        </p:blipFill>
        <p:spPr bwMode="auto">
          <a:xfrm>
            <a:off x="3761892" y="4329120"/>
            <a:ext cx="3870516" cy="12601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4">
            <a:extLst>
              <a:ext uri="{FF2B5EF4-FFF2-40B4-BE49-F238E27FC236}">
                <a16:creationId xmlns:a16="http://schemas.microsoft.com/office/drawing/2014/main" id="{23C75EA9-34AE-46F0-ADBC-460B7ED353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19BA2928-0753-4867-8FA0-F1EA52D0F150}" type="slidenum">
              <a:rPr kumimoji="0" lang="en-US" altLang="zh-TW" smtClean="0"/>
              <a:t>3</a:t>
            </a:fld>
            <a:endParaRPr kumimoji="0" lang="en-US" altLang="zh-TW" dirty="0"/>
          </a:p>
        </p:txBody>
      </p:sp>
      <p:sp>
        <p:nvSpPr>
          <p:cNvPr id="13316" name="Rectangle 6">
            <a:extLst>
              <a:ext uri="{FF2B5EF4-FFF2-40B4-BE49-F238E27FC236}">
                <a16:creationId xmlns:a16="http://schemas.microsoft.com/office/drawing/2014/main" id="{F8D32D54-334C-47B5-95B4-7B5CC81F95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42875"/>
            <a:ext cx="7543800" cy="765175"/>
          </a:xfrm>
        </p:spPr>
        <p:txBody>
          <a:bodyPr/>
          <a:lstStyle/>
          <a:p>
            <a:pPr eaLnBrk="1" hangingPunct="1"/>
            <a:r>
              <a:rPr lang="zh-TW" altLang="zh-TW" dirty="0"/>
              <a:t>會計比率</a:t>
            </a:r>
          </a:p>
        </p:txBody>
      </p:sp>
      <p:pic>
        <p:nvPicPr>
          <p:cNvPr id="6" name="圖片 5"/>
          <p:cNvPicPr/>
          <p:nvPr/>
        </p:nvPicPr>
        <p:blipFill rotWithShape="1">
          <a:blip r:embed="rId3"/>
          <a:srcRect l="42950" t="40824" r="38227" b="48863"/>
          <a:stretch/>
        </p:blipFill>
        <p:spPr bwMode="auto">
          <a:xfrm>
            <a:off x="1331568" y="1898796"/>
            <a:ext cx="6390852" cy="20201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>
          <a:xfrm>
            <a:off x="431800" y="6219825"/>
            <a:ext cx="2133600" cy="457200"/>
          </a:xfrm>
        </p:spPr>
        <p:txBody>
          <a:bodyPr/>
          <a:lstStyle/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4">
            <a:extLst>
              <a:ext uri="{FF2B5EF4-FFF2-40B4-BE49-F238E27FC236}">
                <a16:creationId xmlns:a16="http://schemas.microsoft.com/office/drawing/2014/main" id="{0E820C51-7194-40DE-9E65-978729AF8F7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6324AE03-B360-4908-9F10-3FDFD40A3ECD}" type="slidenum">
              <a:rPr kumimoji="0" lang="en-US" altLang="zh-TW" smtClean="0"/>
              <a:t>4</a:t>
            </a:fld>
            <a:endParaRPr kumimoji="0" lang="en-US" altLang="zh-TW" dirty="0"/>
          </a:p>
        </p:txBody>
      </p:sp>
      <p:sp>
        <p:nvSpPr>
          <p:cNvPr id="15364" name="Rectangle 6">
            <a:extLst>
              <a:ext uri="{FF2B5EF4-FFF2-40B4-BE49-F238E27FC236}">
                <a16:creationId xmlns:a16="http://schemas.microsoft.com/office/drawing/2014/main" id="{075AF6DE-8954-438E-B1C1-0926B01341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42875"/>
            <a:ext cx="7543800" cy="765175"/>
          </a:xfrm>
        </p:spPr>
        <p:txBody>
          <a:bodyPr/>
          <a:lstStyle/>
          <a:p>
            <a:pPr eaLnBrk="1" hangingPunct="1"/>
            <a:r>
              <a:rPr lang="zh-TW" altLang="zh-TW" dirty="0"/>
              <a:t>會計比率</a:t>
            </a:r>
          </a:p>
        </p:txBody>
      </p:sp>
      <p:pic>
        <p:nvPicPr>
          <p:cNvPr id="6" name="圖片 5"/>
          <p:cNvPicPr/>
          <p:nvPr/>
        </p:nvPicPr>
        <p:blipFill rotWithShape="1">
          <a:blip r:embed="rId3"/>
          <a:srcRect l="43739" t="51038" r="34285" b="34638"/>
          <a:stretch/>
        </p:blipFill>
        <p:spPr bwMode="auto">
          <a:xfrm>
            <a:off x="1151544" y="1448736"/>
            <a:ext cx="6300840" cy="26609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>
          <a:xfrm>
            <a:off x="431800" y="6219825"/>
            <a:ext cx="2133600" cy="457200"/>
          </a:xfrm>
        </p:spPr>
        <p:txBody>
          <a:bodyPr/>
          <a:lstStyle/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4">
            <a:extLst>
              <a:ext uri="{FF2B5EF4-FFF2-40B4-BE49-F238E27FC236}">
                <a16:creationId xmlns:a16="http://schemas.microsoft.com/office/drawing/2014/main" id="{B8BA07A7-1440-4C22-8921-A5CD4B03118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288A3B4D-D0D2-4F04-8F70-5751EAA3E7C5}" type="slidenum">
              <a:rPr kumimoji="0" lang="en-US" altLang="zh-TW" smtClean="0"/>
              <a:t>5</a:t>
            </a:fld>
            <a:endParaRPr kumimoji="0" lang="en-US" altLang="zh-TW" dirty="0"/>
          </a:p>
        </p:txBody>
      </p:sp>
      <p:sp>
        <p:nvSpPr>
          <p:cNvPr id="17412" name="Rectangle 6">
            <a:extLst>
              <a:ext uri="{FF2B5EF4-FFF2-40B4-BE49-F238E27FC236}">
                <a16:creationId xmlns:a16="http://schemas.microsoft.com/office/drawing/2014/main" id="{880EDE46-1A0C-4792-A1CB-835961792C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42875"/>
            <a:ext cx="7543800" cy="765175"/>
          </a:xfrm>
        </p:spPr>
        <p:txBody>
          <a:bodyPr/>
          <a:lstStyle/>
          <a:p>
            <a:pPr eaLnBrk="1" hangingPunct="1"/>
            <a:r>
              <a:rPr lang="zh-TW" altLang="zh-TW" dirty="0"/>
              <a:t>會計比率</a:t>
            </a:r>
          </a:p>
        </p:txBody>
      </p:sp>
      <p:pic>
        <p:nvPicPr>
          <p:cNvPr id="6" name="圖片 5"/>
          <p:cNvPicPr/>
          <p:nvPr/>
        </p:nvPicPr>
        <p:blipFill rotWithShape="1">
          <a:blip r:embed="rId3"/>
          <a:srcRect l="43062" t="65061" r="34729" b="16807"/>
          <a:stretch/>
        </p:blipFill>
        <p:spPr bwMode="auto">
          <a:xfrm>
            <a:off x="611472" y="1448736"/>
            <a:ext cx="6197001" cy="30219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>
          <a:xfrm>
            <a:off x="431800" y="6219825"/>
            <a:ext cx="2133600" cy="457200"/>
          </a:xfrm>
        </p:spPr>
        <p:txBody>
          <a:bodyPr/>
          <a:lstStyle/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4">
            <a:extLst>
              <a:ext uri="{FF2B5EF4-FFF2-40B4-BE49-F238E27FC236}">
                <a16:creationId xmlns:a16="http://schemas.microsoft.com/office/drawing/2014/main" id="{9F9E7ABE-B41B-4FFE-A54A-294F25162AE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1F979150-E592-426E-88F9-2C5F76184F28}" type="slidenum">
              <a:rPr kumimoji="0" lang="en-US" altLang="zh-TW" smtClean="0"/>
              <a:t>6</a:t>
            </a:fld>
            <a:endParaRPr kumimoji="0" lang="en-US" altLang="zh-TW" dirty="0"/>
          </a:p>
        </p:txBody>
      </p:sp>
      <p:sp>
        <p:nvSpPr>
          <p:cNvPr id="19459" name="Rectangle 10">
            <a:extLst>
              <a:ext uri="{FF2B5EF4-FFF2-40B4-BE49-F238E27FC236}">
                <a16:creationId xmlns:a16="http://schemas.microsoft.com/office/drawing/2014/main" id="{16CB5F07-0628-49B4-B9D6-A9CA8E74C9D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01675" y="1538288"/>
            <a:ext cx="5645150" cy="1295400"/>
          </a:xfrm>
        </p:spPr>
        <p:txBody>
          <a:bodyPr/>
          <a:lstStyle/>
          <a:p>
            <a:r>
              <a:rPr lang="zh-TW" altLang="zh-TW" dirty="0"/>
              <a:t>活動一：配對</a:t>
            </a:r>
          </a:p>
        </p:txBody>
      </p:sp>
      <p:sp>
        <p:nvSpPr>
          <p:cNvPr id="19460" name="Rectangle 91">
            <a:extLst>
              <a:ext uri="{FF2B5EF4-FFF2-40B4-BE49-F238E27FC236}">
                <a16:creationId xmlns:a16="http://schemas.microsoft.com/office/drawing/2014/main" id="{CE88671A-25AE-42B7-A2DB-A1D6B89B02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1675" y="2978150"/>
            <a:ext cx="6840538" cy="90011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TW" altLang="zh-TW" dirty="0"/>
              <a:t>（參閱學生工作紙</a:t>
            </a:r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頁</a:t>
            </a:r>
            <a:r>
              <a:rPr lang="zh-TW" altLang="zh-TW" dirty="0"/>
              <a:t>）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8F1D01F0-4ECE-4C1A-9B6E-F08812A76C6C}"/>
              </a:ext>
            </a:extLst>
          </p:cNvPr>
          <p:cNvSpPr txBox="1">
            <a:spLocks noGrp="1"/>
          </p:cNvSpPr>
          <p:nvPr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企會財選修部分</a:t>
            </a:r>
            <a:endParaRPr kumimoji="0" lang="en-US" altLang="zh-TW" sz="1000" dirty="0" smtClean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學與教示例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4">
            <a:extLst>
              <a:ext uri="{FF2B5EF4-FFF2-40B4-BE49-F238E27FC236}">
                <a16:creationId xmlns:a16="http://schemas.microsoft.com/office/drawing/2014/main" id="{6D08C3D1-BD61-4D74-A1F6-0B3C71BEDB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AC35BF4-1FAE-4D0B-9A37-0B2BB57EEB09}" type="slidenum">
              <a:rPr kumimoji="0" lang="en-US" altLang="zh-TW" smtClean="0"/>
              <a:t>7</a:t>
            </a:fld>
            <a:endParaRPr kumimoji="0" lang="en-US" altLang="zh-TW" dirty="0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2430EBAD-D0E5-4368-89CF-D4926230A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313" y="908050"/>
            <a:ext cx="6300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2000" dirty="0"/>
              <a:t>將下列</a:t>
            </a:r>
            <a:r>
              <a:rPr lang="zh-CN" altLang="en-US" sz="2000" dirty="0"/>
              <a:t>各</a:t>
            </a:r>
            <a:r>
              <a:rPr lang="zh-TW" altLang="zh-TW" sz="2000" dirty="0"/>
              <a:t>比率與正確的公式配對：</a:t>
            </a:r>
          </a:p>
        </p:txBody>
      </p:sp>
      <p:sp>
        <p:nvSpPr>
          <p:cNvPr id="21509" name="AutoShape 5">
            <a:extLst>
              <a:ext uri="{FF2B5EF4-FFF2-40B4-BE49-F238E27FC236}">
                <a16:creationId xmlns:a16="http://schemas.microsoft.com/office/drawing/2014/main" id="{BF5D3078-7448-4372-B6C7-A76A7E8499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828800"/>
            <a:ext cx="2519363" cy="541338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cap="rnd">
            <a:solidFill>
              <a:srgbClr val="80008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1600">
                <a:latin typeface="Verdana" panose="020B0604030504040204" pitchFamily="34" charset="0"/>
              </a:rPr>
              <a:t>毛利率</a:t>
            </a:r>
          </a:p>
        </p:txBody>
      </p:sp>
      <p:sp>
        <p:nvSpPr>
          <p:cNvPr id="21510" name="AutoShape 6">
            <a:extLst>
              <a:ext uri="{FF2B5EF4-FFF2-40B4-BE49-F238E27FC236}">
                <a16:creationId xmlns:a16="http://schemas.microsoft.com/office/drawing/2014/main" id="{3723149E-EAA9-449C-9F3B-D31CD5F1C0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438400"/>
            <a:ext cx="2519363" cy="541338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cap="rnd">
            <a:solidFill>
              <a:srgbClr val="80008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1600" dirty="0">
                <a:latin typeface="Verdana" panose="020B0604030504040204" pitchFamily="34" charset="0"/>
              </a:rPr>
              <a:t>淨利率</a:t>
            </a:r>
          </a:p>
        </p:txBody>
      </p:sp>
      <p:sp>
        <p:nvSpPr>
          <p:cNvPr id="21511" name="AutoShape 7">
            <a:extLst>
              <a:ext uri="{FF2B5EF4-FFF2-40B4-BE49-F238E27FC236}">
                <a16:creationId xmlns:a16="http://schemas.microsoft.com/office/drawing/2014/main" id="{3E131866-CE22-4195-8B09-D736E640EF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048000"/>
            <a:ext cx="2519363" cy="541338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 cap="rnd">
            <a:solidFill>
              <a:srgbClr val="80008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600" dirty="0">
                <a:latin typeface="Verdana" panose="020B0604030504040204" pitchFamily="34" charset="0"/>
              </a:rPr>
              <a:t>流動比率</a:t>
            </a:r>
            <a:endParaRPr lang="zh-TW" altLang="zh-TW" sz="1600" dirty="0">
              <a:latin typeface="Verdana" panose="020B0604030504040204" pitchFamily="34" charset="0"/>
            </a:endParaRPr>
          </a:p>
        </p:txBody>
      </p:sp>
      <p:sp>
        <p:nvSpPr>
          <p:cNvPr id="21512" name="AutoShape 8">
            <a:extLst>
              <a:ext uri="{FF2B5EF4-FFF2-40B4-BE49-F238E27FC236}">
                <a16:creationId xmlns:a16="http://schemas.microsoft.com/office/drawing/2014/main" id="{7528729A-EAF0-4E7E-A02F-10B79F1EB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657600"/>
            <a:ext cx="2519363" cy="541338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 cap="rnd">
            <a:solidFill>
              <a:srgbClr val="80008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600" dirty="0">
                <a:latin typeface="Verdana" panose="020B0604030504040204" pitchFamily="34" charset="0"/>
              </a:rPr>
              <a:t>速動比率</a:t>
            </a:r>
          </a:p>
        </p:txBody>
      </p:sp>
      <p:sp>
        <p:nvSpPr>
          <p:cNvPr id="21513" name="AutoShape 9">
            <a:extLst>
              <a:ext uri="{FF2B5EF4-FFF2-40B4-BE49-F238E27FC236}">
                <a16:creationId xmlns:a16="http://schemas.microsoft.com/office/drawing/2014/main" id="{49DCB196-0DA6-4270-8D44-A2560C4323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267200"/>
            <a:ext cx="2519363" cy="5413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 cap="rnd">
            <a:solidFill>
              <a:srgbClr val="80008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1600" dirty="0" smtClean="0">
                <a:latin typeface="Verdana" panose="020B0604030504040204" pitchFamily="34" charset="0"/>
              </a:rPr>
              <a:t>存貨</a:t>
            </a:r>
            <a:r>
              <a:rPr lang="zh-TW" altLang="en-US" sz="1600" dirty="0" smtClean="0">
                <a:latin typeface="Verdana" panose="020B0604030504040204" pitchFamily="34" charset="0"/>
              </a:rPr>
              <a:t>周</a:t>
            </a:r>
            <a:r>
              <a:rPr lang="zh-TW" altLang="zh-TW" sz="1600" dirty="0" smtClean="0">
                <a:latin typeface="Verdana" panose="020B0604030504040204" pitchFamily="34" charset="0"/>
              </a:rPr>
              <a:t>轉率</a:t>
            </a:r>
            <a:endParaRPr lang="zh-TW" altLang="zh-TW" sz="1600" dirty="0">
              <a:latin typeface="Verdana" panose="020B0604030504040204" pitchFamily="34" charset="0"/>
            </a:endParaRPr>
          </a:p>
        </p:txBody>
      </p:sp>
      <p:sp>
        <p:nvSpPr>
          <p:cNvPr id="21514" name="AutoShape 10">
            <a:extLst>
              <a:ext uri="{FF2B5EF4-FFF2-40B4-BE49-F238E27FC236}">
                <a16:creationId xmlns:a16="http://schemas.microsoft.com/office/drawing/2014/main" id="{4B9D104D-4E59-493D-8216-87BB5D721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238" y="4876800"/>
            <a:ext cx="2519362" cy="5413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 cap="rnd">
            <a:solidFill>
              <a:srgbClr val="80008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600" dirty="0">
                <a:latin typeface="Verdana" panose="020B0604030504040204" pitchFamily="34" charset="0"/>
              </a:rPr>
              <a:t>賒銷期限</a:t>
            </a:r>
            <a:endParaRPr lang="zh-TW" altLang="zh-TW" sz="900" dirty="0">
              <a:latin typeface="Verdana" panose="020B0604030504040204" pitchFamily="34" charset="0"/>
            </a:endParaRPr>
          </a:p>
        </p:txBody>
      </p:sp>
      <p:sp>
        <p:nvSpPr>
          <p:cNvPr id="21515" name="AutoShape 11">
            <a:extLst>
              <a:ext uri="{FF2B5EF4-FFF2-40B4-BE49-F238E27FC236}">
                <a16:creationId xmlns:a16="http://schemas.microsoft.com/office/drawing/2014/main" id="{44E01D5D-5947-4B52-920B-9CBBA2F2C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486400"/>
            <a:ext cx="2519363" cy="5413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 cap="rnd">
            <a:solidFill>
              <a:srgbClr val="80008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600" dirty="0">
                <a:latin typeface="Verdana" panose="020B0604030504040204" pitchFamily="34" charset="0"/>
              </a:rPr>
              <a:t>賒購期限</a:t>
            </a:r>
            <a:endParaRPr lang="zh-TW" altLang="zh-TW" sz="900" dirty="0">
              <a:latin typeface="Verdana" panose="020B0604030504040204" pitchFamily="34" charset="0"/>
            </a:endParaRPr>
          </a:p>
        </p:txBody>
      </p:sp>
      <p:sp>
        <p:nvSpPr>
          <p:cNvPr id="21516" name="AutoShape 12">
            <a:extLst>
              <a:ext uri="{FF2B5EF4-FFF2-40B4-BE49-F238E27FC236}">
                <a16:creationId xmlns:a16="http://schemas.microsoft.com/office/drawing/2014/main" id="{860C58F8-DA86-4E01-999A-FA67CE43F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238" y="6096000"/>
            <a:ext cx="2519362" cy="5413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 cap="rnd">
            <a:solidFill>
              <a:srgbClr val="80008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400" dirty="0">
                <a:latin typeface="Verdana" panose="020B0604030504040204" pitchFamily="34" charset="0"/>
              </a:rPr>
              <a:t>運</a:t>
            </a:r>
            <a:r>
              <a:rPr lang="zh-TW" altLang="zh-TW" sz="1400" dirty="0">
                <a:latin typeface="Verdana" panose="020B0604030504040204" pitchFamily="34" charset="0"/>
              </a:rPr>
              <a:t>用資本報酬率</a:t>
            </a:r>
          </a:p>
        </p:txBody>
      </p:sp>
      <p:graphicFrame>
        <p:nvGraphicFramePr>
          <p:cNvPr id="21660" name="Group 156">
            <a:extLst>
              <a:ext uri="{FF2B5EF4-FFF2-40B4-BE49-F238E27FC236}">
                <a16:creationId xmlns:a16="http://schemas.microsoft.com/office/drawing/2014/main" id="{B43B664B-6ED8-46AC-885A-992F2B6C2D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41086"/>
              </p:ext>
            </p:extLst>
          </p:nvPr>
        </p:nvGraphicFramePr>
        <p:xfrm>
          <a:off x="5922963" y="1538288"/>
          <a:ext cx="3149600" cy="644525"/>
        </p:xfrm>
        <a:graphic>
          <a:graphicData uri="http://schemas.openxmlformats.org/drawingml/2006/table">
            <a:tbl>
              <a:tblPr/>
              <a:tblGrid>
                <a:gridCol w="2273300">
                  <a:extLst>
                    <a:ext uri="{9D8B030D-6E8A-4147-A177-3AD203B41FA5}">
                      <a16:colId xmlns:a16="http://schemas.microsoft.com/office/drawing/2014/main" val="3230245617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370460519"/>
                    </a:ext>
                  </a:extLst>
                </a:gridCol>
              </a:tblGrid>
              <a:tr h="3397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流動</a:t>
                      </a: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資產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HK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93603"/>
                  </a:ext>
                </a:extLst>
              </a:tr>
              <a:tr h="21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流動負債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909238"/>
                  </a:ext>
                </a:extLst>
              </a:tr>
            </a:tbl>
          </a:graphicData>
        </a:graphic>
      </p:graphicFrame>
      <p:graphicFrame>
        <p:nvGraphicFramePr>
          <p:cNvPr id="21659" name="Group 155">
            <a:extLst>
              <a:ext uri="{FF2B5EF4-FFF2-40B4-BE49-F238E27FC236}">
                <a16:creationId xmlns:a16="http://schemas.microsoft.com/office/drawing/2014/main" id="{2A0B78DA-EC06-4686-9AAB-28EE80FE42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834511"/>
              </p:ext>
            </p:extLst>
          </p:nvPr>
        </p:nvGraphicFramePr>
        <p:xfrm>
          <a:off x="5922963" y="2168525"/>
          <a:ext cx="3149600" cy="1076325"/>
        </p:xfrm>
        <a:graphic>
          <a:graphicData uri="http://schemas.openxmlformats.org/drawingml/2006/table">
            <a:tbl>
              <a:tblPr/>
              <a:tblGrid>
                <a:gridCol w="2246312">
                  <a:extLst>
                    <a:ext uri="{9D8B030D-6E8A-4147-A177-3AD203B41FA5}">
                      <a16:colId xmlns:a16="http://schemas.microsoft.com/office/drawing/2014/main" val="586680667"/>
                    </a:ext>
                  </a:extLst>
                </a:gridCol>
                <a:gridCol w="903288">
                  <a:extLst>
                    <a:ext uri="{9D8B030D-6E8A-4147-A177-3AD203B41FA5}">
                      <a16:colId xmlns:a16="http://schemas.microsoft.com/office/drawing/2014/main" val="2937685153"/>
                    </a:ext>
                  </a:extLst>
                </a:gridCol>
              </a:tblGrid>
              <a:tr h="398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利</a:t>
                      </a:r>
                      <a:r>
                        <a:rPr kumimoji="1" lang="zh-TW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息</a:t>
                      </a:r>
                      <a:r>
                        <a:rPr kumimoji="1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及</a:t>
                      </a:r>
                      <a:r>
                        <a:rPr kumimoji="1" lang="zh-TW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稅前</a:t>
                      </a:r>
                      <a:r>
                        <a:rPr kumimoji="1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淨</a:t>
                      </a:r>
                      <a:r>
                        <a:rPr kumimoji="1" lang="zh-TW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× 100%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8646732"/>
                  </a:ext>
                </a:extLst>
              </a:tr>
              <a:tr h="67786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平均</a:t>
                      </a: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運</a:t>
                      </a: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用資</a:t>
                      </a: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金</a:t>
                      </a:r>
                      <a:endParaRPr kumimoji="1" lang="zh-TW" altLang="zh-TW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5175785"/>
                  </a:ext>
                </a:extLst>
              </a:tr>
            </a:tbl>
          </a:graphicData>
        </a:graphic>
      </p:graphicFrame>
      <p:graphicFrame>
        <p:nvGraphicFramePr>
          <p:cNvPr id="21647" name="Group 143">
            <a:extLst>
              <a:ext uri="{FF2B5EF4-FFF2-40B4-BE49-F238E27FC236}">
                <a16:creationId xmlns:a16="http://schemas.microsoft.com/office/drawing/2014/main" id="{DE7CA5F0-E7EC-45E9-9ED2-33939645B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036708"/>
              </p:ext>
            </p:extLst>
          </p:nvPr>
        </p:nvGraphicFramePr>
        <p:xfrm>
          <a:off x="5922963" y="3035300"/>
          <a:ext cx="3149600" cy="609600"/>
        </p:xfrm>
        <a:graphic>
          <a:graphicData uri="http://schemas.openxmlformats.org/drawingml/2006/table">
            <a:tbl>
              <a:tblPr/>
              <a:tblGrid>
                <a:gridCol w="1889469">
                  <a:extLst>
                    <a:ext uri="{9D8B030D-6E8A-4147-A177-3AD203B41FA5}">
                      <a16:colId xmlns:a16="http://schemas.microsoft.com/office/drawing/2014/main" val="2440810809"/>
                    </a:ext>
                  </a:extLst>
                </a:gridCol>
                <a:gridCol w="1260131">
                  <a:extLst>
                    <a:ext uri="{9D8B030D-6E8A-4147-A177-3AD203B41FA5}">
                      <a16:colId xmlns:a16="http://schemas.microsoft.com/office/drawing/2014/main" val="700003196"/>
                    </a:ext>
                  </a:extLst>
                </a:gridCol>
              </a:tblGrid>
              <a:tr h="21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稅前淨利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× 100%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5857719"/>
                  </a:ext>
                </a:extLst>
              </a:tr>
              <a:tr h="21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銷</a:t>
                      </a: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貨</a:t>
                      </a:r>
                      <a:endParaRPr kumimoji="1" lang="zh-TW" altLang="zh-TW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169080"/>
                  </a:ext>
                </a:extLst>
              </a:tr>
            </a:tbl>
          </a:graphicData>
        </a:graphic>
      </p:graphicFrame>
      <p:graphicFrame>
        <p:nvGraphicFramePr>
          <p:cNvPr id="21662" name="Group 158">
            <a:extLst>
              <a:ext uri="{FF2B5EF4-FFF2-40B4-BE49-F238E27FC236}">
                <a16:creationId xmlns:a16="http://schemas.microsoft.com/office/drawing/2014/main" id="{A7B6B143-0089-4B45-A686-BF10AFD048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368859"/>
              </p:ext>
            </p:extLst>
          </p:nvPr>
        </p:nvGraphicFramePr>
        <p:xfrm>
          <a:off x="5922963" y="3608388"/>
          <a:ext cx="3149600" cy="666750"/>
        </p:xfrm>
        <a:graphic>
          <a:graphicData uri="http://schemas.openxmlformats.org/drawingml/2006/table">
            <a:tbl>
              <a:tblPr/>
              <a:tblGrid>
                <a:gridCol w="2428875">
                  <a:extLst>
                    <a:ext uri="{9D8B030D-6E8A-4147-A177-3AD203B41FA5}">
                      <a16:colId xmlns:a16="http://schemas.microsoft.com/office/drawing/2014/main" val="1689823594"/>
                    </a:ext>
                  </a:extLst>
                </a:gridCol>
                <a:gridCol w="720725">
                  <a:extLst>
                    <a:ext uri="{9D8B030D-6E8A-4147-A177-3AD203B41FA5}">
                      <a16:colId xmlns:a16="http://schemas.microsoft.com/office/drawing/2014/main" val="3102188572"/>
                    </a:ext>
                  </a:extLst>
                </a:gridCol>
              </a:tblGrid>
              <a:tr h="315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平均應收</a:t>
                      </a:r>
                      <a:r>
                        <a:rPr kumimoji="1" lang="zh-CN" alt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貨</a:t>
                      </a:r>
                      <a:r>
                        <a:rPr kumimoji="1" lang="zh-TW" altLang="zh-TW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X </a:t>
                      </a:r>
                      <a:r>
                        <a:rPr kumimoji="1" lang="zh-TW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365</a:t>
                      </a:r>
                      <a:r>
                        <a:rPr kumimoji="1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日</a:t>
                      </a:r>
                      <a:endParaRPr kumimoji="1" lang="zh-TW" altLang="zh-TW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011787"/>
                  </a:ext>
                </a:extLst>
              </a:tr>
              <a:tr h="35083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賒</a:t>
                      </a: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0238433"/>
                  </a:ext>
                </a:extLst>
              </a:tr>
            </a:tbl>
          </a:graphicData>
        </a:graphic>
      </p:graphicFrame>
      <p:graphicFrame>
        <p:nvGraphicFramePr>
          <p:cNvPr id="21621" name="Group 117">
            <a:extLst>
              <a:ext uri="{FF2B5EF4-FFF2-40B4-BE49-F238E27FC236}">
                <a16:creationId xmlns:a16="http://schemas.microsoft.com/office/drawing/2014/main" id="{6CAA76C9-3003-4281-8391-B59A89BB10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572172"/>
              </p:ext>
            </p:extLst>
          </p:nvPr>
        </p:nvGraphicFramePr>
        <p:xfrm>
          <a:off x="5922963" y="4254500"/>
          <a:ext cx="3149600" cy="609600"/>
        </p:xfrm>
        <a:graphic>
          <a:graphicData uri="http://schemas.openxmlformats.org/drawingml/2006/table">
            <a:tbl>
              <a:tblPr/>
              <a:tblGrid>
                <a:gridCol w="1544637">
                  <a:extLst>
                    <a:ext uri="{9D8B030D-6E8A-4147-A177-3AD203B41FA5}">
                      <a16:colId xmlns:a16="http://schemas.microsoft.com/office/drawing/2014/main" val="609499032"/>
                    </a:ext>
                  </a:extLst>
                </a:gridCol>
                <a:gridCol w="1604963">
                  <a:extLst>
                    <a:ext uri="{9D8B030D-6E8A-4147-A177-3AD203B41FA5}">
                      <a16:colId xmlns:a16="http://schemas.microsoft.com/office/drawing/2014/main" val="2617063026"/>
                    </a:ext>
                  </a:extLst>
                </a:gridCol>
              </a:tblGrid>
              <a:tr h="21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毛利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× 100%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829696"/>
                  </a:ext>
                </a:extLst>
              </a:tr>
              <a:tr h="21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銷</a:t>
                      </a: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貨</a:t>
                      </a:r>
                      <a:endParaRPr kumimoji="1" lang="zh-TW" altLang="zh-TW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0120429"/>
                  </a:ext>
                </a:extLst>
              </a:tr>
            </a:tbl>
          </a:graphicData>
        </a:graphic>
      </p:graphicFrame>
      <p:graphicFrame>
        <p:nvGraphicFramePr>
          <p:cNvPr id="21627" name="Group 123">
            <a:extLst>
              <a:ext uri="{FF2B5EF4-FFF2-40B4-BE49-F238E27FC236}">
                <a16:creationId xmlns:a16="http://schemas.microsoft.com/office/drawing/2014/main" id="{A51395BB-245B-4835-8E96-745F54AC1A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682534"/>
              </p:ext>
            </p:extLst>
          </p:nvPr>
        </p:nvGraphicFramePr>
        <p:xfrm>
          <a:off x="5922963" y="4876800"/>
          <a:ext cx="3149600" cy="609600"/>
        </p:xfrm>
        <a:graphic>
          <a:graphicData uri="http://schemas.openxmlformats.org/drawingml/2006/table">
            <a:tbl>
              <a:tblPr/>
              <a:tblGrid>
                <a:gridCol w="2519362">
                  <a:extLst>
                    <a:ext uri="{9D8B030D-6E8A-4147-A177-3AD203B41FA5}">
                      <a16:colId xmlns:a16="http://schemas.microsoft.com/office/drawing/2014/main" val="755428523"/>
                    </a:ext>
                  </a:extLst>
                </a:gridCol>
                <a:gridCol w="630238">
                  <a:extLst>
                    <a:ext uri="{9D8B030D-6E8A-4147-A177-3AD203B41FA5}">
                      <a16:colId xmlns:a16="http://schemas.microsoft.com/office/drawing/2014/main" val="4147681914"/>
                    </a:ext>
                  </a:extLst>
                </a:gridCol>
              </a:tblGrid>
              <a:tr h="2619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銷</a:t>
                      </a: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貨</a:t>
                      </a: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成本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             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7702969"/>
                  </a:ext>
                </a:extLst>
              </a:tr>
              <a:tr h="21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平均存</a:t>
                      </a: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貨</a:t>
                      </a:r>
                      <a:endParaRPr kumimoji="1" lang="zh-TW" altLang="zh-TW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218394"/>
                  </a:ext>
                </a:extLst>
              </a:tr>
            </a:tbl>
          </a:graphicData>
        </a:graphic>
      </p:graphicFrame>
      <p:graphicFrame>
        <p:nvGraphicFramePr>
          <p:cNvPr id="21663" name="Group 159">
            <a:extLst>
              <a:ext uri="{FF2B5EF4-FFF2-40B4-BE49-F238E27FC236}">
                <a16:creationId xmlns:a16="http://schemas.microsoft.com/office/drawing/2014/main" id="{2284A8F1-5974-49D5-A4ED-32E5886954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965551"/>
              </p:ext>
            </p:extLst>
          </p:nvPr>
        </p:nvGraphicFramePr>
        <p:xfrm>
          <a:off x="5922963" y="5499100"/>
          <a:ext cx="3149600" cy="609600"/>
        </p:xfrm>
        <a:graphic>
          <a:graphicData uri="http://schemas.openxmlformats.org/drawingml/2006/table">
            <a:tbl>
              <a:tblPr/>
              <a:tblGrid>
                <a:gridCol w="2519362">
                  <a:extLst>
                    <a:ext uri="{9D8B030D-6E8A-4147-A177-3AD203B41FA5}">
                      <a16:colId xmlns:a16="http://schemas.microsoft.com/office/drawing/2014/main" val="1765377621"/>
                    </a:ext>
                  </a:extLst>
                </a:gridCol>
                <a:gridCol w="630238">
                  <a:extLst>
                    <a:ext uri="{9D8B030D-6E8A-4147-A177-3AD203B41FA5}">
                      <a16:colId xmlns:a16="http://schemas.microsoft.com/office/drawing/2014/main" val="660458302"/>
                    </a:ext>
                  </a:extLst>
                </a:gridCol>
              </a:tblGrid>
              <a:tr h="1905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流動資產 – 存</a:t>
                      </a: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貨</a:t>
                      </a:r>
                      <a:endParaRPr kumimoji="1" lang="zh-TW" altLang="zh-TW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HK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939229"/>
                  </a:ext>
                </a:extLst>
              </a:tr>
              <a:tr h="21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流動負債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994629"/>
                  </a:ext>
                </a:extLst>
              </a:tr>
            </a:tbl>
          </a:graphicData>
        </a:graphic>
      </p:graphicFrame>
      <p:graphicFrame>
        <p:nvGraphicFramePr>
          <p:cNvPr id="21658" name="Group 154">
            <a:extLst>
              <a:ext uri="{FF2B5EF4-FFF2-40B4-BE49-F238E27FC236}">
                <a16:creationId xmlns:a16="http://schemas.microsoft.com/office/drawing/2014/main" id="{90BFC9B1-3B24-4F71-A536-644811AA8F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605072"/>
              </p:ext>
            </p:extLst>
          </p:nvPr>
        </p:nvGraphicFramePr>
        <p:xfrm>
          <a:off x="5922963" y="6083300"/>
          <a:ext cx="3149600" cy="609600"/>
        </p:xfrm>
        <a:graphic>
          <a:graphicData uri="http://schemas.openxmlformats.org/drawingml/2006/table">
            <a:tbl>
              <a:tblPr/>
              <a:tblGrid>
                <a:gridCol w="2428875">
                  <a:extLst>
                    <a:ext uri="{9D8B030D-6E8A-4147-A177-3AD203B41FA5}">
                      <a16:colId xmlns:a16="http://schemas.microsoft.com/office/drawing/2014/main" val="3403877934"/>
                    </a:ext>
                  </a:extLst>
                </a:gridCol>
                <a:gridCol w="720725">
                  <a:extLst>
                    <a:ext uri="{9D8B030D-6E8A-4147-A177-3AD203B41FA5}">
                      <a16:colId xmlns:a16="http://schemas.microsoft.com/office/drawing/2014/main" val="3524382731"/>
                    </a:ext>
                  </a:extLst>
                </a:gridCol>
              </a:tblGrid>
              <a:tr h="21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平均應付</a:t>
                      </a: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貨</a:t>
                      </a: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X 365 </a:t>
                      </a:r>
                      <a:r>
                        <a:rPr kumimoji="1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日</a:t>
                      </a:r>
                      <a:endParaRPr kumimoji="1" lang="zh-TW" altLang="zh-TW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841072"/>
                  </a:ext>
                </a:extLst>
              </a:tr>
              <a:tr h="21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賒</a:t>
                      </a:r>
                      <a:r>
                        <a:rPr kumimoji="1" lang="zh-TW" altLang="zh-TW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4570646"/>
                  </a:ext>
                </a:extLst>
              </a:tr>
            </a:tbl>
          </a:graphicData>
        </a:graphic>
      </p:graphicFrame>
      <p:sp>
        <p:nvSpPr>
          <p:cNvPr id="494677" name="Line 85">
            <a:extLst>
              <a:ext uri="{FF2B5EF4-FFF2-40B4-BE49-F238E27FC236}">
                <a16:creationId xmlns:a16="http://schemas.microsoft.com/office/drawing/2014/main" id="{647A5025-8F3F-4299-857F-93A7262B697F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2133600"/>
            <a:ext cx="3027363" cy="228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494678" name="Line 86">
            <a:extLst>
              <a:ext uri="{FF2B5EF4-FFF2-40B4-BE49-F238E27FC236}">
                <a16:creationId xmlns:a16="http://schemas.microsoft.com/office/drawing/2014/main" id="{EDAA7DA7-9ACD-4C7B-90BE-B1BB2390EBEC}"/>
              </a:ext>
            </a:extLst>
          </p:cNvPr>
          <p:cNvSpPr>
            <a:spLocks noChangeShapeType="1"/>
          </p:cNvSpPr>
          <p:nvPr/>
        </p:nvSpPr>
        <p:spPr bwMode="auto">
          <a:xfrm>
            <a:off x="2862263" y="2708275"/>
            <a:ext cx="3060700" cy="541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494679" name="Line 87">
            <a:extLst>
              <a:ext uri="{FF2B5EF4-FFF2-40B4-BE49-F238E27FC236}">
                <a16:creationId xmlns:a16="http://schemas.microsoft.com/office/drawing/2014/main" id="{A2B661E0-8D2F-4743-BD0C-3438105F7B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5600" y="1808163"/>
            <a:ext cx="3027363" cy="1544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494680" name="Line 88">
            <a:extLst>
              <a:ext uri="{FF2B5EF4-FFF2-40B4-BE49-F238E27FC236}">
                <a16:creationId xmlns:a16="http://schemas.microsoft.com/office/drawing/2014/main" id="{2E413FE8-F25A-468F-A98B-62175A681089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3962400"/>
            <a:ext cx="3027363" cy="1717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494681" name="Line 89">
            <a:extLst>
              <a:ext uri="{FF2B5EF4-FFF2-40B4-BE49-F238E27FC236}">
                <a16:creationId xmlns:a16="http://schemas.microsoft.com/office/drawing/2014/main" id="{B97452A6-1E0D-4F22-A967-93CB045D5468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4572000"/>
            <a:ext cx="3027363" cy="657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494682" name="Line 90">
            <a:extLst>
              <a:ext uri="{FF2B5EF4-FFF2-40B4-BE49-F238E27FC236}">
                <a16:creationId xmlns:a16="http://schemas.microsoft.com/office/drawing/2014/main" id="{E7DEA796-E665-433D-A21B-0C5EBDD3DB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5600" y="3879850"/>
            <a:ext cx="3027363" cy="1301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494683" name="Line 91">
            <a:extLst>
              <a:ext uri="{FF2B5EF4-FFF2-40B4-BE49-F238E27FC236}">
                <a16:creationId xmlns:a16="http://schemas.microsoft.com/office/drawing/2014/main" id="{48FDDAAD-36B4-4F3B-8859-5195DC26A042}"/>
              </a:ext>
            </a:extLst>
          </p:cNvPr>
          <p:cNvSpPr>
            <a:spLocks noChangeShapeType="1"/>
          </p:cNvSpPr>
          <p:nvPr/>
        </p:nvSpPr>
        <p:spPr bwMode="auto">
          <a:xfrm>
            <a:off x="2971800" y="5715000"/>
            <a:ext cx="2951163" cy="593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494684" name="Line 92">
            <a:extLst>
              <a:ext uri="{FF2B5EF4-FFF2-40B4-BE49-F238E27FC236}">
                <a16:creationId xmlns:a16="http://schemas.microsoft.com/office/drawing/2014/main" id="{3CCCD4E0-E78B-4DC5-B29C-F2747960852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51163" y="2708275"/>
            <a:ext cx="2971800" cy="3581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494698" name="Rectangle 106">
            <a:extLst>
              <a:ext uri="{FF2B5EF4-FFF2-40B4-BE49-F238E27FC236}">
                <a16:creationId xmlns:a16="http://schemas.microsoft.com/office/drawing/2014/main" id="{83C9A848-9D43-492F-A2E1-2EC6F471CE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7543800" cy="836613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zh-TW" dirty="0"/>
              <a:t>活動一：</a:t>
            </a:r>
            <a:r>
              <a:rPr lang="zh-TW" altLang="zh-TW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TW" altLang="zh-TW" dirty="0"/>
              <a:t>配</a:t>
            </a:r>
            <a:r>
              <a:rPr lang="zh-CN" altLang="en-US" dirty="0"/>
              <a:t>對</a:t>
            </a:r>
            <a:r>
              <a:rPr lang="zh-TW" altLang="zh-TW" dirty="0"/>
              <a:t>答案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4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4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4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4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94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94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94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3">
            <a:extLst>
              <a:ext uri="{FF2B5EF4-FFF2-40B4-BE49-F238E27FC236}">
                <a16:creationId xmlns:a16="http://schemas.microsoft.com/office/drawing/2014/main" id="{A49F5B68-657F-49CB-BFD3-236E447A1A7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ACFB5BC-1716-4D68-8CFB-9CEBA4B824EE}" type="slidenum">
              <a:rPr kumimoji="0" lang="en-US" altLang="zh-TW" smtClean="0"/>
              <a:t>8</a:t>
            </a:fld>
            <a:endParaRPr kumimoji="0" lang="en-US" altLang="zh-TW" dirty="0"/>
          </a:p>
        </p:txBody>
      </p:sp>
      <p:sp>
        <p:nvSpPr>
          <p:cNvPr id="23556" name="Text Box 3">
            <a:extLst>
              <a:ext uri="{FF2B5EF4-FFF2-40B4-BE49-F238E27FC236}">
                <a16:creationId xmlns:a16="http://schemas.microsoft.com/office/drawing/2014/main" id="{9F456120-515F-4BBA-9F2A-4C492158C9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3068638"/>
            <a:ext cx="720883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zh-TW" altLang="zh-TW" dirty="0"/>
              <a:t>參</a:t>
            </a:r>
            <a:r>
              <a:rPr lang="zh-CN" altLang="en-US" dirty="0"/>
              <a:t>閱</a:t>
            </a:r>
            <a:r>
              <a:rPr lang="zh-TW" altLang="zh-TW" dirty="0" smtClean="0"/>
              <a:t>學生</a:t>
            </a:r>
            <a:r>
              <a:rPr lang="zh-TW" altLang="en-US" dirty="0" smtClean="0"/>
              <a:t>工</a:t>
            </a:r>
            <a:r>
              <a:rPr lang="zh-TW" altLang="zh-TW" dirty="0" smtClean="0"/>
              <a:t>作</a:t>
            </a:r>
            <a:r>
              <a:rPr lang="zh-CN" altLang="en-US" dirty="0" smtClean="0"/>
              <a:t>紙</a:t>
            </a:r>
            <a:r>
              <a:rPr lang="zh-CN" altLang="en-US" dirty="0"/>
              <a:t>第</a:t>
            </a:r>
            <a:r>
              <a:rPr lang="zh-TW" altLang="zh-TW" dirty="0"/>
              <a:t>2-3</a:t>
            </a:r>
            <a:r>
              <a:rPr lang="zh-CN" altLang="en-US" dirty="0"/>
              <a:t>頁</a:t>
            </a:r>
            <a:endParaRPr lang="zh-TW" altLang="zh-TW" dirty="0"/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zh-TW" altLang="zh-TW" dirty="0"/>
              <a:t>計算會計比率</a:t>
            </a:r>
          </a:p>
        </p:txBody>
      </p:sp>
      <p:sp>
        <p:nvSpPr>
          <p:cNvPr id="514054" name="Rectangle 6">
            <a:extLst>
              <a:ext uri="{FF2B5EF4-FFF2-40B4-BE49-F238E27FC236}">
                <a16:creationId xmlns:a16="http://schemas.microsoft.com/office/drawing/2014/main" id="{EC76C008-86DD-46EE-B7DC-D8FB2CF530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TW" altLang="zh-TW" dirty="0"/>
              <a:t>活動二：</a:t>
            </a:r>
            <a:r>
              <a:rPr lang="zh-TW" altLang="zh-TW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dirty="0" smtClean="0"/>
              <a:t>解難</a:t>
            </a:r>
            <a:endParaRPr lang="zh-TW" altLang="zh-TW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F1D01F0-4ECE-4C1A-9B6E-F08812A76C6C}"/>
              </a:ext>
            </a:extLst>
          </p:cNvPr>
          <p:cNvSpPr txBox="1">
            <a:spLocks noGrp="1"/>
          </p:cNvSpPr>
          <p:nvPr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企會財選修部分</a:t>
            </a:r>
            <a:endParaRPr kumimoji="0" lang="en-US" altLang="zh-TW" sz="1000" dirty="0" smtClean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學與教示例</a:t>
            </a:r>
            <a:endParaRPr kumimoji="0" lang="en-US" altLang="zh-TW" sz="1000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>
          <a:xfrm>
            <a:off x="431800" y="6219825"/>
            <a:ext cx="2133600" cy="457200"/>
          </a:xfrm>
        </p:spPr>
        <p:txBody>
          <a:bodyPr/>
          <a:lstStyle/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3">
            <a:extLst>
              <a:ext uri="{FF2B5EF4-FFF2-40B4-BE49-F238E27FC236}">
                <a16:creationId xmlns:a16="http://schemas.microsoft.com/office/drawing/2014/main" id="{13CEC7FD-176C-4F4D-8C7B-BE73B6F5A6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5816469A-F72B-495A-9ABB-1ECFFFB69347}" type="slidenum">
              <a:rPr kumimoji="0" lang="en-US" altLang="zh-TW" smtClean="0"/>
              <a:t>9</a:t>
            </a:fld>
            <a:endParaRPr kumimoji="0" lang="en-US" altLang="zh-TW" dirty="0"/>
          </a:p>
        </p:txBody>
      </p:sp>
      <p:sp>
        <p:nvSpPr>
          <p:cNvPr id="25604" name="Rectangle 4">
            <a:extLst>
              <a:ext uri="{FF2B5EF4-FFF2-40B4-BE49-F238E27FC236}">
                <a16:creationId xmlns:a16="http://schemas.microsoft.com/office/drawing/2014/main" id="{02C4FFEC-1B13-49A3-BAD3-1C727752EA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1177925"/>
            <a:ext cx="5867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2000" dirty="0">
                <a:cs typeface="Times New Roman" panose="02020603050405020304" pitchFamily="18" charset="0"/>
              </a:rPr>
              <a:t>計算兩家公司的以下比率：</a:t>
            </a:r>
            <a:r>
              <a:rPr lang="zh-TW" altLang="zh-TW" sz="2000" dirty="0"/>
              <a:t> </a:t>
            </a:r>
          </a:p>
        </p:txBody>
      </p:sp>
      <p:graphicFrame>
        <p:nvGraphicFramePr>
          <p:cNvPr id="516101" name="Group 5">
            <a:extLst>
              <a:ext uri="{FF2B5EF4-FFF2-40B4-BE49-F238E27FC236}">
                <a16:creationId xmlns:a16="http://schemas.microsoft.com/office/drawing/2014/main" id="{1F691FBB-F5CE-4B89-AC7C-F3D3A18E59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476723"/>
              </p:ext>
            </p:extLst>
          </p:nvPr>
        </p:nvGraphicFramePr>
        <p:xfrm>
          <a:off x="521460" y="1585832"/>
          <a:ext cx="8461375" cy="4754592"/>
        </p:xfrm>
        <a:graphic>
          <a:graphicData uri="http://schemas.openxmlformats.org/drawingml/2006/table">
            <a:tbl>
              <a:tblPr/>
              <a:tblGrid>
                <a:gridCol w="45913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0264">
                  <a:extLst>
                    <a:ext uri="{9D8B030D-6E8A-4147-A177-3AD203B41FA5}">
                      <a16:colId xmlns:a16="http://schemas.microsoft.com/office/drawing/2014/main" val="328399380"/>
                    </a:ext>
                  </a:extLst>
                </a:gridCol>
                <a:gridCol w="1889739">
                  <a:extLst>
                    <a:ext uri="{9D8B030D-6E8A-4147-A177-3AD203B41FA5}">
                      <a16:colId xmlns:a16="http://schemas.microsoft.com/office/drawing/2014/main" val="1543773067"/>
                    </a:ext>
                  </a:extLst>
                </a:gridCol>
              </a:tblGrid>
              <a:tr h="396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比率</a:t>
                      </a:r>
                    </a:p>
                  </a:txBody>
                  <a:tcPr marL="91434" marR="91434"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北方有限公司</a:t>
                      </a: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南方有限公司</a:t>
                      </a: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1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新細明體" pitchFamily="18" charset="-120"/>
                        </a:rPr>
                        <a:t>盈</a:t>
                      </a:r>
                      <a:r>
                        <a:rPr kumimoji="1" lang="zh-TW" altLang="zh-TW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新細明體" pitchFamily="18" charset="-120"/>
                        </a:rPr>
                        <a:t>利</a:t>
                      </a:r>
                      <a:r>
                        <a:rPr kumimoji="1" lang="zh-TW" altLang="en-US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新細明體" pitchFamily="18" charset="-120"/>
                        </a:rPr>
                        <a:t>能力</a:t>
                      </a:r>
                      <a:endParaRPr kumimoji="1" lang="zh-TW" altLang="zh-TW" sz="2000" b="0" i="1" u="sng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毛利率</a:t>
                      </a:r>
                    </a:p>
                  </a:txBody>
                  <a:tcPr marL="91434" marR="91434"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65.0%</a:t>
                      </a: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57.4%</a:t>
                      </a: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淨利率</a:t>
                      </a:r>
                    </a:p>
                  </a:txBody>
                  <a:tcPr marL="91434" marR="91434"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8.6%</a:t>
                      </a: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14.6%</a:t>
                      </a: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1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新細明體" pitchFamily="18" charset="-120"/>
                        </a:rPr>
                        <a:t>變現能力</a:t>
                      </a:r>
                      <a:endParaRPr kumimoji="1" lang="zh-TW" altLang="zh-TW" sz="2000" b="0" i="1" u="sng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流動</a:t>
                      </a: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比</a:t>
                      </a: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率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6.0:1</a:t>
                      </a: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2.7:1</a:t>
                      </a: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速動比率</a:t>
                      </a:r>
                    </a:p>
                  </a:txBody>
                  <a:tcPr marL="91434" marR="91434"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4.8:1</a:t>
                      </a: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2.2:1</a:t>
                      </a: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21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1" u="sng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新細明體" pitchFamily="18" charset="-120"/>
                        </a:rPr>
                        <a:t>管理</a:t>
                      </a:r>
                      <a:r>
                        <a:rPr kumimoji="1" lang="zh-TW" altLang="zh-TW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新細明體" pitchFamily="18" charset="-120"/>
                        </a:rPr>
                        <a:t>效</a:t>
                      </a:r>
                      <a:r>
                        <a:rPr kumimoji="1" lang="zh-TW" altLang="en-US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新細明體" pitchFamily="18" charset="-120"/>
                        </a:rPr>
                        <a:t>能</a:t>
                      </a:r>
                      <a:endParaRPr kumimoji="1" lang="zh-TW" altLang="zh-TW" sz="2000" b="0" i="1" u="sng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存貨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周</a:t>
                      </a:r>
                      <a:r>
                        <a:rPr kumimoji="1" lang="zh-TW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轉率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2" marB="45702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4.0</a:t>
                      </a: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次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4.5</a:t>
                      </a: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次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6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賒銷</a:t>
                      </a: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期</a:t>
                      </a: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限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2" marB="45702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84.</a:t>
                      </a:r>
                      <a:r>
                        <a:rPr kumimoji="1" lang="zh-TW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9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日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54.</a:t>
                      </a:r>
                      <a:r>
                        <a:rPr kumimoji="1" lang="zh-TW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8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日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6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賒購</a:t>
                      </a: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期</a:t>
                      </a: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限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2" marB="45702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58.</a:t>
                      </a:r>
                      <a:r>
                        <a:rPr kumimoji="1" lang="zh-TW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8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日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120.</a:t>
                      </a:r>
                      <a:r>
                        <a:rPr kumimoji="1" lang="zh-TW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1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日</a:t>
                      </a:r>
                      <a:endParaRPr kumimoji="1" lang="zh-TW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6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運用資金</a:t>
                      </a: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報酬率</a:t>
                      </a:r>
                    </a:p>
                  </a:txBody>
                  <a:tcPr marL="91434" marR="91434" marT="45708" marB="45708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10.3%</a:t>
                      </a: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zh-TW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6.8%</a:t>
                      </a:r>
                    </a:p>
                  </a:txBody>
                  <a:tcPr marL="91434" marR="91434" marT="45708" marB="4570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5659" name="Rectangle 64">
            <a:extLst>
              <a:ext uri="{FF2B5EF4-FFF2-40B4-BE49-F238E27FC236}">
                <a16:creationId xmlns:a16="http://schemas.microsoft.com/office/drawing/2014/main" id="{E3A0F4F5-2464-48C4-AEB1-D8198606AF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1313" y="368300"/>
            <a:ext cx="7543800" cy="720725"/>
          </a:xfrm>
        </p:spPr>
        <p:txBody>
          <a:bodyPr/>
          <a:lstStyle/>
          <a:p>
            <a:pPr eaLnBrk="1" hangingPunct="1"/>
            <a:r>
              <a:rPr lang="zh-TW" altLang="zh-TW" dirty="0" smtClean="0"/>
              <a:t>活動</a:t>
            </a:r>
            <a:r>
              <a:rPr lang="zh-TW" altLang="en-US" dirty="0" smtClean="0"/>
              <a:t>二</a:t>
            </a:r>
            <a:r>
              <a:rPr lang="zh-TW" altLang="zh-TW" dirty="0" smtClean="0"/>
              <a:t>：</a:t>
            </a:r>
            <a:r>
              <a:rPr lang="zh-TW" altLang="zh-TW" dirty="0"/>
              <a:t>建議答案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>
          <a:xfrm>
            <a:off x="431800" y="6219825"/>
            <a:ext cx="2133600" cy="457200"/>
          </a:xfrm>
        </p:spPr>
        <p:txBody>
          <a:bodyPr/>
          <a:lstStyle/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r>
              <a:rPr kumimoji="0" lang="zh-TW" altLang="en-US" sz="1000" dirty="0" smtClean="0"/>
              <a:t>課題</a:t>
            </a:r>
            <a:r>
              <a:rPr kumimoji="0" lang="en-US" altLang="zh-TW" sz="1000" dirty="0" smtClean="0"/>
              <a:t>A05</a:t>
            </a:r>
          </a:p>
          <a:p>
            <a:pPr>
              <a:defRPr/>
            </a:pPr>
            <a:r>
              <a:rPr kumimoji="0" lang="zh-TW" altLang="en-US" sz="1000" dirty="0" smtClean="0"/>
              <a:t>財務報表分析</a:t>
            </a:r>
            <a:endParaRPr kumimoji="0" lang="en-US" altLang="zh-TW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4_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16744</TotalTime>
  <Words>2261</Words>
  <Application>Microsoft Office PowerPoint</Application>
  <PresentationFormat>如螢幕大小 (4:3)</PresentationFormat>
  <Paragraphs>362</Paragraphs>
  <Slides>19</Slides>
  <Notes>19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30" baseType="lpstr">
      <vt:lpstr>宋体</vt:lpstr>
      <vt:lpstr>華康娃娃體</vt:lpstr>
      <vt:lpstr>華康娃娃體(P)</vt:lpstr>
      <vt:lpstr>新細明體</vt:lpstr>
      <vt:lpstr>Arial</vt:lpstr>
      <vt:lpstr>Berlin Sans FB</vt:lpstr>
      <vt:lpstr>Elephant</vt:lpstr>
      <vt:lpstr>Times New Roman</vt:lpstr>
      <vt:lpstr>Verdana</vt:lpstr>
      <vt:lpstr>Wingdings</vt:lpstr>
      <vt:lpstr>14_Network</vt:lpstr>
      <vt:lpstr>企業會財選修部分 會計單元 - 財務會計</vt:lpstr>
      <vt:lpstr>會計比率</vt:lpstr>
      <vt:lpstr>會計比率</vt:lpstr>
      <vt:lpstr>會計比率</vt:lpstr>
      <vt:lpstr>會計比率</vt:lpstr>
      <vt:lpstr>活動一：配對</vt:lpstr>
      <vt:lpstr>活動一： 配對答案</vt:lpstr>
      <vt:lpstr>活動二： 解難</vt:lpstr>
      <vt:lpstr>活動二：建議答案</vt:lpstr>
      <vt:lpstr>準備下一課節</vt:lpstr>
      <vt:lpstr>活動三：分組討論及口頭演示</vt:lpstr>
      <vt:lpstr>活動三： 小組討論和演示</vt:lpstr>
      <vt:lpstr>活動三： 小組討論及演示</vt:lpstr>
      <vt:lpstr>活動三：小組討論及演示</vt:lpstr>
      <vt:lpstr>活動四： 辯論 </vt:lpstr>
      <vt:lpstr>PowerPoint 簡報</vt:lpstr>
      <vt:lpstr>PowerPoint 簡報</vt:lpstr>
      <vt:lpstr>第二課節的總結</vt:lpstr>
      <vt:lpstr>PowerPoint 簡報</vt:lpstr>
    </vt:vector>
  </TitlesOfParts>
  <Company>VTC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NSS BAFS Curriculum Compulsory Part 1(d) Basics of Personal Financial Management</dc:title>
  <dc:creator>cmichael</dc:creator>
  <cp:lastModifiedBy>NG, Wai-leung Rex</cp:lastModifiedBy>
  <cp:revision>476</cp:revision>
  <cp:lastPrinted>2024-03-13T02:04:21Z</cp:lastPrinted>
  <dcterms:created xsi:type="dcterms:W3CDTF">2007-06-28T07:45:19Z</dcterms:created>
  <dcterms:modified xsi:type="dcterms:W3CDTF">2024-08-26T01:12:36Z</dcterms:modified>
</cp:coreProperties>
</file>