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4.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diagrams/data3.xml" ContentType="application/vnd.openxmlformats-officedocument.drawingml.diagramData+xml"/>
  <Override PartName="/ppt/diagrams/data5.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24"/>
  </p:notesMasterIdLst>
  <p:handoutMasterIdLst>
    <p:handoutMasterId r:id="rId25"/>
  </p:handoutMasterIdLst>
  <p:sldIdLst>
    <p:sldId id="710" r:id="rId2"/>
    <p:sldId id="794" r:id="rId3"/>
    <p:sldId id="757" r:id="rId4"/>
    <p:sldId id="712" r:id="rId5"/>
    <p:sldId id="793" r:id="rId6"/>
    <p:sldId id="798" r:id="rId7"/>
    <p:sldId id="811" r:id="rId8"/>
    <p:sldId id="812" r:id="rId9"/>
    <p:sldId id="823" r:id="rId10"/>
    <p:sldId id="807" r:id="rId11"/>
    <p:sldId id="824" r:id="rId12"/>
    <p:sldId id="814" r:id="rId13"/>
    <p:sldId id="815" r:id="rId14"/>
    <p:sldId id="816" r:id="rId15"/>
    <p:sldId id="817" r:id="rId16"/>
    <p:sldId id="818" r:id="rId17"/>
    <p:sldId id="819" r:id="rId18"/>
    <p:sldId id="820" r:id="rId19"/>
    <p:sldId id="825" r:id="rId20"/>
    <p:sldId id="792" r:id="rId21"/>
    <p:sldId id="822" r:id="rId22"/>
    <p:sldId id="810" r:id="rId23"/>
  </p:sldIdLst>
  <p:sldSz cx="9144000" cy="6858000" type="screen4x3"/>
  <p:notesSz cx="6797675" cy="9926638"/>
  <p:defaultTextStyle>
    <a:defPPr>
      <a:defRPr lang="zh-TW"/>
    </a:defPPr>
    <a:lvl1pPr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5pPr>
    <a:lvl6pPr marL="22860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6pPr>
    <a:lvl7pPr marL="27432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7pPr>
    <a:lvl8pPr marL="32004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8pPr>
    <a:lvl9pPr marL="36576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9pPr>
  </p:defaultTextStyle>
  <p:extLst>
    <p:ext uri="{EFAFB233-063F-42B5-8137-9DF3F51BA10A}">
      <p15:sldGuideLst xmlns:p15="http://schemas.microsoft.com/office/powerpoint/2012/main">
        <p15:guide id="1" orient="horz" pos="3407">
          <p15:clr>
            <a:srgbClr val="A4A3A4"/>
          </p15:clr>
        </p15:guide>
        <p15:guide id="2" pos="1633">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CCFF99"/>
    <a:srgbClr val="FFFFCC"/>
    <a:srgbClr val="FF0000"/>
    <a:srgbClr val="FF3399"/>
    <a:srgbClr val="00CC00"/>
    <a:srgbClr val="3333F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30" autoAdjust="0"/>
    <p:restoredTop sz="67643" autoAdjust="0"/>
  </p:normalViewPr>
  <p:slideViewPr>
    <p:cSldViewPr>
      <p:cViewPr varScale="1">
        <p:scale>
          <a:sx n="64" d="100"/>
          <a:sy n="64" d="100"/>
        </p:scale>
        <p:origin x="2022" y="72"/>
      </p:cViewPr>
      <p:guideLst>
        <p:guide orient="horz" pos="3407"/>
        <p:guide pos="163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1710"/>
    </p:cViewPr>
  </p:sorterViewPr>
  <p:notesViewPr>
    <p:cSldViewPr>
      <p:cViewPr>
        <p:scale>
          <a:sx n="99" d="100"/>
          <a:sy n="99" d="100"/>
        </p:scale>
        <p:origin x="2490" y="-918"/>
      </p:cViewPr>
      <p:guideLst>
        <p:guide orient="horz" pos="3127"/>
        <p:guide pos="2142"/>
      </p:guideLst>
    </p:cSldViewPr>
  </p:notesViewPr>
  <p:gridSpacing cx="90012" cy="90012"/>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_rels/data3.xml.rels><?xml version="1.0" encoding="UTF-8" standalone="yes"?>
<Relationships xmlns="http://schemas.openxmlformats.org/package/2006/relationships"><Relationship Id="rId1" Type="http://schemas.openxmlformats.org/officeDocument/2006/relationships/image" Target="../media/image40.png"/></Relationships>
</file>

<file path=ppt/diagrams/_rels/data5.xml.rels><?xml version="1.0" encoding="UTF-8" standalone="yes"?>
<Relationships xmlns="http://schemas.openxmlformats.org/package/2006/relationships"><Relationship Id="rId1" Type="http://schemas.openxmlformats.org/officeDocument/2006/relationships/image" Target="../media/image42.pn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A187A4-E31D-4D4F-8A76-B2076BD95900}" type="doc">
      <dgm:prSet loTypeId="urn:microsoft.com/office/officeart/2005/8/layout/process1" loCatId="" qsTypeId="urn:microsoft.com/office/officeart/2005/8/quickstyle/simple1" qsCatId="simple" csTypeId="urn:microsoft.com/office/officeart/2005/8/colors/accent0_1" csCatId="mainScheme" phldr="1"/>
      <dgm:spPr/>
      <dgm:t>
        <a:bodyPr/>
        <a:lstStyle/>
        <a:p>
          <a:endParaRPr lang="zh-HK" altLang="en-US"/>
        </a:p>
      </dgm:t>
    </dgm:pt>
    <dgm:pt modelId="{49C6193B-C1FD-CB41-A81A-7C962EEFAB8F}">
      <dgm:prSet phldrT="[Text]" custT="1"/>
      <dgm:spPr/>
      <dgm:t>
        <a:bodyPr/>
        <a:lstStyle/>
        <a:p>
          <a:pPr algn="l"/>
          <a:r>
            <a:rPr lang="zh-TW" sz="2000" b="1" dirty="0"/>
            <a:t>步驟1</a:t>
          </a:r>
        </a:p>
        <a:p>
          <a:r>
            <a:rPr lang="zh-TW" altLang="en-US" sz="2000" b="0" dirty="0" smtClean="0"/>
            <a:t>假設公司以捆綁形式銷售產品，每個銷售組合的產品數量由銷售比例而定</a:t>
          </a:r>
        </a:p>
        <a:p>
          <a:pPr algn="l"/>
          <a:r>
            <a:rPr lang="zh-TW" altLang="en-US" sz="1200" b="0" dirty="0" smtClean="0"/>
            <a:t>例如</a:t>
          </a:r>
          <a:r>
            <a:rPr lang="en-US" altLang="zh-TW" sz="1200" b="0" dirty="0" smtClean="0"/>
            <a:t>: X </a:t>
          </a:r>
          <a:r>
            <a:rPr lang="zh-TW" altLang="en-US" sz="1200" b="0" dirty="0" smtClean="0"/>
            <a:t>和</a:t>
          </a:r>
          <a:r>
            <a:rPr lang="en-US" altLang="zh-TW" sz="1200" b="0" dirty="0" smtClean="0"/>
            <a:t>Y</a:t>
          </a:r>
          <a:r>
            <a:rPr lang="zh-TW" altLang="en-US" sz="1200" b="0" dirty="0" smtClean="0"/>
            <a:t>是以銷售組合 </a:t>
          </a:r>
          <a:r>
            <a:rPr lang="en-US" altLang="zh-TW" sz="1200" b="0" dirty="0" smtClean="0"/>
            <a:t>3:2</a:t>
          </a:r>
          <a:r>
            <a:rPr lang="zh-TW" altLang="en-US" sz="1200" b="0" dirty="0" smtClean="0"/>
            <a:t>的比例出售</a:t>
          </a:r>
        </a:p>
        <a:p>
          <a:pPr algn="ctr"/>
          <a:endParaRPr lang="en-GB" sz="1000" dirty="0"/>
        </a:p>
        <a:p>
          <a:pPr algn="ctr"/>
          <a:endParaRPr lang="en-GB" sz="1000" dirty="0"/>
        </a:p>
        <a:p>
          <a:pPr algn="ctr"/>
          <a:endParaRPr lang="en-GB" sz="1000" dirty="0"/>
        </a:p>
        <a:p>
          <a:pPr algn="ctr"/>
          <a:endParaRPr lang="en-GB" sz="1000" dirty="0"/>
        </a:p>
      </dgm:t>
    </dgm:pt>
    <dgm:pt modelId="{A12E17AB-168B-F048-9120-82D5F62EDB48}" type="parTrans" cxnId="{C17FC7BF-2A7C-7D45-A4C5-E43B7FBB7F0A}">
      <dgm:prSet/>
      <dgm:spPr/>
      <dgm:t>
        <a:bodyPr/>
        <a:lstStyle/>
        <a:p>
          <a:endParaRPr lang="en-GB"/>
        </a:p>
      </dgm:t>
    </dgm:pt>
    <dgm:pt modelId="{2AEF2AFE-638D-F543-B82C-04AD305E0758}" type="sibTrans" cxnId="{C17FC7BF-2A7C-7D45-A4C5-E43B7FBB7F0A}">
      <dgm:prSet/>
      <dgm:spPr/>
      <dgm:t>
        <a:bodyPr/>
        <a:lstStyle/>
        <a:p>
          <a:endParaRPr lang="en-GB"/>
        </a:p>
      </dgm:t>
    </dgm:pt>
    <dgm:pt modelId="{53BFB741-73E3-0C48-8A9A-B9358E9B69A5}" type="pres">
      <dgm:prSet presAssocID="{CBA187A4-E31D-4D4F-8A76-B2076BD95900}" presName="Name0" presStyleCnt="0">
        <dgm:presLayoutVars>
          <dgm:dir/>
          <dgm:resizeHandles val="exact"/>
        </dgm:presLayoutVars>
      </dgm:prSet>
      <dgm:spPr/>
      <dgm:t>
        <a:bodyPr/>
        <a:lstStyle/>
        <a:p>
          <a:endParaRPr lang="zh-TW" altLang="en-US"/>
        </a:p>
      </dgm:t>
    </dgm:pt>
    <dgm:pt modelId="{28DE3161-DEDA-3B47-AC7C-10F3A0A73CED}" type="pres">
      <dgm:prSet presAssocID="{49C6193B-C1FD-CB41-A81A-7C962EEFAB8F}" presName="node" presStyleLbl="node1" presStyleIdx="0" presStyleCnt="1">
        <dgm:presLayoutVars>
          <dgm:bulletEnabled val="1"/>
        </dgm:presLayoutVars>
      </dgm:prSet>
      <dgm:spPr/>
      <dgm:t>
        <a:bodyPr/>
        <a:lstStyle/>
        <a:p>
          <a:endParaRPr lang="zh-TW" altLang="en-US"/>
        </a:p>
      </dgm:t>
    </dgm:pt>
  </dgm:ptLst>
  <dgm:cxnLst>
    <dgm:cxn modelId="{D274BD6D-76C7-E34D-A578-1B69C8434DE1}" type="presOf" srcId="{49C6193B-C1FD-CB41-A81A-7C962EEFAB8F}" destId="{28DE3161-DEDA-3B47-AC7C-10F3A0A73CED}" srcOrd="0" destOrd="0" presId="urn:microsoft.com/office/officeart/2005/8/layout/process1"/>
    <dgm:cxn modelId="{DB625975-F85D-B34E-AC96-5021105C4558}" type="presOf" srcId="{CBA187A4-E31D-4D4F-8A76-B2076BD95900}" destId="{53BFB741-73E3-0C48-8A9A-B9358E9B69A5}" srcOrd="0" destOrd="0" presId="urn:microsoft.com/office/officeart/2005/8/layout/process1"/>
    <dgm:cxn modelId="{C17FC7BF-2A7C-7D45-A4C5-E43B7FBB7F0A}" srcId="{CBA187A4-E31D-4D4F-8A76-B2076BD95900}" destId="{49C6193B-C1FD-CB41-A81A-7C962EEFAB8F}" srcOrd="0" destOrd="0" parTransId="{A12E17AB-168B-F048-9120-82D5F62EDB48}" sibTransId="{2AEF2AFE-638D-F543-B82C-04AD305E0758}"/>
    <dgm:cxn modelId="{9786DE31-3C9F-7E48-9B63-5266AE04F874}" type="presParOf" srcId="{53BFB741-73E3-0C48-8A9A-B9358E9B69A5}" destId="{28DE3161-DEDA-3B47-AC7C-10F3A0A73CED}" srcOrd="0"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BA187A4-E31D-4D4F-8A76-B2076BD95900}" type="doc">
      <dgm:prSet loTypeId="urn:microsoft.com/office/officeart/2005/8/layout/process1" loCatId="" qsTypeId="urn:microsoft.com/office/officeart/2005/8/quickstyle/simple1" qsCatId="simple" csTypeId="urn:microsoft.com/office/officeart/2005/8/colors/accent0_1" csCatId="mainScheme" phldr="1"/>
      <dgm:spPr/>
      <dgm:t>
        <a:bodyPr/>
        <a:lstStyle/>
        <a:p>
          <a:endParaRPr lang="zh-HK" altLang="en-US"/>
        </a:p>
      </dgm:t>
    </dgm:pt>
    <mc:AlternateContent xmlns:mc="http://schemas.openxmlformats.org/markup-compatibility/2006" xmlns:a14="http://schemas.microsoft.com/office/drawing/2010/main">
      <mc:Choice Requires="a14">
        <dgm:pt modelId="{49C6193B-C1FD-CB41-A81A-7C962EEFAB8F}">
          <dgm:prSet phldrT="[Text]" custT="1"/>
          <dgm:spPr>
            <a:xfrm>
              <a:off x="2298" y="584304"/>
              <a:ext cx="1995115" cy="3693838"/>
            </a:xfrm>
            <a:prstGeom prst="roundRect">
              <a:avLst>
                <a:gd name="adj" fmla="val 10000"/>
              </a:avLst>
            </a:prstGeom>
            <a:solidFill>
              <a:srgbClr val="FFFFFF">
                <a:hueOff val="0"/>
                <a:satOff val="0"/>
                <a:lumOff val="0"/>
                <a:alphaOff val="0"/>
              </a:srgbClr>
            </a:solidFill>
            <a:ln w="25400" cap="flat" cmpd="sng" algn="ctr">
              <a:solidFill>
                <a:srgbClr val="000000">
                  <a:shade val="80000"/>
                  <a:hueOff val="0"/>
                  <a:satOff val="0"/>
                  <a:lumOff val="0"/>
                  <a:alphaOff val="0"/>
                </a:srgbClr>
              </a:solidFill>
              <a:prstDash val="solid"/>
            </a:ln>
            <a:effectLst/>
          </dgm:spPr>
          <dgm:t>
            <a:bodyPr/>
            <a:lstStyle/>
            <a:p>
              <a:pPr algn="l">
                <a:buNone/>
              </a:pPr>
              <a:endParaRPr lang="en-US" altLang="zh-TW" sz="2000" b="1" dirty="0" smtClean="0">
                <a:solidFill>
                  <a:srgbClr val="000000">
                    <a:hueOff val="0"/>
                    <a:satOff val="0"/>
                    <a:lumOff val="0"/>
                    <a:alphaOff val="0"/>
                  </a:srgbClr>
                </a:solidFill>
                <a:latin typeface="Arial"/>
                <a:ea typeface="新細明體"/>
                <a:cs typeface="+mn-cs"/>
              </a:endParaRPr>
            </a:p>
            <a:p>
              <a:pPr algn="l">
                <a:buNone/>
              </a:pPr>
              <a:r>
                <a:rPr lang="zh-TW" altLang="en-US" sz="2000" b="1" dirty="0" smtClean="0">
                  <a:solidFill>
                    <a:srgbClr val="000000">
                      <a:hueOff val="0"/>
                      <a:satOff val="0"/>
                      <a:lumOff val="0"/>
                      <a:alphaOff val="0"/>
                    </a:srgbClr>
                  </a:solidFill>
                  <a:latin typeface="Arial"/>
                  <a:ea typeface="新細明體"/>
                  <a:cs typeface="+mn-cs"/>
                </a:rPr>
                <a:t>步驟</a:t>
              </a:r>
              <a:r>
                <a:rPr lang="en-US" altLang="zh-TW" sz="2000" b="1" dirty="0">
                  <a:solidFill>
                    <a:srgbClr val="000000">
                      <a:hueOff val="0"/>
                      <a:satOff val="0"/>
                      <a:lumOff val="0"/>
                      <a:alphaOff val="0"/>
                    </a:srgbClr>
                  </a:solidFill>
                  <a:latin typeface="Arial"/>
                  <a:ea typeface="新細明體"/>
                  <a:cs typeface="+mn-cs"/>
                </a:rPr>
                <a:t>2</a:t>
              </a:r>
            </a:p>
            <a:p>
              <a:pPr algn="l">
                <a:buNone/>
              </a:pPr>
              <a:r>
                <a:rPr lang="zh-TW" altLang="en-US" sz="2000" b="0" dirty="0" smtClean="0"/>
                <a:t>計算損益兩平時的銷售組合數量</a:t>
              </a:r>
              <a:endParaRPr lang="en-GB" sz="2000" b="0" dirty="0"/>
            </a:p>
            <a:p>
              <a:pPr algn="l">
                <a:buNone/>
              </a:pPr>
              <a:endParaRPr lang="en-GB" sz="2000" dirty="0"/>
            </a:p>
            <a:p>
              <a:pPr algn="l">
                <a:buNone/>
              </a:pPr>
              <a:r>
                <a:rPr lang="zh-TW" altLang="en-US" sz="2000" dirty="0" smtClean="0"/>
                <a:t>損益兩平時的銷售組合數量</a:t>
              </a:r>
              <a:endParaRPr lang="en-US" altLang="zh-TW" sz="2000" dirty="0"/>
            </a:p>
            <a:p>
              <a:pPr algn="l">
                <a:buNone/>
              </a:pPr>
              <a:endParaRPr lang="en-US" altLang="zh-TW" sz="1200" dirty="0"/>
            </a:p>
            <a:p>
              <a:pPr algn="l">
                <a:buNone/>
              </a:pPr>
              <a14:m>
                <m:oMathPara xmlns:m="http://schemas.openxmlformats.org/officeDocument/2006/math">
                  <m:oMathParaPr>
                    <m:jc m:val="centerGroup"/>
                  </m:oMathParaPr>
                  <m:oMath xmlns:m="http://schemas.openxmlformats.org/officeDocument/2006/math">
                    <m:r>
                      <a:rPr lang="en-GB" sz="1200" i="1" smtClean="0">
                        <a:latin typeface="Cambria Math" panose="02040503050406030204" pitchFamily="18" charset="0"/>
                        <a:ea typeface="Cambria Math" panose="02040503050406030204" pitchFamily="18" charset="0"/>
                      </a:rPr>
                      <m:t>=</m:t>
                    </m:r>
                    <m:f>
                      <m:fPr>
                        <m:ctrlPr>
                          <a:rPr lang="en-GB" altLang="zh-TW" sz="1200" i="1">
                            <a:latin typeface="Cambria Math" panose="02040503050406030204" pitchFamily="18" charset="0"/>
                            <a:ea typeface="Cambria Math" panose="02040503050406030204" pitchFamily="18" charset="0"/>
                          </a:rPr>
                        </m:ctrlPr>
                      </m:fPr>
                      <m:num>
                        <m:r>
                          <a:rPr lang="zh-TW" altLang="zh-TW" sz="1200" i="1">
                            <a:latin typeface="Cambria Math" panose="02040503050406030204" pitchFamily="18" charset="0"/>
                          </a:rPr>
                          <m:t>固定成本</m:t>
                        </m:r>
                        <m:r>
                          <a:rPr lang="en-US" altLang="zh-TW" sz="1200" i="1">
                            <a:latin typeface="Cambria Math" panose="02040503050406030204" pitchFamily="18" charset="0"/>
                            <a:ea typeface="Cambria Math" panose="02040503050406030204" pitchFamily="18" charset="0"/>
                          </a:rPr>
                          <m:t> </m:t>
                        </m:r>
                      </m:num>
                      <m:den>
                        <m:r>
                          <a:rPr lang="zh-TW" altLang="zh-TW" sz="1200" i="1">
                            <a:latin typeface="Cambria Math" panose="02040503050406030204" pitchFamily="18" charset="0"/>
                          </a:rPr>
                          <m:t>每個銷售組合的邊際貢獻</m:t>
                        </m:r>
                        <m:r>
                          <a:rPr lang="en-US" altLang="zh-TW" sz="1200" i="1">
                            <a:latin typeface="Cambria Math" panose="02040503050406030204" pitchFamily="18" charset="0"/>
                            <a:ea typeface="Cambria Math" panose="02040503050406030204" pitchFamily="18" charset="0"/>
                          </a:rPr>
                          <m:t> </m:t>
                        </m:r>
                      </m:den>
                    </m:f>
                  </m:oMath>
                </m:oMathPara>
              </a14:m>
              <a:endParaRPr lang="en-GB" sz="1200" dirty="0">
                <a:solidFill>
                  <a:srgbClr val="000000">
                    <a:hueOff val="0"/>
                    <a:satOff val="0"/>
                    <a:lumOff val="0"/>
                    <a:alphaOff val="0"/>
                  </a:srgbClr>
                </a:solidFill>
                <a:latin typeface="Arial"/>
                <a:ea typeface="新細明體"/>
                <a:cs typeface="+mn-cs"/>
              </a:endParaRPr>
            </a:p>
            <a:p>
              <a:pPr algn="ctr">
                <a:buNone/>
              </a:pPr>
              <a:endParaRPr lang="en-GB" sz="1000" dirty="0">
                <a:solidFill>
                  <a:srgbClr val="000000">
                    <a:hueOff val="0"/>
                    <a:satOff val="0"/>
                    <a:lumOff val="0"/>
                    <a:alphaOff val="0"/>
                  </a:srgbClr>
                </a:solidFill>
                <a:latin typeface="Arial"/>
                <a:ea typeface="新細明體"/>
                <a:cs typeface="+mn-cs"/>
              </a:endParaRPr>
            </a:p>
            <a:p>
              <a:pPr algn="ctr">
                <a:buNone/>
              </a:pPr>
              <a:endParaRPr lang="en-GB" sz="1000" dirty="0">
                <a:solidFill>
                  <a:srgbClr val="000000">
                    <a:hueOff val="0"/>
                    <a:satOff val="0"/>
                    <a:lumOff val="0"/>
                    <a:alphaOff val="0"/>
                  </a:srgbClr>
                </a:solidFill>
                <a:latin typeface="Arial"/>
                <a:ea typeface="新細明體"/>
                <a:cs typeface="+mn-cs"/>
              </a:endParaRPr>
            </a:p>
            <a:p>
              <a:pPr algn="ctr">
                <a:buNone/>
              </a:pPr>
              <a:endParaRPr lang="en-GB" sz="1000" dirty="0">
                <a:solidFill>
                  <a:srgbClr val="000000">
                    <a:hueOff val="0"/>
                    <a:satOff val="0"/>
                    <a:lumOff val="0"/>
                    <a:alphaOff val="0"/>
                  </a:srgbClr>
                </a:solidFill>
                <a:latin typeface="Arial"/>
                <a:ea typeface="新細明體"/>
                <a:cs typeface="+mn-cs"/>
              </a:endParaRPr>
            </a:p>
          </dgm:t>
        </dgm:pt>
      </mc:Choice>
      <mc:Fallback xmlns="">
        <dgm:pt modelId="{49C6193B-C1FD-CB41-A81A-7C962EEFAB8F}">
          <dgm:prSet phldrT="[Text]" custT="1"/>
          <dgm:spPr>
            <a:xfrm>
              <a:off x="2298" y="584304"/>
              <a:ext cx="1995115" cy="3693838"/>
            </a:xfrm>
            <a:prstGeom prst="roundRect">
              <a:avLst>
                <a:gd name="adj" fmla="val 10000"/>
              </a:avLst>
            </a:prstGeom>
            <a:solidFill>
              <a:srgbClr val="FFFFFF">
                <a:hueOff val="0"/>
                <a:satOff val="0"/>
                <a:lumOff val="0"/>
                <a:alphaOff val="0"/>
              </a:srgbClr>
            </a:solidFill>
            <a:ln w="25400" cap="flat" cmpd="sng" algn="ctr">
              <a:solidFill>
                <a:srgbClr val="000000">
                  <a:shade val="80000"/>
                  <a:hueOff val="0"/>
                  <a:satOff val="0"/>
                  <a:lumOff val="0"/>
                  <a:alphaOff val="0"/>
                </a:srgbClr>
              </a:solidFill>
              <a:prstDash val="solid"/>
            </a:ln>
            <a:effectLst/>
          </dgm:spPr>
          <dgm:t>
            <a:bodyPr/>
            <a:lstStyle/>
            <a:p>
              <a:pPr algn="l">
                <a:buNone/>
              </a:pPr>
              <a:endParaRPr lang="en-US" altLang="zh-TW" sz="2000" b="1" dirty="0" smtClean="0">
                <a:solidFill>
                  <a:srgbClr val="000000">
                    <a:hueOff val="0"/>
                    <a:satOff val="0"/>
                    <a:lumOff val="0"/>
                    <a:alphaOff val="0"/>
                  </a:srgbClr>
                </a:solidFill>
                <a:latin typeface="Arial"/>
                <a:ea typeface="新細明體"/>
                <a:cs typeface="+mn-cs"/>
              </a:endParaRPr>
            </a:p>
            <a:p>
              <a:pPr algn="l">
                <a:buNone/>
              </a:pPr>
              <a:r>
                <a:rPr lang="zh-TW" altLang="en-US" sz="2000" b="1" dirty="0" smtClean="0">
                  <a:solidFill>
                    <a:srgbClr val="000000">
                      <a:hueOff val="0"/>
                      <a:satOff val="0"/>
                      <a:lumOff val="0"/>
                      <a:alphaOff val="0"/>
                    </a:srgbClr>
                  </a:solidFill>
                  <a:latin typeface="Arial"/>
                  <a:ea typeface="新細明體"/>
                  <a:cs typeface="+mn-cs"/>
                </a:rPr>
                <a:t>步驟</a:t>
              </a:r>
              <a:r>
                <a:rPr lang="en-US" altLang="zh-TW" sz="2000" b="1" dirty="0">
                  <a:solidFill>
                    <a:srgbClr val="000000">
                      <a:hueOff val="0"/>
                      <a:satOff val="0"/>
                      <a:lumOff val="0"/>
                      <a:alphaOff val="0"/>
                    </a:srgbClr>
                  </a:solidFill>
                  <a:latin typeface="Arial"/>
                  <a:ea typeface="新細明體"/>
                  <a:cs typeface="+mn-cs"/>
                </a:rPr>
                <a:t>2</a:t>
              </a:r>
            </a:p>
            <a:p>
              <a:pPr algn="l">
                <a:buNone/>
              </a:pPr>
              <a:r>
                <a:rPr lang="zh-TW" altLang="en-US" sz="2000" b="0" dirty="0" smtClean="0"/>
                <a:t>計算損益兩平時的銷售組合數量</a:t>
              </a:r>
              <a:endParaRPr lang="en-GB" sz="2000" b="0" dirty="0"/>
            </a:p>
            <a:p>
              <a:pPr algn="l">
                <a:buNone/>
              </a:pPr>
              <a:endParaRPr lang="en-GB" sz="2000" dirty="0"/>
            </a:p>
            <a:p>
              <a:pPr algn="l">
                <a:buNone/>
              </a:pPr>
              <a:r>
                <a:rPr lang="zh-TW" altLang="en-US" sz="2000" dirty="0" smtClean="0"/>
                <a:t>損益兩平時的銷售組合數量</a:t>
              </a:r>
              <a:endParaRPr lang="en-US" altLang="zh-TW" sz="2000" dirty="0"/>
            </a:p>
            <a:p>
              <a:pPr algn="l">
                <a:buNone/>
              </a:pPr>
              <a:endParaRPr lang="en-US" altLang="zh-TW" sz="1200" dirty="0"/>
            </a:p>
            <a:p>
              <a:pPr algn="l">
                <a:buNone/>
              </a:pPr>
              <a:r>
                <a:rPr lang="en-GB" sz="1200" i="0" smtClean="0">
                  <a:latin typeface="Cambria Math" panose="02040503050406030204" pitchFamily="18" charset="0"/>
                  <a:ea typeface="Cambria Math" panose="02040503050406030204" pitchFamily="18" charset="0"/>
                </a:rPr>
                <a:t>=</a:t>
              </a:r>
              <a:r>
                <a:rPr lang="en-GB" altLang="zh-TW" sz="1200" i="0">
                  <a:latin typeface="Cambria Math" panose="02040503050406030204" pitchFamily="18" charset="0"/>
                  <a:ea typeface="Cambria Math" panose="02040503050406030204" pitchFamily="18" charset="0"/>
                </a:rPr>
                <a:t>(</a:t>
              </a:r>
              <a:r>
                <a:rPr lang="zh-TW" altLang="zh-TW" sz="1200" i="0">
                  <a:latin typeface="Cambria Math" panose="02040503050406030204" pitchFamily="18" charset="0"/>
                </a:rPr>
                <a:t>固定成本</a:t>
              </a:r>
              <a:r>
                <a:rPr lang="en-US" altLang="zh-TW" sz="1200" i="0">
                  <a:latin typeface="Cambria Math" panose="02040503050406030204" pitchFamily="18" charset="0"/>
                  <a:ea typeface="Cambria Math" panose="02040503050406030204" pitchFamily="18" charset="0"/>
                </a:rPr>
                <a:t> </a:t>
              </a:r>
              <a:r>
                <a:rPr lang="en-GB" altLang="zh-TW" sz="1200" i="0">
                  <a:latin typeface="Cambria Math" panose="02040503050406030204" pitchFamily="18" charset="0"/>
                  <a:ea typeface="Cambria Math" panose="02040503050406030204" pitchFamily="18" charset="0"/>
                </a:rPr>
                <a:t>)/(</a:t>
              </a:r>
              <a:r>
                <a:rPr lang="zh-TW" altLang="zh-TW" sz="1200" i="0">
                  <a:latin typeface="Cambria Math" panose="02040503050406030204" pitchFamily="18" charset="0"/>
                </a:rPr>
                <a:t>每個銷售組合的邊際貢獻</a:t>
              </a:r>
              <a:r>
                <a:rPr lang="en-US" altLang="zh-TW" sz="1200" i="0">
                  <a:latin typeface="Cambria Math" panose="02040503050406030204" pitchFamily="18" charset="0"/>
                  <a:ea typeface="Cambria Math" panose="02040503050406030204" pitchFamily="18" charset="0"/>
                </a:rPr>
                <a:t> </a:t>
              </a:r>
              <a:r>
                <a:rPr lang="en-GB" altLang="zh-TW" sz="1200" i="0">
                  <a:latin typeface="Cambria Math" panose="02040503050406030204" pitchFamily="18" charset="0"/>
                  <a:ea typeface="Cambria Math" panose="02040503050406030204" pitchFamily="18" charset="0"/>
                </a:rPr>
                <a:t>)</a:t>
              </a:r>
              <a:endParaRPr lang="en-GB" sz="1200" dirty="0">
                <a:solidFill>
                  <a:srgbClr val="000000">
                    <a:hueOff val="0"/>
                    <a:satOff val="0"/>
                    <a:lumOff val="0"/>
                    <a:alphaOff val="0"/>
                  </a:srgbClr>
                </a:solidFill>
                <a:latin typeface="Arial"/>
                <a:ea typeface="新細明體"/>
                <a:cs typeface="+mn-cs"/>
              </a:endParaRPr>
            </a:p>
            <a:p>
              <a:pPr algn="ctr">
                <a:buNone/>
              </a:pPr>
              <a:endParaRPr lang="en-GB" sz="1000" dirty="0">
                <a:solidFill>
                  <a:srgbClr val="000000">
                    <a:hueOff val="0"/>
                    <a:satOff val="0"/>
                    <a:lumOff val="0"/>
                    <a:alphaOff val="0"/>
                  </a:srgbClr>
                </a:solidFill>
                <a:latin typeface="Arial"/>
                <a:ea typeface="新細明體"/>
                <a:cs typeface="+mn-cs"/>
              </a:endParaRPr>
            </a:p>
            <a:p>
              <a:pPr algn="ctr">
                <a:buNone/>
              </a:pPr>
              <a:endParaRPr lang="en-GB" sz="1000" dirty="0">
                <a:solidFill>
                  <a:srgbClr val="000000">
                    <a:hueOff val="0"/>
                    <a:satOff val="0"/>
                    <a:lumOff val="0"/>
                    <a:alphaOff val="0"/>
                  </a:srgbClr>
                </a:solidFill>
                <a:latin typeface="Arial"/>
                <a:ea typeface="新細明體"/>
                <a:cs typeface="+mn-cs"/>
              </a:endParaRPr>
            </a:p>
            <a:p>
              <a:pPr algn="ctr">
                <a:buNone/>
              </a:pPr>
              <a:endParaRPr lang="en-GB" sz="1000" dirty="0">
                <a:solidFill>
                  <a:srgbClr val="000000">
                    <a:hueOff val="0"/>
                    <a:satOff val="0"/>
                    <a:lumOff val="0"/>
                    <a:alphaOff val="0"/>
                  </a:srgbClr>
                </a:solidFill>
                <a:latin typeface="Arial"/>
                <a:ea typeface="新細明體"/>
                <a:cs typeface="+mn-cs"/>
              </a:endParaRPr>
            </a:p>
          </dgm:t>
        </dgm:pt>
      </mc:Fallback>
    </mc:AlternateContent>
    <dgm:pt modelId="{A12E17AB-168B-F048-9120-82D5F62EDB48}" type="parTrans" cxnId="{C17FC7BF-2A7C-7D45-A4C5-E43B7FBB7F0A}">
      <dgm:prSet/>
      <dgm:spPr/>
      <dgm:t>
        <a:bodyPr/>
        <a:lstStyle/>
        <a:p>
          <a:endParaRPr lang="en-GB"/>
        </a:p>
      </dgm:t>
    </dgm:pt>
    <dgm:pt modelId="{2AEF2AFE-638D-F543-B82C-04AD305E0758}" type="sibTrans" cxnId="{C17FC7BF-2A7C-7D45-A4C5-E43B7FBB7F0A}">
      <dgm:prSet/>
      <dgm:spPr>
        <a:xfrm>
          <a:off x="2196925" y="2183829"/>
          <a:ext cx="422964" cy="494788"/>
        </a:xfrm>
        <a:prstGeom prst="rightArrow">
          <a:avLst>
            <a:gd name="adj1" fmla="val 60000"/>
            <a:gd name="adj2" fmla="val 50000"/>
          </a:avLst>
        </a:prstGeom>
        <a:solidFill>
          <a:srgbClr val="000000">
            <a:tint val="60000"/>
            <a:hueOff val="0"/>
            <a:satOff val="0"/>
            <a:lumOff val="0"/>
            <a:alphaOff val="0"/>
          </a:srgbClr>
        </a:solidFill>
        <a:ln>
          <a:noFill/>
        </a:ln>
        <a:effectLst/>
      </dgm:spPr>
      <dgm:t>
        <a:bodyPr/>
        <a:lstStyle/>
        <a:p>
          <a:pPr>
            <a:buNone/>
          </a:pPr>
          <a:endParaRPr lang="en-GB">
            <a:solidFill>
              <a:srgbClr val="000000">
                <a:hueOff val="0"/>
                <a:satOff val="0"/>
                <a:lumOff val="0"/>
                <a:alphaOff val="0"/>
              </a:srgbClr>
            </a:solidFill>
            <a:latin typeface="Arial"/>
            <a:ea typeface="新細明體"/>
            <a:cs typeface="+mn-cs"/>
          </a:endParaRPr>
        </a:p>
      </dgm:t>
    </dgm:pt>
    <dgm:pt modelId="{53BFB741-73E3-0C48-8A9A-B9358E9B69A5}" type="pres">
      <dgm:prSet presAssocID="{CBA187A4-E31D-4D4F-8A76-B2076BD95900}" presName="Name0" presStyleCnt="0">
        <dgm:presLayoutVars>
          <dgm:dir/>
          <dgm:resizeHandles val="exact"/>
        </dgm:presLayoutVars>
      </dgm:prSet>
      <dgm:spPr/>
      <dgm:t>
        <a:bodyPr/>
        <a:lstStyle/>
        <a:p>
          <a:endParaRPr lang="zh-TW" altLang="en-US"/>
        </a:p>
      </dgm:t>
    </dgm:pt>
    <dgm:pt modelId="{28DE3161-DEDA-3B47-AC7C-10F3A0A73CED}" type="pres">
      <dgm:prSet presAssocID="{49C6193B-C1FD-CB41-A81A-7C962EEFAB8F}" presName="node" presStyleLbl="node1" presStyleIdx="0" presStyleCnt="1" custScaleX="90297" custScaleY="117271" custLinFactNeighborX="-4900" custLinFactNeighborY="0">
        <dgm:presLayoutVars>
          <dgm:bulletEnabled val="1"/>
        </dgm:presLayoutVars>
      </dgm:prSet>
      <dgm:spPr/>
      <dgm:t>
        <a:bodyPr/>
        <a:lstStyle/>
        <a:p>
          <a:endParaRPr lang="zh-TW" altLang="en-US"/>
        </a:p>
      </dgm:t>
    </dgm:pt>
  </dgm:ptLst>
  <dgm:cxnLst>
    <dgm:cxn modelId="{D274BD6D-76C7-E34D-A578-1B69C8434DE1}" type="presOf" srcId="{49C6193B-C1FD-CB41-A81A-7C962EEFAB8F}" destId="{28DE3161-DEDA-3B47-AC7C-10F3A0A73CED}" srcOrd="0" destOrd="0" presId="urn:microsoft.com/office/officeart/2005/8/layout/process1"/>
    <dgm:cxn modelId="{DB625975-F85D-B34E-AC96-5021105C4558}" type="presOf" srcId="{CBA187A4-E31D-4D4F-8A76-B2076BD95900}" destId="{53BFB741-73E3-0C48-8A9A-B9358E9B69A5}" srcOrd="0" destOrd="0" presId="urn:microsoft.com/office/officeart/2005/8/layout/process1"/>
    <dgm:cxn modelId="{C17FC7BF-2A7C-7D45-A4C5-E43B7FBB7F0A}" srcId="{CBA187A4-E31D-4D4F-8A76-B2076BD95900}" destId="{49C6193B-C1FD-CB41-A81A-7C962EEFAB8F}" srcOrd="0" destOrd="0" parTransId="{A12E17AB-168B-F048-9120-82D5F62EDB48}" sibTransId="{2AEF2AFE-638D-F543-B82C-04AD305E0758}"/>
    <dgm:cxn modelId="{9786DE31-3C9F-7E48-9B63-5266AE04F874}" type="presParOf" srcId="{53BFB741-73E3-0C48-8A9A-B9358E9B69A5}" destId="{28DE3161-DEDA-3B47-AC7C-10F3A0A73CED}" srcOrd="0"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BA187A4-E31D-4D4F-8A76-B2076BD95900}" type="doc">
      <dgm:prSet loTypeId="urn:microsoft.com/office/officeart/2005/8/layout/process1" loCatId="" qsTypeId="urn:microsoft.com/office/officeart/2005/8/quickstyle/simple1" qsCatId="simple" csTypeId="urn:microsoft.com/office/officeart/2005/8/colors/accent0_1" csCatId="mainScheme" phldr="1"/>
      <dgm:spPr/>
      <dgm:t>
        <a:bodyPr/>
        <a:lstStyle/>
        <a:p>
          <a:endParaRPr lang="zh-HK" altLang="en-US"/>
        </a:p>
      </dgm:t>
    </dgm:pt>
    <dgm:pt modelId="{49C6193B-C1FD-CB41-A81A-7C962EEFAB8F}">
      <dgm:prSet phldrT="[Text]" custT="1"/>
      <dgm:spPr>
        <a:xfrm>
          <a:off x="2298" y="584304"/>
          <a:ext cx="1995115" cy="3693838"/>
        </a:xfrm>
        <a:prstGeom prst="roundRect">
          <a:avLst>
            <a:gd name="adj" fmla="val 10000"/>
          </a:avLst>
        </a:prstGeom>
        <a:blipFill>
          <a:blip xmlns:r="http://schemas.openxmlformats.org/officeDocument/2006/relationships" r:embed="rId1"/>
          <a:stretch>
            <a:fillRect l="-250"/>
          </a:stretch>
        </a:blipFill>
        <a:ln w="25400" cap="flat" cmpd="sng" algn="ctr">
          <a:solidFill>
            <a:srgbClr val="000000">
              <a:shade val="80000"/>
              <a:hueOff val="0"/>
              <a:satOff val="0"/>
              <a:lumOff val="0"/>
              <a:alphaOff val="0"/>
            </a:srgbClr>
          </a:solidFill>
          <a:prstDash val="solid"/>
        </a:ln>
        <a:effectLst/>
      </dgm:spPr>
      <dgm:t>
        <a:bodyPr/>
        <a:lstStyle/>
        <a:p>
          <a:r>
            <a:rPr lang="zh-HK" altLang="en-US">
              <a:noFill/>
            </a:rPr>
            <a:t> </a:t>
          </a:r>
        </a:p>
      </dgm:t>
    </dgm:pt>
    <dgm:pt modelId="{A12E17AB-168B-F048-9120-82D5F62EDB48}" type="parTrans" cxnId="{C17FC7BF-2A7C-7D45-A4C5-E43B7FBB7F0A}">
      <dgm:prSet/>
      <dgm:spPr/>
      <dgm:t>
        <a:bodyPr/>
        <a:lstStyle/>
        <a:p>
          <a:endParaRPr lang="en-GB"/>
        </a:p>
      </dgm:t>
    </dgm:pt>
    <dgm:pt modelId="{2AEF2AFE-638D-F543-B82C-04AD305E0758}" type="sibTrans" cxnId="{C17FC7BF-2A7C-7D45-A4C5-E43B7FBB7F0A}">
      <dgm:prSet/>
      <dgm:spPr>
        <a:xfrm>
          <a:off x="2196925" y="2183829"/>
          <a:ext cx="422964" cy="494788"/>
        </a:xfrm>
        <a:prstGeom prst="rightArrow">
          <a:avLst>
            <a:gd name="adj1" fmla="val 60000"/>
            <a:gd name="adj2" fmla="val 50000"/>
          </a:avLst>
        </a:prstGeom>
        <a:solidFill>
          <a:srgbClr val="000000">
            <a:tint val="60000"/>
            <a:hueOff val="0"/>
            <a:satOff val="0"/>
            <a:lumOff val="0"/>
            <a:alphaOff val="0"/>
          </a:srgbClr>
        </a:solidFill>
        <a:ln>
          <a:noFill/>
        </a:ln>
        <a:effectLst/>
      </dgm:spPr>
      <dgm:t>
        <a:bodyPr/>
        <a:lstStyle/>
        <a:p>
          <a:pPr>
            <a:buNone/>
          </a:pPr>
          <a:endParaRPr lang="en-GB">
            <a:solidFill>
              <a:srgbClr val="000000">
                <a:hueOff val="0"/>
                <a:satOff val="0"/>
                <a:lumOff val="0"/>
                <a:alphaOff val="0"/>
              </a:srgbClr>
            </a:solidFill>
            <a:latin typeface="Arial"/>
            <a:ea typeface="新細明體"/>
            <a:cs typeface="+mn-cs"/>
          </a:endParaRPr>
        </a:p>
      </dgm:t>
    </dgm:pt>
    <dgm:pt modelId="{53BFB741-73E3-0C48-8A9A-B9358E9B69A5}" type="pres">
      <dgm:prSet presAssocID="{CBA187A4-E31D-4D4F-8A76-B2076BD95900}" presName="Name0" presStyleCnt="0">
        <dgm:presLayoutVars>
          <dgm:dir/>
          <dgm:resizeHandles val="exact"/>
        </dgm:presLayoutVars>
      </dgm:prSet>
      <dgm:spPr/>
      <dgm:t>
        <a:bodyPr/>
        <a:lstStyle/>
        <a:p>
          <a:endParaRPr lang="zh-TW" altLang="en-US"/>
        </a:p>
      </dgm:t>
    </dgm:pt>
    <dgm:pt modelId="{28DE3161-DEDA-3B47-AC7C-10F3A0A73CED}" type="pres">
      <dgm:prSet presAssocID="{49C6193B-C1FD-CB41-A81A-7C962EEFAB8F}" presName="node" presStyleLbl="node1" presStyleIdx="0" presStyleCnt="1" custScaleX="90297" custScaleY="117271" custLinFactNeighborX="-4900" custLinFactNeighborY="0">
        <dgm:presLayoutVars>
          <dgm:bulletEnabled val="1"/>
        </dgm:presLayoutVars>
      </dgm:prSet>
      <dgm:spPr/>
      <dgm:t>
        <a:bodyPr/>
        <a:lstStyle/>
        <a:p>
          <a:endParaRPr lang="zh-TW" altLang="en-US"/>
        </a:p>
      </dgm:t>
    </dgm:pt>
  </dgm:ptLst>
  <dgm:cxnLst>
    <dgm:cxn modelId="{D274BD6D-76C7-E34D-A578-1B69C8434DE1}" type="presOf" srcId="{49C6193B-C1FD-CB41-A81A-7C962EEFAB8F}" destId="{28DE3161-DEDA-3B47-AC7C-10F3A0A73CED}" srcOrd="0" destOrd="0" presId="urn:microsoft.com/office/officeart/2005/8/layout/process1"/>
    <dgm:cxn modelId="{DB625975-F85D-B34E-AC96-5021105C4558}" type="presOf" srcId="{CBA187A4-E31D-4D4F-8A76-B2076BD95900}" destId="{53BFB741-73E3-0C48-8A9A-B9358E9B69A5}" srcOrd="0" destOrd="0" presId="urn:microsoft.com/office/officeart/2005/8/layout/process1"/>
    <dgm:cxn modelId="{C17FC7BF-2A7C-7D45-A4C5-E43B7FBB7F0A}" srcId="{CBA187A4-E31D-4D4F-8A76-B2076BD95900}" destId="{49C6193B-C1FD-CB41-A81A-7C962EEFAB8F}" srcOrd="0" destOrd="0" parTransId="{A12E17AB-168B-F048-9120-82D5F62EDB48}" sibTransId="{2AEF2AFE-638D-F543-B82C-04AD305E0758}"/>
    <dgm:cxn modelId="{9786DE31-3C9F-7E48-9B63-5266AE04F874}" type="presParOf" srcId="{53BFB741-73E3-0C48-8A9A-B9358E9B69A5}" destId="{28DE3161-DEDA-3B47-AC7C-10F3A0A73CED}" srcOrd="0"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BA187A4-E31D-4D4F-8A76-B2076BD95900}" type="doc">
      <dgm:prSet loTypeId="urn:microsoft.com/office/officeart/2005/8/layout/process1" loCatId="" qsTypeId="urn:microsoft.com/office/officeart/2005/8/quickstyle/simple1" qsCatId="simple" csTypeId="urn:microsoft.com/office/officeart/2005/8/colors/accent0_1" csCatId="mainScheme" phldr="1"/>
      <dgm:spPr/>
      <dgm:t>
        <a:bodyPr/>
        <a:lstStyle/>
        <a:p>
          <a:endParaRPr lang="zh-HK" altLang="en-US"/>
        </a:p>
      </dgm:t>
    </dgm:pt>
    <mc:AlternateContent xmlns:mc="http://schemas.openxmlformats.org/markup-compatibility/2006" xmlns:a14="http://schemas.microsoft.com/office/drawing/2010/main">
      <mc:Choice Requires="a14">
        <dgm:pt modelId="{49C6193B-C1FD-CB41-A81A-7C962EEFAB8F}">
          <dgm:prSet phldrT="[Text]" custT="1"/>
          <dgm:spPr>
            <a:xfrm>
              <a:off x="2298" y="584304"/>
              <a:ext cx="1995115" cy="3693838"/>
            </a:xfrm>
            <a:prstGeom prst="roundRect">
              <a:avLst>
                <a:gd name="adj" fmla="val 10000"/>
              </a:avLst>
            </a:prstGeom>
            <a:solidFill>
              <a:srgbClr val="FFFFFF">
                <a:hueOff val="0"/>
                <a:satOff val="0"/>
                <a:lumOff val="0"/>
                <a:alphaOff val="0"/>
              </a:srgbClr>
            </a:solidFill>
            <a:ln w="25400" cap="flat" cmpd="sng" algn="ctr">
              <a:solidFill>
                <a:srgbClr val="000000">
                  <a:shade val="80000"/>
                  <a:hueOff val="0"/>
                  <a:satOff val="0"/>
                  <a:lumOff val="0"/>
                  <a:alphaOff val="0"/>
                </a:srgbClr>
              </a:solidFill>
              <a:prstDash val="solid"/>
            </a:ln>
            <a:effectLst/>
          </dgm:spPr>
          <dgm:t>
            <a:bodyPr/>
            <a:lstStyle/>
            <a:p>
              <a:pPr algn="l">
                <a:buNone/>
              </a:pPr>
              <a:r>
                <a:rPr lang="zh-TW" altLang="en-US" sz="2000" b="1" dirty="0">
                  <a:solidFill>
                    <a:srgbClr val="000000">
                      <a:hueOff val="0"/>
                      <a:satOff val="0"/>
                      <a:lumOff val="0"/>
                      <a:alphaOff val="0"/>
                    </a:srgbClr>
                  </a:solidFill>
                  <a:latin typeface="Arial"/>
                  <a:ea typeface="新細明體"/>
                  <a:cs typeface="+mn-cs"/>
                </a:rPr>
                <a:t>步驟</a:t>
              </a:r>
              <a:r>
                <a:rPr lang="en-US" altLang="zh-TW" sz="2000" b="1" dirty="0">
                  <a:solidFill>
                    <a:srgbClr val="000000">
                      <a:hueOff val="0"/>
                      <a:satOff val="0"/>
                      <a:lumOff val="0"/>
                      <a:alphaOff val="0"/>
                    </a:srgbClr>
                  </a:solidFill>
                  <a:latin typeface="Arial"/>
                  <a:ea typeface="新細明體"/>
                  <a:cs typeface="+mn-cs"/>
                </a:rPr>
                <a:t>3</a:t>
              </a:r>
            </a:p>
            <a:p>
              <a:r>
                <a:rPr lang="zh-TW" altLang="en-US" sz="2000" dirty="0" smtClean="0"/>
                <a:t>根據</a:t>
              </a:r>
              <a:r>
                <a:rPr lang="zh-TW" altLang="en-US" sz="2000" b="0" dirty="0" smtClean="0"/>
                <a:t>銷售組合計算每個產品的損益兩平時的銷售</a:t>
              </a:r>
              <a:r>
                <a:rPr lang="zh-TW" sz="2000" dirty="0" smtClean="0"/>
                <a:t>數</a:t>
              </a:r>
              <a:r>
                <a:rPr lang="zh-TW" altLang="en-US" sz="2000" b="0" dirty="0" smtClean="0"/>
                <a:t>量</a:t>
              </a:r>
              <a:endParaRPr lang="en-US" altLang="zh-TW" sz="2000" b="0" dirty="0"/>
            </a:p>
            <a:p>
              <a:pPr algn="l">
                <a:buNone/>
              </a:pPr>
              <a:r>
                <a:rPr lang="zh-TW" altLang="en-US" sz="1000" dirty="0" smtClean="0"/>
                <a:t>例如</a:t>
              </a:r>
              <a:r>
                <a:rPr lang="en-US" altLang="zh-TW" sz="1000" dirty="0" smtClean="0"/>
                <a:t>:</a:t>
              </a:r>
              <a:r>
                <a:rPr lang="en-GB" sz="1000" dirty="0" smtClean="0"/>
                <a:t> </a:t>
              </a:r>
              <a:endParaRPr lang="en-GB" sz="1000" dirty="0"/>
            </a:p>
            <a:p>
              <a:pPr algn="l">
                <a:buNone/>
              </a:pPr>
              <a:r>
                <a:rPr lang="zh-TW" altLang="en-US" sz="1000" b="0" dirty="0" smtClean="0"/>
                <a:t>損益兩平時</a:t>
              </a:r>
              <a14:m>
                <m:oMath xmlns:m="http://schemas.openxmlformats.org/officeDocument/2006/math">
                  <m:r>
                    <a:rPr lang="zh-TW" altLang="en-US" sz="1000" b="0" i="1">
                      <a:latin typeface="Cambria Math" panose="02040503050406030204" pitchFamily="18" charset="0"/>
                    </a:rPr>
                    <m:t>，</m:t>
                  </m:r>
                  <m:r>
                    <m:rPr>
                      <m:nor/>
                    </m:rPr>
                    <a:rPr lang="en-US" sz="1000" b="0" i="0">
                      <a:latin typeface="Cambria Math" panose="02040503050406030204" pitchFamily="18" charset="0"/>
                    </a:rPr>
                    <m:t>X</m:t>
                  </m:r>
                  <m:r>
                    <m:rPr>
                      <m:nor/>
                    </m:rPr>
                    <a:rPr lang="en-US" sz="1000" b="0" i="0">
                      <a:latin typeface="Cambria Math" panose="02040503050406030204" pitchFamily="18" charset="0"/>
                    </a:rPr>
                    <m:t> </m:t>
                  </m:r>
                  <m:r>
                    <a:rPr lang="zh-TW" altLang="en-US" sz="1000" b="0" i="1">
                      <a:latin typeface="Cambria Math" panose="02040503050406030204" pitchFamily="18" charset="0"/>
                    </a:rPr>
                    <m:t>的銷</m:t>
                  </m:r>
                </m:oMath>
              </a14:m>
              <a:r>
                <a:rPr lang="zh-TW" altLang="en-US" sz="1000" b="0" dirty="0"/>
                <a:t>售數量</a:t>
              </a:r>
              <a:endParaRPr lang="en-GB" sz="1000" dirty="0"/>
            </a:p>
            <a:p>
              <a:pPr algn="l">
                <a:buNone/>
              </a:pPr>
              <a14:m>
                <m:oMath xmlns:m="http://schemas.openxmlformats.org/officeDocument/2006/math">
                  <m:r>
                    <a:rPr lang="en-US" sz="1000" b="0" i="1" smtClean="0">
                      <a:latin typeface="Cambria Math" panose="02040503050406030204" pitchFamily="18" charset="0"/>
                    </a:rPr>
                    <m:t>=3</m:t>
                  </m:r>
                  <m:r>
                    <a:rPr lang="en-US" sz="1000" b="0" i="1">
                      <a:latin typeface="Cambria Math" panose="02040503050406030204" pitchFamily="18" charset="0"/>
                      <a:ea typeface="Cambria Math" panose="02040503050406030204" pitchFamily="18" charset="0"/>
                    </a:rPr>
                    <m:t>×</m:t>
                  </m:r>
                </m:oMath>
              </a14:m>
              <a:r>
                <a:rPr lang="zh-TW" altLang="en-US" sz="1000" b="0" dirty="0"/>
                <a:t> 損益兩平時的銷</a:t>
              </a:r>
              <a14:m>
                <m:oMath xmlns:m="http://schemas.openxmlformats.org/officeDocument/2006/math">
                  <m:r>
                    <a:rPr lang="zh-TW" altLang="en-US" sz="1000" b="0" i="1">
                      <a:latin typeface="Cambria Math" panose="02040503050406030204" pitchFamily="18" charset="0"/>
                      <a:ea typeface="Cambria Math" panose="02040503050406030204" pitchFamily="18" charset="0"/>
                    </a:rPr>
                    <m:t>售組合數</m:t>
                  </m:r>
                </m:oMath>
              </a14:m>
              <a:r>
                <a:rPr lang="zh-TW" altLang="en-US" sz="1000" dirty="0"/>
                <a:t>量</a:t>
              </a:r>
              <a:endParaRPr lang="en-GB" sz="1000" dirty="0"/>
            </a:p>
            <a:p>
              <a:pPr algn="l">
                <a:buNone/>
              </a:pPr>
              <a:r>
                <a:rPr lang="zh-TW" altLang="en-US" sz="1000" b="0" dirty="0" smtClean="0"/>
                <a:t>損益兩平時</a:t>
              </a:r>
              <a14:m>
                <m:oMath xmlns:m="http://schemas.openxmlformats.org/officeDocument/2006/math">
                  <m:r>
                    <a:rPr lang="zh-TW" altLang="en-US" sz="1000" b="0" i="1">
                      <a:latin typeface="Cambria Math" panose="02040503050406030204" pitchFamily="18" charset="0"/>
                    </a:rPr>
                    <m:t>，</m:t>
                  </m:r>
                  <m:r>
                    <m:rPr>
                      <m:sty m:val="p"/>
                    </m:rPr>
                    <a:rPr lang="en-US" altLang="zh-TW" sz="1000" b="0" i="0">
                      <a:latin typeface="Cambria Math" panose="02040503050406030204" pitchFamily="18" charset="0"/>
                    </a:rPr>
                    <m:t>Y</m:t>
                  </m:r>
                  <m:r>
                    <a:rPr lang="en-US" altLang="zh-TW" sz="1000" b="0" i="0">
                      <a:latin typeface="Cambria Math" panose="02040503050406030204" pitchFamily="18" charset="0"/>
                    </a:rPr>
                    <m:t> </m:t>
                  </m:r>
                  <m:r>
                    <a:rPr lang="zh-TW" altLang="en-US" sz="1000" b="0" i="1">
                      <a:latin typeface="Cambria Math" panose="02040503050406030204" pitchFamily="18" charset="0"/>
                    </a:rPr>
                    <m:t>的銷</m:t>
                  </m:r>
                </m:oMath>
              </a14:m>
              <a:r>
                <a:rPr lang="zh-TW" altLang="en-US" sz="1000" b="0" dirty="0"/>
                <a:t>售數量</a:t>
              </a:r>
              <a:endParaRPr lang="en-GB" sz="1000" dirty="0"/>
            </a:p>
            <a:p>
              <a:pPr algn="l">
                <a:buNone/>
              </a:pPr>
              <a14:m>
                <m:oMath xmlns:m="http://schemas.openxmlformats.org/officeDocument/2006/math">
                  <m:r>
                    <a:rPr lang="en-US" sz="1000" b="0" i="1" smtClean="0">
                      <a:latin typeface="Cambria Math" panose="02040503050406030204" pitchFamily="18" charset="0"/>
                    </a:rPr>
                    <m:t>=2</m:t>
                  </m:r>
                  <m:r>
                    <a:rPr lang="en-US" sz="1000" b="0" i="1">
                      <a:latin typeface="Cambria Math" panose="02040503050406030204" pitchFamily="18" charset="0"/>
                      <a:ea typeface="Cambria Math" panose="02040503050406030204" pitchFamily="18" charset="0"/>
                    </a:rPr>
                    <m:t>×</m:t>
                  </m:r>
                </m:oMath>
              </a14:m>
              <a:r>
                <a:rPr lang="zh-TW" altLang="en-US" sz="1000" b="0" dirty="0"/>
                <a:t> 損益兩平時的銷</a:t>
              </a:r>
              <a14:m>
                <m:oMath xmlns:m="http://schemas.openxmlformats.org/officeDocument/2006/math">
                  <m:r>
                    <a:rPr lang="zh-TW" altLang="en-US" sz="1000" b="0" i="1">
                      <a:latin typeface="Cambria Math" panose="02040503050406030204" pitchFamily="18" charset="0"/>
                      <a:ea typeface="Cambria Math" panose="02040503050406030204" pitchFamily="18" charset="0"/>
                    </a:rPr>
                    <m:t>售組合數</m:t>
                  </m:r>
                </m:oMath>
              </a14:m>
              <a:r>
                <a:rPr lang="zh-TW" altLang="en-US" sz="1000" dirty="0"/>
                <a:t>量</a:t>
              </a:r>
              <a:endParaRPr lang="en-GB" sz="1000" dirty="0">
                <a:solidFill>
                  <a:srgbClr val="000000">
                    <a:hueOff val="0"/>
                    <a:satOff val="0"/>
                    <a:lumOff val="0"/>
                    <a:alphaOff val="0"/>
                  </a:srgbClr>
                </a:solidFill>
                <a:latin typeface="Arial"/>
                <a:ea typeface="新細明體"/>
                <a:cs typeface="+mn-cs"/>
              </a:endParaRPr>
            </a:p>
            <a:p>
              <a:pPr algn="ctr">
                <a:buNone/>
              </a:pPr>
              <a:endParaRPr lang="en-GB" sz="1000" dirty="0">
                <a:solidFill>
                  <a:srgbClr val="000000">
                    <a:hueOff val="0"/>
                    <a:satOff val="0"/>
                    <a:lumOff val="0"/>
                    <a:alphaOff val="0"/>
                  </a:srgbClr>
                </a:solidFill>
                <a:latin typeface="Arial"/>
                <a:ea typeface="新細明體"/>
                <a:cs typeface="+mn-cs"/>
              </a:endParaRPr>
            </a:p>
            <a:p>
              <a:pPr algn="ctr">
                <a:buNone/>
              </a:pPr>
              <a:endParaRPr lang="en-GB" sz="1000" dirty="0">
                <a:solidFill>
                  <a:srgbClr val="000000">
                    <a:hueOff val="0"/>
                    <a:satOff val="0"/>
                    <a:lumOff val="0"/>
                    <a:alphaOff val="0"/>
                  </a:srgbClr>
                </a:solidFill>
                <a:latin typeface="Arial"/>
                <a:ea typeface="新細明體"/>
                <a:cs typeface="+mn-cs"/>
              </a:endParaRPr>
            </a:p>
            <a:p>
              <a:pPr algn="ctr">
                <a:buNone/>
              </a:pPr>
              <a:endParaRPr lang="en-GB" sz="1000" dirty="0">
                <a:solidFill>
                  <a:srgbClr val="000000">
                    <a:hueOff val="0"/>
                    <a:satOff val="0"/>
                    <a:lumOff val="0"/>
                    <a:alphaOff val="0"/>
                  </a:srgbClr>
                </a:solidFill>
                <a:latin typeface="Arial"/>
                <a:ea typeface="新細明體"/>
                <a:cs typeface="+mn-cs"/>
              </a:endParaRPr>
            </a:p>
          </dgm:t>
        </dgm:pt>
      </mc:Choice>
      <mc:Fallback xmlns="">
        <dgm:pt modelId="{49C6193B-C1FD-CB41-A81A-7C962EEFAB8F}">
          <dgm:prSet phldrT="[Text]" custT="1"/>
          <dgm:spPr>
            <a:xfrm>
              <a:off x="2298" y="584304"/>
              <a:ext cx="1995115" cy="3693838"/>
            </a:xfrm>
            <a:prstGeom prst="roundRect">
              <a:avLst>
                <a:gd name="adj" fmla="val 10000"/>
              </a:avLst>
            </a:prstGeom>
            <a:solidFill>
              <a:srgbClr val="FFFFFF">
                <a:hueOff val="0"/>
                <a:satOff val="0"/>
                <a:lumOff val="0"/>
                <a:alphaOff val="0"/>
              </a:srgbClr>
            </a:solidFill>
            <a:ln w="25400" cap="flat" cmpd="sng" algn="ctr">
              <a:solidFill>
                <a:srgbClr val="000000">
                  <a:shade val="80000"/>
                  <a:hueOff val="0"/>
                  <a:satOff val="0"/>
                  <a:lumOff val="0"/>
                  <a:alphaOff val="0"/>
                </a:srgbClr>
              </a:solidFill>
              <a:prstDash val="solid"/>
            </a:ln>
            <a:effectLst/>
          </dgm:spPr>
          <dgm:t>
            <a:bodyPr/>
            <a:lstStyle/>
            <a:p>
              <a:pPr algn="l">
                <a:buNone/>
              </a:pPr>
              <a:r>
                <a:rPr lang="zh-TW" altLang="en-US" sz="2000" b="1" dirty="0">
                  <a:solidFill>
                    <a:srgbClr val="000000">
                      <a:hueOff val="0"/>
                      <a:satOff val="0"/>
                      <a:lumOff val="0"/>
                      <a:alphaOff val="0"/>
                    </a:srgbClr>
                  </a:solidFill>
                  <a:latin typeface="Arial"/>
                  <a:ea typeface="新細明體"/>
                  <a:cs typeface="+mn-cs"/>
                </a:rPr>
                <a:t>步驟</a:t>
              </a:r>
              <a:r>
                <a:rPr lang="en-US" altLang="zh-TW" sz="2000" b="1" dirty="0">
                  <a:solidFill>
                    <a:srgbClr val="000000">
                      <a:hueOff val="0"/>
                      <a:satOff val="0"/>
                      <a:lumOff val="0"/>
                      <a:alphaOff val="0"/>
                    </a:srgbClr>
                  </a:solidFill>
                  <a:latin typeface="Arial"/>
                  <a:ea typeface="新細明體"/>
                  <a:cs typeface="+mn-cs"/>
                </a:rPr>
                <a:t>3</a:t>
              </a:r>
            </a:p>
            <a:p>
              <a:r>
                <a:rPr lang="zh-TW" altLang="en-US" sz="2000" dirty="0" smtClean="0"/>
                <a:t>根據</a:t>
              </a:r>
              <a:r>
                <a:rPr lang="zh-TW" altLang="en-US" sz="2000" b="0" dirty="0" smtClean="0"/>
                <a:t>銷售組合計算每個產品的損益兩</a:t>
              </a:r>
              <a:r>
                <a:rPr lang="zh-TW" altLang="en-US" sz="2000" b="0" dirty="0" smtClean="0"/>
                <a:t>平時的銷售</a:t>
              </a:r>
              <a:r>
                <a:rPr lang="zh-TW" sz="2000" dirty="0" smtClean="0"/>
                <a:t>數</a:t>
              </a:r>
              <a:r>
                <a:rPr lang="zh-TW" altLang="en-US" sz="2000" b="0" dirty="0" smtClean="0"/>
                <a:t>量</a:t>
              </a:r>
              <a:endParaRPr lang="en-US" altLang="zh-TW" sz="2000" b="0" dirty="0"/>
            </a:p>
            <a:p>
              <a:pPr algn="l">
                <a:buNone/>
              </a:pPr>
              <a:r>
                <a:rPr lang="zh-TW" altLang="en-US" sz="1000" dirty="0" smtClean="0"/>
                <a:t>例如</a:t>
              </a:r>
              <a:r>
                <a:rPr lang="en-US" altLang="zh-TW" sz="1000" dirty="0" smtClean="0"/>
                <a:t>:</a:t>
              </a:r>
              <a:r>
                <a:rPr lang="en-GB" sz="1000" dirty="0" smtClean="0"/>
                <a:t> </a:t>
              </a:r>
              <a:endParaRPr lang="en-GB" sz="1000" dirty="0"/>
            </a:p>
            <a:p>
              <a:pPr algn="l">
                <a:buNone/>
              </a:pPr>
              <a:r>
                <a:rPr lang="zh-TW" altLang="en-US" sz="1000" b="0" dirty="0" smtClean="0"/>
                <a:t>損益兩平時</a:t>
              </a:r>
              <a:r>
                <a:rPr lang="zh-TW" altLang="en-US" sz="1000" b="0" i="0">
                  <a:latin typeface="Cambria Math" panose="02040503050406030204" pitchFamily="18" charset="0"/>
                </a:rPr>
                <a:t>，</a:t>
              </a:r>
              <a:r>
                <a:rPr lang="en-US" altLang="zh-TW" sz="1000" b="0" i="0">
                  <a:latin typeface="Cambria Math" panose="02040503050406030204" pitchFamily="18" charset="0"/>
                </a:rPr>
                <a:t>"</a:t>
              </a:r>
              <a:r>
                <a:rPr lang="en-US" sz="1000" b="0" i="0">
                  <a:latin typeface="Cambria Math" panose="02040503050406030204" pitchFamily="18" charset="0"/>
                </a:rPr>
                <a:t>X </a:t>
              </a:r>
              <a:r>
                <a:rPr lang="zh-TW" altLang="en-US" sz="1000" b="0" i="0">
                  <a:latin typeface="Cambria Math" panose="02040503050406030204" pitchFamily="18" charset="0"/>
                </a:rPr>
                <a:t>" 的銷</a:t>
              </a:r>
              <a:r>
                <a:rPr lang="zh-TW" altLang="en-US" sz="1000" b="0" dirty="0"/>
                <a:t>售數量</a:t>
              </a:r>
              <a:endParaRPr lang="en-GB" sz="1000" dirty="0"/>
            </a:p>
            <a:p>
              <a:pPr algn="l">
                <a:buNone/>
              </a:pPr>
              <a:r>
                <a:rPr lang="en-US" sz="1000" b="0" i="0" smtClean="0">
                  <a:latin typeface="Cambria Math" panose="02040503050406030204" pitchFamily="18" charset="0"/>
                </a:rPr>
                <a:t>=3</a:t>
              </a:r>
              <a:r>
                <a:rPr lang="en-US" sz="1000" b="0" i="0">
                  <a:latin typeface="Cambria Math" panose="02040503050406030204" pitchFamily="18" charset="0"/>
                  <a:ea typeface="Cambria Math" panose="02040503050406030204" pitchFamily="18" charset="0"/>
                </a:rPr>
                <a:t>×</a:t>
              </a:r>
              <a:r>
                <a:rPr lang="zh-TW" altLang="en-US" sz="1000" b="0" dirty="0"/>
                <a:t> 損益兩平時的銷</a:t>
              </a:r>
              <a:r>
                <a:rPr lang="zh-TW" altLang="en-US" sz="1000" b="0" i="0">
                  <a:latin typeface="Cambria Math" panose="02040503050406030204" pitchFamily="18" charset="0"/>
                  <a:ea typeface="Cambria Math" panose="02040503050406030204" pitchFamily="18" charset="0"/>
                </a:rPr>
                <a:t>售組合數</a:t>
              </a:r>
              <a:r>
                <a:rPr lang="zh-TW" altLang="en-US" sz="1000" dirty="0"/>
                <a:t>量</a:t>
              </a:r>
              <a:endParaRPr lang="en-GB" sz="1000" dirty="0"/>
            </a:p>
            <a:p>
              <a:pPr algn="l">
                <a:buNone/>
              </a:pPr>
              <a:r>
                <a:rPr lang="zh-TW" altLang="en-US" sz="1000" b="0" dirty="0" smtClean="0"/>
                <a:t>損益兩平時</a:t>
              </a:r>
              <a:r>
                <a:rPr lang="zh-TW" altLang="en-US" sz="1000" b="0" i="0">
                  <a:latin typeface="Cambria Math" panose="02040503050406030204" pitchFamily="18" charset="0"/>
                </a:rPr>
                <a:t>，</a:t>
              </a:r>
              <a:r>
                <a:rPr lang="en-US" altLang="zh-TW" sz="1000" b="0" i="0">
                  <a:latin typeface="Cambria Math" panose="02040503050406030204" pitchFamily="18" charset="0"/>
                </a:rPr>
                <a:t>Y </a:t>
              </a:r>
              <a:r>
                <a:rPr lang="zh-TW" altLang="en-US" sz="1000" b="0" i="0">
                  <a:latin typeface="Cambria Math" panose="02040503050406030204" pitchFamily="18" charset="0"/>
                </a:rPr>
                <a:t>的銷</a:t>
              </a:r>
              <a:r>
                <a:rPr lang="zh-TW" altLang="en-US" sz="1000" b="0" dirty="0"/>
                <a:t>售數量</a:t>
              </a:r>
              <a:endParaRPr lang="en-GB" sz="1000" dirty="0"/>
            </a:p>
            <a:p>
              <a:pPr algn="l">
                <a:buNone/>
              </a:pPr>
              <a:r>
                <a:rPr lang="en-US" sz="1000" b="0" i="0" smtClean="0">
                  <a:latin typeface="Cambria Math" panose="02040503050406030204" pitchFamily="18" charset="0"/>
                </a:rPr>
                <a:t>=2</a:t>
              </a:r>
              <a:r>
                <a:rPr lang="en-US" sz="1000" b="0" i="0">
                  <a:latin typeface="Cambria Math" panose="02040503050406030204" pitchFamily="18" charset="0"/>
                  <a:ea typeface="Cambria Math" panose="02040503050406030204" pitchFamily="18" charset="0"/>
                </a:rPr>
                <a:t>×</a:t>
              </a:r>
              <a:r>
                <a:rPr lang="zh-TW" altLang="en-US" sz="1000" b="0" dirty="0"/>
                <a:t> 損益兩平時的銷</a:t>
              </a:r>
              <a:r>
                <a:rPr lang="zh-TW" altLang="en-US" sz="1000" b="0" i="0">
                  <a:latin typeface="Cambria Math" panose="02040503050406030204" pitchFamily="18" charset="0"/>
                  <a:ea typeface="Cambria Math" panose="02040503050406030204" pitchFamily="18" charset="0"/>
                </a:rPr>
                <a:t>售組合數</a:t>
              </a:r>
              <a:r>
                <a:rPr lang="zh-TW" altLang="en-US" sz="1000" dirty="0"/>
                <a:t>量</a:t>
              </a:r>
              <a:endParaRPr lang="en-GB" sz="1000" dirty="0">
                <a:solidFill>
                  <a:srgbClr val="000000">
                    <a:hueOff val="0"/>
                    <a:satOff val="0"/>
                    <a:lumOff val="0"/>
                    <a:alphaOff val="0"/>
                  </a:srgbClr>
                </a:solidFill>
                <a:latin typeface="Arial"/>
                <a:ea typeface="新細明體"/>
                <a:cs typeface="+mn-cs"/>
              </a:endParaRPr>
            </a:p>
            <a:p>
              <a:pPr algn="ctr">
                <a:buNone/>
              </a:pPr>
              <a:endParaRPr lang="en-GB" sz="1000" dirty="0">
                <a:solidFill>
                  <a:srgbClr val="000000">
                    <a:hueOff val="0"/>
                    <a:satOff val="0"/>
                    <a:lumOff val="0"/>
                    <a:alphaOff val="0"/>
                  </a:srgbClr>
                </a:solidFill>
                <a:latin typeface="Arial"/>
                <a:ea typeface="新細明體"/>
                <a:cs typeface="+mn-cs"/>
              </a:endParaRPr>
            </a:p>
            <a:p>
              <a:pPr algn="ctr">
                <a:buNone/>
              </a:pPr>
              <a:endParaRPr lang="en-GB" sz="1000" dirty="0">
                <a:solidFill>
                  <a:srgbClr val="000000">
                    <a:hueOff val="0"/>
                    <a:satOff val="0"/>
                    <a:lumOff val="0"/>
                    <a:alphaOff val="0"/>
                  </a:srgbClr>
                </a:solidFill>
                <a:latin typeface="Arial"/>
                <a:ea typeface="新細明體"/>
                <a:cs typeface="+mn-cs"/>
              </a:endParaRPr>
            </a:p>
            <a:p>
              <a:pPr algn="ctr">
                <a:buNone/>
              </a:pPr>
              <a:endParaRPr lang="en-GB" sz="1000" dirty="0">
                <a:solidFill>
                  <a:srgbClr val="000000">
                    <a:hueOff val="0"/>
                    <a:satOff val="0"/>
                    <a:lumOff val="0"/>
                    <a:alphaOff val="0"/>
                  </a:srgbClr>
                </a:solidFill>
                <a:latin typeface="Arial"/>
                <a:ea typeface="新細明體"/>
                <a:cs typeface="+mn-cs"/>
              </a:endParaRPr>
            </a:p>
          </dgm:t>
        </dgm:pt>
      </mc:Fallback>
    </mc:AlternateContent>
    <dgm:pt modelId="{A12E17AB-168B-F048-9120-82D5F62EDB48}" type="parTrans" cxnId="{C17FC7BF-2A7C-7D45-A4C5-E43B7FBB7F0A}">
      <dgm:prSet/>
      <dgm:spPr/>
      <dgm:t>
        <a:bodyPr/>
        <a:lstStyle/>
        <a:p>
          <a:endParaRPr lang="en-GB"/>
        </a:p>
      </dgm:t>
    </dgm:pt>
    <dgm:pt modelId="{2AEF2AFE-638D-F543-B82C-04AD305E0758}" type="sibTrans" cxnId="{C17FC7BF-2A7C-7D45-A4C5-E43B7FBB7F0A}">
      <dgm:prSet/>
      <dgm:spPr>
        <a:xfrm>
          <a:off x="2196925" y="2183829"/>
          <a:ext cx="422964" cy="494788"/>
        </a:xfrm>
        <a:prstGeom prst="rightArrow">
          <a:avLst>
            <a:gd name="adj1" fmla="val 60000"/>
            <a:gd name="adj2" fmla="val 50000"/>
          </a:avLst>
        </a:prstGeom>
        <a:solidFill>
          <a:srgbClr val="000000">
            <a:tint val="60000"/>
            <a:hueOff val="0"/>
            <a:satOff val="0"/>
            <a:lumOff val="0"/>
            <a:alphaOff val="0"/>
          </a:srgbClr>
        </a:solidFill>
        <a:ln>
          <a:noFill/>
        </a:ln>
        <a:effectLst/>
      </dgm:spPr>
      <dgm:t>
        <a:bodyPr/>
        <a:lstStyle/>
        <a:p>
          <a:pPr>
            <a:buNone/>
          </a:pPr>
          <a:endParaRPr lang="en-GB">
            <a:solidFill>
              <a:srgbClr val="000000">
                <a:hueOff val="0"/>
                <a:satOff val="0"/>
                <a:lumOff val="0"/>
                <a:alphaOff val="0"/>
              </a:srgbClr>
            </a:solidFill>
            <a:latin typeface="Arial"/>
            <a:ea typeface="新細明體"/>
            <a:cs typeface="+mn-cs"/>
          </a:endParaRPr>
        </a:p>
      </dgm:t>
    </dgm:pt>
    <dgm:pt modelId="{53BFB741-73E3-0C48-8A9A-B9358E9B69A5}" type="pres">
      <dgm:prSet presAssocID="{CBA187A4-E31D-4D4F-8A76-B2076BD95900}" presName="Name0" presStyleCnt="0">
        <dgm:presLayoutVars>
          <dgm:dir/>
          <dgm:resizeHandles val="exact"/>
        </dgm:presLayoutVars>
      </dgm:prSet>
      <dgm:spPr/>
      <dgm:t>
        <a:bodyPr/>
        <a:lstStyle/>
        <a:p>
          <a:endParaRPr lang="zh-TW" altLang="en-US"/>
        </a:p>
      </dgm:t>
    </dgm:pt>
    <dgm:pt modelId="{28DE3161-DEDA-3B47-AC7C-10F3A0A73CED}" type="pres">
      <dgm:prSet presAssocID="{49C6193B-C1FD-CB41-A81A-7C962EEFAB8F}" presName="node" presStyleLbl="node1" presStyleIdx="0" presStyleCnt="1" custScaleY="113562" custLinFactX="-100000" custLinFactNeighborX="-159356" custLinFactNeighborY="2889">
        <dgm:presLayoutVars>
          <dgm:bulletEnabled val="1"/>
        </dgm:presLayoutVars>
      </dgm:prSet>
      <dgm:spPr/>
      <dgm:t>
        <a:bodyPr/>
        <a:lstStyle/>
        <a:p>
          <a:endParaRPr lang="zh-TW" altLang="en-US"/>
        </a:p>
      </dgm:t>
    </dgm:pt>
  </dgm:ptLst>
  <dgm:cxnLst>
    <dgm:cxn modelId="{D274BD6D-76C7-E34D-A578-1B69C8434DE1}" type="presOf" srcId="{49C6193B-C1FD-CB41-A81A-7C962EEFAB8F}" destId="{28DE3161-DEDA-3B47-AC7C-10F3A0A73CED}" srcOrd="0" destOrd="0" presId="urn:microsoft.com/office/officeart/2005/8/layout/process1"/>
    <dgm:cxn modelId="{DB625975-F85D-B34E-AC96-5021105C4558}" type="presOf" srcId="{CBA187A4-E31D-4D4F-8A76-B2076BD95900}" destId="{53BFB741-73E3-0C48-8A9A-B9358E9B69A5}" srcOrd="0" destOrd="0" presId="urn:microsoft.com/office/officeart/2005/8/layout/process1"/>
    <dgm:cxn modelId="{C17FC7BF-2A7C-7D45-A4C5-E43B7FBB7F0A}" srcId="{CBA187A4-E31D-4D4F-8A76-B2076BD95900}" destId="{49C6193B-C1FD-CB41-A81A-7C962EEFAB8F}" srcOrd="0" destOrd="0" parTransId="{A12E17AB-168B-F048-9120-82D5F62EDB48}" sibTransId="{2AEF2AFE-638D-F543-B82C-04AD305E0758}"/>
    <dgm:cxn modelId="{9786DE31-3C9F-7E48-9B63-5266AE04F874}" type="presParOf" srcId="{53BFB741-73E3-0C48-8A9A-B9358E9B69A5}" destId="{28DE3161-DEDA-3B47-AC7C-10F3A0A73CED}" srcOrd="0" destOrd="0" presId="urn:microsoft.com/office/officeart/2005/8/layout/process1"/>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BA187A4-E31D-4D4F-8A76-B2076BD95900}" type="doc">
      <dgm:prSet loTypeId="urn:microsoft.com/office/officeart/2005/8/layout/process1" loCatId="" qsTypeId="urn:microsoft.com/office/officeart/2005/8/quickstyle/simple1" qsCatId="simple" csTypeId="urn:microsoft.com/office/officeart/2005/8/colors/accent0_1" csCatId="mainScheme" phldr="1"/>
      <dgm:spPr/>
      <dgm:t>
        <a:bodyPr/>
        <a:lstStyle/>
        <a:p>
          <a:endParaRPr lang="zh-HK" altLang="en-US"/>
        </a:p>
      </dgm:t>
    </dgm:pt>
    <dgm:pt modelId="{49C6193B-C1FD-CB41-A81A-7C962EEFAB8F}">
      <dgm:prSet phldrT="[Text]" custT="1"/>
      <dgm:spPr>
        <a:xfrm>
          <a:off x="2298" y="584304"/>
          <a:ext cx="1995115" cy="3693838"/>
        </a:xfrm>
        <a:prstGeom prst="roundRect">
          <a:avLst>
            <a:gd name="adj" fmla="val 10000"/>
          </a:avLst>
        </a:prstGeom>
        <a:blipFill>
          <a:blip xmlns:r="http://schemas.openxmlformats.org/officeDocument/2006/relationships" r:embed="rId1"/>
          <a:stretch>
            <a:fillRect l="-521"/>
          </a:stretch>
        </a:blipFill>
        <a:ln w="25400" cap="flat" cmpd="sng" algn="ctr">
          <a:solidFill>
            <a:srgbClr val="000000">
              <a:shade val="80000"/>
              <a:hueOff val="0"/>
              <a:satOff val="0"/>
              <a:lumOff val="0"/>
              <a:alphaOff val="0"/>
            </a:srgbClr>
          </a:solidFill>
          <a:prstDash val="solid"/>
        </a:ln>
        <a:effectLst/>
      </dgm:spPr>
      <dgm:t>
        <a:bodyPr/>
        <a:lstStyle/>
        <a:p>
          <a:r>
            <a:rPr lang="zh-HK" altLang="en-US">
              <a:noFill/>
            </a:rPr>
            <a:t> </a:t>
          </a:r>
        </a:p>
      </dgm:t>
    </dgm:pt>
    <dgm:pt modelId="{A12E17AB-168B-F048-9120-82D5F62EDB48}" type="parTrans" cxnId="{C17FC7BF-2A7C-7D45-A4C5-E43B7FBB7F0A}">
      <dgm:prSet/>
      <dgm:spPr/>
      <dgm:t>
        <a:bodyPr/>
        <a:lstStyle/>
        <a:p>
          <a:endParaRPr lang="en-GB"/>
        </a:p>
      </dgm:t>
    </dgm:pt>
    <dgm:pt modelId="{2AEF2AFE-638D-F543-B82C-04AD305E0758}" type="sibTrans" cxnId="{C17FC7BF-2A7C-7D45-A4C5-E43B7FBB7F0A}">
      <dgm:prSet/>
      <dgm:spPr>
        <a:xfrm>
          <a:off x="2196925" y="2183829"/>
          <a:ext cx="422964" cy="494788"/>
        </a:xfrm>
        <a:prstGeom prst="rightArrow">
          <a:avLst>
            <a:gd name="adj1" fmla="val 60000"/>
            <a:gd name="adj2" fmla="val 50000"/>
          </a:avLst>
        </a:prstGeom>
        <a:solidFill>
          <a:srgbClr val="000000">
            <a:tint val="60000"/>
            <a:hueOff val="0"/>
            <a:satOff val="0"/>
            <a:lumOff val="0"/>
            <a:alphaOff val="0"/>
          </a:srgbClr>
        </a:solidFill>
        <a:ln>
          <a:noFill/>
        </a:ln>
        <a:effectLst/>
      </dgm:spPr>
      <dgm:t>
        <a:bodyPr/>
        <a:lstStyle/>
        <a:p>
          <a:pPr>
            <a:buNone/>
          </a:pPr>
          <a:endParaRPr lang="en-GB">
            <a:solidFill>
              <a:srgbClr val="000000">
                <a:hueOff val="0"/>
                <a:satOff val="0"/>
                <a:lumOff val="0"/>
                <a:alphaOff val="0"/>
              </a:srgbClr>
            </a:solidFill>
            <a:latin typeface="Arial"/>
            <a:ea typeface="新細明體"/>
            <a:cs typeface="+mn-cs"/>
          </a:endParaRPr>
        </a:p>
      </dgm:t>
    </dgm:pt>
    <dgm:pt modelId="{53BFB741-73E3-0C48-8A9A-B9358E9B69A5}" type="pres">
      <dgm:prSet presAssocID="{CBA187A4-E31D-4D4F-8A76-B2076BD95900}" presName="Name0" presStyleCnt="0">
        <dgm:presLayoutVars>
          <dgm:dir/>
          <dgm:resizeHandles val="exact"/>
        </dgm:presLayoutVars>
      </dgm:prSet>
      <dgm:spPr/>
      <dgm:t>
        <a:bodyPr/>
        <a:lstStyle/>
        <a:p>
          <a:endParaRPr lang="zh-TW" altLang="en-US"/>
        </a:p>
      </dgm:t>
    </dgm:pt>
    <dgm:pt modelId="{28DE3161-DEDA-3B47-AC7C-10F3A0A73CED}" type="pres">
      <dgm:prSet presAssocID="{49C6193B-C1FD-CB41-A81A-7C962EEFAB8F}" presName="node" presStyleLbl="node1" presStyleIdx="0" presStyleCnt="1" custScaleY="113562" custLinFactX="-100000" custLinFactNeighborX="-159356" custLinFactNeighborY="2889">
        <dgm:presLayoutVars>
          <dgm:bulletEnabled val="1"/>
        </dgm:presLayoutVars>
      </dgm:prSet>
      <dgm:spPr/>
      <dgm:t>
        <a:bodyPr/>
        <a:lstStyle/>
        <a:p>
          <a:endParaRPr lang="zh-TW" altLang="en-US"/>
        </a:p>
      </dgm:t>
    </dgm:pt>
  </dgm:ptLst>
  <dgm:cxnLst>
    <dgm:cxn modelId="{D274BD6D-76C7-E34D-A578-1B69C8434DE1}" type="presOf" srcId="{49C6193B-C1FD-CB41-A81A-7C962EEFAB8F}" destId="{28DE3161-DEDA-3B47-AC7C-10F3A0A73CED}" srcOrd="0" destOrd="0" presId="urn:microsoft.com/office/officeart/2005/8/layout/process1"/>
    <dgm:cxn modelId="{DB625975-F85D-B34E-AC96-5021105C4558}" type="presOf" srcId="{CBA187A4-E31D-4D4F-8A76-B2076BD95900}" destId="{53BFB741-73E3-0C48-8A9A-B9358E9B69A5}" srcOrd="0" destOrd="0" presId="urn:microsoft.com/office/officeart/2005/8/layout/process1"/>
    <dgm:cxn modelId="{C17FC7BF-2A7C-7D45-A4C5-E43B7FBB7F0A}" srcId="{CBA187A4-E31D-4D4F-8A76-B2076BD95900}" destId="{49C6193B-C1FD-CB41-A81A-7C962EEFAB8F}" srcOrd="0" destOrd="0" parTransId="{A12E17AB-168B-F048-9120-82D5F62EDB48}" sibTransId="{2AEF2AFE-638D-F543-B82C-04AD305E0758}"/>
    <dgm:cxn modelId="{9786DE31-3C9F-7E48-9B63-5266AE04F874}" type="presParOf" srcId="{53BFB741-73E3-0C48-8A9A-B9358E9B69A5}" destId="{28DE3161-DEDA-3B47-AC7C-10F3A0A73CED}" srcOrd="0" destOrd="0" presId="urn:microsoft.com/office/officeart/2005/8/layout/process1"/>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DE3161-DEDA-3B47-AC7C-10F3A0A73CED}">
      <dsp:nvSpPr>
        <dsp:cNvPr id="0" name=""/>
        <dsp:cNvSpPr/>
      </dsp:nvSpPr>
      <dsp:spPr>
        <a:xfrm>
          <a:off x="0" y="168014"/>
          <a:ext cx="2224548" cy="344109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zh-TW" sz="2000" b="1" kern="1200" dirty="0"/>
            <a:t>步驟1</a:t>
          </a:r>
        </a:p>
        <a:p>
          <a:pPr lvl="0" defTabSz="889000">
            <a:lnSpc>
              <a:spcPct val="90000"/>
            </a:lnSpc>
            <a:spcBef>
              <a:spcPct val="0"/>
            </a:spcBef>
            <a:spcAft>
              <a:spcPct val="35000"/>
            </a:spcAft>
          </a:pPr>
          <a:r>
            <a:rPr lang="zh-TW" altLang="en-US" sz="2000" b="0" kern="1200" dirty="0" smtClean="0"/>
            <a:t>假設公司以捆綁形式銷售產品，每個銷售組合的產品數量由銷售比例而定</a:t>
          </a:r>
        </a:p>
        <a:p>
          <a:pPr lvl="0" algn="l" defTabSz="889000">
            <a:lnSpc>
              <a:spcPct val="90000"/>
            </a:lnSpc>
            <a:spcBef>
              <a:spcPct val="0"/>
            </a:spcBef>
            <a:spcAft>
              <a:spcPct val="35000"/>
            </a:spcAft>
          </a:pPr>
          <a:r>
            <a:rPr lang="zh-TW" altLang="en-US" sz="1200" b="0" kern="1200" dirty="0" smtClean="0"/>
            <a:t>例如</a:t>
          </a:r>
          <a:r>
            <a:rPr lang="en-US" altLang="zh-TW" sz="1200" b="0" kern="1200" dirty="0" smtClean="0"/>
            <a:t>: X </a:t>
          </a:r>
          <a:r>
            <a:rPr lang="zh-TW" altLang="en-US" sz="1200" b="0" kern="1200" dirty="0" smtClean="0"/>
            <a:t>和</a:t>
          </a:r>
          <a:r>
            <a:rPr lang="en-US" altLang="zh-TW" sz="1200" b="0" kern="1200" dirty="0" smtClean="0"/>
            <a:t>Y</a:t>
          </a:r>
          <a:r>
            <a:rPr lang="zh-TW" altLang="en-US" sz="1200" b="0" kern="1200" dirty="0" smtClean="0"/>
            <a:t>是以銷售組合 </a:t>
          </a:r>
          <a:r>
            <a:rPr lang="en-US" altLang="zh-TW" sz="1200" b="0" kern="1200" dirty="0" smtClean="0"/>
            <a:t>3:2</a:t>
          </a:r>
          <a:r>
            <a:rPr lang="zh-TW" altLang="en-US" sz="1200" b="0" kern="1200" dirty="0" smtClean="0"/>
            <a:t>的比例出售</a:t>
          </a:r>
        </a:p>
        <a:p>
          <a:pPr lvl="0" algn="ctr" defTabSz="889000">
            <a:lnSpc>
              <a:spcPct val="90000"/>
            </a:lnSpc>
            <a:spcBef>
              <a:spcPct val="0"/>
            </a:spcBef>
            <a:spcAft>
              <a:spcPct val="35000"/>
            </a:spcAft>
          </a:pPr>
          <a:endParaRPr lang="en-GB" sz="1000" kern="1200" dirty="0"/>
        </a:p>
        <a:p>
          <a:pPr lvl="0" algn="ctr" defTabSz="889000">
            <a:lnSpc>
              <a:spcPct val="90000"/>
            </a:lnSpc>
            <a:spcBef>
              <a:spcPct val="0"/>
            </a:spcBef>
            <a:spcAft>
              <a:spcPct val="35000"/>
            </a:spcAft>
          </a:pPr>
          <a:endParaRPr lang="en-GB" sz="1000" kern="1200" dirty="0"/>
        </a:p>
        <a:p>
          <a:pPr lvl="0" algn="ctr" defTabSz="889000">
            <a:lnSpc>
              <a:spcPct val="90000"/>
            </a:lnSpc>
            <a:spcBef>
              <a:spcPct val="0"/>
            </a:spcBef>
            <a:spcAft>
              <a:spcPct val="35000"/>
            </a:spcAft>
          </a:pPr>
          <a:endParaRPr lang="en-GB" sz="1000" kern="1200" dirty="0"/>
        </a:p>
        <a:p>
          <a:pPr lvl="0" algn="ctr" defTabSz="889000">
            <a:lnSpc>
              <a:spcPct val="90000"/>
            </a:lnSpc>
            <a:spcBef>
              <a:spcPct val="0"/>
            </a:spcBef>
            <a:spcAft>
              <a:spcPct val="35000"/>
            </a:spcAft>
          </a:pPr>
          <a:endParaRPr lang="en-GB" sz="1000" kern="1200" dirty="0"/>
        </a:p>
      </dsp:txBody>
      <dsp:txXfrm>
        <a:off x="65155" y="233169"/>
        <a:ext cx="2094238" cy="33107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DE3161-DEDA-3B47-AC7C-10F3A0A73CED}">
      <dsp:nvSpPr>
        <dsp:cNvPr id="0" name=""/>
        <dsp:cNvSpPr/>
      </dsp:nvSpPr>
      <dsp:spPr>
        <a:xfrm>
          <a:off x="1318" y="0"/>
          <a:ext cx="2415545" cy="3510467"/>
        </a:xfrm>
        <a:prstGeom prst="roundRect">
          <a:avLst>
            <a:gd name="adj" fmla="val 10000"/>
          </a:avLst>
        </a:prstGeom>
        <a:solidFill>
          <a:srgbClr val="FFFFFF">
            <a:hueOff val="0"/>
            <a:satOff val="0"/>
            <a:lumOff val="0"/>
            <a:alphaOff val="0"/>
          </a:srgbClr>
        </a:solidFill>
        <a:ln w="25400" cap="flat" cmpd="sng" algn="ctr">
          <a:solidFill>
            <a:srgbClr val="000000">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buNone/>
          </a:pPr>
          <a:endParaRPr lang="en-US" altLang="zh-TW" sz="2000" b="1" kern="1200" dirty="0" smtClean="0">
            <a:solidFill>
              <a:srgbClr val="000000">
                <a:hueOff val="0"/>
                <a:satOff val="0"/>
                <a:lumOff val="0"/>
                <a:alphaOff val="0"/>
              </a:srgbClr>
            </a:solidFill>
            <a:latin typeface="Arial"/>
            <a:ea typeface="新細明體"/>
            <a:cs typeface="+mn-cs"/>
          </a:endParaRPr>
        </a:p>
        <a:p>
          <a:pPr lvl="0" algn="l" defTabSz="889000">
            <a:lnSpc>
              <a:spcPct val="90000"/>
            </a:lnSpc>
            <a:spcBef>
              <a:spcPct val="0"/>
            </a:spcBef>
            <a:spcAft>
              <a:spcPct val="35000"/>
            </a:spcAft>
            <a:buNone/>
          </a:pPr>
          <a:r>
            <a:rPr lang="zh-TW" altLang="en-US" sz="2000" b="1" kern="1200" dirty="0" smtClean="0">
              <a:solidFill>
                <a:srgbClr val="000000">
                  <a:hueOff val="0"/>
                  <a:satOff val="0"/>
                  <a:lumOff val="0"/>
                  <a:alphaOff val="0"/>
                </a:srgbClr>
              </a:solidFill>
              <a:latin typeface="Arial"/>
              <a:ea typeface="新細明體"/>
              <a:cs typeface="+mn-cs"/>
            </a:rPr>
            <a:t>步驟</a:t>
          </a:r>
          <a:r>
            <a:rPr lang="en-US" altLang="zh-TW" sz="2000" b="1" kern="1200" dirty="0">
              <a:solidFill>
                <a:srgbClr val="000000">
                  <a:hueOff val="0"/>
                  <a:satOff val="0"/>
                  <a:lumOff val="0"/>
                  <a:alphaOff val="0"/>
                </a:srgbClr>
              </a:solidFill>
              <a:latin typeface="Arial"/>
              <a:ea typeface="新細明體"/>
              <a:cs typeface="+mn-cs"/>
            </a:rPr>
            <a:t>2</a:t>
          </a:r>
        </a:p>
        <a:p>
          <a:pPr lvl="0" algn="l" defTabSz="889000">
            <a:lnSpc>
              <a:spcPct val="90000"/>
            </a:lnSpc>
            <a:spcBef>
              <a:spcPct val="0"/>
            </a:spcBef>
            <a:spcAft>
              <a:spcPct val="35000"/>
            </a:spcAft>
            <a:buNone/>
          </a:pPr>
          <a:r>
            <a:rPr lang="zh-TW" altLang="en-US" sz="2000" b="0" kern="1200" dirty="0" smtClean="0"/>
            <a:t>計算損益兩平時的銷售組合數量</a:t>
          </a:r>
          <a:endParaRPr lang="en-GB" sz="2000" b="0" kern="1200" dirty="0"/>
        </a:p>
        <a:p>
          <a:pPr lvl="0" algn="l" defTabSz="889000">
            <a:lnSpc>
              <a:spcPct val="90000"/>
            </a:lnSpc>
            <a:spcBef>
              <a:spcPct val="0"/>
            </a:spcBef>
            <a:spcAft>
              <a:spcPct val="35000"/>
            </a:spcAft>
            <a:buNone/>
          </a:pPr>
          <a:endParaRPr lang="en-GB" sz="2000" kern="1200" dirty="0"/>
        </a:p>
        <a:p>
          <a:pPr lvl="0" algn="l" defTabSz="889000">
            <a:lnSpc>
              <a:spcPct val="90000"/>
            </a:lnSpc>
            <a:spcBef>
              <a:spcPct val="0"/>
            </a:spcBef>
            <a:spcAft>
              <a:spcPct val="35000"/>
            </a:spcAft>
            <a:buNone/>
          </a:pPr>
          <a:r>
            <a:rPr lang="zh-TW" altLang="en-US" sz="2000" kern="1200" dirty="0" smtClean="0"/>
            <a:t>損益兩平時的銷售組合數量</a:t>
          </a:r>
          <a:endParaRPr lang="en-US" altLang="zh-TW" sz="2000" kern="1200" dirty="0"/>
        </a:p>
        <a:p>
          <a:pPr lvl="0" algn="l" defTabSz="889000">
            <a:lnSpc>
              <a:spcPct val="90000"/>
            </a:lnSpc>
            <a:spcBef>
              <a:spcPct val="0"/>
            </a:spcBef>
            <a:spcAft>
              <a:spcPct val="35000"/>
            </a:spcAft>
            <a:buNone/>
          </a:pPr>
          <a:endParaRPr lang="en-US" altLang="zh-TW" sz="1200" kern="1200" dirty="0"/>
        </a:p>
        <a:p>
          <a:pPr lvl="0" algn="l" defTabSz="88900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r>
                  <a:rPr lang="en-GB" sz="1200" i="1" kern="1200" smtClean="0">
                    <a:latin typeface="Cambria Math" panose="02040503050406030204" pitchFamily="18" charset="0"/>
                    <a:ea typeface="Cambria Math" panose="02040503050406030204" pitchFamily="18" charset="0"/>
                  </a:rPr>
                  <m:t>=</m:t>
                </m:r>
                <m:f>
                  <m:fPr>
                    <m:ctrlPr>
                      <a:rPr lang="en-GB" altLang="zh-TW" sz="1200" i="1" kern="1200">
                        <a:latin typeface="Cambria Math" panose="02040503050406030204" pitchFamily="18" charset="0"/>
                        <a:ea typeface="Cambria Math" panose="02040503050406030204" pitchFamily="18" charset="0"/>
                      </a:rPr>
                    </m:ctrlPr>
                  </m:fPr>
                  <m:num>
                    <m:r>
                      <a:rPr lang="zh-TW" altLang="zh-TW" sz="1200" i="1" kern="1200">
                        <a:latin typeface="Cambria Math" panose="02040503050406030204" pitchFamily="18" charset="0"/>
                      </a:rPr>
                      <m:t>固定成本</m:t>
                    </m:r>
                    <m:r>
                      <a:rPr lang="en-US" altLang="zh-TW" sz="1200" i="1" kern="1200">
                        <a:latin typeface="Cambria Math" panose="02040503050406030204" pitchFamily="18" charset="0"/>
                        <a:ea typeface="Cambria Math" panose="02040503050406030204" pitchFamily="18" charset="0"/>
                      </a:rPr>
                      <m:t> </m:t>
                    </m:r>
                  </m:num>
                  <m:den>
                    <m:r>
                      <a:rPr lang="zh-TW" altLang="zh-TW" sz="1200" i="1" kern="1200">
                        <a:latin typeface="Cambria Math" panose="02040503050406030204" pitchFamily="18" charset="0"/>
                      </a:rPr>
                      <m:t>每個銷售組合的邊際貢獻</m:t>
                    </m:r>
                    <m:r>
                      <a:rPr lang="en-US" altLang="zh-TW" sz="1200" i="1" kern="1200">
                        <a:latin typeface="Cambria Math" panose="02040503050406030204" pitchFamily="18" charset="0"/>
                        <a:ea typeface="Cambria Math" panose="02040503050406030204" pitchFamily="18" charset="0"/>
                      </a:rPr>
                      <m:t> </m:t>
                    </m:r>
                  </m:den>
                </m:f>
              </m:oMath>
            </m:oMathPara>
          </a14:m>
          <a:endParaRPr lang="en-GB" sz="1200" kern="1200" dirty="0">
            <a:solidFill>
              <a:srgbClr val="000000">
                <a:hueOff val="0"/>
                <a:satOff val="0"/>
                <a:lumOff val="0"/>
                <a:alphaOff val="0"/>
              </a:srgbClr>
            </a:solidFill>
            <a:latin typeface="Arial"/>
            <a:ea typeface="新細明體"/>
            <a:cs typeface="+mn-cs"/>
          </a:endParaRPr>
        </a:p>
        <a:p>
          <a:pPr lvl="0" algn="ctr" defTabSz="889000">
            <a:lnSpc>
              <a:spcPct val="90000"/>
            </a:lnSpc>
            <a:spcBef>
              <a:spcPct val="0"/>
            </a:spcBef>
            <a:spcAft>
              <a:spcPct val="35000"/>
            </a:spcAft>
            <a:buNone/>
          </a:pPr>
          <a:endParaRPr lang="en-GB" sz="1000" kern="1200" dirty="0">
            <a:solidFill>
              <a:srgbClr val="000000">
                <a:hueOff val="0"/>
                <a:satOff val="0"/>
                <a:lumOff val="0"/>
                <a:alphaOff val="0"/>
              </a:srgbClr>
            </a:solidFill>
            <a:latin typeface="Arial"/>
            <a:ea typeface="新細明體"/>
            <a:cs typeface="+mn-cs"/>
          </a:endParaRPr>
        </a:p>
        <a:p>
          <a:pPr lvl="0" algn="ctr" defTabSz="889000">
            <a:lnSpc>
              <a:spcPct val="90000"/>
            </a:lnSpc>
            <a:spcBef>
              <a:spcPct val="0"/>
            </a:spcBef>
            <a:spcAft>
              <a:spcPct val="35000"/>
            </a:spcAft>
            <a:buNone/>
          </a:pPr>
          <a:endParaRPr lang="en-GB" sz="1000" kern="1200" dirty="0">
            <a:solidFill>
              <a:srgbClr val="000000">
                <a:hueOff val="0"/>
                <a:satOff val="0"/>
                <a:lumOff val="0"/>
                <a:alphaOff val="0"/>
              </a:srgbClr>
            </a:solidFill>
            <a:latin typeface="Arial"/>
            <a:ea typeface="新細明體"/>
            <a:cs typeface="+mn-cs"/>
          </a:endParaRPr>
        </a:p>
        <a:p>
          <a:pPr lvl="0" algn="ctr" defTabSz="889000">
            <a:lnSpc>
              <a:spcPct val="90000"/>
            </a:lnSpc>
            <a:spcBef>
              <a:spcPct val="0"/>
            </a:spcBef>
            <a:spcAft>
              <a:spcPct val="35000"/>
            </a:spcAft>
            <a:buNone/>
          </a:pPr>
          <a:endParaRPr lang="en-GB" sz="1000" kern="1200" dirty="0">
            <a:solidFill>
              <a:srgbClr val="000000">
                <a:hueOff val="0"/>
                <a:satOff val="0"/>
                <a:lumOff val="0"/>
                <a:alphaOff val="0"/>
              </a:srgbClr>
            </a:solidFill>
            <a:latin typeface="Arial"/>
            <a:ea typeface="新細明體"/>
            <a:cs typeface="+mn-cs"/>
          </a:endParaRPr>
        </a:p>
      </dsp:txBody>
      <dsp:txXfrm>
        <a:off x="72067" y="70749"/>
        <a:ext cx="2274047" cy="33689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DE3161-DEDA-3B47-AC7C-10F3A0A73CED}">
      <dsp:nvSpPr>
        <dsp:cNvPr id="0" name=""/>
        <dsp:cNvSpPr/>
      </dsp:nvSpPr>
      <dsp:spPr>
        <a:xfrm>
          <a:off x="0" y="0"/>
          <a:ext cx="2318030" cy="3656017"/>
        </a:xfrm>
        <a:prstGeom prst="roundRect">
          <a:avLst>
            <a:gd name="adj" fmla="val 10000"/>
          </a:avLst>
        </a:prstGeom>
        <a:solidFill>
          <a:srgbClr val="FFFFFF">
            <a:hueOff val="0"/>
            <a:satOff val="0"/>
            <a:lumOff val="0"/>
            <a:alphaOff val="0"/>
          </a:srgbClr>
        </a:solidFill>
        <a:ln w="25400" cap="flat" cmpd="sng" algn="ctr">
          <a:solidFill>
            <a:srgbClr val="000000">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buNone/>
          </a:pPr>
          <a:r>
            <a:rPr lang="zh-TW" altLang="en-US" sz="2000" b="1" kern="1200" dirty="0">
              <a:solidFill>
                <a:srgbClr val="000000">
                  <a:hueOff val="0"/>
                  <a:satOff val="0"/>
                  <a:lumOff val="0"/>
                  <a:alphaOff val="0"/>
                </a:srgbClr>
              </a:solidFill>
              <a:latin typeface="Arial"/>
              <a:ea typeface="新細明體"/>
              <a:cs typeface="+mn-cs"/>
            </a:rPr>
            <a:t>步驟</a:t>
          </a:r>
          <a:r>
            <a:rPr lang="en-US" altLang="zh-TW" sz="2000" b="1" kern="1200" dirty="0">
              <a:solidFill>
                <a:srgbClr val="000000">
                  <a:hueOff val="0"/>
                  <a:satOff val="0"/>
                  <a:lumOff val="0"/>
                  <a:alphaOff val="0"/>
                </a:srgbClr>
              </a:solidFill>
              <a:latin typeface="Arial"/>
              <a:ea typeface="新細明體"/>
              <a:cs typeface="+mn-cs"/>
            </a:rPr>
            <a:t>3</a:t>
          </a:r>
        </a:p>
        <a:p>
          <a:pPr lvl="0" defTabSz="889000">
            <a:lnSpc>
              <a:spcPct val="90000"/>
            </a:lnSpc>
            <a:spcBef>
              <a:spcPct val="0"/>
            </a:spcBef>
            <a:spcAft>
              <a:spcPct val="35000"/>
            </a:spcAft>
          </a:pPr>
          <a:r>
            <a:rPr lang="zh-TW" altLang="en-US" sz="2000" kern="1200" dirty="0" smtClean="0"/>
            <a:t>根據</a:t>
          </a:r>
          <a:r>
            <a:rPr lang="zh-TW" altLang="en-US" sz="2000" b="0" kern="1200" dirty="0" smtClean="0"/>
            <a:t>銷售組合計算每個產品的損益兩平時的銷售</a:t>
          </a:r>
          <a:r>
            <a:rPr lang="zh-TW" sz="2000" kern="1200" dirty="0" smtClean="0"/>
            <a:t>數</a:t>
          </a:r>
          <a:r>
            <a:rPr lang="zh-TW" altLang="en-US" sz="2000" b="0" kern="1200" dirty="0" smtClean="0"/>
            <a:t>量</a:t>
          </a:r>
          <a:endParaRPr lang="en-US" altLang="zh-TW" sz="2000" b="0" kern="1200" dirty="0"/>
        </a:p>
        <a:p>
          <a:pPr lvl="0" algn="l" defTabSz="889000">
            <a:lnSpc>
              <a:spcPct val="90000"/>
            </a:lnSpc>
            <a:spcBef>
              <a:spcPct val="0"/>
            </a:spcBef>
            <a:spcAft>
              <a:spcPct val="35000"/>
            </a:spcAft>
            <a:buNone/>
          </a:pPr>
          <a:r>
            <a:rPr lang="zh-TW" altLang="en-US" sz="1000" kern="1200" dirty="0" smtClean="0"/>
            <a:t>例如</a:t>
          </a:r>
          <a:r>
            <a:rPr lang="en-US" altLang="zh-TW" sz="1000" kern="1200" dirty="0" smtClean="0"/>
            <a:t>:</a:t>
          </a:r>
          <a:r>
            <a:rPr lang="en-GB" sz="1000" kern="1200" dirty="0" smtClean="0"/>
            <a:t> </a:t>
          </a:r>
          <a:endParaRPr lang="en-GB" sz="1000" kern="1200" dirty="0"/>
        </a:p>
        <a:p>
          <a:pPr lvl="0" algn="l" defTabSz="889000">
            <a:lnSpc>
              <a:spcPct val="90000"/>
            </a:lnSpc>
            <a:spcBef>
              <a:spcPct val="0"/>
            </a:spcBef>
            <a:spcAft>
              <a:spcPct val="35000"/>
            </a:spcAft>
            <a:buNone/>
          </a:pPr>
          <a:r>
            <a:rPr lang="zh-TW" altLang="en-US" sz="1000" b="0" kern="1200" dirty="0" smtClean="0"/>
            <a:t>損益兩平時</a:t>
          </a:r>
          <a14:m xmlns:a14="http://schemas.microsoft.com/office/drawing/2010/main">
            <m:oMath xmlns:m="http://schemas.openxmlformats.org/officeDocument/2006/math">
              <m:r>
                <a:rPr lang="zh-TW" altLang="en-US" sz="1000" b="0" i="1" kern="1200">
                  <a:latin typeface="Cambria Math" panose="02040503050406030204" pitchFamily="18" charset="0"/>
                </a:rPr>
                <m:t>，</m:t>
              </m:r>
              <m:r>
                <m:rPr>
                  <m:nor/>
                </m:rPr>
                <a:rPr lang="en-US" sz="1000" b="0" i="0" kern="1200">
                  <a:latin typeface="Cambria Math" panose="02040503050406030204" pitchFamily="18" charset="0"/>
                </a:rPr>
                <m:t>X</m:t>
              </m:r>
              <m:r>
                <m:rPr>
                  <m:nor/>
                </m:rPr>
                <a:rPr lang="en-US" sz="1000" b="0" i="0" kern="1200">
                  <a:latin typeface="Cambria Math" panose="02040503050406030204" pitchFamily="18" charset="0"/>
                </a:rPr>
                <m:t> </m:t>
              </m:r>
              <m:r>
                <a:rPr lang="zh-TW" altLang="en-US" sz="1000" b="0" i="1" kern="1200">
                  <a:latin typeface="Cambria Math" panose="02040503050406030204" pitchFamily="18" charset="0"/>
                </a:rPr>
                <m:t>的銷</m:t>
              </m:r>
            </m:oMath>
          </a14:m>
          <a:r>
            <a:rPr lang="zh-TW" altLang="en-US" sz="1000" b="0" kern="1200" dirty="0"/>
            <a:t>售數量</a:t>
          </a:r>
          <a:endParaRPr lang="en-GB" sz="1000" kern="1200" dirty="0"/>
        </a:p>
        <a:p>
          <a:pPr lvl="0" algn="l" defTabSz="889000">
            <a:lnSpc>
              <a:spcPct val="90000"/>
            </a:lnSpc>
            <a:spcBef>
              <a:spcPct val="0"/>
            </a:spcBef>
            <a:spcAft>
              <a:spcPct val="35000"/>
            </a:spcAft>
            <a:buNone/>
          </a:pPr>
          <a14:m xmlns:a14="http://schemas.microsoft.com/office/drawing/2010/main">
            <m:oMath xmlns:m="http://schemas.openxmlformats.org/officeDocument/2006/math">
              <m:r>
                <a:rPr lang="en-US" sz="1000" b="0" i="1" kern="1200" smtClean="0">
                  <a:latin typeface="Cambria Math" panose="02040503050406030204" pitchFamily="18" charset="0"/>
                </a:rPr>
                <m:t>=3</m:t>
              </m:r>
              <m:r>
                <a:rPr lang="en-US" sz="1000" b="0" i="1" kern="1200">
                  <a:latin typeface="Cambria Math" panose="02040503050406030204" pitchFamily="18" charset="0"/>
                  <a:ea typeface="Cambria Math" panose="02040503050406030204" pitchFamily="18" charset="0"/>
                </a:rPr>
                <m:t>×</m:t>
              </m:r>
            </m:oMath>
          </a14:m>
          <a:r>
            <a:rPr lang="zh-TW" altLang="en-US" sz="1000" b="0" kern="1200" dirty="0"/>
            <a:t> 損益兩平時的銷</a:t>
          </a:r>
          <a14:m xmlns:a14="http://schemas.microsoft.com/office/drawing/2010/main">
            <m:oMath xmlns:m="http://schemas.openxmlformats.org/officeDocument/2006/math">
              <m:r>
                <a:rPr lang="zh-TW" altLang="en-US" sz="1000" b="0" i="1" kern="1200">
                  <a:latin typeface="Cambria Math" panose="02040503050406030204" pitchFamily="18" charset="0"/>
                  <a:ea typeface="Cambria Math" panose="02040503050406030204" pitchFamily="18" charset="0"/>
                </a:rPr>
                <m:t>售組合數</m:t>
              </m:r>
            </m:oMath>
          </a14:m>
          <a:r>
            <a:rPr lang="zh-TW" altLang="en-US" sz="1000" kern="1200" dirty="0"/>
            <a:t>量</a:t>
          </a:r>
          <a:endParaRPr lang="en-GB" sz="1000" kern="1200" dirty="0"/>
        </a:p>
        <a:p>
          <a:pPr lvl="0" algn="l" defTabSz="889000">
            <a:lnSpc>
              <a:spcPct val="90000"/>
            </a:lnSpc>
            <a:spcBef>
              <a:spcPct val="0"/>
            </a:spcBef>
            <a:spcAft>
              <a:spcPct val="35000"/>
            </a:spcAft>
            <a:buNone/>
          </a:pPr>
          <a:r>
            <a:rPr lang="zh-TW" altLang="en-US" sz="1000" b="0" kern="1200" dirty="0" smtClean="0"/>
            <a:t>損益兩平時</a:t>
          </a:r>
          <a14:m xmlns:a14="http://schemas.microsoft.com/office/drawing/2010/main">
            <m:oMath xmlns:m="http://schemas.openxmlformats.org/officeDocument/2006/math">
              <m:r>
                <a:rPr lang="zh-TW" altLang="en-US" sz="1000" b="0" i="1" kern="1200">
                  <a:latin typeface="Cambria Math" panose="02040503050406030204" pitchFamily="18" charset="0"/>
                </a:rPr>
                <m:t>，</m:t>
              </m:r>
              <m:r>
                <m:rPr>
                  <m:sty m:val="p"/>
                </m:rPr>
                <a:rPr lang="en-US" altLang="zh-TW" sz="1000" b="0" i="0" kern="1200">
                  <a:latin typeface="Cambria Math" panose="02040503050406030204" pitchFamily="18" charset="0"/>
                </a:rPr>
                <m:t>Y</m:t>
              </m:r>
              <m:r>
                <a:rPr lang="en-US" altLang="zh-TW" sz="1000" b="0" i="0" kern="1200">
                  <a:latin typeface="Cambria Math" panose="02040503050406030204" pitchFamily="18" charset="0"/>
                </a:rPr>
                <m:t> </m:t>
              </m:r>
              <m:r>
                <a:rPr lang="zh-TW" altLang="en-US" sz="1000" b="0" i="1" kern="1200">
                  <a:latin typeface="Cambria Math" panose="02040503050406030204" pitchFamily="18" charset="0"/>
                </a:rPr>
                <m:t>的銷</m:t>
              </m:r>
            </m:oMath>
          </a14:m>
          <a:r>
            <a:rPr lang="zh-TW" altLang="en-US" sz="1000" b="0" kern="1200" dirty="0"/>
            <a:t>售數量</a:t>
          </a:r>
          <a:endParaRPr lang="en-GB" sz="1000" kern="1200" dirty="0"/>
        </a:p>
        <a:p>
          <a:pPr lvl="0" algn="l" defTabSz="889000">
            <a:lnSpc>
              <a:spcPct val="90000"/>
            </a:lnSpc>
            <a:spcBef>
              <a:spcPct val="0"/>
            </a:spcBef>
            <a:spcAft>
              <a:spcPct val="35000"/>
            </a:spcAft>
            <a:buNone/>
          </a:pPr>
          <a14:m xmlns:a14="http://schemas.microsoft.com/office/drawing/2010/main">
            <m:oMath xmlns:m="http://schemas.openxmlformats.org/officeDocument/2006/math">
              <m:r>
                <a:rPr lang="en-US" sz="1000" b="0" i="1" kern="1200" smtClean="0">
                  <a:latin typeface="Cambria Math" panose="02040503050406030204" pitchFamily="18" charset="0"/>
                </a:rPr>
                <m:t>=2</m:t>
              </m:r>
              <m:r>
                <a:rPr lang="en-US" sz="1000" b="0" i="1" kern="1200">
                  <a:latin typeface="Cambria Math" panose="02040503050406030204" pitchFamily="18" charset="0"/>
                  <a:ea typeface="Cambria Math" panose="02040503050406030204" pitchFamily="18" charset="0"/>
                </a:rPr>
                <m:t>×</m:t>
              </m:r>
            </m:oMath>
          </a14:m>
          <a:r>
            <a:rPr lang="zh-TW" altLang="en-US" sz="1000" b="0" kern="1200" dirty="0"/>
            <a:t> 損益兩平時的銷</a:t>
          </a:r>
          <a14:m xmlns:a14="http://schemas.microsoft.com/office/drawing/2010/main">
            <m:oMath xmlns:m="http://schemas.openxmlformats.org/officeDocument/2006/math">
              <m:r>
                <a:rPr lang="zh-TW" altLang="en-US" sz="1000" b="0" i="1" kern="1200">
                  <a:latin typeface="Cambria Math" panose="02040503050406030204" pitchFamily="18" charset="0"/>
                  <a:ea typeface="Cambria Math" panose="02040503050406030204" pitchFamily="18" charset="0"/>
                </a:rPr>
                <m:t>售組合數</m:t>
              </m:r>
            </m:oMath>
          </a14:m>
          <a:r>
            <a:rPr lang="zh-TW" altLang="en-US" sz="1000" kern="1200" dirty="0"/>
            <a:t>量</a:t>
          </a:r>
          <a:endParaRPr lang="en-GB" sz="1000" kern="1200" dirty="0">
            <a:solidFill>
              <a:srgbClr val="000000">
                <a:hueOff val="0"/>
                <a:satOff val="0"/>
                <a:lumOff val="0"/>
                <a:alphaOff val="0"/>
              </a:srgbClr>
            </a:solidFill>
            <a:latin typeface="Arial"/>
            <a:ea typeface="新細明體"/>
            <a:cs typeface="+mn-cs"/>
          </a:endParaRPr>
        </a:p>
        <a:p>
          <a:pPr lvl="0" algn="ctr" defTabSz="889000">
            <a:lnSpc>
              <a:spcPct val="90000"/>
            </a:lnSpc>
            <a:spcBef>
              <a:spcPct val="0"/>
            </a:spcBef>
            <a:spcAft>
              <a:spcPct val="35000"/>
            </a:spcAft>
            <a:buNone/>
          </a:pPr>
          <a:endParaRPr lang="en-GB" sz="1000" kern="1200" dirty="0">
            <a:solidFill>
              <a:srgbClr val="000000">
                <a:hueOff val="0"/>
                <a:satOff val="0"/>
                <a:lumOff val="0"/>
                <a:alphaOff val="0"/>
              </a:srgbClr>
            </a:solidFill>
            <a:latin typeface="Arial"/>
            <a:ea typeface="新細明體"/>
            <a:cs typeface="+mn-cs"/>
          </a:endParaRPr>
        </a:p>
        <a:p>
          <a:pPr lvl="0" algn="ctr" defTabSz="889000">
            <a:lnSpc>
              <a:spcPct val="90000"/>
            </a:lnSpc>
            <a:spcBef>
              <a:spcPct val="0"/>
            </a:spcBef>
            <a:spcAft>
              <a:spcPct val="35000"/>
            </a:spcAft>
            <a:buNone/>
          </a:pPr>
          <a:endParaRPr lang="en-GB" sz="1000" kern="1200" dirty="0">
            <a:solidFill>
              <a:srgbClr val="000000">
                <a:hueOff val="0"/>
                <a:satOff val="0"/>
                <a:lumOff val="0"/>
                <a:alphaOff val="0"/>
              </a:srgbClr>
            </a:solidFill>
            <a:latin typeface="Arial"/>
            <a:ea typeface="新細明體"/>
            <a:cs typeface="+mn-cs"/>
          </a:endParaRPr>
        </a:p>
        <a:p>
          <a:pPr lvl="0" algn="ctr" defTabSz="889000">
            <a:lnSpc>
              <a:spcPct val="90000"/>
            </a:lnSpc>
            <a:spcBef>
              <a:spcPct val="0"/>
            </a:spcBef>
            <a:spcAft>
              <a:spcPct val="35000"/>
            </a:spcAft>
            <a:buNone/>
          </a:pPr>
          <a:endParaRPr lang="en-GB" sz="1000" kern="1200" dirty="0">
            <a:solidFill>
              <a:srgbClr val="000000">
                <a:hueOff val="0"/>
                <a:satOff val="0"/>
                <a:lumOff val="0"/>
                <a:alphaOff val="0"/>
              </a:srgbClr>
            </a:solidFill>
            <a:latin typeface="Arial"/>
            <a:ea typeface="新細明體"/>
            <a:cs typeface="+mn-cs"/>
          </a:endParaRPr>
        </a:p>
      </dsp:txBody>
      <dsp:txXfrm>
        <a:off x="67893" y="67893"/>
        <a:ext cx="2182244" cy="3520231"/>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18BA90AA-3261-4943-8D9B-70FAE8AF2C35}"/>
              </a:ext>
            </a:extLst>
          </p:cNvPr>
          <p:cNvSpPr>
            <a:spLocks noGrp="1" noChangeArrowheads="1"/>
          </p:cNvSpPr>
          <p:nvPr>
            <p:ph type="hdr" sz="quarter"/>
          </p:nvPr>
        </p:nvSpPr>
        <p:spPr bwMode="auto">
          <a:xfrm>
            <a:off x="0" y="1"/>
            <a:ext cx="2945659" cy="495858"/>
          </a:xfrm>
          <a:prstGeom prst="rect">
            <a:avLst/>
          </a:prstGeom>
          <a:noFill/>
          <a:ln w="9525">
            <a:noFill/>
            <a:miter lim="800000"/>
            <a:headEnd/>
            <a:tailEnd/>
          </a:ln>
          <a:effectLst/>
        </p:spPr>
        <p:txBody>
          <a:bodyPr vert="horz" wrap="square" lIns="91997" tIns="45999" rIns="91997" bIns="45999" numCol="1" anchor="t" anchorCtr="0" compatLnSpc="1">
            <a:prstTxWarp prst="textNoShape">
              <a:avLst/>
            </a:prstTxWarp>
          </a:bodyPr>
          <a:lstStyle>
            <a:lvl1pPr defTabSz="919312" eaLnBrk="1" hangingPunct="1">
              <a:defRPr sz="1200">
                <a:latin typeface="Arial" charset="0"/>
              </a:defRPr>
            </a:lvl1pPr>
          </a:lstStyle>
          <a:p>
            <a:pPr>
              <a:defRPr/>
            </a:pPr>
            <a:endParaRPr lang="en-US" altLang="zh-TW"/>
          </a:p>
        </p:txBody>
      </p:sp>
      <p:sp>
        <p:nvSpPr>
          <p:cNvPr id="29699" name="Rectangle 3">
            <a:extLst>
              <a:ext uri="{FF2B5EF4-FFF2-40B4-BE49-F238E27FC236}">
                <a16:creationId xmlns:a16="http://schemas.microsoft.com/office/drawing/2014/main" id="{AA76016F-AA3D-4168-95B8-2DD0961683F3}"/>
              </a:ext>
            </a:extLst>
          </p:cNvPr>
          <p:cNvSpPr>
            <a:spLocks noGrp="1" noChangeArrowheads="1"/>
          </p:cNvSpPr>
          <p:nvPr>
            <p:ph type="dt" sz="quarter" idx="1"/>
          </p:nvPr>
        </p:nvSpPr>
        <p:spPr bwMode="auto">
          <a:xfrm>
            <a:off x="3850443" y="1"/>
            <a:ext cx="2945659" cy="495858"/>
          </a:xfrm>
          <a:prstGeom prst="rect">
            <a:avLst/>
          </a:prstGeom>
          <a:noFill/>
          <a:ln w="9525">
            <a:noFill/>
            <a:miter lim="800000"/>
            <a:headEnd/>
            <a:tailEnd/>
          </a:ln>
          <a:effectLst/>
        </p:spPr>
        <p:txBody>
          <a:bodyPr vert="horz" wrap="square" lIns="91997" tIns="45999" rIns="91997" bIns="45999" numCol="1" anchor="t" anchorCtr="0" compatLnSpc="1">
            <a:prstTxWarp prst="textNoShape">
              <a:avLst/>
            </a:prstTxWarp>
          </a:bodyPr>
          <a:lstStyle>
            <a:lvl1pPr algn="r" defTabSz="919312" eaLnBrk="1" hangingPunct="1">
              <a:defRPr sz="1200">
                <a:latin typeface="Arial" charset="0"/>
              </a:defRPr>
            </a:lvl1pPr>
          </a:lstStyle>
          <a:p>
            <a:pPr>
              <a:defRPr/>
            </a:pPr>
            <a:endParaRPr lang="en-US" altLang="zh-TW"/>
          </a:p>
        </p:txBody>
      </p:sp>
      <p:sp>
        <p:nvSpPr>
          <p:cNvPr id="29700" name="Rectangle 4">
            <a:extLst>
              <a:ext uri="{FF2B5EF4-FFF2-40B4-BE49-F238E27FC236}">
                <a16:creationId xmlns:a16="http://schemas.microsoft.com/office/drawing/2014/main" id="{19638E0A-3A14-488D-9C61-45DD17B43E11}"/>
              </a:ext>
            </a:extLst>
          </p:cNvPr>
          <p:cNvSpPr>
            <a:spLocks noGrp="1" noChangeArrowheads="1"/>
          </p:cNvSpPr>
          <p:nvPr>
            <p:ph type="ftr" sz="quarter" idx="2"/>
          </p:nvPr>
        </p:nvSpPr>
        <p:spPr bwMode="auto">
          <a:xfrm>
            <a:off x="0" y="9429202"/>
            <a:ext cx="2945659" cy="495858"/>
          </a:xfrm>
          <a:prstGeom prst="rect">
            <a:avLst/>
          </a:prstGeom>
          <a:noFill/>
          <a:ln w="9525">
            <a:noFill/>
            <a:miter lim="800000"/>
            <a:headEnd/>
            <a:tailEnd/>
          </a:ln>
          <a:effectLst/>
        </p:spPr>
        <p:txBody>
          <a:bodyPr vert="horz" wrap="square" lIns="91997" tIns="45999" rIns="91997" bIns="45999" numCol="1" anchor="b" anchorCtr="0" compatLnSpc="1">
            <a:prstTxWarp prst="textNoShape">
              <a:avLst/>
            </a:prstTxWarp>
          </a:bodyPr>
          <a:lstStyle>
            <a:lvl1pPr defTabSz="919312" eaLnBrk="1" hangingPunct="1">
              <a:defRPr sz="1200">
                <a:latin typeface="Arial" charset="0"/>
              </a:defRPr>
            </a:lvl1pPr>
          </a:lstStyle>
          <a:p>
            <a:pPr>
              <a:defRPr/>
            </a:pPr>
            <a:endParaRPr lang="en-US" altLang="zh-TW"/>
          </a:p>
        </p:txBody>
      </p:sp>
      <p:sp>
        <p:nvSpPr>
          <p:cNvPr id="29701" name="Rectangle 5">
            <a:extLst>
              <a:ext uri="{FF2B5EF4-FFF2-40B4-BE49-F238E27FC236}">
                <a16:creationId xmlns:a16="http://schemas.microsoft.com/office/drawing/2014/main" id="{93C661F8-7854-40C8-BB24-A14205084A96}"/>
              </a:ext>
            </a:extLst>
          </p:cNvPr>
          <p:cNvSpPr>
            <a:spLocks noGrp="1" noChangeArrowheads="1"/>
          </p:cNvSpPr>
          <p:nvPr>
            <p:ph type="sldNum" sz="quarter" idx="3"/>
          </p:nvPr>
        </p:nvSpPr>
        <p:spPr bwMode="auto">
          <a:xfrm>
            <a:off x="3850443" y="9429202"/>
            <a:ext cx="2945659" cy="495858"/>
          </a:xfrm>
          <a:prstGeom prst="rect">
            <a:avLst/>
          </a:prstGeom>
          <a:noFill/>
          <a:ln w="9525">
            <a:noFill/>
            <a:miter lim="800000"/>
            <a:headEnd/>
            <a:tailEnd/>
          </a:ln>
          <a:effectLst/>
        </p:spPr>
        <p:txBody>
          <a:bodyPr vert="horz" wrap="square" lIns="91997" tIns="45999" rIns="91997" bIns="45999" numCol="1" anchor="b" anchorCtr="0" compatLnSpc="1">
            <a:prstTxWarp prst="textNoShape">
              <a:avLst/>
            </a:prstTxWarp>
          </a:bodyPr>
          <a:lstStyle>
            <a:lvl1pPr algn="r" defTabSz="919312" eaLnBrk="1" hangingPunct="1">
              <a:defRPr sz="1200"/>
            </a:lvl1pPr>
          </a:lstStyle>
          <a:p>
            <a:fld id="{03E17F4F-8DD6-4608-A1AB-3B852116CB83}" type="slidenum">
              <a:rPr lang="en-US" altLang="zh-TW"/>
              <a:pPr/>
              <a:t>‹#›</a:t>
            </a:fld>
            <a:endParaRPr lang="en-US" altLang="zh-TW"/>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AC0D3CE9-80A6-4C81-BA03-9B5311D56FF5}"/>
              </a:ext>
            </a:extLst>
          </p:cNvPr>
          <p:cNvSpPr>
            <a:spLocks noGrp="1" noChangeArrowheads="1"/>
          </p:cNvSpPr>
          <p:nvPr>
            <p:ph type="hdr" sz="quarter"/>
          </p:nvPr>
        </p:nvSpPr>
        <p:spPr bwMode="auto">
          <a:xfrm>
            <a:off x="0" y="1"/>
            <a:ext cx="2945659" cy="495858"/>
          </a:xfrm>
          <a:prstGeom prst="rect">
            <a:avLst/>
          </a:prstGeom>
          <a:noFill/>
          <a:ln w="9525">
            <a:noFill/>
            <a:miter lim="800000"/>
            <a:headEnd/>
            <a:tailEnd/>
          </a:ln>
          <a:effectLst/>
        </p:spPr>
        <p:txBody>
          <a:bodyPr vert="horz" wrap="square" lIns="91997" tIns="45999" rIns="91997" bIns="45999" numCol="1" anchor="t" anchorCtr="0" compatLnSpc="1">
            <a:prstTxWarp prst="textNoShape">
              <a:avLst/>
            </a:prstTxWarp>
          </a:bodyPr>
          <a:lstStyle>
            <a:lvl1pPr defTabSz="919312" eaLnBrk="1" hangingPunct="1">
              <a:defRPr sz="1200">
                <a:latin typeface="Arial" charset="0"/>
              </a:defRPr>
            </a:lvl1pPr>
          </a:lstStyle>
          <a:p>
            <a:pPr>
              <a:defRPr/>
            </a:pPr>
            <a:endParaRPr lang="en-US" altLang="zh-TW"/>
          </a:p>
        </p:txBody>
      </p:sp>
      <p:sp>
        <p:nvSpPr>
          <p:cNvPr id="40963" name="Rectangle 3">
            <a:extLst>
              <a:ext uri="{FF2B5EF4-FFF2-40B4-BE49-F238E27FC236}">
                <a16:creationId xmlns:a16="http://schemas.microsoft.com/office/drawing/2014/main" id="{641462E6-51C8-41BA-9F2F-1F88DF8D3C38}"/>
              </a:ext>
            </a:extLst>
          </p:cNvPr>
          <p:cNvSpPr>
            <a:spLocks noGrp="1" noChangeArrowheads="1"/>
          </p:cNvSpPr>
          <p:nvPr>
            <p:ph type="dt" idx="1"/>
          </p:nvPr>
        </p:nvSpPr>
        <p:spPr bwMode="auto">
          <a:xfrm>
            <a:off x="3850443" y="1"/>
            <a:ext cx="2945659" cy="495858"/>
          </a:xfrm>
          <a:prstGeom prst="rect">
            <a:avLst/>
          </a:prstGeom>
          <a:noFill/>
          <a:ln w="9525">
            <a:noFill/>
            <a:miter lim="800000"/>
            <a:headEnd/>
            <a:tailEnd/>
          </a:ln>
          <a:effectLst/>
        </p:spPr>
        <p:txBody>
          <a:bodyPr vert="horz" wrap="square" lIns="91997" tIns="45999" rIns="91997" bIns="45999" numCol="1" anchor="t" anchorCtr="0" compatLnSpc="1">
            <a:prstTxWarp prst="textNoShape">
              <a:avLst/>
            </a:prstTxWarp>
          </a:bodyPr>
          <a:lstStyle>
            <a:lvl1pPr algn="r" defTabSz="919312" eaLnBrk="1" hangingPunct="1">
              <a:defRPr sz="1200">
                <a:latin typeface="Arial" charset="0"/>
              </a:defRPr>
            </a:lvl1pPr>
          </a:lstStyle>
          <a:p>
            <a:pPr>
              <a:defRPr/>
            </a:pPr>
            <a:endParaRPr lang="en-US" altLang="zh-TW"/>
          </a:p>
        </p:txBody>
      </p:sp>
      <p:sp>
        <p:nvSpPr>
          <p:cNvPr id="4100" name="Rectangle 4">
            <a:extLst>
              <a:ext uri="{FF2B5EF4-FFF2-40B4-BE49-F238E27FC236}">
                <a16:creationId xmlns:a16="http://schemas.microsoft.com/office/drawing/2014/main" id="{0B6C2CAB-078D-4D58-998D-193F1E38C87B}"/>
              </a:ext>
            </a:extLst>
          </p:cNvPr>
          <p:cNvSpPr>
            <a:spLocks noGrp="1" noRot="1" noChangeAspect="1" noChangeArrowheads="1" noTextEdit="1"/>
          </p:cNvSpPr>
          <p:nvPr>
            <p:ph type="sldImg" idx="2"/>
          </p:nvPr>
        </p:nvSpPr>
        <p:spPr bwMode="auto">
          <a:xfrm>
            <a:off x="920750" y="746125"/>
            <a:ext cx="4957763" cy="37195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5" name="Rectangle 5">
            <a:extLst>
              <a:ext uri="{FF2B5EF4-FFF2-40B4-BE49-F238E27FC236}">
                <a16:creationId xmlns:a16="http://schemas.microsoft.com/office/drawing/2014/main" id="{DA001E75-1BEE-44E7-BCCF-F229CE81800D}"/>
              </a:ext>
            </a:extLst>
          </p:cNvPr>
          <p:cNvSpPr>
            <a:spLocks noGrp="1" noChangeArrowheads="1"/>
          </p:cNvSpPr>
          <p:nvPr>
            <p:ph type="body" sz="quarter" idx="3"/>
          </p:nvPr>
        </p:nvSpPr>
        <p:spPr bwMode="auto">
          <a:xfrm>
            <a:off x="900063" y="4715390"/>
            <a:ext cx="4997550" cy="4465882"/>
          </a:xfrm>
          <a:prstGeom prst="rect">
            <a:avLst/>
          </a:prstGeom>
          <a:noFill/>
          <a:ln w="9525">
            <a:noFill/>
            <a:miter lim="800000"/>
            <a:headEnd/>
            <a:tailEnd/>
          </a:ln>
          <a:effectLst/>
        </p:spPr>
        <p:txBody>
          <a:bodyPr vert="horz" wrap="square" lIns="91997" tIns="45999" rIns="91997" bIns="45999" numCol="1" anchor="t" anchorCtr="0" compatLnSpc="1">
            <a:prstTxWarp prst="textNoShape">
              <a:avLst/>
            </a:prstTxWarp>
          </a:bodyPr>
          <a:lstStyle/>
          <a:p>
            <a:pPr lvl="0"/>
            <a:r>
              <a:rPr lang="zh-TW" altLang="en-US" noProof="0"/>
              <a:t>按一下以編輯母片</a:t>
            </a:r>
          </a:p>
          <a:p>
            <a:pPr lvl="1"/>
            <a:r>
              <a:rPr lang="zh-TW" altLang="en-US" noProof="0"/>
              <a:t>第二層</a:t>
            </a:r>
          </a:p>
          <a:p>
            <a:pPr lvl="2"/>
            <a:r>
              <a:rPr lang="zh-TW" altLang="en-US" noProof="0"/>
              <a:t>第三層</a:t>
            </a:r>
          </a:p>
          <a:p>
            <a:pPr lvl="3"/>
            <a:r>
              <a:rPr lang="zh-TW" altLang="en-US" noProof="0"/>
              <a:t>第四層</a:t>
            </a:r>
          </a:p>
          <a:p>
            <a:pPr lvl="4"/>
            <a:r>
              <a:rPr lang="zh-TW" altLang="en-US" noProof="0"/>
              <a:t>第五層</a:t>
            </a:r>
          </a:p>
        </p:txBody>
      </p:sp>
      <p:sp>
        <p:nvSpPr>
          <p:cNvPr id="40966" name="Rectangle 6">
            <a:extLst>
              <a:ext uri="{FF2B5EF4-FFF2-40B4-BE49-F238E27FC236}">
                <a16:creationId xmlns:a16="http://schemas.microsoft.com/office/drawing/2014/main" id="{56C1B5A2-C8EC-4043-8E63-35D0D13FA07E}"/>
              </a:ext>
            </a:extLst>
          </p:cNvPr>
          <p:cNvSpPr>
            <a:spLocks noGrp="1" noChangeArrowheads="1"/>
          </p:cNvSpPr>
          <p:nvPr>
            <p:ph type="ftr" sz="quarter" idx="4"/>
          </p:nvPr>
        </p:nvSpPr>
        <p:spPr bwMode="auto">
          <a:xfrm>
            <a:off x="0" y="9429202"/>
            <a:ext cx="2945659" cy="495858"/>
          </a:xfrm>
          <a:prstGeom prst="rect">
            <a:avLst/>
          </a:prstGeom>
          <a:noFill/>
          <a:ln w="9525">
            <a:noFill/>
            <a:miter lim="800000"/>
            <a:headEnd/>
            <a:tailEnd/>
          </a:ln>
          <a:effectLst/>
        </p:spPr>
        <p:txBody>
          <a:bodyPr vert="horz" wrap="square" lIns="91997" tIns="45999" rIns="91997" bIns="45999" numCol="1" anchor="b" anchorCtr="0" compatLnSpc="1">
            <a:prstTxWarp prst="textNoShape">
              <a:avLst/>
            </a:prstTxWarp>
          </a:bodyPr>
          <a:lstStyle>
            <a:lvl1pPr defTabSz="919312" eaLnBrk="1" hangingPunct="1">
              <a:defRPr sz="1200">
                <a:latin typeface="Arial" charset="0"/>
              </a:defRPr>
            </a:lvl1pPr>
          </a:lstStyle>
          <a:p>
            <a:pPr>
              <a:defRPr/>
            </a:pPr>
            <a:endParaRPr lang="en-US" altLang="zh-TW"/>
          </a:p>
        </p:txBody>
      </p:sp>
      <p:sp>
        <p:nvSpPr>
          <p:cNvPr id="40967" name="Rectangle 7">
            <a:extLst>
              <a:ext uri="{FF2B5EF4-FFF2-40B4-BE49-F238E27FC236}">
                <a16:creationId xmlns:a16="http://schemas.microsoft.com/office/drawing/2014/main" id="{B94A0CF1-11A2-48CA-95A5-7B5379AB9675}"/>
              </a:ext>
            </a:extLst>
          </p:cNvPr>
          <p:cNvSpPr>
            <a:spLocks noGrp="1" noChangeArrowheads="1"/>
          </p:cNvSpPr>
          <p:nvPr>
            <p:ph type="sldNum" sz="quarter" idx="5"/>
          </p:nvPr>
        </p:nvSpPr>
        <p:spPr bwMode="auto">
          <a:xfrm>
            <a:off x="3850443" y="9429202"/>
            <a:ext cx="2945659" cy="495858"/>
          </a:xfrm>
          <a:prstGeom prst="rect">
            <a:avLst/>
          </a:prstGeom>
          <a:noFill/>
          <a:ln w="9525">
            <a:noFill/>
            <a:miter lim="800000"/>
            <a:headEnd/>
            <a:tailEnd/>
          </a:ln>
          <a:effectLst/>
        </p:spPr>
        <p:txBody>
          <a:bodyPr vert="horz" wrap="square" lIns="91997" tIns="45999" rIns="91997" bIns="45999" numCol="1" anchor="b" anchorCtr="0" compatLnSpc="1">
            <a:prstTxWarp prst="textNoShape">
              <a:avLst/>
            </a:prstTxWarp>
          </a:bodyPr>
          <a:lstStyle>
            <a:lvl1pPr algn="r" defTabSz="919312" eaLnBrk="1" hangingPunct="1">
              <a:defRPr sz="1200"/>
            </a:lvl1pPr>
          </a:lstStyle>
          <a:p>
            <a:fld id="{67CD65EA-B498-448A-92FF-AA8A4299378F}" type="slidenum">
              <a:rPr lang="en-US" altLang="zh-TW"/>
              <a:pPr/>
              <a:t>‹#›</a:t>
            </a:fld>
            <a:endParaRPr lang="en-US" altLang="zh-TW"/>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6BF870D3-FAF2-48BE-95C4-369E7974D40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E4361BC9-023A-4D40-9ABA-B1C6A36DEDB5}" type="slidenum">
              <a:rPr lang="en-US" altLang="zh-TW"/>
              <a:pPr>
                <a:spcBef>
                  <a:spcPct val="0"/>
                </a:spcBef>
              </a:pPr>
              <a:t>1</a:t>
            </a:fld>
            <a:endParaRPr lang="en-US" altLang="zh-TW"/>
          </a:p>
        </p:txBody>
      </p:sp>
      <p:sp>
        <p:nvSpPr>
          <p:cNvPr id="7171" name="Rectangle 2">
            <a:extLst>
              <a:ext uri="{FF2B5EF4-FFF2-40B4-BE49-F238E27FC236}">
                <a16:creationId xmlns:a16="http://schemas.microsoft.com/office/drawing/2014/main" id="{C7397B71-D654-42FC-98CE-FDCB3B5F343B}"/>
              </a:ext>
            </a:extLst>
          </p:cNvPr>
          <p:cNvSpPr>
            <a:spLocks noGrp="1" noRot="1" noChangeAspect="1" noChangeArrowheads="1" noTextEdit="1"/>
          </p:cNvSpPr>
          <p:nvPr>
            <p:ph type="sldImg"/>
          </p:nvPr>
        </p:nvSpPr>
        <p:spPr>
          <a:xfrm>
            <a:off x="917575" y="744538"/>
            <a:ext cx="4962525" cy="3722687"/>
          </a:xfrm>
          <a:ln/>
        </p:spPr>
      </p:sp>
      <p:sp>
        <p:nvSpPr>
          <p:cNvPr id="7172" name="Rectangle 3">
            <a:extLst>
              <a:ext uri="{FF2B5EF4-FFF2-40B4-BE49-F238E27FC236}">
                <a16:creationId xmlns:a16="http://schemas.microsoft.com/office/drawing/2014/main" id="{7ED2F879-C6DD-4D04-B289-D4FA759DECBB}"/>
              </a:ext>
            </a:extLst>
          </p:cNvPr>
          <p:cNvSpPr>
            <a:spLocks noGrp="1" noChangeArrowheads="1"/>
          </p:cNvSpPr>
          <p:nvPr>
            <p:ph type="body" idx="1"/>
          </p:nvPr>
        </p:nvSpPr>
        <p:spPr>
          <a:xfrm>
            <a:off x="901637" y="4713812"/>
            <a:ext cx="4994403" cy="446904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導論	</a:t>
            </a:r>
          </a:p>
          <a:p>
            <a:pPr eaLnBrk="1" hangingPunct="1"/>
            <a:r>
              <a:rPr lang="zh-TW" altLang="en-US" dirty="0">
                <a:latin typeface="Arial" panose="020B0604020202020204" pitchFamily="34" charset="0"/>
              </a:rPr>
              <a:t>本課將</a:t>
            </a:r>
            <a:r>
              <a:rPr lang="zh-TW" altLang="en-US" dirty="0" smtClean="0">
                <a:latin typeface="Arial" panose="020B0604020202020204" pitchFamily="34" charset="0"/>
              </a:rPr>
              <a:t>探討本</a:t>
            </a:r>
            <a:r>
              <a:rPr lang="zh-TW" altLang="en-US" dirty="0">
                <a:latin typeface="Arial" panose="020B0604020202020204" pitchFamily="34" charset="0"/>
              </a:rPr>
              <a:t>量</a:t>
            </a:r>
            <a:r>
              <a:rPr lang="zh-TW" altLang="en-US" dirty="0" smtClean="0">
                <a:latin typeface="Arial" panose="020B0604020202020204" pitchFamily="34" charset="0"/>
              </a:rPr>
              <a:t>利分析法的</a:t>
            </a:r>
            <a:r>
              <a:rPr lang="zh-TW" altLang="en-US" dirty="0">
                <a:latin typeface="Arial" panose="020B0604020202020204" pitchFamily="34" charset="0"/>
              </a:rPr>
              <a:t>使用。</a:t>
            </a:r>
          </a:p>
          <a:p>
            <a:pPr eaLnBrk="1" hangingPunct="1"/>
            <a:r>
              <a:rPr lang="zh-TW" altLang="en-US" dirty="0">
                <a:latin typeface="Arial" panose="020B0604020202020204" pitchFamily="34" charset="0"/>
              </a:rPr>
              <a:t>學生</a:t>
            </a:r>
            <a:r>
              <a:rPr lang="zh-CN" altLang="en-US" dirty="0">
                <a:latin typeface="Arial" panose="020B0604020202020204" pitchFamily="34" charset="0"/>
              </a:rPr>
              <a:t>須</a:t>
            </a:r>
            <a:r>
              <a:rPr lang="zh-TW" altLang="en-US" dirty="0" smtClean="0">
                <a:latin typeface="Arial" panose="020B0604020202020204" pitchFamily="34" charset="0"/>
              </a:rPr>
              <a:t>計算邊際貢獻</a:t>
            </a:r>
            <a:r>
              <a:rPr lang="zh-TW" altLang="en-US" dirty="0">
                <a:latin typeface="Arial" panose="020B0604020202020204" pitchFamily="34" charset="0"/>
              </a:rPr>
              <a:t>、安全邊際、達致</a:t>
            </a:r>
            <a:r>
              <a:rPr lang="zh-TW" altLang="en-US" dirty="0" smtClean="0">
                <a:latin typeface="Arial" panose="020B0604020202020204" pitchFamily="34" charset="0"/>
              </a:rPr>
              <a:t>損益兩平或</a:t>
            </a:r>
            <a:r>
              <a:rPr lang="zh-TW" altLang="en-US" dirty="0">
                <a:latin typeface="Arial" panose="020B0604020202020204" pitchFamily="34" charset="0"/>
              </a:rPr>
              <a:t>賺取目標利潤所需的銷售量</a:t>
            </a:r>
            <a:r>
              <a:rPr lang="en-US" altLang="zh-TW" dirty="0">
                <a:latin typeface="Arial" panose="020B0604020202020204" pitchFamily="34" charset="0"/>
              </a:rPr>
              <a:t>/</a:t>
            </a:r>
            <a:r>
              <a:rPr lang="zh-TW" altLang="en-US" dirty="0">
                <a:latin typeface="Arial" panose="020B0604020202020204" pitchFamily="34" charset="0"/>
              </a:rPr>
              <a:t>額；及對單一產品和</a:t>
            </a:r>
            <a:r>
              <a:rPr lang="zh-TW" altLang="en-US" dirty="0" smtClean="0">
                <a:latin typeface="Arial" panose="020B0604020202020204" pitchFamily="34" charset="0"/>
              </a:rPr>
              <a:t>多項產品</a:t>
            </a:r>
            <a:r>
              <a:rPr lang="zh-TW" altLang="en-US" dirty="0">
                <a:latin typeface="Arial" panose="020B0604020202020204" pitchFamily="34" charset="0"/>
              </a:rPr>
              <a:t>運用本量利分析。</a:t>
            </a:r>
          </a:p>
          <a:p>
            <a:pPr eaLnBrk="1" hangingPunct="1"/>
            <a:endParaRPr lang="zh-TW" altLang="en-US" dirty="0">
              <a:latin typeface="Arial" panose="020B0604020202020204" pitchFamily="34" charset="0"/>
            </a:endParaRPr>
          </a:p>
          <a:p>
            <a:pPr eaLnBrk="1" hangingPunct="1"/>
            <a:r>
              <a:rPr lang="zh-TW" altLang="en-US" dirty="0" smtClean="0">
                <a:latin typeface="Arial" panose="020B0604020202020204" pitchFamily="34" charset="0"/>
              </a:rPr>
              <a:t>兩</a:t>
            </a:r>
            <a:r>
              <a:rPr lang="zh-TW" altLang="en-US" dirty="0">
                <a:latin typeface="Arial" panose="020B0604020202020204" pitchFamily="34" charset="0"/>
              </a:rPr>
              <a:t>個課節（每</a:t>
            </a:r>
            <a:r>
              <a:rPr lang="zh-CN" altLang="en-US" dirty="0">
                <a:latin typeface="Arial" panose="020B0604020202020204" pitchFamily="34" charset="0"/>
              </a:rPr>
              <a:t>課節</a:t>
            </a:r>
            <a:r>
              <a:rPr lang="zh-TW" altLang="en-US" dirty="0">
                <a:latin typeface="Arial" panose="020B0604020202020204" pitchFamily="34" charset="0"/>
              </a:rPr>
              <a:t>四十分鐘）</a:t>
            </a:r>
          </a:p>
          <a:p>
            <a:pPr eaLnBrk="1" hangingPunct="1"/>
            <a:endParaRPr lang="zh-TW" altLang="en-US" dirty="0">
              <a:latin typeface="Arial" panose="020B0604020202020204" pitchFamily="34" charset="0"/>
            </a:endParaRPr>
          </a:p>
          <a:p>
            <a:pPr eaLnBrk="1" hangingPunct="1"/>
            <a:r>
              <a:rPr lang="zh-TW" altLang="en-US" dirty="0">
                <a:latin typeface="Arial" panose="020B0604020202020204" pitchFamily="34" charset="0"/>
              </a:rPr>
              <a:t>內容</a:t>
            </a:r>
          </a:p>
          <a:p>
            <a:r>
              <a:rPr kumimoji="1" lang="zh-TW" altLang="zh-HK" sz="1200" kern="1200" dirty="0" smtClean="0">
                <a:solidFill>
                  <a:schemeClr val="tx1"/>
                </a:solidFill>
                <a:effectLst/>
                <a:latin typeface="Arial" charset="0"/>
                <a:ea typeface="新細明體" pitchFamily="18" charset="-120"/>
                <a:cs typeface="+mn-cs"/>
              </a:rPr>
              <a:t>第一課節 	單一產品的本量利分析</a:t>
            </a:r>
          </a:p>
          <a:p>
            <a:r>
              <a:rPr kumimoji="1" lang="zh-TW" altLang="zh-HK" sz="1200" kern="1200" dirty="0" smtClean="0">
                <a:solidFill>
                  <a:schemeClr val="tx1"/>
                </a:solidFill>
                <a:effectLst/>
                <a:latin typeface="Arial" charset="0"/>
                <a:ea typeface="新細明體" pitchFamily="18" charset="-120"/>
                <a:cs typeface="+mn-cs"/>
              </a:rPr>
              <a:t>第二課節 	多</a:t>
            </a:r>
            <a:r>
              <a:rPr kumimoji="1" lang="zh-HK" altLang="zh-HK" sz="1200" kern="1200" dirty="0" smtClean="0">
                <a:solidFill>
                  <a:schemeClr val="tx1"/>
                </a:solidFill>
                <a:effectLst/>
                <a:latin typeface="Arial" charset="0"/>
                <a:ea typeface="新細明體" pitchFamily="18" charset="-120"/>
                <a:cs typeface="+mn-cs"/>
              </a:rPr>
              <a:t>項</a:t>
            </a:r>
            <a:r>
              <a:rPr kumimoji="1" lang="zh-TW" altLang="zh-HK" sz="1200" kern="1200" dirty="0" smtClean="0">
                <a:solidFill>
                  <a:schemeClr val="tx1"/>
                </a:solidFill>
                <a:effectLst/>
                <a:latin typeface="Arial" charset="0"/>
                <a:ea typeface="新細明體" pitchFamily="18" charset="-120"/>
                <a:cs typeface="+mn-cs"/>
              </a:rPr>
              <a:t>產品的本量利分析</a:t>
            </a:r>
          </a:p>
          <a:p>
            <a:pPr eaLnBrk="1" hangingPunct="1"/>
            <a:endParaRPr lang="zh-TW" altLang="zh-TW" dirty="0">
              <a:latin typeface="Arial" panose="020B0604020202020204" pitchFamily="34" charset="0"/>
            </a:endParaRPr>
          </a:p>
          <a:p>
            <a:pPr eaLnBrk="1" hangingPunct="1"/>
            <a:endParaRPr lang="en-US" altLang="zh-TW" dirty="0">
              <a:latin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a:extLst>
              <a:ext uri="{FF2B5EF4-FFF2-40B4-BE49-F238E27FC236}">
                <a16:creationId xmlns:a16="http://schemas.microsoft.com/office/drawing/2014/main" id="{A18DABD8-3DBC-454B-B60A-0DFABF5FE0C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C4BB7DB5-AD2A-4B3E-A665-B822EA867437}" type="slidenum">
              <a:rPr lang="en-US" altLang="zh-TW"/>
              <a:pPr>
                <a:spcBef>
                  <a:spcPct val="0"/>
                </a:spcBef>
              </a:pPr>
              <a:t>10</a:t>
            </a:fld>
            <a:endParaRPr lang="en-US" altLang="zh-TW"/>
          </a:p>
        </p:txBody>
      </p:sp>
      <p:sp>
        <p:nvSpPr>
          <p:cNvPr id="25603" name="Rectangle 2">
            <a:extLst>
              <a:ext uri="{FF2B5EF4-FFF2-40B4-BE49-F238E27FC236}">
                <a16:creationId xmlns:a16="http://schemas.microsoft.com/office/drawing/2014/main" id="{1DD0E43D-CE3A-46CA-8792-E5C44AB917B9}"/>
              </a:ext>
            </a:extLst>
          </p:cNvPr>
          <p:cNvSpPr>
            <a:spLocks noGrp="1" noRot="1" noChangeAspect="1" noChangeArrowheads="1" noTextEdit="1"/>
          </p:cNvSpPr>
          <p:nvPr>
            <p:ph type="sldImg"/>
          </p:nvPr>
        </p:nvSpPr>
        <p:spPr>
          <a:ln/>
        </p:spPr>
      </p:sp>
      <p:sp>
        <p:nvSpPr>
          <p:cNvPr id="25604" name="Rectangle 3">
            <a:extLst>
              <a:ext uri="{FF2B5EF4-FFF2-40B4-BE49-F238E27FC236}">
                <a16:creationId xmlns:a16="http://schemas.microsoft.com/office/drawing/2014/main" id="{642BDBCA-4E41-4FED-9C31-83DD40B68F5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b="1" dirty="0">
                <a:latin typeface="Arial" panose="020B0604020202020204" pitchFamily="34" charset="0"/>
              </a:rPr>
              <a:t>第二課節</a:t>
            </a:r>
          </a:p>
          <a:p>
            <a:pPr eaLnBrk="1" hangingPunct="1"/>
            <a:endParaRPr lang="zh-TW" altLang="en-US" b="1" dirty="0">
              <a:latin typeface="Arial" panose="020B0604020202020204" pitchFamily="34" charset="0"/>
            </a:endParaRPr>
          </a:p>
          <a:p>
            <a:pPr eaLnBrk="1" hangingPunct="1"/>
            <a:r>
              <a:rPr lang="zh-TW" altLang="en-US" dirty="0" smtClean="0">
                <a:latin typeface="Arial" panose="020B0604020202020204" pitchFamily="34" charset="0"/>
              </a:rPr>
              <a:t>教師與學生重溫單一產品的本量利分析。在</a:t>
            </a:r>
            <a:r>
              <a:rPr lang="zh-TW" altLang="en-US" dirty="0">
                <a:latin typeface="Arial" panose="020B0604020202020204" pitchFamily="34" charset="0"/>
              </a:rPr>
              <a:t>第二課</a:t>
            </a:r>
            <a:r>
              <a:rPr lang="zh-TW" altLang="en-US" dirty="0" smtClean="0">
                <a:latin typeface="Arial" panose="020B0604020202020204" pitchFamily="34" charset="0"/>
              </a:rPr>
              <a:t>節，</a:t>
            </a:r>
            <a:r>
              <a:rPr lang="zh-TW" altLang="en-US" dirty="0">
                <a:latin typeface="Arial" panose="020B0604020202020204" pitchFamily="34" charset="0"/>
              </a:rPr>
              <a:t>他們將學習對</a:t>
            </a:r>
            <a:r>
              <a:rPr lang="zh-TW" altLang="en-US" dirty="0" smtClean="0">
                <a:latin typeface="Arial" panose="020B0604020202020204" pitchFamily="34" charset="0"/>
              </a:rPr>
              <a:t>多項產品</a:t>
            </a:r>
            <a:r>
              <a:rPr lang="zh-TW" altLang="en-US" dirty="0">
                <a:latin typeface="Arial" panose="020B0604020202020204" pitchFamily="34" charset="0"/>
              </a:rPr>
              <a:t>的本量利分析</a:t>
            </a:r>
            <a:r>
              <a:rPr lang="zh-TW" altLang="zh-TW" dirty="0">
                <a:latin typeface="Arial" panose="020B0604020202020204" pitchFamily="34" charset="0"/>
              </a:rPr>
              <a:t>。</a:t>
            </a:r>
          </a:p>
          <a:p>
            <a:pPr eaLnBrk="1" hangingPunct="1"/>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a:extLst>
              <a:ext uri="{FF2B5EF4-FFF2-40B4-BE49-F238E27FC236}">
                <a16:creationId xmlns:a16="http://schemas.microsoft.com/office/drawing/2014/main" id="{211247C4-F98D-4E6E-B169-5ACF537BAF7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50C14F19-8B07-49BA-A997-306698D2CE49}" type="slidenum">
              <a:rPr lang="en-US" altLang="zh-TW"/>
              <a:pPr>
                <a:spcBef>
                  <a:spcPct val="0"/>
                </a:spcBef>
              </a:pPr>
              <a:t>11</a:t>
            </a:fld>
            <a:endParaRPr lang="en-US" altLang="zh-TW"/>
          </a:p>
        </p:txBody>
      </p:sp>
      <p:sp>
        <p:nvSpPr>
          <p:cNvPr id="27651" name="Rectangle 2">
            <a:extLst>
              <a:ext uri="{FF2B5EF4-FFF2-40B4-BE49-F238E27FC236}">
                <a16:creationId xmlns:a16="http://schemas.microsoft.com/office/drawing/2014/main" id="{83B21A02-CF49-4041-A4FD-4DB20E328A8C}"/>
              </a:ext>
            </a:extLst>
          </p:cNvPr>
          <p:cNvSpPr>
            <a:spLocks noGrp="1" noRot="1" noChangeAspect="1" noChangeArrowheads="1" noTextEdit="1"/>
          </p:cNvSpPr>
          <p:nvPr>
            <p:ph type="sldImg"/>
          </p:nvPr>
        </p:nvSpPr>
        <p:spPr>
          <a:ln/>
        </p:spPr>
      </p:sp>
      <p:sp>
        <p:nvSpPr>
          <p:cNvPr id="27652" name="Rectangle 3">
            <a:extLst>
              <a:ext uri="{FF2B5EF4-FFF2-40B4-BE49-F238E27FC236}">
                <a16:creationId xmlns:a16="http://schemas.microsoft.com/office/drawing/2014/main" id="{FA4EDA0A-4021-4439-A856-6C06FA18E87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教師解釋如何</a:t>
            </a:r>
            <a:r>
              <a:rPr lang="zh-TW" altLang="en-US" dirty="0" smtClean="0">
                <a:latin typeface="Arial" panose="020B0604020202020204" pitchFamily="34" charset="0"/>
              </a:rPr>
              <a:t>對多項產品進行本</a:t>
            </a:r>
            <a:r>
              <a:rPr lang="zh-TW" altLang="en-US" dirty="0">
                <a:latin typeface="Arial" panose="020B0604020202020204" pitchFamily="34" charset="0"/>
              </a:rPr>
              <a:t>量利分析。</a:t>
            </a:r>
          </a:p>
          <a:p>
            <a:pPr eaLnBrk="1" hangingPunct="1"/>
            <a:endParaRPr lang="zh-TW" altLang="en-US" dirty="0">
              <a:latin typeface="Arial" panose="020B0604020202020204" pitchFamily="34" charset="0"/>
            </a:endParaRPr>
          </a:p>
          <a:p>
            <a:pPr eaLnBrk="1" hangingPunct="1"/>
            <a:r>
              <a:rPr lang="zh-TW" altLang="en-US" dirty="0" smtClean="0">
                <a:latin typeface="Arial" panose="020B0604020202020204" pitchFamily="34" charset="0"/>
              </a:rPr>
              <a:t>當公司</a:t>
            </a:r>
            <a:r>
              <a:rPr lang="zh-TW" altLang="en-US" dirty="0">
                <a:latin typeface="Arial" panose="020B0604020202020204" pitchFamily="34" charset="0"/>
              </a:rPr>
              <a:t>以標準</a:t>
            </a:r>
            <a:r>
              <a:rPr lang="zh-TW" altLang="en-US" dirty="0" smtClean="0">
                <a:latin typeface="Arial" panose="020B0604020202020204" pitchFamily="34" charset="0"/>
              </a:rPr>
              <a:t>銷售混合</a:t>
            </a:r>
            <a:r>
              <a:rPr lang="zh-CN" altLang="en-US" dirty="0" smtClean="0">
                <a:latin typeface="Arial" panose="020B0604020202020204" pitchFamily="34" charset="0"/>
              </a:rPr>
              <a:t>來</a:t>
            </a:r>
            <a:r>
              <a:rPr lang="zh-TW" altLang="en-US" dirty="0" smtClean="0">
                <a:latin typeface="Arial" panose="020B0604020202020204" pitchFamily="34" charset="0"/>
              </a:rPr>
              <a:t>銷售多項產品</a:t>
            </a:r>
            <a:r>
              <a:rPr lang="zh-TW" altLang="en-US" dirty="0">
                <a:latin typeface="Arial" panose="020B0604020202020204" pitchFamily="34" charset="0"/>
              </a:rPr>
              <a:t>時，我們假設該</a:t>
            </a:r>
            <a:r>
              <a:rPr lang="zh-TW" altLang="en-US" dirty="0" smtClean="0">
                <a:latin typeface="Arial" panose="020B0604020202020204" pitchFamily="34" charset="0"/>
              </a:rPr>
              <a:t>公司以捆綁形式銷售產品。</a:t>
            </a:r>
            <a:endParaRPr lang="zh-TW" altLang="en-US" dirty="0">
              <a:latin typeface="Arial" panose="020B0604020202020204" pitchFamily="34" charset="0"/>
            </a:endParaRPr>
          </a:p>
          <a:p>
            <a:pPr eaLnBrk="1" hangingPunct="1"/>
            <a:r>
              <a:rPr lang="zh-TW" altLang="en-US" dirty="0" smtClean="0">
                <a:latin typeface="Arial" panose="020B0604020202020204" pitchFamily="34" charset="0"/>
              </a:rPr>
              <a:t>學生先計算損益兩平時的銷售組合數量，然後根據銷售比例計算每項產品的損益兩平時的銷售數量。</a:t>
            </a:r>
            <a:endParaRPr lang="zh-TW" altLang="en-US" dirty="0">
              <a:latin typeface="Arial" panose="020B0604020202020204" pitchFamily="34" charset="0"/>
            </a:endParaRPr>
          </a:p>
          <a:p>
            <a:pPr eaLnBrk="1" hangingPunct="1"/>
            <a:endParaRPr lang="zh-TW" altLang="en-US" dirty="0">
              <a:latin typeface="Arial" panose="020B0604020202020204" pitchFamily="34" charset="0"/>
            </a:endParaRPr>
          </a:p>
          <a:p>
            <a:pPr eaLnBrk="1" hangingPunct="1"/>
            <a:r>
              <a:rPr lang="en-US" altLang="zh-TW" dirty="0">
                <a:latin typeface="Arial" panose="020B0604020202020204" pitchFamily="34" charset="0"/>
              </a:rPr>
              <a:t>[</a:t>
            </a:r>
            <a:r>
              <a:rPr lang="zh-TW" altLang="en-US" dirty="0">
                <a:latin typeface="Arial" panose="020B0604020202020204" pitchFamily="34" charset="0"/>
              </a:rPr>
              <a:t>參考</a:t>
            </a:r>
            <a:r>
              <a:rPr lang="zh-TW" altLang="en-US" dirty="0" smtClean="0">
                <a:latin typeface="Arial" panose="020B0604020202020204" pitchFamily="34" charset="0"/>
              </a:rPr>
              <a:t>：</a:t>
            </a:r>
            <a:r>
              <a:rPr lang="en-US" altLang="zh-TW" dirty="0" smtClean="0">
                <a:latin typeface="Arial" panose="020B0604020202020204" pitchFamily="34" charset="0"/>
              </a:rPr>
              <a:t>https://www.edb.gov.hk/tc/curriculum-development/kla/technology-edu/resources/business-edu/resources.html]</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a:extLst>
              <a:ext uri="{FF2B5EF4-FFF2-40B4-BE49-F238E27FC236}">
                <a16:creationId xmlns:a16="http://schemas.microsoft.com/office/drawing/2014/main" id="{2F0AB056-026A-46D8-97F4-523BBA03A6B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CB9FC53B-C633-44BC-A15C-D084A850DBAD}" type="slidenum">
              <a:rPr lang="en-US" altLang="zh-TW"/>
              <a:pPr>
                <a:spcBef>
                  <a:spcPct val="0"/>
                </a:spcBef>
              </a:pPr>
              <a:t>12</a:t>
            </a:fld>
            <a:endParaRPr lang="en-US" altLang="zh-TW"/>
          </a:p>
        </p:txBody>
      </p:sp>
      <p:sp>
        <p:nvSpPr>
          <p:cNvPr id="29699" name="Rectangle 2">
            <a:extLst>
              <a:ext uri="{FF2B5EF4-FFF2-40B4-BE49-F238E27FC236}">
                <a16:creationId xmlns:a16="http://schemas.microsoft.com/office/drawing/2014/main" id="{4728AFDE-F5FC-49E3-B548-43968454936E}"/>
              </a:ext>
            </a:extLst>
          </p:cNvPr>
          <p:cNvSpPr>
            <a:spLocks noGrp="1" noRot="1" noChangeAspect="1" noChangeArrowheads="1" noTextEdit="1"/>
          </p:cNvSpPr>
          <p:nvPr>
            <p:ph type="sldImg"/>
          </p:nvPr>
        </p:nvSpPr>
        <p:spPr>
          <a:ln/>
        </p:spPr>
      </p:sp>
      <p:sp>
        <p:nvSpPr>
          <p:cNvPr id="29700" name="Rectangle 3">
            <a:extLst>
              <a:ext uri="{FF2B5EF4-FFF2-40B4-BE49-F238E27FC236}">
                <a16:creationId xmlns:a16="http://schemas.microsoft.com/office/drawing/2014/main" id="{5EB4813C-F4CA-4D57-A427-E53293C8C69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smtClean="0">
                <a:latin typeface="Arial" panose="020B0604020202020204" pitchFamily="34" charset="0"/>
              </a:rPr>
              <a:t>教師請學生</a:t>
            </a:r>
            <a:r>
              <a:rPr lang="zh-TW" altLang="en-US" dirty="0">
                <a:latin typeface="Arial" panose="020B0604020202020204" pitchFamily="34" charset="0"/>
              </a:rPr>
              <a:t>閱讀個案並回答學生工作紙第</a:t>
            </a:r>
            <a:r>
              <a:rPr lang="en-US" altLang="zh-TW" dirty="0">
                <a:latin typeface="Arial" panose="020B0604020202020204" pitchFamily="34" charset="0"/>
              </a:rPr>
              <a:t>3-4</a:t>
            </a:r>
            <a:r>
              <a:rPr lang="zh-TW" altLang="en-US" dirty="0">
                <a:latin typeface="Arial" panose="020B0604020202020204" pitchFamily="34" charset="0"/>
              </a:rPr>
              <a:t>頁的問題。</a:t>
            </a:r>
          </a:p>
          <a:p>
            <a:pPr eaLnBrk="1" hangingPunct="1"/>
            <a:endParaRPr lang="zh-TW" altLang="en-US" dirty="0">
              <a:latin typeface="Arial" panose="020B0604020202020204" pitchFamily="34" charset="0"/>
            </a:endParaRPr>
          </a:p>
          <a:p>
            <a:pPr eaLnBrk="1" hangingPunct="1"/>
            <a:r>
              <a:rPr lang="en-US" altLang="zh-TW" dirty="0">
                <a:latin typeface="Arial" panose="020B0604020202020204" pitchFamily="34" charset="0"/>
              </a:rPr>
              <a:t>[</a:t>
            </a:r>
            <a:r>
              <a:rPr lang="zh-TW" altLang="en-US" dirty="0">
                <a:latin typeface="Arial" panose="020B0604020202020204" pitchFamily="34" charset="0"/>
              </a:rPr>
              <a:t>參考：</a:t>
            </a:r>
            <a:r>
              <a:rPr lang="en-US" altLang="zh-TW" dirty="0">
                <a:latin typeface="Arial" panose="020B0604020202020204" pitchFamily="34" charset="0"/>
              </a:rPr>
              <a:t>https://</a:t>
            </a:r>
            <a:r>
              <a:rPr lang="en-US" altLang="zh-TW" dirty="0" smtClean="0">
                <a:latin typeface="Arial" panose="020B0604020202020204" pitchFamily="34" charset="0"/>
              </a:rPr>
              <a:t>www.edb.gov.hk/tc/curriculum-development/kla/technology-edu/resources/business-edu/resources.html</a:t>
            </a:r>
            <a:r>
              <a:rPr lang="en-US" altLang="zh-TW" dirty="0">
                <a:latin typeface="Arial" panose="020B0604020202020204" pitchFamily="34" charset="0"/>
              </a:rPr>
              <a:t>]</a:t>
            </a:r>
          </a:p>
          <a:p>
            <a:pPr eaLnBrk="1" hangingPunct="1"/>
            <a:endParaRPr lang="zh-TW"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a:extLst>
              <a:ext uri="{FF2B5EF4-FFF2-40B4-BE49-F238E27FC236}">
                <a16:creationId xmlns:a16="http://schemas.microsoft.com/office/drawing/2014/main" id="{CFDE4102-77F6-44E3-B4E7-455B95A9A65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1C59848D-429F-40BF-BB7B-BAC25BBF3C59}" type="slidenum">
              <a:rPr lang="en-US" altLang="zh-TW"/>
              <a:pPr>
                <a:spcBef>
                  <a:spcPct val="0"/>
                </a:spcBef>
              </a:pPr>
              <a:t>13</a:t>
            </a:fld>
            <a:endParaRPr lang="en-US" altLang="zh-TW"/>
          </a:p>
        </p:txBody>
      </p:sp>
      <p:sp>
        <p:nvSpPr>
          <p:cNvPr id="31747" name="Rectangle 2">
            <a:extLst>
              <a:ext uri="{FF2B5EF4-FFF2-40B4-BE49-F238E27FC236}">
                <a16:creationId xmlns:a16="http://schemas.microsoft.com/office/drawing/2014/main" id="{16B78902-C5D5-4603-8A77-1769A6849E36}"/>
              </a:ext>
            </a:extLst>
          </p:cNvPr>
          <p:cNvSpPr>
            <a:spLocks noGrp="1" noRot="1" noChangeAspect="1" noChangeArrowheads="1" noTextEdit="1"/>
          </p:cNvSpPr>
          <p:nvPr>
            <p:ph type="sldImg"/>
          </p:nvPr>
        </p:nvSpPr>
        <p:spPr>
          <a:ln/>
        </p:spPr>
      </p:sp>
      <p:sp>
        <p:nvSpPr>
          <p:cNvPr id="31748" name="Rectangle 3">
            <a:extLst>
              <a:ext uri="{FF2B5EF4-FFF2-40B4-BE49-F238E27FC236}">
                <a16:creationId xmlns:a16="http://schemas.microsoft.com/office/drawing/2014/main" id="{FC242BAA-357C-4B2D-A422-FBC3941EEA5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教師提醒學生，當該公司以標準</a:t>
            </a:r>
            <a:r>
              <a:rPr lang="zh-TW" altLang="en-US" dirty="0" smtClean="0">
                <a:latin typeface="Arial" panose="020B0604020202020204" pitchFamily="34" charset="0"/>
              </a:rPr>
              <a:t>銷售組合</a:t>
            </a:r>
            <a:r>
              <a:rPr lang="zh-CN" altLang="en-US" dirty="0" smtClean="0">
                <a:latin typeface="Arial" panose="020B0604020202020204" pitchFamily="34" charset="0"/>
              </a:rPr>
              <a:t>來</a:t>
            </a:r>
            <a:r>
              <a:rPr lang="zh-TW" altLang="en-US" dirty="0" smtClean="0">
                <a:latin typeface="Arial" panose="020B0604020202020204" pitchFamily="34" charset="0"/>
              </a:rPr>
              <a:t>銷售多項產品</a:t>
            </a:r>
            <a:r>
              <a:rPr lang="zh-TW" altLang="en-US" dirty="0">
                <a:latin typeface="Arial" panose="020B0604020202020204" pitchFamily="34" charset="0"/>
              </a:rPr>
              <a:t>時，我們假設該</a:t>
            </a:r>
            <a:r>
              <a:rPr lang="zh-TW" altLang="en-US" dirty="0" smtClean="0">
                <a:latin typeface="Arial" panose="020B0604020202020204" pitchFamily="34" charset="0"/>
              </a:rPr>
              <a:t>公司以銷售組合出售產品。本個案的每個銷售組合有 </a:t>
            </a:r>
            <a:r>
              <a:rPr lang="en-US" altLang="zh-TW" dirty="0" smtClean="0">
                <a:latin typeface="Arial" panose="020B0604020202020204" pitchFamily="34" charset="0"/>
              </a:rPr>
              <a:t>2 </a:t>
            </a:r>
            <a:r>
              <a:rPr lang="zh-TW" altLang="en-US" dirty="0" smtClean="0">
                <a:latin typeface="Arial" panose="020B0604020202020204" pitchFamily="34" charset="0"/>
              </a:rPr>
              <a:t>件上衣和</a:t>
            </a:r>
            <a:r>
              <a:rPr lang="en-US" altLang="zh-TW" dirty="0" smtClean="0">
                <a:latin typeface="Arial" panose="020B0604020202020204" pitchFamily="34" charset="0"/>
              </a:rPr>
              <a:t>1 </a:t>
            </a:r>
            <a:r>
              <a:rPr lang="zh-TW" altLang="en-US" dirty="0" smtClean="0">
                <a:latin typeface="Arial" panose="020B0604020202020204" pitchFamily="34" charset="0"/>
              </a:rPr>
              <a:t>件褲</a:t>
            </a:r>
            <a:r>
              <a:rPr lang="en-US" altLang="zh-TW" dirty="0" smtClean="0">
                <a:latin typeface="Arial" panose="020B0604020202020204" pitchFamily="34" charset="0"/>
              </a:rPr>
              <a:t>/</a:t>
            </a:r>
            <a:r>
              <a:rPr lang="zh-TW" altLang="en-US" dirty="0" smtClean="0">
                <a:latin typeface="Arial" panose="020B0604020202020204" pitchFamily="34" charset="0"/>
              </a:rPr>
              <a:t>裙子。</a:t>
            </a:r>
            <a:endParaRPr lang="zh-TW" altLang="zh-TW" dirty="0">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a:extLst>
              <a:ext uri="{FF2B5EF4-FFF2-40B4-BE49-F238E27FC236}">
                <a16:creationId xmlns:a16="http://schemas.microsoft.com/office/drawing/2014/main" id="{532B3BA3-5F63-467F-ACE8-78170A21B9D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80256E44-B514-4E98-94EC-9FB097291A43}" type="slidenum">
              <a:rPr lang="en-US" altLang="zh-TW"/>
              <a:pPr>
                <a:spcBef>
                  <a:spcPct val="0"/>
                </a:spcBef>
              </a:pPr>
              <a:t>14</a:t>
            </a:fld>
            <a:endParaRPr lang="en-US" altLang="zh-TW"/>
          </a:p>
        </p:txBody>
      </p:sp>
      <p:sp>
        <p:nvSpPr>
          <p:cNvPr id="33795" name="Rectangle 2">
            <a:extLst>
              <a:ext uri="{FF2B5EF4-FFF2-40B4-BE49-F238E27FC236}">
                <a16:creationId xmlns:a16="http://schemas.microsoft.com/office/drawing/2014/main" id="{53E78348-DE03-4DB9-B208-6105A421AC0A}"/>
              </a:ext>
            </a:extLst>
          </p:cNvPr>
          <p:cNvSpPr>
            <a:spLocks noGrp="1" noRot="1" noChangeAspect="1" noChangeArrowheads="1" noTextEdit="1"/>
          </p:cNvSpPr>
          <p:nvPr>
            <p:ph type="sldImg"/>
          </p:nvPr>
        </p:nvSpPr>
        <p:spPr>
          <a:ln/>
        </p:spPr>
      </p:sp>
      <p:sp>
        <p:nvSpPr>
          <p:cNvPr id="33796" name="Rectangle 3">
            <a:extLst>
              <a:ext uri="{FF2B5EF4-FFF2-40B4-BE49-F238E27FC236}">
                <a16:creationId xmlns:a16="http://schemas.microsoft.com/office/drawing/2014/main" id="{4184D405-7BF7-4CAB-AF58-5B13479B686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zh-TW" altLang="zh-HK" sz="1200" kern="1200" dirty="0" smtClean="0">
                <a:solidFill>
                  <a:schemeClr val="tx1"/>
                </a:solidFill>
                <a:effectLst/>
                <a:latin typeface="Arial" charset="0"/>
                <a:ea typeface="新細明體" pitchFamily="18" charset="-120"/>
                <a:cs typeface="+mn-cs"/>
              </a:rPr>
              <a:t>損益兩平</a:t>
            </a:r>
            <a:r>
              <a:rPr kumimoji="1" lang="zh-HK" altLang="zh-HK" sz="1200" kern="1200" dirty="0" smtClean="0">
                <a:solidFill>
                  <a:schemeClr val="tx1"/>
                </a:solidFill>
                <a:effectLst/>
                <a:latin typeface="Arial" charset="0"/>
                <a:ea typeface="新細明體" pitchFamily="18" charset="-120"/>
                <a:cs typeface="+mn-cs"/>
              </a:rPr>
              <a:t>時</a:t>
            </a:r>
            <a:r>
              <a:rPr kumimoji="1" lang="zh-TW" altLang="zh-HK" sz="1200" kern="1200" dirty="0" smtClean="0">
                <a:solidFill>
                  <a:schemeClr val="tx1"/>
                </a:solidFill>
                <a:effectLst/>
                <a:latin typeface="Arial" charset="0"/>
                <a:ea typeface="新細明體" pitchFamily="18" charset="-120"/>
                <a:cs typeface="+mn-cs"/>
              </a:rPr>
              <a:t>，總邊際貢獻等於總固定成本。 因此，公司無</a:t>
            </a:r>
            <a:r>
              <a:rPr kumimoji="1" lang="zh-HK" altLang="zh-HK" sz="1200" kern="1200" dirty="0" smtClean="0">
                <a:solidFill>
                  <a:schemeClr val="tx1"/>
                </a:solidFill>
                <a:effectLst/>
                <a:latin typeface="Arial" charset="0"/>
                <a:ea typeface="新細明體" pitchFamily="18" charset="-120"/>
                <a:cs typeface="+mn-cs"/>
              </a:rPr>
              <a:t>淨</a:t>
            </a:r>
            <a:r>
              <a:rPr kumimoji="1" lang="zh-TW" altLang="zh-HK" sz="1200" kern="1200" dirty="0" smtClean="0">
                <a:solidFill>
                  <a:schemeClr val="tx1"/>
                </a:solidFill>
                <a:effectLst/>
                <a:latin typeface="Arial" charset="0"/>
                <a:ea typeface="新細明體" pitchFamily="18" charset="-120"/>
                <a:cs typeface="+mn-cs"/>
              </a:rPr>
              <a:t>利</a:t>
            </a:r>
            <a:r>
              <a:rPr kumimoji="1" lang="zh-HK" altLang="zh-HK" sz="1200" kern="1200" dirty="0" smtClean="0">
                <a:solidFill>
                  <a:schemeClr val="tx1"/>
                </a:solidFill>
                <a:effectLst/>
                <a:latin typeface="Arial" charset="0"/>
                <a:ea typeface="新細明體" pitchFamily="18" charset="-120"/>
                <a:cs typeface="+mn-cs"/>
              </a:rPr>
              <a:t>或淨虧</a:t>
            </a:r>
            <a:r>
              <a:rPr kumimoji="1" lang="zh-TW" altLang="zh-HK" sz="1200" kern="1200" dirty="0" smtClean="0">
                <a:solidFill>
                  <a:schemeClr val="tx1"/>
                </a:solidFill>
                <a:effectLst/>
                <a:latin typeface="Arial" charset="0"/>
                <a:ea typeface="新細明體" pitchFamily="18" charset="-120"/>
                <a:cs typeface="+mn-cs"/>
              </a:rPr>
              <a:t>損。</a:t>
            </a:r>
            <a:endParaRPr kumimoji="1" lang="en-US" altLang="zh-TW" sz="1200" kern="1200" dirty="0" smtClean="0">
              <a:solidFill>
                <a:schemeClr val="tx1"/>
              </a:solidFill>
              <a:effectLst/>
              <a:latin typeface="Arial" charset="0"/>
              <a:ea typeface="新細明體" pitchFamily="18" charset="-120"/>
              <a:cs typeface="+mn-cs"/>
            </a:endParaRPr>
          </a:p>
          <a:p>
            <a:r>
              <a:rPr kumimoji="1" lang="zh-TW" altLang="zh-HK" sz="1200" kern="1200" dirty="0" smtClean="0">
                <a:solidFill>
                  <a:schemeClr val="tx1"/>
                </a:solidFill>
                <a:effectLst/>
                <a:latin typeface="Arial" charset="0"/>
                <a:ea typeface="新細明體" pitchFamily="18" charset="-120"/>
                <a:cs typeface="+mn-cs"/>
              </a:rPr>
              <a:t>先計算銷售組合</a:t>
            </a:r>
            <a:r>
              <a:rPr kumimoji="1" lang="zh-HK" altLang="zh-HK" sz="1200" kern="1200" dirty="0" smtClean="0">
                <a:solidFill>
                  <a:schemeClr val="tx1"/>
                </a:solidFill>
                <a:effectLst/>
                <a:latin typeface="Arial" charset="0"/>
                <a:ea typeface="新細明體" pitchFamily="18" charset="-120"/>
                <a:cs typeface="+mn-cs"/>
              </a:rPr>
              <a:t>於</a:t>
            </a:r>
            <a:r>
              <a:rPr kumimoji="1" lang="zh-TW" altLang="zh-HK" sz="1200" kern="1200" dirty="0" smtClean="0">
                <a:solidFill>
                  <a:schemeClr val="tx1"/>
                </a:solidFill>
                <a:effectLst/>
                <a:latin typeface="Arial" charset="0"/>
                <a:ea typeface="新細明體" pitchFamily="18" charset="-120"/>
                <a:cs typeface="+mn-cs"/>
              </a:rPr>
              <a:t>損益兩平時的銷售數量，然後根據銷售組合的產品比例去計算每件產品</a:t>
            </a:r>
            <a:r>
              <a:rPr kumimoji="1" lang="zh-HK" altLang="zh-HK" sz="1200" kern="1200" dirty="0" smtClean="0">
                <a:solidFill>
                  <a:schemeClr val="tx1"/>
                </a:solidFill>
                <a:effectLst/>
                <a:latin typeface="Arial" charset="0"/>
                <a:ea typeface="新細明體" pitchFamily="18" charset="-120"/>
                <a:cs typeface="+mn-cs"/>
              </a:rPr>
              <a:t>於</a:t>
            </a:r>
            <a:r>
              <a:rPr kumimoji="1" lang="zh-TW" altLang="zh-HK" sz="1200" kern="1200" dirty="0" smtClean="0">
                <a:solidFill>
                  <a:schemeClr val="tx1"/>
                </a:solidFill>
                <a:effectLst/>
                <a:latin typeface="Arial" charset="0"/>
                <a:ea typeface="新細明體" pitchFamily="18" charset="-120"/>
                <a:cs typeface="+mn-cs"/>
              </a:rPr>
              <a:t>損益兩平</a:t>
            </a:r>
            <a:r>
              <a:rPr kumimoji="1" lang="zh-HK" altLang="zh-HK" sz="1200" kern="1200" dirty="0" smtClean="0">
                <a:solidFill>
                  <a:schemeClr val="tx1"/>
                </a:solidFill>
                <a:effectLst/>
                <a:latin typeface="Arial" charset="0"/>
                <a:ea typeface="新細明體" pitchFamily="18" charset="-120"/>
                <a:cs typeface="+mn-cs"/>
              </a:rPr>
              <a:t>時的</a:t>
            </a:r>
            <a:r>
              <a:rPr kumimoji="1" lang="zh-TW" altLang="zh-HK" sz="1200" kern="1200" dirty="0" smtClean="0">
                <a:solidFill>
                  <a:schemeClr val="tx1"/>
                </a:solidFill>
                <a:effectLst/>
                <a:latin typeface="Arial" charset="0"/>
                <a:ea typeface="新細明體" pitchFamily="18" charset="-120"/>
                <a:cs typeface="+mn-cs"/>
              </a:rPr>
              <a:t>銷售數量。</a:t>
            </a:r>
          </a:p>
          <a:p>
            <a:pPr eaLnBrk="1" hangingPunct="1"/>
            <a:endParaRPr lang="en-US" altLang="zh-TW" dirty="0">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a:extLst>
              <a:ext uri="{FF2B5EF4-FFF2-40B4-BE49-F238E27FC236}">
                <a16:creationId xmlns:a16="http://schemas.microsoft.com/office/drawing/2014/main" id="{73BAEADC-E55E-47E3-92FC-2B2680F5A44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3F678E78-32FD-4D32-8DEE-7FCDC614EA39}" type="slidenum">
              <a:rPr lang="en-US" altLang="zh-TW"/>
              <a:pPr>
                <a:spcBef>
                  <a:spcPct val="0"/>
                </a:spcBef>
              </a:pPr>
              <a:t>15</a:t>
            </a:fld>
            <a:endParaRPr lang="en-US" altLang="zh-TW"/>
          </a:p>
        </p:txBody>
      </p:sp>
      <p:sp>
        <p:nvSpPr>
          <p:cNvPr id="35843" name="Rectangle 2">
            <a:extLst>
              <a:ext uri="{FF2B5EF4-FFF2-40B4-BE49-F238E27FC236}">
                <a16:creationId xmlns:a16="http://schemas.microsoft.com/office/drawing/2014/main" id="{C3312D38-DE63-462F-8E37-FDD15EE8AB74}"/>
              </a:ext>
            </a:extLst>
          </p:cNvPr>
          <p:cNvSpPr>
            <a:spLocks noGrp="1" noRot="1" noChangeAspect="1" noChangeArrowheads="1" noTextEdit="1"/>
          </p:cNvSpPr>
          <p:nvPr>
            <p:ph type="sldImg"/>
          </p:nvPr>
        </p:nvSpPr>
        <p:spPr>
          <a:ln/>
        </p:spPr>
      </p:sp>
      <p:sp>
        <p:nvSpPr>
          <p:cNvPr id="35844" name="Rectangle 3">
            <a:extLst>
              <a:ext uri="{FF2B5EF4-FFF2-40B4-BE49-F238E27FC236}">
                <a16:creationId xmlns:a16="http://schemas.microsoft.com/office/drawing/2014/main" id="{4A8111F8-7023-48C4-AF0F-C7227DC52BF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教師提醒</a:t>
            </a:r>
            <a:r>
              <a:rPr lang="zh-TW" altLang="en-US" dirty="0" smtClean="0">
                <a:latin typeface="Arial" panose="020B0604020202020204" pitchFamily="34" charset="0"/>
              </a:rPr>
              <a:t>學生，在</a:t>
            </a:r>
            <a:r>
              <a:rPr kumimoji="1" lang="zh-TW" altLang="zh-HK" sz="1200" kern="1200" dirty="0" smtClean="0">
                <a:solidFill>
                  <a:schemeClr val="tx1"/>
                </a:solidFill>
                <a:effectLst/>
                <a:latin typeface="Arial" charset="0"/>
                <a:ea typeface="新細明體" pitchFamily="18" charset="-120"/>
                <a:cs typeface="+mn-cs"/>
              </a:rPr>
              <a:t>損益兩平</a:t>
            </a:r>
            <a:r>
              <a:rPr kumimoji="1" lang="zh-HK" altLang="zh-HK" sz="1200" kern="1200" dirty="0" smtClean="0">
                <a:solidFill>
                  <a:schemeClr val="tx1"/>
                </a:solidFill>
                <a:effectLst/>
                <a:latin typeface="Arial" charset="0"/>
                <a:ea typeface="新細明體" pitchFamily="18" charset="-120"/>
                <a:cs typeface="+mn-cs"/>
              </a:rPr>
              <a:t>時</a:t>
            </a:r>
            <a:r>
              <a:rPr kumimoji="1" lang="zh-TW" altLang="zh-HK" sz="1200" kern="1200" dirty="0" smtClean="0">
                <a:solidFill>
                  <a:schemeClr val="tx1"/>
                </a:solidFill>
                <a:effectLst/>
                <a:latin typeface="Arial" charset="0"/>
                <a:ea typeface="新細明體" pitchFamily="18" charset="-120"/>
                <a:cs typeface="+mn-cs"/>
              </a:rPr>
              <a:t>，總邊際貢獻等於總固定成本。 因此，公司無</a:t>
            </a:r>
            <a:r>
              <a:rPr kumimoji="1" lang="zh-HK" altLang="zh-HK" sz="1200" kern="1200" dirty="0" smtClean="0">
                <a:solidFill>
                  <a:schemeClr val="tx1"/>
                </a:solidFill>
                <a:effectLst/>
                <a:latin typeface="Arial" charset="0"/>
                <a:ea typeface="新細明體" pitchFamily="18" charset="-120"/>
                <a:cs typeface="+mn-cs"/>
              </a:rPr>
              <a:t>淨</a:t>
            </a:r>
            <a:r>
              <a:rPr kumimoji="1" lang="zh-TW" altLang="zh-HK" sz="1200" kern="1200" dirty="0" smtClean="0">
                <a:solidFill>
                  <a:schemeClr val="tx1"/>
                </a:solidFill>
                <a:effectLst/>
                <a:latin typeface="Arial" charset="0"/>
                <a:ea typeface="新細明體" pitchFamily="18" charset="-120"/>
                <a:cs typeface="+mn-cs"/>
              </a:rPr>
              <a:t>利</a:t>
            </a:r>
            <a:r>
              <a:rPr kumimoji="1" lang="zh-HK" altLang="zh-HK" sz="1200" kern="1200" dirty="0" smtClean="0">
                <a:solidFill>
                  <a:schemeClr val="tx1"/>
                </a:solidFill>
                <a:effectLst/>
                <a:latin typeface="Arial" charset="0"/>
                <a:ea typeface="新細明體" pitchFamily="18" charset="-120"/>
                <a:cs typeface="+mn-cs"/>
              </a:rPr>
              <a:t>或淨虧</a:t>
            </a:r>
            <a:r>
              <a:rPr kumimoji="1" lang="zh-TW" altLang="zh-HK" sz="1200" kern="1200" dirty="0" smtClean="0">
                <a:solidFill>
                  <a:schemeClr val="tx1"/>
                </a:solidFill>
                <a:effectLst/>
                <a:latin typeface="Arial" charset="0"/>
                <a:ea typeface="新細明體" pitchFamily="18" charset="-120"/>
                <a:cs typeface="+mn-cs"/>
              </a:rPr>
              <a:t>損。</a:t>
            </a:r>
            <a:endParaRPr kumimoji="1" lang="en-US" altLang="zh-TW" sz="1200" kern="1200" dirty="0" smtClean="0">
              <a:solidFill>
                <a:schemeClr val="tx1"/>
              </a:solidFill>
              <a:effectLst/>
              <a:latin typeface="Arial" charset="0"/>
              <a:ea typeface="新細明體" pitchFamily="18" charset="-120"/>
              <a:cs typeface="+mn-cs"/>
            </a:endParaRPr>
          </a:p>
          <a:p>
            <a:endParaRPr kumimoji="1" lang="zh-TW" altLang="zh-HK" sz="1200" kern="1200" dirty="0" smtClean="0">
              <a:solidFill>
                <a:schemeClr val="tx1"/>
              </a:solidFill>
              <a:effectLst/>
              <a:latin typeface="Arial" charset="0"/>
              <a:ea typeface="新細明體" pitchFamily="18" charset="-120"/>
              <a:cs typeface="+mn-cs"/>
            </a:endParaRPr>
          </a:p>
          <a:p>
            <a:r>
              <a:rPr kumimoji="1" lang="zh-TW" altLang="zh-HK" sz="1200" kern="1200" dirty="0" smtClean="0">
                <a:solidFill>
                  <a:schemeClr val="tx1"/>
                </a:solidFill>
                <a:effectLst/>
                <a:latin typeface="Arial" charset="0"/>
                <a:ea typeface="新細明體" pitchFamily="18" charset="-120"/>
                <a:cs typeface="+mn-cs"/>
              </a:rPr>
              <a:t>先計算銷售組合</a:t>
            </a:r>
            <a:r>
              <a:rPr kumimoji="1" lang="zh-HK" altLang="zh-HK" sz="1200" kern="1200" dirty="0" smtClean="0">
                <a:solidFill>
                  <a:schemeClr val="tx1"/>
                </a:solidFill>
                <a:effectLst/>
                <a:latin typeface="Arial" charset="0"/>
                <a:ea typeface="新細明體" pitchFamily="18" charset="-120"/>
                <a:cs typeface="+mn-cs"/>
              </a:rPr>
              <a:t>於</a:t>
            </a:r>
            <a:r>
              <a:rPr kumimoji="1" lang="zh-TW" altLang="zh-HK" sz="1200" kern="1200" dirty="0" smtClean="0">
                <a:solidFill>
                  <a:schemeClr val="tx1"/>
                </a:solidFill>
                <a:effectLst/>
                <a:latin typeface="Arial" charset="0"/>
                <a:ea typeface="新細明體" pitchFamily="18" charset="-120"/>
                <a:cs typeface="+mn-cs"/>
              </a:rPr>
              <a:t>損益兩平時的銷售數量，然後根據銷售組合的產品比例去計算每件產品</a:t>
            </a:r>
            <a:r>
              <a:rPr kumimoji="1" lang="zh-HK" altLang="zh-HK" sz="1200" kern="1200" dirty="0" smtClean="0">
                <a:solidFill>
                  <a:schemeClr val="tx1"/>
                </a:solidFill>
                <a:effectLst/>
                <a:latin typeface="Arial" charset="0"/>
                <a:ea typeface="新細明體" pitchFamily="18" charset="-120"/>
                <a:cs typeface="+mn-cs"/>
              </a:rPr>
              <a:t>於</a:t>
            </a:r>
            <a:r>
              <a:rPr kumimoji="1" lang="zh-TW" altLang="zh-HK" sz="1200" kern="1200" dirty="0" smtClean="0">
                <a:solidFill>
                  <a:schemeClr val="tx1"/>
                </a:solidFill>
                <a:effectLst/>
                <a:latin typeface="Arial" charset="0"/>
                <a:ea typeface="新細明體" pitchFamily="18" charset="-120"/>
                <a:cs typeface="+mn-cs"/>
              </a:rPr>
              <a:t>損益兩平</a:t>
            </a:r>
            <a:r>
              <a:rPr kumimoji="1" lang="zh-HK" altLang="zh-HK" sz="1200" kern="1200" dirty="0" smtClean="0">
                <a:solidFill>
                  <a:schemeClr val="tx1"/>
                </a:solidFill>
                <a:effectLst/>
                <a:latin typeface="Arial" charset="0"/>
                <a:ea typeface="新細明體" pitchFamily="18" charset="-120"/>
                <a:cs typeface="+mn-cs"/>
              </a:rPr>
              <a:t>時的</a:t>
            </a:r>
            <a:r>
              <a:rPr kumimoji="1" lang="zh-TW" altLang="zh-HK" sz="1200" kern="1200" dirty="0" smtClean="0">
                <a:solidFill>
                  <a:schemeClr val="tx1"/>
                </a:solidFill>
                <a:effectLst/>
                <a:latin typeface="Arial" charset="0"/>
                <a:ea typeface="新細明體" pitchFamily="18" charset="-120"/>
                <a:cs typeface="+mn-cs"/>
              </a:rPr>
              <a:t>銷售數量。</a:t>
            </a:r>
          </a:p>
          <a:p>
            <a:pPr eaLnBrk="1" hangingPunct="1"/>
            <a:endParaRPr lang="en-US" altLang="zh-TW" dirty="0">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a:extLst>
              <a:ext uri="{FF2B5EF4-FFF2-40B4-BE49-F238E27FC236}">
                <a16:creationId xmlns:a16="http://schemas.microsoft.com/office/drawing/2014/main" id="{D9F29AA2-FA13-486E-AA09-AC8E08D2EED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E7B32328-1886-4F9F-814B-9C46071F9A7D}" type="slidenum">
              <a:rPr lang="en-US" altLang="zh-TW"/>
              <a:pPr>
                <a:spcBef>
                  <a:spcPct val="0"/>
                </a:spcBef>
              </a:pPr>
              <a:t>16</a:t>
            </a:fld>
            <a:endParaRPr lang="en-US" altLang="zh-TW"/>
          </a:p>
        </p:txBody>
      </p:sp>
      <p:sp>
        <p:nvSpPr>
          <p:cNvPr id="37891" name="Rectangle 2">
            <a:extLst>
              <a:ext uri="{FF2B5EF4-FFF2-40B4-BE49-F238E27FC236}">
                <a16:creationId xmlns:a16="http://schemas.microsoft.com/office/drawing/2014/main" id="{BF74C65C-79D5-436E-8CA1-5A484392F4E7}"/>
              </a:ext>
            </a:extLst>
          </p:cNvPr>
          <p:cNvSpPr>
            <a:spLocks noGrp="1" noRot="1" noChangeAspect="1" noChangeArrowheads="1" noTextEdit="1"/>
          </p:cNvSpPr>
          <p:nvPr>
            <p:ph type="sldImg"/>
          </p:nvPr>
        </p:nvSpPr>
        <p:spPr>
          <a:ln/>
        </p:spPr>
      </p:sp>
      <p:sp>
        <p:nvSpPr>
          <p:cNvPr id="37892" name="Rectangle 3">
            <a:extLst>
              <a:ext uri="{FF2B5EF4-FFF2-40B4-BE49-F238E27FC236}">
                <a16:creationId xmlns:a16="http://schemas.microsoft.com/office/drawing/2014/main" id="{0E67F10B-D879-4951-B7A2-69414899358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教師提醒學生</a:t>
            </a:r>
            <a:r>
              <a:rPr lang="zh-TW" altLang="en-US" dirty="0" smtClean="0">
                <a:latin typeface="Arial" panose="020B0604020202020204" pitchFamily="34" charset="0"/>
              </a:rPr>
              <a:t>，計劃一同時影響銷量、固定成本和變動成本。用本量利分析法去計算計劃一的損益兩平銷售數量和分析其財務影響時，應先考慮所有的變數。</a:t>
            </a:r>
            <a:endParaRPr lang="zh-TW" altLang="zh-TW" dirty="0">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a:extLst>
              <a:ext uri="{FF2B5EF4-FFF2-40B4-BE49-F238E27FC236}">
                <a16:creationId xmlns:a16="http://schemas.microsoft.com/office/drawing/2014/main" id="{2FECC86D-8887-4DDE-B6EC-78816FA38B6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F1B74AE8-6BE1-4824-ADCC-2A785A4A6C83}" type="slidenum">
              <a:rPr lang="en-US" altLang="zh-TW"/>
              <a:pPr>
                <a:spcBef>
                  <a:spcPct val="0"/>
                </a:spcBef>
              </a:pPr>
              <a:t>17</a:t>
            </a:fld>
            <a:endParaRPr lang="en-US" altLang="zh-TW"/>
          </a:p>
        </p:txBody>
      </p:sp>
      <p:sp>
        <p:nvSpPr>
          <p:cNvPr id="39939" name="Rectangle 2">
            <a:extLst>
              <a:ext uri="{FF2B5EF4-FFF2-40B4-BE49-F238E27FC236}">
                <a16:creationId xmlns:a16="http://schemas.microsoft.com/office/drawing/2014/main" id="{276F9AB4-D14A-4AFC-838F-171B385BE8C2}"/>
              </a:ext>
            </a:extLst>
          </p:cNvPr>
          <p:cNvSpPr>
            <a:spLocks noGrp="1" noRot="1" noChangeAspect="1" noChangeArrowheads="1" noTextEdit="1"/>
          </p:cNvSpPr>
          <p:nvPr>
            <p:ph type="sldImg"/>
          </p:nvPr>
        </p:nvSpPr>
        <p:spPr>
          <a:ln/>
        </p:spPr>
      </p:sp>
      <p:sp>
        <p:nvSpPr>
          <p:cNvPr id="39940" name="Rectangle 3">
            <a:extLst>
              <a:ext uri="{FF2B5EF4-FFF2-40B4-BE49-F238E27FC236}">
                <a16:creationId xmlns:a16="http://schemas.microsoft.com/office/drawing/2014/main" id="{895EF2EB-B92F-49A7-92D3-0EF5707D2EE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教師提醒學生</a:t>
            </a:r>
            <a:r>
              <a:rPr lang="zh-TW" altLang="en-US" dirty="0" smtClean="0">
                <a:latin typeface="Arial" panose="020B0604020202020204" pitchFamily="34" charset="0"/>
              </a:rPr>
              <a:t>，計劃一同時影響銷量、固定成本和變動成本。用本量利分析法去計算計劃一的損益兩平銷售數量和分析其財務影響時，應先考慮所有的變數。</a:t>
            </a:r>
            <a:endParaRPr lang="zh-TW" altLang="zh-TW" dirty="0">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a:extLst>
              <a:ext uri="{FF2B5EF4-FFF2-40B4-BE49-F238E27FC236}">
                <a16:creationId xmlns:a16="http://schemas.microsoft.com/office/drawing/2014/main" id="{7B52CB1E-27FA-4A89-B8F9-5268D4C3290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79F92C97-400F-42DD-8F03-93E36B4D3DE2}" type="slidenum">
              <a:rPr lang="en-US" altLang="zh-TW"/>
              <a:pPr>
                <a:spcBef>
                  <a:spcPct val="0"/>
                </a:spcBef>
              </a:pPr>
              <a:t>18</a:t>
            </a:fld>
            <a:endParaRPr lang="en-US" altLang="zh-TW"/>
          </a:p>
        </p:txBody>
      </p:sp>
      <p:sp>
        <p:nvSpPr>
          <p:cNvPr id="41987" name="Rectangle 2">
            <a:extLst>
              <a:ext uri="{FF2B5EF4-FFF2-40B4-BE49-F238E27FC236}">
                <a16:creationId xmlns:a16="http://schemas.microsoft.com/office/drawing/2014/main" id="{098325A1-6E84-4C38-862A-4EF65DE333BD}"/>
              </a:ext>
            </a:extLst>
          </p:cNvPr>
          <p:cNvSpPr>
            <a:spLocks noGrp="1" noRot="1" noChangeAspect="1" noChangeArrowheads="1" noTextEdit="1"/>
          </p:cNvSpPr>
          <p:nvPr>
            <p:ph type="sldImg"/>
          </p:nvPr>
        </p:nvSpPr>
        <p:spPr>
          <a:ln/>
        </p:spPr>
      </p:sp>
      <p:sp>
        <p:nvSpPr>
          <p:cNvPr id="41988" name="Rectangle 3">
            <a:extLst>
              <a:ext uri="{FF2B5EF4-FFF2-40B4-BE49-F238E27FC236}">
                <a16:creationId xmlns:a16="http://schemas.microsoft.com/office/drawing/2014/main" id="{55DE97CD-68D0-4956-ABEA-4C4874C530B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教師提醒</a:t>
            </a:r>
            <a:r>
              <a:rPr lang="zh-TW" altLang="en-US" dirty="0" smtClean="0">
                <a:latin typeface="Arial" panose="020B0604020202020204" pitchFamily="34" charset="0"/>
              </a:rPr>
              <a:t>學生，在損益兩平時，總邊際貢獻等於總固定成本。 因此，公司無淨利或淨虧損。</a:t>
            </a:r>
          </a:p>
          <a:p>
            <a:pPr eaLnBrk="1" hangingPunct="1"/>
            <a:r>
              <a:rPr lang="zh-TW" altLang="en-US" dirty="0" smtClean="0">
                <a:latin typeface="Arial" panose="020B0604020202020204" pitchFamily="34" charset="0"/>
              </a:rPr>
              <a:t>先計算銷售組合於損益兩平時的銷售數量，然後根據銷售組合的產品比例去計算每件產品於損益兩平時的銷售數量。</a:t>
            </a:r>
          </a:p>
          <a:p>
            <a:pPr eaLnBrk="1" hangingPunct="1"/>
            <a:endParaRPr lang="zh-TW" altLang="en-US" dirty="0">
              <a:latin typeface="Arial" panose="020B0604020202020204" pitchFamily="34" charset="0"/>
            </a:endParaRPr>
          </a:p>
          <a:p>
            <a:r>
              <a:rPr kumimoji="1" lang="zh-TW" altLang="zh-HK" sz="1200" kern="1200" dirty="0" smtClean="0">
                <a:solidFill>
                  <a:schemeClr val="tx1"/>
                </a:solidFill>
                <a:effectLst/>
                <a:latin typeface="Arial" charset="0"/>
                <a:ea typeface="新細明體" pitchFamily="18" charset="-120"/>
                <a:cs typeface="+mn-cs"/>
              </a:rPr>
              <a:t>由於收入增加和</a:t>
            </a:r>
            <a:r>
              <a:rPr kumimoji="1" lang="zh-TW" altLang="en-US" sz="1200" kern="1200" dirty="0" smtClean="0">
                <a:solidFill>
                  <a:schemeClr val="tx1"/>
                </a:solidFill>
                <a:effectLst/>
                <a:latin typeface="Arial" charset="0"/>
                <a:ea typeface="新細明體" pitchFamily="18" charset="-120"/>
                <a:cs typeface="+mn-cs"/>
              </a:rPr>
              <a:t>變動</a:t>
            </a:r>
            <a:r>
              <a:rPr kumimoji="1" lang="zh-TW" altLang="zh-HK" sz="1200" kern="1200" dirty="0" smtClean="0">
                <a:solidFill>
                  <a:schemeClr val="tx1"/>
                </a:solidFill>
                <a:effectLst/>
                <a:latin typeface="Arial" charset="0"/>
                <a:ea typeface="新細明體" pitchFamily="18" charset="-120"/>
                <a:cs typeface="+mn-cs"/>
              </a:rPr>
              <a:t>成本減少的影響大於固定成本增加的影響，</a:t>
            </a:r>
            <a:r>
              <a:rPr kumimoji="1" lang="zh-HK" altLang="zh-HK" sz="1200" kern="1200" dirty="0" smtClean="0">
                <a:solidFill>
                  <a:schemeClr val="tx1"/>
                </a:solidFill>
                <a:effectLst/>
                <a:latin typeface="Arial" charset="0"/>
                <a:ea typeface="新細明體" pitchFamily="18" charset="-120"/>
                <a:cs typeface="+mn-cs"/>
              </a:rPr>
              <a:t>所以</a:t>
            </a:r>
            <a:r>
              <a:rPr kumimoji="1" lang="zh-TW" altLang="zh-HK" sz="1200" kern="1200" dirty="0" smtClean="0">
                <a:solidFill>
                  <a:schemeClr val="tx1"/>
                </a:solidFill>
                <a:effectLst/>
                <a:latin typeface="Arial" charset="0"/>
                <a:ea typeface="新細明體" pitchFamily="18" charset="-120"/>
                <a:cs typeface="+mn-cs"/>
              </a:rPr>
              <a:t>計劃一能幫助公司獲得更高的</a:t>
            </a:r>
            <a:r>
              <a:rPr kumimoji="1" lang="zh-HK" altLang="zh-HK" sz="1200" kern="1200" dirty="0" smtClean="0">
                <a:solidFill>
                  <a:schemeClr val="tx1"/>
                </a:solidFill>
                <a:effectLst/>
                <a:latin typeface="Arial" charset="0"/>
                <a:ea typeface="新細明體" pitchFamily="18" charset="-120"/>
                <a:cs typeface="+mn-cs"/>
              </a:rPr>
              <a:t>淨</a:t>
            </a:r>
            <a:r>
              <a:rPr kumimoji="1" lang="zh-TW" altLang="zh-HK" sz="1200" kern="1200" dirty="0" smtClean="0">
                <a:solidFill>
                  <a:schemeClr val="tx1"/>
                </a:solidFill>
                <a:effectLst/>
                <a:latin typeface="Arial" charset="0"/>
                <a:ea typeface="新細明體" pitchFamily="18" charset="-120"/>
                <a:cs typeface="+mn-cs"/>
              </a:rPr>
              <a:t>利。</a:t>
            </a:r>
            <a:endParaRPr kumimoji="1" lang="zh-TW" altLang="zh-HK" sz="1200" kern="1200" dirty="0">
              <a:solidFill>
                <a:schemeClr val="tx1"/>
              </a:solidFill>
              <a:effectLst/>
              <a:latin typeface="Arial" charset="0"/>
              <a:ea typeface="新細明體" pitchFamily="18" charset="-120"/>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a:extLst>
              <a:ext uri="{FF2B5EF4-FFF2-40B4-BE49-F238E27FC236}">
                <a16:creationId xmlns:a16="http://schemas.microsoft.com/office/drawing/2014/main" id="{D9F29AA2-FA13-486E-AA09-AC8E08D2EED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E7B32328-1886-4F9F-814B-9C46071F9A7D}" type="slidenum">
              <a:rPr lang="en-US" altLang="zh-TW"/>
              <a:pPr>
                <a:spcBef>
                  <a:spcPct val="0"/>
                </a:spcBef>
              </a:pPr>
              <a:t>19</a:t>
            </a:fld>
            <a:endParaRPr lang="en-US" altLang="zh-TW"/>
          </a:p>
        </p:txBody>
      </p:sp>
      <p:sp>
        <p:nvSpPr>
          <p:cNvPr id="37891" name="Rectangle 2">
            <a:extLst>
              <a:ext uri="{FF2B5EF4-FFF2-40B4-BE49-F238E27FC236}">
                <a16:creationId xmlns:a16="http://schemas.microsoft.com/office/drawing/2014/main" id="{BF74C65C-79D5-436E-8CA1-5A484392F4E7}"/>
              </a:ext>
            </a:extLst>
          </p:cNvPr>
          <p:cNvSpPr>
            <a:spLocks noGrp="1" noRot="1" noChangeAspect="1" noChangeArrowheads="1" noTextEdit="1"/>
          </p:cNvSpPr>
          <p:nvPr>
            <p:ph type="sldImg"/>
          </p:nvPr>
        </p:nvSpPr>
        <p:spPr>
          <a:ln/>
        </p:spPr>
      </p:sp>
      <p:sp>
        <p:nvSpPr>
          <p:cNvPr id="37892" name="Rectangle 3">
            <a:extLst>
              <a:ext uri="{FF2B5EF4-FFF2-40B4-BE49-F238E27FC236}">
                <a16:creationId xmlns:a16="http://schemas.microsoft.com/office/drawing/2014/main" id="{0E67F10B-D879-4951-B7A2-69414899358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教師提醒同學：</a:t>
            </a:r>
          </a:p>
          <a:p>
            <a:endParaRPr kumimoji="1" lang="en-US" altLang="zh-TW" sz="1200" kern="1200" dirty="0" smtClean="0">
              <a:solidFill>
                <a:schemeClr val="tx1"/>
              </a:solidFill>
              <a:effectLst/>
              <a:latin typeface="Arial" charset="0"/>
              <a:ea typeface="新細明體" pitchFamily="18" charset="-120"/>
              <a:cs typeface="+mn-cs"/>
            </a:endParaRPr>
          </a:p>
          <a:p>
            <a:r>
              <a:rPr kumimoji="1" lang="zh-TW" altLang="zh-HK" sz="1200" kern="1200" dirty="0" smtClean="0">
                <a:solidFill>
                  <a:schemeClr val="tx1"/>
                </a:solidFill>
                <a:effectLst/>
                <a:latin typeface="Arial" charset="0"/>
                <a:ea typeface="新細明體" pitchFamily="18" charset="-120"/>
                <a:cs typeface="+mn-cs"/>
              </a:rPr>
              <a:t>題目已提供上衣的預算銷售數量。褲</a:t>
            </a:r>
            <a:r>
              <a:rPr kumimoji="1" lang="x-none" altLang="zh-HK" sz="1200" kern="1200" dirty="0">
                <a:solidFill>
                  <a:schemeClr val="tx1"/>
                </a:solidFill>
                <a:effectLst/>
                <a:latin typeface="Arial" charset="0"/>
                <a:ea typeface="新細明體" pitchFamily="18" charset="-120"/>
                <a:cs typeface="+mn-cs"/>
              </a:rPr>
              <a:t>/</a:t>
            </a:r>
            <a:r>
              <a:rPr kumimoji="1" lang="zh-TW" altLang="zh-HK" sz="1200" kern="1200" dirty="0">
                <a:solidFill>
                  <a:schemeClr val="tx1"/>
                </a:solidFill>
                <a:effectLst/>
                <a:latin typeface="Arial" charset="0"/>
                <a:ea typeface="新細明體" pitchFamily="18" charset="-120"/>
                <a:cs typeface="+mn-cs"/>
              </a:rPr>
              <a:t>裙子的</a:t>
            </a:r>
            <a:r>
              <a:rPr kumimoji="1" lang="zh-TW" altLang="zh-HK" sz="1200" kern="1200" dirty="0" smtClean="0">
                <a:solidFill>
                  <a:schemeClr val="tx1"/>
                </a:solidFill>
                <a:effectLst/>
                <a:latin typeface="Arial" charset="0"/>
                <a:ea typeface="新細明體" pitchFamily="18" charset="-120"/>
                <a:cs typeface="+mn-cs"/>
              </a:rPr>
              <a:t>預</a:t>
            </a:r>
            <a:r>
              <a:rPr kumimoji="1" lang="zh-TW" altLang="en-US" sz="1200" kern="1200" dirty="0" smtClean="0">
                <a:solidFill>
                  <a:schemeClr val="tx1"/>
                </a:solidFill>
                <a:effectLst/>
                <a:latin typeface="Arial" charset="0"/>
                <a:ea typeface="新細明體" pitchFamily="18" charset="-120"/>
                <a:cs typeface="+mn-cs"/>
              </a:rPr>
              <a:t>算</a:t>
            </a:r>
            <a:r>
              <a:rPr kumimoji="1" lang="zh-TW" altLang="zh-HK" sz="1200" kern="1200" dirty="0" smtClean="0">
                <a:solidFill>
                  <a:schemeClr val="tx1"/>
                </a:solidFill>
                <a:effectLst/>
                <a:latin typeface="Arial" charset="0"/>
                <a:ea typeface="新細明體" pitchFamily="18" charset="-120"/>
                <a:cs typeface="+mn-cs"/>
              </a:rPr>
              <a:t>銷售數量</a:t>
            </a:r>
            <a:r>
              <a:rPr kumimoji="1" lang="zh-TW" altLang="zh-HK" sz="1200" kern="1200" dirty="0">
                <a:solidFill>
                  <a:schemeClr val="tx1"/>
                </a:solidFill>
                <a:effectLst/>
                <a:latin typeface="Arial" charset="0"/>
                <a:ea typeface="新細明體" pitchFamily="18" charset="-120"/>
                <a:cs typeface="+mn-cs"/>
              </a:rPr>
              <a:t>可通過標準銷售組合比例</a:t>
            </a:r>
            <a:r>
              <a:rPr kumimoji="1" lang="x-none" altLang="zh-HK" sz="1200" kern="1200" dirty="0">
                <a:solidFill>
                  <a:schemeClr val="tx1"/>
                </a:solidFill>
                <a:effectLst/>
                <a:latin typeface="Arial" charset="0"/>
                <a:ea typeface="新細明體" pitchFamily="18" charset="-120"/>
                <a:cs typeface="+mn-cs"/>
              </a:rPr>
              <a:t> 2:1 </a:t>
            </a:r>
            <a:r>
              <a:rPr kumimoji="1" lang="zh-TW" altLang="zh-HK" sz="1200" kern="1200" dirty="0">
                <a:solidFill>
                  <a:schemeClr val="tx1"/>
                </a:solidFill>
                <a:effectLst/>
                <a:latin typeface="Arial" charset="0"/>
                <a:ea typeface="新細明體" pitchFamily="18" charset="-120"/>
                <a:cs typeface="+mn-cs"/>
              </a:rPr>
              <a:t>去計算。然後計算上衣和褲</a:t>
            </a:r>
            <a:r>
              <a:rPr kumimoji="1" lang="x-none" altLang="zh-HK" sz="1200" kern="1200" dirty="0">
                <a:solidFill>
                  <a:schemeClr val="tx1"/>
                </a:solidFill>
                <a:effectLst/>
                <a:latin typeface="Arial" charset="0"/>
                <a:ea typeface="新細明體" pitchFamily="18" charset="-120"/>
                <a:cs typeface="+mn-cs"/>
              </a:rPr>
              <a:t>/</a:t>
            </a:r>
            <a:r>
              <a:rPr kumimoji="1" lang="zh-TW" altLang="zh-HK" sz="1200" kern="1200" dirty="0">
                <a:solidFill>
                  <a:schemeClr val="tx1"/>
                </a:solidFill>
                <a:effectLst/>
                <a:latin typeface="Arial" charset="0"/>
                <a:ea typeface="新細明體" pitchFamily="18" charset="-120"/>
                <a:cs typeface="+mn-cs"/>
              </a:rPr>
              <a:t>裙子的邊際貢獻。</a:t>
            </a:r>
          </a:p>
          <a:p>
            <a:endParaRPr kumimoji="1" lang="en-US" altLang="zh-TW" sz="1200" kern="1200" dirty="0" smtClean="0">
              <a:solidFill>
                <a:schemeClr val="tx1"/>
              </a:solidFill>
              <a:effectLst/>
              <a:latin typeface="Arial" charset="0"/>
              <a:ea typeface="新細明體" pitchFamily="18" charset="-120"/>
              <a:cs typeface="+mn-cs"/>
            </a:endParaRPr>
          </a:p>
          <a:p>
            <a:r>
              <a:rPr kumimoji="1" lang="zh-TW" altLang="zh-HK" sz="1200" kern="1200" dirty="0" smtClean="0">
                <a:solidFill>
                  <a:schemeClr val="tx1"/>
                </a:solidFill>
                <a:effectLst/>
                <a:latin typeface="Arial" charset="0"/>
                <a:ea typeface="新細明體" pitchFamily="18" charset="-120"/>
                <a:cs typeface="+mn-cs"/>
              </a:rPr>
              <a:t>損益</a:t>
            </a:r>
            <a:r>
              <a:rPr kumimoji="1" lang="zh-TW" altLang="zh-HK" sz="1200" kern="1200" dirty="0">
                <a:solidFill>
                  <a:schemeClr val="tx1"/>
                </a:solidFill>
                <a:effectLst/>
                <a:latin typeface="Arial" charset="0"/>
                <a:ea typeface="新細明體" pitchFamily="18" charset="-120"/>
                <a:cs typeface="+mn-cs"/>
              </a:rPr>
              <a:t>兩平時</a:t>
            </a:r>
            <a:r>
              <a:rPr kumimoji="1" lang="zh-HK" altLang="zh-HK" sz="1200" kern="1200" dirty="0" smtClean="0">
                <a:solidFill>
                  <a:schemeClr val="tx1"/>
                </a:solidFill>
                <a:effectLst/>
                <a:latin typeface="Arial" charset="0"/>
                <a:ea typeface="新細明體" pitchFamily="18" charset="-120"/>
                <a:cs typeface="+mn-cs"/>
              </a:rPr>
              <a:t>，</a:t>
            </a:r>
            <a:r>
              <a:rPr kumimoji="1" lang="zh-TW" altLang="zh-HK" sz="1200" kern="1200" dirty="0" smtClean="0">
                <a:solidFill>
                  <a:schemeClr val="tx1"/>
                </a:solidFill>
                <a:effectLst/>
                <a:latin typeface="Arial" charset="0"/>
                <a:ea typeface="新細明體" pitchFamily="18" charset="-120"/>
                <a:cs typeface="+mn-cs"/>
              </a:rPr>
              <a:t>上衣和褲</a:t>
            </a:r>
            <a:r>
              <a:rPr kumimoji="1" lang="x-none" altLang="zh-HK" sz="1200" kern="1200" dirty="0" smtClean="0">
                <a:solidFill>
                  <a:schemeClr val="tx1"/>
                </a:solidFill>
                <a:effectLst/>
                <a:latin typeface="Arial" charset="0"/>
                <a:ea typeface="新細明體" pitchFamily="18" charset="-120"/>
                <a:cs typeface="+mn-cs"/>
              </a:rPr>
              <a:t>/</a:t>
            </a:r>
            <a:r>
              <a:rPr kumimoji="1" lang="zh-TW" altLang="zh-HK" sz="1200" kern="1200" dirty="0" smtClean="0">
                <a:solidFill>
                  <a:schemeClr val="tx1"/>
                </a:solidFill>
                <a:effectLst/>
                <a:latin typeface="Arial" charset="0"/>
                <a:ea typeface="新細明體" pitchFamily="18" charset="-120"/>
                <a:cs typeface="+mn-cs"/>
              </a:rPr>
              <a:t>裙子的邊際貢獻 </a:t>
            </a:r>
            <a:r>
              <a:rPr kumimoji="1" lang="en-US" altLang="zh-HK" sz="1200" kern="1200" dirty="0" smtClean="0">
                <a:solidFill>
                  <a:schemeClr val="tx1"/>
                </a:solidFill>
                <a:effectLst/>
                <a:latin typeface="Arial" charset="0"/>
                <a:ea typeface="新細明體" pitchFamily="18" charset="-120"/>
                <a:cs typeface="+mn-cs"/>
              </a:rPr>
              <a:t>+ </a:t>
            </a:r>
            <a:r>
              <a:rPr kumimoji="1" lang="zh-TW" altLang="zh-HK" sz="1200" kern="1200" dirty="0">
                <a:solidFill>
                  <a:schemeClr val="tx1"/>
                </a:solidFill>
                <a:effectLst/>
                <a:latin typeface="Arial" charset="0"/>
                <a:ea typeface="新細明體" pitchFamily="18" charset="-120"/>
                <a:cs typeface="+mn-cs"/>
              </a:rPr>
              <a:t>鞋履的邊際貢獻 </a:t>
            </a:r>
            <a:r>
              <a:rPr kumimoji="1" lang="en-US" altLang="zh-HK" sz="1200" kern="1200" dirty="0">
                <a:solidFill>
                  <a:schemeClr val="tx1"/>
                </a:solidFill>
                <a:effectLst/>
                <a:latin typeface="Arial" charset="0"/>
                <a:ea typeface="新細明體" pitchFamily="18" charset="-120"/>
                <a:cs typeface="+mn-cs"/>
              </a:rPr>
              <a:t>= </a:t>
            </a:r>
            <a:r>
              <a:rPr kumimoji="1" lang="zh-TW" altLang="zh-HK" sz="1200" kern="1200" dirty="0">
                <a:solidFill>
                  <a:schemeClr val="tx1"/>
                </a:solidFill>
                <a:effectLst/>
                <a:latin typeface="Arial" charset="0"/>
                <a:ea typeface="新細明體" pitchFamily="18" charset="-120"/>
                <a:cs typeface="+mn-cs"/>
              </a:rPr>
              <a:t>總固定成本</a:t>
            </a:r>
          </a:p>
          <a:p>
            <a:endParaRPr kumimoji="1" lang="en-US" altLang="zh-TW" sz="1200" kern="1200" dirty="0" smtClean="0">
              <a:solidFill>
                <a:schemeClr val="tx1"/>
              </a:solidFill>
              <a:effectLst/>
              <a:latin typeface="Arial" charset="0"/>
              <a:ea typeface="新細明體" pitchFamily="18" charset="-120"/>
              <a:cs typeface="+mn-cs"/>
            </a:endParaRPr>
          </a:p>
          <a:p>
            <a:r>
              <a:rPr kumimoji="1" lang="zh-TW" altLang="zh-HK" sz="1200" kern="1200" dirty="0" smtClean="0">
                <a:solidFill>
                  <a:schemeClr val="tx1"/>
                </a:solidFill>
                <a:effectLst/>
                <a:latin typeface="Arial" charset="0"/>
                <a:ea typeface="新細明體" pitchFamily="18" charset="-120"/>
                <a:cs typeface="+mn-cs"/>
              </a:rPr>
              <a:t>因此</a:t>
            </a:r>
            <a:r>
              <a:rPr kumimoji="1" lang="zh-TW" altLang="zh-HK" sz="1200" kern="1200" dirty="0">
                <a:solidFill>
                  <a:schemeClr val="tx1"/>
                </a:solidFill>
                <a:effectLst/>
                <a:latin typeface="Arial" charset="0"/>
                <a:ea typeface="新細明體" pitchFamily="18" charset="-120"/>
                <a:cs typeface="+mn-cs"/>
              </a:rPr>
              <a:t>，損益兩平時，鞋履的銷售數量</a:t>
            </a:r>
          </a:p>
          <a:p>
            <a:pPr eaLnBrk="1" hangingPunct="1"/>
            <a:r>
              <a:rPr lang="en-US" altLang="zh-TW" dirty="0" smtClean="0">
                <a:latin typeface="Arial" panose="020B0604020202020204" pitchFamily="34" charset="0"/>
              </a:rPr>
              <a:t>=</a:t>
            </a:r>
            <a:r>
              <a:rPr lang="zh-TW" altLang="en-US" dirty="0" smtClean="0">
                <a:latin typeface="Arial" panose="020B0604020202020204" pitchFamily="34" charset="0"/>
              </a:rPr>
              <a:t>（總固定成本 </a:t>
            </a:r>
            <a:r>
              <a:rPr lang="en-US" altLang="zh-TW" dirty="0" smtClean="0">
                <a:latin typeface="Arial" panose="020B0604020202020204" pitchFamily="34" charset="0"/>
              </a:rPr>
              <a:t>– </a:t>
            </a:r>
            <a:r>
              <a:rPr lang="zh-TW" altLang="en-US" dirty="0" smtClean="0">
                <a:latin typeface="Arial" panose="020B0604020202020204" pitchFamily="34" charset="0"/>
              </a:rPr>
              <a:t>上衣和褲</a:t>
            </a:r>
            <a:r>
              <a:rPr lang="en-US" altLang="zh-TW" dirty="0" smtClean="0">
                <a:latin typeface="Arial" panose="020B0604020202020204" pitchFamily="34" charset="0"/>
              </a:rPr>
              <a:t>/</a:t>
            </a:r>
            <a:r>
              <a:rPr lang="zh-TW" altLang="en-US" dirty="0" smtClean="0">
                <a:latin typeface="Arial" panose="020B0604020202020204" pitchFamily="34" charset="0"/>
              </a:rPr>
              <a:t>裙子的邊際貢獻）</a:t>
            </a:r>
            <a:r>
              <a:rPr lang="en-US" altLang="zh-TW" dirty="0" smtClean="0">
                <a:latin typeface="Arial" panose="020B0604020202020204" pitchFamily="34" charset="0"/>
              </a:rPr>
              <a:t>/</a:t>
            </a:r>
            <a:r>
              <a:rPr lang="zh-TW" altLang="en-US" dirty="0" smtClean="0">
                <a:latin typeface="Arial" panose="020B0604020202020204" pitchFamily="34" charset="0"/>
              </a:rPr>
              <a:t>（每</a:t>
            </a:r>
            <a:r>
              <a:rPr lang="zh-CN" altLang="en-US" dirty="0" smtClean="0">
                <a:latin typeface="Arial" panose="020B0604020202020204" pitchFamily="34" charset="0"/>
              </a:rPr>
              <a:t>對</a:t>
            </a:r>
            <a:r>
              <a:rPr lang="zh-TW" altLang="en-US" dirty="0" smtClean="0">
                <a:latin typeface="Arial" panose="020B0604020202020204" pitchFamily="34" charset="0"/>
              </a:rPr>
              <a:t>鞋履的邊際貢獻 ）</a:t>
            </a:r>
          </a:p>
          <a:p>
            <a:pPr eaLnBrk="1" hangingPunct="1"/>
            <a:r>
              <a:rPr lang="en-US" altLang="zh-TW" dirty="0" smtClean="0">
                <a:latin typeface="Arial" panose="020B0604020202020204" pitchFamily="34" charset="0"/>
              </a:rPr>
              <a:t>= </a:t>
            </a:r>
            <a:r>
              <a:rPr lang="en-US" altLang="zh-TW" dirty="0">
                <a:latin typeface="Arial" panose="020B0604020202020204" pitchFamily="34" charset="0"/>
              </a:rPr>
              <a:t>(6,795,000–3,750,000)/(300–150) = 20,300</a:t>
            </a:r>
            <a:r>
              <a:rPr lang="zh-TW" altLang="en-US" dirty="0">
                <a:latin typeface="Arial" panose="020B0604020202020204" pitchFamily="34" charset="0"/>
              </a:rPr>
              <a:t>對</a:t>
            </a:r>
          </a:p>
          <a:p>
            <a:pPr eaLnBrk="1" hangingPunct="1"/>
            <a:endParaRPr lang="zh-TW" altLang="zh-TW" dirty="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a:extLst>
              <a:ext uri="{FF2B5EF4-FFF2-40B4-BE49-F238E27FC236}">
                <a16:creationId xmlns:a16="http://schemas.microsoft.com/office/drawing/2014/main" id="{FE43DAEE-9F29-4335-8323-32785101914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51AF6FF9-75AE-434A-8B74-AE110F8F777A}" type="slidenum">
              <a:rPr lang="en-US" altLang="zh-TW"/>
              <a:pPr>
                <a:spcBef>
                  <a:spcPct val="0"/>
                </a:spcBef>
              </a:pPr>
              <a:t>2</a:t>
            </a:fld>
            <a:endParaRPr lang="en-US" altLang="zh-TW"/>
          </a:p>
        </p:txBody>
      </p:sp>
      <p:sp>
        <p:nvSpPr>
          <p:cNvPr id="9219" name="Rectangle 2">
            <a:extLst>
              <a:ext uri="{FF2B5EF4-FFF2-40B4-BE49-F238E27FC236}">
                <a16:creationId xmlns:a16="http://schemas.microsoft.com/office/drawing/2014/main" id="{7F484F2A-978D-4A54-92BE-399A6EDA6F01}"/>
              </a:ext>
            </a:extLst>
          </p:cNvPr>
          <p:cNvSpPr>
            <a:spLocks noGrp="1" noRot="1" noChangeAspect="1" noChangeArrowheads="1" noTextEdit="1"/>
          </p:cNvSpPr>
          <p:nvPr>
            <p:ph type="sldImg"/>
          </p:nvPr>
        </p:nvSpPr>
        <p:spPr>
          <a:ln/>
        </p:spPr>
      </p:sp>
      <p:sp>
        <p:nvSpPr>
          <p:cNvPr id="9220" name="Rectangle 3">
            <a:extLst>
              <a:ext uri="{FF2B5EF4-FFF2-40B4-BE49-F238E27FC236}">
                <a16:creationId xmlns:a16="http://schemas.microsoft.com/office/drawing/2014/main" id="{288CA375-F601-41FA-9EEF-07BE93D65A9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b="1" dirty="0">
                <a:latin typeface="Arial" panose="020B0604020202020204" pitchFamily="34" charset="0"/>
              </a:rPr>
              <a:t>第一課節</a:t>
            </a:r>
            <a:endParaRPr lang="zh-TW" altLang="zh-TW" b="1" dirty="0">
              <a:latin typeface="Arial" panose="020B0604020202020204" pitchFamily="34" charset="0"/>
            </a:endParaRPr>
          </a:p>
          <a:p>
            <a:pPr eaLnBrk="1" hangingPunct="1"/>
            <a:endParaRPr lang="en-US" altLang="zh-TW" b="1" dirty="0">
              <a:latin typeface="Arial" panose="020B0604020202020204" pitchFamily="34" charset="0"/>
            </a:endParaRPr>
          </a:p>
          <a:p>
            <a:pPr eaLnBrk="1" hangingPunct="1"/>
            <a:r>
              <a:rPr lang="zh-TW" altLang="en-US" dirty="0" smtClean="0">
                <a:latin typeface="Arial" panose="020B0604020202020204" pitchFamily="34" charset="0"/>
              </a:rPr>
              <a:t>教師在課節</a:t>
            </a:r>
            <a:r>
              <a:rPr lang="zh-TW" altLang="en-US" smtClean="0">
                <a:latin typeface="Arial" panose="020B0604020202020204" pitchFamily="34" charset="0"/>
              </a:rPr>
              <a:t>開始時和</a:t>
            </a:r>
            <a:r>
              <a:rPr lang="zh-TW" altLang="en-US" dirty="0" smtClean="0">
                <a:latin typeface="Arial" panose="020B0604020202020204" pitchFamily="34" charset="0"/>
              </a:rPr>
              <a:t>學生重溫邊際成本法。</a:t>
            </a:r>
            <a:endParaRPr lang="zh-TW" altLang="en-US" dirty="0">
              <a:latin typeface="Arial" panose="020B0604020202020204" pitchFamily="34" charset="0"/>
            </a:endParaRPr>
          </a:p>
          <a:p>
            <a:pPr eaLnBrk="1" hangingPunct="1"/>
            <a:r>
              <a:rPr lang="zh-TW" altLang="en-US" dirty="0">
                <a:latin typeface="Arial" panose="020B0604020202020204" pitchFamily="34" charset="0"/>
              </a:rPr>
              <a:t>銷貨 </a:t>
            </a:r>
            <a:r>
              <a:rPr lang="en-US" altLang="zh-TW" dirty="0">
                <a:latin typeface="Arial" panose="020B0604020202020204" pitchFamily="34" charset="0"/>
              </a:rPr>
              <a:t>– </a:t>
            </a:r>
            <a:r>
              <a:rPr lang="zh-TW" altLang="en-US" dirty="0">
                <a:latin typeface="Arial" panose="020B0604020202020204" pitchFamily="34" charset="0"/>
              </a:rPr>
              <a:t>變動成本 </a:t>
            </a:r>
            <a:r>
              <a:rPr lang="en-US" altLang="zh-TW" dirty="0">
                <a:latin typeface="Arial" panose="020B0604020202020204" pitchFamily="34" charset="0"/>
              </a:rPr>
              <a:t>– </a:t>
            </a:r>
            <a:r>
              <a:rPr lang="zh-TW" altLang="en-US" dirty="0">
                <a:latin typeface="Arial" panose="020B0604020202020204" pitchFamily="34" charset="0"/>
              </a:rPr>
              <a:t>固定成本 </a:t>
            </a:r>
            <a:r>
              <a:rPr lang="en-US" altLang="zh-TW" dirty="0">
                <a:latin typeface="Arial" panose="020B0604020202020204" pitchFamily="34" charset="0"/>
              </a:rPr>
              <a:t>= </a:t>
            </a:r>
            <a:r>
              <a:rPr lang="zh-TW" altLang="en-US" dirty="0">
                <a:latin typeface="Arial" panose="020B0604020202020204" pitchFamily="34" charset="0"/>
              </a:rPr>
              <a:t>淨利</a:t>
            </a:r>
          </a:p>
          <a:p>
            <a:pPr eaLnBrk="1" hangingPunct="1"/>
            <a:endParaRPr lang="zh-TW" altLang="en-US" dirty="0">
              <a:latin typeface="Arial" panose="020B0604020202020204" pitchFamily="34" charset="0"/>
            </a:endParaRPr>
          </a:p>
          <a:p>
            <a:pPr eaLnBrk="1" hangingPunct="1"/>
            <a:r>
              <a:rPr lang="zh-TW" altLang="en-US" dirty="0" smtClean="0">
                <a:latin typeface="Arial" panose="020B0604020202020204" pitchFamily="34" charset="0"/>
              </a:rPr>
              <a:t>本</a:t>
            </a:r>
            <a:r>
              <a:rPr lang="zh-TW" altLang="en-US" dirty="0">
                <a:latin typeface="Arial" panose="020B0604020202020204" pitchFamily="34" charset="0"/>
              </a:rPr>
              <a:t>量</a:t>
            </a:r>
            <a:r>
              <a:rPr lang="zh-TW" altLang="en-US" dirty="0" smtClean="0">
                <a:latin typeface="Arial" panose="020B0604020202020204" pitchFamily="34" charset="0"/>
              </a:rPr>
              <a:t>利分析法採用</a:t>
            </a:r>
            <a:r>
              <a:rPr lang="zh-TW" altLang="en-US" dirty="0">
                <a:latin typeface="Arial" panose="020B0604020202020204" pitchFamily="34" charset="0"/>
              </a:rPr>
              <a:t>邊際成本計算原則</a:t>
            </a:r>
            <a:r>
              <a:rPr lang="zh-TW" altLang="en-US" dirty="0" smtClean="0">
                <a:latin typeface="Arial" panose="020B0604020202020204" pitchFamily="34" charset="0"/>
              </a:rPr>
              <a:t>，最適合短期項目。</a:t>
            </a:r>
            <a:endParaRPr lang="zh-TW" altLang="en-US" dirty="0">
              <a:latin typeface="Arial" panose="020B0604020202020204" pitchFamily="34" charset="0"/>
            </a:endParaRPr>
          </a:p>
          <a:p>
            <a:pPr eaLnBrk="1" hangingPunct="1"/>
            <a:endParaRPr lang="zh-TW" altLang="en-US" dirty="0">
              <a:latin typeface="Arial" panose="020B0604020202020204" pitchFamily="34" charset="0"/>
            </a:endParaRPr>
          </a:p>
          <a:p>
            <a:pPr eaLnBrk="1" hangingPunct="1"/>
            <a:r>
              <a:rPr lang="zh-TW" altLang="en-US" dirty="0">
                <a:latin typeface="Arial" panose="020B0604020202020204" pitchFamily="34" charset="0"/>
              </a:rPr>
              <a:t>本量利分析</a:t>
            </a:r>
            <a:r>
              <a:rPr lang="zh-TW" altLang="en-US" dirty="0" smtClean="0">
                <a:latin typeface="Arial" panose="020B0604020202020204" pitchFamily="34" charset="0"/>
              </a:rPr>
              <a:t>有時被稱為損益兩平分析</a:t>
            </a:r>
            <a:r>
              <a:rPr lang="zh-TW" altLang="en-US" dirty="0">
                <a:latin typeface="Arial" panose="020B0604020202020204" pitchFamily="34" charset="0"/>
              </a:rPr>
              <a:t>。本量利分析顯示在不同活動水平的成本</a:t>
            </a:r>
            <a:r>
              <a:rPr lang="zh-TW" altLang="en-US" dirty="0" smtClean="0">
                <a:latin typeface="Arial" panose="020B0604020202020204" pitchFamily="34" charset="0"/>
              </a:rPr>
              <a:t>、銷售量、邊際貢獻</a:t>
            </a:r>
            <a:r>
              <a:rPr lang="zh-TW" altLang="en-US" dirty="0">
                <a:latin typeface="Arial" panose="020B0604020202020204" pitchFamily="34" charset="0"/>
              </a:rPr>
              <a:t>和淨利之間的</a:t>
            </a:r>
            <a:r>
              <a:rPr lang="zh-TW" altLang="en-US" dirty="0" smtClean="0">
                <a:latin typeface="Arial" panose="020B0604020202020204" pitchFamily="34" charset="0"/>
              </a:rPr>
              <a:t>關係</a:t>
            </a:r>
            <a:r>
              <a:rPr lang="zh-TW" altLang="zh-TW" dirty="0" smtClean="0">
                <a:latin typeface="Arial" panose="020B0604020202020204" pitchFamily="34" charset="0"/>
              </a:rPr>
              <a:t>。</a:t>
            </a:r>
            <a:endParaRPr lang="zh-TW" altLang="zh-TW" dirty="0">
              <a:latin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8E503EA7-BE7D-4645-B9B4-E74A6F157F8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B3001FDC-B498-4A45-9E0A-7F787E319F82}" type="slidenum">
              <a:rPr lang="en-US" altLang="zh-TW"/>
              <a:pPr>
                <a:spcBef>
                  <a:spcPct val="0"/>
                </a:spcBef>
              </a:pPr>
              <a:t>20</a:t>
            </a:fld>
            <a:endParaRPr lang="en-US" altLang="zh-TW"/>
          </a:p>
        </p:txBody>
      </p:sp>
      <p:sp>
        <p:nvSpPr>
          <p:cNvPr id="46083" name="Rectangle 2">
            <a:extLst>
              <a:ext uri="{FF2B5EF4-FFF2-40B4-BE49-F238E27FC236}">
                <a16:creationId xmlns:a16="http://schemas.microsoft.com/office/drawing/2014/main" id="{9E79BB85-8C13-4FDC-B88F-DC6028B34C4E}"/>
              </a:ext>
            </a:extLst>
          </p:cNvPr>
          <p:cNvSpPr>
            <a:spLocks noGrp="1" noRot="1" noChangeAspect="1" noChangeArrowheads="1" noTextEdit="1"/>
          </p:cNvSpPr>
          <p:nvPr>
            <p:ph type="sldImg"/>
          </p:nvPr>
        </p:nvSpPr>
        <p:spPr>
          <a:ln/>
        </p:spPr>
      </p:sp>
      <p:sp>
        <p:nvSpPr>
          <p:cNvPr id="46084" name="Rectangle 3">
            <a:extLst>
              <a:ext uri="{FF2B5EF4-FFF2-40B4-BE49-F238E27FC236}">
                <a16:creationId xmlns:a16="http://schemas.microsoft.com/office/drawing/2014/main" id="{3FCEB89D-4D27-42C7-B171-A99E81FD4F5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zh-TW" dirty="0">
                <a:latin typeface="Arial" panose="020B0604020202020204" pitchFamily="34" charset="0"/>
              </a:rPr>
              <a:t>教師總結本課</a:t>
            </a:r>
            <a:r>
              <a:rPr lang="zh-CN" altLang="en-US" dirty="0">
                <a:latin typeface="Arial" panose="020B0604020202020204" pitchFamily="34" charset="0"/>
              </a:rPr>
              <a:t>節</a:t>
            </a:r>
            <a:r>
              <a:rPr lang="zh-TW" altLang="zh-TW" dirty="0">
                <a:latin typeface="Arial" panose="020B0604020202020204" pitchFamily="34" charset="0"/>
              </a:rPr>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a:extLst>
              <a:ext uri="{FF2B5EF4-FFF2-40B4-BE49-F238E27FC236}">
                <a16:creationId xmlns:a16="http://schemas.microsoft.com/office/drawing/2014/main" id="{A5FD5C43-8A15-4434-AB87-96E5CB12BD7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93802467-9A52-4F4B-A00F-AC0E823B0166}" type="slidenum">
              <a:rPr lang="en-US" altLang="zh-TW"/>
              <a:pPr>
                <a:spcBef>
                  <a:spcPct val="0"/>
                </a:spcBef>
              </a:pPr>
              <a:t>21</a:t>
            </a:fld>
            <a:endParaRPr lang="en-US" altLang="zh-TW"/>
          </a:p>
        </p:txBody>
      </p:sp>
      <p:sp>
        <p:nvSpPr>
          <p:cNvPr id="48131" name="Rectangle 2">
            <a:extLst>
              <a:ext uri="{FF2B5EF4-FFF2-40B4-BE49-F238E27FC236}">
                <a16:creationId xmlns:a16="http://schemas.microsoft.com/office/drawing/2014/main" id="{57E8086C-6A93-41F3-B443-B4EEFBE8409A}"/>
              </a:ext>
            </a:extLst>
          </p:cNvPr>
          <p:cNvSpPr>
            <a:spLocks noGrp="1" noRot="1" noChangeAspect="1" noChangeArrowheads="1" noTextEdit="1"/>
          </p:cNvSpPr>
          <p:nvPr>
            <p:ph type="sldImg"/>
          </p:nvPr>
        </p:nvSpPr>
        <p:spPr>
          <a:ln/>
        </p:spPr>
      </p:sp>
      <p:sp>
        <p:nvSpPr>
          <p:cNvPr id="48132" name="Rectangle 3">
            <a:extLst>
              <a:ext uri="{FF2B5EF4-FFF2-40B4-BE49-F238E27FC236}">
                <a16:creationId xmlns:a16="http://schemas.microsoft.com/office/drawing/2014/main" id="{FD1B3BBC-0816-4AC6-9EB1-2D2FA235B01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zh-TW" dirty="0">
                <a:latin typeface="Arial" panose="020B0604020202020204" pitchFamily="34" charset="0"/>
              </a:rPr>
              <a:t>教師總結本課</a:t>
            </a:r>
            <a:r>
              <a:rPr lang="zh-CN" altLang="en-US" dirty="0">
                <a:latin typeface="Arial" panose="020B0604020202020204" pitchFamily="34" charset="0"/>
              </a:rPr>
              <a:t>節</a:t>
            </a:r>
            <a:r>
              <a:rPr lang="zh-TW" altLang="zh-TW" dirty="0">
                <a:latin typeface="Arial" panose="020B0604020202020204" pitchFamily="34" charset="0"/>
              </a:rPr>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E78877F1-2F69-419C-828D-BCD9EC2FCF27}"/>
              </a:ext>
            </a:extLst>
          </p:cNvPr>
          <p:cNvSpPr>
            <a:spLocks noGrp="1" noRot="1" noChangeAspect="1" noChangeArrowheads="1" noTextEdit="1"/>
          </p:cNvSpPr>
          <p:nvPr>
            <p:ph type="sldImg"/>
          </p:nvPr>
        </p:nvSpPr>
        <p:spPr>
          <a:xfrm>
            <a:off x="922338" y="746125"/>
            <a:ext cx="4957762" cy="3719513"/>
          </a:xfrm>
          <a:ln/>
        </p:spPr>
      </p:sp>
      <p:sp>
        <p:nvSpPr>
          <p:cNvPr id="50179" name="Rectangle 3">
            <a:extLst>
              <a:ext uri="{FF2B5EF4-FFF2-40B4-BE49-F238E27FC236}">
                <a16:creationId xmlns:a16="http://schemas.microsoft.com/office/drawing/2014/main" id="{0A3058B6-A062-447E-9D61-061F13D4575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b="1">
                <a:latin typeface="Arial" panose="020B0604020202020204" pitchFamily="34" charset="0"/>
              </a:rPr>
              <a:t>第二課節完結</a:t>
            </a:r>
            <a:endParaRPr lang="zh-TW" altLang="en-US" dirty="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a:extLst>
              <a:ext uri="{FF2B5EF4-FFF2-40B4-BE49-F238E27FC236}">
                <a16:creationId xmlns:a16="http://schemas.microsoft.com/office/drawing/2014/main" id="{24F7E2DD-FEBD-4EE2-B479-B539E0A3B3D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16445392-28DA-452F-85CC-B9530C29FF5B}" type="slidenum">
              <a:rPr lang="en-US" altLang="zh-TW"/>
              <a:pPr>
                <a:spcBef>
                  <a:spcPct val="0"/>
                </a:spcBef>
              </a:pPr>
              <a:t>3</a:t>
            </a:fld>
            <a:endParaRPr lang="en-US" altLang="zh-TW"/>
          </a:p>
        </p:txBody>
      </p:sp>
      <p:sp>
        <p:nvSpPr>
          <p:cNvPr id="11267" name="Rectangle 2">
            <a:extLst>
              <a:ext uri="{FF2B5EF4-FFF2-40B4-BE49-F238E27FC236}">
                <a16:creationId xmlns:a16="http://schemas.microsoft.com/office/drawing/2014/main" id="{31706186-74D9-4D59-B0E7-086A800AACA5}"/>
              </a:ext>
            </a:extLst>
          </p:cNvPr>
          <p:cNvSpPr>
            <a:spLocks noGrp="1" noRot="1" noChangeAspect="1" noChangeArrowheads="1" noTextEdit="1"/>
          </p:cNvSpPr>
          <p:nvPr>
            <p:ph type="sldImg"/>
          </p:nvPr>
        </p:nvSpPr>
        <p:spPr>
          <a:ln/>
        </p:spPr>
      </p:sp>
      <p:sp>
        <p:nvSpPr>
          <p:cNvPr id="11268" name="Rectangle 3">
            <a:extLst>
              <a:ext uri="{FF2B5EF4-FFF2-40B4-BE49-F238E27FC236}">
                <a16:creationId xmlns:a16="http://schemas.microsoft.com/office/drawing/2014/main" id="{45D6A2ED-B12A-4CC6-914C-1D1827F6BBC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教師簡單介紹本量利分析中常用</a:t>
            </a:r>
            <a:r>
              <a:rPr lang="zh-TW" altLang="en-US" dirty="0" smtClean="0">
                <a:latin typeface="Arial" panose="020B0604020202020204" pitchFamily="34" charset="0"/>
              </a:rPr>
              <a:t>的詞彙。</a:t>
            </a:r>
            <a:endParaRPr lang="zh-TW" altLang="en-US" dirty="0">
              <a:latin typeface="Arial" panose="020B0604020202020204" pitchFamily="34" charset="0"/>
            </a:endParaRPr>
          </a:p>
          <a:p>
            <a:pPr eaLnBrk="1" hangingPunct="1"/>
            <a:r>
              <a:rPr lang="en-US" altLang="zh-TW" dirty="0">
                <a:latin typeface="Arial" panose="020B0604020202020204" pitchFamily="34" charset="0"/>
              </a:rPr>
              <a:t>1. </a:t>
            </a:r>
            <a:r>
              <a:rPr lang="zh-TW" altLang="en-US" dirty="0">
                <a:latin typeface="Arial" panose="020B0604020202020204" pitchFamily="34" charset="0"/>
              </a:rPr>
              <a:t>銷貨</a:t>
            </a:r>
            <a:r>
              <a:rPr lang="en-US" altLang="zh-TW" dirty="0">
                <a:latin typeface="Arial" panose="020B0604020202020204" pitchFamily="34" charset="0"/>
              </a:rPr>
              <a:t>–</a:t>
            </a:r>
            <a:r>
              <a:rPr lang="zh-TW" altLang="en-US" dirty="0">
                <a:latin typeface="Arial" panose="020B0604020202020204" pitchFamily="34" charset="0"/>
              </a:rPr>
              <a:t>變動成本</a:t>
            </a:r>
            <a:r>
              <a:rPr lang="en-US" altLang="zh-TW" dirty="0">
                <a:latin typeface="Arial" panose="020B0604020202020204" pitchFamily="34" charset="0"/>
              </a:rPr>
              <a:t>–</a:t>
            </a:r>
            <a:r>
              <a:rPr lang="zh-TW" altLang="en-US" dirty="0">
                <a:latin typeface="Arial" panose="020B0604020202020204" pitchFamily="34" charset="0"/>
              </a:rPr>
              <a:t>固定成本 </a:t>
            </a:r>
            <a:r>
              <a:rPr lang="en-US" altLang="zh-TW" dirty="0">
                <a:latin typeface="Arial" panose="020B0604020202020204" pitchFamily="34" charset="0"/>
              </a:rPr>
              <a:t>= </a:t>
            </a:r>
            <a:r>
              <a:rPr lang="zh-TW" altLang="en-US" dirty="0">
                <a:latin typeface="Arial" panose="020B0604020202020204" pitchFamily="34" charset="0"/>
              </a:rPr>
              <a:t>淨利</a:t>
            </a:r>
          </a:p>
          <a:p>
            <a:pPr eaLnBrk="1" hangingPunct="1"/>
            <a:r>
              <a:rPr lang="en-US" altLang="zh-TW" dirty="0">
                <a:latin typeface="Arial" panose="020B0604020202020204" pitchFamily="34" charset="0"/>
              </a:rPr>
              <a:t>2</a:t>
            </a:r>
            <a:r>
              <a:rPr lang="en-US" altLang="zh-TW" dirty="0" smtClean="0">
                <a:latin typeface="Arial" panose="020B0604020202020204" pitchFamily="34" charset="0"/>
              </a:rPr>
              <a:t>. </a:t>
            </a:r>
            <a:r>
              <a:rPr lang="zh-HK" altLang="en-US" dirty="0" smtClean="0">
                <a:latin typeface="Arial" panose="020B0604020202020204" pitchFamily="34" charset="0"/>
              </a:rPr>
              <a:t>邊際</a:t>
            </a:r>
            <a:r>
              <a:rPr lang="zh-TW" altLang="en-US" dirty="0" smtClean="0">
                <a:latin typeface="Arial" panose="020B0604020202020204" pitchFamily="34" charset="0"/>
              </a:rPr>
              <a:t>貢獻 </a:t>
            </a:r>
            <a:r>
              <a:rPr lang="en-US" altLang="zh-TW" dirty="0">
                <a:latin typeface="Arial" panose="020B0604020202020204" pitchFamily="34" charset="0"/>
              </a:rPr>
              <a:t>= </a:t>
            </a:r>
            <a:r>
              <a:rPr lang="zh-TW" altLang="en-US" dirty="0">
                <a:latin typeface="Arial" panose="020B0604020202020204" pitchFamily="34" charset="0"/>
              </a:rPr>
              <a:t>銷</a:t>
            </a:r>
            <a:r>
              <a:rPr lang="zh-CN" altLang="en-US" dirty="0">
                <a:latin typeface="Arial" panose="020B0604020202020204" pitchFamily="34" charset="0"/>
              </a:rPr>
              <a:t>貨</a:t>
            </a:r>
            <a:r>
              <a:rPr lang="zh-TW" altLang="en-US" dirty="0">
                <a:latin typeface="Arial" panose="020B0604020202020204" pitchFamily="34" charset="0"/>
              </a:rPr>
              <a:t> </a:t>
            </a:r>
            <a:r>
              <a:rPr lang="en-US" altLang="zh-TW" dirty="0">
                <a:latin typeface="Arial" panose="020B0604020202020204" pitchFamily="34" charset="0"/>
              </a:rPr>
              <a:t>– </a:t>
            </a:r>
            <a:r>
              <a:rPr lang="zh-TW" altLang="en-US" dirty="0">
                <a:latin typeface="Arial" panose="020B0604020202020204" pitchFamily="34" charset="0"/>
              </a:rPr>
              <a:t>變動成本</a:t>
            </a:r>
          </a:p>
          <a:p>
            <a:pPr eaLnBrk="1" hangingPunct="1"/>
            <a:r>
              <a:rPr lang="en-US" altLang="zh-TW" dirty="0">
                <a:latin typeface="Arial" panose="020B0604020202020204" pitchFamily="34" charset="0"/>
              </a:rPr>
              <a:t>3</a:t>
            </a:r>
            <a:r>
              <a:rPr lang="en-US" altLang="zh-TW" dirty="0" smtClean="0">
                <a:latin typeface="Arial" panose="020B0604020202020204" pitchFamily="34" charset="0"/>
              </a:rPr>
              <a:t>. </a:t>
            </a:r>
            <a:r>
              <a:rPr lang="zh-HK" altLang="en-US" dirty="0" smtClean="0">
                <a:latin typeface="Arial" panose="020B0604020202020204" pitchFamily="34" charset="0"/>
              </a:rPr>
              <a:t>邊際</a:t>
            </a:r>
            <a:r>
              <a:rPr lang="zh-TW" altLang="en-US" dirty="0" smtClean="0">
                <a:latin typeface="Arial" panose="020B0604020202020204" pitchFamily="34" charset="0"/>
              </a:rPr>
              <a:t>貢獻</a:t>
            </a:r>
            <a:r>
              <a:rPr lang="en-US" altLang="zh-TW" dirty="0">
                <a:latin typeface="Arial" panose="020B0604020202020204" pitchFamily="34" charset="0"/>
              </a:rPr>
              <a:t>–</a:t>
            </a:r>
            <a:r>
              <a:rPr lang="zh-TW" altLang="en-US" dirty="0">
                <a:latin typeface="Arial" panose="020B0604020202020204" pitchFamily="34" charset="0"/>
              </a:rPr>
              <a:t>固定成本 </a:t>
            </a:r>
            <a:r>
              <a:rPr lang="en-US" altLang="zh-TW" dirty="0">
                <a:latin typeface="Arial" panose="020B0604020202020204" pitchFamily="34" charset="0"/>
              </a:rPr>
              <a:t>= </a:t>
            </a:r>
            <a:r>
              <a:rPr lang="zh-TW" altLang="en-US" dirty="0">
                <a:latin typeface="Arial" panose="020B0604020202020204" pitchFamily="34" charset="0"/>
              </a:rPr>
              <a:t>淨利</a:t>
            </a:r>
          </a:p>
          <a:p>
            <a:pPr eaLnBrk="1" hangingPunct="1"/>
            <a:r>
              <a:rPr lang="en-US" altLang="zh-TW" dirty="0">
                <a:latin typeface="Arial" panose="020B0604020202020204" pitchFamily="34" charset="0"/>
              </a:rPr>
              <a:t>4. </a:t>
            </a:r>
            <a:r>
              <a:rPr lang="zh-TW" altLang="en-US" dirty="0">
                <a:latin typeface="Arial" panose="020B0604020202020204" pitchFamily="34" charset="0"/>
              </a:rPr>
              <a:t>每</a:t>
            </a:r>
            <a:r>
              <a:rPr lang="zh-TW" altLang="en-US" dirty="0" smtClean="0">
                <a:latin typeface="Arial" panose="020B0604020202020204" pitchFamily="34" charset="0"/>
              </a:rPr>
              <a:t>單位邊際貢獻 </a:t>
            </a:r>
            <a:r>
              <a:rPr lang="en-US" altLang="zh-TW" dirty="0">
                <a:latin typeface="Arial" panose="020B0604020202020204" pitchFamily="34" charset="0"/>
              </a:rPr>
              <a:t>= </a:t>
            </a:r>
            <a:r>
              <a:rPr lang="zh-TW" altLang="en-US" dirty="0">
                <a:latin typeface="Arial" panose="020B0604020202020204" pitchFamily="34" charset="0"/>
              </a:rPr>
              <a:t>售價</a:t>
            </a:r>
            <a:r>
              <a:rPr lang="en-US" altLang="zh-TW" dirty="0">
                <a:latin typeface="Arial" panose="020B0604020202020204" pitchFamily="34" charset="0"/>
              </a:rPr>
              <a:t>–</a:t>
            </a:r>
            <a:r>
              <a:rPr lang="zh-TW" altLang="en-US" dirty="0">
                <a:latin typeface="Arial" panose="020B0604020202020204" pitchFamily="34" charset="0"/>
              </a:rPr>
              <a:t>單位變動成本 </a:t>
            </a:r>
          </a:p>
          <a:p>
            <a:pPr eaLnBrk="1" hangingPunct="1"/>
            <a:r>
              <a:rPr lang="en-US" altLang="zh-TW" dirty="0">
                <a:latin typeface="Arial" panose="020B0604020202020204" pitchFamily="34" charset="0"/>
              </a:rPr>
              <a:t>5. </a:t>
            </a:r>
            <a:r>
              <a:rPr lang="zh-TW" altLang="en-US" dirty="0">
                <a:latin typeface="Arial" panose="020B0604020202020204" pitchFamily="34" charset="0"/>
              </a:rPr>
              <a:t>在</a:t>
            </a:r>
            <a:r>
              <a:rPr lang="zh-TW" altLang="en-US" dirty="0" smtClean="0">
                <a:latin typeface="Arial" panose="020B0604020202020204" pitchFamily="34" charset="0"/>
              </a:rPr>
              <a:t>損益兩平點，公司</a:t>
            </a:r>
            <a:r>
              <a:rPr lang="zh-CN" altLang="en-US" dirty="0" smtClean="0">
                <a:latin typeface="Arial" panose="020B0604020202020204" pitchFamily="34" charset="0"/>
              </a:rPr>
              <a:t>並</a:t>
            </a:r>
            <a:r>
              <a:rPr lang="zh-TW" altLang="en-US" dirty="0">
                <a:latin typeface="Arial" panose="020B0604020202020204" pitchFamily="34" charset="0"/>
              </a:rPr>
              <a:t>沒有利潤或虧損，即淨利 </a:t>
            </a:r>
            <a:r>
              <a:rPr lang="en-US" altLang="zh-TW" dirty="0">
                <a:latin typeface="Arial" panose="020B0604020202020204" pitchFamily="34" charset="0"/>
              </a:rPr>
              <a:t>= 0</a:t>
            </a:r>
          </a:p>
          <a:p>
            <a:pPr eaLnBrk="1" hangingPunct="1"/>
            <a:r>
              <a:rPr lang="en-US" altLang="zh-TW" dirty="0">
                <a:latin typeface="Arial" panose="020B0604020202020204" pitchFamily="34" charset="0"/>
              </a:rPr>
              <a:t>6. </a:t>
            </a:r>
            <a:r>
              <a:rPr lang="zh-TW" altLang="en-US" dirty="0">
                <a:latin typeface="Arial" panose="020B0604020202020204" pitchFamily="34" charset="0"/>
              </a:rPr>
              <a:t>安全邊際 </a:t>
            </a:r>
            <a:r>
              <a:rPr lang="en-US" altLang="zh-TW" dirty="0">
                <a:latin typeface="Arial" panose="020B0604020202020204" pitchFamily="34" charset="0"/>
              </a:rPr>
              <a:t>= </a:t>
            </a:r>
            <a:r>
              <a:rPr lang="zh-TW" altLang="en-US" dirty="0">
                <a:latin typeface="Arial" panose="020B0604020202020204" pitchFamily="34" charset="0"/>
              </a:rPr>
              <a:t>銷售收益（數量）</a:t>
            </a:r>
            <a:r>
              <a:rPr lang="en-US" altLang="zh-TW" dirty="0">
                <a:latin typeface="Arial" panose="020B0604020202020204" pitchFamily="34" charset="0"/>
              </a:rPr>
              <a:t>– </a:t>
            </a:r>
            <a:r>
              <a:rPr lang="zh-TW" altLang="en-US" dirty="0" smtClean="0">
                <a:latin typeface="Arial" panose="020B0604020202020204" pitchFamily="34" charset="0"/>
              </a:rPr>
              <a:t>損益兩平銷售</a:t>
            </a:r>
            <a:r>
              <a:rPr lang="zh-TW" altLang="en-US" dirty="0">
                <a:latin typeface="Arial" panose="020B0604020202020204" pitchFamily="34" charset="0"/>
              </a:rPr>
              <a:t>收益（數量）</a:t>
            </a:r>
          </a:p>
          <a:p>
            <a:pPr eaLnBrk="1" hangingPunct="1">
              <a:buFontTx/>
              <a:buAutoNum type="arabicPeriod"/>
            </a:pPr>
            <a:endParaRPr lang="zh-TW" altLang="zh-TW" dirty="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B07991DB-D5D5-41C6-9D00-9D2336D88EC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D28F2543-9948-420E-BA11-64D609906907}" type="slidenum">
              <a:rPr lang="en-US" altLang="zh-TW"/>
              <a:pPr>
                <a:spcBef>
                  <a:spcPct val="0"/>
                </a:spcBef>
              </a:pPr>
              <a:t>4</a:t>
            </a:fld>
            <a:endParaRPr lang="en-US" altLang="zh-TW"/>
          </a:p>
        </p:txBody>
      </p:sp>
      <p:sp>
        <p:nvSpPr>
          <p:cNvPr id="13315" name="Rectangle 2">
            <a:extLst>
              <a:ext uri="{FF2B5EF4-FFF2-40B4-BE49-F238E27FC236}">
                <a16:creationId xmlns:a16="http://schemas.microsoft.com/office/drawing/2014/main" id="{DDB953AC-54F5-4A47-82A3-6D3311FBB732}"/>
              </a:ext>
            </a:extLst>
          </p:cNvPr>
          <p:cNvSpPr>
            <a:spLocks noGrp="1" noRot="1" noChangeAspect="1" noChangeArrowheads="1" noTextEdit="1"/>
          </p:cNvSpPr>
          <p:nvPr>
            <p:ph type="sldImg"/>
          </p:nvPr>
        </p:nvSpPr>
        <p:spPr>
          <a:xfrm>
            <a:off x="917575" y="744538"/>
            <a:ext cx="4962525" cy="3722687"/>
          </a:xfrm>
          <a:ln/>
        </p:spPr>
      </p:sp>
      <p:sp>
        <p:nvSpPr>
          <p:cNvPr id="13316" name="Rectangle 3">
            <a:extLst>
              <a:ext uri="{FF2B5EF4-FFF2-40B4-BE49-F238E27FC236}">
                <a16:creationId xmlns:a16="http://schemas.microsoft.com/office/drawing/2014/main" id="{82479BB2-A3F7-4822-941F-C0652B1FD4C6}"/>
              </a:ext>
            </a:extLst>
          </p:cNvPr>
          <p:cNvSpPr>
            <a:spLocks noGrp="1" noChangeArrowheads="1"/>
          </p:cNvSpPr>
          <p:nvPr>
            <p:ph type="body" idx="1"/>
          </p:nvPr>
        </p:nvSpPr>
        <p:spPr>
          <a:xfrm>
            <a:off x="901637" y="4713812"/>
            <a:ext cx="4994403" cy="446904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zh-TW" altLang="en-US" dirty="0" smtClean="0">
                <a:latin typeface="Arial" panose="020B0604020202020204" pitchFamily="34" charset="0"/>
              </a:rPr>
              <a:t>教師強調基本假設是十分重要的。若基本假設無法維持，分析便毫無意義。</a:t>
            </a:r>
            <a:endParaRPr lang="zh-TW" altLang="en-US" dirty="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0DED5B60-A8C0-44EE-94C8-96D418DCD9E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495FD1E4-5549-47DB-92C4-91D2D0AE803B}" type="slidenum">
              <a:rPr lang="en-US" altLang="zh-TW"/>
              <a:pPr>
                <a:spcBef>
                  <a:spcPct val="0"/>
                </a:spcBef>
              </a:pPr>
              <a:t>5</a:t>
            </a:fld>
            <a:endParaRPr lang="en-US" altLang="zh-TW"/>
          </a:p>
        </p:txBody>
      </p:sp>
      <p:sp>
        <p:nvSpPr>
          <p:cNvPr id="15363" name="Rectangle 2">
            <a:extLst>
              <a:ext uri="{FF2B5EF4-FFF2-40B4-BE49-F238E27FC236}">
                <a16:creationId xmlns:a16="http://schemas.microsoft.com/office/drawing/2014/main" id="{C9B462F7-DD89-4166-8713-9FF4A28FBA88}"/>
              </a:ext>
            </a:extLst>
          </p:cNvPr>
          <p:cNvSpPr>
            <a:spLocks noGrp="1" noRot="1" noChangeAspect="1" noChangeArrowheads="1" noTextEdit="1"/>
          </p:cNvSpPr>
          <p:nvPr>
            <p:ph type="sldImg"/>
          </p:nvPr>
        </p:nvSpPr>
        <p:spPr>
          <a:ln/>
        </p:spPr>
      </p:sp>
      <p:sp>
        <p:nvSpPr>
          <p:cNvPr id="15364" name="Rectangle 3">
            <a:extLst>
              <a:ext uri="{FF2B5EF4-FFF2-40B4-BE49-F238E27FC236}">
                <a16:creationId xmlns:a16="http://schemas.microsoft.com/office/drawing/2014/main" id="{47E0E47E-EC0C-41B7-BD7E-C26DF5CFDD4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教師解釋</a:t>
            </a:r>
            <a:r>
              <a:rPr lang="zh-TW" altLang="en-US" dirty="0" smtClean="0">
                <a:latin typeface="Arial" panose="020B0604020202020204" pitchFamily="34" charset="0"/>
              </a:rPr>
              <a:t>損益兩平的</a:t>
            </a:r>
            <a:r>
              <a:rPr lang="zh-TW" altLang="en-US" dirty="0">
                <a:latin typeface="Arial" panose="020B0604020202020204" pitchFamily="34" charset="0"/>
              </a:rPr>
              <a:t>意思。</a:t>
            </a:r>
          </a:p>
          <a:p>
            <a:pPr eaLnBrk="1" hangingPunct="1"/>
            <a:endParaRPr lang="zh-TW" altLang="en-US" dirty="0">
              <a:latin typeface="Arial" panose="020B0604020202020204" pitchFamily="34" charset="0"/>
            </a:endParaRPr>
          </a:p>
          <a:p>
            <a:pPr eaLnBrk="1" hangingPunct="1"/>
            <a:r>
              <a:rPr lang="zh-TW" altLang="en-US" dirty="0">
                <a:latin typeface="Arial" panose="020B0604020202020204" pitchFamily="34" charset="0"/>
              </a:rPr>
              <a:t>在</a:t>
            </a:r>
            <a:r>
              <a:rPr lang="zh-TW" altLang="en-US" dirty="0" smtClean="0">
                <a:latin typeface="Arial" panose="020B0604020202020204" pitchFamily="34" charset="0"/>
              </a:rPr>
              <a:t>損益兩平時</a:t>
            </a:r>
            <a:r>
              <a:rPr lang="zh-TW" altLang="en-US" dirty="0">
                <a:latin typeface="Arial" panose="020B0604020202020204" pitchFamily="34" charset="0"/>
              </a:rPr>
              <a:t>，賺取的總收益等於產生的總成本</a:t>
            </a:r>
            <a:r>
              <a:rPr lang="zh-TW" altLang="en-US" dirty="0" smtClean="0">
                <a:latin typeface="Arial" panose="020B0604020202020204" pitchFamily="34" charset="0"/>
              </a:rPr>
              <a:t>。損益兩平銷售量的計算</a:t>
            </a:r>
            <a:r>
              <a:rPr lang="zh-TW" altLang="en-US" dirty="0">
                <a:latin typeface="Arial" panose="020B0604020202020204" pitchFamily="34" charset="0"/>
              </a:rPr>
              <a:t>是將總固定成本除以每</a:t>
            </a:r>
            <a:r>
              <a:rPr lang="zh-TW" altLang="en-US" dirty="0" smtClean="0">
                <a:latin typeface="Arial" panose="020B0604020202020204" pitchFamily="34" charset="0"/>
              </a:rPr>
              <a:t>單位邊際貢獻</a:t>
            </a:r>
            <a:r>
              <a:rPr lang="zh-TW" altLang="zh-TW" dirty="0">
                <a:latin typeface="Arial" panose="020B0604020202020204" pitchFamily="34" charset="0"/>
              </a:rPr>
              <a:t>。</a:t>
            </a:r>
          </a:p>
          <a:p>
            <a:pPr eaLnBrk="1" hangingPunct="1"/>
            <a:endParaRPr lang="en-US" altLang="zh-TW" dirty="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A594DA5B-B364-4E80-8734-9ADDE4D0BF5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92384E69-0721-437E-8F5B-F429FB8E408A}" type="slidenum">
              <a:rPr lang="en-US" altLang="zh-TW"/>
              <a:pPr>
                <a:spcBef>
                  <a:spcPct val="0"/>
                </a:spcBef>
              </a:pPr>
              <a:t>6</a:t>
            </a:fld>
            <a:endParaRPr lang="en-US" altLang="zh-TW"/>
          </a:p>
        </p:txBody>
      </p:sp>
      <p:sp>
        <p:nvSpPr>
          <p:cNvPr id="17411" name="Rectangle 2">
            <a:extLst>
              <a:ext uri="{FF2B5EF4-FFF2-40B4-BE49-F238E27FC236}">
                <a16:creationId xmlns:a16="http://schemas.microsoft.com/office/drawing/2014/main" id="{E8A97B57-47EB-417B-B022-51BB89680533}"/>
              </a:ext>
            </a:extLst>
          </p:cNvPr>
          <p:cNvSpPr>
            <a:spLocks noGrp="1" noRot="1" noChangeAspect="1" noChangeArrowheads="1" noTextEdit="1"/>
          </p:cNvSpPr>
          <p:nvPr>
            <p:ph type="sldImg"/>
          </p:nvPr>
        </p:nvSpPr>
        <p:spPr>
          <a:ln/>
        </p:spPr>
      </p:sp>
      <p:sp>
        <p:nvSpPr>
          <p:cNvPr id="17412" name="Rectangle 3">
            <a:extLst>
              <a:ext uri="{FF2B5EF4-FFF2-40B4-BE49-F238E27FC236}">
                <a16:creationId xmlns:a16="http://schemas.microsoft.com/office/drawing/2014/main" id="{6EB5852A-A394-4B05-8C3F-51306B16C15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教師展示每</a:t>
            </a:r>
            <a:r>
              <a:rPr lang="zh-TW" altLang="en-US" dirty="0" smtClean="0">
                <a:latin typeface="Arial" panose="020B0604020202020204" pitchFamily="34" charset="0"/>
              </a:rPr>
              <a:t>單位邊際貢獻和損益兩平銷售量的</a:t>
            </a:r>
            <a:r>
              <a:rPr lang="zh-TW" altLang="en-US" dirty="0">
                <a:latin typeface="Arial" panose="020B0604020202020204" pitchFamily="34" charset="0"/>
              </a:rPr>
              <a:t>計算方法。</a:t>
            </a:r>
          </a:p>
          <a:p>
            <a:pPr eaLnBrk="1" hangingPunct="1"/>
            <a:endParaRPr lang="zh-TW" altLang="en-US" dirty="0">
              <a:latin typeface="Arial" panose="020B0604020202020204" pitchFamily="34" charset="0"/>
            </a:endParaRPr>
          </a:p>
          <a:p>
            <a:pPr eaLnBrk="1" hangingPunct="1"/>
            <a:r>
              <a:rPr lang="zh-TW" altLang="en-US" dirty="0" smtClean="0">
                <a:latin typeface="Arial" panose="020B0604020202020204" pitchFamily="34" charset="0"/>
              </a:rPr>
              <a:t>教師請學生</a:t>
            </a:r>
            <a:r>
              <a:rPr lang="zh-TW" altLang="en-US" dirty="0">
                <a:latin typeface="Arial" panose="020B0604020202020204" pitchFamily="34" charset="0"/>
              </a:rPr>
              <a:t>計算安全邊際並提醒學生：</a:t>
            </a:r>
          </a:p>
          <a:p>
            <a:pPr eaLnBrk="1" hangingPunct="1"/>
            <a:r>
              <a:rPr lang="zh-TW" altLang="en-US" dirty="0">
                <a:latin typeface="Arial" panose="020B0604020202020204" pitchFamily="34" charset="0"/>
              </a:rPr>
              <a:t>安全邊際是指在虧損前可以減少的銷售額。</a:t>
            </a:r>
          </a:p>
          <a:p>
            <a:pPr eaLnBrk="1" hangingPunct="1"/>
            <a:r>
              <a:rPr lang="zh-TW" altLang="en-US" dirty="0">
                <a:latin typeface="Arial" panose="020B0604020202020204" pitchFamily="34" charset="0"/>
              </a:rPr>
              <a:t>安全邊際 </a:t>
            </a:r>
            <a:r>
              <a:rPr lang="en-US" altLang="zh-TW" dirty="0">
                <a:latin typeface="Arial" panose="020B0604020202020204" pitchFamily="34" charset="0"/>
              </a:rPr>
              <a:t>= </a:t>
            </a:r>
            <a:r>
              <a:rPr lang="zh-TW" altLang="en-US" dirty="0">
                <a:latin typeface="Arial" panose="020B0604020202020204" pitchFamily="34" charset="0"/>
              </a:rPr>
              <a:t>銷售收益（數量）</a:t>
            </a:r>
            <a:r>
              <a:rPr lang="en-US" altLang="zh-TW" dirty="0">
                <a:latin typeface="Arial" panose="020B0604020202020204" pitchFamily="34" charset="0"/>
              </a:rPr>
              <a:t>- </a:t>
            </a:r>
            <a:r>
              <a:rPr lang="zh-TW" altLang="en-US" dirty="0" smtClean="0">
                <a:latin typeface="Arial" panose="020B0604020202020204" pitchFamily="34" charset="0"/>
              </a:rPr>
              <a:t>損益兩平銷售</a:t>
            </a:r>
            <a:r>
              <a:rPr lang="zh-TW" altLang="en-US" dirty="0">
                <a:latin typeface="Arial" panose="020B0604020202020204" pitchFamily="34" charset="0"/>
              </a:rPr>
              <a:t>收益（數量）</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a:extLst>
              <a:ext uri="{FF2B5EF4-FFF2-40B4-BE49-F238E27FC236}">
                <a16:creationId xmlns:a16="http://schemas.microsoft.com/office/drawing/2014/main" id="{73C458E8-04C1-460E-9AF1-A1D238219E4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00C02D7F-5293-47A6-BDCC-E6F77A604825}" type="slidenum">
              <a:rPr lang="en-US" altLang="zh-TW"/>
              <a:pPr>
                <a:spcBef>
                  <a:spcPct val="0"/>
                </a:spcBef>
              </a:pPr>
              <a:t>7</a:t>
            </a:fld>
            <a:endParaRPr lang="en-US" altLang="zh-TW"/>
          </a:p>
        </p:txBody>
      </p:sp>
      <p:sp>
        <p:nvSpPr>
          <p:cNvPr id="19459" name="Rectangle 2">
            <a:extLst>
              <a:ext uri="{FF2B5EF4-FFF2-40B4-BE49-F238E27FC236}">
                <a16:creationId xmlns:a16="http://schemas.microsoft.com/office/drawing/2014/main" id="{E7D19826-396C-4BEB-B6FA-9D519594CE43}"/>
              </a:ext>
            </a:extLst>
          </p:cNvPr>
          <p:cNvSpPr>
            <a:spLocks noGrp="1" noRot="1" noChangeAspect="1" noChangeArrowheads="1" noTextEdit="1"/>
          </p:cNvSpPr>
          <p:nvPr>
            <p:ph type="sldImg"/>
          </p:nvPr>
        </p:nvSpPr>
        <p:spPr>
          <a:ln/>
        </p:spPr>
      </p:sp>
      <p:sp>
        <p:nvSpPr>
          <p:cNvPr id="19460" name="Rectangle 3">
            <a:extLst>
              <a:ext uri="{FF2B5EF4-FFF2-40B4-BE49-F238E27FC236}">
                <a16:creationId xmlns:a16="http://schemas.microsoft.com/office/drawing/2014/main" id="{97F519B9-ED9A-4822-8C49-D76688F4EAF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zh-TW" dirty="0">
                <a:latin typeface="Arial" panose="020B0604020202020204" pitchFamily="34" charset="0"/>
              </a:rPr>
              <a:t>教師與學生核對答案。</a:t>
            </a:r>
          </a:p>
          <a:p>
            <a:pPr eaLnBrk="1" hangingPunct="1"/>
            <a:endParaRPr lang="en-US" altLang="zh-TW" dirty="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a:extLst>
              <a:ext uri="{FF2B5EF4-FFF2-40B4-BE49-F238E27FC236}">
                <a16:creationId xmlns:a16="http://schemas.microsoft.com/office/drawing/2014/main" id="{FC71FA31-5654-4433-8844-B346A4C8158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17FC9FE4-B649-4814-8EC3-DA1902CE3FB3}" type="slidenum">
              <a:rPr lang="en-US" altLang="zh-TW"/>
              <a:pPr>
                <a:spcBef>
                  <a:spcPct val="0"/>
                </a:spcBef>
              </a:pPr>
              <a:t>8</a:t>
            </a:fld>
            <a:endParaRPr lang="en-US" altLang="zh-TW"/>
          </a:p>
        </p:txBody>
      </p:sp>
      <p:sp>
        <p:nvSpPr>
          <p:cNvPr id="21507" name="Rectangle 2">
            <a:extLst>
              <a:ext uri="{FF2B5EF4-FFF2-40B4-BE49-F238E27FC236}">
                <a16:creationId xmlns:a16="http://schemas.microsoft.com/office/drawing/2014/main" id="{8EA05EBB-0A5B-41FE-8B85-1D2B541B8A86}"/>
              </a:ext>
            </a:extLst>
          </p:cNvPr>
          <p:cNvSpPr>
            <a:spLocks noGrp="1" noRot="1" noChangeAspect="1" noChangeArrowheads="1" noTextEdit="1"/>
          </p:cNvSpPr>
          <p:nvPr>
            <p:ph type="sldImg"/>
          </p:nvPr>
        </p:nvSpPr>
        <p:spPr>
          <a:ln/>
        </p:spPr>
      </p:sp>
      <p:sp>
        <p:nvSpPr>
          <p:cNvPr id="21508" name="Rectangle 3">
            <a:extLst>
              <a:ext uri="{FF2B5EF4-FFF2-40B4-BE49-F238E27FC236}">
                <a16:creationId xmlns:a16="http://schemas.microsoft.com/office/drawing/2014/main" id="{4041EA65-82C5-44D2-B55E-03DBDF88D0F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教師與學生核對答案。</a:t>
            </a:r>
          </a:p>
          <a:p>
            <a:pPr eaLnBrk="1" hangingPunct="1"/>
            <a:endParaRPr lang="zh-TW" altLang="en-US" dirty="0">
              <a:latin typeface="Arial" panose="020B0604020202020204" pitchFamily="34" charset="0"/>
            </a:endParaRPr>
          </a:p>
          <a:p>
            <a:pPr eaLnBrk="1" hangingPunct="1"/>
            <a:r>
              <a:rPr lang="zh-TW" altLang="en-US" dirty="0">
                <a:latin typeface="Arial" panose="020B0604020202020204" pitchFamily="34" charset="0"/>
              </a:rPr>
              <a:t>教師提醒學生安全邊際的意思。</a:t>
            </a:r>
          </a:p>
          <a:p>
            <a:pPr eaLnBrk="1" hangingPunct="1"/>
            <a:r>
              <a:rPr lang="zh-TW" altLang="en-US" dirty="0">
                <a:latin typeface="Arial" panose="020B0604020202020204" pitchFamily="34" charset="0"/>
              </a:rPr>
              <a:t>安全邊際是指在虧損前可以減少的銷售額。該公司的安全邊際為</a:t>
            </a:r>
            <a:r>
              <a:rPr lang="en-US" altLang="zh-TW" dirty="0">
                <a:latin typeface="Arial" panose="020B0604020202020204" pitchFamily="34" charset="0"/>
              </a:rPr>
              <a:t>25%</a:t>
            </a:r>
            <a:r>
              <a:rPr lang="zh-TW" altLang="en-US" dirty="0">
                <a:latin typeface="Arial" panose="020B0604020202020204" pitchFamily="34" charset="0"/>
              </a:rPr>
              <a:t>，即是如果銷售量下降</a:t>
            </a:r>
            <a:r>
              <a:rPr lang="en-US" altLang="zh-TW" dirty="0">
                <a:latin typeface="Arial" panose="020B0604020202020204" pitchFamily="34" charset="0"/>
              </a:rPr>
              <a:t>25%</a:t>
            </a:r>
            <a:r>
              <a:rPr lang="zh-TW" altLang="en-US" dirty="0">
                <a:latin typeface="Arial" panose="020B0604020202020204" pitchFamily="34" charset="0"/>
              </a:rPr>
              <a:t>或以上，該公司將蒙受虧損</a:t>
            </a:r>
            <a:r>
              <a:rPr lang="zh-CN" altLang="en-US" dirty="0">
                <a:latin typeface="Arial" panose="020B0604020202020204" pitchFamily="34" charset="0"/>
              </a:rPr>
              <a:t>。</a:t>
            </a:r>
            <a:endParaRPr lang="zh-TW" altLang="en-US" dirty="0">
              <a:latin typeface="Arial" panose="020B0604020202020204" pitchFamily="34" charset="0"/>
            </a:endParaRPr>
          </a:p>
          <a:p>
            <a:pPr eaLnBrk="1" hangingPunct="1"/>
            <a:endParaRPr lang="zh-TW"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0793AD93-8BC6-4918-91EE-E2C86669B3C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312">
              <a:spcBef>
                <a:spcPct val="30000"/>
              </a:spcBef>
              <a:defRPr kumimoji="1" sz="1200">
                <a:solidFill>
                  <a:schemeClr val="tx1"/>
                </a:solidFill>
                <a:latin typeface="Arial" panose="020B0604020202020204" pitchFamily="34" charset="0"/>
                <a:ea typeface="新細明體" panose="02020500000000000000" pitchFamily="18" charset="-120"/>
              </a:defRPr>
            </a:lvl1pPr>
            <a:lvl2pPr marL="737972" indent="-283835" defTabSz="919312">
              <a:spcBef>
                <a:spcPct val="30000"/>
              </a:spcBef>
              <a:defRPr kumimoji="1" sz="1200">
                <a:solidFill>
                  <a:schemeClr val="tx1"/>
                </a:solidFill>
                <a:latin typeface="Arial" panose="020B0604020202020204" pitchFamily="34" charset="0"/>
                <a:ea typeface="新細明體" panose="02020500000000000000" pitchFamily="18" charset="-120"/>
              </a:defRPr>
            </a:lvl2pPr>
            <a:lvl3pPr marL="1135342"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3pPr>
            <a:lvl4pPr marL="1589479"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4pPr>
            <a:lvl5pPr marL="2043615" indent="-227068" defTabSz="919312">
              <a:spcBef>
                <a:spcPct val="30000"/>
              </a:spcBef>
              <a:defRPr kumimoji="1" sz="1200">
                <a:solidFill>
                  <a:schemeClr val="tx1"/>
                </a:solidFill>
                <a:latin typeface="Arial" panose="020B0604020202020204" pitchFamily="34" charset="0"/>
                <a:ea typeface="新細明體" panose="02020500000000000000" pitchFamily="18" charset="-120"/>
              </a:defRPr>
            </a:lvl5pPr>
            <a:lvl6pPr marL="249775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51889"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06026"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60162" indent="-227068" defTabSz="919312"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9D0AB9C3-1DD5-4E35-93D4-7149DA3ED128}" type="slidenum">
              <a:rPr lang="en-US" altLang="zh-TW"/>
              <a:pPr>
                <a:spcBef>
                  <a:spcPct val="0"/>
                </a:spcBef>
              </a:pPr>
              <a:t>9</a:t>
            </a:fld>
            <a:endParaRPr lang="en-US" altLang="zh-TW"/>
          </a:p>
        </p:txBody>
      </p:sp>
      <p:sp>
        <p:nvSpPr>
          <p:cNvPr id="23555" name="Rectangle 2">
            <a:extLst>
              <a:ext uri="{FF2B5EF4-FFF2-40B4-BE49-F238E27FC236}">
                <a16:creationId xmlns:a16="http://schemas.microsoft.com/office/drawing/2014/main" id="{947C9A46-D821-4D65-B5E0-60FE80D9BEA0}"/>
              </a:ext>
            </a:extLst>
          </p:cNvPr>
          <p:cNvSpPr>
            <a:spLocks noGrp="1" noRot="1" noChangeAspect="1" noChangeArrowheads="1" noTextEdit="1"/>
          </p:cNvSpPr>
          <p:nvPr>
            <p:ph type="sldImg"/>
          </p:nvPr>
        </p:nvSpPr>
        <p:spPr>
          <a:ln/>
        </p:spPr>
      </p:sp>
      <p:sp>
        <p:nvSpPr>
          <p:cNvPr id="23556" name="Rectangle 3">
            <a:extLst>
              <a:ext uri="{FF2B5EF4-FFF2-40B4-BE49-F238E27FC236}">
                <a16:creationId xmlns:a16="http://schemas.microsoft.com/office/drawing/2014/main" id="{65C9DA31-5492-473A-8512-F9ABCC9A3E3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zh-TW" dirty="0">
                <a:latin typeface="Arial" panose="020B0604020202020204" pitchFamily="34" charset="0"/>
              </a:rPr>
              <a:t>教師總結本課</a:t>
            </a:r>
            <a:r>
              <a:rPr lang="zh-CN" altLang="en-US" dirty="0">
                <a:latin typeface="Arial" panose="020B0604020202020204" pitchFamily="34" charset="0"/>
              </a:rPr>
              <a:t>節</a:t>
            </a:r>
            <a:r>
              <a:rPr lang="zh-TW" altLang="zh-TW" dirty="0">
                <a:latin typeface="Arial" panose="020B0604020202020204" pitchFamily="34" charset="0"/>
              </a:rPr>
              <a:t>。</a:t>
            </a: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第一課節</a:t>
            </a:r>
            <a:r>
              <a:rPr lang="zh-CN" altLang="en-US" dirty="0">
                <a:latin typeface="Arial" panose="020B0604020202020204" pitchFamily="34" charset="0"/>
              </a:rPr>
              <a:t>完</a:t>
            </a:r>
            <a:r>
              <a:rPr lang="zh-TW" altLang="zh-TW" dirty="0">
                <a:latin typeface="Arial" panose="020B0604020202020204" pitchFamily="34" charset="0"/>
              </a:rPr>
              <a:t>結</a:t>
            </a:r>
          </a:p>
          <a:p>
            <a:pPr eaLnBrk="1" hangingPunct="1"/>
            <a:endParaRPr lang="en-US" altLang="zh-TW" dirty="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Line 2">
            <a:extLst>
              <a:ext uri="{FF2B5EF4-FFF2-40B4-BE49-F238E27FC236}">
                <a16:creationId xmlns:a16="http://schemas.microsoft.com/office/drawing/2014/main" id="{579805AF-AEC1-4D48-ABFB-16664F2F6EF3}"/>
              </a:ext>
            </a:extLst>
          </p:cNvPr>
          <p:cNvSpPr>
            <a:spLocks noChangeShapeType="1"/>
          </p:cNvSpPr>
          <p:nvPr/>
        </p:nvSpPr>
        <p:spPr bwMode="auto">
          <a:xfrm>
            <a:off x="7315200" y="1066800"/>
            <a:ext cx="0" cy="449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HK" altLang="en-US"/>
          </a:p>
        </p:txBody>
      </p:sp>
      <p:grpSp>
        <p:nvGrpSpPr>
          <p:cNvPr id="5" name="Group 8">
            <a:extLst>
              <a:ext uri="{FF2B5EF4-FFF2-40B4-BE49-F238E27FC236}">
                <a16:creationId xmlns:a16="http://schemas.microsoft.com/office/drawing/2014/main" id="{2A97177D-1D1E-444D-BD70-279B9C467F34}"/>
              </a:ext>
            </a:extLst>
          </p:cNvPr>
          <p:cNvGrpSpPr>
            <a:grpSpLocks/>
          </p:cNvGrpSpPr>
          <p:nvPr/>
        </p:nvGrpSpPr>
        <p:grpSpPr bwMode="auto">
          <a:xfrm>
            <a:off x="7493000" y="2992438"/>
            <a:ext cx="1338263" cy="2189162"/>
            <a:chOff x="4704" y="1885"/>
            <a:chExt cx="843" cy="1379"/>
          </a:xfrm>
        </p:grpSpPr>
        <p:sp>
          <p:nvSpPr>
            <p:cNvPr id="6" name="Oval 9">
              <a:extLst>
                <a:ext uri="{FF2B5EF4-FFF2-40B4-BE49-F238E27FC236}">
                  <a16:creationId xmlns:a16="http://schemas.microsoft.com/office/drawing/2014/main" id="{31166DF8-9AE5-4961-B065-F4E3AF1C3099}"/>
                </a:ext>
              </a:extLst>
            </p:cNvPr>
            <p:cNvSpPr>
              <a:spLocks noChangeArrowheads="1"/>
            </p:cNvSpPr>
            <p:nvPr/>
          </p:nvSpPr>
          <p:spPr bwMode="auto">
            <a:xfrm>
              <a:off x="4704" y="1885"/>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7" name="Oval 10">
              <a:extLst>
                <a:ext uri="{FF2B5EF4-FFF2-40B4-BE49-F238E27FC236}">
                  <a16:creationId xmlns:a16="http://schemas.microsoft.com/office/drawing/2014/main" id="{64DAD0B3-DBA5-47A5-A9D8-CC100D309D3A}"/>
                </a:ext>
              </a:extLst>
            </p:cNvPr>
            <p:cNvSpPr>
              <a:spLocks noChangeArrowheads="1"/>
            </p:cNvSpPr>
            <p:nvPr/>
          </p:nvSpPr>
          <p:spPr bwMode="auto">
            <a:xfrm>
              <a:off x="4883" y="1885"/>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8" name="Oval 11">
              <a:extLst>
                <a:ext uri="{FF2B5EF4-FFF2-40B4-BE49-F238E27FC236}">
                  <a16:creationId xmlns:a16="http://schemas.microsoft.com/office/drawing/2014/main" id="{F048EE6E-6EB3-41CE-9273-02245AD6D779}"/>
                </a:ext>
              </a:extLst>
            </p:cNvPr>
            <p:cNvSpPr>
              <a:spLocks noChangeArrowheads="1"/>
            </p:cNvSpPr>
            <p:nvPr/>
          </p:nvSpPr>
          <p:spPr bwMode="auto">
            <a:xfrm>
              <a:off x="5062" y="1885"/>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9" name="Oval 12">
              <a:extLst>
                <a:ext uri="{FF2B5EF4-FFF2-40B4-BE49-F238E27FC236}">
                  <a16:creationId xmlns:a16="http://schemas.microsoft.com/office/drawing/2014/main" id="{1A10581E-A363-4C1B-9381-A55B082D146E}"/>
                </a:ext>
              </a:extLst>
            </p:cNvPr>
            <p:cNvSpPr>
              <a:spLocks noChangeArrowheads="1"/>
            </p:cNvSpPr>
            <p:nvPr/>
          </p:nvSpPr>
          <p:spPr bwMode="auto">
            <a:xfrm>
              <a:off x="4704" y="2064"/>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 name="Oval 13">
              <a:extLst>
                <a:ext uri="{FF2B5EF4-FFF2-40B4-BE49-F238E27FC236}">
                  <a16:creationId xmlns:a16="http://schemas.microsoft.com/office/drawing/2014/main" id="{B09DEA8D-1A91-44B3-9FB8-F6D3B714C3ED}"/>
                </a:ext>
              </a:extLst>
            </p:cNvPr>
            <p:cNvSpPr>
              <a:spLocks noChangeArrowheads="1"/>
            </p:cNvSpPr>
            <p:nvPr/>
          </p:nvSpPr>
          <p:spPr bwMode="auto">
            <a:xfrm>
              <a:off x="4883" y="2064"/>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1" name="Oval 14">
              <a:extLst>
                <a:ext uri="{FF2B5EF4-FFF2-40B4-BE49-F238E27FC236}">
                  <a16:creationId xmlns:a16="http://schemas.microsoft.com/office/drawing/2014/main" id="{4FD28B9F-DB06-49D9-B1B9-89EE3CAFA775}"/>
                </a:ext>
              </a:extLst>
            </p:cNvPr>
            <p:cNvSpPr>
              <a:spLocks noChangeArrowheads="1"/>
            </p:cNvSpPr>
            <p:nvPr/>
          </p:nvSpPr>
          <p:spPr bwMode="auto">
            <a:xfrm>
              <a:off x="5062" y="2064"/>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2" name="Oval 15">
              <a:extLst>
                <a:ext uri="{FF2B5EF4-FFF2-40B4-BE49-F238E27FC236}">
                  <a16:creationId xmlns:a16="http://schemas.microsoft.com/office/drawing/2014/main" id="{CA8128ED-BCDF-4F0A-A3C4-9999401B40E4}"/>
                </a:ext>
              </a:extLst>
            </p:cNvPr>
            <p:cNvSpPr>
              <a:spLocks noChangeArrowheads="1"/>
            </p:cNvSpPr>
            <p:nvPr/>
          </p:nvSpPr>
          <p:spPr bwMode="auto">
            <a:xfrm>
              <a:off x="5241" y="2064"/>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3" name="Oval 16">
              <a:extLst>
                <a:ext uri="{FF2B5EF4-FFF2-40B4-BE49-F238E27FC236}">
                  <a16:creationId xmlns:a16="http://schemas.microsoft.com/office/drawing/2014/main" id="{C58DC267-F080-497F-8643-324D071805CD}"/>
                </a:ext>
              </a:extLst>
            </p:cNvPr>
            <p:cNvSpPr>
              <a:spLocks noChangeArrowheads="1"/>
            </p:cNvSpPr>
            <p:nvPr/>
          </p:nvSpPr>
          <p:spPr bwMode="auto">
            <a:xfrm>
              <a:off x="4704" y="2243"/>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4" name="Oval 17">
              <a:extLst>
                <a:ext uri="{FF2B5EF4-FFF2-40B4-BE49-F238E27FC236}">
                  <a16:creationId xmlns:a16="http://schemas.microsoft.com/office/drawing/2014/main" id="{575CC75C-2AF1-4C4F-BAC8-08F1EFF8B63B}"/>
                </a:ext>
              </a:extLst>
            </p:cNvPr>
            <p:cNvSpPr>
              <a:spLocks noChangeArrowheads="1"/>
            </p:cNvSpPr>
            <p:nvPr/>
          </p:nvSpPr>
          <p:spPr bwMode="auto">
            <a:xfrm>
              <a:off x="4883" y="2243"/>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5" name="Oval 18">
              <a:extLst>
                <a:ext uri="{FF2B5EF4-FFF2-40B4-BE49-F238E27FC236}">
                  <a16:creationId xmlns:a16="http://schemas.microsoft.com/office/drawing/2014/main" id="{A778BB16-9C50-46A4-8000-E145D85EF807}"/>
                </a:ext>
              </a:extLst>
            </p:cNvPr>
            <p:cNvSpPr>
              <a:spLocks noChangeArrowheads="1"/>
            </p:cNvSpPr>
            <p:nvPr/>
          </p:nvSpPr>
          <p:spPr bwMode="auto">
            <a:xfrm>
              <a:off x="5062" y="2243"/>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6" name="Oval 19">
              <a:extLst>
                <a:ext uri="{FF2B5EF4-FFF2-40B4-BE49-F238E27FC236}">
                  <a16:creationId xmlns:a16="http://schemas.microsoft.com/office/drawing/2014/main" id="{858DD10A-8C01-42FF-8C4D-B560951A9D2D}"/>
                </a:ext>
              </a:extLst>
            </p:cNvPr>
            <p:cNvSpPr>
              <a:spLocks noChangeArrowheads="1"/>
            </p:cNvSpPr>
            <p:nvPr/>
          </p:nvSpPr>
          <p:spPr bwMode="auto">
            <a:xfrm>
              <a:off x="5241" y="2243"/>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7" name="Oval 20">
              <a:extLst>
                <a:ext uri="{FF2B5EF4-FFF2-40B4-BE49-F238E27FC236}">
                  <a16:creationId xmlns:a16="http://schemas.microsoft.com/office/drawing/2014/main" id="{75DFE7F0-8F7F-4E08-A9DB-0F534B0B14E8}"/>
                </a:ext>
              </a:extLst>
            </p:cNvPr>
            <p:cNvSpPr>
              <a:spLocks noChangeArrowheads="1"/>
            </p:cNvSpPr>
            <p:nvPr/>
          </p:nvSpPr>
          <p:spPr bwMode="auto">
            <a:xfrm>
              <a:off x="5420" y="2243"/>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8" name="Oval 21">
              <a:extLst>
                <a:ext uri="{FF2B5EF4-FFF2-40B4-BE49-F238E27FC236}">
                  <a16:creationId xmlns:a16="http://schemas.microsoft.com/office/drawing/2014/main" id="{F83815B4-2A08-4F7F-80B0-CB7AF271235F}"/>
                </a:ext>
              </a:extLst>
            </p:cNvPr>
            <p:cNvSpPr>
              <a:spLocks noChangeArrowheads="1"/>
            </p:cNvSpPr>
            <p:nvPr/>
          </p:nvSpPr>
          <p:spPr bwMode="auto">
            <a:xfrm>
              <a:off x="4704" y="2421"/>
              <a:ext cx="127" cy="128"/>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9" name="Oval 22">
              <a:extLst>
                <a:ext uri="{FF2B5EF4-FFF2-40B4-BE49-F238E27FC236}">
                  <a16:creationId xmlns:a16="http://schemas.microsoft.com/office/drawing/2014/main" id="{DA16E6EF-06C4-4F4D-8A17-1920E3405B1C}"/>
                </a:ext>
              </a:extLst>
            </p:cNvPr>
            <p:cNvSpPr>
              <a:spLocks noChangeArrowheads="1"/>
            </p:cNvSpPr>
            <p:nvPr/>
          </p:nvSpPr>
          <p:spPr bwMode="auto">
            <a:xfrm>
              <a:off x="4883" y="2421"/>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0" name="Oval 23">
              <a:extLst>
                <a:ext uri="{FF2B5EF4-FFF2-40B4-BE49-F238E27FC236}">
                  <a16:creationId xmlns:a16="http://schemas.microsoft.com/office/drawing/2014/main" id="{EFD73A21-9B8F-4A36-9257-D2DFAEE1D438}"/>
                </a:ext>
              </a:extLst>
            </p:cNvPr>
            <p:cNvSpPr>
              <a:spLocks noChangeArrowheads="1"/>
            </p:cNvSpPr>
            <p:nvPr/>
          </p:nvSpPr>
          <p:spPr bwMode="auto">
            <a:xfrm>
              <a:off x="5062" y="2421"/>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1" name="Oval 24">
              <a:extLst>
                <a:ext uri="{FF2B5EF4-FFF2-40B4-BE49-F238E27FC236}">
                  <a16:creationId xmlns:a16="http://schemas.microsoft.com/office/drawing/2014/main" id="{F2CD992E-032B-4977-9FB9-99647FB979D8}"/>
                </a:ext>
              </a:extLst>
            </p:cNvPr>
            <p:cNvSpPr>
              <a:spLocks noChangeArrowheads="1"/>
            </p:cNvSpPr>
            <p:nvPr/>
          </p:nvSpPr>
          <p:spPr bwMode="auto">
            <a:xfrm>
              <a:off x="5241" y="2421"/>
              <a:ext cx="127" cy="12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2" name="Oval 25">
              <a:extLst>
                <a:ext uri="{FF2B5EF4-FFF2-40B4-BE49-F238E27FC236}">
                  <a16:creationId xmlns:a16="http://schemas.microsoft.com/office/drawing/2014/main" id="{9AD84296-F66C-4564-BBAA-5EF4F71BC5AF}"/>
                </a:ext>
              </a:extLst>
            </p:cNvPr>
            <p:cNvSpPr>
              <a:spLocks noChangeArrowheads="1"/>
            </p:cNvSpPr>
            <p:nvPr/>
          </p:nvSpPr>
          <p:spPr bwMode="auto">
            <a:xfrm>
              <a:off x="4704" y="2600"/>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3" name="Oval 26">
              <a:extLst>
                <a:ext uri="{FF2B5EF4-FFF2-40B4-BE49-F238E27FC236}">
                  <a16:creationId xmlns:a16="http://schemas.microsoft.com/office/drawing/2014/main" id="{B695B663-C668-43CA-8D1D-E8ED8361B58D}"/>
                </a:ext>
              </a:extLst>
            </p:cNvPr>
            <p:cNvSpPr>
              <a:spLocks noChangeArrowheads="1"/>
            </p:cNvSpPr>
            <p:nvPr/>
          </p:nvSpPr>
          <p:spPr bwMode="auto">
            <a:xfrm>
              <a:off x="4883" y="2600"/>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4" name="Oval 27">
              <a:extLst>
                <a:ext uri="{FF2B5EF4-FFF2-40B4-BE49-F238E27FC236}">
                  <a16:creationId xmlns:a16="http://schemas.microsoft.com/office/drawing/2014/main" id="{75E562A6-1D04-4030-B043-A65E1974AA34}"/>
                </a:ext>
              </a:extLst>
            </p:cNvPr>
            <p:cNvSpPr>
              <a:spLocks noChangeArrowheads="1"/>
            </p:cNvSpPr>
            <p:nvPr/>
          </p:nvSpPr>
          <p:spPr bwMode="auto">
            <a:xfrm>
              <a:off x="5062" y="2600"/>
              <a:ext cx="127" cy="12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5" name="Oval 28">
              <a:extLst>
                <a:ext uri="{FF2B5EF4-FFF2-40B4-BE49-F238E27FC236}">
                  <a16:creationId xmlns:a16="http://schemas.microsoft.com/office/drawing/2014/main" id="{27C76799-DD58-457D-B521-7F494F4EB6A4}"/>
                </a:ext>
              </a:extLst>
            </p:cNvPr>
            <p:cNvSpPr>
              <a:spLocks noChangeArrowheads="1"/>
            </p:cNvSpPr>
            <p:nvPr/>
          </p:nvSpPr>
          <p:spPr bwMode="auto">
            <a:xfrm>
              <a:off x="5241" y="2600"/>
              <a:ext cx="127" cy="12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6" name="Oval 29">
              <a:extLst>
                <a:ext uri="{FF2B5EF4-FFF2-40B4-BE49-F238E27FC236}">
                  <a16:creationId xmlns:a16="http://schemas.microsoft.com/office/drawing/2014/main" id="{BA30D205-DD87-4BA6-8617-46F7486A7620}"/>
                </a:ext>
              </a:extLst>
            </p:cNvPr>
            <p:cNvSpPr>
              <a:spLocks noChangeArrowheads="1"/>
            </p:cNvSpPr>
            <p:nvPr/>
          </p:nvSpPr>
          <p:spPr bwMode="auto">
            <a:xfrm>
              <a:off x="5420" y="2600"/>
              <a:ext cx="127" cy="128"/>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7" name="Oval 30">
              <a:extLst>
                <a:ext uri="{FF2B5EF4-FFF2-40B4-BE49-F238E27FC236}">
                  <a16:creationId xmlns:a16="http://schemas.microsoft.com/office/drawing/2014/main" id="{A5316DB2-D238-42DC-8A33-C0EC9CB82DF6}"/>
                </a:ext>
              </a:extLst>
            </p:cNvPr>
            <p:cNvSpPr>
              <a:spLocks noChangeArrowheads="1"/>
            </p:cNvSpPr>
            <p:nvPr/>
          </p:nvSpPr>
          <p:spPr bwMode="auto">
            <a:xfrm>
              <a:off x="4704" y="2779"/>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8" name="Oval 31">
              <a:extLst>
                <a:ext uri="{FF2B5EF4-FFF2-40B4-BE49-F238E27FC236}">
                  <a16:creationId xmlns:a16="http://schemas.microsoft.com/office/drawing/2014/main" id="{7F20CE29-1CA7-4C63-AF57-5712B8539E9C}"/>
                </a:ext>
              </a:extLst>
            </p:cNvPr>
            <p:cNvSpPr>
              <a:spLocks noChangeArrowheads="1"/>
            </p:cNvSpPr>
            <p:nvPr/>
          </p:nvSpPr>
          <p:spPr bwMode="auto">
            <a:xfrm>
              <a:off x="4883" y="2779"/>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9" name="Oval 32">
              <a:extLst>
                <a:ext uri="{FF2B5EF4-FFF2-40B4-BE49-F238E27FC236}">
                  <a16:creationId xmlns:a16="http://schemas.microsoft.com/office/drawing/2014/main" id="{1A25495F-A785-4F9C-8D0C-195647FA4D9E}"/>
                </a:ext>
              </a:extLst>
            </p:cNvPr>
            <p:cNvSpPr>
              <a:spLocks noChangeArrowheads="1"/>
            </p:cNvSpPr>
            <p:nvPr/>
          </p:nvSpPr>
          <p:spPr bwMode="auto">
            <a:xfrm>
              <a:off x="5062" y="2779"/>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0" name="Oval 33">
              <a:extLst>
                <a:ext uri="{FF2B5EF4-FFF2-40B4-BE49-F238E27FC236}">
                  <a16:creationId xmlns:a16="http://schemas.microsoft.com/office/drawing/2014/main" id="{EBCB7D02-6C32-49A7-8B70-EC06F095287C}"/>
                </a:ext>
              </a:extLst>
            </p:cNvPr>
            <p:cNvSpPr>
              <a:spLocks noChangeArrowheads="1"/>
            </p:cNvSpPr>
            <p:nvPr/>
          </p:nvSpPr>
          <p:spPr bwMode="auto">
            <a:xfrm>
              <a:off x="5241" y="2779"/>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1" name="Oval 34">
              <a:extLst>
                <a:ext uri="{FF2B5EF4-FFF2-40B4-BE49-F238E27FC236}">
                  <a16:creationId xmlns:a16="http://schemas.microsoft.com/office/drawing/2014/main" id="{2A58ED72-620D-4B7C-8F5A-DFDF883D07C8}"/>
                </a:ext>
              </a:extLst>
            </p:cNvPr>
            <p:cNvSpPr>
              <a:spLocks noChangeArrowheads="1"/>
            </p:cNvSpPr>
            <p:nvPr/>
          </p:nvSpPr>
          <p:spPr bwMode="auto">
            <a:xfrm>
              <a:off x="4704" y="2958"/>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2" name="Oval 35">
              <a:extLst>
                <a:ext uri="{FF2B5EF4-FFF2-40B4-BE49-F238E27FC236}">
                  <a16:creationId xmlns:a16="http://schemas.microsoft.com/office/drawing/2014/main" id="{9BF1C134-088A-4954-8F9C-6944DB937FF0}"/>
                </a:ext>
              </a:extLst>
            </p:cNvPr>
            <p:cNvSpPr>
              <a:spLocks noChangeArrowheads="1"/>
            </p:cNvSpPr>
            <p:nvPr/>
          </p:nvSpPr>
          <p:spPr bwMode="auto">
            <a:xfrm>
              <a:off x="4883" y="2958"/>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3" name="Oval 36">
              <a:extLst>
                <a:ext uri="{FF2B5EF4-FFF2-40B4-BE49-F238E27FC236}">
                  <a16:creationId xmlns:a16="http://schemas.microsoft.com/office/drawing/2014/main" id="{6B316026-BDF5-42CD-9A45-50789A192A34}"/>
                </a:ext>
              </a:extLst>
            </p:cNvPr>
            <p:cNvSpPr>
              <a:spLocks noChangeArrowheads="1"/>
            </p:cNvSpPr>
            <p:nvPr/>
          </p:nvSpPr>
          <p:spPr bwMode="auto">
            <a:xfrm>
              <a:off x="5062" y="2958"/>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4" name="Oval 37">
              <a:extLst>
                <a:ext uri="{FF2B5EF4-FFF2-40B4-BE49-F238E27FC236}">
                  <a16:creationId xmlns:a16="http://schemas.microsoft.com/office/drawing/2014/main" id="{57FE0037-1E2D-4177-B768-F9CEF63D75BD}"/>
                </a:ext>
              </a:extLst>
            </p:cNvPr>
            <p:cNvSpPr>
              <a:spLocks noChangeArrowheads="1"/>
            </p:cNvSpPr>
            <p:nvPr/>
          </p:nvSpPr>
          <p:spPr bwMode="auto">
            <a:xfrm>
              <a:off x="5241" y="2958"/>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5" name="Oval 38">
              <a:extLst>
                <a:ext uri="{FF2B5EF4-FFF2-40B4-BE49-F238E27FC236}">
                  <a16:creationId xmlns:a16="http://schemas.microsoft.com/office/drawing/2014/main" id="{BA2F4A8A-903B-4F1C-A8D1-17703A100A4D}"/>
                </a:ext>
              </a:extLst>
            </p:cNvPr>
            <p:cNvSpPr>
              <a:spLocks noChangeArrowheads="1"/>
            </p:cNvSpPr>
            <p:nvPr/>
          </p:nvSpPr>
          <p:spPr bwMode="auto">
            <a:xfrm>
              <a:off x="4883" y="3137"/>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6" name="Oval 39">
              <a:extLst>
                <a:ext uri="{FF2B5EF4-FFF2-40B4-BE49-F238E27FC236}">
                  <a16:creationId xmlns:a16="http://schemas.microsoft.com/office/drawing/2014/main" id="{C96EC947-3603-4009-BF1D-47C5B407D5A2}"/>
                </a:ext>
              </a:extLst>
            </p:cNvPr>
            <p:cNvSpPr>
              <a:spLocks noChangeArrowheads="1"/>
            </p:cNvSpPr>
            <p:nvPr/>
          </p:nvSpPr>
          <p:spPr bwMode="auto">
            <a:xfrm>
              <a:off x="5241" y="3137"/>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grpSp>
      <p:sp>
        <p:nvSpPr>
          <p:cNvPr id="37" name="Line 40">
            <a:extLst>
              <a:ext uri="{FF2B5EF4-FFF2-40B4-BE49-F238E27FC236}">
                <a16:creationId xmlns:a16="http://schemas.microsoft.com/office/drawing/2014/main" id="{516CBC6D-2835-4A2B-8D65-42F5165F1B1D}"/>
              </a:ext>
            </a:extLst>
          </p:cNvPr>
          <p:cNvSpPr>
            <a:spLocks noChangeShapeType="1"/>
          </p:cNvSpPr>
          <p:nvPr/>
        </p:nvSpPr>
        <p:spPr bwMode="auto">
          <a:xfrm>
            <a:off x="304800" y="2819400"/>
            <a:ext cx="82296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endParaRPr lang="zh-HK" altLang="en-US"/>
          </a:p>
        </p:txBody>
      </p:sp>
      <p:sp>
        <p:nvSpPr>
          <p:cNvPr id="32771" name="Rectangle 3"/>
          <p:cNvSpPr>
            <a:spLocks noGrp="1" noChangeArrowheads="1"/>
          </p:cNvSpPr>
          <p:nvPr>
            <p:ph type="ctrTitle"/>
          </p:nvPr>
        </p:nvSpPr>
        <p:spPr>
          <a:xfrm>
            <a:off x="315913" y="466725"/>
            <a:ext cx="6781800" cy="2133600"/>
          </a:xfrm>
        </p:spPr>
        <p:txBody>
          <a:bodyPr/>
          <a:lstStyle>
            <a:lvl1pPr algn="r">
              <a:defRPr sz="4700"/>
            </a:lvl1pPr>
          </a:lstStyle>
          <a:p>
            <a:r>
              <a:rPr lang="zh-TW" altLang="en-US"/>
              <a:t>按一下以編輯母片標題樣式</a:t>
            </a:r>
          </a:p>
        </p:txBody>
      </p:sp>
      <p:sp>
        <p:nvSpPr>
          <p:cNvPr id="32772"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400"/>
            </a:lvl1pPr>
          </a:lstStyle>
          <a:p>
            <a:r>
              <a:rPr lang="zh-TW" altLang="en-US"/>
              <a:t>按一下以編輯母片副標題樣式</a:t>
            </a:r>
          </a:p>
        </p:txBody>
      </p:sp>
    </p:spTree>
    <p:extLst>
      <p:ext uri="{BB962C8B-B14F-4D97-AF65-F5344CB8AC3E}">
        <p14:creationId xmlns:p14="http://schemas.microsoft.com/office/powerpoint/2010/main" val="38232405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Line 2">
            <a:extLst>
              <a:ext uri="{FF2B5EF4-FFF2-40B4-BE49-F238E27FC236}">
                <a16:creationId xmlns:a16="http://schemas.microsoft.com/office/drawing/2014/main" id="{6468AE0F-D690-481D-854A-9771C9668F01}"/>
              </a:ext>
            </a:extLst>
          </p:cNvPr>
          <p:cNvSpPr>
            <a:spLocks noChangeShapeType="1"/>
          </p:cNvSpPr>
          <p:nvPr/>
        </p:nvSpPr>
        <p:spPr bwMode="auto">
          <a:xfrm>
            <a:off x="7962900" y="152400"/>
            <a:ext cx="0" cy="1524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HK" altLang="en-US"/>
          </a:p>
        </p:txBody>
      </p:sp>
      <p:grpSp>
        <p:nvGrpSpPr>
          <p:cNvPr id="5" name="Group 8">
            <a:extLst>
              <a:ext uri="{FF2B5EF4-FFF2-40B4-BE49-F238E27FC236}">
                <a16:creationId xmlns:a16="http://schemas.microsoft.com/office/drawing/2014/main" id="{4D757486-755B-451D-ADAB-FBCEA9247411}"/>
              </a:ext>
            </a:extLst>
          </p:cNvPr>
          <p:cNvGrpSpPr>
            <a:grpSpLocks/>
          </p:cNvGrpSpPr>
          <p:nvPr/>
        </p:nvGrpSpPr>
        <p:grpSpPr bwMode="auto">
          <a:xfrm>
            <a:off x="8153400" y="152400"/>
            <a:ext cx="792163" cy="1295400"/>
            <a:chOff x="5136" y="960"/>
            <a:chExt cx="528" cy="864"/>
          </a:xfrm>
        </p:grpSpPr>
        <p:sp>
          <p:nvSpPr>
            <p:cNvPr id="6" name="Oval 9">
              <a:extLst>
                <a:ext uri="{FF2B5EF4-FFF2-40B4-BE49-F238E27FC236}">
                  <a16:creationId xmlns:a16="http://schemas.microsoft.com/office/drawing/2014/main" id="{623363E9-719B-4484-8B35-F12EB4A33F96}"/>
                </a:ext>
              </a:extLst>
            </p:cNvPr>
            <p:cNvSpPr>
              <a:spLocks noChangeArrowheads="1"/>
            </p:cNvSpPr>
            <p:nvPr/>
          </p:nvSpPr>
          <p:spPr bwMode="auto">
            <a:xfrm>
              <a:off x="5136" y="960"/>
              <a:ext cx="80"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7" name="Oval 10">
              <a:extLst>
                <a:ext uri="{FF2B5EF4-FFF2-40B4-BE49-F238E27FC236}">
                  <a16:creationId xmlns:a16="http://schemas.microsoft.com/office/drawing/2014/main" id="{030AD281-E917-4179-83A3-9566D4754042}"/>
                </a:ext>
              </a:extLst>
            </p:cNvPr>
            <p:cNvSpPr>
              <a:spLocks noChangeArrowheads="1"/>
            </p:cNvSpPr>
            <p:nvPr/>
          </p:nvSpPr>
          <p:spPr bwMode="auto">
            <a:xfrm>
              <a:off x="5248" y="960"/>
              <a:ext cx="79"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8" name="Oval 11">
              <a:extLst>
                <a:ext uri="{FF2B5EF4-FFF2-40B4-BE49-F238E27FC236}">
                  <a16:creationId xmlns:a16="http://schemas.microsoft.com/office/drawing/2014/main" id="{475CA7A7-3E6F-4730-872B-46B3115EC44D}"/>
                </a:ext>
              </a:extLst>
            </p:cNvPr>
            <p:cNvSpPr>
              <a:spLocks noChangeArrowheads="1"/>
            </p:cNvSpPr>
            <p:nvPr/>
          </p:nvSpPr>
          <p:spPr bwMode="auto">
            <a:xfrm>
              <a:off x="5360" y="960"/>
              <a:ext cx="76"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9" name="Oval 12">
              <a:extLst>
                <a:ext uri="{FF2B5EF4-FFF2-40B4-BE49-F238E27FC236}">
                  <a16:creationId xmlns:a16="http://schemas.microsoft.com/office/drawing/2014/main" id="{E004E32C-E483-41E4-887D-A31DD8B9FB2F}"/>
                </a:ext>
              </a:extLst>
            </p:cNvPr>
            <p:cNvSpPr>
              <a:spLocks noChangeArrowheads="1"/>
            </p:cNvSpPr>
            <p:nvPr/>
          </p:nvSpPr>
          <p:spPr bwMode="auto">
            <a:xfrm>
              <a:off x="5136" y="1072"/>
              <a:ext cx="80" cy="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 name="Oval 13">
              <a:extLst>
                <a:ext uri="{FF2B5EF4-FFF2-40B4-BE49-F238E27FC236}">
                  <a16:creationId xmlns:a16="http://schemas.microsoft.com/office/drawing/2014/main" id="{09812CB9-23FE-4CBC-B932-21D0799023D8}"/>
                </a:ext>
              </a:extLst>
            </p:cNvPr>
            <p:cNvSpPr>
              <a:spLocks noChangeArrowheads="1"/>
            </p:cNvSpPr>
            <p:nvPr/>
          </p:nvSpPr>
          <p:spPr bwMode="auto">
            <a:xfrm>
              <a:off x="5248" y="1072"/>
              <a:ext cx="79" cy="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1" name="Oval 14">
              <a:extLst>
                <a:ext uri="{FF2B5EF4-FFF2-40B4-BE49-F238E27FC236}">
                  <a16:creationId xmlns:a16="http://schemas.microsoft.com/office/drawing/2014/main" id="{CE0CE505-E3FC-4A09-85FB-38A24E24F8FF}"/>
                </a:ext>
              </a:extLst>
            </p:cNvPr>
            <p:cNvSpPr>
              <a:spLocks noChangeArrowheads="1"/>
            </p:cNvSpPr>
            <p:nvPr/>
          </p:nvSpPr>
          <p:spPr bwMode="auto">
            <a:xfrm>
              <a:off x="5360" y="1072"/>
              <a:ext cx="76" cy="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2" name="Oval 15">
              <a:extLst>
                <a:ext uri="{FF2B5EF4-FFF2-40B4-BE49-F238E27FC236}">
                  <a16:creationId xmlns:a16="http://schemas.microsoft.com/office/drawing/2014/main" id="{6619E74C-F0AF-48C2-86DD-D149AC2476C8}"/>
                </a:ext>
              </a:extLst>
            </p:cNvPr>
            <p:cNvSpPr>
              <a:spLocks noChangeArrowheads="1"/>
            </p:cNvSpPr>
            <p:nvPr/>
          </p:nvSpPr>
          <p:spPr bwMode="auto">
            <a:xfrm>
              <a:off x="5472" y="1072"/>
              <a:ext cx="73" cy="7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3" name="Oval 16">
              <a:extLst>
                <a:ext uri="{FF2B5EF4-FFF2-40B4-BE49-F238E27FC236}">
                  <a16:creationId xmlns:a16="http://schemas.microsoft.com/office/drawing/2014/main" id="{1B84332B-4B83-478B-AD3B-399E9C9AF4D1}"/>
                </a:ext>
              </a:extLst>
            </p:cNvPr>
            <p:cNvSpPr>
              <a:spLocks noChangeArrowheads="1"/>
            </p:cNvSpPr>
            <p:nvPr/>
          </p:nvSpPr>
          <p:spPr bwMode="auto">
            <a:xfrm>
              <a:off x="5136" y="1184"/>
              <a:ext cx="80" cy="7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4" name="Oval 17">
              <a:extLst>
                <a:ext uri="{FF2B5EF4-FFF2-40B4-BE49-F238E27FC236}">
                  <a16:creationId xmlns:a16="http://schemas.microsoft.com/office/drawing/2014/main" id="{9FC0AE83-045C-4D20-B2F4-DB361C6C5850}"/>
                </a:ext>
              </a:extLst>
            </p:cNvPr>
            <p:cNvSpPr>
              <a:spLocks noChangeArrowheads="1"/>
            </p:cNvSpPr>
            <p:nvPr/>
          </p:nvSpPr>
          <p:spPr bwMode="auto">
            <a:xfrm>
              <a:off x="5248" y="1184"/>
              <a:ext cx="79" cy="7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5" name="Oval 18">
              <a:extLst>
                <a:ext uri="{FF2B5EF4-FFF2-40B4-BE49-F238E27FC236}">
                  <a16:creationId xmlns:a16="http://schemas.microsoft.com/office/drawing/2014/main" id="{C88177D3-0AAA-410C-868E-6EE524777124}"/>
                </a:ext>
              </a:extLst>
            </p:cNvPr>
            <p:cNvSpPr>
              <a:spLocks noChangeArrowheads="1"/>
            </p:cNvSpPr>
            <p:nvPr/>
          </p:nvSpPr>
          <p:spPr bwMode="auto">
            <a:xfrm>
              <a:off x="5360" y="1184"/>
              <a:ext cx="76" cy="7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6" name="Oval 19">
              <a:extLst>
                <a:ext uri="{FF2B5EF4-FFF2-40B4-BE49-F238E27FC236}">
                  <a16:creationId xmlns:a16="http://schemas.microsoft.com/office/drawing/2014/main" id="{6EAE246E-1EFD-43A5-AF45-0C745689353D}"/>
                </a:ext>
              </a:extLst>
            </p:cNvPr>
            <p:cNvSpPr>
              <a:spLocks noChangeArrowheads="1"/>
            </p:cNvSpPr>
            <p:nvPr/>
          </p:nvSpPr>
          <p:spPr bwMode="auto">
            <a:xfrm>
              <a:off x="5472" y="1184"/>
              <a:ext cx="73" cy="7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7" name="Oval 20">
              <a:extLst>
                <a:ext uri="{FF2B5EF4-FFF2-40B4-BE49-F238E27FC236}">
                  <a16:creationId xmlns:a16="http://schemas.microsoft.com/office/drawing/2014/main" id="{ED64F6C9-1567-4830-BC1B-C12CC3A5DD8F}"/>
                </a:ext>
              </a:extLst>
            </p:cNvPr>
            <p:cNvSpPr>
              <a:spLocks noChangeArrowheads="1"/>
            </p:cNvSpPr>
            <p:nvPr/>
          </p:nvSpPr>
          <p:spPr bwMode="auto">
            <a:xfrm>
              <a:off x="5584" y="1184"/>
              <a:ext cx="80" cy="7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8" name="Oval 21">
              <a:extLst>
                <a:ext uri="{FF2B5EF4-FFF2-40B4-BE49-F238E27FC236}">
                  <a16:creationId xmlns:a16="http://schemas.microsoft.com/office/drawing/2014/main" id="{AE8668A8-1D28-4C9C-8AB8-4290878E8CEA}"/>
                </a:ext>
              </a:extLst>
            </p:cNvPr>
            <p:cNvSpPr>
              <a:spLocks noChangeArrowheads="1"/>
            </p:cNvSpPr>
            <p:nvPr/>
          </p:nvSpPr>
          <p:spPr bwMode="auto">
            <a:xfrm>
              <a:off x="5136" y="1296"/>
              <a:ext cx="80"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9" name="Oval 22">
              <a:extLst>
                <a:ext uri="{FF2B5EF4-FFF2-40B4-BE49-F238E27FC236}">
                  <a16:creationId xmlns:a16="http://schemas.microsoft.com/office/drawing/2014/main" id="{F43142F0-6C8B-413D-83F4-17F714BA95BD}"/>
                </a:ext>
              </a:extLst>
            </p:cNvPr>
            <p:cNvSpPr>
              <a:spLocks noChangeArrowheads="1"/>
            </p:cNvSpPr>
            <p:nvPr/>
          </p:nvSpPr>
          <p:spPr bwMode="auto">
            <a:xfrm>
              <a:off x="5248" y="1296"/>
              <a:ext cx="79"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0" name="Oval 23">
              <a:extLst>
                <a:ext uri="{FF2B5EF4-FFF2-40B4-BE49-F238E27FC236}">
                  <a16:creationId xmlns:a16="http://schemas.microsoft.com/office/drawing/2014/main" id="{E0F0A32C-89D8-444B-B662-B7F42E473949}"/>
                </a:ext>
              </a:extLst>
            </p:cNvPr>
            <p:cNvSpPr>
              <a:spLocks noChangeArrowheads="1"/>
            </p:cNvSpPr>
            <p:nvPr/>
          </p:nvSpPr>
          <p:spPr bwMode="auto">
            <a:xfrm>
              <a:off x="5360" y="1296"/>
              <a:ext cx="76"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1" name="Oval 24">
              <a:extLst>
                <a:ext uri="{FF2B5EF4-FFF2-40B4-BE49-F238E27FC236}">
                  <a16:creationId xmlns:a16="http://schemas.microsoft.com/office/drawing/2014/main" id="{A4CB96E8-C6AE-4736-926D-BC39E2851DEF}"/>
                </a:ext>
              </a:extLst>
            </p:cNvPr>
            <p:cNvSpPr>
              <a:spLocks noChangeArrowheads="1"/>
            </p:cNvSpPr>
            <p:nvPr/>
          </p:nvSpPr>
          <p:spPr bwMode="auto">
            <a:xfrm>
              <a:off x="5472" y="1296"/>
              <a:ext cx="73" cy="8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2" name="Oval 25">
              <a:extLst>
                <a:ext uri="{FF2B5EF4-FFF2-40B4-BE49-F238E27FC236}">
                  <a16:creationId xmlns:a16="http://schemas.microsoft.com/office/drawing/2014/main" id="{CDE22482-0E59-4593-BD15-8A6114C4B1ED}"/>
                </a:ext>
              </a:extLst>
            </p:cNvPr>
            <p:cNvSpPr>
              <a:spLocks noChangeArrowheads="1"/>
            </p:cNvSpPr>
            <p:nvPr/>
          </p:nvSpPr>
          <p:spPr bwMode="auto">
            <a:xfrm>
              <a:off x="5136" y="1408"/>
              <a:ext cx="80"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3" name="Oval 26">
              <a:extLst>
                <a:ext uri="{FF2B5EF4-FFF2-40B4-BE49-F238E27FC236}">
                  <a16:creationId xmlns:a16="http://schemas.microsoft.com/office/drawing/2014/main" id="{3334BABB-EABE-40B8-AA13-9D68E7F6D1A7}"/>
                </a:ext>
              </a:extLst>
            </p:cNvPr>
            <p:cNvSpPr>
              <a:spLocks noChangeArrowheads="1"/>
            </p:cNvSpPr>
            <p:nvPr/>
          </p:nvSpPr>
          <p:spPr bwMode="auto">
            <a:xfrm>
              <a:off x="5248" y="1408"/>
              <a:ext cx="79"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4" name="Oval 27">
              <a:extLst>
                <a:ext uri="{FF2B5EF4-FFF2-40B4-BE49-F238E27FC236}">
                  <a16:creationId xmlns:a16="http://schemas.microsoft.com/office/drawing/2014/main" id="{A150CB27-B239-4786-A9DD-9A2D5B95AB87}"/>
                </a:ext>
              </a:extLst>
            </p:cNvPr>
            <p:cNvSpPr>
              <a:spLocks noChangeArrowheads="1"/>
            </p:cNvSpPr>
            <p:nvPr/>
          </p:nvSpPr>
          <p:spPr bwMode="auto">
            <a:xfrm>
              <a:off x="5360" y="1408"/>
              <a:ext cx="76" cy="8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5" name="Oval 28">
              <a:extLst>
                <a:ext uri="{FF2B5EF4-FFF2-40B4-BE49-F238E27FC236}">
                  <a16:creationId xmlns:a16="http://schemas.microsoft.com/office/drawing/2014/main" id="{7CE6F30A-DDE7-4C41-90B5-EFCA010B114D}"/>
                </a:ext>
              </a:extLst>
            </p:cNvPr>
            <p:cNvSpPr>
              <a:spLocks noChangeArrowheads="1"/>
            </p:cNvSpPr>
            <p:nvPr/>
          </p:nvSpPr>
          <p:spPr bwMode="auto">
            <a:xfrm>
              <a:off x="5472" y="1408"/>
              <a:ext cx="73" cy="8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6" name="Oval 29">
              <a:extLst>
                <a:ext uri="{FF2B5EF4-FFF2-40B4-BE49-F238E27FC236}">
                  <a16:creationId xmlns:a16="http://schemas.microsoft.com/office/drawing/2014/main" id="{3A3CA912-6516-4131-8651-7FAEE8B68905}"/>
                </a:ext>
              </a:extLst>
            </p:cNvPr>
            <p:cNvSpPr>
              <a:spLocks noChangeArrowheads="1"/>
            </p:cNvSpPr>
            <p:nvPr/>
          </p:nvSpPr>
          <p:spPr bwMode="auto">
            <a:xfrm>
              <a:off x="5584" y="1408"/>
              <a:ext cx="80" cy="80"/>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7" name="Oval 30">
              <a:extLst>
                <a:ext uri="{FF2B5EF4-FFF2-40B4-BE49-F238E27FC236}">
                  <a16:creationId xmlns:a16="http://schemas.microsoft.com/office/drawing/2014/main" id="{7DBEC190-0C8B-444F-B39B-02D7DAE4F650}"/>
                </a:ext>
              </a:extLst>
            </p:cNvPr>
            <p:cNvSpPr>
              <a:spLocks noChangeArrowheads="1"/>
            </p:cNvSpPr>
            <p:nvPr/>
          </p:nvSpPr>
          <p:spPr bwMode="auto">
            <a:xfrm>
              <a:off x="5136" y="1520"/>
              <a:ext cx="80" cy="7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8" name="Oval 31">
              <a:extLst>
                <a:ext uri="{FF2B5EF4-FFF2-40B4-BE49-F238E27FC236}">
                  <a16:creationId xmlns:a16="http://schemas.microsoft.com/office/drawing/2014/main" id="{A836946E-BFF1-42E9-A5DA-D598830E7DF7}"/>
                </a:ext>
              </a:extLst>
            </p:cNvPr>
            <p:cNvSpPr>
              <a:spLocks noChangeArrowheads="1"/>
            </p:cNvSpPr>
            <p:nvPr/>
          </p:nvSpPr>
          <p:spPr bwMode="auto">
            <a:xfrm>
              <a:off x="5248" y="1520"/>
              <a:ext cx="79" cy="7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9" name="Oval 32">
              <a:extLst>
                <a:ext uri="{FF2B5EF4-FFF2-40B4-BE49-F238E27FC236}">
                  <a16:creationId xmlns:a16="http://schemas.microsoft.com/office/drawing/2014/main" id="{9F5EC20F-F679-4886-82C2-C309ACC7A7B8}"/>
                </a:ext>
              </a:extLst>
            </p:cNvPr>
            <p:cNvSpPr>
              <a:spLocks noChangeArrowheads="1"/>
            </p:cNvSpPr>
            <p:nvPr/>
          </p:nvSpPr>
          <p:spPr bwMode="auto">
            <a:xfrm>
              <a:off x="5360" y="1520"/>
              <a:ext cx="76" cy="7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0" name="Oval 33">
              <a:extLst>
                <a:ext uri="{FF2B5EF4-FFF2-40B4-BE49-F238E27FC236}">
                  <a16:creationId xmlns:a16="http://schemas.microsoft.com/office/drawing/2014/main" id="{B8875434-3F87-4B73-A906-C3CFD6BDF051}"/>
                </a:ext>
              </a:extLst>
            </p:cNvPr>
            <p:cNvSpPr>
              <a:spLocks noChangeArrowheads="1"/>
            </p:cNvSpPr>
            <p:nvPr/>
          </p:nvSpPr>
          <p:spPr bwMode="auto">
            <a:xfrm>
              <a:off x="5472" y="1520"/>
              <a:ext cx="73" cy="79"/>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1" name="Oval 34">
              <a:extLst>
                <a:ext uri="{FF2B5EF4-FFF2-40B4-BE49-F238E27FC236}">
                  <a16:creationId xmlns:a16="http://schemas.microsoft.com/office/drawing/2014/main" id="{7878E834-B144-4486-99CB-C8C26CFE9127}"/>
                </a:ext>
              </a:extLst>
            </p:cNvPr>
            <p:cNvSpPr>
              <a:spLocks noChangeArrowheads="1"/>
            </p:cNvSpPr>
            <p:nvPr/>
          </p:nvSpPr>
          <p:spPr bwMode="auto">
            <a:xfrm>
              <a:off x="5136" y="1632"/>
              <a:ext cx="80" cy="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2" name="Oval 35">
              <a:extLst>
                <a:ext uri="{FF2B5EF4-FFF2-40B4-BE49-F238E27FC236}">
                  <a16:creationId xmlns:a16="http://schemas.microsoft.com/office/drawing/2014/main" id="{F313D889-4EB7-4671-9545-A2577659B616}"/>
                </a:ext>
              </a:extLst>
            </p:cNvPr>
            <p:cNvSpPr>
              <a:spLocks noChangeArrowheads="1"/>
            </p:cNvSpPr>
            <p:nvPr/>
          </p:nvSpPr>
          <p:spPr bwMode="auto">
            <a:xfrm>
              <a:off x="5248" y="1632"/>
              <a:ext cx="79" cy="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3" name="Oval 36">
              <a:extLst>
                <a:ext uri="{FF2B5EF4-FFF2-40B4-BE49-F238E27FC236}">
                  <a16:creationId xmlns:a16="http://schemas.microsoft.com/office/drawing/2014/main" id="{030A7ED3-9E3D-4DB8-80D0-56313AB064B6}"/>
                </a:ext>
              </a:extLst>
            </p:cNvPr>
            <p:cNvSpPr>
              <a:spLocks noChangeArrowheads="1"/>
            </p:cNvSpPr>
            <p:nvPr/>
          </p:nvSpPr>
          <p:spPr bwMode="auto">
            <a:xfrm>
              <a:off x="5360" y="1632"/>
              <a:ext cx="76" cy="75"/>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4" name="Oval 37">
              <a:extLst>
                <a:ext uri="{FF2B5EF4-FFF2-40B4-BE49-F238E27FC236}">
                  <a16:creationId xmlns:a16="http://schemas.microsoft.com/office/drawing/2014/main" id="{7B3E3D7A-B576-402D-8BF0-21F6DBEFAC99}"/>
                </a:ext>
              </a:extLst>
            </p:cNvPr>
            <p:cNvSpPr>
              <a:spLocks noChangeArrowheads="1"/>
            </p:cNvSpPr>
            <p:nvPr/>
          </p:nvSpPr>
          <p:spPr bwMode="auto">
            <a:xfrm>
              <a:off x="5472" y="1632"/>
              <a:ext cx="73" cy="75"/>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5" name="Oval 38">
              <a:extLst>
                <a:ext uri="{FF2B5EF4-FFF2-40B4-BE49-F238E27FC236}">
                  <a16:creationId xmlns:a16="http://schemas.microsoft.com/office/drawing/2014/main" id="{26CEA328-482D-4CAB-AA87-713A17AB817B}"/>
                </a:ext>
              </a:extLst>
            </p:cNvPr>
            <p:cNvSpPr>
              <a:spLocks noChangeArrowheads="1"/>
            </p:cNvSpPr>
            <p:nvPr/>
          </p:nvSpPr>
          <p:spPr bwMode="auto">
            <a:xfrm>
              <a:off x="5248" y="1744"/>
              <a:ext cx="79" cy="80"/>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6" name="Oval 39">
              <a:extLst>
                <a:ext uri="{FF2B5EF4-FFF2-40B4-BE49-F238E27FC236}">
                  <a16:creationId xmlns:a16="http://schemas.microsoft.com/office/drawing/2014/main" id="{73E1A975-C63F-42B6-8D9D-3D08C2B1FA67}"/>
                </a:ext>
              </a:extLst>
            </p:cNvPr>
            <p:cNvSpPr>
              <a:spLocks noChangeArrowheads="1"/>
            </p:cNvSpPr>
            <p:nvPr/>
          </p:nvSpPr>
          <p:spPr bwMode="auto">
            <a:xfrm>
              <a:off x="5472" y="1744"/>
              <a:ext cx="73" cy="80"/>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grpSp>
      <p:sp>
        <p:nvSpPr>
          <p:cNvPr id="37" name="Slide Number Placeholder 3">
            <a:extLst>
              <a:ext uri="{FF2B5EF4-FFF2-40B4-BE49-F238E27FC236}">
                <a16:creationId xmlns:a16="http://schemas.microsoft.com/office/drawing/2014/main" id="{A9D54061-C8E9-4839-ABDF-972008941861}"/>
              </a:ext>
            </a:extLst>
          </p:cNvPr>
          <p:cNvSpPr txBox="1">
            <a:spLocks noGrp="1"/>
          </p:cNvSpPr>
          <p:nvPr userDrawn="1"/>
        </p:nvSpPr>
        <p:spPr bwMode="auto">
          <a:xfrm>
            <a:off x="431800" y="6219825"/>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r>
              <a:rPr kumimoji="0" lang="zh-HK" altLang="en-US" sz="1000" dirty="0" smtClean="0"/>
              <a:t>課題 </a:t>
            </a:r>
            <a:r>
              <a:rPr kumimoji="0" lang="en-GB" altLang="zh-HK" sz="1000" dirty="0" smtClean="0"/>
              <a:t>A08</a:t>
            </a:r>
            <a:endParaRPr kumimoji="0" lang="en-GB" altLang="zh-HK" sz="1000" dirty="0" smtClean="0"/>
          </a:p>
          <a:p>
            <a:pPr eaLnBrk="1" hangingPunct="1">
              <a:defRPr/>
            </a:pPr>
            <a:r>
              <a:rPr kumimoji="0" lang="zh-HK" altLang="en-US" sz="1000" dirty="0" smtClean="0"/>
              <a:t>本量利分析法</a:t>
            </a:r>
          </a:p>
          <a:p>
            <a:pPr algn="r" eaLnBrk="1" hangingPunct="1">
              <a:defRPr/>
            </a:pPr>
            <a:endParaRPr kumimoji="0" lang="en-US" altLang="zh-TW" sz="1000" dirty="0"/>
          </a:p>
        </p:txBody>
      </p:sp>
      <p:sp>
        <p:nvSpPr>
          <p:cNvPr id="38" name="Date Placeholder 5">
            <a:extLst>
              <a:ext uri="{FF2B5EF4-FFF2-40B4-BE49-F238E27FC236}">
                <a16:creationId xmlns:a16="http://schemas.microsoft.com/office/drawing/2014/main" id="{FD31C451-E6BE-4B85-8DDE-EE6571FFF059}"/>
              </a:ext>
            </a:extLst>
          </p:cNvPr>
          <p:cNvSpPr txBox="1">
            <a:spLocks noGrp="1"/>
          </p:cNvSpPr>
          <p:nvPr userDrawn="1"/>
        </p:nvSpPr>
        <p:spPr bwMode="auto">
          <a:xfrm>
            <a:off x="5292725" y="6219825"/>
            <a:ext cx="3394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r" eaLnBrk="1" hangingPunct="1">
              <a:defRPr/>
            </a:pPr>
            <a:r>
              <a:rPr kumimoji="0" lang="zh-TW" altLang="en-US" sz="1000" dirty="0" smtClean="0"/>
              <a:t>企業會財選修部分</a:t>
            </a:r>
          </a:p>
          <a:p>
            <a:pPr algn="r" eaLnBrk="1" hangingPunct="1">
              <a:defRPr/>
            </a:pPr>
            <a:r>
              <a:rPr kumimoji="0" lang="zh-TW" altLang="en-US" sz="1000" dirty="0" smtClean="0"/>
              <a:t>學與教示例</a:t>
            </a:r>
          </a:p>
          <a:p>
            <a:pPr algn="r" eaLnBrk="1" hangingPunct="1">
              <a:defRPr/>
            </a:pPr>
            <a:endParaRPr kumimoji="0" lang="zh-TW" altLang="en-US" sz="1000" dirty="0"/>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9" name="Footer Placeholder 4">
            <a:extLst>
              <a:ext uri="{FF2B5EF4-FFF2-40B4-BE49-F238E27FC236}">
                <a16:creationId xmlns:a16="http://schemas.microsoft.com/office/drawing/2014/main" id="{6C33ED9A-14A6-437A-80B4-9D8771ABB0A7}"/>
              </a:ext>
            </a:extLst>
          </p:cNvPr>
          <p:cNvSpPr>
            <a:spLocks noGrp="1"/>
          </p:cNvSpPr>
          <p:nvPr>
            <p:ph type="ftr" sz="quarter" idx="10"/>
          </p:nvPr>
        </p:nvSpPr>
        <p:spPr/>
        <p:txBody>
          <a:bodyPr/>
          <a:lstStyle>
            <a:lvl1pPr>
              <a:defRPr/>
            </a:lvl1pPr>
          </a:lstStyle>
          <a:p>
            <a:endParaRPr lang="en-US" altLang="zh-TW"/>
          </a:p>
          <a:p>
            <a:fld id="{4068A9D2-3E81-4DB8-81E8-5769DEF5C881}" type="slidenum">
              <a:rPr lang="en-US" altLang="zh-TW"/>
              <a:pPr/>
              <a:t>‹#›</a:t>
            </a:fld>
            <a:endParaRPr lang="en-US" altLang="zh-TW"/>
          </a:p>
        </p:txBody>
      </p:sp>
    </p:spTree>
    <p:extLst>
      <p:ext uri="{BB962C8B-B14F-4D97-AF65-F5344CB8AC3E}">
        <p14:creationId xmlns:p14="http://schemas.microsoft.com/office/powerpoint/2010/main" val="22668789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05451E44-C72E-4A02-890E-18530C487F68}"/>
              </a:ext>
            </a:extLst>
          </p:cNvPr>
          <p:cNvSpPr>
            <a:spLocks noGrp="1" noChangeArrowheads="1"/>
          </p:cNvSpPr>
          <p:nvPr>
            <p:ph type="title"/>
          </p:nvPr>
        </p:nvSpPr>
        <p:spPr bwMode="auto">
          <a:xfrm>
            <a:off x="457200" y="122238"/>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TW" altLang="en-US"/>
              <a:t>按一下以編輯母片標題樣式</a:t>
            </a:r>
          </a:p>
        </p:txBody>
      </p:sp>
      <p:sp>
        <p:nvSpPr>
          <p:cNvPr id="1027" name="Rectangle 4">
            <a:extLst>
              <a:ext uri="{FF2B5EF4-FFF2-40B4-BE49-F238E27FC236}">
                <a16:creationId xmlns:a16="http://schemas.microsoft.com/office/drawing/2014/main" id="{BD9115E5-7A3F-4EDB-9C76-038479D26275}"/>
              </a:ext>
            </a:extLst>
          </p:cNvPr>
          <p:cNvSpPr>
            <a:spLocks noGrp="1" noChangeArrowheads="1"/>
          </p:cNvSpPr>
          <p:nvPr>
            <p:ph type="body" idx="1"/>
          </p:nvPr>
        </p:nvSpPr>
        <p:spPr bwMode="auto">
          <a:xfrm>
            <a:off x="457200" y="1719263"/>
            <a:ext cx="8229600" cy="441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1" name="Footer Placeholder 4">
            <a:extLst>
              <a:ext uri="{FF2B5EF4-FFF2-40B4-BE49-F238E27FC236}">
                <a16:creationId xmlns:a16="http://schemas.microsoft.com/office/drawing/2014/main" id="{15B34C3B-1D07-4115-87B9-ACAFF2BCFC86}"/>
              </a:ext>
            </a:extLst>
          </p:cNvPr>
          <p:cNvSpPr>
            <a:spLocks noGrp="1"/>
          </p:cNvSpPr>
          <p:nvPr>
            <p:ph type="ftr" sz="quarter" idx="3"/>
          </p:nvPr>
        </p:nvSpPr>
        <p:spPr bwMode="auto">
          <a:xfrm>
            <a:off x="3124200" y="6248400"/>
            <a:ext cx="28956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eaLnBrk="1" hangingPunct="1">
              <a:defRPr kumimoji="0" sz="1200"/>
            </a:lvl1pPr>
          </a:lstStyle>
          <a:p>
            <a:endParaRPr lang="en-US" altLang="zh-TW"/>
          </a:p>
          <a:p>
            <a:fld id="{0AAA91EC-BCD1-4228-9E9E-B1BA25A9892D}" type="slidenum">
              <a:rPr lang="en-US" altLang="zh-TW"/>
              <a:pPr/>
              <a:t>‹#›</a:t>
            </a:fld>
            <a:endParaRPr lang="en-US" altLang="zh-TW"/>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Lst>
  <p:hf hdr="0"/>
  <p:txStyles>
    <p:title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kumimoji="1" sz="3200">
          <a:solidFill>
            <a:schemeClr val="tx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l"/>
        <a:defRPr kumimoji="1" sz="2800">
          <a:solidFill>
            <a:schemeClr val="tx1"/>
          </a:solidFill>
          <a:latin typeface="+mn-lt"/>
          <a:ea typeface="+mn-ea"/>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l"/>
        <a:defRPr kumimoji="1" sz="2600">
          <a:solidFill>
            <a:schemeClr val="tx1"/>
          </a:solidFill>
          <a:latin typeface="+mn-lt"/>
          <a:ea typeface="+mn-ea"/>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
        <a:defRPr kumimoji="1" sz="2400">
          <a:solidFill>
            <a:schemeClr val="tx1"/>
          </a:solidFill>
          <a:latin typeface="+mn-lt"/>
          <a:ea typeface="+mn-ea"/>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mn-lt"/>
          <a:ea typeface="+mn-ea"/>
        </a:defRPr>
      </a:lvl5pPr>
      <a:lvl6pPr marL="20558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Layout" Target="../diagrams/layout3.xml"/><Relationship Id="rId3" Type="http://schemas.openxmlformats.org/officeDocument/2006/relationships/diagramData" Target="../diagrams/data1.xml"/><Relationship Id="rId21" Type="http://schemas.microsoft.com/office/2007/relationships/diagramDrawing" Target="../diagrams/drawing3.xml"/><Relationship Id="rId7" Type="http://schemas.microsoft.com/office/2007/relationships/diagramDrawing" Target="../diagrams/drawing1.xml"/><Relationship Id="rId12" Type="http://schemas.microsoft.com/office/2007/relationships/diagramDrawing" Target="../diagrams/drawing2.xml"/><Relationship Id="rId17" Type="http://schemas.openxmlformats.org/officeDocument/2006/relationships/diagramData" Target="../diagrams/data4.xml"/><Relationship Id="rId25" Type="http://schemas.openxmlformats.org/officeDocument/2006/relationships/diagramColors" Target="../diagrams/colors3.xml"/><Relationship Id="rId2" Type="http://schemas.openxmlformats.org/officeDocument/2006/relationships/notesSlide" Target="../notesSlides/notesSlide11.xml"/><Relationship Id="rId16" Type="http://schemas.openxmlformats.org/officeDocument/2006/relationships/diagramColors" Target="../diagrams/colors2.xml"/><Relationship Id="rId20" Type="http://schemas.openxmlformats.org/officeDocument/2006/relationships/diagramColors" Target="../diagrams/colors3.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24" Type="http://schemas.openxmlformats.org/officeDocument/2006/relationships/diagramQuickStyle" Target="../diagrams/quickStyle3.xml"/><Relationship Id="rId5" Type="http://schemas.openxmlformats.org/officeDocument/2006/relationships/diagramQuickStyle" Target="../diagrams/quickStyle1.xml"/><Relationship Id="rId15" Type="http://schemas.openxmlformats.org/officeDocument/2006/relationships/diagramQuickStyle" Target="../diagrams/quickStyle2.xml"/><Relationship Id="rId23" Type="http://schemas.openxmlformats.org/officeDocument/2006/relationships/diagramLayout" Target="../diagrams/layout3.xml"/><Relationship Id="rId10" Type="http://schemas.openxmlformats.org/officeDocument/2006/relationships/diagramQuickStyle" Target="../diagrams/quickStyle2.xml"/><Relationship Id="rId19" Type="http://schemas.openxmlformats.org/officeDocument/2006/relationships/diagramQuickStyle" Target="../diagrams/quickStyle3.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2.xml"/><Relationship Id="rId22" Type="http://schemas.openxmlformats.org/officeDocument/2006/relationships/diagramData" Target="../diagrams/data5.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244C367C-2AAA-4FFC-AD34-1E3F5BFB47C2}"/>
              </a:ext>
            </a:extLst>
          </p:cNvPr>
          <p:cNvSpPr>
            <a:spLocks noGrp="1" noChangeArrowheads="1"/>
          </p:cNvSpPr>
          <p:nvPr>
            <p:ph type="subTitle" idx="1"/>
          </p:nvPr>
        </p:nvSpPr>
        <p:spPr>
          <a:xfrm>
            <a:off x="701675" y="638175"/>
            <a:ext cx="6300788" cy="2159000"/>
          </a:xfrm>
        </p:spPr>
        <p:txBody>
          <a:bodyPr/>
          <a:lstStyle/>
          <a:p>
            <a:pPr eaLnBrk="1" hangingPunct="1">
              <a:buClr>
                <a:schemeClr val="bg1"/>
              </a:buClr>
              <a:buFont typeface="Times New Roman" panose="02020603050405020304" pitchFamily="18" charset="0"/>
              <a:buNone/>
            </a:pPr>
            <a:r>
              <a:rPr lang="zh-TW" altLang="en-US" sz="4300" b="1" dirty="0">
                <a:solidFill>
                  <a:schemeClr val="tx2"/>
                </a:solidFill>
              </a:rPr>
              <a:t>企業會財</a:t>
            </a:r>
            <a:r>
              <a:rPr lang="zh-TW" altLang="zh-TW" sz="4300" b="1" dirty="0">
                <a:solidFill>
                  <a:schemeClr val="tx2"/>
                </a:solidFill>
              </a:rPr>
              <a:t>選修部分</a:t>
            </a:r>
            <a:r>
              <a:rPr lang="en-US" altLang="zh-TW" sz="4300" b="1" dirty="0">
                <a:solidFill>
                  <a:schemeClr val="tx2"/>
                </a:solidFill>
              </a:rPr>
              <a:t/>
            </a:r>
            <a:br>
              <a:rPr lang="en-US" altLang="zh-TW" sz="4300" b="1" dirty="0">
                <a:solidFill>
                  <a:schemeClr val="tx2"/>
                </a:solidFill>
              </a:rPr>
            </a:br>
            <a:r>
              <a:rPr lang="zh-TW" altLang="zh-TW" sz="4300" b="1" dirty="0">
                <a:solidFill>
                  <a:schemeClr val="tx2"/>
                </a:solidFill>
              </a:rPr>
              <a:t>會計</a:t>
            </a:r>
            <a:r>
              <a:rPr lang="zh-CN" altLang="en-US" sz="4300" b="1" dirty="0">
                <a:solidFill>
                  <a:schemeClr val="tx2"/>
                </a:solidFill>
              </a:rPr>
              <a:t>單元</a:t>
            </a:r>
            <a:r>
              <a:rPr lang="zh-TW" altLang="zh-TW" sz="4300" b="1" dirty="0">
                <a:solidFill>
                  <a:schemeClr val="tx2"/>
                </a:solidFill>
              </a:rPr>
              <a:t> –</a:t>
            </a:r>
            <a:r>
              <a:rPr lang="en-US" altLang="zh-TW" sz="4300" b="1" dirty="0">
                <a:solidFill>
                  <a:schemeClr val="tx2"/>
                </a:solidFill>
              </a:rPr>
              <a:t/>
            </a:r>
            <a:br>
              <a:rPr lang="en-US" altLang="zh-TW" sz="4300" b="1" dirty="0">
                <a:solidFill>
                  <a:schemeClr val="tx2"/>
                </a:solidFill>
              </a:rPr>
            </a:br>
            <a:r>
              <a:rPr lang="zh-TW" altLang="zh-TW" sz="4300" b="1" dirty="0">
                <a:solidFill>
                  <a:schemeClr val="tx2"/>
                </a:solidFill>
              </a:rPr>
              <a:t>成本會計</a:t>
            </a:r>
          </a:p>
        </p:txBody>
      </p:sp>
      <p:sp>
        <p:nvSpPr>
          <p:cNvPr id="6147" name="Rectangle 4">
            <a:extLst>
              <a:ext uri="{FF2B5EF4-FFF2-40B4-BE49-F238E27FC236}">
                <a16:creationId xmlns:a16="http://schemas.microsoft.com/office/drawing/2014/main" id="{CB386C90-7D7F-4924-A13B-D0BB9C058E0B}"/>
              </a:ext>
            </a:extLst>
          </p:cNvPr>
          <p:cNvSpPr>
            <a:spLocks noChangeArrowheads="1"/>
          </p:cNvSpPr>
          <p:nvPr/>
        </p:nvSpPr>
        <p:spPr bwMode="auto">
          <a:xfrm>
            <a:off x="431800" y="3068638"/>
            <a:ext cx="6396038" cy="173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anose="05000000000000000000" pitchFamily="2" charset="2"/>
              <a:buNone/>
            </a:pPr>
            <a:r>
              <a:rPr lang="zh-CN" altLang="en-US" sz="3100" dirty="0"/>
              <a:t>課</a:t>
            </a:r>
            <a:r>
              <a:rPr lang="zh-TW" altLang="zh-TW" sz="3100" dirty="0"/>
              <a:t>題</a:t>
            </a:r>
            <a:r>
              <a:rPr lang="en-US" altLang="zh-TW" sz="3100" dirty="0"/>
              <a:t> </a:t>
            </a:r>
            <a:r>
              <a:rPr lang="en-GB" altLang="zh-TW" sz="3100" dirty="0" smtClean="0"/>
              <a:t>A08</a:t>
            </a:r>
            <a:r>
              <a:rPr lang="zh-TW" altLang="zh-TW" sz="3100" dirty="0" smtClean="0"/>
              <a:t>：</a:t>
            </a:r>
            <a:endParaRPr lang="zh-TW" altLang="zh-TW" sz="3100" dirty="0"/>
          </a:p>
          <a:p>
            <a:pPr eaLnBrk="1" hangingPunct="1">
              <a:buFont typeface="Wingdings" panose="05000000000000000000" pitchFamily="2" charset="2"/>
              <a:buNone/>
            </a:pPr>
            <a:r>
              <a:rPr lang="zh-TW" altLang="zh-TW" sz="3100" dirty="0"/>
              <a:t>本量利</a:t>
            </a:r>
            <a:r>
              <a:rPr lang="zh-TW" altLang="zh-TW" sz="3100" dirty="0" smtClean="0"/>
              <a:t>分析</a:t>
            </a:r>
            <a:r>
              <a:rPr lang="zh-TW" altLang="en-US" sz="3100" dirty="0" smtClean="0"/>
              <a:t>法</a:t>
            </a:r>
            <a:endParaRPr lang="zh-TW" altLang="zh-TW" sz="3100" dirty="0"/>
          </a:p>
        </p:txBody>
      </p:sp>
      <p:sp>
        <p:nvSpPr>
          <p:cNvPr id="6148" name="Text Box 5">
            <a:extLst>
              <a:ext uri="{FF2B5EF4-FFF2-40B4-BE49-F238E27FC236}">
                <a16:creationId xmlns:a16="http://schemas.microsoft.com/office/drawing/2014/main" id="{B2995248-37AF-4636-B9F9-52DDCE04EFF8}"/>
              </a:ext>
            </a:extLst>
          </p:cNvPr>
          <p:cNvSpPr txBox="1">
            <a:spLocks noChangeArrowheads="1"/>
          </p:cNvSpPr>
          <p:nvPr/>
        </p:nvSpPr>
        <p:spPr bwMode="auto">
          <a:xfrm>
            <a:off x="2501900" y="5138738"/>
            <a:ext cx="40513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defRPr/>
            </a:pPr>
            <a:r>
              <a:rPr lang="zh-TW" altLang="en-US" dirty="0"/>
              <a:t>香港特別行政區政府教育局</a:t>
            </a:r>
          </a:p>
          <a:p>
            <a:pPr algn="ctr" eaLnBrk="1" hangingPunct="1">
              <a:defRPr/>
            </a:pPr>
            <a:r>
              <a:rPr lang="zh-TW" altLang="en-US" smtClean="0"/>
              <a:t>科技</a:t>
            </a:r>
            <a:r>
              <a:rPr lang="zh-TW" altLang="en-US" dirty="0"/>
              <a:t>教育組</a:t>
            </a:r>
          </a:p>
          <a:p>
            <a:pPr algn="ctr" eaLnBrk="1" hangingPunct="1">
              <a:defRPr/>
            </a:pPr>
            <a:r>
              <a:rPr lang="zh-TW" altLang="en-US" dirty="0"/>
              <a:t>二零二四年</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Footer Placeholder 4">
            <a:extLst>
              <a:ext uri="{FF2B5EF4-FFF2-40B4-BE49-F238E27FC236}">
                <a16:creationId xmlns:a16="http://schemas.microsoft.com/office/drawing/2014/main" id="{61B03A2A-A020-4CA3-AACE-3A496A83812F}"/>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99773DDE-4480-455B-9F44-ED491CF02F05}" type="slidenum">
              <a:rPr kumimoji="0" lang="en-US" altLang="zh-TW"/>
              <a:pPr/>
              <a:t>10</a:t>
            </a:fld>
            <a:endParaRPr kumimoji="0" lang="en-US" altLang="zh-TW"/>
          </a:p>
        </p:txBody>
      </p:sp>
      <p:sp>
        <p:nvSpPr>
          <p:cNvPr id="24579" name="Rectangle 2">
            <a:extLst>
              <a:ext uri="{FF2B5EF4-FFF2-40B4-BE49-F238E27FC236}">
                <a16:creationId xmlns:a16="http://schemas.microsoft.com/office/drawing/2014/main" id="{ECF86427-1E86-4EEB-A542-C375BA4EE526}"/>
              </a:ext>
            </a:extLst>
          </p:cNvPr>
          <p:cNvSpPr>
            <a:spLocks noGrp="1" noChangeArrowheads="1"/>
          </p:cNvSpPr>
          <p:nvPr>
            <p:ph type="title"/>
          </p:nvPr>
        </p:nvSpPr>
        <p:spPr>
          <a:xfrm>
            <a:off x="520700" y="1358900"/>
            <a:ext cx="7543800" cy="1295400"/>
          </a:xfrm>
        </p:spPr>
        <p:txBody>
          <a:bodyPr/>
          <a:lstStyle/>
          <a:p>
            <a:pPr eaLnBrk="1" hangingPunct="1"/>
            <a:r>
              <a:rPr lang="zh-TW" altLang="zh-TW" sz="4000" dirty="0"/>
              <a:t>第二</a:t>
            </a:r>
            <a:r>
              <a:rPr lang="zh-TW" altLang="zh-TW" sz="4000"/>
              <a:t>課</a:t>
            </a:r>
            <a:r>
              <a:rPr lang="zh-CN" altLang="en-US" sz="4000"/>
              <a:t>節</a:t>
            </a:r>
            <a:r>
              <a:rPr lang="zh-TW" altLang="zh-TW"/>
              <a:t> </a:t>
            </a:r>
            <a:endParaRPr lang="zh-TW" altLang="zh-TW" dirty="0"/>
          </a:p>
        </p:txBody>
      </p:sp>
      <p:sp>
        <p:nvSpPr>
          <p:cNvPr id="24580" name="Rectangle 3">
            <a:extLst>
              <a:ext uri="{FF2B5EF4-FFF2-40B4-BE49-F238E27FC236}">
                <a16:creationId xmlns:a16="http://schemas.microsoft.com/office/drawing/2014/main" id="{8C8F3712-493B-4B03-9349-A1B5AFB2C1D3}"/>
              </a:ext>
            </a:extLst>
          </p:cNvPr>
          <p:cNvSpPr>
            <a:spLocks noGrp="1" noChangeArrowheads="1"/>
          </p:cNvSpPr>
          <p:nvPr>
            <p:ph type="body" idx="1"/>
          </p:nvPr>
        </p:nvSpPr>
        <p:spPr>
          <a:xfrm>
            <a:off x="457200" y="2978150"/>
            <a:ext cx="8229600" cy="3152775"/>
          </a:xfrm>
        </p:spPr>
        <p:txBody>
          <a:bodyPr/>
          <a:lstStyle/>
          <a:p>
            <a:pPr marL="0" indent="0" eaLnBrk="1" hangingPunct="1">
              <a:buFont typeface="Wingdings" panose="05000000000000000000" pitchFamily="2" charset="2"/>
              <a:buNone/>
            </a:pPr>
            <a:r>
              <a:rPr lang="zh-TW" altLang="zh-TW" sz="3400" dirty="0" smtClean="0"/>
              <a:t>多</a:t>
            </a:r>
            <a:r>
              <a:rPr lang="zh-TW" altLang="en-US" sz="3400" dirty="0"/>
              <a:t>項</a:t>
            </a:r>
            <a:r>
              <a:rPr lang="zh-TW" altLang="zh-TW" sz="3400" dirty="0" smtClean="0"/>
              <a:t>產品</a:t>
            </a:r>
            <a:r>
              <a:rPr lang="zh-TW" altLang="zh-TW" sz="3400" dirty="0"/>
              <a:t>的本量利分析</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oter Placeholder 4">
            <a:extLst>
              <a:ext uri="{FF2B5EF4-FFF2-40B4-BE49-F238E27FC236}">
                <a16:creationId xmlns:a16="http://schemas.microsoft.com/office/drawing/2014/main" id="{6CFFFBB8-E3E4-4FF5-91FE-C9D570AA91FF}"/>
              </a:ext>
            </a:extLst>
          </p:cNvPr>
          <p:cNvSpPr>
            <a:spLocks noGrp="1"/>
          </p:cNvSpPr>
          <p:nvPr>
            <p:ph type="ftr" sz="quarter" idx="10"/>
          </p:nvPr>
        </p:nvSpPr>
        <p:spPr>
          <a:xfrm rot="21268304">
            <a:off x="3124200" y="6248400"/>
            <a:ext cx="2895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F41F553C-5EDA-44F8-9EC2-2DDEA4A83219}" type="slidenum">
              <a:rPr kumimoji="0" lang="en-US" altLang="zh-TW"/>
              <a:pPr/>
              <a:t>11</a:t>
            </a:fld>
            <a:endParaRPr kumimoji="0" lang="en-US" altLang="zh-TW"/>
          </a:p>
        </p:txBody>
      </p:sp>
      <p:sp>
        <p:nvSpPr>
          <p:cNvPr id="26627" name="Rectangle 14">
            <a:extLst>
              <a:ext uri="{FF2B5EF4-FFF2-40B4-BE49-F238E27FC236}">
                <a16:creationId xmlns:a16="http://schemas.microsoft.com/office/drawing/2014/main" id="{04CD78BE-7353-4124-863E-5BFFA62B00B4}"/>
              </a:ext>
            </a:extLst>
          </p:cNvPr>
          <p:cNvSpPr>
            <a:spLocks noGrp="1" noChangeArrowheads="1"/>
          </p:cNvSpPr>
          <p:nvPr>
            <p:ph type="title"/>
          </p:nvPr>
        </p:nvSpPr>
        <p:spPr/>
        <p:txBody>
          <a:bodyPr/>
          <a:lstStyle/>
          <a:p>
            <a:pPr eaLnBrk="1" hangingPunct="1"/>
            <a:r>
              <a:rPr lang="zh-TW" altLang="en-US" dirty="0" smtClean="0"/>
              <a:t>多項產品</a:t>
            </a:r>
            <a:r>
              <a:rPr lang="zh-TW" altLang="zh-TW" dirty="0"/>
              <a:t>的</a:t>
            </a:r>
            <a:r>
              <a:rPr lang="zh-TW" altLang="en-US" dirty="0"/>
              <a:t>本量利</a:t>
            </a:r>
            <a:r>
              <a:rPr lang="zh-TW" altLang="zh-TW" dirty="0"/>
              <a:t>分析</a:t>
            </a:r>
          </a:p>
        </p:txBody>
      </p:sp>
      <p:graphicFrame>
        <p:nvGraphicFramePr>
          <p:cNvPr id="7" name="Diagram 13">
            <a:extLst>
              <a:ext uri="{FF2B5EF4-FFF2-40B4-BE49-F238E27FC236}">
                <a16:creationId xmlns:a16="http://schemas.microsoft.com/office/drawing/2014/main" id="{4CA83B3C-8011-4759-A4F7-D8496E3E3745}"/>
              </a:ext>
            </a:extLst>
          </p:cNvPr>
          <p:cNvGraphicFramePr/>
          <p:nvPr>
            <p:extLst>
              <p:ext uri="{D42A27DB-BD31-4B8C-83A1-F6EECF244321}">
                <p14:modId xmlns:p14="http://schemas.microsoft.com/office/powerpoint/2010/main" val="796484644"/>
              </p:ext>
            </p:extLst>
          </p:nvPr>
        </p:nvGraphicFramePr>
        <p:xfrm>
          <a:off x="457200" y="1417638"/>
          <a:ext cx="2224548" cy="37771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mc:AlternateContent xmlns:mc="http://schemas.openxmlformats.org/markup-compatibility/2006" xmlns:a14="http://schemas.microsoft.com/office/drawing/2010/main">
        <mc:Choice Requires="a14">
          <p:graphicFrame>
            <p:nvGraphicFramePr>
              <p:cNvPr id="6" name="Diagram 5">
                <a:extLst>
                  <a:ext uri="{FF2B5EF4-FFF2-40B4-BE49-F238E27FC236}">
                    <a16:creationId xmlns:a16="http://schemas.microsoft.com/office/drawing/2014/main" id="{49ABBC8A-C215-40E9-82FE-7BC39E4E651A}"/>
                  </a:ext>
                </a:extLst>
              </p:cNvPr>
              <p:cNvGraphicFramePr/>
              <p:nvPr>
                <p:extLst>
                  <p:ext uri="{D42A27DB-BD31-4B8C-83A1-F6EECF244321}">
                    <p14:modId xmlns:p14="http://schemas.microsoft.com/office/powerpoint/2010/main" val="7876043"/>
                  </p:ext>
                </p:extLst>
              </p:nvPr>
            </p:nvGraphicFramePr>
            <p:xfrm>
              <a:off x="3552020" y="1538747"/>
              <a:ext cx="2680344" cy="35104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mc:Choice>
        <mc:Fallback xmlns="">
          <p:graphicFrame>
            <p:nvGraphicFramePr>
              <p:cNvPr id="6" name="Diagram 5">
                <a:extLst>
                  <a:ext uri="{FF2B5EF4-FFF2-40B4-BE49-F238E27FC236}">
                    <a16:creationId xmlns:a16="http://schemas.microsoft.com/office/drawing/2014/main" id="{49ABBC8A-C215-40E9-82FE-7BC39E4E651A}"/>
                  </a:ext>
                </a:extLst>
              </p:cNvPr>
              <p:cNvGraphicFramePr/>
              <p:nvPr>
                <p:extLst>
                  <p:ext uri="{D42A27DB-BD31-4B8C-83A1-F6EECF244321}">
                    <p14:modId xmlns:p14="http://schemas.microsoft.com/office/powerpoint/2010/main" val="7876043"/>
                  </p:ext>
                </p:extLst>
              </p:nvPr>
            </p:nvGraphicFramePr>
            <p:xfrm>
              <a:off x="3552020" y="1538747"/>
              <a:ext cx="2680344" cy="3510467"/>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mc:Fallback>
      </mc:AlternateContent>
      <mc:AlternateContent xmlns:mc="http://schemas.openxmlformats.org/markup-compatibility/2006" xmlns:a14="http://schemas.microsoft.com/office/drawing/2010/main">
        <mc:Choice Requires="a14">
          <p:graphicFrame>
            <p:nvGraphicFramePr>
              <p:cNvPr id="8" name="Diagram 7">
                <a:extLst>
                  <a:ext uri="{FF2B5EF4-FFF2-40B4-BE49-F238E27FC236}">
                    <a16:creationId xmlns:a16="http://schemas.microsoft.com/office/drawing/2014/main" id="{E28A71BD-41B4-4D7D-8B3D-68CF22C6FECA}"/>
                  </a:ext>
                </a:extLst>
              </p:cNvPr>
              <p:cNvGraphicFramePr/>
              <p:nvPr>
                <p:extLst>
                  <p:ext uri="{D42A27DB-BD31-4B8C-83A1-F6EECF244321}">
                    <p14:modId xmlns:p14="http://schemas.microsoft.com/office/powerpoint/2010/main" val="1238687415"/>
                  </p:ext>
                </p:extLst>
              </p:nvPr>
            </p:nvGraphicFramePr>
            <p:xfrm>
              <a:off x="6642276" y="1538747"/>
              <a:ext cx="2320296" cy="3656017"/>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mc:Choice>
        <mc:Fallback xmlns="">
          <p:graphicFrame>
            <p:nvGraphicFramePr>
              <p:cNvPr id="8" name="Diagram 7">
                <a:extLst>
                  <a:ext uri="{FF2B5EF4-FFF2-40B4-BE49-F238E27FC236}">
                    <a16:creationId xmlns:a16="http://schemas.microsoft.com/office/drawing/2014/main" id="{E28A71BD-41B4-4D7D-8B3D-68CF22C6FECA}"/>
                  </a:ext>
                </a:extLst>
              </p:cNvPr>
              <p:cNvGraphicFramePr/>
              <p:nvPr>
                <p:extLst>
                  <p:ext uri="{D42A27DB-BD31-4B8C-83A1-F6EECF244321}">
                    <p14:modId xmlns:p14="http://schemas.microsoft.com/office/powerpoint/2010/main" val="1238687415"/>
                  </p:ext>
                </p:extLst>
              </p:nvPr>
            </p:nvGraphicFramePr>
            <p:xfrm>
              <a:off x="6642276" y="1538747"/>
              <a:ext cx="2320296" cy="3656017"/>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mc:Fallback>
      </mc:AlternateContent>
      <p:grpSp>
        <p:nvGrpSpPr>
          <p:cNvPr id="9" name="Group 8">
            <a:extLst>
              <a:ext uri="{FF2B5EF4-FFF2-40B4-BE49-F238E27FC236}">
                <a16:creationId xmlns:a16="http://schemas.microsoft.com/office/drawing/2014/main" id="{8E5F2E79-D6B0-40F1-B8C8-D990B36D1A12}"/>
              </a:ext>
            </a:extLst>
          </p:cNvPr>
          <p:cNvGrpSpPr/>
          <p:nvPr/>
        </p:nvGrpSpPr>
        <p:grpSpPr>
          <a:xfrm rot="21204430">
            <a:off x="2926533" y="2643048"/>
            <a:ext cx="500564" cy="759730"/>
            <a:chOff x="2247402" y="2189910"/>
            <a:chExt cx="572913" cy="820357"/>
          </a:xfrm>
        </p:grpSpPr>
        <p:sp>
          <p:nvSpPr>
            <p:cNvPr id="10" name="Arrow: Right 9">
              <a:extLst>
                <a:ext uri="{FF2B5EF4-FFF2-40B4-BE49-F238E27FC236}">
                  <a16:creationId xmlns:a16="http://schemas.microsoft.com/office/drawing/2014/main" id="{3719B7CD-506F-49A3-9F68-7B07905DF1CE}"/>
                </a:ext>
              </a:extLst>
            </p:cNvPr>
            <p:cNvSpPr/>
            <p:nvPr/>
          </p:nvSpPr>
          <p:spPr>
            <a:xfrm rot="375604">
              <a:off x="2247402" y="2189910"/>
              <a:ext cx="572913" cy="820357"/>
            </a:xfrm>
            <a:prstGeom prst="rightArrow">
              <a:avLst>
                <a:gd name="adj1" fmla="val 60000"/>
                <a:gd name="adj2" fmla="val 50000"/>
              </a:avLst>
            </a:prstGeom>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sp>
        <p:sp>
          <p:nvSpPr>
            <p:cNvPr id="11" name="Arrow: Right 4">
              <a:extLst>
                <a:ext uri="{FF2B5EF4-FFF2-40B4-BE49-F238E27FC236}">
                  <a16:creationId xmlns:a16="http://schemas.microsoft.com/office/drawing/2014/main" id="{DC0D5BCB-A8CF-4463-9A1A-BE90A1951B2E}"/>
                </a:ext>
              </a:extLst>
            </p:cNvPr>
            <p:cNvSpPr txBox="1"/>
            <p:nvPr/>
          </p:nvSpPr>
          <p:spPr>
            <a:xfrm rot="375604">
              <a:off x="2247914" y="2344610"/>
              <a:ext cx="401039" cy="49221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GB" sz="400" kern="1200"/>
            </a:p>
          </p:txBody>
        </p:sp>
      </p:grpSp>
      <p:grpSp>
        <p:nvGrpSpPr>
          <p:cNvPr id="12" name="Group 11">
            <a:extLst>
              <a:ext uri="{FF2B5EF4-FFF2-40B4-BE49-F238E27FC236}">
                <a16:creationId xmlns:a16="http://schemas.microsoft.com/office/drawing/2014/main" id="{48403245-0DE9-42B3-9316-D95682BC22C6}"/>
              </a:ext>
            </a:extLst>
          </p:cNvPr>
          <p:cNvGrpSpPr/>
          <p:nvPr/>
        </p:nvGrpSpPr>
        <p:grpSpPr>
          <a:xfrm rot="21204430">
            <a:off x="6109305" y="2819457"/>
            <a:ext cx="492248" cy="825419"/>
            <a:chOff x="2247402" y="2189910"/>
            <a:chExt cx="572913" cy="820357"/>
          </a:xfrm>
        </p:grpSpPr>
        <p:sp>
          <p:nvSpPr>
            <p:cNvPr id="13" name="Arrow: Right 12">
              <a:extLst>
                <a:ext uri="{FF2B5EF4-FFF2-40B4-BE49-F238E27FC236}">
                  <a16:creationId xmlns:a16="http://schemas.microsoft.com/office/drawing/2014/main" id="{C0FF559B-40B3-46F8-8072-4166F21F9515}"/>
                </a:ext>
              </a:extLst>
            </p:cNvPr>
            <p:cNvSpPr/>
            <p:nvPr/>
          </p:nvSpPr>
          <p:spPr>
            <a:xfrm rot="375604">
              <a:off x="2247402" y="2189910"/>
              <a:ext cx="572913" cy="820357"/>
            </a:xfrm>
            <a:prstGeom prst="rightArrow">
              <a:avLst>
                <a:gd name="adj1" fmla="val 60000"/>
                <a:gd name="adj2" fmla="val 50000"/>
              </a:avLst>
            </a:prstGeom>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sp>
        <p:sp>
          <p:nvSpPr>
            <p:cNvPr id="14" name="Arrow: Right 4">
              <a:extLst>
                <a:ext uri="{FF2B5EF4-FFF2-40B4-BE49-F238E27FC236}">
                  <a16:creationId xmlns:a16="http://schemas.microsoft.com/office/drawing/2014/main" id="{3485992E-99D9-4EE5-A39B-196B08493F5E}"/>
                </a:ext>
              </a:extLst>
            </p:cNvPr>
            <p:cNvSpPr txBox="1"/>
            <p:nvPr/>
          </p:nvSpPr>
          <p:spPr>
            <a:xfrm rot="375604">
              <a:off x="2247914" y="2344610"/>
              <a:ext cx="401039" cy="49221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GB" sz="400" kern="1200"/>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oter Placeholder 4">
            <a:extLst>
              <a:ext uri="{FF2B5EF4-FFF2-40B4-BE49-F238E27FC236}">
                <a16:creationId xmlns:a16="http://schemas.microsoft.com/office/drawing/2014/main" id="{C58A6DCD-86B3-476D-8CC5-F18B5DC5A28F}"/>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67563E1A-D950-40EC-9343-FFA95474AD32}" type="slidenum">
              <a:rPr kumimoji="0" lang="en-US" altLang="zh-TW"/>
              <a:pPr/>
              <a:t>12</a:t>
            </a:fld>
            <a:endParaRPr kumimoji="0" lang="en-US" altLang="zh-TW"/>
          </a:p>
        </p:txBody>
      </p:sp>
      <p:sp>
        <p:nvSpPr>
          <p:cNvPr id="28675" name="Rectangle 5">
            <a:extLst>
              <a:ext uri="{FF2B5EF4-FFF2-40B4-BE49-F238E27FC236}">
                <a16:creationId xmlns:a16="http://schemas.microsoft.com/office/drawing/2014/main" id="{8250C23A-0815-486F-BB83-62D85446E03A}"/>
              </a:ext>
            </a:extLst>
          </p:cNvPr>
          <p:cNvSpPr>
            <a:spLocks noGrp="1" noChangeArrowheads="1"/>
          </p:cNvSpPr>
          <p:nvPr>
            <p:ph type="title"/>
          </p:nvPr>
        </p:nvSpPr>
        <p:spPr/>
        <p:txBody>
          <a:bodyPr/>
          <a:lstStyle/>
          <a:p>
            <a:pPr eaLnBrk="1" hangingPunct="1"/>
            <a:r>
              <a:rPr lang="zh-TW" altLang="en-US" dirty="0"/>
              <a:t>活動二 </a:t>
            </a:r>
            <a:r>
              <a:rPr lang="zh-TW" altLang="zh-TW" dirty="0"/>
              <a:t>– </a:t>
            </a:r>
            <a:r>
              <a:rPr lang="zh-TW" altLang="en-US" dirty="0"/>
              <a:t>個案</a:t>
            </a:r>
            <a:r>
              <a:rPr lang="zh-TW" altLang="zh-TW" dirty="0"/>
              <a:t>研究 2</a:t>
            </a:r>
            <a:r>
              <a:rPr lang="en-US" altLang="zh-TW" dirty="0"/>
              <a:t/>
            </a:r>
            <a:br>
              <a:rPr lang="en-US" altLang="zh-TW" dirty="0"/>
            </a:br>
            <a:r>
              <a:rPr lang="zh-TW" altLang="en-US" sz="2400" dirty="0" smtClean="0"/>
              <a:t>多項</a:t>
            </a:r>
            <a:r>
              <a:rPr lang="zh-TW" altLang="zh-TW" sz="2400" dirty="0" smtClean="0"/>
              <a:t>產品</a:t>
            </a:r>
            <a:r>
              <a:rPr lang="zh-TW" altLang="zh-TW" sz="2400" dirty="0"/>
              <a:t>的</a:t>
            </a:r>
            <a:r>
              <a:rPr lang="zh-CN" altLang="en-US" sz="2400" dirty="0"/>
              <a:t>本量利</a:t>
            </a:r>
            <a:r>
              <a:rPr lang="zh-TW" altLang="zh-TW" sz="2400" dirty="0"/>
              <a:t>分析</a:t>
            </a:r>
          </a:p>
        </p:txBody>
      </p:sp>
      <p:sp>
        <p:nvSpPr>
          <p:cNvPr id="28676" name="Rectangle 6">
            <a:extLst>
              <a:ext uri="{FF2B5EF4-FFF2-40B4-BE49-F238E27FC236}">
                <a16:creationId xmlns:a16="http://schemas.microsoft.com/office/drawing/2014/main" id="{8F8935D4-EC8C-471F-9580-F18E05013BF4}"/>
              </a:ext>
            </a:extLst>
          </p:cNvPr>
          <p:cNvSpPr>
            <a:spLocks noGrp="1" noChangeArrowheads="1"/>
          </p:cNvSpPr>
          <p:nvPr>
            <p:ph type="body" idx="1"/>
          </p:nvPr>
        </p:nvSpPr>
        <p:spPr/>
        <p:txBody>
          <a:bodyPr/>
          <a:lstStyle/>
          <a:p>
            <a:pPr eaLnBrk="1" hangingPunct="1"/>
            <a:r>
              <a:rPr lang="zh-TW" altLang="en-US" dirty="0"/>
              <a:t>自然童裝有限公司個案</a:t>
            </a:r>
            <a:endParaRPr lang="zh-TW" altLang="zh-TW" dirty="0"/>
          </a:p>
          <a:p>
            <a:pPr eaLnBrk="1" hangingPunct="1"/>
            <a:r>
              <a:rPr lang="zh-TW" altLang="zh-TW" dirty="0"/>
              <a:t>閱讀</a:t>
            </a:r>
            <a:r>
              <a:rPr lang="zh-TW" altLang="en-US" dirty="0"/>
              <a:t>個案</a:t>
            </a:r>
            <a:r>
              <a:rPr lang="zh-TW" altLang="zh-TW" dirty="0"/>
              <a:t>並回答學生</a:t>
            </a:r>
            <a:r>
              <a:rPr lang="zh-CN" altLang="en-US" dirty="0"/>
              <a:t>工</a:t>
            </a:r>
            <a:r>
              <a:rPr lang="zh-TW" altLang="en-US" dirty="0"/>
              <a:t>作紙</a:t>
            </a:r>
            <a:r>
              <a:rPr lang="zh-CN" altLang="en-US" dirty="0"/>
              <a:t>第</a:t>
            </a:r>
            <a:r>
              <a:rPr lang="zh-TW" altLang="zh-TW" dirty="0"/>
              <a:t>3-4</a:t>
            </a:r>
            <a:r>
              <a:rPr lang="zh-CN" altLang="en-US" dirty="0"/>
              <a:t>頁</a:t>
            </a:r>
            <a:r>
              <a:rPr lang="zh-TW" altLang="zh-TW" dirty="0"/>
              <a:t>的問題。</a:t>
            </a:r>
          </a:p>
        </p:txBody>
      </p:sp>
      <p:pic>
        <p:nvPicPr>
          <p:cNvPr id="28677" name="Picture 9" descr="Acc_69">
            <a:extLst>
              <a:ext uri="{FF2B5EF4-FFF2-40B4-BE49-F238E27FC236}">
                <a16:creationId xmlns:a16="http://schemas.microsoft.com/office/drawing/2014/main" id="{6A9F72CD-E6E1-449D-91EC-EC8876EE6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6088" y="5146675"/>
            <a:ext cx="1890712"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ooter Placeholder 4">
            <a:extLst>
              <a:ext uri="{FF2B5EF4-FFF2-40B4-BE49-F238E27FC236}">
                <a16:creationId xmlns:a16="http://schemas.microsoft.com/office/drawing/2014/main" id="{E5923254-F5BF-43A2-85ED-EA84326688F2}"/>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64669E8D-F16F-4FE0-A422-25ABD44581E9}" type="slidenum">
              <a:rPr kumimoji="0" lang="en-US" altLang="zh-TW"/>
              <a:pPr/>
              <a:t>13</a:t>
            </a:fld>
            <a:endParaRPr kumimoji="0" lang="en-US" altLang="zh-TW"/>
          </a:p>
        </p:txBody>
      </p:sp>
      <p:sp>
        <p:nvSpPr>
          <p:cNvPr id="30723" name="Rectangle 5">
            <a:extLst>
              <a:ext uri="{FF2B5EF4-FFF2-40B4-BE49-F238E27FC236}">
                <a16:creationId xmlns:a16="http://schemas.microsoft.com/office/drawing/2014/main" id="{7A39673B-440E-4DCE-8097-ABABA2C1A711}"/>
              </a:ext>
            </a:extLst>
          </p:cNvPr>
          <p:cNvSpPr>
            <a:spLocks noGrp="1" noChangeArrowheads="1"/>
          </p:cNvSpPr>
          <p:nvPr>
            <p:ph type="title"/>
          </p:nvPr>
        </p:nvSpPr>
        <p:spPr>
          <a:xfrm>
            <a:off x="457200" y="122238"/>
            <a:ext cx="7543800" cy="785812"/>
          </a:xfrm>
        </p:spPr>
        <p:txBody>
          <a:bodyPr/>
          <a:lstStyle/>
          <a:p>
            <a:pPr eaLnBrk="1" hangingPunct="1"/>
            <a:r>
              <a:rPr lang="zh-TW" altLang="en-US" dirty="0"/>
              <a:t>活動二</a:t>
            </a:r>
            <a:r>
              <a:rPr lang="zh-TW" altLang="zh-TW"/>
              <a:t>答案 (</a:t>
            </a:r>
            <a:r>
              <a:rPr lang="zh-TW" altLang="zh-TW" dirty="0"/>
              <a:t>a)</a:t>
            </a:r>
            <a:endParaRPr lang="en-US" altLang="zh-TW" sz="2400" dirty="0"/>
          </a:p>
        </p:txBody>
      </p:sp>
      <p:sp>
        <p:nvSpPr>
          <p:cNvPr id="24580" name="Rectangle 6">
            <a:extLst>
              <a:ext uri="{FF2B5EF4-FFF2-40B4-BE49-F238E27FC236}">
                <a16:creationId xmlns:a16="http://schemas.microsoft.com/office/drawing/2014/main" id="{018E7B30-2FF2-461B-A359-6593411789E2}"/>
              </a:ext>
            </a:extLst>
          </p:cNvPr>
          <p:cNvSpPr>
            <a:spLocks noGrp="1" noChangeArrowheads="1"/>
          </p:cNvSpPr>
          <p:nvPr>
            <p:ph type="body" idx="1"/>
          </p:nvPr>
        </p:nvSpPr>
        <p:spPr>
          <a:xfrm>
            <a:off x="250825" y="1089025"/>
            <a:ext cx="8229600" cy="4411663"/>
          </a:xfrm>
        </p:spPr>
        <p:txBody>
          <a:bodyPr/>
          <a:lstStyle/>
          <a:p>
            <a:r>
              <a:rPr lang="zh-TW" altLang="zh-HK" dirty="0"/>
              <a:t>每個銷售組合的銷售收益</a:t>
            </a:r>
            <a:r>
              <a:rPr lang="zh-TW" altLang="zh-HK" dirty="0" smtClean="0"/>
              <a:t>為</a:t>
            </a:r>
            <a:r>
              <a:rPr lang="zh-TW" altLang="en-US" dirty="0" smtClean="0"/>
              <a:t>：</a:t>
            </a:r>
            <a:endParaRPr lang="zh-TW" altLang="zh-HK" dirty="0"/>
          </a:p>
          <a:p>
            <a:pPr marL="0" indent="0">
              <a:buNone/>
            </a:pPr>
            <a:r>
              <a:rPr lang="en-US" altLang="zh-HK" dirty="0" smtClean="0"/>
              <a:t>   $</a:t>
            </a:r>
            <a:r>
              <a:rPr lang="en-US" altLang="zh-HK" dirty="0"/>
              <a:t>150 x 2 + $200 x 1 = </a:t>
            </a:r>
            <a:r>
              <a:rPr lang="zh-TW" altLang="zh-HK" dirty="0"/>
              <a:t>每個銷售組合 </a:t>
            </a:r>
            <a:r>
              <a:rPr lang="en-US" altLang="zh-HK" dirty="0"/>
              <a:t>$500</a:t>
            </a:r>
            <a:endParaRPr lang="zh-TW" altLang="zh-HK" dirty="0"/>
          </a:p>
          <a:p>
            <a:r>
              <a:rPr lang="zh-TW" altLang="zh-HK" dirty="0" smtClean="0"/>
              <a:t>賺取 </a:t>
            </a:r>
            <a:r>
              <a:rPr lang="en-US" altLang="zh-HK" dirty="0"/>
              <a:t>$</a:t>
            </a:r>
            <a:r>
              <a:rPr lang="x-none" altLang="zh-HK" dirty="0"/>
              <a:t>20,000,000</a:t>
            </a:r>
            <a:r>
              <a:rPr lang="zh-TW" altLang="zh-HK" dirty="0"/>
              <a:t>銷售額所需賣出的銷售組合總量</a:t>
            </a:r>
            <a:r>
              <a:rPr lang="zh-TW" altLang="zh-HK" dirty="0" smtClean="0"/>
              <a:t>為</a:t>
            </a:r>
            <a:r>
              <a:rPr lang="zh-TW" altLang="en-US" dirty="0"/>
              <a:t>：</a:t>
            </a:r>
            <a:endParaRPr lang="zh-TW" altLang="zh-HK" dirty="0"/>
          </a:p>
          <a:p>
            <a:pPr marL="0" indent="0">
              <a:buNone/>
            </a:pPr>
            <a:r>
              <a:rPr lang="en-US" altLang="zh-HK" dirty="0" smtClean="0"/>
              <a:t>   $</a:t>
            </a:r>
            <a:r>
              <a:rPr lang="en-US" altLang="zh-HK" dirty="0"/>
              <a:t>20,000,000 / $500 = 40,000 </a:t>
            </a:r>
            <a:r>
              <a:rPr lang="zh-TW" altLang="zh-HK" dirty="0"/>
              <a:t>個銷售</a:t>
            </a:r>
            <a:r>
              <a:rPr lang="zh-TW" altLang="zh-HK" dirty="0" smtClean="0"/>
              <a:t>組合</a:t>
            </a:r>
          </a:p>
          <a:p>
            <a:r>
              <a:rPr lang="zh-TW" altLang="zh-HK" dirty="0" smtClean="0"/>
              <a:t>上衣</a:t>
            </a:r>
            <a:r>
              <a:rPr lang="zh-HK" altLang="zh-HK" dirty="0" smtClean="0"/>
              <a:t>的</a:t>
            </a:r>
            <a:r>
              <a:rPr lang="zh-TW" altLang="zh-HK" dirty="0" smtClean="0"/>
              <a:t>目標銷售數量</a:t>
            </a:r>
            <a:r>
              <a:rPr lang="zh-TW" altLang="en-US" dirty="0"/>
              <a:t>：</a:t>
            </a:r>
            <a:r>
              <a:rPr lang="x-none" altLang="zh-HK" dirty="0" smtClean="0"/>
              <a:t> </a:t>
            </a:r>
            <a:endParaRPr lang="en-US" altLang="zh-HK" dirty="0" smtClean="0"/>
          </a:p>
          <a:p>
            <a:pPr marL="0" indent="0">
              <a:buNone/>
            </a:pPr>
            <a:r>
              <a:rPr lang="en-US" altLang="zh-HK" dirty="0" smtClean="0"/>
              <a:t>   40,000 x 2 = 80,000 </a:t>
            </a:r>
            <a:r>
              <a:rPr lang="zh-TW" altLang="zh-HK" dirty="0" smtClean="0"/>
              <a:t>件</a:t>
            </a:r>
          </a:p>
          <a:p>
            <a:r>
              <a:rPr lang="zh-TW" altLang="zh-HK" dirty="0" smtClean="0"/>
              <a:t>褲</a:t>
            </a:r>
            <a:r>
              <a:rPr lang="x-none" altLang="zh-HK" dirty="0"/>
              <a:t>/</a:t>
            </a:r>
            <a:r>
              <a:rPr lang="zh-TW" altLang="zh-HK" dirty="0"/>
              <a:t>裙子</a:t>
            </a:r>
            <a:r>
              <a:rPr lang="zh-HK" altLang="zh-HK" dirty="0"/>
              <a:t>的</a:t>
            </a:r>
            <a:r>
              <a:rPr lang="zh-TW" altLang="zh-HK" dirty="0"/>
              <a:t>目標</a:t>
            </a:r>
            <a:r>
              <a:rPr lang="zh-TW" altLang="zh-HK" dirty="0" smtClean="0"/>
              <a:t>銷售數量</a:t>
            </a:r>
            <a:r>
              <a:rPr lang="zh-TW" altLang="en-US" dirty="0"/>
              <a:t>：</a:t>
            </a:r>
            <a:endParaRPr lang="en-US" altLang="zh-TW" dirty="0" smtClean="0"/>
          </a:p>
          <a:p>
            <a:pPr marL="0" indent="0">
              <a:buNone/>
            </a:pPr>
            <a:r>
              <a:rPr lang="en-US" altLang="zh-HK" dirty="0" smtClean="0"/>
              <a:t>   40,000 </a:t>
            </a:r>
            <a:r>
              <a:rPr lang="en-US" altLang="zh-HK" dirty="0"/>
              <a:t>x 1 = 40,000 </a:t>
            </a:r>
            <a:r>
              <a:rPr lang="zh-TW" altLang="zh-HK" dirty="0"/>
              <a:t>件</a:t>
            </a:r>
            <a:endParaRPr lang="zh-TW" altLang="zh-TW"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oter Placeholder 4">
            <a:extLst>
              <a:ext uri="{FF2B5EF4-FFF2-40B4-BE49-F238E27FC236}">
                <a16:creationId xmlns:a16="http://schemas.microsoft.com/office/drawing/2014/main" id="{507F0C99-3C2B-46E7-B849-25ED70B3D0A5}"/>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5A08A70B-3557-42FC-A681-D935614B066C}" type="slidenum">
              <a:rPr kumimoji="0" lang="en-US" altLang="zh-TW"/>
              <a:pPr/>
              <a:t>14</a:t>
            </a:fld>
            <a:endParaRPr kumimoji="0" lang="en-US" altLang="zh-TW"/>
          </a:p>
        </p:txBody>
      </p:sp>
      <p:sp>
        <p:nvSpPr>
          <p:cNvPr id="32771" name="Rectangle 5">
            <a:extLst>
              <a:ext uri="{FF2B5EF4-FFF2-40B4-BE49-F238E27FC236}">
                <a16:creationId xmlns:a16="http://schemas.microsoft.com/office/drawing/2014/main" id="{CBD21320-321B-476C-85BD-ABE786DE5DD5}"/>
              </a:ext>
            </a:extLst>
          </p:cNvPr>
          <p:cNvSpPr>
            <a:spLocks noGrp="1" noChangeArrowheads="1"/>
          </p:cNvSpPr>
          <p:nvPr>
            <p:ph type="title"/>
          </p:nvPr>
        </p:nvSpPr>
        <p:spPr>
          <a:xfrm>
            <a:off x="457200" y="122238"/>
            <a:ext cx="7543800" cy="785812"/>
          </a:xfrm>
        </p:spPr>
        <p:txBody>
          <a:bodyPr/>
          <a:lstStyle/>
          <a:p>
            <a:pPr eaLnBrk="1" hangingPunct="1"/>
            <a:r>
              <a:rPr lang="zh-TW" altLang="en-US" dirty="0"/>
              <a:t>活動二</a:t>
            </a:r>
            <a:r>
              <a:rPr lang="zh-TW" altLang="zh-TW"/>
              <a:t>答案 (</a:t>
            </a:r>
            <a:r>
              <a:rPr lang="zh-TW" altLang="zh-TW" dirty="0"/>
              <a:t>b)</a:t>
            </a:r>
            <a:endParaRPr lang="en-US" altLang="zh-TW" sz="2400" dirty="0"/>
          </a:p>
        </p:txBody>
      </p:sp>
      <p:sp>
        <p:nvSpPr>
          <p:cNvPr id="24580" name="Rectangle 6">
            <a:extLst>
              <a:ext uri="{FF2B5EF4-FFF2-40B4-BE49-F238E27FC236}">
                <a16:creationId xmlns:a16="http://schemas.microsoft.com/office/drawing/2014/main" id="{85FB9803-04C1-43C7-B6DF-62AE8E341893}"/>
              </a:ext>
            </a:extLst>
          </p:cNvPr>
          <p:cNvSpPr>
            <a:spLocks noGrp="1" noChangeArrowheads="1"/>
          </p:cNvSpPr>
          <p:nvPr>
            <p:ph type="body" idx="1"/>
          </p:nvPr>
        </p:nvSpPr>
        <p:spPr>
          <a:xfrm>
            <a:off x="250825" y="1089025"/>
            <a:ext cx="8229600" cy="4411663"/>
          </a:xfrm>
        </p:spPr>
        <p:txBody>
          <a:bodyPr/>
          <a:lstStyle/>
          <a:p>
            <a:r>
              <a:rPr lang="zh-TW" altLang="zh-HK" dirty="0"/>
              <a:t>總固定成本</a:t>
            </a:r>
          </a:p>
          <a:p>
            <a:pPr marL="0" indent="0">
              <a:buNone/>
            </a:pPr>
            <a:r>
              <a:rPr lang="en-US" altLang="zh-HK" dirty="0" smtClean="0"/>
              <a:t>   = </a:t>
            </a:r>
            <a:r>
              <a:rPr lang="en-US" altLang="zh-TW" dirty="0" smtClean="0"/>
              <a:t>$</a:t>
            </a:r>
            <a:r>
              <a:rPr lang="en-US" altLang="zh-HK" dirty="0" smtClean="0"/>
              <a:t>2,600,000 </a:t>
            </a:r>
            <a:r>
              <a:rPr lang="en-US" altLang="zh-HK" dirty="0"/>
              <a:t>+ </a:t>
            </a:r>
            <a:r>
              <a:rPr lang="en-US" altLang="zh-TW" dirty="0" smtClean="0"/>
              <a:t>$</a:t>
            </a:r>
            <a:r>
              <a:rPr lang="en-US" altLang="zh-HK" dirty="0" smtClean="0"/>
              <a:t>2,000,000 </a:t>
            </a:r>
            <a:r>
              <a:rPr lang="en-US" altLang="zh-HK" dirty="0"/>
              <a:t>= $4,600,000</a:t>
            </a:r>
            <a:endParaRPr lang="zh-TW" altLang="zh-HK" dirty="0"/>
          </a:p>
          <a:p>
            <a:r>
              <a:rPr lang="zh-TW" altLang="zh-HK" dirty="0" smtClean="0"/>
              <a:t>每</a:t>
            </a:r>
            <a:r>
              <a:rPr lang="zh-TW" altLang="zh-HK" dirty="0"/>
              <a:t>件上衣的邊際貢獻</a:t>
            </a:r>
          </a:p>
          <a:p>
            <a:pPr marL="0" indent="0">
              <a:buNone/>
            </a:pPr>
            <a:r>
              <a:rPr lang="en-US" altLang="zh-HK" dirty="0" smtClean="0"/>
              <a:t>   = </a:t>
            </a:r>
            <a:r>
              <a:rPr lang="en-US" altLang="zh-HK" dirty="0"/>
              <a:t>$150 - $30 - $20 - $10 - $15 = </a:t>
            </a:r>
            <a:r>
              <a:rPr lang="zh-TW" altLang="zh-HK" dirty="0"/>
              <a:t>每件 </a:t>
            </a:r>
            <a:r>
              <a:rPr lang="en-US" altLang="zh-HK" dirty="0"/>
              <a:t>$</a:t>
            </a:r>
            <a:r>
              <a:rPr lang="en-US" altLang="zh-HK" dirty="0" smtClean="0"/>
              <a:t>75</a:t>
            </a:r>
            <a:r>
              <a:rPr lang="en-US" altLang="zh-HK" dirty="0"/>
              <a:t> </a:t>
            </a:r>
            <a:endParaRPr lang="zh-TW" altLang="zh-HK" dirty="0"/>
          </a:p>
          <a:p>
            <a:r>
              <a:rPr lang="zh-TW" altLang="zh-HK" dirty="0"/>
              <a:t>每件褲</a:t>
            </a:r>
            <a:r>
              <a:rPr lang="en-US" altLang="zh-HK" dirty="0"/>
              <a:t>/</a:t>
            </a:r>
            <a:r>
              <a:rPr lang="zh-TW" altLang="zh-HK" dirty="0"/>
              <a:t>裙子的邊際貢獻</a:t>
            </a:r>
          </a:p>
          <a:p>
            <a:pPr marL="0" indent="0">
              <a:buNone/>
            </a:pPr>
            <a:r>
              <a:rPr lang="en-US" altLang="zh-HK" dirty="0" smtClean="0"/>
              <a:t>   = </a:t>
            </a:r>
            <a:r>
              <a:rPr lang="en-US" altLang="zh-HK" dirty="0"/>
              <a:t>$200 - $35 - $30 - $20 - $15 = </a:t>
            </a:r>
            <a:r>
              <a:rPr lang="zh-TW" altLang="zh-HK" dirty="0"/>
              <a:t>每件 </a:t>
            </a:r>
            <a:r>
              <a:rPr lang="en-US" altLang="zh-HK" dirty="0"/>
              <a:t>$100 </a:t>
            </a:r>
            <a:endParaRPr lang="zh-TW" altLang="zh-HK" dirty="0"/>
          </a:p>
          <a:p>
            <a:r>
              <a:rPr lang="zh-TW" altLang="zh-HK" dirty="0" smtClean="0"/>
              <a:t>每</a:t>
            </a:r>
            <a:r>
              <a:rPr lang="zh-TW" altLang="zh-HK" dirty="0"/>
              <a:t>個銷售組合的邊際貢獻</a:t>
            </a:r>
          </a:p>
          <a:p>
            <a:pPr marL="0" indent="0">
              <a:buNone/>
            </a:pPr>
            <a:r>
              <a:rPr lang="de-DE" altLang="zh-HK" dirty="0" smtClean="0"/>
              <a:t>   = </a:t>
            </a:r>
            <a:r>
              <a:rPr lang="de-DE" altLang="zh-HK" dirty="0"/>
              <a:t>$75 x 2 + $100 = </a:t>
            </a:r>
            <a:r>
              <a:rPr lang="zh-TW" altLang="zh-HK" dirty="0"/>
              <a:t>每個銷售組合 </a:t>
            </a:r>
            <a:r>
              <a:rPr lang="de-DE" altLang="zh-HK" dirty="0"/>
              <a:t>$250 </a:t>
            </a:r>
            <a:endParaRPr lang="zh-TW" altLang="zh-HK" dirty="0"/>
          </a:p>
          <a:p>
            <a:pPr marL="0" indent="0" eaLnBrk="1" hangingPunct="1">
              <a:buFont typeface="Wingdings" panose="05000000000000000000" pitchFamily="2" charset="2"/>
              <a:buNone/>
              <a:defRPr/>
            </a:pPr>
            <a:endParaRPr lang="en-US" altLang="zh-TW"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oter Placeholder 4">
            <a:extLst>
              <a:ext uri="{FF2B5EF4-FFF2-40B4-BE49-F238E27FC236}">
                <a16:creationId xmlns:a16="http://schemas.microsoft.com/office/drawing/2014/main" id="{E66B623E-A6E9-40A5-8CF2-59FF45EDAC03}"/>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dirty="0"/>
          </a:p>
          <a:p>
            <a:fld id="{80DD67B0-88AA-4933-AF34-63AD08C59D51}" type="slidenum">
              <a:rPr kumimoji="0" lang="en-US" altLang="zh-TW"/>
              <a:pPr/>
              <a:t>15</a:t>
            </a:fld>
            <a:endParaRPr kumimoji="0" lang="en-US" altLang="zh-TW" dirty="0"/>
          </a:p>
        </p:txBody>
      </p:sp>
      <p:sp>
        <p:nvSpPr>
          <p:cNvPr id="34819" name="Rectangle 5">
            <a:extLst>
              <a:ext uri="{FF2B5EF4-FFF2-40B4-BE49-F238E27FC236}">
                <a16:creationId xmlns:a16="http://schemas.microsoft.com/office/drawing/2014/main" id="{CE23436B-6705-42D3-A775-FE64F98F58C5}"/>
              </a:ext>
            </a:extLst>
          </p:cNvPr>
          <p:cNvSpPr>
            <a:spLocks noGrp="1" noChangeArrowheads="1"/>
          </p:cNvSpPr>
          <p:nvPr>
            <p:ph type="title"/>
          </p:nvPr>
        </p:nvSpPr>
        <p:spPr>
          <a:xfrm>
            <a:off x="457200" y="122238"/>
            <a:ext cx="7543800" cy="785812"/>
          </a:xfrm>
        </p:spPr>
        <p:txBody>
          <a:bodyPr/>
          <a:lstStyle/>
          <a:p>
            <a:pPr eaLnBrk="1" hangingPunct="1"/>
            <a:r>
              <a:rPr lang="zh-TW" altLang="en-US" dirty="0"/>
              <a:t>活動二</a:t>
            </a:r>
            <a:r>
              <a:rPr lang="zh-TW" altLang="zh-TW"/>
              <a:t>答案 (</a:t>
            </a:r>
            <a:r>
              <a:rPr lang="zh-TW" altLang="zh-TW" dirty="0"/>
              <a:t>b)（續）</a:t>
            </a:r>
            <a:endParaRPr lang="en-US" altLang="zh-TW" sz="2400" dirty="0"/>
          </a:p>
        </p:txBody>
      </p:sp>
      <p:sp>
        <p:nvSpPr>
          <p:cNvPr id="24580" name="Rectangle 6">
            <a:extLst>
              <a:ext uri="{FF2B5EF4-FFF2-40B4-BE49-F238E27FC236}">
                <a16:creationId xmlns:a16="http://schemas.microsoft.com/office/drawing/2014/main" id="{2D6AC89C-844F-4E80-8B48-3D1C2307E7AA}"/>
              </a:ext>
            </a:extLst>
          </p:cNvPr>
          <p:cNvSpPr>
            <a:spLocks noGrp="1" noChangeArrowheads="1"/>
          </p:cNvSpPr>
          <p:nvPr>
            <p:ph type="body" idx="1"/>
          </p:nvPr>
        </p:nvSpPr>
        <p:spPr>
          <a:xfrm>
            <a:off x="250825" y="1089025"/>
            <a:ext cx="8229600" cy="4411663"/>
          </a:xfrm>
        </p:spPr>
        <p:txBody>
          <a:bodyPr/>
          <a:lstStyle/>
          <a:p>
            <a:r>
              <a:rPr lang="zh-TW" altLang="zh-HK" dirty="0"/>
              <a:t>損益兩平時，銷售組合數量</a:t>
            </a:r>
          </a:p>
          <a:p>
            <a:pPr marL="0" indent="0">
              <a:buNone/>
            </a:pPr>
            <a:r>
              <a:rPr lang="de-DE" altLang="zh-HK" dirty="0" smtClean="0"/>
              <a:t>   = </a:t>
            </a:r>
            <a:r>
              <a:rPr lang="de-DE" altLang="zh-HK" dirty="0"/>
              <a:t>$4,600,000 / $250 = </a:t>
            </a:r>
            <a:r>
              <a:rPr lang="de-DE" altLang="zh-HK" dirty="0" smtClean="0"/>
              <a:t>18,400 </a:t>
            </a:r>
            <a:r>
              <a:rPr lang="zh-TW" altLang="en-US" dirty="0" smtClean="0"/>
              <a:t>個</a:t>
            </a:r>
            <a:r>
              <a:rPr lang="zh-TW" altLang="zh-HK" dirty="0" smtClean="0"/>
              <a:t>銷售組合</a:t>
            </a:r>
            <a:r>
              <a:rPr lang="de-DE" altLang="zh-HK" dirty="0"/>
              <a:t> </a:t>
            </a:r>
            <a:endParaRPr lang="zh-TW" altLang="zh-HK" dirty="0"/>
          </a:p>
          <a:p>
            <a:r>
              <a:rPr lang="zh-TW" altLang="zh-HK" dirty="0"/>
              <a:t>損益兩平時，上衣銷售數量</a:t>
            </a:r>
          </a:p>
          <a:p>
            <a:pPr marL="0" indent="0">
              <a:buNone/>
            </a:pPr>
            <a:r>
              <a:rPr lang="en-US" altLang="zh-HK" dirty="0" smtClean="0"/>
              <a:t>   = </a:t>
            </a:r>
            <a:r>
              <a:rPr lang="en-US" altLang="zh-HK" dirty="0"/>
              <a:t>18,400 x 2 = </a:t>
            </a:r>
            <a:r>
              <a:rPr lang="en-US" altLang="zh-HK" dirty="0" smtClean="0"/>
              <a:t>36,800 </a:t>
            </a:r>
            <a:r>
              <a:rPr lang="zh-TW" altLang="zh-HK" dirty="0" smtClean="0"/>
              <a:t>件</a:t>
            </a:r>
          </a:p>
          <a:p>
            <a:r>
              <a:rPr lang="zh-TW" altLang="zh-HK" dirty="0" smtClean="0"/>
              <a:t>損益兩平時，褲</a:t>
            </a:r>
            <a:r>
              <a:rPr lang="en-US" altLang="zh-HK" dirty="0" smtClean="0"/>
              <a:t>/</a:t>
            </a:r>
            <a:r>
              <a:rPr lang="zh-TW" altLang="zh-HK" dirty="0" smtClean="0"/>
              <a:t>裙子銷售數量</a:t>
            </a:r>
          </a:p>
          <a:p>
            <a:pPr marL="0" indent="0">
              <a:buNone/>
            </a:pPr>
            <a:r>
              <a:rPr lang="en-US" altLang="zh-HK" dirty="0" smtClean="0"/>
              <a:t>   = </a:t>
            </a:r>
            <a:r>
              <a:rPr lang="en-US" altLang="zh-HK" dirty="0"/>
              <a:t>18,400 x 1 = 18,400 </a:t>
            </a:r>
            <a:r>
              <a:rPr lang="zh-TW" altLang="zh-HK" dirty="0"/>
              <a:t>件</a:t>
            </a:r>
            <a:endParaRPr lang="en-US" altLang="zh-TW"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ooter Placeholder 4">
            <a:extLst>
              <a:ext uri="{FF2B5EF4-FFF2-40B4-BE49-F238E27FC236}">
                <a16:creationId xmlns:a16="http://schemas.microsoft.com/office/drawing/2014/main" id="{134ACA69-CF6C-4511-8B29-1AEE3114BFC7}"/>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DDC18A8A-E632-416F-9840-E0C2AE97826A}" type="slidenum">
              <a:rPr kumimoji="0" lang="en-US" altLang="zh-TW"/>
              <a:pPr/>
              <a:t>16</a:t>
            </a:fld>
            <a:endParaRPr kumimoji="0" lang="en-US" altLang="zh-TW"/>
          </a:p>
        </p:txBody>
      </p:sp>
      <p:sp>
        <p:nvSpPr>
          <p:cNvPr id="36867" name="Rectangle 5">
            <a:extLst>
              <a:ext uri="{FF2B5EF4-FFF2-40B4-BE49-F238E27FC236}">
                <a16:creationId xmlns:a16="http://schemas.microsoft.com/office/drawing/2014/main" id="{FEEBE44E-843B-41D6-9665-1597C4AC7D43}"/>
              </a:ext>
            </a:extLst>
          </p:cNvPr>
          <p:cNvSpPr>
            <a:spLocks noGrp="1" noChangeArrowheads="1"/>
          </p:cNvSpPr>
          <p:nvPr>
            <p:ph type="title"/>
          </p:nvPr>
        </p:nvSpPr>
        <p:spPr>
          <a:xfrm>
            <a:off x="454025" y="152400"/>
            <a:ext cx="7543800" cy="785812"/>
          </a:xfrm>
        </p:spPr>
        <p:txBody>
          <a:bodyPr/>
          <a:lstStyle/>
          <a:p>
            <a:pPr eaLnBrk="1" hangingPunct="1"/>
            <a:r>
              <a:rPr lang="zh-TW" altLang="en-US" dirty="0"/>
              <a:t>活動二</a:t>
            </a:r>
            <a:r>
              <a:rPr lang="zh-TW" altLang="zh-TW" dirty="0"/>
              <a:t>答案 (c)</a:t>
            </a:r>
            <a:endParaRPr lang="en-US" altLang="zh-TW" sz="2400" dirty="0"/>
          </a:p>
        </p:txBody>
      </p:sp>
      <mc:AlternateContent xmlns:mc="http://schemas.openxmlformats.org/markup-compatibility/2006" xmlns:a14="http://schemas.microsoft.com/office/drawing/2010/main">
        <mc:Choice Requires="a14">
          <p:sp>
            <p:nvSpPr>
              <p:cNvPr id="2" name="內容版面配置區 1">
                <a:extLst>
                  <a:ext uri="{FF2B5EF4-FFF2-40B4-BE49-F238E27FC236}">
                    <a16:creationId xmlns:a16="http://schemas.microsoft.com/office/drawing/2014/main" id="{54B47B14-73DF-4927-8496-2EB54EBB00E1}"/>
                  </a:ext>
                </a:extLst>
              </p:cNvPr>
              <p:cNvSpPr>
                <a:spLocks noGrp="1"/>
              </p:cNvSpPr>
              <p:nvPr>
                <p:ph idx="1"/>
              </p:nvPr>
            </p:nvSpPr>
            <p:spPr>
              <a:xfrm>
                <a:off x="454025" y="1089025"/>
                <a:ext cx="8229600" cy="4411663"/>
              </a:xfrm>
            </p:spPr>
            <p:txBody>
              <a:bodyPr/>
              <a:lstStyle/>
              <a:p>
                <a:r>
                  <a:rPr lang="zh-TW" altLang="zh-HK" sz="2800" dirty="0"/>
                  <a:t>總固定成本</a:t>
                </a:r>
              </a:p>
              <a:p>
                <a:pPr marL="0" indent="0">
                  <a:buNone/>
                </a:pPr>
                <a:r>
                  <a:rPr lang="en-US" altLang="zh-HK" sz="2800" dirty="0" smtClean="0"/>
                  <a:t>   = </a:t>
                </a:r>
                <a:r>
                  <a:rPr lang="en-US" altLang="zh-HK" sz="2800" dirty="0"/>
                  <a:t>$4,600,000 + $1,700,000 = $6,300,000</a:t>
                </a:r>
                <a:endParaRPr lang="zh-TW" altLang="zh-HK" sz="2800" dirty="0"/>
              </a:p>
              <a:p>
                <a:r>
                  <a:rPr lang="zh-TW" altLang="zh-HK" sz="2800" dirty="0" smtClean="0"/>
                  <a:t>每</a:t>
                </a:r>
                <a:r>
                  <a:rPr lang="zh-TW" altLang="zh-HK" sz="2800" dirty="0"/>
                  <a:t>件上衣的邊際貢獻</a:t>
                </a:r>
              </a:p>
              <a:p>
                <a:pPr marL="0" indent="0">
                  <a:buNone/>
                </a:pPr>
                <a:r>
                  <a:rPr lang="en-US" altLang="zh-HK" sz="2800" dirty="0" smtClean="0"/>
                  <a:t>   = </a:t>
                </a:r>
                <a:r>
                  <a:rPr lang="en-US" altLang="zh-HK" sz="2800" dirty="0"/>
                  <a:t>$150 – ($30 + $20 + $10 + $15) </a:t>
                </a:r>
                <a14:m>
                  <m:oMath xmlns:m="http://schemas.openxmlformats.org/officeDocument/2006/math">
                    <m:r>
                      <a:rPr lang="en-US" altLang="zh-HK" sz="2800" i="1">
                        <a:latin typeface="Cambria Math" panose="02040503050406030204" pitchFamily="18" charset="0"/>
                      </a:rPr>
                      <m:t>×</m:t>
                    </m:r>
                  </m:oMath>
                </a14:m>
                <a:r>
                  <a:rPr lang="en-US" altLang="zh-HK" sz="2800" dirty="0"/>
                  <a:t> (1 - </a:t>
                </a:r>
                <a:r>
                  <a:rPr lang="en-US" altLang="zh-HK" sz="2800" dirty="0" smtClean="0"/>
                  <a:t>  20</a:t>
                </a:r>
                <a:r>
                  <a:rPr lang="en-US" altLang="zh-HK" sz="2800" dirty="0"/>
                  <a:t>%) </a:t>
                </a:r>
                <a:endParaRPr lang="en-US" altLang="zh-HK" sz="2800" dirty="0" smtClean="0"/>
              </a:p>
              <a:p>
                <a:pPr marL="0" indent="0">
                  <a:buNone/>
                </a:pPr>
                <a:r>
                  <a:rPr lang="en-US" altLang="zh-HK" sz="2800" dirty="0" smtClean="0"/>
                  <a:t>   = </a:t>
                </a:r>
                <a:r>
                  <a:rPr lang="zh-TW" altLang="zh-HK" sz="2800" dirty="0"/>
                  <a:t>每件 </a:t>
                </a:r>
                <a:r>
                  <a:rPr lang="en-US" altLang="zh-HK" sz="2800" dirty="0"/>
                  <a:t>$90</a:t>
                </a:r>
                <a:endParaRPr lang="zh-TW" altLang="zh-HK" sz="2800" dirty="0"/>
              </a:p>
              <a:p>
                <a:r>
                  <a:rPr lang="zh-TW" altLang="zh-HK" sz="2800" dirty="0" smtClean="0"/>
                  <a:t>每</a:t>
                </a:r>
                <a:r>
                  <a:rPr lang="zh-TW" altLang="zh-HK" sz="2800" dirty="0"/>
                  <a:t>件褲</a:t>
                </a:r>
                <a:r>
                  <a:rPr lang="en-US" altLang="zh-HK" sz="2800" dirty="0"/>
                  <a:t>/</a:t>
                </a:r>
                <a:r>
                  <a:rPr lang="zh-TW" altLang="zh-HK" sz="2800" dirty="0"/>
                  <a:t>裙子的邊際貢獻</a:t>
                </a:r>
              </a:p>
              <a:p>
                <a:pPr marL="0" indent="0">
                  <a:buNone/>
                </a:pPr>
                <a:r>
                  <a:rPr lang="en-US" altLang="zh-HK" sz="2800" dirty="0" smtClean="0"/>
                  <a:t>   = </a:t>
                </a:r>
                <a:r>
                  <a:rPr lang="en-US" altLang="zh-HK" sz="2800" dirty="0"/>
                  <a:t>$200 – ($35 + $30 + $20 + $15) </a:t>
                </a:r>
                <a14:m>
                  <m:oMath xmlns:m="http://schemas.openxmlformats.org/officeDocument/2006/math">
                    <m:r>
                      <a:rPr lang="en-US" altLang="zh-HK" sz="2800" i="1">
                        <a:latin typeface="Cambria Math" panose="02040503050406030204" pitchFamily="18" charset="0"/>
                      </a:rPr>
                      <m:t>×</m:t>
                    </m:r>
                  </m:oMath>
                </a14:m>
                <a:r>
                  <a:rPr lang="en-US" altLang="zh-HK" sz="2800" dirty="0"/>
                  <a:t> (1 - 20%) </a:t>
                </a:r>
                <a:endParaRPr lang="en-US" altLang="zh-HK" sz="2800" dirty="0" smtClean="0"/>
              </a:p>
              <a:p>
                <a:pPr marL="0" indent="0">
                  <a:buNone/>
                </a:pPr>
                <a:r>
                  <a:rPr lang="en-US" altLang="zh-HK" sz="2800" dirty="0"/>
                  <a:t> </a:t>
                </a:r>
                <a:r>
                  <a:rPr lang="en-US" altLang="zh-HK" sz="2800" dirty="0" smtClean="0"/>
                  <a:t>  = </a:t>
                </a:r>
                <a:r>
                  <a:rPr lang="zh-TW" altLang="zh-HK" sz="2800" dirty="0"/>
                  <a:t>每件 </a:t>
                </a:r>
                <a:r>
                  <a:rPr lang="en-US" altLang="zh-HK" sz="2800" dirty="0"/>
                  <a:t>$</a:t>
                </a:r>
                <a:r>
                  <a:rPr lang="en-US" altLang="zh-HK" sz="2800" dirty="0" smtClean="0"/>
                  <a:t>120</a:t>
                </a:r>
                <a:endParaRPr lang="zh-TW" altLang="zh-HK" sz="2800" dirty="0"/>
              </a:p>
              <a:p>
                <a:r>
                  <a:rPr lang="zh-TW" altLang="zh-HK" sz="2800" dirty="0"/>
                  <a:t>每個銷售組合的邊際貢獻</a:t>
                </a:r>
              </a:p>
              <a:p>
                <a:pPr marL="0" indent="0">
                  <a:buNone/>
                </a:pPr>
                <a:r>
                  <a:rPr lang="de-DE" altLang="zh-HK" sz="2800" dirty="0" smtClean="0"/>
                  <a:t>   = </a:t>
                </a:r>
                <a:r>
                  <a:rPr lang="de-DE" altLang="zh-HK" sz="2800" dirty="0"/>
                  <a:t>$90 </a:t>
                </a:r>
                <a14:m>
                  <m:oMath xmlns:m="http://schemas.openxmlformats.org/officeDocument/2006/math">
                    <m:r>
                      <a:rPr lang="en-US" altLang="zh-HK" sz="2800" i="1">
                        <a:latin typeface="Cambria Math" panose="02040503050406030204" pitchFamily="18" charset="0"/>
                      </a:rPr>
                      <m:t>×</m:t>
                    </m:r>
                  </m:oMath>
                </a14:m>
                <a:r>
                  <a:rPr lang="de-DE" altLang="zh-HK" sz="2800" dirty="0"/>
                  <a:t> 2 + $120 = </a:t>
                </a:r>
                <a:r>
                  <a:rPr lang="zh-TW" altLang="zh-HK" sz="2800" dirty="0"/>
                  <a:t>每個銷售組合 </a:t>
                </a:r>
                <a:r>
                  <a:rPr lang="de-DE" altLang="zh-HK" sz="2800" dirty="0"/>
                  <a:t>$</a:t>
                </a:r>
                <a:r>
                  <a:rPr lang="de-DE" altLang="zh-HK" sz="2800" dirty="0" smtClean="0"/>
                  <a:t>30</a:t>
                </a:r>
                <a:r>
                  <a:rPr lang="en-US" altLang="zh-TW" sz="2800" smtClean="0"/>
                  <a:t>0</a:t>
                </a:r>
                <a:endParaRPr lang="zh-HK" altLang="en-US" sz="2800" dirty="0"/>
              </a:p>
            </p:txBody>
          </p:sp>
        </mc:Choice>
        <mc:Fallback xmlns="">
          <p:sp>
            <p:nvSpPr>
              <p:cNvPr id="2" name="內容版面配置區 1">
                <a:extLst>
                  <a:ext uri="{FF2B5EF4-FFF2-40B4-BE49-F238E27FC236}">
                    <a16:creationId xmlns:a16="http://schemas.microsoft.com/office/drawing/2014/main" id="{54B47B14-73DF-4927-8496-2EB54EBB00E1}"/>
                  </a:ext>
                </a:extLst>
              </p:cNvPr>
              <p:cNvSpPr>
                <a:spLocks noGrp="1" noRot="1" noChangeAspect="1" noMove="1" noResize="1" noEditPoints="1" noAdjustHandles="1" noChangeArrowheads="1" noChangeShapeType="1" noTextEdit="1"/>
              </p:cNvSpPr>
              <p:nvPr>
                <p:ph idx="1"/>
              </p:nvPr>
            </p:nvSpPr>
            <p:spPr>
              <a:xfrm>
                <a:off x="454025" y="1089025"/>
                <a:ext cx="8229600" cy="4411663"/>
              </a:xfrm>
              <a:blipFill>
                <a:blip r:embed="rId3"/>
                <a:stretch>
                  <a:fillRect l="-593" t="-1521" b="-20194"/>
                </a:stretch>
              </a:blipFill>
            </p:spPr>
            <p:txBody>
              <a:bodyPr/>
              <a:lstStyle/>
              <a:p>
                <a:r>
                  <a:rPr lang="zh-HK" altLang="en-US">
                    <a:noFill/>
                  </a:rPr>
                  <a:t> </a:t>
                </a:r>
              </a:p>
            </p:txBody>
          </p:sp>
        </mc:Fallback>
      </mc:AlternateContent>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ooter Placeholder 4">
            <a:extLst>
              <a:ext uri="{FF2B5EF4-FFF2-40B4-BE49-F238E27FC236}">
                <a16:creationId xmlns:a16="http://schemas.microsoft.com/office/drawing/2014/main" id="{290C63A4-B270-4C58-8EC8-5BDF4B482614}"/>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7281D46E-8B5C-4930-BAFC-BCD36F94CE1D}" type="slidenum">
              <a:rPr kumimoji="0" lang="en-US" altLang="zh-TW"/>
              <a:pPr/>
              <a:t>17</a:t>
            </a:fld>
            <a:endParaRPr kumimoji="0" lang="en-US" altLang="zh-TW"/>
          </a:p>
        </p:txBody>
      </p:sp>
      <p:sp>
        <p:nvSpPr>
          <p:cNvPr id="38915" name="Rectangle 5">
            <a:extLst>
              <a:ext uri="{FF2B5EF4-FFF2-40B4-BE49-F238E27FC236}">
                <a16:creationId xmlns:a16="http://schemas.microsoft.com/office/drawing/2014/main" id="{93D8E3AA-4227-4494-9E97-96C1E9BAF650}"/>
              </a:ext>
            </a:extLst>
          </p:cNvPr>
          <p:cNvSpPr>
            <a:spLocks noGrp="1" noChangeArrowheads="1"/>
          </p:cNvSpPr>
          <p:nvPr>
            <p:ph type="title"/>
          </p:nvPr>
        </p:nvSpPr>
        <p:spPr>
          <a:xfrm>
            <a:off x="457200" y="122238"/>
            <a:ext cx="7543800" cy="785812"/>
          </a:xfrm>
        </p:spPr>
        <p:txBody>
          <a:bodyPr/>
          <a:lstStyle/>
          <a:p>
            <a:pPr eaLnBrk="1" hangingPunct="1"/>
            <a:r>
              <a:rPr lang="zh-TW" altLang="en-US" dirty="0"/>
              <a:t>活動二</a:t>
            </a:r>
            <a:r>
              <a:rPr lang="zh-TW" altLang="zh-TW"/>
              <a:t>答案 (</a:t>
            </a:r>
            <a:r>
              <a:rPr lang="zh-TW" altLang="zh-TW" dirty="0"/>
              <a:t>c)（續）</a:t>
            </a:r>
            <a:endParaRPr lang="en-US" altLang="zh-TW" sz="2400" dirty="0"/>
          </a:p>
        </p:txBody>
      </p:sp>
      <mc:AlternateContent xmlns:mc="http://schemas.openxmlformats.org/markup-compatibility/2006" xmlns:a14="http://schemas.microsoft.com/office/drawing/2010/main">
        <mc:Choice Requires="a14">
          <p:sp>
            <p:nvSpPr>
              <p:cNvPr id="24580" name="Rectangle 6">
                <a:extLst>
                  <a:ext uri="{FF2B5EF4-FFF2-40B4-BE49-F238E27FC236}">
                    <a16:creationId xmlns:a16="http://schemas.microsoft.com/office/drawing/2014/main" id="{BE5C771E-ACED-49C2-A8FB-FC084ED3F1AE}"/>
                  </a:ext>
                </a:extLst>
              </p:cNvPr>
              <p:cNvSpPr>
                <a:spLocks noGrp="1" noChangeArrowheads="1"/>
              </p:cNvSpPr>
              <p:nvPr>
                <p:ph type="body" idx="1"/>
              </p:nvPr>
            </p:nvSpPr>
            <p:spPr>
              <a:xfrm>
                <a:off x="250825" y="1089025"/>
                <a:ext cx="8229600" cy="4411663"/>
              </a:xfrm>
            </p:spPr>
            <p:txBody>
              <a:bodyPr/>
              <a:lstStyle/>
              <a:p>
                <a:r>
                  <a:rPr lang="zh-TW" altLang="zh-HK" dirty="0"/>
                  <a:t>損益兩平時，銷售組合數量</a:t>
                </a:r>
              </a:p>
              <a:p>
                <a:pPr marL="0" indent="0">
                  <a:buNone/>
                </a:pPr>
                <a:r>
                  <a:rPr lang="de-DE" altLang="zh-HK" dirty="0" smtClean="0"/>
                  <a:t>   = </a:t>
                </a:r>
                <a:r>
                  <a:rPr lang="de-DE" altLang="zh-HK" dirty="0"/>
                  <a:t>$6,300,000 / $300 </a:t>
                </a:r>
                <a:r>
                  <a:rPr lang="de-DE" altLang="zh-HK"/>
                  <a:t>= </a:t>
                </a:r>
                <a:r>
                  <a:rPr lang="de-DE" altLang="zh-HK" smtClean="0"/>
                  <a:t>21,000 </a:t>
                </a:r>
                <a:r>
                  <a:rPr lang="zh-TW" altLang="en-US" smtClean="0"/>
                  <a:t>個</a:t>
                </a:r>
                <a:r>
                  <a:rPr lang="zh-TW" altLang="zh-HK" dirty="0" smtClean="0"/>
                  <a:t>銷售</a:t>
                </a:r>
                <a:r>
                  <a:rPr lang="zh-TW" altLang="zh-HK" dirty="0"/>
                  <a:t>組合</a:t>
                </a:r>
              </a:p>
              <a:p>
                <a:r>
                  <a:rPr lang="zh-TW" altLang="zh-HK" dirty="0" smtClean="0"/>
                  <a:t>損益</a:t>
                </a:r>
                <a:r>
                  <a:rPr lang="zh-TW" altLang="zh-HK" dirty="0"/>
                  <a:t>兩平時，上衣銷售數量</a:t>
                </a:r>
              </a:p>
              <a:p>
                <a:pPr marL="0" indent="0">
                  <a:buNone/>
                </a:pPr>
                <a:r>
                  <a:rPr lang="en-US" altLang="zh-HK" dirty="0" smtClean="0"/>
                  <a:t>   = </a:t>
                </a:r>
                <a:r>
                  <a:rPr lang="en-US" altLang="zh-HK" dirty="0"/>
                  <a:t>21,000 </a:t>
                </a:r>
                <a14:m>
                  <m:oMath xmlns:m="http://schemas.openxmlformats.org/officeDocument/2006/math">
                    <m:r>
                      <a:rPr lang="en-US" altLang="zh-HK" i="1">
                        <a:latin typeface="Cambria Math" panose="02040503050406030204" pitchFamily="18" charset="0"/>
                      </a:rPr>
                      <m:t>×</m:t>
                    </m:r>
                  </m:oMath>
                </a14:m>
                <a:r>
                  <a:rPr lang="en-US" altLang="zh-HK" dirty="0"/>
                  <a:t> 2 = 42,000 </a:t>
                </a:r>
                <a:r>
                  <a:rPr lang="zh-TW" altLang="zh-HK" dirty="0" smtClean="0"/>
                  <a:t>件</a:t>
                </a:r>
                <a:r>
                  <a:rPr lang="en-US" altLang="zh-HK" dirty="0"/>
                  <a:t> </a:t>
                </a:r>
                <a:endParaRPr lang="zh-TW" altLang="zh-HK" dirty="0"/>
              </a:p>
              <a:p>
                <a:r>
                  <a:rPr lang="zh-TW" altLang="zh-HK" dirty="0"/>
                  <a:t>損益兩平時，褲</a:t>
                </a:r>
                <a:r>
                  <a:rPr lang="en-US" altLang="zh-HK" dirty="0"/>
                  <a:t>/</a:t>
                </a:r>
                <a:r>
                  <a:rPr lang="zh-TW" altLang="zh-HK" dirty="0"/>
                  <a:t>裙子銷售數量</a:t>
                </a:r>
              </a:p>
              <a:p>
                <a:pPr marL="0" indent="0">
                  <a:buNone/>
                </a:pPr>
                <a:r>
                  <a:rPr lang="en-US" altLang="zh-HK" dirty="0" smtClean="0"/>
                  <a:t>   = </a:t>
                </a:r>
                <a:r>
                  <a:rPr lang="en-US" altLang="zh-HK" dirty="0"/>
                  <a:t>21,000 </a:t>
                </a:r>
                <a14:m>
                  <m:oMath xmlns:m="http://schemas.openxmlformats.org/officeDocument/2006/math">
                    <m:r>
                      <a:rPr lang="en-US" altLang="zh-HK" i="1">
                        <a:latin typeface="Cambria Math" panose="02040503050406030204" pitchFamily="18" charset="0"/>
                      </a:rPr>
                      <m:t>×</m:t>
                    </m:r>
                  </m:oMath>
                </a14:m>
                <a:r>
                  <a:rPr lang="en-US" altLang="zh-HK" dirty="0"/>
                  <a:t> 1 = 21,000 </a:t>
                </a:r>
                <a:r>
                  <a:rPr lang="zh-TW" altLang="zh-HK" dirty="0"/>
                  <a:t>件</a:t>
                </a:r>
              </a:p>
              <a:p>
                <a:pPr marL="0" indent="0" eaLnBrk="1" hangingPunct="1">
                  <a:buFont typeface="Wingdings" panose="05000000000000000000" pitchFamily="2" charset="2"/>
                  <a:buNone/>
                  <a:defRPr/>
                </a:pPr>
                <a:endParaRPr lang="en-US" altLang="zh-TW" dirty="0"/>
              </a:p>
            </p:txBody>
          </p:sp>
        </mc:Choice>
        <mc:Fallback xmlns="">
          <p:sp>
            <p:nvSpPr>
              <p:cNvPr id="24580" name="Rectangle 6">
                <a:extLst>
                  <a:ext uri="{FF2B5EF4-FFF2-40B4-BE49-F238E27FC236}">
                    <a16:creationId xmlns:a16="http://schemas.microsoft.com/office/drawing/2014/main" id="{BE5C771E-ACED-49C2-A8FB-FC084ED3F1AE}"/>
                  </a:ext>
                </a:extLst>
              </p:cNvPr>
              <p:cNvSpPr>
                <a:spLocks noGrp="1" noRot="1" noChangeAspect="1" noMove="1" noResize="1" noEditPoints="1" noAdjustHandles="1" noChangeArrowheads="1" noChangeShapeType="1" noTextEdit="1"/>
              </p:cNvSpPr>
              <p:nvPr>
                <p:ph type="body" idx="1"/>
              </p:nvPr>
            </p:nvSpPr>
            <p:spPr>
              <a:xfrm>
                <a:off x="250825" y="1089025"/>
                <a:ext cx="8229600" cy="4411663"/>
              </a:xfrm>
              <a:blipFill>
                <a:blip r:embed="rId3"/>
                <a:stretch>
                  <a:fillRect l="-815" t="-1798"/>
                </a:stretch>
              </a:blipFill>
            </p:spPr>
            <p:txBody>
              <a:bodyPr/>
              <a:lstStyle/>
              <a:p>
                <a:r>
                  <a:rPr lang="zh-HK" altLang="en-US">
                    <a:noFill/>
                  </a:rPr>
                  <a:t> </a:t>
                </a:r>
              </a:p>
            </p:txBody>
          </p:sp>
        </mc:Fallback>
      </mc:AlternateContent>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Footer Placeholder 4">
            <a:extLst>
              <a:ext uri="{FF2B5EF4-FFF2-40B4-BE49-F238E27FC236}">
                <a16:creationId xmlns:a16="http://schemas.microsoft.com/office/drawing/2014/main" id="{5EEE4C16-E848-4253-ABEE-7016E7641A0E}"/>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AECB7F72-BF0A-4182-9F3C-C786C47866B6}" type="slidenum">
              <a:rPr kumimoji="0" lang="en-US" altLang="zh-TW"/>
              <a:pPr/>
              <a:t>18</a:t>
            </a:fld>
            <a:endParaRPr kumimoji="0" lang="en-US" altLang="zh-TW"/>
          </a:p>
        </p:txBody>
      </p:sp>
      <p:sp>
        <p:nvSpPr>
          <p:cNvPr id="40963" name="Rectangle 5">
            <a:extLst>
              <a:ext uri="{FF2B5EF4-FFF2-40B4-BE49-F238E27FC236}">
                <a16:creationId xmlns:a16="http://schemas.microsoft.com/office/drawing/2014/main" id="{F8DAF2F9-7B57-48B9-B39E-35717AA3BDCC}"/>
              </a:ext>
            </a:extLst>
          </p:cNvPr>
          <p:cNvSpPr>
            <a:spLocks noGrp="1" noChangeArrowheads="1"/>
          </p:cNvSpPr>
          <p:nvPr>
            <p:ph type="title"/>
          </p:nvPr>
        </p:nvSpPr>
        <p:spPr>
          <a:xfrm>
            <a:off x="457200" y="122238"/>
            <a:ext cx="7543800" cy="785812"/>
          </a:xfrm>
        </p:spPr>
        <p:txBody>
          <a:bodyPr/>
          <a:lstStyle/>
          <a:p>
            <a:pPr eaLnBrk="1" hangingPunct="1"/>
            <a:r>
              <a:rPr lang="zh-TW" altLang="en-US" dirty="0"/>
              <a:t>活動二</a:t>
            </a:r>
            <a:r>
              <a:rPr lang="zh-TW" altLang="zh-TW"/>
              <a:t>答案 (</a:t>
            </a:r>
            <a:r>
              <a:rPr lang="zh-TW" altLang="zh-TW" dirty="0"/>
              <a:t>c)（續）</a:t>
            </a:r>
            <a:endParaRPr lang="en-US" altLang="zh-TW" sz="2400" dirty="0"/>
          </a:p>
        </p:txBody>
      </p:sp>
      <p:graphicFrame>
        <p:nvGraphicFramePr>
          <p:cNvPr id="3" name="表格 2">
            <a:extLst>
              <a:ext uri="{FF2B5EF4-FFF2-40B4-BE49-F238E27FC236}">
                <a16:creationId xmlns:a16="http://schemas.microsoft.com/office/drawing/2014/main" id="{1D8DA197-13B1-4D23-AD0B-4D85E9E80524}"/>
              </a:ext>
            </a:extLst>
          </p:cNvPr>
          <p:cNvGraphicFramePr>
            <a:graphicFrameLocks noGrp="1"/>
          </p:cNvGraphicFramePr>
          <p:nvPr>
            <p:extLst>
              <p:ext uri="{D42A27DB-BD31-4B8C-83A1-F6EECF244321}">
                <p14:modId xmlns:p14="http://schemas.microsoft.com/office/powerpoint/2010/main" val="3116407580"/>
              </p:ext>
            </p:extLst>
          </p:nvPr>
        </p:nvGraphicFramePr>
        <p:xfrm>
          <a:off x="701675" y="1628775"/>
          <a:ext cx="6585585" cy="3907005"/>
        </p:xfrm>
        <a:graphic>
          <a:graphicData uri="http://schemas.openxmlformats.org/drawingml/2006/table">
            <a:tbl>
              <a:tblPr/>
              <a:tblGrid>
                <a:gridCol w="2340121">
                  <a:extLst>
                    <a:ext uri="{9D8B030D-6E8A-4147-A177-3AD203B41FA5}">
                      <a16:colId xmlns:a16="http://schemas.microsoft.com/office/drawing/2014/main" val="3000575889"/>
                    </a:ext>
                  </a:extLst>
                </a:gridCol>
                <a:gridCol w="2013439">
                  <a:extLst>
                    <a:ext uri="{9D8B030D-6E8A-4147-A177-3AD203B41FA5}">
                      <a16:colId xmlns:a16="http://schemas.microsoft.com/office/drawing/2014/main" val="3048187125"/>
                    </a:ext>
                  </a:extLst>
                </a:gridCol>
                <a:gridCol w="2232025">
                  <a:extLst>
                    <a:ext uri="{9D8B030D-6E8A-4147-A177-3AD203B41FA5}">
                      <a16:colId xmlns:a16="http://schemas.microsoft.com/office/drawing/2014/main" val="3014229853"/>
                    </a:ext>
                  </a:extLst>
                </a:gridCol>
              </a:tblGrid>
              <a:tr h="540057">
                <a:tc>
                  <a:txBody>
                    <a:bodyPr/>
                    <a:lstStyle/>
                    <a:p>
                      <a:pPr algn="ctr">
                        <a:lnSpc>
                          <a:spcPct val="107000"/>
                        </a:lnSpc>
                        <a:spcAft>
                          <a:spcPts val="0"/>
                        </a:spcAft>
                      </a:pPr>
                      <a:r>
                        <a:rPr lang="en-US" sz="2400" b="1" dirty="0">
                          <a:effectLst/>
                          <a:latin typeface="Times New Roman" panose="02020603050405020304" pitchFamily="18" charset="0"/>
                          <a:ea typeface="新細明體" panose="02020500000000000000" pitchFamily="18" charset="-120"/>
                          <a:cs typeface="Raavi"/>
                        </a:rPr>
                        <a:t> </a:t>
                      </a:r>
                      <a:endParaRPr lang="zh-TW" sz="2400" dirty="0">
                        <a:effectLst/>
                        <a:latin typeface="Calibri" panose="020F0502020204030204" pitchFamily="34" charset="0"/>
                        <a:ea typeface="新細明體" panose="02020500000000000000" pitchFamily="18" charset="-120"/>
                        <a:cs typeface="Raavi"/>
                      </a:endParaRPr>
                    </a:p>
                  </a:txBody>
                  <a:tcPr marL="68580" marR="68580" marT="0" marB="0">
                    <a:lnL>
                      <a:noFill/>
                    </a:lnL>
                    <a:lnR>
                      <a:noFill/>
                    </a:lnR>
                    <a:lnT>
                      <a:noFill/>
                    </a:lnT>
                    <a:lnB>
                      <a:noFill/>
                    </a:lnB>
                    <a:lnTlToBr>
                      <a:noFill/>
                    </a:lnTlToBr>
                    <a:lnBlToTr>
                      <a:noFill/>
                    </a:lnBlToTr>
                    <a:noFill/>
                  </a:tcPr>
                </a:tc>
                <a:tc>
                  <a:txBody>
                    <a:bodyPr/>
                    <a:lstStyle/>
                    <a:p>
                      <a:pPr algn="r">
                        <a:lnSpc>
                          <a:spcPct val="107000"/>
                        </a:lnSpc>
                        <a:spcAft>
                          <a:spcPts val="0"/>
                        </a:spcAft>
                      </a:pPr>
                      <a:r>
                        <a:rPr lang="zh-TW" sz="2400" b="1" dirty="0">
                          <a:effectLst/>
                          <a:latin typeface="Times New Roman" panose="02020603050405020304" pitchFamily="18" charset="0"/>
                          <a:ea typeface="新細明體" panose="02020500000000000000" pitchFamily="18" charset="-120"/>
                          <a:cs typeface="Times New Roman" panose="02020603050405020304" pitchFamily="18" charset="0"/>
                        </a:rPr>
                        <a:t>沒有投放廣告</a:t>
                      </a:r>
                      <a:endParaRPr lang="zh-TW" sz="2400" dirty="0">
                        <a:effectLst/>
                        <a:latin typeface="Calibri" panose="020F0502020204030204" pitchFamily="34" charset="0"/>
                        <a:ea typeface="新細明體" panose="02020500000000000000" pitchFamily="18" charset="-120"/>
                        <a:cs typeface="Raavi"/>
                      </a:endParaRPr>
                    </a:p>
                  </a:txBody>
                  <a:tcPr marL="68580" marR="68580" marT="0" marB="0">
                    <a:lnL>
                      <a:noFill/>
                    </a:lnL>
                    <a:lnR>
                      <a:noFill/>
                    </a:lnR>
                    <a:lnT>
                      <a:noFill/>
                    </a:lnT>
                    <a:lnB>
                      <a:noFill/>
                    </a:lnB>
                    <a:lnTlToBr>
                      <a:noFill/>
                    </a:lnTlToBr>
                    <a:lnBlToTr>
                      <a:noFill/>
                    </a:lnBlToTr>
                    <a:noFill/>
                  </a:tcPr>
                </a:tc>
                <a:tc>
                  <a:txBody>
                    <a:bodyPr/>
                    <a:lstStyle/>
                    <a:p>
                      <a:pPr algn="r">
                        <a:lnSpc>
                          <a:spcPct val="107000"/>
                        </a:lnSpc>
                        <a:spcAft>
                          <a:spcPts val="0"/>
                        </a:spcAft>
                      </a:pPr>
                      <a:r>
                        <a:rPr lang="zh-TW" sz="2400" b="1" dirty="0">
                          <a:effectLst/>
                          <a:latin typeface="Times New Roman" panose="02020603050405020304" pitchFamily="18" charset="0"/>
                          <a:ea typeface="新細明體" panose="02020500000000000000" pitchFamily="18" charset="-120"/>
                          <a:cs typeface="Times New Roman" panose="02020603050405020304" pitchFamily="18" charset="0"/>
                        </a:rPr>
                        <a:t>有投放廣告</a:t>
                      </a:r>
                      <a:endParaRPr lang="zh-TW" sz="2400" dirty="0">
                        <a:effectLst/>
                        <a:latin typeface="Calibri" panose="020F0502020204030204" pitchFamily="34" charset="0"/>
                        <a:ea typeface="新細明體" panose="02020500000000000000" pitchFamily="18" charset="-120"/>
                        <a:cs typeface="Raavi"/>
                      </a:endParaRPr>
                    </a:p>
                  </a:txBody>
                  <a:tcPr marL="68580" marR="68580" marT="0" marB="0">
                    <a:lnL>
                      <a:noFill/>
                    </a:lnL>
                    <a:lnR>
                      <a:noFill/>
                    </a:lnR>
                    <a:lnT>
                      <a:noFill/>
                    </a:lnT>
                    <a:lnB>
                      <a:noFill/>
                    </a:lnB>
                    <a:lnTlToBr>
                      <a:noFill/>
                    </a:lnTlToBr>
                    <a:lnBlToTr>
                      <a:noFill/>
                    </a:lnBlToTr>
                    <a:noFill/>
                  </a:tcPr>
                </a:tc>
                <a:extLst>
                  <a:ext uri="{0D108BD9-81ED-4DB2-BD59-A6C34878D82A}">
                    <a16:rowId xmlns:a16="http://schemas.microsoft.com/office/drawing/2014/main" val="1909483660"/>
                  </a:ext>
                </a:extLst>
              </a:tr>
              <a:tr h="469969">
                <a:tc>
                  <a:txBody>
                    <a:bodyPr/>
                    <a:lstStyle/>
                    <a:p>
                      <a:pPr>
                        <a:lnSpc>
                          <a:spcPct val="107000"/>
                        </a:lnSpc>
                        <a:spcAft>
                          <a:spcPts val="0"/>
                        </a:spcAft>
                      </a:pPr>
                      <a:r>
                        <a:rPr lang="en-US" sz="2400" b="1">
                          <a:effectLst/>
                          <a:latin typeface="Times New Roman" panose="02020603050405020304" pitchFamily="18" charset="0"/>
                          <a:ea typeface="新細明體" panose="02020500000000000000" pitchFamily="18" charset="-120"/>
                          <a:cs typeface="Raavi"/>
                        </a:rPr>
                        <a:t> </a:t>
                      </a:r>
                      <a:endParaRPr lang="zh-TW" sz="2400">
                        <a:effectLst/>
                        <a:latin typeface="Calibri" panose="020F0502020204030204" pitchFamily="34" charset="0"/>
                        <a:ea typeface="新細明體" panose="02020500000000000000" pitchFamily="18" charset="-120"/>
                        <a:cs typeface="Raavi"/>
                      </a:endParaRPr>
                    </a:p>
                  </a:txBody>
                  <a:tcPr marL="68580" marR="68580" marT="0" marB="0">
                    <a:lnL>
                      <a:noFill/>
                    </a:lnL>
                    <a:lnR>
                      <a:noFill/>
                    </a:lnR>
                    <a:lnT>
                      <a:noFill/>
                    </a:lnT>
                    <a:lnB>
                      <a:noFill/>
                    </a:lnB>
                    <a:lnTlToBr>
                      <a:noFill/>
                    </a:lnTlToBr>
                    <a:lnBlToTr>
                      <a:noFill/>
                    </a:lnBlToTr>
                    <a:noFill/>
                  </a:tcPr>
                </a:tc>
                <a:tc>
                  <a:txBody>
                    <a:bodyPr/>
                    <a:lstStyle/>
                    <a:p>
                      <a:pPr algn="r">
                        <a:lnSpc>
                          <a:spcPct val="107000"/>
                        </a:lnSpc>
                        <a:spcAft>
                          <a:spcPts val="0"/>
                        </a:spcAft>
                      </a:pPr>
                      <a:r>
                        <a:rPr lang="en-US" sz="2400" b="0" dirty="0">
                          <a:effectLst/>
                          <a:latin typeface="Times New Roman" panose="02020603050405020304" pitchFamily="18" charset="0"/>
                          <a:ea typeface="新細明體" panose="02020500000000000000" pitchFamily="18" charset="-120"/>
                          <a:cs typeface="Raavi"/>
                        </a:rPr>
                        <a:t>$</a:t>
                      </a:r>
                      <a:endParaRPr lang="zh-TW" sz="2400" b="0" dirty="0">
                        <a:effectLst/>
                        <a:latin typeface="Calibri" panose="020F0502020204030204" pitchFamily="34" charset="0"/>
                        <a:ea typeface="新細明體" panose="02020500000000000000" pitchFamily="18" charset="-120"/>
                        <a:cs typeface="Raavi"/>
                      </a:endParaRPr>
                    </a:p>
                  </a:txBody>
                  <a:tcPr marL="68580" marR="68580" marT="0" marB="0">
                    <a:lnL>
                      <a:noFill/>
                    </a:lnL>
                    <a:lnR>
                      <a:noFill/>
                    </a:lnR>
                    <a:lnT>
                      <a:noFill/>
                    </a:lnT>
                    <a:lnB>
                      <a:noFill/>
                    </a:lnB>
                    <a:lnTlToBr>
                      <a:noFill/>
                    </a:lnTlToBr>
                    <a:lnBlToTr>
                      <a:noFill/>
                    </a:lnBlToTr>
                    <a:noFill/>
                  </a:tcPr>
                </a:tc>
                <a:tc>
                  <a:txBody>
                    <a:bodyPr/>
                    <a:lstStyle/>
                    <a:p>
                      <a:pPr algn="r">
                        <a:lnSpc>
                          <a:spcPct val="107000"/>
                        </a:lnSpc>
                        <a:spcAft>
                          <a:spcPts val="0"/>
                        </a:spcAft>
                      </a:pPr>
                      <a:r>
                        <a:rPr lang="en-US" sz="2400" b="0" dirty="0">
                          <a:effectLst/>
                          <a:latin typeface="Times New Roman" panose="02020603050405020304" pitchFamily="18" charset="0"/>
                          <a:ea typeface="新細明體" panose="02020500000000000000" pitchFamily="18" charset="-120"/>
                          <a:cs typeface="Raavi"/>
                        </a:rPr>
                        <a:t>$</a:t>
                      </a:r>
                      <a:endParaRPr lang="zh-TW" sz="2400" b="0" dirty="0">
                        <a:effectLst/>
                        <a:latin typeface="Calibri" panose="020F0502020204030204" pitchFamily="34" charset="0"/>
                        <a:ea typeface="新細明體" panose="02020500000000000000" pitchFamily="18" charset="-120"/>
                        <a:cs typeface="Raavi"/>
                      </a:endParaRPr>
                    </a:p>
                  </a:txBody>
                  <a:tcPr marL="68580" marR="68580" marT="0" marB="0">
                    <a:lnL>
                      <a:noFill/>
                    </a:lnL>
                    <a:lnR>
                      <a:noFill/>
                    </a:lnR>
                    <a:lnT>
                      <a:noFill/>
                    </a:lnT>
                    <a:lnB>
                      <a:noFill/>
                    </a:lnB>
                    <a:lnTlToBr>
                      <a:noFill/>
                    </a:lnTlToBr>
                    <a:lnBlToTr>
                      <a:noFill/>
                    </a:lnBlToTr>
                    <a:noFill/>
                  </a:tcPr>
                </a:tc>
                <a:extLst>
                  <a:ext uri="{0D108BD9-81ED-4DB2-BD59-A6C34878D82A}">
                    <a16:rowId xmlns:a16="http://schemas.microsoft.com/office/drawing/2014/main" val="3788130530"/>
                  </a:ext>
                </a:extLst>
              </a:tr>
              <a:tr h="782816">
                <a:tc>
                  <a:txBody>
                    <a:bodyPr/>
                    <a:lstStyle/>
                    <a:p>
                      <a:pPr>
                        <a:lnSpc>
                          <a:spcPct val="107000"/>
                        </a:lnSpc>
                        <a:spcAft>
                          <a:spcPts val="0"/>
                        </a:spcAft>
                      </a:pPr>
                      <a:r>
                        <a:rPr lang="zh-TW" sz="2400" dirty="0" smtClean="0">
                          <a:effectLst/>
                          <a:latin typeface="Times New Roman" panose="02020603050405020304" pitchFamily="18" charset="0"/>
                          <a:ea typeface="新細明體" panose="02020500000000000000" pitchFamily="18" charset="-120"/>
                          <a:cs typeface="Times New Roman" panose="02020603050405020304" pitchFamily="18" charset="0"/>
                        </a:rPr>
                        <a:t>銷</a:t>
                      </a:r>
                      <a:r>
                        <a:rPr lang="zh-TW" altLang="en-US" sz="2400" dirty="0" smtClean="0">
                          <a:effectLst/>
                          <a:latin typeface="Times New Roman" panose="02020603050405020304" pitchFamily="18" charset="0"/>
                          <a:ea typeface="新細明體" panose="02020500000000000000" pitchFamily="18" charset="-120"/>
                          <a:cs typeface="Times New Roman" panose="02020603050405020304" pitchFamily="18" charset="0"/>
                        </a:rPr>
                        <a:t>售</a:t>
                      </a:r>
                      <a:r>
                        <a:rPr lang="zh-TW" sz="2400" dirty="0" smtClean="0">
                          <a:effectLst/>
                          <a:latin typeface="Times New Roman" panose="02020603050405020304" pitchFamily="18" charset="0"/>
                          <a:ea typeface="新細明體" panose="02020500000000000000" pitchFamily="18" charset="-120"/>
                          <a:cs typeface="Times New Roman" panose="02020603050405020304" pitchFamily="18" charset="0"/>
                        </a:rPr>
                        <a:t>收益</a:t>
                      </a:r>
                      <a:endParaRPr lang="zh-TW" sz="2400" dirty="0">
                        <a:effectLst/>
                        <a:latin typeface="Calibri" panose="020F0502020204030204" pitchFamily="34" charset="0"/>
                        <a:ea typeface="新細明體" panose="02020500000000000000" pitchFamily="18" charset="-120"/>
                        <a:cs typeface="Raavi"/>
                      </a:endParaRPr>
                    </a:p>
                  </a:txBody>
                  <a:tcPr marL="68580" marR="68580" marT="0" marB="0">
                    <a:lnL>
                      <a:noFill/>
                    </a:lnL>
                    <a:lnR>
                      <a:noFill/>
                    </a:lnR>
                    <a:lnT>
                      <a:noFill/>
                    </a:lnT>
                    <a:lnB>
                      <a:noFill/>
                    </a:lnB>
                    <a:lnTlToBr>
                      <a:noFill/>
                    </a:lnTlToBr>
                    <a:lnBlToTr>
                      <a:noFill/>
                    </a:lnBlToTr>
                    <a:noFill/>
                  </a:tcPr>
                </a:tc>
                <a:tc>
                  <a:txBody>
                    <a:bodyPr/>
                    <a:lstStyle/>
                    <a:p>
                      <a:pPr algn="r">
                        <a:lnSpc>
                          <a:spcPct val="107000"/>
                        </a:lnSpc>
                        <a:spcAft>
                          <a:spcPts val="0"/>
                        </a:spcAft>
                      </a:pPr>
                      <a:r>
                        <a:rPr lang="en-US" sz="2400" dirty="0">
                          <a:effectLst/>
                          <a:latin typeface="Times New Roman" panose="02020603050405020304" pitchFamily="18" charset="0"/>
                          <a:ea typeface="新細明體" panose="02020500000000000000" pitchFamily="18" charset="-120"/>
                          <a:cs typeface="Raavi"/>
                        </a:rPr>
                        <a:t>20,000,000</a:t>
                      </a:r>
                      <a:endParaRPr lang="zh-TW" sz="2400" dirty="0">
                        <a:effectLst/>
                        <a:latin typeface="Calibri" panose="020F0502020204030204" pitchFamily="34" charset="0"/>
                        <a:ea typeface="新細明體" panose="02020500000000000000" pitchFamily="18" charset="-120"/>
                        <a:cs typeface="Raavi"/>
                      </a:endParaRPr>
                    </a:p>
                  </a:txBody>
                  <a:tcPr marL="68580" marR="68580" marT="0" marB="0">
                    <a:lnL>
                      <a:noFill/>
                    </a:lnL>
                    <a:lnR>
                      <a:noFill/>
                    </a:lnR>
                    <a:lnT>
                      <a:noFill/>
                    </a:lnT>
                    <a:lnB>
                      <a:noFill/>
                    </a:lnB>
                    <a:lnTlToBr>
                      <a:noFill/>
                    </a:lnTlToBr>
                    <a:lnBlToTr>
                      <a:noFill/>
                    </a:lnBlToTr>
                    <a:noFill/>
                  </a:tcPr>
                </a:tc>
                <a:tc>
                  <a:txBody>
                    <a:bodyPr/>
                    <a:lstStyle/>
                    <a:p>
                      <a:pPr algn="r">
                        <a:lnSpc>
                          <a:spcPct val="107000"/>
                        </a:lnSpc>
                        <a:spcAft>
                          <a:spcPts val="0"/>
                        </a:spcAft>
                      </a:pPr>
                      <a:r>
                        <a:rPr lang="en-US" sz="2400" dirty="0">
                          <a:effectLst/>
                          <a:latin typeface="Times New Roman" panose="02020603050405020304" pitchFamily="18" charset="0"/>
                          <a:ea typeface="新細明體" panose="02020500000000000000" pitchFamily="18" charset="-120"/>
                          <a:cs typeface="Raavi"/>
                        </a:rPr>
                        <a:t>21,000,000</a:t>
                      </a:r>
                      <a:endParaRPr lang="zh-TW" sz="2400" dirty="0">
                        <a:effectLst/>
                        <a:latin typeface="Calibri" panose="020F0502020204030204" pitchFamily="34" charset="0"/>
                        <a:ea typeface="新細明體" panose="02020500000000000000" pitchFamily="18" charset="-120"/>
                        <a:cs typeface="Raavi"/>
                      </a:endParaRPr>
                    </a:p>
                    <a:p>
                      <a:pPr algn="r">
                        <a:lnSpc>
                          <a:spcPct val="107000"/>
                        </a:lnSpc>
                        <a:spcAft>
                          <a:spcPts val="0"/>
                        </a:spcAft>
                      </a:pPr>
                      <a:endParaRPr lang="zh-TW" sz="2400" dirty="0">
                        <a:effectLst/>
                        <a:latin typeface="Calibri" panose="020F0502020204030204" pitchFamily="34" charset="0"/>
                        <a:ea typeface="新細明體" panose="02020500000000000000" pitchFamily="18" charset="-120"/>
                        <a:cs typeface="Raavi"/>
                      </a:endParaRPr>
                    </a:p>
                  </a:txBody>
                  <a:tcPr marL="68580" marR="68580" marT="0" marB="0">
                    <a:lnL>
                      <a:noFill/>
                    </a:lnL>
                    <a:lnR>
                      <a:noFill/>
                    </a:lnR>
                    <a:lnT>
                      <a:noFill/>
                    </a:lnT>
                    <a:lnB>
                      <a:noFill/>
                    </a:lnB>
                    <a:lnTlToBr>
                      <a:noFill/>
                    </a:lnTlToBr>
                    <a:lnBlToTr>
                      <a:noFill/>
                    </a:lnBlToTr>
                    <a:noFill/>
                  </a:tcPr>
                </a:tc>
                <a:extLst>
                  <a:ext uri="{0D108BD9-81ED-4DB2-BD59-A6C34878D82A}">
                    <a16:rowId xmlns:a16="http://schemas.microsoft.com/office/drawing/2014/main" val="3879428804"/>
                  </a:ext>
                </a:extLst>
              </a:tr>
              <a:tr h="1174225">
                <a:tc>
                  <a:txBody>
                    <a:bodyPr/>
                    <a:lstStyle/>
                    <a:p>
                      <a:pPr>
                        <a:lnSpc>
                          <a:spcPct val="107000"/>
                        </a:lnSpc>
                        <a:spcAft>
                          <a:spcPts val="0"/>
                        </a:spcAft>
                      </a:pPr>
                      <a:r>
                        <a:rPr lang="zh-TW" sz="2400" dirty="0">
                          <a:effectLst/>
                          <a:latin typeface="Times New Roman" panose="02020603050405020304" pitchFamily="18" charset="0"/>
                          <a:ea typeface="新細明體" panose="02020500000000000000" pitchFamily="18" charset="-120"/>
                          <a:cs typeface="Times New Roman" panose="02020603050405020304" pitchFamily="18" charset="0"/>
                        </a:rPr>
                        <a:t>減</a:t>
                      </a:r>
                      <a:r>
                        <a:rPr lang="zh-TW" sz="2400" dirty="0" smtClean="0">
                          <a:effectLst/>
                          <a:latin typeface="Times New Roman" panose="02020603050405020304" pitchFamily="18" charset="0"/>
                          <a:ea typeface="新細明體" panose="02020500000000000000" pitchFamily="18" charset="-120"/>
                          <a:cs typeface="Times New Roman" panose="02020603050405020304" pitchFamily="18" charset="0"/>
                        </a:rPr>
                        <a:t>：</a:t>
                      </a:r>
                      <a:r>
                        <a:rPr lang="zh-TW" altLang="en-US" sz="2400" dirty="0" smtClean="0">
                          <a:effectLst/>
                          <a:latin typeface="Times New Roman" panose="02020603050405020304" pitchFamily="18" charset="0"/>
                          <a:ea typeface="新細明體" panose="02020500000000000000" pitchFamily="18" charset="-120"/>
                          <a:cs typeface="Times New Roman" panose="02020603050405020304" pitchFamily="18" charset="0"/>
                        </a:rPr>
                        <a:t>變動</a:t>
                      </a:r>
                      <a:r>
                        <a:rPr lang="zh-TW" sz="2400" dirty="0" smtClean="0">
                          <a:effectLst/>
                          <a:latin typeface="Times New Roman" panose="02020603050405020304" pitchFamily="18" charset="0"/>
                          <a:ea typeface="新細明體" panose="02020500000000000000" pitchFamily="18" charset="-120"/>
                          <a:cs typeface="Times New Roman" panose="02020603050405020304" pitchFamily="18" charset="0"/>
                        </a:rPr>
                        <a:t>成本</a:t>
                      </a:r>
                      <a:endParaRPr lang="zh-TW" sz="2400" dirty="0">
                        <a:effectLst/>
                        <a:latin typeface="Calibri" panose="020F0502020204030204" pitchFamily="34" charset="0"/>
                        <a:ea typeface="新細明體" panose="02020500000000000000" pitchFamily="18" charset="-120"/>
                        <a:cs typeface="Raavi"/>
                      </a:endParaRPr>
                    </a:p>
                  </a:txBody>
                  <a:tcPr marL="68580" marR="68580" marT="0" marB="0">
                    <a:lnL>
                      <a:noFill/>
                    </a:lnL>
                    <a:lnR>
                      <a:noFill/>
                    </a:lnR>
                    <a:lnT>
                      <a:noFill/>
                    </a:lnT>
                    <a:lnB>
                      <a:noFill/>
                    </a:lnB>
                    <a:lnTlToBr>
                      <a:noFill/>
                    </a:lnTlToBr>
                    <a:lnBlToTr>
                      <a:noFill/>
                    </a:lnBlToTr>
                    <a:noFill/>
                  </a:tcPr>
                </a:tc>
                <a:tc>
                  <a:txBody>
                    <a:bodyPr/>
                    <a:lstStyle/>
                    <a:p>
                      <a:pPr algn="r">
                        <a:lnSpc>
                          <a:spcPct val="107000"/>
                        </a:lnSpc>
                        <a:spcAft>
                          <a:spcPts val="0"/>
                        </a:spcAft>
                      </a:pPr>
                      <a:r>
                        <a:rPr lang="en-US" sz="2400" dirty="0">
                          <a:effectLst/>
                          <a:latin typeface="Times New Roman" panose="02020603050405020304" pitchFamily="18" charset="0"/>
                          <a:ea typeface="新細明體" panose="02020500000000000000" pitchFamily="18" charset="-120"/>
                          <a:cs typeface="Raavi"/>
                        </a:rPr>
                        <a:t>10,000,000 </a:t>
                      </a:r>
                      <a:endParaRPr lang="zh-TW" sz="2400" dirty="0">
                        <a:effectLst/>
                        <a:latin typeface="Calibri" panose="020F0502020204030204" pitchFamily="34" charset="0"/>
                        <a:ea typeface="新細明體" panose="02020500000000000000" pitchFamily="18" charset="-120"/>
                        <a:cs typeface="Raavi"/>
                      </a:endParaRPr>
                    </a:p>
                    <a:p>
                      <a:pPr algn="r">
                        <a:lnSpc>
                          <a:spcPct val="107000"/>
                        </a:lnSpc>
                        <a:spcAft>
                          <a:spcPts val="0"/>
                        </a:spcAft>
                      </a:pPr>
                      <a:endParaRPr lang="zh-TW" sz="2400" dirty="0">
                        <a:effectLst/>
                        <a:latin typeface="Calibri" panose="020F0502020204030204" pitchFamily="34" charset="0"/>
                        <a:ea typeface="新細明體" panose="02020500000000000000" pitchFamily="18" charset="-120"/>
                        <a:cs typeface="Raavi"/>
                      </a:endParaRPr>
                    </a:p>
                  </a:txBody>
                  <a:tcPr marL="68580" marR="68580" marT="0" marB="0">
                    <a:lnL>
                      <a:noFill/>
                    </a:lnL>
                    <a:lnR>
                      <a:noFill/>
                    </a:lnR>
                    <a:lnT>
                      <a:noFill/>
                    </a:lnT>
                    <a:lnB>
                      <a:noFill/>
                    </a:lnB>
                    <a:lnTlToBr>
                      <a:noFill/>
                    </a:lnTlToBr>
                    <a:lnBlToTr>
                      <a:noFill/>
                    </a:lnBlToTr>
                    <a:noFill/>
                  </a:tcPr>
                </a:tc>
                <a:tc>
                  <a:txBody>
                    <a:bodyPr/>
                    <a:lstStyle/>
                    <a:p>
                      <a:pPr algn="r">
                        <a:lnSpc>
                          <a:spcPct val="107000"/>
                        </a:lnSpc>
                        <a:spcAft>
                          <a:spcPts val="0"/>
                        </a:spcAft>
                      </a:pPr>
                      <a:r>
                        <a:rPr lang="en-US" sz="2400" dirty="0">
                          <a:effectLst/>
                          <a:latin typeface="Times New Roman" panose="02020603050405020304" pitchFamily="18" charset="0"/>
                          <a:ea typeface="新細明體" panose="02020500000000000000" pitchFamily="18" charset="-120"/>
                          <a:cs typeface="Raavi"/>
                        </a:rPr>
                        <a:t>8,400,000 </a:t>
                      </a:r>
                      <a:endParaRPr lang="zh-TW" sz="2400" dirty="0">
                        <a:effectLst/>
                        <a:latin typeface="Calibri" panose="020F0502020204030204" pitchFamily="34" charset="0"/>
                        <a:ea typeface="新細明體" panose="02020500000000000000" pitchFamily="18" charset="-120"/>
                        <a:cs typeface="Raavi"/>
                      </a:endParaRPr>
                    </a:p>
                    <a:p>
                      <a:pPr algn="r">
                        <a:lnSpc>
                          <a:spcPct val="107000"/>
                        </a:lnSpc>
                        <a:spcAft>
                          <a:spcPts val="0"/>
                        </a:spcAft>
                      </a:pPr>
                      <a:endParaRPr lang="zh-TW" sz="2400" dirty="0">
                        <a:effectLst/>
                        <a:latin typeface="Calibri" panose="020F0502020204030204" pitchFamily="34" charset="0"/>
                        <a:ea typeface="新細明體" panose="02020500000000000000" pitchFamily="18" charset="-120"/>
                        <a:cs typeface="Raavi"/>
                      </a:endParaRPr>
                    </a:p>
                  </a:txBody>
                  <a:tcPr marL="68580" marR="68580" marT="0" marB="0">
                    <a:lnL>
                      <a:noFill/>
                    </a:lnL>
                    <a:lnR>
                      <a:noFill/>
                    </a:lnR>
                    <a:lnT>
                      <a:noFill/>
                    </a:lnT>
                    <a:lnB>
                      <a:noFill/>
                    </a:lnB>
                    <a:lnTlToBr>
                      <a:noFill/>
                    </a:lnTlToBr>
                    <a:lnBlToTr>
                      <a:noFill/>
                    </a:lnBlToTr>
                    <a:noFill/>
                  </a:tcPr>
                </a:tc>
                <a:extLst>
                  <a:ext uri="{0D108BD9-81ED-4DB2-BD59-A6C34878D82A}">
                    <a16:rowId xmlns:a16="http://schemas.microsoft.com/office/drawing/2014/main" val="1398193936"/>
                  </a:ext>
                </a:extLst>
              </a:tr>
              <a:tr h="469969">
                <a:tc>
                  <a:txBody>
                    <a:bodyPr/>
                    <a:lstStyle/>
                    <a:p>
                      <a:pPr indent="457200">
                        <a:lnSpc>
                          <a:spcPct val="107000"/>
                        </a:lnSpc>
                        <a:spcAft>
                          <a:spcPts val="0"/>
                        </a:spcAft>
                      </a:pPr>
                      <a:r>
                        <a:rPr lang="en-US" altLang="zh-TW" sz="2400" dirty="0" smtClean="0">
                          <a:effectLst/>
                          <a:latin typeface="Times New Roman" panose="02020603050405020304" pitchFamily="18" charset="0"/>
                          <a:ea typeface="新細明體" panose="02020500000000000000" pitchFamily="18" charset="-120"/>
                          <a:cs typeface="Times New Roman" panose="02020603050405020304" pitchFamily="18" charset="0"/>
                        </a:rPr>
                        <a:t>  </a:t>
                      </a:r>
                      <a:r>
                        <a:rPr lang="zh-TW" sz="2400" dirty="0" smtClean="0">
                          <a:effectLst/>
                          <a:latin typeface="Times New Roman" panose="02020603050405020304" pitchFamily="18" charset="0"/>
                          <a:ea typeface="新細明體" panose="02020500000000000000" pitchFamily="18" charset="-120"/>
                          <a:cs typeface="Times New Roman" panose="02020603050405020304" pitchFamily="18" charset="0"/>
                        </a:rPr>
                        <a:t>固定</a:t>
                      </a:r>
                      <a:r>
                        <a:rPr lang="zh-TW" sz="2400" dirty="0">
                          <a:effectLst/>
                          <a:latin typeface="Times New Roman" panose="02020603050405020304" pitchFamily="18" charset="0"/>
                          <a:ea typeface="新細明體" panose="02020500000000000000" pitchFamily="18" charset="-120"/>
                          <a:cs typeface="Times New Roman" panose="02020603050405020304" pitchFamily="18" charset="0"/>
                        </a:rPr>
                        <a:t>成本</a:t>
                      </a:r>
                      <a:endParaRPr lang="zh-TW" sz="2400" dirty="0">
                        <a:effectLst/>
                        <a:latin typeface="Calibri" panose="020F0502020204030204" pitchFamily="34" charset="0"/>
                        <a:ea typeface="新細明體" panose="02020500000000000000" pitchFamily="18" charset="-120"/>
                        <a:cs typeface="Raavi"/>
                      </a:endParaRPr>
                    </a:p>
                  </a:txBody>
                  <a:tcPr marL="68580" marR="68580" marT="0" marB="0">
                    <a:lnL>
                      <a:noFill/>
                    </a:lnL>
                    <a:lnR>
                      <a:noFill/>
                    </a:lnR>
                    <a:lnT>
                      <a:noFill/>
                    </a:lnT>
                    <a:lnB>
                      <a:noFill/>
                    </a:lnB>
                    <a:lnTlToBr>
                      <a:noFill/>
                    </a:lnTlToBr>
                    <a:lnBlToTr>
                      <a:noFill/>
                    </a:lnBlToTr>
                    <a:noFill/>
                  </a:tcPr>
                </a:tc>
                <a:tc>
                  <a:txBody>
                    <a:bodyPr/>
                    <a:lstStyle/>
                    <a:p>
                      <a:pPr algn="r">
                        <a:lnSpc>
                          <a:spcPct val="107000"/>
                        </a:lnSpc>
                        <a:spcAft>
                          <a:spcPts val="0"/>
                        </a:spcAft>
                      </a:pPr>
                      <a:r>
                        <a:rPr lang="en-US" sz="2400" u="sng">
                          <a:effectLst/>
                          <a:latin typeface="Times New Roman" panose="02020603050405020304" pitchFamily="18" charset="0"/>
                          <a:ea typeface="新細明體" panose="02020500000000000000" pitchFamily="18" charset="-120"/>
                          <a:cs typeface="Raavi"/>
                        </a:rPr>
                        <a:t>4,600,000</a:t>
                      </a:r>
                      <a:endParaRPr lang="zh-TW" sz="2400">
                        <a:effectLst/>
                        <a:latin typeface="Calibri" panose="020F0502020204030204" pitchFamily="34" charset="0"/>
                        <a:ea typeface="新細明體" panose="02020500000000000000" pitchFamily="18" charset="-120"/>
                        <a:cs typeface="Raavi"/>
                      </a:endParaRPr>
                    </a:p>
                  </a:txBody>
                  <a:tcPr marL="68580" marR="68580" marT="0" marB="0">
                    <a:lnL>
                      <a:noFill/>
                    </a:lnL>
                    <a:lnR>
                      <a:noFill/>
                    </a:lnR>
                    <a:lnT>
                      <a:noFill/>
                    </a:lnT>
                    <a:lnB>
                      <a:noFill/>
                    </a:lnB>
                    <a:lnTlToBr>
                      <a:noFill/>
                    </a:lnTlToBr>
                    <a:lnBlToTr>
                      <a:noFill/>
                    </a:lnBlToTr>
                    <a:noFill/>
                  </a:tcPr>
                </a:tc>
                <a:tc>
                  <a:txBody>
                    <a:bodyPr/>
                    <a:lstStyle/>
                    <a:p>
                      <a:pPr algn="r">
                        <a:lnSpc>
                          <a:spcPct val="107000"/>
                        </a:lnSpc>
                        <a:spcAft>
                          <a:spcPts val="0"/>
                        </a:spcAft>
                      </a:pPr>
                      <a:r>
                        <a:rPr lang="en-US" sz="2400" u="sng" dirty="0">
                          <a:effectLst/>
                          <a:latin typeface="Times New Roman" panose="02020603050405020304" pitchFamily="18" charset="0"/>
                          <a:ea typeface="新細明體" panose="02020500000000000000" pitchFamily="18" charset="-120"/>
                          <a:cs typeface="Raavi"/>
                        </a:rPr>
                        <a:t>6,300,000</a:t>
                      </a:r>
                      <a:endParaRPr lang="zh-TW" sz="2400" dirty="0">
                        <a:effectLst/>
                        <a:latin typeface="Calibri" panose="020F0502020204030204" pitchFamily="34" charset="0"/>
                        <a:ea typeface="新細明體" panose="02020500000000000000" pitchFamily="18" charset="-120"/>
                        <a:cs typeface="Raavi"/>
                      </a:endParaRPr>
                    </a:p>
                  </a:txBody>
                  <a:tcPr marL="68580" marR="68580" marT="0" marB="0">
                    <a:lnL>
                      <a:noFill/>
                    </a:lnL>
                    <a:lnR>
                      <a:noFill/>
                    </a:lnR>
                    <a:lnT>
                      <a:noFill/>
                    </a:lnT>
                    <a:lnB>
                      <a:noFill/>
                    </a:lnB>
                    <a:lnTlToBr>
                      <a:noFill/>
                    </a:lnTlToBr>
                    <a:lnBlToTr>
                      <a:noFill/>
                    </a:lnBlToTr>
                    <a:noFill/>
                  </a:tcPr>
                </a:tc>
                <a:extLst>
                  <a:ext uri="{0D108BD9-81ED-4DB2-BD59-A6C34878D82A}">
                    <a16:rowId xmlns:a16="http://schemas.microsoft.com/office/drawing/2014/main" val="2235223637"/>
                  </a:ext>
                </a:extLst>
              </a:tr>
              <a:tr h="469969">
                <a:tc>
                  <a:txBody>
                    <a:bodyPr/>
                    <a:lstStyle/>
                    <a:p>
                      <a:pPr>
                        <a:lnSpc>
                          <a:spcPct val="107000"/>
                        </a:lnSpc>
                        <a:spcAft>
                          <a:spcPts val="0"/>
                        </a:spcAft>
                      </a:pPr>
                      <a:r>
                        <a:rPr lang="zh-HK" sz="2400" b="1">
                          <a:effectLst/>
                          <a:latin typeface="Times New Roman" panose="02020603050405020304" pitchFamily="18" charset="0"/>
                          <a:ea typeface="新細明體" panose="02020500000000000000" pitchFamily="18" charset="-120"/>
                          <a:cs typeface="Times New Roman" panose="02020603050405020304" pitchFamily="18" charset="0"/>
                        </a:rPr>
                        <a:t>淨</a:t>
                      </a:r>
                      <a:r>
                        <a:rPr lang="zh-TW" sz="2400" b="1">
                          <a:effectLst/>
                          <a:latin typeface="Times New Roman" panose="02020603050405020304" pitchFamily="18" charset="0"/>
                          <a:ea typeface="新細明體" panose="02020500000000000000" pitchFamily="18" charset="-120"/>
                          <a:cs typeface="Times New Roman" panose="02020603050405020304" pitchFamily="18" charset="0"/>
                        </a:rPr>
                        <a:t>利</a:t>
                      </a:r>
                      <a:endParaRPr lang="zh-TW" sz="2400">
                        <a:effectLst/>
                        <a:latin typeface="Calibri" panose="020F0502020204030204" pitchFamily="34" charset="0"/>
                        <a:ea typeface="新細明體" panose="02020500000000000000" pitchFamily="18" charset="-120"/>
                        <a:cs typeface="Raavi"/>
                      </a:endParaRPr>
                    </a:p>
                  </a:txBody>
                  <a:tcPr marL="68580" marR="68580" marT="0" marB="0">
                    <a:lnL>
                      <a:noFill/>
                    </a:lnL>
                    <a:lnR>
                      <a:noFill/>
                    </a:lnR>
                    <a:lnT>
                      <a:noFill/>
                    </a:lnT>
                    <a:lnB>
                      <a:noFill/>
                    </a:lnB>
                    <a:lnTlToBr>
                      <a:noFill/>
                    </a:lnTlToBr>
                    <a:lnBlToTr>
                      <a:noFill/>
                    </a:lnBlToTr>
                    <a:noFill/>
                  </a:tcPr>
                </a:tc>
                <a:tc>
                  <a:txBody>
                    <a:bodyPr/>
                    <a:lstStyle/>
                    <a:p>
                      <a:pPr algn="r">
                        <a:lnSpc>
                          <a:spcPct val="107000"/>
                        </a:lnSpc>
                        <a:spcAft>
                          <a:spcPts val="0"/>
                        </a:spcAft>
                      </a:pPr>
                      <a:r>
                        <a:rPr lang="en-US" sz="2400" b="1">
                          <a:effectLst/>
                          <a:latin typeface="Times New Roman" panose="02020603050405020304" pitchFamily="18" charset="0"/>
                          <a:ea typeface="新細明體" panose="02020500000000000000" pitchFamily="18" charset="-120"/>
                          <a:cs typeface="Raavi"/>
                        </a:rPr>
                        <a:t>5,400,000</a:t>
                      </a:r>
                      <a:endParaRPr lang="zh-TW" sz="2400">
                        <a:effectLst/>
                        <a:latin typeface="Calibri" panose="020F0502020204030204" pitchFamily="34" charset="0"/>
                        <a:ea typeface="新細明體" panose="02020500000000000000" pitchFamily="18" charset="-120"/>
                        <a:cs typeface="Raavi"/>
                      </a:endParaRPr>
                    </a:p>
                  </a:txBody>
                  <a:tcPr marL="68580" marR="68580" marT="0" marB="0">
                    <a:lnL>
                      <a:noFill/>
                    </a:lnL>
                    <a:lnR>
                      <a:noFill/>
                    </a:lnR>
                    <a:lnT>
                      <a:noFill/>
                    </a:lnT>
                    <a:lnB>
                      <a:noFill/>
                    </a:lnB>
                    <a:lnTlToBr>
                      <a:noFill/>
                    </a:lnTlToBr>
                    <a:lnBlToTr>
                      <a:noFill/>
                    </a:lnBlToTr>
                    <a:noFill/>
                  </a:tcPr>
                </a:tc>
                <a:tc>
                  <a:txBody>
                    <a:bodyPr/>
                    <a:lstStyle/>
                    <a:p>
                      <a:pPr algn="r">
                        <a:lnSpc>
                          <a:spcPct val="107000"/>
                        </a:lnSpc>
                        <a:spcAft>
                          <a:spcPts val="0"/>
                        </a:spcAft>
                      </a:pPr>
                      <a:r>
                        <a:rPr lang="en-US" sz="2400" b="1" dirty="0">
                          <a:effectLst/>
                          <a:latin typeface="Times New Roman" panose="02020603050405020304" pitchFamily="18" charset="0"/>
                          <a:ea typeface="新細明體" panose="02020500000000000000" pitchFamily="18" charset="-120"/>
                          <a:cs typeface="Raavi"/>
                        </a:rPr>
                        <a:t>6,300,000</a:t>
                      </a:r>
                      <a:endParaRPr lang="zh-TW" sz="2400" dirty="0">
                        <a:effectLst/>
                        <a:latin typeface="Calibri" panose="020F0502020204030204" pitchFamily="34" charset="0"/>
                        <a:ea typeface="新細明體" panose="02020500000000000000" pitchFamily="18" charset="-120"/>
                        <a:cs typeface="Raavi"/>
                      </a:endParaRPr>
                    </a:p>
                  </a:txBody>
                  <a:tcPr marL="68580" marR="68580" marT="0" marB="0">
                    <a:lnL>
                      <a:noFill/>
                    </a:lnL>
                    <a:lnR>
                      <a:noFill/>
                    </a:lnR>
                    <a:lnT>
                      <a:noFill/>
                    </a:lnT>
                    <a:lnB>
                      <a:noFill/>
                    </a:lnB>
                    <a:lnTlToBr>
                      <a:noFill/>
                    </a:lnTlToBr>
                    <a:lnBlToTr>
                      <a:noFill/>
                    </a:lnBlToTr>
                    <a:noFill/>
                  </a:tcPr>
                </a:tc>
                <a:extLst>
                  <a:ext uri="{0D108BD9-81ED-4DB2-BD59-A6C34878D82A}">
                    <a16:rowId xmlns:a16="http://schemas.microsoft.com/office/drawing/2014/main" val="3594688227"/>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ooter Placeholder 4">
            <a:extLst>
              <a:ext uri="{FF2B5EF4-FFF2-40B4-BE49-F238E27FC236}">
                <a16:creationId xmlns:a16="http://schemas.microsoft.com/office/drawing/2014/main" id="{134ACA69-CF6C-4511-8B29-1AEE3114BFC7}"/>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DDC18A8A-E632-416F-9840-E0C2AE97826A}" type="slidenum">
              <a:rPr kumimoji="0" lang="en-US" altLang="zh-TW"/>
              <a:pPr/>
              <a:t>19</a:t>
            </a:fld>
            <a:endParaRPr kumimoji="0" lang="en-US" altLang="zh-TW"/>
          </a:p>
        </p:txBody>
      </p:sp>
      <p:sp>
        <p:nvSpPr>
          <p:cNvPr id="36867" name="Rectangle 5">
            <a:extLst>
              <a:ext uri="{FF2B5EF4-FFF2-40B4-BE49-F238E27FC236}">
                <a16:creationId xmlns:a16="http://schemas.microsoft.com/office/drawing/2014/main" id="{FEEBE44E-843B-41D6-9665-1597C4AC7D43}"/>
              </a:ext>
            </a:extLst>
          </p:cNvPr>
          <p:cNvSpPr>
            <a:spLocks noGrp="1" noChangeArrowheads="1"/>
          </p:cNvSpPr>
          <p:nvPr>
            <p:ph type="title"/>
          </p:nvPr>
        </p:nvSpPr>
        <p:spPr>
          <a:xfrm>
            <a:off x="457200" y="122238"/>
            <a:ext cx="7543800" cy="785812"/>
          </a:xfrm>
        </p:spPr>
        <p:txBody>
          <a:bodyPr/>
          <a:lstStyle/>
          <a:p>
            <a:pPr eaLnBrk="1" hangingPunct="1"/>
            <a:r>
              <a:rPr lang="zh-TW" altLang="en-US" dirty="0"/>
              <a:t>活動二</a:t>
            </a:r>
            <a:r>
              <a:rPr lang="zh-TW" altLang="zh-TW" dirty="0"/>
              <a:t>答案 (</a:t>
            </a:r>
            <a:r>
              <a:rPr lang="en-US" altLang="zh-TW" dirty="0"/>
              <a:t>d</a:t>
            </a:r>
            <a:r>
              <a:rPr lang="zh-TW" altLang="zh-TW" dirty="0"/>
              <a:t>)</a:t>
            </a:r>
            <a:endParaRPr lang="en-US" altLang="zh-TW" sz="2400" dirty="0"/>
          </a:p>
        </p:txBody>
      </p:sp>
      <mc:AlternateContent xmlns:mc="http://schemas.openxmlformats.org/markup-compatibility/2006" xmlns:a14="http://schemas.microsoft.com/office/drawing/2010/main">
        <mc:Choice Requires="a14">
          <p:sp>
            <p:nvSpPr>
              <p:cNvPr id="2" name="內容版面配置區 1">
                <a:extLst>
                  <a:ext uri="{FF2B5EF4-FFF2-40B4-BE49-F238E27FC236}">
                    <a16:creationId xmlns:a16="http://schemas.microsoft.com/office/drawing/2014/main" id="{54B47B14-73DF-4927-8496-2EB54EBB00E1}"/>
                  </a:ext>
                </a:extLst>
              </p:cNvPr>
              <p:cNvSpPr>
                <a:spLocks noGrp="1"/>
              </p:cNvSpPr>
              <p:nvPr>
                <p:ph idx="1"/>
              </p:nvPr>
            </p:nvSpPr>
            <p:spPr>
              <a:xfrm>
                <a:off x="454025" y="1089025"/>
                <a:ext cx="8229600" cy="5040335"/>
              </a:xfrm>
            </p:spPr>
            <p:txBody>
              <a:bodyPr/>
              <a:lstStyle/>
              <a:p>
                <a:r>
                  <a:rPr lang="zh-TW" altLang="zh-HK" sz="2800" dirty="0" smtClean="0"/>
                  <a:t>總固定成本</a:t>
                </a:r>
              </a:p>
              <a:p>
                <a:pPr marL="0" indent="0">
                  <a:buNone/>
                </a:pPr>
                <a:r>
                  <a:rPr lang="en-HK" altLang="zh-HK" sz="2800" dirty="0" smtClean="0"/>
                  <a:t>   = </a:t>
                </a:r>
                <a:r>
                  <a:rPr lang="en-HK" altLang="zh-HK" sz="2800" dirty="0"/>
                  <a:t>$4,600,000 + $2,195,000 = $</a:t>
                </a:r>
                <a:r>
                  <a:rPr lang="en-HK" altLang="zh-HK" sz="2800" dirty="0" smtClean="0"/>
                  <a:t>6,795,000</a:t>
                </a:r>
                <a:r>
                  <a:rPr lang="en-HK" altLang="zh-HK" sz="2800" dirty="0"/>
                  <a:t> </a:t>
                </a:r>
                <a:endParaRPr lang="zh-TW" altLang="zh-HK" sz="2800" dirty="0"/>
              </a:p>
              <a:p>
                <a:r>
                  <a:rPr lang="zh-TW" altLang="zh-HK" sz="2800" dirty="0"/>
                  <a:t>褲</a:t>
                </a:r>
                <a:r>
                  <a:rPr lang="x-none" altLang="zh-HK" sz="2800" dirty="0"/>
                  <a:t>/</a:t>
                </a:r>
                <a:r>
                  <a:rPr lang="zh-TW" altLang="zh-HK" sz="2800" dirty="0"/>
                  <a:t>裙子的</a:t>
                </a:r>
                <a:r>
                  <a:rPr lang="zh-TW" altLang="zh-HK" sz="2800" dirty="0" smtClean="0"/>
                  <a:t>預</a:t>
                </a:r>
                <a:r>
                  <a:rPr lang="zh-TW" altLang="en-US" sz="2800" dirty="0" smtClean="0"/>
                  <a:t>算</a:t>
                </a:r>
                <a:r>
                  <a:rPr lang="zh-TW" altLang="zh-HK" sz="2800" dirty="0" smtClean="0"/>
                  <a:t>銷售數量</a:t>
                </a:r>
                <a:endParaRPr lang="en-US" altLang="zh-TW" sz="2800" dirty="0" smtClean="0"/>
              </a:p>
              <a:p>
                <a:pPr marL="0" indent="0">
                  <a:buNone/>
                </a:pPr>
                <a:r>
                  <a:rPr lang="en-US" altLang="zh-HK" sz="2800" dirty="0"/>
                  <a:t> </a:t>
                </a:r>
                <a:r>
                  <a:rPr lang="en-US" altLang="zh-HK" sz="2800" dirty="0" smtClean="0"/>
                  <a:t>  </a:t>
                </a:r>
                <a:r>
                  <a:rPr lang="en-HK" altLang="zh-HK" sz="2800" dirty="0" smtClean="0"/>
                  <a:t>= </a:t>
                </a:r>
                <a:r>
                  <a:rPr lang="en-HK" altLang="zh-HK" sz="2800" dirty="0"/>
                  <a:t>30,000 / 2 = 15,000 </a:t>
                </a:r>
                <a:r>
                  <a:rPr lang="zh-TW" altLang="zh-HK" sz="2800" dirty="0" smtClean="0"/>
                  <a:t>件</a:t>
                </a:r>
                <a:r>
                  <a:rPr lang="en-HK" altLang="zh-HK" sz="2800" dirty="0"/>
                  <a:t> </a:t>
                </a:r>
                <a:endParaRPr lang="zh-TW" altLang="zh-HK" sz="2800" dirty="0"/>
              </a:p>
              <a:p>
                <a:r>
                  <a:rPr lang="zh-TW" altLang="zh-HK" sz="2800" dirty="0"/>
                  <a:t>上衣和褲</a:t>
                </a:r>
                <a:r>
                  <a:rPr lang="x-none" altLang="zh-HK" sz="2800" dirty="0"/>
                  <a:t>/</a:t>
                </a:r>
                <a:r>
                  <a:rPr lang="zh-TW" altLang="zh-HK" sz="2800" dirty="0"/>
                  <a:t>裙子的邊際貢獻</a:t>
                </a:r>
              </a:p>
              <a:p>
                <a:pPr marL="0" indent="0">
                  <a:buNone/>
                </a:pPr>
                <a:r>
                  <a:rPr lang="en-US" altLang="zh-HK" sz="2800" dirty="0" smtClean="0"/>
                  <a:t>   = </a:t>
                </a:r>
                <a:r>
                  <a:rPr lang="en-US" altLang="zh-HK" sz="2800" dirty="0"/>
                  <a:t>$75 </a:t>
                </a:r>
                <a14:m>
                  <m:oMath xmlns:m="http://schemas.openxmlformats.org/officeDocument/2006/math">
                    <m:r>
                      <a:rPr lang="en-US" altLang="zh-HK" sz="2800" i="1">
                        <a:latin typeface="Cambria Math" panose="02040503050406030204" pitchFamily="18" charset="0"/>
                      </a:rPr>
                      <m:t>×</m:t>
                    </m:r>
                  </m:oMath>
                </a14:m>
                <a:r>
                  <a:rPr lang="en-US" altLang="zh-HK" sz="2800" dirty="0"/>
                  <a:t> 30,000 + $100 </a:t>
                </a:r>
                <a14:m>
                  <m:oMath xmlns:m="http://schemas.openxmlformats.org/officeDocument/2006/math">
                    <m:r>
                      <a:rPr lang="en-US" altLang="zh-HK" sz="2800" i="1">
                        <a:latin typeface="Cambria Math" panose="02040503050406030204" pitchFamily="18" charset="0"/>
                      </a:rPr>
                      <m:t>×</m:t>
                    </m:r>
                  </m:oMath>
                </a14:m>
                <a:r>
                  <a:rPr lang="en-US" altLang="zh-HK" sz="2800" dirty="0"/>
                  <a:t> 15,000 </a:t>
                </a:r>
                <a:endParaRPr lang="en-US" altLang="zh-HK" sz="2800" dirty="0" smtClean="0"/>
              </a:p>
              <a:p>
                <a:pPr marL="0" indent="0">
                  <a:buNone/>
                </a:pPr>
                <a:r>
                  <a:rPr lang="en-US" altLang="zh-HK" sz="2800" dirty="0"/>
                  <a:t> </a:t>
                </a:r>
                <a:r>
                  <a:rPr lang="en-US" altLang="zh-HK" sz="2800" dirty="0" smtClean="0"/>
                  <a:t>  = </a:t>
                </a:r>
                <a:r>
                  <a:rPr lang="en-US" altLang="zh-HK" sz="2800" dirty="0"/>
                  <a:t>$3,750,000  </a:t>
                </a:r>
                <a:endParaRPr lang="zh-TW" altLang="zh-HK" sz="2800" dirty="0"/>
              </a:p>
              <a:p>
                <a:r>
                  <a:rPr lang="zh-TW" altLang="zh-HK" sz="2800" dirty="0"/>
                  <a:t>損益兩</a:t>
                </a:r>
                <a:r>
                  <a:rPr lang="zh-HK" altLang="zh-HK" sz="2800" dirty="0"/>
                  <a:t>平時</a:t>
                </a:r>
                <a:r>
                  <a:rPr lang="zh-TW" altLang="zh-HK" sz="2800" dirty="0"/>
                  <a:t>的鞋履銷售數</a:t>
                </a:r>
                <a:r>
                  <a:rPr lang="zh-TW" altLang="zh-HK" sz="2800" dirty="0" smtClean="0"/>
                  <a:t>量</a:t>
                </a:r>
                <a:endParaRPr lang="en-US" altLang="zh-TW" sz="2800" dirty="0" smtClean="0"/>
              </a:p>
              <a:p>
                <a:pPr marL="0" indent="0" defTabSz="180975">
                  <a:buNone/>
                </a:pPr>
                <a14:m>
                  <m:oMathPara xmlns:m="http://schemas.openxmlformats.org/officeDocument/2006/math">
                    <m:oMathParaPr>
                      <m:jc m:val="left"/>
                    </m:oMathParaPr>
                    <m:oMath xmlns:m="http://schemas.openxmlformats.org/officeDocument/2006/math">
                      <m:r>
                        <a:rPr lang="en-US" altLang="zh-HK" sz="2800" b="0" i="1" smtClean="0">
                          <a:latin typeface="Cambria Math" panose="02040503050406030204" pitchFamily="18" charset="0"/>
                        </a:rPr>
                        <m:t>    </m:t>
                      </m:r>
                      <m:r>
                        <a:rPr lang="en-US" altLang="zh-HK" sz="2800" i="1">
                          <a:latin typeface="Cambria Math" panose="02040503050406030204" pitchFamily="18" charset="0"/>
                        </a:rPr>
                        <m:t>=</m:t>
                      </m:r>
                      <m:f>
                        <m:fPr>
                          <m:ctrlPr>
                            <a:rPr lang="zh-TW" altLang="zh-HK" sz="2800" i="1">
                              <a:latin typeface="Cambria Math" panose="02040503050406030204" pitchFamily="18" charset="0"/>
                            </a:rPr>
                          </m:ctrlPr>
                        </m:fPr>
                        <m:num>
                          <m:r>
                            <a:rPr lang="en-US" altLang="zh-HK" sz="2800" i="1">
                              <a:latin typeface="Cambria Math" panose="02040503050406030204" pitchFamily="18" charset="0"/>
                            </a:rPr>
                            <m:t>6,795,000−3,750,000</m:t>
                          </m:r>
                        </m:num>
                        <m:den>
                          <m:r>
                            <a:rPr lang="en-US" altLang="zh-HK" sz="2800" i="1">
                              <a:latin typeface="Cambria Math" panose="02040503050406030204" pitchFamily="18" charset="0"/>
                            </a:rPr>
                            <m:t>300−150</m:t>
                          </m:r>
                        </m:den>
                      </m:f>
                      <m:r>
                        <a:rPr lang="en-US" altLang="zh-HK" sz="2800" i="1">
                          <a:latin typeface="Cambria Math" panose="02040503050406030204" pitchFamily="18" charset="0"/>
                        </a:rPr>
                        <m:t>=20,300 </m:t>
                      </m:r>
                      <m:r>
                        <a:rPr lang="zh-TW" altLang="zh-HK" sz="2800">
                          <a:latin typeface="Cambria Math" panose="02040503050406030204" pitchFamily="18" charset="0"/>
                        </a:rPr>
                        <m:t>對</m:t>
                      </m:r>
                    </m:oMath>
                  </m:oMathPara>
                </a14:m>
                <a:endParaRPr lang="zh-HK" altLang="en-US" sz="2800" dirty="0"/>
              </a:p>
            </p:txBody>
          </p:sp>
        </mc:Choice>
        <mc:Fallback xmlns="">
          <p:sp>
            <p:nvSpPr>
              <p:cNvPr id="2" name="內容版面配置區 1">
                <a:extLst>
                  <a:ext uri="{FF2B5EF4-FFF2-40B4-BE49-F238E27FC236}">
                    <a16:creationId xmlns:a16="http://schemas.microsoft.com/office/drawing/2014/main" id="{54B47B14-73DF-4927-8496-2EB54EBB00E1}"/>
                  </a:ext>
                </a:extLst>
              </p:cNvPr>
              <p:cNvSpPr>
                <a:spLocks noGrp="1" noRot="1" noChangeAspect="1" noMove="1" noResize="1" noEditPoints="1" noAdjustHandles="1" noChangeArrowheads="1" noChangeShapeType="1" noTextEdit="1"/>
              </p:cNvSpPr>
              <p:nvPr>
                <p:ph idx="1"/>
              </p:nvPr>
            </p:nvSpPr>
            <p:spPr>
              <a:xfrm>
                <a:off x="454025" y="1089025"/>
                <a:ext cx="8229600" cy="5040335"/>
              </a:xfrm>
              <a:blipFill>
                <a:blip r:embed="rId3"/>
                <a:stretch>
                  <a:fillRect l="-593" t="-1332"/>
                </a:stretch>
              </a:blipFill>
            </p:spPr>
            <p:txBody>
              <a:bodyPr/>
              <a:lstStyle/>
              <a:p>
                <a:r>
                  <a:rPr lang="zh-HK" altLang="en-US">
                    <a:noFill/>
                  </a:rPr>
                  <a:t> </a:t>
                </a:r>
              </a:p>
            </p:txBody>
          </p:sp>
        </mc:Fallback>
      </mc:AlternateContent>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oter Placeholder 4">
            <a:extLst>
              <a:ext uri="{FF2B5EF4-FFF2-40B4-BE49-F238E27FC236}">
                <a16:creationId xmlns:a16="http://schemas.microsoft.com/office/drawing/2014/main" id="{47C7F313-878F-4096-B2DA-B658E648D089}"/>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AA0E3BE6-021D-413F-81D8-B2ADFB69ADB9}" type="slidenum">
              <a:rPr kumimoji="0" lang="en-US" altLang="zh-TW"/>
              <a:pPr/>
              <a:t>2</a:t>
            </a:fld>
            <a:endParaRPr kumimoji="0" lang="en-US" altLang="zh-TW"/>
          </a:p>
        </p:txBody>
      </p:sp>
      <p:sp>
        <p:nvSpPr>
          <p:cNvPr id="8195" name="Rectangle 4">
            <a:extLst>
              <a:ext uri="{FF2B5EF4-FFF2-40B4-BE49-F238E27FC236}">
                <a16:creationId xmlns:a16="http://schemas.microsoft.com/office/drawing/2014/main" id="{D5F03073-8547-437A-AA30-B76987B8CCCE}"/>
              </a:ext>
            </a:extLst>
          </p:cNvPr>
          <p:cNvSpPr>
            <a:spLocks noGrp="1" noChangeArrowheads="1"/>
          </p:cNvSpPr>
          <p:nvPr>
            <p:ph type="title"/>
          </p:nvPr>
        </p:nvSpPr>
        <p:spPr>
          <a:xfrm>
            <a:off x="431800" y="1268413"/>
            <a:ext cx="7543800" cy="1295400"/>
          </a:xfrm>
        </p:spPr>
        <p:txBody>
          <a:bodyPr/>
          <a:lstStyle/>
          <a:p>
            <a:pPr eaLnBrk="1" hangingPunct="1"/>
            <a:r>
              <a:rPr lang="zh-TW" altLang="en-US" sz="4000" dirty="0"/>
              <a:t>第一課節</a:t>
            </a:r>
            <a:r>
              <a:rPr lang="zh-TW" altLang="zh-TW" dirty="0"/>
              <a:t> </a:t>
            </a:r>
          </a:p>
        </p:txBody>
      </p:sp>
      <p:sp>
        <p:nvSpPr>
          <p:cNvPr id="8196" name="Rectangle 5">
            <a:extLst>
              <a:ext uri="{FF2B5EF4-FFF2-40B4-BE49-F238E27FC236}">
                <a16:creationId xmlns:a16="http://schemas.microsoft.com/office/drawing/2014/main" id="{BDA6CDC7-B391-4A7D-93A1-E5953CB00862}"/>
              </a:ext>
            </a:extLst>
          </p:cNvPr>
          <p:cNvSpPr>
            <a:spLocks noGrp="1" noChangeArrowheads="1"/>
          </p:cNvSpPr>
          <p:nvPr>
            <p:ph type="body" idx="1"/>
          </p:nvPr>
        </p:nvSpPr>
        <p:spPr>
          <a:xfrm>
            <a:off x="457200" y="2708275"/>
            <a:ext cx="8229600" cy="3422650"/>
          </a:xfrm>
        </p:spPr>
        <p:txBody>
          <a:bodyPr/>
          <a:lstStyle/>
          <a:p>
            <a:pPr marL="0" indent="0" eaLnBrk="1" hangingPunct="1">
              <a:buFont typeface="Wingdings" panose="05000000000000000000" pitchFamily="2" charset="2"/>
              <a:buNone/>
            </a:pPr>
            <a:r>
              <a:rPr lang="zh-TW" altLang="zh-TW" sz="3400" dirty="0"/>
              <a:t>單一產品的本量利分析</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Footer Placeholder 4">
            <a:extLst>
              <a:ext uri="{FF2B5EF4-FFF2-40B4-BE49-F238E27FC236}">
                <a16:creationId xmlns:a16="http://schemas.microsoft.com/office/drawing/2014/main" id="{B995C4DE-1460-40DF-B6DE-C43DAE65FE22}"/>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5ACF9BDF-6D91-4228-97F0-DC2F2F0E7434}" type="slidenum">
              <a:rPr kumimoji="0" lang="en-US" altLang="zh-TW"/>
              <a:pPr/>
              <a:t>20</a:t>
            </a:fld>
            <a:endParaRPr kumimoji="0" lang="en-US" altLang="zh-TW"/>
          </a:p>
        </p:txBody>
      </p:sp>
      <p:sp>
        <p:nvSpPr>
          <p:cNvPr id="45059" name="Rectangle 4">
            <a:extLst>
              <a:ext uri="{FF2B5EF4-FFF2-40B4-BE49-F238E27FC236}">
                <a16:creationId xmlns:a16="http://schemas.microsoft.com/office/drawing/2014/main" id="{B738018E-89BD-4078-9CCF-57C7D9DC4A1F}"/>
              </a:ext>
            </a:extLst>
          </p:cNvPr>
          <p:cNvSpPr>
            <a:spLocks noGrp="1" noChangeArrowheads="1"/>
          </p:cNvSpPr>
          <p:nvPr>
            <p:ph type="title"/>
          </p:nvPr>
        </p:nvSpPr>
        <p:spPr/>
        <p:txBody>
          <a:bodyPr/>
          <a:lstStyle/>
          <a:p>
            <a:pPr eaLnBrk="1" hangingPunct="1"/>
            <a:r>
              <a:rPr lang="zh-TW" altLang="en-US" dirty="0"/>
              <a:t>總結</a:t>
            </a:r>
            <a:endParaRPr lang="zh-TW" altLang="zh-TW" dirty="0"/>
          </a:p>
        </p:txBody>
      </p:sp>
      <p:sp>
        <p:nvSpPr>
          <p:cNvPr id="45060" name="Rectangle 5">
            <a:extLst>
              <a:ext uri="{FF2B5EF4-FFF2-40B4-BE49-F238E27FC236}">
                <a16:creationId xmlns:a16="http://schemas.microsoft.com/office/drawing/2014/main" id="{874C074D-2923-4E43-B3F2-BD2F0FDAA1D0}"/>
              </a:ext>
            </a:extLst>
          </p:cNvPr>
          <p:cNvSpPr>
            <a:spLocks noGrp="1" noChangeArrowheads="1"/>
          </p:cNvSpPr>
          <p:nvPr>
            <p:ph type="body" idx="1"/>
          </p:nvPr>
        </p:nvSpPr>
        <p:spPr/>
        <p:txBody>
          <a:bodyPr/>
          <a:lstStyle/>
          <a:p>
            <a:pPr eaLnBrk="1" hangingPunct="1"/>
            <a:r>
              <a:rPr lang="zh-TW" altLang="en-US" dirty="0"/>
              <a:t>本量利分</a:t>
            </a:r>
            <a:r>
              <a:rPr lang="zh-TW" altLang="zh-TW" dirty="0"/>
              <a:t>析可</a:t>
            </a:r>
            <a:r>
              <a:rPr lang="zh-TW" altLang="en-US" dirty="0"/>
              <a:t>運用</a:t>
            </a:r>
            <a:r>
              <a:rPr lang="zh-TW" altLang="zh-TW" dirty="0"/>
              <a:t>於單一產品。</a:t>
            </a:r>
          </a:p>
          <a:p>
            <a:pPr eaLnBrk="1" hangingPunct="1"/>
            <a:r>
              <a:rPr lang="zh-TW" altLang="en-US" dirty="0"/>
              <a:t>本量利分</a:t>
            </a:r>
            <a:r>
              <a:rPr lang="zh-TW" altLang="zh-TW" dirty="0"/>
              <a:t>析可</a:t>
            </a:r>
            <a:r>
              <a:rPr lang="zh-TW" altLang="en-US" dirty="0"/>
              <a:t>運用</a:t>
            </a:r>
            <a:r>
              <a:rPr lang="zh-TW" altLang="zh-TW" dirty="0" smtClean="0"/>
              <a:t>於</a:t>
            </a:r>
            <a:r>
              <a:rPr lang="zh-TW" altLang="en-US" dirty="0" smtClean="0"/>
              <a:t>多項</a:t>
            </a:r>
            <a:r>
              <a:rPr lang="zh-TW" altLang="zh-TW" dirty="0" smtClean="0"/>
              <a:t>產品</a:t>
            </a:r>
            <a:r>
              <a:rPr lang="zh-TW" altLang="zh-TW" dirty="0"/>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oter Placeholder 4">
            <a:extLst>
              <a:ext uri="{FF2B5EF4-FFF2-40B4-BE49-F238E27FC236}">
                <a16:creationId xmlns:a16="http://schemas.microsoft.com/office/drawing/2014/main" id="{F687FA70-14D8-4A94-BA13-69249389744B}"/>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66B61AF3-2CC1-4326-8A4E-44E55E4171C1}" type="slidenum">
              <a:rPr kumimoji="0" lang="en-US" altLang="zh-TW"/>
              <a:pPr/>
              <a:t>21</a:t>
            </a:fld>
            <a:endParaRPr kumimoji="0" lang="en-US" altLang="zh-TW"/>
          </a:p>
        </p:txBody>
      </p:sp>
      <p:sp>
        <p:nvSpPr>
          <p:cNvPr id="47107" name="Rectangle 4">
            <a:extLst>
              <a:ext uri="{FF2B5EF4-FFF2-40B4-BE49-F238E27FC236}">
                <a16:creationId xmlns:a16="http://schemas.microsoft.com/office/drawing/2014/main" id="{254369AC-40DA-4FE5-9028-3A8716A1408E}"/>
              </a:ext>
            </a:extLst>
          </p:cNvPr>
          <p:cNvSpPr>
            <a:spLocks noGrp="1" noChangeArrowheads="1"/>
          </p:cNvSpPr>
          <p:nvPr>
            <p:ph type="title"/>
          </p:nvPr>
        </p:nvSpPr>
        <p:spPr/>
        <p:txBody>
          <a:bodyPr/>
          <a:lstStyle/>
          <a:p>
            <a:pPr eaLnBrk="1" hangingPunct="1"/>
            <a:r>
              <a:rPr lang="zh-TW" altLang="en-US" dirty="0"/>
              <a:t>總結</a:t>
            </a:r>
            <a:endParaRPr lang="zh-TW" altLang="zh-TW" dirty="0"/>
          </a:p>
        </p:txBody>
      </p:sp>
      <p:sp>
        <p:nvSpPr>
          <p:cNvPr id="47108" name="Rectangle 5">
            <a:extLst>
              <a:ext uri="{FF2B5EF4-FFF2-40B4-BE49-F238E27FC236}">
                <a16:creationId xmlns:a16="http://schemas.microsoft.com/office/drawing/2014/main" id="{B9E8DF04-77BF-484A-98E1-35B6514C724C}"/>
              </a:ext>
            </a:extLst>
          </p:cNvPr>
          <p:cNvSpPr>
            <a:spLocks noGrp="1" noChangeArrowheads="1"/>
          </p:cNvSpPr>
          <p:nvPr>
            <p:ph type="body" idx="1"/>
          </p:nvPr>
        </p:nvSpPr>
        <p:spPr/>
        <p:txBody>
          <a:bodyPr/>
          <a:lstStyle/>
          <a:p>
            <a:pPr eaLnBrk="1" hangingPunct="1"/>
            <a:r>
              <a:rPr lang="zh-TW" altLang="zh-TW" dirty="0" smtClean="0"/>
              <a:t>損益</a:t>
            </a:r>
            <a:r>
              <a:rPr lang="zh-TW" altLang="en-US" dirty="0" smtClean="0"/>
              <a:t>兩平</a:t>
            </a:r>
            <a:r>
              <a:rPr lang="zh-TW" altLang="zh-TW" dirty="0" smtClean="0"/>
              <a:t>時</a:t>
            </a:r>
            <a:r>
              <a:rPr lang="zh-TW" altLang="zh-TW" dirty="0"/>
              <a:t>，賺取的總</a:t>
            </a:r>
            <a:r>
              <a:rPr lang="zh-TW" altLang="en-US"/>
              <a:t>收益</a:t>
            </a:r>
            <a:r>
              <a:rPr lang="zh-TW" altLang="zh-TW" smtClean="0"/>
              <a:t>等於</a:t>
            </a:r>
            <a:r>
              <a:rPr lang="zh-TW" altLang="en-US" smtClean="0"/>
              <a:t>產</a:t>
            </a:r>
            <a:r>
              <a:rPr lang="zh-TW" altLang="zh-TW" smtClean="0"/>
              <a:t>生</a:t>
            </a:r>
            <a:r>
              <a:rPr lang="zh-TW" altLang="zh-TW" dirty="0"/>
              <a:t>的總成本</a:t>
            </a:r>
            <a:r>
              <a:rPr lang="zh-TW" altLang="zh-TW" dirty="0" smtClean="0"/>
              <a:t>。損益</a:t>
            </a:r>
            <a:r>
              <a:rPr lang="zh-TW" altLang="en-US" dirty="0" smtClean="0"/>
              <a:t>兩平銷售量</a:t>
            </a:r>
            <a:r>
              <a:rPr lang="zh-TW" altLang="zh-TW" dirty="0" smtClean="0"/>
              <a:t>的</a:t>
            </a:r>
            <a:r>
              <a:rPr lang="zh-TW" altLang="zh-TW" dirty="0"/>
              <a:t>計算方法是將總固定成本除</a:t>
            </a:r>
            <a:r>
              <a:rPr lang="zh-TW" altLang="zh-TW" dirty="0" smtClean="0"/>
              <a:t>以</a:t>
            </a:r>
            <a:r>
              <a:rPr lang="zh-TW" altLang="en-US" dirty="0"/>
              <a:t>每</a:t>
            </a:r>
            <a:r>
              <a:rPr lang="zh-TW" altLang="zh-TW" dirty="0" smtClean="0"/>
              <a:t>單位</a:t>
            </a:r>
            <a:r>
              <a:rPr lang="zh-TW" altLang="en-US" dirty="0" smtClean="0"/>
              <a:t>邊際</a:t>
            </a:r>
            <a:r>
              <a:rPr lang="zh-TW" altLang="zh-TW" dirty="0" smtClean="0"/>
              <a:t>貢獻</a:t>
            </a:r>
            <a:r>
              <a:rPr lang="zh-TW" altLang="zh-TW" dirty="0"/>
              <a:t>。</a:t>
            </a:r>
          </a:p>
          <a:p>
            <a:pPr eaLnBrk="1" hangingPunct="1"/>
            <a:r>
              <a:rPr lang="zh-TW" altLang="zh-TW" dirty="0"/>
              <a:t>安全邊際是指在</a:t>
            </a:r>
            <a:r>
              <a:rPr lang="zh-CN" altLang="en-US" dirty="0"/>
              <a:t>虧</a:t>
            </a:r>
            <a:r>
              <a:rPr lang="zh-TW" altLang="zh-TW" dirty="0"/>
              <a:t>損</a:t>
            </a:r>
            <a:r>
              <a:rPr lang="zh-CN" altLang="en-US" dirty="0"/>
              <a:t>之</a:t>
            </a:r>
            <a:r>
              <a:rPr lang="zh-TW" altLang="zh-TW" dirty="0"/>
              <a:t>前可以減少的銷售額。</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Footer Placeholder 4">
            <a:extLst>
              <a:ext uri="{FF2B5EF4-FFF2-40B4-BE49-F238E27FC236}">
                <a16:creationId xmlns:a16="http://schemas.microsoft.com/office/drawing/2014/main" id="{81FAFCEB-4749-4AC8-B161-0ADA1CB95E1A}"/>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32CB05CE-B07F-4696-8C13-BC77FBE2B35D}" type="slidenum">
              <a:rPr kumimoji="0" lang="en-US" altLang="zh-TW"/>
              <a:pPr/>
              <a:t>22</a:t>
            </a:fld>
            <a:endParaRPr kumimoji="0" lang="en-US" altLang="zh-TW"/>
          </a:p>
        </p:txBody>
      </p:sp>
      <p:sp>
        <p:nvSpPr>
          <p:cNvPr id="49155" name="Rectangle 2">
            <a:extLst>
              <a:ext uri="{FF2B5EF4-FFF2-40B4-BE49-F238E27FC236}">
                <a16:creationId xmlns:a16="http://schemas.microsoft.com/office/drawing/2014/main" id="{B359B29D-2EE3-4E50-83A5-D35A110A4FD1}"/>
              </a:ext>
            </a:extLst>
          </p:cNvPr>
          <p:cNvSpPr>
            <a:spLocks noGrp="1" noChangeArrowheads="1"/>
          </p:cNvSpPr>
          <p:nvPr>
            <p:ph type="body" idx="4294967295"/>
          </p:nvPr>
        </p:nvSpPr>
        <p:spPr>
          <a:xfrm>
            <a:off x="457200" y="1538288"/>
            <a:ext cx="8229600" cy="4411662"/>
          </a:xfrm>
        </p:spPr>
        <p:txBody>
          <a:bodyPr/>
          <a:lstStyle/>
          <a:p>
            <a:endParaRPr lang="zh-TW" altLang="en-US" dirty="0"/>
          </a:p>
          <a:p>
            <a:endParaRPr lang="zh-TW" altLang="en-US" dirty="0"/>
          </a:p>
          <a:p>
            <a:endParaRPr lang="zh-TW" altLang="en-US" dirty="0"/>
          </a:p>
          <a:p>
            <a:pPr algn="ctr">
              <a:buFont typeface="Wingdings" panose="05000000000000000000" pitchFamily="2" charset="2"/>
              <a:buNone/>
            </a:pPr>
            <a:r>
              <a:rPr lang="zh-CN" altLang="en-US" sz="4800" b="1" dirty="0"/>
              <a:t>完</a:t>
            </a:r>
            <a:r>
              <a:rPr lang="zh-TW" altLang="zh-TW" sz="4800" b="1" dirty="0"/>
              <a:t>結</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oter Placeholder 4">
            <a:extLst>
              <a:ext uri="{FF2B5EF4-FFF2-40B4-BE49-F238E27FC236}">
                <a16:creationId xmlns:a16="http://schemas.microsoft.com/office/drawing/2014/main" id="{1BDFEEEF-F2ED-4918-BFEA-4B2D1ADCC2CF}"/>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E4FCF2B3-D8D9-4878-955A-45C78DAF2B14}" type="slidenum">
              <a:rPr kumimoji="0" lang="en-US" altLang="zh-TW"/>
              <a:pPr/>
              <a:t>3</a:t>
            </a:fld>
            <a:endParaRPr kumimoji="0" lang="en-US" altLang="zh-TW"/>
          </a:p>
        </p:txBody>
      </p:sp>
      <p:sp>
        <p:nvSpPr>
          <p:cNvPr id="10243" name="Rectangle 13">
            <a:extLst>
              <a:ext uri="{FF2B5EF4-FFF2-40B4-BE49-F238E27FC236}">
                <a16:creationId xmlns:a16="http://schemas.microsoft.com/office/drawing/2014/main" id="{C8CDE179-CB07-4884-BA1E-0EACD6CCA6F1}"/>
              </a:ext>
            </a:extLst>
          </p:cNvPr>
          <p:cNvSpPr>
            <a:spLocks noGrp="1" noChangeArrowheads="1"/>
          </p:cNvSpPr>
          <p:nvPr>
            <p:ph type="title"/>
          </p:nvPr>
        </p:nvSpPr>
        <p:spPr/>
        <p:txBody>
          <a:bodyPr/>
          <a:lstStyle/>
          <a:p>
            <a:pPr eaLnBrk="1" hangingPunct="1"/>
            <a:r>
              <a:rPr lang="zh-CN" altLang="en-US" dirty="0"/>
              <a:t>本量利</a:t>
            </a:r>
            <a:r>
              <a:rPr lang="zh-TW" altLang="zh-TW" dirty="0"/>
              <a:t>分析中常用的術語</a:t>
            </a:r>
          </a:p>
        </p:txBody>
      </p:sp>
      <p:sp>
        <p:nvSpPr>
          <p:cNvPr id="10244" name="Rectangle 14">
            <a:extLst>
              <a:ext uri="{FF2B5EF4-FFF2-40B4-BE49-F238E27FC236}">
                <a16:creationId xmlns:a16="http://schemas.microsoft.com/office/drawing/2014/main" id="{B6412F8E-3DD4-4F12-A11B-E67FDD789E6D}"/>
              </a:ext>
            </a:extLst>
          </p:cNvPr>
          <p:cNvSpPr>
            <a:spLocks noGrp="1" noChangeArrowheads="1"/>
          </p:cNvSpPr>
          <p:nvPr>
            <p:ph type="body" idx="1"/>
          </p:nvPr>
        </p:nvSpPr>
        <p:spPr/>
        <p:txBody>
          <a:bodyPr/>
          <a:lstStyle/>
          <a:p>
            <a:pPr eaLnBrk="1" hangingPunct="1"/>
            <a:r>
              <a:rPr lang="zh-TW" altLang="zh-TW" dirty="0"/>
              <a:t>變動成本</a:t>
            </a:r>
          </a:p>
          <a:p>
            <a:pPr eaLnBrk="1" hangingPunct="1"/>
            <a:r>
              <a:rPr lang="zh-TW" altLang="zh-TW" dirty="0"/>
              <a:t>固定成本</a:t>
            </a:r>
          </a:p>
          <a:p>
            <a:pPr eaLnBrk="1" hangingPunct="1"/>
            <a:r>
              <a:rPr lang="zh-TW" altLang="zh-TW" dirty="0" smtClean="0"/>
              <a:t>銷</a:t>
            </a:r>
            <a:r>
              <a:rPr lang="zh-TW" altLang="en-US" dirty="0" smtClean="0"/>
              <a:t>貨</a:t>
            </a:r>
            <a:r>
              <a:rPr lang="zh-TW" altLang="zh-TW" dirty="0" smtClean="0"/>
              <a:t>/</a:t>
            </a:r>
            <a:r>
              <a:rPr lang="zh-TW" altLang="zh-TW" dirty="0"/>
              <a:t>售價</a:t>
            </a:r>
          </a:p>
          <a:p>
            <a:pPr eaLnBrk="1" hangingPunct="1"/>
            <a:r>
              <a:rPr lang="zh-TW" altLang="en-US" dirty="0" smtClean="0"/>
              <a:t>邊際</a:t>
            </a:r>
            <a:r>
              <a:rPr lang="zh-TW" altLang="zh-TW" dirty="0" smtClean="0"/>
              <a:t>貢獻</a:t>
            </a:r>
            <a:r>
              <a:rPr lang="zh-TW" altLang="zh-TW" dirty="0"/>
              <a:t>/</a:t>
            </a:r>
            <a:r>
              <a:rPr lang="zh-CN" altLang="en-US" dirty="0"/>
              <a:t>每</a:t>
            </a:r>
            <a:r>
              <a:rPr lang="zh-TW" altLang="zh-TW" dirty="0" smtClean="0"/>
              <a:t>單位</a:t>
            </a:r>
            <a:r>
              <a:rPr lang="zh-TW" altLang="en-US" dirty="0" smtClean="0"/>
              <a:t>邊際</a:t>
            </a:r>
            <a:r>
              <a:rPr lang="zh-TW" altLang="zh-TW" dirty="0" smtClean="0"/>
              <a:t>貢獻</a:t>
            </a:r>
            <a:endParaRPr lang="zh-TW" altLang="zh-TW" dirty="0"/>
          </a:p>
          <a:p>
            <a:pPr eaLnBrk="1" hangingPunct="1"/>
            <a:endParaRPr lang="en-US" altLang="zh-TW" dirty="0"/>
          </a:p>
        </p:txBody>
      </p:sp>
      <p:sp>
        <p:nvSpPr>
          <p:cNvPr id="17415" name="Rectangle 11">
            <a:extLst>
              <a:ext uri="{FF2B5EF4-FFF2-40B4-BE49-F238E27FC236}">
                <a16:creationId xmlns:a16="http://schemas.microsoft.com/office/drawing/2014/main" id="{F2DD7F33-D580-459E-837C-84EAC54DFAE8}"/>
              </a:ext>
            </a:extLst>
          </p:cNvPr>
          <p:cNvSpPr>
            <a:spLocks noGrp="1" noChangeArrowheads="1"/>
          </p:cNvSpPr>
          <p:nvPr>
            <p:ph type="body" sz="half" idx="4294967295"/>
          </p:nvPr>
        </p:nvSpPr>
        <p:spPr>
          <a:xfrm>
            <a:off x="5105400" y="1719263"/>
            <a:ext cx="4038600" cy="4411662"/>
          </a:xfrm>
        </p:spPr>
        <p:txBody>
          <a:bodyPr/>
          <a:lstStyle/>
          <a:p>
            <a:pPr eaLnBrk="1" hangingPunct="1">
              <a:defRPr/>
            </a:pPr>
            <a:r>
              <a:rPr lang="zh-TW" altLang="zh-TW" dirty="0"/>
              <a:t>淨利</a:t>
            </a:r>
          </a:p>
          <a:p>
            <a:pPr eaLnBrk="1" hangingPunct="1">
              <a:defRPr/>
            </a:pPr>
            <a:r>
              <a:rPr lang="zh-TW" altLang="zh-TW" dirty="0" smtClean="0"/>
              <a:t>損益</a:t>
            </a:r>
            <a:r>
              <a:rPr lang="zh-TW" altLang="en-US" dirty="0" smtClean="0"/>
              <a:t>兩</a:t>
            </a:r>
            <a:r>
              <a:rPr lang="zh-TW" altLang="zh-TW" dirty="0" smtClean="0"/>
              <a:t>平點</a:t>
            </a:r>
            <a:endParaRPr lang="zh-TW" altLang="zh-TW" dirty="0"/>
          </a:p>
          <a:p>
            <a:pPr eaLnBrk="1" hangingPunct="1">
              <a:defRPr/>
            </a:pPr>
            <a:r>
              <a:rPr lang="zh-TW" altLang="zh-TW" dirty="0"/>
              <a:t>安全</a:t>
            </a:r>
            <a:r>
              <a:rPr lang="zh-TW" altLang="zh-TW" dirty="0" smtClean="0"/>
              <a:t>邊際</a:t>
            </a:r>
            <a:endParaRPr lang="zh-TW" altLang="zh-TW" dirty="0"/>
          </a:p>
          <a:p>
            <a:pPr marL="0" indent="0" eaLnBrk="1" hangingPunct="1">
              <a:buFont typeface="Wingdings" panose="05000000000000000000" pitchFamily="2" charset="2"/>
              <a:buNone/>
              <a:defRPr/>
            </a:pPr>
            <a:endParaRPr lang="en-US" altLang="zh-TW" sz="2800" dirty="0"/>
          </a:p>
        </p:txBody>
      </p:sp>
      <p:pic>
        <p:nvPicPr>
          <p:cNvPr id="10246" name="Picture 10" descr="R-Money">
            <a:extLst>
              <a:ext uri="{FF2B5EF4-FFF2-40B4-BE49-F238E27FC236}">
                <a16:creationId xmlns:a16="http://schemas.microsoft.com/office/drawing/2014/main" id="{A8ED820F-5C43-49E1-8059-EE1B27AF54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050" y="4059238"/>
            <a:ext cx="315118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Footer Placeholder 4">
            <a:extLst>
              <a:ext uri="{FF2B5EF4-FFF2-40B4-BE49-F238E27FC236}">
                <a16:creationId xmlns:a16="http://schemas.microsoft.com/office/drawing/2014/main" id="{8B50F9D1-F658-4F1B-8C7B-D65F06EBBEE2}"/>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9A2BD90C-B9FE-49C5-80B5-767EA3F519D9}" type="slidenum">
              <a:rPr kumimoji="0" lang="en-US" altLang="zh-TW"/>
              <a:pPr/>
              <a:t>4</a:t>
            </a:fld>
            <a:endParaRPr kumimoji="0" lang="en-US" altLang="zh-TW"/>
          </a:p>
        </p:txBody>
      </p:sp>
      <p:sp>
        <p:nvSpPr>
          <p:cNvPr id="950276" name="Rectangle 4">
            <a:extLst>
              <a:ext uri="{FF2B5EF4-FFF2-40B4-BE49-F238E27FC236}">
                <a16:creationId xmlns:a16="http://schemas.microsoft.com/office/drawing/2014/main" id="{77264BE0-D35D-460C-815E-39C0CA7607EB}"/>
              </a:ext>
            </a:extLst>
          </p:cNvPr>
          <p:cNvSpPr>
            <a:spLocks noGrp="1" noChangeArrowheads="1"/>
          </p:cNvSpPr>
          <p:nvPr>
            <p:ph type="title"/>
          </p:nvPr>
        </p:nvSpPr>
        <p:spPr/>
        <p:txBody>
          <a:bodyPr/>
          <a:lstStyle/>
          <a:p>
            <a:pPr eaLnBrk="1" hangingPunct="1"/>
            <a:r>
              <a:rPr lang="zh-TW" altLang="zh-TW"/>
              <a:t>基本假設</a:t>
            </a:r>
          </a:p>
        </p:txBody>
      </p:sp>
      <p:sp>
        <p:nvSpPr>
          <p:cNvPr id="950277" name="Rectangle 5">
            <a:extLst>
              <a:ext uri="{FF2B5EF4-FFF2-40B4-BE49-F238E27FC236}">
                <a16:creationId xmlns:a16="http://schemas.microsoft.com/office/drawing/2014/main" id="{6DA40D76-B3A1-4159-BF5C-C4E656BE2925}"/>
              </a:ext>
            </a:extLst>
          </p:cNvPr>
          <p:cNvSpPr>
            <a:spLocks noGrp="1" noChangeArrowheads="1"/>
          </p:cNvSpPr>
          <p:nvPr>
            <p:ph type="body" idx="1"/>
          </p:nvPr>
        </p:nvSpPr>
        <p:spPr/>
        <p:txBody>
          <a:bodyPr/>
          <a:lstStyle/>
          <a:p>
            <a:pPr marL="609600" indent="-609600" eaLnBrk="1" hangingPunct="1">
              <a:lnSpc>
                <a:spcPct val="90000"/>
              </a:lnSpc>
            </a:pPr>
            <a:r>
              <a:rPr lang="zh-TW" altLang="zh-TW" dirty="0"/>
              <a:t>在相關</a:t>
            </a:r>
            <a:r>
              <a:rPr lang="zh-CN" altLang="en-US" dirty="0"/>
              <a:t>產</a:t>
            </a:r>
            <a:r>
              <a:rPr lang="zh-TW" altLang="zh-TW" dirty="0"/>
              <a:t>量範圍</a:t>
            </a:r>
            <a:r>
              <a:rPr lang="zh-CN" altLang="en-US" dirty="0"/>
              <a:t>及</a:t>
            </a:r>
            <a:r>
              <a:rPr lang="zh-TW" altLang="zh-TW" dirty="0"/>
              <a:t>短期內</a:t>
            </a:r>
          </a:p>
          <a:p>
            <a:pPr marL="609600" indent="-609600" eaLnBrk="1" hangingPunct="1">
              <a:lnSpc>
                <a:spcPct val="90000"/>
              </a:lnSpc>
            </a:pPr>
            <a:endParaRPr lang="en-US" altLang="zh-TW" dirty="0"/>
          </a:p>
          <a:p>
            <a:pPr marL="877888" lvl="1" indent="-533400" eaLnBrk="1" hangingPunct="1">
              <a:lnSpc>
                <a:spcPct val="90000"/>
              </a:lnSpc>
              <a:buSzTx/>
              <a:buFont typeface="Wingdings" panose="05000000000000000000" pitchFamily="2" charset="2"/>
              <a:buAutoNum type="arabicPeriod"/>
            </a:pPr>
            <a:r>
              <a:rPr lang="zh-TW" altLang="zh-TW" dirty="0"/>
              <a:t>成本可以分為變動成本和固定成本。</a:t>
            </a:r>
          </a:p>
          <a:p>
            <a:pPr marL="877888" lvl="1" indent="-533400" eaLnBrk="1" hangingPunct="1">
              <a:lnSpc>
                <a:spcPct val="90000"/>
              </a:lnSpc>
              <a:buSzTx/>
              <a:buFont typeface="Wingdings" panose="05000000000000000000" pitchFamily="2" charset="2"/>
              <a:buAutoNum type="arabicPeriod"/>
            </a:pPr>
            <a:r>
              <a:rPr lang="zh-TW" altLang="zh-TW" dirty="0" smtClean="0"/>
              <a:t>售價和</a:t>
            </a:r>
            <a:r>
              <a:rPr lang="zh-TW" altLang="zh-TW" dirty="0"/>
              <a:t>單位變動成本在整個範圍內保持不變。</a:t>
            </a:r>
          </a:p>
          <a:p>
            <a:pPr marL="877888" lvl="1" indent="-533400" eaLnBrk="1" hangingPunct="1">
              <a:lnSpc>
                <a:spcPct val="90000"/>
              </a:lnSpc>
              <a:buSzTx/>
              <a:buFont typeface="Wingdings" panose="05000000000000000000" pitchFamily="2" charset="2"/>
              <a:buAutoNum type="arabicPeriod"/>
            </a:pPr>
            <a:r>
              <a:rPr lang="zh-TW" altLang="en-US" dirty="0"/>
              <a:t>固定成本是指定時期內總額保持不變的</a:t>
            </a:r>
            <a:r>
              <a:rPr lang="zh-TW" altLang="en-US" dirty="0" smtClean="0"/>
              <a:t>成本</a:t>
            </a:r>
            <a:r>
              <a:rPr lang="zh-TW" altLang="zh-TW" dirty="0" smtClean="0"/>
              <a:t>。</a:t>
            </a:r>
            <a:endParaRPr lang="zh-TW" altLang="zh-TW" dirty="0"/>
          </a:p>
          <a:p>
            <a:pPr marL="877888" lvl="1" indent="-533400" eaLnBrk="1" hangingPunct="1">
              <a:lnSpc>
                <a:spcPct val="90000"/>
              </a:lnSpc>
            </a:pPr>
            <a:endParaRPr lang="en-US" altLang="zh-TW"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950276"/>
                                        </p:tgtEl>
                                        <p:attrNameLst>
                                          <p:attrName>style.visibility</p:attrName>
                                        </p:attrNameLst>
                                      </p:cBhvr>
                                      <p:to>
                                        <p:strVal val="visible"/>
                                      </p:to>
                                    </p:set>
                                    <p:anim calcmode="lin" valueType="num">
                                      <p:cBhvr>
                                        <p:cTn id="7" dur="500" fill="hold"/>
                                        <p:tgtEl>
                                          <p:spTgt spid="950276"/>
                                        </p:tgtEl>
                                        <p:attrNameLst>
                                          <p:attrName>ppt_w</p:attrName>
                                        </p:attrNameLst>
                                      </p:cBhvr>
                                      <p:tavLst>
                                        <p:tav tm="0">
                                          <p:val>
                                            <p:fltVal val="0"/>
                                          </p:val>
                                        </p:tav>
                                        <p:tav tm="100000">
                                          <p:val>
                                            <p:strVal val="#ppt_w"/>
                                          </p:val>
                                        </p:tav>
                                      </p:tavLst>
                                    </p:anim>
                                    <p:anim calcmode="lin" valueType="num">
                                      <p:cBhvr>
                                        <p:cTn id="8" dur="500" fill="hold"/>
                                        <p:tgtEl>
                                          <p:spTgt spid="950276"/>
                                        </p:tgtEl>
                                        <p:attrNameLst>
                                          <p:attrName>ppt_h</p:attrName>
                                        </p:attrNameLst>
                                      </p:cBhvr>
                                      <p:tavLst>
                                        <p:tav tm="0">
                                          <p:val>
                                            <p:fltVal val="0"/>
                                          </p:val>
                                        </p:tav>
                                        <p:tav tm="100000">
                                          <p:val>
                                            <p:strVal val="#ppt_h"/>
                                          </p:val>
                                        </p:tav>
                                      </p:tavLst>
                                    </p:anim>
                                    <p:animEffect transition="in" filter="fade">
                                      <p:cBhvr>
                                        <p:cTn id="9" dur="500"/>
                                        <p:tgtEl>
                                          <p:spTgt spid="950276"/>
                                        </p:tgtEl>
                                      </p:cBhvr>
                                    </p:animEffect>
                                  </p:childTnLst>
                                </p:cTn>
                              </p:par>
                            </p:childTnLst>
                          </p:cTn>
                        </p:par>
                        <p:par>
                          <p:cTn id="10" fill="hold" nodeType="afterGroup">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950277">
                                            <p:txEl>
                                              <p:pRg st="0" end="0"/>
                                            </p:txEl>
                                          </p:spTgt>
                                        </p:tgtEl>
                                        <p:attrNameLst>
                                          <p:attrName>style.visibility</p:attrName>
                                        </p:attrNameLst>
                                      </p:cBhvr>
                                      <p:to>
                                        <p:strVal val="visible"/>
                                      </p:to>
                                    </p:set>
                                    <p:animEffect transition="in" filter="fade">
                                      <p:cBhvr>
                                        <p:cTn id="13" dur="1000">
                                          <p:stCondLst>
                                            <p:cond delay="0"/>
                                          </p:stCondLst>
                                        </p:cTn>
                                        <p:tgtEl>
                                          <p:spTgt spid="950277">
                                            <p:txEl>
                                              <p:pRg st="0" end="0"/>
                                            </p:txEl>
                                          </p:spTgt>
                                        </p:tgtEl>
                                      </p:cBhvr>
                                    </p:animEffect>
                                  </p:childTnLst>
                                </p:cTn>
                              </p:par>
                            </p:childTnLst>
                          </p:cTn>
                        </p:par>
                        <p:par>
                          <p:cTn id="14" fill="hold" nodeType="afterGroup">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950277">
                                            <p:txEl>
                                              <p:pRg st="2" end="2"/>
                                            </p:txEl>
                                          </p:spTgt>
                                        </p:tgtEl>
                                        <p:attrNameLst>
                                          <p:attrName>style.visibility</p:attrName>
                                        </p:attrNameLst>
                                      </p:cBhvr>
                                      <p:to>
                                        <p:strVal val="visible"/>
                                      </p:to>
                                    </p:set>
                                    <p:animEffect transition="in" filter="fade">
                                      <p:cBhvr>
                                        <p:cTn id="17" dur="1000">
                                          <p:stCondLst>
                                            <p:cond delay="0"/>
                                          </p:stCondLst>
                                        </p:cTn>
                                        <p:tgtEl>
                                          <p:spTgt spid="950277">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50277">
                                            <p:txEl>
                                              <p:pRg st="3" end="3"/>
                                            </p:txEl>
                                          </p:spTgt>
                                        </p:tgtEl>
                                        <p:attrNameLst>
                                          <p:attrName>style.visibility</p:attrName>
                                        </p:attrNameLst>
                                      </p:cBhvr>
                                      <p:to>
                                        <p:strVal val="visible"/>
                                      </p:to>
                                    </p:set>
                                    <p:animEffect transition="in" filter="fade">
                                      <p:cBhvr>
                                        <p:cTn id="20" dur="1000">
                                          <p:stCondLst>
                                            <p:cond delay="0"/>
                                          </p:stCondLst>
                                        </p:cTn>
                                        <p:tgtEl>
                                          <p:spTgt spid="950277">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50277">
                                            <p:txEl>
                                              <p:pRg st="4" end="4"/>
                                            </p:txEl>
                                          </p:spTgt>
                                        </p:tgtEl>
                                        <p:attrNameLst>
                                          <p:attrName>style.visibility</p:attrName>
                                        </p:attrNameLst>
                                      </p:cBhvr>
                                      <p:to>
                                        <p:strVal val="visible"/>
                                      </p:to>
                                    </p:set>
                                    <p:animEffect transition="in" filter="fade">
                                      <p:cBhvr>
                                        <p:cTn id="23" dur="1000">
                                          <p:stCondLst>
                                            <p:cond delay="0"/>
                                          </p:stCondLst>
                                        </p:cTn>
                                        <p:tgtEl>
                                          <p:spTgt spid="95027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0276" grpId="0"/>
      <p:bldP spid="95027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ooter Placeholder 4">
            <a:extLst>
              <a:ext uri="{FF2B5EF4-FFF2-40B4-BE49-F238E27FC236}">
                <a16:creationId xmlns:a16="http://schemas.microsoft.com/office/drawing/2014/main" id="{B06C6FED-B061-4D54-9684-6FB5AA843DFC}"/>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8F7AC41E-774B-40BB-B78A-921A22A89E80}" type="slidenum">
              <a:rPr kumimoji="0" lang="en-US" altLang="zh-TW"/>
              <a:pPr/>
              <a:t>5</a:t>
            </a:fld>
            <a:endParaRPr kumimoji="0" lang="en-US" altLang="zh-TW"/>
          </a:p>
        </p:txBody>
      </p:sp>
      <p:sp>
        <p:nvSpPr>
          <p:cNvPr id="14339" name="Rectangle 14">
            <a:extLst>
              <a:ext uri="{FF2B5EF4-FFF2-40B4-BE49-F238E27FC236}">
                <a16:creationId xmlns:a16="http://schemas.microsoft.com/office/drawing/2014/main" id="{96DD01AC-FAD6-4D96-B9F4-86558B37AB1B}"/>
              </a:ext>
            </a:extLst>
          </p:cNvPr>
          <p:cNvSpPr>
            <a:spLocks noGrp="1" noChangeArrowheads="1"/>
          </p:cNvSpPr>
          <p:nvPr>
            <p:ph type="title"/>
          </p:nvPr>
        </p:nvSpPr>
        <p:spPr/>
        <p:txBody>
          <a:bodyPr/>
          <a:lstStyle/>
          <a:p>
            <a:pPr eaLnBrk="1" hangingPunct="1"/>
            <a:r>
              <a:rPr lang="zh-TW" altLang="zh-TW" dirty="0" smtClean="0"/>
              <a:t>損益</a:t>
            </a:r>
            <a:r>
              <a:rPr lang="zh-TW" altLang="en-US" dirty="0" smtClean="0"/>
              <a:t>兩平</a:t>
            </a:r>
            <a:r>
              <a:rPr lang="zh-TW" altLang="zh-TW" dirty="0" smtClean="0"/>
              <a:t>點</a:t>
            </a:r>
            <a:endParaRPr lang="zh-TW" altLang="zh-TW" dirty="0"/>
          </a:p>
        </p:txBody>
      </p:sp>
      <p:sp>
        <p:nvSpPr>
          <p:cNvPr id="14340" name="Rectangle 15">
            <a:extLst>
              <a:ext uri="{FF2B5EF4-FFF2-40B4-BE49-F238E27FC236}">
                <a16:creationId xmlns:a16="http://schemas.microsoft.com/office/drawing/2014/main" id="{8B90447B-E8F6-430F-9D3C-F1DDB4D014F5}"/>
              </a:ext>
            </a:extLst>
          </p:cNvPr>
          <p:cNvSpPr>
            <a:spLocks noGrp="1" noChangeArrowheads="1"/>
          </p:cNvSpPr>
          <p:nvPr>
            <p:ph type="body" idx="1"/>
          </p:nvPr>
        </p:nvSpPr>
        <p:spPr/>
        <p:txBody>
          <a:bodyPr/>
          <a:lstStyle/>
          <a:p>
            <a:pPr eaLnBrk="1" hangingPunct="1"/>
            <a:r>
              <a:rPr lang="zh-TW" altLang="zh-TW" dirty="0"/>
              <a:t>在</a:t>
            </a:r>
            <a:r>
              <a:rPr lang="zh-TW" altLang="zh-TW" dirty="0" smtClean="0"/>
              <a:t>損益</a:t>
            </a:r>
            <a:r>
              <a:rPr lang="zh-TW" altLang="en-US" dirty="0" smtClean="0"/>
              <a:t>兩平</a:t>
            </a:r>
            <a:r>
              <a:rPr lang="zh-TW" altLang="zh-TW" dirty="0" smtClean="0"/>
              <a:t>點，</a:t>
            </a:r>
            <a:r>
              <a:rPr lang="zh-TW" altLang="en-US" dirty="0" smtClean="0"/>
              <a:t>公司</a:t>
            </a:r>
            <a:r>
              <a:rPr lang="zh-TW" altLang="zh-TW" dirty="0" smtClean="0"/>
              <a:t>沒有</a:t>
            </a:r>
            <a:r>
              <a:rPr lang="zh-TW" altLang="zh-TW" dirty="0"/>
              <a:t>利潤或虧損。</a:t>
            </a:r>
          </a:p>
          <a:p>
            <a:pPr lvl="1" eaLnBrk="1" hangingPunct="1">
              <a:buFont typeface="Wingdings" panose="05000000000000000000" pitchFamily="2" charset="2"/>
              <a:buNone/>
            </a:pPr>
            <a:r>
              <a:rPr lang="zh-TW" altLang="zh-TW" dirty="0"/>
              <a:t>  </a:t>
            </a:r>
          </a:p>
          <a:p>
            <a:pPr eaLnBrk="1" hangingPunct="1"/>
            <a:r>
              <a:rPr lang="zh-TW" altLang="zh-TW" dirty="0"/>
              <a:t>在</a:t>
            </a:r>
            <a:r>
              <a:rPr lang="zh-TW" altLang="zh-TW" dirty="0" smtClean="0"/>
              <a:t>損益</a:t>
            </a:r>
            <a:r>
              <a:rPr lang="zh-TW" altLang="en-US" dirty="0" smtClean="0"/>
              <a:t>兩平</a:t>
            </a:r>
            <a:r>
              <a:rPr lang="zh-TW" altLang="zh-TW" dirty="0" smtClean="0"/>
              <a:t>點</a:t>
            </a:r>
            <a:r>
              <a:rPr lang="zh-TW" altLang="zh-TW" dirty="0"/>
              <a:t>，</a:t>
            </a:r>
          </a:p>
          <a:p>
            <a:pPr lvl="1" eaLnBrk="1" hangingPunct="1"/>
            <a:r>
              <a:rPr lang="zh-TW" altLang="zh-TW" dirty="0"/>
              <a:t>總</a:t>
            </a:r>
            <a:r>
              <a:rPr lang="zh-TW" altLang="en-US" dirty="0"/>
              <a:t>收益 </a:t>
            </a:r>
            <a:r>
              <a:rPr lang="zh-TW" altLang="zh-TW" dirty="0"/>
              <a:t>=</a:t>
            </a:r>
            <a:r>
              <a:rPr lang="en-US" altLang="zh-TW" dirty="0"/>
              <a:t> </a:t>
            </a:r>
            <a:r>
              <a:rPr lang="zh-TW" altLang="zh-TW" dirty="0"/>
              <a:t>總成本</a:t>
            </a:r>
          </a:p>
          <a:p>
            <a:pPr lvl="1" eaLnBrk="1" hangingPunct="1"/>
            <a:r>
              <a:rPr lang="zh-TW" altLang="en-US" dirty="0" smtClean="0"/>
              <a:t>邊際</a:t>
            </a:r>
            <a:r>
              <a:rPr lang="zh-TW" altLang="zh-TW" dirty="0" smtClean="0"/>
              <a:t>貢獻</a:t>
            </a:r>
            <a:r>
              <a:rPr lang="en-US" altLang="zh-TW" dirty="0" smtClean="0"/>
              <a:t> </a:t>
            </a:r>
            <a:r>
              <a:rPr lang="zh-TW" altLang="zh-TW" dirty="0"/>
              <a:t>=</a:t>
            </a:r>
            <a:r>
              <a:rPr lang="en-US" altLang="zh-TW" dirty="0"/>
              <a:t> </a:t>
            </a:r>
            <a:r>
              <a:rPr lang="zh-TW" altLang="zh-TW" dirty="0"/>
              <a:t>固定成本</a:t>
            </a:r>
          </a:p>
          <a:p>
            <a:pPr eaLnBrk="1" hangingPunct="1"/>
            <a:endParaRPr lang="en-US" altLang="zh-TW" dirty="0"/>
          </a:p>
        </p:txBody>
      </p:sp>
      <p:pic>
        <p:nvPicPr>
          <p:cNvPr id="14341" name="Picture 9" descr="AE-Scales(Tian-Cheng)">
            <a:extLst>
              <a:ext uri="{FF2B5EF4-FFF2-40B4-BE49-F238E27FC236}">
                <a16:creationId xmlns:a16="http://schemas.microsoft.com/office/drawing/2014/main" id="{547CC9C5-48AD-4D74-BE94-E6BC09EF2A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2838" y="3429000"/>
            <a:ext cx="234315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ooter Placeholder 4">
            <a:extLst>
              <a:ext uri="{FF2B5EF4-FFF2-40B4-BE49-F238E27FC236}">
                <a16:creationId xmlns:a16="http://schemas.microsoft.com/office/drawing/2014/main" id="{116278DA-ACEC-4AC4-BADB-3699E7374C2C}"/>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AEEE2483-8F5D-42F9-9FBF-0A8D5BF413E8}" type="slidenum">
              <a:rPr kumimoji="0" lang="en-US" altLang="zh-TW"/>
              <a:pPr/>
              <a:t>6</a:t>
            </a:fld>
            <a:endParaRPr kumimoji="0" lang="en-US" altLang="zh-TW"/>
          </a:p>
        </p:txBody>
      </p:sp>
      <p:sp>
        <p:nvSpPr>
          <p:cNvPr id="16387" name="Rectangle 5">
            <a:extLst>
              <a:ext uri="{FF2B5EF4-FFF2-40B4-BE49-F238E27FC236}">
                <a16:creationId xmlns:a16="http://schemas.microsoft.com/office/drawing/2014/main" id="{961AB1EC-D618-48A9-B348-074B0FFC65A7}"/>
              </a:ext>
            </a:extLst>
          </p:cNvPr>
          <p:cNvSpPr>
            <a:spLocks noGrp="1" noChangeArrowheads="1"/>
          </p:cNvSpPr>
          <p:nvPr>
            <p:ph type="title"/>
          </p:nvPr>
        </p:nvSpPr>
        <p:spPr/>
        <p:txBody>
          <a:bodyPr/>
          <a:lstStyle/>
          <a:p>
            <a:pPr eaLnBrk="1" hangingPunct="1"/>
            <a:r>
              <a:rPr lang="zh-TW" altLang="en-US" dirty="0"/>
              <a:t>活</a:t>
            </a:r>
            <a:r>
              <a:rPr lang="zh-TW" altLang="en-US"/>
              <a:t>動一 </a:t>
            </a:r>
            <a:r>
              <a:rPr lang="zh-TW" altLang="zh-TW"/>
              <a:t>– </a:t>
            </a:r>
            <a:r>
              <a:rPr lang="zh-TW" altLang="en-US"/>
              <a:t>個</a:t>
            </a:r>
            <a:r>
              <a:rPr lang="zh-TW" altLang="en-US" dirty="0"/>
              <a:t>案</a:t>
            </a:r>
            <a:r>
              <a:rPr lang="zh-TW" altLang="zh-TW"/>
              <a:t>研究 1</a:t>
            </a:r>
            <a:r>
              <a:rPr lang="en-US" altLang="zh-TW" dirty="0"/>
              <a:t/>
            </a:r>
            <a:br>
              <a:rPr lang="en-US" altLang="zh-TW" dirty="0"/>
            </a:br>
            <a:r>
              <a:rPr lang="zh-TW" altLang="zh-TW" sz="2400" dirty="0"/>
              <a:t>單一產品的</a:t>
            </a:r>
            <a:r>
              <a:rPr lang="zh-CN" altLang="en-US" sz="2400" dirty="0"/>
              <a:t>本量利</a:t>
            </a:r>
            <a:r>
              <a:rPr lang="zh-TW" altLang="zh-TW" sz="2400" dirty="0"/>
              <a:t>分析</a:t>
            </a:r>
          </a:p>
        </p:txBody>
      </p:sp>
      <p:sp>
        <p:nvSpPr>
          <p:cNvPr id="16388" name="Rectangle 6">
            <a:extLst>
              <a:ext uri="{FF2B5EF4-FFF2-40B4-BE49-F238E27FC236}">
                <a16:creationId xmlns:a16="http://schemas.microsoft.com/office/drawing/2014/main" id="{CB97BC8D-527D-48A6-9ED4-8A82C7F8F5DF}"/>
              </a:ext>
            </a:extLst>
          </p:cNvPr>
          <p:cNvSpPr>
            <a:spLocks noGrp="1" noChangeArrowheads="1"/>
          </p:cNvSpPr>
          <p:nvPr>
            <p:ph type="body" idx="1"/>
          </p:nvPr>
        </p:nvSpPr>
        <p:spPr/>
        <p:txBody>
          <a:bodyPr/>
          <a:lstStyle/>
          <a:p>
            <a:pPr eaLnBrk="1" hangingPunct="1"/>
            <a:r>
              <a:rPr lang="zh-TW" altLang="zh-TW" dirty="0"/>
              <a:t>你的朋友艾</a:t>
            </a:r>
            <a:r>
              <a:rPr lang="zh-CN" altLang="en-US" dirty="0"/>
              <a:t>力</a:t>
            </a:r>
            <a:r>
              <a:rPr lang="zh-TW" altLang="zh-TW" dirty="0"/>
              <a:t>經營一家蛋糕店。</a:t>
            </a:r>
          </a:p>
          <a:p>
            <a:pPr eaLnBrk="1" hangingPunct="1"/>
            <a:r>
              <a:rPr lang="zh-TW" altLang="en-US" dirty="0"/>
              <a:t>艾力不願承擔風險，他擔心業務會錄得虧損。他希望知道銷量下跌會對業務構成多大的風險</a:t>
            </a:r>
            <a:r>
              <a:rPr lang="zh-TW" altLang="en-US" dirty="0" smtClean="0"/>
              <a:t>。</a:t>
            </a:r>
            <a:endParaRPr lang="zh-TW" altLang="zh-TW" dirty="0"/>
          </a:p>
          <a:p>
            <a:pPr eaLnBrk="1" hangingPunct="1"/>
            <a:r>
              <a:rPr lang="zh-TW" altLang="zh-TW" dirty="0"/>
              <a:t>閱讀</a:t>
            </a:r>
            <a:r>
              <a:rPr lang="zh-TW" altLang="en-US" dirty="0"/>
              <a:t>個案</a:t>
            </a:r>
            <a:r>
              <a:rPr lang="zh-TW" altLang="zh-TW" dirty="0"/>
              <a:t>並回答學生</a:t>
            </a:r>
            <a:r>
              <a:rPr lang="zh-CN" altLang="en-US" dirty="0"/>
              <a:t>工</a:t>
            </a:r>
            <a:r>
              <a:rPr lang="zh-TW" altLang="en-US" dirty="0"/>
              <a:t>作紙第</a:t>
            </a:r>
            <a:r>
              <a:rPr lang="en-US" altLang="zh-TW" dirty="0"/>
              <a:t>1-2</a:t>
            </a:r>
            <a:r>
              <a:rPr lang="zh-TW" altLang="en-US" dirty="0"/>
              <a:t>頁</a:t>
            </a:r>
            <a:r>
              <a:rPr lang="zh-TW" altLang="zh-TW" dirty="0"/>
              <a:t>的問題。</a:t>
            </a:r>
          </a:p>
        </p:txBody>
      </p:sp>
      <p:pic>
        <p:nvPicPr>
          <p:cNvPr id="16389" name="Picture 9" descr="Acc_69">
            <a:extLst>
              <a:ext uri="{FF2B5EF4-FFF2-40B4-BE49-F238E27FC236}">
                <a16:creationId xmlns:a16="http://schemas.microsoft.com/office/drawing/2014/main" id="{A0F52EAF-E955-4EC5-BF94-67E396580F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6088" y="5146675"/>
            <a:ext cx="1890712"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oter Placeholder 4">
            <a:extLst>
              <a:ext uri="{FF2B5EF4-FFF2-40B4-BE49-F238E27FC236}">
                <a16:creationId xmlns:a16="http://schemas.microsoft.com/office/drawing/2014/main" id="{FEDC3F75-B75A-495F-90CE-F71C71D89585}"/>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C414FD77-644F-4A75-8F66-01576C3A76E5}" type="slidenum">
              <a:rPr kumimoji="0" lang="en-US" altLang="zh-TW"/>
              <a:pPr/>
              <a:t>7</a:t>
            </a:fld>
            <a:endParaRPr kumimoji="0" lang="en-US" altLang="zh-TW"/>
          </a:p>
        </p:txBody>
      </p:sp>
      <p:sp>
        <p:nvSpPr>
          <p:cNvPr id="18435" name="Rectangle 5">
            <a:extLst>
              <a:ext uri="{FF2B5EF4-FFF2-40B4-BE49-F238E27FC236}">
                <a16:creationId xmlns:a16="http://schemas.microsoft.com/office/drawing/2014/main" id="{CAE26C2B-388F-4130-8FC5-EE9A150FF7A8}"/>
              </a:ext>
            </a:extLst>
          </p:cNvPr>
          <p:cNvSpPr>
            <a:spLocks noGrp="1" noChangeArrowheads="1"/>
          </p:cNvSpPr>
          <p:nvPr>
            <p:ph type="title"/>
          </p:nvPr>
        </p:nvSpPr>
        <p:spPr/>
        <p:txBody>
          <a:bodyPr/>
          <a:lstStyle/>
          <a:p>
            <a:pPr eaLnBrk="1" hangingPunct="1"/>
            <a:r>
              <a:rPr lang="zh-TW" altLang="en-US" dirty="0"/>
              <a:t>活動一</a:t>
            </a:r>
            <a:r>
              <a:rPr lang="zh-TW" altLang="zh-TW" dirty="0"/>
              <a:t>答案</a:t>
            </a:r>
            <a:endParaRPr lang="en-US" altLang="zh-TW" sz="2400" dirty="0"/>
          </a:p>
        </p:txBody>
      </p:sp>
      <p:sp>
        <p:nvSpPr>
          <p:cNvPr id="18436" name="Rectangle 6">
            <a:extLst>
              <a:ext uri="{FF2B5EF4-FFF2-40B4-BE49-F238E27FC236}">
                <a16:creationId xmlns:a16="http://schemas.microsoft.com/office/drawing/2014/main" id="{083C9D9F-DC80-42E7-A661-2BD05782C8F5}"/>
              </a:ext>
            </a:extLst>
          </p:cNvPr>
          <p:cNvSpPr>
            <a:spLocks noGrp="1" noChangeArrowheads="1"/>
          </p:cNvSpPr>
          <p:nvPr>
            <p:ph type="body" idx="1"/>
          </p:nvPr>
        </p:nvSpPr>
        <p:spPr/>
        <p:txBody>
          <a:bodyPr/>
          <a:lstStyle/>
          <a:p>
            <a:pPr marL="0" indent="0" eaLnBrk="1" hangingPunct="1">
              <a:buFont typeface="Wingdings" panose="05000000000000000000" pitchFamily="2" charset="2"/>
              <a:buNone/>
            </a:pPr>
            <a:r>
              <a:rPr lang="zh-TW" altLang="zh-TW" dirty="0"/>
              <a:t>Q1) 每</a:t>
            </a:r>
            <a:r>
              <a:rPr lang="zh-TW" altLang="zh-TW" dirty="0" smtClean="0"/>
              <a:t>單位</a:t>
            </a:r>
            <a:r>
              <a:rPr lang="zh-TW" altLang="en-US" dirty="0" smtClean="0"/>
              <a:t>邊際</a:t>
            </a:r>
            <a:r>
              <a:rPr lang="zh-TW" altLang="zh-TW" dirty="0" smtClean="0"/>
              <a:t>貢獻 </a:t>
            </a:r>
            <a:r>
              <a:rPr lang="zh-TW" altLang="zh-TW" dirty="0"/>
              <a:t>= </a:t>
            </a:r>
            <a:r>
              <a:rPr lang="en-US" altLang="zh-TW" dirty="0" smtClean="0"/>
              <a:t>$</a:t>
            </a:r>
            <a:r>
              <a:rPr lang="zh-TW" altLang="zh-TW" dirty="0" smtClean="0"/>
              <a:t>10 </a:t>
            </a:r>
            <a:r>
              <a:rPr lang="zh-TW" altLang="zh-TW" dirty="0"/>
              <a:t>- </a:t>
            </a:r>
            <a:r>
              <a:rPr lang="en-US" altLang="zh-TW" dirty="0" smtClean="0"/>
              <a:t>$</a:t>
            </a:r>
            <a:r>
              <a:rPr lang="zh-TW" altLang="zh-TW" dirty="0" smtClean="0"/>
              <a:t>6 </a:t>
            </a:r>
            <a:r>
              <a:rPr lang="zh-TW" altLang="zh-TW" dirty="0"/>
              <a:t>= </a:t>
            </a:r>
            <a:r>
              <a:rPr lang="en-US" altLang="zh-TW" dirty="0" smtClean="0"/>
              <a:t>$</a:t>
            </a:r>
            <a:r>
              <a:rPr lang="zh-TW" altLang="zh-TW" dirty="0" smtClean="0"/>
              <a:t>4</a:t>
            </a:r>
            <a:endParaRPr lang="zh-TW" altLang="zh-TW" dirty="0"/>
          </a:p>
          <a:p>
            <a:pPr marL="0" indent="0" eaLnBrk="1" hangingPunct="1">
              <a:buFont typeface="Wingdings" panose="05000000000000000000" pitchFamily="2" charset="2"/>
              <a:buNone/>
            </a:pPr>
            <a:endParaRPr lang="en-US" altLang="zh-TW" dirty="0"/>
          </a:p>
          <a:p>
            <a:pPr marL="0" indent="0" eaLnBrk="1" hangingPunct="1">
              <a:buFont typeface="Wingdings" panose="05000000000000000000" pitchFamily="2" charset="2"/>
              <a:buNone/>
            </a:pPr>
            <a:r>
              <a:rPr lang="zh-TW" altLang="zh-TW" dirty="0"/>
              <a:t>Q2) 每月固定成本</a:t>
            </a:r>
          </a:p>
          <a:p>
            <a:pPr marL="0" indent="0" eaLnBrk="1" hangingPunct="1">
              <a:buFont typeface="Wingdings" panose="05000000000000000000" pitchFamily="2" charset="2"/>
              <a:buNone/>
            </a:pPr>
            <a:r>
              <a:rPr lang="zh-TW" altLang="zh-TW" dirty="0" smtClean="0"/>
              <a:t>= </a:t>
            </a:r>
            <a:r>
              <a:rPr lang="en-US" altLang="zh-TW" dirty="0" smtClean="0"/>
              <a:t>$</a:t>
            </a:r>
            <a:r>
              <a:rPr lang="zh-TW" altLang="zh-TW" dirty="0" smtClean="0"/>
              <a:t>10</a:t>
            </a:r>
            <a:r>
              <a:rPr lang="zh-TW" altLang="zh-TW" dirty="0"/>
              <a:t>,000 + </a:t>
            </a:r>
            <a:r>
              <a:rPr lang="en-US" altLang="zh-TW" dirty="0" smtClean="0"/>
              <a:t>$</a:t>
            </a:r>
            <a:r>
              <a:rPr lang="zh-TW" altLang="zh-TW" dirty="0" smtClean="0"/>
              <a:t>16</a:t>
            </a:r>
            <a:r>
              <a:rPr lang="zh-TW" altLang="zh-TW" dirty="0"/>
              <a:t>,000 + </a:t>
            </a:r>
            <a:r>
              <a:rPr lang="en-US" altLang="zh-TW" dirty="0" smtClean="0"/>
              <a:t>$</a:t>
            </a:r>
            <a:r>
              <a:rPr lang="zh-TW" altLang="zh-TW" dirty="0" smtClean="0"/>
              <a:t>4</a:t>
            </a:r>
            <a:r>
              <a:rPr lang="zh-TW" altLang="zh-TW" dirty="0"/>
              <a:t>,000 = </a:t>
            </a:r>
            <a:r>
              <a:rPr lang="en-US" altLang="zh-TW" dirty="0" smtClean="0"/>
              <a:t>$</a:t>
            </a:r>
            <a:r>
              <a:rPr lang="zh-TW" altLang="zh-TW" dirty="0" smtClean="0"/>
              <a:t>30</a:t>
            </a:r>
            <a:r>
              <a:rPr lang="zh-TW" altLang="zh-TW" dirty="0"/>
              <a:t>,</a:t>
            </a:r>
            <a:r>
              <a:rPr lang="zh-TW" altLang="zh-TW" dirty="0" smtClean="0"/>
              <a:t>000</a:t>
            </a:r>
            <a:endParaRPr lang="zh-TW" altLang="zh-TW" dirty="0"/>
          </a:p>
          <a:p>
            <a:pPr marL="0" indent="0" eaLnBrk="1" hangingPunct="1">
              <a:buFont typeface="Wingdings" panose="05000000000000000000" pitchFamily="2" charset="2"/>
              <a:buNone/>
            </a:pPr>
            <a:endParaRPr lang="en-US" altLang="zh-TW" dirty="0"/>
          </a:p>
          <a:p>
            <a:pPr marL="0" indent="0" eaLnBrk="1" hangingPunct="1">
              <a:buFont typeface="Wingdings" panose="05000000000000000000" pitchFamily="2" charset="2"/>
              <a:buNone/>
            </a:pPr>
            <a:r>
              <a:rPr lang="zh-TW" altLang="zh-TW" dirty="0"/>
              <a:t>Q3) </a:t>
            </a:r>
            <a:r>
              <a:rPr lang="zh-TW" altLang="zh-TW" dirty="0" smtClean="0"/>
              <a:t>損益</a:t>
            </a:r>
            <a:r>
              <a:rPr lang="zh-TW" altLang="en-US" dirty="0" smtClean="0"/>
              <a:t>兩平點</a:t>
            </a:r>
            <a:r>
              <a:rPr lang="zh-CN" altLang="en-US" dirty="0" smtClean="0"/>
              <a:t>（</a:t>
            </a:r>
            <a:r>
              <a:rPr lang="zh-TW" altLang="en-US" dirty="0" smtClean="0"/>
              <a:t>按</a:t>
            </a:r>
            <a:r>
              <a:rPr lang="zh-CN" altLang="en-US" dirty="0" smtClean="0"/>
              <a:t>件</a:t>
            </a:r>
            <a:r>
              <a:rPr lang="zh-TW" altLang="en-US" dirty="0" smtClean="0"/>
              <a:t>數</a:t>
            </a:r>
            <a:r>
              <a:rPr lang="zh-CN" altLang="en-US" dirty="0" smtClean="0"/>
              <a:t>）</a:t>
            </a:r>
            <a:endParaRPr lang="zh-TW" altLang="zh-TW" dirty="0"/>
          </a:p>
          <a:p>
            <a:pPr marL="0" indent="0" eaLnBrk="1" hangingPunct="1">
              <a:buFont typeface="Wingdings" panose="05000000000000000000" pitchFamily="2" charset="2"/>
              <a:buNone/>
            </a:pPr>
            <a:r>
              <a:rPr lang="zh-TW" altLang="zh-TW" dirty="0"/>
              <a:t>= 30,000/4 = 7,500</a:t>
            </a:r>
            <a:r>
              <a:rPr lang="zh-CN" altLang="en-US" dirty="0"/>
              <a:t>件</a:t>
            </a:r>
            <a:endParaRPr lang="zh-TW" altLang="zh-TW" dirty="0"/>
          </a:p>
          <a:p>
            <a:pPr marL="0" indent="0" eaLnBrk="1" hangingPunct="1">
              <a:buFont typeface="Wingdings" panose="05000000000000000000" pitchFamily="2" charset="2"/>
              <a:buNone/>
            </a:pPr>
            <a:endParaRPr lang="en-US" altLang="zh-TW"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4">
            <a:extLst>
              <a:ext uri="{FF2B5EF4-FFF2-40B4-BE49-F238E27FC236}">
                <a16:creationId xmlns:a16="http://schemas.microsoft.com/office/drawing/2014/main" id="{18145ED4-28D8-45E1-A119-F7D6FD093C7E}"/>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6BB56282-CA39-43A4-8504-355DD827B07A}" type="slidenum">
              <a:rPr kumimoji="0" lang="en-US" altLang="zh-TW"/>
              <a:pPr/>
              <a:t>8</a:t>
            </a:fld>
            <a:endParaRPr kumimoji="0" lang="en-US" altLang="zh-TW"/>
          </a:p>
        </p:txBody>
      </p:sp>
      <p:sp>
        <p:nvSpPr>
          <p:cNvPr id="20483" name="Rectangle 5">
            <a:extLst>
              <a:ext uri="{FF2B5EF4-FFF2-40B4-BE49-F238E27FC236}">
                <a16:creationId xmlns:a16="http://schemas.microsoft.com/office/drawing/2014/main" id="{B7290884-E840-4ED4-9AFA-C646F1233B5D}"/>
              </a:ext>
            </a:extLst>
          </p:cNvPr>
          <p:cNvSpPr>
            <a:spLocks noGrp="1" noChangeArrowheads="1"/>
          </p:cNvSpPr>
          <p:nvPr>
            <p:ph type="title"/>
          </p:nvPr>
        </p:nvSpPr>
        <p:spPr/>
        <p:txBody>
          <a:bodyPr/>
          <a:lstStyle/>
          <a:p>
            <a:pPr eaLnBrk="1" hangingPunct="1"/>
            <a:r>
              <a:rPr lang="zh-TW" altLang="en-US" dirty="0"/>
              <a:t>活動一</a:t>
            </a:r>
            <a:r>
              <a:rPr lang="zh-TW" altLang="zh-TW" dirty="0"/>
              <a:t>答案</a:t>
            </a:r>
            <a:endParaRPr lang="en-US" altLang="zh-TW" sz="2400" dirty="0"/>
          </a:p>
        </p:txBody>
      </p:sp>
      <p:sp>
        <p:nvSpPr>
          <p:cNvPr id="20484" name="Rectangle 6">
            <a:extLst>
              <a:ext uri="{FF2B5EF4-FFF2-40B4-BE49-F238E27FC236}">
                <a16:creationId xmlns:a16="http://schemas.microsoft.com/office/drawing/2014/main" id="{759ECE57-ADA7-4857-8AD3-83FE487AC4FB}"/>
              </a:ext>
            </a:extLst>
          </p:cNvPr>
          <p:cNvSpPr>
            <a:spLocks noGrp="1" noChangeArrowheads="1"/>
          </p:cNvSpPr>
          <p:nvPr>
            <p:ph type="body" idx="1"/>
          </p:nvPr>
        </p:nvSpPr>
        <p:spPr/>
        <p:txBody>
          <a:bodyPr/>
          <a:lstStyle/>
          <a:p>
            <a:pPr marL="0" indent="0" eaLnBrk="1" hangingPunct="1">
              <a:buFont typeface="Wingdings" panose="05000000000000000000" pitchFamily="2" charset="2"/>
              <a:buNone/>
            </a:pPr>
            <a:r>
              <a:rPr lang="zh-TW" altLang="zh-TW" dirty="0"/>
              <a:t>Q4) 安全邊際</a:t>
            </a:r>
            <a:r>
              <a:rPr lang="zh-TW" altLang="zh-TW" dirty="0" smtClean="0"/>
              <a:t>（</a:t>
            </a:r>
            <a:r>
              <a:rPr lang="zh-TW" altLang="en-US" dirty="0" smtClean="0"/>
              <a:t>按</a:t>
            </a:r>
            <a:r>
              <a:rPr lang="zh-CN" altLang="en-US" dirty="0" smtClean="0"/>
              <a:t>件</a:t>
            </a:r>
            <a:r>
              <a:rPr lang="zh-TW" altLang="en-US" dirty="0" smtClean="0"/>
              <a:t>數</a:t>
            </a:r>
            <a:r>
              <a:rPr lang="zh-TW" altLang="zh-TW" dirty="0" smtClean="0"/>
              <a:t>）</a:t>
            </a:r>
            <a:endParaRPr lang="zh-TW" altLang="zh-TW" dirty="0"/>
          </a:p>
          <a:p>
            <a:pPr marL="0" indent="0" eaLnBrk="1" hangingPunct="1">
              <a:buFont typeface="Wingdings" panose="05000000000000000000" pitchFamily="2" charset="2"/>
              <a:buNone/>
            </a:pPr>
            <a:r>
              <a:rPr lang="en-US" altLang="zh-TW" dirty="0"/>
              <a:t>	</a:t>
            </a:r>
            <a:r>
              <a:rPr lang="zh-TW" altLang="zh-TW" dirty="0"/>
              <a:t>= 10,000 – 7,500 = 2,</a:t>
            </a:r>
            <a:r>
              <a:rPr lang="zh-TW" altLang="zh-TW" dirty="0" smtClean="0"/>
              <a:t>500</a:t>
            </a:r>
            <a:r>
              <a:rPr lang="zh-TW" altLang="en-US" dirty="0" smtClean="0"/>
              <a:t>件</a:t>
            </a:r>
            <a:endParaRPr lang="zh-TW" altLang="zh-TW" dirty="0"/>
          </a:p>
          <a:p>
            <a:pPr marL="0" indent="0" eaLnBrk="1" hangingPunct="1">
              <a:buFont typeface="Wingdings" panose="05000000000000000000" pitchFamily="2" charset="2"/>
              <a:buNone/>
            </a:pPr>
            <a:r>
              <a:rPr lang="en-US" altLang="zh-TW" dirty="0"/>
              <a:t>	</a:t>
            </a:r>
            <a:r>
              <a:rPr lang="zh-TW" altLang="zh-TW" dirty="0"/>
              <a:t>安全邊際</a:t>
            </a:r>
            <a:r>
              <a:rPr lang="zh-TW" altLang="zh-TW" dirty="0" smtClean="0"/>
              <a:t>（</a:t>
            </a:r>
            <a:r>
              <a:rPr lang="zh-TW" altLang="en-US" dirty="0" smtClean="0"/>
              <a:t>按</a:t>
            </a:r>
            <a:r>
              <a:rPr lang="zh-TW" altLang="zh-TW" dirty="0" smtClean="0"/>
              <a:t>百分比</a:t>
            </a:r>
            <a:r>
              <a:rPr lang="zh-TW" altLang="zh-TW" dirty="0"/>
              <a:t>）</a:t>
            </a:r>
          </a:p>
          <a:p>
            <a:pPr marL="0" indent="0" eaLnBrk="1" hangingPunct="1">
              <a:buFont typeface="Wingdings" panose="05000000000000000000" pitchFamily="2" charset="2"/>
              <a:buNone/>
            </a:pPr>
            <a:r>
              <a:rPr lang="en-US" altLang="zh-TW" dirty="0"/>
              <a:t>	</a:t>
            </a:r>
            <a:r>
              <a:rPr lang="zh-TW" altLang="zh-TW" dirty="0"/>
              <a:t>= 2,500/10,000 x 100% = 25%</a:t>
            </a:r>
          </a:p>
          <a:p>
            <a:pPr marL="0" indent="0" eaLnBrk="1" hangingPunct="1">
              <a:buFont typeface="Wingdings" panose="05000000000000000000" pitchFamily="2" charset="2"/>
              <a:buNone/>
            </a:pPr>
            <a:r>
              <a:rPr lang="zh-TW" altLang="en-US" dirty="0"/>
              <a:t>該公司的安全邊際為</a:t>
            </a:r>
            <a:r>
              <a:rPr lang="en-US" altLang="zh-TW" dirty="0"/>
              <a:t>25%</a:t>
            </a:r>
            <a:r>
              <a:rPr lang="zh-TW" altLang="en-US" dirty="0"/>
              <a:t>，即是如果銷售量下降</a:t>
            </a:r>
            <a:r>
              <a:rPr lang="en-US" altLang="zh-TW" dirty="0"/>
              <a:t>25%</a:t>
            </a:r>
            <a:r>
              <a:rPr lang="zh-TW" altLang="en-US" dirty="0"/>
              <a:t>或以上，業務將會蒙受虧損</a:t>
            </a:r>
            <a:r>
              <a:rPr lang="zh-TW" altLang="zh-TW" dirty="0"/>
              <a:t>。</a:t>
            </a:r>
          </a:p>
          <a:p>
            <a:pPr marL="0" indent="0" eaLnBrk="1" hangingPunct="1">
              <a:buFont typeface="Wingdings" panose="05000000000000000000" pitchFamily="2" charset="2"/>
              <a:buNone/>
            </a:pPr>
            <a:endParaRPr lang="en-US" altLang="zh-TW"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oter Placeholder 4">
            <a:extLst>
              <a:ext uri="{FF2B5EF4-FFF2-40B4-BE49-F238E27FC236}">
                <a16:creationId xmlns:a16="http://schemas.microsoft.com/office/drawing/2014/main" id="{12ABC327-4F8B-421B-BC2A-FC99217E5E5E}"/>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endParaRPr kumimoji="0" lang="en-US" altLang="zh-TW"/>
          </a:p>
          <a:p>
            <a:fld id="{B8D87484-4812-4737-9087-8CABA1ABB96F}" type="slidenum">
              <a:rPr kumimoji="0" lang="en-US" altLang="zh-TW"/>
              <a:pPr/>
              <a:t>9</a:t>
            </a:fld>
            <a:endParaRPr kumimoji="0" lang="en-US" altLang="zh-TW"/>
          </a:p>
        </p:txBody>
      </p:sp>
      <p:sp>
        <p:nvSpPr>
          <p:cNvPr id="22531" name="Rectangle 4">
            <a:extLst>
              <a:ext uri="{FF2B5EF4-FFF2-40B4-BE49-F238E27FC236}">
                <a16:creationId xmlns:a16="http://schemas.microsoft.com/office/drawing/2014/main" id="{D10B4490-157E-4A41-88B8-A728444AA37D}"/>
              </a:ext>
            </a:extLst>
          </p:cNvPr>
          <p:cNvSpPr>
            <a:spLocks noGrp="1" noChangeArrowheads="1"/>
          </p:cNvSpPr>
          <p:nvPr>
            <p:ph type="title"/>
          </p:nvPr>
        </p:nvSpPr>
        <p:spPr/>
        <p:txBody>
          <a:bodyPr/>
          <a:lstStyle/>
          <a:p>
            <a:pPr eaLnBrk="1" hangingPunct="1"/>
            <a:r>
              <a:rPr lang="zh-TW" altLang="en-US" dirty="0"/>
              <a:t>總結</a:t>
            </a:r>
            <a:endParaRPr lang="zh-TW" altLang="zh-TW" dirty="0"/>
          </a:p>
        </p:txBody>
      </p:sp>
      <p:sp>
        <p:nvSpPr>
          <p:cNvPr id="22532" name="Rectangle 5">
            <a:extLst>
              <a:ext uri="{FF2B5EF4-FFF2-40B4-BE49-F238E27FC236}">
                <a16:creationId xmlns:a16="http://schemas.microsoft.com/office/drawing/2014/main" id="{87D50DFD-3FF7-438D-BEEB-4D6023F6084F}"/>
              </a:ext>
            </a:extLst>
          </p:cNvPr>
          <p:cNvSpPr>
            <a:spLocks noGrp="1" noChangeArrowheads="1"/>
          </p:cNvSpPr>
          <p:nvPr>
            <p:ph type="body" idx="1"/>
          </p:nvPr>
        </p:nvSpPr>
        <p:spPr/>
        <p:txBody>
          <a:bodyPr/>
          <a:lstStyle/>
          <a:p>
            <a:pPr eaLnBrk="1" hangingPunct="1"/>
            <a:r>
              <a:rPr lang="zh-TW" altLang="en-US" dirty="0"/>
              <a:t>本量利分</a:t>
            </a:r>
            <a:r>
              <a:rPr lang="zh-TW" altLang="zh-TW" dirty="0"/>
              <a:t>析可</a:t>
            </a:r>
            <a:r>
              <a:rPr lang="zh-TW" altLang="en-US" dirty="0"/>
              <a:t>運用</a:t>
            </a:r>
            <a:r>
              <a:rPr lang="zh-TW" altLang="zh-TW" dirty="0"/>
              <a:t>於單一產品。</a:t>
            </a:r>
          </a:p>
          <a:p>
            <a:pPr eaLnBrk="1" hangingPunct="1"/>
            <a:r>
              <a:rPr lang="zh-TW" altLang="zh-TW" dirty="0"/>
              <a:t>在</a:t>
            </a:r>
            <a:r>
              <a:rPr lang="zh-TW" altLang="zh-TW" dirty="0" smtClean="0"/>
              <a:t>損益</a:t>
            </a:r>
            <a:r>
              <a:rPr lang="zh-TW" altLang="en-US" dirty="0" smtClean="0"/>
              <a:t>兩平</a:t>
            </a:r>
            <a:r>
              <a:rPr lang="zh-TW" altLang="zh-TW" dirty="0" smtClean="0"/>
              <a:t>時</a:t>
            </a:r>
            <a:r>
              <a:rPr lang="zh-TW" altLang="zh-TW" dirty="0"/>
              <a:t>，賺取的總</a:t>
            </a:r>
            <a:r>
              <a:rPr lang="zh-TW" altLang="en-US" dirty="0"/>
              <a:t>收益</a:t>
            </a:r>
            <a:r>
              <a:rPr lang="zh-TW" altLang="zh-TW" dirty="0"/>
              <a:t>等於</a:t>
            </a:r>
            <a:r>
              <a:rPr lang="zh-CN" altLang="en-US" dirty="0"/>
              <a:t>產</a:t>
            </a:r>
            <a:r>
              <a:rPr lang="zh-TW" altLang="zh-TW" dirty="0"/>
              <a:t>生的總成本。</a:t>
            </a:r>
          </a:p>
          <a:p>
            <a:pPr eaLnBrk="1" hangingPunct="1"/>
            <a:r>
              <a:rPr lang="zh-TW" altLang="en-US" dirty="0"/>
              <a:t>安全邊際指在虧損</a:t>
            </a:r>
            <a:r>
              <a:rPr lang="zh-CN" altLang="en-US" dirty="0"/>
              <a:t>之</a:t>
            </a:r>
            <a:r>
              <a:rPr lang="zh-TW" altLang="en-US" dirty="0"/>
              <a:t>前可以減少的銷售額</a:t>
            </a:r>
            <a:r>
              <a:rPr lang="zh-TW" altLang="zh-TW" dirty="0"/>
              <a:t>。</a:t>
            </a:r>
          </a:p>
        </p:txBody>
      </p:sp>
    </p:spTree>
  </p:cSld>
  <p:clrMapOvr>
    <a:masterClrMapping/>
  </p:clrMapOvr>
</p:sld>
</file>

<file path=ppt/theme/theme1.xml><?xml version="1.0" encoding="utf-8"?>
<a:theme xmlns:a="http://schemas.openxmlformats.org/drawingml/2006/main" name="3_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Arial"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Arial" charset="0"/>
            <a:ea typeface="新細明體" pitchFamily="18" charset="-120"/>
          </a:defRPr>
        </a:defPPr>
      </a:lstStyle>
    </a:lnDef>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Network</Template>
  <TotalTime>9302</TotalTime>
  <Words>2229</Words>
  <Application>Microsoft Office PowerPoint</Application>
  <PresentationFormat>如螢幕大小 (4:3)</PresentationFormat>
  <Paragraphs>300</Paragraphs>
  <Slides>22</Slides>
  <Notes>22</Notes>
  <HiddenSlides>0</HiddenSlides>
  <MMClips>0</MMClips>
  <ScaleCrop>false</ScaleCrop>
  <HeadingPairs>
    <vt:vector size="6" baseType="variant">
      <vt:variant>
        <vt:lpstr>使用字型</vt:lpstr>
      </vt:variant>
      <vt:variant>
        <vt:i4>7</vt:i4>
      </vt:variant>
      <vt:variant>
        <vt:lpstr>佈景主題</vt:lpstr>
      </vt:variant>
      <vt:variant>
        <vt:i4>1</vt:i4>
      </vt:variant>
      <vt:variant>
        <vt:lpstr>投影片標題</vt:lpstr>
      </vt:variant>
      <vt:variant>
        <vt:i4>22</vt:i4>
      </vt:variant>
    </vt:vector>
  </HeadingPairs>
  <TitlesOfParts>
    <vt:vector size="30" baseType="lpstr">
      <vt:lpstr>Raavi</vt:lpstr>
      <vt:lpstr>新細明體</vt:lpstr>
      <vt:lpstr>Arial</vt:lpstr>
      <vt:lpstr>Calibri</vt:lpstr>
      <vt:lpstr>Cambria Math</vt:lpstr>
      <vt:lpstr>Times New Roman</vt:lpstr>
      <vt:lpstr>Wingdings</vt:lpstr>
      <vt:lpstr>3_Network</vt:lpstr>
      <vt:lpstr>PowerPoint 簡報</vt:lpstr>
      <vt:lpstr>第一課節 </vt:lpstr>
      <vt:lpstr>本量利分析中常用的術語</vt:lpstr>
      <vt:lpstr>基本假設</vt:lpstr>
      <vt:lpstr>損益兩平點</vt:lpstr>
      <vt:lpstr>活動一 – 個案研究 1 單一產品的本量利分析</vt:lpstr>
      <vt:lpstr>活動一答案</vt:lpstr>
      <vt:lpstr>活動一答案</vt:lpstr>
      <vt:lpstr>總結</vt:lpstr>
      <vt:lpstr>第二課節 </vt:lpstr>
      <vt:lpstr>多項產品的本量利分析</vt:lpstr>
      <vt:lpstr>活動二 – 個案研究 2 多項產品的本量利分析</vt:lpstr>
      <vt:lpstr>活動二答案 (a)</vt:lpstr>
      <vt:lpstr>活動二答案 (b)</vt:lpstr>
      <vt:lpstr>活動二答案 (b)（續）</vt:lpstr>
      <vt:lpstr>活動二答案 (c)</vt:lpstr>
      <vt:lpstr>活動二答案 (c)（續）</vt:lpstr>
      <vt:lpstr>活動二答案 (c)（續）</vt:lpstr>
      <vt:lpstr>活動二答案 (d)</vt:lpstr>
      <vt:lpstr>總結</vt:lpstr>
      <vt:lpstr>總結</vt:lpstr>
      <vt:lpstr>PowerPoint 簡報</vt:lpstr>
    </vt:vector>
  </TitlesOfParts>
  <Company>VTC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NSS BAFS Curriculum Compulsory Part 1(d) Basics of Personal Financial Management</dc:title>
  <dc:creator>cmichael</dc:creator>
  <cp:lastModifiedBy>NG, Wai-leung Rex</cp:lastModifiedBy>
  <cp:revision>499</cp:revision>
  <cp:lastPrinted>2024-08-19T05:35:06Z</cp:lastPrinted>
  <dcterms:created xsi:type="dcterms:W3CDTF">2007-06-28T07:45:19Z</dcterms:created>
  <dcterms:modified xsi:type="dcterms:W3CDTF">2024-08-26T08:39:51Z</dcterms:modified>
</cp:coreProperties>
</file>