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3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4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3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7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40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41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42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43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46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53"/>
  </p:notesMasterIdLst>
  <p:handoutMasterIdLst>
    <p:handoutMasterId r:id="rId54"/>
  </p:handoutMasterIdLst>
  <p:sldIdLst>
    <p:sldId id="544" r:id="rId2"/>
    <p:sldId id="545" r:id="rId3"/>
    <p:sldId id="546" r:id="rId4"/>
    <p:sldId id="547" r:id="rId5"/>
    <p:sldId id="548" r:id="rId6"/>
    <p:sldId id="549" r:id="rId7"/>
    <p:sldId id="550" r:id="rId8"/>
    <p:sldId id="551" r:id="rId9"/>
    <p:sldId id="552" r:id="rId10"/>
    <p:sldId id="553" r:id="rId11"/>
    <p:sldId id="554" r:id="rId12"/>
    <p:sldId id="555" r:id="rId13"/>
    <p:sldId id="556" r:id="rId14"/>
    <p:sldId id="557" r:id="rId15"/>
    <p:sldId id="517" r:id="rId16"/>
    <p:sldId id="519" r:id="rId17"/>
    <p:sldId id="503" r:id="rId18"/>
    <p:sldId id="511" r:id="rId19"/>
    <p:sldId id="520" r:id="rId20"/>
    <p:sldId id="581" r:id="rId21"/>
    <p:sldId id="582" r:id="rId22"/>
    <p:sldId id="583" r:id="rId23"/>
    <p:sldId id="584" r:id="rId24"/>
    <p:sldId id="585" r:id="rId25"/>
    <p:sldId id="586" r:id="rId26"/>
    <p:sldId id="587" r:id="rId27"/>
    <p:sldId id="588" r:id="rId28"/>
    <p:sldId id="577" r:id="rId29"/>
    <p:sldId id="576" r:id="rId30"/>
    <p:sldId id="531" r:id="rId31"/>
    <p:sldId id="532" r:id="rId32"/>
    <p:sldId id="533" r:id="rId33"/>
    <p:sldId id="534" r:id="rId34"/>
    <p:sldId id="535" r:id="rId35"/>
    <p:sldId id="589" r:id="rId36"/>
    <p:sldId id="590" r:id="rId37"/>
    <p:sldId id="536" r:id="rId38"/>
    <p:sldId id="560" r:id="rId39"/>
    <p:sldId id="561" r:id="rId40"/>
    <p:sldId id="562" r:id="rId41"/>
    <p:sldId id="563" r:id="rId42"/>
    <p:sldId id="564" r:id="rId43"/>
    <p:sldId id="565" r:id="rId44"/>
    <p:sldId id="566" r:id="rId45"/>
    <p:sldId id="567" r:id="rId46"/>
    <p:sldId id="568" r:id="rId47"/>
    <p:sldId id="569" r:id="rId48"/>
    <p:sldId id="570" r:id="rId49"/>
    <p:sldId id="571" r:id="rId50"/>
    <p:sldId id="572" r:id="rId51"/>
    <p:sldId id="580" r:id="rId52"/>
  </p:sldIdLst>
  <p:sldSz cx="9144000" cy="6858000" type="screen4x3"/>
  <p:notesSz cx="7010400" cy="92964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7">
          <p15:clr>
            <a:srgbClr val="A4A3A4"/>
          </p15:clr>
        </p15:guide>
        <p15:guide id="2" pos="163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FF99"/>
    <a:srgbClr val="FFFFCC"/>
    <a:srgbClr val="FF0000"/>
    <a:srgbClr val="FF3399"/>
    <a:srgbClr val="00CC00"/>
    <a:srgbClr val="3333FF"/>
    <a:srgbClr val="777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69732" autoAdjust="0"/>
  </p:normalViewPr>
  <p:slideViewPr>
    <p:cSldViewPr>
      <p:cViewPr varScale="1">
        <p:scale>
          <a:sx n="56" d="100"/>
          <a:sy n="56" d="100"/>
        </p:scale>
        <p:origin x="178" y="48"/>
      </p:cViewPr>
      <p:guideLst>
        <p:guide orient="horz" pos="3407"/>
        <p:guide pos="1633"/>
      </p:guideLst>
    </p:cSldViewPr>
  </p:slideViewPr>
  <p:outlineViewPr>
    <p:cViewPr>
      <p:scale>
        <a:sx n="33" d="100"/>
        <a:sy n="33" d="100"/>
      </p:scale>
      <p:origin x="0" y="-36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92"/>
    </p:cViewPr>
  </p:sorterViewPr>
  <p:notesViewPr>
    <p:cSldViewPr>
      <p:cViewPr>
        <p:scale>
          <a:sx n="99" d="100"/>
          <a:sy n="99" d="100"/>
        </p:scale>
        <p:origin x="67" y="-806"/>
      </p:cViewPr>
      <p:guideLst>
        <p:guide orient="horz" pos="2928"/>
        <p:guide pos="2209"/>
      </p:guideLst>
    </p:cSldViewPr>
  </p:notesViewPr>
  <p:gridSpacing cx="90012" cy="90012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TW" baseline="0"/>
              <a:t>xx </a:t>
            </a:r>
            <a:r>
              <a:rPr lang="zh-TW" altLang="en-US" baseline="0"/>
              <a:t>活動的滿意度</a:t>
            </a:r>
            <a:r>
              <a:rPr lang="en-US" altLang="zh-TW" baseline="0"/>
              <a:t> </a:t>
            </a:r>
          </a:p>
          <a:p>
            <a:pPr>
              <a:defRPr/>
            </a:pPr>
            <a:r>
              <a:rPr lang="zh-TW" altLang="en-US" sz="1000">
                <a:solidFill>
                  <a:srgbClr val="FF0000"/>
                </a:solidFill>
              </a:rPr>
              <a:t>（採用</a:t>
            </a:r>
            <a:r>
              <a:rPr lang="en-US" altLang="zh-TW" sz="1000">
                <a:solidFill>
                  <a:srgbClr val="FF0000"/>
                </a:solidFill>
              </a:rPr>
              <a:t>5</a:t>
            </a:r>
            <a:r>
              <a:rPr lang="zh-TW" altLang="en-US" sz="1000">
                <a:solidFill>
                  <a:srgbClr val="FF0000"/>
                </a:solidFill>
              </a:rPr>
              <a:t>分量表：</a:t>
            </a:r>
            <a:r>
              <a:rPr lang="en-US" altLang="zh-TW" sz="1000">
                <a:solidFill>
                  <a:srgbClr val="FF0000"/>
                </a:solidFill>
              </a:rPr>
              <a:t>1—</a:t>
            </a:r>
            <a:r>
              <a:rPr lang="zh-TW" altLang="en-US" sz="1000">
                <a:solidFill>
                  <a:srgbClr val="FF0000"/>
                </a:solidFill>
              </a:rPr>
              <a:t>非常不滿意；</a:t>
            </a:r>
            <a:r>
              <a:rPr lang="en-US" altLang="zh-TW" sz="1000">
                <a:solidFill>
                  <a:srgbClr val="FF0000"/>
                </a:solidFill>
              </a:rPr>
              <a:t>5—</a:t>
            </a:r>
            <a:r>
              <a:rPr lang="zh-TW" altLang="en-US" sz="1000">
                <a:solidFill>
                  <a:srgbClr val="FF0000"/>
                </a:solidFill>
              </a:rPr>
              <a:t>非常滿意）</a:t>
            </a:r>
            <a:endParaRPr lang="en-US" altLang="zh-TW" sz="100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9236111111111112"/>
          <c:y val="3.55149670218163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工作表1!$F$6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工作表1!$D$7:$D$12</c:f>
              <c:strCach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總數</c:v>
                </c:pt>
              </c:strCache>
            </c:strRef>
          </c:cat>
          <c:val>
            <c:numRef>
              <c:f>工作表1!$F$7:$F$11</c:f>
              <c:numCache>
                <c:formatCode>0.0%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0.05</c:v>
                </c:pt>
                <c:pt idx="3">
                  <c:v>0.3</c:v>
                </c:pt>
                <c:pt idx="4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F9-49B0-AACD-B381986A5B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52067760"/>
        <c:axId val="752062840"/>
      </c:barChart>
      <c:catAx>
        <c:axId val="752067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2062840"/>
        <c:crosses val="autoZero"/>
        <c:auto val="1"/>
        <c:lblAlgn val="ctr"/>
        <c:lblOffset val="100"/>
        <c:noMultiLvlLbl val="0"/>
      </c:catAx>
      <c:valAx>
        <c:axId val="752062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2067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ysClr val="windowText" lastClr="000000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F274CD-45D6-4582-90AE-F26B6300C1A9}" type="doc">
      <dgm:prSet loTypeId="urn:microsoft.com/office/officeart/2005/8/layout/arrow5" loCatId="relationship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zh-TW" altLang="en-US"/>
        </a:p>
      </dgm:t>
    </dgm:pt>
    <dgm:pt modelId="{A1D78041-E225-409C-9DA3-DE644FE4FB4F}">
      <dgm:prSet/>
      <dgm:spPr/>
      <dgm:t>
        <a:bodyPr/>
        <a:lstStyle/>
        <a:p>
          <a:pPr rtl="0"/>
          <a:r>
            <a:rPr lang="zh-TW" altLang="en-US" b="1" dirty="0" smtClean="0"/>
            <a:t>市場研究</a:t>
          </a:r>
          <a:r>
            <a:rPr lang="zh-TW" b="1" dirty="0" smtClean="0"/>
            <a:t>目標</a:t>
          </a:r>
          <a:endParaRPr kumimoji="1" lang="zh-TW" b="1" dirty="0"/>
        </a:p>
      </dgm:t>
    </dgm:pt>
    <dgm:pt modelId="{EA4B2A7F-086F-476D-9C98-BED0A4A7115A}" type="parTrans" cxnId="{BAD70FA6-1360-4D5B-BBE0-F790B4238F5B}">
      <dgm:prSet/>
      <dgm:spPr/>
      <dgm:t>
        <a:bodyPr/>
        <a:lstStyle/>
        <a:p>
          <a:endParaRPr lang="zh-TW" altLang="en-US"/>
        </a:p>
      </dgm:t>
    </dgm:pt>
    <dgm:pt modelId="{91E04517-B20C-4FE7-A5B8-5F3F9F5E4798}" type="sibTrans" cxnId="{BAD70FA6-1360-4D5B-BBE0-F790B4238F5B}">
      <dgm:prSet/>
      <dgm:spPr/>
      <dgm:t>
        <a:bodyPr/>
        <a:lstStyle/>
        <a:p>
          <a:endParaRPr lang="zh-TW" altLang="en-US"/>
        </a:p>
      </dgm:t>
    </dgm:pt>
    <dgm:pt modelId="{7F8A429E-1A05-496D-A0D6-32B9EF24559D}">
      <dgm:prSet/>
      <dgm:spPr/>
      <dgm:t>
        <a:bodyPr/>
        <a:lstStyle/>
        <a:p>
          <a:pPr rtl="0"/>
          <a:r>
            <a:rPr lang="zh-TW" b="1" dirty="0" smtClean="0"/>
            <a:t>界定問題</a:t>
          </a:r>
          <a:endParaRPr kumimoji="1" lang="zh-TW" b="1" dirty="0"/>
        </a:p>
      </dgm:t>
    </dgm:pt>
    <dgm:pt modelId="{F8D079C7-F4CB-47D3-910B-5AB56B352EE9}" type="parTrans" cxnId="{C50341A7-65D4-4F94-AB59-473BC66089EE}">
      <dgm:prSet/>
      <dgm:spPr/>
      <dgm:t>
        <a:bodyPr/>
        <a:lstStyle/>
        <a:p>
          <a:endParaRPr lang="zh-TW" altLang="en-US"/>
        </a:p>
      </dgm:t>
    </dgm:pt>
    <dgm:pt modelId="{86AD7270-1D09-4F84-99C8-A48E1206B9DA}" type="sibTrans" cxnId="{C50341A7-65D4-4F94-AB59-473BC66089EE}">
      <dgm:prSet/>
      <dgm:spPr/>
      <dgm:t>
        <a:bodyPr/>
        <a:lstStyle/>
        <a:p>
          <a:endParaRPr lang="zh-TW" altLang="en-US"/>
        </a:p>
      </dgm:t>
    </dgm:pt>
    <dgm:pt modelId="{B35AA21B-5426-4928-B1DD-F45D0554B85B}" type="pres">
      <dgm:prSet presAssocID="{F6F274CD-45D6-4582-90AE-F26B6300C1A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03B4E4D-19D0-4039-A149-2E221A72F035}" type="pres">
      <dgm:prSet presAssocID="{A1D78041-E225-409C-9DA3-DE644FE4FB4F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255FAE-B19A-42D1-9D3A-F4A5BF144F6C}" type="pres">
      <dgm:prSet presAssocID="{7F8A429E-1A05-496D-A0D6-32B9EF24559D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4209B89-53CF-4427-9715-AC0CAFD3FB85}" type="presOf" srcId="{F6F274CD-45D6-4582-90AE-F26B6300C1A9}" destId="{B35AA21B-5426-4928-B1DD-F45D0554B85B}" srcOrd="0" destOrd="0" presId="urn:microsoft.com/office/officeart/2005/8/layout/arrow5"/>
    <dgm:cxn modelId="{C50341A7-65D4-4F94-AB59-473BC66089EE}" srcId="{F6F274CD-45D6-4582-90AE-F26B6300C1A9}" destId="{7F8A429E-1A05-496D-A0D6-32B9EF24559D}" srcOrd="1" destOrd="0" parTransId="{F8D079C7-F4CB-47D3-910B-5AB56B352EE9}" sibTransId="{86AD7270-1D09-4F84-99C8-A48E1206B9DA}"/>
    <dgm:cxn modelId="{BEF1AE35-D5C2-4FB2-A5A4-25122CDAC398}" type="presOf" srcId="{A1D78041-E225-409C-9DA3-DE644FE4FB4F}" destId="{703B4E4D-19D0-4039-A149-2E221A72F035}" srcOrd="0" destOrd="0" presId="urn:microsoft.com/office/officeart/2005/8/layout/arrow5"/>
    <dgm:cxn modelId="{BAD70FA6-1360-4D5B-BBE0-F790B4238F5B}" srcId="{F6F274CD-45D6-4582-90AE-F26B6300C1A9}" destId="{A1D78041-E225-409C-9DA3-DE644FE4FB4F}" srcOrd="0" destOrd="0" parTransId="{EA4B2A7F-086F-476D-9C98-BED0A4A7115A}" sibTransId="{91E04517-B20C-4FE7-A5B8-5F3F9F5E4798}"/>
    <dgm:cxn modelId="{FF366B64-3C7D-4D62-9D29-B01758B64B3E}" type="presOf" srcId="{7F8A429E-1A05-496D-A0D6-32B9EF24559D}" destId="{CF255FAE-B19A-42D1-9D3A-F4A5BF144F6C}" srcOrd="0" destOrd="0" presId="urn:microsoft.com/office/officeart/2005/8/layout/arrow5"/>
    <dgm:cxn modelId="{A3761347-E73A-47D8-8A4D-A960A86FF91D}" type="presParOf" srcId="{B35AA21B-5426-4928-B1DD-F45D0554B85B}" destId="{703B4E4D-19D0-4039-A149-2E221A72F035}" srcOrd="0" destOrd="0" presId="urn:microsoft.com/office/officeart/2005/8/layout/arrow5"/>
    <dgm:cxn modelId="{15147037-566B-476C-9514-F3B3BFB93EE8}" type="presParOf" srcId="{B35AA21B-5426-4928-B1DD-F45D0554B85B}" destId="{CF255FAE-B19A-42D1-9D3A-F4A5BF144F6C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EB8F82B-0EC6-4443-A594-DB0784407077}" type="doc">
      <dgm:prSet loTypeId="urn:microsoft.com/office/officeart/2005/8/layout/vList2" loCatId="list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zh-TW" altLang="en-US"/>
        </a:p>
      </dgm:t>
    </dgm:pt>
    <dgm:pt modelId="{06D16A67-C5E8-4A62-ABC5-239177FB9A2E}">
      <dgm:prSet custT="1"/>
      <dgm:spPr>
        <a:solidFill>
          <a:srgbClr val="0070C0"/>
        </a:solidFill>
      </dgm:spPr>
      <dgm:t>
        <a:bodyPr/>
        <a:lstStyle/>
        <a:p>
          <a:pPr rtl="0"/>
          <a:r>
            <a:rPr lang="zh-CN" sz="4000" dirty="0" smtClean="0"/>
            <a:t>詢問真實資料</a:t>
          </a:r>
          <a:endParaRPr lang="zh-TW" sz="4000" b="0" dirty="0"/>
        </a:p>
      </dgm:t>
    </dgm:pt>
    <dgm:pt modelId="{BDEE96BD-2B9A-4573-B789-4F6A8FEF73F4}" type="parTrans" cxnId="{6E4E4D78-7359-47F9-91F0-7DD35F7B14FF}">
      <dgm:prSet/>
      <dgm:spPr/>
      <dgm:t>
        <a:bodyPr/>
        <a:lstStyle/>
        <a:p>
          <a:endParaRPr lang="zh-TW" altLang="en-US" sz="1200"/>
        </a:p>
      </dgm:t>
    </dgm:pt>
    <dgm:pt modelId="{09D35672-CF9C-4CDC-B2F1-A7B4856D2313}" type="sibTrans" cxnId="{6E4E4D78-7359-47F9-91F0-7DD35F7B14FF}">
      <dgm:prSet/>
      <dgm:spPr/>
      <dgm:t>
        <a:bodyPr/>
        <a:lstStyle/>
        <a:p>
          <a:endParaRPr lang="zh-TW" altLang="en-US" sz="1200"/>
        </a:p>
      </dgm:t>
    </dgm:pt>
    <dgm:pt modelId="{3E5743EC-E5D3-4656-AD0B-5B8863A71973}" type="pres">
      <dgm:prSet presAssocID="{AEB8F82B-0EC6-4443-A594-DB07844070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68993F6-A62D-47EF-9259-A72753533FAF}" type="pres">
      <dgm:prSet presAssocID="{06D16A67-C5E8-4A62-ABC5-239177FB9A2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E4E4D78-7359-47F9-91F0-7DD35F7B14FF}" srcId="{AEB8F82B-0EC6-4443-A594-DB0784407077}" destId="{06D16A67-C5E8-4A62-ABC5-239177FB9A2E}" srcOrd="0" destOrd="0" parTransId="{BDEE96BD-2B9A-4573-B789-4F6A8FEF73F4}" sibTransId="{09D35672-CF9C-4CDC-B2F1-A7B4856D2313}"/>
    <dgm:cxn modelId="{4F2CA6F6-137E-4C55-A892-F4E6F14A3BEB}" type="presOf" srcId="{06D16A67-C5E8-4A62-ABC5-239177FB9A2E}" destId="{F68993F6-A62D-47EF-9259-A72753533FAF}" srcOrd="0" destOrd="0" presId="urn:microsoft.com/office/officeart/2005/8/layout/vList2"/>
    <dgm:cxn modelId="{C412ADA7-D0FE-4567-8472-595881B9659E}" type="presOf" srcId="{AEB8F82B-0EC6-4443-A594-DB0784407077}" destId="{3E5743EC-E5D3-4656-AD0B-5B8863A71973}" srcOrd="0" destOrd="0" presId="urn:microsoft.com/office/officeart/2005/8/layout/vList2"/>
    <dgm:cxn modelId="{855AD768-33E1-477C-A8F5-DD67C9E57E10}" type="presParOf" srcId="{3E5743EC-E5D3-4656-AD0B-5B8863A71973}" destId="{F68993F6-A62D-47EF-9259-A72753533F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46FD318-8718-4A71-9922-4BE274F06311}" type="doc">
      <dgm:prSet loTypeId="urn:microsoft.com/office/officeart/2005/8/layout/vList2" loCatId="list" qsTypeId="urn:microsoft.com/office/officeart/2005/8/quickstyle/simple5" qsCatId="simple" csTypeId="urn:microsoft.com/office/officeart/2005/8/colors/accent1_2#4" csCatId="accent1" phldr="1"/>
      <dgm:spPr/>
      <dgm:t>
        <a:bodyPr/>
        <a:lstStyle/>
        <a:p>
          <a:endParaRPr lang="zh-TW" altLang="en-US"/>
        </a:p>
      </dgm:t>
    </dgm:pt>
    <dgm:pt modelId="{DFAE210B-6B36-456E-B581-D74E249AB6CF}">
      <dgm:prSet custT="1"/>
      <dgm:spPr>
        <a:solidFill>
          <a:srgbClr val="7030A0"/>
        </a:solidFill>
      </dgm:spPr>
      <dgm:t>
        <a:bodyPr/>
        <a:lstStyle/>
        <a:p>
          <a:pPr rtl="0"/>
          <a:r>
            <a:rPr lang="zh-CN" sz="3600" dirty="0" smtClean="0"/>
            <a:t>答</a:t>
          </a:r>
          <a:r>
            <a:rPr lang="zh-TW" sz="3600" dirty="0" smtClean="0"/>
            <a:t>案</a:t>
          </a:r>
          <a:r>
            <a:rPr lang="zh-CN" sz="3600" dirty="0" smtClean="0"/>
            <a:t>：</a:t>
          </a:r>
          <a:r>
            <a:rPr lang="zh-TW" sz="3600" dirty="0" smtClean="0"/>
            <a:t>有</a:t>
          </a:r>
          <a:r>
            <a:rPr lang="zh-CN" sz="3600" dirty="0" smtClean="0"/>
            <a:t>／</a:t>
          </a:r>
          <a:r>
            <a:rPr lang="zh-TW" sz="3600" dirty="0" smtClean="0"/>
            <a:t>沒有</a:t>
          </a:r>
          <a:endParaRPr lang="zh-TW" sz="3600" dirty="0"/>
        </a:p>
      </dgm:t>
    </dgm:pt>
    <dgm:pt modelId="{06D3A68D-74E3-467E-9F53-262BC724AD0A}" type="parTrans" cxnId="{57841ECD-8FB1-4606-B623-44FAB3B7E2BD}">
      <dgm:prSet/>
      <dgm:spPr/>
      <dgm:t>
        <a:bodyPr/>
        <a:lstStyle/>
        <a:p>
          <a:endParaRPr lang="zh-TW" altLang="en-US" sz="2800"/>
        </a:p>
      </dgm:t>
    </dgm:pt>
    <dgm:pt modelId="{BF5C1F77-A198-4E5C-B8C3-21B5BB317E97}" type="sibTrans" cxnId="{57841ECD-8FB1-4606-B623-44FAB3B7E2BD}">
      <dgm:prSet/>
      <dgm:spPr/>
      <dgm:t>
        <a:bodyPr/>
        <a:lstStyle/>
        <a:p>
          <a:endParaRPr lang="zh-TW" altLang="en-US" sz="2800"/>
        </a:p>
      </dgm:t>
    </dgm:pt>
    <dgm:pt modelId="{D0222439-3EB2-4D97-9825-41F267D88915}" type="pres">
      <dgm:prSet presAssocID="{246FD318-8718-4A71-9922-4BE274F063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903CD599-A649-4411-ACF7-6F8E29867812}" type="pres">
      <dgm:prSet presAssocID="{DFAE210B-6B36-456E-B581-D74E249AB6CF}" presName="parentText" presStyleLbl="node1" presStyleIdx="0" presStyleCnt="1" custScaleY="60024" custLinFactNeighborX="55258" custLinFactNeighborY="3021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E54D942-F56C-4DBA-B6DC-12F3CE9D98C5}" type="presOf" srcId="{DFAE210B-6B36-456E-B581-D74E249AB6CF}" destId="{903CD599-A649-4411-ACF7-6F8E29867812}" srcOrd="0" destOrd="0" presId="urn:microsoft.com/office/officeart/2005/8/layout/vList2"/>
    <dgm:cxn modelId="{8C8D549B-C8C1-42A9-B3F9-F019E49E33B9}" type="presOf" srcId="{246FD318-8718-4A71-9922-4BE274F06311}" destId="{D0222439-3EB2-4D97-9825-41F267D88915}" srcOrd="0" destOrd="0" presId="urn:microsoft.com/office/officeart/2005/8/layout/vList2"/>
    <dgm:cxn modelId="{57841ECD-8FB1-4606-B623-44FAB3B7E2BD}" srcId="{246FD318-8718-4A71-9922-4BE274F06311}" destId="{DFAE210B-6B36-456E-B581-D74E249AB6CF}" srcOrd="0" destOrd="0" parTransId="{06D3A68D-74E3-467E-9F53-262BC724AD0A}" sibTransId="{BF5C1F77-A198-4E5C-B8C3-21B5BB317E97}"/>
    <dgm:cxn modelId="{0F0BE26E-FF99-4CDC-AA3E-BD0E63150D7F}" type="presParOf" srcId="{D0222439-3EB2-4D97-9825-41F267D88915}" destId="{903CD599-A649-4411-ACF7-6F8E2986781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EB8F82B-0EC6-4443-A594-DB0784407077}" type="doc">
      <dgm:prSet loTypeId="urn:microsoft.com/office/officeart/2005/8/layout/vList2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zh-TW" altLang="en-US"/>
        </a:p>
      </dgm:t>
    </dgm:pt>
    <dgm:pt modelId="{06D16A67-C5E8-4A62-ABC5-239177FB9A2E}">
      <dgm:prSet custT="1"/>
      <dgm:spPr>
        <a:solidFill>
          <a:srgbClr val="0070C0"/>
        </a:solidFill>
      </dgm:spPr>
      <dgm:t>
        <a:bodyPr/>
        <a:lstStyle/>
        <a:p>
          <a:pPr rtl="0"/>
          <a:r>
            <a:rPr lang="zh-TW" sz="2800" dirty="0" smtClean="0"/>
            <a:t>詢問被訪者意見，期望得到可表示同意或反對程度的答案</a:t>
          </a:r>
          <a:endParaRPr lang="zh-TW" sz="2800" b="0" dirty="0"/>
        </a:p>
      </dgm:t>
    </dgm:pt>
    <dgm:pt modelId="{BDEE96BD-2B9A-4573-B789-4F6A8FEF73F4}" type="parTrans" cxnId="{6E4E4D78-7359-47F9-91F0-7DD35F7B14FF}">
      <dgm:prSet/>
      <dgm:spPr/>
      <dgm:t>
        <a:bodyPr/>
        <a:lstStyle/>
        <a:p>
          <a:endParaRPr lang="zh-TW" altLang="en-US" sz="1000"/>
        </a:p>
      </dgm:t>
    </dgm:pt>
    <dgm:pt modelId="{09D35672-CF9C-4CDC-B2F1-A7B4856D2313}" type="sibTrans" cxnId="{6E4E4D78-7359-47F9-91F0-7DD35F7B14FF}">
      <dgm:prSet/>
      <dgm:spPr/>
      <dgm:t>
        <a:bodyPr/>
        <a:lstStyle/>
        <a:p>
          <a:endParaRPr lang="zh-TW" altLang="en-US" sz="1000"/>
        </a:p>
      </dgm:t>
    </dgm:pt>
    <dgm:pt modelId="{3E5743EC-E5D3-4656-AD0B-5B8863A71973}" type="pres">
      <dgm:prSet presAssocID="{AEB8F82B-0EC6-4443-A594-DB07844070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68993F6-A62D-47EF-9259-A72753533FAF}" type="pres">
      <dgm:prSet presAssocID="{06D16A67-C5E8-4A62-ABC5-239177FB9A2E}" presName="parentText" presStyleLbl="node1" presStyleIdx="0" presStyleCnt="1" custScaleY="344070" custLinFactNeighborX="-1272" custLinFactNeighborY="21315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E4E4D78-7359-47F9-91F0-7DD35F7B14FF}" srcId="{AEB8F82B-0EC6-4443-A594-DB0784407077}" destId="{06D16A67-C5E8-4A62-ABC5-239177FB9A2E}" srcOrd="0" destOrd="0" parTransId="{BDEE96BD-2B9A-4573-B789-4F6A8FEF73F4}" sibTransId="{09D35672-CF9C-4CDC-B2F1-A7B4856D2313}"/>
    <dgm:cxn modelId="{BE65A8BF-618E-4B9A-B789-B6A6BEE6A11C}" type="presOf" srcId="{AEB8F82B-0EC6-4443-A594-DB0784407077}" destId="{3E5743EC-E5D3-4656-AD0B-5B8863A71973}" srcOrd="0" destOrd="0" presId="urn:microsoft.com/office/officeart/2005/8/layout/vList2"/>
    <dgm:cxn modelId="{AA7244A2-CAA8-4CBB-B40F-6A15F600D065}" type="presOf" srcId="{06D16A67-C5E8-4A62-ABC5-239177FB9A2E}" destId="{F68993F6-A62D-47EF-9259-A72753533FAF}" srcOrd="0" destOrd="0" presId="urn:microsoft.com/office/officeart/2005/8/layout/vList2"/>
    <dgm:cxn modelId="{AD937A58-BC08-4BD1-A081-5974C3E237D9}" type="presParOf" srcId="{3E5743EC-E5D3-4656-AD0B-5B8863A71973}" destId="{F68993F6-A62D-47EF-9259-A72753533F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DD03FA0-1CA8-4F4F-AB55-9BEB1F0259C5}" type="doc">
      <dgm:prSet loTypeId="urn:microsoft.com/office/officeart/2005/8/layout/vList2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zh-TW" altLang="en-US"/>
        </a:p>
      </dgm:t>
    </dgm:pt>
    <dgm:pt modelId="{FF26DE5F-45DF-44E8-937E-7EA7E29A6A55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en-US" sz="2800" dirty="0" smtClean="0">
              <a:solidFill>
                <a:schemeClr val="tx1"/>
              </a:solidFill>
            </a:rPr>
            <a:t>1- </a:t>
          </a:r>
          <a:r>
            <a:rPr lang="zh-CN" sz="2800" dirty="0" smtClean="0">
              <a:solidFill>
                <a:schemeClr val="tx1"/>
              </a:solidFill>
            </a:rPr>
            <a:t>強烈反對；</a:t>
          </a:r>
          <a:r>
            <a:rPr lang="en-US" sz="2800" dirty="0" smtClean="0">
              <a:solidFill>
                <a:schemeClr val="tx1"/>
              </a:solidFill>
            </a:rPr>
            <a:t> 2-</a:t>
          </a:r>
          <a:r>
            <a:rPr lang="zh-CN" sz="2800" dirty="0" smtClean="0">
              <a:solidFill>
                <a:schemeClr val="tx1"/>
              </a:solidFill>
            </a:rPr>
            <a:t>反對；</a:t>
          </a:r>
          <a:endParaRPr lang="zh-TW" sz="2800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800" dirty="0" smtClean="0">
              <a:solidFill>
                <a:schemeClr val="tx1"/>
              </a:solidFill>
            </a:rPr>
            <a:t>3- </a:t>
          </a:r>
          <a:r>
            <a:rPr lang="zh-TW" sz="2800" dirty="0" smtClean="0">
              <a:solidFill>
                <a:schemeClr val="tx1"/>
              </a:solidFill>
            </a:rPr>
            <a:t>中立；</a:t>
          </a:r>
          <a:r>
            <a:rPr lang="en-US" sz="2800" dirty="0" smtClean="0">
              <a:solidFill>
                <a:schemeClr val="tx1"/>
              </a:solidFill>
            </a:rPr>
            <a:t> 4- </a:t>
          </a:r>
          <a:r>
            <a:rPr lang="zh-TW" sz="2800" dirty="0" smtClean="0">
              <a:solidFill>
                <a:schemeClr val="tx1"/>
              </a:solidFill>
            </a:rPr>
            <a:t>贊同；</a:t>
          </a:r>
          <a:r>
            <a:rPr lang="en-US" sz="2800" dirty="0" smtClean="0">
              <a:solidFill>
                <a:schemeClr val="tx1"/>
              </a:solidFill>
            </a:rPr>
            <a:t> 5-</a:t>
          </a:r>
          <a:r>
            <a:rPr lang="zh-TW" altLang="en-US" sz="2800" dirty="0" smtClean="0">
              <a:solidFill>
                <a:schemeClr val="tx1"/>
              </a:solidFill>
            </a:rPr>
            <a:t>十分贊同</a:t>
          </a:r>
          <a:endParaRPr lang="zh-TW" sz="2800" b="1" cap="none" spc="0" dirty="0">
            <a:ln w="1905"/>
            <a:solidFill>
              <a:schemeClr val="tx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69B7A12-9346-452A-977E-45276499043B}" type="parTrans" cxnId="{1D9F7F32-1056-4F67-84C1-8F0105EF6F2A}">
      <dgm:prSet/>
      <dgm:spPr/>
      <dgm:t>
        <a:bodyPr/>
        <a:lstStyle/>
        <a:p>
          <a:endParaRPr lang="zh-TW" altLang="en-US"/>
        </a:p>
      </dgm:t>
    </dgm:pt>
    <dgm:pt modelId="{8071D64B-C1D1-46A4-ACA5-258A57059787}" type="sibTrans" cxnId="{1D9F7F32-1056-4F67-84C1-8F0105EF6F2A}">
      <dgm:prSet/>
      <dgm:spPr/>
      <dgm:t>
        <a:bodyPr/>
        <a:lstStyle/>
        <a:p>
          <a:endParaRPr lang="zh-TW" altLang="en-US"/>
        </a:p>
      </dgm:t>
    </dgm:pt>
    <dgm:pt modelId="{38C11E62-84DA-4B34-8EBA-B2C64312DFE9}" type="pres">
      <dgm:prSet presAssocID="{DDD03FA0-1CA8-4F4F-AB55-9BEB1F0259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E08C2FF-5A2A-4525-8B40-E8C937EE81A4}" type="pres">
      <dgm:prSet presAssocID="{FF26DE5F-45DF-44E8-937E-7EA7E29A6A55}" presName="parentText" presStyleLbl="node1" presStyleIdx="0" presStyleCnt="1" custScaleY="268591" custLinFactNeighborY="-20588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D9F7F32-1056-4F67-84C1-8F0105EF6F2A}" srcId="{DDD03FA0-1CA8-4F4F-AB55-9BEB1F0259C5}" destId="{FF26DE5F-45DF-44E8-937E-7EA7E29A6A55}" srcOrd="0" destOrd="0" parTransId="{869B7A12-9346-452A-977E-45276499043B}" sibTransId="{8071D64B-C1D1-46A4-ACA5-258A57059787}"/>
    <dgm:cxn modelId="{6E3C7A9B-4A60-4FDC-892B-6762DE505089}" type="presOf" srcId="{DDD03FA0-1CA8-4F4F-AB55-9BEB1F0259C5}" destId="{38C11E62-84DA-4B34-8EBA-B2C64312DFE9}" srcOrd="0" destOrd="0" presId="urn:microsoft.com/office/officeart/2005/8/layout/vList2"/>
    <dgm:cxn modelId="{449B68DC-6075-45C6-A5C6-E1219DB749F0}" type="presOf" srcId="{FF26DE5F-45DF-44E8-937E-7EA7E29A6A55}" destId="{EE08C2FF-5A2A-4525-8B40-E8C937EE81A4}" srcOrd="0" destOrd="0" presId="urn:microsoft.com/office/officeart/2005/8/layout/vList2"/>
    <dgm:cxn modelId="{5EB2AA5F-6DEF-45AD-9261-98ABB68B8C3B}" type="presParOf" srcId="{38C11E62-84DA-4B34-8EBA-B2C64312DFE9}" destId="{EE08C2FF-5A2A-4525-8B40-E8C937EE81A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DD03FA0-1CA8-4F4F-AB55-9BEB1F0259C5}" type="doc">
      <dgm:prSet loTypeId="urn:microsoft.com/office/officeart/2005/8/layout/vList2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zh-TW" altLang="en-US"/>
        </a:p>
      </dgm:t>
    </dgm:pt>
    <dgm:pt modelId="{FF26DE5F-45DF-44E8-937E-7EA7E29A6A55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es-ES" sz="2800" dirty="0" smtClean="0">
              <a:solidFill>
                <a:schemeClr val="tx1"/>
              </a:solidFill>
            </a:rPr>
            <a:t>a) </a:t>
          </a:r>
          <a:r>
            <a:rPr lang="zh-CN" sz="2800" dirty="0" smtClean="0">
              <a:solidFill>
                <a:schemeClr val="tx1"/>
              </a:solidFill>
            </a:rPr>
            <a:t>包裝</a:t>
          </a:r>
          <a:r>
            <a:rPr lang="es-ES" sz="2800" dirty="0" smtClean="0">
              <a:solidFill>
                <a:schemeClr val="tx1"/>
              </a:solidFill>
            </a:rPr>
            <a:t>  b) </a:t>
          </a:r>
          <a:r>
            <a:rPr lang="zh-CN" sz="2800" dirty="0" smtClean="0">
              <a:solidFill>
                <a:schemeClr val="tx1"/>
              </a:solidFill>
            </a:rPr>
            <a:t>標</a:t>
          </a:r>
          <a:r>
            <a:rPr lang="zh-TW" sz="2800" dirty="0" smtClean="0">
              <a:solidFill>
                <a:schemeClr val="tx1"/>
              </a:solidFill>
            </a:rPr>
            <a:t>誌</a:t>
          </a:r>
          <a:r>
            <a:rPr lang="es-ES" sz="2800" dirty="0" smtClean="0">
              <a:solidFill>
                <a:schemeClr val="tx1"/>
              </a:solidFill>
            </a:rPr>
            <a:t>  c) </a:t>
          </a:r>
          <a:r>
            <a:rPr lang="zh-CN" sz="2800" dirty="0" smtClean="0">
              <a:solidFill>
                <a:schemeClr val="tx1"/>
              </a:solidFill>
            </a:rPr>
            <a:t>顏色</a:t>
          </a:r>
          <a:endParaRPr lang="zh-TW" sz="2800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800" dirty="0" smtClean="0">
              <a:solidFill>
                <a:schemeClr val="tx1"/>
              </a:solidFill>
            </a:rPr>
            <a:t>d) </a:t>
          </a:r>
          <a:r>
            <a:rPr lang="zh-TW" sz="2800" dirty="0" smtClean="0">
              <a:solidFill>
                <a:schemeClr val="tx1"/>
              </a:solidFill>
            </a:rPr>
            <a:t>名稱</a:t>
          </a:r>
          <a:r>
            <a:rPr lang="en-US" sz="2800" dirty="0" smtClean="0">
              <a:solidFill>
                <a:schemeClr val="tx1"/>
              </a:solidFill>
            </a:rPr>
            <a:t>  e) </a:t>
          </a:r>
          <a:r>
            <a:rPr lang="zh-TW" sz="2800" dirty="0" smtClean="0">
              <a:solidFill>
                <a:schemeClr val="tx1"/>
              </a:solidFill>
            </a:rPr>
            <a:t>與產品的聯繫</a:t>
          </a:r>
          <a:endParaRPr lang="zh-TW" sz="2800" b="1" cap="none" spc="0" dirty="0">
            <a:ln w="1905"/>
            <a:solidFill>
              <a:schemeClr val="tx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69B7A12-9346-452A-977E-45276499043B}" type="parTrans" cxnId="{1D9F7F32-1056-4F67-84C1-8F0105EF6F2A}">
      <dgm:prSet/>
      <dgm:spPr/>
      <dgm:t>
        <a:bodyPr/>
        <a:lstStyle/>
        <a:p>
          <a:endParaRPr lang="zh-TW" altLang="en-US"/>
        </a:p>
      </dgm:t>
    </dgm:pt>
    <dgm:pt modelId="{8071D64B-C1D1-46A4-ACA5-258A57059787}" type="sibTrans" cxnId="{1D9F7F32-1056-4F67-84C1-8F0105EF6F2A}">
      <dgm:prSet/>
      <dgm:spPr/>
      <dgm:t>
        <a:bodyPr/>
        <a:lstStyle/>
        <a:p>
          <a:endParaRPr lang="zh-TW" altLang="en-US"/>
        </a:p>
      </dgm:t>
    </dgm:pt>
    <dgm:pt modelId="{38C11E62-84DA-4B34-8EBA-B2C64312DFE9}" type="pres">
      <dgm:prSet presAssocID="{DDD03FA0-1CA8-4F4F-AB55-9BEB1F0259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E08C2FF-5A2A-4525-8B40-E8C937EE81A4}" type="pres">
      <dgm:prSet presAssocID="{FF26DE5F-45DF-44E8-937E-7EA7E29A6A55}" presName="parentText" presStyleLbl="node1" presStyleIdx="0" presStyleCnt="1" custScaleY="281563" custLinFactNeighborX="46543" custLinFactNeighborY="1463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138282D-78BC-4B7A-B75E-5BDEBE0F283A}" type="presOf" srcId="{FF26DE5F-45DF-44E8-937E-7EA7E29A6A55}" destId="{EE08C2FF-5A2A-4525-8B40-E8C937EE81A4}" srcOrd="0" destOrd="0" presId="urn:microsoft.com/office/officeart/2005/8/layout/vList2"/>
    <dgm:cxn modelId="{1D9F7F32-1056-4F67-84C1-8F0105EF6F2A}" srcId="{DDD03FA0-1CA8-4F4F-AB55-9BEB1F0259C5}" destId="{FF26DE5F-45DF-44E8-937E-7EA7E29A6A55}" srcOrd="0" destOrd="0" parTransId="{869B7A12-9346-452A-977E-45276499043B}" sibTransId="{8071D64B-C1D1-46A4-ACA5-258A57059787}"/>
    <dgm:cxn modelId="{8C31F42A-72A3-4AA6-B2D0-CE5BDBA1EB5D}" type="presOf" srcId="{DDD03FA0-1CA8-4F4F-AB55-9BEB1F0259C5}" destId="{38C11E62-84DA-4B34-8EBA-B2C64312DFE9}" srcOrd="0" destOrd="0" presId="urn:microsoft.com/office/officeart/2005/8/layout/vList2"/>
    <dgm:cxn modelId="{CAE1D533-453B-4C3B-B43C-3C8398B9EE5C}" type="presParOf" srcId="{38C11E62-84DA-4B34-8EBA-B2C64312DFE9}" destId="{EE08C2FF-5A2A-4525-8B40-E8C937EE81A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DD03FA0-1CA8-4F4F-AB55-9BEB1F0259C5}" type="doc">
      <dgm:prSet loTypeId="urn:microsoft.com/office/officeart/2005/8/layout/vList2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zh-TW" altLang="en-US"/>
        </a:p>
      </dgm:t>
    </dgm:pt>
    <dgm:pt modelId="{7B9B21B2-86B5-490E-B5D9-9BE5DEB886DE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en-US" sz="2800" kern="1200" dirty="0" smtClean="0">
              <a:solidFill>
                <a:schemeClr val="tx1"/>
              </a:solidFill>
            </a:rPr>
            <a:t>a) </a:t>
          </a:r>
          <a:r>
            <a:rPr lang="zh-TW" sz="2800" kern="1200" dirty="0" smtClean="0">
              <a:solidFill>
                <a:schemeClr val="tx1"/>
              </a:solidFill>
            </a:rPr>
            <a:t>一個星期內</a:t>
          </a:r>
          <a:r>
            <a:rPr lang="en-US" sz="2800" kern="1200" dirty="0" smtClean="0">
              <a:solidFill>
                <a:schemeClr val="tx1"/>
              </a:solidFill>
            </a:rPr>
            <a:t>  b) </a:t>
          </a:r>
          <a:r>
            <a:rPr lang="zh-TW" sz="2800" kern="1200" dirty="0" smtClean="0">
              <a:solidFill>
                <a:schemeClr val="tx1"/>
              </a:solidFill>
            </a:rPr>
            <a:t>兩至四個星期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800" kern="1200" dirty="0" smtClean="0">
              <a:solidFill>
                <a:schemeClr val="tx1"/>
              </a:solidFill>
            </a:rPr>
            <a:t>c) </a:t>
          </a:r>
          <a:r>
            <a:rPr lang="zh-TW" sz="2800" kern="1200" dirty="0" smtClean="0">
              <a:solidFill>
                <a:schemeClr val="tx1"/>
              </a:solidFill>
            </a:rPr>
            <a:t>三個月內</a:t>
          </a:r>
          <a:r>
            <a:rPr lang="en-US" sz="2800" kern="1200" dirty="0" smtClean="0">
              <a:solidFill>
                <a:schemeClr val="tx1"/>
              </a:solidFill>
            </a:rPr>
            <a:t>  d) </a:t>
          </a:r>
          <a:r>
            <a:rPr lang="zh-TW" sz="2800" kern="1200" dirty="0" smtClean="0">
              <a:solidFill>
                <a:schemeClr val="tx1"/>
              </a:solidFill>
            </a:rPr>
            <a:t>三個月以上</a:t>
          </a:r>
          <a:endParaRPr kumimoji="1" lang="zh-TW" altLang="zh-TW" sz="2800" b="1" kern="1200" dirty="0" smtClean="0">
            <a:ln w="1905"/>
            <a:solidFill>
              <a:schemeClr val="tx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+mn-ea"/>
            <a:cs typeface="+mn-cs"/>
          </a:endParaRPr>
        </a:p>
      </dgm:t>
    </dgm:pt>
    <dgm:pt modelId="{AEDA4526-E4BD-479D-A5EA-7F318D4FD1B6}" type="parTrans" cxnId="{7953DEE9-9A80-40DE-BA68-C6518F692A55}">
      <dgm:prSet/>
      <dgm:spPr/>
      <dgm:t>
        <a:bodyPr/>
        <a:lstStyle/>
        <a:p>
          <a:endParaRPr lang="zh-TW" altLang="en-US"/>
        </a:p>
      </dgm:t>
    </dgm:pt>
    <dgm:pt modelId="{7F566C56-124C-4D49-8B4E-6277795E4C8C}" type="sibTrans" cxnId="{7953DEE9-9A80-40DE-BA68-C6518F692A55}">
      <dgm:prSet/>
      <dgm:spPr/>
      <dgm:t>
        <a:bodyPr/>
        <a:lstStyle/>
        <a:p>
          <a:endParaRPr lang="zh-TW" altLang="en-US"/>
        </a:p>
      </dgm:t>
    </dgm:pt>
    <dgm:pt modelId="{38C11E62-84DA-4B34-8EBA-B2C64312DFE9}" type="pres">
      <dgm:prSet presAssocID="{DDD03FA0-1CA8-4F4F-AB55-9BEB1F0259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325D7CB4-9EF0-4544-A202-95EEBA5B00BB}" type="pres">
      <dgm:prSet presAssocID="{7B9B21B2-86B5-490E-B5D9-9BE5DEB886D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9CD7240-5C99-4DE8-ABAF-CA8605E04A1F}" type="presOf" srcId="{DDD03FA0-1CA8-4F4F-AB55-9BEB1F0259C5}" destId="{38C11E62-84DA-4B34-8EBA-B2C64312DFE9}" srcOrd="0" destOrd="0" presId="urn:microsoft.com/office/officeart/2005/8/layout/vList2"/>
    <dgm:cxn modelId="{7953DEE9-9A80-40DE-BA68-C6518F692A55}" srcId="{DDD03FA0-1CA8-4F4F-AB55-9BEB1F0259C5}" destId="{7B9B21B2-86B5-490E-B5D9-9BE5DEB886DE}" srcOrd="0" destOrd="0" parTransId="{AEDA4526-E4BD-479D-A5EA-7F318D4FD1B6}" sibTransId="{7F566C56-124C-4D49-8B4E-6277795E4C8C}"/>
    <dgm:cxn modelId="{F611DE1C-5485-4537-9114-4F0271A37C4C}" type="presOf" srcId="{7B9B21B2-86B5-490E-B5D9-9BE5DEB886DE}" destId="{325D7CB4-9EF0-4544-A202-95EEBA5B00BB}" srcOrd="0" destOrd="0" presId="urn:microsoft.com/office/officeart/2005/8/layout/vList2"/>
    <dgm:cxn modelId="{468400D6-2968-4A71-9068-04F08D1FB205}" type="presParOf" srcId="{38C11E62-84DA-4B34-8EBA-B2C64312DFE9}" destId="{325D7CB4-9EF0-4544-A202-95EEBA5B00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1E6B58A-035C-4B83-A5EA-A59A34EFFFEA}" type="doc">
      <dgm:prSet loTypeId="urn:microsoft.com/office/officeart/2005/8/layout/process1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F86C440C-F7C4-4D7C-A336-678720C17D75}">
      <dgm:prSet custT="1"/>
      <dgm:spPr/>
      <dgm:t>
        <a:bodyPr/>
        <a:lstStyle/>
        <a:p>
          <a:pPr rtl="0"/>
          <a:r>
            <a:rPr lang="zh-CN" sz="4400" b="1" dirty="0" smtClean="0">
              <a:solidFill>
                <a:schemeClr val="tx1"/>
              </a:solidFill>
            </a:rPr>
            <a:t>問題</a:t>
          </a:r>
          <a:endParaRPr lang="zh-TW" sz="4400" b="1" dirty="0">
            <a:solidFill>
              <a:schemeClr val="tx1"/>
            </a:solidFill>
          </a:endParaRPr>
        </a:p>
      </dgm:t>
    </dgm:pt>
    <dgm:pt modelId="{2BAD7892-337D-4E4C-860F-A0E6EC7839BB}" type="parTrans" cxnId="{7F484A60-7C51-4D97-9FBE-FF6BB710ADA9}">
      <dgm:prSet/>
      <dgm:spPr/>
      <dgm:t>
        <a:bodyPr/>
        <a:lstStyle/>
        <a:p>
          <a:endParaRPr lang="zh-TW" altLang="en-US"/>
        </a:p>
      </dgm:t>
    </dgm:pt>
    <dgm:pt modelId="{4EC29615-594C-4BD7-A2E3-9DFAB509644E}" type="sibTrans" cxnId="{7F484A60-7C51-4D97-9FBE-FF6BB710ADA9}">
      <dgm:prSet/>
      <dgm:spPr/>
      <dgm:t>
        <a:bodyPr/>
        <a:lstStyle/>
        <a:p>
          <a:endParaRPr lang="zh-TW" altLang="en-US"/>
        </a:p>
      </dgm:t>
    </dgm:pt>
    <dgm:pt modelId="{05397F13-8F7A-4EBD-8469-1FF042936269}">
      <dgm:prSet/>
      <dgm:spPr/>
      <dgm:t>
        <a:bodyPr/>
        <a:lstStyle/>
        <a:p>
          <a:pPr rtl="0"/>
          <a:r>
            <a:rPr lang="zh-CN" dirty="0" smtClean="0"/>
            <a:t>與市場營</a:t>
          </a:r>
          <a:r>
            <a:rPr lang="zh-TW" dirty="0" smtClean="0"/>
            <a:t>銷</a:t>
          </a:r>
          <a:r>
            <a:rPr lang="zh-CN" dirty="0" smtClean="0"/>
            <a:t>目標對</a:t>
          </a:r>
          <a:r>
            <a:rPr lang="zh-TW" dirty="0" smtClean="0"/>
            <a:t>比</a:t>
          </a:r>
          <a:endParaRPr lang="zh-TW" dirty="0"/>
        </a:p>
      </dgm:t>
    </dgm:pt>
    <dgm:pt modelId="{64605F5F-005F-45BB-8C72-0A53416BD259}" type="parTrans" cxnId="{256E38FC-A3C2-49BE-B6E1-DD3412E94387}">
      <dgm:prSet/>
      <dgm:spPr/>
      <dgm:t>
        <a:bodyPr/>
        <a:lstStyle/>
        <a:p>
          <a:endParaRPr lang="zh-TW" altLang="en-US"/>
        </a:p>
      </dgm:t>
    </dgm:pt>
    <dgm:pt modelId="{81108076-0167-433B-83A1-64655BFE832E}" type="sibTrans" cxnId="{256E38FC-A3C2-49BE-B6E1-DD3412E94387}">
      <dgm:prSet/>
      <dgm:spPr/>
      <dgm:t>
        <a:bodyPr/>
        <a:lstStyle/>
        <a:p>
          <a:endParaRPr lang="zh-TW" altLang="en-US"/>
        </a:p>
      </dgm:t>
    </dgm:pt>
    <dgm:pt modelId="{CD2CA132-87BD-4E52-9951-5E48F8A3FB24}" type="pres">
      <dgm:prSet presAssocID="{21E6B58A-035C-4B83-A5EA-A59A34EFFFE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01FDACF0-60DE-4288-8F6C-F291664C5AD4}" type="pres">
      <dgm:prSet presAssocID="{F86C440C-F7C4-4D7C-A336-678720C17D7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DE7CF74-BA4D-4D2E-91EA-409322B9680A}" type="pres">
      <dgm:prSet presAssocID="{4EC29615-594C-4BD7-A2E3-9DFAB509644E}" presName="sibTrans" presStyleLbl="sibTrans2D1" presStyleIdx="0" presStyleCnt="1"/>
      <dgm:spPr/>
      <dgm:t>
        <a:bodyPr/>
        <a:lstStyle/>
        <a:p>
          <a:endParaRPr lang="zh-TW" altLang="en-US"/>
        </a:p>
      </dgm:t>
    </dgm:pt>
    <dgm:pt modelId="{94934D78-1BF1-4F1F-AB4B-0E4B877DFA74}" type="pres">
      <dgm:prSet presAssocID="{4EC29615-594C-4BD7-A2E3-9DFAB509644E}" presName="connectorText" presStyleLbl="sibTrans2D1" presStyleIdx="0" presStyleCnt="1"/>
      <dgm:spPr/>
      <dgm:t>
        <a:bodyPr/>
        <a:lstStyle/>
        <a:p>
          <a:endParaRPr lang="zh-TW" altLang="en-US"/>
        </a:p>
      </dgm:t>
    </dgm:pt>
    <dgm:pt modelId="{514E931A-2C67-41D8-9BCF-6E3269E56D19}" type="pres">
      <dgm:prSet presAssocID="{05397F13-8F7A-4EBD-8469-1FF04293626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6A52301-03CB-472F-B8FC-62C7B2E6E604}" type="presOf" srcId="{4EC29615-594C-4BD7-A2E3-9DFAB509644E}" destId="{8DE7CF74-BA4D-4D2E-91EA-409322B9680A}" srcOrd="0" destOrd="0" presId="urn:microsoft.com/office/officeart/2005/8/layout/process1"/>
    <dgm:cxn modelId="{C3A5D48D-84B5-46C9-87F2-35524870EAEA}" type="presOf" srcId="{4EC29615-594C-4BD7-A2E3-9DFAB509644E}" destId="{94934D78-1BF1-4F1F-AB4B-0E4B877DFA74}" srcOrd="1" destOrd="0" presId="urn:microsoft.com/office/officeart/2005/8/layout/process1"/>
    <dgm:cxn modelId="{53D8D63C-7A4B-4B1E-BA9F-AF5B891240D7}" type="presOf" srcId="{21E6B58A-035C-4B83-A5EA-A59A34EFFFEA}" destId="{CD2CA132-87BD-4E52-9951-5E48F8A3FB24}" srcOrd="0" destOrd="0" presId="urn:microsoft.com/office/officeart/2005/8/layout/process1"/>
    <dgm:cxn modelId="{6D40D022-682A-49DB-A543-F305035C0BB2}" type="presOf" srcId="{05397F13-8F7A-4EBD-8469-1FF042936269}" destId="{514E931A-2C67-41D8-9BCF-6E3269E56D19}" srcOrd="0" destOrd="0" presId="urn:microsoft.com/office/officeart/2005/8/layout/process1"/>
    <dgm:cxn modelId="{7F484A60-7C51-4D97-9FBE-FF6BB710ADA9}" srcId="{21E6B58A-035C-4B83-A5EA-A59A34EFFFEA}" destId="{F86C440C-F7C4-4D7C-A336-678720C17D75}" srcOrd="0" destOrd="0" parTransId="{2BAD7892-337D-4E4C-860F-A0E6EC7839BB}" sibTransId="{4EC29615-594C-4BD7-A2E3-9DFAB509644E}"/>
    <dgm:cxn modelId="{256E38FC-A3C2-49BE-B6E1-DD3412E94387}" srcId="{21E6B58A-035C-4B83-A5EA-A59A34EFFFEA}" destId="{05397F13-8F7A-4EBD-8469-1FF042936269}" srcOrd="1" destOrd="0" parTransId="{64605F5F-005F-45BB-8C72-0A53416BD259}" sibTransId="{81108076-0167-433B-83A1-64655BFE832E}"/>
    <dgm:cxn modelId="{8F5562E1-02C6-489E-A819-17F025304747}" type="presOf" srcId="{F86C440C-F7C4-4D7C-A336-678720C17D75}" destId="{01FDACF0-60DE-4288-8F6C-F291664C5AD4}" srcOrd="0" destOrd="0" presId="urn:microsoft.com/office/officeart/2005/8/layout/process1"/>
    <dgm:cxn modelId="{455C2DF9-DC4D-46BC-8B2A-BC55E50203B5}" type="presParOf" srcId="{CD2CA132-87BD-4E52-9951-5E48F8A3FB24}" destId="{01FDACF0-60DE-4288-8F6C-F291664C5AD4}" srcOrd="0" destOrd="0" presId="urn:microsoft.com/office/officeart/2005/8/layout/process1"/>
    <dgm:cxn modelId="{AEE62CA9-55EC-4AE2-9D26-CCCA31B34FC0}" type="presParOf" srcId="{CD2CA132-87BD-4E52-9951-5E48F8A3FB24}" destId="{8DE7CF74-BA4D-4D2E-91EA-409322B9680A}" srcOrd="1" destOrd="0" presId="urn:microsoft.com/office/officeart/2005/8/layout/process1"/>
    <dgm:cxn modelId="{F87F9711-7A2B-4B25-86E5-E74084F77361}" type="presParOf" srcId="{8DE7CF74-BA4D-4D2E-91EA-409322B9680A}" destId="{94934D78-1BF1-4F1F-AB4B-0E4B877DFA74}" srcOrd="0" destOrd="0" presId="urn:microsoft.com/office/officeart/2005/8/layout/process1"/>
    <dgm:cxn modelId="{EEB29F2E-A535-47FE-94AA-7EFC8714C28C}" type="presParOf" srcId="{CD2CA132-87BD-4E52-9951-5E48F8A3FB24}" destId="{514E931A-2C67-41D8-9BCF-6E3269E56D19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604891A-6EF4-44BF-8BDD-2A2D4D100C4A}" type="doc">
      <dgm:prSet loTypeId="urn:microsoft.com/office/officeart/2005/8/layout/radial4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1E98799E-AF04-4F93-86F9-28B22E5E39A1}">
      <dgm:prSet custT="1"/>
      <dgm:spPr>
        <a:solidFill>
          <a:srgbClr val="FFCCFF"/>
        </a:solidFill>
      </dgm:spPr>
      <dgm:t>
        <a:bodyPr/>
        <a:lstStyle/>
        <a:p>
          <a:pPr rtl="0"/>
          <a:r>
            <a:rPr lang="zh-CN" sz="3600" dirty="0" smtClean="0">
              <a:solidFill>
                <a:schemeClr val="tx1"/>
              </a:solidFill>
            </a:rPr>
            <a:t>樣</a:t>
          </a:r>
          <a:r>
            <a:rPr lang="zh-TW" altLang="en-US" sz="3600" dirty="0" smtClean="0">
              <a:solidFill>
                <a:schemeClr val="tx1"/>
              </a:solidFill>
            </a:rPr>
            <a:t>本</a:t>
          </a:r>
          <a:endParaRPr kumimoji="1" lang="en-US" sz="3600" b="1" dirty="0">
            <a:solidFill>
              <a:schemeClr val="tx1"/>
            </a:solidFill>
          </a:endParaRPr>
        </a:p>
      </dgm:t>
    </dgm:pt>
    <dgm:pt modelId="{76CD7A93-4885-47FB-A058-4BF567198B8A}" type="parTrans" cxnId="{711F4688-B0BA-4274-863C-3A262C074B0C}">
      <dgm:prSet/>
      <dgm:spPr/>
      <dgm:t>
        <a:bodyPr/>
        <a:lstStyle/>
        <a:p>
          <a:endParaRPr lang="zh-TW" altLang="en-US"/>
        </a:p>
      </dgm:t>
    </dgm:pt>
    <dgm:pt modelId="{9D70FEB3-A2F4-4DA5-ACAA-D82FD604CFB2}" type="sibTrans" cxnId="{711F4688-B0BA-4274-863C-3A262C074B0C}">
      <dgm:prSet/>
      <dgm:spPr/>
      <dgm:t>
        <a:bodyPr/>
        <a:lstStyle/>
        <a:p>
          <a:endParaRPr lang="zh-TW" altLang="en-US"/>
        </a:p>
      </dgm:t>
    </dgm:pt>
    <dgm:pt modelId="{3CAB5333-7656-4712-B745-94DA94682206}">
      <dgm:prSet custT="1"/>
      <dgm:spPr/>
      <dgm:t>
        <a:bodyPr/>
        <a:lstStyle/>
        <a:p>
          <a:pPr rtl="0"/>
          <a:r>
            <a:rPr lang="zh-CN" sz="3600" dirty="0" smtClean="0"/>
            <a:t>選</a:t>
          </a:r>
          <a:r>
            <a:rPr lang="zh-TW" altLang="en-US" sz="3600" dirty="0" smtClean="0"/>
            <a:t>擇</a:t>
          </a:r>
          <a:r>
            <a:rPr lang="zh-CN" sz="3600" dirty="0" smtClean="0"/>
            <a:t>抽樣技巧</a:t>
          </a:r>
          <a:endParaRPr kumimoji="1" lang="en-US" sz="3300" b="1" dirty="0"/>
        </a:p>
      </dgm:t>
    </dgm:pt>
    <dgm:pt modelId="{62C30C55-96A9-4086-8D33-6C6FB6AD3E81}" type="parTrans" cxnId="{48B860D6-E5D6-48C2-AD3F-8370179BE91F}">
      <dgm:prSet/>
      <dgm:spPr/>
      <dgm:t>
        <a:bodyPr/>
        <a:lstStyle/>
        <a:p>
          <a:endParaRPr lang="zh-TW" altLang="en-US"/>
        </a:p>
      </dgm:t>
    </dgm:pt>
    <dgm:pt modelId="{FAD9DF22-2104-4EE8-9FBB-680ED809F469}" type="sibTrans" cxnId="{48B860D6-E5D6-48C2-AD3F-8370179BE91F}">
      <dgm:prSet/>
      <dgm:spPr/>
      <dgm:t>
        <a:bodyPr/>
        <a:lstStyle/>
        <a:p>
          <a:endParaRPr lang="zh-TW" altLang="en-US"/>
        </a:p>
      </dgm:t>
    </dgm:pt>
    <dgm:pt modelId="{D9F8BC29-EF48-4063-A3B7-C44F3064B7C5}">
      <dgm:prSet custT="1"/>
      <dgm:spPr>
        <a:solidFill>
          <a:srgbClr val="FF3300"/>
        </a:solidFill>
      </dgm:spPr>
      <dgm:t>
        <a:bodyPr/>
        <a:lstStyle/>
        <a:p>
          <a:pPr rtl="0"/>
          <a:r>
            <a:rPr lang="zh-CN" sz="3600" b="1" dirty="0" smtClean="0"/>
            <a:t>抽樣數目</a:t>
          </a:r>
          <a:endParaRPr kumimoji="1" lang="en-US" sz="3600" b="1" dirty="0"/>
        </a:p>
      </dgm:t>
    </dgm:pt>
    <dgm:pt modelId="{EEC44037-948E-4229-BC8A-7067B30EA126}" type="parTrans" cxnId="{676F9C43-E6FC-46F7-8698-B081D9153CB9}">
      <dgm:prSet/>
      <dgm:spPr/>
      <dgm:t>
        <a:bodyPr/>
        <a:lstStyle/>
        <a:p>
          <a:endParaRPr lang="zh-TW" altLang="en-US"/>
        </a:p>
      </dgm:t>
    </dgm:pt>
    <dgm:pt modelId="{9AD6537F-5275-4588-97DA-6B1D5AB222A3}" type="sibTrans" cxnId="{676F9C43-E6FC-46F7-8698-B081D9153CB9}">
      <dgm:prSet/>
      <dgm:spPr/>
      <dgm:t>
        <a:bodyPr/>
        <a:lstStyle/>
        <a:p>
          <a:endParaRPr lang="zh-TW" altLang="en-US"/>
        </a:p>
      </dgm:t>
    </dgm:pt>
    <dgm:pt modelId="{146E777E-B36A-4AAC-9382-D7F0485F0835}" type="pres">
      <dgm:prSet presAssocID="{B604891A-6EF4-44BF-8BDD-2A2D4D100C4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9C2C57A6-C5BE-4CEB-A7E6-DDD2A25C1C11}" type="pres">
      <dgm:prSet presAssocID="{1E98799E-AF04-4F93-86F9-28B22E5E39A1}" presName="centerShape" presStyleLbl="node0" presStyleIdx="0" presStyleCnt="1"/>
      <dgm:spPr/>
      <dgm:t>
        <a:bodyPr/>
        <a:lstStyle/>
        <a:p>
          <a:endParaRPr lang="zh-TW" altLang="en-US"/>
        </a:p>
      </dgm:t>
    </dgm:pt>
    <dgm:pt modelId="{8A27E40A-7274-4BB8-B97E-19C8EBBC868D}" type="pres">
      <dgm:prSet presAssocID="{EEC44037-948E-4229-BC8A-7067B30EA126}" presName="parTrans" presStyleLbl="bgSibTrans2D1" presStyleIdx="0" presStyleCnt="2"/>
      <dgm:spPr/>
      <dgm:t>
        <a:bodyPr/>
        <a:lstStyle/>
        <a:p>
          <a:endParaRPr lang="zh-TW" altLang="en-US"/>
        </a:p>
      </dgm:t>
    </dgm:pt>
    <dgm:pt modelId="{CB986673-F34E-4AD9-84CD-74F1ABAF9165}" type="pres">
      <dgm:prSet presAssocID="{D9F8BC29-EF48-4063-A3B7-C44F3064B7C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5DA4C75-3EEC-434F-B5EF-84B733CC861F}" type="pres">
      <dgm:prSet presAssocID="{62C30C55-96A9-4086-8D33-6C6FB6AD3E81}" presName="parTrans" presStyleLbl="bgSibTrans2D1" presStyleIdx="1" presStyleCnt="2"/>
      <dgm:spPr/>
      <dgm:t>
        <a:bodyPr/>
        <a:lstStyle/>
        <a:p>
          <a:endParaRPr lang="zh-TW" altLang="en-US"/>
        </a:p>
      </dgm:t>
    </dgm:pt>
    <dgm:pt modelId="{F2023296-5E85-4FC8-A1CC-9BF66FBA2568}" type="pres">
      <dgm:prSet presAssocID="{3CAB5333-7656-4712-B745-94DA9468220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8B860D6-E5D6-48C2-AD3F-8370179BE91F}" srcId="{1E98799E-AF04-4F93-86F9-28B22E5E39A1}" destId="{3CAB5333-7656-4712-B745-94DA94682206}" srcOrd="1" destOrd="0" parTransId="{62C30C55-96A9-4086-8D33-6C6FB6AD3E81}" sibTransId="{FAD9DF22-2104-4EE8-9FBB-680ED809F469}"/>
    <dgm:cxn modelId="{676F9C43-E6FC-46F7-8698-B081D9153CB9}" srcId="{1E98799E-AF04-4F93-86F9-28B22E5E39A1}" destId="{D9F8BC29-EF48-4063-A3B7-C44F3064B7C5}" srcOrd="0" destOrd="0" parTransId="{EEC44037-948E-4229-BC8A-7067B30EA126}" sibTransId="{9AD6537F-5275-4588-97DA-6B1D5AB222A3}"/>
    <dgm:cxn modelId="{711F4688-B0BA-4274-863C-3A262C074B0C}" srcId="{B604891A-6EF4-44BF-8BDD-2A2D4D100C4A}" destId="{1E98799E-AF04-4F93-86F9-28B22E5E39A1}" srcOrd="0" destOrd="0" parTransId="{76CD7A93-4885-47FB-A058-4BF567198B8A}" sibTransId="{9D70FEB3-A2F4-4DA5-ACAA-D82FD604CFB2}"/>
    <dgm:cxn modelId="{AF9954D0-9E4D-4B38-A729-B52F87E6F17B}" type="presOf" srcId="{62C30C55-96A9-4086-8D33-6C6FB6AD3E81}" destId="{E5DA4C75-3EEC-434F-B5EF-84B733CC861F}" srcOrd="0" destOrd="0" presId="urn:microsoft.com/office/officeart/2005/8/layout/radial4"/>
    <dgm:cxn modelId="{8C5F7162-1823-4F98-AADC-945C949C47AF}" type="presOf" srcId="{D9F8BC29-EF48-4063-A3B7-C44F3064B7C5}" destId="{CB986673-F34E-4AD9-84CD-74F1ABAF9165}" srcOrd="0" destOrd="0" presId="urn:microsoft.com/office/officeart/2005/8/layout/radial4"/>
    <dgm:cxn modelId="{AD761C62-30A3-45AC-82D4-2982AD159B33}" type="presOf" srcId="{B604891A-6EF4-44BF-8BDD-2A2D4D100C4A}" destId="{146E777E-B36A-4AAC-9382-D7F0485F0835}" srcOrd="0" destOrd="0" presId="urn:microsoft.com/office/officeart/2005/8/layout/radial4"/>
    <dgm:cxn modelId="{13E87E98-8388-4854-B986-EA7DE27ADFE3}" type="presOf" srcId="{EEC44037-948E-4229-BC8A-7067B30EA126}" destId="{8A27E40A-7274-4BB8-B97E-19C8EBBC868D}" srcOrd="0" destOrd="0" presId="urn:microsoft.com/office/officeart/2005/8/layout/radial4"/>
    <dgm:cxn modelId="{4BE1664F-D886-45C5-8E2C-1D5D60A668AD}" type="presOf" srcId="{1E98799E-AF04-4F93-86F9-28B22E5E39A1}" destId="{9C2C57A6-C5BE-4CEB-A7E6-DDD2A25C1C11}" srcOrd="0" destOrd="0" presId="urn:microsoft.com/office/officeart/2005/8/layout/radial4"/>
    <dgm:cxn modelId="{D379D1CF-65C9-4B0A-85B5-4E78287B97DC}" type="presOf" srcId="{3CAB5333-7656-4712-B745-94DA94682206}" destId="{F2023296-5E85-4FC8-A1CC-9BF66FBA2568}" srcOrd="0" destOrd="0" presId="urn:microsoft.com/office/officeart/2005/8/layout/radial4"/>
    <dgm:cxn modelId="{FEEA5231-D5CA-4C17-8CF6-05B24CC1DFAF}" type="presParOf" srcId="{146E777E-B36A-4AAC-9382-D7F0485F0835}" destId="{9C2C57A6-C5BE-4CEB-A7E6-DDD2A25C1C11}" srcOrd="0" destOrd="0" presId="urn:microsoft.com/office/officeart/2005/8/layout/radial4"/>
    <dgm:cxn modelId="{DA3181CF-92B2-42E4-B173-5AF0FD58F6B2}" type="presParOf" srcId="{146E777E-B36A-4AAC-9382-D7F0485F0835}" destId="{8A27E40A-7274-4BB8-B97E-19C8EBBC868D}" srcOrd="1" destOrd="0" presId="urn:microsoft.com/office/officeart/2005/8/layout/radial4"/>
    <dgm:cxn modelId="{52573F86-D48A-41E3-9D50-7BB330D486E3}" type="presParOf" srcId="{146E777E-B36A-4AAC-9382-D7F0485F0835}" destId="{CB986673-F34E-4AD9-84CD-74F1ABAF9165}" srcOrd="2" destOrd="0" presId="urn:microsoft.com/office/officeart/2005/8/layout/radial4"/>
    <dgm:cxn modelId="{29BC17B6-DB60-4EBA-8ECF-FD98D36CD949}" type="presParOf" srcId="{146E777E-B36A-4AAC-9382-D7F0485F0835}" destId="{E5DA4C75-3EEC-434F-B5EF-84B733CC861F}" srcOrd="3" destOrd="0" presId="urn:microsoft.com/office/officeart/2005/8/layout/radial4"/>
    <dgm:cxn modelId="{A8D23B8D-34E7-491B-8090-8695617EAF58}" type="presParOf" srcId="{146E777E-B36A-4AAC-9382-D7F0485F0835}" destId="{F2023296-5E85-4FC8-A1CC-9BF66FBA2568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CD24B5B-A0D4-4896-B5A1-B54E91F3274E}" type="doc">
      <dgm:prSet loTypeId="urn:microsoft.com/office/officeart/2005/8/layout/hProcess11" loCatId="process" qsTypeId="urn:microsoft.com/office/officeart/2005/8/quickstyle/simple1#3" qsCatId="simple" csTypeId="urn:microsoft.com/office/officeart/2005/8/colors/accent1_2#5" csCatId="accent1" phldr="1"/>
      <dgm:spPr/>
      <dgm:t>
        <a:bodyPr/>
        <a:lstStyle/>
        <a:p>
          <a:endParaRPr lang="zh-TW" altLang="en-US"/>
        </a:p>
      </dgm:t>
    </dgm:pt>
    <dgm:pt modelId="{5EE027F8-4ADF-496D-B65E-EA7A9B4D8336}">
      <dgm:prSet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rtl="0"/>
          <a:r>
            <a:rPr lang="zh-TW" sz="2800" b="1" dirty="0" smtClean="0">
              <a:solidFill>
                <a:schemeClr val="tx1"/>
              </a:solidFill>
            </a:rPr>
            <a:t>不過，「樣本」是甚麼？</a:t>
          </a:r>
          <a:endParaRPr kumimoji="1" lang="zh-TW" sz="2800" b="1" cap="none" spc="50" dirty="0">
            <a:ln w="11430"/>
            <a:solidFill>
              <a:schemeClr val="tx1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B08F296D-1334-4EC0-8D3E-2EC21766D349}" type="parTrans" cxnId="{224E7BED-9686-4F78-80A2-DD8A275E7C8E}">
      <dgm:prSet/>
      <dgm:spPr/>
      <dgm:t>
        <a:bodyPr/>
        <a:lstStyle/>
        <a:p>
          <a:endParaRPr lang="zh-TW" altLang="en-US" sz="2000"/>
        </a:p>
      </dgm:t>
    </dgm:pt>
    <dgm:pt modelId="{F12FB16B-6168-4636-938D-248A965515F4}" type="sibTrans" cxnId="{224E7BED-9686-4F78-80A2-DD8A275E7C8E}">
      <dgm:prSet/>
      <dgm:spPr/>
      <dgm:t>
        <a:bodyPr/>
        <a:lstStyle/>
        <a:p>
          <a:endParaRPr lang="zh-TW" altLang="en-US" sz="2000"/>
        </a:p>
      </dgm:t>
    </dgm:pt>
    <dgm:pt modelId="{D55F3EAE-33AF-4844-A06E-4016367D5DE4}" type="pres">
      <dgm:prSet presAssocID="{3CD24B5B-A0D4-4896-B5A1-B54E91F3274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A747199A-34DC-41D1-ADB8-84F48CCB6524}" type="pres">
      <dgm:prSet presAssocID="{3CD24B5B-A0D4-4896-B5A1-B54E91F3274E}" presName="arrow" presStyleLbl="bgShp" presStyleIdx="0" presStyleCnt="1" custLinFactNeighborY="47222"/>
      <dgm:spPr>
        <a:solidFill>
          <a:srgbClr val="00B0F0"/>
        </a:solidFill>
      </dgm:spPr>
      <dgm:t>
        <a:bodyPr/>
        <a:lstStyle/>
        <a:p>
          <a:endParaRPr lang="zh-TW" altLang="en-US"/>
        </a:p>
      </dgm:t>
    </dgm:pt>
    <dgm:pt modelId="{20679772-6AD2-43FE-A027-8BED04A31576}" type="pres">
      <dgm:prSet presAssocID="{3CD24B5B-A0D4-4896-B5A1-B54E91F3274E}" presName="points" presStyleCnt="0"/>
      <dgm:spPr/>
    </dgm:pt>
    <dgm:pt modelId="{F1814201-D292-4709-AF0D-47B751CF9EE4}" type="pres">
      <dgm:prSet presAssocID="{5EE027F8-4ADF-496D-B65E-EA7A9B4D8336}" presName="compositeA" presStyleCnt="0"/>
      <dgm:spPr/>
    </dgm:pt>
    <dgm:pt modelId="{C35D2C43-40BE-4186-8B96-16A10F72D9C9}" type="pres">
      <dgm:prSet presAssocID="{5EE027F8-4ADF-496D-B65E-EA7A9B4D8336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21CD25D-9F59-41EB-B681-4BFF5B3061F6}" type="pres">
      <dgm:prSet presAssocID="{5EE027F8-4ADF-496D-B65E-EA7A9B4D8336}" presName="circleA" presStyleLbl="node1" presStyleIdx="0" presStyleCnt="1"/>
      <dgm:spPr/>
    </dgm:pt>
    <dgm:pt modelId="{B6DC326F-240C-41E6-9F64-AC3BA7567F90}" type="pres">
      <dgm:prSet presAssocID="{5EE027F8-4ADF-496D-B65E-EA7A9B4D8336}" presName="spaceA" presStyleCnt="0"/>
      <dgm:spPr/>
    </dgm:pt>
  </dgm:ptLst>
  <dgm:cxnLst>
    <dgm:cxn modelId="{265ACBC3-6B9B-41D6-9F4E-CA8477B33036}" type="presOf" srcId="{3CD24B5B-A0D4-4896-B5A1-B54E91F3274E}" destId="{D55F3EAE-33AF-4844-A06E-4016367D5DE4}" srcOrd="0" destOrd="0" presId="urn:microsoft.com/office/officeart/2005/8/layout/hProcess11"/>
    <dgm:cxn modelId="{224E7BED-9686-4F78-80A2-DD8A275E7C8E}" srcId="{3CD24B5B-A0D4-4896-B5A1-B54E91F3274E}" destId="{5EE027F8-4ADF-496D-B65E-EA7A9B4D8336}" srcOrd="0" destOrd="0" parTransId="{B08F296D-1334-4EC0-8D3E-2EC21766D349}" sibTransId="{F12FB16B-6168-4636-938D-248A965515F4}"/>
    <dgm:cxn modelId="{5FCEB904-504C-4BE3-8D28-AF6D621ABB83}" type="presOf" srcId="{5EE027F8-4ADF-496D-B65E-EA7A9B4D8336}" destId="{C35D2C43-40BE-4186-8B96-16A10F72D9C9}" srcOrd="0" destOrd="0" presId="urn:microsoft.com/office/officeart/2005/8/layout/hProcess11"/>
    <dgm:cxn modelId="{6A993F4A-BE47-4F3C-9FF1-D2853D22835E}" type="presParOf" srcId="{D55F3EAE-33AF-4844-A06E-4016367D5DE4}" destId="{A747199A-34DC-41D1-ADB8-84F48CCB6524}" srcOrd="0" destOrd="0" presId="urn:microsoft.com/office/officeart/2005/8/layout/hProcess11"/>
    <dgm:cxn modelId="{B0A7BF84-5FCB-4AF7-8188-F77099732188}" type="presParOf" srcId="{D55F3EAE-33AF-4844-A06E-4016367D5DE4}" destId="{20679772-6AD2-43FE-A027-8BED04A31576}" srcOrd="1" destOrd="0" presId="urn:microsoft.com/office/officeart/2005/8/layout/hProcess11"/>
    <dgm:cxn modelId="{71249F48-428A-4C43-B84F-344A213AA42E}" type="presParOf" srcId="{20679772-6AD2-43FE-A027-8BED04A31576}" destId="{F1814201-D292-4709-AF0D-47B751CF9EE4}" srcOrd="0" destOrd="0" presId="urn:microsoft.com/office/officeart/2005/8/layout/hProcess11"/>
    <dgm:cxn modelId="{DE3CFD48-C245-4985-99C9-B5177F747F68}" type="presParOf" srcId="{F1814201-D292-4709-AF0D-47B751CF9EE4}" destId="{C35D2C43-40BE-4186-8B96-16A10F72D9C9}" srcOrd="0" destOrd="0" presId="urn:microsoft.com/office/officeart/2005/8/layout/hProcess11"/>
    <dgm:cxn modelId="{0A922346-07D5-411E-BFF5-932D1CDD7C57}" type="presParOf" srcId="{F1814201-D292-4709-AF0D-47B751CF9EE4}" destId="{021CD25D-9F59-41EB-B681-4BFF5B3061F6}" srcOrd="1" destOrd="0" presId="urn:microsoft.com/office/officeart/2005/8/layout/hProcess11"/>
    <dgm:cxn modelId="{87387216-F9F4-40C4-BF67-13230766B240}" type="presParOf" srcId="{F1814201-D292-4709-AF0D-47B751CF9EE4}" destId="{B6DC326F-240C-41E6-9F64-AC3BA7567F90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A252308-A65E-4F54-A878-53B3C983C841}" type="doc">
      <dgm:prSet loTypeId="urn:microsoft.com/office/officeart/2005/8/layout/radial3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6B491CC4-FBFB-48B1-BBCF-B2766425DFAE}">
      <dgm:prSet custT="1"/>
      <dgm:spPr>
        <a:ln>
          <a:solidFill>
            <a:schemeClr val="accent4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zh-CN" sz="2800" dirty="0" smtClean="0"/>
            <a:t>簡單隨機</a:t>
          </a:r>
          <a:endParaRPr lang="en-US" altLang="zh-CN" sz="2800" dirty="0" smtClean="0"/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zh-CN" sz="2800" dirty="0" smtClean="0"/>
            <a:t>抽樣</a:t>
          </a:r>
          <a:endParaRPr lang="zh-TW" sz="2800" b="0" dirty="0"/>
        </a:p>
      </dgm:t>
    </dgm:pt>
    <dgm:pt modelId="{02DCF195-0076-480C-964B-BA9909BEB246}" type="parTrans" cxnId="{F9BD1353-891D-4A86-A2BE-24CDBDDA31D7}">
      <dgm:prSet/>
      <dgm:spPr/>
      <dgm:t>
        <a:bodyPr/>
        <a:lstStyle/>
        <a:p>
          <a:endParaRPr lang="zh-TW" altLang="en-US"/>
        </a:p>
      </dgm:t>
    </dgm:pt>
    <dgm:pt modelId="{6640649D-70B7-47F9-9E8A-599B71FFCC55}" type="sibTrans" cxnId="{F9BD1353-891D-4A86-A2BE-24CDBDDA31D7}">
      <dgm:prSet/>
      <dgm:spPr/>
      <dgm:t>
        <a:bodyPr/>
        <a:lstStyle/>
        <a:p>
          <a:endParaRPr lang="zh-TW" altLang="en-US"/>
        </a:p>
      </dgm:t>
    </dgm:pt>
    <dgm:pt modelId="{9441F83E-D873-4198-8F7C-92F83983D965}">
      <dgm:prSet custT="1"/>
      <dgm:spPr>
        <a:ln>
          <a:solidFill>
            <a:schemeClr val="accent4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zh-CN" sz="2800" dirty="0" smtClean="0"/>
            <a:t>分層隨機</a:t>
          </a:r>
          <a:endParaRPr lang="en-US" altLang="zh-CN" sz="2800" dirty="0" smtClean="0"/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zh-CN" sz="2800" dirty="0" smtClean="0"/>
            <a:t>抽樣</a:t>
          </a:r>
          <a:endParaRPr lang="zh-TW" sz="2800" b="0" dirty="0"/>
        </a:p>
      </dgm:t>
    </dgm:pt>
    <dgm:pt modelId="{56145C28-A9DF-4345-9E72-85114010F866}" type="parTrans" cxnId="{E972550E-33D8-41B3-9B0F-CF988BEF2F07}">
      <dgm:prSet/>
      <dgm:spPr/>
      <dgm:t>
        <a:bodyPr/>
        <a:lstStyle/>
        <a:p>
          <a:endParaRPr lang="zh-TW" altLang="en-US"/>
        </a:p>
      </dgm:t>
    </dgm:pt>
    <dgm:pt modelId="{DA364440-F127-449C-BBC3-4CBD3BBE20F2}" type="sibTrans" cxnId="{E972550E-33D8-41B3-9B0F-CF988BEF2F07}">
      <dgm:prSet/>
      <dgm:spPr/>
      <dgm:t>
        <a:bodyPr/>
        <a:lstStyle/>
        <a:p>
          <a:endParaRPr lang="zh-TW" altLang="en-US"/>
        </a:p>
      </dgm:t>
    </dgm:pt>
    <dgm:pt modelId="{CF5792E0-A5D1-4C1D-81CF-154D2BA965F5}">
      <dgm:prSet custT="1"/>
      <dgm:spPr>
        <a:ln>
          <a:solidFill>
            <a:srgbClr val="002060"/>
          </a:solidFill>
        </a:ln>
      </dgm:spPr>
      <dgm:t>
        <a:bodyPr/>
        <a:lstStyle/>
        <a:p>
          <a:pPr rtl="0"/>
          <a:r>
            <a:rPr lang="zh-CN" sz="2800" dirty="0" smtClean="0"/>
            <a:t>便</a:t>
          </a:r>
          <a:r>
            <a:rPr lang="zh-TW" altLang="en-US" sz="2800" dirty="0" smtClean="0"/>
            <a:t>利</a:t>
          </a:r>
          <a:r>
            <a:rPr lang="zh-CN" sz="2800" dirty="0" smtClean="0"/>
            <a:t>抽樣</a:t>
          </a:r>
          <a:endParaRPr kumimoji="1" lang="en-US" sz="2800" b="0" dirty="0"/>
        </a:p>
      </dgm:t>
    </dgm:pt>
    <dgm:pt modelId="{79E81450-224D-45A0-BA8E-6CC13C7C77F9}" type="parTrans" cxnId="{0799B143-A880-4E94-B969-8E139F6756CA}">
      <dgm:prSet/>
      <dgm:spPr/>
      <dgm:t>
        <a:bodyPr/>
        <a:lstStyle/>
        <a:p>
          <a:endParaRPr lang="zh-TW" altLang="en-US"/>
        </a:p>
      </dgm:t>
    </dgm:pt>
    <dgm:pt modelId="{876758A0-D379-4987-9A1C-AF15B952705C}" type="sibTrans" cxnId="{0799B143-A880-4E94-B969-8E139F6756CA}">
      <dgm:prSet/>
      <dgm:spPr/>
      <dgm:t>
        <a:bodyPr/>
        <a:lstStyle/>
        <a:p>
          <a:endParaRPr lang="zh-TW" altLang="en-US"/>
        </a:p>
      </dgm:t>
    </dgm:pt>
    <dgm:pt modelId="{17BE1A0F-0993-463D-A071-FEF61C26DD18}" type="pres">
      <dgm:prSet presAssocID="{8A252308-A65E-4F54-A878-53B3C983C84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ECEC1A0-0A93-4A1A-81CA-BD7DB0C988E3}" type="pres">
      <dgm:prSet presAssocID="{8A252308-A65E-4F54-A878-53B3C983C841}" presName="radial" presStyleCnt="0">
        <dgm:presLayoutVars>
          <dgm:animLvl val="ctr"/>
        </dgm:presLayoutVars>
      </dgm:prSet>
      <dgm:spPr/>
    </dgm:pt>
    <dgm:pt modelId="{E3AA4D2B-4129-4959-AA5A-3F8870E3E365}" type="pres">
      <dgm:prSet presAssocID="{6B491CC4-FBFB-48B1-BBCF-B2766425DFAE}" presName="centerShape" presStyleLbl="vennNode1" presStyleIdx="0" presStyleCnt="3" custScaleY="43457" custLinFactNeighborX="-83933" custLinFactNeighborY="-38970"/>
      <dgm:spPr/>
      <dgm:t>
        <a:bodyPr/>
        <a:lstStyle/>
        <a:p>
          <a:endParaRPr lang="en-US"/>
        </a:p>
      </dgm:t>
    </dgm:pt>
    <dgm:pt modelId="{A00EBBC4-0832-4D03-B447-2BAD4C0D14CA}" type="pres">
      <dgm:prSet presAssocID="{9441F83E-D873-4198-8F7C-92F83983D965}" presName="node" presStyleLbl="vennNode1" presStyleIdx="1" presStyleCnt="3" custScaleX="213951" custScaleY="88279" custRadScaleRad="190951" custRadScaleInc="3671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CCF0C62-4D47-4F98-B32D-0FF99B18D47F}" type="pres">
      <dgm:prSet presAssocID="{CF5792E0-A5D1-4C1D-81CF-154D2BA965F5}" presName="node" presStyleLbl="vennNode1" presStyleIdx="2" presStyleCnt="3" custScaleX="213951" custScaleY="88279" custRadScaleRad="77418" custRadScaleInc="-9975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9BD1353-891D-4A86-A2BE-24CDBDDA31D7}" srcId="{8A252308-A65E-4F54-A878-53B3C983C841}" destId="{6B491CC4-FBFB-48B1-BBCF-B2766425DFAE}" srcOrd="0" destOrd="0" parTransId="{02DCF195-0076-480C-964B-BA9909BEB246}" sibTransId="{6640649D-70B7-47F9-9E8A-599B71FFCC55}"/>
    <dgm:cxn modelId="{90F1A3F0-CA14-419E-8A02-92537064687E}" type="presOf" srcId="{9441F83E-D873-4198-8F7C-92F83983D965}" destId="{A00EBBC4-0832-4D03-B447-2BAD4C0D14CA}" srcOrd="0" destOrd="0" presId="urn:microsoft.com/office/officeart/2005/8/layout/radial3"/>
    <dgm:cxn modelId="{0799B143-A880-4E94-B969-8E139F6756CA}" srcId="{6B491CC4-FBFB-48B1-BBCF-B2766425DFAE}" destId="{CF5792E0-A5D1-4C1D-81CF-154D2BA965F5}" srcOrd="1" destOrd="0" parTransId="{79E81450-224D-45A0-BA8E-6CC13C7C77F9}" sibTransId="{876758A0-D379-4987-9A1C-AF15B952705C}"/>
    <dgm:cxn modelId="{1C0C039E-414B-4DF6-9BA6-7489EB3B33CF}" type="presOf" srcId="{CF5792E0-A5D1-4C1D-81CF-154D2BA965F5}" destId="{9CCF0C62-4D47-4F98-B32D-0FF99B18D47F}" srcOrd="0" destOrd="0" presId="urn:microsoft.com/office/officeart/2005/8/layout/radial3"/>
    <dgm:cxn modelId="{C8A138C2-5105-487F-AD99-658AFCFBD952}" type="presOf" srcId="{8A252308-A65E-4F54-A878-53B3C983C841}" destId="{17BE1A0F-0993-463D-A071-FEF61C26DD18}" srcOrd="0" destOrd="0" presId="urn:microsoft.com/office/officeart/2005/8/layout/radial3"/>
    <dgm:cxn modelId="{93AFB5FD-18C3-4CDA-B165-EB63F46227CF}" type="presOf" srcId="{6B491CC4-FBFB-48B1-BBCF-B2766425DFAE}" destId="{E3AA4D2B-4129-4959-AA5A-3F8870E3E365}" srcOrd="0" destOrd="0" presId="urn:microsoft.com/office/officeart/2005/8/layout/radial3"/>
    <dgm:cxn modelId="{E972550E-33D8-41B3-9B0F-CF988BEF2F07}" srcId="{6B491CC4-FBFB-48B1-BBCF-B2766425DFAE}" destId="{9441F83E-D873-4198-8F7C-92F83983D965}" srcOrd="0" destOrd="0" parTransId="{56145C28-A9DF-4345-9E72-85114010F866}" sibTransId="{DA364440-F127-449C-BBC3-4CBD3BBE20F2}"/>
    <dgm:cxn modelId="{08F01A21-D4D5-46CE-A837-498D28145198}" type="presParOf" srcId="{17BE1A0F-0993-463D-A071-FEF61C26DD18}" destId="{FECEC1A0-0A93-4A1A-81CA-BD7DB0C988E3}" srcOrd="0" destOrd="0" presId="urn:microsoft.com/office/officeart/2005/8/layout/radial3"/>
    <dgm:cxn modelId="{034807EB-C8F2-44A7-BBEF-6074A9736715}" type="presParOf" srcId="{FECEC1A0-0A93-4A1A-81CA-BD7DB0C988E3}" destId="{E3AA4D2B-4129-4959-AA5A-3F8870E3E365}" srcOrd="0" destOrd="0" presId="urn:microsoft.com/office/officeart/2005/8/layout/radial3"/>
    <dgm:cxn modelId="{E871290E-F948-4C32-A0B8-7C25C955B7FA}" type="presParOf" srcId="{FECEC1A0-0A93-4A1A-81CA-BD7DB0C988E3}" destId="{A00EBBC4-0832-4D03-B447-2BAD4C0D14CA}" srcOrd="1" destOrd="0" presId="urn:microsoft.com/office/officeart/2005/8/layout/radial3"/>
    <dgm:cxn modelId="{44D90260-28CB-49A2-ABC5-F83036646524}" type="presParOf" srcId="{FECEC1A0-0A93-4A1A-81CA-BD7DB0C988E3}" destId="{9CCF0C62-4D47-4F98-B32D-0FF99B18D47F}" srcOrd="2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095624-A038-4B6B-80C1-0914366A2DF4}" type="doc">
      <dgm:prSet loTypeId="urn:microsoft.com/office/officeart/2005/8/layout/vList6" loCatId="list" qsTypeId="urn:microsoft.com/office/officeart/2005/8/quickstyle/simple5" qsCatId="simple" csTypeId="urn:microsoft.com/office/officeart/2005/8/colors/accent1_2#1" csCatId="accent1" phldr="1"/>
      <dgm:spPr/>
      <dgm:t>
        <a:bodyPr/>
        <a:lstStyle/>
        <a:p>
          <a:endParaRPr lang="zh-TW" altLang="en-US"/>
        </a:p>
      </dgm:t>
    </dgm:pt>
    <dgm:pt modelId="{DB0F2D0B-58FE-40CE-B24C-BC56E248C935}">
      <dgm:prSet/>
      <dgm:spPr/>
      <dgm:t>
        <a:bodyPr/>
        <a:lstStyle/>
        <a:p>
          <a:pPr rtl="0"/>
          <a:r>
            <a:rPr kumimoji="1" lang="en-US" dirty="0" smtClean="0">
              <a:latin typeface="Arial"/>
              <a:cs typeface="Arial"/>
              <a:sym typeface="Wingdings" panose="05000000000000000000" pitchFamily="2" charset="2"/>
            </a:rPr>
            <a:t></a:t>
          </a:r>
          <a:endParaRPr lang="zh-TW" dirty="0"/>
        </a:p>
      </dgm:t>
    </dgm:pt>
    <dgm:pt modelId="{8B7380CA-DCB3-4C17-BCE0-55FFCE1E5305}" type="parTrans" cxnId="{7B5D8110-D39A-4A4E-AC09-E011252C9372}">
      <dgm:prSet/>
      <dgm:spPr/>
      <dgm:t>
        <a:bodyPr/>
        <a:lstStyle/>
        <a:p>
          <a:endParaRPr lang="zh-TW" altLang="en-US"/>
        </a:p>
      </dgm:t>
    </dgm:pt>
    <dgm:pt modelId="{529255EF-7447-405C-A703-E4207C2BAF5D}" type="sibTrans" cxnId="{7B5D8110-D39A-4A4E-AC09-E011252C9372}">
      <dgm:prSet/>
      <dgm:spPr/>
      <dgm:t>
        <a:bodyPr/>
        <a:lstStyle/>
        <a:p>
          <a:endParaRPr lang="zh-TW" altLang="en-US"/>
        </a:p>
      </dgm:t>
    </dgm:pt>
    <dgm:pt modelId="{0B7E8EBC-33FC-423F-B450-271FB5AE42A0}">
      <dgm:prSet/>
      <dgm:spPr/>
      <dgm:t>
        <a:bodyPr/>
        <a:lstStyle/>
        <a:p>
          <a:pPr rtl="0"/>
          <a:r>
            <a:rPr kumimoji="1" lang="el-GR" dirty="0" smtClean="0">
              <a:latin typeface="Arial"/>
              <a:cs typeface="Arial"/>
            </a:rPr>
            <a:t>Χ</a:t>
          </a:r>
          <a:endParaRPr kumimoji="1" lang="en-US" dirty="0"/>
        </a:p>
      </dgm:t>
    </dgm:pt>
    <dgm:pt modelId="{D50F6997-A154-49ED-91F1-6B70B237D547}" type="parTrans" cxnId="{A4A66DD9-7E31-4E5A-AA9F-A0CF8E813956}">
      <dgm:prSet/>
      <dgm:spPr/>
      <dgm:t>
        <a:bodyPr/>
        <a:lstStyle/>
        <a:p>
          <a:endParaRPr lang="zh-TW" altLang="en-US"/>
        </a:p>
      </dgm:t>
    </dgm:pt>
    <dgm:pt modelId="{6A59F75F-9798-47A6-B539-3240BBBB362A}" type="sibTrans" cxnId="{A4A66DD9-7E31-4E5A-AA9F-A0CF8E813956}">
      <dgm:prSet/>
      <dgm:spPr/>
      <dgm:t>
        <a:bodyPr/>
        <a:lstStyle/>
        <a:p>
          <a:endParaRPr lang="zh-TW" altLang="en-US"/>
        </a:p>
      </dgm:t>
    </dgm:pt>
    <dgm:pt modelId="{96C39887-7953-4DEA-8ECD-8A608454AA64}">
      <dgm:prSet/>
      <dgm:spPr/>
      <dgm:t>
        <a:bodyPr/>
        <a:lstStyle/>
        <a:p>
          <a:r>
            <a:rPr lang="zh-CN" dirty="0" smtClean="0"/>
            <a:t>非</a:t>
          </a:r>
          <a:r>
            <a:rPr lang="zh-TW" altLang="en-US" dirty="0" smtClean="0"/>
            <a:t>市場研究</a:t>
          </a:r>
          <a:r>
            <a:rPr lang="zh-TW" dirty="0" smtClean="0"/>
            <a:t>目標</a:t>
          </a:r>
          <a:endParaRPr lang="zh-TW" altLang="en-US" dirty="0"/>
        </a:p>
      </dgm:t>
    </dgm:pt>
    <dgm:pt modelId="{260B7B7B-8032-4678-B88F-DD6BCB03FEFA}" type="parTrans" cxnId="{3DFE3254-0C5C-453B-9ECF-EDBEDA4FC92D}">
      <dgm:prSet/>
      <dgm:spPr/>
      <dgm:t>
        <a:bodyPr/>
        <a:lstStyle/>
        <a:p>
          <a:endParaRPr lang="zh-TW" altLang="en-US"/>
        </a:p>
      </dgm:t>
    </dgm:pt>
    <dgm:pt modelId="{0DBE365C-33BE-4423-AC39-8DAB9BA25541}" type="sibTrans" cxnId="{3DFE3254-0C5C-453B-9ECF-EDBEDA4FC92D}">
      <dgm:prSet/>
      <dgm:spPr/>
      <dgm:t>
        <a:bodyPr/>
        <a:lstStyle/>
        <a:p>
          <a:endParaRPr lang="zh-TW" altLang="en-US"/>
        </a:p>
      </dgm:t>
    </dgm:pt>
    <dgm:pt modelId="{D1881C41-3D34-432E-AC7C-CCF0F2E3632E}">
      <dgm:prSet/>
      <dgm:spPr/>
      <dgm:t>
        <a:bodyPr/>
        <a:lstStyle/>
        <a:p>
          <a:r>
            <a:rPr lang="zh-TW" altLang="en-US" dirty="0" smtClean="0"/>
            <a:t>市場研究</a:t>
          </a:r>
          <a:r>
            <a:rPr lang="zh-TW" dirty="0" smtClean="0"/>
            <a:t>目標</a:t>
          </a:r>
          <a:endParaRPr lang="zh-TW" altLang="en-US" dirty="0"/>
        </a:p>
      </dgm:t>
    </dgm:pt>
    <dgm:pt modelId="{D3BB658E-A446-4369-B4D0-85FD4A911CDD}" type="parTrans" cxnId="{95540424-D2A3-4ECF-BB65-C1B7D1AD7F7F}">
      <dgm:prSet/>
      <dgm:spPr/>
      <dgm:t>
        <a:bodyPr/>
        <a:lstStyle/>
        <a:p>
          <a:endParaRPr lang="zh-TW" altLang="en-US"/>
        </a:p>
      </dgm:t>
    </dgm:pt>
    <dgm:pt modelId="{8DB1063D-84B9-4D2A-BCF5-06297248C5C9}" type="sibTrans" cxnId="{95540424-D2A3-4ECF-BB65-C1B7D1AD7F7F}">
      <dgm:prSet/>
      <dgm:spPr/>
      <dgm:t>
        <a:bodyPr/>
        <a:lstStyle/>
        <a:p>
          <a:endParaRPr lang="zh-TW" altLang="en-US"/>
        </a:p>
      </dgm:t>
    </dgm:pt>
    <dgm:pt modelId="{0E02BDE2-520A-4D57-AE53-17F139A72522}" type="pres">
      <dgm:prSet presAssocID="{6E095624-A038-4B6B-80C1-0914366A2DF4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DBF29C62-4105-4C5E-BF80-11FA7935DB7F}" type="pres">
      <dgm:prSet presAssocID="{DB0F2D0B-58FE-40CE-B24C-BC56E248C935}" presName="linNode" presStyleCnt="0"/>
      <dgm:spPr/>
    </dgm:pt>
    <dgm:pt modelId="{11CB3C31-5520-4022-A720-6D33F02087EB}" type="pres">
      <dgm:prSet presAssocID="{DB0F2D0B-58FE-40CE-B24C-BC56E248C935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1488A2C-E6F7-4624-9AB8-C73C493097F6}" type="pres">
      <dgm:prSet presAssocID="{DB0F2D0B-58FE-40CE-B24C-BC56E248C935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6ACCC6A-25DB-42F5-AF03-2A8782B33CD0}" type="pres">
      <dgm:prSet presAssocID="{529255EF-7447-405C-A703-E4207C2BAF5D}" presName="spacing" presStyleCnt="0"/>
      <dgm:spPr/>
    </dgm:pt>
    <dgm:pt modelId="{840BB6A8-A3DD-4BF4-B49D-3D9D8ECBF762}" type="pres">
      <dgm:prSet presAssocID="{0B7E8EBC-33FC-423F-B450-271FB5AE42A0}" presName="linNode" presStyleCnt="0"/>
      <dgm:spPr/>
    </dgm:pt>
    <dgm:pt modelId="{D45525A6-8CF8-4D53-B051-29A1F16BD1C8}" type="pres">
      <dgm:prSet presAssocID="{0B7E8EBC-33FC-423F-B450-271FB5AE42A0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43A6BE2-CF91-434A-9267-9E7BE4995D15}" type="pres">
      <dgm:prSet presAssocID="{0B7E8EBC-33FC-423F-B450-271FB5AE42A0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B5D8110-D39A-4A4E-AC09-E011252C9372}" srcId="{6E095624-A038-4B6B-80C1-0914366A2DF4}" destId="{DB0F2D0B-58FE-40CE-B24C-BC56E248C935}" srcOrd="0" destOrd="0" parTransId="{8B7380CA-DCB3-4C17-BCE0-55FFCE1E5305}" sibTransId="{529255EF-7447-405C-A703-E4207C2BAF5D}"/>
    <dgm:cxn modelId="{3DFE3254-0C5C-453B-9ECF-EDBEDA4FC92D}" srcId="{0B7E8EBC-33FC-423F-B450-271FB5AE42A0}" destId="{96C39887-7953-4DEA-8ECD-8A608454AA64}" srcOrd="0" destOrd="0" parTransId="{260B7B7B-8032-4678-B88F-DD6BCB03FEFA}" sibTransId="{0DBE365C-33BE-4423-AC39-8DAB9BA25541}"/>
    <dgm:cxn modelId="{C9F0E496-0080-4506-8364-FCAE9099803F}" type="presOf" srcId="{96C39887-7953-4DEA-8ECD-8A608454AA64}" destId="{D43A6BE2-CF91-434A-9267-9E7BE4995D15}" srcOrd="0" destOrd="0" presId="urn:microsoft.com/office/officeart/2005/8/layout/vList6"/>
    <dgm:cxn modelId="{529A3FCD-0282-48B1-A15E-F37B55E9EB0B}" type="presOf" srcId="{6E095624-A038-4B6B-80C1-0914366A2DF4}" destId="{0E02BDE2-520A-4D57-AE53-17F139A72522}" srcOrd="0" destOrd="0" presId="urn:microsoft.com/office/officeart/2005/8/layout/vList6"/>
    <dgm:cxn modelId="{39DE8693-2449-4550-9762-0EB667F90132}" type="presOf" srcId="{D1881C41-3D34-432E-AC7C-CCF0F2E3632E}" destId="{41488A2C-E6F7-4624-9AB8-C73C493097F6}" srcOrd="0" destOrd="0" presId="urn:microsoft.com/office/officeart/2005/8/layout/vList6"/>
    <dgm:cxn modelId="{95540424-D2A3-4ECF-BB65-C1B7D1AD7F7F}" srcId="{DB0F2D0B-58FE-40CE-B24C-BC56E248C935}" destId="{D1881C41-3D34-432E-AC7C-CCF0F2E3632E}" srcOrd="0" destOrd="0" parTransId="{D3BB658E-A446-4369-B4D0-85FD4A911CDD}" sibTransId="{8DB1063D-84B9-4D2A-BCF5-06297248C5C9}"/>
    <dgm:cxn modelId="{A4A66DD9-7E31-4E5A-AA9F-A0CF8E813956}" srcId="{6E095624-A038-4B6B-80C1-0914366A2DF4}" destId="{0B7E8EBC-33FC-423F-B450-271FB5AE42A0}" srcOrd="1" destOrd="0" parTransId="{D50F6997-A154-49ED-91F1-6B70B237D547}" sibTransId="{6A59F75F-9798-47A6-B539-3240BBBB362A}"/>
    <dgm:cxn modelId="{55D96700-6711-4CCB-BAF8-40980D3324AD}" type="presOf" srcId="{DB0F2D0B-58FE-40CE-B24C-BC56E248C935}" destId="{11CB3C31-5520-4022-A720-6D33F02087EB}" srcOrd="0" destOrd="0" presId="urn:microsoft.com/office/officeart/2005/8/layout/vList6"/>
    <dgm:cxn modelId="{0970A448-4ABC-4A70-8B43-8BE64FF451A2}" type="presOf" srcId="{0B7E8EBC-33FC-423F-B450-271FB5AE42A0}" destId="{D45525A6-8CF8-4D53-B051-29A1F16BD1C8}" srcOrd="0" destOrd="0" presId="urn:microsoft.com/office/officeart/2005/8/layout/vList6"/>
    <dgm:cxn modelId="{7F68CDBB-129A-4178-BEAD-34C5ADFE2460}" type="presParOf" srcId="{0E02BDE2-520A-4D57-AE53-17F139A72522}" destId="{DBF29C62-4105-4C5E-BF80-11FA7935DB7F}" srcOrd="0" destOrd="0" presId="urn:microsoft.com/office/officeart/2005/8/layout/vList6"/>
    <dgm:cxn modelId="{8A9975F3-446E-4004-9ED6-B5B758A7F644}" type="presParOf" srcId="{DBF29C62-4105-4C5E-BF80-11FA7935DB7F}" destId="{11CB3C31-5520-4022-A720-6D33F02087EB}" srcOrd="0" destOrd="0" presId="urn:microsoft.com/office/officeart/2005/8/layout/vList6"/>
    <dgm:cxn modelId="{1B3E3803-102B-485D-8A5A-4935C114BB11}" type="presParOf" srcId="{DBF29C62-4105-4C5E-BF80-11FA7935DB7F}" destId="{41488A2C-E6F7-4624-9AB8-C73C493097F6}" srcOrd="1" destOrd="0" presId="urn:microsoft.com/office/officeart/2005/8/layout/vList6"/>
    <dgm:cxn modelId="{231F4AAD-DC2A-4E0F-8348-4A4FBBB51098}" type="presParOf" srcId="{0E02BDE2-520A-4D57-AE53-17F139A72522}" destId="{B6ACCC6A-25DB-42F5-AF03-2A8782B33CD0}" srcOrd="1" destOrd="0" presId="urn:microsoft.com/office/officeart/2005/8/layout/vList6"/>
    <dgm:cxn modelId="{063F5CDC-2BAB-4BD3-AF6A-8A4DFC92C640}" type="presParOf" srcId="{0E02BDE2-520A-4D57-AE53-17F139A72522}" destId="{840BB6A8-A3DD-4BF4-B49D-3D9D8ECBF762}" srcOrd="2" destOrd="0" presId="urn:microsoft.com/office/officeart/2005/8/layout/vList6"/>
    <dgm:cxn modelId="{0968B9D8-5EDE-4D96-8F42-BC34DDA653AE}" type="presParOf" srcId="{840BB6A8-A3DD-4BF4-B49D-3D9D8ECBF762}" destId="{D45525A6-8CF8-4D53-B051-29A1F16BD1C8}" srcOrd="0" destOrd="0" presId="urn:microsoft.com/office/officeart/2005/8/layout/vList6"/>
    <dgm:cxn modelId="{1AE7438A-3D1E-47CE-91C4-26C63A630377}" type="presParOf" srcId="{840BB6A8-A3DD-4BF4-B49D-3D9D8ECBF762}" destId="{D43A6BE2-CF91-434A-9267-9E7BE4995D1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8704204-4F20-4690-9B11-530B18BE3C64}" type="doc">
      <dgm:prSet loTypeId="urn:microsoft.com/office/officeart/2005/8/layout/gear1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CEF5BDD3-404C-4D07-854B-219000F97E01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kumimoji="1" lang="zh-TW" altLang="en-US" sz="2800" b="0" dirty="0" smtClean="0"/>
            <a:t>抽樣</a:t>
          </a:r>
          <a:endParaRPr kumimoji="1" lang="en-US" altLang="zh-TW" sz="2800" b="0" dirty="0" smtClean="0"/>
        </a:p>
        <a:p>
          <a:pPr rtl="0">
            <a:lnSpc>
              <a:spcPct val="100000"/>
            </a:lnSpc>
            <a:spcAft>
              <a:spcPts val="0"/>
            </a:spcAft>
          </a:pPr>
          <a:r>
            <a:rPr kumimoji="1" lang="zh-TW" altLang="en-US" sz="2800" b="0" dirty="0" smtClean="0"/>
            <a:t>技巧</a:t>
          </a:r>
          <a:endParaRPr kumimoji="1" lang="zh-TW" sz="2800" b="0" dirty="0"/>
        </a:p>
      </dgm:t>
    </dgm:pt>
    <dgm:pt modelId="{10D4872C-E425-4DCD-82F8-0072842F4528}" type="parTrans" cxnId="{F0E9EA33-650F-4FF0-AF4B-4165D465C3AB}">
      <dgm:prSet/>
      <dgm:spPr/>
      <dgm:t>
        <a:bodyPr/>
        <a:lstStyle/>
        <a:p>
          <a:endParaRPr lang="zh-TW" altLang="en-US" sz="2400"/>
        </a:p>
      </dgm:t>
    </dgm:pt>
    <dgm:pt modelId="{8DFF7C74-51EE-4E51-9D76-658B9FCEAEC6}" type="sibTrans" cxnId="{F0E9EA33-650F-4FF0-AF4B-4165D465C3AB}">
      <dgm:prSet/>
      <dgm:spPr/>
      <dgm:t>
        <a:bodyPr/>
        <a:lstStyle/>
        <a:p>
          <a:endParaRPr lang="zh-TW" altLang="en-US" sz="2400"/>
        </a:p>
      </dgm:t>
    </dgm:pt>
    <dgm:pt modelId="{6C553C91-F346-4FA2-B09D-DA2B33525782}">
      <dgm:prSet custT="1"/>
      <dgm:spPr/>
      <dgm:t>
        <a:bodyPr/>
        <a:lstStyle/>
        <a:p>
          <a:pPr rtl="0"/>
          <a:r>
            <a:rPr kumimoji="1" lang="zh-TW" altLang="en-US" sz="2800" dirty="0" smtClean="0"/>
            <a:t>樣本數目</a:t>
          </a:r>
          <a:endParaRPr kumimoji="1" lang="zh-TW" sz="2800" dirty="0"/>
        </a:p>
      </dgm:t>
    </dgm:pt>
    <dgm:pt modelId="{B4DC6E6F-C277-4611-888D-EAEF42E7D13C}" type="parTrans" cxnId="{DE31D211-2F80-46DE-B4DC-8830DFC4CBE8}">
      <dgm:prSet/>
      <dgm:spPr/>
      <dgm:t>
        <a:bodyPr/>
        <a:lstStyle/>
        <a:p>
          <a:endParaRPr lang="zh-TW" altLang="en-US" sz="2400"/>
        </a:p>
      </dgm:t>
    </dgm:pt>
    <dgm:pt modelId="{6D5E038F-5CC5-40C8-8787-8B3619DEE9E1}" type="sibTrans" cxnId="{DE31D211-2F80-46DE-B4DC-8830DFC4CBE8}">
      <dgm:prSet/>
      <dgm:spPr/>
      <dgm:t>
        <a:bodyPr/>
        <a:lstStyle/>
        <a:p>
          <a:endParaRPr lang="zh-TW" altLang="en-US" sz="2400"/>
        </a:p>
      </dgm:t>
    </dgm:pt>
    <dgm:pt modelId="{17940695-9A7E-42BA-B4A9-72540E258ED6}" type="pres">
      <dgm:prSet presAssocID="{08704204-4F20-4690-9B11-530B18BE3C64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3257F944-81E0-46CE-BDD8-45E5C6A1772C}" type="pres">
      <dgm:prSet presAssocID="{CEF5BDD3-404C-4D07-854B-219000F97E01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948F51D-6F3F-4D83-922D-7C82051A78B2}" type="pres">
      <dgm:prSet presAssocID="{CEF5BDD3-404C-4D07-854B-219000F97E01}" presName="gear1srcNode" presStyleLbl="node1" presStyleIdx="0" presStyleCnt="2"/>
      <dgm:spPr/>
      <dgm:t>
        <a:bodyPr/>
        <a:lstStyle/>
        <a:p>
          <a:endParaRPr lang="zh-TW" altLang="en-US"/>
        </a:p>
      </dgm:t>
    </dgm:pt>
    <dgm:pt modelId="{42AB8B1F-47BA-4EF1-9ABF-0942D41E4067}" type="pres">
      <dgm:prSet presAssocID="{CEF5BDD3-404C-4D07-854B-219000F97E01}" presName="gear1dstNode" presStyleLbl="node1" presStyleIdx="0" presStyleCnt="2"/>
      <dgm:spPr/>
      <dgm:t>
        <a:bodyPr/>
        <a:lstStyle/>
        <a:p>
          <a:endParaRPr lang="zh-TW" altLang="en-US"/>
        </a:p>
      </dgm:t>
    </dgm:pt>
    <dgm:pt modelId="{DCEA6CF5-9172-421C-8661-C9E9D599DFBC}" type="pres">
      <dgm:prSet presAssocID="{6C553C91-F346-4FA2-B09D-DA2B33525782}" presName="gear2" presStyleLbl="node1" presStyleIdx="1" presStyleCnt="2" custScaleX="124763" custScaleY="114698" custLinFactNeighborX="-5385" custLinFactNeighborY="-5597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F7366E9-024A-45FA-8F57-EA3D1EC215B0}" type="pres">
      <dgm:prSet presAssocID="{6C553C91-F346-4FA2-B09D-DA2B33525782}" presName="gear2srcNode" presStyleLbl="node1" presStyleIdx="1" presStyleCnt="2"/>
      <dgm:spPr/>
      <dgm:t>
        <a:bodyPr/>
        <a:lstStyle/>
        <a:p>
          <a:endParaRPr lang="zh-TW" altLang="en-US"/>
        </a:p>
      </dgm:t>
    </dgm:pt>
    <dgm:pt modelId="{2DDFE5FC-0C61-4895-B317-002B7D24ABBD}" type="pres">
      <dgm:prSet presAssocID="{6C553C91-F346-4FA2-B09D-DA2B33525782}" presName="gear2dstNode" presStyleLbl="node1" presStyleIdx="1" presStyleCnt="2"/>
      <dgm:spPr/>
      <dgm:t>
        <a:bodyPr/>
        <a:lstStyle/>
        <a:p>
          <a:endParaRPr lang="zh-TW" altLang="en-US"/>
        </a:p>
      </dgm:t>
    </dgm:pt>
    <dgm:pt modelId="{1E66CF22-43F8-4EE5-8D1B-2DF89458D950}" type="pres">
      <dgm:prSet presAssocID="{8DFF7C74-51EE-4E51-9D76-658B9FCEAEC6}" presName="connector1" presStyleLbl="sibTrans2D1" presStyleIdx="0" presStyleCnt="2"/>
      <dgm:spPr/>
      <dgm:t>
        <a:bodyPr/>
        <a:lstStyle/>
        <a:p>
          <a:endParaRPr lang="zh-TW" altLang="en-US"/>
        </a:p>
      </dgm:t>
    </dgm:pt>
    <dgm:pt modelId="{9A5E8DDD-FD18-49CB-8AEE-387DA91C9E4E}" type="pres">
      <dgm:prSet presAssocID="{6D5E038F-5CC5-40C8-8787-8B3619DEE9E1}" presName="connector2" presStyleLbl="sibTrans2D1" presStyleIdx="1" presStyleCnt="2" custLinFactNeighborX="-16892" custLinFactNeighborY="-4536"/>
      <dgm:spPr/>
      <dgm:t>
        <a:bodyPr/>
        <a:lstStyle/>
        <a:p>
          <a:endParaRPr lang="zh-TW" altLang="en-US"/>
        </a:p>
      </dgm:t>
    </dgm:pt>
  </dgm:ptLst>
  <dgm:cxnLst>
    <dgm:cxn modelId="{097DD5AA-49C0-433A-B839-C980E84D2F67}" type="presOf" srcId="{6C553C91-F346-4FA2-B09D-DA2B33525782}" destId="{2DDFE5FC-0C61-4895-B317-002B7D24ABBD}" srcOrd="2" destOrd="0" presId="urn:microsoft.com/office/officeart/2005/8/layout/gear1"/>
    <dgm:cxn modelId="{54588EDE-EA3E-46C1-903A-470AEAE5238B}" type="presOf" srcId="{6C553C91-F346-4FA2-B09D-DA2B33525782}" destId="{DCEA6CF5-9172-421C-8661-C9E9D599DFBC}" srcOrd="0" destOrd="0" presId="urn:microsoft.com/office/officeart/2005/8/layout/gear1"/>
    <dgm:cxn modelId="{C0F8CE14-965F-4A6A-BEF4-CCDA4C7F292C}" type="presOf" srcId="{8DFF7C74-51EE-4E51-9D76-658B9FCEAEC6}" destId="{1E66CF22-43F8-4EE5-8D1B-2DF89458D950}" srcOrd="0" destOrd="0" presId="urn:microsoft.com/office/officeart/2005/8/layout/gear1"/>
    <dgm:cxn modelId="{F0E9EA33-650F-4FF0-AF4B-4165D465C3AB}" srcId="{08704204-4F20-4690-9B11-530B18BE3C64}" destId="{CEF5BDD3-404C-4D07-854B-219000F97E01}" srcOrd="0" destOrd="0" parTransId="{10D4872C-E425-4DCD-82F8-0072842F4528}" sibTransId="{8DFF7C74-51EE-4E51-9D76-658B9FCEAEC6}"/>
    <dgm:cxn modelId="{622B7501-A78C-4CB8-B59C-6155F6056E6B}" type="presOf" srcId="{CEF5BDD3-404C-4D07-854B-219000F97E01}" destId="{3257F944-81E0-46CE-BDD8-45E5C6A1772C}" srcOrd="0" destOrd="0" presId="urn:microsoft.com/office/officeart/2005/8/layout/gear1"/>
    <dgm:cxn modelId="{24D2DF56-94F2-46C8-8617-9E395DF5EAF3}" type="presOf" srcId="{6D5E038F-5CC5-40C8-8787-8B3619DEE9E1}" destId="{9A5E8DDD-FD18-49CB-8AEE-387DA91C9E4E}" srcOrd="0" destOrd="0" presId="urn:microsoft.com/office/officeart/2005/8/layout/gear1"/>
    <dgm:cxn modelId="{FBEF435A-AA83-4934-A854-5A4EB7A4DD48}" type="presOf" srcId="{08704204-4F20-4690-9B11-530B18BE3C64}" destId="{17940695-9A7E-42BA-B4A9-72540E258ED6}" srcOrd="0" destOrd="0" presId="urn:microsoft.com/office/officeart/2005/8/layout/gear1"/>
    <dgm:cxn modelId="{9CBA1187-B3B1-472B-9C7E-0A3CBE032DBD}" type="presOf" srcId="{CEF5BDD3-404C-4D07-854B-219000F97E01}" destId="{7948F51D-6F3F-4D83-922D-7C82051A78B2}" srcOrd="1" destOrd="0" presId="urn:microsoft.com/office/officeart/2005/8/layout/gear1"/>
    <dgm:cxn modelId="{BF2DA072-AB3E-4149-9E13-0D032E80326D}" type="presOf" srcId="{6C553C91-F346-4FA2-B09D-DA2B33525782}" destId="{DF7366E9-024A-45FA-8F57-EA3D1EC215B0}" srcOrd="1" destOrd="0" presId="urn:microsoft.com/office/officeart/2005/8/layout/gear1"/>
    <dgm:cxn modelId="{DE31D211-2F80-46DE-B4DC-8830DFC4CBE8}" srcId="{08704204-4F20-4690-9B11-530B18BE3C64}" destId="{6C553C91-F346-4FA2-B09D-DA2B33525782}" srcOrd="1" destOrd="0" parTransId="{B4DC6E6F-C277-4611-888D-EAEF42E7D13C}" sibTransId="{6D5E038F-5CC5-40C8-8787-8B3619DEE9E1}"/>
    <dgm:cxn modelId="{31107D8F-FC85-41A1-A490-99376F894C25}" type="presOf" srcId="{CEF5BDD3-404C-4D07-854B-219000F97E01}" destId="{42AB8B1F-47BA-4EF1-9ABF-0942D41E4067}" srcOrd="2" destOrd="0" presId="urn:microsoft.com/office/officeart/2005/8/layout/gear1"/>
    <dgm:cxn modelId="{5EFA8B7B-06AD-4799-8094-E919AD1431DD}" type="presParOf" srcId="{17940695-9A7E-42BA-B4A9-72540E258ED6}" destId="{3257F944-81E0-46CE-BDD8-45E5C6A1772C}" srcOrd="0" destOrd="0" presId="urn:microsoft.com/office/officeart/2005/8/layout/gear1"/>
    <dgm:cxn modelId="{5DAD0F1A-939E-4173-B00B-BB90CC7B1661}" type="presParOf" srcId="{17940695-9A7E-42BA-B4A9-72540E258ED6}" destId="{7948F51D-6F3F-4D83-922D-7C82051A78B2}" srcOrd="1" destOrd="0" presId="urn:microsoft.com/office/officeart/2005/8/layout/gear1"/>
    <dgm:cxn modelId="{4693EF53-7E6A-49E5-85B0-1C3A20DCEF62}" type="presParOf" srcId="{17940695-9A7E-42BA-B4A9-72540E258ED6}" destId="{42AB8B1F-47BA-4EF1-9ABF-0942D41E4067}" srcOrd="2" destOrd="0" presId="urn:microsoft.com/office/officeart/2005/8/layout/gear1"/>
    <dgm:cxn modelId="{063839BC-2295-415F-A92B-C1F4DCBF2E7A}" type="presParOf" srcId="{17940695-9A7E-42BA-B4A9-72540E258ED6}" destId="{DCEA6CF5-9172-421C-8661-C9E9D599DFBC}" srcOrd="3" destOrd="0" presId="urn:microsoft.com/office/officeart/2005/8/layout/gear1"/>
    <dgm:cxn modelId="{1794B201-1A57-4367-BF33-B078203C3E75}" type="presParOf" srcId="{17940695-9A7E-42BA-B4A9-72540E258ED6}" destId="{DF7366E9-024A-45FA-8F57-EA3D1EC215B0}" srcOrd="4" destOrd="0" presId="urn:microsoft.com/office/officeart/2005/8/layout/gear1"/>
    <dgm:cxn modelId="{BB79B22B-9109-4DDF-B0C7-5D8E6A71A7FC}" type="presParOf" srcId="{17940695-9A7E-42BA-B4A9-72540E258ED6}" destId="{2DDFE5FC-0C61-4895-B317-002B7D24ABBD}" srcOrd="5" destOrd="0" presId="urn:microsoft.com/office/officeart/2005/8/layout/gear1"/>
    <dgm:cxn modelId="{9A11E69C-1823-4A76-86B8-1827DBA12E79}" type="presParOf" srcId="{17940695-9A7E-42BA-B4A9-72540E258ED6}" destId="{1E66CF22-43F8-4EE5-8D1B-2DF89458D950}" srcOrd="6" destOrd="0" presId="urn:microsoft.com/office/officeart/2005/8/layout/gear1"/>
    <dgm:cxn modelId="{5B79FF97-9BEE-4910-A531-C51DC43BA2C7}" type="presParOf" srcId="{17940695-9A7E-42BA-B4A9-72540E258ED6}" destId="{9A5E8DDD-FD18-49CB-8AEE-387DA91C9E4E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FFB38FC-F4E5-4F47-A93D-006B0CBA9964}" type="doc">
      <dgm:prSet loTypeId="urn:microsoft.com/office/officeart/2005/8/layout/venn1" loCatId="relationship" qsTypeId="urn:microsoft.com/office/officeart/2005/8/quickstyle/simple5" qsCatId="simple" csTypeId="urn:microsoft.com/office/officeart/2005/8/colors/colorful1#3" csCatId="colorful" phldr="1"/>
      <dgm:spPr/>
      <dgm:t>
        <a:bodyPr/>
        <a:lstStyle/>
        <a:p>
          <a:endParaRPr lang="zh-TW" altLang="en-US"/>
        </a:p>
      </dgm:t>
    </dgm:pt>
    <dgm:pt modelId="{68CDA5F9-8A12-4A0A-A7A8-192EF5255D0C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zh-TW" sz="2800" dirty="0" smtClean="0">
              <a:solidFill>
                <a:schemeClr val="bg1"/>
              </a:solidFill>
            </a:rPr>
            <a:t>以</a:t>
          </a:r>
          <a:r>
            <a:rPr lang="zh-CN" sz="2800" dirty="0" smtClean="0">
              <a:solidFill>
                <a:schemeClr val="bg1"/>
              </a:solidFill>
            </a:rPr>
            <a:t>學習目的而言</a:t>
          </a:r>
          <a:endParaRPr lang="zh-TW" sz="2800" b="1" cap="none" spc="0" dirty="0">
            <a:ln w="1905"/>
            <a:solidFill>
              <a:schemeClr val="bg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239AAEF-75CE-47EA-B790-B4AA4928CB4D}" type="parTrans" cxnId="{8DE71B7A-231F-4ED8-80A0-03E3CDAABCC5}">
      <dgm:prSet/>
      <dgm:spPr/>
      <dgm:t>
        <a:bodyPr/>
        <a:lstStyle/>
        <a:p>
          <a:endParaRPr lang="zh-TW" altLang="en-US" sz="2800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FF80D7AF-C77E-42ED-B0FC-199B81E5E440}" type="sibTrans" cxnId="{8DE71B7A-231F-4ED8-80A0-03E3CDAABCC5}">
      <dgm:prSet/>
      <dgm:spPr/>
      <dgm:t>
        <a:bodyPr/>
        <a:lstStyle/>
        <a:p>
          <a:endParaRPr lang="zh-TW" altLang="en-US" sz="2800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46A5762-B0E6-484C-817D-F567619966F9}">
      <dgm:prSet custT="1"/>
      <dgm:spPr/>
      <dgm:t>
        <a:bodyPr/>
        <a:lstStyle/>
        <a:p>
          <a:pPr algn="ctr" rtl="0"/>
          <a:r>
            <a:rPr lang="en-US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100</a:t>
          </a:r>
          <a:r>
            <a:rPr lang="zh-CN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個樣本（每組五名學生）</a:t>
          </a:r>
          <a:endParaRPr lang="zh-TW" sz="2800" b="1" cap="none" spc="0" dirty="0">
            <a:ln w="1905"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644F68-6795-4DC5-A272-32AF19DE4672}" type="parTrans" cxnId="{AD756EFF-7F8D-4CDB-9A13-6DC612477970}">
      <dgm:prSet/>
      <dgm:spPr/>
      <dgm:t>
        <a:bodyPr/>
        <a:lstStyle/>
        <a:p>
          <a:endParaRPr lang="zh-TW" altLang="en-US" sz="2800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F672D97E-2730-4CC0-ACC1-8F2F19A1448C}" type="sibTrans" cxnId="{AD756EFF-7F8D-4CDB-9A13-6DC612477970}">
      <dgm:prSet/>
      <dgm:spPr/>
      <dgm:t>
        <a:bodyPr/>
        <a:lstStyle/>
        <a:p>
          <a:endParaRPr lang="zh-TW" altLang="en-US" sz="2800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EE0DF656-1DE5-4C82-9BE1-B48FB90B0431}">
      <dgm:prSet custT="1"/>
      <dgm:spPr>
        <a:solidFill>
          <a:srgbClr val="FF3399"/>
        </a:solidFill>
      </dgm:spPr>
      <dgm:t>
        <a:bodyPr/>
        <a:lstStyle/>
        <a:p>
          <a:pPr algn="l" rtl="0"/>
          <a:r>
            <a:rPr lang="zh-CN" sz="2800" dirty="0" smtClean="0">
              <a:solidFill>
                <a:schemeClr val="bg1"/>
              </a:solidFill>
            </a:rPr>
            <a:t>便</a:t>
          </a:r>
          <a:r>
            <a:rPr lang="zh-TW" altLang="en-US" sz="2800" dirty="0" smtClean="0">
              <a:solidFill>
                <a:schemeClr val="bg1"/>
              </a:solidFill>
            </a:rPr>
            <a:t>利</a:t>
          </a:r>
          <a:r>
            <a:rPr lang="zh-CN" sz="2800" dirty="0" smtClean="0">
              <a:solidFill>
                <a:schemeClr val="bg1"/>
              </a:solidFill>
            </a:rPr>
            <a:t>抽樣法（例如</a:t>
          </a:r>
          <a:r>
            <a:rPr lang="zh-TW" sz="2800" dirty="0" smtClean="0">
              <a:solidFill>
                <a:schemeClr val="bg1"/>
              </a:solidFill>
            </a:rPr>
            <a:t>向</a:t>
          </a:r>
          <a:r>
            <a:rPr lang="zh-CN" sz="2800" dirty="0" smtClean="0">
              <a:solidFill>
                <a:schemeClr val="bg1"/>
              </a:solidFill>
            </a:rPr>
            <a:t>同學</a:t>
          </a:r>
          <a:r>
            <a:rPr lang="zh-TW" sz="2800" dirty="0" smtClean="0">
              <a:solidFill>
                <a:schemeClr val="bg1"/>
              </a:solidFill>
            </a:rPr>
            <a:t>發問</a:t>
          </a:r>
          <a:r>
            <a:rPr lang="zh-CN" sz="2800" dirty="0" smtClean="0">
              <a:solidFill>
                <a:schemeClr val="bg1"/>
              </a:solidFill>
            </a:rPr>
            <a:t>）</a:t>
          </a:r>
          <a:endParaRPr lang="zh-TW" sz="2800" b="1" cap="none" spc="0" dirty="0">
            <a:ln w="1905"/>
            <a:solidFill>
              <a:schemeClr val="bg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2907DCD6-9DA5-4D32-B00D-3CF7345B6E2C}" type="parTrans" cxnId="{9EA561A7-632D-49AF-AA10-6E9FD7F4F204}">
      <dgm:prSet/>
      <dgm:spPr/>
      <dgm:t>
        <a:bodyPr/>
        <a:lstStyle/>
        <a:p>
          <a:endParaRPr lang="zh-TW" altLang="en-US" sz="2800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9EB8864E-248B-4AC5-A9CC-DF058E77687A}" type="sibTrans" cxnId="{9EA561A7-632D-49AF-AA10-6E9FD7F4F204}">
      <dgm:prSet/>
      <dgm:spPr/>
      <dgm:t>
        <a:bodyPr/>
        <a:lstStyle/>
        <a:p>
          <a:endParaRPr lang="zh-TW" altLang="en-US" sz="2800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24CCE895-8088-450B-9686-7C4B57910311}" type="pres">
      <dgm:prSet presAssocID="{2FFB38FC-F4E5-4F47-A93D-006B0CBA996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08C6730F-72AB-43EA-926A-FBBEC5FDAB72}" type="pres">
      <dgm:prSet presAssocID="{68CDA5F9-8A12-4A0A-A7A8-192EF5255D0C}" presName="circ1" presStyleLbl="vennNode1" presStyleIdx="0" presStyleCnt="3" custScaleX="162843"/>
      <dgm:spPr/>
      <dgm:t>
        <a:bodyPr/>
        <a:lstStyle/>
        <a:p>
          <a:endParaRPr lang="zh-TW" altLang="en-US"/>
        </a:p>
      </dgm:t>
    </dgm:pt>
    <dgm:pt modelId="{BF40FCBA-849B-4718-AB44-A76A6D45D1A7}" type="pres">
      <dgm:prSet presAssocID="{68CDA5F9-8A12-4A0A-A7A8-192EF5255D0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5A1EFED-0B54-48A6-B3F3-09A48E2EF8E3}" type="pres">
      <dgm:prSet presAssocID="{EE0DF656-1DE5-4C82-9BE1-B48FB90B0431}" presName="circ2" presStyleLbl="vennNode1" presStyleIdx="1" presStyleCnt="3" custScaleX="162843" custLinFactNeighborX="38420"/>
      <dgm:spPr/>
      <dgm:t>
        <a:bodyPr/>
        <a:lstStyle/>
        <a:p>
          <a:endParaRPr lang="zh-TW" altLang="en-US"/>
        </a:p>
      </dgm:t>
    </dgm:pt>
    <dgm:pt modelId="{B84992F6-4A27-4BB4-BCAD-F02636EA26F2}" type="pres">
      <dgm:prSet presAssocID="{EE0DF656-1DE5-4C82-9BE1-B48FB90B043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DC4B6ED-A589-4A0E-8B01-58E853B6E887}" type="pres">
      <dgm:prSet presAssocID="{C46A5762-B0E6-484C-817D-F567619966F9}" presName="circ3" presStyleLbl="vennNode1" presStyleIdx="2" presStyleCnt="3" custScaleX="162843" custLinFactNeighborX="-35171"/>
      <dgm:spPr/>
      <dgm:t>
        <a:bodyPr/>
        <a:lstStyle/>
        <a:p>
          <a:endParaRPr lang="zh-TW" altLang="en-US"/>
        </a:p>
      </dgm:t>
    </dgm:pt>
    <dgm:pt modelId="{9BB54A52-BCED-48F2-860D-7598F710D208}" type="pres">
      <dgm:prSet presAssocID="{C46A5762-B0E6-484C-817D-F567619966F9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1A2E929-9E2E-43F9-803D-8EB3CB5C40CB}" type="presOf" srcId="{68CDA5F9-8A12-4A0A-A7A8-192EF5255D0C}" destId="{08C6730F-72AB-43EA-926A-FBBEC5FDAB72}" srcOrd="0" destOrd="0" presId="urn:microsoft.com/office/officeart/2005/8/layout/venn1"/>
    <dgm:cxn modelId="{68FFCAB8-3DCE-4904-B8B5-921316C80E4F}" type="presOf" srcId="{2FFB38FC-F4E5-4F47-A93D-006B0CBA9964}" destId="{24CCE895-8088-450B-9686-7C4B57910311}" srcOrd="0" destOrd="0" presId="urn:microsoft.com/office/officeart/2005/8/layout/venn1"/>
    <dgm:cxn modelId="{9EA561A7-632D-49AF-AA10-6E9FD7F4F204}" srcId="{2FFB38FC-F4E5-4F47-A93D-006B0CBA9964}" destId="{EE0DF656-1DE5-4C82-9BE1-B48FB90B0431}" srcOrd="1" destOrd="0" parTransId="{2907DCD6-9DA5-4D32-B00D-3CF7345B6E2C}" sibTransId="{9EB8864E-248B-4AC5-A9CC-DF058E77687A}"/>
    <dgm:cxn modelId="{72418347-5346-4214-AE58-43E4B05F912A}" type="presOf" srcId="{68CDA5F9-8A12-4A0A-A7A8-192EF5255D0C}" destId="{BF40FCBA-849B-4718-AB44-A76A6D45D1A7}" srcOrd="1" destOrd="0" presId="urn:microsoft.com/office/officeart/2005/8/layout/venn1"/>
    <dgm:cxn modelId="{83BE3CD3-E1F6-4A30-A67D-3EF0D7285B7A}" type="presOf" srcId="{C46A5762-B0E6-484C-817D-F567619966F9}" destId="{DDC4B6ED-A589-4A0E-8B01-58E853B6E887}" srcOrd="0" destOrd="0" presId="urn:microsoft.com/office/officeart/2005/8/layout/venn1"/>
    <dgm:cxn modelId="{AD756EFF-7F8D-4CDB-9A13-6DC612477970}" srcId="{2FFB38FC-F4E5-4F47-A93D-006B0CBA9964}" destId="{C46A5762-B0E6-484C-817D-F567619966F9}" srcOrd="2" destOrd="0" parTransId="{DA644F68-6795-4DC5-A272-32AF19DE4672}" sibTransId="{F672D97E-2730-4CC0-ACC1-8F2F19A1448C}"/>
    <dgm:cxn modelId="{461368C7-30A5-4096-8998-0FE95E164D4F}" type="presOf" srcId="{EE0DF656-1DE5-4C82-9BE1-B48FB90B0431}" destId="{B84992F6-4A27-4BB4-BCAD-F02636EA26F2}" srcOrd="1" destOrd="0" presId="urn:microsoft.com/office/officeart/2005/8/layout/venn1"/>
    <dgm:cxn modelId="{85F2567D-F2CC-4B80-BB08-BAB7439276F8}" type="presOf" srcId="{C46A5762-B0E6-484C-817D-F567619966F9}" destId="{9BB54A52-BCED-48F2-860D-7598F710D208}" srcOrd="1" destOrd="0" presId="urn:microsoft.com/office/officeart/2005/8/layout/venn1"/>
    <dgm:cxn modelId="{8DE71B7A-231F-4ED8-80A0-03E3CDAABCC5}" srcId="{2FFB38FC-F4E5-4F47-A93D-006B0CBA9964}" destId="{68CDA5F9-8A12-4A0A-A7A8-192EF5255D0C}" srcOrd="0" destOrd="0" parTransId="{1239AAEF-75CE-47EA-B790-B4AA4928CB4D}" sibTransId="{FF80D7AF-C77E-42ED-B0FC-199B81E5E440}"/>
    <dgm:cxn modelId="{803E2F5B-9577-4B91-98EC-8F48BA37C2FF}" type="presOf" srcId="{EE0DF656-1DE5-4C82-9BE1-B48FB90B0431}" destId="{95A1EFED-0B54-48A6-B3F3-09A48E2EF8E3}" srcOrd="0" destOrd="0" presId="urn:microsoft.com/office/officeart/2005/8/layout/venn1"/>
    <dgm:cxn modelId="{45069BDF-E2F3-43D0-AD91-4E858C096959}" type="presParOf" srcId="{24CCE895-8088-450B-9686-7C4B57910311}" destId="{08C6730F-72AB-43EA-926A-FBBEC5FDAB72}" srcOrd="0" destOrd="0" presId="urn:microsoft.com/office/officeart/2005/8/layout/venn1"/>
    <dgm:cxn modelId="{C97B6408-8461-4B8C-93DA-EBCCA426CAED}" type="presParOf" srcId="{24CCE895-8088-450B-9686-7C4B57910311}" destId="{BF40FCBA-849B-4718-AB44-A76A6D45D1A7}" srcOrd="1" destOrd="0" presId="urn:microsoft.com/office/officeart/2005/8/layout/venn1"/>
    <dgm:cxn modelId="{A1B39AAF-DAD7-4B6E-B323-B1076FE0D345}" type="presParOf" srcId="{24CCE895-8088-450B-9686-7C4B57910311}" destId="{95A1EFED-0B54-48A6-B3F3-09A48E2EF8E3}" srcOrd="2" destOrd="0" presId="urn:microsoft.com/office/officeart/2005/8/layout/venn1"/>
    <dgm:cxn modelId="{744F11C4-9275-4363-BDA8-448A5D740279}" type="presParOf" srcId="{24CCE895-8088-450B-9686-7C4B57910311}" destId="{B84992F6-4A27-4BB4-BCAD-F02636EA26F2}" srcOrd="3" destOrd="0" presId="urn:microsoft.com/office/officeart/2005/8/layout/venn1"/>
    <dgm:cxn modelId="{9884F3B6-966B-4E6A-A3EF-97EED4826491}" type="presParOf" srcId="{24CCE895-8088-450B-9686-7C4B57910311}" destId="{DDC4B6ED-A589-4A0E-8B01-58E853B6E887}" srcOrd="4" destOrd="0" presId="urn:microsoft.com/office/officeart/2005/8/layout/venn1"/>
    <dgm:cxn modelId="{99E1DF0E-CF33-4DF5-AC99-53F8E276F50F}" type="presParOf" srcId="{24CCE895-8088-450B-9686-7C4B57910311}" destId="{9BB54A52-BCED-48F2-860D-7598F710D20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2E38316-5D9F-44DB-B7F4-3E87E688880E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1E911FA5-8A24-4837-815B-0C21DE6EA63F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en-US" dirty="0" smtClean="0"/>
            <a:t>2. </a:t>
          </a:r>
          <a:r>
            <a:rPr lang="zh-TW" dirty="0" smtClean="0"/>
            <a:t>你會否把產品名稱視</a:t>
          </a:r>
          <a:r>
            <a:rPr lang="zh-CN" dirty="0" smtClean="0"/>
            <a:t>為考</a:t>
          </a:r>
          <a:r>
            <a:rPr lang="zh-TW" dirty="0" smtClean="0"/>
            <a:t>慮</a:t>
          </a:r>
          <a:r>
            <a:rPr lang="zh-CN" dirty="0" smtClean="0"/>
            <a:t>因素？</a:t>
          </a:r>
          <a:endParaRPr kumimoji="1" lang="en-US" dirty="0" smtClean="0"/>
        </a:p>
      </dgm:t>
    </dgm:pt>
    <dgm:pt modelId="{426FEDC4-F951-4535-8642-87C6A570D3B1}" type="parTrans" cxnId="{A922E98E-9F32-4A40-ADE8-D8AFFD69AE9C}">
      <dgm:prSet/>
      <dgm:spPr/>
      <dgm:t>
        <a:bodyPr/>
        <a:lstStyle/>
        <a:p>
          <a:endParaRPr lang="zh-TW" altLang="en-US"/>
        </a:p>
      </dgm:t>
    </dgm:pt>
    <dgm:pt modelId="{5BD5ACEB-5DEA-4123-A8E8-6A36634A32F3}" type="sibTrans" cxnId="{A922E98E-9F32-4A40-ADE8-D8AFFD69AE9C}">
      <dgm:prSet/>
      <dgm:spPr/>
      <dgm:t>
        <a:bodyPr/>
        <a:lstStyle/>
        <a:p>
          <a:endParaRPr lang="zh-TW" altLang="en-US"/>
        </a:p>
      </dgm:t>
    </dgm:pt>
    <dgm:pt modelId="{722F1F13-223A-4413-8FAD-F222C4294758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zh-CN" dirty="0" smtClean="0">
              <a:solidFill>
                <a:schemeClr val="tx1"/>
              </a:solidFill>
            </a:rPr>
            <a:t>提示：</a:t>
          </a:r>
          <a:r>
            <a:rPr lang="en-US" dirty="0" smtClean="0">
              <a:solidFill>
                <a:schemeClr val="tx1"/>
              </a:solidFill>
            </a:rPr>
            <a:t>7% (1</a:t>
          </a:r>
          <a:r>
            <a:rPr lang="zh-CN" dirty="0" smtClean="0">
              <a:solidFill>
                <a:schemeClr val="tx1"/>
              </a:solidFill>
            </a:rPr>
            <a:t>－強烈反對</a:t>
          </a:r>
          <a:r>
            <a:rPr lang="en-US" dirty="0" smtClean="0">
              <a:solidFill>
                <a:schemeClr val="tx1"/>
              </a:solidFill>
            </a:rPr>
            <a:t>) + 13% (2</a:t>
          </a:r>
          <a:r>
            <a:rPr lang="zh-CN" dirty="0" smtClean="0">
              <a:solidFill>
                <a:schemeClr val="tx1"/>
              </a:solidFill>
            </a:rPr>
            <a:t>－反對</a:t>
          </a:r>
          <a:r>
            <a:rPr lang="en-US" dirty="0" smtClean="0">
              <a:solidFill>
                <a:schemeClr val="tx1"/>
              </a:solidFill>
            </a:rPr>
            <a:t>) = 20%</a:t>
          </a:r>
          <a:endParaRPr lang="zh-TW" dirty="0" smtClean="0">
            <a:solidFill>
              <a:schemeClr val="tx1"/>
            </a:solidFill>
          </a:endParaRPr>
        </a:p>
        <a:p>
          <a:r>
            <a:rPr lang="en-US" dirty="0" smtClean="0">
              <a:solidFill>
                <a:schemeClr val="tx1"/>
              </a:solidFill>
            </a:rPr>
            <a:t>27% (4</a:t>
          </a:r>
          <a:r>
            <a:rPr lang="zh-CN" dirty="0" smtClean="0">
              <a:solidFill>
                <a:schemeClr val="tx1"/>
              </a:solidFill>
            </a:rPr>
            <a:t>－贊同</a:t>
          </a:r>
          <a:r>
            <a:rPr lang="en-US" dirty="0" smtClean="0">
              <a:solidFill>
                <a:schemeClr val="tx1"/>
              </a:solidFill>
            </a:rPr>
            <a:t>) + 33% (5</a:t>
          </a:r>
          <a:r>
            <a:rPr lang="zh-CN" dirty="0" smtClean="0">
              <a:solidFill>
                <a:schemeClr val="tx1"/>
              </a:solidFill>
            </a:rPr>
            <a:t>－</a:t>
          </a:r>
          <a:r>
            <a:rPr lang="zh-CN" altLang="en-US" dirty="0" smtClean="0">
              <a:solidFill>
                <a:schemeClr val="tx1"/>
              </a:solidFill>
            </a:rPr>
            <a:t>十分贊同</a:t>
          </a:r>
          <a:r>
            <a:rPr lang="en-US" dirty="0" smtClean="0">
              <a:solidFill>
                <a:schemeClr val="tx1"/>
              </a:solidFill>
            </a:rPr>
            <a:t>) = 60%</a:t>
          </a:r>
          <a:endParaRPr kumimoji="1" lang="en-US" dirty="0" smtClean="0">
            <a:solidFill>
              <a:schemeClr val="tx1"/>
            </a:solidFill>
          </a:endParaRPr>
        </a:p>
      </dgm:t>
    </dgm:pt>
    <dgm:pt modelId="{1C6C427A-AEE0-4E58-BC6D-E7FDF98F972F}" type="parTrans" cxnId="{E0D3A730-926C-46EF-ADC8-C343AD133D0B}">
      <dgm:prSet/>
      <dgm:spPr/>
      <dgm:t>
        <a:bodyPr/>
        <a:lstStyle/>
        <a:p>
          <a:endParaRPr lang="zh-TW" altLang="en-US"/>
        </a:p>
      </dgm:t>
    </dgm:pt>
    <dgm:pt modelId="{C221A421-3EB6-4725-9E30-DD200D9572A2}" type="sibTrans" cxnId="{E0D3A730-926C-46EF-ADC8-C343AD133D0B}">
      <dgm:prSet/>
      <dgm:spPr/>
      <dgm:t>
        <a:bodyPr/>
        <a:lstStyle/>
        <a:p>
          <a:endParaRPr lang="zh-TW" altLang="en-US"/>
        </a:p>
      </dgm:t>
    </dgm:pt>
    <dgm:pt modelId="{5253B3EC-33E8-4647-9FFC-9736C7B8A5CD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pPr rtl="0"/>
          <a:r>
            <a:rPr lang="en-US" dirty="0" smtClean="0"/>
            <a:t>1. </a:t>
          </a:r>
          <a:r>
            <a:rPr lang="zh-TW" dirty="0" smtClean="0"/>
            <a:t>受訪者傾向贊同還是反對『「產品名稱」是影響他們決定是否購買產品的因素』這個說法？</a:t>
          </a:r>
          <a:endParaRPr kumimoji="1" lang="en-US" b="1" dirty="0" smtClean="0">
            <a:solidFill>
              <a:schemeClr val="bg1"/>
            </a:solidFill>
          </a:endParaRPr>
        </a:p>
      </dgm:t>
    </dgm:pt>
    <dgm:pt modelId="{BB45F152-F323-47CE-82AE-292A1EFCA202}" type="sibTrans" cxnId="{BC723BDD-C828-4D3E-A7A3-6C8C61E46B6A}">
      <dgm:prSet/>
      <dgm:spPr/>
      <dgm:t>
        <a:bodyPr/>
        <a:lstStyle/>
        <a:p>
          <a:endParaRPr lang="zh-TW" altLang="en-US"/>
        </a:p>
      </dgm:t>
    </dgm:pt>
    <dgm:pt modelId="{F4DEF918-22ED-40CC-A23D-7150147C19BD}" type="parTrans" cxnId="{BC723BDD-C828-4D3E-A7A3-6C8C61E46B6A}">
      <dgm:prSet/>
      <dgm:spPr/>
      <dgm:t>
        <a:bodyPr/>
        <a:lstStyle/>
        <a:p>
          <a:endParaRPr lang="zh-TW" altLang="en-US"/>
        </a:p>
      </dgm:t>
    </dgm:pt>
    <dgm:pt modelId="{17F64C91-BCA7-4936-8790-935A094DD734}" type="pres">
      <dgm:prSet presAssocID="{D2E38316-5D9F-44DB-B7F4-3E87E68888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BD77B1A2-5CF5-4CCC-92C8-6B4C0CDF7B24}" type="pres">
      <dgm:prSet presAssocID="{5253B3EC-33E8-4647-9FFC-9736C7B8A5CD}" presName="parentText" presStyleLbl="node1" presStyleIdx="0" presStyleCnt="3" custLinFactY="101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F03C5D5-0626-4EE1-B0D9-407201DB474A}" type="pres">
      <dgm:prSet presAssocID="{BB45F152-F323-47CE-82AE-292A1EFCA202}" presName="spacer" presStyleCnt="0"/>
      <dgm:spPr/>
    </dgm:pt>
    <dgm:pt modelId="{E6E1337B-0BDB-4997-9253-F4803FCD971D}" type="pres">
      <dgm:prSet presAssocID="{1E911FA5-8A24-4837-815B-0C21DE6EA63F}" presName="parentText" presStyleLbl="node1" presStyleIdx="1" presStyleCnt="3" custLinFactY="101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653C5F5-9642-4295-99A0-8031954F9367}" type="pres">
      <dgm:prSet presAssocID="{5BD5ACEB-5DEA-4123-A8E8-6A36634A32F3}" presName="spacer" presStyleCnt="0"/>
      <dgm:spPr/>
    </dgm:pt>
    <dgm:pt modelId="{375E84A7-4486-4A4B-A9B4-971B7A3FAA74}" type="pres">
      <dgm:prSet presAssocID="{722F1F13-223A-4413-8FAD-F222C4294758}" presName="parentText" presStyleLbl="node1" presStyleIdx="2" presStyleCnt="3" custLinFactY="4587" custLinFactNeighborX="26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0D3A730-926C-46EF-ADC8-C343AD133D0B}" srcId="{D2E38316-5D9F-44DB-B7F4-3E87E688880E}" destId="{722F1F13-223A-4413-8FAD-F222C4294758}" srcOrd="2" destOrd="0" parTransId="{1C6C427A-AEE0-4E58-BC6D-E7FDF98F972F}" sibTransId="{C221A421-3EB6-4725-9E30-DD200D9572A2}"/>
    <dgm:cxn modelId="{BC723BDD-C828-4D3E-A7A3-6C8C61E46B6A}" srcId="{D2E38316-5D9F-44DB-B7F4-3E87E688880E}" destId="{5253B3EC-33E8-4647-9FFC-9736C7B8A5CD}" srcOrd="0" destOrd="0" parTransId="{F4DEF918-22ED-40CC-A23D-7150147C19BD}" sibTransId="{BB45F152-F323-47CE-82AE-292A1EFCA202}"/>
    <dgm:cxn modelId="{A922E98E-9F32-4A40-ADE8-D8AFFD69AE9C}" srcId="{D2E38316-5D9F-44DB-B7F4-3E87E688880E}" destId="{1E911FA5-8A24-4837-815B-0C21DE6EA63F}" srcOrd="1" destOrd="0" parTransId="{426FEDC4-F951-4535-8642-87C6A570D3B1}" sibTransId="{5BD5ACEB-5DEA-4123-A8E8-6A36634A32F3}"/>
    <dgm:cxn modelId="{9587491F-6534-4357-8AF8-5ACC5E9B4263}" type="presOf" srcId="{D2E38316-5D9F-44DB-B7F4-3E87E688880E}" destId="{17F64C91-BCA7-4936-8790-935A094DD734}" srcOrd="0" destOrd="0" presId="urn:microsoft.com/office/officeart/2005/8/layout/vList2"/>
    <dgm:cxn modelId="{C877AA2A-FC0B-4F41-9D23-41854238D89A}" type="presOf" srcId="{1E911FA5-8A24-4837-815B-0C21DE6EA63F}" destId="{E6E1337B-0BDB-4997-9253-F4803FCD971D}" srcOrd="0" destOrd="0" presId="urn:microsoft.com/office/officeart/2005/8/layout/vList2"/>
    <dgm:cxn modelId="{52E7FB08-A339-49BD-A8EA-001CA595767F}" type="presOf" srcId="{722F1F13-223A-4413-8FAD-F222C4294758}" destId="{375E84A7-4486-4A4B-A9B4-971B7A3FAA74}" srcOrd="0" destOrd="0" presId="urn:microsoft.com/office/officeart/2005/8/layout/vList2"/>
    <dgm:cxn modelId="{5204808C-8C11-4920-8E7B-41BCD0BBA2E3}" type="presOf" srcId="{5253B3EC-33E8-4647-9FFC-9736C7B8A5CD}" destId="{BD77B1A2-5CF5-4CCC-92C8-6B4C0CDF7B24}" srcOrd="0" destOrd="0" presId="urn:microsoft.com/office/officeart/2005/8/layout/vList2"/>
    <dgm:cxn modelId="{D2816D00-7C91-4D10-81FE-1454121D7A89}" type="presParOf" srcId="{17F64C91-BCA7-4936-8790-935A094DD734}" destId="{BD77B1A2-5CF5-4CCC-92C8-6B4C0CDF7B24}" srcOrd="0" destOrd="0" presId="urn:microsoft.com/office/officeart/2005/8/layout/vList2"/>
    <dgm:cxn modelId="{7F30553A-6298-4467-9EA6-C13DF3D12816}" type="presParOf" srcId="{17F64C91-BCA7-4936-8790-935A094DD734}" destId="{5F03C5D5-0626-4EE1-B0D9-407201DB474A}" srcOrd="1" destOrd="0" presId="urn:microsoft.com/office/officeart/2005/8/layout/vList2"/>
    <dgm:cxn modelId="{AC8AE2F2-9D80-492A-BC04-35CD6B0FF0AF}" type="presParOf" srcId="{17F64C91-BCA7-4936-8790-935A094DD734}" destId="{E6E1337B-0BDB-4997-9253-F4803FCD971D}" srcOrd="2" destOrd="0" presId="urn:microsoft.com/office/officeart/2005/8/layout/vList2"/>
    <dgm:cxn modelId="{8F3A82EA-CE84-4762-8702-18899C6C7B69}" type="presParOf" srcId="{17F64C91-BCA7-4936-8790-935A094DD734}" destId="{1653C5F5-9642-4295-99A0-8031954F9367}" srcOrd="3" destOrd="0" presId="urn:microsoft.com/office/officeart/2005/8/layout/vList2"/>
    <dgm:cxn modelId="{1B5F0384-E94C-4046-803A-1292EAFDFDB9}" type="presParOf" srcId="{17F64C91-BCA7-4936-8790-935A094DD734}" destId="{375E84A7-4486-4A4B-A9B4-971B7A3FAA74}" srcOrd="4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CFC8140-7BB5-4C34-A354-8B619F5CC9C0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2BA71235-8A23-4470-AAB8-74921CD10287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pPr rtl="0"/>
          <a:r>
            <a:rPr lang="en-US" sz="2600" dirty="0" smtClean="0"/>
            <a:t>1. </a:t>
          </a:r>
          <a:r>
            <a:rPr lang="zh-TW" sz="2600" dirty="0" smtClean="0"/>
            <a:t>受訪者傾向贊同還是反對『「產品名稱」是影響他們決定是否購買產品的因素』這個說法？</a:t>
          </a:r>
          <a:endParaRPr lang="zh-TW" sz="2600" b="0" dirty="0"/>
        </a:p>
      </dgm:t>
    </dgm:pt>
    <dgm:pt modelId="{47F1AE1B-B6DA-4F74-864B-BED1526DE0D9}" type="parTrans" cxnId="{6E09DE8F-AF32-4422-8783-3CA369165B99}">
      <dgm:prSet/>
      <dgm:spPr/>
      <dgm:t>
        <a:bodyPr/>
        <a:lstStyle/>
        <a:p>
          <a:endParaRPr lang="zh-TW" altLang="en-US" sz="2000" b="0"/>
        </a:p>
      </dgm:t>
    </dgm:pt>
    <dgm:pt modelId="{DAB98939-45D2-4580-94A5-152F9D330B2F}" type="sibTrans" cxnId="{6E09DE8F-AF32-4422-8783-3CA369165B99}">
      <dgm:prSet/>
      <dgm:spPr/>
      <dgm:t>
        <a:bodyPr/>
        <a:lstStyle/>
        <a:p>
          <a:endParaRPr lang="zh-TW" altLang="en-US" sz="2000" b="0"/>
        </a:p>
      </dgm:t>
    </dgm:pt>
    <dgm:pt modelId="{A9C08B4C-8188-4B0E-AFA1-36F7CD215AF3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zh-TW" sz="2800" i="1" dirty="0" smtClean="0"/>
            <a:t>答案：較多受訪者</a:t>
          </a:r>
          <a:r>
            <a:rPr lang="en-US" sz="2800" i="1" dirty="0" smtClean="0"/>
            <a:t>(60%)</a:t>
          </a:r>
          <a:r>
            <a:rPr lang="zh-TW" sz="2800" i="1" dirty="0" smtClean="0"/>
            <a:t>傾向贊同</a:t>
          </a:r>
          <a:r>
            <a:rPr lang="zh-CN" sz="2800" i="1" dirty="0" smtClean="0"/>
            <a:t>或</a:t>
          </a:r>
          <a:r>
            <a:rPr lang="zh-CN" altLang="en-US" sz="2800" i="1" dirty="0" smtClean="0"/>
            <a:t>十分贊同</a:t>
          </a:r>
          <a:r>
            <a:rPr lang="zh-TW" sz="2800" i="1" dirty="0" smtClean="0"/>
            <a:t>這個說法。</a:t>
          </a:r>
          <a:endParaRPr lang="zh-TW" sz="2800" b="0" dirty="0"/>
        </a:p>
      </dgm:t>
    </dgm:pt>
    <dgm:pt modelId="{4DE8E274-BBA3-487D-96A8-FF1C7D9F136C}" type="parTrans" cxnId="{3856C344-EE3B-4934-AA17-BC38815EBFC7}">
      <dgm:prSet/>
      <dgm:spPr/>
      <dgm:t>
        <a:bodyPr/>
        <a:lstStyle/>
        <a:p>
          <a:endParaRPr lang="zh-TW" altLang="en-US" sz="2000" b="0"/>
        </a:p>
      </dgm:t>
    </dgm:pt>
    <dgm:pt modelId="{796DD5E6-A258-4820-A360-8FE1A770C790}" type="sibTrans" cxnId="{3856C344-EE3B-4934-AA17-BC38815EBFC7}">
      <dgm:prSet/>
      <dgm:spPr/>
      <dgm:t>
        <a:bodyPr/>
        <a:lstStyle/>
        <a:p>
          <a:endParaRPr lang="zh-TW" altLang="en-US" sz="2000" b="0"/>
        </a:p>
      </dgm:t>
    </dgm:pt>
    <dgm:pt modelId="{3C2B3FE1-B4CC-4C29-AD1E-B65372104AA3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z="2400" dirty="0" smtClean="0">
              <a:solidFill>
                <a:schemeClr val="tx1"/>
              </a:solidFill>
            </a:rPr>
            <a:t>2. </a:t>
          </a:r>
          <a:r>
            <a:rPr lang="zh-TW" sz="2400" dirty="0" smtClean="0">
              <a:solidFill>
                <a:schemeClr val="tx1"/>
              </a:solidFill>
            </a:rPr>
            <a:t>你會否把產品名稱視為考慮因素？</a:t>
          </a:r>
          <a:endParaRPr lang="zh-TW" sz="2400" b="0" dirty="0">
            <a:solidFill>
              <a:schemeClr val="tx1"/>
            </a:solidFill>
          </a:endParaRPr>
        </a:p>
      </dgm:t>
    </dgm:pt>
    <dgm:pt modelId="{EE97C5F1-FD6C-47A6-B8A1-1F0A0022C5E9}" type="parTrans" cxnId="{06A89FB2-DB5D-47F3-83C7-B418E25D8E65}">
      <dgm:prSet/>
      <dgm:spPr/>
      <dgm:t>
        <a:bodyPr/>
        <a:lstStyle/>
        <a:p>
          <a:endParaRPr lang="zh-TW" altLang="en-US" sz="2000" b="0"/>
        </a:p>
      </dgm:t>
    </dgm:pt>
    <dgm:pt modelId="{DCA6B2CB-6E36-4A41-AFB5-EE5D5585C653}" type="sibTrans" cxnId="{06A89FB2-DB5D-47F3-83C7-B418E25D8E65}">
      <dgm:prSet/>
      <dgm:spPr/>
      <dgm:t>
        <a:bodyPr/>
        <a:lstStyle/>
        <a:p>
          <a:endParaRPr lang="zh-TW" altLang="en-US" sz="2000" b="0"/>
        </a:p>
      </dgm:t>
    </dgm:pt>
    <dgm:pt modelId="{F0F5B8E2-AC10-4F6E-B481-C7B1648E81DC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zh-TW" sz="2000" i="1" dirty="0" smtClean="0">
              <a:solidFill>
                <a:schemeClr val="tx1"/>
              </a:solidFill>
            </a:rPr>
            <a:t>答案：假定整體「贊同」的回應過半數時，</a:t>
          </a:r>
          <a:r>
            <a:rPr lang="zh-TW" altLang="en-US" sz="2000" i="1" dirty="0" smtClean="0">
              <a:solidFill>
                <a:schemeClr val="tx1"/>
              </a:solidFill>
            </a:rPr>
            <a:t>統計學上，可假定為</a:t>
          </a:r>
          <a:r>
            <a:rPr lang="zh-TW" sz="2000" dirty="0" smtClean="0">
              <a:solidFill>
                <a:schemeClr val="tx1"/>
              </a:solidFill>
            </a:rPr>
            <a:t>「產品名稱」是</a:t>
          </a:r>
          <a:r>
            <a:rPr lang="zh-TW" sz="2000" i="1" dirty="0" smtClean="0">
              <a:solidFill>
                <a:schemeClr val="tx1"/>
              </a:solidFill>
            </a:rPr>
            <a:t>考慮因素；而整體回應不過半數時，即不屬考慮因素。那麼按數據顯示，產品名稱應被視為考慮因素。</a:t>
          </a:r>
          <a:endParaRPr lang="zh-TW" sz="2000" b="0" i="1" dirty="0">
            <a:solidFill>
              <a:schemeClr val="tx1"/>
            </a:solidFill>
          </a:endParaRPr>
        </a:p>
      </dgm:t>
    </dgm:pt>
    <dgm:pt modelId="{A7DFBC22-551A-4415-855B-4D3FC1FA1B08}" type="parTrans" cxnId="{3C93747F-DCD6-46A5-8666-DE00377953A3}">
      <dgm:prSet/>
      <dgm:spPr/>
      <dgm:t>
        <a:bodyPr/>
        <a:lstStyle/>
        <a:p>
          <a:endParaRPr lang="zh-TW" altLang="en-US" sz="2000" b="0"/>
        </a:p>
      </dgm:t>
    </dgm:pt>
    <dgm:pt modelId="{CDBDCFA1-B16F-4E15-A448-9C311A2FB929}" type="sibTrans" cxnId="{3C93747F-DCD6-46A5-8666-DE00377953A3}">
      <dgm:prSet/>
      <dgm:spPr/>
      <dgm:t>
        <a:bodyPr/>
        <a:lstStyle/>
        <a:p>
          <a:endParaRPr lang="zh-TW" altLang="en-US" sz="2000" b="0"/>
        </a:p>
      </dgm:t>
    </dgm:pt>
    <dgm:pt modelId="{FD733D55-1D84-4143-BB5F-011985BE9909}" type="pres">
      <dgm:prSet presAssocID="{4CFC8140-7BB5-4C34-A354-8B619F5CC9C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4478B068-C12E-4A42-BA6E-FDA8649A8AF6}" type="pres">
      <dgm:prSet presAssocID="{2BA71235-8A23-4470-AAB8-74921CD10287}" presName="parentText" presStyleLbl="node1" presStyleIdx="0" presStyleCnt="4" custScaleX="9958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2305B5-328A-4ED2-80FD-65C6C2753DC3}" type="pres">
      <dgm:prSet presAssocID="{DAB98939-45D2-4580-94A5-152F9D330B2F}" presName="spacer" presStyleCnt="0"/>
      <dgm:spPr/>
    </dgm:pt>
    <dgm:pt modelId="{014B950B-3DB8-4B86-8553-835B6A65DFCE}" type="pres">
      <dgm:prSet presAssocID="{A9C08B4C-8188-4B0E-AFA1-36F7CD215AF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7337D52-57CB-4B22-8181-56202AC3DA48}" type="pres">
      <dgm:prSet presAssocID="{796DD5E6-A258-4820-A360-8FE1A770C790}" presName="spacer" presStyleCnt="0"/>
      <dgm:spPr/>
    </dgm:pt>
    <dgm:pt modelId="{6C90D33A-BC95-4C27-BA3E-F31ECA2716AB}" type="pres">
      <dgm:prSet presAssocID="{3C2B3FE1-B4CC-4C29-AD1E-B65372104AA3}" presName="parentText" presStyleLbl="node1" presStyleIdx="2" presStyleCnt="4" custScaleX="79946" custScaleY="61166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584EAA7-F1E0-4136-8637-7C213AC0B02C}" type="pres">
      <dgm:prSet presAssocID="{DCA6B2CB-6E36-4A41-AFB5-EE5D5585C653}" presName="spacer" presStyleCnt="0"/>
      <dgm:spPr/>
    </dgm:pt>
    <dgm:pt modelId="{D85F0E6F-194C-48EA-85A4-96F4414198B2}" type="pres">
      <dgm:prSet presAssocID="{F0F5B8E2-AC10-4F6E-B481-C7B1648E81DC}" presName="parentText" presStyleLbl="node1" presStyleIdx="3" presStyleCnt="4" custLinFactY="9799" custLinFactNeighborX="36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BC785C2-A2E1-4273-B053-17C17EB64F8B}" type="presOf" srcId="{2BA71235-8A23-4470-AAB8-74921CD10287}" destId="{4478B068-C12E-4A42-BA6E-FDA8649A8AF6}" srcOrd="0" destOrd="0" presId="urn:microsoft.com/office/officeart/2005/8/layout/vList2"/>
    <dgm:cxn modelId="{3C93747F-DCD6-46A5-8666-DE00377953A3}" srcId="{4CFC8140-7BB5-4C34-A354-8B619F5CC9C0}" destId="{F0F5B8E2-AC10-4F6E-B481-C7B1648E81DC}" srcOrd="3" destOrd="0" parTransId="{A7DFBC22-551A-4415-855B-4D3FC1FA1B08}" sibTransId="{CDBDCFA1-B16F-4E15-A448-9C311A2FB929}"/>
    <dgm:cxn modelId="{3856C344-EE3B-4934-AA17-BC38815EBFC7}" srcId="{4CFC8140-7BB5-4C34-A354-8B619F5CC9C0}" destId="{A9C08B4C-8188-4B0E-AFA1-36F7CD215AF3}" srcOrd="1" destOrd="0" parTransId="{4DE8E274-BBA3-487D-96A8-FF1C7D9F136C}" sibTransId="{796DD5E6-A258-4820-A360-8FE1A770C790}"/>
    <dgm:cxn modelId="{06A89FB2-DB5D-47F3-83C7-B418E25D8E65}" srcId="{4CFC8140-7BB5-4C34-A354-8B619F5CC9C0}" destId="{3C2B3FE1-B4CC-4C29-AD1E-B65372104AA3}" srcOrd="2" destOrd="0" parTransId="{EE97C5F1-FD6C-47A6-B8A1-1F0A0022C5E9}" sibTransId="{DCA6B2CB-6E36-4A41-AFB5-EE5D5585C653}"/>
    <dgm:cxn modelId="{3811B00D-AD92-4C4A-B9F7-407F69F06D76}" type="presOf" srcId="{3C2B3FE1-B4CC-4C29-AD1E-B65372104AA3}" destId="{6C90D33A-BC95-4C27-BA3E-F31ECA2716AB}" srcOrd="0" destOrd="0" presId="urn:microsoft.com/office/officeart/2005/8/layout/vList2"/>
    <dgm:cxn modelId="{6E09DE8F-AF32-4422-8783-3CA369165B99}" srcId="{4CFC8140-7BB5-4C34-A354-8B619F5CC9C0}" destId="{2BA71235-8A23-4470-AAB8-74921CD10287}" srcOrd="0" destOrd="0" parTransId="{47F1AE1B-B6DA-4F74-864B-BED1526DE0D9}" sibTransId="{DAB98939-45D2-4580-94A5-152F9D330B2F}"/>
    <dgm:cxn modelId="{C5AC708F-B568-47C8-8719-33415C325087}" type="presOf" srcId="{A9C08B4C-8188-4B0E-AFA1-36F7CD215AF3}" destId="{014B950B-3DB8-4B86-8553-835B6A65DFCE}" srcOrd="0" destOrd="0" presId="urn:microsoft.com/office/officeart/2005/8/layout/vList2"/>
    <dgm:cxn modelId="{9EC885EC-A051-430D-A9BD-7924026FDF83}" type="presOf" srcId="{4CFC8140-7BB5-4C34-A354-8B619F5CC9C0}" destId="{FD733D55-1D84-4143-BB5F-011985BE9909}" srcOrd="0" destOrd="0" presId="urn:microsoft.com/office/officeart/2005/8/layout/vList2"/>
    <dgm:cxn modelId="{B23124D9-087E-43F7-907F-D9E53BAC0E74}" type="presOf" srcId="{F0F5B8E2-AC10-4F6E-B481-C7B1648E81DC}" destId="{D85F0E6F-194C-48EA-85A4-96F4414198B2}" srcOrd="0" destOrd="0" presId="urn:microsoft.com/office/officeart/2005/8/layout/vList2"/>
    <dgm:cxn modelId="{F8ECD129-7DD8-4CB8-84B9-8CCFE4F7F58B}" type="presParOf" srcId="{FD733D55-1D84-4143-BB5F-011985BE9909}" destId="{4478B068-C12E-4A42-BA6E-FDA8649A8AF6}" srcOrd="0" destOrd="0" presId="urn:microsoft.com/office/officeart/2005/8/layout/vList2"/>
    <dgm:cxn modelId="{3B986A0B-DBEC-4FC5-9FDD-6426355DCEF5}" type="presParOf" srcId="{FD733D55-1D84-4143-BB5F-011985BE9909}" destId="{BF2305B5-328A-4ED2-80FD-65C6C2753DC3}" srcOrd="1" destOrd="0" presId="urn:microsoft.com/office/officeart/2005/8/layout/vList2"/>
    <dgm:cxn modelId="{EA6F38EC-164D-4B7A-831C-13A4F1F58C8E}" type="presParOf" srcId="{FD733D55-1D84-4143-BB5F-011985BE9909}" destId="{014B950B-3DB8-4B86-8553-835B6A65DFCE}" srcOrd="2" destOrd="0" presId="urn:microsoft.com/office/officeart/2005/8/layout/vList2"/>
    <dgm:cxn modelId="{E0EBC08C-B210-43D4-B6F6-879483C39E9D}" type="presParOf" srcId="{FD733D55-1D84-4143-BB5F-011985BE9909}" destId="{67337D52-57CB-4B22-8181-56202AC3DA48}" srcOrd="3" destOrd="0" presId="urn:microsoft.com/office/officeart/2005/8/layout/vList2"/>
    <dgm:cxn modelId="{5CD6F090-DB0A-488D-8E75-BCE4AE43B82B}" type="presParOf" srcId="{FD733D55-1D84-4143-BB5F-011985BE9909}" destId="{6C90D33A-BC95-4C27-BA3E-F31ECA2716AB}" srcOrd="4" destOrd="0" presId="urn:microsoft.com/office/officeart/2005/8/layout/vList2"/>
    <dgm:cxn modelId="{35E0C704-A824-41A3-B02A-62912FCC7FDF}" type="presParOf" srcId="{FD733D55-1D84-4143-BB5F-011985BE9909}" destId="{1584EAA7-F1E0-4136-8637-7C213AC0B02C}" srcOrd="5" destOrd="0" presId="urn:microsoft.com/office/officeart/2005/8/layout/vList2"/>
    <dgm:cxn modelId="{619CCD52-7224-4ACA-B4DA-B52E6A5D8793}" type="presParOf" srcId="{FD733D55-1D84-4143-BB5F-011985BE9909}" destId="{D85F0E6F-194C-48EA-85A4-96F4414198B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F6505D51-6EA7-43E8-8DA0-A7BAFFE6F508}" type="doc">
      <dgm:prSet loTypeId="urn:microsoft.com/office/officeart/2005/8/layout/vList2" loCatId="list" qsTypeId="urn:microsoft.com/office/officeart/2005/8/quickstyle/simple5" qsCatId="simple" csTypeId="urn:microsoft.com/office/officeart/2005/8/colors/accent2_5" csCatId="accent2" phldr="1"/>
      <dgm:spPr/>
      <dgm:t>
        <a:bodyPr/>
        <a:lstStyle/>
        <a:p>
          <a:endParaRPr lang="zh-TW" altLang="en-US"/>
        </a:p>
      </dgm:t>
    </dgm:pt>
    <dgm:pt modelId="{E7B108D3-EB43-4DA1-B303-A03BC137FA90}">
      <dgm:prSet custT="1"/>
      <dgm:spPr>
        <a:solidFill>
          <a:srgbClr val="FF0000"/>
        </a:solidFill>
      </dgm:spPr>
      <dgm:t>
        <a:bodyPr/>
        <a:lstStyle/>
        <a:p>
          <a:pPr rtl="0"/>
          <a:r>
            <a:rPr lang="zh-TW" sz="3200" dirty="0" smtClean="0"/>
            <a:t>平均評級 </a:t>
          </a:r>
          <a:r>
            <a:rPr lang="en-US" sz="3200" dirty="0" smtClean="0"/>
            <a:t>= </a:t>
          </a:r>
          <a:r>
            <a:rPr lang="zh-TW" sz="3200" dirty="0" smtClean="0"/>
            <a:t>所有回應的總和／回應數目</a:t>
          </a:r>
          <a:endParaRPr lang="zh-TW" sz="3200" dirty="0"/>
        </a:p>
      </dgm:t>
    </dgm:pt>
    <dgm:pt modelId="{51EC3254-4A0F-4110-891E-09C5DFD855A7}" type="parTrans" cxnId="{B9A4888A-A82D-43ED-95CD-F3F5764ABD3C}">
      <dgm:prSet/>
      <dgm:spPr/>
      <dgm:t>
        <a:bodyPr/>
        <a:lstStyle/>
        <a:p>
          <a:endParaRPr lang="zh-TW" altLang="en-US" sz="2000"/>
        </a:p>
      </dgm:t>
    </dgm:pt>
    <dgm:pt modelId="{BF92D81B-BFFA-4E5C-8D9A-6A4831704C4A}" type="sibTrans" cxnId="{B9A4888A-A82D-43ED-95CD-F3F5764ABD3C}">
      <dgm:prSet/>
      <dgm:spPr/>
      <dgm:t>
        <a:bodyPr/>
        <a:lstStyle/>
        <a:p>
          <a:endParaRPr lang="zh-TW" altLang="en-US" sz="2000"/>
        </a:p>
      </dgm:t>
    </dgm:pt>
    <dgm:pt modelId="{562CE554-1B01-4183-AF46-E5C86461AF3B}">
      <dgm:prSet custT="1"/>
      <dgm:spPr>
        <a:solidFill>
          <a:srgbClr val="FF3399"/>
        </a:solidFill>
      </dgm:spPr>
      <dgm:t>
        <a:bodyPr/>
        <a:lstStyle/>
        <a:p>
          <a:pPr rtl="0"/>
          <a:r>
            <a:rPr lang="zh-CN" sz="2400" dirty="0" smtClean="0"/>
            <a:t>在</a:t>
          </a:r>
          <a:r>
            <a:rPr lang="zh-TW" sz="2400" dirty="0" smtClean="0"/>
            <a:t>這個</a:t>
          </a:r>
          <a:r>
            <a:rPr lang="zh-CN" sz="2400" dirty="0" smtClean="0"/>
            <a:t>例</a:t>
          </a:r>
          <a:r>
            <a:rPr lang="zh-TW" sz="2400" dirty="0" smtClean="0"/>
            <a:t>子</a:t>
          </a:r>
          <a:r>
            <a:rPr lang="zh-CN" sz="2400" dirty="0" smtClean="0"/>
            <a:t>中，平均評級 </a:t>
          </a:r>
          <a:r>
            <a:rPr lang="en-US" altLang="zh-CN" sz="2400" dirty="0" smtClean="0"/>
            <a:t>=(</a:t>
          </a:r>
          <a:r>
            <a:rPr kumimoji="1" lang="en-US" sz="2400" b="1" dirty="0" smtClean="0"/>
            <a:t>5+1+4+2+3+5+4+2+1+1+5+1+4+2+3+5+4+2+1+1)/20</a:t>
          </a:r>
          <a:br>
            <a:rPr kumimoji="1" lang="en-US" sz="2400" b="1" dirty="0" smtClean="0"/>
          </a:br>
          <a:r>
            <a:rPr kumimoji="1" lang="en-US" sz="2400" b="1" dirty="0" smtClean="0"/>
            <a:t>=56 / 20 = 2.8</a:t>
          </a:r>
          <a:endParaRPr lang="zh-TW" sz="2400" dirty="0"/>
        </a:p>
      </dgm:t>
    </dgm:pt>
    <dgm:pt modelId="{CE7D16CC-3F32-4DFF-B4A4-EEC4211D58EB}" type="parTrans" cxnId="{28949675-236B-40FF-B514-F89818B0C914}">
      <dgm:prSet/>
      <dgm:spPr/>
      <dgm:t>
        <a:bodyPr/>
        <a:lstStyle/>
        <a:p>
          <a:endParaRPr lang="zh-TW" altLang="en-US" sz="2000"/>
        </a:p>
      </dgm:t>
    </dgm:pt>
    <dgm:pt modelId="{65BF19F7-823B-41C3-99BF-E7DD0FBFA774}" type="sibTrans" cxnId="{28949675-236B-40FF-B514-F89818B0C914}">
      <dgm:prSet/>
      <dgm:spPr/>
      <dgm:t>
        <a:bodyPr/>
        <a:lstStyle/>
        <a:p>
          <a:endParaRPr lang="zh-TW" altLang="en-US" sz="2000"/>
        </a:p>
      </dgm:t>
    </dgm:pt>
    <dgm:pt modelId="{026D95B8-3064-44FA-A3D3-EA1D3BE59C8D}" type="pres">
      <dgm:prSet presAssocID="{F6505D51-6EA7-43E8-8DA0-A7BAFFE6F5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2A21C3E5-14FB-4B20-A6FA-E4A54CC52B5F}" type="pres">
      <dgm:prSet presAssocID="{E7B108D3-EB43-4DA1-B303-A03BC137FA9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B88B631-BD72-49CC-9EE8-3A05CC67C317}" type="pres">
      <dgm:prSet presAssocID="{BF92D81B-BFFA-4E5C-8D9A-6A4831704C4A}" presName="spacer" presStyleCnt="0"/>
      <dgm:spPr/>
    </dgm:pt>
    <dgm:pt modelId="{04A41497-DB48-4CD5-8F2F-18A28A1F2E6D}" type="pres">
      <dgm:prSet presAssocID="{562CE554-1B01-4183-AF46-E5C86461AF3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140282D-7062-493D-AB5B-003801BC17AF}" type="presOf" srcId="{562CE554-1B01-4183-AF46-E5C86461AF3B}" destId="{04A41497-DB48-4CD5-8F2F-18A28A1F2E6D}" srcOrd="0" destOrd="0" presId="urn:microsoft.com/office/officeart/2005/8/layout/vList2"/>
    <dgm:cxn modelId="{28949675-236B-40FF-B514-F89818B0C914}" srcId="{F6505D51-6EA7-43E8-8DA0-A7BAFFE6F508}" destId="{562CE554-1B01-4183-AF46-E5C86461AF3B}" srcOrd="1" destOrd="0" parTransId="{CE7D16CC-3F32-4DFF-B4A4-EEC4211D58EB}" sibTransId="{65BF19F7-823B-41C3-99BF-E7DD0FBFA774}"/>
    <dgm:cxn modelId="{591D13BB-5CAB-4C46-85F3-F2BE93DE26B5}" type="presOf" srcId="{E7B108D3-EB43-4DA1-B303-A03BC137FA90}" destId="{2A21C3E5-14FB-4B20-A6FA-E4A54CC52B5F}" srcOrd="0" destOrd="0" presId="urn:microsoft.com/office/officeart/2005/8/layout/vList2"/>
    <dgm:cxn modelId="{08A63C9F-CF36-4508-A7F5-D2E4AD4D0862}" type="presOf" srcId="{F6505D51-6EA7-43E8-8DA0-A7BAFFE6F508}" destId="{026D95B8-3064-44FA-A3D3-EA1D3BE59C8D}" srcOrd="0" destOrd="0" presId="urn:microsoft.com/office/officeart/2005/8/layout/vList2"/>
    <dgm:cxn modelId="{B9A4888A-A82D-43ED-95CD-F3F5764ABD3C}" srcId="{F6505D51-6EA7-43E8-8DA0-A7BAFFE6F508}" destId="{E7B108D3-EB43-4DA1-B303-A03BC137FA90}" srcOrd="0" destOrd="0" parTransId="{51EC3254-4A0F-4110-891E-09C5DFD855A7}" sibTransId="{BF92D81B-BFFA-4E5C-8D9A-6A4831704C4A}"/>
    <dgm:cxn modelId="{119EBEFA-A516-4D3E-B730-7353FFFC8DE4}" type="presParOf" srcId="{026D95B8-3064-44FA-A3D3-EA1D3BE59C8D}" destId="{2A21C3E5-14FB-4B20-A6FA-E4A54CC52B5F}" srcOrd="0" destOrd="0" presId="urn:microsoft.com/office/officeart/2005/8/layout/vList2"/>
    <dgm:cxn modelId="{2F85C405-2849-435B-8577-86D5EF240BDA}" type="presParOf" srcId="{026D95B8-3064-44FA-A3D3-EA1D3BE59C8D}" destId="{7B88B631-BD72-49CC-9EE8-3A05CC67C317}" srcOrd="1" destOrd="0" presId="urn:microsoft.com/office/officeart/2005/8/layout/vList2"/>
    <dgm:cxn modelId="{56BDC6CB-E7DD-4946-82F2-E8D1670F3ACD}" type="presParOf" srcId="{026D95B8-3064-44FA-A3D3-EA1D3BE59C8D}" destId="{04A41497-DB48-4CD5-8F2F-18A28A1F2E6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D2E38316-5D9F-44DB-B7F4-3E87E688880E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5253B3EC-33E8-4647-9FFC-9736C7B8A5CD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en-US" sz="2000" dirty="0" smtClean="0"/>
            <a:t>1. </a:t>
          </a:r>
          <a:r>
            <a:rPr lang="zh-TW" sz="2000" dirty="0" smtClean="0"/>
            <a:t>平均來説，受訪者傾向贊同還是反對『「產品名稱」是影響他們決定是否購買產品的因素』這個說法？</a:t>
          </a:r>
          <a:endParaRPr kumimoji="1" lang="en-US" sz="2000" dirty="0" smtClean="0"/>
        </a:p>
      </dgm:t>
    </dgm:pt>
    <dgm:pt modelId="{F4DEF918-22ED-40CC-A23D-7150147C19BD}" type="parTrans" cxnId="{BC723BDD-C828-4D3E-A7A3-6C8C61E46B6A}">
      <dgm:prSet/>
      <dgm:spPr/>
      <dgm:t>
        <a:bodyPr/>
        <a:lstStyle/>
        <a:p>
          <a:endParaRPr lang="zh-TW" altLang="en-US" sz="2000"/>
        </a:p>
      </dgm:t>
    </dgm:pt>
    <dgm:pt modelId="{BB45F152-F323-47CE-82AE-292A1EFCA202}" type="sibTrans" cxnId="{BC723BDD-C828-4D3E-A7A3-6C8C61E46B6A}">
      <dgm:prSet/>
      <dgm:spPr/>
      <dgm:t>
        <a:bodyPr/>
        <a:lstStyle/>
        <a:p>
          <a:endParaRPr lang="zh-TW" altLang="en-US" sz="2000"/>
        </a:p>
      </dgm:t>
    </dgm:pt>
    <dgm:pt modelId="{194560C0-C35B-471A-8C6D-24E56F41628F}">
      <dgm:prSet custT="1"/>
      <dgm:spPr>
        <a:solidFill>
          <a:srgbClr val="92D050"/>
        </a:solidFill>
      </dgm:spPr>
      <dgm:t>
        <a:bodyPr/>
        <a:lstStyle/>
        <a:p>
          <a:pPr rtl="0"/>
          <a:r>
            <a:rPr lang="en-US" sz="2000" dirty="0" smtClean="0"/>
            <a:t>2. </a:t>
          </a:r>
          <a:r>
            <a:rPr lang="zh-CN" sz="2000" dirty="0" smtClean="0"/>
            <a:t>採用平均評級</a:t>
          </a:r>
          <a:r>
            <a:rPr lang="zh-TW" sz="2000" dirty="0" smtClean="0"/>
            <a:t>後</a:t>
          </a:r>
          <a:r>
            <a:rPr lang="zh-CN" sz="2000" dirty="0" smtClean="0"/>
            <a:t>，</a:t>
          </a:r>
          <a:r>
            <a:rPr lang="zh-TW" sz="2000" dirty="0" smtClean="0"/>
            <a:t>你會否把產品名稱視為考慮因素？</a:t>
          </a:r>
          <a:endParaRPr kumimoji="1" lang="en-US" sz="2000" dirty="0" smtClean="0"/>
        </a:p>
      </dgm:t>
    </dgm:pt>
    <dgm:pt modelId="{A54B05D4-6403-439F-A153-753EF968BDD9}" type="parTrans" cxnId="{A047C0A5-1566-48F1-A749-E9325E515E80}">
      <dgm:prSet/>
      <dgm:spPr/>
      <dgm:t>
        <a:bodyPr/>
        <a:lstStyle/>
        <a:p>
          <a:endParaRPr lang="zh-TW" altLang="en-US" sz="2000"/>
        </a:p>
      </dgm:t>
    </dgm:pt>
    <dgm:pt modelId="{7E17BE9D-FB01-41C7-A020-854BFA3CFC69}" type="sibTrans" cxnId="{A047C0A5-1566-48F1-A749-E9325E515E80}">
      <dgm:prSet/>
      <dgm:spPr/>
      <dgm:t>
        <a:bodyPr/>
        <a:lstStyle/>
        <a:p>
          <a:endParaRPr lang="zh-TW" altLang="en-US" sz="2000"/>
        </a:p>
      </dgm:t>
    </dgm:pt>
    <dgm:pt modelId="{17F64C91-BCA7-4936-8790-935A094DD734}" type="pres">
      <dgm:prSet presAssocID="{D2E38316-5D9F-44DB-B7F4-3E87E68888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BD77B1A2-5CF5-4CCC-92C8-6B4C0CDF7B24}" type="pres">
      <dgm:prSet presAssocID="{5253B3EC-33E8-4647-9FFC-9736C7B8A5CD}" presName="parentText" presStyleLbl="node1" presStyleIdx="0" presStyleCnt="2" custScaleY="14957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F03C5D5-0626-4EE1-B0D9-407201DB474A}" type="pres">
      <dgm:prSet presAssocID="{BB45F152-F323-47CE-82AE-292A1EFCA202}" presName="spacer" presStyleCnt="0"/>
      <dgm:spPr/>
    </dgm:pt>
    <dgm:pt modelId="{E6F7C9FC-08D5-4A0D-934E-C293D1A2AA8D}" type="pres">
      <dgm:prSet presAssocID="{194560C0-C35B-471A-8C6D-24E56F41628F}" presName="parentText" presStyleLbl="node1" presStyleIdx="1" presStyleCnt="2" custScaleY="14931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C768BB5-D854-42F2-8191-8E6F2E28477C}" type="presOf" srcId="{5253B3EC-33E8-4647-9FFC-9736C7B8A5CD}" destId="{BD77B1A2-5CF5-4CCC-92C8-6B4C0CDF7B24}" srcOrd="0" destOrd="0" presId="urn:microsoft.com/office/officeart/2005/8/layout/vList2"/>
    <dgm:cxn modelId="{3548826F-6CE9-4D68-B695-EC5780406DB3}" type="presOf" srcId="{194560C0-C35B-471A-8C6D-24E56F41628F}" destId="{E6F7C9FC-08D5-4A0D-934E-C293D1A2AA8D}" srcOrd="0" destOrd="0" presId="urn:microsoft.com/office/officeart/2005/8/layout/vList2"/>
    <dgm:cxn modelId="{A047C0A5-1566-48F1-A749-E9325E515E80}" srcId="{D2E38316-5D9F-44DB-B7F4-3E87E688880E}" destId="{194560C0-C35B-471A-8C6D-24E56F41628F}" srcOrd="1" destOrd="0" parTransId="{A54B05D4-6403-439F-A153-753EF968BDD9}" sibTransId="{7E17BE9D-FB01-41C7-A020-854BFA3CFC69}"/>
    <dgm:cxn modelId="{F48F1DB8-D592-4E69-BC5A-D67D0BB750B4}" type="presOf" srcId="{D2E38316-5D9F-44DB-B7F4-3E87E688880E}" destId="{17F64C91-BCA7-4936-8790-935A094DD734}" srcOrd="0" destOrd="0" presId="urn:microsoft.com/office/officeart/2005/8/layout/vList2"/>
    <dgm:cxn modelId="{BC723BDD-C828-4D3E-A7A3-6C8C61E46B6A}" srcId="{D2E38316-5D9F-44DB-B7F4-3E87E688880E}" destId="{5253B3EC-33E8-4647-9FFC-9736C7B8A5CD}" srcOrd="0" destOrd="0" parTransId="{F4DEF918-22ED-40CC-A23D-7150147C19BD}" sibTransId="{BB45F152-F323-47CE-82AE-292A1EFCA202}"/>
    <dgm:cxn modelId="{3A97DA91-974E-49CE-B861-286913752E37}" type="presParOf" srcId="{17F64C91-BCA7-4936-8790-935A094DD734}" destId="{BD77B1A2-5CF5-4CCC-92C8-6B4C0CDF7B24}" srcOrd="0" destOrd="0" presId="urn:microsoft.com/office/officeart/2005/8/layout/vList2"/>
    <dgm:cxn modelId="{092C8D91-847E-4C87-90FE-E5064EFF71AD}" type="presParOf" srcId="{17F64C91-BCA7-4936-8790-935A094DD734}" destId="{5F03C5D5-0626-4EE1-B0D9-407201DB474A}" srcOrd="1" destOrd="0" presId="urn:microsoft.com/office/officeart/2005/8/layout/vList2"/>
    <dgm:cxn modelId="{FB6BC18D-FD09-477C-9AA9-E8F746AD0D92}" type="presParOf" srcId="{17F64C91-BCA7-4936-8790-935A094DD734}" destId="{E6F7C9FC-08D5-4A0D-934E-C293D1A2AA8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D2E38316-5D9F-44DB-B7F4-3E87E688880E}" type="doc">
      <dgm:prSet loTypeId="urn:microsoft.com/office/officeart/2005/8/layout/vList2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zh-TW" altLang="en-US"/>
        </a:p>
      </dgm:t>
    </dgm:pt>
    <dgm:pt modelId="{DDEA39A0-0486-44DA-A513-7FE5E6F3557B}">
      <dgm:prSet custT="1"/>
      <dgm:spPr>
        <a:solidFill>
          <a:srgbClr val="000099"/>
        </a:solidFill>
      </dgm:spPr>
      <dgm:t>
        <a:bodyPr/>
        <a:lstStyle/>
        <a:p>
          <a:pPr rtl="0"/>
          <a:r>
            <a:rPr lang="zh-CN" altLang="en-US" sz="2400" dirty="0" smtClean="0"/>
            <a:t>問題</a:t>
          </a:r>
          <a:r>
            <a:rPr lang="en-US" sz="2400" dirty="0" smtClean="0"/>
            <a:t>1. </a:t>
          </a:r>
          <a:r>
            <a:rPr lang="zh-TW" sz="2400" dirty="0" smtClean="0"/>
            <a:t>平均來説，並無受訪者</a:t>
          </a:r>
          <a:r>
            <a:rPr lang="zh-TW" altLang="en-US" sz="2400" dirty="0" smtClean="0"/>
            <a:t>十分贊同</a:t>
          </a:r>
          <a:r>
            <a:rPr lang="zh-TW" sz="2400" dirty="0" smtClean="0"/>
            <a:t>或強烈反對這個說法。</a:t>
          </a:r>
          <a:endParaRPr kumimoji="1" lang="en-US" sz="2400" dirty="0" smtClean="0"/>
        </a:p>
      </dgm:t>
    </dgm:pt>
    <dgm:pt modelId="{4A6409F8-9DF5-49F3-B0D9-7BE5CE5E10D6}" type="parTrans" cxnId="{0202533E-801A-4571-927F-0D8AB1FB90DE}">
      <dgm:prSet/>
      <dgm:spPr/>
      <dgm:t>
        <a:bodyPr/>
        <a:lstStyle/>
        <a:p>
          <a:endParaRPr lang="zh-TW" altLang="en-US" sz="2400">
            <a:solidFill>
              <a:schemeClr val="bg1"/>
            </a:solidFill>
          </a:endParaRPr>
        </a:p>
      </dgm:t>
    </dgm:pt>
    <dgm:pt modelId="{C9C6F498-3BC9-4A55-A9B5-4465CA794829}" type="sibTrans" cxnId="{0202533E-801A-4571-927F-0D8AB1FB90DE}">
      <dgm:prSet/>
      <dgm:spPr/>
      <dgm:t>
        <a:bodyPr/>
        <a:lstStyle/>
        <a:p>
          <a:endParaRPr lang="zh-TW" altLang="en-US" sz="2400">
            <a:solidFill>
              <a:schemeClr val="bg1"/>
            </a:solidFill>
          </a:endParaRPr>
        </a:p>
      </dgm:t>
    </dgm:pt>
    <dgm:pt modelId="{F7EA9590-900D-4A00-B32B-3EC2982B6493}">
      <dgm:prSet custT="1"/>
      <dgm:spPr>
        <a:solidFill>
          <a:srgbClr val="00B0F0"/>
        </a:solidFill>
      </dgm:spPr>
      <dgm:t>
        <a:bodyPr/>
        <a:lstStyle/>
        <a:p>
          <a:pPr rtl="0">
            <a:lnSpc>
              <a:spcPct val="90000"/>
            </a:lnSpc>
            <a:spcAft>
              <a:spcPct val="35000"/>
            </a:spcAft>
          </a:pPr>
          <a:r>
            <a:rPr lang="zh-CN" altLang="en-US" sz="2400" dirty="0" smtClean="0"/>
            <a:t>問題</a:t>
          </a:r>
          <a:r>
            <a:rPr lang="en-US" sz="2400" dirty="0" smtClean="0"/>
            <a:t>2.</a:t>
          </a:r>
          <a:endParaRPr lang="zh-TW" sz="2400" dirty="0" smtClean="0"/>
        </a:p>
        <a:p>
          <a:pPr marL="457200" indent="-457200">
            <a:lnSpc>
              <a:spcPct val="100000"/>
            </a:lnSpc>
            <a:spcAft>
              <a:spcPts val="0"/>
            </a:spcAft>
          </a:pPr>
          <a:r>
            <a:rPr lang="zh-CN" sz="2400" dirty="0" smtClean="0"/>
            <a:t>－</a:t>
          </a:r>
          <a:r>
            <a:rPr lang="en-US" altLang="zh-CN" sz="2400" dirty="0" smtClean="0"/>
            <a:t>  </a:t>
          </a:r>
          <a:r>
            <a:rPr lang="zh-TW" sz="2400" dirty="0" smtClean="0"/>
            <a:t>平均評級的數值高（接近</a:t>
          </a:r>
          <a:r>
            <a:rPr lang="en-US" sz="2400" dirty="0" smtClean="0"/>
            <a:t>5</a:t>
          </a:r>
          <a:r>
            <a:rPr lang="zh-TW" sz="2400" dirty="0" smtClean="0"/>
            <a:t>）代表這是重要的考慮因素，</a:t>
          </a:r>
        </a:p>
        <a:p>
          <a:pPr marL="457200" indent="-457200">
            <a:lnSpc>
              <a:spcPct val="100000"/>
            </a:lnSpc>
            <a:spcAft>
              <a:spcPts val="0"/>
            </a:spcAft>
          </a:pPr>
          <a:r>
            <a:rPr lang="zh-TW" sz="2400" dirty="0" smtClean="0"/>
            <a:t>－</a:t>
          </a:r>
          <a:r>
            <a:rPr lang="en-US" altLang="zh-TW" sz="2400" dirty="0" smtClean="0"/>
            <a:t>  </a:t>
          </a:r>
          <a:r>
            <a:rPr lang="zh-TW" sz="2400" dirty="0" smtClean="0"/>
            <a:t>平均評級的數值低（接近</a:t>
          </a:r>
          <a:r>
            <a:rPr lang="en-US" sz="2400" dirty="0" smtClean="0"/>
            <a:t>1</a:t>
          </a:r>
          <a:r>
            <a:rPr lang="zh-TW" sz="2400" dirty="0" smtClean="0"/>
            <a:t>）代表這不是考慮因素。</a:t>
          </a:r>
        </a:p>
        <a:p>
          <a:pPr marL="457200" indent="-457200">
            <a:lnSpc>
              <a:spcPct val="100000"/>
            </a:lnSpc>
            <a:spcAft>
              <a:spcPts val="0"/>
            </a:spcAft>
          </a:pPr>
          <a:r>
            <a:rPr lang="zh-TW" sz="2400" dirty="0" smtClean="0"/>
            <a:t>－</a:t>
          </a:r>
          <a:r>
            <a:rPr lang="en-US" altLang="zh-TW" sz="2400" dirty="0" smtClean="0"/>
            <a:t>  </a:t>
          </a:r>
          <a:r>
            <a:rPr lang="zh-TW" altLang="en-US" sz="2400" dirty="0" smtClean="0"/>
            <a:t>在統計學上，</a:t>
          </a:r>
          <a:r>
            <a:rPr lang="zh-TW" sz="2400" dirty="0" smtClean="0"/>
            <a:t>假定</a:t>
          </a:r>
          <a:r>
            <a:rPr lang="zh-TW" sz="2400" b="1" dirty="0" smtClean="0"/>
            <a:t>平均評級</a:t>
          </a:r>
          <a:r>
            <a:rPr lang="zh-TW" sz="2400" dirty="0" smtClean="0"/>
            <a:t>高於</a:t>
          </a:r>
          <a:r>
            <a:rPr lang="en-US" sz="2400" dirty="0" smtClean="0"/>
            <a:t>3</a:t>
          </a:r>
          <a:r>
            <a:rPr lang="zh-TW" sz="2400" dirty="0" smtClean="0"/>
            <a:t>時即屬考慮因素，那麼單單根據</a:t>
          </a:r>
          <a:r>
            <a:rPr lang="zh-TW" sz="2400" b="1" dirty="0" smtClean="0"/>
            <a:t>平均評級</a:t>
          </a:r>
          <a:r>
            <a:rPr lang="zh-TW" sz="2400" dirty="0" smtClean="0"/>
            <a:t>法而言，</a:t>
          </a:r>
          <a:r>
            <a:rPr lang="zh-TW" sz="2400" b="1" dirty="0" smtClean="0"/>
            <a:t>產品名稱</a:t>
          </a:r>
          <a:r>
            <a:rPr lang="zh-TW" sz="2400" dirty="0" smtClean="0"/>
            <a:t>不會被視為購買時的考慮因素。</a:t>
          </a:r>
          <a:endParaRPr kumimoji="1" lang="en-US" sz="2400" dirty="0" smtClean="0"/>
        </a:p>
      </dgm:t>
    </dgm:pt>
    <dgm:pt modelId="{34E28EEB-7349-44E9-B468-99FB0F3EC7A9}" type="parTrans" cxnId="{121B3DC2-DB31-4287-8C08-B1934756B0FA}">
      <dgm:prSet/>
      <dgm:spPr/>
      <dgm:t>
        <a:bodyPr/>
        <a:lstStyle/>
        <a:p>
          <a:endParaRPr lang="zh-TW" altLang="en-US" sz="2400">
            <a:solidFill>
              <a:schemeClr val="bg1"/>
            </a:solidFill>
          </a:endParaRPr>
        </a:p>
      </dgm:t>
    </dgm:pt>
    <dgm:pt modelId="{AC77F85F-285E-4187-A6B8-A60E442EEA80}" type="sibTrans" cxnId="{121B3DC2-DB31-4287-8C08-B1934756B0FA}">
      <dgm:prSet/>
      <dgm:spPr/>
      <dgm:t>
        <a:bodyPr/>
        <a:lstStyle/>
        <a:p>
          <a:endParaRPr lang="zh-TW" altLang="en-US" sz="2400">
            <a:solidFill>
              <a:schemeClr val="bg1"/>
            </a:solidFill>
          </a:endParaRPr>
        </a:p>
      </dgm:t>
    </dgm:pt>
    <dgm:pt modelId="{17F64C91-BCA7-4936-8790-935A094DD734}" type="pres">
      <dgm:prSet presAssocID="{D2E38316-5D9F-44DB-B7F4-3E87E68888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36CDE45-91D0-4F32-B590-818BEB5CF431}" type="pres">
      <dgm:prSet presAssocID="{DDEA39A0-0486-44DA-A513-7FE5E6F3557B}" presName="parentText" presStyleLbl="node1" presStyleIdx="0" presStyleCnt="2" custScaleY="2628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2A66B69-2051-4170-B8D4-3AA5ED4ED16C}" type="pres">
      <dgm:prSet presAssocID="{C9C6F498-3BC9-4A55-A9B5-4465CA794829}" presName="spacer" presStyleCnt="0"/>
      <dgm:spPr/>
    </dgm:pt>
    <dgm:pt modelId="{5971FD51-8907-4DD4-94FF-0C2327008499}" type="pres">
      <dgm:prSet presAssocID="{F7EA9590-900D-4A00-B32B-3EC2982B649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202533E-801A-4571-927F-0D8AB1FB90DE}" srcId="{D2E38316-5D9F-44DB-B7F4-3E87E688880E}" destId="{DDEA39A0-0486-44DA-A513-7FE5E6F3557B}" srcOrd="0" destOrd="0" parTransId="{4A6409F8-9DF5-49F3-B0D9-7BE5CE5E10D6}" sibTransId="{C9C6F498-3BC9-4A55-A9B5-4465CA794829}"/>
    <dgm:cxn modelId="{7ED310ED-B811-4FFC-9436-EC2F943574FB}" type="presOf" srcId="{D2E38316-5D9F-44DB-B7F4-3E87E688880E}" destId="{17F64C91-BCA7-4936-8790-935A094DD734}" srcOrd="0" destOrd="0" presId="urn:microsoft.com/office/officeart/2005/8/layout/vList2"/>
    <dgm:cxn modelId="{EFCAC9A8-A780-4F15-A1B7-15CBCB40D93A}" type="presOf" srcId="{DDEA39A0-0486-44DA-A513-7FE5E6F3557B}" destId="{836CDE45-91D0-4F32-B590-818BEB5CF431}" srcOrd="0" destOrd="0" presId="urn:microsoft.com/office/officeart/2005/8/layout/vList2"/>
    <dgm:cxn modelId="{121B3DC2-DB31-4287-8C08-B1934756B0FA}" srcId="{D2E38316-5D9F-44DB-B7F4-3E87E688880E}" destId="{F7EA9590-900D-4A00-B32B-3EC2982B6493}" srcOrd="1" destOrd="0" parTransId="{34E28EEB-7349-44E9-B468-99FB0F3EC7A9}" sibTransId="{AC77F85F-285E-4187-A6B8-A60E442EEA80}"/>
    <dgm:cxn modelId="{59BF10FF-C2B6-4835-B784-77C735E381D2}" type="presOf" srcId="{F7EA9590-900D-4A00-B32B-3EC2982B6493}" destId="{5971FD51-8907-4DD4-94FF-0C2327008499}" srcOrd="0" destOrd="0" presId="urn:microsoft.com/office/officeart/2005/8/layout/vList2"/>
    <dgm:cxn modelId="{AF8A8076-DFC9-43BC-8F39-C109E02483B1}" type="presParOf" srcId="{17F64C91-BCA7-4936-8790-935A094DD734}" destId="{836CDE45-91D0-4F32-B590-818BEB5CF431}" srcOrd="0" destOrd="0" presId="urn:microsoft.com/office/officeart/2005/8/layout/vList2"/>
    <dgm:cxn modelId="{4171A7A9-9F5D-4A06-A42D-D29A0CFD64B1}" type="presParOf" srcId="{17F64C91-BCA7-4936-8790-935A094DD734}" destId="{62A66B69-2051-4170-B8D4-3AA5ED4ED16C}" srcOrd="1" destOrd="0" presId="urn:microsoft.com/office/officeart/2005/8/layout/vList2"/>
    <dgm:cxn modelId="{EF356BC1-8811-4A94-B597-F2310A8645E5}" type="presParOf" srcId="{17F64C91-BCA7-4936-8790-935A094DD734}" destId="{5971FD51-8907-4DD4-94FF-0C232700849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D2E38316-5D9F-44DB-B7F4-3E87E688880E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5253B3EC-33E8-4647-9FFC-9736C7B8A5CD}">
      <dgm:prSet custT="1"/>
      <dgm:spPr>
        <a:solidFill>
          <a:srgbClr val="FF3300"/>
        </a:solidFill>
      </dgm:spPr>
      <dgm:t>
        <a:bodyPr/>
        <a:lstStyle/>
        <a:p>
          <a:pPr rtl="0"/>
          <a:r>
            <a:rPr lang="en-US" altLang="zh-TW" sz="2800" dirty="0" smtClean="0"/>
            <a:t>1. </a:t>
          </a:r>
          <a:r>
            <a:rPr lang="zh-CN" sz="2800" dirty="0" smtClean="0"/>
            <a:t>受訪者是否</a:t>
          </a:r>
          <a:r>
            <a:rPr lang="zh-TW" sz="2800" dirty="0" smtClean="0"/>
            <a:t>經常</a:t>
          </a:r>
          <a:r>
            <a:rPr lang="zh-CN" sz="2800" dirty="0" smtClean="0"/>
            <a:t>購買</a:t>
          </a:r>
          <a:r>
            <a:rPr lang="zh-TW" sz="2800" dirty="0" smtClean="0"/>
            <a:t>產品？</a:t>
          </a:r>
          <a:endParaRPr lang="en-US" altLang="zh-TW" sz="2800" dirty="0" smtClean="0"/>
        </a:p>
        <a:p>
          <a:pPr rtl="0"/>
          <a:r>
            <a:rPr lang="en-US" sz="2800" dirty="0" smtClean="0"/>
            <a:t>2. </a:t>
          </a:r>
          <a:r>
            <a:rPr lang="zh-TW" sz="2800" dirty="0" smtClean="0"/>
            <a:t>男性受訪者還是女性受訪者的購買頻率較密</a:t>
          </a:r>
          <a:r>
            <a:rPr lang="zh-CN" sz="2800" dirty="0" smtClean="0"/>
            <a:t>？</a:t>
          </a:r>
          <a:endParaRPr kumimoji="1" lang="en-US" sz="2800" dirty="0" smtClean="0"/>
        </a:p>
      </dgm:t>
    </dgm:pt>
    <dgm:pt modelId="{F4DEF918-22ED-40CC-A23D-7150147C19BD}" type="parTrans" cxnId="{BC723BDD-C828-4D3E-A7A3-6C8C61E46B6A}">
      <dgm:prSet/>
      <dgm:spPr/>
      <dgm:t>
        <a:bodyPr/>
        <a:lstStyle/>
        <a:p>
          <a:endParaRPr lang="zh-TW" altLang="en-US" sz="1600"/>
        </a:p>
      </dgm:t>
    </dgm:pt>
    <dgm:pt modelId="{BB45F152-F323-47CE-82AE-292A1EFCA202}" type="sibTrans" cxnId="{BC723BDD-C828-4D3E-A7A3-6C8C61E46B6A}">
      <dgm:prSet/>
      <dgm:spPr/>
      <dgm:t>
        <a:bodyPr/>
        <a:lstStyle/>
        <a:p>
          <a:endParaRPr lang="zh-TW" altLang="en-US" sz="1600"/>
        </a:p>
      </dgm:t>
    </dgm:pt>
    <dgm:pt modelId="{FE282638-91A5-4A25-B754-9378D03FE0D7}">
      <dgm:prSet custT="1"/>
      <dgm:spPr>
        <a:solidFill>
          <a:srgbClr val="FF3399"/>
        </a:solidFill>
      </dgm:spPr>
      <dgm:t>
        <a:bodyPr/>
        <a:lstStyle/>
        <a:p>
          <a:r>
            <a:rPr lang="zh-TW" sz="2000" dirty="0" smtClean="0"/>
            <a:t>提示：假定</a:t>
          </a:r>
          <a:endParaRPr lang="en-US" altLang="zh-TW" sz="2000" dirty="0" smtClean="0"/>
        </a:p>
        <a:p>
          <a:r>
            <a:rPr lang="zh-TW" sz="2000" dirty="0" smtClean="0"/>
            <a:t>選擇</a:t>
          </a:r>
          <a:r>
            <a:rPr lang="en-US" sz="2000" dirty="0" smtClean="0"/>
            <a:t>a)</a:t>
          </a:r>
          <a:r>
            <a:rPr lang="zh-TW" sz="2000" dirty="0" smtClean="0"/>
            <a:t>和</a:t>
          </a:r>
          <a:r>
            <a:rPr lang="en-US" sz="2000" dirty="0" smtClean="0"/>
            <a:t>b)</a:t>
          </a:r>
          <a:r>
            <a:rPr lang="zh-TW" sz="2000" dirty="0" smtClean="0"/>
            <a:t>代表經常購買；</a:t>
          </a:r>
        </a:p>
        <a:p>
          <a:r>
            <a:rPr lang="zh-TW" sz="2000" dirty="0" smtClean="0"/>
            <a:t>選擇</a:t>
          </a:r>
          <a:r>
            <a:rPr lang="en-US" sz="2000" dirty="0" smtClean="0"/>
            <a:t>c)</a:t>
          </a:r>
          <a:r>
            <a:rPr lang="zh-TW" sz="2000" dirty="0" smtClean="0"/>
            <a:t>和</a:t>
          </a:r>
          <a:r>
            <a:rPr lang="en-US" sz="2000" dirty="0" smtClean="0"/>
            <a:t>d)</a:t>
          </a:r>
          <a:r>
            <a:rPr lang="zh-TW" sz="2000" dirty="0" smtClean="0"/>
            <a:t>代表不經常購買</a:t>
          </a:r>
          <a:endParaRPr lang="en-US" altLang="zh-TW" sz="2000" b="1" dirty="0"/>
        </a:p>
      </dgm:t>
    </dgm:pt>
    <dgm:pt modelId="{00A5650C-F5C9-4ED3-93DB-0944C20587B6}" type="parTrans" cxnId="{2D55DD93-61E6-4BBD-9C9D-FC6BAFF244C2}">
      <dgm:prSet/>
      <dgm:spPr/>
      <dgm:t>
        <a:bodyPr/>
        <a:lstStyle/>
        <a:p>
          <a:endParaRPr lang="zh-TW" altLang="en-US" sz="1600"/>
        </a:p>
      </dgm:t>
    </dgm:pt>
    <dgm:pt modelId="{2505923D-878C-44DF-98B1-7A728B95704D}" type="sibTrans" cxnId="{2D55DD93-61E6-4BBD-9C9D-FC6BAFF244C2}">
      <dgm:prSet/>
      <dgm:spPr/>
      <dgm:t>
        <a:bodyPr/>
        <a:lstStyle/>
        <a:p>
          <a:endParaRPr lang="zh-TW" altLang="en-US" sz="1600"/>
        </a:p>
      </dgm:t>
    </dgm:pt>
    <dgm:pt modelId="{17F64C91-BCA7-4936-8790-935A094DD734}" type="pres">
      <dgm:prSet presAssocID="{D2E38316-5D9F-44DB-B7F4-3E87E68888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BD77B1A2-5CF5-4CCC-92C8-6B4C0CDF7B24}" type="pres">
      <dgm:prSet presAssocID="{5253B3EC-33E8-4647-9FFC-9736C7B8A5C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F03C5D5-0626-4EE1-B0D9-407201DB474A}" type="pres">
      <dgm:prSet presAssocID="{BB45F152-F323-47CE-82AE-292A1EFCA202}" presName="spacer" presStyleCnt="0"/>
      <dgm:spPr/>
    </dgm:pt>
    <dgm:pt modelId="{E4F9EE19-86F9-4E8F-8614-F21D3223D48F}" type="pres">
      <dgm:prSet presAssocID="{FE282638-91A5-4A25-B754-9378D03FE0D7}" presName="parentText" presStyleLbl="node1" presStyleIdx="1" presStyleCnt="2" custScaleY="139836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D55DD93-61E6-4BBD-9C9D-FC6BAFF244C2}" srcId="{D2E38316-5D9F-44DB-B7F4-3E87E688880E}" destId="{FE282638-91A5-4A25-B754-9378D03FE0D7}" srcOrd="1" destOrd="0" parTransId="{00A5650C-F5C9-4ED3-93DB-0944C20587B6}" sibTransId="{2505923D-878C-44DF-98B1-7A728B95704D}"/>
    <dgm:cxn modelId="{B34BF773-A150-4F82-8250-615C41353077}" type="presOf" srcId="{5253B3EC-33E8-4647-9FFC-9736C7B8A5CD}" destId="{BD77B1A2-5CF5-4CCC-92C8-6B4C0CDF7B24}" srcOrd="0" destOrd="0" presId="urn:microsoft.com/office/officeart/2005/8/layout/vList2"/>
    <dgm:cxn modelId="{BC723BDD-C828-4D3E-A7A3-6C8C61E46B6A}" srcId="{D2E38316-5D9F-44DB-B7F4-3E87E688880E}" destId="{5253B3EC-33E8-4647-9FFC-9736C7B8A5CD}" srcOrd="0" destOrd="0" parTransId="{F4DEF918-22ED-40CC-A23D-7150147C19BD}" sibTransId="{BB45F152-F323-47CE-82AE-292A1EFCA202}"/>
    <dgm:cxn modelId="{ED84136B-03F3-4AD2-AEFF-011495236936}" type="presOf" srcId="{FE282638-91A5-4A25-B754-9378D03FE0D7}" destId="{E4F9EE19-86F9-4E8F-8614-F21D3223D48F}" srcOrd="0" destOrd="0" presId="urn:microsoft.com/office/officeart/2005/8/layout/vList2"/>
    <dgm:cxn modelId="{C5306D0C-CB85-4A77-B0D4-EE0E0A8A5116}" type="presOf" srcId="{D2E38316-5D9F-44DB-B7F4-3E87E688880E}" destId="{17F64C91-BCA7-4936-8790-935A094DD734}" srcOrd="0" destOrd="0" presId="urn:microsoft.com/office/officeart/2005/8/layout/vList2"/>
    <dgm:cxn modelId="{260B5AE6-B458-4B20-AB94-D286BB6F8A1B}" type="presParOf" srcId="{17F64C91-BCA7-4936-8790-935A094DD734}" destId="{BD77B1A2-5CF5-4CCC-92C8-6B4C0CDF7B24}" srcOrd="0" destOrd="0" presId="urn:microsoft.com/office/officeart/2005/8/layout/vList2"/>
    <dgm:cxn modelId="{69D3CCA4-A8C1-44CF-BA93-1C9A90A67624}" type="presParOf" srcId="{17F64C91-BCA7-4936-8790-935A094DD734}" destId="{5F03C5D5-0626-4EE1-B0D9-407201DB474A}" srcOrd="1" destOrd="0" presId="urn:microsoft.com/office/officeart/2005/8/layout/vList2"/>
    <dgm:cxn modelId="{914FD857-EF5C-4EEF-9EC5-220BABDB29A8}" type="presParOf" srcId="{17F64C91-BCA7-4936-8790-935A094DD734}" destId="{E4F9EE19-86F9-4E8F-8614-F21D3223D48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0F4C969F-1BE4-4803-BF33-83C2E9C8AEBE}" type="doc">
      <dgm:prSet loTypeId="urn:microsoft.com/office/officeart/2005/8/layout/vList5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2472970A-0A9C-4DD7-BFC9-D981B5E5282D}">
      <dgm:prSet custT="1"/>
      <dgm:spPr>
        <a:solidFill>
          <a:srgbClr val="00B050"/>
        </a:solidFill>
      </dgm:spPr>
      <dgm:t>
        <a:bodyPr/>
        <a:lstStyle/>
        <a:p>
          <a:pPr algn="l" rtl="0"/>
          <a:r>
            <a:rPr lang="en-US" sz="2000" dirty="0" smtClean="0"/>
            <a:t>1. </a:t>
          </a:r>
          <a:r>
            <a:rPr lang="zh-CN" sz="2000" dirty="0" smtClean="0"/>
            <a:t>受訪者是否</a:t>
          </a:r>
          <a:r>
            <a:rPr lang="zh-TW" sz="2000" dirty="0" smtClean="0"/>
            <a:t>經常</a:t>
          </a:r>
          <a:r>
            <a:rPr lang="zh-CN" sz="2000" dirty="0" smtClean="0"/>
            <a:t>購買</a:t>
          </a:r>
          <a:r>
            <a:rPr lang="zh-TW" sz="2000" dirty="0" smtClean="0"/>
            <a:t>產品？</a:t>
          </a:r>
          <a:r>
            <a:rPr kumimoji="1" lang="en-US" sz="2000" dirty="0" smtClean="0"/>
            <a:t/>
          </a:r>
          <a:br>
            <a:rPr kumimoji="1" lang="en-US" sz="2000" dirty="0" smtClean="0"/>
          </a:br>
          <a:r>
            <a:rPr kumimoji="1" lang="en-US" sz="2000" dirty="0" smtClean="0"/>
            <a:t>- </a:t>
          </a:r>
          <a:r>
            <a:rPr lang="zh-TW" sz="2000" dirty="0" smtClean="0"/>
            <a:t>選擇</a:t>
          </a:r>
          <a:r>
            <a:rPr lang="en-US" sz="2000" dirty="0" smtClean="0"/>
            <a:t>a)</a:t>
          </a:r>
          <a:r>
            <a:rPr lang="zh-TW" sz="2000" dirty="0" smtClean="0"/>
            <a:t>和</a:t>
          </a:r>
          <a:r>
            <a:rPr lang="en-US" sz="2000" dirty="0" smtClean="0"/>
            <a:t>b)</a:t>
          </a:r>
          <a:r>
            <a:rPr lang="zh-TW" sz="2000" dirty="0" smtClean="0"/>
            <a:t>（代表經常購買）的回應總數是</a:t>
          </a:r>
          <a:r>
            <a:rPr lang="en-US" sz="2000" dirty="0" smtClean="0"/>
            <a:t>10</a:t>
          </a:r>
          <a:r>
            <a:rPr lang="zh-TW" sz="2000" dirty="0" smtClean="0"/>
            <a:t>。</a:t>
          </a:r>
          <a:r>
            <a:rPr kumimoji="1" lang="en-US" sz="2000" i="1" dirty="0" smtClean="0"/>
            <a:t/>
          </a:r>
          <a:br>
            <a:rPr kumimoji="1" lang="en-US" sz="2000" i="1" dirty="0" smtClean="0"/>
          </a:br>
          <a:r>
            <a:rPr kumimoji="1" lang="en-US" sz="2000" i="1" dirty="0" smtClean="0"/>
            <a:t>- </a:t>
          </a:r>
          <a:r>
            <a:rPr lang="zh-TW" sz="2000" dirty="0" smtClean="0"/>
            <a:t>選擇</a:t>
          </a:r>
          <a:r>
            <a:rPr lang="en-US" sz="2000" dirty="0" smtClean="0"/>
            <a:t>c)</a:t>
          </a:r>
          <a:r>
            <a:rPr lang="zh-TW" sz="2000" dirty="0" smtClean="0"/>
            <a:t>和</a:t>
          </a:r>
          <a:r>
            <a:rPr lang="en-US" sz="2000" dirty="0" smtClean="0"/>
            <a:t>d)</a:t>
          </a:r>
          <a:r>
            <a:rPr lang="zh-TW" sz="2000" dirty="0" smtClean="0"/>
            <a:t>（代表不經常購買）的回應總數也是</a:t>
          </a:r>
          <a:r>
            <a:rPr lang="en-US" sz="2000" dirty="0" smtClean="0"/>
            <a:t>10</a:t>
          </a:r>
          <a:r>
            <a:rPr lang="zh-TW" sz="2000" dirty="0" smtClean="0"/>
            <a:t>。</a:t>
          </a:r>
          <a:r>
            <a:rPr kumimoji="1" lang="en-US" sz="2000" i="1" dirty="0" smtClean="0"/>
            <a:t/>
          </a:r>
          <a:br>
            <a:rPr kumimoji="1" lang="en-US" sz="2000" i="1" dirty="0" smtClean="0"/>
          </a:br>
          <a:r>
            <a:rPr kumimoji="1" lang="en-US" sz="2000" i="1" dirty="0" smtClean="0"/>
            <a:t>- </a:t>
          </a:r>
          <a:r>
            <a:rPr lang="zh-CN" sz="2000" dirty="0" smtClean="0"/>
            <a:t>因此</a:t>
          </a:r>
          <a:r>
            <a:rPr lang="zh-TW" sz="2000" dirty="0" smtClean="0"/>
            <a:t>，</a:t>
          </a:r>
          <a:r>
            <a:rPr lang="zh-CN" sz="2000" dirty="0" smtClean="0"/>
            <a:t>我們</a:t>
          </a:r>
          <a:r>
            <a:rPr lang="zh-TW" sz="2000" dirty="0" smtClean="0"/>
            <a:t>無法</a:t>
          </a:r>
          <a:r>
            <a:rPr lang="zh-CN" sz="2000" dirty="0" smtClean="0"/>
            <a:t>判斷受訪者</a:t>
          </a:r>
          <a:r>
            <a:rPr lang="zh-TW" sz="2000" dirty="0" smtClean="0"/>
            <a:t>是否經常</a:t>
          </a:r>
          <a:r>
            <a:rPr lang="zh-CN" sz="2000" dirty="0" smtClean="0"/>
            <a:t>購買</a:t>
          </a:r>
          <a:r>
            <a:rPr lang="zh-TW" sz="2000" dirty="0" smtClean="0"/>
            <a:t>產品</a:t>
          </a:r>
          <a:r>
            <a:rPr lang="zh-CN" sz="2000" dirty="0" smtClean="0"/>
            <a:t>。</a:t>
          </a:r>
          <a:endParaRPr lang="zh-TW" sz="2000" dirty="0"/>
        </a:p>
      </dgm:t>
    </dgm:pt>
    <dgm:pt modelId="{87A10F62-08FF-4A3B-876D-028A269A5EC4}" type="parTrans" cxnId="{F026FF44-43D4-4ECA-8D50-B6A6531CA36A}">
      <dgm:prSet/>
      <dgm:spPr/>
      <dgm:t>
        <a:bodyPr/>
        <a:lstStyle/>
        <a:p>
          <a:pPr algn="l"/>
          <a:endParaRPr lang="zh-TW" altLang="en-US" sz="2000"/>
        </a:p>
      </dgm:t>
    </dgm:pt>
    <dgm:pt modelId="{F57E31CE-2292-474C-97C6-4B9A6E274741}" type="sibTrans" cxnId="{F026FF44-43D4-4ECA-8D50-B6A6531CA36A}">
      <dgm:prSet/>
      <dgm:spPr/>
      <dgm:t>
        <a:bodyPr/>
        <a:lstStyle/>
        <a:p>
          <a:pPr algn="l"/>
          <a:endParaRPr lang="zh-TW" altLang="en-US" sz="2000"/>
        </a:p>
      </dgm:t>
    </dgm:pt>
    <dgm:pt modelId="{C7D28347-FC09-42F5-831A-85013F6D589C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 rtl="0"/>
          <a:r>
            <a:rPr lang="en-US" sz="2000" dirty="0" smtClean="0"/>
            <a:t>2. </a:t>
          </a:r>
          <a:r>
            <a:rPr lang="zh-TW" sz="2000" dirty="0" smtClean="0"/>
            <a:t>男性受訪者還是女性受訪者的購買頻率較密？</a:t>
          </a:r>
          <a:endParaRPr lang="en-US" altLang="zh-TW" sz="2000" dirty="0" smtClean="0"/>
        </a:p>
        <a:p>
          <a:pPr algn="l" rtl="0"/>
          <a:r>
            <a:rPr kumimoji="1" lang="en-US" sz="2000" i="1" dirty="0" smtClean="0"/>
            <a:t>- </a:t>
          </a:r>
          <a:r>
            <a:rPr lang="zh-TW" sz="2000" dirty="0" smtClean="0"/>
            <a:t>較多男性受訪者</a:t>
          </a:r>
          <a:r>
            <a:rPr lang="zh-CN" sz="2000" dirty="0" smtClean="0"/>
            <a:t>（</a:t>
          </a:r>
          <a:r>
            <a:rPr lang="en-US" sz="2000" dirty="0" smtClean="0"/>
            <a:t>8+0</a:t>
          </a:r>
          <a:r>
            <a:rPr lang="zh-CN" sz="2000" dirty="0" smtClean="0"/>
            <a:t>）</a:t>
          </a:r>
          <a:r>
            <a:rPr lang="zh-TW" sz="2000" dirty="0" smtClean="0"/>
            <a:t>選擇</a:t>
          </a:r>
          <a:r>
            <a:rPr lang="en-US" sz="2000" dirty="0" smtClean="0"/>
            <a:t>a)</a:t>
          </a:r>
          <a:r>
            <a:rPr lang="zh-TW" sz="2000" dirty="0" smtClean="0"/>
            <a:t>和</a:t>
          </a:r>
          <a:r>
            <a:rPr lang="en-US" sz="2000" dirty="0" smtClean="0"/>
            <a:t>b)</a:t>
          </a:r>
          <a:r>
            <a:rPr lang="zh-CN" sz="2000" dirty="0" smtClean="0"/>
            <a:t>。</a:t>
          </a:r>
          <a:r>
            <a:rPr kumimoji="1" lang="en-US" sz="2000" i="1" dirty="0" smtClean="0"/>
            <a:t/>
          </a:r>
          <a:br>
            <a:rPr kumimoji="1" lang="en-US" sz="2000" i="1" dirty="0" smtClean="0"/>
          </a:br>
          <a:r>
            <a:rPr kumimoji="1" lang="en-US" sz="2000" i="1" dirty="0" smtClean="0"/>
            <a:t>- </a:t>
          </a:r>
          <a:r>
            <a:rPr lang="zh-TW" sz="2000" dirty="0" smtClean="0"/>
            <a:t>較多女性受訪者</a:t>
          </a:r>
          <a:r>
            <a:rPr lang="zh-CN" sz="2000" dirty="0" smtClean="0"/>
            <a:t>（</a:t>
          </a:r>
          <a:r>
            <a:rPr lang="en-US" sz="2000" dirty="0" smtClean="0"/>
            <a:t>0+8</a:t>
          </a:r>
          <a:r>
            <a:rPr lang="zh-CN" sz="2000" dirty="0" smtClean="0"/>
            <a:t>）</a:t>
          </a:r>
          <a:r>
            <a:rPr lang="zh-TW" sz="2000" dirty="0" smtClean="0"/>
            <a:t>選擇</a:t>
          </a:r>
          <a:r>
            <a:rPr lang="en-US" sz="2000" dirty="0" smtClean="0"/>
            <a:t>c)</a:t>
          </a:r>
          <a:r>
            <a:rPr lang="zh-TW" sz="2000" dirty="0" smtClean="0"/>
            <a:t>和</a:t>
          </a:r>
          <a:r>
            <a:rPr lang="en-US" sz="2000" dirty="0" smtClean="0"/>
            <a:t>d)</a:t>
          </a:r>
          <a:r>
            <a:rPr lang="zh-TW" sz="2000" dirty="0" smtClean="0"/>
            <a:t>。</a:t>
          </a:r>
          <a:r>
            <a:rPr kumimoji="1" lang="en-US" sz="2000" i="1" dirty="0" smtClean="0"/>
            <a:t/>
          </a:r>
          <a:br>
            <a:rPr kumimoji="1" lang="en-US" sz="2000" i="1" dirty="0" smtClean="0"/>
          </a:br>
          <a:r>
            <a:rPr kumimoji="1" lang="en-US" sz="2000" i="1" dirty="0" smtClean="0"/>
            <a:t>- </a:t>
          </a:r>
          <a:r>
            <a:rPr lang="zh-CN" sz="2000" dirty="0" smtClean="0"/>
            <a:t>因此，男性</a:t>
          </a:r>
          <a:r>
            <a:rPr lang="zh-TW" sz="2000" dirty="0" smtClean="0"/>
            <a:t>的購買頻率</a:t>
          </a:r>
          <a:r>
            <a:rPr lang="zh-CN" sz="2000" dirty="0" smtClean="0"/>
            <a:t>較女性</a:t>
          </a:r>
          <a:r>
            <a:rPr lang="zh-TW" sz="2000" dirty="0" smtClean="0"/>
            <a:t>密。</a:t>
          </a:r>
          <a:endParaRPr lang="zh-TW" sz="2000" dirty="0"/>
        </a:p>
      </dgm:t>
    </dgm:pt>
    <dgm:pt modelId="{3540183E-A483-44FB-BA23-696541AFB8C0}" type="parTrans" cxnId="{DFD451CB-628D-45CC-8B52-06CF7CA1AB0B}">
      <dgm:prSet/>
      <dgm:spPr/>
      <dgm:t>
        <a:bodyPr/>
        <a:lstStyle/>
        <a:p>
          <a:pPr algn="l"/>
          <a:endParaRPr lang="zh-TW" altLang="en-US" sz="2000"/>
        </a:p>
      </dgm:t>
    </dgm:pt>
    <dgm:pt modelId="{65F26262-7C46-4232-8EAF-3CE6025A1EE6}" type="sibTrans" cxnId="{DFD451CB-628D-45CC-8B52-06CF7CA1AB0B}">
      <dgm:prSet/>
      <dgm:spPr/>
      <dgm:t>
        <a:bodyPr/>
        <a:lstStyle/>
        <a:p>
          <a:pPr algn="l"/>
          <a:endParaRPr lang="zh-TW" altLang="en-US" sz="2000"/>
        </a:p>
      </dgm:t>
    </dgm:pt>
    <dgm:pt modelId="{37E10E31-D83D-49B1-92AE-3406AF332A2F}" type="pres">
      <dgm:prSet presAssocID="{0F4C969F-1BE4-4803-BF33-83C2E9C8AEB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0BA90C6B-E349-4990-A6D3-BB9440F2F345}" type="pres">
      <dgm:prSet presAssocID="{2472970A-0A9C-4DD7-BFC9-D981B5E5282D}" presName="linNode" presStyleCnt="0"/>
      <dgm:spPr/>
    </dgm:pt>
    <dgm:pt modelId="{2DBE1451-465F-4313-8B0A-686B15CB2CF9}" type="pres">
      <dgm:prSet presAssocID="{2472970A-0A9C-4DD7-BFC9-D981B5E5282D}" presName="parentText" presStyleLbl="node1" presStyleIdx="0" presStyleCnt="2" custScaleX="263890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D3B33B3-90A4-4639-91DB-33EA740FFB39}" type="pres">
      <dgm:prSet presAssocID="{F57E31CE-2292-474C-97C6-4B9A6E274741}" presName="sp" presStyleCnt="0"/>
      <dgm:spPr/>
    </dgm:pt>
    <dgm:pt modelId="{D4CA1C94-936E-441A-AC69-FCEB58E85498}" type="pres">
      <dgm:prSet presAssocID="{C7D28347-FC09-42F5-831A-85013F6D589C}" presName="linNode" presStyleCnt="0"/>
      <dgm:spPr/>
    </dgm:pt>
    <dgm:pt modelId="{0EAF48E3-1213-49E7-9941-D3EA55B29B3A}" type="pres">
      <dgm:prSet presAssocID="{C7D28347-FC09-42F5-831A-85013F6D589C}" presName="parentText" presStyleLbl="node1" presStyleIdx="1" presStyleCnt="2" custScaleX="263890" custScaleY="105647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51BDE3E-DFAA-4329-BACC-B88A600B585B}" type="presOf" srcId="{C7D28347-FC09-42F5-831A-85013F6D589C}" destId="{0EAF48E3-1213-49E7-9941-D3EA55B29B3A}" srcOrd="0" destOrd="0" presId="urn:microsoft.com/office/officeart/2005/8/layout/vList5"/>
    <dgm:cxn modelId="{B3A257DE-EFE6-4908-8220-D19E8415EB61}" type="presOf" srcId="{2472970A-0A9C-4DD7-BFC9-D981B5E5282D}" destId="{2DBE1451-465F-4313-8B0A-686B15CB2CF9}" srcOrd="0" destOrd="0" presId="urn:microsoft.com/office/officeart/2005/8/layout/vList5"/>
    <dgm:cxn modelId="{42CC4FFA-FB4C-4460-B853-168CA8E7E7A7}" type="presOf" srcId="{0F4C969F-1BE4-4803-BF33-83C2E9C8AEBE}" destId="{37E10E31-D83D-49B1-92AE-3406AF332A2F}" srcOrd="0" destOrd="0" presId="urn:microsoft.com/office/officeart/2005/8/layout/vList5"/>
    <dgm:cxn modelId="{F026FF44-43D4-4ECA-8D50-B6A6531CA36A}" srcId="{0F4C969F-1BE4-4803-BF33-83C2E9C8AEBE}" destId="{2472970A-0A9C-4DD7-BFC9-D981B5E5282D}" srcOrd="0" destOrd="0" parTransId="{87A10F62-08FF-4A3B-876D-028A269A5EC4}" sibTransId="{F57E31CE-2292-474C-97C6-4B9A6E274741}"/>
    <dgm:cxn modelId="{DFD451CB-628D-45CC-8B52-06CF7CA1AB0B}" srcId="{0F4C969F-1BE4-4803-BF33-83C2E9C8AEBE}" destId="{C7D28347-FC09-42F5-831A-85013F6D589C}" srcOrd="1" destOrd="0" parTransId="{3540183E-A483-44FB-BA23-696541AFB8C0}" sibTransId="{65F26262-7C46-4232-8EAF-3CE6025A1EE6}"/>
    <dgm:cxn modelId="{050D4B12-693B-4FB7-880F-BC7AF3C2258D}" type="presParOf" srcId="{37E10E31-D83D-49B1-92AE-3406AF332A2F}" destId="{0BA90C6B-E349-4990-A6D3-BB9440F2F345}" srcOrd="0" destOrd="0" presId="urn:microsoft.com/office/officeart/2005/8/layout/vList5"/>
    <dgm:cxn modelId="{EA57DFDA-83D4-43FA-BAA8-8BDCE05AA8F9}" type="presParOf" srcId="{0BA90C6B-E349-4990-A6D3-BB9440F2F345}" destId="{2DBE1451-465F-4313-8B0A-686B15CB2CF9}" srcOrd="0" destOrd="0" presId="urn:microsoft.com/office/officeart/2005/8/layout/vList5"/>
    <dgm:cxn modelId="{06650D21-6CCA-44AE-880B-957FD94C5ECB}" type="presParOf" srcId="{37E10E31-D83D-49B1-92AE-3406AF332A2F}" destId="{8D3B33B3-90A4-4639-91DB-33EA740FFB39}" srcOrd="1" destOrd="0" presId="urn:microsoft.com/office/officeart/2005/8/layout/vList5"/>
    <dgm:cxn modelId="{6EF9DEF2-1B61-4C2E-A1A5-52C647C64B9F}" type="presParOf" srcId="{37E10E31-D83D-49B1-92AE-3406AF332A2F}" destId="{D4CA1C94-936E-441A-AC69-FCEB58E85498}" srcOrd="2" destOrd="0" presId="urn:microsoft.com/office/officeart/2005/8/layout/vList5"/>
    <dgm:cxn modelId="{9394A2CA-8FDB-44AB-A4F2-224FFADF145D}" type="presParOf" srcId="{D4CA1C94-936E-441A-AC69-FCEB58E85498}" destId="{0EAF48E3-1213-49E7-9941-D3EA55B29B3A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148F42B2-93A7-4AAC-870A-E9726A9EEDC9}" type="doc">
      <dgm:prSet loTypeId="urn:microsoft.com/office/officeart/2005/8/layout/funnel1" loCatId="process" qsTypeId="urn:microsoft.com/office/officeart/2005/8/quickstyle/simple1#6" qsCatId="simple" csTypeId="urn:microsoft.com/office/officeart/2005/8/colors/accent1_2#8" csCatId="accent1" phldr="1"/>
      <dgm:spPr/>
      <dgm:t>
        <a:bodyPr/>
        <a:lstStyle/>
        <a:p>
          <a:endParaRPr lang="en-US"/>
        </a:p>
      </dgm:t>
    </dgm:pt>
    <dgm:pt modelId="{45830F3C-CEDE-4EFE-AA82-A26622666BA6}">
      <dgm:prSet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zh-CN" dirty="0" smtClean="0"/>
            <a:t>建議的質素</a:t>
          </a:r>
          <a:endParaRPr lang="en-US" dirty="0"/>
        </a:p>
      </dgm:t>
    </dgm:pt>
    <dgm:pt modelId="{EA60DC6D-1DEE-4DF8-BF08-238DDD7D33A8}" type="parTrans" cxnId="{FC5458E0-4ADE-406E-AC7E-FA4B52A3180E}">
      <dgm:prSet/>
      <dgm:spPr/>
      <dgm:t>
        <a:bodyPr/>
        <a:lstStyle/>
        <a:p>
          <a:endParaRPr lang="en-US"/>
        </a:p>
      </dgm:t>
    </dgm:pt>
    <dgm:pt modelId="{47C4F33F-1EF9-41B3-B37D-C1D281ED0A8A}" type="sibTrans" cxnId="{FC5458E0-4ADE-406E-AC7E-FA4B52A3180E}">
      <dgm:prSet/>
      <dgm:spPr/>
      <dgm:t>
        <a:bodyPr/>
        <a:lstStyle/>
        <a:p>
          <a:endParaRPr lang="en-US"/>
        </a:p>
      </dgm:t>
    </dgm:pt>
    <dgm:pt modelId="{8B1719D7-7571-4648-9F8B-1B518AFE696B}">
      <dgm:prSet custT="1"/>
      <dgm:spPr/>
      <dgm:t>
        <a:bodyPr/>
        <a:lstStyle/>
        <a:p>
          <a:pPr rtl="0"/>
          <a:r>
            <a:rPr lang="zh-TW" sz="1800" dirty="0" smtClean="0"/>
            <a:t>商</a:t>
          </a:r>
          <a:r>
            <a:rPr lang="zh-CN" sz="1800" dirty="0" smtClean="0"/>
            <a:t>業知識</a:t>
          </a:r>
          <a:endParaRPr kumimoji="1" lang="zh-TW" sz="1800" dirty="0"/>
        </a:p>
      </dgm:t>
    </dgm:pt>
    <dgm:pt modelId="{6EC698D2-F2B3-4B6C-874C-3C72BCC68B41}" type="parTrans" cxnId="{8BBB55A5-688B-4681-9A34-BC14CA19103D}">
      <dgm:prSet/>
      <dgm:spPr/>
      <dgm:t>
        <a:bodyPr/>
        <a:lstStyle/>
        <a:p>
          <a:endParaRPr lang="en-US"/>
        </a:p>
      </dgm:t>
    </dgm:pt>
    <dgm:pt modelId="{F43BD4DD-E9E9-4C71-B385-CF453D67B138}" type="sibTrans" cxnId="{8BBB55A5-688B-4681-9A34-BC14CA19103D}">
      <dgm:prSet/>
      <dgm:spPr/>
      <dgm:t>
        <a:bodyPr/>
        <a:lstStyle/>
        <a:p>
          <a:endParaRPr lang="en-US"/>
        </a:p>
      </dgm:t>
    </dgm:pt>
    <dgm:pt modelId="{9CAEC073-5A0F-4740-921E-E0D1D114C03B}">
      <dgm:prSet custT="1"/>
      <dgm:spPr/>
      <dgm:t>
        <a:bodyPr/>
        <a:lstStyle/>
        <a:p>
          <a:pPr rtl="0"/>
          <a:r>
            <a:rPr lang="zh-CN" sz="1800" smtClean="0"/>
            <a:t>經驗</a:t>
          </a:r>
          <a:endParaRPr kumimoji="1" lang="zh-TW" sz="1800" dirty="0"/>
        </a:p>
      </dgm:t>
    </dgm:pt>
    <dgm:pt modelId="{E4F353C2-87BA-46B6-AED6-5F368924324B}" type="parTrans" cxnId="{B11D96F8-3260-49A3-92AB-6EFFB6D5625C}">
      <dgm:prSet/>
      <dgm:spPr/>
      <dgm:t>
        <a:bodyPr/>
        <a:lstStyle/>
        <a:p>
          <a:endParaRPr lang="en-US"/>
        </a:p>
      </dgm:t>
    </dgm:pt>
    <dgm:pt modelId="{33F0C53E-2D07-4B73-8F86-9FC793F06915}" type="sibTrans" cxnId="{B11D96F8-3260-49A3-92AB-6EFFB6D5625C}">
      <dgm:prSet/>
      <dgm:spPr/>
      <dgm:t>
        <a:bodyPr/>
        <a:lstStyle/>
        <a:p>
          <a:endParaRPr lang="en-US"/>
        </a:p>
      </dgm:t>
    </dgm:pt>
    <dgm:pt modelId="{33CA23F8-6425-4DEB-9766-6097E69C1378}" type="pres">
      <dgm:prSet presAssocID="{148F42B2-93A7-4AAC-870A-E9726A9EEDC9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B8FA3E-FC03-45E8-8E78-2AB3695A813B}" type="pres">
      <dgm:prSet presAssocID="{148F42B2-93A7-4AAC-870A-E9726A9EEDC9}" presName="ellipse" presStyleLbl="trBgShp" presStyleIdx="0" presStyleCnt="1"/>
      <dgm:spPr/>
    </dgm:pt>
    <dgm:pt modelId="{121C03F9-149F-4521-A644-E5BB34E2799A}" type="pres">
      <dgm:prSet presAssocID="{148F42B2-93A7-4AAC-870A-E9726A9EEDC9}" presName="arrow1" presStyleLbl="fgShp" presStyleIdx="0" presStyleCnt="1"/>
      <dgm:spPr/>
    </dgm:pt>
    <dgm:pt modelId="{BB879959-2258-4A44-952E-3A5636C5B009}" type="pres">
      <dgm:prSet presAssocID="{148F42B2-93A7-4AAC-870A-E9726A9EEDC9}" presName="rectangle" presStyleLbl="revTx" presStyleIdx="0" presStyleCnt="1" custScaleX="150155" custLinFactNeighborY="475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E8A0FC-A6FB-4F77-905E-33E9C5949ED6}" type="pres">
      <dgm:prSet presAssocID="{9CAEC073-5A0F-4740-921E-E0D1D114C03B}" presName="item1" presStyleLbl="node1" presStyleIdx="0" presStyleCnt="2" custScaleX="223877" custScaleY="67769" custLinFactNeighborX="-85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8485A7-E3C5-4891-9BAA-419016C6AC46}" type="pres">
      <dgm:prSet presAssocID="{45830F3C-CEDE-4EFE-AA82-A26622666BA6}" presName="item2" presStyleLbl="node1" presStyleIdx="1" presStyleCnt="2" custScaleX="359798" custLinFactNeighborX="58751" custLinFactNeighborY="-564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6D74D9-509F-4698-AE2F-3325A8DBD892}" type="pres">
      <dgm:prSet presAssocID="{148F42B2-93A7-4AAC-870A-E9726A9EEDC9}" presName="funnel" presStyleLbl="trAlignAcc1" presStyleIdx="0" presStyleCnt="1" custScaleX="137088" custScaleY="149709"/>
      <dgm:spPr/>
    </dgm:pt>
  </dgm:ptLst>
  <dgm:cxnLst>
    <dgm:cxn modelId="{8BBB55A5-688B-4681-9A34-BC14CA19103D}" srcId="{148F42B2-93A7-4AAC-870A-E9726A9EEDC9}" destId="{8B1719D7-7571-4648-9F8B-1B518AFE696B}" srcOrd="0" destOrd="0" parTransId="{6EC698D2-F2B3-4B6C-874C-3C72BCC68B41}" sibTransId="{F43BD4DD-E9E9-4C71-B385-CF453D67B138}"/>
    <dgm:cxn modelId="{592FC12B-3726-49A5-AC5D-FECC15491A95}" type="presOf" srcId="{148F42B2-93A7-4AAC-870A-E9726A9EEDC9}" destId="{33CA23F8-6425-4DEB-9766-6097E69C1378}" srcOrd="0" destOrd="0" presId="urn:microsoft.com/office/officeart/2005/8/layout/funnel1"/>
    <dgm:cxn modelId="{FC5458E0-4ADE-406E-AC7E-FA4B52A3180E}" srcId="{148F42B2-93A7-4AAC-870A-E9726A9EEDC9}" destId="{45830F3C-CEDE-4EFE-AA82-A26622666BA6}" srcOrd="2" destOrd="0" parTransId="{EA60DC6D-1DEE-4DF8-BF08-238DDD7D33A8}" sibTransId="{47C4F33F-1EF9-41B3-B37D-C1D281ED0A8A}"/>
    <dgm:cxn modelId="{B11D96F8-3260-49A3-92AB-6EFFB6D5625C}" srcId="{148F42B2-93A7-4AAC-870A-E9726A9EEDC9}" destId="{9CAEC073-5A0F-4740-921E-E0D1D114C03B}" srcOrd="1" destOrd="0" parTransId="{E4F353C2-87BA-46B6-AED6-5F368924324B}" sibTransId="{33F0C53E-2D07-4B73-8F86-9FC793F06915}"/>
    <dgm:cxn modelId="{D1A6AF89-69FA-45EF-A422-3B5D487BF814}" type="presOf" srcId="{8B1719D7-7571-4648-9F8B-1B518AFE696B}" destId="{8F8485A7-E3C5-4891-9BAA-419016C6AC46}" srcOrd="0" destOrd="0" presId="urn:microsoft.com/office/officeart/2005/8/layout/funnel1"/>
    <dgm:cxn modelId="{0A823D28-7877-468D-A3DF-57C731A8DB11}" type="presOf" srcId="{45830F3C-CEDE-4EFE-AA82-A26622666BA6}" destId="{BB879959-2258-4A44-952E-3A5636C5B009}" srcOrd="0" destOrd="0" presId="urn:microsoft.com/office/officeart/2005/8/layout/funnel1"/>
    <dgm:cxn modelId="{DB647197-D24F-4EE9-8E34-2A2AC3F4311E}" type="presOf" srcId="{9CAEC073-5A0F-4740-921E-E0D1D114C03B}" destId="{46E8A0FC-A6FB-4F77-905E-33E9C5949ED6}" srcOrd="0" destOrd="0" presId="urn:microsoft.com/office/officeart/2005/8/layout/funnel1"/>
    <dgm:cxn modelId="{2BD9FF72-137B-4AC1-AEB6-C59F961F2E8D}" type="presParOf" srcId="{33CA23F8-6425-4DEB-9766-6097E69C1378}" destId="{98B8FA3E-FC03-45E8-8E78-2AB3695A813B}" srcOrd="0" destOrd="0" presId="urn:microsoft.com/office/officeart/2005/8/layout/funnel1"/>
    <dgm:cxn modelId="{043C3447-7D1A-477F-89A9-0E3D032A5F27}" type="presParOf" srcId="{33CA23F8-6425-4DEB-9766-6097E69C1378}" destId="{121C03F9-149F-4521-A644-E5BB34E2799A}" srcOrd="1" destOrd="0" presId="urn:microsoft.com/office/officeart/2005/8/layout/funnel1"/>
    <dgm:cxn modelId="{A9C78518-E24A-4583-A81C-0AFAFDE45B5B}" type="presParOf" srcId="{33CA23F8-6425-4DEB-9766-6097E69C1378}" destId="{BB879959-2258-4A44-952E-3A5636C5B009}" srcOrd="2" destOrd="0" presId="urn:microsoft.com/office/officeart/2005/8/layout/funnel1"/>
    <dgm:cxn modelId="{C27A51F3-9507-4138-9826-B4E7F854597C}" type="presParOf" srcId="{33CA23F8-6425-4DEB-9766-6097E69C1378}" destId="{46E8A0FC-A6FB-4F77-905E-33E9C5949ED6}" srcOrd="3" destOrd="0" presId="urn:microsoft.com/office/officeart/2005/8/layout/funnel1"/>
    <dgm:cxn modelId="{B6D1CF2F-6CCB-4171-8EB6-6715AED2210D}" type="presParOf" srcId="{33CA23F8-6425-4DEB-9766-6097E69C1378}" destId="{8F8485A7-E3C5-4891-9BAA-419016C6AC46}" srcOrd="4" destOrd="0" presId="urn:microsoft.com/office/officeart/2005/8/layout/funnel1"/>
    <dgm:cxn modelId="{F80A41F6-2452-4AC0-BA46-212D91247B12}" type="presParOf" srcId="{33CA23F8-6425-4DEB-9766-6097E69C1378}" destId="{946D74D9-509F-4698-AE2F-3325A8DBD892}" srcOrd="5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07F848-C099-479D-831C-45F93D5B92E9}" type="doc">
      <dgm:prSet loTypeId="urn:microsoft.com/office/officeart/2005/8/layout/vList6" loCatId="list" qsTypeId="urn:microsoft.com/office/officeart/2005/8/quickstyle/simple1#1" qsCatId="simple" csTypeId="urn:microsoft.com/office/officeart/2005/8/colors/accent1_2#2" csCatId="accent1" phldr="1"/>
      <dgm:spPr/>
      <dgm:t>
        <a:bodyPr/>
        <a:lstStyle/>
        <a:p>
          <a:endParaRPr lang="zh-TW" altLang="en-US"/>
        </a:p>
      </dgm:t>
    </dgm:pt>
    <dgm:pt modelId="{6C050B89-C169-47BD-B182-9A9541E7C4A9}">
      <dgm:prSet custT="1"/>
      <dgm:spPr/>
      <dgm:t>
        <a:bodyPr/>
        <a:lstStyle/>
        <a:p>
          <a:pPr rtl="0"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kumimoji="1" lang="en-US" sz="2000" dirty="0" smtClean="0">
              <a:latin typeface="Arial"/>
              <a:cs typeface="Arial"/>
              <a:sym typeface="Wingdings" panose="05000000000000000000" pitchFamily="2" charset="2"/>
            </a:rPr>
            <a:t></a:t>
          </a:r>
          <a:endParaRPr kumimoji="1" lang="en-US" sz="2000" dirty="0"/>
        </a:p>
      </dgm:t>
    </dgm:pt>
    <dgm:pt modelId="{0A9224DE-528C-4C0E-8C07-C1D90A09DE3C}" type="parTrans" cxnId="{394C3342-2107-4E7B-9FDA-6A40429E2B56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CB90D521-F5D8-4286-B356-0E0C4EA614E3}" type="sibTrans" cxnId="{394C3342-2107-4E7B-9FDA-6A40429E2B56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0F308EFC-D810-4D23-815A-F15D6F16D4E6}">
      <dgm:prSet custT="1"/>
      <dgm:spPr/>
      <dgm:t>
        <a:bodyPr anchor="ctr"/>
        <a:lstStyle/>
        <a:p>
          <a:pPr marL="228600" marR="0" indent="-228600" defTabSz="914400" rtl="0" eaLnBrk="1" fontAlgn="auto" latinLnBrk="0" hangingPunct="1">
            <a:lnSpc>
              <a:spcPct val="100000"/>
            </a:lnSpc>
            <a:spcBef>
              <a:spcPts val="60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r>
            <a:rPr lang="zh-TW" sz="2000" b="1" dirty="0" smtClean="0"/>
            <a:t>了解客戶為何選擇購買或不購買某款產品</a:t>
          </a:r>
          <a:endParaRPr lang="zh-TW" altLang="en-US" sz="2000" b="1" dirty="0"/>
        </a:p>
      </dgm:t>
    </dgm:pt>
    <dgm:pt modelId="{3D4EEC8B-19FC-4C58-8AAD-41C361637E62}" type="parTrans" cxnId="{413E3186-F649-4225-BB4D-2A8634355F15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E30B0A1C-4950-47EB-AA7D-0AABB66A1F76}" type="sibTrans" cxnId="{413E3186-F649-4225-BB4D-2A8634355F15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37F28AF0-59CA-4790-B8ED-2AF2C481822C}">
      <dgm:prSet custT="1"/>
      <dgm:spPr/>
      <dgm:t>
        <a:bodyPr anchor="ctr"/>
        <a:lstStyle/>
        <a:p>
          <a:pPr marL="228600" marR="0" indent="-228600" defTabSz="914400" rtl="0" eaLnBrk="1" fontAlgn="auto" latinLnBrk="0" hangingPunct="1">
            <a:lnSpc>
              <a:spcPct val="100000"/>
            </a:lnSpc>
            <a:spcBef>
              <a:spcPts val="60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r>
            <a:rPr lang="zh-TW" sz="2000" b="1" dirty="0" smtClean="0"/>
            <a:t>調查客戶會否接受加價</a:t>
          </a:r>
          <a:endParaRPr kumimoji="1" lang="zh-TW" altLang="en-US" sz="2000" b="1" dirty="0"/>
        </a:p>
      </dgm:t>
    </dgm:pt>
    <dgm:pt modelId="{82CBDDD5-AD7A-4F1B-928C-20364724B490}" type="parTrans" cxnId="{7023314E-3D60-4F14-A552-DF46FF678E6D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68F216E7-D799-4AC5-AA7C-E320E3D17C16}" type="sibTrans" cxnId="{7023314E-3D60-4F14-A552-DF46FF678E6D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FF471D24-1D94-4470-82A8-100C71908C58}">
      <dgm:prSet custT="1"/>
      <dgm:spPr/>
      <dgm:t>
        <a:bodyPr anchor="ctr"/>
        <a:lstStyle/>
        <a:p>
          <a:pPr marL="228600" marR="0" indent="-228600" defTabSz="914400" rtl="0" eaLnBrk="1" fontAlgn="auto" latinLnBrk="0" hangingPunct="1">
            <a:lnSpc>
              <a:spcPct val="100000"/>
            </a:lnSpc>
            <a:spcBef>
              <a:spcPts val="60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r>
            <a:rPr lang="zh-TW" sz="2000" b="1" dirty="0" smtClean="0"/>
            <a:t>調查競爭對手會怎樣回應我們的宣傳計</a:t>
          </a:r>
          <a:r>
            <a:rPr lang="zh-TW" altLang="en-US" sz="2000" b="1" dirty="0" smtClean="0"/>
            <a:t>劃</a:t>
          </a:r>
          <a:endParaRPr kumimoji="1" lang="zh-TW" altLang="en-US" sz="2000" b="1" dirty="0"/>
        </a:p>
      </dgm:t>
    </dgm:pt>
    <dgm:pt modelId="{15D59748-A158-406C-A368-2D1A6D078C62}" type="parTrans" cxnId="{2C855659-75F9-4405-8941-CFC1C141E72D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B481C454-D4DC-4ED1-B889-5BD653915158}" type="sibTrans" cxnId="{2C855659-75F9-4405-8941-CFC1C141E72D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26AE7D5D-798F-43D5-B4BE-49D801A95820}">
      <dgm:prSet custT="1"/>
      <dgm:spPr/>
      <dgm:t>
        <a:bodyPr anchor="ctr"/>
        <a:lstStyle/>
        <a:p>
          <a:pPr marL="228600" marR="0" indent="-228600" defTabSz="914400" rtl="0" eaLnBrk="1" fontAlgn="auto" latinLnBrk="0" hangingPunct="1">
            <a:lnSpc>
              <a:spcPct val="100000"/>
            </a:lnSpc>
            <a:spcBef>
              <a:spcPts val="60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r>
            <a:rPr lang="zh-CN" sz="2000" b="1" dirty="0" smtClean="0"/>
            <a:t>評估產品包裝的設計</a:t>
          </a:r>
          <a:endParaRPr kumimoji="1" lang="zh-TW" altLang="en-US" sz="2000" b="1" dirty="0"/>
        </a:p>
      </dgm:t>
    </dgm:pt>
    <dgm:pt modelId="{C74688FB-276E-4652-BADF-BFEF198DDC40}" type="parTrans" cxnId="{A4F447A8-599E-40FF-8897-8EE88DC6D181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D86E987C-BD2C-4865-9B88-C9743A53AFC4}" type="sibTrans" cxnId="{A4F447A8-599E-40FF-8897-8EE88DC6D181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8E119533-22EF-4741-868E-F464D6E12F15}">
      <dgm:prSet custT="1"/>
      <dgm:spPr/>
      <dgm:t>
        <a:bodyPr anchor="ctr"/>
        <a:lstStyle/>
        <a:p>
          <a:pPr marL="228600" marR="0" indent="-228600" defTabSz="914400" rtl="0" eaLnBrk="1" fontAlgn="auto" latinLnBrk="0" hangingPunct="1">
            <a:lnSpc>
              <a:spcPct val="100000"/>
            </a:lnSpc>
            <a:spcBef>
              <a:spcPts val="60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r>
            <a:rPr lang="zh-TW" sz="2000" b="1" dirty="0" smtClean="0"/>
            <a:t>調查客戶會否喜歡某個新品牌</a:t>
          </a:r>
          <a:r>
            <a:rPr lang="zh-TW" altLang="en-US" sz="2000" b="1" dirty="0" smtClean="0"/>
            <a:t>名稱</a:t>
          </a:r>
          <a:endParaRPr lang="zh-TW" altLang="en-US" sz="2000" b="1" dirty="0"/>
        </a:p>
      </dgm:t>
    </dgm:pt>
    <dgm:pt modelId="{1CC1933A-4B17-4551-A96E-5E9009CEEF02}" type="parTrans" cxnId="{3E0DC353-2222-465D-9011-50BF1668D627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EFF4A1D5-A79C-4FC2-9D19-35FC1D27C058}" type="sibTrans" cxnId="{3E0DC353-2222-465D-9011-50BF1668D627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E20A74EE-2953-409A-9480-65B2F5BA2727}">
      <dgm:prSet custT="1"/>
      <dgm:spPr/>
      <dgm:t>
        <a:bodyPr anchor="ctr"/>
        <a:lstStyle/>
        <a:p>
          <a:pPr marL="228600" marR="0" indent="-228600" defTabSz="914400" rtl="0" eaLnBrk="1" fontAlgn="auto" latinLnBrk="0" hangingPunct="1">
            <a:lnSpc>
              <a:spcPct val="100000"/>
            </a:lnSpc>
            <a:spcBef>
              <a:spcPts val="60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r>
            <a:rPr lang="zh-TW" altLang="en-US" sz="2000" b="1" dirty="0" smtClean="0"/>
            <a:t>決定</a:t>
          </a:r>
          <a:r>
            <a:rPr lang="zh-TW" sz="2000" b="1" dirty="0" smtClean="0"/>
            <a:t>新店應否設於尖沙咀</a:t>
          </a:r>
          <a:endParaRPr kumimoji="1" lang="zh-TW" altLang="en-US" sz="2000" b="1" dirty="0"/>
        </a:p>
      </dgm:t>
    </dgm:pt>
    <dgm:pt modelId="{E8B3AAD0-BE3B-44C0-95CD-C6038663ABE7}" type="parTrans" cxnId="{F875B093-C932-461A-876E-5BBB9A48C968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A5E30E40-ED17-437B-B54E-A8F995B5B248}" type="sibTrans" cxnId="{F875B093-C932-461A-876E-5BBB9A48C968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462988B1-07FB-447A-BDAA-4872662B3B79}">
      <dgm:prSet custT="1"/>
      <dgm:spPr/>
      <dgm:t>
        <a:bodyPr anchor="ctr"/>
        <a:lstStyle/>
        <a:p>
          <a:pPr marL="228600" marR="0" indent="-228600" defTabSz="914400" rtl="0" eaLnBrk="1" fontAlgn="auto" latinLnBrk="0" hangingPunct="1">
            <a:lnSpc>
              <a:spcPct val="100000"/>
            </a:lnSpc>
            <a:spcBef>
              <a:spcPts val="60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r>
            <a:rPr lang="zh-TW" sz="2000" b="1" dirty="0" smtClean="0"/>
            <a:t>調查中學生是否具備消費力購買一款新</a:t>
          </a:r>
          <a:r>
            <a:rPr lang="zh-TW" altLang="en-US" sz="2000" b="1" dirty="0" smtClean="0"/>
            <a:t>手機</a:t>
          </a:r>
          <a:r>
            <a:rPr lang="zh-TW" sz="2000" b="1" dirty="0" smtClean="0"/>
            <a:t>遊戲</a:t>
          </a:r>
          <a:endParaRPr lang="zh-TW" altLang="en-US" sz="2000" b="1" dirty="0"/>
        </a:p>
      </dgm:t>
    </dgm:pt>
    <dgm:pt modelId="{FA1777BF-FA22-4677-A7DA-7147E833820C}" type="parTrans" cxnId="{2F20B3CD-9424-477C-8468-9ED36B01FF7E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F60A0441-4E42-4186-AF8F-5CF13E245A80}" type="sibTrans" cxnId="{2F20B3CD-9424-477C-8468-9ED36B01FF7E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zh-TW" altLang="en-US" sz="2000"/>
        </a:p>
      </dgm:t>
    </dgm:pt>
    <dgm:pt modelId="{FA3F1DF5-4960-41FC-AB7C-588FAFCBFD16}" type="pres">
      <dgm:prSet presAssocID="{EF07F848-C099-479D-831C-45F93D5B92E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E2B485AE-9A99-4195-828D-A7C75EF046DC}" type="pres">
      <dgm:prSet presAssocID="{6C050B89-C169-47BD-B182-9A9541E7C4A9}" presName="linNode" presStyleCnt="0"/>
      <dgm:spPr/>
    </dgm:pt>
    <dgm:pt modelId="{14A97904-0BC5-420B-B654-773C3BC752C0}" type="pres">
      <dgm:prSet presAssocID="{6C050B89-C169-47BD-B182-9A9541E7C4A9}" presName="parentShp" presStyleLbl="node1" presStyleIdx="0" presStyleCnt="1" custScaleX="26282" custScaleY="42899" custLinFactNeighborX="-587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F6D0770-5BC3-442F-95D9-0183F96122A2}" type="pres">
      <dgm:prSet presAssocID="{6C050B89-C169-47BD-B182-9A9541E7C4A9}" presName="childShp" presStyleLbl="bgAccFollowNode1" presStyleIdx="0" presStyleCnt="1" custScaleX="14655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4F447A8-599E-40FF-8897-8EE88DC6D181}" srcId="{6C050B89-C169-47BD-B182-9A9541E7C4A9}" destId="{26AE7D5D-798F-43D5-B4BE-49D801A95820}" srcOrd="3" destOrd="0" parTransId="{C74688FB-276E-4652-BADF-BFEF198DDC40}" sibTransId="{D86E987C-BD2C-4865-9B88-C9743A53AFC4}"/>
    <dgm:cxn modelId="{5F32EBAC-F363-4613-82BB-35BAF1537CBD}" type="presOf" srcId="{E20A74EE-2953-409A-9480-65B2F5BA2727}" destId="{3F6D0770-5BC3-442F-95D9-0183F96122A2}" srcOrd="0" destOrd="5" presId="urn:microsoft.com/office/officeart/2005/8/layout/vList6"/>
    <dgm:cxn modelId="{93EFAEFC-AB04-49AF-A11B-DCCDCC260ADA}" type="presOf" srcId="{8E119533-22EF-4741-868E-F464D6E12F15}" destId="{3F6D0770-5BC3-442F-95D9-0183F96122A2}" srcOrd="0" destOrd="4" presId="urn:microsoft.com/office/officeart/2005/8/layout/vList6"/>
    <dgm:cxn modelId="{39B5241E-9534-446E-9256-C4BC2E5AB09D}" type="presOf" srcId="{6C050B89-C169-47BD-B182-9A9541E7C4A9}" destId="{14A97904-0BC5-420B-B654-773C3BC752C0}" srcOrd="0" destOrd="0" presId="urn:microsoft.com/office/officeart/2005/8/layout/vList6"/>
    <dgm:cxn modelId="{98FCC79D-9C46-497F-A55E-548F5D8C051E}" type="presOf" srcId="{0F308EFC-D810-4D23-815A-F15D6F16D4E6}" destId="{3F6D0770-5BC3-442F-95D9-0183F96122A2}" srcOrd="0" destOrd="0" presId="urn:microsoft.com/office/officeart/2005/8/layout/vList6"/>
    <dgm:cxn modelId="{2F20B3CD-9424-477C-8468-9ED36B01FF7E}" srcId="{6C050B89-C169-47BD-B182-9A9541E7C4A9}" destId="{462988B1-07FB-447A-BDAA-4872662B3B79}" srcOrd="6" destOrd="0" parTransId="{FA1777BF-FA22-4677-A7DA-7147E833820C}" sibTransId="{F60A0441-4E42-4186-AF8F-5CF13E245A80}"/>
    <dgm:cxn modelId="{3E0DC353-2222-465D-9011-50BF1668D627}" srcId="{6C050B89-C169-47BD-B182-9A9541E7C4A9}" destId="{8E119533-22EF-4741-868E-F464D6E12F15}" srcOrd="4" destOrd="0" parTransId="{1CC1933A-4B17-4551-A96E-5E9009CEEF02}" sibTransId="{EFF4A1D5-A79C-4FC2-9D19-35FC1D27C058}"/>
    <dgm:cxn modelId="{2C855659-75F9-4405-8941-CFC1C141E72D}" srcId="{6C050B89-C169-47BD-B182-9A9541E7C4A9}" destId="{FF471D24-1D94-4470-82A8-100C71908C58}" srcOrd="2" destOrd="0" parTransId="{15D59748-A158-406C-A368-2D1A6D078C62}" sibTransId="{B481C454-D4DC-4ED1-B889-5BD653915158}"/>
    <dgm:cxn modelId="{871F5B22-6229-48ED-9810-33CB28F62430}" type="presOf" srcId="{EF07F848-C099-479D-831C-45F93D5B92E9}" destId="{FA3F1DF5-4960-41FC-AB7C-588FAFCBFD16}" srcOrd="0" destOrd="0" presId="urn:microsoft.com/office/officeart/2005/8/layout/vList6"/>
    <dgm:cxn modelId="{036A3313-18B0-4E7F-BDF0-7AFC392004C0}" type="presOf" srcId="{FF471D24-1D94-4470-82A8-100C71908C58}" destId="{3F6D0770-5BC3-442F-95D9-0183F96122A2}" srcOrd="0" destOrd="2" presId="urn:microsoft.com/office/officeart/2005/8/layout/vList6"/>
    <dgm:cxn modelId="{394C3342-2107-4E7B-9FDA-6A40429E2B56}" srcId="{EF07F848-C099-479D-831C-45F93D5B92E9}" destId="{6C050B89-C169-47BD-B182-9A9541E7C4A9}" srcOrd="0" destOrd="0" parTransId="{0A9224DE-528C-4C0E-8C07-C1D90A09DE3C}" sibTransId="{CB90D521-F5D8-4286-B356-0E0C4EA614E3}"/>
    <dgm:cxn modelId="{9DE8A8CC-5A87-4587-86DA-4E9E0A1E53EF}" type="presOf" srcId="{37F28AF0-59CA-4790-B8ED-2AF2C481822C}" destId="{3F6D0770-5BC3-442F-95D9-0183F96122A2}" srcOrd="0" destOrd="1" presId="urn:microsoft.com/office/officeart/2005/8/layout/vList6"/>
    <dgm:cxn modelId="{413E3186-F649-4225-BB4D-2A8634355F15}" srcId="{6C050B89-C169-47BD-B182-9A9541E7C4A9}" destId="{0F308EFC-D810-4D23-815A-F15D6F16D4E6}" srcOrd="0" destOrd="0" parTransId="{3D4EEC8B-19FC-4C58-8AAD-41C361637E62}" sibTransId="{E30B0A1C-4950-47EB-AA7D-0AABB66A1F76}"/>
    <dgm:cxn modelId="{7DAD83C5-3B5E-4C2D-AFC1-C2B96F557A7C}" type="presOf" srcId="{26AE7D5D-798F-43D5-B4BE-49D801A95820}" destId="{3F6D0770-5BC3-442F-95D9-0183F96122A2}" srcOrd="0" destOrd="3" presId="urn:microsoft.com/office/officeart/2005/8/layout/vList6"/>
    <dgm:cxn modelId="{F875B093-C932-461A-876E-5BBB9A48C968}" srcId="{6C050B89-C169-47BD-B182-9A9541E7C4A9}" destId="{E20A74EE-2953-409A-9480-65B2F5BA2727}" srcOrd="5" destOrd="0" parTransId="{E8B3AAD0-BE3B-44C0-95CD-C6038663ABE7}" sibTransId="{A5E30E40-ED17-437B-B54E-A8F995B5B248}"/>
    <dgm:cxn modelId="{7023314E-3D60-4F14-A552-DF46FF678E6D}" srcId="{6C050B89-C169-47BD-B182-9A9541E7C4A9}" destId="{37F28AF0-59CA-4790-B8ED-2AF2C481822C}" srcOrd="1" destOrd="0" parTransId="{82CBDDD5-AD7A-4F1B-928C-20364724B490}" sibTransId="{68F216E7-D799-4AC5-AA7C-E320E3D17C16}"/>
    <dgm:cxn modelId="{CF0D516B-C448-4416-9D28-610C9AB3FDB1}" type="presOf" srcId="{462988B1-07FB-447A-BDAA-4872662B3B79}" destId="{3F6D0770-5BC3-442F-95D9-0183F96122A2}" srcOrd="0" destOrd="6" presId="urn:microsoft.com/office/officeart/2005/8/layout/vList6"/>
    <dgm:cxn modelId="{CEC370B0-C1C2-4077-97D0-FF60247F4BEE}" type="presParOf" srcId="{FA3F1DF5-4960-41FC-AB7C-588FAFCBFD16}" destId="{E2B485AE-9A99-4195-828D-A7C75EF046DC}" srcOrd="0" destOrd="0" presId="urn:microsoft.com/office/officeart/2005/8/layout/vList6"/>
    <dgm:cxn modelId="{B2DE008E-890B-4B88-B0EC-FC470A14F80A}" type="presParOf" srcId="{E2B485AE-9A99-4195-828D-A7C75EF046DC}" destId="{14A97904-0BC5-420B-B654-773C3BC752C0}" srcOrd="0" destOrd="0" presId="urn:microsoft.com/office/officeart/2005/8/layout/vList6"/>
    <dgm:cxn modelId="{4A50154C-42C6-4643-9F44-52B31D97B2DF}" type="presParOf" srcId="{E2B485AE-9A99-4195-828D-A7C75EF046DC}" destId="{3F6D0770-5BC3-442F-95D9-0183F96122A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7C87435F-2A48-453C-9E65-5EA176A1CB49}" type="doc">
      <dgm:prSet loTypeId="urn:microsoft.com/office/officeart/2005/8/layout/funnel1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5B4E3D99-B3E7-4D13-93F7-DF54526F7F0B}">
      <dgm:prSet custT="1"/>
      <dgm:spPr/>
      <dgm:t>
        <a:bodyPr/>
        <a:lstStyle/>
        <a:p>
          <a:pPr algn="ctr" rtl="0"/>
          <a:r>
            <a:rPr lang="zh-TW" sz="1800" dirty="0" smtClean="0"/>
            <a:t>精</a:t>
          </a:r>
          <a:r>
            <a:rPr lang="zh-CN" sz="1800" dirty="0" smtClean="0"/>
            <a:t>心設計</a:t>
          </a:r>
          <a:r>
            <a:rPr lang="zh-TW" sz="1800" dirty="0" smtClean="0"/>
            <a:t>的</a:t>
          </a:r>
          <a:r>
            <a:rPr lang="zh-CN" sz="1800" dirty="0" smtClean="0"/>
            <a:t>問題</a:t>
          </a:r>
          <a:endParaRPr lang="zh-TW" sz="1800" dirty="0"/>
        </a:p>
      </dgm:t>
    </dgm:pt>
    <dgm:pt modelId="{4EDD6319-D8A4-4E4A-92EE-939A6E5F9DAF}" type="parTrans" cxnId="{C9141114-A27B-46E2-82AB-BF6A9019F62D}">
      <dgm:prSet/>
      <dgm:spPr/>
      <dgm:t>
        <a:bodyPr/>
        <a:lstStyle/>
        <a:p>
          <a:endParaRPr lang="en-US"/>
        </a:p>
      </dgm:t>
    </dgm:pt>
    <dgm:pt modelId="{63D6C754-6ABF-4B26-8BB2-8B1520D85916}" type="sibTrans" cxnId="{C9141114-A27B-46E2-82AB-BF6A9019F62D}">
      <dgm:prSet/>
      <dgm:spPr/>
      <dgm:t>
        <a:bodyPr/>
        <a:lstStyle/>
        <a:p>
          <a:endParaRPr lang="en-US"/>
        </a:p>
      </dgm:t>
    </dgm:pt>
    <dgm:pt modelId="{5F61F31B-6DE4-4E81-BE2F-8CEEA4B1DFA5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zh-CN" sz="2000" dirty="0" smtClean="0"/>
            <a:t>可靠的市場研究結果</a:t>
          </a:r>
          <a:endParaRPr lang="zh-TW" sz="2000" dirty="0"/>
        </a:p>
      </dgm:t>
    </dgm:pt>
    <dgm:pt modelId="{8A8AE21D-E1ED-4864-8263-C7AD7C708A89}" type="parTrans" cxnId="{DDF81CE2-35CF-49E9-B2D3-8F26B4450CB6}">
      <dgm:prSet/>
      <dgm:spPr/>
      <dgm:t>
        <a:bodyPr/>
        <a:lstStyle/>
        <a:p>
          <a:endParaRPr lang="en-US"/>
        </a:p>
      </dgm:t>
    </dgm:pt>
    <dgm:pt modelId="{3E482F05-7A44-4568-84BC-65299C4A0685}" type="sibTrans" cxnId="{DDF81CE2-35CF-49E9-B2D3-8F26B4450CB6}">
      <dgm:prSet/>
      <dgm:spPr/>
      <dgm:t>
        <a:bodyPr/>
        <a:lstStyle/>
        <a:p>
          <a:endParaRPr lang="en-US"/>
        </a:p>
      </dgm:t>
    </dgm:pt>
    <dgm:pt modelId="{19B844A2-A13B-4A34-92C8-248552BCBFF8}">
      <dgm:prSet custT="1"/>
      <dgm:spPr/>
      <dgm:t>
        <a:bodyPr/>
        <a:lstStyle/>
        <a:p>
          <a:pPr algn="l" rtl="0"/>
          <a:r>
            <a:rPr lang="zh-TW" sz="1600" smtClean="0"/>
            <a:t>更多</a:t>
          </a:r>
          <a:r>
            <a:rPr lang="zh-CN" sz="1600" smtClean="0"/>
            <a:t>樣本數量</a:t>
          </a:r>
          <a:endParaRPr lang="zh-TW" sz="1600" dirty="0"/>
        </a:p>
      </dgm:t>
    </dgm:pt>
    <dgm:pt modelId="{BADD36B0-39DA-42E3-8509-BD62AFAA6E81}" type="parTrans" cxnId="{E32C5702-64F6-4518-9359-AA52F86685F2}">
      <dgm:prSet/>
      <dgm:spPr/>
      <dgm:t>
        <a:bodyPr/>
        <a:lstStyle/>
        <a:p>
          <a:endParaRPr lang="en-US"/>
        </a:p>
      </dgm:t>
    </dgm:pt>
    <dgm:pt modelId="{5AB14881-9786-45E4-A33E-FE294E6886C6}" type="sibTrans" cxnId="{E32C5702-64F6-4518-9359-AA52F86685F2}">
      <dgm:prSet/>
      <dgm:spPr/>
      <dgm:t>
        <a:bodyPr/>
        <a:lstStyle/>
        <a:p>
          <a:endParaRPr lang="en-US"/>
        </a:p>
      </dgm:t>
    </dgm:pt>
    <dgm:pt modelId="{EDAFE3EE-0A23-480E-BA74-82670F054A7D}" type="pres">
      <dgm:prSet presAssocID="{7C87435F-2A48-453C-9E65-5EA176A1CB49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1AE5BAA-58F1-4A4E-8CDE-AC760ACEBE55}" type="pres">
      <dgm:prSet presAssocID="{7C87435F-2A48-453C-9E65-5EA176A1CB49}" presName="ellipse" presStyleLbl="trBgShp" presStyleIdx="0" presStyleCnt="1"/>
      <dgm:spPr/>
    </dgm:pt>
    <dgm:pt modelId="{A68E4F83-7701-4E0C-960C-A95529008F4E}" type="pres">
      <dgm:prSet presAssocID="{7C87435F-2A48-453C-9E65-5EA176A1CB49}" presName="arrow1" presStyleLbl="fgShp" presStyleIdx="0" presStyleCnt="1"/>
      <dgm:spPr/>
    </dgm:pt>
    <dgm:pt modelId="{C5D23BF7-C70B-4DA2-B08A-CF0691BF182A}" type="pres">
      <dgm:prSet presAssocID="{7C87435F-2A48-453C-9E65-5EA176A1CB49}" presName="rectangle" presStyleLbl="revTx" presStyleIdx="0" presStyleCnt="1" custScaleX="1535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41FCD1-155C-4F89-9573-70C3D5FA1B69}" type="pres">
      <dgm:prSet presAssocID="{19B844A2-A13B-4A34-92C8-248552BCBFF8}" presName="item1" presStyleLbl="node1" presStyleIdx="0" presStyleCnt="2" custScaleX="253668" custLinFactNeighborX="-14251" custLinFactNeighborY="-464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D9188B-38A1-4523-99BA-F2704E72C38C}" type="pres">
      <dgm:prSet presAssocID="{5F61F31B-6DE4-4E81-BE2F-8CEEA4B1DFA5}" presName="item2" presStyleLbl="node1" presStyleIdx="1" presStyleCnt="2" custScaleX="364902" custScaleY="94636" custLinFactNeighborX="53441" custLinFactNeighborY="-773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BAB649-5406-40E5-8C01-4BD84F68D274}" type="pres">
      <dgm:prSet presAssocID="{7C87435F-2A48-453C-9E65-5EA176A1CB49}" presName="funnel" presStyleLbl="trAlignAcc1" presStyleIdx="0" presStyleCnt="1" custScaleX="128850" custScaleY="130204" custLinFactNeighborX="-2351" custLinFactNeighborY="-11017"/>
      <dgm:spPr/>
    </dgm:pt>
  </dgm:ptLst>
  <dgm:cxnLst>
    <dgm:cxn modelId="{DDF81CE2-35CF-49E9-B2D3-8F26B4450CB6}" srcId="{7C87435F-2A48-453C-9E65-5EA176A1CB49}" destId="{5F61F31B-6DE4-4E81-BE2F-8CEEA4B1DFA5}" srcOrd="2" destOrd="0" parTransId="{8A8AE21D-E1ED-4864-8263-C7AD7C708A89}" sibTransId="{3E482F05-7A44-4568-84BC-65299C4A0685}"/>
    <dgm:cxn modelId="{7779DE7A-A262-4A3B-9A6B-A1AF8FDA5DF0}" type="presOf" srcId="{19B844A2-A13B-4A34-92C8-248552BCBFF8}" destId="{4B41FCD1-155C-4F89-9573-70C3D5FA1B69}" srcOrd="0" destOrd="0" presId="urn:microsoft.com/office/officeart/2005/8/layout/funnel1"/>
    <dgm:cxn modelId="{8B30079F-EE90-4E65-A0F5-B42515018025}" type="presOf" srcId="{7C87435F-2A48-453C-9E65-5EA176A1CB49}" destId="{EDAFE3EE-0A23-480E-BA74-82670F054A7D}" srcOrd="0" destOrd="0" presId="urn:microsoft.com/office/officeart/2005/8/layout/funnel1"/>
    <dgm:cxn modelId="{E32C5702-64F6-4518-9359-AA52F86685F2}" srcId="{7C87435F-2A48-453C-9E65-5EA176A1CB49}" destId="{19B844A2-A13B-4A34-92C8-248552BCBFF8}" srcOrd="1" destOrd="0" parTransId="{BADD36B0-39DA-42E3-8509-BD62AFAA6E81}" sibTransId="{5AB14881-9786-45E4-A33E-FE294E6886C6}"/>
    <dgm:cxn modelId="{2D81EA30-9642-45D8-885B-202F04873CA1}" type="presOf" srcId="{5B4E3D99-B3E7-4D13-93F7-DF54526F7F0B}" destId="{DED9188B-38A1-4523-99BA-F2704E72C38C}" srcOrd="0" destOrd="0" presId="urn:microsoft.com/office/officeart/2005/8/layout/funnel1"/>
    <dgm:cxn modelId="{C9141114-A27B-46E2-82AB-BF6A9019F62D}" srcId="{7C87435F-2A48-453C-9E65-5EA176A1CB49}" destId="{5B4E3D99-B3E7-4D13-93F7-DF54526F7F0B}" srcOrd="0" destOrd="0" parTransId="{4EDD6319-D8A4-4E4A-92EE-939A6E5F9DAF}" sibTransId="{63D6C754-6ABF-4B26-8BB2-8B1520D85916}"/>
    <dgm:cxn modelId="{D4B5EF69-E52C-4967-9239-2471508A78D1}" type="presOf" srcId="{5F61F31B-6DE4-4E81-BE2F-8CEEA4B1DFA5}" destId="{C5D23BF7-C70B-4DA2-B08A-CF0691BF182A}" srcOrd="0" destOrd="0" presId="urn:microsoft.com/office/officeart/2005/8/layout/funnel1"/>
    <dgm:cxn modelId="{6DFE3F71-D2AF-4128-AE82-FC34F0D435F8}" type="presParOf" srcId="{EDAFE3EE-0A23-480E-BA74-82670F054A7D}" destId="{D1AE5BAA-58F1-4A4E-8CDE-AC760ACEBE55}" srcOrd="0" destOrd="0" presId="urn:microsoft.com/office/officeart/2005/8/layout/funnel1"/>
    <dgm:cxn modelId="{ACC981CF-7207-4F0F-9079-C5529E43399F}" type="presParOf" srcId="{EDAFE3EE-0A23-480E-BA74-82670F054A7D}" destId="{A68E4F83-7701-4E0C-960C-A95529008F4E}" srcOrd="1" destOrd="0" presId="urn:microsoft.com/office/officeart/2005/8/layout/funnel1"/>
    <dgm:cxn modelId="{AACD57AB-D10D-4931-8144-F8C717F26BF8}" type="presParOf" srcId="{EDAFE3EE-0A23-480E-BA74-82670F054A7D}" destId="{C5D23BF7-C70B-4DA2-B08A-CF0691BF182A}" srcOrd="2" destOrd="0" presId="urn:microsoft.com/office/officeart/2005/8/layout/funnel1"/>
    <dgm:cxn modelId="{98DAB9FB-57C7-4727-BEF3-36DC283785A5}" type="presParOf" srcId="{EDAFE3EE-0A23-480E-BA74-82670F054A7D}" destId="{4B41FCD1-155C-4F89-9573-70C3D5FA1B69}" srcOrd="3" destOrd="0" presId="urn:microsoft.com/office/officeart/2005/8/layout/funnel1"/>
    <dgm:cxn modelId="{8C486B50-00CB-4917-8097-A3A489DC6787}" type="presParOf" srcId="{EDAFE3EE-0A23-480E-BA74-82670F054A7D}" destId="{DED9188B-38A1-4523-99BA-F2704E72C38C}" srcOrd="4" destOrd="0" presId="urn:microsoft.com/office/officeart/2005/8/layout/funnel1"/>
    <dgm:cxn modelId="{C5C5E045-E83A-42DB-8CA2-57D2BBB69256}" type="presParOf" srcId="{EDAFE3EE-0A23-480E-BA74-82670F054A7D}" destId="{06BAB649-5406-40E5-8C01-4BD84F68D274}" srcOrd="5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07F848-C099-479D-831C-45F93D5B92E9}" type="doc">
      <dgm:prSet loTypeId="urn:microsoft.com/office/officeart/2005/8/layout/vList6" loCatId="list" qsTypeId="urn:microsoft.com/office/officeart/2005/8/quickstyle/simple1#2" qsCatId="simple" csTypeId="urn:microsoft.com/office/officeart/2005/8/colors/accent1_2#3" csCatId="accent1" phldr="1"/>
      <dgm:spPr/>
      <dgm:t>
        <a:bodyPr/>
        <a:lstStyle/>
        <a:p>
          <a:endParaRPr lang="zh-TW" altLang="en-US"/>
        </a:p>
      </dgm:t>
    </dgm:pt>
    <dgm:pt modelId="{EAA13C56-F8EB-4630-82FD-E6A01112E959}">
      <dgm:prSet custT="1"/>
      <dgm:spPr/>
      <dgm:t>
        <a:bodyPr/>
        <a:lstStyle/>
        <a:p>
          <a:pPr rtl="0"/>
          <a:r>
            <a:rPr kumimoji="1" lang="en-US" sz="2000" dirty="0" smtClean="0"/>
            <a:t>X</a:t>
          </a:r>
          <a:endParaRPr kumimoji="1" lang="en-US" sz="2000" dirty="0"/>
        </a:p>
      </dgm:t>
    </dgm:pt>
    <dgm:pt modelId="{52B224A4-CC29-4D81-8BD8-0F2FB519B967}" type="parTrans" cxnId="{2ABF8E2C-542D-4AC8-8FF9-8BDF61ABC01D}">
      <dgm:prSet/>
      <dgm:spPr/>
      <dgm:t>
        <a:bodyPr/>
        <a:lstStyle/>
        <a:p>
          <a:endParaRPr lang="zh-TW" altLang="en-US" sz="2000"/>
        </a:p>
      </dgm:t>
    </dgm:pt>
    <dgm:pt modelId="{5B98C8C4-13A2-4DC4-9D5B-3CA95C72C9F5}" type="sibTrans" cxnId="{2ABF8E2C-542D-4AC8-8FF9-8BDF61ABC01D}">
      <dgm:prSet/>
      <dgm:spPr/>
      <dgm:t>
        <a:bodyPr/>
        <a:lstStyle/>
        <a:p>
          <a:endParaRPr lang="zh-TW" altLang="en-US" sz="2000"/>
        </a:p>
      </dgm:t>
    </dgm:pt>
    <dgm:pt modelId="{DF0DDA41-5DA5-466C-A01A-72F36CA27BC6}">
      <dgm:prSet custT="1"/>
      <dgm:spPr/>
      <dgm:t>
        <a:bodyPr/>
        <a:lstStyle/>
        <a:p>
          <a:pPr marL="228600" marR="0" indent="-228600" defTabSz="914400" rtl="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TW" sz="2000" b="1" dirty="0" smtClean="0"/>
            <a:t>決定</a:t>
          </a:r>
          <a:r>
            <a:rPr lang="zh-CN" sz="2000" b="1" dirty="0" smtClean="0"/>
            <a:t>員工培訓計</a:t>
          </a:r>
          <a:r>
            <a:rPr lang="zh-TW" altLang="en-US" sz="2000" b="1" dirty="0" smtClean="0"/>
            <a:t>劃</a:t>
          </a:r>
          <a:endParaRPr lang="zh-TW" altLang="en-US" sz="2000" b="1" dirty="0"/>
        </a:p>
      </dgm:t>
    </dgm:pt>
    <dgm:pt modelId="{BFEC6F9C-A165-4FB1-8E60-0361CC182B96}" type="parTrans" cxnId="{A6719221-575E-4023-A052-93C3DD109716}">
      <dgm:prSet/>
      <dgm:spPr/>
      <dgm:t>
        <a:bodyPr/>
        <a:lstStyle/>
        <a:p>
          <a:endParaRPr lang="zh-TW" altLang="en-US" sz="2000"/>
        </a:p>
      </dgm:t>
    </dgm:pt>
    <dgm:pt modelId="{0C576886-7535-496D-8A21-D858B1BCDBF7}" type="sibTrans" cxnId="{A6719221-575E-4023-A052-93C3DD109716}">
      <dgm:prSet/>
      <dgm:spPr/>
      <dgm:t>
        <a:bodyPr/>
        <a:lstStyle/>
        <a:p>
          <a:endParaRPr lang="zh-TW" altLang="en-US" sz="2000"/>
        </a:p>
      </dgm:t>
    </dgm:pt>
    <dgm:pt modelId="{377897D1-29B6-4627-B391-A3F38BD9173A}">
      <dgm:prSet custT="1"/>
      <dgm:spPr/>
      <dgm:t>
        <a:bodyPr/>
        <a:lstStyle/>
        <a:p>
          <a:pPr marL="228600" marR="0" indent="-228600" defTabSz="914400" rtl="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sz="2000" b="1" dirty="0" smtClean="0"/>
            <a:t>招聘客</a:t>
          </a:r>
          <a:r>
            <a:rPr lang="zh-TW" sz="2000" b="1" dirty="0" smtClean="0"/>
            <a:t>戶</a:t>
          </a:r>
          <a:r>
            <a:rPr lang="zh-CN" sz="2000" b="1" dirty="0" smtClean="0"/>
            <a:t>服</a:t>
          </a:r>
          <a:r>
            <a:rPr lang="zh-TW" sz="2000" b="1" dirty="0" smtClean="0"/>
            <a:t>務</a:t>
          </a:r>
          <a:r>
            <a:rPr lang="zh-CN" sz="2000" b="1" dirty="0" smtClean="0"/>
            <a:t>員</a:t>
          </a:r>
          <a:endParaRPr lang="zh-TW" altLang="en-US" sz="2000" b="1" dirty="0"/>
        </a:p>
      </dgm:t>
    </dgm:pt>
    <dgm:pt modelId="{DB5D7409-1450-4835-8547-387B11B036F8}" type="parTrans" cxnId="{7DB52E52-9C1B-4536-B1F6-F57FCD41764D}">
      <dgm:prSet/>
      <dgm:spPr/>
      <dgm:t>
        <a:bodyPr/>
        <a:lstStyle/>
        <a:p>
          <a:endParaRPr lang="zh-TW" altLang="en-US" sz="2000"/>
        </a:p>
      </dgm:t>
    </dgm:pt>
    <dgm:pt modelId="{B042E77D-B4E3-4A03-93A4-3E7FC51FC92A}" type="sibTrans" cxnId="{7DB52E52-9C1B-4536-B1F6-F57FCD41764D}">
      <dgm:prSet/>
      <dgm:spPr/>
      <dgm:t>
        <a:bodyPr/>
        <a:lstStyle/>
        <a:p>
          <a:endParaRPr lang="zh-TW" altLang="en-US" sz="2000"/>
        </a:p>
      </dgm:t>
    </dgm:pt>
    <dgm:pt modelId="{F3838BD7-C584-4DBD-8D81-E53F5650426A}">
      <dgm:prSet custT="1"/>
      <dgm:spPr/>
      <dgm:t>
        <a:bodyPr/>
        <a:lstStyle/>
        <a:p>
          <a:pPr marL="228600" marR="0" indent="-228600" defTabSz="914400" rtl="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TW" sz="2000" b="1" dirty="0" smtClean="0"/>
            <a:t>調查可否削減生產成本</a:t>
          </a:r>
          <a:endParaRPr lang="zh-TW" altLang="en-US" sz="2000" b="1" dirty="0"/>
        </a:p>
      </dgm:t>
    </dgm:pt>
    <dgm:pt modelId="{2A0643C9-E6AE-4B63-9DD4-4D4CF655F698}" type="parTrans" cxnId="{953EF814-921E-4240-BE52-94C134F087CA}">
      <dgm:prSet/>
      <dgm:spPr/>
      <dgm:t>
        <a:bodyPr/>
        <a:lstStyle/>
        <a:p>
          <a:endParaRPr lang="zh-TW" altLang="en-US" sz="2000"/>
        </a:p>
      </dgm:t>
    </dgm:pt>
    <dgm:pt modelId="{E1A0C45A-83C7-4592-9461-FE2944C25425}" type="sibTrans" cxnId="{953EF814-921E-4240-BE52-94C134F087CA}">
      <dgm:prSet/>
      <dgm:spPr/>
      <dgm:t>
        <a:bodyPr/>
        <a:lstStyle/>
        <a:p>
          <a:endParaRPr lang="zh-TW" altLang="en-US" sz="2000"/>
        </a:p>
      </dgm:t>
    </dgm:pt>
    <dgm:pt modelId="{BFAEA0F0-8361-4270-A7A0-90EF3A3BD9E7}">
      <dgm:prSet custT="1"/>
      <dgm:spPr/>
      <dgm:t>
        <a:bodyPr/>
        <a:lstStyle/>
        <a:p>
          <a:pPr marL="228600" marR="0" indent="-228600" defTabSz="914400" rtl="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TW" sz="2000" b="1" dirty="0" smtClean="0"/>
            <a:t>監控博物館的訪客人數</a:t>
          </a:r>
          <a:endParaRPr kumimoji="1" lang="en-US" sz="2000" b="1" dirty="0" smtClean="0"/>
        </a:p>
      </dgm:t>
    </dgm:pt>
    <dgm:pt modelId="{202E3BAF-1D2C-4E62-9769-04F4D25BB02A}" type="parTrans" cxnId="{137A6D38-3E8D-4279-8575-90AA3C9D53CA}">
      <dgm:prSet/>
      <dgm:spPr/>
      <dgm:t>
        <a:bodyPr/>
        <a:lstStyle/>
        <a:p>
          <a:endParaRPr lang="zh-TW" altLang="en-US" sz="2000"/>
        </a:p>
      </dgm:t>
    </dgm:pt>
    <dgm:pt modelId="{AAB7B5C1-55CE-4EEB-874B-A1A8CA64948D}" type="sibTrans" cxnId="{137A6D38-3E8D-4279-8575-90AA3C9D53CA}">
      <dgm:prSet/>
      <dgm:spPr/>
      <dgm:t>
        <a:bodyPr/>
        <a:lstStyle/>
        <a:p>
          <a:endParaRPr lang="zh-TW" altLang="en-US" sz="2000"/>
        </a:p>
      </dgm:t>
    </dgm:pt>
    <dgm:pt modelId="{1C7E3934-04F8-4DB0-9B86-8BDE7B83B2EC}">
      <dgm:prSet custT="1"/>
      <dgm:spPr/>
      <dgm:t>
        <a:bodyPr/>
        <a:lstStyle/>
        <a:p>
          <a:pPr marL="228600" marR="0" indent="-22860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sz="2000" b="1" dirty="0" smtClean="0"/>
            <a:t>設計工廠的生產流程</a:t>
          </a:r>
          <a:endParaRPr lang="zh-TW" altLang="en-US" sz="2000" b="1" dirty="0"/>
        </a:p>
      </dgm:t>
    </dgm:pt>
    <dgm:pt modelId="{3450556C-DBA2-4C24-9EA0-3E2725932AA7}" type="parTrans" cxnId="{B96BD92F-4142-4FE4-B9D3-98EB54A49F7A}">
      <dgm:prSet/>
      <dgm:spPr/>
      <dgm:t>
        <a:bodyPr/>
        <a:lstStyle/>
        <a:p>
          <a:endParaRPr lang="zh-TW" altLang="en-US" sz="2000"/>
        </a:p>
      </dgm:t>
    </dgm:pt>
    <dgm:pt modelId="{463ACC8F-6661-4DF7-9228-911B4C55A928}" type="sibTrans" cxnId="{B96BD92F-4142-4FE4-B9D3-98EB54A49F7A}">
      <dgm:prSet/>
      <dgm:spPr/>
      <dgm:t>
        <a:bodyPr/>
        <a:lstStyle/>
        <a:p>
          <a:endParaRPr lang="zh-TW" altLang="en-US" sz="2000"/>
        </a:p>
      </dgm:t>
    </dgm:pt>
    <dgm:pt modelId="{FA3F1DF5-4960-41FC-AB7C-588FAFCBFD16}" type="pres">
      <dgm:prSet presAssocID="{EF07F848-C099-479D-831C-45F93D5B92E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267232CF-1AB8-46CD-82C8-5F4FFE760545}" type="pres">
      <dgm:prSet presAssocID="{EAA13C56-F8EB-4630-82FD-E6A01112E959}" presName="linNode" presStyleCnt="0"/>
      <dgm:spPr/>
    </dgm:pt>
    <dgm:pt modelId="{F463CB17-0A8D-4D52-84C5-B2C34602C310}" type="pres">
      <dgm:prSet presAssocID="{EAA13C56-F8EB-4630-82FD-E6A01112E959}" presName="parentShp" presStyleLbl="node1" presStyleIdx="0" presStyleCnt="1" custScaleX="29302" custScaleY="33333" custLinFactNeighborX="-8871" custLinFactNeighborY="-208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3CA48DE-6776-423A-8CAD-D2250B8A9F8B}" type="pres">
      <dgm:prSet presAssocID="{EAA13C56-F8EB-4630-82FD-E6A01112E959}" presName="childShp" presStyleLbl="bgAccFollowNode1" presStyleIdx="0" presStyleCnt="1" custScaleX="146398" custLinFactNeighborX="822" custLinFactNeighborY="-713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37A6D38-3E8D-4279-8575-90AA3C9D53CA}" srcId="{EAA13C56-F8EB-4630-82FD-E6A01112E959}" destId="{BFAEA0F0-8361-4270-A7A0-90EF3A3BD9E7}" srcOrd="4" destOrd="0" parTransId="{202E3BAF-1D2C-4E62-9769-04F4D25BB02A}" sibTransId="{AAB7B5C1-55CE-4EEB-874B-A1A8CA64948D}"/>
    <dgm:cxn modelId="{EE261B08-670C-489B-967C-E2E4004C0028}" type="presOf" srcId="{BFAEA0F0-8361-4270-A7A0-90EF3A3BD9E7}" destId="{03CA48DE-6776-423A-8CAD-D2250B8A9F8B}" srcOrd="0" destOrd="4" presId="urn:microsoft.com/office/officeart/2005/8/layout/vList6"/>
    <dgm:cxn modelId="{027C4B18-35A3-4BAC-BD80-A310ADACB972}" type="presOf" srcId="{1C7E3934-04F8-4DB0-9B86-8BDE7B83B2EC}" destId="{03CA48DE-6776-423A-8CAD-D2250B8A9F8B}" srcOrd="0" destOrd="0" presId="urn:microsoft.com/office/officeart/2005/8/layout/vList6"/>
    <dgm:cxn modelId="{322FFBFC-E721-420A-89AD-E162BE5CB53D}" type="presOf" srcId="{EF07F848-C099-479D-831C-45F93D5B92E9}" destId="{FA3F1DF5-4960-41FC-AB7C-588FAFCBFD16}" srcOrd="0" destOrd="0" presId="urn:microsoft.com/office/officeart/2005/8/layout/vList6"/>
    <dgm:cxn modelId="{92930400-37F2-47F5-B252-3D4C24F4C8AE}" type="presOf" srcId="{F3838BD7-C584-4DBD-8D81-E53F5650426A}" destId="{03CA48DE-6776-423A-8CAD-D2250B8A9F8B}" srcOrd="0" destOrd="3" presId="urn:microsoft.com/office/officeart/2005/8/layout/vList6"/>
    <dgm:cxn modelId="{7DB52E52-9C1B-4536-B1F6-F57FCD41764D}" srcId="{EAA13C56-F8EB-4630-82FD-E6A01112E959}" destId="{377897D1-29B6-4627-B391-A3F38BD9173A}" srcOrd="2" destOrd="0" parTransId="{DB5D7409-1450-4835-8547-387B11B036F8}" sibTransId="{B042E77D-B4E3-4A03-93A4-3E7FC51FC92A}"/>
    <dgm:cxn modelId="{2ABF8E2C-542D-4AC8-8FF9-8BDF61ABC01D}" srcId="{EF07F848-C099-479D-831C-45F93D5B92E9}" destId="{EAA13C56-F8EB-4630-82FD-E6A01112E959}" srcOrd="0" destOrd="0" parTransId="{52B224A4-CC29-4D81-8BD8-0F2FB519B967}" sibTransId="{5B98C8C4-13A2-4DC4-9D5B-3CA95C72C9F5}"/>
    <dgm:cxn modelId="{8BE89BFE-16A8-45F0-BD64-2F7FAB46998E}" type="presOf" srcId="{EAA13C56-F8EB-4630-82FD-E6A01112E959}" destId="{F463CB17-0A8D-4D52-84C5-B2C34602C310}" srcOrd="0" destOrd="0" presId="urn:microsoft.com/office/officeart/2005/8/layout/vList6"/>
    <dgm:cxn modelId="{B96BD92F-4142-4FE4-B9D3-98EB54A49F7A}" srcId="{EAA13C56-F8EB-4630-82FD-E6A01112E959}" destId="{1C7E3934-04F8-4DB0-9B86-8BDE7B83B2EC}" srcOrd="0" destOrd="0" parTransId="{3450556C-DBA2-4C24-9EA0-3E2725932AA7}" sibTransId="{463ACC8F-6661-4DF7-9228-911B4C55A928}"/>
    <dgm:cxn modelId="{A6719221-575E-4023-A052-93C3DD109716}" srcId="{EAA13C56-F8EB-4630-82FD-E6A01112E959}" destId="{DF0DDA41-5DA5-466C-A01A-72F36CA27BC6}" srcOrd="1" destOrd="0" parTransId="{BFEC6F9C-A165-4FB1-8E60-0361CC182B96}" sibTransId="{0C576886-7535-496D-8A21-D858B1BCDBF7}"/>
    <dgm:cxn modelId="{08A13AFB-B4EF-4FBC-AC5B-7B82F2BA7B39}" type="presOf" srcId="{377897D1-29B6-4627-B391-A3F38BD9173A}" destId="{03CA48DE-6776-423A-8CAD-D2250B8A9F8B}" srcOrd="0" destOrd="2" presId="urn:microsoft.com/office/officeart/2005/8/layout/vList6"/>
    <dgm:cxn modelId="{5C7D764D-0932-4BA5-ABEA-DE569394930E}" type="presOf" srcId="{DF0DDA41-5DA5-466C-A01A-72F36CA27BC6}" destId="{03CA48DE-6776-423A-8CAD-D2250B8A9F8B}" srcOrd="0" destOrd="1" presId="urn:microsoft.com/office/officeart/2005/8/layout/vList6"/>
    <dgm:cxn modelId="{953EF814-921E-4240-BE52-94C134F087CA}" srcId="{EAA13C56-F8EB-4630-82FD-E6A01112E959}" destId="{F3838BD7-C584-4DBD-8D81-E53F5650426A}" srcOrd="3" destOrd="0" parTransId="{2A0643C9-E6AE-4B63-9DD4-4D4CF655F698}" sibTransId="{E1A0C45A-83C7-4592-9461-FE2944C25425}"/>
    <dgm:cxn modelId="{97CB4485-4F71-424D-BCEB-F06034752FCC}" type="presParOf" srcId="{FA3F1DF5-4960-41FC-AB7C-588FAFCBFD16}" destId="{267232CF-1AB8-46CD-82C8-5F4FFE760545}" srcOrd="0" destOrd="0" presId="urn:microsoft.com/office/officeart/2005/8/layout/vList6"/>
    <dgm:cxn modelId="{7737F15D-E6DF-498F-A016-3E9EC1DE55BB}" type="presParOf" srcId="{267232CF-1AB8-46CD-82C8-5F4FFE760545}" destId="{F463CB17-0A8D-4D52-84C5-B2C34602C310}" srcOrd="0" destOrd="0" presId="urn:microsoft.com/office/officeart/2005/8/layout/vList6"/>
    <dgm:cxn modelId="{B267481D-DD23-43B4-A1D2-50D5BD4242B4}" type="presParOf" srcId="{267232CF-1AB8-46CD-82C8-5F4FFE760545}" destId="{03CA48DE-6776-423A-8CAD-D2250B8A9F8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BA73C4-5706-4E7E-BA6D-BBC635FAA27C}" type="doc">
      <dgm:prSet loTypeId="urn:microsoft.com/office/officeart/2005/8/layout/target3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AD5E2389-A6E9-43B9-A034-BFC397DF0C66}">
      <dgm:prSet custT="1"/>
      <dgm:spPr/>
      <dgm:t>
        <a:bodyPr/>
        <a:lstStyle/>
        <a:p>
          <a:pPr algn="l" rtl="0"/>
          <a:r>
            <a:rPr lang="zh-TW" altLang="en-US" sz="2800" dirty="0" smtClean="0"/>
            <a:t>了解消費者對老字號「花香油」的看法</a:t>
          </a:r>
          <a:endParaRPr lang="zh-TW" altLang="en-US" sz="2800" dirty="0"/>
        </a:p>
      </dgm:t>
    </dgm:pt>
    <dgm:pt modelId="{8F6B3BCC-2BA4-4DC9-BE24-47EBF97F7B6F}" type="parTrans" cxnId="{131BFED2-BAB3-4625-AA78-F56A3210ECF9}">
      <dgm:prSet/>
      <dgm:spPr/>
      <dgm:t>
        <a:bodyPr/>
        <a:lstStyle/>
        <a:p>
          <a:endParaRPr lang="zh-TW" altLang="en-US"/>
        </a:p>
      </dgm:t>
    </dgm:pt>
    <dgm:pt modelId="{3B0D924D-D37B-49EB-88CD-0771B1A13E71}" type="sibTrans" cxnId="{131BFED2-BAB3-4625-AA78-F56A3210ECF9}">
      <dgm:prSet/>
      <dgm:spPr/>
      <dgm:t>
        <a:bodyPr/>
        <a:lstStyle/>
        <a:p>
          <a:endParaRPr lang="zh-TW" altLang="en-US"/>
        </a:p>
      </dgm:t>
    </dgm:pt>
    <dgm:pt modelId="{6006F2C8-C44F-4CA3-B04A-7D2A53208B31}">
      <dgm:prSet custT="1"/>
      <dgm:spPr/>
      <dgm:t>
        <a:bodyPr/>
        <a:lstStyle/>
        <a:p>
          <a:pPr algn="l" rtl="0"/>
          <a:r>
            <a:rPr lang="zh-TW" sz="2800" dirty="0" smtClean="0"/>
            <a:t>比較消費者喜歡「花香油」還是「勁涼爽」品牌</a:t>
          </a:r>
          <a:r>
            <a:rPr lang="zh-TW" altLang="en-US" sz="2800" dirty="0" smtClean="0"/>
            <a:t>名稱</a:t>
          </a:r>
          <a:endParaRPr lang="zh-TW" altLang="en-US" sz="2800" dirty="0"/>
        </a:p>
      </dgm:t>
    </dgm:pt>
    <dgm:pt modelId="{AAB85BBB-052B-4731-9D63-83DEF405B799}" type="parTrans" cxnId="{FDB47C66-4C4C-42A4-B33D-989EBB4355FE}">
      <dgm:prSet/>
      <dgm:spPr/>
      <dgm:t>
        <a:bodyPr/>
        <a:lstStyle/>
        <a:p>
          <a:endParaRPr lang="zh-TW" altLang="en-US"/>
        </a:p>
      </dgm:t>
    </dgm:pt>
    <dgm:pt modelId="{10C0E8AB-34FC-423E-9A69-D784BD171047}" type="sibTrans" cxnId="{FDB47C66-4C4C-42A4-B33D-989EBB4355FE}">
      <dgm:prSet/>
      <dgm:spPr/>
      <dgm:t>
        <a:bodyPr/>
        <a:lstStyle/>
        <a:p>
          <a:endParaRPr lang="zh-TW" altLang="en-US"/>
        </a:p>
      </dgm:t>
    </dgm:pt>
    <dgm:pt modelId="{C215F164-EC37-4E26-8125-66BEF1BEF3C8}">
      <dgm:prSet custT="1"/>
      <dgm:spPr/>
      <dgm:t>
        <a:bodyPr/>
        <a:lstStyle/>
        <a:p>
          <a:pPr algn="l" rtl="0"/>
          <a:r>
            <a:rPr lang="zh-TW" altLang="en-US" sz="2800" dirty="0" smtClean="0"/>
            <a:t>了解消費者對市場上同類產品的看法</a:t>
          </a:r>
          <a:endParaRPr lang="zh-TW" altLang="en-US" sz="2800" dirty="0"/>
        </a:p>
      </dgm:t>
    </dgm:pt>
    <dgm:pt modelId="{DA3C093F-E5B4-4F3A-A337-753D02FC7F24}" type="parTrans" cxnId="{86BE71C4-2F3D-4B25-847F-1303F4B99DAC}">
      <dgm:prSet/>
      <dgm:spPr/>
      <dgm:t>
        <a:bodyPr/>
        <a:lstStyle/>
        <a:p>
          <a:endParaRPr lang="zh-TW" altLang="en-US"/>
        </a:p>
      </dgm:t>
    </dgm:pt>
    <dgm:pt modelId="{BF997463-13AB-4858-857A-5D35967E7724}" type="sibTrans" cxnId="{86BE71C4-2F3D-4B25-847F-1303F4B99DAC}">
      <dgm:prSet/>
      <dgm:spPr/>
      <dgm:t>
        <a:bodyPr/>
        <a:lstStyle/>
        <a:p>
          <a:endParaRPr lang="zh-TW" altLang="en-US"/>
        </a:p>
      </dgm:t>
    </dgm:pt>
    <dgm:pt modelId="{19C20947-380F-4DE2-8950-393F8FA028E8}" type="pres">
      <dgm:prSet presAssocID="{9ABA73C4-5706-4E7E-BA6D-BBC635FAA27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A513C2FE-46EC-4F08-B29C-7941E80BFDC5}" type="pres">
      <dgm:prSet presAssocID="{AD5E2389-A6E9-43B9-A034-BFC397DF0C66}" presName="circle1" presStyleLbl="node1" presStyleIdx="0" presStyleCnt="3"/>
      <dgm:spPr/>
    </dgm:pt>
    <dgm:pt modelId="{47A7E51C-96AE-4E01-A6A5-C2AAB5BA523F}" type="pres">
      <dgm:prSet presAssocID="{AD5E2389-A6E9-43B9-A034-BFC397DF0C66}" presName="space" presStyleCnt="0"/>
      <dgm:spPr/>
    </dgm:pt>
    <dgm:pt modelId="{152411C9-E588-4C4C-928B-0267BCF74231}" type="pres">
      <dgm:prSet presAssocID="{AD5E2389-A6E9-43B9-A034-BFC397DF0C66}" presName="rect1" presStyleLbl="alignAcc1" presStyleIdx="0" presStyleCnt="3"/>
      <dgm:spPr/>
      <dgm:t>
        <a:bodyPr/>
        <a:lstStyle/>
        <a:p>
          <a:endParaRPr lang="zh-TW" altLang="en-US"/>
        </a:p>
      </dgm:t>
    </dgm:pt>
    <dgm:pt modelId="{DBE53061-717A-4A98-B283-A2D5517194D0}" type="pres">
      <dgm:prSet presAssocID="{6006F2C8-C44F-4CA3-B04A-7D2A53208B31}" presName="vertSpace2" presStyleLbl="node1" presStyleIdx="0" presStyleCnt="3"/>
      <dgm:spPr/>
    </dgm:pt>
    <dgm:pt modelId="{EEA1481F-897C-49F2-812C-DCA3D53B004B}" type="pres">
      <dgm:prSet presAssocID="{6006F2C8-C44F-4CA3-B04A-7D2A53208B31}" presName="circle2" presStyleLbl="node1" presStyleIdx="1" presStyleCnt="3"/>
      <dgm:spPr/>
    </dgm:pt>
    <dgm:pt modelId="{29A404FF-5CC5-4816-B0EB-18653F02A39C}" type="pres">
      <dgm:prSet presAssocID="{6006F2C8-C44F-4CA3-B04A-7D2A53208B31}" presName="rect2" presStyleLbl="alignAcc1" presStyleIdx="1" presStyleCnt="3"/>
      <dgm:spPr/>
      <dgm:t>
        <a:bodyPr/>
        <a:lstStyle/>
        <a:p>
          <a:endParaRPr lang="en-US"/>
        </a:p>
      </dgm:t>
    </dgm:pt>
    <dgm:pt modelId="{AEB764F8-C06C-4C7F-B504-6291461D5A29}" type="pres">
      <dgm:prSet presAssocID="{C215F164-EC37-4E26-8125-66BEF1BEF3C8}" presName="vertSpace3" presStyleLbl="node1" presStyleIdx="1" presStyleCnt="3"/>
      <dgm:spPr/>
    </dgm:pt>
    <dgm:pt modelId="{D5F4FB3D-2B5B-4673-B8C0-F7A3AACD30A3}" type="pres">
      <dgm:prSet presAssocID="{C215F164-EC37-4E26-8125-66BEF1BEF3C8}" presName="circle3" presStyleLbl="node1" presStyleIdx="2" presStyleCnt="3"/>
      <dgm:spPr/>
    </dgm:pt>
    <dgm:pt modelId="{0660BA12-0A0A-4D0F-A2EC-715E02B488AA}" type="pres">
      <dgm:prSet presAssocID="{C215F164-EC37-4E26-8125-66BEF1BEF3C8}" presName="rect3" presStyleLbl="alignAcc1" presStyleIdx="2" presStyleCnt="3"/>
      <dgm:spPr/>
      <dgm:t>
        <a:bodyPr/>
        <a:lstStyle/>
        <a:p>
          <a:endParaRPr lang="en-US"/>
        </a:p>
      </dgm:t>
    </dgm:pt>
    <dgm:pt modelId="{8107688E-95B4-44B7-B86B-6E51FEC0982F}" type="pres">
      <dgm:prSet presAssocID="{AD5E2389-A6E9-43B9-A034-BFC397DF0C66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433373F-230D-470D-8921-6300BB3C7BC1}" type="pres">
      <dgm:prSet presAssocID="{6006F2C8-C44F-4CA3-B04A-7D2A53208B31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D0AB73-C826-4C6B-BEEA-386DB273882C}" type="pres">
      <dgm:prSet presAssocID="{C215F164-EC37-4E26-8125-66BEF1BEF3C8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BE71C4-2F3D-4B25-847F-1303F4B99DAC}" srcId="{9ABA73C4-5706-4E7E-BA6D-BBC635FAA27C}" destId="{C215F164-EC37-4E26-8125-66BEF1BEF3C8}" srcOrd="2" destOrd="0" parTransId="{DA3C093F-E5B4-4F3A-A337-753D02FC7F24}" sibTransId="{BF997463-13AB-4858-857A-5D35967E7724}"/>
    <dgm:cxn modelId="{131BFED2-BAB3-4625-AA78-F56A3210ECF9}" srcId="{9ABA73C4-5706-4E7E-BA6D-BBC635FAA27C}" destId="{AD5E2389-A6E9-43B9-A034-BFC397DF0C66}" srcOrd="0" destOrd="0" parTransId="{8F6B3BCC-2BA4-4DC9-BE24-47EBF97F7B6F}" sibTransId="{3B0D924D-D37B-49EB-88CD-0771B1A13E71}"/>
    <dgm:cxn modelId="{0D570C2A-0D6F-4BE8-A68B-6C91EB05617D}" type="presOf" srcId="{9ABA73C4-5706-4E7E-BA6D-BBC635FAA27C}" destId="{19C20947-380F-4DE2-8950-393F8FA028E8}" srcOrd="0" destOrd="0" presId="urn:microsoft.com/office/officeart/2005/8/layout/target3"/>
    <dgm:cxn modelId="{78F54F40-0876-43E5-A4C7-859F8725552A}" type="presOf" srcId="{6006F2C8-C44F-4CA3-B04A-7D2A53208B31}" destId="{0433373F-230D-470D-8921-6300BB3C7BC1}" srcOrd="1" destOrd="0" presId="urn:microsoft.com/office/officeart/2005/8/layout/target3"/>
    <dgm:cxn modelId="{FDB47C66-4C4C-42A4-B33D-989EBB4355FE}" srcId="{9ABA73C4-5706-4E7E-BA6D-BBC635FAA27C}" destId="{6006F2C8-C44F-4CA3-B04A-7D2A53208B31}" srcOrd="1" destOrd="0" parTransId="{AAB85BBB-052B-4731-9D63-83DEF405B799}" sibTransId="{10C0E8AB-34FC-423E-9A69-D784BD171047}"/>
    <dgm:cxn modelId="{E41FCC0F-0F71-463E-A7D7-907597434CD6}" type="presOf" srcId="{C215F164-EC37-4E26-8125-66BEF1BEF3C8}" destId="{0660BA12-0A0A-4D0F-A2EC-715E02B488AA}" srcOrd="0" destOrd="0" presId="urn:microsoft.com/office/officeart/2005/8/layout/target3"/>
    <dgm:cxn modelId="{16C63EB5-5A47-41DB-9DC5-97ADA42AF5C6}" type="presOf" srcId="{C215F164-EC37-4E26-8125-66BEF1BEF3C8}" destId="{A6D0AB73-C826-4C6B-BEEA-386DB273882C}" srcOrd="1" destOrd="0" presId="urn:microsoft.com/office/officeart/2005/8/layout/target3"/>
    <dgm:cxn modelId="{E18C123C-D283-419D-82E8-F76878A09511}" type="presOf" srcId="{6006F2C8-C44F-4CA3-B04A-7D2A53208B31}" destId="{29A404FF-5CC5-4816-B0EB-18653F02A39C}" srcOrd="0" destOrd="0" presId="urn:microsoft.com/office/officeart/2005/8/layout/target3"/>
    <dgm:cxn modelId="{56A9601D-C300-4505-9440-E94C0115D42B}" type="presOf" srcId="{AD5E2389-A6E9-43B9-A034-BFC397DF0C66}" destId="{8107688E-95B4-44B7-B86B-6E51FEC0982F}" srcOrd="1" destOrd="0" presId="urn:microsoft.com/office/officeart/2005/8/layout/target3"/>
    <dgm:cxn modelId="{EC3F56AD-AA7D-4ED6-AC79-AD56B1ACC8EF}" type="presOf" srcId="{AD5E2389-A6E9-43B9-A034-BFC397DF0C66}" destId="{152411C9-E588-4C4C-928B-0267BCF74231}" srcOrd="0" destOrd="0" presId="urn:microsoft.com/office/officeart/2005/8/layout/target3"/>
    <dgm:cxn modelId="{47D66567-37BD-4D6C-84CD-CF1C0AE4F81B}" type="presParOf" srcId="{19C20947-380F-4DE2-8950-393F8FA028E8}" destId="{A513C2FE-46EC-4F08-B29C-7941E80BFDC5}" srcOrd="0" destOrd="0" presId="urn:microsoft.com/office/officeart/2005/8/layout/target3"/>
    <dgm:cxn modelId="{48E368FD-6ADD-44D5-9935-654B2FDC935D}" type="presParOf" srcId="{19C20947-380F-4DE2-8950-393F8FA028E8}" destId="{47A7E51C-96AE-4E01-A6A5-C2AAB5BA523F}" srcOrd="1" destOrd="0" presId="urn:microsoft.com/office/officeart/2005/8/layout/target3"/>
    <dgm:cxn modelId="{B9DBBED8-A120-4754-84DF-68722EA9E846}" type="presParOf" srcId="{19C20947-380F-4DE2-8950-393F8FA028E8}" destId="{152411C9-E588-4C4C-928B-0267BCF74231}" srcOrd="2" destOrd="0" presId="urn:microsoft.com/office/officeart/2005/8/layout/target3"/>
    <dgm:cxn modelId="{9250062B-D0DD-4B6C-95B0-2A5551BFCF0E}" type="presParOf" srcId="{19C20947-380F-4DE2-8950-393F8FA028E8}" destId="{DBE53061-717A-4A98-B283-A2D5517194D0}" srcOrd="3" destOrd="0" presId="urn:microsoft.com/office/officeart/2005/8/layout/target3"/>
    <dgm:cxn modelId="{41597BBF-AFA2-450E-BA1D-349F119D8684}" type="presParOf" srcId="{19C20947-380F-4DE2-8950-393F8FA028E8}" destId="{EEA1481F-897C-49F2-812C-DCA3D53B004B}" srcOrd="4" destOrd="0" presId="urn:microsoft.com/office/officeart/2005/8/layout/target3"/>
    <dgm:cxn modelId="{AF272561-FD0D-4DBF-A7DB-F2657EA385C0}" type="presParOf" srcId="{19C20947-380F-4DE2-8950-393F8FA028E8}" destId="{29A404FF-5CC5-4816-B0EB-18653F02A39C}" srcOrd="5" destOrd="0" presId="urn:microsoft.com/office/officeart/2005/8/layout/target3"/>
    <dgm:cxn modelId="{A4430442-11E4-48CA-8772-DD0DC53F7BF3}" type="presParOf" srcId="{19C20947-380F-4DE2-8950-393F8FA028E8}" destId="{AEB764F8-C06C-4C7F-B504-6291461D5A29}" srcOrd="6" destOrd="0" presId="urn:microsoft.com/office/officeart/2005/8/layout/target3"/>
    <dgm:cxn modelId="{731532EA-A20C-4333-8DC3-3DD71E19BBCA}" type="presParOf" srcId="{19C20947-380F-4DE2-8950-393F8FA028E8}" destId="{D5F4FB3D-2B5B-4673-B8C0-F7A3AACD30A3}" srcOrd="7" destOrd="0" presId="urn:microsoft.com/office/officeart/2005/8/layout/target3"/>
    <dgm:cxn modelId="{ED861154-D4AF-4DB5-9B53-E55137471B2F}" type="presParOf" srcId="{19C20947-380F-4DE2-8950-393F8FA028E8}" destId="{0660BA12-0A0A-4D0F-A2EC-715E02B488AA}" srcOrd="8" destOrd="0" presId="urn:microsoft.com/office/officeart/2005/8/layout/target3"/>
    <dgm:cxn modelId="{077A1C55-8015-4042-8A1B-857C63560677}" type="presParOf" srcId="{19C20947-380F-4DE2-8950-393F8FA028E8}" destId="{8107688E-95B4-44B7-B86B-6E51FEC0982F}" srcOrd="9" destOrd="0" presId="urn:microsoft.com/office/officeart/2005/8/layout/target3"/>
    <dgm:cxn modelId="{C2F61E44-716B-4370-A427-3ED986532CA2}" type="presParOf" srcId="{19C20947-380F-4DE2-8950-393F8FA028E8}" destId="{0433373F-230D-470D-8921-6300BB3C7BC1}" srcOrd="10" destOrd="0" presId="urn:microsoft.com/office/officeart/2005/8/layout/target3"/>
    <dgm:cxn modelId="{1FCC599A-0548-4DED-9968-F13597E7F133}" type="presParOf" srcId="{19C20947-380F-4DE2-8950-393F8FA028E8}" destId="{A6D0AB73-C826-4C6B-BEEA-386DB273882C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8F506FB-5724-458D-8E87-4321AB5A480B}" type="doc">
      <dgm:prSet loTypeId="urn:microsoft.com/office/officeart/2005/8/layout/funnel1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735E4A4C-2458-4006-8264-2E7FEDFB8D27}">
      <dgm:prSet custT="1"/>
      <dgm:spPr/>
      <dgm:t>
        <a:bodyPr/>
        <a:lstStyle/>
        <a:p>
          <a:pPr rtl="0"/>
          <a:r>
            <a:rPr lang="zh-TW" sz="2400" dirty="0" smtClean="0"/>
            <a:t>一手</a:t>
          </a:r>
          <a:r>
            <a:rPr lang="zh-CN" sz="2400" dirty="0" smtClean="0"/>
            <a:t>數據</a:t>
          </a:r>
          <a:endParaRPr lang="zh-TW" sz="2400" dirty="0"/>
        </a:p>
      </dgm:t>
    </dgm:pt>
    <dgm:pt modelId="{C311E963-8073-4B28-BF42-6B0BDDA96CBA}" type="parTrans" cxnId="{F2EE0CA6-C8BE-4291-93C9-403FD0A38AE3}">
      <dgm:prSet/>
      <dgm:spPr/>
      <dgm:t>
        <a:bodyPr/>
        <a:lstStyle/>
        <a:p>
          <a:endParaRPr lang="zh-TW" altLang="en-US"/>
        </a:p>
      </dgm:t>
    </dgm:pt>
    <dgm:pt modelId="{59EE83AB-DC2E-4B7F-A424-0D36CA18DF0C}" type="sibTrans" cxnId="{F2EE0CA6-C8BE-4291-93C9-403FD0A38AE3}">
      <dgm:prSet/>
      <dgm:spPr/>
      <dgm:t>
        <a:bodyPr/>
        <a:lstStyle/>
        <a:p>
          <a:endParaRPr lang="zh-TW" altLang="en-US"/>
        </a:p>
      </dgm:t>
    </dgm:pt>
    <dgm:pt modelId="{1D50C995-BC25-4CA4-A1C1-D39C30F501E7}">
      <dgm:prSet custT="1"/>
      <dgm:spPr/>
      <dgm:t>
        <a:bodyPr/>
        <a:lstStyle/>
        <a:p>
          <a:pPr rtl="0"/>
          <a:r>
            <a:rPr lang="zh-CN" sz="2400" dirty="0" smtClean="0">
              <a:solidFill>
                <a:schemeClr val="tx1"/>
              </a:solidFill>
            </a:rPr>
            <a:t>二手數據</a:t>
          </a:r>
          <a:endParaRPr kumimoji="1" lang="en-US" sz="2400" b="0" i="0" baseline="0" dirty="0">
            <a:solidFill>
              <a:schemeClr val="tx1"/>
            </a:solidFill>
          </a:endParaRPr>
        </a:p>
      </dgm:t>
    </dgm:pt>
    <dgm:pt modelId="{6F55E055-8B76-4723-BFD2-EC4206EAC141}" type="parTrans" cxnId="{2B453B90-2D26-47A4-933F-6194C23892F2}">
      <dgm:prSet/>
      <dgm:spPr/>
      <dgm:t>
        <a:bodyPr/>
        <a:lstStyle/>
        <a:p>
          <a:endParaRPr lang="zh-TW" altLang="en-US"/>
        </a:p>
      </dgm:t>
    </dgm:pt>
    <dgm:pt modelId="{DA3FCC31-EFBF-4623-8892-ECE56D406E4C}" type="sibTrans" cxnId="{2B453B90-2D26-47A4-933F-6194C23892F2}">
      <dgm:prSet/>
      <dgm:spPr/>
      <dgm:t>
        <a:bodyPr/>
        <a:lstStyle/>
        <a:p>
          <a:endParaRPr lang="zh-TW" altLang="en-US"/>
        </a:p>
      </dgm:t>
    </dgm:pt>
    <dgm:pt modelId="{3895D490-360E-4109-AFAF-D9DEC4BB3F9A}">
      <dgm:prSet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rtl="0"/>
          <a:r>
            <a:rPr lang="zh-CN" altLang="en-US" sz="4000" b="1" dirty="0" smtClean="0"/>
            <a:t>市場研究</a:t>
          </a:r>
          <a:r>
            <a:rPr lang="zh-CN" sz="4000" b="1" dirty="0" smtClean="0"/>
            <a:t>目標</a:t>
          </a:r>
          <a:endParaRPr kumimoji="1" lang="en-US" sz="4000" b="1" i="0" cap="none" spc="50" baseline="0" dirty="0">
            <a:ln w="11430"/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EC8A655C-7F4A-48AB-9660-766FAFC089BE}" type="parTrans" cxnId="{60CC65FE-F3EC-4963-A719-5EAAA3EFC9F2}">
      <dgm:prSet/>
      <dgm:spPr/>
      <dgm:t>
        <a:bodyPr/>
        <a:lstStyle/>
        <a:p>
          <a:endParaRPr lang="zh-TW" altLang="en-US"/>
        </a:p>
      </dgm:t>
    </dgm:pt>
    <dgm:pt modelId="{971F32FE-EAB2-4A5A-BD25-D239862A9641}" type="sibTrans" cxnId="{60CC65FE-F3EC-4963-A719-5EAAA3EFC9F2}">
      <dgm:prSet/>
      <dgm:spPr/>
      <dgm:t>
        <a:bodyPr/>
        <a:lstStyle/>
        <a:p>
          <a:endParaRPr lang="zh-TW" altLang="en-US"/>
        </a:p>
      </dgm:t>
    </dgm:pt>
    <dgm:pt modelId="{55D03730-AA95-41C9-A8FE-5F7E7E9CB940}" type="pres">
      <dgm:prSet presAssocID="{68F506FB-5724-458D-8E87-4321AB5A480B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0E990FAF-A09E-41B8-BB33-73A86CE7B451}" type="pres">
      <dgm:prSet presAssocID="{68F506FB-5724-458D-8E87-4321AB5A480B}" presName="ellipse" presStyleLbl="trBgShp" presStyleIdx="0" presStyleCnt="1"/>
      <dgm:spPr/>
      <dgm:t>
        <a:bodyPr/>
        <a:lstStyle/>
        <a:p>
          <a:endParaRPr lang="zh-TW" altLang="en-US"/>
        </a:p>
      </dgm:t>
    </dgm:pt>
    <dgm:pt modelId="{7026539C-54A1-4FAB-9A42-11299C0B2CB0}" type="pres">
      <dgm:prSet presAssocID="{68F506FB-5724-458D-8E87-4321AB5A480B}" presName="arrow1" presStyleLbl="fgShp" presStyleIdx="0" presStyleCnt="1"/>
      <dgm:spPr/>
      <dgm:t>
        <a:bodyPr/>
        <a:lstStyle/>
        <a:p>
          <a:endParaRPr lang="zh-TW" altLang="en-US"/>
        </a:p>
      </dgm:t>
    </dgm:pt>
    <dgm:pt modelId="{FE08AA53-49FD-459A-9F2B-A0FE9BFC57F1}" type="pres">
      <dgm:prSet presAssocID="{68F506FB-5724-458D-8E87-4321AB5A480B}" presName="rectangle" presStyleLbl="revTx" presStyleIdx="0" presStyleCnt="1" custScaleX="179444" custScaleY="4776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27BA326-B773-41B9-BAE7-0077B1AEBE70}" type="pres">
      <dgm:prSet presAssocID="{1D50C995-BC25-4CA4-A1C1-D39C30F501E7}" presName="item1" presStyleLbl="node1" presStyleIdx="0" presStyleCnt="2" custScaleX="164090" custScaleY="127505" custLinFactNeighborX="20513" custLinFactNeighborY="683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5D69289-A3AA-4DD7-A15D-B1360ADF4CF6}" type="pres">
      <dgm:prSet presAssocID="{3895D490-360E-4109-AFAF-D9DEC4BB3F9A}" presName="item2" presStyleLbl="node1" presStyleIdx="1" presStyleCnt="2" custScaleX="156774" custScaleY="127888" custLinFactNeighborX="-20513" custLinFactNeighborY="-2735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EFBD553-D854-41E8-ABDD-E9C5F0CB7C0A}" type="pres">
      <dgm:prSet presAssocID="{68F506FB-5724-458D-8E87-4321AB5A480B}" presName="funnel" presStyleLbl="trAlignAcc1" presStyleIdx="0" presStyleCnt="1" custScaleX="186696" custScaleY="111323" custLinFactNeighborX="-733" custLinFactNeighborY="-6095"/>
      <dgm:spPr/>
      <dgm:t>
        <a:bodyPr/>
        <a:lstStyle/>
        <a:p>
          <a:endParaRPr lang="zh-TW" altLang="en-US"/>
        </a:p>
      </dgm:t>
    </dgm:pt>
  </dgm:ptLst>
  <dgm:cxnLst>
    <dgm:cxn modelId="{ED4A6045-1D0C-4142-AD63-5926A7576120}" type="presOf" srcId="{1D50C995-BC25-4CA4-A1C1-D39C30F501E7}" destId="{827BA326-B773-41B9-BAE7-0077B1AEBE70}" srcOrd="0" destOrd="0" presId="urn:microsoft.com/office/officeart/2005/8/layout/funnel1"/>
    <dgm:cxn modelId="{60CC65FE-F3EC-4963-A719-5EAAA3EFC9F2}" srcId="{68F506FB-5724-458D-8E87-4321AB5A480B}" destId="{3895D490-360E-4109-AFAF-D9DEC4BB3F9A}" srcOrd="2" destOrd="0" parTransId="{EC8A655C-7F4A-48AB-9660-766FAFC089BE}" sibTransId="{971F32FE-EAB2-4A5A-BD25-D239862A9641}"/>
    <dgm:cxn modelId="{E179EC2F-6D7B-4BAE-BA79-12429740A6D0}" type="presOf" srcId="{3895D490-360E-4109-AFAF-D9DEC4BB3F9A}" destId="{FE08AA53-49FD-459A-9F2B-A0FE9BFC57F1}" srcOrd="0" destOrd="0" presId="urn:microsoft.com/office/officeart/2005/8/layout/funnel1"/>
    <dgm:cxn modelId="{171A4B95-1FAB-44A3-857A-CDBB8473DCC1}" type="presOf" srcId="{68F506FB-5724-458D-8E87-4321AB5A480B}" destId="{55D03730-AA95-41C9-A8FE-5F7E7E9CB940}" srcOrd="0" destOrd="0" presId="urn:microsoft.com/office/officeart/2005/8/layout/funnel1"/>
    <dgm:cxn modelId="{F2EE0CA6-C8BE-4291-93C9-403FD0A38AE3}" srcId="{68F506FB-5724-458D-8E87-4321AB5A480B}" destId="{735E4A4C-2458-4006-8264-2E7FEDFB8D27}" srcOrd="0" destOrd="0" parTransId="{C311E963-8073-4B28-BF42-6B0BDDA96CBA}" sibTransId="{59EE83AB-DC2E-4B7F-A424-0D36CA18DF0C}"/>
    <dgm:cxn modelId="{852DEE7C-18DC-4C9B-BBD1-7D18CD2A8965}" type="presOf" srcId="{735E4A4C-2458-4006-8264-2E7FEDFB8D27}" destId="{75D69289-A3AA-4DD7-A15D-B1360ADF4CF6}" srcOrd="0" destOrd="0" presId="urn:microsoft.com/office/officeart/2005/8/layout/funnel1"/>
    <dgm:cxn modelId="{2B453B90-2D26-47A4-933F-6194C23892F2}" srcId="{68F506FB-5724-458D-8E87-4321AB5A480B}" destId="{1D50C995-BC25-4CA4-A1C1-D39C30F501E7}" srcOrd="1" destOrd="0" parTransId="{6F55E055-8B76-4723-BFD2-EC4206EAC141}" sibTransId="{DA3FCC31-EFBF-4623-8892-ECE56D406E4C}"/>
    <dgm:cxn modelId="{1BF9ABB4-22F9-4DEF-AA54-011F4C913094}" type="presParOf" srcId="{55D03730-AA95-41C9-A8FE-5F7E7E9CB940}" destId="{0E990FAF-A09E-41B8-BB33-73A86CE7B451}" srcOrd="0" destOrd="0" presId="urn:microsoft.com/office/officeart/2005/8/layout/funnel1"/>
    <dgm:cxn modelId="{2686300A-2997-43F7-9D53-6F1FB66A3244}" type="presParOf" srcId="{55D03730-AA95-41C9-A8FE-5F7E7E9CB940}" destId="{7026539C-54A1-4FAB-9A42-11299C0B2CB0}" srcOrd="1" destOrd="0" presId="urn:microsoft.com/office/officeart/2005/8/layout/funnel1"/>
    <dgm:cxn modelId="{785FFE9F-4F75-4DBA-A28A-4E7AB5993D46}" type="presParOf" srcId="{55D03730-AA95-41C9-A8FE-5F7E7E9CB940}" destId="{FE08AA53-49FD-459A-9F2B-A0FE9BFC57F1}" srcOrd="2" destOrd="0" presId="urn:microsoft.com/office/officeart/2005/8/layout/funnel1"/>
    <dgm:cxn modelId="{2E441EDB-6558-4E40-8081-4F62AAF411B9}" type="presParOf" srcId="{55D03730-AA95-41C9-A8FE-5F7E7E9CB940}" destId="{827BA326-B773-41B9-BAE7-0077B1AEBE70}" srcOrd="3" destOrd="0" presId="urn:microsoft.com/office/officeart/2005/8/layout/funnel1"/>
    <dgm:cxn modelId="{D97229DC-31A0-4D18-9D17-2169E05BD9F9}" type="presParOf" srcId="{55D03730-AA95-41C9-A8FE-5F7E7E9CB940}" destId="{75D69289-A3AA-4DD7-A15D-B1360ADF4CF6}" srcOrd="4" destOrd="0" presId="urn:microsoft.com/office/officeart/2005/8/layout/funnel1"/>
    <dgm:cxn modelId="{AD387805-1C16-45B3-9651-48E166732BAC}" type="presParOf" srcId="{55D03730-AA95-41C9-A8FE-5F7E7E9CB940}" destId="{BEFBD553-D854-41E8-ABDD-E9C5F0CB7C0A}" srcOrd="5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594CA95-1E68-4D32-9123-1416B18207F0}" type="doc">
      <dgm:prSet loTypeId="urn:microsoft.com/office/officeart/2005/8/layout/radial4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758D382B-501A-4A66-AEFC-D28740C209EC}">
      <dgm:prSet custT="1"/>
      <dgm:spPr>
        <a:solidFill>
          <a:srgbClr val="FFCCFF"/>
        </a:solidFill>
      </dgm:spPr>
      <dgm:t>
        <a:bodyPr/>
        <a:lstStyle/>
        <a:p>
          <a:pPr rtl="0"/>
          <a:r>
            <a:rPr lang="zh-CN" sz="3200" dirty="0" smtClean="0">
              <a:solidFill>
                <a:schemeClr val="tx1"/>
              </a:solidFill>
            </a:rPr>
            <a:t>配對</a:t>
          </a:r>
          <a:endParaRPr lang="zh-TW" sz="3200" dirty="0">
            <a:solidFill>
              <a:schemeClr val="tx1"/>
            </a:solidFill>
          </a:endParaRPr>
        </a:p>
      </dgm:t>
    </dgm:pt>
    <dgm:pt modelId="{EBDF1540-4856-46D0-BA54-02E9DA95FDD3}" type="parTrans" cxnId="{CA14B1C8-0E61-4A49-B453-DD220666D8EE}">
      <dgm:prSet/>
      <dgm:spPr/>
      <dgm:t>
        <a:bodyPr/>
        <a:lstStyle/>
        <a:p>
          <a:endParaRPr lang="zh-TW" altLang="en-US"/>
        </a:p>
      </dgm:t>
    </dgm:pt>
    <dgm:pt modelId="{5C4F65D6-2902-40BD-A1ED-A40FCF9C93A7}" type="sibTrans" cxnId="{CA14B1C8-0E61-4A49-B453-DD220666D8EE}">
      <dgm:prSet/>
      <dgm:spPr/>
      <dgm:t>
        <a:bodyPr/>
        <a:lstStyle/>
        <a:p>
          <a:endParaRPr lang="zh-TW" altLang="en-US"/>
        </a:p>
      </dgm:t>
    </dgm:pt>
    <dgm:pt modelId="{7D30C843-F1C2-440A-BDA5-A265C69B522C}">
      <dgm:prSet/>
      <dgm:spPr>
        <a:solidFill>
          <a:srgbClr val="FF3399"/>
        </a:solidFill>
      </dgm:spPr>
      <dgm:t>
        <a:bodyPr/>
        <a:lstStyle/>
        <a:p>
          <a:pPr rtl="0"/>
          <a:r>
            <a:rPr lang="zh-TW" altLang="en-US" dirty="0" smtClean="0"/>
            <a:t>各種資料搜</a:t>
          </a:r>
          <a:r>
            <a:rPr lang="zh-CN" dirty="0" smtClean="0"/>
            <a:t>方法</a:t>
          </a:r>
          <a:r>
            <a:rPr kumimoji="1" lang="en-US" dirty="0" smtClean="0"/>
            <a:t> </a:t>
          </a:r>
          <a:endParaRPr kumimoji="1" lang="en-US" dirty="0"/>
        </a:p>
      </dgm:t>
    </dgm:pt>
    <dgm:pt modelId="{D4E0BD22-B5FE-4F3B-B925-EBAC4EE88453}" type="parTrans" cxnId="{AEAB84B5-CA92-4C08-BFA1-88C34D414132}">
      <dgm:prSet/>
      <dgm:spPr/>
      <dgm:t>
        <a:bodyPr/>
        <a:lstStyle/>
        <a:p>
          <a:endParaRPr lang="zh-TW" altLang="en-US"/>
        </a:p>
      </dgm:t>
    </dgm:pt>
    <dgm:pt modelId="{351856E1-8309-456B-A771-1F533A24801F}" type="sibTrans" cxnId="{AEAB84B5-CA92-4C08-BFA1-88C34D414132}">
      <dgm:prSet/>
      <dgm:spPr/>
      <dgm:t>
        <a:bodyPr/>
        <a:lstStyle/>
        <a:p>
          <a:endParaRPr lang="zh-TW" altLang="en-US"/>
        </a:p>
      </dgm:t>
    </dgm:pt>
    <dgm:pt modelId="{C08B1C6B-CCBE-4276-8320-EB0CA780222B}">
      <dgm:prSet custT="1"/>
      <dgm:spPr/>
      <dgm:t>
        <a:bodyPr/>
        <a:lstStyle/>
        <a:p>
          <a:pPr rtl="0"/>
          <a:r>
            <a:rPr lang="zh-TW" altLang="en-US" sz="2400" dirty="0" smtClean="0"/>
            <a:t>相應技巧／工具</a:t>
          </a:r>
          <a:endParaRPr lang="en-US" sz="2400" dirty="0"/>
        </a:p>
      </dgm:t>
    </dgm:pt>
    <dgm:pt modelId="{DED63BFD-D553-4522-A0D3-13F3CF69153F}" type="parTrans" cxnId="{C203405F-D4BC-4373-86DE-DA4986EADD7D}">
      <dgm:prSet/>
      <dgm:spPr/>
      <dgm:t>
        <a:bodyPr/>
        <a:lstStyle/>
        <a:p>
          <a:endParaRPr lang="zh-TW" altLang="en-US"/>
        </a:p>
      </dgm:t>
    </dgm:pt>
    <dgm:pt modelId="{235CD727-97EE-4D48-860B-A3FAF6DA57FD}" type="sibTrans" cxnId="{C203405F-D4BC-4373-86DE-DA4986EADD7D}">
      <dgm:prSet/>
      <dgm:spPr/>
      <dgm:t>
        <a:bodyPr/>
        <a:lstStyle/>
        <a:p>
          <a:endParaRPr lang="zh-TW" altLang="en-US"/>
        </a:p>
      </dgm:t>
    </dgm:pt>
    <dgm:pt modelId="{4DA0F874-D29E-4721-8C74-0266AEA7F98C}">
      <dgm:prSet/>
      <dgm:spPr/>
      <dgm:t>
        <a:bodyPr/>
        <a:lstStyle/>
        <a:p>
          <a:pPr rtl="0"/>
          <a:r>
            <a:rPr lang="zh-CN" dirty="0" smtClean="0"/>
            <a:t>適當情形</a:t>
          </a:r>
          <a:endParaRPr kumimoji="1" lang="en-US" b="1" dirty="0"/>
        </a:p>
      </dgm:t>
    </dgm:pt>
    <dgm:pt modelId="{82EB26E1-083A-42EA-906F-FC4689C3B77E}" type="parTrans" cxnId="{F79C5A28-905C-44FC-9A26-7E69458BD012}">
      <dgm:prSet/>
      <dgm:spPr/>
      <dgm:t>
        <a:bodyPr/>
        <a:lstStyle/>
        <a:p>
          <a:endParaRPr lang="zh-TW" altLang="en-US"/>
        </a:p>
      </dgm:t>
    </dgm:pt>
    <dgm:pt modelId="{619064B7-0DA0-409F-9E3D-C05A65FC8140}" type="sibTrans" cxnId="{F79C5A28-905C-44FC-9A26-7E69458BD012}">
      <dgm:prSet/>
      <dgm:spPr/>
      <dgm:t>
        <a:bodyPr/>
        <a:lstStyle/>
        <a:p>
          <a:endParaRPr lang="zh-TW" altLang="en-US"/>
        </a:p>
      </dgm:t>
    </dgm:pt>
    <dgm:pt modelId="{A82AE978-C335-40DA-A840-E0ABC2A20852}" type="pres">
      <dgm:prSet presAssocID="{2594CA95-1E68-4D32-9123-1416B18207F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D80D98B-1122-414B-A679-619BBF80AA3C}" type="pres">
      <dgm:prSet presAssocID="{758D382B-501A-4A66-AEFC-D28740C209EC}" presName="centerShape" presStyleLbl="node0" presStyleIdx="0" presStyleCnt="1"/>
      <dgm:spPr/>
      <dgm:t>
        <a:bodyPr/>
        <a:lstStyle/>
        <a:p>
          <a:endParaRPr lang="zh-TW" altLang="en-US"/>
        </a:p>
      </dgm:t>
    </dgm:pt>
    <dgm:pt modelId="{945F5E12-4739-44B3-A9E8-A33620CEA80D}" type="pres">
      <dgm:prSet presAssocID="{D4E0BD22-B5FE-4F3B-B925-EBAC4EE88453}" presName="parTrans" presStyleLbl="bgSibTrans2D1" presStyleIdx="0" presStyleCnt="3"/>
      <dgm:spPr/>
      <dgm:t>
        <a:bodyPr/>
        <a:lstStyle/>
        <a:p>
          <a:endParaRPr lang="zh-TW" altLang="en-US"/>
        </a:p>
      </dgm:t>
    </dgm:pt>
    <dgm:pt modelId="{DDFA6F78-9AAB-4A9C-A072-A6EFECE80E16}" type="pres">
      <dgm:prSet presAssocID="{7D30C843-F1C2-440A-BDA5-A265C69B522C}" presName="node" presStyleLbl="node1" presStyleIdx="0" presStyleCnt="3" custRadScaleRad="93159" custRadScaleInc="9397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32BAE8A-D5A6-4E62-8794-77F1E7B1E1E3}" type="pres">
      <dgm:prSet presAssocID="{DED63BFD-D553-4522-A0D3-13F3CF69153F}" presName="parTrans" presStyleLbl="bgSibTrans2D1" presStyleIdx="1" presStyleCnt="3"/>
      <dgm:spPr/>
      <dgm:t>
        <a:bodyPr/>
        <a:lstStyle/>
        <a:p>
          <a:endParaRPr lang="zh-TW" altLang="en-US"/>
        </a:p>
      </dgm:t>
    </dgm:pt>
    <dgm:pt modelId="{169A669F-EECE-46D2-BD54-8C2C1EDB20ED}" type="pres">
      <dgm:prSet presAssocID="{C08B1C6B-CCBE-4276-8320-EB0CA780222B}" presName="node" presStyleLbl="node1" presStyleIdx="1" presStyleCnt="3" custRadScaleRad="105841" custRadScaleInc="-8672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5ADD9F0-4A99-4261-8A19-758BBB14EE0A}" type="pres">
      <dgm:prSet presAssocID="{82EB26E1-083A-42EA-906F-FC4689C3B77E}" presName="parTrans" presStyleLbl="bgSibTrans2D1" presStyleIdx="2" presStyleCnt="3"/>
      <dgm:spPr/>
      <dgm:t>
        <a:bodyPr/>
        <a:lstStyle/>
        <a:p>
          <a:endParaRPr lang="zh-TW" altLang="en-US"/>
        </a:p>
      </dgm:t>
    </dgm:pt>
    <dgm:pt modelId="{680A437B-DE4C-4B36-8C7D-BEC2558DC4F7}" type="pres">
      <dgm:prSet presAssocID="{4DA0F874-D29E-4721-8C74-0266AEA7F98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89F233A-DAEB-4A05-9EC2-2F5D9000CCF8}" type="presOf" srcId="{D4E0BD22-B5FE-4F3B-B925-EBAC4EE88453}" destId="{945F5E12-4739-44B3-A9E8-A33620CEA80D}" srcOrd="0" destOrd="0" presId="urn:microsoft.com/office/officeart/2005/8/layout/radial4"/>
    <dgm:cxn modelId="{FEF5E006-1A7A-4602-B55E-E5930D4057AB}" type="presOf" srcId="{7D30C843-F1C2-440A-BDA5-A265C69B522C}" destId="{DDFA6F78-9AAB-4A9C-A072-A6EFECE80E16}" srcOrd="0" destOrd="0" presId="urn:microsoft.com/office/officeart/2005/8/layout/radial4"/>
    <dgm:cxn modelId="{F79C5A28-905C-44FC-9A26-7E69458BD012}" srcId="{758D382B-501A-4A66-AEFC-D28740C209EC}" destId="{4DA0F874-D29E-4721-8C74-0266AEA7F98C}" srcOrd="2" destOrd="0" parTransId="{82EB26E1-083A-42EA-906F-FC4689C3B77E}" sibTransId="{619064B7-0DA0-409F-9E3D-C05A65FC8140}"/>
    <dgm:cxn modelId="{C3F34285-76C3-43BA-9BD2-717A4E009749}" type="presOf" srcId="{DED63BFD-D553-4522-A0D3-13F3CF69153F}" destId="{332BAE8A-D5A6-4E62-8794-77F1E7B1E1E3}" srcOrd="0" destOrd="0" presId="urn:microsoft.com/office/officeart/2005/8/layout/radial4"/>
    <dgm:cxn modelId="{C203405F-D4BC-4373-86DE-DA4986EADD7D}" srcId="{758D382B-501A-4A66-AEFC-D28740C209EC}" destId="{C08B1C6B-CCBE-4276-8320-EB0CA780222B}" srcOrd="1" destOrd="0" parTransId="{DED63BFD-D553-4522-A0D3-13F3CF69153F}" sibTransId="{235CD727-97EE-4D48-860B-A3FAF6DA57FD}"/>
    <dgm:cxn modelId="{3D9852C0-E90A-47A7-B8F2-A2860061C28C}" type="presOf" srcId="{4DA0F874-D29E-4721-8C74-0266AEA7F98C}" destId="{680A437B-DE4C-4B36-8C7D-BEC2558DC4F7}" srcOrd="0" destOrd="0" presId="urn:microsoft.com/office/officeart/2005/8/layout/radial4"/>
    <dgm:cxn modelId="{D6917EF3-FEE5-4892-85F4-C7A4C2E60DF9}" type="presOf" srcId="{758D382B-501A-4A66-AEFC-D28740C209EC}" destId="{8D80D98B-1122-414B-A679-619BBF80AA3C}" srcOrd="0" destOrd="0" presId="urn:microsoft.com/office/officeart/2005/8/layout/radial4"/>
    <dgm:cxn modelId="{03C8D0E0-626E-4990-A2F0-0176C9B967A6}" type="presOf" srcId="{2594CA95-1E68-4D32-9123-1416B18207F0}" destId="{A82AE978-C335-40DA-A840-E0ABC2A20852}" srcOrd="0" destOrd="0" presId="urn:microsoft.com/office/officeart/2005/8/layout/radial4"/>
    <dgm:cxn modelId="{AEAB84B5-CA92-4C08-BFA1-88C34D414132}" srcId="{758D382B-501A-4A66-AEFC-D28740C209EC}" destId="{7D30C843-F1C2-440A-BDA5-A265C69B522C}" srcOrd="0" destOrd="0" parTransId="{D4E0BD22-B5FE-4F3B-B925-EBAC4EE88453}" sibTransId="{351856E1-8309-456B-A771-1F533A24801F}"/>
    <dgm:cxn modelId="{CA14B1C8-0E61-4A49-B453-DD220666D8EE}" srcId="{2594CA95-1E68-4D32-9123-1416B18207F0}" destId="{758D382B-501A-4A66-AEFC-D28740C209EC}" srcOrd="0" destOrd="0" parTransId="{EBDF1540-4856-46D0-BA54-02E9DA95FDD3}" sibTransId="{5C4F65D6-2902-40BD-A1ED-A40FCF9C93A7}"/>
    <dgm:cxn modelId="{249096DB-20E0-436D-A9A7-CA122866839F}" type="presOf" srcId="{82EB26E1-083A-42EA-906F-FC4689C3B77E}" destId="{75ADD9F0-4A99-4261-8A19-758BBB14EE0A}" srcOrd="0" destOrd="0" presId="urn:microsoft.com/office/officeart/2005/8/layout/radial4"/>
    <dgm:cxn modelId="{1BA45C82-18CE-4998-B400-423D211E4876}" type="presOf" srcId="{C08B1C6B-CCBE-4276-8320-EB0CA780222B}" destId="{169A669F-EECE-46D2-BD54-8C2C1EDB20ED}" srcOrd="0" destOrd="0" presId="urn:microsoft.com/office/officeart/2005/8/layout/radial4"/>
    <dgm:cxn modelId="{372656C3-2EE8-41F5-8804-C6827FFC82AE}" type="presParOf" srcId="{A82AE978-C335-40DA-A840-E0ABC2A20852}" destId="{8D80D98B-1122-414B-A679-619BBF80AA3C}" srcOrd="0" destOrd="0" presId="urn:microsoft.com/office/officeart/2005/8/layout/radial4"/>
    <dgm:cxn modelId="{C2C6F033-9D14-4DB4-B715-16588FA94285}" type="presParOf" srcId="{A82AE978-C335-40DA-A840-E0ABC2A20852}" destId="{945F5E12-4739-44B3-A9E8-A33620CEA80D}" srcOrd="1" destOrd="0" presId="urn:microsoft.com/office/officeart/2005/8/layout/radial4"/>
    <dgm:cxn modelId="{486F5677-9128-4ECD-B4F4-2FB1439E6397}" type="presParOf" srcId="{A82AE978-C335-40DA-A840-E0ABC2A20852}" destId="{DDFA6F78-9AAB-4A9C-A072-A6EFECE80E16}" srcOrd="2" destOrd="0" presId="urn:microsoft.com/office/officeart/2005/8/layout/radial4"/>
    <dgm:cxn modelId="{800B17C5-7112-4998-8F8B-4DF07B41AA21}" type="presParOf" srcId="{A82AE978-C335-40DA-A840-E0ABC2A20852}" destId="{332BAE8A-D5A6-4E62-8794-77F1E7B1E1E3}" srcOrd="3" destOrd="0" presId="urn:microsoft.com/office/officeart/2005/8/layout/radial4"/>
    <dgm:cxn modelId="{0A1131E6-A9F0-4E58-B04C-FEE7C2D09807}" type="presParOf" srcId="{A82AE978-C335-40DA-A840-E0ABC2A20852}" destId="{169A669F-EECE-46D2-BD54-8C2C1EDB20ED}" srcOrd="4" destOrd="0" presId="urn:microsoft.com/office/officeart/2005/8/layout/radial4"/>
    <dgm:cxn modelId="{A0C4D248-79AF-4337-B657-5927FAB5C403}" type="presParOf" srcId="{A82AE978-C335-40DA-A840-E0ABC2A20852}" destId="{75ADD9F0-4A99-4261-8A19-758BBB14EE0A}" srcOrd="5" destOrd="0" presId="urn:microsoft.com/office/officeart/2005/8/layout/radial4"/>
    <dgm:cxn modelId="{EBE35FD6-D08C-4C08-B21C-1178BD7ECAC7}" type="presParOf" srcId="{A82AE978-C335-40DA-A840-E0ABC2A20852}" destId="{680A437B-DE4C-4B36-8C7D-BEC2558DC4F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D7B3AD3-42CD-48CE-A4E5-0C8B246FA781}" type="doc">
      <dgm:prSet loTypeId="urn:microsoft.com/office/officeart/2005/8/layout/lProcess3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BAA934DF-ECB8-4197-A5DD-25B042C01E92}">
      <dgm:prSet/>
      <dgm:spPr/>
      <dgm:t>
        <a:bodyPr/>
        <a:lstStyle/>
        <a:p>
          <a:pPr algn="l" rtl="0"/>
          <a:r>
            <a:rPr kumimoji="1" lang="en-US" dirty="0" smtClean="0"/>
            <a:t>1 – F – III ; E – II </a:t>
          </a:r>
          <a:endParaRPr lang="zh-TW" dirty="0"/>
        </a:p>
      </dgm:t>
    </dgm:pt>
    <dgm:pt modelId="{DA554B68-FD17-476B-BAEE-6CA1C27D7992}" type="parTrans" cxnId="{DCFB75A0-CD71-44A7-A915-878F47CB0BAE}">
      <dgm:prSet/>
      <dgm:spPr/>
      <dgm:t>
        <a:bodyPr/>
        <a:lstStyle/>
        <a:p>
          <a:pPr algn="l"/>
          <a:endParaRPr lang="zh-TW" altLang="en-US"/>
        </a:p>
      </dgm:t>
    </dgm:pt>
    <dgm:pt modelId="{194AFA10-AE12-4113-952B-288703EF1AD6}" type="sibTrans" cxnId="{DCFB75A0-CD71-44A7-A915-878F47CB0BAE}">
      <dgm:prSet/>
      <dgm:spPr/>
      <dgm:t>
        <a:bodyPr/>
        <a:lstStyle/>
        <a:p>
          <a:pPr algn="l"/>
          <a:endParaRPr lang="zh-TW" altLang="en-US"/>
        </a:p>
      </dgm:t>
    </dgm:pt>
    <dgm:pt modelId="{7A13C206-56F8-4FDF-830F-030CC6BC2EFC}">
      <dgm:prSet/>
      <dgm:spPr/>
      <dgm:t>
        <a:bodyPr/>
        <a:lstStyle/>
        <a:p>
          <a:pPr algn="l" rtl="0"/>
          <a:r>
            <a:rPr kumimoji="1" lang="en-US" dirty="0" smtClean="0"/>
            <a:t>2 – C – I  ; D – VI  </a:t>
          </a:r>
          <a:endParaRPr lang="zh-TW" dirty="0"/>
        </a:p>
      </dgm:t>
    </dgm:pt>
    <dgm:pt modelId="{7B9D284B-B480-4910-A1A2-6F113C656549}" type="parTrans" cxnId="{43B721D7-1BC6-494D-AC8E-132100577C41}">
      <dgm:prSet/>
      <dgm:spPr/>
      <dgm:t>
        <a:bodyPr/>
        <a:lstStyle/>
        <a:p>
          <a:pPr algn="l"/>
          <a:endParaRPr lang="zh-TW" altLang="en-US"/>
        </a:p>
      </dgm:t>
    </dgm:pt>
    <dgm:pt modelId="{2F467C3A-E445-4042-9B3B-DDBA334E2209}" type="sibTrans" cxnId="{43B721D7-1BC6-494D-AC8E-132100577C41}">
      <dgm:prSet/>
      <dgm:spPr/>
      <dgm:t>
        <a:bodyPr/>
        <a:lstStyle/>
        <a:p>
          <a:pPr algn="l"/>
          <a:endParaRPr lang="zh-TW" altLang="en-US"/>
        </a:p>
      </dgm:t>
    </dgm:pt>
    <dgm:pt modelId="{5F60BFAB-D7D7-4D6A-BAE8-9485267FC05A}">
      <dgm:prSet/>
      <dgm:spPr/>
      <dgm:t>
        <a:bodyPr/>
        <a:lstStyle/>
        <a:p>
          <a:pPr algn="l" rtl="0"/>
          <a:r>
            <a:rPr kumimoji="1" lang="en-US" dirty="0" smtClean="0"/>
            <a:t>3 – B – IV</a:t>
          </a:r>
          <a:endParaRPr lang="zh-TW" dirty="0"/>
        </a:p>
      </dgm:t>
    </dgm:pt>
    <dgm:pt modelId="{A02B2D65-5F83-4820-B99A-F342A78D2BB3}" type="parTrans" cxnId="{F9FC5D79-ECB3-4FC4-958C-12E3635DDC21}">
      <dgm:prSet/>
      <dgm:spPr/>
      <dgm:t>
        <a:bodyPr/>
        <a:lstStyle/>
        <a:p>
          <a:pPr algn="l"/>
          <a:endParaRPr lang="zh-TW" altLang="en-US"/>
        </a:p>
      </dgm:t>
    </dgm:pt>
    <dgm:pt modelId="{A1CC0447-A530-463D-A157-D12674BA2D02}" type="sibTrans" cxnId="{F9FC5D79-ECB3-4FC4-958C-12E3635DDC21}">
      <dgm:prSet/>
      <dgm:spPr/>
      <dgm:t>
        <a:bodyPr/>
        <a:lstStyle/>
        <a:p>
          <a:pPr algn="l"/>
          <a:endParaRPr lang="zh-TW" altLang="en-US"/>
        </a:p>
      </dgm:t>
    </dgm:pt>
    <dgm:pt modelId="{7F5B0FE4-49DC-4E3C-A61B-C8D7B2C49163}">
      <dgm:prSet/>
      <dgm:spPr/>
      <dgm:t>
        <a:bodyPr/>
        <a:lstStyle/>
        <a:p>
          <a:pPr algn="l" rtl="0"/>
          <a:r>
            <a:rPr kumimoji="1" lang="en-US" dirty="0" smtClean="0"/>
            <a:t>4 – A – V</a:t>
          </a:r>
          <a:endParaRPr lang="zh-TW" dirty="0"/>
        </a:p>
      </dgm:t>
    </dgm:pt>
    <dgm:pt modelId="{86A5642A-BB58-4DF9-8C18-B201217C085D}" type="parTrans" cxnId="{F3142829-5C27-4980-94D0-8231B4FD1650}">
      <dgm:prSet/>
      <dgm:spPr/>
      <dgm:t>
        <a:bodyPr/>
        <a:lstStyle/>
        <a:p>
          <a:pPr algn="l"/>
          <a:endParaRPr lang="zh-TW" altLang="en-US"/>
        </a:p>
      </dgm:t>
    </dgm:pt>
    <dgm:pt modelId="{E40308C5-7BED-45FC-B2B2-3D519BEBE6AA}" type="sibTrans" cxnId="{F3142829-5C27-4980-94D0-8231B4FD1650}">
      <dgm:prSet/>
      <dgm:spPr/>
      <dgm:t>
        <a:bodyPr/>
        <a:lstStyle/>
        <a:p>
          <a:pPr algn="l"/>
          <a:endParaRPr lang="zh-TW" altLang="en-US"/>
        </a:p>
      </dgm:t>
    </dgm:pt>
    <dgm:pt modelId="{C5A08946-25FA-416F-ABC8-EBA4C451C755}" type="pres">
      <dgm:prSet presAssocID="{8D7B3AD3-42CD-48CE-A4E5-0C8B246FA78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0A7A0CDD-0E29-4F4B-91FF-212BFDFB603F}" type="pres">
      <dgm:prSet presAssocID="{BAA934DF-ECB8-4197-A5DD-25B042C01E92}" presName="horFlow" presStyleCnt="0"/>
      <dgm:spPr/>
    </dgm:pt>
    <dgm:pt modelId="{3164156A-80D4-460A-A25E-1FB2A8C7870E}" type="pres">
      <dgm:prSet presAssocID="{BAA934DF-ECB8-4197-A5DD-25B042C01E92}" presName="bigChev" presStyleLbl="node1" presStyleIdx="0" presStyleCnt="4" custScaleX="337409" custScaleY="113260"/>
      <dgm:spPr/>
      <dgm:t>
        <a:bodyPr/>
        <a:lstStyle/>
        <a:p>
          <a:endParaRPr lang="zh-TW" altLang="en-US"/>
        </a:p>
      </dgm:t>
    </dgm:pt>
    <dgm:pt modelId="{5DF0EB2B-1C1A-4FD6-850B-2F67BB2F5F81}" type="pres">
      <dgm:prSet presAssocID="{BAA934DF-ECB8-4197-A5DD-25B042C01E92}" presName="vSp" presStyleCnt="0"/>
      <dgm:spPr/>
    </dgm:pt>
    <dgm:pt modelId="{F2CE54A4-9BCE-45BA-8E74-DF0CFBAD270C}" type="pres">
      <dgm:prSet presAssocID="{7A13C206-56F8-4FDF-830F-030CC6BC2EFC}" presName="horFlow" presStyleCnt="0"/>
      <dgm:spPr/>
    </dgm:pt>
    <dgm:pt modelId="{1FE1859D-8053-4476-9515-29DBE3B75F42}" type="pres">
      <dgm:prSet presAssocID="{7A13C206-56F8-4FDF-830F-030CC6BC2EFC}" presName="bigChev" presStyleLbl="node1" presStyleIdx="1" presStyleCnt="4" custScaleX="337409" custScaleY="113260"/>
      <dgm:spPr/>
      <dgm:t>
        <a:bodyPr/>
        <a:lstStyle/>
        <a:p>
          <a:endParaRPr lang="zh-TW" altLang="en-US"/>
        </a:p>
      </dgm:t>
    </dgm:pt>
    <dgm:pt modelId="{7F7CE371-A928-46CD-BA76-FC47095F6E00}" type="pres">
      <dgm:prSet presAssocID="{7A13C206-56F8-4FDF-830F-030CC6BC2EFC}" presName="vSp" presStyleCnt="0"/>
      <dgm:spPr/>
    </dgm:pt>
    <dgm:pt modelId="{B79C927A-551A-4AF1-9F28-08340564AE53}" type="pres">
      <dgm:prSet presAssocID="{5F60BFAB-D7D7-4D6A-BAE8-9485267FC05A}" presName="horFlow" presStyleCnt="0"/>
      <dgm:spPr/>
    </dgm:pt>
    <dgm:pt modelId="{C3C14A85-A6F6-4B39-8670-C4C99F0F21D4}" type="pres">
      <dgm:prSet presAssocID="{5F60BFAB-D7D7-4D6A-BAE8-9485267FC05A}" presName="bigChev" presStyleLbl="node1" presStyleIdx="2" presStyleCnt="4" custScaleX="337409" custScaleY="113260"/>
      <dgm:spPr/>
      <dgm:t>
        <a:bodyPr/>
        <a:lstStyle/>
        <a:p>
          <a:endParaRPr lang="zh-TW" altLang="en-US"/>
        </a:p>
      </dgm:t>
    </dgm:pt>
    <dgm:pt modelId="{401315C6-BABA-410B-A349-6061BAAF52F3}" type="pres">
      <dgm:prSet presAssocID="{5F60BFAB-D7D7-4D6A-BAE8-9485267FC05A}" presName="vSp" presStyleCnt="0"/>
      <dgm:spPr/>
    </dgm:pt>
    <dgm:pt modelId="{F5F487A0-F1BF-4CE4-B44E-AB396466B6EF}" type="pres">
      <dgm:prSet presAssocID="{7F5B0FE4-49DC-4E3C-A61B-C8D7B2C49163}" presName="horFlow" presStyleCnt="0"/>
      <dgm:spPr/>
    </dgm:pt>
    <dgm:pt modelId="{26918150-7BFD-4F1D-86E6-A5308ABFFB1C}" type="pres">
      <dgm:prSet presAssocID="{7F5B0FE4-49DC-4E3C-A61B-C8D7B2C49163}" presName="bigChev" presStyleLbl="node1" presStyleIdx="3" presStyleCnt="4" custScaleX="333165" custScaleY="113260"/>
      <dgm:spPr/>
      <dgm:t>
        <a:bodyPr/>
        <a:lstStyle/>
        <a:p>
          <a:endParaRPr lang="zh-TW" altLang="en-US"/>
        </a:p>
      </dgm:t>
    </dgm:pt>
  </dgm:ptLst>
  <dgm:cxnLst>
    <dgm:cxn modelId="{43B721D7-1BC6-494D-AC8E-132100577C41}" srcId="{8D7B3AD3-42CD-48CE-A4E5-0C8B246FA781}" destId="{7A13C206-56F8-4FDF-830F-030CC6BC2EFC}" srcOrd="1" destOrd="0" parTransId="{7B9D284B-B480-4910-A1A2-6F113C656549}" sibTransId="{2F467C3A-E445-4042-9B3B-DDBA334E2209}"/>
    <dgm:cxn modelId="{6C6309BF-0915-40B7-B9C3-BE26717EEBD2}" type="presOf" srcId="{8D7B3AD3-42CD-48CE-A4E5-0C8B246FA781}" destId="{C5A08946-25FA-416F-ABC8-EBA4C451C755}" srcOrd="0" destOrd="0" presId="urn:microsoft.com/office/officeart/2005/8/layout/lProcess3"/>
    <dgm:cxn modelId="{739B0399-1153-4B2D-9B41-5B74854B5466}" type="presOf" srcId="{7F5B0FE4-49DC-4E3C-A61B-C8D7B2C49163}" destId="{26918150-7BFD-4F1D-86E6-A5308ABFFB1C}" srcOrd="0" destOrd="0" presId="urn:microsoft.com/office/officeart/2005/8/layout/lProcess3"/>
    <dgm:cxn modelId="{FB3A256D-6443-48EA-B866-AE7102136C81}" type="presOf" srcId="{5F60BFAB-D7D7-4D6A-BAE8-9485267FC05A}" destId="{C3C14A85-A6F6-4B39-8670-C4C99F0F21D4}" srcOrd="0" destOrd="0" presId="urn:microsoft.com/office/officeart/2005/8/layout/lProcess3"/>
    <dgm:cxn modelId="{253381F5-10E2-4F99-8172-52FF73997160}" type="presOf" srcId="{BAA934DF-ECB8-4197-A5DD-25B042C01E92}" destId="{3164156A-80D4-460A-A25E-1FB2A8C7870E}" srcOrd="0" destOrd="0" presId="urn:microsoft.com/office/officeart/2005/8/layout/lProcess3"/>
    <dgm:cxn modelId="{F9FC5D79-ECB3-4FC4-958C-12E3635DDC21}" srcId="{8D7B3AD3-42CD-48CE-A4E5-0C8B246FA781}" destId="{5F60BFAB-D7D7-4D6A-BAE8-9485267FC05A}" srcOrd="2" destOrd="0" parTransId="{A02B2D65-5F83-4820-B99A-F342A78D2BB3}" sibTransId="{A1CC0447-A530-463D-A157-D12674BA2D02}"/>
    <dgm:cxn modelId="{DCFB75A0-CD71-44A7-A915-878F47CB0BAE}" srcId="{8D7B3AD3-42CD-48CE-A4E5-0C8B246FA781}" destId="{BAA934DF-ECB8-4197-A5DD-25B042C01E92}" srcOrd="0" destOrd="0" parTransId="{DA554B68-FD17-476B-BAEE-6CA1C27D7992}" sibTransId="{194AFA10-AE12-4113-952B-288703EF1AD6}"/>
    <dgm:cxn modelId="{F3142829-5C27-4980-94D0-8231B4FD1650}" srcId="{8D7B3AD3-42CD-48CE-A4E5-0C8B246FA781}" destId="{7F5B0FE4-49DC-4E3C-A61B-C8D7B2C49163}" srcOrd="3" destOrd="0" parTransId="{86A5642A-BB58-4DF9-8C18-B201217C085D}" sibTransId="{E40308C5-7BED-45FC-B2B2-3D519BEBE6AA}"/>
    <dgm:cxn modelId="{C0BDCEF1-4778-457A-ABEF-81CCCF18CFC2}" type="presOf" srcId="{7A13C206-56F8-4FDF-830F-030CC6BC2EFC}" destId="{1FE1859D-8053-4476-9515-29DBE3B75F42}" srcOrd="0" destOrd="0" presId="urn:microsoft.com/office/officeart/2005/8/layout/lProcess3"/>
    <dgm:cxn modelId="{77F88E36-62DF-43A2-954D-A5FD15BAA7D7}" type="presParOf" srcId="{C5A08946-25FA-416F-ABC8-EBA4C451C755}" destId="{0A7A0CDD-0E29-4F4B-91FF-212BFDFB603F}" srcOrd="0" destOrd="0" presId="urn:microsoft.com/office/officeart/2005/8/layout/lProcess3"/>
    <dgm:cxn modelId="{2F421B45-B791-494E-87AB-25940A7F5347}" type="presParOf" srcId="{0A7A0CDD-0E29-4F4B-91FF-212BFDFB603F}" destId="{3164156A-80D4-460A-A25E-1FB2A8C7870E}" srcOrd="0" destOrd="0" presId="urn:microsoft.com/office/officeart/2005/8/layout/lProcess3"/>
    <dgm:cxn modelId="{F555EEEE-2AB5-47F0-BB93-FDD5DDFE5956}" type="presParOf" srcId="{C5A08946-25FA-416F-ABC8-EBA4C451C755}" destId="{5DF0EB2B-1C1A-4FD6-850B-2F67BB2F5F81}" srcOrd="1" destOrd="0" presId="urn:microsoft.com/office/officeart/2005/8/layout/lProcess3"/>
    <dgm:cxn modelId="{72417985-168C-4547-A5C7-08A56FE83D38}" type="presParOf" srcId="{C5A08946-25FA-416F-ABC8-EBA4C451C755}" destId="{F2CE54A4-9BCE-45BA-8E74-DF0CFBAD270C}" srcOrd="2" destOrd="0" presId="urn:microsoft.com/office/officeart/2005/8/layout/lProcess3"/>
    <dgm:cxn modelId="{35E9C936-0158-4808-873A-45E16D9DC2E6}" type="presParOf" srcId="{F2CE54A4-9BCE-45BA-8E74-DF0CFBAD270C}" destId="{1FE1859D-8053-4476-9515-29DBE3B75F42}" srcOrd="0" destOrd="0" presId="urn:microsoft.com/office/officeart/2005/8/layout/lProcess3"/>
    <dgm:cxn modelId="{361B3753-C98C-4BC5-884D-7DC4EDD04181}" type="presParOf" srcId="{C5A08946-25FA-416F-ABC8-EBA4C451C755}" destId="{7F7CE371-A928-46CD-BA76-FC47095F6E00}" srcOrd="3" destOrd="0" presId="urn:microsoft.com/office/officeart/2005/8/layout/lProcess3"/>
    <dgm:cxn modelId="{FEBF73ED-2BE1-42AB-8603-EFCC068A03BC}" type="presParOf" srcId="{C5A08946-25FA-416F-ABC8-EBA4C451C755}" destId="{B79C927A-551A-4AF1-9F28-08340564AE53}" srcOrd="4" destOrd="0" presId="urn:microsoft.com/office/officeart/2005/8/layout/lProcess3"/>
    <dgm:cxn modelId="{B47244B4-5DB8-4B6B-93CA-73F8A28F5885}" type="presParOf" srcId="{B79C927A-551A-4AF1-9F28-08340564AE53}" destId="{C3C14A85-A6F6-4B39-8670-C4C99F0F21D4}" srcOrd="0" destOrd="0" presId="urn:microsoft.com/office/officeart/2005/8/layout/lProcess3"/>
    <dgm:cxn modelId="{C3020EB1-C69C-4A77-8F2C-F9DCC7D32919}" type="presParOf" srcId="{C5A08946-25FA-416F-ABC8-EBA4C451C755}" destId="{401315C6-BABA-410B-A349-6061BAAF52F3}" srcOrd="5" destOrd="0" presId="urn:microsoft.com/office/officeart/2005/8/layout/lProcess3"/>
    <dgm:cxn modelId="{77492A03-3199-437F-8D24-F020FA4BA1D3}" type="presParOf" srcId="{C5A08946-25FA-416F-ABC8-EBA4C451C755}" destId="{F5F487A0-F1BF-4CE4-B44E-AB396466B6EF}" srcOrd="6" destOrd="0" presId="urn:microsoft.com/office/officeart/2005/8/layout/lProcess3"/>
    <dgm:cxn modelId="{360AD559-5806-4F02-9B5F-8C89BA88B6D2}" type="presParOf" srcId="{F5F487A0-F1BF-4CE4-B44E-AB396466B6EF}" destId="{26918150-7BFD-4F1D-86E6-A5308ABFFB1C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46FD318-8718-4A71-9922-4BE274F06311}" type="doc">
      <dgm:prSet loTypeId="urn:microsoft.com/office/officeart/2005/8/layout/vList2" loCatId="list" qsTypeId="urn:microsoft.com/office/officeart/2005/8/quickstyle/simple5" qsCatId="simple" csTypeId="urn:microsoft.com/office/officeart/2005/8/colors/accent1_2#4" csCatId="accent1" phldr="1"/>
      <dgm:spPr/>
      <dgm:t>
        <a:bodyPr/>
        <a:lstStyle/>
        <a:p>
          <a:endParaRPr lang="zh-TW" altLang="en-US"/>
        </a:p>
      </dgm:t>
    </dgm:pt>
    <dgm:pt modelId="{DFAE210B-6B36-456E-B581-D74E249AB6CF}">
      <dgm:prSet custT="1"/>
      <dgm:spPr/>
      <dgm:t>
        <a:bodyPr/>
        <a:lstStyle/>
        <a:p>
          <a:pPr rtl="0"/>
          <a:r>
            <a:rPr lang="zh-TW" sz="3600" dirty="0" smtClean="0">
              <a:solidFill>
                <a:schemeClr val="tx1"/>
              </a:solidFill>
            </a:rPr>
            <a:t>例子：</a:t>
          </a:r>
          <a:r>
            <a:rPr kumimoji="1" lang="en-US" sz="3600" b="1" dirty="0" smtClean="0">
              <a:solidFill>
                <a:schemeClr val="tx1"/>
              </a:solidFill>
            </a:rPr>
            <a:t> </a:t>
          </a:r>
        </a:p>
        <a:p>
          <a:pPr rtl="0"/>
          <a:r>
            <a:rPr lang="zh-TW" sz="3600" dirty="0" smtClean="0">
              <a:solidFill>
                <a:schemeClr val="tx1"/>
              </a:solidFill>
            </a:rPr>
            <a:t>你有沒有聽過這個品牌的產品？</a:t>
          </a:r>
          <a:endParaRPr lang="zh-TW" sz="3600" dirty="0">
            <a:solidFill>
              <a:schemeClr val="tx1"/>
            </a:solidFill>
          </a:endParaRPr>
        </a:p>
      </dgm:t>
    </dgm:pt>
    <dgm:pt modelId="{06D3A68D-74E3-467E-9F53-262BC724AD0A}" type="parTrans" cxnId="{57841ECD-8FB1-4606-B623-44FAB3B7E2BD}">
      <dgm:prSet/>
      <dgm:spPr/>
      <dgm:t>
        <a:bodyPr/>
        <a:lstStyle/>
        <a:p>
          <a:endParaRPr lang="zh-TW" altLang="en-US" sz="2800"/>
        </a:p>
      </dgm:t>
    </dgm:pt>
    <dgm:pt modelId="{BF5C1F77-A198-4E5C-B8C3-21B5BB317E97}" type="sibTrans" cxnId="{57841ECD-8FB1-4606-B623-44FAB3B7E2BD}">
      <dgm:prSet/>
      <dgm:spPr/>
      <dgm:t>
        <a:bodyPr/>
        <a:lstStyle/>
        <a:p>
          <a:endParaRPr lang="zh-TW" altLang="en-US" sz="2800"/>
        </a:p>
      </dgm:t>
    </dgm:pt>
    <dgm:pt modelId="{D0222439-3EB2-4D97-9825-41F267D88915}" type="pres">
      <dgm:prSet presAssocID="{246FD318-8718-4A71-9922-4BE274F063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903CD599-A649-4411-ACF7-6F8E29867812}" type="pres">
      <dgm:prSet presAssocID="{DFAE210B-6B36-456E-B581-D74E249AB6CF}" presName="parentText" presStyleLbl="node1" presStyleIdx="0" presStyleCnt="1" custLinFactNeighborY="-613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8F731BD-947C-42DB-976A-19E7B3C8695E}" type="presOf" srcId="{DFAE210B-6B36-456E-B581-D74E249AB6CF}" destId="{903CD599-A649-4411-ACF7-6F8E29867812}" srcOrd="0" destOrd="0" presId="urn:microsoft.com/office/officeart/2005/8/layout/vList2"/>
    <dgm:cxn modelId="{CB074CC4-B222-4333-BC24-01C0A5DB16B0}" type="presOf" srcId="{246FD318-8718-4A71-9922-4BE274F06311}" destId="{D0222439-3EB2-4D97-9825-41F267D88915}" srcOrd="0" destOrd="0" presId="urn:microsoft.com/office/officeart/2005/8/layout/vList2"/>
    <dgm:cxn modelId="{57841ECD-8FB1-4606-B623-44FAB3B7E2BD}" srcId="{246FD318-8718-4A71-9922-4BE274F06311}" destId="{DFAE210B-6B36-456E-B581-D74E249AB6CF}" srcOrd="0" destOrd="0" parTransId="{06D3A68D-74E3-467E-9F53-262BC724AD0A}" sibTransId="{BF5C1F77-A198-4E5C-B8C3-21B5BB317E97}"/>
    <dgm:cxn modelId="{36E7249B-7EE4-447E-AD83-842EE286DDFC}" type="presParOf" srcId="{D0222439-3EB2-4D97-9825-41F267D88915}" destId="{903CD599-A649-4411-ACF7-6F8E2986781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3B4E4D-19D0-4039-A149-2E221A72F035}">
      <dsp:nvSpPr>
        <dsp:cNvPr id="0" name=""/>
        <dsp:cNvSpPr/>
      </dsp:nvSpPr>
      <dsp:spPr>
        <a:xfrm rot="16200000">
          <a:off x="644" y="246842"/>
          <a:ext cx="3668762" cy="3668762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300" b="1" kern="1200" dirty="0" smtClean="0"/>
            <a:t>市場研究目標</a:t>
          </a:r>
          <a:endParaRPr kumimoji="1" lang="zh-TW" altLang="en-US" sz="3300" b="1" kern="1200" dirty="0"/>
        </a:p>
      </dsp:txBody>
      <dsp:txXfrm rot="5400000">
        <a:off x="644" y="1164032"/>
        <a:ext cx="3026729" cy="1834381"/>
      </dsp:txXfrm>
    </dsp:sp>
    <dsp:sp modelId="{CF255FAE-B19A-42D1-9D3A-F4A5BF144F6C}">
      <dsp:nvSpPr>
        <dsp:cNvPr id="0" name=""/>
        <dsp:cNvSpPr/>
      </dsp:nvSpPr>
      <dsp:spPr>
        <a:xfrm rot="5400000">
          <a:off x="3874393" y="246842"/>
          <a:ext cx="3668762" cy="3668762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-48584"/>
                <a:lumOff val="36311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-48584"/>
                <a:lumOff val="36311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-48584"/>
                <a:lumOff val="3631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300" b="1" kern="1200" dirty="0" smtClean="0"/>
            <a:t>界定問題</a:t>
          </a:r>
          <a:endParaRPr kumimoji="1" lang="zh-TW" altLang="en-US" sz="3300" b="1" kern="1200" dirty="0"/>
        </a:p>
      </dsp:txBody>
      <dsp:txXfrm rot="-5400000">
        <a:off x="4516426" y="1164033"/>
        <a:ext cx="3026729" cy="183438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8993F6-A62D-47EF-9259-A72753533FAF}">
      <dsp:nvSpPr>
        <dsp:cNvPr id="0" name=""/>
        <dsp:cNvSpPr/>
      </dsp:nvSpPr>
      <dsp:spPr>
        <a:xfrm>
          <a:off x="0" y="360"/>
          <a:ext cx="7112000" cy="767629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000" kern="1200" dirty="0" smtClean="0"/>
            <a:t>詢問真實資料</a:t>
          </a:r>
          <a:endParaRPr lang="zh-TW" sz="4000" b="0" kern="1200" dirty="0"/>
        </a:p>
      </dsp:txBody>
      <dsp:txXfrm>
        <a:off x="37473" y="37833"/>
        <a:ext cx="7037054" cy="69268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3CD599-A649-4411-ACF7-6F8E29867812}">
      <dsp:nvSpPr>
        <dsp:cNvPr id="0" name=""/>
        <dsp:cNvSpPr/>
      </dsp:nvSpPr>
      <dsp:spPr>
        <a:xfrm>
          <a:off x="0" y="271464"/>
          <a:ext cx="8143875" cy="719135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600" kern="1200" dirty="0" smtClean="0"/>
            <a:t>答</a:t>
          </a:r>
          <a:r>
            <a:rPr lang="zh-TW" sz="3600" kern="1200" dirty="0" smtClean="0"/>
            <a:t>案</a:t>
          </a:r>
          <a:r>
            <a:rPr lang="zh-CN" sz="3600" kern="1200" dirty="0" smtClean="0"/>
            <a:t>：</a:t>
          </a:r>
          <a:r>
            <a:rPr lang="zh-TW" sz="3600" kern="1200" dirty="0" smtClean="0"/>
            <a:t>有</a:t>
          </a:r>
          <a:r>
            <a:rPr lang="zh-CN" sz="3600" kern="1200" dirty="0" smtClean="0"/>
            <a:t>／</a:t>
          </a:r>
          <a:r>
            <a:rPr lang="zh-TW" sz="3600" kern="1200" dirty="0" smtClean="0"/>
            <a:t>沒有</a:t>
          </a:r>
          <a:endParaRPr lang="zh-TW" sz="3600" kern="1200" dirty="0"/>
        </a:p>
      </dsp:txBody>
      <dsp:txXfrm>
        <a:off x="35105" y="306569"/>
        <a:ext cx="8073665" cy="64892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8993F6-A62D-47EF-9259-A72753533FAF}">
      <dsp:nvSpPr>
        <dsp:cNvPr id="0" name=""/>
        <dsp:cNvSpPr/>
      </dsp:nvSpPr>
      <dsp:spPr>
        <a:xfrm>
          <a:off x="0" y="195393"/>
          <a:ext cx="7112000" cy="1206506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詢問被訪者意見，期望得到可表示同意或反對程度的答案</a:t>
          </a:r>
          <a:endParaRPr lang="zh-TW" altLang="en-US" sz="2800" b="0" kern="1200" dirty="0"/>
        </a:p>
      </dsp:txBody>
      <dsp:txXfrm>
        <a:off x="58897" y="254290"/>
        <a:ext cx="6994206" cy="108871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08C2FF-5A2A-4525-8B40-E8C937EE81A4}">
      <dsp:nvSpPr>
        <dsp:cNvPr id="0" name=""/>
        <dsp:cNvSpPr/>
      </dsp:nvSpPr>
      <dsp:spPr>
        <a:xfrm>
          <a:off x="0" y="1817"/>
          <a:ext cx="5777905" cy="131856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>
              <a:solidFill>
                <a:schemeClr val="tx1"/>
              </a:solidFill>
            </a:rPr>
            <a:t>1- </a:t>
          </a:r>
          <a:r>
            <a:rPr lang="zh-CN" sz="2800" kern="1200" dirty="0" smtClean="0">
              <a:solidFill>
                <a:schemeClr val="tx1"/>
              </a:solidFill>
            </a:rPr>
            <a:t>強烈反對；</a:t>
          </a:r>
          <a:r>
            <a:rPr lang="en-US" sz="2800" kern="1200" dirty="0" smtClean="0">
              <a:solidFill>
                <a:schemeClr val="tx1"/>
              </a:solidFill>
            </a:rPr>
            <a:t> 2-</a:t>
          </a:r>
          <a:r>
            <a:rPr lang="zh-CN" sz="2800" kern="1200" dirty="0" smtClean="0">
              <a:solidFill>
                <a:schemeClr val="tx1"/>
              </a:solidFill>
            </a:rPr>
            <a:t>反對；</a:t>
          </a:r>
          <a:endParaRPr lang="zh-TW" sz="2800" kern="1200" dirty="0" smtClean="0">
            <a:solidFill>
              <a:schemeClr val="tx1"/>
            </a:solidFill>
          </a:endParaRPr>
        </a:p>
        <a:p>
          <a:pPr lvl="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>
              <a:solidFill>
                <a:schemeClr val="tx1"/>
              </a:solidFill>
            </a:rPr>
            <a:t>3- </a:t>
          </a:r>
          <a:r>
            <a:rPr lang="zh-TW" sz="2800" kern="1200" dirty="0" smtClean="0">
              <a:solidFill>
                <a:schemeClr val="tx1"/>
              </a:solidFill>
            </a:rPr>
            <a:t>中立；</a:t>
          </a:r>
          <a:r>
            <a:rPr lang="en-US" sz="2800" kern="1200" dirty="0" smtClean="0">
              <a:solidFill>
                <a:schemeClr val="tx1"/>
              </a:solidFill>
            </a:rPr>
            <a:t> 4- </a:t>
          </a:r>
          <a:r>
            <a:rPr lang="zh-TW" sz="2800" kern="1200" dirty="0" smtClean="0">
              <a:solidFill>
                <a:schemeClr val="tx1"/>
              </a:solidFill>
            </a:rPr>
            <a:t>贊同；</a:t>
          </a:r>
          <a:r>
            <a:rPr lang="en-US" sz="2800" kern="1200" dirty="0" smtClean="0">
              <a:solidFill>
                <a:schemeClr val="tx1"/>
              </a:solidFill>
            </a:rPr>
            <a:t> 5-</a:t>
          </a:r>
          <a:r>
            <a:rPr lang="zh-TW" altLang="en-US" sz="2800" kern="1200" dirty="0" smtClean="0">
              <a:solidFill>
                <a:schemeClr val="tx1"/>
              </a:solidFill>
            </a:rPr>
            <a:t>十分贊同</a:t>
          </a:r>
          <a:endParaRPr lang="zh-TW" sz="2800" b="1" kern="1200" cap="none" spc="0" dirty="0">
            <a:ln w="1905"/>
            <a:solidFill>
              <a:schemeClr val="tx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64367" y="66184"/>
        <a:ext cx="5649171" cy="118983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08C2FF-5A2A-4525-8B40-E8C937EE81A4}">
      <dsp:nvSpPr>
        <dsp:cNvPr id="0" name=""/>
        <dsp:cNvSpPr/>
      </dsp:nvSpPr>
      <dsp:spPr>
        <a:xfrm>
          <a:off x="0" y="65242"/>
          <a:ext cx="6041572" cy="138224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800" kern="1200" dirty="0" smtClean="0">
              <a:solidFill>
                <a:schemeClr val="tx1"/>
              </a:solidFill>
            </a:rPr>
            <a:t>a) </a:t>
          </a:r>
          <a:r>
            <a:rPr lang="zh-CN" sz="2800" kern="1200" dirty="0" smtClean="0">
              <a:solidFill>
                <a:schemeClr val="tx1"/>
              </a:solidFill>
            </a:rPr>
            <a:t>包裝</a:t>
          </a:r>
          <a:r>
            <a:rPr lang="es-ES" sz="2800" kern="1200" dirty="0" smtClean="0">
              <a:solidFill>
                <a:schemeClr val="tx1"/>
              </a:solidFill>
            </a:rPr>
            <a:t>  b) </a:t>
          </a:r>
          <a:r>
            <a:rPr lang="zh-CN" sz="2800" kern="1200" dirty="0" smtClean="0">
              <a:solidFill>
                <a:schemeClr val="tx1"/>
              </a:solidFill>
            </a:rPr>
            <a:t>標</a:t>
          </a:r>
          <a:r>
            <a:rPr lang="zh-TW" sz="2800" kern="1200" dirty="0" smtClean="0">
              <a:solidFill>
                <a:schemeClr val="tx1"/>
              </a:solidFill>
            </a:rPr>
            <a:t>誌</a:t>
          </a:r>
          <a:r>
            <a:rPr lang="es-ES" sz="2800" kern="1200" dirty="0" smtClean="0">
              <a:solidFill>
                <a:schemeClr val="tx1"/>
              </a:solidFill>
            </a:rPr>
            <a:t>  c) </a:t>
          </a:r>
          <a:r>
            <a:rPr lang="zh-CN" sz="2800" kern="1200" dirty="0" smtClean="0">
              <a:solidFill>
                <a:schemeClr val="tx1"/>
              </a:solidFill>
            </a:rPr>
            <a:t>顏色</a:t>
          </a:r>
          <a:endParaRPr lang="zh-TW" sz="2800" kern="1200" dirty="0" smtClean="0">
            <a:solidFill>
              <a:schemeClr val="tx1"/>
            </a:solidFill>
          </a:endParaRPr>
        </a:p>
        <a:p>
          <a:pPr lvl="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>
              <a:solidFill>
                <a:schemeClr val="tx1"/>
              </a:solidFill>
            </a:rPr>
            <a:t>d) </a:t>
          </a:r>
          <a:r>
            <a:rPr lang="zh-TW" sz="2800" kern="1200" dirty="0" smtClean="0">
              <a:solidFill>
                <a:schemeClr val="tx1"/>
              </a:solidFill>
            </a:rPr>
            <a:t>名稱</a:t>
          </a:r>
          <a:r>
            <a:rPr lang="en-US" sz="2800" kern="1200" dirty="0" smtClean="0">
              <a:solidFill>
                <a:schemeClr val="tx1"/>
              </a:solidFill>
            </a:rPr>
            <a:t>  e) </a:t>
          </a:r>
          <a:r>
            <a:rPr lang="zh-TW" sz="2800" kern="1200" dirty="0" smtClean="0">
              <a:solidFill>
                <a:schemeClr val="tx1"/>
              </a:solidFill>
            </a:rPr>
            <a:t>與產品的聯繫</a:t>
          </a:r>
          <a:endParaRPr lang="zh-TW" sz="2800" b="1" kern="1200" cap="none" spc="0" dirty="0">
            <a:ln w="1905"/>
            <a:solidFill>
              <a:schemeClr val="tx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67476" y="132718"/>
        <a:ext cx="5906620" cy="124729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D7CB4-9EF0-4544-A202-95EEBA5B00BB}">
      <dsp:nvSpPr>
        <dsp:cNvPr id="0" name=""/>
        <dsp:cNvSpPr/>
      </dsp:nvSpPr>
      <dsp:spPr>
        <a:xfrm>
          <a:off x="0" y="660"/>
          <a:ext cx="6318250" cy="108453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>
              <a:solidFill>
                <a:schemeClr val="tx1"/>
              </a:solidFill>
            </a:rPr>
            <a:t>a) </a:t>
          </a:r>
          <a:r>
            <a:rPr lang="zh-TW" sz="2800" kern="1200" dirty="0" smtClean="0">
              <a:solidFill>
                <a:schemeClr val="tx1"/>
              </a:solidFill>
            </a:rPr>
            <a:t>一個星期內</a:t>
          </a:r>
          <a:r>
            <a:rPr lang="en-US" sz="2800" kern="1200" dirty="0" smtClean="0">
              <a:solidFill>
                <a:schemeClr val="tx1"/>
              </a:solidFill>
            </a:rPr>
            <a:t>  b) </a:t>
          </a:r>
          <a:r>
            <a:rPr lang="zh-TW" sz="2800" kern="1200" dirty="0" smtClean="0">
              <a:solidFill>
                <a:schemeClr val="tx1"/>
              </a:solidFill>
            </a:rPr>
            <a:t>兩至四個星期</a:t>
          </a:r>
        </a:p>
        <a:p>
          <a:pPr lvl="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>
              <a:solidFill>
                <a:schemeClr val="tx1"/>
              </a:solidFill>
            </a:rPr>
            <a:t>c) </a:t>
          </a:r>
          <a:r>
            <a:rPr lang="zh-TW" sz="2800" kern="1200" dirty="0" smtClean="0">
              <a:solidFill>
                <a:schemeClr val="tx1"/>
              </a:solidFill>
            </a:rPr>
            <a:t>三個月內</a:t>
          </a:r>
          <a:r>
            <a:rPr lang="en-US" sz="2800" kern="1200" dirty="0" smtClean="0">
              <a:solidFill>
                <a:schemeClr val="tx1"/>
              </a:solidFill>
            </a:rPr>
            <a:t>  d) </a:t>
          </a:r>
          <a:r>
            <a:rPr lang="zh-TW" sz="2800" kern="1200" dirty="0" smtClean="0">
              <a:solidFill>
                <a:schemeClr val="tx1"/>
              </a:solidFill>
            </a:rPr>
            <a:t>三個月以上</a:t>
          </a:r>
          <a:endParaRPr kumimoji="1" lang="zh-TW" altLang="zh-TW" sz="2800" b="1" kern="1200" dirty="0" smtClean="0">
            <a:ln w="1905"/>
            <a:solidFill>
              <a:schemeClr val="tx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+mn-ea"/>
            <a:cs typeface="+mn-cs"/>
          </a:endParaRPr>
        </a:p>
      </dsp:txBody>
      <dsp:txXfrm>
        <a:off x="52943" y="53603"/>
        <a:ext cx="6212364" cy="97864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DACF0-60DE-4288-8F6C-F291664C5AD4}">
      <dsp:nvSpPr>
        <dsp:cNvPr id="0" name=""/>
        <dsp:cNvSpPr/>
      </dsp:nvSpPr>
      <dsp:spPr>
        <a:xfrm>
          <a:off x="1307" y="22948"/>
          <a:ext cx="2788956" cy="16733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b="1" kern="1200" dirty="0" smtClean="0">
              <a:solidFill>
                <a:schemeClr val="tx1"/>
              </a:solidFill>
            </a:rPr>
            <a:t>問題</a:t>
          </a:r>
          <a:endParaRPr lang="zh-TW" sz="4400" b="1" kern="1200" dirty="0">
            <a:solidFill>
              <a:schemeClr val="tx1"/>
            </a:solidFill>
          </a:endParaRPr>
        </a:p>
      </dsp:txBody>
      <dsp:txXfrm>
        <a:off x="50318" y="71959"/>
        <a:ext cx="2690934" cy="1575352"/>
      </dsp:txXfrm>
    </dsp:sp>
    <dsp:sp modelId="{8DE7CF74-BA4D-4D2E-91EA-409322B9680A}">
      <dsp:nvSpPr>
        <dsp:cNvPr id="0" name=""/>
        <dsp:cNvSpPr/>
      </dsp:nvSpPr>
      <dsp:spPr>
        <a:xfrm>
          <a:off x="3069160" y="513805"/>
          <a:ext cx="591258" cy="69166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700" kern="1200"/>
        </a:p>
      </dsp:txBody>
      <dsp:txXfrm>
        <a:off x="3069160" y="652137"/>
        <a:ext cx="413881" cy="414997"/>
      </dsp:txXfrm>
    </dsp:sp>
    <dsp:sp modelId="{514E931A-2C67-41D8-9BCF-6E3269E56D19}">
      <dsp:nvSpPr>
        <dsp:cNvPr id="0" name=""/>
        <dsp:cNvSpPr/>
      </dsp:nvSpPr>
      <dsp:spPr>
        <a:xfrm>
          <a:off x="3905847" y="22948"/>
          <a:ext cx="2788956" cy="16733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7200000"/>
                <a:satOff val="-29122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7200000"/>
                <a:satOff val="-29122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7200000"/>
                <a:satOff val="-29122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300" kern="1200" dirty="0" smtClean="0"/>
            <a:t>與市場營</a:t>
          </a:r>
          <a:r>
            <a:rPr lang="zh-TW" sz="3300" kern="1200" dirty="0" smtClean="0"/>
            <a:t>銷</a:t>
          </a:r>
          <a:r>
            <a:rPr lang="zh-CN" sz="3300" kern="1200" dirty="0" smtClean="0"/>
            <a:t>目標對</a:t>
          </a:r>
          <a:r>
            <a:rPr lang="zh-TW" sz="3300" kern="1200" dirty="0" smtClean="0"/>
            <a:t>比</a:t>
          </a:r>
          <a:endParaRPr lang="zh-TW" sz="3300" kern="1200" dirty="0"/>
        </a:p>
      </dsp:txBody>
      <dsp:txXfrm>
        <a:off x="3954858" y="71959"/>
        <a:ext cx="2690934" cy="157535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2C57A6-C5BE-4CEB-A7E6-DDD2A25C1C11}">
      <dsp:nvSpPr>
        <dsp:cNvPr id="0" name=""/>
        <dsp:cNvSpPr/>
      </dsp:nvSpPr>
      <dsp:spPr>
        <a:xfrm>
          <a:off x="2673615" y="1495867"/>
          <a:ext cx="2214032" cy="2214032"/>
        </a:xfrm>
        <a:prstGeom prst="ellipse">
          <a:avLst/>
        </a:prstGeom>
        <a:solidFill>
          <a:srgbClr val="FFCC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600" kern="1200" dirty="0" smtClean="0">
              <a:solidFill>
                <a:schemeClr val="tx1"/>
              </a:solidFill>
            </a:rPr>
            <a:t>樣</a:t>
          </a:r>
          <a:r>
            <a:rPr lang="zh-TW" altLang="en-US" sz="3600" kern="1200" dirty="0" smtClean="0">
              <a:solidFill>
                <a:schemeClr val="tx1"/>
              </a:solidFill>
            </a:rPr>
            <a:t>本</a:t>
          </a:r>
          <a:endParaRPr kumimoji="1" lang="en-US" sz="3600" b="1" kern="1200" dirty="0">
            <a:solidFill>
              <a:schemeClr val="tx1"/>
            </a:solidFill>
          </a:endParaRPr>
        </a:p>
      </dsp:txBody>
      <dsp:txXfrm>
        <a:off x="2997852" y="1820104"/>
        <a:ext cx="1565558" cy="1565558"/>
      </dsp:txXfrm>
    </dsp:sp>
    <dsp:sp modelId="{8A27E40A-7274-4BB8-B97E-19C8EBBC868D}">
      <dsp:nvSpPr>
        <dsp:cNvPr id="0" name=""/>
        <dsp:cNvSpPr/>
      </dsp:nvSpPr>
      <dsp:spPr>
        <a:xfrm rot="12900000">
          <a:off x="1097208" y="1058204"/>
          <a:ext cx="1855946" cy="63099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B986673-F34E-4AD9-84CD-74F1ABAF9165}">
      <dsp:nvSpPr>
        <dsp:cNvPr id="0" name=""/>
        <dsp:cNvSpPr/>
      </dsp:nvSpPr>
      <dsp:spPr>
        <a:xfrm>
          <a:off x="213365" y="108"/>
          <a:ext cx="2103330" cy="1682664"/>
        </a:xfrm>
        <a:prstGeom prst="roundRect">
          <a:avLst>
            <a:gd name="adj" fmla="val 10000"/>
          </a:avLst>
        </a:prstGeom>
        <a:solidFill>
          <a:srgbClr val="FF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600" b="1" kern="1200" dirty="0" smtClean="0"/>
            <a:t>抽樣數目</a:t>
          </a:r>
          <a:endParaRPr kumimoji="1" lang="en-US" sz="3600" b="1" kern="1200" dirty="0"/>
        </a:p>
      </dsp:txBody>
      <dsp:txXfrm>
        <a:off x="262649" y="49392"/>
        <a:ext cx="2004762" cy="1584096"/>
      </dsp:txXfrm>
    </dsp:sp>
    <dsp:sp modelId="{E5DA4C75-3EEC-434F-B5EF-84B733CC861F}">
      <dsp:nvSpPr>
        <dsp:cNvPr id="0" name=""/>
        <dsp:cNvSpPr/>
      </dsp:nvSpPr>
      <dsp:spPr>
        <a:xfrm rot="19500000">
          <a:off x="4608107" y="1058204"/>
          <a:ext cx="1855946" cy="63099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7200000"/>
                <a:satOff val="-29122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7200000"/>
                <a:satOff val="-29122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7200000"/>
                <a:satOff val="-29122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2023296-5E85-4FC8-A1CC-9BF66FBA2568}">
      <dsp:nvSpPr>
        <dsp:cNvPr id="0" name=""/>
        <dsp:cNvSpPr/>
      </dsp:nvSpPr>
      <dsp:spPr>
        <a:xfrm>
          <a:off x="5244566" y="108"/>
          <a:ext cx="2103330" cy="16826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7200000"/>
                <a:satOff val="-29122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7200000"/>
                <a:satOff val="-29122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7200000"/>
                <a:satOff val="-29122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600" kern="1200" dirty="0" smtClean="0"/>
            <a:t>選</a:t>
          </a:r>
          <a:r>
            <a:rPr lang="zh-TW" altLang="en-US" sz="3600" kern="1200" dirty="0" smtClean="0"/>
            <a:t>擇</a:t>
          </a:r>
          <a:r>
            <a:rPr lang="zh-CN" sz="3600" kern="1200" dirty="0" smtClean="0"/>
            <a:t>抽樣技巧</a:t>
          </a:r>
          <a:endParaRPr kumimoji="1" lang="en-US" sz="3300" b="1" kern="1200" dirty="0"/>
        </a:p>
      </dsp:txBody>
      <dsp:txXfrm>
        <a:off x="5293850" y="49392"/>
        <a:ext cx="2004762" cy="158409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47199A-34DC-41D1-ADB8-84F48CCB6524}">
      <dsp:nvSpPr>
        <dsp:cNvPr id="0" name=""/>
        <dsp:cNvSpPr/>
      </dsp:nvSpPr>
      <dsp:spPr>
        <a:xfrm>
          <a:off x="0" y="309669"/>
          <a:ext cx="5972208" cy="253366"/>
        </a:xfrm>
        <a:prstGeom prst="notchedRightArrow">
          <a:avLst/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5D2C43-40BE-4186-8B96-16A10F72D9C9}">
      <dsp:nvSpPr>
        <dsp:cNvPr id="0" name=""/>
        <dsp:cNvSpPr/>
      </dsp:nvSpPr>
      <dsp:spPr>
        <a:xfrm>
          <a:off x="0" y="0"/>
          <a:ext cx="5374987" cy="2533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 smtClean="0">
              <a:solidFill>
                <a:schemeClr val="tx1"/>
              </a:solidFill>
            </a:rPr>
            <a:t>不過，「樣本」是甚麼？</a:t>
          </a:r>
          <a:endParaRPr kumimoji="1" lang="zh-TW" altLang="en-US" sz="2800" b="1" kern="1200" cap="none" spc="50" dirty="0">
            <a:ln w="11430"/>
            <a:solidFill>
              <a:schemeClr val="tx1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0" y="0"/>
        <a:ext cx="5374987" cy="253366"/>
      </dsp:txXfrm>
    </dsp:sp>
    <dsp:sp modelId="{021CD25D-9F59-41EB-B681-4BFF5B3061F6}">
      <dsp:nvSpPr>
        <dsp:cNvPr id="0" name=""/>
        <dsp:cNvSpPr/>
      </dsp:nvSpPr>
      <dsp:spPr>
        <a:xfrm>
          <a:off x="2655822" y="285037"/>
          <a:ext cx="63341" cy="633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AA4D2B-4129-4959-AA5A-3F8870E3E365}">
      <dsp:nvSpPr>
        <dsp:cNvPr id="0" name=""/>
        <dsp:cNvSpPr/>
      </dsp:nvSpPr>
      <dsp:spPr>
        <a:xfrm>
          <a:off x="521460" y="448873"/>
          <a:ext cx="2542402" cy="1104851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accent4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800" kern="1200" dirty="0" smtClean="0"/>
            <a:t>簡單隨機</a:t>
          </a:r>
          <a:endParaRPr lang="en-US" altLang="zh-CN" sz="2800" kern="1200" dirty="0" smtClean="0"/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800" kern="1200" dirty="0" smtClean="0"/>
            <a:t>抽樣</a:t>
          </a:r>
          <a:endParaRPr lang="zh-TW" sz="2800" b="0" kern="1200" dirty="0"/>
        </a:p>
      </dsp:txBody>
      <dsp:txXfrm>
        <a:off x="893786" y="610675"/>
        <a:ext cx="1797750" cy="781247"/>
      </dsp:txXfrm>
    </dsp:sp>
    <dsp:sp modelId="{A00EBBC4-0832-4D03-B447-2BAD4C0D14CA}">
      <dsp:nvSpPr>
        <dsp:cNvPr id="0" name=""/>
        <dsp:cNvSpPr/>
      </dsp:nvSpPr>
      <dsp:spPr>
        <a:xfrm>
          <a:off x="6102217" y="448926"/>
          <a:ext cx="2719747" cy="1122203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3600000"/>
                <a:satOff val="-14561"/>
                <a:lumOff val="-16274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3600000"/>
                <a:satOff val="-14561"/>
                <a:lumOff val="-16274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3600000"/>
                <a:satOff val="-14561"/>
                <a:lumOff val="-1627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accent4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800" kern="1200" dirty="0" smtClean="0"/>
            <a:t>分層隨機</a:t>
          </a:r>
          <a:endParaRPr lang="en-US" altLang="zh-CN" sz="2800" kern="1200" dirty="0" smtClean="0"/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800" kern="1200" dirty="0" smtClean="0"/>
            <a:t>抽樣</a:t>
          </a:r>
          <a:endParaRPr lang="zh-TW" sz="2800" b="0" kern="1200" dirty="0"/>
        </a:p>
      </dsp:txBody>
      <dsp:txXfrm>
        <a:off x="6500515" y="613269"/>
        <a:ext cx="1923151" cy="793517"/>
      </dsp:txXfrm>
    </dsp:sp>
    <dsp:sp modelId="{9CCF0C62-4D47-4F98-B32D-0FF99B18D47F}">
      <dsp:nvSpPr>
        <dsp:cNvPr id="0" name=""/>
        <dsp:cNvSpPr/>
      </dsp:nvSpPr>
      <dsp:spPr>
        <a:xfrm>
          <a:off x="3221830" y="448876"/>
          <a:ext cx="2719747" cy="1122203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7200000"/>
                <a:satOff val="-29122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7200000"/>
                <a:satOff val="-29122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7200000"/>
                <a:satOff val="-29122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rgbClr val="00206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 dirty="0" smtClean="0"/>
            <a:t>便</a:t>
          </a:r>
          <a:r>
            <a:rPr lang="zh-TW" altLang="en-US" sz="2800" kern="1200" dirty="0" smtClean="0"/>
            <a:t>利</a:t>
          </a:r>
          <a:r>
            <a:rPr lang="zh-CN" sz="2800" kern="1200" dirty="0" smtClean="0"/>
            <a:t>抽樣</a:t>
          </a:r>
          <a:endParaRPr kumimoji="1" lang="en-US" sz="2800" b="0" kern="1200" dirty="0"/>
        </a:p>
      </dsp:txBody>
      <dsp:txXfrm>
        <a:off x="3620128" y="613219"/>
        <a:ext cx="1923151" cy="7935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488A2C-E6F7-4624-9AB8-C73C493097F6}">
      <dsp:nvSpPr>
        <dsp:cNvPr id="0" name=""/>
        <dsp:cNvSpPr/>
      </dsp:nvSpPr>
      <dsp:spPr>
        <a:xfrm>
          <a:off x="3291839" y="439"/>
          <a:ext cx="4937760" cy="171483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t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4400" kern="1200" dirty="0" smtClean="0"/>
            <a:t>市場研究目標</a:t>
          </a:r>
          <a:endParaRPr lang="zh-TW" altLang="en-US" sz="4400" kern="1200" dirty="0"/>
        </a:p>
      </dsp:txBody>
      <dsp:txXfrm>
        <a:off x="3291839" y="214794"/>
        <a:ext cx="4294697" cy="1286127"/>
      </dsp:txXfrm>
    </dsp:sp>
    <dsp:sp modelId="{11CB3C31-5520-4022-A720-6D33F02087EB}">
      <dsp:nvSpPr>
        <dsp:cNvPr id="0" name=""/>
        <dsp:cNvSpPr/>
      </dsp:nvSpPr>
      <dsp:spPr>
        <a:xfrm>
          <a:off x="0" y="439"/>
          <a:ext cx="3291840" cy="171483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6500" kern="1200" dirty="0" smtClean="0">
              <a:latin typeface="Arial"/>
              <a:cs typeface="Arial"/>
              <a:sym typeface="Wingdings" panose="05000000000000000000" pitchFamily="2" charset="2"/>
            </a:rPr>
            <a:t></a:t>
          </a:r>
          <a:endParaRPr lang="zh-TW" sz="6500" kern="1200" dirty="0"/>
        </a:p>
      </dsp:txBody>
      <dsp:txXfrm>
        <a:off x="83711" y="84150"/>
        <a:ext cx="3124418" cy="1547414"/>
      </dsp:txXfrm>
    </dsp:sp>
    <dsp:sp modelId="{D43A6BE2-CF91-434A-9267-9E7BE4995D15}">
      <dsp:nvSpPr>
        <dsp:cNvPr id="0" name=""/>
        <dsp:cNvSpPr/>
      </dsp:nvSpPr>
      <dsp:spPr>
        <a:xfrm>
          <a:off x="3291839" y="1886760"/>
          <a:ext cx="4937760" cy="171483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t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4400" kern="1200" dirty="0" smtClean="0"/>
            <a:t>非</a:t>
          </a:r>
          <a:r>
            <a:rPr lang="zh-TW" altLang="en-US" sz="4400" kern="1200" dirty="0" smtClean="0"/>
            <a:t>市場研究</a:t>
          </a:r>
          <a:r>
            <a:rPr lang="zh-TW" sz="4400" kern="1200" dirty="0" smtClean="0"/>
            <a:t>目標</a:t>
          </a:r>
          <a:endParaRPr lang="zh-TW" altLang="en-US" sz="4400" kern="1200" dirty="0"/>
        </a:p>
      </dsp:txBody>
      <dsp:txXfrm>
        <a:off x="3291839" y="2101115"/>
        <a:ext cx="4294697" cy="1286127"/>
      </dsp:txXfrm>
    </dsp:sp>
    <dsp:sp modelId="{D45525A6-8CF8-4D53-B051-29A1F16BD1C8}">
      <dsp:nvSpPr>
        <dsp:cNvPr id="0" name=""/>
        <dsp:cNvSpPr/>
      </dsp:nvSpPr>
      <dsp:spPr>
        <a:xfrm>
          <a:off x="0" y="1886760"/>
          <a:ext cx="3291840" cy="171483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l-GR" sz="6500" kern="1200" dirty="0" smtClean="0">
              <a:latin typeface="Arial"/>
              <a:cs typeface="Arial"/>
            </a:rPr>
            <a:t>Χ</a:t>
          </a:r>
          <a:endParaRPr kumimoji="1" lang="en-US" sz="6500" kern="1200" dirty="0"/>
        </a:p>
      </dsp:txBody>
      <dsp:txXfrm>
        <a:off x="83711" y="1970471"/>
        <a:ext cx="3124418" cy="1547414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7F944-81E0-46CE-BDD8-45E5C6A1772C}">
      <dsp:nvSpPr>
        <dsp:cNvPr id="0" name=""/>
        <dsp:cNvSpPr/>
      </dsp:nvSpPr>
      <dsp:spPr>
        <a:xfrm>
          <a:off x="3446574" y="1462353"/>
          <a:ext cx="2297984" cy="2297984"/>
        </a:xfrm>
        <a:prstGeom prst="gear9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1" lang="zh-TW" altLang="en-US" sz="2800" b="0" kern="1200" dirty="0" smtClean="0"/>
            <a:t>抽樣</a:t>
          </a:r>
          <a:endParaRPr kumimoji="1" lang="en-US" altLang="zh-TW" sz="2800" b="0" kern="1200" dirty="0" smtClean="0"/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1" lang="zh-TW" altLang="en-US" sz="2800" b="0" kern="1200" dirty="0" smtClean="0"/>
            <a:t>技巧</a:t>
          </a:r>
          <a:endParaRPr kumimoji="1" lang="zh-TW" sz="2800" b="0" kern="1200" dirty="0"/>
        </a:p>
      </dsp:txBody>
      <dsp:txXfrm>
        <a:off x="3908571" y="2000645"/>
        <a:ext cx="1373990" cy="1181211"/>
      </dsp:txXfrm>
    </dsp:sp>
    <dsp:sp modelId="{DCEA6CF5-9172-421C-8661-C9E9D599DFBC}">
      <dsp:nvSpPr>
        <dsp:cNvPr id="0" name=""/>
        <dsp:cNvSpPr/>
      </dsp:nvSpPr>
      <dsp:spPr>
        <a:xfrm>
          <a:off x="1812640" y="702832"/>
          <a:ext cx="2085116" cy="1916903"/>
        </a:xfrm>
        <a:prstGeom prst="gear6">
          <a:avLst/>
        </a:prstGeom>
        <a:gradFill rotWithShape="0">
          <a:gsLst>
            <a:gs pos="0">
              <a:schemeClr val="accent5">
                <a:hueOff val="7200000"/>
                <a:satOff val="-29122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7200000"/>
                <a:satOff val="-29122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7200000"/>
                <a:satOff val="-29122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altLang="en-US" sz="2800" kern="1200" dirty="0" smtClean="0"/>
            <a:t>樣本數目</a:t>
          </a:r>
          <a:endParaRPr kumimoji="1" lang="zh-TW" altLang="en-US" sz="2800" kern="1200" dirty="0"/>
        </a:p>
      </dsp:txBody>
      <dsp:txXfrm>
        <a:off x="2319678" y="1188335"/>
        <a:ext cx="1071040" cy="945897"/>
      </dsp:txXfrm>
    </dsp:sp>
    <dsp:sp modelId="{1E66CF22-43F8-4EE5-8D1B-2DF89458D950}">
      <dsp:nvSpPr>
        <dsp:cNvPr id="0" name=""/>
        <dsp:cNvSpPr/>
      </dsp:nvSpPr>
      <dsp:spPr>
        <a:xfrm>
          <a:off x="3552103" y="1071288"/>
          <a:ext cx="2826521" cy="2826521"/>
        </a:xfrm>
        <a:prstGeom prst="circularArrow">
          <a:avLst>
            <a:gd name="adj1" fmla="val 4878"/>
            <a:gd name="adj2" fmla="val 312630"/>
            <a:gd name="adj3" fmla="val 3142066"/>
            <a:gd name="adj4" fmla="val 15222124"/>
            <a:gd name="adj5" fmla="val 5691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A5E8DDD-FD18-49CB-8AEE-387DA91C9E4E}">
      <dsp:nvSpPr>
        <dsp:cNvPr id="0" name=""/>
        <dsp:cNvSpPr/>
      </dsp:nvSpPr>
      <dsp:spPr>
        <a:xfrm>
          <a:off x="1452584" y="452536"/>
          <a:ext cx="2137125" cy="2137125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5">
                <a:hueOff val="7200000"/>
                <a:satOff val="-29122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7200000"/>
                <a:satOff val="-29122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7200000"/>
                <a:satOff val="-29122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C6730F-72AB-43EA-926A-FBBEC5FDAB72}">
      <dsp:nvSpPr>
        <dsp:cNvPr id="0" name=""/>
        <dsp:cNvSpPr/>
      </dsp:nvSpPr>
      <dsp:spPr>
        <a:xfrm>
          <a:off x="2303927" y="134637"/>
          <a:ext cx="4536144" cy="2785593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kern="1200" dirty="0" smtClean="0">
              <a:solidFill>
                <a:schemeClr val="bg1"/>
              </a:solidFill>
            </a:rPr>
            <a:t>以</a:t>
          </a:r>
          <a:r>
            <a:rPr lang="zh-CN" sz="2800" kern="1200" dirty="0" smtClean="0">
              <a:solidFill>
                <a:schemeClr val="bg1"/>
              </a:solidFill>
            </a:rPr>
            <a:t>學習目的而言</a:t>
          </a:r>
          <a:endParaRPr lang="zh-TW" sz="2800" b="1" kern="1200" cap="none" spc="0" dirty="0">
            <a:ln w="1905"/>
            <a:solidFill>
              <a:schemeClr val="bg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2908747" y="622115"/>
        <a:ext cx="3326505" cy="1253517"/>
      </dsp:txXfrm>
    </dsp:sp>
    <dsp:sp modelId="{95A1EFED-0B54-48A6-B3F3-09A48E2EF8E3}">
      <dsp:nvSpPr>
        <dsp:cNvPr id="0" name=""/>
        <dsp:cNvSpPr/>
      </dsp:nvSpPr>
      <dsp:spPr>
        <a:xfrm>
          <a:off x="4379287" y="1875633"/>
          <a:ext cx="4536144" cy="2785593"/>
        </a:xfrm>
        <a:prstGeom prst="ellipse">
          <a:avLst/>
        </a:prstGeom>
        <a:solidFill>
          <a:srgbClr val="FF33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 dirty="0" smtClean="0">
              <a:solidFill>
                <a:schemeClr val="bg1"/>
              </a:solidFill>
            </a:rPr>
            <a:t>便</a:t>
          </a:r>
          <a:r>
            <a:rPr lang="zh-TW" altLang="en-US" sz="2800" kern="1200" dirty="0" smtClean="0">
              <a:solidFill>
                <a:schemeClr val="bg1"/>
              </a:solidFill>
            </a:rPr>
            <a:t>利</a:t>
          </a:r>
          <a:r>
            <a:rPr lang="zh-CN" sz="2800" kern="1200" dirty="0" smtClean="0">
              <a:solidFill>
                <a:schemeClr val="bg1"/>
              </a:solidFill>
            </a:rPr>
            <a:t>抽樣法（例如</a:t>
          </a:r>
          <a:r>
            <a:rPr lang="zh-TW" sz="2800" kern="1200" dirty="0" smtClean="0">
              <a:solidFill>
                <a:schemeClr val="bg1"/>
              </a:solidFill>
            </a:rPr>
            <a:t>向</a:t>
          </a:r>
          <a:r>
            <a:rPr lang="zh-CN" sz="2800" kern="1200" dirty="0" smtClean="0">
              <a:solidFill>
                <a:schemeClr val="bg1"/>
              </a:solidFill>
            </a:rPr>
            <a:t>同學</a:t>
          </a:r>
          <a:r>
            <a:rPr lang="zh-TW" sz="2800" kern="1200" dirty="0" smtClean="0">
              <a:solidFill>
                <a:schemeClr val="bg1"/>
              </a:solidFill>
            </a:rPr>
            <a:t>發問</a:t>
          </a:r>
          <a:r>
            <a:rPr lang="zh-CN" sz="2800" kern="1200" dirty="0" smtClean="0">
              <a:solidFill>
                <a:schemeClr val="bg1"/>
              </a:solidFill>
            </a:rPr>
            <a:t>）</a:t>
          </a:r>
          <a:endParaRPr lang="zh-TW" sz="2800" b="1" kern="1200" cap="none" spc="0" dirty="0">
            <a:ln w="1905"/>
            <a:solidFill>
              <a:schemeClr val="bg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5766592" y="2595244"/>
        <a:ext cx="2721686" cy="1532076"/>
      </dsp:txXfrm>
    </dsp:sp>
    <dsp:sp modelId="{DDC4B6ED-A589-4A0E-8B01-58E853B6E887}">
      <dsp:nvSpPr>
        <dsp:cNvPr id="0" name=""/>
        <dsp:cNvSpPr/>
      </dsp:nvSpPr>
      <dsp:spPr>
        <a:xfrm>
          <a:off x="319071" y="1875633"/>
          <a:ext cx="4536144" cy="2785593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100</a:t>
          </a:r>
          <a:r>
            <a:rPr lang="zh-CN" sz="28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個樣本（每組五名學生）</a:t>
          </a:r>
          <a:endParaRPr lang="zh-TW" sz="2800" b="1" kern="1200" cap="none" spc="0" dirty="0">
            <a:ln w="1905"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46225" y="2595244"/>
        <a:ext cx="2721686" cy="1532076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77B1A2-5CF5-4CCC-92C8-6B4C0CDF7B24}">
      <dsp:nvSpPr>
        <dsp:cNvPr id="0" name=""/>
        <dsp:cNvSpPr/>
      </dsp:nvSpPr>
      <dsp:spPr>
        <a:xfrm>
          <a:off x="0" y="85724"/>
          <a:ext cx="8029595" cy="1400160"/>
        </a:xfrm>
        <a:prstGeom prst="roundRect">
          <a:avLst/>
        </a:prstGeom>
        <a:solidFill>
          <a:schemeClr val="accent6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1. </a:t>
          </a:r>
          <a:r>
            <a:rPr lang="zh-TW" sz="2300" kern="1200" dirty="0" smtClean="0"/>
            <a:t>受訪者傾向贊同還是反對『「產品名稱」是影響他們決定是否購買產品的因素』這個說法？</a:t>
          </a:r>
          <a:endParaRPr kumimoji="1" lang="en-US" sz="2300" b="1" kern="1200" dirty="0" smtClean="0">
            <a:solidFill>
              <a:schemeClr val="bg1"/>
            </a:solidFill>
          </a:endParaRPr>
        </a:p>
      </dsp:txBody>
      <dsp:txXfrm>
        <a:off x="68350" y="154074"/>
        <a:ext cx="7892895" cy="1263460"/>
      </dsp:txXfrm>
    </dsp:sp>
    <dsp:sp modelId="{E6E1337B-0BDB-4997-9253-F4803FCD971D}">
      <dsp:nvSpPr>
        <dsp:cNvPr id="0" name=""/>
        <dsp:cNvSpPr/>
      </dsp:nvSpPr>
      <dsp:spPr>
        <a:xfrm>
          <a:off x="0" y="1552125"/>
          <a:ext cx="8029595" cy="1400160"/>
        </a:xfrm>
        <a:prstGeom prst="round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2. </a:t>
          </a:r>
          <a:r>
            <a:rPr lang="zh-TW" sz="2300" kern="1200" dirty="0" smtClean="0"/>
            <a:t>你會否把產品名稱視</a:t>
          </a:r>
          <a:r>
            <a:rPr lang="zh-CN" sz="2300" kern="1200" dirty="0" smtClean="0"/>
            <a:t>為考</a:t>
          </a:r>
          <a:r>
            <a:rPr lang="zh-TW" sz="2300" kern="1200" dirty="0" smtClean="0"/>
            <a:t>慮</a:t>
          </a:r>
          <a:r>
            <a:rPr lang="zh-CN" sz="2300" kern="1200" dirty="0" smtClean="0"/>
            <a:t>因素？</a:t>
          </a:r>
          <a:endParaRPr kumimoji="1" lang="en-US" sz="2300" kern="1200" dirty="0" smtClean="0"/>
        </a:p>
      </dsp:txBody>
      <dsp:txXfrm>
        <a:off x="68350" y="1620475"/>
        <a:ext cx="7892895" cy="1263460"/>
      </dsp:txXfrm>
    </dsp:sp>
    <dsp:sp modelId="{375E84A7-4486-4A4B-A9B4-971B7A3FAA74}">
      <dsp:nvSpPr>
        <dsp:cNvPr id="0" name=""/>
        <dsp:cNvSpPr/>
      </dsp:nvSpPr>
      <dsp:spPr>
        <a:xfrm>
          <a:off x="0" y="2943263"/>
          <a:ext cx="8029595" cy="140016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>
              <a:solidFill>
                <a:schemeClr val="tx1"/>
              </a:solidFill>
            </a:rPr>
            <a:t>提示：</a:t>
          </a:r>
          <a:r>
            <a:rPr lang="en-US" sz="2300" kern="1200" dirty="0" smtClean="0">
              <a:solidFill>
                <a:schemeClr val="tx1"/>
              </a:solidFill>
            </a:rPr>
            <a:t>7% (1</a:t>
          </a:r>
          <a:r>
            <a:rPr lang="zh-CN" sz="2300" kern="1200" dirty="0" smtClean="0">
              <a:solidFill>
                <a:schemeClr val="tx1"/>
              </a:solidFill>
            </a:rPr>
            <a:t>－強烈反對</a:t>
          </a:r>
          <a:r>
            <a:rPr lang="en-US" sz="2300" kern="1200" dirty="0" smtClean="0">
              <a:solidFill>
                <a:schemeClr val="tx1"/>
              </a:solidFill>
            </a:rPr>
            <a:t>) + 13% (2</a:t>
          </a:r>
          <a:r>
            <a:rPr lang="zh-CN" sz="2300" kern="1200" dirty="0" smtClean="0">
              <a:solidFill>
                <a:schemeClr val="tx1"/>
              </a:solidFill>
            </a:rPr>
            <a:t>－反對</a:t>
          </a:r>
          <a:r>
            <a:rPr lang="en-US" sz="2300" kern="1200" dirty="0" smtClean="0">
              <a:solidFill>
                <a:schemeClr val="tx1"/>
              </a:solidFill>
            </a:rPr>
            <a:t>) = 20%</a:t>
          </a:r>
          <a:endParaRPr lang="zh-TW" sz="2300" kern="1200" dirty="0" smtClean="0">
            <a:solidFill>
              <a:schemeClr val="tx1"/>
            </a:solidFill>
          </a:endParaRP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tx1"/>
              </a:solidFill>
            </a:rPr>
            <a:t>27% (4</a:t>
          </a:r>
          <a:r>
            <a:rPr lang="zh-CN" sz="2300" kern="1200" dirty="0" smtClean="0">
              <a:solidFill>
                <a:schemeClr val="tx1"/>
              </a:solidFill>
            </a:rPr>
            <a:t>－贊同</a:t>
          </a:r>
          <a:r>
            <a:rPr lang="en-US" sz="2300" kern="1200" dirty="0" smtClean="0">
              <a:solidFill>
                <a:schemeClr val="tx1"/>
              </a:solidFill>
            </a:rPr>
            <a:t>) + 33% (5</a:t>
          </a:r>
          <a:r>
            <a:rPr lang="zh-CN" sz="2300" kern="1200" dirty="0" smtClean="0">
              <a:solidFill>
                <a:schemeClr val="tx1"/>
              </a:solidFill>
            </a:rPr>
            <a:t>－</a:t>
          </a:r>
          <a:r>
            <a:rPr lang="zh-CN" altLang="en-US" sz="2300" kern="1200" dirty="0" smtClean="0">
              <a:solidFill>
                <a:schemeClr val="tx1"/>
              </a:solidFill>
            </a:rPr>
            <a:t>十分贊同</a:t>
          </a:r>
          <a:r>
            <a:rPr lang="en-US" sz="2300" kern="1200" dirty="0" smtClean="0">
              <a:solidFill>
                <a:schemeClr val="tx1"/>
              </a:solidFill>
            </a:rPr>
            <a:t>) = 60%</a:t>
          </a:r>
          <a:endParaRPr kumimoji="1" lang="en-US" sz="2300" kern="1200" dirty="0" smtClean="0">
            <a:solidFill>
              <a:schemeClr val="tx1"/>
            </a:solidFill>
          </a:endParaRPr>
        </a:p>
      </dsp:txBody>
      <dsp:txXfrm>
        <a:off x="68350" y="3011613"/>
        <a:ext cx="7892895" cy="126346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78B068-C12E-4A42-BA6E-FDA8649A8AF6}">
      <dsp:nvSpPr>
        <dsp:cNvPr id="0" name=""/>
        <dsp:cNvSpPr/>
      </dsp:nvSpPr>
      <dsp:spPr>
        <a:xfrm>
          <a:off x="36630" y="2"/>
          <a:ext cx="8729425" cy="1221744"/>
        </a:xfrm>
        <a:prstGeom prst="roundRect">
          <a:avLst/>
        </a:prstGeom>
        <a:solidFill>
          <a:schemeClr val="accent6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1. </a:t>
          </a:r>
          <a:r>
            <a:rPr lang="zh-TW" sz="2600" kern="1200" dirty="0" smtClean="0"/>
            <a:t>受訪者傾向贊同還是反對『「產品名稱」是影響他們決定是否購買產品的因素』這個說法？</a:t>
          </a:r>
          <a:endParaRPr lang="zh-TW" sz="2600" b="0" kern="1200" dirty="0"/>
        </a:p>
      </dsp:txBody>
      <dsp:txXfrm>
        <a:off x="96271" y="59643"/>
        <a:ext cx="8610143" cy="1102462"/>
      </dsp:txXfrm>
    </dsp:sp>
    <dsp:sp modelId="{014B950B-3DB8-4B86-8553-835B6A65DFCE}">
      <dsp:nvSpPr>
        <dsp:cNvPr id="0" name=""/>
        <dsp:cNvSpPr/>
      </dsp:nvSpPr>
      <dsp:spPr>
        <a:xfrm>
          <a:off x="0" y="1228874"/>
          <a:ext cx="8802687" cy="1221744"/>
        </a:xfrm>
        <a:prstGeom prst="round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i="1" kern="1200" dirty="0" smtClean="0"/>
            <a:t>答案：較多受訪者</a:t>
          </a:r>
          <a:r>
            <a:rPr lang="en-US" sz="2800" i="1" kern="1200" dirty="0" smtClean="0"/>
            <a:t>(60%)</a:t>
          </a:r>
          <a:r>
            <a:rPr lang="zh-TW" sz="2800" i="1" kern="1200" dirty="0" smtClean="0"/>
            <a:t>傾向贊同</a:t>
          </a:r>
          <a:r>
            <a:rPr lang="zh-CN" sz="2800" i="1" kern="1200" dirty="0" smtClean="0"/>
            <a:t>或</a:t>
          </a:r>
          <a:r>
            <a:rPr lang="zh-CN" altLang="en-US" sz="2800" i="1" kern="1200" dirty="0" smtClean="0"/>
            <a:t>十分贊同</a:t>
          </a:r>
          <a:r>
            <a:rPr lang="zh-TW" sz="2800" i="1" kern="1200" dirty="0" smtClean="0"/>
            <a:t>這個說法。</a:t>
          </a:r>
          <a:endParaRPr lang="zh-TW" sz="2800" b="0" kern="1200" dirty="0"/>
        </a:p>
      </dsp:txBody>
      <dsp:txXfrm>
        <a:off x="59641" y="1288515"/>
        <a:ext cx="8683405" cy="1102462"/>
      </dsp:txXfrm>
    </dsp:sp>
    <dsp:sp modelId="{6C90D33A-BC95-4C27-BA3E-F31ECA2716AB}">
      <dsp:nvSpPr>
        <dsp:cNvPr id="0" name=""/>
        <dsp:cNvSpPr/>
      </dsp:nvSpPr>
      <dsp:spPr>
        <a:xfrm>
          <a:off x="1588285" y="2457745"/>
          <a:ext cx="5626116" cy="747292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</a:rPr>
            <a:t>2. </a:t>
          </a:r>
          <a:r>
            <a:rPr lang="zh-TW" sz="2400" kern="1200" dirty="0" smtClean="0">
              <a:solidFill>
                <a:schemeClr val="tx1"/>
              </a:solidFill>
            </a:rPr>
            <a:t>你會否把產品名稱視為考慮因素？</a:t>
          </a:r>
          <a:endParaRPr lang="zh-TW" sz="2400" b="0" kern="1200" dirty="0">
            <a:solidFill>
              <a:schemeClr val="tx1"/>
            </a:solidFill>
          </a:endParaRPr>
        </a:p>
      </dsp:txBody>
      <dsp:txXfrm>
        <a:off x="1624765" y="2494225"/>
        <a:ext cx="5553156" cy="674332"/>
      </dsp:txXfrm>
    </dsp:sp>
    <dsp:sp modelId="{D85F0E6F-194C-48EA-85A4-96F4414198B2}">
      <dsp:nvSpPr>
        <dsp:cNvPr id="0" name=""/>
        <dsp:cNvSpPr/>
      </dsp:nvSpPr>
      <dsp:spPr>
        <a:xfrm>
          <a:off x="0" y="3212167"/>
          <a:ext cx="8802687" cy="1221744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i="1" kern="1200" dirty="0" smtClean="0">
              <a:solidFill>
                <a:schemeClr val="tx1"/>
              </a:solidFill>
            </a:rPr>
            <a:t>答案：假定整體「贊同」的回應過半數時，統計學上，可假定為</a:t>
          </a:r>
          <a:r>
            <a:rPr lang="zh-TW" altLang="en-US" sz="2000" kern="1200" dirty="0" smtClean="0">
              <a:solidFill>
                <a:schemeClr val="tx1"/>
              </a:solidFill>
            </a:rPr>
            <a:t>「產品名稱」是</a:t>
          </a:r>
          <a:r>
            <a:rPr lang="zh-TW" altLang="en-US" sz="2000" i="1" kern="1200" dirty="0" smtClean="0">
              <a:solidFill>
                <a:schemeClr val="tx1"/>
              </a:solidFill>
            </a:rPr>
            <a:t>考慮因素；而整體回應不過半數時，即不屬考慮因素。那麼按數據顯示，產品名稱應被視為考慮因素。</a:t>
          </a:r>
          <a:endParaRPr lang="zh-TW" altLang="en-US" sz="2000" b="0" i="1" kern="1200" dirty="0">
            <a:solidFill>
              <a:schemeClr val="tx1"/>
            </a:solidFill>
          </a:endParaRPr>
        </a:p>
      </dsp:txBody>
      <dsp:txXfrm>
        <a:off x="59641" y="3271808"/>
        <a:ext cx="8683405" cy="110246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21C3E5-14FB-4B20-A6FA-E4A54CC52B5F}">
      <dsp:nvSpPr>
        <dsp:cNvPr id="0" name=""/>
        <dsp:cNvSpPr/>
      </dsp:nvSpPr>
      <dsp:spPr>
        <a:xfrm>
          <a:off x="0" y="1527"/>
          <a:ext cx="6931025" cy="1673282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200" kern="1200" dirty="0" smtClean="0"/>
            <a:t>平均評級 </a:t>
          </a:r>
          <a:r>
            <a:rPr lang="en-US" sz="3200" kern="1200" dirty="0" smtClean="0"/>
            <a:t>= </a:t>
          </a:r>
          <a:r>
            <a:rPr lang="zh-TW" sz="3200" kern="1200" dirty="0" smtClean="0"/>
            <a:t>所有回應的總和／回應數目</a:t>
          </a:r>
          <a:endParaRPr lang="zh-TW" sz="3200" kern="1200" dirty="0"/>
        </a:p>
      </dsp:txBody>
      <dsp:txXfrm>
        <a:off x="81683" y="83210"/>
        <a:ext cx="6767659" cy="1509916"/>
      </dsp:txXfrm>
    </dsp:sp>
    <dsp:sp modelId="{04A41497-DB48-4CD5-8F2F-18A28A1F2E6D}">
      <dsp:nvSpPr>
        <dsp:cNvPr id="0" name=""/>
        <dsp:cNvSpPr/>
      </dsp:nvSpPr>
      <dsp:spPr>
        <a:xfrm>
          <a:off x="0" y="1689112"/>
          <a:ext cx="6931025" cy="1673282"/>
        </a:xfrm>
        <a:prstGeom prst="roundRect">
          <a:avLst/>
        </a:prstGeom>
        <a:solidFill>
          <a:srgbClr val="FF33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dirty="0" smtClean="0"/>
            <a:t>在</a:t>
          </a:r>
          <a:r>
            <a:rPr lang="zh-TW" sz="2400" kern="1200" dirty="0" smtClean="0"/>
            <a:t>這個</a:t>
          </a:r>
          <a:r>
            <a:rPr lang="zh-CN" sz="2400" kern="1200" dirty="0" smtClean="0"/>
            <a:t>例</a:t>
          </a:r>
          <a:r>
            <a:rPr lang="zh-TW" sz="2400" kern="1200" dirty="0" smtClean="0"/>
            <a:t>子</a:t>
          </a:r>
          <a:r>
            <a:rPr lang="zh-CN" sz="2400" kern="1200" dirty="0" smtClean="0"/>
            <a:t>中，平均評級 </a:t>
          </a:r>
          <a:r>
            <a:rPr lang="en-US" altLang="zh-CN" sz="2400" kern="1200" dirty="0" smtClean="0"/>
            <a:t>=(</a:t>
          </a:r>
          <a:r>
            <a:rPr kumimoji="1" lang="en-US" sz="2400" b="1" kern="1200" dirty="0" smtClean="0"/>
            <a:t>5+1+4+2+3+5+4+2+1+1+5+1+4+2+3+5+4+2+1+1)/20</a:t>
          </a:r>
          <a:br>
            <a:rPr kumimoji="1" lang="en-US" sz="2400" b="1" kern="1200" dirty="0" smtClean="0"/>
          </a:br>
          <a:r>
            <a:rPr kumimoji="1" lang="en-US" sz="2400" b="1" kern="1200" dirty="0" smtClean="0"/>
            <a:t>=56 / 20 = 2.8</a:t>
          </a:r>
          <a:endParaRPr lang="zh-TW" sz="2400" kern="1200" dirty="0"/>
        </a:p>
      </dsp:txBody>
      <dsp:txXfrm>
        <a:off x="81683" y="1770795"/>
        <a:ext cx="6767659" cy="1509916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77B1A2-5CF5-4CCC-92C8-6B4C0CDF7B24}">
      <dsp:nvSpPr>
        <dsp:cNvPr id="0" name=""/>
        <dsp:cNvSpPr/>
      </dsp:nvSpPr>
      <dsp:spPr>
        <a:xfrm>
          <a:off x="0" y="5373"/>
          <a:ext cx="8029595" cy="1568045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1. </a:t>
          </a:r>
          <a:r>
            <a:rPr lang="zh-TW" sz="2000" kern="1200" dirty="0" smtClean="0"/>
            <a:t>平均來説，受訪者傾向贊同還是反對『「產品名稱」是影響他們決定是否購買產品的因素』這個說法？</a:t>
          </a:r>
          <a:endParaRPr kumimoji="1" lang="en-US" sz="2000" kern="1200" dirty="0" smtClean="0"/>
        </a:p>
      </dsp:txBody>
      <dsp:txXfrm>
        <a:off x="76546" y="81919"/>
        <a:ext cx="7876503" cy="1414953"/>
      </dsp:txXfrm>
    </dsp:sp>
    <dsp:sp modelId="{E6F7C9FC-08D5-4A0D-934E-C293D1A2AA8D}">
      <dsp:nvSpPr>
        <dsp:cNvPr id="0" name=""/>
        <dsp:cNvSpPr/>
      </dsp:nvSpPr>
      <dsp:spPr>
        <a:xfrm>
          <a:off x="0" y="1596459"/>
          <a:ext cx="8029595" cy="1565246"/>
        </a:xfrm>
        <a:prstGeom prst="round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2. </a:t>
          </a:r>
          <a:r>
            <a:rPr lang="zh-CN" sz="2000" kern="1200" dirty="0" smtClean="0"/>
            <a:t>採用平均評級</a:t>
          </a:r>
          <a:r>
            <a:rPr lang="zh-TW" sz="2000" kern="1200" dirty="0" smtClean="0"/>
            <a:t>後</a:t>
          </a:r>
          <a:r>
            <a:rPr lang="zh-CN" sz="2000" kern="1200" dirty="0" smtClean="0"/>
            <a:t>，</a:t>
          </a:r>
          <a:r>
            <a:rPr lang="zh-TW" sz="2000" kern="1200" dirty="0" smtClean="0"/>
            <a:t>你會否把產品名稱視為考慮因素？</a:t>
          </a:r>
          <a:endParaRPr kumimoji="1" lang="en-US" sz="2000" kern="1200" dirty="0" smtClean="0"/>
        </a:p>
      </dsp:txBody>
      <dsp:txXfrm>
        <a:off x="76409" y="1672868"/>
        <a:ext cx="7876777" cy="1412428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6CDE45-91D0-4F32-B590-818BEB5CF431}">
      <dsp:nvSpPr>
        <dsp:cNvPr id="0" name=""/>
        <dsp:cNvSpPr/>
      </dsp:nvSpPr>
      <dsp:spPr>
        <a:xfrm>
          <a:off x="0" y="965"/>
          <a:ext cx="8053431" cy="1007525"/>
        </a:xfrm>
        <a:prstGeom prst="roundRect">
          <a:avLst/>
        </a:prstGeom>
        <a:solidFill>
          <a:srgbClr val="0000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問題</a:t>
          </a:r>
          <a:r>
            <a:rPr lang="en-US" sz="2400" kern="1200" dirty="0" smtClean="0"/>
            <a:t>1. </a:t>
          </a:r>
          <a:r>
            <a:rPr lang="zh-TW" sz="2400" kern="1200" dirty="0" smtClean="0"/>
            <a:t>平均來説，並無受訪者</a:t>
          </a:r>
          <a:r>
            <a:rPr lang="zh-TW" altLang="en-US" sz="2400" kern="1200" dirty="0" smtClean="0"/>
            <a:t>十分贊同</a:t>
          </a:r>
          <a:r>
            <a:rPr lang="zh-TW" sz="2400" kern="1200" dirty="0" smtClean="0"/>
            <a:t>或強烈反對這個說法。</a:t>
          </a:r>
          <a:endParaRPr kumimoji="1" lang="en-US" sz="2400" kern="1200" dirty="0" smtClean="0"/>
        </a:p>
      </dsp:txBody>
      <dsp:txXfrm>
        <a:off x="49183" y="50148"/>
        <a:ext cx="7955065" cy="909159"/>
      </dsp:txXfrm>
    </dsp:sp>
    <dsp:sp modelId="{5971FD51-8907-4DD4-94FF-0C2327008499}">
      <dsp:nvSpPr>
        <dsp:cNvPr id="0" name=""/>
        <dsp:cNvSpPr/>
      </dsp:nvSpPr>
      <dsp:spPr>
        <a:xfrm>
          <a:off x="0" y="1020753"/>
          <a:ext cx="8053431" cy="3833372"/>
        </a:xfrm>
        <a:prstGeom prst="round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問題</a:t>
          </a:r>
          <a:r>
            <a:rPr lang="en-US" sz="2400" kern="1200" dirty="0" smtClean="0"/>
            <a:t>2.</a:t>
          </a:r>
          <a:endParaRPr lang="zh-TW" sz="2400" kern="1200" dirty="0" smtClean="0"/>
        </a:p>
        <a:p>
          <a:pPr marL="457200" lvl="0" indent="-45720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400" kern="1200" dirty="0" smtClean="0"/>
            <a:t>－</a:t>
          </a:r>
          <a:r>
            <a:rPr lang="en-US" altLang="zh-CN" sz="2400" kern="1200" dirty="0" smtClean="0"/>
            <a:t>  </a:t>
          </a:r>
          <a:r>
            <a:rPr lang="zh-TW" sz="2400" kern="1200" dirty="0" smtClean="0"/>
            <a:t>平均評級的數值高（接近</a:t>
          </a:r>
          <a:r>
            <a:rPr lang="en-US" sz="2400" kern="1200" dirty="0" smtClean="0"/>
            <a:t>5</a:t>
          </a:r>
          <a:r>
            <a:rPr lang="zh-TW" sz="2400" kern="1200" dirty="0" smtClean="0"/>
            <a:t>）代表這是重要的考慮因素，</a:t>
          </a:r>
        </a:p>
        <a:p>
          <a:pPr marL="457200" lvl="0" indent="-45720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2400" kern="1200" dirty="0" smtClean="0"/>
            <a:t>－</a:t>
          </a:r>
          <a:r>
            <a:rPr lang="en-US" altLang="zh-TW" sz="2400" kern="1200" dirty="0" smtClean="0"/>
            <a:t>  </a:t>
          </a:r>
          <a:r>
            <a:rPr lang="zh-TW" sz="2400" kern="1200" dirty="0" smtClean="0"/>
            <a:t>平均評級的數值低（接近</a:t>
          </a:r>
          <a:r>
            <a:rPr lang="en-US" sz="2400" kern="1200" dirty="0" smtClean="0"/>
            <a:t>1</a:t>
          </a:r>
          <a:r>
            <a:rPr lang="zh-TW" sz="2400" kern="1200" dirty="0" smtClean="0"/>
            <a:t>）代表這不是考慮因素。</a:t>
          </a:r>
        </a:p>
        <a:p>
          <a:pPr marL="457200" lvl="0" indent="-45720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2400" kern="1200" dirty="0" smtClean="0"/>
            <a:t>－</a:t>
          </a:r>
          <a:r>
            <a:rPr lang="en-US" altLang="zh-TW" sz="2400" kern="1200" dirty="0" smtClean="0"/>
            <a:t>  </a:t>
          </a:r>
          <a:r>
            <a:rPr lang="zh-TW" altLang="en-US" sz="2400" kern="1200" dirty="0" smtClean="0"/>
            <a:t>在統計學上，</a:t>
          </a:r>
          <a:r>
            <a:rPr lang="zh-TW" sz="2400" kern="1200" dirty="0" smtClean="0"/>
            <a:t>假定</a:t>
          </a:r>
          <a:r>
            <a:rPr lang="zh-TW" sz="2400" b="1" kern="1200" dirty="0" smtClean="0"/>
            <a:t>平均評級</a:t>
          </a:r>
          <a:r>
            <a:rPr lang="zh-TW" sz="2400" kern="1200" dirty="0" smtClean="0"/>
            <a:t>高於</a:t>
          </a:r>
          <a:r>
            <a:rPr lang="en-US" sz="2400" kern="1200" dirty="0" smtClean="0"/>
            <a:t>3</a:t>
          </a:r>
          <a:r>
            <a:rPr lang="zh-TW" sz="2400" kern="1200" dirty="0" smtClean="0"/>
            <a:t>時即屬考慮因素，那麼單單根據</a:t>
          </a:r>
          <a:r>
            <a:rPr lang="zh-TW" sz="2400" b="1" kern="1200" dirty="0" smtClean="0"/>
            <a:t>平均評級</a:t>
          </a:r>
          <a:r>
            <a:rPr lang="zh-TW" sz="2400" kern="1200" dirty="0" smtClean="0"/>
            <a:t>法而言，</a:t>
          </a:r>
          <a:r>
            <a:rPr lang="zh-TW" sz="2400" b="1" kern="1200" dirty="0" smtClean="0"/>
            <a:t>產品名稱</a:t>
          </a:r>
          <a:r>
            <a:rPr lang="zh-TW" sz="2400" kern="1200" dirty="0" smtClean="0"/>
            <a:t>不會被視為購買時的考慮因素。</a:t>
          </a:r>
          <a:endParaRPr kumimoji="1" lang="en-US" sz="2400" kern="1200" dirty="0" smtClean="0"/>
        </a:p>
      </dsp:txBody>
      <dsp:txXfrm>
        <a:off x="187130" y="1207883"/>
        <a:ext cx="7679171" cy="3459112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77B1A2-5CF5-4CCC-92C8-6B4C0CDF7B24}">
      <dsp:nvSpPr>
        <dsp:cNvPr id="0" name=""/>
        <dsp:cNvSpPr/>
      </dsp:nvSpPr>
      <dsp:spPr>
        <a:xfrm>
          <a:off x="0" y="617704"/>
          <a:ext cx="8029595" cy="1290004"/>
        </a:xfrm>
        <a:prstGeom prst="roundRect">
          <a:avLst/>
        </a:prstGeom>
        <a:solidFill>
          <a:srgbClr val="FF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kern="1200" dirty="0" smtClean="0"/>
            <a:t>1. </a:t>
          </a:r>
          <a:r>
            <a:rPr lang="zh-CN" sz="2800" kern="1200" dirty="0" smtClean="0"/>
            <a:t>受訪者是否</a:t>
          </a:r>
          <a:r>
            <a:rPr lang="zh-TW" sz="2800" kern="1200" dirty="0" smtClean="0"/>
            <a:t>經常</a:t>
          </a:r>
          <a:r>
            <a:rPr lang="zh-CN" sz="2800" kern="1200" dirty="0" smtClean="0"/>
            <a:t>購買</a:t>
          </a:r>
          <a:r>
            <a:rPr lang="zh-TW" sz="2800" kern="1200" dirty="0" smtClean="0"/>
            <a:t>產品？</a:t>
          </a:r>
          <a:endParaRPr lang="en-US" altLang="zh-TW" sz="2800" kern="1200" dirty="0" smtClean="0"/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2. </a:t>
          </a:r>
          <a:r>
            <a:rPr lang="zh-TW" sz="2800" kern="1200" dirty="0" smtClean="0"/>
            <a:t>男性受訪者還是女性受訪者的購買頻率較密</a:t>
          </a:r>
          <a:r>
            <a:rPr lang="zh-CN" sz="2800" kern="1200" dirty="0" smtClean="0"/>
            <a:t>？</a:t>
          </a:r>
          <a:endParaRPr kumimoji="1" lang="en-US" sz="2800" kern="1200" dirty="0" smtClean="0"/>
        </a:p>
      </dsp:txBody>
      <dsp:txXfrm>
        <a:off x="62973" y="680677"/>
        <a:ext cx="7903649" cy="1164058"/>
      </dsp:txXfrm>
    </dsp:sp>
    <dsp:sp modelId="{E4F9EE19-86F9-4E8F-8614-F21D3223D48F}">
      <dsp:nvSpPr>
        <dsp:cNvPr id="0" name=""/>
        <dsp:cNvSpPr/>
      </dsp:nvSpPr>
      <dsp:spPr>
        <a:xfrm>
          <a:off x="0" y="1921828"/>
          <a:ext cx="8029595" cy="1803890"/>
        </a:xfrm>
        <a:prstGeom prst="roundRect">
          <a:avLst/>
        </a:prstGeom>
        <a:solidFill>
          <a:srgbClr val="FF33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000" kern="1200" dirty="0" smtClean="0"/>
            <a:t>提示：假定</a:t>
          </a:r>
          <a:endParaRPr lang="en-US" altLang="zh-TW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000" kern="1200" dirty="0" smtClean="0"/>
            <a:t>選擇</a:t>
          </a:r>
          <a:r>
            <a:rPr lang="en-US" sz="2000" kern="1200" dirty="0" smtClean="0"/>
            <a:t>a)</a:t>
          </a:r>
          <a:r>
            <a:rPr lang="zh-TW" sz="2000" kern="1200" dirty="0" smtClean="0"/>
            <a:t>和</a:t>
          </a:r>
          <a:r>
            <a:rPr lang="en-US" sz="2000" kern="1200" dirty="0" smtClean="0"/>
            <a:t>b)</a:t>
          </a:r>
          <a:r>
            <a:rPr lang="zh-TW" sz="2000" kern="1200" dirty="0" smtClean="0"/>
            <a:t>代表經常購買；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000" kern="1200" dirty="0" smtClean="0"/>
            <a:t>選擇</a:t>
          </a:r>
          <a:r>
            <a:rPr lang="en-US" sz="2000" kern="1200" dirty="0" smtClean="0"/>
            <a:t>c)</a:t>
          </a:r>
          <a:r>
            <a:rPr lang="zh-TW" sz="2000" kern="1200" dirty="0" smtClean="0"/>
            <a:t>和</a:t>
          </a:r>
          <a:r>
            <a:rPr lang="en-US" sz="2000" kern="1200" dirty="0" smtClean="0"/>
            <a:t>d)</a:t>
          </a:r>
          <a:r>
            <a:rPr lang="zh-TW" sz="2000" kern="1200" dirty="0" smtClean="0"/>
            <a:t>代表不經常購買</a:t>
          </a:r>
          <a:endParaRPr lang="en-US" altLang="zh-TW" sz="2000" b="1" kern="1200" dirty="0"/>
        </a:p>
      </dsp:txBody>
      <dsp:txXfrm>
        <a:off x="88059" y="2009887"/>
        <a:ext cx="7853477" cy="1627772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BE1451-465F-4313-8B0A-686B15CB2CF9}">
      <dsp:nvSpPr>
        <dsp:cNvPr id="0" name=""/>
        <dsp:cNvSpPr/>
      </dsp:nvSpPr>
      <dsp:spPr>
        <a:xfrm>
          <a:off x="228581" y="581"/>
          <a:ext cx="8686836" cy="2209846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1. </a:t>
          </a:r>
          <a:r>
            <a:rPr lang="zh-CN" sz="2000" kern="1200" dirty="0" smtClean="0"/>
            <a:t>受訪者是否</a:t>
          </a:r>
          <a:r>
            <a:rPr lang="zh-TW" sz="2000" kern="1200" dirty="0" smtClean="0"/>
            <a:t>經常</a:t>
          </a:r>
          <a:r>
            <a:rPr lang="zh-CN" sz="2000" kern="1200" dirty="0" smtClean="0"/>
            <a:t>購買</a:t>
          </a:r>
          <a:r>
            <a:rPr lang="zh-TW" sz="2000" kern="1200" dirty="0" smtClean="0"/>
            <a:t>產品？</a:t>
          </a:r>
          <a:r>
            <a:rPr kumimoji="1" lang="en-US" sz="2000" kern="1200" dirty="0" smtClean="0"/>
            <a:t/>
          </a:r>
          <a:br>
            <a:rPr kumimoji="1" lang="en-US" sz="2000" kern="1200" dirty="0" smtClean="0"/>
          </a:br>
          <a:r>
            <a:rPr kumimoji="1" lang="en-US" sz="2000" kern="1200" dirty="0" smtClean="0"/>
            <a:t>- </a:t>
          </a:r>
          <a:r>
            <a:rPr lang="zh-TW" sz="2000" kern="1200" dirty="0" smtClean="0"/>
            <a:t>選擇</a:t>
          </a:r>
          <a:r>
            <a:rPr lang="en-US" sz="2000" kern="1200" dirty="0" smtClean="0"/>
            <a:t>a)</a:t>
          </a:r>
          <a:r>
            <a:rPr lang="zh-TW" sz="2000" kern="1200" dirty="0" smtClean="0"/>
            <a:t>和</a:t>
          </a:r>
          <a:r>
            <a:rPr lang="en-US" sz="2000" kern="1200" dirty="0" smtClean="0"/>
            <a:t>b)</a:t>
          </a:r>
          <a:r>
            <a:rPr lang="zh-TW" sz="2000" kern="1200" dirty="0" smtClean="0"/>
            <a:t>（代表經常購買）的回應總數是</a:t>
          </a:r>
          <a:r>
            <a:rPr lang="en-US" sz="2000" kern="1200" dirty="0" smtClean="0"/>
            <a:t>10</a:t>
          </a:r>
          <a:r>
            <a:rPr lang="zh-TW" sz="2000" kern="1200" dirty="0" smtClean="0"/>
            <a:t>。</a:t>
          </a:r>
          <a:r>
            <a:rPr kumimoji="1" lang="en-US" sz="2000" i="1" kern="1200" dirty="0" smtClean="0"/>
            <a:t/>
          </a:r>
          <a:br>
            <a:rPr kumimoji="1" lang="en-US" sz="2000" i="1" kern="1200" dirty="0" smtClean="0"/>
          </a:br>
          <a:r>
            <a:rPr kumimoji="1" lang="en-US" sz="2000" i="1" kern="1200" dirty="0" smtClean="0"/>
            <a:t>- </a:t>
          </a:r>
          <a:r>
            <a:rPr lang="zh-TW" sz="2000" kern="1200" dirty="0" smtClean="0"/>
            <a:t>選擇</a:t>
          </a:r>
          <a:r>
            <a:rPr lang="en-US" sz="2000" kern="1200" dirty="0" smtClean="0"/>
            <a:t>c)</a:t>
          </a:r>
          <a:r>
            <a:rPr lang="zh-TW" sz="2000" kern="1200" dirty="0" smtClean="0"/>
            <a:t>和</a:t>
          </a:r>
          <a:r>
            <a:rPr lang="en-US" sz="2000" kern="1200" dirty="0" smtClean="0"/>
            <a:t>d)</a:t>
          </a:r>
          <a:r>
            <a:rPr lang="zh-TW" sz="2000" kern="1200" dirty="0" smtClean="0"/>
            <a:t>（代表不經常購買）的回應總數也是</a:t>
          </a:r>
          <a:r>
            <a:rPr lang="en-US" sz="2000" kern="1200" dirty="0" smtClean="0"/>
            <a:t>10</a:t>
          </a:r>
          <a:r>
            <a:rPr lang="zh-TW" sz="2000" kern="1200" dirty="0" smtClean="0"/>
            <a:t>。</a:t>
          </a:r>
          <a:r>
            <a:rPr kumimoji="1" lang="en-US" sz="2000" i="1" kern="1200" dirty="0" smtClean="0"/>
            <a:t/>
          </a:r>
          <a:br>
            <a:rPr kumimoji="1" lang="en-US" sz="2000" i="1" kern="1200" dirty="0" smtClean="0"/>
          </a:br>
          <a:r>
            <a:rPr kumimoji="1" lang="en-US" sz="2000" i="1" kern="1200" dirty="0" smtClean="0"/>
            <a:t>- </a:t>
          </a:r>
          <a:r>
            <a:rPr lang="zh-CN" sz="2000" kern="1200" dirty="0" smtClean="0"/>
            <a:t>因此</a:t>
          </a:r>
          <a:r>
            <a:rPr lang="zh-TW" sz="2000" kern="1200" dirty="0" smtClean="0"/>
            <a:t>，</a:t>
          </a:r>
          <a:r>
            <a:rPr lang="zh-CN" sz="2000" kern="1200" dirty="0" smtClean="0"/>
            <a:t>我們</a:t>
          </a:r>
          <a:r>
            <a:rPr lang="zh-TW" sz="2000" kern="1200" dirty="0" smtClean="0"/>
            <a:t>無法</a:t>
          </a:r>
          <a:r>
            <a:rPr lang="zh-CN" sz="2000" kern="1200" dirty="0" smtClean="0"/>
            <a:t>判斷受訪者</a:t>
          </a:r>
          <a:r>
            <a:rPr lang="zh-TW" sz="2000" kern="1200" dirty="0" smtClean="0"/>
            <a:t>是否經常</a:t>
          </a:r>
          <a:r>
            <a:rPr lang="zh-CN" sz="2000" kern="1200" dirty="0" smtClean="0"/>
            <a:t>購買</a:t>
          </a:r>
          <a:r>
            <a:rPr lang="zh-TW" sz="2000" kern="1200" dirty="0" smtClean="0"/>
            <a:t>產品</a:t>
          </a:r>
          <a:r>
            <a:rPr lang="zh-CN" sz="2000" kern="1200" dirty="0" smtClean="0"/>
            <a:t>。</a:t>
          </a:r>
          <a:endParaRPr lang="zh-TW" sz="2000" kern="1200" dirty="0"/>
        </a:p>
      </dsp:txBody>
      <dsp:txXfrm>
        <a:off x="336457" y="108457"/>
        <a:ext cx="8471084" cy="1994094"/>
      </dsp:txXfrm>
    </dsp:sp>
    <dsp:sp modelId="{0EAF48E3-1213-49E7-9941-D3EA55B29B3A}">
      <dsp:nvSpPr>
        <dsp:cNvPr id="0" name=""/>
        <dsp:cNvSpPr/>
      </dsp:nvSpPr>
      <dsp:spPr>
        <a:xfrm>
          <a:off x="228581" y="2320919"/>
          <a:ext cx="8678353" cy="2334636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2. </a:t>
          </a:r>
          <a:r>
            <a:rPr lang="zh-TW" sz="2000" kern="1200" dirty="0" smtClean="0"/>
            <a:t>男性受訪者還是女性受訪者的購買頻率較密？</a:t>
          </a:r>
          <a:endParaRPr lang="en-US" altLang="zh-TW" sz="2000" kern="1200" dirty="0" smtClean="0"/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000" i="1" kern="1200" dirty="0" smtClean="0"/>
            <a:t>- </a:t>
          </a:r>
          <a:r>
            <a:rPr lang="zh-TW" sz="2000" kern="1200" dirty="0" smtClean="0"/>
            <a:t>較多男性受訪者</a:t>
          </a:r>
          <a:r>
            <a:rPr lang="zh-CN" sz="2000" kern="1200" dirty="0" smtClean="0"/>
            <a:t>（</a:t>
          </a:r>
          <a:r>
            <a:rPr lang="en-US" sz="2000" kern="1200" dirty="0" smtClean="0"/>
            <a:t>8+0</a:t>
          </a:r>
          <a:r>
            <a:rPr lang="zh-CN" sz="2000" kern="1200" dirty="0" smtClean="0"/>
            <a:t>）</a:t>
          </a:r>
          <a:r>
            <a:rPr lang="zh-TW" sz="2000" kern="1200" dirty="0" smtClean="0"/>
            <a:t>選擇</a:t>
          </a:r>
          <a:r>
            <a:rPr lang="en-US" sz="2000" kern="1200" dirty="0" smtClean="0"/>
            <a:t>a)</a:t>
          </a:r>
          <a:r>
            <a:rPr lang="zh-TW" sz="2000" kern="1200" dirty="0" smtClean="0"/>
            <a:t>和</a:t>
          </a:r>
          <a:r>
            <a:rPr lang="en-US" sz="2000" kern="1200" dirty="0" smtClean="0"/>
            <a:t>b)</a:t>
          </a:r>
          <a:r>
            <a:rPr lang="zh-CN" sz="2000" kern="1200" dirty="0" smtClean="0"/>
            <a:t>。</a:t>
          </a:r>
          <a:r>
            <a:rPr kumimoji="1" lang="en-US" sz="2000" i="1" kern="1200" dirty="0" smtClean="0"/>
            <a:t/>
          </a:r>
          <a:br>
            <a:rPr kumimoji="1" lang="en-US" sz="2000" i="1" kern="1200" dirty="0" smtClean="0"/>
          </a:br>
          <a:r>
            <a:rPr kumimoji="1" lang="en-US" sz="2000" i="1" kern="1200" dirty="0" smtClean="0"/>
            <a:t>- </a:t>
          </a:r>
          <a:r>
            <a:rPr lang="zh-TW" sz="2000" kern="1200" dirty="0" smtClean="0"/>
            <a:t>較多女性受訪者</a:t>
          </a:r>
          <a:r>
            <a:rPr lang="zh-CN" sz="2000" kern="1200" dirty="0" smtClean="0"/>
            <a:t>（</a:t>
          </a:r>
          <a:r>
            <a:rPr lang="en-US" sz="2000" kern="1200" dirty="0" smtClean="0"/>
            <a:t>0+8</a:t>
          </a:r>
          <a:r>
            <a:rPr lang="zh-CN" sz="2000" kern="1200" dirty="0" smtClean="0"/>
            <a:t>）</a:t>
          </a:r>
          <a:r>
            <a:rPr lang="zh-TW" sz="2000" kern="1200" dirty="0" smtClean="0"/>
            <a:t>選擇</a:t>
          </a:r>
          <a:r>
            <a:rPr lang="en-US" sz="2000" kern="1200" dirty="0" smtClean="0"/>
            <a:t>c)</a:t>
          </a:r>
          <a:r>
            <a:rPr lang="zh-TW" sz="2000" kern="1200" dirty="0" smtClean="0"/>
            <a:t>和</a:t>
          </a:r>
          <a:r>
            <a:rPr lang="en-US" sz="2000" kern="1200" dirty="0" smtClean="0"/>
            <a:t>d)</a:t>
          </a:r>
          <a:r>
            <a:rPr lang="zh-TW" sz="2000" kern="1200" dirty="0" smtClean="0"/>
            <a:t>。</a:t>
          </a:r>
          <a:r>
            <a:rPr kumimoji="1" lang="en-US" sz="2000" i="1" kern="1200" dirty="0" smtClean="0"/>
            <a:t/>
          </a:r>
          <a:br>
            <a:rPr kumimoji="1" lang="en-US" sz="2000" i="1" kern="1200" dirty="0" smtClean="0"/>
          </a:br>
          <a:r>
            <a:rPr kumimoji="1" lang="en-US" sz="2000" i="1" kern="1200" dirty="0" smtClean="0"/>
            <a:t>- </a:t>
          </a:r>
          <a:r>
            <a:rPr lang="zh-CN" sz="2000" kern="1200" dirty="0" smtClean="0"/>
            <a:t>因此，男性</a:t>
          </a:r>
          <a:r>
            <a:rPr lang="zh-TW" sz="2000" kern="1200" dirty="0" smtClean="0"/>
            <a:t>的購買頻率</a:t>
          </a:r>
          <a:r>
            <a:rPr lang="zh-CN" sz="2000" kern="1200" dirty="0" smtClean="0"/>
            <a:t>較女性</a:t>
          </a:r>
          <a:r>
            <a:rPr lang="zh-TW" sz="2000" kern="1200" dirty="0" smtClean="0"/>
            <a:t>密。</a:t>
          </a:r>
          <a:endParaRPr lang="zh-TW" sz="2000" kern="1200" dirty="0"/>
        </a:p>
      </dsp:txBody>
      <dsp:txXfrm>
        <a:off x="342549" y="2434887"/>
        <a:ext cx="8450417" cy="210670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B8FA3E-FC03-45E8-8E78-2AB3695A813B}">
      <dsp:nvSpPr>
        <dsp:cNvPr id="0" name=""/>
        <dsp:cNvSpPr/>
      </dsp:nvSpPr>
      <dsp:spPr>
        <a:xfrm>
          <a:off x="930955" y="1149364"/>
          <a:ext cx="2890575" cy="1003858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1C03F9-149F-4521-A644-E5BB34E2799A}">
      <dsp:nvSpPr>
        <dsp:cNvPr id="0" name=""/>
        <dsp:cNvSpPr/>
      </dsp:nvSpPr>
      <dsp:spPr>
        <a:xfrm>
          <a:off x="2100629" y="3607473"/>
          <a:ext cx="560189" cy="358520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879959-2258-4A44-952E-3A5636C5B009}">
      <dsp:nvSpPr>
        <dsp:cNvPr id="0" name=""/>
        <dsp:cNvSpPr/>
      </dsp:nvSpPr>
      <dsp:spPr>
        <a:xfrm>
          <a:off x="361959" y="4214129"/>
          <a:ext cx="4037528" cy="672226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建議的質素</a:t>
          </a:r>
          <a:endParaRPr lang="en-US" sz="1900" kern="1200" dirty="0"/>
        </a:p>
      </dsp:txBody>
      <dsp:txXfrm>
        <a:off x="361959" y="4214129"/>
        <a:ext cx="4037528" cy="672226"/>
      </dsp:txXfrm>
    </dsp:sp>
    <dsp:sp modelId="{46E8A0FC-A6FB-4F77-905E-33E9C5949ED6}">
      <dsp:nvSpPr>
        <dsp:cNvPr id="0" name=""/>
        <dsp:cNvSpPr/>
      </dsp:nvSpPr>
      <dsp:spPr>
        <a:xfrm>
          <a:off x="1271589" y="2393252"/>
          <a:ext cx="2257441" cy="6833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smtClean="0"/>
            <a:t>經驗</a:t>
          </a:r>
          <a:endParaRPr kumimoji="1" lang="zh-TW" sz="1800" kern="1200" dirty="0"/>
        </a:p>
      </dsp:txBody>
      <dsp:txXfrm>
        <a:off x="1602184" y="2493325"/>
        <a:ext cx="1596251" cy="483196"/>
      </dsp:txXfrm>
    </dsp:sp>
    <dsp:sp modelId="{8F8485A7-E3C5-4891-9BAA-419016C6AC46}">
      <dsp:nvSpPr>
        <dsp:cNvPr id="0" name=""/>
        <dsp:cNvSpPr/>
      </dsp:nvSpPr>
      <dsp:spPr>
        <a:xfrm>
          <a:off x="542932" y="904884"/>
          <a:ext cx="3627987" cy="10083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800" kern="1200" dirty="0" smtClean="0"/>
            <a:t>商</a:t>
          </a:r>
          <a:r>
            <a:rPr lang="zh-CN" sz="1800" kern="1200" dirty="0" smtClean="0"/>
            <a:t>業知識</a:t>
          </a:r>
          <a:endParaRPr kumimoji="1" lang="zh-TW" sz="1800" kern="1200" dirty="0"/>
        </a:p>
      </dsp:txBody>
      <dsp:txXfrm>
        <a:off x="1074238" y="1052552"/>
        <a:ext cx="2565375" cy="713004"/>
      </dsp:txXfrm>
    </dsp:sp>
    <dsp:sp modelId="{946D74D9-509F-4698-AE2F-3325A8DBD892}">
      <dsp:nvSpPr>
        <dsp:cNvPr id="0" name=""/>
        <dsp:cNvSpPr/>
      </dsp:nvSpPr>
      <dsp:spPr>
        <a:xfrm>
          <a:off x="230458" y="402362"/>
          <a:ext cx="4300530" cy="3757167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6D0770-5BC3-442F-95D9-0183F96122A2}">
      <dsp:nvSpPr>
        <dsp:cNvPr id="0" name=""/>
        <dsp:cNvSpPr/>
      </dsp:nvSpPr>
      <dsp:spPr>
        <a:xfrm>
          <a:off x="1024875" y="2401"/>
          <a:ext cx="7981856" cy="491253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228600" marR="0" lvl="1" indent="-2286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Char char="••"/>
            <a:tabLst/>
            <a:defRPr/>
          </a:pPr>
          <a:r>
            <a:rPr lang="zh-TW" altLang="en-US" sz="2000" b="1" kern="1200" dirty="0" smtClean="0"/>
            <a:t>了解客戶為何選擇購買或不購買某款產品</a:t>
          </a:r>
          <a:endParaRPr lang="zh-TW" altLang="en-US" sz="2000" b="1" kern="1200" dirty="0"/>
        </a:p>
        <a:p>
          <a:pPr marL="228600" marR="0" lvl="1" indent="-2286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Char char="••"/>
            <a:tabLst/>
            <a:defRPr/>
          </a:pPr>
          <a:r>
            <a:rPr lang="zh-TW" altLang="en-US" sz="2000" b="1" kern="1200" dirty="0" smtClean="0"/>
            <a:t>調查客戶會否接受加價</a:t>
          </a:r>
          <a:endParaRPr kumimoji="1" lang="zh-TW" altLang="en-US" sz="2000" b="1" kern="1200" dirty="0"/>
        </a:p>
        <a:p>
          <a:pPr marL="228600" marR="0" lvl="1" indent="-2286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Char char="••"/>
            <a:tabLst/>
            <a:defRPr/>
          </a:pPr>
          <a:r>
            <a:rPr lang="zh-TW" altLang="en-US" sz="2000" b="1" kern="1200" dirty="0" smtClean="0"/>
            <a:t>調查競爭對手會怎樣回應我們的宣傳計劃</a:t>
          </a:r>
          <a:endParaRPr kumimoji="1" lang="zh-TW" altLang="en-US" sz="2000" b="1" kern="1200" dirty="0"/>
        </a:p>
        <a:p>
          <a:pPr marL="228600" marR="0" lvl="1" indent="-2286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Char char="••"/>
            <a:tabLst/>
            <a:defRPr/>
          </a:pPr>
          <a:r>
            <a:rPr lang="zh-CN" sz="2000" b="1" kern="1200" dirty="0" smtClean="0"/>
            <a:t>評估產品包裝的設計</a:t>
          </a:r>
          <a:endParaRPr kumimoji="1" lang="zh-TW" altLang="en-US" sz="2000" b="1" kern="1200" dirty="0"/>
        </a:p>
        <a:p>
          <a:pPr marL="228600" marR="0" lvl="1" indent="-2286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Char char="••"/>
            <a:tabLst/>
            <a:defRPr/>
          </a:pPr>
          <a:r>
            <a:rPr lang="zh-TW" altLang="en-US" sz="2000" b="1" kern="1200" dirty="0" smtClean="0"/>
            <a:t>調查客戶會否喜歡某個新品牌名稱</a:t>
          </a:r>
          <a:endParaRPr lang="zh-TW" altLang="en-US" sz="2000" b="1" kern="1200" dirty="0"/>
        </a:p>
        <a:p>
          <a:pPr marL="228600" marR="0" lvl="1" indent="-2286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Char char="••"/>
            <a:tabLst/>
            <a:defRPr/>
          </a:pPr>
          <a:r>
            <a:rPr lang="zh-TW" altLang="en-US" sz="2000" b="1" kern="1200" dirty="0" smtClean="0"/>
            <a:t>決定新店應否設於尖沙咀</a:t>
          </a:r>
          <a:endParaRPr kumimoji="1" lang="zh-TW" altLang="en-US" sz="2000" b="1" kern="1200" dirty="0"/>
        </a:p>
        <a:p>
          <a:pPr marL="228600" marR="0" lvl="1" indent="-2286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Char char="••"/>
            <a:tabLst/>
            <a:defRPr/>
          </a:pPr>
          <a:r>
            <a:rPr lang="zh-TW" altLang="en-US" sz="2000" b="1" kern="1200" dirty="0" smtClean="0"/>
            <a:t>調查中學生是否具備消費力購買一款新手機遊戲</a:t>
          </a:r>
          <a:endParaRPr lang="zh-TW" altLang="en-US" sz="2000" b="1" kern="1200" dirty="0"/>
        </a:p>
      </dsp:txBody>
      <dsp:txXfrm>
        <a:off x="1024875" y="616468"/>
        <a:ext cx="6139656" cy="3684399"/>
      </dsp:txXfrm>
    </dsp:sp>
    <dsp:sp modelId="{14A97904-0BC5-420B-B654-773C3BC752C0}">
      <dsp:nvSpPr>
        <dsp:cNvPr id="0" name=""/>
        <dsp:cNvSpPr/>
      </dsp:nvSpPr>
      <dsp:spPr>
        <a:xfrm>
          <a:off x="0" y="1404954"/>
          <a:ext cx="954281" cy="21074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kumimoji="1" lang="en-US" sz="2000" kern="1200" dirty="0" smtClean="0">
              <a:latin typeface="Arial"/>
              <a:cs typeface="Arial"/>
              <a:sym typeface="Wingdings" panose="05000000000000000000" pitchFamily="2" charset="2"/>
            </a:rPr>
            <a:t></a:t>
          </a:r>
          <a:endParaRPr kumimoji="1" lang="en-US" sz="2000" kern="1200" dirty="0"/>
        </a:p>
      </dsp:txBody>
      <dsp:txXfrm>
        <a:off x="46584" y="1451538"/>
        <a:ext cx="861113" cy="2014259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AE5BAA-58F1-4A4E-8CDE-AC760ACEBE55}">
      <dsp:nvSpPr>
        <dsp:cNvPr id="0" name=""/>
        <dsp:cNvSpPr/>
      </dsp:nvSpPr>
      <dsp:spPr>
        <a:xfrm>
          <a:off x="1026527" y="810177"/>
          <a:ext cx="3007304" cy="1044397"/>
        </a:xfrm>
        <a:prstGeom prst="ellipse">
          <a:avLst/>
        </a:prstGeom>
        <a:solidFill>
          <a:schemeClr val="accent4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8E4F83-7701-4E0C-960C-A95529008F4E}">
      <dsp:nvSpPr>
        <dsp:cNvPr id="0" name=""/>
        <dsp:cNvSpPr/>
      </dsp:nvSpPr>
      <dsp:spPr>
        <a:xfrm>
          <a:off x="2243437" y="3367552"/>
          <a:ext cx="582811" cy="372999"/>
        </a:xfrm>
        <a:prstGeom prst="downArrow">
          <a:avLst/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C5D23BF7-C70B-4DA2-B08A-CF0691BF182A}">
      <dsp:nvSpPr>
        <dsp:cNvPr id="0" name=""/>
        <dsp:cNvSpPr/>
      </dsp:nvSpPr>
      <dsp:spPr>
        <a:xfrm>
          <a:off x="386927" y="3665951"/>
          <a:ext cx="4295829" cy="699373"/>
        </a:xfrm>
        <a:prstGeom prst="rect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可靠的市場研究結果</a:t>
          </a:r>
          <a:endParaRPr lang="zh-TW" sz="2000" kern="1200" dirty="0"/>
        </a:p>
      </dsp:txBody>
      <dsp:txXfrm>
        <a:off x="386927" y="3665951"/>
        <a:ext cx="4295829" cy="699373"/>
      </dsp:txXfrm>
    </dsp:sp>
    <dsp:sp modelId="{4B41FCD1-155C-4F89-9573-70C3D5FA1B69}">
      <dsp:nvSpPr>
        <dsp:cNvPr id="0" name=""/>
        <dsp:cNvSpPr/>
      </dsp:nvSpPr>
      <dsp:spPr>
        <a:xfrm>
          <a:off x="1164345" y="1447811"/>
          <a:ext cx="2661129" cy="104905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smtClean="0"/>
            <a:t>更多</a:t>
          </a:r>
          <a:r>
            <a:rPr lang="zh-CN" sz="1600" kern="1200" smtClean="0"/>
            <a:t>樣本數量</a:t>
          </a:r>
          <a:endParaRPr lang="zh-TW" sz="1600" kern="1200" dirty="0"/>
        </a:p>
      </dsp:txBody>
      <dsp:txXfrm>
        <a:off x="1554058" y="1601442"/>
        <a:ext cx="1881703" cy="741797"/>
      </dsp:txXfrm>
    </dsp:sp>
    <dsp:sp modelId="{DED9188B-38A1-4523-99BA-F2704E72C38C}">
      <dsp:nvSpPr>
        <dsp:cNvPr id="0" name=""/>
        <dsp:cNvSpPr/>
      </dsp:nvSpPr>
      <dsp:spPr>
        <a:xfrm>
          <a:off x="540358" y="364529"/>
          <a:ext cx="3828040" cy="992788"/>
        </a:xfrm>
        <a:prstGeom prst="ellipse">
          <a:avLst/>
        </a:prstGeom>
        <a:gradFill rotWithShape="0">
          <a:gsLst>
            <a:gs pos="0">
              <a:schemeClr val="accent4">
                <a:hueOff val="3600000"/>
                <a:satOff val="49122"/>
                <a:lumOff val="77647"/>
                <a:alphaOff val="0"/>
                <a:shade val="51000"/>
                <a:satMod val="130000"/>
              </a:schemeClr>
            </a:gs>
            <a:gs pos="80000">
              <a:schemeClr val="accent4">
                <a:hueOff val="3600000"/>
                <a:satOff val="49122"/>
                <a:lumOff val="77647"/>
                <a:alphaOff val="0"/>
                <a:shade val="93000"/>
                <a:satMod val="130000"/>
              </a:schemeClr>
            </a:gs>
            <a:gs pos="100000">
              <a:schemeClr val="accent4">
                <a:hueOff val="3600000"/>
                <a:satOff val="49122"/>
                <a:lumOff val="77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800" kern="1200" dirty="0" smtClean="0"/>
            <a:t>精</a:t>
          </a:r>
          <a:r>
            <a:rPr lang="zh-CN" sz="1800" kern="1200" dirty="0" smtClean="0"/>
            <a:t>心設計</a:t>
          </a:r>
          <a:r>
            <a:rPr lang="zh-TW" sz="1800" kern="1200" dirty="0" smtClean="0"/>
            <a:t>的</a:t>
          </a:r>
          <a:r>
            <a:rPr lang="zh-CN" sz="1800" kern="1200" dirty="0" smtClean="0"/>
            <a:t>問題</a:t>
          </a:r>
          <a:endParaRPr lang="zh-TW" sz="1800" kern="1200" dirty="0"/>
        </a:p>
      </dsp:txBody>
      <dsp:txXfrm>
        <a:off x="1100961" y="509919"/>
        <a:ext cx="2706834" cy="702008"/>
      </dsp:txXfrm>
    </dsp:sp>
    <dsp:sp modelId="{06BAB649-5406-40E5-8C01-4BD84F68D274}">
      <dsp:nvSpPr>
        <dsp:cNvPr id="0" name=""/>
        <dsp:cNvSpPr/>
      </dsp:nvSpPr>
      <dsp:spPr>
        <a:xfrm>
          <a:off x="355446" y="0"/>
          <a:ext cx="4205331" cy="3399617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CA48DE-6776-423A-8CAD-D2250B8A9F8B}">
      <dsp:nvSpPr>
        <dsp:cNvPr id="0" name=""/>
        <dsp:cNvSpPr/>
      </dsp:nvSpPr>
      <dsp:spPr>
        <a:xfrm>
          <a:off x="1073218" y="0"/>
          <a:ext cx="7751717" cy="414055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marR="0" lvl="1" indent="-2286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CN" sz="2000" b="1" kern="1200" dirty="0" smtClean="0"/>
            <a:t>設計工廠的生產流程</a:t>
          </a:r>
          <a:endParaRPr lang="zh-TW" altLang="en-US" sz="2000" b="1" kern="1200" dirty="0"/>
        </a:p>
        <a:p>
          <a:pPr marL="228600" marR="0" lvl="1" indent="-228600" algn="l" defTabSz="914400" rtl="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TW" sz="2000" b="1" kern="1200" dirty="0" smtClean="0"/>
            <a:t>決定</a:t>
          </a:r>
          <a:r>
            <a:rPr lang="zh-CN" sz="2000" b="1" kern="1200" dirty="0" smtClean="0"/>
            <a:t>員工培訓計</a:t>
          </a:r>
          <a:r>
            <a:rPr lang="zh-TW" altLang="en-US" sz="2000" b="1" kern="1200" dirty="0" smtClean="0"/>
            <a:t>劃</a:t>
          </a:r>
          <a:endParaRPr lang="zh-TW" altLang="en-US" sz="2000" b="1" kern="1200" dirty="0"/>
        </a:p>
        <a:p>
          <a:pPr marL="228600" marR="0" lvl="1" indent="-228600" algn="l" defTabSz="914400" rtl="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CN" sz="2000" b="1" kern="1200" dirty="0" smtClean="0"/>
            <a:t>招聘客</a:t>
          </a:r>
          <a:r>
            <a:rPr lang="zh-TW" sz="2000" b="1" kern="1200" dirty="0" smtClean="0"/>
            <a:t>戶</a:t>
          </a:r>
          <a:r>
            <a:rPr lang="zh-CN" sz="2000" b="1" kern="1200" dirty="0" smtClean="0"/>
            <a:t>服</a:t>
          </a:r>
          <a:r>
            <a:rPr lang="zh-TW" sz="2000" b="1" kern="1200" dirty="0" smtClean="0"/>
            <a:t>務</a:t>
          </a:r>
          <a:r>
            <a:rPr lang="zh-CN" sz="2000" b="1" kern="1200" dirty="0" smtClean="0"/>
            <a:t>員</a:t>
          </a:r>
          <a:endParaRPr lang="zh-TW" altLang="en-US" sz="2000" b="1" kern="1200" dirty="0"/>
        </a:p>
        <a:p>
          <a:pPr marL="228600" marR="0" lvl="1" indent="-228600" algn="l" defTabSz="914400" rtl="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TW" altLang="en-US" sz="2000" b="1" kern="1200" dirty="0" smtClean="0"/>
            <a:t>調查可否削減生產成本</a:t>
          </a:r>
          <a:endParaRPr lang="zh-TW" altLang="en-US" sz="2000" b="1" kern="1200" dirty="0"/>
        </a:p>
        <a:p>
          <a:pPr marL="228600" marR="0" lvl="1" indent="-228600" algn="l" defTabSz="914400" rtl="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TW" sz="2000" b="1" kern="1200" dirty="0" smtClean="0"/>
            <a:t>監控博物館的訪客人數</a:t>
          </a:r>
          <a:endParaRPr kumimoji="1" lang="en-US" sz="2000" b="1" kern="1200" dirty="0" smtClean="0"/>
        </a:p>
      </dsp:txBody>
      <dsp:txXfrm>
        <a:off x="1073218" y="517569"/>
        <a:ext cx="6199010" cy="3105414"/>
      </dsp:txXfrm>
    </dsp:sp>
    <dsp:sp modelId="{F463CB17-0A8D-4D52-84C5-B2C34602C310}">
      <dsp:nvSpPr>
        <dsp:cNvPr id="0" name=""/>
        <dsp:cNvSpPr/>
      </dsp:nvSpPr>
      <dsp:spPr>
        <a:xfrm>
          <a:off x="0" y="1293943"/>
          <a:ext cx="1034353" cy="13801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000" kern="1200" dirty="0" smtClean="0"/>
            <a:t>X</a:t>
          </a:r>
          <a:endParaRPr kumimoji="1" lang="en-US" sz="2000" kern="1200" dirty="0"/>
        </a:p>
      </dsp:txBody>
      <dsp:txXfrm>
        <a:off x="50493" y="1344436"/>
        <a:ext cx="933367" cy="127918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13C2FE-46EC-4F08-B29C-7941E80BFDC5}">
      <dsp:nvSpPr>
        <dsp:cNvPr id="0" name=""/>
        <dsp:cNvSpPr/>
      </dsp:nvSpPr>
      <dsp:spPr>
        <a:xfrm>
          <a:off x="0" y="0"/>
          <a:ext cx="3248030" cy="324803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52411C9-E588-4C4C-928B-0267BCF74231}">
      <dsp:nvSpPr>
        <dsp:cNvPr id="0" name=""/>
        <dsp:cNvSpPr/>
      </dsp:nvSpPr>
      <dsp:spPr>
        <a:xfrm>
          <a:off x="1624015" y="0"/>
          <a:ext cx="6769121" cy="32480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了解消費者對老字號「花香油」的看法</a:t>
          </a:r>
          <a:endParaRPr lang="zh-TW" altLang="en-US" sz="2800" kern="1200" dirty="0"/>
        </a:p>
      </dsp:txBody>
      <dsp:txXfrm>
        <a:off x="1624015" y="0"/>
        <a:ext cx="6769121" cy="974411"/>
      </dsp:txXfrm>
    </dsp:sp>
    <dsp:sp modelId="{EEA1481F-897C-49F2-812C-DCA3D53B004B}">
      <dsp:nvSpPr>
        <dsp:cNvPr id="0" name=""/>
        <dsp:cNvSpPr/>
      </dsp:nvSpPr>
      <dsp:spPr>
        <a:xfrm>
          <a:off x="568406" y="974411"/>
          <a:ext cx="2111217" cy="211121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3600000"/>
                <a:satOff val="-14561"/>
                <a:lumOff val="-16274"/>
                <a:alphaOff val="0"/>
                <a:shade val="51000"/>
                <a:satMod val="130000"/>
              </a:schemeClr>
            </a:gs>
            <a:gs pos="80000">
              <a:schemeClr val="accent5">
                <a:hueOff val="3600000"/>
                <a:satOff val="-14561"/>
                <a:lumOff val="-16274"/>
                <a:alphaOff val="0"/>
                <a:shade val="93000"/>
                <a:satMod val="130000"/>
              </a:schemeClr>
            </a:gs>
            <a:gs pos="100000">
              <a:schemeClr val="accent5">
                <a:hueOff val="3600000"/>
                <a:satOff val="-14561"/>
                <a:lumOff val="-1627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9A404FF-5CC5-4816-B0EB-18653F02A39C}">
      <dsp:nvSpPr>
        <dsp:cNvPr id="0" name=""/>
        <dsp:cNvSpPr/>
      </dsp:nvSpPr>
      <dsp:spPr>
        <a:xfrm>
          <a:off x="1624015" y="974411"/>
          <a:ext cx="6769121" cy="21112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600000"/>
              <a:satOff val="-14561"/>
              <a:lumOff val="-1627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比較消費者喜歡「花香油」還是「勁涼爽」品牌名稱</a:t>
          </a:r>
          <a:endParaRPr lang="zh-TW" altLang="en-US" sz="2800" kern="1200" dirty="0"/>
        </a:p>
      </dsp:txBody>
      <dsp:txXfrm>
        <a:off x="1624015" y="974411"/>
        <a:ext cx="6769121" cy="974407"/>
      </dsp:txXfrm>
    </dsp:sp>
    <dsp:sp modelId="{D5F4FB3D-2B5B-4673-B8C0-F7A3AACD30A3}">
      <dsp:nvSpPr>
        <dsp:cNvPr id="0" name=""/>
        <dsp:cNvSpPr/>
      </dsp:nvSpPr>
      <dsp:spPr>
        <a:xfrm>
          <a:off x="1136810" y="1948818"/>
          <a:ext cx="974408" cy="97440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7200000"/>
                <a:satOff val="-29122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7200000"/>
                <a:satOff val="-29122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7200000"/>
                <a:satOff val="-29122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660BA12-0A0A-4D0F-A2EC-715E02B488AA}">
      <dsp:nvSpPr>
        <dsp:cNvPr id="0" name=""/>
        <dsp:cNvSpPr/>
      </dsp:nvSpPr>
      <dsp:spPr>
        <a:xfrm>
          <a:off x="1624015" y="1948818"/>
          <a:ext cx="6769121" cy="97440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7200000"/>
              <a:satOff val="-29122"/>
              <a:lumOff val="-325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了解消費者對市場上同類產品的看法</a:t>
          </a:r>
          <a:endParaRPr lang="zh-TW" altLang="en-US" sz="2800" kern="1200" dirty="0"/>
        </a:p>
      </dsp:txBody>
      <dsp:txXfrm>
        <a:off x="1624015" y="1948818"/>
        <a:ext cx="6769121" cy="9744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990FAF-A09E-41B8-BB33-73A86CE7B451}">
      <dsp:nvSpPr>
        <dsp:cNvPr id="0" name=""/>
        <dsp:cNvSpPr/>
      </dsp:nvSpPr>
      <dsp:spPr>
        <a:xfrm>
          <a:off x="2212063" y="399601"/>
          <a:ext cx="3793709" cy="1317505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26539C-54A1-4FAB-9A42-11299C0B2CB0}">
      <dsp:nvSpPr>
        <dsp:cNvPr id="0" name=""/>
        <dsp:cNvSpPr/>
      </dsp:nvSpPr>
      <dsp:spPr>
        <a:xfrm>
          <a:off x="3747192" y="3625724"/>
          <a:ext cx="735215" cy="470537"/>
        </a:xfrm>
        <a:prstGeom prst="down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FE08AA53-49FD-459A-9F2B-A0FE9BFC57F1}">
      <dsp:nvSpPr>
        <dsp:cNvPr id="0" name=""/>
        <dsp:cNvSpPr/>
      </dsp:nvSpPr>
      <dsp:spPr>
        <a:xfrm>
          <a:off x="948481" y="4232569"/>
          <a:ext cx="6332636" cy="421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/>
            <a:t>市場研究</a:t>
          </a:r>
          <a:r>
            <a:rPr lang="zh-CN" sz="4000" b="1" kern="1200" dirty="0" smtClean="0"/>
            <a:t>目標</a:t>
          </a:r>
          <a:endParaRPr kumimoji="1" lang="en-US" sz="4000" b="1" i="0" kern="1200" cap="none" spc="50" baseline="0" dirty="0">
            <a:ln w="11430"/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948481" y="4232569"/>
        <a:ext cx="6332636" cy="421428"/>
      </dsp:txXfrm>
    </dsp:sp>
    <dsp:sp modelId="{827BA326-B773-41B9-BAE7-0077B1AEBE70}">
      <dsp:nvSpPr>
        <dsp:cNvPr id="0" name=""/>
        <dsp:cNvSpPr/>
      </dsp:nvSpPr>
      <dsp:spPr>
        <a:xfrm>
          <a:off x="3438713" y="1727354"/>
          <a:ext cx="2171545" cy="168738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dirty="0" smtClean="0">
              <a:solidFill>
                <a:schemeClr val="tx1"/>
              </a:solidFill>
            </a:rPr>
            <a:t>二手數據</a:t>
          </a:r>
          <a:endParaRPr kumimoji="1" lang="en-US" sz="2400" b="0" i="0" kern="1200" baseline="0" dirty="0">
            <a:solidFill>
              <a:schemeClr val="tx1"/>
            </a:solidFill>
          </a:endParaRPr>
        </a:p>
      </dsp:txBody>
      <dsp:txXfrm>
        <a:off x="3756728" y="1974466"/>
        <a:ext cx="1535515" cy="1193160"/>
      </dsp:txXfrm>
    </dsp:sp>
    <dsp:sp modelId="{75D69289-A3AA-4DD7-A15D-B1360ADF4CF6}">
      <dsp:nvSpPr>
        <dsp:cNvPr id="0" name=""/>
        <dsp:cNvSpPr/>
      </dsp:nvSpPr>
      <dsp:spPr>
        <a:xfrm>
          <a:off x="1997233" y="279546"/>
          <a:ext cx="2074726" cy="1692453"/>
        </a:xfrm>
        <a:prstGeom prst="ellipse">
          <a:avLst/>
        </a:prstGeom>
        <a:gradFill rotWithShape="0">
          <a:gsLst>
            <a:gs pos="0">
              <a:schemeClr val="accent5">
                <a:hueOff val="7200000"/>
                <a:satOff val="-29122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7200000"/>
                <a:satOff val="-29122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7200000"/>
                <a:satOff val="-29122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/>
            <a:t>一手</a:t>
          </a:r>
          <a:r>
            <a:rPr lang="zh-CN" sz="2400" kern="1200" dirty="0" smtClean="0"/>
            <a:t>數據</a:t>
          </a:r>
          <a:endParaRPr lang="zh-TW" sz="2400" kern="1200" dirty="0"/>
        </a:p>
      </dsp:txBody>
      <dsp:txXfrm>
        <a:off x="2301070" y="527400"/>
        <a:ext cx="1467052" cy="1196745"/>
      </dsp:txXfrm>
    </dsp:sp>
    <dsp:sp modelId="{BEFBD553-D854-41E8-ABDD-E9C5F0CB7C0A}">
      <dsp:nvSpPr>
        <dsp:cNvPr id="0" name=""/>
        <dsp:cNvSpPr/>
      </dsp:nvSpPr>
      <dsp:spPr>
        <a:xfrm>
          <a:off x="241293" y="0"/>
          <a:ext cx="7686655" cy="3666716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80D98B-1122-414B-A679-619BBF80AA3C}">
      <dsp:nvSpPr>
        <dsp:cNvPr id="0" name=""/>
        <dsp:cNvSpPr/>
      </dsp:nvSpPr>
      <dsp:spPr>
        <a:xfrm>
          <a:off x="3354245" y="1813654"/>
          <a:ext cx="1521109" cy="1521109"/>
        </a:xfrm>
        <a:prstGeom prst="ellipse">
          <a:avLst/>
        </a:prstGeom>
        <a:solidFill>
          <a:srgbClr val="FFCC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dirty="0" smtClean="0">
              <a:solidFill>
                <a:schemeClr val="tx1"/>
              </a:solidFill>
            </a:rPr>
            <a:t>配對</a:t>
          </a:r>
          <a:endParaRPr lang="zh-TW" sz="3200" kern="1200" dirty="0">
            <a:solidFill>
              <a:schemeClr val="tx1"/>
            </a:solidFill>
          </a:endParaRPr>
        </a:p>
      </dsp:txBody>
      <dsp:txXfrm>
        <a:off x="3577006" y="2036415"/>
        <a:ext cx="1075587" cy="1075587"/>
      </dsp:txXfrm>
    </dsp:sp>
    <dsp:sp modelId="{945F5E12-4739-44B3-A9E8-A33620CEA80D}">
      <dsp:nvSpPr>
        <dsp:cNvPr id="0" name=""/>
        <dsp:cNvSpPr/>
      </dsp:nvSpPr>
      <dsp:spPr>
        <a:xfrm rot="16283244">
          <a:off x="3628186" y="1017810"/>
          <a:ext cx="1038118" cy="43351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DFA6F78-9AAB-4A9C-A072-A6EFECE80E16}">
      <dsp:nvSpPr>
        <dsp:cNvPr id="0" name=""/>
        <dsp:cNvSpPr/>
      </dsp:nvSpPr>
      <dsp:spPr>
        <a:xfrm>
          <a:off x="3437285" y="137640"/>
          <a:ext cx="1445054" cy="1156043"/>
        </a:xfrm>
        <a:prstGeom prst="roundRect">
          <a:avLst>
            <a:gd name="adj" fmla="val 10000"/>
          </a:avLst>
        </a:prstGeom>
        <a:solidFill>
          <a:srgbClr val="FF33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/>
            <a:t>各種資料搜</a:t>
          </a:r>
          <a:r>
            <a:rPr lang="zh-CN" sz="2400" kern="1200" dirty="0" smtClean="0"/>
            <a:t>方法</a:t>
          </a:r>
          <a:r>
            <a:rPr kumimoji="1" lang="en-US" sz="2400" kern="1200" dirty="0" smtClean="0"/>
            <a:t> </a:t>
          </a:r>
          <a:endParaRPr kumimoji="1" lang="en-US" sz="2400" kern="1200" dirty="0"/>
        </a:p>
      </dsp:txBody>
      <dsp:txXfrm>
        <a:off x="3471144" y="171499"/>
        <a:ext cx="1377336" cy="1088325"/>
      </dsp:txXfrm>
    </dsp:sp>
    <dsp:sp modelId="{332BAE8A-D5A6-4E62-8794-77F1E7B1E1E3}">
      <dsp:nvSpPr>
        <dsp:cNvPr id="0" name=""/>
        <dsp:cNvSpPr/>
      </dsp:nvSpPr>
      <dsp:spPr>
        <a:xfrm rot="13077900">
          <a:off x="2314443" y="1450962"/>
          <a:ext cx="1277282" cy="43351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600000"/>
                <a:satOff val="-14561"/>
                <a:lumOff val="-16274"/>
                <a:alphaOff val="0"/>
                <a:shade val="51000"/>
                <a:satMod val="130000"/>
              </a:schemeClr>
            </a:gs>
            <a:gs pos="80000">
              <a:schemeClr val="accent5">
                <a:hueOff val="3600000"/>
                <a:satOff val="-14561"/>
                <a:lumOff val="-16274"/>
                <a:alphaOff val="0"/>
                <a:shade val="93000"/>
                <a:satMod val="130000"/>
              </a:schemeClr>
            </a:gs>
            <a:gs pos="100000">
              <a:schemeClr val="accent5">
                <a:hueOff val="3600000"/>
                <a:satOff val="-14561"/>
                <a:lumOff val="-1627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69A669F-EECE-46D2-BD54-8C2C1EDB20ED}">
      <dsp:nvSpPr>
        <dsp:cNvPr id="0" name=""/>
        <dsp:cNvSpPr/>
      </dsp:nvSpPr>
      <dsp:spPr>
        <a:xfrm>
          <a:off x="1727061" y="696819"/>
          <a:ext cx="1445054" cy="11560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3600000"/>
                <a:satOff val="-14561"/>
                <a:lumOff val="-16274"/>
                <a:alphaOff val="0"/>
                <a:shade val="51000"/>
                <a:satMod val="130000"/>
              </a:schemeClr>
            </a:gs>
            <a:gs pos="80000">
              <a:schemeClr val="accent5">
                <a:hueOff val="3600000"/>
                <a:satOff val="-14561"/>
                <a:lumOff val="-16274"/>
                <a:alphaOff val="0"/>
                <a:shade val="93000"/>
                <a:satMod val="130000"/>
              </a:schemeClr>
            </a:gs>
            <a:gs pos="100000">
              <a:schemeClr val="accent5">
                <a:hueOff val="3600000"/>
                <a:satOff val="-14561"/>
                <a:lumOff val="-1627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/>
            <a:t>相應技巧／工具</a:t>
          </a:r>
          <a:endParaRPr lang="en-US" sz="2400" kern="1200" dirty="0"/>
        </a:p>
      </dsp:txBody>
      <dsp:txXfrm>
        <a:off x="1760920" y="730678"/>
        <a:ext cx="1377336" cy="1088325"/>
      </dsp:txXfrm>
    </dsp:sp>
    <dsp:sp modelId="{75ADD9F0-4A99-4261-8A19-758BBB14EE0A}">
      <dsp:nvSpPr>
        <dsp:cNvPr id="0" name=""/>
        <dsp:cNvSpPr/>
      </dsp:nvSpPr>
      <dsp:spPr>
        <a:xfrm rot="19500000">
          <a:off x="4687917" y="1547534"/>
          <a:ext cx="1167129" cy="43351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7200000"/>
                <a:satOff val="-29122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7200000"/>
                <a:satOff val="-29122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7200000"/>
                <a:satOff val="-29122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80A437B-DE4C-4B36-8C7D-BEC2558DC4F7}">
      <dsp:nvSpPr>
        <dsp:cNvPr id="0" name=""/>
        <dsp:cNvSpPr/>
      </dsp:nvSpPr>
      <dsp:spPr>
        <a:xfrm>
          <a:off x="5026982" y="851551"/>
          <a:ext cx="1445054" cy="11560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7200000"/>
                <a:satOff val="-29122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7200000"/>
                <a:satOff val="-29122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7200000"/>
                <a:satOff val="-29122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dirty="0" smtClean="0"/>
            <a:t>適當情形</a:t>
          </a:r>
          <a:endParaRPr kumimoji="1" lang="en-US" sz="2400" b="1" kern="1200" dirty="0"/>
        </a:p>
      </dsp:txBody>
      <dsp:txXfrm>
        <a:off x="5060841" y="885410"/>
        <a:ext cx="1377336" cy="108832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64156A-80D4-460A-A25E-1FB2A8C7870E}">
      <dsp:nvSpPr>
        <dsp:cNvPr id="0" name=""/>
        <dsp:cNvSpPr/>
      </dsp:nvSpPr>
      <dsp:spPr>
        <a:xfrm>
          <a:off x="433719" y="1056"/>
          <a:ext cx="7362160" cy="988519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1280" tIns="40640" rIns="0" bIns="40640" numCol="1" spcCol="1270" anchor="ctr" anchorCtr="0">
          <a:noAutofit/>
        </a:bodyPr>
        <a:lstStyle/>
        <a:p>
          <a:pPr lvl="0" algn="l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6400" kern="1200" dirty="0" smtClean="0"/>
            <a:t>1 – F – III ; E – II </a:t>
          </a:r>
          <a:endParaRPr lang="zh-TW" sz="6400" kern="1200" dirty="0"/>
        </a:p>
      </dsp:txBody>
      <dsp:txXfrm>
        <a:off x="927979" y="1056"/>
        <a:ext cx="6373641" cy="988519"/>
      </dsp:txXfrm>
    </dsp:sp>
    <dsp:sp modelId="{1FE1859D-8053-4476-9515-29DBE3B75F42}">
      <dsp:nvSpPr>
        <dsp:cNvPr id="0" name=""/>
        <dsp:cNvSpPr/>
      </dsp:nvSpPr>
      <dsp:spPr>
        <a:xfrm>
          <a:off x="433719" y="1111766"/>
          <a:ext cx="7362160" cy="988519"/>
        </a:xfrm>
        <a:prstGeom prst="chevron">
          <a:avLst/>
        </a:prstGeom>
        <a:gradFill rotWithShape="0">
          <a:gsLst>
            <a:gs pos="0">
              <a:schemeClr val="accent5">
                <a:hueOff val="2400000"/>
                <a:satOff val="-9707"/>
                <a:lumOff val="-10850"/>
                <a:alphaOff val="0"/>
                <a:shade val="51000"/>
                <a:satMod val="130000"/>
              </a:schemeClr>
            </a:gs>
            <a:gs pos="80000">
              <a:schemeClr val="accent5">
                <a:hueOff val="2400000"/>
                <a:satOff val="-9707"/>
                <a:lumOff val="-10850"/>
                <a:alphaOff val="0"/>
                <a:shade val="93000"/>
                <a:satMod val="130000"/>
              </a:schemeClr>
            </a:gs>
            <a:gs pos="100000">
              <a:schemeClr val="accent5">
                <a:hueOff val="2400000"/>
                <a:satOff val="-9707"/>
                <a:lumOff val="-108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1280" tIns="40640" rIns="0" bIns="40640" numCol="1" spcCol="1270" anchor="ctr" anchorCtr="0">
          <a:noAutofit/>
        </a:bodyPr>
        <a:lstStyle/>
        <a:p>
          <a:pPr lvl="0" algn="l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6400" kern="1200" dirty="0" smtClean="0"/>
            <a:t>2 – C – I  ; D – VI  </a:t>
          </a:r>
          <a:endParaRPr lang="zh-TW" sz="6400" kern="1200" dirty="0"/>
        </a:p>
      </dsp:txBody>
      <dsp:txXfrm>
        <a:off x="927979" y="1111766"/>
        <a:ext cx="6373641" cy="988519"/>
      </dsp:txXfrm>
    </dsp:sp>
    <dsp:sp modelId="{C3C14A85-A6F6-4B39-8670-C4C99F0F21D4}">
      <dsp:nvSpPr>
        <dsp:cNvPr id="0" name=""/>
        <dsp:cNvSpPr/>
      </dsp:nvSpPr>
      <dsp:spPr>
        <a:xfrm>
          <a:off x="433719" y="2222476"/>
          <a:ext cx="7362160" cy="988519"/>
        </a:xfrm>
        <a:prstGeom prst="chevron">
          <a:avLst/>
        </a:prstGeom>
        <a:gradFill rotWithShape="0">
          <a:gsLst>
            <a:gs pos="0">
              <a:schemeClr val="accent5">
                <a:hueOff val="4800000"/>
                <a:satOff val="-19415"/>
                <a:lumOff val="-21699"/>
                <a:alphaOff val="0"/>
                <a:shade val="51000"/>
                <a:satMod val="130000"/>
              </a:schemeClr>
            </a:gs>
            <a:gs pos="80000">
              <a:schemeClr val="accent5">
                <a:hueOff val="4800000"/>
                <a:satOff val="-19415"/>
                <a:lumOff val="-21699"/>
                <a:alphaOff val="0"/>
                <a:shade val="93000"/>
                <a:satMod val="130000"/>
              </a:schemeClr>
            </a:gs>
            <a:gs pos="100000">
              <a:schemeClr val="accent5">
                <a:hueOff val="4800000"/>
                <a:satOff val="-19415"/>
                <a:lumOff val="-216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1280" tIns="40640" rIns="0" bIns="40640" numCol="1" spcCol="1270" anchor="ctr" anchorCtr="0">
          <a:noAutofit/>
        </a:bodyPr>
        <a:lstStyle/>
        <a:p>
          <a:pPr lvl="0" algn="l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6400" kern="1200" dirty="0" smtClean="0"/>
            <a:t>3 – B – IV</a:t>
          </a:r>
          <a:endParaRPr lang="zh-TW" sz="6400" kern="1200" dirty="0"/>
        </a:p>
      </dsp:txBody>
      <dsp:txXfrm>
        <a:off x="927979" y="2222476"/>
        <a:ext cx="6373641" cy="988519"/>
      </dsp:txXfrm>
    </dsp:sp>
    <dsp:sp modelId="{26918150-7BFD-4F1D-86E6-A5308ABFFB1C}">
      <dsp:nvSpPr>
        <dsp:cNvPr id="0" name=""/>
        <dsp:cNvSpPr/>
      </dsp:nvSpPr>
      <dsp:spPr>
        <a:xfrm>
          <a:off x="433719" y="3333185"/>
          <a:ext cx="7269557" cy="988519"/>
        </a:xfrm>
        <a:prstGeom prst="chevron">
          <a:avLst/>
        </a:prstGeom>
        <a:gradFill rotWithShape="0">
          <a:gsLst>
            <a:gs pos="0">
              <a:schemeClr val="accent5">
                <a:hueOff val="7200000"/>
                <a:satOff val="-29122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7200000"/>
                <a:satOff val="-29122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7200000"/>
                <a:satOff val="-29122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1280" tIns="40640" rIns="0" bIns="40640" numCol="1" spcCol="1270" anchor="ctr" anchorCtr="0">
          <a:noAutofit/>
        </a:bodyPr>
        <a:lstStyle/>
        <a:p>
          <a:pPr lvl="0" algn="l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6400" kern="1200" dirty="0" smtClean="0"/>
            <a:t>4 – A – V</a:t>
          </a:r>
          <a:endParaRPr lang="zh-TW" sz="6400" kern="1200" dirty="0"/>
        </a:p>
      </dsp:txBody>
      <dsp:txXfrm>
        <a:off x="927979" y="3333185"/>
        <a:ext cx="6281038" cy="9885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3CD599-A649-4411-ACF7-6F8E29867812}">
      <dsp:nvSpPr>
        <dsp:cNvPr id="0" name=""/>
        <dsp:cNvSpPr/>
      </dsp:nvSpPr>
      <dsp:spPr>
        <a:xfrm>
          <a:off x="0" y="26458"/>
          <a:ext cx="8212138" cy="220545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600" kern="1200" dirty="0" smtClean="0">
              <a:solidFill>
                <a:schemeClr val="tx1"/>
              </a:solidFill>
            </a:rPr>
            <a:t>例子：</a:t>
          </a:r>
          <a:r>
            <a:rPr kumimoji="1" lang="en-US" sz="3600" b="1" kern="1200" dirty="0" smtClean="0">
              <a:solidFill>
                <a:schemeClr val="tx1"/>
              </a:solidFill>
            </a:rPr>
            <a:t> </a:t>
          </a:r>
        </a:p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600" kern="1200" dirty="0" smtClean="0">
              <a:solidFill>
                <a:schemeClr val="tx1"/>
              </a:solidFill>
            </a:rPr>
            <a:t>你有沒有聽過這個品牌的產品？</a:t>
          </a:r>
          <a:endParaRPr lang="zh-TW" sz="3600" kern="1200" dirty="0">
            <a:solidFill>
              <a:schemeClr val="tx1"/>
            </a:solidFill>
          </a:endParaRPr>
        </a:p>
      </dsp:txBody>
      <dsp:txXfrm>
        <a:off x="107661" y="134119"/>
        <a:ext cx="7996816" cy="19901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604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96" tIns="45998" rIns="91996" bIns="45998" numCol="1" anchor="t" anchorCtr="0" compatLnSpc="1">
            <a:prstTxWarp prst="textNoShape">
              <a:avLst/>
            </a:prstTxWarp>
          </a:bodyPr>
          <a:lstStyle>
            <a:lvl1pPr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159" y="0"/>
            <a:ext cx="3038604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96" tIns="45998" rIns="91996" bIns="45998" numCol="1" anchor="t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96" tIns="45998" rIns="91996" bIns="45998" numCol="1" anchor="b" anchorCtr="0" compatLnSpc="1">
            <a:prstTxWarp prst="textNoShape">
              <a:avLst/>
            </a:prstTxWarp>
          </a:bodyPr>
          <a:lstStyle>
            <a:lvl1pPr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96" tIns="45998" rIns="91996" bIns="45998" numCol="1" anchor="b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fld id="{9277501F-4900-4014-8114-09D26BAD771B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604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96" tIns="45998" rIns="91996" bIns="45998" numCol="1" anchor="t" anchorCtr="0" compatLnSpc="1">
            <a:prstTxWarp prst="textNoShape">
              <a:avLst/>
            </a:prstTxWarp>
          </a:bodyPr>
          <a:lstStyle>
            <a:lvl1pPr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159" y="0"/>
            <a:ext cx="3038604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96" tIns="45998" rIns="91996" bIns="45998" numCol="1" anchor="t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6612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184" y="4415529"/>
            <a:ext cx="5180034" cy="418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96" tIns="45998" rIns="91996" bIns="459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dirty="0" smtClean="0"/>
              <a:t>按一下以編輯母片</a:t>
            </a:r>
          </a:p>
          <a:p>
            <a:pPr lvl="1"/>
            <a:r>
              <a:rPr lang="zh-TW" altLang="en-US" noProof="0" dirty="0" smtClean="0"/>
              <a:t>第二層</a:t>
            </a:r>
          </a:p>
          <a:p>
            <a:pPr lvl="2"/>
            <a:r>
              <a:rPr lang="zh-TW" altLang="en-US" noProof="0" dirty="0" smtClean="0"/>
              <a:t>第三層</a:t>
            </a:r>
          </a:p>
          <a:p>
            <a:pPr lvl="3"/>
            <a:r>
              <a:rPr lang="zh-TW" altLang="en-US" noProof="0" dirty="0" smtClean="0"/>
              <a:t>第四層</a:t>
            </a:r>
          </a:p>
          <a:p>
            <a:pPr lvl="4"/>
            <a:r>
              <a:rPr lang="zh-TW" altLang="en-US" noProof="0" dirty="0" smtClean="0"/>
              <a:t>第五層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96" tIns="45998" rIns="91996" bIns="45998" numCol="1" anchor="b" anchorCtr="0" compatLnSpc="1">
            <a:prstTxWarp prst="textNoShape">
              <a:avLst/>
            </a:prstTxWarp>
          </a:bodyPr>
          <a:lstStyle>
            <a:lvl1pPr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96" tIns="45998" rIns="91996" bIns="45998" numCol="1" anchor="b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fld id="{48BECD76-A920-4C16-AE5A-75ED4B027D2E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9D91B05E-C9BD-4B00-A160-FCFAB9A461B8}" type="slidenum">
              <a:rPr lang="en-US" altLang="zh-TW" sz="1200"/>
              <a:pPr algn="r" eaLnBrk="1" hangingPunct="1"/>
              <a:t>1</a:t>
            </a:fld>
            <a:endParaRPr lang="en-US" altLang="zh-TW" sz="120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序言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本課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節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將加強學生了解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進行市場研究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的重要性及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簡單市場研究過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程的步驟。學生</a:t>
            </a:r>
            <a:r>
              <a:rPr lang="zh-CN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會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在</a:t>
            </a:r>
            <a:r>
              <a:rPr lang="zh-CN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課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堂</a:t>
            </a:r>
            <a:r>
              <a:rPr lang="zh-CN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活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動</a:t>
            </a:r>
            <a:r>
              <a:rPr lang="zh-CN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中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，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應</a:t>
            </a:r>
            <a:r>
              <a:rPr lang="zh-CN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用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基</a:t>
            </a:r>
            <a:r>
              <a:rPr lang="zh-CN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本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原</a:t>
            </a:r>
            <a:r>
              <a:rPr lang="zh-CN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則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設計</a:t>
            </a:r>
            <a:r>
              <a:rPr lang="zh-CN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一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市場研究方案，並學習如何制定市場研究報告。</a:t>
            </a:r>
          </a:p>
          <a:p>
            <a:pPr eaLnBrk="1" hangingPunct="1"/>
            <a:endParaRPr lang="en-US" altLang="zh-TW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課時</a:t>
            </a:r>
            <a:r>
              <a:rPr lang="zh-TW" altLang="en-US" b="1" dirty="0" smtClean="0">
                <a:latin typeface="新細明體" panose="02020500000000000000" pitchFamily="18" charset="-120"/>
              </a:rPr>
              <a:t> </a:t>
            </a:r>
            <a:endParaRPr lang="en-US" altLang="zh-TW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新細明體" panose="02020500000000000000" pitchFamily="18" charset="-120"/>
              </a:rPr>
              <a:t>兩</a:t>
            </a:r>
            <a:r>
              <a:rPr lang="zh-CN" altLang="en-US" dirty="0" smtClean="0">
                <a:latin typeface="新細明體" panose="02020500000000000000" pitchFamily="18" charset="-120"/>
              </a:rPr>
              <a:t>個</a:t>
            </a:r>
            <a:r>
              <a:rPr lang="zh-TW" altLang="en-US" dirty="0" smtClean="0">
                <a:latin typeface="新細明體" panose="02020500000000000000" pitchFamily="18" charset="-120"/>
              </a:rPr>
              <a:t>課節，每課節四十分鐘</a:t>
            </a: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/>
            <a:r>
              <a:rPr kumimoji="0" lang="zh-CN" altLang="zh-CN" b="1" dirty="0" smtClean="0">
                <a:latin typeface="新細明體" panose="02020500000000000000" pitchFamily="18" charset="-120"/>
              </a:rPr>
              <a:t>內容</a:t>
            </a:r>
          </a:p>
          <a:p>
            <a:pPr eaLnBrk="1" hangingPunct="1"/>
            <a:r>
              <a:rPr lang="zh-TW" altLang="en-GB" dirty="0" smtClean="0">
                <a:latin typeface="新細明體" panose="02020500000000000000" pitchFamily="18" charset="-120"/>
              </a:rPr>
              <a:t>第一課節</a:t>
            </a:r>
            <a:r>
              <a:rPr lang="en-US" altLang="zh-CN" dirty="0" smtClean="0">
                <a:latin typeface="新細明體" panose="02020500000000000000" pitchFamily="18" charset="-120"/>
              </a:rPr>
              <a:t>  </a:t>
            </a:r>
            <a:r>
              <a:rPr lang="en-US" altLang="zh-TW" dirty="0" smtClean="0">
                <a:latin typeface="Arial" panose="020B0604020202020204" pitchFamily="34" charset="0"/>
              </a:rPr>
              <a:t> – 	</a:t>
            </a:r>
            <a:r>
              <a:rPr lang="zh-TW" altLang="en-US" dirty="0" smtClean="0">
                <a:latin typeface="新細明體" panose="02020500000000000000" pitchFamily="18" charset="-120"/>
              </a:rPr>
              <a:t>設計市場研究 </a:t>
            </a:r>
            <a:r>
              <a:rPr lang="en-US" altLang="zh-TW" dirty="0" smtClean="0">
                <a:latin typeface="新細明體" panose="02020500000000000000" pitchFamily="18" charset="-120"/>
              </a:rPr>
              <a:t>(</a:t>
            </a:r>
            <a:r>
              <a:rPr lang="zh-TW" altLang="en-US" dirty="0" smtClean="0">
                <a:latin typeface="新細明體" panose="02020500000000000000" pitchFamily="18" charset="-120"/>
              </a:rPr>
              <a:t>第一部份</a:t>
            </a:r>
            <a:r>
              <a:rPr lang="en-US" altLang="zh-TW" dirty="0" smtClean="0">
                <a:latin typeface="新細明體" panose="02020500000000000000" pitchFamily="18" charset="-120"/>
              </a:rPr>
              <a:t>)</a:t>
            </a:r>
          </a:p>
          <a:p>
            <a:pPr eaLnBrk="1" hangingPunct="1"/>
            <a:r>
              <a:rPr lang="zh-TW" altLang="en-US" dirty="0" smtClean="0">
                <a:latin typeface="新細明體" panose="02020500000000000000" pitchFamily="18" charset="-120"/>
              </a:rPr>
              <a:t>第二課節</a:t>
            </a:r>
            <a:r>
              <a:rPr lang="zh-TW" altLang="zh-CN" dirty="0" smtClean="0">
                <a:latin typeface="新細明體" panose="02020500000000000000" pitchFamily="18" charset="-120"/>
              </a:rPr>
              <a:t> </a:t>
            </a:r>
            <a:r>
              <a:rPr lang="zh-TW" altLang="en-US" dirty="0" smtClean="0">
                <a:latin typeface="新細明體" panose="02020500000000000000" pitchFamily="18" charset="-120"/>
              </a:rPr>
              <a:t> </a:t>
            </a:r>
            <a:r>
              <a:rPr lang="en-US" altLang="zh-TW" dirty="0" smtClean="0">
                <a:latin typeface="Arial" panose="020B0604020202020204" pitchFamily="34" charset="0"/>
              </a:rPr>
              <a:t> – 	</a:t>
            </a:r>
            <a:r>
              <a:rPr lang="zh-TW" altLang="en-US" dirty="0" smtClean="0">
                <a:latin typeface="新細明體" panose="02020500000000000000" pitchFamily="18" charset="-120"/>
              </a:rPr>
              <a:t>設計市場研究 </a:t>
            </a:r>
            <a:r>
              <a:rPr lang="en-US" altLang="zh-TW" dirty="0" smtClean="0">
                <a:latin typeface="新細明體" panose="02020500000000000000" pitchFamily="18" charset="-120"/>
              </a:rPr>
              <a:t>(</a:t>
            </a:r>
            <a:r>
              <a:rPr lang="zh-TW" altLang="en-US" dirty="0" smtClean="0">
                <a:latin typeface="新細明體" panose="02020500000000000000" pitchFamily="18" charset="-120"/>
              </a:rPr>
              <a:t>第二部份</a:t>
            </a:r>
            <a:r>
              <a:rPr lang="en-US" altLang="zh-TW" dirty="0" smtClean="0">
                <a:latin typeface="新細明體" panose="02020500000000000000" pitchFamily="18" charset="-120"/>
              </a:rPr>
              <a:t>)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17E83256-34EB-4C39-9D39-DED09FDF7F5A}" type="slidenum">
              <a:rPr lang="en-US" altLang="zh-TW" sz="1200"/>
              <a:pPr algn="r" eaLnBrk="1" hangingPunct="1"/>
              <a:t>10</a:t>
            </a:fld>
            <a:endParaRPr lang="en-US" altLang="zh-TW" sz="120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活動三：結論</a:t>
            </a:r>
          </a:p>
          <a:p>
            <a:pPr eaLnBrk="1" hangingPunct="1">
              <a:lnSpc>
                <a:spcPct val="90000"/>
              </a:lnSpc>
            </a:pPr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新細明體" panose="02020500000000000000" pitchFamily="18" charset="-120"/>
              </a:rPr>
              <a:t>教師概述市場研究大多數旨在</a:t>
            </a:r>
            <a:r>
              <a:rPr lang="zh-TW" altLang="en-US" u="sng" dirty="0" smtClean="0">
                <a:latin typeface="新細明體" panose="02020500000000000000" pitchFamily="18" charset="-120"/>
              </a:rPr>
              <a:t>瞭解消費者（市場）、市場營銷組合（</a:t>
            </a:r>
            <a:r>
              <a:rPr lang="en-US" altLang="zh-TW" u="sng" dirty="0" smtClean="0">
                <a:latin typeface="新細明體" panose="02020500000000000000" pitchFamily="18" charset="-120"/>
              </a:rPr>
              <a:t>4Ps</a:t>
            </a:r>
            <a:r>
              <a:rPr lang="zh-TW" altLang="en-US" u="sng" dirty="0" smtClean="0">
                <a:latin typeface="新細明體" panose="02020500000000000000" pitchFamily="18" charset="-120"/>
              </a:rPr>
              <a:t>）的成效及競爭對手</a:t>
            </a:r>
            <a:r>
              <a:rPr lang="zh-TW" altLang="en-US" dirty="0" smtClean="0">
                <a:latin typeface="新細明體" panose="02020500000000000000" pitchFamily="18" charset="-120"/>
              </a:rPr>
              <a:t>。</a:t>
            </a:r>
          </a:p>
          <a:p>
            <a:pPr eaLnBrk="1" hangingPunct="1"/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新細明體" panose="02020500000000000000" pitchFamily="18" charset="-120"/>
              </a:rPr>
              <a:t>以上例子則是針對其他目標的研究，例如有關生產力、人力資源等。</a:t>
            </a:r>
          </a:p>
          <a:p>
            <a:pPr eaLnBrk="1" hangingPunct="1">
              <a:buFont typeface="Calibri" panose="020F0502020204030204" pitchFamily="34" charset="0"/>
              <a:buNone/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完成總結後，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播放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下一張投影片，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講解怎樣撰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寫市場營銷目標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。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  <a:ea typeface="Arial Unicode MS" pitchFamily="34" charset="-12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9413F5C6-28B2-4DD1-AFB1-11CEA1F180F8}" type="slidenum">
              <a:rPr lang="en-US" altLang="zh-TW" sz="1200"/>
              <a:pPr algn="r" eaLnBrk="1" hangingPunct="1"/>
              <a:t>11</a:t>
            </a:fld>
            <a:endParaRPr lang="en-US" altLang="zh-TW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>
              <a:buFont typeface="Times New Roman" panose="02020603050405020304" pitchFamily="18" charset="0"/>
              <a:buNone/>
            </a:pPr>
            <a:r>
              <a:rPr lang="zh-CN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活動四</a:t>
            </a:r>
            <a:endParaRPr lang="zh-TW" altLang="en-US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28600" indent="-228600" eaLnBrk="1" hangingPunct="1">
              <a:buFont typeface="Times New Roman" panose="02020603050405020304" pitchFamily="18" charset="0"/>
              <a:buNone/>
            </a:pPr>
            <a:endParaRPr lang="en-US" altLang="zh-TW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28600" indent="-228600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</a:rPr>
              <a:t>學生閱讀學生工作紙第</a:t>
            </a:r>
            <a:r>
              <a:rPr lang="en-US" altLang="zh-CN" dirty="0" smtClean="0">
                <a:latin typeface="Arial" panose="020B0604020202020204" pitchFamily="34" charset="0"/>
              </a:rPr>
              <a:t>4</a:t>
            </a:r>
            <a:r>
              <a:rPr lang="zh-CN" altLang="en-US" dirty="0" smtClean="0">
                <a:latin typeface="Arial" panose="020B0604020202020204" pitchFamily="34" charset="0"/>
              </a:rPr>
              <a:t>頁</a:t>
            </a:r>
            <a:r>
              <a:rPr lang="zh-TW" altLang="en-US" dirty="0" smtClean="0">
                <a:latin typeface="Arial" panose="020B0604020202020204" pitchFamily="34" charset="0"/>
              </a:rPr>
              <a:t>，有關</a:t>
            </a:r>
            <a:r>
              <a:rPr lang="zh-CN" altLang="en-US" dirty="0" smtClean="0">
                <a:latin typeface="Arial" panose="020B0604020202020204" pitchFamily="34" charset="0"/>
              </a:rPr>
              <a:t>中國傳統</a:t>
            </a:r>
            <a:r>
              <a:rPr lang="zh-TW" altLang="en-US" dirty="0" smtClean="0">
                <a:latin typeface="Arial" panose="020B0604020202020204" pitchFamily="34" charset="0"/>
              </a:rPr>
              <a:t>藥</a:t>
            </a:r>
            <a:r>
              <a:rPr lang="zh-CN" altLang="en-US" dirty="0" smtClean="0">
                <a:latin typeface="Arial" panose="020B0604020202020204" pitchFamily="34" charset="0"/>
              </a:rPr>
              <a:t>油</a:t>
            </a:r>
            <a:r>
              <a:rPr lang="zh-CN" altLang="zh-TW" dirty="0" smtClean="0">
                <a:latin typeface="Arial" panose="020B0604020202020204" pitchFamily="34" charset="0"/>
              </a:rPr>
              <a:t>名</a:t>
            </a:r>
            <a:r>
              <a:rPr lang="zh-CN" altLang="en-US" dirty="0" smtClean="0">
                <a:latin typeface="Arial" panose="020B0604020202020204" pitchFamily="34" charset="0"/>
              </a:rPr>
              <a:t>為「</a:t>
            </a:r>
            <a:r>
              <a:rPr lang="zh-TW" altLang="en-US" dirty="0" smtClean="0">
                <a:latin typeface="Arial" panose="020B0604020202020204" pitchFamily="34" charset="0"/>
              </a:rPr>
              <a:t>花香油」</a:t>
            </a:r>
            <a:r>
              <a:rPr lang="zh-CN" altLang="en-US" dirty="0" smtClean="0">
                <a:latin typeface="Arial" panose="020B0604020202020204" pitchFamily="34" charset="0"/>
              </a:rPr>
              <a:t>的個案，</a:t>
            </a:r>
            <a:r>
              <a:rPr lang="zh-TW" altLang="en-US" dirty="0" smtClean="0">
                <a:latin typeface="Arial" panose="020B0604020202020204" pitchFamily="34" charset="0"/>
              </a:rPr>
              <a:t>然後</a:t>
            </a:r>
            <a:r>
              <a:rPr lang="zh-CN" altLang="en-US" dirty="0" smtClean="0">
                <a:latin typeface="Arial" panose="020B0604020202020204" pitchFamily="34" charset="0"/>
              </a:rPr>
              <a:t>完成</a:t>
            </a:r>
            <a:r>
              <a:rPr lang="zh-CN" altLang="zh-TW" dirty="0" smtClean="0">
                <a:latin typeface="Arial" panose="020B0604020202020204" pitchFamily="34" charset="0"/>
              </a:rPr>
              <a:t>相</a:t>
            </a:r>
            <a:r>
              <a:rPr lang="zh-CN" altLang="en-US" dirty="0" smtClean="0">
                <a:latin typeface="Arial" panose="020B0604020202020204" pitchFamily="34" charset="0"/>
              </a:rPr>
              <a:t>關</a:t>
            </a:r>
            <a:r>
              <a:rPr lang="zh-CN" altLang="zh-TW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習</a:t>
            </a:r>
            <a:r>
              <a:rPr lang="zh-CN" altLang="zh-TW" dirty="0" smtClean="0">
                <a:latin typeface="Arial" panose="020B0604020202020204" pitchFamily="34" charset="0"/>
              </a:rPr>
              <a:t>作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CN" altLang="zh-TW" dirty="0" smtClean="0">
              <a:latin typeface="Arial" panose="020B0604020202020204" pitchFamily="34" charset="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</a:rPr>
              <a:t>本活動幫助學生為花香油</a:t>
            </a:r>
            <a:r>
              <a:rPr lang="zh-TW" altLang="en-US" dirty="0" smtClean="0">
                <a:latin typeface="Arial" panose="020B0604020202020204" pitchFamily="34" charset="0"/>
              </a:rPr>
              <a:t>個案訂定</a:t>
            </a:r>
            <a:r>
              <a:rPr lang="zh-CN" altLang="en-US" dirty="0" smtClean="0">
                <a:latin typeface="Arial" panose="020B0604020202020204" pitchFamily="34" charset="0"/>
              </a:rPr>
              <a:t>適當的市場研究目標。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B3160361-4425-4DE9-9A25-66B11A23AB85}" type="slidenum">
              <a:rPr lang="en-US" altLang="zh-TW" sz="1200"/>
              <a:pPr algn="r" eaLnBrk="1" hangingPunct="1"/>
              <a:t>12</a:t>
            </a:fld>
            <a:endParaRPr lang="en-US" altLang="zh-TW" sz="120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66700" indent="-266700" eaLnBrk="1" hangingPunct="1">
              <a:tabLst>
                <a:tab pos="361950" algn="l"/>
              </a:tabLst>
            </a:pPr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續</a:t>
            </a: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</a:p>
          <a:p>
            <a:pPr marL="266700" indent="-266700" eaLnBrk="1" hangingPunct="1">
              <a:lnSpc>
                <a:spcPct val="110000"/>
              </a:lnSpc>
              <a:buFont typeface="Calibri" panose="020F0502020204030204" pitchFamily="34" charset="0"/>
              <a:buAutoNum type="arabicPeriod" startAt="3"/>
              <a:tabLst>
                <a:tab pos="361950" algn="l"/>
              </a:tabLst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</a:rPr>
              <a:t>學生擔當新上任的助理市場營銷經理，為花香油</a:t>
            </a:r>
            <a:r>
              <a:rPr lang="zh-TW" altLang="en-US" dirty="0" smtClean="0">
                <a:latin typeface="Arial" panose="020B0604020202020204" pitchFamily="34" charset="0"/>
              </a:rPr>
              <a:t>個案建議</a:t>
            </a:r>
            <a:r>
              <a:rPr lang="zh-CN" altLang="en-US" dirty="0" smtClean="0">
                <a:latin typeface="Arial" panose="020B0604020202020204" pitchFamily="34" charset="0"/>
              </a:rPr>
              <a:t>兩個市場研究目標。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66700" indent="-266700" eaLnBrk="1" hangingPunct="1">
              <a:lnSpc>
                <a:spcPct val="110000"/>
              </a:lnSpc>
              <a:buFont typeface="Calibri" panose="020F0502020204030204" pitchFamily="34" charset="0"/>
              <a:buAutoNum type="arabicPeriod" startAt="3"/>
              <a:tabLst>
                <a:tab pos="361950" algn="l"/>
              </a:tabLst>
            </a:pPr>
            <a:r>
              <a:rPr lang="zh-CN" altLang="en-US" dirty="0" smtClean="0">
                <a:latin typeface="Arial" panose="020B0604020202020204" pitchFamily="34" charset="0"/>
              </a:rPr>
              <a:t>學生閱讀個案後，應先界定公司</a:t>
            </a:r>
            <a:r>
              <a:rPr lang="zh-TW" altLang="en-US" dirty="0" smtClean="0">
                <a:latin typeface="Arial" panose="020B0604020202020204" pitchFamily="34" charset="0"/>
              </a:rPr>
              <a:t>正</a:t>
            </a:r>
            <a:r>
              <a:rPr lang="zh-CN" altLang="en-US" dirty="0" smtClean="0">
                <a:latin typeface="Arial" panose="020B0604020202020204" pitchFamily="34" charset="0"/>
              </a:rPr>
              <a:t>面</a:t>
            </a:r>
            <a:r>
              <a:rPr lang="zh-TW" altLang="en-US" dirty="0" smtClean="0">
                <a:latin typeface="Arial" panose="020B0604020202020204" pitchFamily="34" charset="0"/>
              </a:rPr>
              <a:t>對</a:t>
            </a:r>
            <a:r>
              <a:rPr lang="zh-CN" altLang="en-US" dirty="0" smtClean="0">
                <a:latin typeface="Arial" panose="020B0604020202020204" pitchFamily="34" charset="0"/>
              </a:rPr>
              <a:t>的問題，再</a:t>
            </a:r>
            <a:r>
              <a:rPr lang="zh-TW" altLang="en-US" dirty="0" smtClean="0">
                <a:latin typeface="Arial" panose="020B0604020202020204" pitchFamily="34" charset="0"/>
              </a:rPr>
              <a:t>建議</a:t>
            </a:r>
            <a:r>
              <a:rPr lang="zh-CN" altLang="en-US" dirty="0" smtClean="0">
                <a:latin typeface="Arial" panose="020B0604020202020204" pitchFamily="34" charset="0"/>
              </a:rPr>
              <a:t>兩個市場研究目標</a:t>
            </a:r>
            <a:r>
              <a:rPr lang="zh-TW" altLang="en-US" dirty="0" smtClean="0"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</a:rPr>
              <a:t>解決問題。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66700" indent="-266700" eaLnBrk="1" hangingPunct="1">
              <a:buFont typeface="Calibri" panose="020F0502020204030204" pitchFamily="34" charset="0"/>
              <a:buAutoNum type="arabicPeriod" startAt="3"/>
              <a:tabLst>
                <a:tab pos="361950" algn="l"/>
              </a:tabLst>
            </a:pP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</a:t>
            </a:r>
            <a:r>
              <a:rPr lang="zh-CN" altLang="zh-TW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展</a:t>
            </a:r>
            <a:r>
              <a:rPr lang="zh-CN" altLang="zh-TW" dirty="0" smtClean="0">
                <a:latin typeface="Arial" panose="020B0604020202020204" pitchFamily="34" charset="0"/>
              </a:rPr>
              <a:t>示</a:t>
            </a:r>
            <a:r>
              <a:rPr lang="zh-CN" altLang="en-US" dirty="0" smtClean="0">
                <a:latin typeface="Arial" panose="020B0604020202020204" pitchFamily="34" charset="0"/>
              </a:rPr>
              <a:t>活</a:t>
            </a:r>
            <a:r>
              <a:rPr lang="zh-CN" altLang="zh-TW" dirty="0" smtClean="0">
                <a:latin typeface="Arial" panose="020B0604020202020204" pitchFamily="34" charset="0"/>
              </a:rPr>
              <a:t>動</a:t>
            </a:r>
            <a:r>
              <a:rPr lang="zh-CN" altLang="en-US" dirty="0" smtClean="0">
                <a:latin typeface="Arial" panose="020B0604020202020204" pitchFamily="34" charset="0"/>
              </a:rPr>
              <a:t>的</a:t>
            </a:r>
            <a:r>
              <a:rPr lang="zh-CN" altLang="zh-TW" dirty="0" smtClean="0">
                <a:latin typeface="Arial" panose="020B0604020202020204" pitchFamily="34" charset="0"/>
              </a:rPr>
              <a:t>建</a:t>
            </a:r>
            <a:r>
              <a:rPr lang="zh-CN" altLang="en-US" dirty="0" smtClean="0">
                <a:latin typeface="Arial" panose="020B0604020202020204" pitchFamily="34" charset="0"/>
              </a:rPr>
              <a:t>議</a:t>
            </a:r>
            <a:r>
              <a:rPr lang="zh-CN" altLang="zh-TW" dirty="0" smtClean="0">
                <a:latin typeface="Arial" panose="020B0604020202020204" pitchFamily="34" charset="0"/>
              </a:rPr>
              <a:t>答</a:t>
            </a:r>
            <a:r>
              <a:rPr lang="zh-CN" altLang="en-US" dirty="0" smtClean="0">
                <a:latin typeface="Arial" panose="020B0604020202020204" pitchFamily="34" charset="0"/>
              </a:rPr>
              <a:t>案。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D066CC32-BD7C-43A9-AE43-E62AF26DBDEF}" type="slidenum">
              <a:rPr lang="en-US" altLang="zh-TW" sz="1200"/>
              <a:pPr algn="r" eaLnBrk="1" hangingPunct="1"/>
              <a:t>13</a:t>
            </a:fld>
            <a:endParaRPr lang="en-US" altLang="zh-TW" sz="120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活動四：參考答案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教師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展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示投影片上的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建議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市場研究目標，供學生參考。</a:t>
            </a:r>
            <a:endParaRPr lang="zh-TW" altLang="en-US" dirty="0" smtClean="0">
              <a:latin typeface="新細明體" panose="02020500000000000000" pitchFamily="18" charset="-120"/>
              <a:ea typeface="Arial Unicode MS" pitchFamily="34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zh-CN" altLang="zh-TW" dirty="0" smtClean="0">
              <a:latin typeface="新細明體" panose="02020500000000000000" pitchFamily="18" charset="-120"/>
              <a:ea typeface="Arial Unicode MS" pitchFamily="34" charset="-120"/>
            </a:endParaRP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教師</a:t>
            </a:r>
            <a:r>
              <a:rPr lang="zh-CN" altLang="zh-TW" dirty="0" smtClean="0">
                <a:latin typeface="新細明體" panose="02020500000000000000" pitchFamily="18" charset="-120"/>
                <a:ea typeface="Arial Unicode MS" pitchFamily="34" charset="-120"/>
              </a:rPr>
              <a:t>應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提醒學生，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這些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市場研究目標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必須與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特定市場營銷情況或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計劃相關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。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在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本個案中，目標</a:t>
            </a:r>
            <a:r>
              <a:rPr lang="zh-CN" altLang="zh-TW" dirty="0" smtClean="0">
                <a:latin typeface="新細明體" panose="02020500000000000000" pitchFamily="18" charset="-120"/>
                <a:ea typeface="Arial Unicode MS" pitchFamily="34" charset="-120"/>
              </a:rPr>
              <a:t>應針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對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年輕人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對新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品牌名稱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的反應。</a:t>
            </a:r>
            <a:endParaRPr lang="en-US" altLang="zh-TW" dirty="0" smtClean="0">
              <a:latin typeface="新細明體" panose="02020500000000000000" pitchFamily="18" charset="-120"/>
              <a:ea typeface="Arial Unicode MS" pitchFamily="34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zh-TW" altLang="en-US" dirty="0" smtClean="0">
              <a:latin typeface="新細明體" panose="02020500000000000000" pitchFamily="18" charset="-120"/>
              <a:ea typeface="Arial Unicode MS" pitchFamily="34" charset="-12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CFFFEF91-64B3-4578-BBEE-B0A903CEDCED}" type="slidenum">
              <a:rPr lang="en-US" altLang="zh-TW" sz="1200"/>
              <a:pPr algn="r" eaLnBrk="1" hangingPunct="1"/>
              <a:t>14</a:t>
            </a:fld>
            <a:endParaRPr lang="en-US" altLang="zh-TW" sz="120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步驟二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endParaRPr lang="zh-TW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訂立</a:t>
            </a:r>
            <a:r>
              <a:rPr lang="zh-CN" altLang="en-US" dirty="0" smtClean="0">
                <a:latin typeface="Arial" panose="020B0604020202020204" pitchFamily="34" charset="0"/>
              </a:rPr>
              <a:t>市場研究目標後，教師</a:t>
            </a:r>
            <a:r>
              <a:rPr lang="zh-TW" altLang="en-US" dirty="0" smtClean="0">
                <a:latin typeface="Arial" panose="020B0604020202020204" pitchFamily="34" charset="0"/>
              </a:rPr>
              <a:t>向</a:t>
            </a:r>
            <a:r>
              <a:rPr lang="zh-CN" altLang="en-US" dirty="0" smtClean="0">
                <a:latin typeface="Arial" panose="020B0604020202020204" pitchFamily="34" charset="0"/>
              </a:rPr>
              <a:t>學生</a:t>
            </a:r>
            <a:r>
              <a:rPr lang="zh-TW" altLang="en-US" dirty="0" smtClean="0">
                <a:latin typeface="Arial" panose="020B0604020202020204" pitchFamily="34" charset="0"/>
              </a:rPr>
              <a:t>指出</a:t>
            </a:r>
            <a:r>
              <a:rPr lang="zh-CN" altLang="en-US" dirty="0" smtClean="0">
                <a:latin typeface="Arial" panose="020B0604020202020204" pitchFamily="34" charset="0"/>
              </a:rPr>
              <a:t>需要</a:t>
            </a:r>
            <a:r>
              <a:rPr lang="zh-TW" altLang="en-US" dirty="0" smtClean="0">
                <a:latin typeface="Arial" panose="020B0604020202020204" pitchFamily="34" charset="0"/>
              </a:rPr>
              <a:t>決定資料來源，以</a:t>
            </a:r>
            <a:r>
              <a:rPr lang="zh-CN" altLang="en-US" dirty="0" smtClean="0">
                <a:latin typeface="Arial" panose="020B0604020202020204" pitchFamily="34" charset="0"/>
              </a:rPr>
              <a:t>收集「</a:t>
            </a:r>
            <a:r>
              <a:rPr lang="zh-TW" altLang="en-US" dirty="0" smtClean="0">
                <a:latin typeface="Arial" panose="020B0604020202020204" pitchFamily="34" charset="0"/>
              </a:rPr>
              <a:t>一手</a:t>
            </a:r>
            <a:r>
              <a:rPr lang="zh-CN" altLang="en-US" dirty="0" smtClean="0">
                <a:latin typeface="Arial" panose="020B0604020202020204" pitchFamily="34" charset="0"/>
              </a:rPr>
              <a:t>及／或二手數據」</a:t>
            </a:r>
            <a:r>
              <a:rPr lang="zh-TW" altLang="en-US" dirty="0" smtClean="0">
                <a:latin typeface="Arial" panose="020B0604020202020204" pitchFamily="34" charset="0"/>
              </a:rPr>
              <a:t>進行分析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達至研究</a:t>
            </a:r>
            <a:r>
              <a:rPr lang="zh-CN" altLang="en-US" dirty="0" smtClean="0">
                <a:latin typeface="Arial" panose="020B0604020202020204" pitchFamily="34" charset="0"/>
              </a:rPr>
              <a:t>目標。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en-US" altLang="zh-TW" b="1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b="1" dirty="0" smtClean="0">
                <a:latin typeface="Arial" panose="020B0604020202020204" pitchFamily="34" charset="0"/>
              </a:rPr>
              <a:t>備</a:t>
            </a:r>
            <a:r>
              <a:rPr lang="zh-TW" altLang="en-US" b="1" dirty="0" smtClean="0">
                <a:latin typeface="Arial" panose="020B0604020202020204" pitchFamily="34" charset="0"/>
              </a:rPr>
              <a:t>註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en-US" b="1" dirty="0" smtClean="0">
                <a:latin typeface="Arial" panose="020B0604020202020204" pitchFamily="34" charset="0"/>
              </a:rPr>
              <a:t>一手</a:t>
            </a:r>
            <a:r>
              <a:rPr lang="zh-CN" altLang="en-US" b="1" dirty="0" smtClean="0">
                <a:latin typeface="Arial" panose="020B0604020202020204" pitchFamily="34" charset="0"/>
              </a:rPr>
              <a:t>數據</a:t>
            </a:r>
            <a:r>
              <a:rPr lang="zh-CN" altLang="en-US" dirty="0" smtClean="0">
                <a:latin typeface="Arial" panose="020B0604020202020204" pitchFamily="34" charset="0"/>
              </a:rPr>
              <a:t>指研究人員就特定目的</a:t>
            </a:r>
            <a:r>
              <a:rPr lang="zh-CN" altLang="zh-TW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直接</a:t>
            </a:r>
            <a:r>
              <a:rPr lang="zh-TW" altLang="en-US" dirty="0" smtClean="0">
                <a:latin typeface="Arial" panose="020B0604020202020204" pitchFamily="34" charset="0"/>
              </a:rPr>
              <a:t>以不同的資料搜集方法，</a:t>
            </a:r>
            <a:r>
              <a:rPr lang="zh-TW" altLang="en-US" dirty="0" smtClean="0">
                <a:latin typeface="+mn-ea"/>
                <a:ea typeface="+mn-ea"/>
              </a:rPr>
              <a:t>包括觀察研究</a:t>
            </a:r>
            <a:r>
              <a:rPr lang="zh-CN" altLang="en-US" dirty="0" smtClean="0">
                <a:latin typeface="Arial" panose="020B0604020202020204" pitchFamily="34" charset="0"/>
              </a:rPr>
              <a:t>、調查</a:t>
            </a:r>
            <a:r>
              <a:rPr lang="zh-TW" altLang="en-US" dirty="0" smtClean="0">
                <a:latin typeface="Arial" panose="020B0604020202020204" pitchFamily="34" charset="0"/>
              </a:rPr>
              <a:t>研究、質性研究、實</a:t>
            </a:r>
            <a:r>
              <a:rPr lang="zh-CN" altLang="en-US" dirty="0" smtClean="0">
                <a:latin typeface="Arial" panose="020B0604020202020204" pitchFamily="34" charset="0"/>
              </a:rPr>
              <a:t>驗</a:t>
            </a:r>
            <a:r>
              <a:rPr lang="zh-TW" altLang="en-US" dirty="0" smtClean="0">
                <a:latin typeface="Arial" panose="020B0604020202020204" pitchFamily="34" charset="0"/>
              </a:rPr>
              <a:t>研究</a:t>
            </a:r>
            <a:r>
              <a:rPr lang="zh-CN" altLang="en-US" dirty="0" smtClean="0">
                <a:latin typeface="Arial" panose="020B0604020202020204" pitchFamily="34" charset="0"/>
              </a:rPr>
              <a:t>等方</a:t>
            </a:r>
            <a:r>
              <a:rPr lang="zh-TW" altLang="en-US" dirty="0" smtClean="0">
                <a:latin typeface="Arial" panose="020B0604020202020204" pitchFamily="34" charset="0"/>
              </a:rPr>
              <a:t>法</a:t>
            </a:r>
            <a:r>
              <a:rPr lang="zh-CN" altLang="en-US" dirty="0" smtClean="0">
                <a:latin typeface="Arial" panose="020B0604020202020204" pitchFamily="34" charset="0"/>
              </a:rPr>
              <a:t>，搜集</a:t>
            </a:r>
            <a:r>
              <a:rPr lang="zh-TW" altLang="en-US" dirty="0" smtClean="0">
                <a:latin typeface="Arial" panose="020B0604020202020204" pitchFamily="34" charset="0"/>
              </a:rPr>
              <a:t>原始</a:t>
            </a:r>
            <a:r>
              <a:rPr lang="zh-CN" altLang="en-US" dirty="0" smtClean="0">
                <a:latin typeface="Arial" panose="020B0604020202020204" pitchFamily="34" charset="0"/>
              </a:rPr>
              <a:t>數據，例如</a:t>
            </a:r>
            <a:r>
              <a:rPr lang="zh-TW" altLang="en-US" dirty="0" smtClean="0">
                <a:latin typeface="Arial" panose="020B0604020202020204" pitchFamily="34" charset="0"/>
              </a:rPr>
              <a:t>：詢問個別消費者對加</a:t>
            </a:r>
            <a:r>
              <a:rPr lang="zh-CN" altLang="en-US" dirty="0" smtClean="0">
                <a:latin typeface="Arial" panose="020B0604020202020204" pitchFamily="34" charset="0"/>
              </a:rPr>
              <a:t>價</a:t>
            </a:r>
            <a:r>
              <a:rPr lang="zh-TW" altLang="en-US" dirty="0" smtClean="0">
                <a:latin typeface="Arial" panose="020B0604020202020204" pitchFamily="34" charset="0"/>
              </a:rPr>
              <a:t>的態度及意見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</a:p>
          <a:p>
            <a:pPr eaLnBrk="1" hangingPunct="1"/>
            <a:endParaRPr lang="zh-CN" altLang="zh-TW" b="1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b="1" dirty="0" smtClean="0">
                <a:latin typeface="Arial" panose="020B0604020202020204" pitchFamily="34" charset="0"/>
              </a:rPr>
              <a:t>二手數據</a:t>
            </a:r>
            <a:r>
              <a:rPr lang="zh-CN" altLang="en-US" dirty="0" smtClean="0">
                <a:latin typeface="Arial" panose="020B0604020202020204" pitchFamily="34" charset="0"/>
              </a:rPr>
              <a:t>指</a:t>
            </a:r>
            <a:r>
              <a:rPr lang="zh-CN" altLang="zh-TW" dirty="0" smtClean="0">
                <a:latin typeface="Arial" panose="020B0604020202020204" pitchFamily="34" charset="0"/>
              </a:rPr>
              <a:t>一</a:t>
            </a:r>
            <a:r>
              <a:rPr lang="zh-CN" altLang="en-US" dirty="0" smtClean="0">
                <a:latin typeface="Arial" panose="020B0604020202020204" pitchFamily="34" charset="0"/>
              </a:rPr>
              <a:t>些</a:t>
            </a:r>
            <a:r>
              <a:rPr lang="zh-CN" altLang="zh-TW" dirty="0" smtClean="0">
                <a:latin typeface="Arial" panose="020B0604020202020204" pitchFamily="34" charset="0"/>
              </a:rPr>
              <a:t>已</a:t>
            </a:r>
            <a:r>
              <a:rPr lang="zh-CN" altLang="en-US" dirty="0" smtClean="0">
                <a:latin typeface="Arial" panose="020B0604020202020204" pitchFamily="34" charset="0"/>
              </a:rPr>
              <a:t>存在</a:t>
            </a:r>
            <a:r>
              <a:rPr lang="zh-CN" altLang="zh-TW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資</a:t>
            </a:r>
            <a:r>
              <a:rPr lang="zh-CN" altLang="zh-TW" dirty="0" smtClean="0">
                <a:latin typeface="Arial" panose="020B0604020202020204" pitchFamily="34" charset="0"/>
              </a:rPr>
              <a:t>料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CN" altLang="zh-TW" dirty="0" smtClean="0">
                <a:latin typeface="Arial" panose="020B0604020202020204" pitchFamily="34" charset="0"/>
              </a:rPr>
              <a:t>是</a:t>
            </a:r>
            <a:r>
              <a:rPr lang="zh-TW" altLang="en-US" dirty="0" smtClean="0">
                <a:latin typeface="Arial" panose="020B0604020202020204" pitchFamily="34" charset="0"/>
              </a:rPr>
              <a:t>就另一個</a:t>
            </a:r>
            <a:r>
              <a:rPr lang="zh-CN" altLang="en-US" dirty="0" smtClean="0">
                <a:latin typeface="Arial" panose="020B0604020202020204" pitchFamily="34" charset="0"/>
              </a:rPr>
              <a:t>目的</a:t>
            </a:r>
            <a:r>
              <a:rPr lang="zh-CN" altLang="zh-TW" dirty="0" smtClean="0">
                <a:latin typeface="Arial" panose="020B0604020202020204" pitchFamily="34" charset="0"/>
              </a:rPr>
              <a:t>而</a:t>
            </a:r>
            <a:r>
              <a:rPr lang="zh-CN" altLang="en-US" dirty="0" smtClean="0">
                <a:latin typeface="Arial" panose="020B0604020202020204" pitchFamily="34" charset="0"/>
              </a:rPr>
              <a:t>搜集</a:t>
            </a:r>
            <a:r>
              <a:rPr lang="zh-CN" altLang="zh-TW" dirty="0" smtClean="0">
                <a:latin typeface="Arial" panose="020B0604020202020204" pitchFamily="34" charset="0"/>
              </a:rPr>
              <a:t>得</a:t>
            </a:r>
            <a:r>
              <a:rPr lang="zh-CN" altLang="en-US" dirty="0" smtClean="0">
                <a:latin typeface="Arial" panose="020B0604020202020204" pitchFamily="34" charset="0"/>
              </a:rPr>
              <a:t>來的，例如：</a:t>
            </a:r>
            <a:r>
              <a:rPr lang="zh-CN" altLang="zh-TW" dirty="0" smtClean="0">
                <a:latin typeface="Arial" panose="020B0604020202020204" pitchFamily="34" charset="0"/>
              </a:rPr>
              <a:t>參</a:t>
            </a:r>
            <a:r>
              <a:rPr lang="zh-CN" altLang="en-US" dirty="0" smtClean="0">
                <a:latin typeface="Arial" panose="020B0604020202020204" pitchFamily="34" charset="0"/>
              </a:rPr>
              <a:t>考另一</a:t>
            </a:r>
            <a:r>
              <a:rPr lang="zh-TW" altLang="en-US" dirty="0" smtClean="0">
                <a:latin typeface="Arial" panose="020B0604020202020204" pitchFamily="34" charset="0"/>
              </a:rPr>
              <a:t>家</a:t>
            </a:r>
            <a:r>
              <a:rPr lang="zh-CN" altLang="en-US" dirty="0" smtClean="0">
                <a:latin typeface="Arial" panose="020B0604020202020204" pitchFamily="34" charset="0"/>
              </a:rPr>
              <a:t>公司對另一</a:t>
            </a:r>
            <a:r>
              <a:rPr lang="zh-TW" altLang="en-US" dirty="0" smtClean="0">
                <a:latin typeface="Arial" panose="020B0604020202020204" pitchFamily="34" charset="0"/>
              </a:rPr>
              <a:t>款</a:t>
            </a:r>
            <a:r>
              <a:rPr lang="zh-CN" altLang="en-US" dirty="0" smtClean="0">
                <a:latin typeface="Arial" panose="020B0604020202020204" pitchFamily="34" charset="0"/>
              </a:rPr>
              <a:t>產品</a:t>
            </a:r>
            <a:r>
              <a:rPr lang="zh-TW" altLang="en-US" dirty="0" smtClean="0">
                <a:latin typeface="Arial" panose="020B0604020202020204" pitchFamily="34" charset="0"/>
              </a:rPr>
              <a:t>發表</a:t>
            </a:r>
            <a:r>
              <a:rPr lang="zh-CN" altLang="en-US" dirty="0" smtClean="0">
                <a:latin typeface="Arial" panose="020B0604020202020204" pitchFamily="34" charset="0"/>
              </a:rPr>
              <a:t>的研究報告；或政府鞋類進口的統計報告。</a:t>
            </a: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7A092155-255D-490C-BCDB-3DC52056C977}" type="slidenum">
              <a:rPr lang="en-US" altLang="zh-TW"/>
              <a:pPr eaLnBrk="1" hangingPunct="1"/>
              <a:t>15</a:t>
            </a:fld>
            <a:endParaRPr lang="en-US" altLang="zh-TW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Calibri" panose="020F0502020204030204" pitchFamily="34" charset="0"/>
              <a:buNone/>
              <a:tabLst>
                <a:tab pos="0" algn="l"/>
              </a:tabLst>
            </a:pPr>
            <a:r>
              <a:rPr lang="zh-TW" altLang="en-US" dirty="0" smtClean="0">
                <a:latin typeface="新細明體" panose="02020500000000000000" pitchFamily="18" charset="-120"/>
              </a:rPr>
              <a:t>步驟二</a:t>
            </a:r>
            <a:r>
              <a:rPr lang="en-US" altLang="zh-TW" dirty="0" smtClean="0">
                <a:latin typeface="新細明體" panose="02020500000000000000" pitchFamily="18" charset="-120"/>
              </a:rPr>
              <a:t>(</a:t>
            </a:r>
            <a:r>
              <a:rPr lang="zh-TW" altLang="en-US" dirty="0" smtClean="0">
                <a:latin typeface="新細明體" panose="02020500000000000000" pitchFamily="18" charset="-120"/>
              </a:rPr>
              <a:t>續</a:t>
            </a:r>
            <a:r>
              <a:rPr lang="en-US" altLang="zh-TW" dirty="0" smtClean="0">
                <a:latin typeface="新細明體" panose="02020500000000000000" pitchFamily="18" charset="-120"/>
              </a:rPr>
              <a:t>)</a:t>
            </a:r>
            <a:r>
              <a:rPr lang="zh-TW" altLang="en-US" dirty="0" smtClean="0">
                <a:latin typeface="新細明體" panose="02020500000000000000" pitchFamily="18" charset="-120"/>
              </a:rPr>
              <a:t>：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  <a:tabLst>
                <a:tab pos="0" algn="l"/>
              </a:tabLst>
            </a:pPr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  <a:tabLst>
                <a:tab pos="0" algn="l"/>
              </a:tabLst>
            </a:pPr>
            <a:r>
              <a:rPr lang="zh-CN" altLang="en-US" dirty="0" smtClean="0">
                <a:latin typeface="新細明體" panose="02020500000000000000" pitchFamily="18" charset="-120"/>
              </a:rPr>
              <a:t>教師進一步</a:t>
            </a:r>
            <a:r>
              <a:rPr lang="zh-TW" altLang="en-US" dirty="0" smtClean="0">
                <a:latin typeface="新細明體" panose="02020500000000000000" pitchFamily="18" charset="-120"/>
              </a:rPr>
              <a:t>講</a:t>
            </a:r>
            <a:r>
              <a:rPr lang="zh-CN" altLang="en-US" dirty="0" smtClean="0">
                <a:latin typeface="新細明體" panose="02020500000000000000" pitchFamily="18" charset="-120"/>
              </a:rPr>
              <a:t>述搜集二手數據的原因及方式。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  <a:tabLst>
                <a:tab pos="0" algn="l"/>
              </a:tabLst>
            </a:pPr>
            <a:endParaRPr lang="zh-CN" altLang="zh-TW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  <a:buNone/>
              <a:tabLst>
                <a:tab pos="0" algn="l"/>
              </a:tabLst>
            </a:pPr>
            <a:r>
              <a:rPr lang="zh-CN" altLang="en-US" dirty="0" smtClean="0">
                <a:latin typeface="新細明體" panose="02020500000000000000" pitchFamily="18" charset="-120"/>
              </a:rPr>
              <a:t>教師解釋公司可購買或免費取</a:t>
            </a:r>
            <a:r>
              <a:rPr lang="zh-TW" altLang="en-US" dirty="0" smtClean="0">
                <a:latin typeface="新細明體" panose="02020500000000000000" pitchFamily="18" charset="-120"/>
              </a:rPr>
              <a:t>得</a:t>
            </a:r>
            <a:r>
              <a:rPr lang="zh-CN" altLang="en-US" dirty="0" smtClean="0">
                <a:latin typeface="新細明體" panose="02020500000000000000" pitchFamily="18" charset="-120"/>
              </a:rPr>
              <a:t>二手數據，</a:t>
            </a:r>
            <a:r>
              <a:rPr lang="zh-TW" altLang="en-US" dirty="0" smtClean="0">
                <a:latin typeface="新細明體" panose="02020500000000000000" pitchFamily="18" charset="-120"/>
              </a:rPr>
              <a:t>藉</a:t>
            </a:r>
            <a:r>
              <a:rPr lang="zh-CN" altLang="en-US" dirty="0" smtClean="0">
                <a:latin typeface="新細明體" panose="02020500000000000000" pitchFamily="18" charset="-120"/>
              </a:rPr>
              <a:t>以降低研究人員</a:t>
            </a:r>
            <a:r>
              <a:rPr lang="zh-TW" altLang="en-US" dirty="0" smtClean="0">
                <a:latin typeface="新細明體" panose="02020500000000000000" pitchFamily="18" charset="-120"/>
              </a:rPr>
              <a:t>取得</a:t>
            </a:r>
            <a:r>
              <a:rPr lang="zh-CN" altLang="en-US" dirty="0" smtClean="0">
                <a:latin typeface="新細明體" panose="02020500000000000000" pitchFamily="18" charset="-120"/>
              </a:rPr>
              <a:t>資料</a:t>
            </a:r>
            <a:r>
              <a:rPr lang="zh-TW" altLang="en-US" dirty="0" smtClean="0"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</a:rPr>
              <a:t>成本（與搜集</a:t>
            </a:r>
            <a:r>
              <a:rPr lang="zh-TW" altLang="en-US" dirty="0" smtClean="0">
                <a:latin typeface="新細明體" panose="02020500000000000000" pitchFamily="18" charset="-120"/>
              </a:rPr>
              <a:t>一手</a:t>
            </a:r>
            <a:r>
              <a:rPr lang="zh-CN" altLang="en-US" dirty="0" smtClean="0">
                <a:latin typeface="新細明體" panose="02020500000000000000" pitchFamily="18" charset="-120"/>
              </a:rPr>
              <a:t>數據相比），例如為甚麼競爭對手</a:t>
            </a:r>
            <a:r>
              <a:rPr lang="zh-TW" altLang="en-US" dirty="0" smtClean="0">
                <a:latin typeface="新細明體" panose="02020500000000000000" pitchFamily="18" charset="-120"/>
              </a:rPr>
              <a:t>的產品</a:t>
            </a:r>
            <a:r>
              <a:rPr lang="zh-CN" altLang="en-US" dirty="0" smtClean="0">
                <a:latin typeface="新細明體" panose="02020500000000000000" pitchFamily="18" charset="-120"/>
              </a:rPr>
              <a:t>更換包裝後能促進銷量。</a:t>
            </a:r>
          </a:p>
          <a:p>
            <a:pPr eaLnBrk="1" hangingPunct="1">
              <a:buFont typeface="Calibri" panose="020F0502020204030204" pitchFamily="34" charset="0"/>
              <a:buNone/>
              <a:tabLst>
                <a:tab pos="0" algn="l"/>
              </a:tabLst>
            </a:pPr>
            <a:endParaRPr lang="zh-CN" altLang="zh-TW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  <a:tabLst>
                <a:tab pos="0" algn="l"/>
              </a:tabLst>
            </a:pPr>
            <a:r>
              <a:rPr lang="zh-TW" altLang="en-US" dirty="0" smtClean="0">
                <a:latin typeface="新細明體" panose="02020500000000000000" pitchFamily="18" charset="-120"/>
              </a:rPr>
              <a:t>根據投影片中的提示，請學生列舉二手數據的來源。</a:t>
            </a:r>
          </a:p>
          <a:p>
            <a:pPr marL="361950" lvl="1" indent="-180975" eaLnBrk="1" hangingPunct="1">
              <a:buFontTx/>
              <a:buChar char="•"/>
              <a:tabLst>
                <a:tab pos="0" algn="l"/>
              </a:tabLst>
            </a:pPr>
            <a:r>
              <a:rPr lang="zh-CN" altLang="en-US" b="1" dirty="0" smtClean="0">
                <a:latin typeface="新細明體" panose="02020500000000000000" pitchFamily="18" charset="-120"/>
              </a:rPr>
              <a:t>互聯網</a:t>
            </a:r>
            <a:r>
              <a:rPr lang="zh-CN" altLang="en-US" dirty="0" smtClean="0">
                <a:latin typeface="新細明體" panose="02020500000000000000" pitchFamily="18" charset="-120"/>
              </a:rPr>
              <a:t> </a:t>
            </a:r>
            <a:r>
              <a:rPr lang="en-US" altLang="zh-TW" dirty="0" smtClean="0">
                <a:latin typeface="新細明體" panose="02020500000000000000" pitchFamily="18" charset="-120"/>
              </a:rPr>
              <a:t>– </a:t>
            </a:r>
            <a:r>
              <a:rPr lang="zh-TW" altLang="en-US" dirty="0" smtClean="0">
                <a:latin typeface="新細明體" panose="02020500000000000000" pitchFamily="18" charset="-120"/>
              </a:rPr>
              <a:t>例如</a:t>
            </a:r>
            <a:r>
              <a:rPr lang="zh-CN" altLang="en-US" dirty="0" smtClean="0">
                <a:latin typeface="新細明體" panose="02020500000000000000" pitchFamily="18" charset="-120"/>
              </a:rPr>
              <a:t>電子期刊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marL="361950" lvl="1" indent="-180975" eaLnBrk="1" hangingPunct="1">
              <a:buFontTx/>
              <a:buChar char="•"/>
              <a:tabLst>
                <a:tab pos="0" algn="l"/>
              </a:tabLst>
            </a:pPr>
            <a:r>
              <a:rPr lang="zh-CN" altLang="en-US" b="1" dirty="0" smtClean="0">
                <a:latin typeface="新細明體" panose="02020500000000000000" pitchFamily="18" charset="-120"/>
              </a:rPr>
              <a:t>政府機構</a:t>
            </a:r>
            <a:r>
              <a:rPr lang="zh-CN" altLang="en-US" dirty="0" smtClean="0">
                <a:latin typeface="新細明體" panose="02020500000000000000" pitchFamily="18" charset="-120"/>
              </a:rPr>
              <a:t> </a:t>
            </a:r>
            <a:r>
              <a:rPr lang="en-US" altLang="zh-TW" dirty="0" smtClean="0">
                <a:latin typeface="新細明體" panose="02020500000000000000" pitchFamily="18" charset="-120"/>
              </a:rPr>
              <a:t>– </a:t>
            </a:r>
            <a:r>
              <a:rPr lang="zh-CN" altLang="en-US" dirty="0" smtClean="0">
                <a:latin typeface="新細明體" panose="02020500000000000000" pitchFamily="18" charset="-120"/>
              </a:rPr>
              <a:t>例如統計報告或經濟預測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marL="361950" lvl="1" indent="-180975" eaLnBrk="1" hangingPunct="1">
              <a:buFontTx/>
              <a:buChar char="•"/>
              <a:tabLst>
                <a:tab pos="0" algn="l"/>
              </a:tabLst>
            </a:pPr>
            <a:r>
              <a:rPr lang="zh-CN" altLang="en-US" b="1" dirty="0" smtClean="0">
                <a:latin typeface="新細明體" panose="02020500000000000000" pitchFamily="18" charset="-120"/>
              </a:rPr>
              <a:t>圖書館</a:t>
            </a:r>
            <a:r>
              <a:rPr lang="zh-CN" altLang="en-US" dirty="0" smtClean="0">
                <a:latin typeface="新細明體" panose="02020500000000000000" pitchFamily="18" charset="-120"/>
              </a:rPr>
              <a:t> </a:t>
            </a:r>
            <a:r>
              <a:rPr lang="en-US" altLang="zh-TW" dirty="0" smtClean="0">
                <a:latin typeface="新細明體" panose="02020500000000000000" pitchFamily="18" charset="-120"/>
              </a:rPr>
              <a:t>– </a:t>
            </a:r>
            <a:r>
              <a:rPr lang="zh-CN" altLang="en-US" dirty="0" smtClean="0">
                <a:latin typeface="新細明體" panose="02020500000000000000" pitchFamily="18" charset="-120"/>
              </a:rPr>
              <a:t>例如</a:t>
            </a:r>
            <a:r>
              <a:rPr lang="zh-TW" altLang="en-US" dirty="0" smtClean="0">
                <a:latin typeface="新細明體" panose="02020500000000000000" pitchFamily="18" charset="-120"/>
              </a:rPr>
              <a:t>消費者</a:t>
            </a:r>
            <a:r>
              <a:rPr lang="zh-CN" altLang="en-US" dirty="0" smtClean="0">
                <a:latin typeface="新細明體" panose="02020500000000000000" pitchFamily="18" charset="-120"/>
              </a:rPr>
              <a:t>行為理論及模式，研究報告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marL="361950" lvl="1" indent="-180975" eaLnBrk="1" hangingPunct="1">
              <a:buFontTx/>
              <a:buChar char="•"/>
              <a:tabLst>
                <a:tab pos="0" algn="l"/>
              </a:tabLst>
            </a:pPr>
            <a:r>
              <a:rPr lang="zh-CN" altLang="en-US" b="1" dirty="0" smtClean="0">
                <a:latin typeface="新細明體" panose="02020500000000000000" pitchFamily="18" charset="-120"/>
              </a:rPr>
              <a:t>研究公司</a:t>
            </a:r>
            <a:r>
              <a:rPr lang="zh-CN" altLang="en-US" dirty="0" smtClean="0">
                <a:latin typeface="新細明體" panose="02020500000000000000" pitchFamily="18" charset="-120"/>
              </a:rPr>
              <a:t> </a:t>
            </a:r>
            <a:r>
              <a:rPr lang="en-US" altLang="zh-TW" dirty="0" smtClean="0">
                <a:latin typeface="新細明體" panose="02020500000000000000" pitchFamily="18" charset="-120"/>
              </a:rPr>
              <a:t>– </a:t>
            </a:r>
            <a:r>
              <a:rPr lang="zh-CN" altLang="en-US" dirty="0" smtClean="0">
                <a:latin typeface="新細明體" panose="02020500000000000000" pitchFamily="18" charset="-120"/>
              </a:rPr>
              <a:t>例如銷量研究報告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  <a:tabLst>
                <a:tab pos="0" algn="l"/>
              </a:tabLst>
            </a:pPr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  <a:tabLst>
                <a:tab pos="0" algn="l"/>
              </a:tabLst>
            </a:pPr>
            <a:r>
              <a:rPr lang="zh-TW" altLang="en-US" dirty="0" smtClean="0">
                <a:latin typeface="新細明體" panose="02020500000000000000" pitchFamily="18" charset="-120"/>
              </a:rPr>
              <a:t>播放</a:t>
            </a:r>
            <a:r>
              <a:rPr lang="zh-CN" altLang="en-US" dirty="0" smtClean="0">
                <a:latin typeface="新細明體" panose="02020500000000000000" pitchFamily="18" charset="-120"/>
              </a:rPr>
              <a:t>下一張投影片，</a:t>
            </a:r>
            <a:r>
              <a:rPr lang="zh-TW" altLang="en-US" dirty="0" smtClean="0">
                <a:latin typeface="新細明體" panose="02020500000000000000" pitchFamily="18" charset="-120"/>
              </a:rPr>
              <a:t>講解怎樣</a:t>
            </a:r>
            <a:r>
              <a:rPr lang="zh-CN" altLang="en-US" dirty="0" smtClean="0">
                <a:latin typeface="新細明體" panose="02020500000000000000" pitchFamily="18" charset="-120"/>
              </a:rPr>
              <a:t>搜集</a:t>
            </a:r>
            <a:r>
              <a:rPr lang="zh-TW" altLang="en-US" dirty="0" smtClean="0">
                <a:latin typeface="新細明體" panose="02020500000000000000" pitchFamily="18" charset="-120"/>
              </a:rPr>
              <a:t>一手</a:t>
            </a:r>
            <a:r>
              <a:rPr lang="zh-CN" altLang="en-US" dirty="0" smtClean="0">
                <a:latin typeface="新細明體" panose="02020500000000000000" pitchFamily="18" charset="-120"/>
              </a:rPr>
              <a:t>數據。</a:t>
            </a:r>
            <a:endParaRPr lang="zh-TW" altLang="en-US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19541CDC-C30F-4AC3-B7A3-1E6D345C2480}" type="slidenum">
              <a:rPr lang="en-US" altLang="zh-TW"/>
              <a:pPr eaLnBrk="1" hangingPunct="1"/>
              <a:t>16</a:t>
            </a:fld>
            <a:endParaRPr lang="en-US" altLang="zh-TW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教師進一步解釋公司須搜集</a:t>
            </a:r>
            <a:r>
              <a:rPr lang="zh-TW" altLang="en-US" dirty="0" smtClean="0">
                <a:latin typeface="Arial" panose="020B0604020202020204" pitchFamily="34" charset="0"/>
              </a:rPr>
              <a:t>一手</a:t>
            </a:r>
            <a:r>
              <a:rPr lang="zh-CN" altLang="en-US" dirty="0" smtClean="0">
                <a:latin typeface="Arial" panose="020B0604020202020204" pitchFamily="34" charset="0"/>
              </a:rPr>
              <a:t>數據，以便就產品</a:t>
            </a:r>
            <a:r>
              <a:rPr lang="zh-TW" altLang="en-US" dirty="0" smtClean="0">
                <a:latin typeface="Arial" panose="020B0604020202020204" pitchFamily="34" charset="0"/>
              </a:rPr>
              <a:t>特定的</a:t>
            </a:r>
            <a:r>
              <a:rPr lang="zh-CN" altLang="en-US" dirty="0" smtClean="0">
                <a:latin typeface="Arial" panose="020B0604020202020204" pitchFamily="34" charset="0"/>
              </a:rPr>
              <a:t>情況作出決</a:t>
            </a:r>
            <a:r>
              <a:rPr lang="zh-TW" altLang="en-US" dirty="0" smtClean="0">
                <a:latin typeface="Arial" panose="020B0604020202020204" pitchFamily="34" charset="0"/>
              </a:rPr>
              <a:t>策</a:t>
            </a:r>
            <a:r>
              <a:rPr lang="zh-CN" altLang="zh-TW" dirty="0" smtClean="0">
                <a:latin typeface="Arial" panose="020B0604020202020204" pitchFamily="34" charset="0"/>
              </a:rPr>
              <a:t>。</a:t>
            </a:r>
            <a:r>
              <a:rPr lang="zh-CN" altLang="en-US" dirty="0" smtClean="0">
                <a:latin typeface="Arial" panose="020B0604020202020204" pitchFamily="34" charset="0"/>
              </a:rPr>
              <a:t>然而</a:t>
            </a:r>
            <a:r>
              <a:rPr lang="zh-TW" altLang="en-US" dirty="0" smtClean="0">
                <a:latin typeface="Arial" panose="020B0604020202020204" pitchFamily="34" charset="0"/>
              </a:rPr>
              <a:t>，這些</a:t>
            </a:r>
            <a:r>
              <a:rPr lang="zh-CN" altLang="en-US" dirty="0" smtClean="0">
                <a:latin typeface="Arial" panose="020B0604020202020204" pitchFamily="34" charset="0"/>
              </a:rPr>
              <a:t>數據</a:t>
            </a:r>
            <a:r>
              <a:rPr lang="zh-CN" altLang="zh-TW" dirty="0" smtClean="0">
                <a:latin typeface="Arial" panose="020B0604020202020204" pitchFamily="34" charset="0"/>
              </a:rPr>
              <a:t>一</a:t>
            </a:r>
            <a:r>
              <a:rPr lang="zh-CN" altLang="en-US" dirty="0" smtClean="0">
                <a:latin typeface="Arial" panose="020B0604020202020204" pitchFamily="34" charset="0"/>
              </a:rPr>
              <a:t>般</a:t>
            </a:r>
            <a:r>
              <a:rPr lang="zh-TW" altLang="en-US" dirty="0" smtClean="0">
                <a:latin typeface="Arial" panose="020B0604020202020204" pitchFamily="34" charset="0"/>
              </a:rPr>
              <a:t>是</a:t>
            </a:r>
            <a:r>
              <a:rPr lang="zh-CN" altLang="en-US" dirty="0" smtClean="0">
                <a:latin typeface="Arial" panose="020B0604020202020204" pitchFamily="34" charset="0"/>
              </a:rPr>
              <a:t>無法在二手數據中</a:t>
            </a:r>
            <a:r>
              <a:rPr lang="zh-TW" altLang="en-US" dirty="0" smtClean="0">
                <a:latin typeface="Arial" panose="020B0604020202020204" pitchFamily="34" charset="0"/>
              </a:rPr>
              <a:t>取</a:t>
            </a:r>
            <a:r>
              <a:rPr lang="zh-CN" altLang="en-US" dirty="0" smtClean="0">
                <a:latin typeface="Arial" panose="020B0604020202020204" pitchFamily="34" charset="0"/>
              </a:rPr>
              <a:t>得</a:t>
            </a:r>
            <a:r>
              <a:rPr lang="zh-TW" altLang="en-US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，例如</a:t>
            </a:r>
            <a:r>
              <a:rPr lang="zh-CN" altLang="zh-TW" dirty="0" smtClean="0">
                <a:latin typeface="Arial" panose="020B0604020202020204" pitchFamily="34" charset="0"/>
              </a:rPr>
              <a:t>「</a:t>
            </a:r>
            <a:r>
              <a:rPr lang="zh-TW" altLang="en-US" dirty="0" smtClean="0">
                <a:latin typeface="Arial" panose="020B0604020202020204" pitchFamily="34" charset="0"/>
              </a:rPr>
              <a:t>我們</a:t>
            </a:r>
            <a:r>
              <a:rPr lang="zh-CN" altLang="en-US" dirty="0" smtClean="0">
                <a:latin typeface="Arial" panose="020B0604020202020204" pitchFamily="34" charset="0"/>
              </a:rPr>
              <a:t>更換</a:t>
            </a:r>
            <a:r>
              <a:rPr lang="zh-TW" altLang="en-US" dirty="0" smtClean="0">
                <a:latin typeface="Arial" panose="020B0604020202020204" pitchFamily="34" charset="0"/>
              </a:rPr>
              <a:t>產品</a:t>
            </a:r>
            <a:r>
              <a:rPr lang="zh-CN" altLang="en-US" dirty="0" smtClean="0">
                <a:latin typeface="Arial" panose="020B0604020202020204" pitchFamily="34" charset="0"/>
              </a:rPr>
              <a:t>包裝後可以促進銷量嗎？</a:t>
            </a:r>
            <a:r>
              <a:rPr lang="zh-CN" altLang="zh-TW" dirty="0" smtClean="0">
                <a:latin typeface="Arial" panose="020B0604020202020204" pitchFamily="34" charset="0"/>
              </a:rPr>
              <a:t>」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zh-CN" altLang="zh-TW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Arial" panose="020B0604020202020204" pitchFamily="34" charset="0"/>
              </a:rPr>
              <a:t>根據投影片中的提示，請學生列舉幾種資料搜集方法，以搜集一手數據，包括：</a:t>
            </a:r>
          </a:p>
          <a:p>
            <a:pPr marL="361950" lvl="1" indent="-180975" eaLnBrk="1" hangingPunct="1">
              <a:buFontTx/>
              <a:buChar char="•"/>
            </a:pPr>
            <a:r>
              <a:rPr lang="zh-CN" altLang="en-US" dirty="0" smtClean="0">
                <a:latin typeface="Arial" panose="020B0604020202020204" pitchFamily="34" charset="0"/>
              </a:rPr>
              <a:t>觀察</a:t>
            </a:r>
            <a:r>
              <a:rPr lang="zh-TW" altLang="en-US" dirty="0" smtClean="0">
                <a:latin typeface="Arial" panose="020B0604020202020204" pitchFamily="34" charset="0"/>
              </a:rPr>
              <a:t>研究</a:t>
            </a:r>
          </a:p>
          <a:p>
            <a:pPr marL="361950" lvl="1" indent="-180975" eaLnBrk="1" hangingPunct="1">
              <a:buFontTx/>
              <a:buChar char="•"/>
            </a:pPr>
            <a:r>
              <a:rPr lang="zh-TW" altLang="en-US" dirty="0" smtClean="0">
                <a:latin typeface="Arial" panose="020B0604020202020204" pitchFamily="34" charset="0"/>
              </a:rPr>
              <a:t>調查研究</a:t>
            </a:r>
          </a:p>
          <a:p>
            <a:pPr marL="361950" lvl="1" indent="-180975" eaLnBrk="1" hangingPunct="1">
              <a:buFontTx/>
              <a:buChar char="•"/>
            </a:pPr>
            <a:r>
              <a:rPr lang="zh-TW" altLang="en-US" dirty="0" smtClean="0">
                <a:latin typeface="Arial" panose="020B0604020202020204" pitchFamily="34" charset="0"/>
              </a:rPr>
              <a:t>質性研究</a:t>
            </a:r>
          </a:p>
          <a:p>
            <a:pPr marL="361950" lvl="1" indent="-180975" eaLnBrk="1" hangingPunct="1">
              <a:buFontTx/>
              <a:buChar char="•"/>
            </a:pPr>
            <a:r>
              <a:rPr lang="zh-TW" altLang="en-US" dirty="0" smtClean="0">
                <a:latin typeface="Arial" panose="020B0604020202020204" pitchFamily="34" charset="0"/>
              </a:rPr>
              <a:t>實驗研究</a:t>
            </a:r>
          </a:p>
          <a:p>
            <a:pPr eaLnBrk="1" hangingPunct="1">
              <a:buFont typeface="Calibri" panose="020F0502020204030204" pitchFamily="34" charset="0"/>
              <a:buNone/>
            </a:pP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下一張投影片，討論</a:t>
            </a:r>
            <a:r>
              <a:rPr lang="zh-TW" altLang="en-US" dirty="0" smtClean="0">
                <a:latin typeface="Arial" panose="020B0604020202020204" pitchFamily="34" charset="0"/>
              </a:rPr>
              <a:t>怎樣挑</a:t>
            </a:r>
            <a:r>
              <a:rPr lang="zh-CN" altLang="en-US" dirty="0" smtClean="0">
                <a:latin typeface="Arial" panose="020B0604020202020204" pitchFamily="34" charset="0"/>
              </a:rPr>
              <a:t>選適</a:t>
            </a:r>
            <a:r>
              <a:rPr lang="zh-TW" altLang="en-US" dirty="0" smtClean="0">
                <a:latin typeface="Arial" panose="020B0604020202020204" pitchFamily="34" charset="0"/>
              </a:rPr>
              <a:t>當</a:t>
            </a:r>
            <a:r>
              <a:rPr lang="zh-CN" altLang="en-US" dirty="0" smtClean="0">
                <a:latin typeface="Arial" panose="020B0604020202020204" pitchFamily="34" charset="0"/>
              </a:rPr>
              <a:t>的</a:t>
            </a:r>
            <a:r>
              <a:rPr lang="zh-TW" altLang="en-US" dirty="0" smtClean="0">
                <a:latin typeface="Arial" panose="020B0604020202020204" pitchFamily="34" charset="0"/>
              </a:rPr>
              <a:t>資料搜集</a:t>
            </a:r>
            <a:r>
              <a:rPr lang="zh-CN" altLang="en-US" dirty="0" smtClean="0">
                <a:latin typeface="Arial" panose="020B0604020202020204" pitchFamily="34" charset="0"/>
              </a:rPr>
              <a:t>方法。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361950" lvl="1" indent="-180975" eaLnBrk="1" hangingPunct="1">
              <a:buFontTx/>
              <a:buChar char="•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AutoNum type="arabicPeriod"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BE81B0A8-7CB5-4BD3-86FA-B9FD1277461A}" type="slidenum">
              <a:rPr lang="en-US" altLang="zh-TW" sz="1200"/>
              <a:pPr algn="r" eaLnBrk="1" hangingPunct="1"/>
              <a:t>17</a:t>
            </a:fld>
            <a:endParaRPr lang="en-US" altLang="zh-TW" sz="120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58763" indent="-258763" eaLnBrk="1" hangingPunct="1"/>
            <a:r>
              <a:rPr lang="zh-CN" altLang="en-US" b="1" dirty="0" smtClean="0">
                <a:latin typeface="Arial" panose="020B0604020202020204" pitchFamily="34" charset="0"/>
              </a:rPr>
              <a:t>步驟三：</a:t>
            </a:r>
            <a:endParaRPr lang="zh-CN" altLang="zh-TW" b="1" dirty="0" smtClean="0">
              <a:latin typeface="Arial" panose="020B0604020202020204" pitchFamily="34" charset="0"/>
            </a:endParaRPr>
          </a:p>
          <a:p>
            <a:pPr marL="258763" indent="-258763" eaLnBrk="1" hangingPunct="1"/>
            <a:endParaRPr lang="zh-CN" altLang="zh-TW" b="1" dirty="0" smtClean="0">
              <a:latin typeface="Arial" panose="020B0604020202020204" pitchFamily="34" charset="0"/>
            </a:endParaRPr>
          </a:p>
          <a:p>
            <a:pPr marL="258763" indent="-258763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活動五 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58763" indent="-258763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258763" indent="-258763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58763" indent="-258763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</a:rPr>
              <a:t>學生完成學生工作紙第</a:t>
            </a:r>
            <a:r>
              <a:rPr lang="en-US" altLang="zh-CN" dirty="0" smtClean="0">
                <a:latin typeface="Arial" panose="020B0604020202020204" pitchFamily="34" charset="0"/>
              </a:rPr>
              <a:t>6</a:t>
            </a:r>
            <a:r>
              <a:rPr lang="zh-CN" altLang="en-US" dirty="0" smtClean="0">
                <a:latin typeface="Arial" panose="020B0604020202020204" pitchFamily="34" charset="0"/>
              </a:rPr>
              <a:t>頁的配對遊戲。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58763" indent="-258763" eaLnBrk="1" hangingPunct="1"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</a:rPr>
              <a:t>本</a:t>
            </a:r>
            <a:r>
              <a:rPr lang="zh-CN" altLang="en-US" dirty="0" smtClean="0">
                <a:latin typeface="Arial" panose="020B0604020202020204" pitchFamily="34" charset="0"/>
              </a:rPr>
              <a:t>活動旨在幫助學生了解</a:t>
            </a:r>
            <a:r>
              <a:rPr lang="zh-CN" altLang="zh-TW" dirty="0" smtClean="0">
                <a:latin typeface="Arial" panose="020B0604020202020204" pitchFamily="34" charset="0"/>
              </a:rPr>
              <a:t>如</a:t>
            </a:r>
            <a:r>
              <a:rPr lang="zh-CN" altLang="en-US" dirty="0" smtClean="0">
                <a:latin typeface="Arial" panose="020B0604020202020204" pitchFamily="34" charset="0"/>
              </a:rPr>
              <a:t>何在不同情況下</a:t>
            </a:r>
            <a:r>
              <a:rPr lang="zh-CN" altLang="zh-TW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採用</a:t>
            </a:r>
            <a:r>
              <a:rPr lang="zh-CN" altLang="en-US" dirty="0" smtClean="0">
                <a:latin typeface="Arial" panose="020B0604020202020204" pitchFamily="34" charset="0"/>
              </a:rPr>
              <a:t>不同的</a:t>
            </a:r>
            <a:r>
              <a:rPr lang="zh-TW" altLang="en-US" dirty="0" smtClean="0">
                <a:latin typeface="Arial" panose="020B0604020202020204" pitchFamily="34" charset="0"/>
              </a:rPr>
              <a:t>資料搜集</a:t>
            </a:r>
            <a:r>
              <a:rPr lang="zh-CN" altLang="en-US" dirty="0" smtClean="0">
                <a:latin typeface="Arial" panose="020B0604020202020204" pitchFamily="34" charset="0"/>
              </a:rPr>
              <a:t>方法。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58763" indent="-258763" eaLnBrk="1" hangingPunct="1"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</a:t>
            </a:r>
            <a:r>
              <a:rPr lang="zh-CN" altLang="zh-TW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展示活動的答案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58763" indent="-258763"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D2315185-5811-47A7-8C8E-B97EC751F2B7}" type="slidenum">
              <a:rPr lang="en-US" altLang="zh-TW" sz="1200"/>
              <a:pPr algn="r" eaLnBrk="1" hangingPunct="1"/>
              <a:t>18</a:t>
            </a:fld>
            <a:endParaRPr lang="en-US" altLang="zh-TW" sz="120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184" y="4415529"/>
            <a:ext cx="5180034" cy="4733271"/>
          </a:xfrm>
        </p:spPr>
        <p:txBody>
          <a:bodyPr/>
          <a:lstStyle/>
          <a:p>
            <a:pPr marL="231775" indent="-231775" eaLnBrk="1" hangingPunct="1"/>
            <a:r>
              <a:rPr lang="zh-CN" altLang="en-US" b="1" dirty="0" smtClean="0">
                <a:latin typeface="+mn-ea"/>
                <a:ea typeface="+mn-ea"/>
              </a:rPr>
              <a:t>活動五 ： 答案</a:t>
            </a:r>
            <a:endParaRPr lang="zh-TW" altLang="en-US" b="1" dirty="0" smtClean="0">
              <a:latin typeface="+mn-ea"/>
              <a:ea typeface="+mn-ea"/>
            </a:endParaRPr>
          </a:p>
          <a:p>
            <a:pPr marL="231775" indent="-231775" eaLnBrk="1" hangingPunct="1">
              <a:buFont typeface="Wingdings" panose="05000000000000000000" pitchFamily="2" charset="2"/>
              <a:buNone/>
            </a:pPr>
            <a:endParaRPr lang="en-US" altLang="zh-TW" dirty="0" smtClean="0">
              <a:latin typeface="+mn-ea"/>
              <a:ea typeface="+mn-ea"/>
              <a:cs typeface="Arial" panose="020B0604020202020204" pitchFamily="34" charset="0"/>
            </a:endParaRPr>
          </a:p>
          <a:p>
            <a:pPr marL="231775" indent="-231775" eaLnBrk="1" hangingPunct="1">
              <a:buFontTx/>
              <a:buAutoNum type="arabicPeriod"/>
            </a:pPr>
            <a:r>
              <a:rPr lang="zh-CN" altLang="en-US" dirty="0" smtClean="0">
                <a:latin typeface="+mn-ea"/>
                <a:ea typeface="+mn-ea"/>
              </a:rPr>
              <a:t>觀察</a:t>
            </a:r>
            <a:r>
              <a:rPr lang="zh-TW" altLang="en-US" dirty="0" smtClean="0">
                <a:latin typeface="+mn-ea"/>
                <a:ea typeface="+mn-ea"/>
              </a:rPr>
              <a:t>研究</a:t>
            </a:r>
            <a:endParaRPr lang="en-US" altLang="zh-TW" dirty="0" smtClean="0">
              <a:latin typeface="+mn-ea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>
                <a:latin typeface="+mn-ea"/>
                <a:ea typeface="+mn-ea"/>
              </a:rPr>
              <a:t>—</a:t>
            </a:r>
            <a:r>
              <a:rPr lang="zh-TW" altLang="en-US" dirty="0" smtClean="0">
                <a:latin typeface="+mn-ea"/>
                <a:ea typeface="+mn-ea"/>
              </a:rPr>
              <a:t>　</a:t>
            </a:r>
            <a:r>
              <a:rPr lang="en-US" altLang="zh-TW" b="1" dirty="0" smtClean="0">
                <a:latin typeface="+mn-ea"/>
                <a:ea typeface="+mn-ea"/>
              </a:rPr>
              <a:t>F. </a:t>
            </a:r>
            <a:r>
              <a:rPr lang="zh-CN" altLang="en-US" dirty="0" smtClean="0">
                <a:latin typeface="+mn-ea"/>
                <a:ea typeface="+mn-ea"/>
              </a:rPr>
              <a:t>研究人員</a:t>
            </a:r>
            <a:r>
              <a:rPr lang="zh-CN" altLang="zh-TW" dirty="0" smtClean="0">
                <a:latin typeface="+mn-ea"/>
                <a:ea typeface="+mn-ea"/>
              </a:rPr>
              <a:t>只</a:t>
            </a:r>
            <a:r>
              <a:rPr lang="zh-CN" altLang="en-US" dirty="0" smtClean="0">
                <a:latin typeface="+mn-ea"/>
                <a:ea typeface="+mn-ea"/>
              </a:rPr>
              <a:t>會觀察客</a:t>
            </a:r>
            <a:r>
              <a:rPr lang="zh-CN" altLang="zh-TW" dirty="0" smtClean="0">
                <a:latin typeface="+mn-ea"/>
                <a:ea typeface="+mn-ea"/>
              </a:rPr>
              <a:t>戶</a:t>
            </a:r>
            <a:r>
              <a:rPr lang="zh-CN" altLang="en-US" dirty="0" smtClean="0">
                <a:latin typeface="+mn-ea"/>
                <a:ea typeface="+mn-ea"/>
              </a:rPr>
              <a:t>的行為，</a:t>
            </a:r>
            <a:r>
              <a:rPr lang="zh-CN" altLang="zh-TW" dirty="0" smtClean="0">
                <a:latin typeface="+mn-ea"/>
                <a:ea typeface="+mn-ea"/>
              </a:rPr>
              <a:t>不</a:t>
            </a:r>
            <a:r>
              <a:rPr lang="zh-CN" altLang="en-US" dirty="0" smtClean="0">
                <a:latin typeface="+mn-ea"/>
                <a:ea typeface="+mn-ea"/>
              </a:rPr>
              <a:t>會向</a:t>
            </a:r>
            <a:r>
              <a:rPr lang="zh-CN" altLang="zh-TW" dirty="0" smtClean="0">
                <a:latin typeface="+mn-ea"/>
                <a:ea typeface="+mn-ea"/>
              </a:rPr>
              <a:t>客</a:t>
            </a:r>
            <a:r>
              <a:rPr lang="zh-CN" altLang="en-US" dirty="0" smtClean="0">
                <a:latin typeface="+mn-ea"/>
                <a:ea typeface="+mn-ea"/>
              </a:rPr>
              <a:t>戶提問。例如</a:t>
            </a:r>
            <a:r>
              <a:rPr lang="zh-TW" altLang="en-US" dirty="0" smtClean="0">
                <a:latin typeface="+mn-ea"/>
                <a:ea typeface="+mn-ea"/>
              </a:rPr>
              <a:t>：</a:t>
            </a:r>
            <a:r>
              <a:rPr lang="zh-CN" altLang="zh-TW" dirty="0" smtClean="0">
                <a:latin typeface="+mn-ea"/>
                <a:ea typeface="+mn-ea"/>
              </a:rPr>
              <a:t>點</a:t>
            </a:r>
            <a:r>
              <a:rPr lang="zh-CN" altLang="en-US" dirty="0" smtClean="0">
                <a:latin typeface="+mn-ea"/>
                <a:ea typeface="+mn-ea"/>
              </a:rPr>
              <a:t>算進入店舖的人數</a:t>
            </a:r>
            <a:r>
              <a:rPr lang="zh-TW" altLang="en-US" dirty="0" smtClean="0">
                <a:latin typeface="+mn-ea"/>
                <a:ea typeface="+mn-ea"/>
              </a:rPr>
              <a:t>。；</a:t>
            </a:r>
            <a:r>
              <a:rPr lang="en-US" altLang="zh-TW" b="1" dirty="0" smtClean="0">
                <a:latin typeface="+mn-ea"/>
                <a:ea typeface="+mn-ea"/>
              </a:rPr>
              <a:t>III.</a:t>
            </a:r>
            <a:r>
              <a:rPr lang="zh-CN" altLang="en-US" dirty="0" smtClean="0">
                <a:latin typeface="+mn-ea"/>
                <a:ea typeface="+mn-ea"/>
              </a:rPr>
              <a:t>了解可能進入</a:t>
            </a:r>
            <a:r>
              <a:rPr lang="zh-CN" altLang="zh-TW" dirty="0" smtClean="0">
                <a:latin typeface="+mn-ea"/>
                <a:ea typeface="+mn-ea"/>
              </a:rPr>
              <a:t>特</a:t>
            </a:r>
            <a:r>
              <a:rPr lang="zh-CN" altLang="en-US" dirty="0" smtClean="0">
                <a:latin typeface="+mn-ea"/>
                <a:ea typeface="+mn-ea"/>
              </a:rPr>
              <a:t>定商場</a:t>
            </a:r>
            <a:r>
              <a:rPr lang="zh-CN" altLang="zh-TW" dirty="0" smtClean="0">
                <a:latin typeface="+mn-ea"/>
                <a:ea typeface="+mn-ea"/>
              </a:rPr>
              <a:t>某</a:t>
            </a:r>
            <a:r>
              <a:rPr lang="zh-CN" altLang="en-US" dirty="0" smtClean="0">
                <a:latin typeface="+mn-ea"/>
                <a:ea typeface="+mn-ea"/>
              </a:rPr>
              <a:t>間店舖的潛在人數。</a:t>
            </a:r>
            <a:endParaRPr lang="zh-TW" altLang="en-US" dirty="0" smtClean="0">
              <a:latin typeface="+mn-ea"/>
              <a:ea typeface="+mn-ea"/>
            </a:endParaRPr>
          </a:p>
          <a:p>
            <a:pPr marL="0" indent="0" eaLnBrk="1" hangingPunct="1">
              <a:buFontTx/>
              <a:buNone/>
            </a:pPr>
            <a:r>
              <a:rPr lang="en-US" altLang="zh-TW" b="1" dirty="0" smtClean="0">
                <a:latin typeface="+mn-ea"/>
                <a:ea typeface="+mn-ea"/>
              </a:rPr>
              <a:t>—</a:t>
            </a:r>
            <a:r>
              <a:rPr lang="zh-TW" altLang="en-US" b="1" dirty="0" smtClean="0">
                <a:latin typeface="+mn-ea"/>
                <a:ea typeface="+mn-ea"/>
              </a:rPr>
              <a:t>　</a:t>
            </a:r>
            <a:r>
              <a:rPr lang="en-US" altLang="zh-TW" b="1" dirty="0" smtClean="0">
                <a:latin typeface="+mn-ea"/>
                <a:ea typeface="+mn-ea"/>
              </a:rPr>
              <a:t>E. </a:t>
            </a:r>
            <a:r>
              <a:rPr lang="zh-TW" altLang="zh-CN" dirty="0" smtClean="0">
                <a:latin typeface="+mn-ea"/>
                <a:ea typeface="+mn-ea"/>
              </a:rPr>
              <a:t>使用</a:t>
            </a:r>
            <a:r>
              <a:rPr lang="zh-TW" altLang="en-US" dirty="0" smtClean="0">
                <a:latin typeface="+mn-ea"/>
                <a:ea typeface="+mn-ea"/>
              </a:rPr>
              <a:t>生物特徵辨別裝置，</a:t>
            </a:r>
            <a:r>
              <a:rPr lang="zh-CN" altLang="en-US" dirty="0" smtClean="0">
                <a:latin typeface="+mn-ea"/>
                <a:ea typeface="+mn-ea"/>
              </a:rPr>
              <a:t>測量對象的真實反應。</a:t>
            </a:r>
            <a:r>
              <a:rPr lang="zh-TW" altLang="en-US" dirty="0" smtClean="0">
                <a:latin typeface="+mn-ea"/>
                <a:ea typeface="+mn-ea"/>
              </a:rPr>
              <a:t>；</a:t>
            </a:r>
            <a:r>
              <a:rPr lang="en-US" altLang="zh-TW" b="1" dirty="0" smtClean="0">
                <a:latin typeface="+mn-ea"/>
                <a:ea typeface="+mn-ea"/>
              </a:rPr>
              <a:t>II.</a:t>
            </a:r>
            <a:r>
              <a:rPr lang="zh-CN" altLang="en-US" dirty="0" smtClean="0">
                <a:latin typeface="+mn-ea"/>
                <a:ea typeface="+mn-ea"/>
              </a:rPr>
              <a:t>向</a:t>
            </a:r>
            <a:r>
              <a:rPr lang="zh-TW" altLang="en-US" dirty="0" smtClean="0">
                <a:latin typeface="+mn-ea"/>
                <a:ea typeface="+mn-ea"/>
              </a:rPr>
              <a:t>消費者</a:t>
            </a:r>
            <a:r>
              <a:rPr lang="zh-CN" altLang="en-US" dirty="0" smtClean="0">
                <a:latin typeface="+mn-ea"/>
                <a:ea typeface="+mn-ea"/>
              </a:rPr>
              <a:t>展示廣告時</a:t>
            </a:r>
            <a:r>
              <a:rPr lang="zh-CN" altLang="zh-TW" dirty="0" smtClean="0">
                <a:latin typeface="+mn-ea"/>
                <a:ea typeface="+mn-ea"/>
              </a:rPr>
              <a:t>，</a:t>
            </a:r>
            <a:r>
              <a:rPr lang="zh-CN" altLang="en-US" dirty="0" smtClean="0">
                <a:latin typeface="+mn-ea"/>
                <a:ea typeface="+mn-ea"/>
              </a:rPr>
              <a:t>測量</a:t>
            </a:r>
            <a:r>
              <a:rPr lang="zh-TW" altLang="en-US" dirty="0" smtClean="0">
                <a:latin typeface="+mn-ea"/>
                <a:ea typeface="+mn-ea"/>
              </a:rPr>
              <a:t>及確定</a:t>
            </a:r>
            <a:r>
              <a:rPr lang="zh-CN" altLang="zh-TW" dirty="0" smtClean="0">
                <a:latin typeface="+mn-ea"/>
                <a:ea typeface="+mn-ea"/>
              </a:rPr>
              <a:t>他</a:t>
            </a:r>
            <a:r>
              <a:rPr lang="zh-CN" altLang="en-US" dirty="0" smtClean="0">
                <a:latin typeface="+mn-ea"/>
                <a:ea typeface="+mn-ea"/>
              </a:rPr>
              <a:t>的心跳速</a:t>
            </a:r>
            <a:r>
              <a:rPr lang="zh-CN" altLang="zh-TW" dirty="0" smtClean="0">
                <a:latin typeface="+mn-ea"/>
                <a:ea typeface="+mn-ea"/>
              </a:rPr>
              <a:t>度</a:t>
            </a:r>
            <a:r>
              <a:rPr lang="zh-CN" altLang="en-US" dirty="0" smtClean="0">
                <a:latin typeface="+mn-ea"/>
                <a:ea typeface="+mn-ea"/>
              </a:rPr>
              <a:t>。</a:t>
            </a:r>
          </a:p>
          <a:p>
            <a:pPr marL="228600" indent="-228600" eaLnBrk="1" hangingPunct="1">
              <a:buFontTx/>
              <a:buAutoNum type="arabicPeriod" startAt="2"/>
            </a:pPr>
            <a:r>
              <a:rPr lang="zh-TW" altLang="en-US" baseline="0" dirty="0" smtClean="0">
                <a:latin typeface="+mn-ea"/>
                <a:ea typeface="+mn-ea"/>
              </a:rPr>
              <a:t>調查研究</a:t>
            </a:r>
            <a:endParaRPr lang="en-US" altLang="zh-TW" baseline="0" dirty="0" smtClean="0">
              <a:latin typeface="+mn-ea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 smtClean="0">
                <a:latin typeface="+mn-ea"/>
                <a:ea typeface="+mn-ea"/>
              </a:rPr>
              <a:t>—</a:t>
            </a:r>
            <a:r>
              <a:rPr lang="zh-TW" altLang="en-US" baseline="0" dirty="0" smtClean="0">
                <a:latin typeface="+mn-ea"/>
                <a:ea typeface="+mn-ea"/>
              </a:rPr>
              <a:t>　</a:t>
            </a:r>
            <a:r>
              <a:rPr lang="en-US" altLang="zh-TW" b="1" dirty="0" smtClean="0">
                <a:latin typeface="+mn-ea"/>
                <a:ea typeface="+mn-ea"/>
              </a:rPr>
              <a:t>C.</a:t>
            </a:r>
            <a:r>
              <a:rPr lang="zh-CN" altLang="en-US" dirty="0" smtClean="0">
                <a:latin typeface="+mn-ea"/>
                <a:ea typeface="+mn-ea"/>
              </a:rPr>
              <a:t>使用電腦軟件或其他科技</a:t>
            </a:r>
            <a:r>
              <a:rPr lang="zh-TW" altLang="en-US" dirty="0" smtClean="0">
                <a:latin typeface="+mn-ea"/>
                <a:ea typeface="+mn-ea"/>
              </a:rPr>
              <a:t>進行</a:t>
            </a:r>
            <a:r>
              <a:rPr lang="zh-CN" altLang="en-US" dirty="0" smtClean="0">
                <a:latin typeface="+mn-ea"/>
                <a:ea typeface="+mn-ea"/>
              </a:rPr>
              <a:t>網</a:t>
            </a:r>
            <a:r>
              <a:rPr lang="zh-CN" altLang="zh-TW" dirty="0" smtClean="0">
                <a:latin typeface="+mn-ea"/>
                <a:ea typeface="+mn-ea"/>
              </a:rPr>
              <a:t>上</a:t>
            </a:r>
            <a:r>
              <a:rPr lang="zh-CN" altLang="en-US" dirty="0" smtClean="0">
                <a:latin typeface="+mn-ea"/>
                <a:ea typeface="+mn-ea"/>
              </a:rPr>
              <a:t>跟蹤</a:t>
            </a:r>
            <a:r>
              <a:rPr lang="zh-TW" altLang="en-US" dirty="0" smtClean="0">
                <a:latin typeface="+mn-ea"/>
                <a:ea typeface="+mn-ea"/>
              </a:rPr>
              <a:t>，</a:t>
            </a:r>
            <a:r>
              <a:rPr lang="zh-CN" altLang="en-US" dirty="0" smtClean="0">
                <a:latin typeface="+mn-ea"/>
                <a:ea typeface="+mn-ea"/>
              </a:rPr>
              <a:t>記錄網</a:t>
            </a:r>
            <a:r>
              <a:rPr lang="zh-CN" altLang="zh-TW" dirty="0" smtClean="0">
                <a:latin typeface="+mn-ea"/>
                <a:ea typeface="+mn-ea"/>
              </a:rPr>
              <a:t>上</a:t>
            </a:r>
            <a:r>
              <a:rPr lang="zh-CN" altLang="en-US" dirty="0" smtClean="0">
                <a:latin typeface="+mn-ea"/>
                <a:ea typeface="+mn-ea"/>
              </a:rPr>
              <a:t>行為，例如</a:t>
            </a:r>
            <a:r>
              <a:rPr lang="zh-TW" altLang="en-US" dirty="0" smtClean="0">
                <a:latin typeface="+mn-ea"/>
                <a:ea typeface="+mn-ea"/>
              </a:rPr>
              <a:t>：</a:t>
            </a:r>
            <a:r>
              <a:rPr lang="zh-CN" altLang="en-US" dirty="0" smtClean="0">
                <a:latin typeface="+mn-ea"/>
                <a:ea typeface="+mn-ea"/>
              </a:rPr>
              <a:t>使用「</a:t>
            </a:r>
            <a:r>
              <a:rPr lang="en-US" altLang="zh-TW" dirty="0" smtClean="0">
                <a:latin typeface="+mn-ea"/>
                <a:ea typeface="+mn-ea"/>
              </a:rPr>
              <a:t>Cookie</a:t>
            </a:r>
            <a:r>
              <a:rPr lang="zh-CN" altLang="en-US" dirty="0" smtClean="0">
                <a:latin typeface="+mn-ea"/>
                <a:ea typeface="+mn-ea"/>
              </a:rPr>
              <a:t>」記錄</a:t>
            </a:r>
            <a:r>
              <a:rPr lang="en-US" altLang="zh-CN" dirty="0" smtClean="0">
                <a:latin typeface="+mn-ea"/>
                <a:ea typeface="+mn-ea"/>
              </a:rPr>
              <a:t>IP</a:t>
            </a:r>
            <a:r>
              <a:rPr lang="zh-CN" altLang="en-US" dirty="0" smtClean="0">
                <a:latin typeface="+mn-ea"/>
                <a:ea typeface="+mn-ea"/>
              </a:rPr>
              <a:t>地址 </a:t>
            </a:r>
            <a:r>
              <a:rPr lang="zh-TW" altLang="en-US" dirty="0" smtClean="0">
                <a:latin typeface="+mn-ea"/>
                <a:ea typeface="+mn-ea"/>
              </a:rPr>
              <a:t>；</a:t>
            </a:r>
            <a:r>
              <a:rPr lang="en-US" altLang="zh-TW" dirty="0" smtClean="0">
                <a:latin typeface="+mn-ea"/>
                <a:ea typeface="+mn-ea"/>
              </a:rPr>
              <a:t> </a:t>
            </a:r>
            <a:r>
              <a:rPr lang="en-US" altLang="zh-TW" b="1" dirty="0" smtClean="0">
                <a:latin typeface="+mn-ea"/>
                <a:ea typeface="+mn-ea"/>
              </a:rPr>
              <a:t>I. </a:t>
            </a:r>
            <a:r>
              <a:rPr lang="zh-TW" altLang="zh-CN" dirty="0" smtClean="0">
                <a:latin typeface="+mn-ea"/>
                <a:ea typeface="+mn-ea"/>
              </a:rPr>
              <a:t>了解</a:t>
            </a:r>
            <a:r>
              <a:rPr lang="zh-TW" altLang="en-US" dirty="0" smtClean="0">
                <a:latin typeface="+mn-ea"/>
                <a:ea typeface="+mn-ea"/>
              </a:rPr>
              <a:t>消費者</a:t>
            </a:r>
            <a:r>
              <a:rPr lang="zh-CN" altLang="en-US" dirty="0" smtClean="0">
                <a:latin typeface="+mn-ea"/>
                <a:ea typeface="+mn-ea"/>
              </a:rPr>
              <a:t>選擇產品</a:t>
            </a:r>
            <a:r>
              <a:rPr lang="zh-TW" altLang="zh-CN" dirty="0" smtClean="0">
                <a:latin typeface="+mn-ea"/>
                <a:ea typeface="+mn-ea"/>
              </a:rPr>
              <a:t>放入</a:t>
            </a:r>
            <a:r>
              <a:rPr lang="zh-TW" altLang="en-US" dirty="0" smtClean="0">
                <a:latin typeface="+mn-ea"/>
                <a:ea typeface="+mn-ea"/>
              </a:rPr>
              <a:t>電子</a:t>
            </a:r>
            <a:r>
              <a:rPr lang="zh-TW" altLang="zh-CN" dirty="0" smtClean="0">
                <a:latin typeface="+mn-ea"/>
                <a:ea typeface="+mn-ea"/>
              </a:rPr>
              <a:t>購物</a:t>
            </a:r>
            <a:r>
              <a:rPr lang="zh-TW" altLang="en-US" dirty="0" smtClean="0">
                <a:latin typeface="+mn-ea"/>
                <a:ea typeface="+mn-ea"/>
              </a:rPr>
              <a:t>車</a:t>
            </a:r>
            <a:r>
              <a:rPr lang="zh-CN" altLang="en-US" dirty="0" smtClean="0">
                <a:latin typeface="+mn-ea"/>
                <a:ea typeface="+mn-ea"/>
              </a:rPr>
              <a:t>的行為模式。</a:t>
            </a:r>
            <a:endParaRPr lang="en-US" altLang="zh-CN" dirty="0" smtClean="0">
              <a:latin typeface="+mn-ea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>
                <a:latin typeface="+mn-ea"/>
                <a:ea typeface="+mn-ea"/>
              </a:rPr>
              <a:t>—</a:t>
            </a:r>
            <a:r>
              <a:rPr lang="zh-TW" altLang="en-US" dirty="0" smtClean="0">
                <a:latin typeface="+mn-ea"/>
                <a:ea typeface="+mn-ea"/>
              </a:rPr>
              <a:t>　</a:t>
            </a:r>
            <a:r>
              <a:rPr lang="en-US" altLang="zh-TW" b="1" dirty="0" smtClean="0">
                <a:latin typeface="+mn-ea"/>
                <a:ea typeface="+mn-ea"/>
              </a:rPr>
              <a:t>D. </a:t>
            </a:r>
            <a:r>
              <a:rPr kumimoji="1" lang="zh-TW" altLang="en-US" sz="1200" kern="1200" dirty="0" smtClean="0">
                <a:solidFill>
                  <a:schemeClr val="tx1"/>
                </a:solidFill>
                <a:latin typeface="+mn-ea"/>
                <a:ea typeface="+mn-ea"/>
              </a:rPr>
              <a:t>以問卷收集代表性樣本的資料作統計及量化方析。</a:t>
            </a:r>
            <a:r>
              <a:rPr kumimoji="1" lang="zh-TW" altLang="en-US" sz="1200" kern="1200" baseline="0" dirty="0" smtClean="0">
                <a:solidFill>
                  <a:schemeClr val="tx1"/>
                </a:solidFill>
                <a:latin typeface="+mn-ea"/>
                <a:ea typeface="+mn-ea"/>
              </a:rPr>
              <a:t>；</a:t>
            </a:r>
            <a:r>
              <a:rPr lang="zh-CN" altLang="en-US" dirty="0" smtClean="0">
                <a:latin typeface="+mn-ea"/>
                <a:ea typeface="+mn-ea"/>
              </a:rPr>
              <a:t> </a:t>
            </a:r>
            <a:r>
              <a:rPr lang="en-US" altLang="zh-TW" b="1" dirty="0" smtClean="0">
                <a:latin typeface="+mn-ea"/>
                <a:ea typeface="+mn-ea"/>
              </a:rPr>
              <a:t>VI. </a:t>
            </a:r>
            <a:r>
              <a:rPr lang="zh-CN" altLang="en-US" dirty="0" smtClean="0">
                <a:latin typeface="+mn-ea"/>
                <a:ea typeface="+mn-ea"/>
              </a:rPr>
              <a:t>了解</a:t>
            </a:r>
            <a:r>
              <a:rPr lang="zh-CN" altLang="zh-TW" dirty="0" smtClean="0">
                <a:latin typeface="+mn-ea"/>
                <a:ea typeface="+mn-ea"/>
              </a:rPr>
              <a:t>消</a:t>
            </a:r>
            <a:r>
              <a:rPr lang="zh-CN" altLang="en-US" dirty="0" smtClean="0">
                <a:latin typeface="+mn-ea"/>
                <a:ea typeface="+mn-ea"/>
              </a:rPr>
              <a:t>費</a:t>
            </a:r>
            <a:r>
              <a:rPr lang="zh-CN" altLang="zh-TW" dirty="0" smtClean="0">
                <a:latin typeface="+mn-ea"/>
                <a:ea typeface="+mn-ea"/>
              </a:rPr>
              <a:t>者</a:t>
            </a:r>
            <a:r>
              <a:rPr lang="zh-CN" altLang="en-US" dirty="0" smtClean="0">
                <a:latin typeface="+mn-ea"/>
                <a:ea typeface="+mn-ea"/>
              </a:rPr>
              <a:t>喜歡或不喜歡某產品</a:t>
            </a:r>
            <a:r>
              <a:rPr lang="zh-TW" altLang="en-US" dirty="0" smtClean="0">
                <a:latin typeface="+mn-ea"/>
                <a:ea typeface="+mn-ea"/>
              </a:rPr>
              <a:t>若干功能</a:t>
            </a:r>
            <a:r>
              <a:rPr lang="zh-CN" altLang="en-US" dirty="0" smtClean="0">
                <a:latin typeface="+mn-ea"/>
                <a:ea typeface="+mn-ea"/>
              </a:rPr>
              <a:t>的比例。</a:t>
            </a:r>
            <a:endParaRPr lang="zh-TW" altLang="en-US" dirty="0" smtClean="0">
              <a:latin typeface="+mn-ea"/>
              <a:ea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zh-TW" altLang="en-US" dirty="0" smtClean="0">
                <a:latin typeface="+mn-ea"/>
                <a:ea typeface="+mn-ea"/>
              </a:rPr>
              <a:t>質性研究</a:t>
            </a:r>
            <a:endParaRPr lang="en-US" altLang="zh-TW" dirty="0" smtClean="0">
              <a:latin typeface="+mn-ea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="1" dirty="0" smtClean="0">
                <a:latin typeface="+mn-ea"/>
                <a:ea typeface="+mn-ea"/>
              </a:rPr>
              <a:t>—</a:t>
            </a:r>
            <a:r>
              <a:rPr lang="zh-TW" altLang="en-US" b="1" dirty="0" smtClean="0">
                <a:latin typeface="+mn-ea"/>
                <a:ea typeface="+mn-ea"/>
              </a:rPr>
              <a:t>　</a:t>
            </a:r>
            <a:r>
              <a:rPr lang="en-US" altLang="zh-TW" b="1" dirty="0" smtClean="0">
                <a:latin typeface="+mn-ea"/>
                <a:ea typeface="+mn-ea"/>
              </a:rPr>
              <a:t>B. </a:t>
            </a:r>
            <a:r>
              <a:rPr lang="zh-CN" altLang="en-US" dirty="0" smtClean="0">
                <a:latin typeface="+mn-ea"/>
                <a:ea typeface="+mn-ea"/>
              </a:rPr>
              <a:t>面對面、</a:t>
            </a:r>
            <a:r>
              <a:rPr lang="zh-CN" altLang="zh-TW" dirty="0" smtClean="0">
                <a:latin typeface="+mn-ea"/>
                <a:ea typeface="+mn-ea"/>
              </a:rPr>
              <a:t>單</a:t>
            </a:r>
            <a:r>
              <a:rPr lang="zh-CN" altLang="en-US" dirty="0" smtClean="0">
                <a:latin typeface="+mn-ea"/>
                <a:ea typeface="+mn-ea"/>
              </a:rPr>
              <a:t>對</a:t>
            </a:r>
            <a:r>
              <a:rPr lang="zh-CN" altLang="zh-TW" dirty="0" smtClean="0">
                <a:latin typeface="+mn-ea"/>
                <a:ea typeface="+mn-ea"/>
              </a:rPr>
              <a:t>單</a:t>
            </a:r>
            <a:r>
              <a:rPr lang="zh-CN" altLang="en-US" dirty="0" smtClean="0">
                <a:latin typeface="+mn-ea"/>
                <a:ea typeface="+mn-ea"/>
              </a:rPr>
              <a:t>與個人或公司代表</a:t>
            </a:r>
            <a:r>
              <a:rPr lang="zh-CN" altLang="zh-TW" dirty="0" smtClean="0">
                <a:latin typeface="+mn-ea"/>
                <a:ea typeface="+mn-ea"/>
              </a:rPr>
              <a:t>面</a:t>
            </a:r>
            <a:r>
              <a:rPr lang="zh-CN" altLang="en-US" dirty="0" smtClean="0">
                <a:latin typeface="+mn-ea"/>
                <a:ea typeface="+mn-ea"/>
              </a:rPr>
              <a:t>談，</a:t>
            </a:r>
            <a:r>
              <a:rPr lang="zh-CN" altLang="zh-TW" dirty="0" smtClean="0">
                <a:latin typeface="+mn-ea"/>
                <a:ea typeface="+mn-ea"/>
              </a:rPr>
              <a:t>藉</a:t>
            </a:r>
            <a:r>
              <a:rPr lang="zh-CN" altLang="en-US" dirty="0" smtClean="0">
                <a:latin typeface="+mn-ea"/>
                <a:ea typeface="+mn-ea"/>
              </a:rPr>
              <a:t>以取</a:t>
            </a:r>
            <a:r>
              <a:rPr lang="zh-CN" altLang="zh-TW" dirty="0" smtClean="0">
                <a:latin typeface="+mn-ea"/>
                <a:ea typeface="+mn-ea"/>
              </a:rPr>
              <a:t>得</a:t>
            </a:r>
            <a:r>
              <a:rPr lang="zh-CN" altLang="en-US" dirty="0" smtClean="0">
                <a:latin typeface="+mn-ea"/>
                <a:ea typeface="+mn-ea"/>
              </a:rPr>
              <a:t>深入的</a:t>
            </a:r>
            <a:r>
              <a:rPr lang="zh-TW" altLang="en-US" dirty="0" smtClean="0">
                <a:latin typeface="+mn-ea"/>
                <a:ea typeface="+mn-ea"/>
              </a:rPr>
              <a:t>質</a:t>
            </a:r>
            <a:r>
              <a:rPr lang="zh-CN" altLang="en-US" dirty="0" smtClean="0">
                <a:latin typeface="+mn-ea"/>
                <a:ea typeface="+mn-ea"/>
              </a:rPr>
              <a:t>性資料</a:t>
            </a:r>
            <a:r>
              <a:rPr lang="zh-TW" altLang="en-US" dirty="0" smtClean="0">
                <a:latin typeface="+mn-ea"/>
                <a:ea typeface="+mn-ea"/>
              </a:rPr>
              <a:t>。；</a:t>
            </a:r>
            <a:r>
              <a:rPr lang="en-US" altLang="zh-TW" b="1" dirty="0" smtClean="0">
                <a:latin typeface="+mn-ea"/>
                <a:ea typeface="+mn-ea"/>
              </a:rPr>
              <a:t>IV. </a:t>
            </a:r>
            <a:r>
              <a:rPr lang="zh-CN" altLang="en-US" dirty="0" smtClean="0">
                <a:latin typeface="+mn-ea"/>
                <a:ea typeface="+mn-ea"/>
              </a:rPr>
              <a:t>收集</a:t>
            </a:r>
            <a:r>
              <a:rPr lang="zh-CN" altLang="zh-TW" dirty="0" smtClean="0">
                <a:latin typeface="+mn-ea"/>
                <a:ea typeface="+mn-ea"/>
              </a:rPr>
              <a:t>有</a:t>
            </a:r>
            <a:r>
              <a:rPr lang="zh-CN" altLang="en-US" dirty="0" smtClean="0">
                <a:latin typeface="+mn-ea"/>
                <a:ea typeface="+mn-ea"/>
              </a:rPr>
              <a:t>關</a:t>
            </a:r>
            <a:r>
              <a:rPr lang="zh-CN" altLang="zh-TW" dirty="0" smtClean="0">
                <a:latin typeface="+mn-ea"/>
                <a:ea typeface="+mn-ea"/>
              </a:rPr>
              <a:t>企</a:t>
            </a:r>
            <a:r>
              <a:rPr lang="zh-CN" altLang="en-US" dirty="0" smtClean="0">
                <a:latin typeface="+mn-ea"/>
                <a:ea typeface="+mn-ea"/>
              </a:rPr>
              <a:t>業買家</a:t>
            </a:r>
            <a:r>
              <a:rPr lang="zh-CN" altLang="zh-TW" dirty="0" smtClean="0">
                <a:latin typeface="+mn-ea"/>
                <a:ea typeface="+mn-ea"/>
              </a:rPr>
              <a:t>如</a:t>
            </a:r>
            <a:r>
              <a:rPr lang="zh-CN" altLang="en-US" dirty="0" smtClean="0">
                <a:latin typeface="+mn-ea"/>
                <a:ea typeface="+mn-ea"/>
              </a:rPr>
              <a:t>何決定是否購買某產品的描述性觀點。</a:t>
            </a:r>
            <a:endParaRPr lang="zh-TW" altLang="en-US" dirty="0" smtClean="0">
              <a:latin typeface="+mn-ea"/>
              <a:ea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  <a:defRPr/>
            </a:pPr>
            <a:r>
              <a:rPr lang="zh-TW" altLang="en-US" dirty="0" smtClean="0">
                <a:latin typeface="+mn-ea"/>
                <a:ea typeface="+mn-ea"/>
              </a:rPr>
              <a:t>實驗研究</a:t>
            </a:r>
            <a:endParaRPr lang="en-US" altLang="zh-TW" dirty="0" smtClean="0">
              <a:latin typeface="+mn-ea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>
                <a:latin typeface="+mn-ea"/>
                <a:ea typeface="+mn-ea"/>
              </a:rPr>
              <a:t>—</a:t>
            </a:r>
            <a:r>
              <a:rPr lang="zh-TW" altLang="en-US" dirty="0" smtClean="0">
                <a:latin typeface="+mn-ea"/>
                <a:ea typeface="+mn-ea"/>
              </a:rPr>
              <a:t>　</a:t>
            </a:r>
            <a:r>
              <a:rPr lang="en-US" altLang="zh-TW" b="1" dirty="0" smtClean="0">
                <a:latin typeface="+mn-ea"/>
                <a:ea typeface="+mn-ea"/>
              </a:rPr>
              <a:t>A.</a:t>
            </a:r>
            <a:r>
              <a:rPr lang="zh-TW" altLang="en-US" b="0" baseline="0" dirty="0" smtClean="0">
                <a:latin typeface="+mn-ea"/>
                <a:ea typeface="+mn-ea"/>
              </a:rPr>
              <a:t> 對照組與實驗組作比較及測試他們對特定治療的結果。；</a:t>
            </a:r>
            <a:r>
              <a:rPr lang="en-US" altLang="zh-TW" b="1" dirty="0" smtClean="0">
                <a:latin typeface="+mn-ea"/>
                <a:ea typeface="+mn-ea"/>
              </a:rPr>
              <a:t>V. </a:t>
            </a:r>
            <a:r>
              <a:rPr lang="zh-TW" altLang="en-US" b="0" dirty="0" smtClean="0">
                <a:latin typeface="+mn-ea"/>
                <a:ea typeface="+mn-ea"/>
              </a:rPr>
              <a:t>新治療是否較標準治療更有效地即時降低高血壓</a:t>
            </a:r>
            <a:r>
              <a:rPr lang="zh-CN" altLang="en-US" dirty="0" smtClean="0">
                <a:latin typeface="+mn-ea"/>
                <a:ea typeface="+mn-ea"/>
              </a:rPr>
              <a:t>？</a:t>
            </a:r>
            <a:endParaRPr lang="zh-TW" altLang="en-US" dirty="0" smtClean="0">
              <a:latin typeface="+mn-ea"/>
              <a:ea typeface="+mn-ea"/>
            </a:endParaRPr>
          </a:p>
          <a:p>
            <a:pPr marL="231775" indent="-231775" eaLnBrk="1" hangingPunct="1"/>
            <a:endParaRPr lang="en-US" altLang="zh-CN" dirty="0" smtClean="0">
              <a:latin typeface="+mn-ea"/>
              <a:ea typeface="+mn-ea"/>
            </a:endParaRPr>
          </a:p>
          <a:p>
            <a:pPr marL="231775" indent="-231775" eaLnBrk="1" hangingPunct="1"/>
            <a:r>
              <a:rPr lang="zh-CN" altLang="en-US" dirty="0" smtClean="0">
                <a:latin typeface="+mn-ea"/>
                <a:ea typeface="+mn-ea"/>
              </a:rPr>
              <a:t>教師可加上</a:t>
            </a:r>
            <a:r>
              <a:rPr lang="zh-CN" altLang="zh-TW" dirty="0" smtClean="0">
                <a:latin typeface="+mn-ea"/>
                <a:ea typeface="+mn-ea"/>
              </a:rPr>
              <a:t>任</a:t>
            </a:r>
            <a:r>
              <a:rPr lang="zh-CN" altLang="en-US" dirty="0" smtClean="0">
                <a:latin typeface="+mn-ea"/>
                <a:ea typeface="+mn-ea"/>
              </a:rPr>
              <a:t>何</a:t>
            </a:r>
            <a:r>
              <a:rPr lang="zh-CN" altLang="zh-TW" dirty="0" smtClean="0">
                <a:latin typeface="+mn-ea"/>
                <a:ea typeface="+mn-ea"/>
              </a:rPr>
              <a:t>其</a:t>
            </a:r>
            <a:r>
              <a:rPr lang="zh-CN" altLang="en-US" dirty="0" smtClean="0">
                <a:latin typeface="+mn-ea"/>
                <a:ea typeface="+mn-ea"/>
              </a:rPr>
              <a:t>他研究方法的例子。</a:t>
            </a:r>
            <a:endParaRPr lang="zh-TW" altLang="en-US" dirty="0" smtClean="0">
              <a:latin typeface="+mn-ea"/>
              <a:ea typeface="+mn-ea"/>
            </a:endParaRPr>
          </a:p>
          <a:p>
            <a:pPr marL="231775" indent="-231775" eaLnBrk="1" hangingPunct="1"/>
            <a:endParaRPr lang="en-US" altLang="zh-TW" dirty="0" smtClean="0">
              <a:latin typeface="+mn-ea"/>
              <a:ea typeface="+mn-ea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51D8BBE5-A133-4067-8113-2AB8F8C3ADD5}" type="slidenum">
              <a:rPr lang="en-US" altLang="zh-TW" sz="1200"/>
              <a:pPr algn="r" eaLnBrk="1" hangingPunct="1"/>
              <a:t>19</a:t>
            </a:fld>
            <a:endParaRPr lang="en-US" altLang="zh-TW" sz="120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TW" altLang="en-US" b="1" dirty="0" smtClean="0">
                <a:latin typeface="Arial" panose="020B0604020202020204" pitchFamily="34" charset="0"/>
              </a:rPr>
              <a:t>延伸學習活動</a:t>
            </a:r>
            <a:r>
              <a:rPr lang="en-US" altLang="zh-TW" b="1" dirty="0" smtClean="0">
                <a:latin typeface="Arial" panose="020B0604020202020204" pitchFamily="34" charset="0"/>
              </a:rPr>
              <a:t>(1) (</a:t>
            </a:r>
            <a:r>
              <a:rPr lang="zh-TW" altLang="en-US" b="1" dirty="0" smtClean="0">
                <a:latin typeface="Arial" panose="020B0604020202020204" pitchFamily="34" charset="0"/>
              </a:rPr>
              <a:t>選項</a:t>
            </a:r>
            <a:r>
              <a:rPr lang="en-US" altLang="zh-TW" b="1" dirty="0" smtClean="0">
                <a:latin typeface="Arial" panose="020B0604020202020204" pitchFamily="34" charset="0"/>
              </a:rPr>
              <a:t>)</a:t>
            </a:r>
            <a:r>
              <a:rPr lang="zh-TW" altLang="en-US" b="1" dirty="0" smtClean="0">
                <a:latin typeface="Arial" panose="020B0604020202020204" pitchFamily="34" charset="0"/>
              </a:rPr>
              <a:t>：</a:t>
            </a:r>
            <a:r>
              <a:rPr lang="zh-TW" altLang="en-US" b="0" dirty="0" smtClean="0">
                <a:latin typeface="Arial" panose="020B0604020202020204" pitchFamily="34" charset="0"/>
              </a:rPr>
              <a:t>這是學生學習的習作選項。</a:t>
            </a:r>
            <a:endParaRPr lang="en-US" altLang="zh-TW" b="0" dirty="0" smtClean="0"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CN" altLang="zh-TW" dirty="0" smtClean="0">
                <a:latin typeface="Arial" panose="020B0604020202020204" pitchFamily="34" charset="0"/>
              </a:rPr>
              <a:t>向</a:t>
            </a:r>
            <a:r>
              <a:rPr lang="zh-CN" altLang="en-US" dirty="0" smtClean="0">
                <a:latin typeface="Arial" panose="020B0604020202020204" pitchFamily="34" charset="0"/>
              </a:rPr>
              <a:t>學</a:t>
            </a:r>
            <a:r>
              <a:rPr lang="zh-CN" altLang="zh-TW" dirty="0" smtClean="0">
                <a:latin typeface="Arial" panose="020B0604020202020204" pitchFamily="34" charset="0"/>
              </a:rPr>
              <a:t>生</a:t>
            </a:r>
            <a:r>
              <a:rPr lang="zh-CN" altLang="en-US" dirty="0" smtClean="0">
                <a:latin typeface="Arial" panose="020B0604020202020204" pitchFamily="34" charset="0"/>
              </a:rPr>
              <a:t>解釋</a:t>
            </a:r>
            <a:r>
              <a:rPr lang="zh-TW" altLang="en-US" dirty="0" smtClean="0"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</a:rPr>
              <a:t>問卷</a:t>
            </a:r>
            <a:r>
              <a:rPr lang="zh-TW" altLang="en-US" dirty="0" smtClean="0">
                <a:latin typeface="Arial" panose="020B0604020202020204" pitchFamily="34" charset="0"/>
              </a:rPr>
              <a:t>進行</a:t>
            </a:r>
            <a:r>
              <a:rPr lang="zh-CN" altLang="en-US" dirty="0" smtClean="0">
                <a:latin typeface="Arial" panose="020B0604020202020204" pitchFamily="34" charset="0"/>
              </a:rPr>
              <a:t>調查</a:t>
            </a:r>
            <a:r>
              <a:rPr lang="zh-TW" altLang="en-US" dirty="0" smtClean="0">
                <a:latin typeface="Arial" panose="020B0604020202020204" pitchFamily="34" charset="0"/>
              </a:rPr>
              <a:t>研究</a:t>
            </a:r>
            <a:r>
              <a:rPr lang="zh-CN" altLang="en-US" dirty="0" smtClean="0">
                <a:latin typeface="Arial" panose="020B0604020202020204" pitchFamily="34" charset="0"/>
              </a:rPr>
              <a:t>是適合「花香油」個案的</a:t>
            </a:r>
            <a:r>
              <a:rPr lang="zh-TW" altLang="en-US" dirty="0" smtClean="0">
                <a:latin typeface="Arial" panose="020B0604020202020204" pitchFamily="34" charset="0"/>
              </a:rPr>
              <a:t>資料搜集</a:t>
            </a:r>
            <a:r>
              <a:rPr lang="zh-CN" altLang="en-US" dirty="0" smtClean="0">
                <a:latin typeface="Arial" panose="020B0604020202020204" pitchFamily="34" charset="0"/>
              </a:rPr>
              <a:t>方法。</a:t>
            </a:r>
            <a:r>
              <a:rPr lang="zh-TW" altLang="en-US" dirty="0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buFont typeface="Calibri" panose="020F0502020204030204" pitchFamily="34" charset="0"/>
              <a:buNone/>
            </a:pPr>
            <a:endParaRPr lang="zh-CN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可運用</a:t>
            </a:r>
            <a:r>
              <a:rPr lang="zh-CN" altLang="en-US" dirty="0" smtClean="0">
                <a:latin typeface="Arial" panose="020B0604020202020204" pitchFamily="34" charset="0"/>
              </a:rPr>
              <a:t>「花香油」</a:t>
            </a:r>
            <a:r>
              <a:rPr lang="zh-TW" altLang="en-US" dirty="0" smtClean="0">
                <a:latin typeface="Arial" panose="020B0604020202020204" pitchFamily="34" charset="0"/>
              </a:rPr>
              <a:t>個案，教導學生設計</a:t>
            </a:r>
            <a:r>
              <a:rPr lang="zh-CN" altLang="en-US" dirty="0" smtClean="0">
                <a:latin typeface="Arial" panose="020B0604020202020204" pitchFamily="34" charset="0"/>
              </a:rPr>
              <a:t>問卷調查</a:t>
            </a:r>
            <a:r>
              <a:rPr lang="zh-TW" altLang="en-US" dirty="0" smtClean="0">
                <a:latin typeface="Arial" panose="020B0604020202020204" pitchFamily="34" charset="0"/>
              </a:rPr>
              <a:t>。學生從投影片</a:t>
            </a:r>
            <a:r>
              <a:rPr lang="en-US" altLang="zh-TW" dirty="0" smtClean="0">
                <a:latin typeface="Arial" panose="020B0604020202020204" pitchFamily="34" charset="0"/>
              </a:rPr>
              <a:t>20-27</a:t>
            </a:r>
            <a:r>
              <a:rPr lang="zh-TW" altLang="en-US" dirty="0" smtClean="0">
                <a:latin typeface="Arial" panose="020B0604020202020204" pitchFamily="34" charset="0"/>
              </a:rPr>
              <a:t>可學習如何為問卷設定不同類型的問題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A29DFF1C-6D8A-4AB0-B1C7-A4E5E7CF8CEF}" type="slidenum">
              <a:rPr lang="en-US" altLang="zh-TW" sz="1200"/>
              <a:pPr algn="r" eaLnBrk="1" hangingPunct="1"/>
              <a:t>2</a:t>
            </a:fld>
            <a:endParaRPr lang="en-US" altLang="zh-TW" sz="120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>
              <a:lnSpc>
                <a:spcPct val="110000"/>
              </a:lnSpc>
            </a:pP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第一課節</a:t>
            </a:r>
          </a:p>
          <a:p>
            <a:pPr marL="228600" indent="-228600" eaLnBrk="1" hangingPunct="1">
              <a:lnSpc>
                <a:spcPct val="110000"/>
              </a:lnSpc>
            </a:pPr>
            <a:endParaRPr lang="zh-TW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lnSpc>
                <a:spcPct val="110000"/>
              </a:lnSpc>
            </a:pP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活動一</a:t>
            </a:r>
          </a:p>
          <a:p>
            <a:pPr marL="228600" indent="-228600" eaLnBrk="1" hangingPunct="1">
              <a:lnSpc>
                <a:spcPct val="110000"/>
              </a:lnSpc>
            </a:pP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lnSpc>
                <a:spcPct val="110000"/>
              </a:lnSpc>
            </a:pPr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學習目標：</a:t>
            </a:r>
            <a:endParaRPr lang="zh-TW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了解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進行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市場研究的重要性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lnSpc>
                <a:spcPct val="110000"/>
              </a:lnSpc>
            </a:pP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lnSpc>
                <a:spcPct val="110000"/>
              </a:lnSpc>
            </a:pPr>
            <a:r>
              <a:rPr lang="zh-CN" altLang="en-US" b="1" dirty="0" smtClean="0">
                <a:latin typeface="Arial" panose="020B0604020202020204" pitchFamily="34" charset="0"/>
              </a:rPr>
              <a:t>活動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指引：</a:t>
            </a: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投影片，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引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發學生討論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有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關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進行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市場研究是否重要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這個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問題。</a:t>
            </a:r>
            <a:endParaRPr lang="zh-TW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學生參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閱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學生工作紙第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頁，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並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就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下</a:t>
            </a:r>
            <a:r>
              <a:rPr lang="zh-CN" altLang="en-US" dirty="0" smtClean="0">
                <a:latin typeface="Arial" panose="020B0604020202020204" pitchFamily="34" charset="0"/>
              </a:rPr>
              <a:t>觀點，寫下自己的看法</a:t>
            </a:r>
            <a:r>
              <a:rPr lang="zh-CN" altLang="zh-TW" dirty="0" smtClean="0">
                <a:latin typeface="Arial" panose="020B0604020202020204" pitchFamily="34" charset="0"/>
              </a:rPr>
              <a:t> </a:t>
            </a:r>
            <a:r>
              <a:rPr lang="zh-CN" altLang="en-US" dirty="0" smtClean="0">
                <a:latin typeface="Arial" panose="020B0604020202020204" pitchFamily="34" charset="0"/>
              </a:rPr>
              <a:t>－</a:t>
            </a:r>
            <a:r>
              <a:rPr lang="zh-CN" altLang="en-US" b="1" dirty="0" smtClean="0">
                <a:latin typeface="Arial" panose="020B0604020202020204" pitchFamily="34" charset="0"/>
              </a:rPr>
              <a:t>「</a:t>
            </a:r>
            <a:r>
              <a:rPr lang="zh-CN" altLang="zh-TW" b="1" dirty="0" smtClean="0">
                <a:latin typeface="Arial" panose="020B0604020202020204" pitchFamily="34" charset="0"/>
              </a:rPr>
              <a:t>一</a:t>
            </a:r>
            <a:r>
              <a:rPr lang="zh-CN" altLang="en-US" b="1" dirty="0" smtClean="0">
                <a:latin typeface="Arial" panose="020B0604020202020204" pitchFamily="34" charset="0"/>
              </a:rPr>
              <a:t>個</a:t>
            </a:r>
            <a:r>
              <a:rPr lang="zh-CN" altLang="zh-TW" b="1" dirty="0" smtClean="0">
                <a:latin typeface="Arial" panose="020B0604020202020204" pitchFamily="34" charset="0"/>
              </a:rPr>
              <a:t>經驗豐</a:t>
            </a:r>
            <a:r>
              <a:rPr lang="zh-CN" altLang="en-US" b="1" dirty="0" smtClean="0">
                <a:latin typeface="Arial" panose="020B0604020202020204" pitchFamily="34" charset="0"/>
              </a:rPr>
              <a:t>富的</a:t>
            </a:r>
            <a:r>
              <a:rPr lang="zh-CN" altLang="zh-TW" b="1" dirty="0" smtClean="0">
                <a:latin typeface="Arial" panose="020B0604020202020204" pitchFamily="34" charset="0"/>
              </a:rPr>
              <a:t>商</a:t>
            </a:r>
            <a:r>
              <a:rPr lang="zh-CN" altLang="en-US" b="1" dirty="0" smtClean="0">
                <a:latin typeface="Arial" panose="020B0604020202020204" pitchFamily="34" charset="0"/>
              </a:rPr>
              <a:t>人</a:t>
            </a:r>
            <a:r>
              <a:rPr lang="zh-CN" altLang="zh-TW" b="1" dirty="0" smtClean="0">
                <a:latin typeface="Arial" panose="020B0604020202020204" pitchFamily="34" charset="0"/>
              </a:rPr>
              <a:t>所具</a:t>
            </a:r>
            <a:r>
              <a:rPr lang="zh-CN" altLang="en-US" b="1" dirty="0" smtClean="0">
                <a:latin typeface="Arial" panose="020B0604020202020204" pitchFamily="34" charset="0"/>
              </a:rPr>
              <a:t>備</a:t>
            </a:r>
            <a:r>
              <a:rPr lang="zh-CN" altLang="zh-TW" b="1" dirty="0" smtClean="0">
                <a:latin typeface="Arial" panose="020B0604020202020204" pitchFamily="34" charset="0"/>
              </a:rPr>
              <a:t>的</a:t>
            </a:r>
            <a:r>
              <a:rPr lang="zh-CN" altLang="en-US" b="1" dirty="0" smtClean="0">
                <a:latin typeface="Arial" panose="020B0604020202020204" pitchFamily="34" charset="0"/>
              </a:rPr>
              <a:t>知識</a:t>
            </a:r>
            <a:r>
              <a:rPr lang="zh-TW" altLang="en-US" b="1" dirty="0" smtClean="0">
                <a:latin typeface="Arial" panose="020B0604020202020204" pitchFamily="34" charset="0"/>
              </a:rPr>
              <a:t>與</a:t>
            </a:r>
            <a:r>
              <a:rPr lang="zh-CN" altLang="en-US" b="1" dirty="0" smtClean="0">
                <a:latin typeface="Arial" panose="020B0604020202020204" pitchFamily="34" charset="0"/>
              </a:rPr>
              <a:t>市場研究結果</a:t>
            </a:r>
            <a:r>
              <a:rPr lang="zh-TW" altLang="en-US" b="1" dirty="0" smtClean="0">
                <a:latin typeface="Arial" panose="020B0604020202020204" pitchFamily="34" charset="0"/>
              </a:rPr>
              <a:t>相比</a:t>
            </a:r>
            <a:r>
              <a:rPr lang="zh-CN" altLang="en-US" b="1" dirty="0" smtClean="0">
                <a:latin typeface="Arial" panose="020B0604020202020204" pitchFamily="34" charset="0"/>
              </a:rPr>
              <a:t>，即使</a:t>
            </a:r>
            <a:r>
              <a:rPr lang="zh-TW" altLang="en-US" b="1" dirty="0" smtClean="0">
                <a:latin typeface="Arial" panose="020B0604020202020204" pitchFamily="34" charset="0"/>
              </a:rPr>
              <a:t>未必佔優，亦絕對不相伯仲</a:t>
            </a:r>
            <a:r>
              <a:rPr lang="zh-CN" altLang="en-US" b="1" dirty="0" smtClean="0">
                <a:latin typeface="Arial" panose="020B0604020202020204" pitchFamily="34" charset="0"/>
              </a:rPr>
              <a:t>。 </a:t>
            </a:r>
            <a:r>
              <a:rPr lang="zh-CN" altLang="en-US" dirty="0" smtClean="0">
                <a:latin typeface="Arial" panose="020B0604020202020204" pitchFamily="34" charset="0"/>
              </a:rPr>
              <a:t>」</a:t>
            </a:r>
            <a:endParaRPr lang="zh-CN" altLang="zh-TW" dirty="0" smtClean="0">
              <a:latin typeface="Arial" panose="020B0604020202020204" pitchFamily="34" charset="0"/>
            </a:endParaRP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經過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簡短討論後，教師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可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下一張投影片，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為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同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學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提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供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活動一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的參考論據及結論。</a:t>
            </a:r>
            <a:endParaRPr lang="zh-TW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lnSpc>
                <a:spcPct val="110000"/>
              </a:lnSpc>
            </a:pP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91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5631AB6-D872-4B6B-9C4C-3417A03F8EF0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r" defTabSz="9191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en-US" altLang="zh-TW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66700" indent="-266700" eaLnBrk="1" hangingPunct="1"/>
            <a:r>
              <a:rPr lang="zh-TW" altLang="en-US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延伸學習活動</a:t>
            </a:r>
            <a:r>
              <a:rPr lang="en-US" altLang="zh-TW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(1)</a:t>
            </a:r>
          </a:p>
          <a:p>
            <a:pPr marL="266700" indent="-266700" eaLnBrk="1" hangingPunct="1"/>
            <a:endParaRPr lang="en-US" altLang="zh-TW" b="1" dirty="0" smtClean="0">
              <a:solidFill>
                <a:schemeClr val="tx1"/>
              </a:solidFill>
              <a:latin typeface="新細明體" panose="02020500000000000000" pitchFamily="18" charset="-120"/>
            </a:endParaRPr>
          </a:p>
          <a:p>
            <a:pPr marL="266700" indent="-266700" eaLnBrk="1" hangingPunct="1"/>
            <a:r>
              <a:rPr lang="zh-CN" altLang="en-US" b="1" dirty="0" smtClean="0">
                <a:solidFill>
                  <a:schemeClr val="tx1"/>
                </a:solidFill>
                <a:latin typeface="新細明體" panose="02020500000000000000" pitchFamily="18" charset="-120"/>
                <a:cs typeface="Arial" panose="020B0604020202020204" pitchFamily="34" charset="0"/>
              </a:rPr>
              <a:t>學習目標：</a:t>
            </a:r>
            <a:endParaRPr lang="zh-TW" altLang="en-US" b="1" dirty="0" smtClean="0">
              <a:solidFill>
                <a:schemeClr val="tx1"/>
              </a:solidFill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266700" indent="-266700" eaLnBrk="1" hangingPunct="1">
              <a:buFont typeface="Wingdings" panose="05000000000000000000" pitchFamily="2" charset="2"/>
              <a:buNone/>
            </a:pP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瞭解不同問題種類的特徵，並學習怎樣擬定類似的問題。</a:t>
            </a:r>
          </a:p>
          <a:p>
            <a:pPr marL="266700" indent="-266700" eaLnBrk="1" hangingPunct="1">
              <a:buFont typeface="Wingdings" panose="05000000000000000000" pitchFamily="2" charset="2"/>
              <a:buNone/>
            </a:pPr>
            <a:endParaRPr lang="en-US" altLang="zh-TW" dirty="0" smtClean="0">
              <a:solidFill>
                <a:schemeClr val="tx1"/>
              </a:solidFill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266700" indent="-266700" eaLnBrk="1" hangingPunct="1"/>
            <a:r>
              <a:rPr lang="zh-CN" altLang="en-US" b="1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活動指</a:t>
            </a:r>
            <a:r>
              <a:rPr lang="zh-CN" altLang="zh-TW" b="1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引</a:t>
            </a:r>
            <a:r>
              <a:rPr lang="zh-CN" altLang="en-US" b="1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：</a:t>
            </a:r>
            <a:endParaRPr lang="zh-TW" altLang="en-US" b="1" dirty="0" smtClean="0">
              <a:solidFill>
                <a:schemeClr val="tx1"/>
              </a:solidFill>
              <a:latin typeface="新細明體" panose="02020500000000000000" pitchFamily="18" charset="-120"/>
            </a:endParaRPr>
          </a:p>
          <a:p>
            <a:pPr marL="266700" indent="-2667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將學生分為四至五人一組，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教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導他們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利用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投影片</a:t>
            </a:r>
            <a:r>
              <a:rPr lang="en-US" altLang="zh-CN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2</a:t>
            </a:r>
            <a:r>
              <a:rPr lang="en-US" altLang="zh-TW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0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至</a:t>
            </a:r>
            <a:r>
              <a:rPr lang="en-US" altLang="zh-TW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27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，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辨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別不同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種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類的問題。</a:t>
            </a:r>
            <a:endParaRPr lang="zh-TW" altLang="en-US" dirty="0" smtClean="0">
              <a:solidFill>
                <a:schemeClr val="tx1"/>
              </a:solidFill>
              <a:latin typeface="新細明體" panose="02020500000000000000" pitchFamily="18" charset="-120"/>
            </a:endParaRPr>
          </a:p>
          <a:p>
            <a:pPr marL="266700" indent="-2667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介紹各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個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問題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種類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後，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請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各組以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  <a:cs typeface="Arial" panose="020B0604020202020204" pitchFamily="34" charset="0"/>
              </a:rPr>
              <a:t>指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定的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問題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種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類為花香油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擬定問卷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問題，並填寫在學生工作紙</a:t>
            </a:r>
            <a:r>
              <a:rPr lang="zh-CN" altLang="zh-TW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第</a:t>
            </a:r>
            <a:r>
              <a:rPr lang="en-US" altLang="zh-CN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7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頁。</a:t>
            </a:r>
            <a:endParaRPr lang="zh-TW" altLang="en-US" dirty="0" smtClean="0">
              <a:solidFill>
                <a:schemeClr val="tx1"/>
              </a:solidFill>
              <a:latin typeface="新細明體" panose="02020500000000000000" pitchFamily="18" charset="-120"/>
            </a:endParaRPr>
          </a:p>
          <a:p>
            <a:pPr marL="266700" indent="-2667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討論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完成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後，教師可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請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各組讀出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他們的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問題，並</a:t>
            </a:r>
            <a:r>
              <a:rPr lang="zh-TW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就他們的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建議</a:t>
            </a:r>
            <a:r>
              <a:rPr lang="zh-CN" altLang="zh-TW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給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予</a:t>
            </a:r>
            <a:r>
              <a:rPr lang="zh-CN" altLang="zh-TW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回</a:t>
            </a:r>
            <a:r>
              <a:rPr lang="zh-CN" altLang="en-US" dirty="0" smtClean="0">
                <a:solidFill>
                  <a:schemeClr val="tx1"/>
                </a:solidFill>
                <a:latin typeface="新細明體" panose="02020500000000000000" pitchFamily="18" charset="-120"/>
              </a:rPr>
              <a:t>饋。</a:t>
            </a:r>
          </a:p>
          <a:p>
            <a:pPr marL="266700" indent="-266700" eaLnBrk="1" hangingPunct="1">
              <a:buFont typeface="Calibri" panose="020F0502020204030204" pitchFamily="34" charset="0"/>
              <a:buAutoNum type="arabicPeriod"/>
            </a:pPr>
            <a:endParaRPr lang="en-US" altLang="zh-CN" dirty="0" smtClean="0">
              <a:latin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187798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91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7908B7-142F-416A-8905-BF178F760633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r" defTabSz="9191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en-US" altLang="zh-TW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66700" indent="-266700" eaLnBrk="1" hangingPunct="1"/>
            <a:r>
              <a:rPr lang="zh-TW" altLang="en-US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延伸學習活動</a:t>
            </a:r>
            <a:r>
              <a:rPr lang="en-US" altLang="zh-TW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(1)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：</a:t>
            </a:r>
          </a:p>
          <a:p>
            <a:pPr marL="266700" indent="-266700" eaLnBrk="1" hangingPunct="1">
              <a:spcBef>
                <a:spcPct val="0"/>
              </a:spcBef>
            </a:pPr>
            <a:endParaRPr lang="en-US" altLang="zh-CN" b="1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66700" indent="-266700" eaLnBrk="1" hangingPunct="1">
              <a:spcBef>
                <a:spcPct val="0"/>
              </a:spcBef>
            </a:pPr>
            <a:r>
              <a:rPr lang="zh-CN" altLang="en-US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是非題</a:t>
            </a:r>
          </a:p>
          <a:p>
            <a:pPr marL="266700" indent="-266700" eaLnBrk="1" hangingPunct="1"/>
            <a:endParaRPr lang="en-US" altLang="zh-TW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66700" indent="-266700" eaLnBrk="1" hangingPunct="1"/>
            <a:r>
              <a:rPr lang="zh-CN" altLang="en-US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：</a:t>
            </a:r>
            <a:endParaRPr lang="zh-TW" altLang="en-US" b="1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66700" indent="-2667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教師向學生解釋，是非題要求受訪者以是或否作答。</a:t>
            </a:r>
            <a:endParaRPr lang="zh-TW" altLang="en-US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66700" indent="-2667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這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類問題旨在了解顧客的真實資料，</a:t>
            </a: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例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如</a:t>
            </a:r>
            <a:r>
              <a:rPr lang="zh-CN" altLang="zh-TW" dirty="0" smtClean="0">
                <a:solidFill>
                  <a:schemeClr val="tx1"/>
                </a:solidFill>
                <a:latin typeface="Arial" panose="020B0604020202020204" pitchFamily="34" charset="0"/>
              </a:rPr>
              <a:t>有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關</a:t>
            </a:r>
            <a:r>
              <a:rPr lang="zh-CN" altLang="zh-TW" dirty="0" smtClean="0">
                <a:solidFill>
                  <a:schemeClr val="tx1"/>
                </a:solidFill>
                <a:latin typeface="Arial" panose="020B0604020202020204" pitchFamily="34" charset="0"/>
              </a:rPr>
              <a:t>他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們以</a:t>
            </a: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往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的行為或</a:t>
            </a:r>
            <a:r>
              <a:rPr lang="zh-CN" altLang="zh-TW" dirty="0" smtClean="0">
                <a:solidFill>
                  <a:schemeClr val="tx1"/>
                </a:solidFill>
                <a:latin typeface="Arial" panose="020B0604020202020204" pitchFamily="34" charset="0"/>
              </a:rPr>
              <a:t>所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學</a:t>
            </a:r>
            <a:r>
              <a:rPr lang="zh-CN" altLang="zh-TW" dirty="0" smtClean="0">
                <a:solidFill>
                  <a:schemeClr val="tx1"/>
                </a:solidFill>
                <a:latin typeface="Arial" panose="020B0604020202020204" pitchFamily="34" charset="0"/>
              </a:rPr>
              <a:t>的</a:t>
            </a: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知識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。有時</a:t>
            </a: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這些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問題亦用作</a:t>
            </a: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為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引導性問題，</a:t>
            </a: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藉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以區分使用者及非使用者。非使用者</a:t>
            </a: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可能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無需繼續回答</a:t>
            </a: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往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後的問題。</a:t>
            </a:r>
            <a:endParaRPr lang="zh-TW" altLang="en-US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66700" indent="-2667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學生在學生工作紙第</a:t>
            </a:r>
            <a:r>
              <a:rPr lang="en-US" altLang="zh-TW" dirty="0" smtClean="0">
                <a:solidFill>
                  <a:schemeClr val="tx1"/>
                </a:solidFill>
                <a:latin typeface="Arial" panose="020B0604020202020204" pitchFamily="34" charset="0"/>
              </a:rPr>
              <a:t>7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頁寫</a:t>
            </a:r>
            <a:r>
              <a:rPr lang="zh-CN" altLang="zh-TW" dirty="0" smtClean="0">
                <a:solidFill>
                  <a:schemeClr val="tx1"/>
                </a:solidFill>
                <a:latin typeface="Arial" panose="020B0604020202020204" pitchFamily="34" charset="0"/>
              </a:rPr>
              <a:t>上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自</a:t>
            </a:r>
            <a:r>
              <a:rPr lang="zh-CN" altLang="zh-TW" dirty="0" smtClean="0">
                <a:solidFill>
                  <a:schemeClr val="tx1"/>
                </a:solidFill>
                <a:latin typeface="Arial" panose="020B0604020202020204" pitchFamily="34" charset="0"/>
              </a:rPr>
              <a:t>訂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的問題。</a:t>
            </a:r>
            <a:endParaRPr lang="zh-HK" altLang="en-US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66700" indent="-266700" eaLnBrk="1" hangingPunct="1">
              <a:buFontTx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參考問題：你</a:t>
            </a: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有沒有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用過中國</a:t>
            </a:r>
            <a:r>
              <a:rPr lang="zh-TW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藥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油「花香油」</a:t>
            </a:r>
            <a:r>
              <a:rPr lang="zh-CN" altLang="zh-TW" dirty="0" smtClean="0">
                <a:solidFill>
                  <a:schemeClr val="tx1"/>
                </a:solidFill>
                <a:latin typeface="Arial" panose="020B0604020202020204" pitchFamily="34" charset="0"/>
              </a:rPr>
              <a:t>呢</a:t>
            </a: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</a:rPr>
              <a:t>？</a:t>
            </a:r>
            <a:endParaRPr lang="zh-TW" altLang="en-US" dirty="0" smtClean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0042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91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FCCEC-C3BB-4F81-AEE0-88883D6B8579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r" defTabSz="9191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1" lang="en-US" altLang="zh-TW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66700" indent="-266700" eaLnBrk="1" hangingPunct="1"/>
            <a:r>
              <a:rPr lang="zh-TW" altLang="en-US" b="1" dirty="0" smtClean="0">
                <a:latin typeface="Arial" panose="020B0604020202020204" pitchFamily="34" charset="0"/>
              </a:rPr>
              <a:t>延伸學習活動</a:t>
            </a:r>
            <a:r>
              <a:rPr lang="en-US" altLang="zh-TW" b="1" dirty="0" smtClean="0">
                <a:latin typeface="Arial" panose="020B0604020202020204" pitchFamily="34" charset="0"/>
              </a:rPr>
              <a:t>(1)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66700" indent="-266700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266700" indent="-266700" eaLnBrk="1" hangingPunct="1">
              <a:spcBef>
                <a:spcPct val="0"/>
              </a:spcBef>
            </a:pPr>
            <a:r>
              <a:rPr lang="zh-CN" altLang="zh-TW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意</a:t>
            </a:r>
            <a:r>
              <a:rPr lang="zh-CN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見評級題</a:t>
            </a:r>
            <a:endParaRPr lang="zh-TW" altLang="en-US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66700" indent="-266700" eaLnBrk="1" hangingPunct="1"/>
            <a:endParaRPr lang="en-US" altLang="zh-TW" b="1" dirty="0" smtClean="0">
              <a:latin typeface="Arial" panose="020B0604020202020204" pitchFamily="34" charset="0"/>
            </a:endParaRPr>
          </a:p>
          <a:p>
            <a:pPr marL="266700" indent="-266700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66700" indent="-2667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教師解釋使用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意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見評級題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是要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讓受訪者圈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出在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指定範圍內的等級（如</a:t>
            </a:r>
            <a:r>
              <a:rPr lang="en-US" altLang="zh-CN" dirty="0" smtClean="0">
                <a:solidFill>
                  <a:schemeClr val="tx2"/>
                </a:solidFill>
                <a:latin typeface="Arial" panose="020B0604020202020204" pitchFamily="34" charset="0"/>
              </a:rPr>
              <a:t>1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至</a:t>
            </a:r>
            <a:r>
              <a:rPr lang="en-US" altLang="zh-CN" dirty="0" smtClean="0">
                <a:solidFill>
                  <a:schemeClr val="tx2"/>
                </a:solidFill>
                <a:latin typeface="Arial" panose="020B0604020202020204" pitchFamily="34" charset="0"/>
              </a:rPr>
              <a:t>5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或</a:t>
            </a:r>
            <a:r>
              <a:rPr lang="en-US" altLang="zh-CN" dirty="0" smtClean="0">
                <a:solidFill>
                  <a:schemeClr val="tx2"/>
                </a:solidFill>
                <a:latin typeface="Arial" panose="020B0604020202020204" pitchFamily="34" charset="0"/>
              </a:rPr>
              <a:t>1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至</a:t>
            </a:r>
            <a:r>
              <a:rPr lang="en-US" altLang="zh-CN" dirty="0" smtClean="0">
                <a:solidFill>
                  <a:schemeClr val="tx2"/>
                </a:solidFill>
                <a:latin typeface="Arial" panose="020B0604020202020204" pitchFamily="34" charset="0"/>
              </a:rPr>
              <a:t>10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）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以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表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示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他對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某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特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定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件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意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。</a:t>
            </a:r>
            <a:endParaRPr lang="zh-TW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66700" indent="-266700" eaLnBrk="1" hangingPunct="1"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這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類問題通常要求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得到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受訪者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對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某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／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觀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點表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示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贊同或反對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程度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。</a:t>
            </a:r>
            <a:endParaRPr lang="en-US" altLang="zh-TW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66700" indent="-2667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</a:rPr>
              <a:t>學生在學生工作紙第</a:t>
            </a:r>
            <a:r>
              <a:rPr lang="en-US" altLang="zh-TW" dirty="0" smtClean="0">
                <a:latin typeface="Arial" panose="020B0604020202020204" pitchFamily="34" charset="0"/>
              </a:rPr>
              <a:t>7</a:t>
            </a:r>
            <a:r>
              <a:rPr lang="zh-CN" altLang="en-US" dirty="0" smtClean="0">
                <a:latin typeface="Arial" panose="020B0604020202020204" pitchFamily="34" charset="0"/>
              </a:rPr>
              <a:t>頁寫上</a:t>
            </a:r>
            <a:r>
              <a:rPr lang="zh-TW" altLang="en-US" dirty="0" smtClean="0">
                <a:latin typeface="Arial" panose="020B0604020202020204" pitchFamily="34" charset="0"/>
              </a:rPr>
              <a:t>他們自訂的</a:t>
            </a:r>
            <a:r>
              <a:rPr lang="zh-CN" altLang="en-US" dirty="0" smtClean="0">
                <a:latin typeface="Arial" panose="020B0604020202020204" pitchFamily="34" charset="0"/>
              </a:rPr>
              <a:t>問題。</a:t>
            </a:r>
            <a:endParaRPr lang="zh-CN" altLang="zh-TW" dirty="0" smtClean="0">
              <a:latin typeface="Arial" panose="020B0604020202020204" pitchFamily="34" charset="0"/>
            </a:endParaRPr>
          </a:p>
          <a:p>
            <a:pPr marL="266700" indent="-2667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參考問題：</a:t>
            </a:r>
            <a:r>
              <a:rPr lang="zh-TW" altLang="en-US" dirty="0" smtClean="0">
                <a:latin typeface="Arial" panose="020B0604020202020204" pitchFamily="34" charset="0"/>
              </a:rPr>
              <a:t>勁涼爽</a:t>
            </a:r>
            <a:r>
              <a:rPr lang="zh-CN" altLang="en-US" dirty="0" smtClean="0">
                <a:latin typeface="Arial" panose="020B0604020202020204" pitchFamily="34" charset="0"/>
              </a:rPr>
              <a:t>這個品牌名稱很年輕化。你贊同</a:t>
            </a:r>
            <a:r>
              <a:rPr lang="zh-TW" altLang="en-US" dirty="0" smtClean="0">
                <a:latin typeface="Arial" panose="020B0604020202020204" pitchFamily="34" charset="0"/>
              </a:rPr>
              <a:t>嗎</a:t>
            </a:r>
            <a:r>
              <a:rPr lang="zh-CN" altLang="en-US" dirty="0" smtClean="0">
                <a:latin typeface="Arial" panose="020B0604020202020204" pitchFamily="34" charset="0"/>
              </a:rPr>
              <a:t>？</a:t>
            </a:r>
            <a:endParaRPr lang="zh-TW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1575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91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B79D5B-12E3-466B-BAC7-8DDF5200D859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r" defTabSz="9191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1" lang="en-US" altLang="zh-TW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55600" indent="-355600" eaLnBrk="1" hangingPunct="1"/>
            <a:r>
              <a:rPr lang="zh-TW" altLang="en-US" b="1" dirty="0" smtClean="0">
                <a:latin typeface="Arial" panose="020B0604020202020204" pitchFamily="34" charset="0"/>
              </a:rPr>
              <a:t>延伸學習活動</a:t>
            </a:r>
            <a:r>
              <a:rPr lang="en-US" altLang="zh-TW" b="1" dirty="0" smtClean="0">
                <a:latin typeface="Arial" panose="020B0604020202020204" pitchFamily="34" charset="0"/>
              </a:rPr>
              <a:t>(1)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355600" indent="-355600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355600" indent="-355600" eaLnBrk="1" hangingPunct="1">
              <a:spcBef>
                <a:spcPct val="0"/>
              </a:spcBef>
            </a:pPr>
            <a:r>
              <a:rPr lang="zh-CN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多</a:t>
            </a: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於一個可能回應的問</a:t>
            </a:r>
            <a:r>
              <a:rPr lang="zh-CN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題</a:t>
            </a:r>
            <a:endParaRPr lang="zh-TW" altLang="en-US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355600" indent="-355600" eaLnBrk="1" hangingPunct="1">
              <a:spcBef>
                <a:spcPct val="0"/>
              </a:spcBef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355600" indent="-355600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355600" indent="-3556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教師解釋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這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類問題有別於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只有一個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選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擇的問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題，因為受訪者可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選擇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多於一個答案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。在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這個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例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子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中，可能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有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多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於一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個因素影響受訪者的選擇。</a:t>
            </a:r>
            <a:endParaRPr lang="zh-TW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355600" indent="-3556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學生須仔細分析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這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類問題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所得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的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數據，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例如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問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題有五個備選答案，學生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在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分析時可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將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它們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視為五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條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是非題。</a:t>
            </a:r>
            <a:endParaRPr lang="zh-TW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355600" indent="-355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學生在學生工作紙第</a:t>
            </a:r>
            <a:r>
              <a:rPr lang="en-US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7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頁寫上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他們自訂的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問題。</a:t>
            </a:r>
            <a:endParaRPr lang="zh-TW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355600" indent="-355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參考問題：你透過甚麼途徑</a:t>
            </a:r>
            <a:r>
              <a:rPr lang="zh-TW" altLang="en-US" dirty="0" smtClean="0">
                <a:latin typeface="Arial" panose="020B0604020202020204" pitchFamily="34" charset="0"/>
              </a:rPr>
              <a:t>知道有關這款</a:t>
            </a:r>
            <a:r>
              <a:rPr lang="zh-CN" altLang="en-US" dirty="0" smtClean="0">
                <a:latin typeface="Arial" panose="020B0604020202020204" pitchFamily="34" charset="0"/>
              </a:rPr>
              <a:t>產品</a:t>
            </a:r>
            <a:r>
              <a:rPr lang="zh-CN" altLang="zh-TW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資</a:t>
            </a:r>
            <a:r>
              <a:rPr lang="zh-CN" altLang="zh-TW" dirty="0" smtClean="0">
                <a:latin typeface="Arial" panose="020B0604020202020204" pitchFamily="34" charset="0"/>
              </a:rPr>
              <a:t>訊</a:t>
            </a:r>
            <a:r>
              <a:rPr lang="zh-CN" altLang="en-US" dirty="0" smtClean="0">
                <a:latin typeface="Arial" panose="020B0604020202020204" pitchFamily="34" charset="0"/>
              </a:rPr>
              <a:t>？</a:t>
            </a:r>
            <a:r>
              <a:rPr lang="en-US" altLang="zh-HK" dirty="0" smtClean="0">
                <a:latin typeface="Arial" panose="020B0604020202020204" pitchFamily="34" charset="0"/>
              </a:rPr>
              <a:t> </a:t>
            </a:r>
            <a:r>
              <a:rPr lang="en-US" altLang="zh-TW" dirty="0" smtClean="0">
                <a:latin typeface="Arial" panose="020B0604020202020204" pitchFamily="34" charset="0"/>
              </a:rPr>
              <a:t/>
            </a:r>
            <a:br>
              <a:rPr lang="en-US" altLang="zh-TW" dirty="0" smtClean="0">
                <a:latin typeface="Arial" panose="020B0604020202020204" pitchFamily="34" charset="0"/>
              </a:rPr>
            </a:br>
            <a:r>
              <a:rPr lang="en-US" altLang="zh-TW" dirty="0" smtClean="0">
                <a:latin typeface="Arial" panose="020B0604020202020204" pitchFamily="34" charset="0"/>
              </a:rPr>
              <a:t>1) </a:t>
            </a:r>
            <a:r>
              <a:rPr lang="zh-CN" altLang="en-US" dirty="0" smtClean="0">
                <a:latin typeface="Arial" panose="020B0604020202020204" pitchFamily="34" charset="0"/>
              </a:rPr>
              <a:t>報刊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358775" lvl="1" eaLnBrk="1" hangingPunct="1">
              <a:buFont typeface="Calibri" panose="020F0502020204030204" pitchFamily="34" charset="0"/>
              <a:buNone/>
            </a:pPr>
            <a:r>
              <a:rPr lang="en-US" altLang="zh-TW" dirty="0" smtClean="0">
                <a:latin typeface="Arial" panose="020B0604020202020204" pitchFamily="34" charset="0"/>
              </a:rPr>
              <a:t>2) </a:t>
            </a:r>
            <a:r>
              <a:rPr lang="zh-CN" altLang="en-US" dirty="0" smtClean="0">
                <a:latin typeface="Arial" panose="020B0604020202020204" pitchFamily="34" charset="0"/>
              </a:rPr>
              <a:t>電視廣告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358775" lvl="1" eaLnBrk="1" hangingPunct="1">
              <a:buFont typeface="Calibri" panose="020F0502020204030204" pitchFamily="34" charset="0"/>
              <a:buNone/>
            </a:pPr>
            <a:r>
              <a:rPr lang="en-US" altLang="zh-TW" dirty="0" smtClean="0">
                <a:latin typeface="Arial" panose="020B0604020202020204" pitchFamily="34" charset="0"/>
              </a:rPr>
              <a:t>3) </a:t>
            </a:r>
            <a:r>
              <a:rPr lang="zh-CN" altLang="en-US" dirty="0" smtClean="0">
                <a:latin typeface="Arial" panose="020B0604020202020204" pitchFamily="34" charset="0"/>
              </a:rPr>
              <a:t>雜</a:t>
            </a:r>
            <a:r>
              <a:rPr lang="zh-TW" altLang="en-US" dirty="0" smtClean="0">
                <a:latin typeface="Arial" panose="020B0604020202020204" pitchFamily="34" charset="0"/>
              </a:rPr>
              <a:t>誌</a:t>
            </a:r>
          </a:p>
          <a:p>
            <a:pPr marL="358775" lvl="1" eaLnBrk="1" hangingPunct="1">
              <a:buFont typeface="Calibri" panose="020F0502020204030204" pitchFamily="34" charset="0"/>
              <a:buNone/>
            </a:pPr>
            <a:r>
              <a:rPr lang="en-US" altLang="zh-TW" dirty="0" smtClean="0">
                <a:latin typeface="Arial" panose="020B0604020202020204" pitchFamily="34" charset="0"/>
              </a:rPr>
              <a:t>4) </a:t>
            </a:r>
            <a:r>
              <a:rPr lang="zh-CN" altLang="en-US" dirty="0" smtClean="0">
                <a:latin typeface="Arial" panose="020B0604020202020204" pitchFamily="34" charset="0"/>
              </a:rPr>
              <a:t>朋友</a:t>
            </a:r>
            <a:endParaRPr lang="en-US" altLang="zh-CN" dirty="0" smtClean="0">
              <a:latin typeface="Arial" panose="020B0604020202020204" pitchFamily="34" charset="0"/>
            </a:endParaRPr>
          </a:p>
          <a:p>
            <a:pPr marL="358775" lvl="1" eaLnBrk="1" hangingPunct="1">
              <a:buFont typeface="Calibri" panose="020F0502020204030204" pitchFamily="34" charset="0"/>
              <a:buNone/>
            </a:pPr>
            <a:r>
              <a:rPr lang="en-US" altLang="zh-TW" dirty="0" smtClean="0">
                <a:latin typeface="Arial" panose="020B0604020202020204" pitchFamily="34" charset="0"/>
              </a:rPr>
              <a:t>5) </a:t>
            </a:r>
            <a:r>
              <a:rPr lang="zh-TW" altLang="en-US" dirty="0" smtClean="0">
                <a:latin typeface="Arial" panose="020B0604020202020204" pitchFamily="34" charset="0"/>
              </a:rPr>
              <a:t>家人</a:t>
            </a:r>
          </a:p>
        </p:txBody>
      </p:sp>
    </p:spTree>
    <p:extLst>
      <p:ext uri="{BB962C8B-B14F-4D97-AF65-F5344CB8AC3E}">
        <p14:creationId xmlns:p14="http://schemas.microsoft.com/office/powerpoint/2010/main" val="24554873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91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128EB0-F97D-427F-9E60-EAAB94210057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r" defTabSz="9191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1" lang="en-US" altLang="zh-TW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indent="-231775" eaLnBrk="1" hangingPunct="1"/>
            <a:r>
              <a:rPr lang="zh-TW" altLang="en-US" b="1" dirty="0" smtClean="0">
                <a:latin typeface="Arial" panose="020B0604020202020204" pitchFamily="34" charset="0"/>
              </a:rPr>
              <a:t>延伸學習活動</a:t>
            </a:r>
            <a:r>
              <a:rPr lang="en-US" altLang="zh-TW" b="1" dirty="0" smtClean="0">
                <a:latin typeface="Arial" panose="020B0604020202020204" pitchFamily="34" charset="0"/>
              </a:rPr>
              <a:t>(1)</a:t>
            </a:r>
            <a:r>
              <a:rPr lang="zh-TW" altLang="en-US" b="1" dirty="0" smtClean="0">
                <a:latin typeface="Arial" panose="020B0604020202020204" pitchFamily="34" charset="0"/>
              </a:rPr>
              <a:t>：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231775" indent="-231775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spcBef>
                <a:spcPct val="0"/>
              </a:spcBef>
            </a:pP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只有一個可能回應的問</a:t>
            </a:r>
            <a:r>
              <a:rPr lang="zh-CN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題</a:t>
            </a:r>
            <a:endParaRPr lang="zh-TW" altLang="en-US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31775" indent="-231775" eaLnBrk="1" hangingPunct="1">
              <a:spcBef>
                <a:spcPct val="0"/>
              </a:spcBef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231775" indent="-231775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教師解釋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在這類問題當中，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受訪者只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可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從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所提供的選項中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選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取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一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個答案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。</a:t>
            </a:r>
            <a:endParaRPr lang="zh-TW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31775" indent="-231775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學生在學生工作紙第</a:t>
            </a:r>
            <a:r>
              <a:rPr lang="en-US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7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頁寫上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他們自訂的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問題。</a:t>
            </a:r>
            <a:endParaRPr lang="zh-TW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31775" indent="-231775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參考問題：以下哪個新品牌名稱</a:t>
            </a:r>
            <a:r>
              <a:rPr lang="zh-TW" altLang="en-US" dirty="0" smtClean="0">
                <a:latin typeface="Arial" panose="020B0604020202020204" pitchFamily="34" charset="0"/>
              </a:rPr>
              <a:t>較</a:t>
            </a:r>
            <a:r>
              <a:rPr lang="zh-CN" altLang="zh-TW" dirty="0" smtClean="0">
                <a:latin typeface="Arial" panose="020B0604020202020204" pitchFamily="34" charset="0"/>
              </a:rPr>
              <a:t>「</a:t>
            </a:r>
            <a:r>
              <a:rPr lang="zh-CN" altLang="en-US" dirty="0" smtClean="0">
                <a:latin typeface="Arial" panose="020B0604020202020204" pitchFamily="34" charset="0"/>
              </a:rPr>
              <a:t>花香油</a:t>
            </a:r>
            <a:r>
              <a:rPr lang="zh-CN" altLang="zh-TW" dirty="0" smtClean="0">
                <a:latin typeface="Arial" panose="020B0604020202020204" pitchFamily="34" charset="0"/>
              </a:rPr>
              <a:t>」</a:t>
            </a:r>
            <a:r>
              <a:rPr lang="zh-CN" altLang="en-US" dirty="0" smtClean="0">
                <a:latin typeface="Arial" panose="020B0604020202020204" pitchFamily="34" charset="0"/>
              </a:rPr>
              <a:t>為佳？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698500" lvl="1" indent="-231775" eaLnBrk="1" hangingPunct="1"/>
            <a:r>
              <a:rPr lang="en-US" altLang="zh-TW" dirty="0" smtClean="0">
                <a:latin typeface="Arial" panose="020B0604020202020204" pitchFamily="34" charset="0"/>
              </a:rPr>
              <a:t>a) </a:t>
            </a:r>
            <a:r>
              <a:rPr lang="zh-TW" altLang="en-US" dirty="0" smtClean="0">
                <a:latin typeface="Arial" panose="020B0604020202020204" pitchFamily="34" charset="0"/>
              </a:rPr>
              <a:t>醒神水  </a:t>
            </a:r>
            <a:r>
              <a:rPr lang="en-US" altLang="zh-TW" dirty="0" smtClean="0">
                <a:latin typeface="Arial" panose="020B0604020202020204" pitchFamily="34" charset="0"/>
              </a:rPr>
              <a:t>b) </a:t>
            </a:r>
            <a:r>
              <a:rPr lang="zh-TW" altLang="en-US" dirty="0" smtClean="0">
                <a:latin typeface="Arial" panose="020B0604020202020204" pitchFamily="34" charset="0"/>
              </a:rPr>
              <a:t>勁涼爽 </a:t>
            </a:r>
            <a:r>
              <a:rPr lang="en-US" altLang="zh-TW" dirty="0" smtClean="0">
                <a:latin typeface="Arial" panose="020B0604020202020204" pitchFamily="34" charset="0"/>
              </a:rPr>
              <a:t>c) </a:t>
            </a:r>
            <a:r>
              <a:rPr lang="zh-TW" altLang="en-US" dirty="0" smtClean="0">
                <a:latin typeface="Arial" panose="020B0604020202020204" pitchFamily="34" charset="0"/>
              </a:rPr>
              <a:t>清香露 </a:t>
            </a:r>
            <a:r>
              <a:rPr lang="en-US" altLang="zh-TW" dirty="0" smtClean="0">
                <a:latin typeface="Arial" panose="020B0604020202020204" pitchFamily="34" charset="0"/>
              </a:rPr>
              <a:t>d) </a:t>
            </a:r>
            <a:r>
              <a:rPr lang="zh-TW" altLang="en-US" dirty="0" smtClean="0">
                <a:latin typeface="Arial" panose="020B0604020202020204" pitchFamily="34" charset="0"/>
              </a:rPr>
              <a:t>活力素 </a:t>
            </a:r>
            <a:r>
              <a:rPr lang="en-US" altLang="zh-TW" dirty="0" smtClean="0">
                <a:latin typeface="Arial" panose="020B0604020202020204" pitchFamily="34" charset="0"/>
              </a:rPr>
              <a:t>e) </a:t>
            </a:r>
            <a:r>
              <a:rPr lang="zh-TW" altLang="en-US" dirty="0" smtClean="0">
                <a:latin typeface="Arial" panose="020B0604020202020204" pitchFamily="34" charset="0"/>
              </a:rPr>
              <a:t>清香油</a:t>
            </a:r>
            <a:endParaRPr lang="en-US" altLang="zh-HK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buFont typeface="Calibri" panose="020F0502020204030204" pitchFamily="34" charset="0"/>
              <a:buAutoNum type="arabicPeriod"/>
            </a:pPr>
            <a:endParaRPr lang="zh-TW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2758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91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C9BF48-A503-495F-8259-F194F7C69024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r" defTabSz="9191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1" lang="en-US" altLang="zh-TW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indent="-231775" eaLnBrk="1" hangingPunct="1"/>
            <a:r>
              <a:rPr lang="zh-TW" altLang="en-US" b="1" dirty="0" smtClean="0">
                <a:latin typeface="Arial" panose="020B0604020202020204" pitchFamily="34" charset="0"/>
              </a:rPr>
              <a:t>延伸學習活動</a:t>
            </a:r>
            <a:r>
              <a:rPr lang="en-US" altLang="zh-TW" b="1" dirty="0" smtClean="0">
                <a:latin typeface="Arial" panose="020B0604020202020204" pitchFamily="34" charset="0"/>
              </a:rPr>
              <a:t>(1)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231775" indent="-231775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spcBef>
                <a:spcPct val="0"/>
              </a:spcBef>
            </a:pPr>
            <a:r>
              <a:rPr lang="zh-CN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區分不同市場</a:t>
            </a: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組別</a:t>
            </a:r>
            <a:r>
              <a:rPr lang="zh-CN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的問題</a:t>
            </a:r>
            <a:endParaRPr lang="en-US" altLang="zh-TW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31775" indent="-231775" eaLnBrk="1" hangingPunct="1">
              <a:spcBef>
                <a:spcPct val="0"/>
              </a:spcBef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231775" indent="-231775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教師解釋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這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類問題通常用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來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區分交叉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數據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分析中的不同市場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組別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（本個案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性別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區分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）。</a:t>
            </a:r>
            <a:endParaRPr lang="zh-CN" altLang="en-US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學生在學生工作紙第</a:t>
            </a:r>
            <a:r>
              <a:rPr lang="en-US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7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頁寫上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他們的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問題。</a:t>
            </a:r>
            <a:endParaRPr lang="en-US" altLang="zh-TW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31775" indent="-231775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參考問題：教育程度 － </a:t>
            </a:r>
            <a:r>
              <a:rPr lang="en-US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a) 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小學</a:t>
            </a:r>
            <a:r>
              <a:rPr lang="en-US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 b) 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中學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en-US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c) 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大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專  </a:t>
            </a:r>
            <a:r>
              <a:rPr lang="en-US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d) 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碩士或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以上</a:t>
            </a:r>
            <a:endParaRPr lang="en-US" altLang="zh-CN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9229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91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91E51AD-8C95-4CC6-A00E-E1F44FC85BF7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r" defTabSz="9191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1" lang="en-US" altLang="zh-TW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indent="-231775" eaLnBrk="1" hangingPunct="1">
              <a:lnSpc>
                <a:spcPct val="110000"/>
              </a:lnSpc>
            </a:pPr>
            <a:r>
              <a:rPr lang="zh-TW" altLang="en-US" b="1" dirty="0" smtClean="0">
                <a:latin typeface="Arial" panose="020B0604020202020204" pitchFamily="34" charset="0"/>
              </a:rPr>
              <a:t>延伸學習活動</a:t>
            </a:r>
            <a:r>
              <a:rPr lang="en-US" altLang="zh-TW" b="1" dirty="0" smtClean="0">
                <a:latin typeface="Arial" panose="020B0604020202020204" pitchFamily="34" charset="0"/>
              </a:rPr>
              <a:t>(1)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開放式問題</a:t>
            </a:r>
            <a:endParaRPr lang="en-US" altLang="zh-TW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  <a:spcBef>
                <a:spcPct val="0"/>
              </a:spcBef>
            </a:pPr>
            <a:endParaRPr lang="en-US" altLang="zh-TW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</a:pPr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教師解釋使用開放式問題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是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有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必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要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，因為經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常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會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有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些問題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並無固定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答案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受訪者可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就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問題自由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表達自己的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觀點及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提出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建議。</a:t>
            </a:r>
            <a:endParaRPr lang="en-US" altLang="zh-HK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另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一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方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面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封閉式問題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亦十分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常用，因為答案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可以從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固定（封閉式）選項表中選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取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，方便受訪者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迅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速完成問卷。研究人員亦可限定選項數目，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令分析更加容易及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有意義。</a:t>
            </a:r>
          </a:p>
          <a:p>
            <a:pPr marL="231775" indent="-231775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學生在學生工作紙第</a:t>
            </a:r>
            <a:r>
              <a:rPr lang="en-US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7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頁寫上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他們的自訂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問題。</a:t>
            </a:r>
            <a:endParaRPr lang="zh-TW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參考問題</a:t>
            </a:r>
            <a:r>
              <a:rPr lang="zh-CN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：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你為何喜歡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這個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新品牌名稱？</a:t>
            </a:r>
            <a:endParaRPr lang="zh-HK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3776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91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F4D7FA-0807-4D75-A0A5-A75AE8C30778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r" defTabSz="9191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1" lang="en-US" altLang="zh-TW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altLang="en-US" b="1" dirty="0" smtClean="0">
                <a:latin typeface="Arial" panose="020B0604020202020204" pitchFamily="34" charset="0"/>
              </a:rPr>
              <a:t>延伸學習活動</a:t>
            </a:r>
            <a:r>
              <a:rPr lang="en-US" altLang="zh-TW" b="1" dirty="0" smtClean="0">
                <a:latin typeface="Arial" panose="020B0604020202020204" pitchFamily="34" charset="0"/>
              </a:rPr>
              <a:t>(1)</a:t>
            </a:r>
            <a:r>
              <a:rPr lang="zh-CN" altLang="en-US" b="1" dirty="0" smtClean="0">
                <a:latin typeface="Arial" panose="020B0604020202020204" pitchFamily="34" charset="0"/>
              </a:rPr>
              <a:t>：結論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zh-TW" altLang="en-US" dirty="0" smtClean="0">
                <a:latin typeface="Arial" panose="020B0604020202020204" pitchFamily="34" charset="0"/>
              </a:rPr>
              <a:t>教師講解</a:t>
            </a:r>
            <a:r>
              <a:rPr lang="zh-CN" altLang="en-US" dirty="0" smtClean="0">
                <a:latin typeface="Arial" panose="020B0604020202020204" pitchFamily="34" charset="0"/>
              </a:rPr>
              <a:t>投影片</a:t>
            </a:r>
            <a:r>
              <a:rPr lang="en-US" altLang="zh-CN" dirty="0" smtClean="0">
                <a:latin typeface="Arial" panose="020B0604020202020204" pitchFamily="34" charset="0"/>
              </a:rPr>
              <a:t>2</a:t>
            </a:r>
            <a:r>
              <a:rPr lang="en-US" altLang="zh-TW" dirty="0" smtClean="0">
                <a:latin typeface="Arial" panose="020B0604020202020204" pitchFamily="34" charset="0"/>
              </a:rPr>
              <a:t>0</a:t>
            </a:r>
            <a:r>
              <a:rPr lang="zh-CN" altLang="en-US" dirty="0" smtClean="0">
                <a:latin typeface="Arial" panose="020B0604020202020204" pitchFamily="34" charset="0"/>
              </a:rPr>
              <a:t>至</a:t>
            </a:r>
            <a:r>
              <a:rPr lang="en-US" altLang="zh-TW" dirty="0" smtClean="0">
                <a:latin typeface="Arial" panose="020B0604020202020204" pitchFamily="34" charset="0"/>
              </a:rPr>
              <a:t>27</a:t>
            </a:r>
            <a:r>
              <a:rPr lang="zh-CN" altLang="en-US" dirty="0" smtClean="0">
                <a:latin typeface="Arial" panose="020B0604020202020204" pitchFamily="34" charset="0"/>
              </a:rPr>
              <a:t>後，應</a:t>
            </a:r>
            <a:r>
              <a:rPr lang="zh-TW" altLang="en-US" dirty="0" smtClean="0">
                <a:latin typeface="Arial" panose="020B0604020202020204" pitchFamily="34" charset="0"/>
              </a:rPr>
              <a:t>預留時間讓</a:t>
            </a:r>
            <a:r>
              <a:rPr lang="zh-CN" altLang="en-US" dirty="0" smtClean="0">
                <a:latin typeface="Arial" panose="020B0604020202020204" pitchFamily="34" charset="0"/>
              </a:rPr>
              <a:t>學生討論及填寫學生工作紙第</a:t>
            </a:r>
            <a:r>
              <a:rPr lang="en-US" altLang="zh-TW" dirty="0" smtClean="0">
                <a:latin typeface="Arial" panose="020B0604020202020204" pitchFamily="34" charset="0"/>
              </a:rPr>
              <a:t>7</a:t>
            </a:r>
            <a:r>
              <a:rPr lang="zh-CN" altLang="en-US" dirty="0" smtClean="0">
                <a:latin typeface="Arial" panose="020B0604020202020204" pitchFamily="34" charset="0"/>
              </a:rPr>
              <a:t>頁。</a:t>
            </a:r>
            <a:endParaRPr lang="zh-HK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zh-CN" altLang="zh-TW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學生須將答案與市場營銷目標</a:t>
            </a:r>
            <a:r>
              <a:rPr lang="zh-CN" altLang="zh-TW" dirty="0" smtClean="0">
                <a:latin typeface="Arial" panose="020B0604020202020204" pitchFamily="34" charset="0"/>
              </a:rPr>
              <a:t>作</a:t>
            </a:r>
            <a:r>
              <a:rPr lang="zh-TW" altLang="en-US" dirty="0" smtClean="0">
                <a:latin typeface="Arial" panose="020B0604020202020204" pitchFamily="34" charset="0"/>
              </a:rPr>
              <a:t>比</a:t>
            </a:r>
            <a:r>
              <a:rPr lang="zh-CN" altLang="en-US" dirty="0" smtClean="0">
                <a:latin typeface="Arial" panose="020B0604020202020204" pitchFamily="34" charset="0"/>
              </a:rPr>
              <a:t>對，確定問題是否適</a:t>
            </a:r>
            <a:r>
              <a:rPr lang="zh-TW" altLang="en-US" dirty="0" smtClean="0">
                <a:latin typeface="Arial" panose="020B0604020202020204" pitchFamily="34" charset="0"/>
              </a:rPr>
              <a:t>當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HK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zh-CN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請</a:t>
            </a:r>
            <a:r>
              <a:rPr lang="zh-CN" altLang="zh-TW" dirty="0" smtClean="0">
                <a:latin typeface="Arial" panose="020B0604020202020204" pitchFamily="34" charset="0"/>
              </a:rPr>
              <a:t>幾</a:t>
            </a:r>
            <a:r>
              <a:rPr lang="zh-CN" altLang="en-US" dirty="0" smtClean="0">
                <a:latin typeface="Arial" panose="020B0604020202020204" pitchFamily="34" charset="0"/>
              </a:rPr>
              <a:t>位學生試填問卷，確定是否需要修改</a:t>
            </a:r>
            <a:r>
              <a:rPr lang="zh-TW" altLang="en-US" dirty="0" smtClean="0">
                <a:latin typeface="Arial" panose="020B0604020202020204" pitchFamily="34" charset="0"/>
              </a:rPr>
              <a:t>問題</a:t>
            </a:r>
            <a:r>
              <a:rPr lang="zh-CN" altLang="en-US" dirty="0" smtClean="0">
                <a:latin typeface="Arial" panose="020B0604020202020204" pitchFamily="34" charset="0"/>
              </a:rPr>
              <a:t>。教師</a:t>
            </a:r>
            <a:r>
              <a:rPr lang="zh-TW" altLang="en-US" dirty="0" smtClean="0">
                <a:latin typeface="Arial" panose="020B0604020202020204" pitchFamily="34" charset="0"/>
              </a:rPr>
              <a:t>可以</a:t>
            </a:r>
            <a:r>
              <a:rPr lang="zh-CN" altLang="en-US" dirty="0" smtClean="0">
                <a:latin typeface="Arial" panose="020B0604020202020204" pitchFamily="34" charset="0"/>
              </a:rPr>
              <a:t>提醒學生，他們稍後</a:t>
            </a:r>
            <a:r>
              <a:rPr lang="zh-CN" altLang="zh-TW" dirty="0" smtClean="0">
                <a:latin typeface="Arial" panose="020B0604020202020204" pitchFamily="34" charset="0"/>
              </a:rPr>
              <a:t>需</a:t>
            </a:r>
            <a:r>
              <a:rPr lang="zh-TW" altLang="en-US" dirty="0" smtClean="0">
                <a:latin typeface="Arial" panose="020B0604020202020204" pitchFamily="34" charset="0"/>
              </a:rPr>
              <a:t>要以</a:t>
            </a:r>
            <a:r>
              <a:rPr lang="zh-CN" altLang="en-US" dirty="0" smtClean="0">
                <a:latin typeface="Arial" panose="020B0604020202020204" pitchFamily="34" charset="0"/>
              </a:rPr>
              <a:t>修改</a:t>
            </a:r>
            <a:r>
              <a:rPr lang="zh-TW" altLang="en-US" dirty="0" smtClean="0">
                <a:latin typeface="Arial" panose="020B0604020202020204" pitchFamily="34" charset="0"/>
              </a:rPr>
              <a:t>後</a:t>
            </a:r>
            <a:r>
              <a:rPr lang="zh-CN" altLang="en-US" dirty="0" smtClean="0">
                <a:latin typeface="Arial" panose="020B0604020202020204" pitchFamily="34" charset="0"/>
              </a:rPr>
              <a:t>的問卷進行市場研究。</a:t>
            </a:r>
            <a:endParaRPr lang="zh-HK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zh-TW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下一張投影片，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講解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市場研究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過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程的下一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步驟。</a:t>
            </a:r>
            <a:endParaRPr lang="zh-HK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930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教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師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與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學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生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重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温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進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行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市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場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研究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重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要目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標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及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步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驟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以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總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結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本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課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節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zh-CN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zh-CN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zh-CN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zh-CN" alt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第</a:t>
            </a:r>
            <a:r>
              <a:rPr lang="zh-CN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一</a:t>
            </a:r>
            <a:r>
              <a:rPr lang="zh-CN" alt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課</a:t>
            </a:r>
            <a:r>
              <a:rPr lang="zh-TW" alt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節完</a:t>
            </a:r>
            <a:endParaRPr lang="zh-TW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/>
            <a:r>
              <a:rPr lang="zh-CN" altLang="en-GB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第二課</a:t>
            </a:r>
            <a:r>
              <a:rPr lang="zh-TW" altLang="en-GB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節</a:t>
            </a:r>
            <a:endParaRPr lang="zh-CN" altLang="en-GB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228600" indent="-228600" eaLnBrk="1" hangingPunct="1"/>
            <a:endParaRPr lang="en-GB" altLang="zh-CN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228600" indent="-228600" eaLnBrk="1" hangingPunct="1"/>
            <a:r>
              <a:rPr lang="zh-TW" altLang="en-GB" dirty="0" smtClean="0">
                <a:latin typeface="新細明體" panose="02020500000000000000" pitchFamily="18" charset="-120"/>
              </a:rPr>
              <a:t>於課節開始時，教師與學生重溫進行</a:t>
            </a:r>
            <a:r>
              <a:rPr lang="zh-TW" altLang="en-US" dirty="0" smtClean="0">
                <a:latin typeface="新細明體" panose="02020500000000000000" pitchFamily="18" charset="-120"/>
              </a:rPr>
              <a:t>簡單</a:t>
            </a:r>
            <a:r>
              <a:rPr lang="zh-TW" altLang="en-GB" dirty="0" smtClean="0">
                <a:latin typeface="新細明體" panose="02020500000000000000" pitchFamily="18" charset="-120"/>
              </a:rPr>
              <a:t>市場研究的首三個步驟。</a:t>
            </a:r>
          </a:p>
          <a:p>
            <a:pPr marL="228600" indent="-228600" eaLnBrk="1" hangingPunct="1"/>
            <a:endParaRPr lang="zh-CN" altLang="en-US" dirty="0" smtClean="0">
              <a:latin typeface="新細明體" panose="02020500000000000000" pitchFamily="18" charset="-120"/>
            </a:endParaRPr>
          </a:p>
          <a:p>
            <a:pPr marL="228600" indent="-228600" eaLnBrk="1" hangingPunct="1"/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播放下一張投影片， 開始步</a:t>
            </a:r>
            <a:r>
              <a:rPr lang="zh-CN" altLang="en-US" dirty="0" smtClean="0">
                <a:latin typeface="新細明體" panose="02020500000000000000" pitchFamily="18" charset="-120"/>
              </a:rPr>
              <a:t>驟四的討論。</a:t>
            </a:r>
            <a:endParaRPr lang="zh-CN" altLang="en-US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228600" indent="-228600" eaLnBrk="1" hangingPunct="1"/>
            <a:endParaRPr lang="en-US" altLang="zh-CN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9C8CAA9F-3BBA-4EBD-8561-071DEE638A1A}" type="slidenum">
              <a:rPr lang="en-US" altLang="zh-TW" sz="1200"/>
              <a:pPr algn="r" eaLnBrk="1" hangingPunct="1"/>
              <a:t>3</a:t>
            </a:fld>
            <a:endParaRPr lang="en-US" altLang="zh-TW" sz="120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780" y="4183063"/>
            <a:ext cx="6390852" cy="4779773"/>
          </a:xfrm>
        </p:spPr>
        <p:txBody>
          <a:bodyPr/>
          <a:lstStyle/>
          <a:p>
            <a:pPr eaLnBrk="1" hangingPunct="1"/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活動一</a:t>
            </a:r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的結論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ts val="300"/>
              </a:lnSpc>
            </a:pP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CN" alt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反對市場研究的參考理</a:t>
            </a:r>
            <a:r>
              <a:rPr lang="zh-CN" altLang="zh-TW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據</a:t>
            </a:r>
            <a:r>
              <a:rPr lang="zh-CN" alt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endParaRPr lang="zh-TW" altLang="en-US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lvl="1" indent="-174625" eaLnBrk="1" hangingPunct="1">
              <a:buFontTx/>
              <a:buChar char="•"/>
            </a:pP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對於預算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較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低的小公司，計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劃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及進行市場研究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費用高昂。</a:t>
            </a:r>
          </a:p>
          <a:p>
            <a:pPr marL="266700" lvl="1" indent="-174625" eaLnBrk="1" hangingPunct="1">
              <a:buFontTx/>
              <a:buChar char="•"/>
            </a:pP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計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劃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及進行市場研究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需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時。</a:t>
            </a:r>
            <a:endParaRPr lang="zh-TW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lvl="1" indent="-174625" eaLnBrk="1" hangingPunct="1">
              <a:buFontTx/>
              <a:buChar char="•"/>
            </a:pP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經驗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豐富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的商人可根據常識作出正確判斷，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這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做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法與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依賴市場研究分析結果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相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比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即使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未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必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佔優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但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亦不相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伯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仲。</a:t>
            </a:r>
            <a:endParaRPr lang="zh-TW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ts val="300"/>
              </a:lnSpc>
            </a:pPr>
            <a:endParaRPr lang="en-US" altLang="zh-TW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支持市場研究的參考理</a:t>
            </a:r>
            <a:r>
              <a:rPr lang="zh-CN" altLang="zh-TW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據</a:t>
            </a:r>
            <a:r>
              <a:rPr lang="zh-CN" alt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TW" altLang="en-US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lvl="1" indent="-174625" eaLnBrk="1" hangingPunct="1">
              <a:buFontTx/>
              <a:buChar char="•"/>
            </a:pP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缺乏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統計數據支持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可能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會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作出</a:t>
            </a: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錯誤決定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（例如：推出的產品沒有市場；使用不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合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適的代言人）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造成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大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額業務損失。</a:t>
            </a:r>
            <a:endParaRPr lang="en-US" altLang="zh-TW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lvl="1" indent="-174625" eaLnBrk="1" hangingPunct="1">
              <a:buFontTx/>
              <a:buChar char="•"/>
            </a:pP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借助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市場研究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結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果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作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出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更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好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決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定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，可節省時間及金錢。</a:t>
            </a:r>
            <a:endParaRPr lang="zh-TW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lvl="1" indent="-174625" eaLnBrk="1" hangingPunct="1">
              <a:buFontTx/>
              <a:buChar char="•"/>
            </a:pP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決策時</a:t>
            </a: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過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度</a:t>
            </a: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依賴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經驗</a:t>
            </a: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而</a:t>
            </a:r>
            <a:r>
              <a:rPr lang="zh-CN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非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研究數據及證據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這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做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法存在風險，尤其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是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當經營環境變化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不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定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時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風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險更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大。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在缺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乏實際證據支持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下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，員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工未必有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信心和能力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作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出決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定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zh-TW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lvl="1" indent="-174625" eaLnBrk="1" hangingPunct="1">
              <a:buFontTx/>
              <a:buChar char="•"/>
            </a:pP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教師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總結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市場研究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對企業舉足輕重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zh-TW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lvl="1" indent="-174625" eaLnBrk="1" hangingPunct="1">
              <a:buFontTx/>
              <a:buChar char="•"/>
            </a:pP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雖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然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反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對進行市場研究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理由充分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但企業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通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常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會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進行某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些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市場研究，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從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而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掌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握更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多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資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訊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以支持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所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作的決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定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en-US" altLang="zh-TW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ts val="300"/>
              </a:lnSpc>
            </a:pPr>
            <a:endParaRPr lang="zh-CN" altLang="zh-TW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教師舉出</a:t>
            </a:r>
            <a:r>
              <a:rPr lang="en-US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7-11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及麥當勞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兩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個實例，進一步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解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釋</a:t>
            </a: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有關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概念</a:t>
            </a:r>
            <a:r>
              <a:rPr lang="en-US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TW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lvl="1" indent="-174625" eaLnBrk="1" hangingPunct="1">
              <a:buFontTx/>
              <a:buChar char="•"/>
            </a:pP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從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觀察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所得，一條</a:t>
            </a: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街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往往開設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不止一間</a:t>
            </a:r>
            <a:r>
              <a:rPr lang="en-US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7-11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便利店。為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確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保每間店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都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能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夠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賺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取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足夠的銷售額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繼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續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經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營及發展，</a:t>
            </a:r>
            <a:r>
              <a:rPr lang="en-US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7-11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進行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廣泛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市場研究，確保周邊市場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規模足以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支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持店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舖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經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營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zh-TW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lvl="1" indent="-174625" eaLnBrk="1" hangingPunct="1">
              <a:buFontTx/>
              <a:buChar char="•"/>
            </a:pP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麥當勞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進行</a:t>
            </a: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多項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市場</a:t>
            </a:r>
            <a:r>
              <a:rPr lang="zh-TW" altLang="zh-CN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研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究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，確保新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產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品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能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夠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取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得成功。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其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中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一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種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方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式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是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在特定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期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間</a:t>
            </a:r>
            <a:r>
              <a:rPr lang="zh-TW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試推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新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產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品，一方面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可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以搜集客戶意見，一方面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可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以評估市場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對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產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品的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興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趣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及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接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受</a:t>
            </a:r>
            <a:r>
              <a:rPr lang="zh-CN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程</a:t>
            </a:r>
            <a:r>
              <a:rPr lang="zh-CN" alt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度。</a:t>
            </a:r>
            <a:endParaRPr lang="zh-TW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5FEF3CF3-D90C-4F44-A93A-4E2D62EDABA0}" type="slidenum">
              <a:rPr lang="en-US" altLang="zh-TW" sz="1200"/>
              <a:pPr algn="r" eaLnBrk="1" hangingPunct="1"/>
              <a:t>30</a:t>
            </a:fld>
            <a:endParaRPr lang="en-US" altLang="zh-TW" sz="120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步驟四：</a:t>
            </a:r>
            <a:endParaRPr lang="zh-TW" altLang="zh-CN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en-US" altLang="zh-HK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zh-CN" altLang="en-US" dirty="0" smtClean="0">
                <a:latin typeface="Arial" panose="020B0604020202020204" pitchFamily="34" charset="0"/>
              </a:rPr>
              <a:t>教師解釋</a:t>
            </a:r>
            <a:r>
              <a:rPr lang="zh-TW" altLang="en-US" dirty="0" smtClean="0">
                <a:latin typeface="Arial" panose="020B0604020202020204" pitchFamily="34" charset="0"/>
              </a:rPr>
              <a:t>簡單市場研究過程的步驟四是決定樣本數目及抽樣技巧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en-US" altLang="zh-CN" dirty="0" smtClean="0">
              <a:latin typeface="Arial" panose="020B0604020202020204" pitchFamily="34" charset="0"/>
            </a:endParaRPr>
          </a:p>
          <a:p>
            <a:pPr eaLnBrk="1" hangingPunct="1"/>
            <a:endParaRPr lang="zh-HK" altLang="en-US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教師指出在</a:t>
            </a:r>
            <a:r>
              <a:rPr lang="zh-TW" altLang="en-US" dirty="0" smtClean="0">
                <a:latin typeface="Arial" panose="020B0604020202020204" pitchFamily="34" charset="0"/>
              </a:rPr>
              <a:t>決</a:t>
            </a:r>
            <a:r>
              <a:rPr lang="zh-CN" altLang="en-US" dirty="0" smtClean="0">
                <a:latin typeface="Arial" panose="020B0604020202020204" pitchFamily="34" charset="0"/>
              </a:rPr>
              <a:t>定</a:t>
            </a:r>
            <a:r>
              <a:rPr lang="zh-TW" altLang="en-US" dirty="0" smtClean="0">
                <a:latin typeface="Arial" panose="020B0604020202020204" pitchFamily="34" charset="0"/>
              </a:rPr>
              <a:t>樣本數目及</a:t>
            </a:r>
            <a:r>
              <a:rPr lang="zh-CN" altLang="en-US" dirty="0" smtClean="0">
                <a:latin typeface="Arial" panose="020B0604020202020204" pitchFamily="34" charset="0"/>
              </a:rPr>
              <a:t>抽樣</a:t>
            </a:r>
            <a:r>
              <a:rPr lang="zh-TW" altLang="en-US" dirty="0" smtClean="0">
                <a:latin typeface="Arial" panose="020B0604020202020204" pitchFamily="34" charset="0"/>
              </a:rPr>
              <a:t>技巧前</a:t>
            </a:r>
            <a:r>
              <a:rPr lang="zh-CN" altLang="en-US" dirty="0" smtClean="0">
                <a:latin typeface="Arial" panose="020B0604020202020204" pitchFamily="34" charset="0"/>
              </a:rPr>
              <a:t>，我們必須首先</a:t>
            </a:r>
            <a:r>
              <a:rPr lang="zh-TW" altLang="en-US" dirty="0" smtClean="0">
                <a:latin typeface="Arial" panose="020B0604020202020204" pitchFamily="34" charset="0"/>
              </a:rPr>
              <a:t>明白</a:t>
            </a:r>
            <a:r>
              <a:rPr lang="zh-CN" altLang="en-US" dirty="0" smtClean="0">
                <a:latin typeface="Arial" panose="020B0604020202020204" pitchFamily="34" charset="0"/>
              </a:rPr>
              <a:t>「樣</a:t>
            </a:r>
            <a:r>
              <a:rPr lang="zh-TW" altLang="en-US" dirty="0" smtClean="0">
                <a:latin typeface="Arial" panose="020B0604020202020204" pitchFamily="34" charset="0"/>
              </a:rPr>
              <a:t>本</a:t>
            </a:r>
            <a:r>
              <a:rPr lang="zh-CN" altLang="en-US" dirty="0" smtClean="0">
                <a:latin typeface="Arial" panose="020B0604020202020204" pitchFamily="34" charset="0"/>
              </a:rPr>
              <a:t>」</a:t>
            </a:r>
            <a:r>
              <a:rPr lang="zh-TW" altLang="en-US" dirty="0" smtClean="0">
                <a:latin typeface="Arial" panose="020B0604020202020204" pitchFamily="34" charset="0"/>
              </a:rPr>
              <a:t>是甚麼，</a:t>
            </a:r>
            <a:r>
              <a:rPr lang="zh-CN" altLang="en-US" dirty="0" smtClean="0">
                <a:latin typeface="Arial" panose="020B0604020202020204" pitchFamily="34" charset="0"/>
              </a:rPr>
              <a:t>以及不同</a:t>
            </a:r>
            <a:r>
              <a:rPr lang="zh-TW" altLang="en-US" dirty="0" smtClean="0">
                <a:latin typeface="Arial" panose="020B0604020202020204" pitchFamily="34" charset="0"/>
              </a:rPr>
              <a:t>種類</a:t>
            </a:r>
            <a:r>
              <a:rPr lang="zh-CN" altLang="en-US" dirty="0" smtClean="0">
                <a:latin typeface="Arial" panose="020B0604020202020204" pitchFamily="34" charset="0"/>
              </a:rPr>
              <a:t>的抽樣技巧。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02F8FE4D-12D2-422B-A9B6-ED84E8BFCC9B}" type="slidenum">
              <a:rPr lang="en-US" altLang="zh-TW" sz="1200"/>
              <a:pPr algn="r" eaLnBrk="1" hangingPunct="1"/>
              <a:t>31</a:t>
            </a:fld>
            <a:endParaRPr lang="en-US" altLang="zh-TW" sz="120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步驟四</a:t>
            </a:r>
            <a:r>
              <a:rPr lang="en-US" altLang="zh-TW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續</a:t>
            </a:r>
            <a:r>
              <a:rPr lang="en-US" altLang="zh-TW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：</a:t>
            </a:r>
            <a:endParaRPr lang="zh-TW" altLang="zh-CN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教師解釋抽樣是</a:t>
            </a:r>
            <a:r>
              <a:rPr lang="zh-CN" altLang="zh-TW" dirty="0" smtClean="0">
                <a:latin typeface="Arial" panose="020B0604020202020204" pitchFamily="34" charset="0"/>
              </a:rPr>
              <a:t>從</a:t>
            </a:r>
            <a:r>
              <a:rPr lang="zh-CN" altLang="en-US" dirty="0" smtClean="0">
                <a:latin typeface="Arial" panose="020B0604020202020204" pitchFamily="34" charset="0"/>
              </a:rPr>
              <a:t>群體（所有潛在受眾）</a:t>
            </a:r>
            <a:r>
              <a:rPr lang="zh-CN" altLang="zh-TW" dirty="0" smtClean="0">
                <a:latin typeface="Arial" panose="020B0604020202020204" pitchFamily="34" charset="0"/>
              </a:rPr>
              <a:t>中</a:t>
            </a:r>
            <a:r>
              <a:rPr lang="zh-CN" altLang="en-US" dirty="0" smtClean="0">
                <a:latin typeface="Arial" panose="020B0604020202020204" pitchFamily="34" charset="0"/>
              </a:rPr>
              <a:t>選出</a:t>
            </a:r>
            <a:r>
              <a:rPr lang="zh-CN" altLang="zh-TW" dirty="0" smtClean="0">
                <a:latin typeface="Arial" panose="020B0604020202020204" pitchFamily="34" charset="0"/>
              </a:rPr>
              <a:t>其</a:t>
            </a:r>
            <a:r>
              <a:rPr lang="zh-CN" altLang="en-US" dirty="0" smtClean="0">
                <a:latin typeface="Arial" panose="020B0604020202020204" pitchFamily="34" charset="0"/>
              </a:rPr>
              <a:t>中一部分（樣</a:t>
            </a:r>
            <a:r>
              <a:rPr lang="zh-CN" altLang="zh-TW" dirty="0" smtClean="0">
                <a:latin typeface="Arial" panose="020B0604020202020204" pitchFamily="34" charset="0"/>
              </a:rPr>
              <a:t>本</a:t>
            </a:r>
            <a:r>
              <a:rPr lang="zh-CN" altLang="en-US" dirty="0" smtClean="0">
                <a:latin typeface="Arial" panose="020B0604020202020204" pitchFamily="34" charset="0"/>
              </a:rPr>
              <a:t>）的技巧。 </a:t>
            </a:r>
          </a:p>
          <a:p>
            <a:pPr eaLnBrk="1" hangingPunct="1">
              <a:buFont typeface="Calibri" panose="020F0502020204030204" pitchFamily="34" charset="0"/>
              <a:buNone/>
            </a:pPr>
            <a:endParaRPr lang="zh-CN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Arial" panose="020B0604020202020204" pitchFamily="34" charset="0"/>
              </a:rPr>
              <a:t>雖然</a:t>
            </a:r>
            <a:r>
              <a:rPr lang="zh-CN" altLang="en-US" dirty="0" smtClean="0">
                <a:latin typeface="Arial" panose="020B0604020202020204" pitchFamily="34" charset="0"/>
              </a:rPr>
              <a:t>研究人員</a:t>
            </a:r>
            <a:r>
              <a:rPr lang="zh-TW" altLang="en-US" dirty="0" smtClean="0">
                <a:latin typeface="Arial" panose="020B0604020202020204" pitchFamily="34" charset="0"/>
              </a:rPr>
              <a:t>從</a:t>
            </a:r>
            <a:r>
              <a:rPr lang="zh-CN" altLang="en-US" dirty="0" smtClean="0">
                <a:latin typeface="Arial" panose="020B0604020202020204" pitchFamily="34" charset="0"/>
              </a:rPr>
              <a:t>整個群體</a:t>
            </a:r>
            <a:r>
              <a:rPr lang="zh-TW" altLang="en-US" dirty="0" smtClean="0">
                <a:latin typeface="Arial" panose="020B0604020202020204" pitchFamily="34" charset="0"/>
              </a:rPr>
              <a:t>中</a:t>
            </a:r>
            <a:r>
              <a:rPr lang="zh-CN" altLang="en-US" dirty="0" smtClean="0">
                <a:latin typeface="Arial" panose="020B0604020202020204" pitchFamily="34" charset="0"/>
              </a:rPr>
              <a:t>搜集意見</a:t>
            </a:r>
            <a:r>
              <a:rPr lang="zh-CN" altLang="zh-TW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做</a:t>
            </a:r>
            <a:r>
              <a:rPr lang="zh-CN" altLang="zh-TW" dirty="0" smtClean="0">
                <a:latin typeface="Arial" panose="020B0604020202020204" pitchFamily="34" charset="0"/>
              </a:rPr>
              <a:t>法</a:t>
            </a:r>
            <a:r>
              <a:rPr lang="zh-TW" altLang="en-US" dirty="0" smtClean="0">
                <a:latin typeface="Arial" panose="020B0604020202020204" pitchFamily="34" charset="0"/>
              </a:rPr>
              <a:t>是不可能或不設實際、</a:t>
            </a:r>
            <a:r>
              <a:rPr lang="zh-CN" altLang="en-US" dirty="0" smtClean="0">
                <a:latin typeface="Arial" panose="020B0604020202020204" pitchFamily="34" charset="0"/>
              </a:rPr>
              <a:t>費用高</a:t>
            </a:r>
            <a:r>
              <a:rPr lang="zh-TW" altLang="en-US" dirty="0" smtClean="0">
                <a:latin typeface="Arial" panose="020B0604020202020204" pitchFamily="34" charset="0"/>
              </a:rPr>
              <a:t>昂</a:t>
            </a:r>
            <a:r>
              <a:rPr lang="zh-CN" altLang="en-US" dirty="0" smtClean="0">
                <a:latin typeface="Arial" panose="020B0604020202020204" pitchFamily="34" charset="0"/>
              </a:rPr>
              <a:t>及</a:t>
            </a:r>
            <a:r>
              <a:rPr lang="zh-TW" altLang="en-US" dirty="0" smtClean="0">
                <a:latin typeface="Arial" panose="020B0604020202020204" pitchFamily="34" charset="0"/>
              </a:rPr>
              <a:t>耗時，仍採用能夠</a:t>
            </a:r>
            <a:r>
              <a:rPr lang="zh-CN" altLang="en-US" dirty="0" smtClean="0">
                <a:latin typeface="Arial" panose="020B0604020202020204" pitchFamily="34" charset="0"/>
              </a:rPr>
              <a:t>代表</a:t>
            </a:r>
            <a:r>
              <a:rPr lang="zh-TW" altLang="en-US" dirty="0" smtClean="0">
                <a:latin typeface="Arial" panose="020B0604020202020204" pitchFamily="34" charset="0"/>
              </a:rPr>
              <a:t>整個</a:t>
            </a:r>
            <a:r>
              <a:rPr lang="zh-CN" altLang="en-US" dirty="0" smtClean="0">
                <a:latin typeface="Arial" panose="020B0604020202020204" pitchFamily="34" charset="0"/>
              </a:rPr>
              <a:t>群體意見</a:t>
            </a:r>
            <a:r>
              <a:rPr lang="zh-TW" altLang="en-US" dirty="0" smtClean="0">
                <a:latin typeface="Arial" panose="020B0604020202020204" pitchFamily="34" charset="0"/>
              </a:rPr>
              <a:t>的樣本數目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HK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E7A201CA-973D-45FB-9E9F-C346DE47C44D}" type="slidenum">
              <a:rPr lang="en-US" altLang="zh-TW" sz="1200"/>
              <a:pPr algn="r" eaLnBrk="1" hangingPunct="1"/>
              <a:t>32</a:t>
            </a:fld>
            <a:endParaRPr lang="en-US" altLang="zh-TW" sz="120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步驟四</a:t>
            </a:r>
            <a:r>
              <a:rPr lang="en-US" altLang="zh-TW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續</a:t>
            </a:r>
            <a:r>
              <a:rPr lang="en-US" altLang="zh-TW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：</a:t>
            </a:r>
            <a:endParaRPr lang="zh-TW" altLang="zh-CN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教師解釋</a:t>
            </a:r>
            <a:r>
              <a:rPr lang="zh-TW" altLang="en-US" dirty="0" smtClean="0">
                <a:latin typeface="Arial" panose="020B0604020202020204" pitchFamily="34" charset="0"/>
              </a:rPr>
              <a:t>運</a:t>
            </a:r>
            <a:r>
              <a:rPr lang="zh-CN" altLang="en-US" dirty="0" smtClean="0">
                <a:latin typeface="Arial" panose="020B0604020202020204" pitchFamily="34" charset="0"/>
              </a:rPr>
              <a:t>用</a:t>
            </a:r>
            <a:r>
              <a:rPr lang="zh-TW" altLang="en-US" dirty="0" smtClean="0">
                <a:latin typeface="Arial" panose="020B0604020202020204" pitchFamily="34" charset="0"/>
              </a:rPr>
              <a:t>適</a:t>
            </a:r>
            <a:r>
              <a:rPr lang="zh-CN" altLang="en-US" dirty="0" smtClean="0">
                <a:latin typeface="Arial" panose="020B0604020202020204" pitchFamily="34" charset="0"/>
              </a:rPr>
              <a:t>當的抽樣技巧</a:t>
            </a:r>
            <a:r>
              <a:rPr lang="zh-TW" altLang="en-US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可</a:t>
            </a:r>
            <a:r>
              <a:rPr lang="zh-TW" altLang="en-US" dirty="0" smtClean="0">
                <a:latin typeface="Arial" panose="020B0604020202020204" pitchFamily="34" charset="0"/>
              </a:rPr>
              <a:t>以從目標群中搜集</a:t>
            </a:r>
            <a:r>
              <a:rPr lang="zh-CN" altLang="en-US" dirty="0" smtClean="0">
                <a:latin typeface="Arial" panose="020B0604020202020204" pitchFamily="34" charset="0"/>
              </a:rPr>
              <a:t>回應</a:t>
            </a:r>
            <a:r>
              <a:rPr lang="zh-TW" altLang="en-US" dirty="0" smtClean="0">
                <a:latin typeface="Arial" panose="020B0604020202020204" pitchFamily="34" charset="0"/>
              </a:rPr>
              <a:t>，有助提升資料的有效性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CN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zh-CN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教師介紹</a:t>
            </a:r>
            <a:r>
              <a:rPr lang="zh-CN" altLang="zh-TW" dirty="0" smtClean="0">
                <a:latin typeface="Arial" panose="020B0604020202020204" pitchFamily="34" charset="0"/>
              </a:rPr>
              <a:t>在</a:t>
            </a:r>
            <a:r>
              <a:rPr lang="zh-CN" altLang="en-US" dirty="0" smtClean="0">
                <a:latin typeface="Arial" panose="020B0604020202020204" pitchFamily="34" charset="0"/>
              </a:rPr>
              <a:t>學生工作紙第</a:t>
            </a:r>
            <a:r>
              <a:rPr lang="en-US" altLang="zh-TW" dirty="0" smtClean="0">
                <a:latin typeface="Arial" panose="020B0604020202020204" pitchFamily="34" charset="0"/>
              </a:rPr>
              <a:t>8</a:t>
            </a:r>
            <a:r>
              <a:rPr lang="zh-CN" altLang="en-US" dirty="0" smtClean="0">
                <a:latin typeface="Arial" panose="020B0604020202020204" pitchFamily="34" charset="0"/>
              </a:rPr>
              <a:t>頁</a:t>
            </a:r>
            <a:r>
              <a:rPr lang="en-US" altLang="zh-TW" dirty="0" smtClean="0">
                <a:latin typeface="Arial" panose="020B0604020202020204" pitchFamily="34" charset="0"/>
              </a:rPr>
              <a:t>(</a:t>
            </a:r>
            <a:r>
              <a:rPr lang="zh-CN" altLang="en-US" dirty="0" smtClean="0">
                <a:latin typeface="Arial" panose="020B0604020202020204" pitchFamily="34" charset="0"/>
              </a:rPr>
              <a:t>活動</a:t>
            </a:r>
            <a:r>
              <a:rPr lang="zh-TW" altLang="en-US" dirty="0" smtClean="0">
                <a:latin typeface="Arial" panose="020B0604020202020204" pitchFamily="34" charset="0"/>
              </a:rPr>
              <a:t>六</a:t>
            </a:r>
            <a:r>
              <a:rPr lang="en-US" altLang="zh-TW" dirty="0" smtClean="0">
                <a:latin typeface="Arial" panose="020B0604020202020204" pitchFamily="34" charset="0"/>
              </a:rPr>
              <a:t>)</a:t>
            </a:r>
            <a:r>
              <a:rPr lang="zh-TW" altLang="en-US" dirty="0" smtClean="0">
                <a:latin typeface="Arial" panose="020B0604020202020204" pitchFamily="34" charset="0"/>
              </a:rPr>
              <a:t>所載</a:t>
            </a:r>
            <a:r>
              <a:rPr lang="zh-CN" altLang="en-US" dirty="0" smtClean="0">
                <a:latin typeface="Arial" panose="020B0604020202020204" pitchFamily="34" charset="0"/>
              </a:rPr>
              <a:t>列</a:t>
            </a:r>
            <a:r>
              <a:rPr lang="zh-CN" altLang="zh-TW" dirty="0" smtClean="0">
                <a:latin typeface="Arial" panose="020B0604020202020204" pitchFamily="34" charset="0"/>
              </a:rPr>
              <a:t>有</a:t>
            </a:r>
            <a:r>
              <a:rPr lang="zh-CN" altLang="en-US" dirty="0" smtClean="0">
                <a:latin typeface="Arial" panose="020B0604020202020204" pitchFamily="34" charset="0"/>
              </a:rPr>
              <a:t>關抽樣技巧</a:t>
            </a:r>
            <a:r>
              <a:rPr lang="zh-CN" altLang="zh-TW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不</a:t>
            </a:r>
            <a:r>
              <a:rPr lang="zh-CN" altLang="zh-TW" dirty="0" smtClean="0">
                <a:latin typeface="Arial" panose="020B0604020202020204" pitchFamily="34" charset="0"/>
              </a:rPr>
              <a:t>同</a:t>
            </a:r>
            <a:r>
              <a:rPr lang="zh-TW" altLang="en-US" dirty="0" smtClean="0">
                <a:latin typeface="Arial" panose="020B0604020202020204" pitchFamily="34" charset="0"/>
              </a:rPr>
              <a:t>例子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HK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CA5BE4B4-7AC3-4650-92C2-7A554780A26C}" type="slidenum">
              <a:rPr lang="en-US" altLang="zh-TW" sz="1200"/>
              <a:pPr algn="r" eaLnBrk="1" hangingPunct="1"/>
              <a:t>33</a:t>
            </a:fld>
            <a:endParaRPr lang="en-US" altLang="zh-TW" sz="120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58763" indent="-258763" eaLnBrk="1" hangingPunct="1"/>
            <a:r>
              <a:rPr lang="zh-CN" altLang="en-US" b="1" dirty="0" smtClean="0">
                <a:solidFill>
                  <a:schemeClr val="tx2"/>
                </a:solidFill>
                <a:latin typeface="新細明體" panose="02020500000000000000" pitchFamily="18" charset="-120"/>
              </a:rPr>
              <a:t>活動</a:t>
            </a:r>
            <a:r>
              <a:rPr lang="zh-TW" altLang="en-US" b="1" dirty="0" smtClean="0">
                <a:solidFill>
                  <a:schemeClr val="tx2"/>
                </a:solidFill>
                <a:latin typeface="新細明體" panose="02020500000000000000" pitchFamily="18" charset="-120"/>
              </a:rPr>
              <a:t>六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marL="258763" indent="-258763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258763" indent="-258763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58763" indent="-258763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</a:rPr>
              <a:t>學生完成學生工作紙第</a:t>
            </a:r>
            <a:r>
              <a:rPr lang="en-US" altLang="zh-TW" dirty="0" smtClean="0">
                <a:latin typeface="Arial" panose="020B0604020202020204" pitchFamily="34" charset="0"/>
              </a:rPr>
              <a:t>8</a:t>
            </a:r>
            <a:r>
              <a:rPr lang="zh-CN" altLang="en-US" dirty="0" smtClean="0">
                <a:latin typeface="Arial" panose="020B0604020202020204" pitchFamily="34" charset="0"/>
              </a:rPr>
              <a:t>頁的配對遊戲。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58763" indent="-258763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</a:rPr>
              <a:t>本</a:t>
            </a:r>
            <a:r>
              <a:rPr lang="zh-CN" altLang="en-US" dirty="0" smtClean="0">
                <a:latin typeface="Arial" panose="020B0604020202020204" pitchFamily="34" charset="0"/>
              </a:rPr>
              <a:t>活動</a:t>
            </a:r>
            <a:r>
              <a:rPr lang="zh-TW" altLang="en-US" dirty="0" smtClean="0">
                <a:latin typeface="Arial" panose="020B0604020202020204" pitchFamily="34" charset="0"/>
              </a:rPr>
              <a:t>有</a:t>
            </a:r>
            <a:r>
              <a:rPr lang="zh-CN" altLang="en-US" dirty="0" smtClean="0">
                <a:latin typeface="Arial" panose="020B0604020202020204" pitchFamily="34" charset="0"/>
              </a:rPr>
              <a:t>助學生</a:t>
            </a:r>
            <a:r>
              <a:rPr lang="zh-TW" altLang="en-US" dirty="0" smtClean="0">
                <a:latin typeface="Arial" panose="020B0604020202020204" pitchFamily="34" charset="0"/>
              </a:rPr>
              <a:t>明白</a:t>
            </a:r>
            <a:r>
              <a:rPr lang="zh-CN" altLang="en-US" dirty="0" smtClean="0">
                <a:latin typeface="Arial" panose="020B0604020202020204" pitchFamily="34" charset="0"/>
              </a:rPr>
              <a:t>不同的抽樣技巧。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58763" indent="-258763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答案見</a:t>
            </a:r>
            <a:r>
              <a:rPr lang="zh-TW" altLang="en-US" dirty="0" smtClean="0">
                <a:latin typeface="Arial" panose="020B0604020202020204" pitchFamily="34" charset="0"/>
              </a:rPr>
              <a:t>下一張投影片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0FCE801F-25C2-4853-BF47-5AEFD7794C75}" type="slidenum">
              <a:rPr lang="en-US" altLang="zh-TW" sz="1200"/>
              <a:pPr algn="r" eaLnBrk="1" hangingPunct="1"/>
              <a:t>34</a:t>
            </a:fld>
            <a:endParaRPr lang="en-US" altLang="zh-TW" sz="120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/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CN" altLang="zh-TW" dirty="0" smtClean="0">
                <a:latin typeface="Arial" panose="020B0604020202020204" pitchFamily="34" charset="0"/>
              </a:rPr>
              <a:t>向</a:t>
            </a:r>
            <a:r>
              <a:rPr lang="zh-CN" altLang="en-US" dirty="0" smtClean="0">
                <a:latin typeface="Arial" panose="020B0604020202020204" pitchFamily="34" charset="0"/>
              </a:rPr>
              <a:t>學</a:t>
            </a:r>
            <a:r>
              <a:rPr lang="zh-CN" altLang="zh-TW" dirty="0" smtClean="0">
                <a:latin typeface="Arial" panose="020B0604020202020204" pitchFamily="34" charset="0"/>
              </a:rPr>
              <a:t>生</a:t>
            </a:r>
            <a:r>
              <a:rPr lang="zh-TW" altLang="en-US" dirty="0" smtClean="0">
                <a:latin typeface="Arial" panose="020B0604020202020204" pitchFamily="34" charset="0"/>
              </a:rPr>
              <a:t>展示</a:t>
            </a:r>
            <a:r>
              <a:rPr lang="zh-CN" altLang="en-US" dirty="0" smtClean="0">
                <a:latin typeface="Arial" panose="020B0604020202020204" pitchFamily="34" charset="0"/>
              </a:rPr>
              <a:t>答案</a:t>
            </a:r>
            <a:r>
              <a:rPr lang="zh-TW" altLang="en-US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並解釋每種抽樣技巧。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28600" indent="-228600" eaLnBrk="1" hangingPunct="1">
              <a:lnSpc>
                <a:spcPct val="80000"/>
              </a:lnSpc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步驟五：</a:t>
            </a:r>
            <a:endParaRPr lang="en-US" altLang="zh-TW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TW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defTabSz="931863"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教師解釋</a:t>
            </a:r>
            <a:r>
              <a:rPr lang="zh-TW" altLang="en-US" dirty="0" smtClean="0">
                <a:latin typeface="Arial" panose="020B0604020202020204" pitchFamily="34" charset="0"/>
              </a:rPr>
              <a:t>決定了採用的資料搜集方法、樣本數目及抽樣技巧後，就會進行資料搜集。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None/>
            </a:pPr>
            <a:endParaRPr lang="en-US" altLang="zh-CN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None/>
            </a:pPr>
            <a:endParaRPr lang="zh-TW" altLang="en-US" dirty="0" smtClean="0">
              <a:latin typeface="Arial" panose="020B0604020202020204" pitchFamily="34" charset="0"/>
            </a:endParaRPr>
          </a:p>
          <a:p>
            <a:pPr marL="231775" marR="0" lvl="0" indent="-231775" algn="l" defTabSz="9318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下一張投影片，示</a:t>
            </a:r>
            <a:r>
              <a:rPr lang="zh-TW" altLang="en-US" dirty="0" smtClean="0">
                <a:latin typeface="Arial" panose="020B0604020202020204" pitchFamily="34" charset="0"/>
              </a:rPr>
              <a:t>範怎樣進行資料</a:t>
            </a:r>
            <a:r>
              <a:rPr lang="zh-CN" altLang="en-US" dirty="0" smtClean="0">
                <a:latin typeface="Arial" panose="020B0604020202020204" pitchFamily="34" charset="0"/>
              </a:rPr>
              <a:t>分析。</a:t>
            </a:r>
            <a:endParaRPr lang="zh-CN" altLang="zh-TW" dirty="0" smtClean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TW" altLang="zh-CN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ECD76-A920-4C16-AE5A-75ED4B027D2E}" type="slidenum">
              <a:rPr lang="en-US" altLang="zh-TW" smtClean="0"/>
              <a:pPr/>
              <a:t>35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461718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步驟五 </a:t>
            </a:r>
            <a:r>
              <a:rPr lang="en-US" altLang="zh-TW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續</a:t>
            </a:r>
            <a:r>
              <a:rPr lang="en-US" altLang="zh-TW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r>
              <a:rPr lang="zh-TW" altLang="en-US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：</a:t>
            </a:r>
            <a:endParaRPr lang="en-US" altLang="zh-TW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TW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defTabSz="931863"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教師解釋</a:t>
            </a:r>
            <a:r>
              <a:rPr lang="zh-TW" altLang="en-US" dirty="0" smtClean="0">
                <a:latin typeface="Arial" panose="020B0604020202020204" pitchFamily="34" charset="0"/>
              </a:rPr>
              <a:t>進行資料分析的技巧繁多，例如：將資料輸入</a:t>
            </a:r>
            <a:r>
              <a:rPr lang="en-US" altLang="zh-TW" dirty="0" smtClean="0">
                <a:latin typeface="Arial" panose="020B0604020202020204" pitchFamily="34" charset="0"/>
              </a:rPr>
              <a:t>Excel</a:t>
            </a:r>
            <a:r>
              <a:rPr lang="zh-TW" altLang="en-US" dirty="0" smtClean="0">
                <a:latin typeface="Arial" panose="020B0604020202020204" pitchFamily="34" charset="0"/>
              </a:rPr>
              <a:t>工作表，使用資料編製表格及圖表以作分析。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None/>
            </a:pPr>
            <a:endParaRPr lang="en-US" altLang="zh-CN" dirty="0" smtClean="0">
              <a:latin typeface="Arial" panose="020B0604020202020204" pitchFamily="34" charset="0"/>
            </a:endParaRPr>
          </a:p>
          <a:p>
            <a:pPr marL="231775" marR="0" lvl="0" indent="-231775" algn="l" defTabSz="9318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231775" marR="0" lvl="0" indent="-231775" algn="l" defTabSz="9318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r>
              <a:rPr lang="zh-TW" altLang="en-US" dirty="0" smtClean="0">
                <a:latin typeface="Arial" panose="020B0604020202020204" pitchFamily="34" charset="0"/>
              </a:rPr>
              <a:t>使用的分析技巧包括：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31775" marR="0" lvl="0" indent="-231775" algn="l" defTabSz="9318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TW" altLang="en-US" dirty="0" smtClean="0">
                <a:latin typeface="Arial" panose="020B0604020202020204" pitchFamily="34" charset="0"/>
              </a:rPr>
              <a:t>運用簡單的回答頻數及各評級回答頻數所佔百分比的分布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31775" marR="0" lvl="0" indent="-231775" algn="l" defTabSz="9318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TW" altLang="en-US" dirty="0" smtClean="0">
                <a:latin typeface="Arial" panose="020B0604020202020204" pitchFamily="34" charset="0"/>
              </a:rPr>
              <a:t>運用棒形圖顯示各評級 </a:t>
            </a:r>
            <a:r>
              <a:rPr lang="en-US" altLang="zh-TW" dirty="0" smtClean="0">
                <a:solidFill>
                  <a:schemeClr val="tx1"/>
                </a:solidFill>
                <a:latin typeface="Arial" panose="020B0604020202020204" pitchFamily="34" charset="0"/>
              </a:rPr>
              <a:t>(</a:t>
            </a:r>
            <a:r>
              <a:rPr lang="en-US" altLang="zh-TW" sz="1200" dirty="0" smtClean="0">
                <a:solidFill>
                  <a:schemeClr val="tx1"/>
                </a:solidFill>
              </a:rPr>
              <a:t>1—</a:t>
            </a:r>
            <a:r>
              <a:rPr lang="zh-TW" altLang="en-US" sz="1200" dirty="0" smtClean="0">
                <a:solidFill>
                  <a:schemeClr val="tx1"/>
                </a:solidFill>
              </a:rPr>
              <a:t>非常不滿意；</a:t>
            </a:r>
            <a:r>
              <a:rPr lang="en-US" altLang="zh-TW" sz="1200" dirty="0" smtClean="0">
                <a:solidFill>
                  <a:schemeClr val="tx1"/>
                </a:solidFill>
              </a:rPr>
              <a:t>5—</a:t>
            </a:r>
            <a:r>
              <a:rPr lang="zh-TW" altLang="en-US" sz="1200" dirty="0" smtClean="0">
                <a:solidFill>
                  <a:schemeClr val="tx1"/>
                </a:solidFill>
              </a:rPr>
              <a:t>非常滿意</a:t>
            </a:r>
            <a:r>
              <a:rPr lang="en-US" altLang="zh-TW" dirty="0" smtClean="0">
                <a:solidFill>
                  <a:schemeClr val="tx1"/>
                </a:solidFill>
                <a:latin typeface="Arial" panose="020B0604020202020204" pitchFamily="34" charset="0"/>
              </a:rPr>
              <a:t>) </a:t>
            </a:r>
            <a:r>
              <a:rPr lang="zh-TW" altLang="en-US" dirty="0" smtClean="0">
                <a:latin typeface="Arial" panose="020B0604020202020204" pitchFamily="34" charset="0"/>
              </a:rPr>
              <a:t>所佔百分比的分布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0" marR="0" lvl="0" indent="0" algn="l" defTabSz="9318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zh-TW" dirty="0" smtClean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TW" altLang="zh-CN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ECD76-A920-4C16-AE5A-75ED4B027D2E}" type="slidenum">
              <a:rPr lang="en-US" altLang="zh-TW" smtClean="0"/>
              <a:pPr/>
              <a:t>36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608626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1AA5A79D-8505-4A7A-932F-C9BB72FA787E}" type="slidenum">
              <a:rPr lang="en-US" altLang="zh-TW" sz="1200"/>
              <a:pPr algn="r" eaLnBrk="1" hangingPunct="1"/>
              <a:t>37</a:t>
            </a:fld>
            <a:endParaRPr lang="en-US" altLang="zh-TW" sz="120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TW" altLang="en-US" b="1" dirty="0" smtClean="0">
                <a:latin typeface="新細明體" panose="02020500000000000000" pitchFamily="18" charset="-120"/>
              </a:rPr>
              <a:t>延伸學習活動</a:t>
            </a:r>
            <a:r>
              <a:rPr lang="en-US" altLang="zh-TW" b="1" dirty="0" smtClean="0">
                <a:latin typeface="新細明體" panose="02020500000000000000" pitchFamily="18" charset="-120"/>
              </a:rPr>
              <a:t>(2) (</a:t>
            </a:r>
            <a:r>
              <a:rPr lang="zh-TW" altLang="en-US" b="1" dirty="0" smtClean="0">
                <a:latin typeface="新細明體" panose="02020500000000000000" pitchFamily="18" charset="-120"/>
              </a:rPr>
              <a:t>選項</a:t>
            </a:r>
            <a:r>
              <a:rPr lang="en-US" altLang="zh-TW" b="1" dirty="0" smtClean="0">
                <a:latin typeface="新細明體" panose="02020500000000000000" pitchFamily="18" charset="-120"/>
              </a:rPr>
              <a:t>)</a:t>
            </a:r>
            <a:r>
              <a:rPr lang="zh-TW" altLang="en-US" b="1" dirty="0" smtClean="0">
                <a:latin typeface="新細明體" panose="02020500000000000000" pitchFamily="18" charset="-120"/>
              </a:rPr>
              <a:t>：這是延伸學習活動</a:t>
            </a:r>
            <a:r>
              <a:rPr lang="en-US" altLang="zh-TW" b="1" dirty="0" smtClean="0">
                <a:latin typeface="新細明體" panose="02020500000000000000" pitchFamily="18" charset="-120"/>
              </a:rPr>
              <a:t>(1)</a:t>
            </a:r>
            <a:r>
              <a:rPr lang="zh-TW" altLang="en-US" b="1" dirty="0" smtClean="0">
                <a:latin typeface="新細明體" panose="02020500000000000000" pitchFamily="18" charset="-120"/>
              </a:rPr>
              <a:t>的跟進練習。</a:t>
            </a:r>
            <a:endParaRPr lang="en-US" altLang="zh-TW" b="1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新細明體" panose="02020500000000000000" pitchFamily="18" charset="-120"/>
              </a:rPr>
              <a:t>教師</a:t>
            </a:r>
            <a:r>
              <a:rPr lang="zh-TW" altLang="en-US" dirty="0" smtClean="0">
                <a:latin typeface="新細明體" panose="02020500000000000000" pitchFamily="18" charset="-120"/>
              </a:rPr>
              <a:t>請每</a:t>
            </a:r>
            <a:r>
              <a:rPr lang="zh-CN" altLang="en-US" dirty="0" smtClean="0">
                <a:latin typeface="新細明體" panose="02020500000000000000" pitchFamily="18" charset="-120"/>
              </a:rPr>
              <a:t>組</a:t>
            </a:r>
            <a:r>
              <a:rPr lang="zh-TW" altLang="en-US" dirty="0" smtClean="0">
                <a:latin typeface="新細明體" panose="02020500000000000000" pitchFamily="18" charset="-120"/>
              </a:rPr>
              <a:t>討論及決定樣本數目與抽</a:t>
            </a:r>
            <a:r>
              <a:rPr lang="zh-CN" altLang="en-US" dirty="0" smtClean="0">
                <a:latin typeface="新細明體" panose="02020500000000000000" pitchFamily="18" charset="-120"/>
              </a:rPr>
              <a:t>樣</a:t>
            </a:r>
            <a:r>
              <a:rPr lang="zh-TW" altLang="en-US" dirty="0" smtClean="0">
                <a:latin typeface="新細明體" panose="02020500000000000000" pitchFamily="18" charset="-120"/>
              </a:rPr>
              <a:t>技巧，以先前所設計有關花香油品牌名稱的問卷，進行市場研究</a:t>
            </a:r>
            <a:r>
              <a:rPr lang="zh-CN" altLang="en-US" dirty="0" smtClean="0">
                <a:latin typeface="新細明體" panose="02020500000000000000" pitchFamily="18" charset="-120"/>
              </a:rPr>
              <a:t>。</a:t>
            </a:r>
          </a:p>
          <a:p>
            <a:pPr eaLnBrk="1" hangingPunct="1">
              <a:buFont typeface="Calibri" panose="020F0502020204030204" pitchFamily="34" charset="0"/>
              <a:buNone/>
            </a:pPr>
            <a:endParaRPr lang="zh-CN" altLang="zh-TW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新細明體" panose="02020500000000000000" pitchFamily="18" charset="-120"/>
              </a:rPr>
              <a:t>為加強學習，</a:t>
            </a:r>
            <a:r>
              <a:rPr lang="zh-TW" altLang="en-US" dirty="0" smtClean="0">
                <a:latin typeface="新細明體" panose="02020500000000000000" pitchFamily="18" charset="-120"/>
              </a:rPr>
              <a:t>建議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marL="171450" indent="-171450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新細明體" panose="02020500000000000000" pitchFamily="18" charset="-120"/>
              </a:rPr>
              <a:t>每</a:t>
            </a:r>
            <a:r>
              <a:rPr lang="zh-TW" altLang="en-US" dirty="0" smtClean="0">
                <a:latin typeface="新細明體" panose="02020500000000000000" pitchFamily="18" charset="-120"/>
              </a:rPr>
              <a:t>名</a:t>
            </a:r>
            <a:r>
              <a:rPr lang="zh-CN" altLang="en-US" dirty="0" smtClean="0">
                <a:latin typeface="新細明體" panose="02020500000000000000" pitchFamily="18" charset="-120"/>
              </a:rPr>
              <a:t>學生</a:t>
            </a:r>
            <a:r>
              <a:rPr lang="zh-TW" altLang="en-US" dirty="0" smtClean="0">
                <a:latin typeface="新細明體" panose="02020500000000000000" pitchFamily="18" charset="-120"/>
              </a:rPr>
              <a:t>須</a:t>
            </a:r>
            <a:r>
              <a:rPr lang="zh-CN" altLang="en-US" dirty="0" smtClean="0">
                <a:latin typeface="新細明體" panose="02020500000000000000" pitchFamily="18" charset="-120"/>
              </a:rPr>
              <a:t>搜集</a:t>
            </a:r>
            <a:r>
              <a:rPr lang="en-US" altLang="zh-CN" dirty="0" smtClean="0">
                <a:latin typeface="新細明體" panose="02020500000000000000" pitchFamily="18" charset="-120"/>
              </a:rPr>
              <a:t>20</a:t>
            </a:r>
            <a:r>
              <a:rPr lang="zh-CN" altLang="en-US" dirty="0" smtClean="0">
                <a:latin typeface="新細明體" panose="02020500000000000000" pitchFamily="18" charset="-120"/>
              </a:rPr>
              <a:t>個樣本，每組</a:t>
            </a:r>
            <a:r>
              <a:rPr lang="en-US" altLang="zh-CN" dirty="0" smtClean="0">
                <a:latin typeface="新細明體" panose="02020500000000000000" pitchFamily="18" charset="-120"/>
              </a:rPr>
              <a:t>5</a:t>
            </a:r>
            <a:r>
              <a:rPr lang="zh-CN" altLang="en-US" dirty="0" smtClean="0">
                <a:latin typeface="新細明體" panose="02020500000000000000" pitchFamily="18" charset="-120"/>
              </a:rPr>
              <a:t>名學生共搜集</a:t>
            </a:r>
            <a:r>
              <a:rPr lang="en-US" altLang="zh-CN" dirty="0" smtClean="0">
                <a:latin typeface="新細明體" panose="02020500000000000000" pitchFamily="18" charset="-120"/>
              </a:rPr>
              <a:t>100</a:t>
            </a:r>
            <a:r>
              <a:rPr lang="zh-CN" altLang="en-US" dirty="0" smtClean="0">
                <a:latin typeface="新細明體" panose="02020500000000000000" pitchFamily="18" charset="-120"/>
              </a:rPr>
              <a:t>個樣本，這樣每</a:t>
            </a:r>
            <a:r>
              <a:rPr lang="zh-TW" altLang="en-US" dirty="0" smtClean="0">
                <a:latin typeface="新細明體" panose="02020500000000000000" pitchFamily="18" charset="-120"/>
              </a:rPr>
              <a:t>人都</a:t>
            </a:r>
            <a:r>
              <a:rPr lang="zh-CN" altLang="en-US" dirty="0" smtClean="0">
                <a:latin typeface="新細明體" panose="02020500000000000000" pitchFamily="18" charset="-120"/>
              </a:rPr>
              <a:t>有機會搜集受訪者</a:t>
            </a:r>
            <a:r>
              <a:rPr lang="zh-TW" altLang="en-US" dirty="0" smtClean="0"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</a:rPr>
              <a:t>意見。</a:t>
            </a:r>
            <a:endParaRPr lang="zh-HK" altLang="en-US" dirty="0" smtClean="0">
              <a:latin typeface="新細明體" panose="02020500000000000000" pitchFamily="18" charset="-120"/>
            </a:endParaRP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zh-TW" altLang="en-US" dirty="0" smtClean="0">
                <a:latin typeface="新細明體" panose="02020500000000000000" pitchFamily="18" charset="-120"/>
              </a:rPr>
              <a:t>以學習目的而言，採用「便利抽樣技巧」是較為可行（方便）的方法。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zh-TW" altLang="en-US" dirty="0" smtClean="0">
                <a:latin typeface="新細明體" panose="02020500000000000000" pitchFamily="18" charset="-120"/>
              </a:rPr>
              <a:t>學生可運用延伸學習活動</a:t>
            </a:r>
            <a:r>
              <a:rPr lang="en-US" altLang="zh-TW" dirty="0" smtClean="0">
                <a:latin typeface="新細明體" panose="02020500000000000000" pitchFamily="18" charset="-120"/>
              </a:rPr>
              <a:t>(1)</a:t>
            </a:r>
            <a:r>
              <a:rPr lang="zh-TW" altLang="en-US" dirty="0" smtClean="0">
                <a:latin typeface="新細明體" panose="02020500000000000000" pitchFamily="18" charset="-120"/>
              </a:rPr>
              <a:t>有關「花香油」個案，以問卷形式進行調查研究。調查結果可用作分析，作為跟進活動 </a:t>
            </a:r>
            <a:r>
              <a:rPr lang="en-US" altLang="zh-TW" dirty="0" smtClean="0">
                <a:latin typeface="新細明體" panose="02020500000000000000" pitchFamily="18" charset="-120"/>
              </a:rPr>
              <a:t>(</a:t>
            </a:r>
            <a:r>
              <a:rPr lang="zh-TW" altLang="en-US" dirty="0" smtClean="0">
                <a:latin typeface="新細明體" panose="02020500000000000000" pitchFamily="18" charset="-120"/>
              </a:rPr>
              <a:t>即</a:t>
            </a:r>
            <a:r>
              <a:rPr kumimoji="1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延伸學習活動</a:t>
            </a:r>
            <a:r>
              <a:rPr kumimoji="1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(2a-c))</a:t>
            </a:r>
            <a:r>
              <a:rPr kumimoji="1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。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新細明體" panose="02020500000000000000" pitchFamily="18" charset="-120"/>
              </a:rPr>
              <a:t>備註：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新細明體" panose="02020500000000000000" pitchFamily="18" charset="-120"/>
              </a:rPr>
              <a:t>教師可考慮運用學生搜集的資料進行分析，或以投影片顯示已預先備好的資料，以便闡示如何分析調查所得的資料。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>
              <a:buFontTx/>
              <a:buChar char="•"/>
            </a:pPr>
            <a:endParaRPr lang="en-US" altLang="zh-TW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05014BBC-6515-440B-A64A-D212CC7C4E94}" type="slidenum">
              <a:rPr lang="en-US" altLang="zh-TW" sz="1200"/>
              <a:pPr algn="r" eaLnBrk="1" hangingPunct="1"/>
              <a:t>38</a:t>
            </a:fld>
            <a:endParaRPr lang="en-US" altLang="zh-TW" sz="120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indent="-231775" defTabSz="931863" eaLnBrk="1" hangingPunct="1"/>
            <a:r>
              <a:rPr kumimoji="1" lang="zh-TW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延伸學習活動</a:t>
            </a:r>
            <a:r>
              <a:rPr kumimoji="1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(2</a:t>
            </a:r>
            <a:r>
              <a:rPr lang="en-US" altLang="zh-TW" b="1" dirty="0" smtClean="0">
                <a:latin typeface="Arial" panose="020B0604020202020204" pitchFamily="34" charset="0"/>
              </a:rPr>
              <a:t>a)</a:t>
            </a:r>
            <a:r>
              <a:rPr lang="en-US" altLang="zh-CN" b="1" dirty="0" smtClean="0">
                <a:latin typeface="Arial" panose="020B0604020202020204" pitchFamily="34" charset="0"/>
              </a:rPr>
              <a:t> </a:t>
            </a:r>
            <a:r>
              <a:rPr lang="zh-TW" altLang="en-US" b="1" dirty="0" smtClean="0">
                <a:latin typeface="Arial" panose="020B0604020202020204" pitchFamily="34" charset="0"/>
              </a:rPr>
              <a:t>：</a:t>
            </a:r>
          </a:p>
          <a:p>
            <a:pPr marL="231775" indent="-231775" defTabSz="931863" eaLnBrk="1" hangingPunct="1"/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defTabSz="931863" eaLnBrk="1" hangingPunct="1"/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學習目標：</a:t>
            </a:r>
            <a:endParaRPr lang="zh-TW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defTabSz="931863"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採用百分比分布</a:t>
            </a:r>
            <a:r>
              <a:rPr lang="zh-CN" altLang="zh-TW" dirty="0" smtClean="0">
                <a:latin typeface="Arial" panose="020B0604020202020204" pitchFamily="34" charset="0"/>
              </a:rPr>
              <a:t>方</a:t>
            </a:r>
            <a:r>
              <a:rPr lang="zh-CN" altLang="en-US" dirty="0" smtClean="0">
                <a:latin typeface="Arial" panose="020B0604020202020204" pitchFamily="34" charset="0"/>
              </a:rPr>
              <a:t>式分析評級數</a:t>
            </a:r>
            <a:r>
              <a:rPr lang="zh-CN" altLang="zh-TW" dirty="0" smtClean="0">
                <a:latin typeface="Arial" panose="020B0604020202020204" pitchFamily="34" charset="0"/>
              </a:rPr>
              <a:t>據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</a:p>
          <a:p>
            <a:pPr marL="231775" indent="-231775" defTabSz="931863" eaLnBrk="1" hangingPunct="1"/>
            <a:endParaRPr lang="en-US" altLang="zh-HK" b="1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教師解釋除</a:t>
            </a:r>
            <a:r>
              <a:rPr lang="zh-CN" alt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了</a:t>
            </a:r>
            <a:r>
              <a:rPr lang="zh-CN" altLang="en-US" dirty="0" smtClean="0">
                <a:latin typeface="Arial" panose="020B0604020202020204" pitchFamily="34" charset="0"/>
              </a:rPr>
              <a:t>簡單計</a:t>
            </a:r>
            <a:r>
              <a:rPr lang="zh-TW" altLang="en-US" dirty="0" smtClean="0">
                <a:latin typeface="Arial" panose="020B0604020202020204" pitchFamily="34" charset="0"/>
              </a:rPr>
              <a:t>算</a:t>
            </a:r>
            <a:r>
              <a:rPr lang="zh-CN" altLang="en-US" dirty="0" smtClean="0">
                <a:latin typeface="Arial" panose="020B0604020202020204" pitchFamily="34" charset="0"/>
              </a:rPr>
              <a:t>頻率回應外，</a:t>
            </a:r>
            <a:r>
              <a:rPr lang="zh-TW" altLang="en-US" dirty="0" smtClean="0">
                <a:latin typeface="Arial" panose="020B0604020202020204" pitchFamily="34" charset="0"/>
              </a:rPr>
              <a:t>另</a:t>
            </a:r>
            <a:r>
              <a:rPr lang="zh-CN" altLang="en-US" dirty="0" smtClean="0">
                <a:latin typeface="Arial" panose="020B0604020202020204" pitchFamily="34" charset="0"/>
              </a:rPr>
              <a:t>一種</a:t>
            </a:r>
            <a:r>
              <a:rPr lang="zh-TW" altLang="en-US" dirty="0" smtClean="0">
                <a:latin typeface="Arial" panose="020B0604020202020204" pitchFamily="34" charset="0"/>
              </a:rPr>
              <a:t>基本的</a:t>
            </a:r>
            <a:r>
              <a:rPr lang="zh-CN" altLang="en-US" dirty="0" smtClean="0">
                <a:latin typeface="Arial" panose="020B0604020202020204" pitchFamily="34" charset="0"/>
              </a:rPr>
              <a:t>評級分析技巧是百分比分布。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CN" altLang="zh-TW" dirty="0" smtClean="0">
                <a:latin typeface="Arial" panose="020B0604020202020204" pitchFamily="34" charset="0"/>
              </a:rPr>
              <a:t>展</a:t>
            </a:r>
            <a:r>
              <a:rPr lang="zh-CN" altLang="en-US" dirty="0" smtClean="0">
                <a:latin typeface="Arial" panose="020B0604020202020204" pitchFamily="34" charset="0"/>
              </a:rPr>
              <a:t>示投影片</a:t>
            </a:r>
            <a:r>
              <a:rPr lang="zh-TW" altLang="en-US" dirty="0" smtClean="0">
                <a:latin typeface="Arial" panose="020B0604020202020204" pitchFamily="34" charset="0"/>
              </a:rPr>
              <a:t>，並</a:t>
            </a:r>
            <a:r>
              <a:rPr lang="zh-CN" altLang="en-US" dirty="0" smtClean="0">
                <a:latin typeface="Arial" panose="020B0604020202020204" pitchFamily="34" charset="0"/>
              </a:rPr>
              <a:t>向學生解釋</a:t>
            </a:r>
            <a:r>
              <a:rPr lang="zh-TW" altLang="en-US" dirty="0" smtClean="0">
                <a:latin typeface="Arial" panose="020B0604020202020204" pitchFamily="34" charset="0"/>
              </a:rPr>
              <a:t>圓形</a:t>
            </a:r>
            <a:r>
              <a:rPr lang="zh-CN" altLang="en-US" dirty="0" smtClean="0">
                <a:latin typeface="Arial" panose="020B0604020202020204" pitchFamily="34" charset="0"/>
              </a:rPr>
              <a:t>圖是</a:t>
            </a:r>
            <a:r>
              <a:rPr lang="zh-TW" altLang="en-US" dirty="0" smtClean="0">
                <a:latin typeface="Arial" panose="020B0604020202020204" pitchFamily="34" charset="0"/>
              </a:rPr>
              <a:t>根據以上調查問題的</a:t>
            </a:r>
            <a:r>
              <a:rPr lang="zh-CN" altLang="en-US" dirty="0" smtClean="0">
                <a:latin typeface="Arial" panose="020B0604020202020204" pitchFamily="34" charset="0"/>
              </a:rPr>
              <a:t>回</a:t>
            </a:r>
            <a:r>
              <a:rPr lang="zh-TW" altLang="en-US" dirty="0" smtClean="0">
                <a:latin typeface="Arial" panose="020B0604020202020204" pitchFamily="34" charset="0"/>
              </a:rPr>
              <a:t>應 </a:t>
            </a:r>
            <a:r>
              <a:rPr lang="en-US" altLang="zh-TW" b="1" dirty="0" smtClean="0">
                <a:latin typeface="Arial" panose="020B0604020202020204" pitchFamily="34" charset="0"/>
              </a:rPr>
              <a:t>(</a:t>
            </a:r>
            <a:r>
              <a:rPr lang="zh-CN" altLang="zh-TW" dirty="0" smtClean="0">
                <a:latin typeface="Arial" panose="020B0604020202020204" pitchFamily="34" charset="0"/>
              </a:rPr>
              <a:t>即</a:t>
            </a:r>
            <a:r>
              <a:rPr lang="zh-CN" altLang="en-US" dirty="0" smtClean="0">
                <a:latin typeface="Arial" panose="020B0604020202020204" pitchFamily="34" charset="0"/>
              </a:rPr>
              <a:t>左欄呈列的數據）</a:t>
            </a:r>
            <a:r>
              <a:rPr lang="zh-TW" altLang="en-US" dirty="0" smtClean="0">
                <a:latin typeface="Arial" panose="020B0604020202020204" pitchFamily="34" charset="0"/>
              </a:rPr>
              <a:t>來繪製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</a:p>
          <a:p>
            <a:pPr marL="231775" indent="-231775" defTabSz="931863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圓形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圖顯示從強烈反對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至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十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分贊同評級的百分比分布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－強烈反對；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－反對；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－中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立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；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－贊同；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－強烈贊同）</a:t>
            </a:r>
          </a:p>
          <a:p>
            <a:pPr marL="231775" indent="-231775" defTabSz="931863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根據</a:t>
            </a:r>
            <a:r>
              <a:rPr lang="zh-TW" altLang="en-US" dirty="0" smtClean="0"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</a:rPr>
              <a:t>上</a:t>
            </a:r>
            <a:r>
              <a:rPr lang="zh-CN" altLang="zh-TW" dirty="0" smtClean="0">
                <a:latin typeface="Arial" panose="020B0604020202020204" pitchFamily="34" charset="0"/>
              </a:rPr>
              <a:t>提</a:t>
            </a:r>
            <a:r>
              <a:rPr lang="zh-CN" altLang="en-US" dirty="0" smtClean="0">
                <a:latin typeface="Arial" panose="020B0604020202020204" pitchFamily="34" charset="0"/>
              </a:rPr>
              <a:t>供</a:t>
            </a:r>
            <a:r>
              <a:rPr lang="zh-CN" altLang="zh-TW" dirty="0" smtClean="0">
                <a:latin typeface="Arial" panose="020B0604020202020204" pitchFamily="34" charset="0"/>
              </a:rPr>
              <a:t>的</a:t>
            </a:r>
            <a:r>
              <a:rPr lang="zh-TW" altLang="en-US" dirty="0" smtClean="0">
                <a:latin typeface="Arial" panose="020B0604020202020204" pitchFamily="34" charset="0"/>
              </a:rPr>
              <a:t>調查</a:t>
            </a:r>
            <a:r>
              <a:rPr lang="zh-CN" altLang="en-US" dirty="0" smtClean="0">
                <a:latin typeface="Arial" panose="020B0604020202020204" pitchFamily="34" charset="0"/>
              </a:rPr>
              <a:t>結果，學生須回答學生工作紙第</a:t>
            </a:r>
            <a:r>
              <a:rPr lang="en-US" altLang="zh-TW" dirty="0" smtClean="0">
                <a:latin typeface="Arial" panose="020B0604020202020204" pitchFamily="34" charset="0"/>
              </a:rPr>
              <a:t>9</a:t>
            </a:r>
            <a:r>
              <a:rPr lang="zh-CN" altLang="en-US" dirty="0" smtClean="0">
                <a:latin typeface="Arial" panose="020B0604020202020204" pitchFamily="34" charset="0"/>
              </a:rPr>
              <a:t>頁的兩</a:t>
            </a:r>
            <a:r>
              <a:rPr lang="zh-TW" altLang="en-US" dirty="0" smtClean="0">
                <a:latin typeface="Arial" panose="020B0604020202020204" pitchFamily="34" charset="0"/>
              </a:rPr>
              <a:t>道</a:t>
            </a:r>
            <a:r>
              <a:rPr lang="zh-CN" altLang="en-US" dirty="0" smtClean="0">
                <a:latin typeface="Arial" panose="020B0604020202020204" pitchFamily="34" charset="0"/>
              </a:rPr>
              <a:t>問題。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FDA6D214-975C-4C1A-BFC8-5B29B9C478E3}" type="slidenum">
              <a:rPr lang="en-US" altLang="zh-TW" sz="1200"/>
              <a:pPr algn="r" eaLnBrk="1" hangingPunct="1"/>
              <a:t>39</a:t>
            </a:fld>
            <a:endParaRPr lang="en-US" altLang="zh-TW" sz="120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indent="-231775" defTabSz="931863" eaLnBrk="1" hangingPunct="1"/>
            <a:r>
              <a:rPr kumimoji="1" lang="zh-TW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延伸學習活動</a:t>
            </a:r>
            <a:r>
              <a:rPr kumimoji="1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(2</a:t>
            </a:r>
            <a:r>
              <a:rPr lang="en-US" altLang="zh-TW" b="1" dirty="0" smtClean="0">
                <a:latin typeface="Arial" panose="020B0604020202020204" pitchFamily="34" charset="0"/>
              </a:rPr>
              <a:t>a)</a:t>
            </a:r>
            <a:r>
              <a:rPr lang="zh-TW" altLang="en-US" b="1" dirty="0" smtClean="0">
                <a:latin typeface="Arial" panose="020B0604020202020204" pitchFamily="34" charset="0"/>
              </a:rPr>
              <a:t>：</a:t>
            </a:r>
            <a:r>
              <a:rPr lang="en-US" altLang="zh-CN" b="1" dirty="0" smtClean="0">
                <a:latin typeface="Arial" panose="020B0604020202020204" pitchFamily="34" charset="0"/>
              </a:rPr>
              <a:t> 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/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defTabSz="931863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CN" altLang="zh-TW" dirty="0" smtClean="0">
                <a:latin typeface="Arial" panose="020B0604020202020204" pitchFamily="34" charset="0"/>
              </a:rPr>
              <a:t>利</a:t>
            </a:r>
            <a:r>
              <a:rPr lang="zh-CN" altLang="en-US" dirty="0" smtClean="0">
                <a:latin typeface="Arial" panose="020B0604020202020204" pitchFamily="34" charset="0"/>
              </a:rPr>
              <a:t>用投影片</a:t>
            </a:r>
            <a:r>
              <a:rPr lang="zh-TW" altLang="en-US" dirty="0" smtClean="0">
                <a:latin typeface="Arial" panose="020B0604020202020204" pitchFamily="34" charset="0"/>
              </a:rPr>
              <a:t>中</a:t>
            </a:r>
            <a:r>
              <a:rPr lang="zh-CN" altLang="en-US" dirty="0" smtClean="0">
                <a:latin typeface="Arial" panose="020B0604020202020204" pitchFamily="34" charset="0"/>
              </a:rPr>
              <a:t>的提示，</a:t>
            </a:r>
            <a:r>
              <a:rPr lang="zh-TW" altLang="en-US" dirty="0" smtClean="0">
                <a:latin typeface="Arial" panose="020B0604020202020204" pitchFamily="34" charset="0"/>
              </a:rPr>
              <a:t>教</a:t>
            </a:r>
            <a:r>
              <a:rPr lang="zh-CN" altLang="en-US" dirty="0" smtClean="0">
                <a:latin typeface="Arial" panose="020B0604020202020204" pitchFamily="34" charset="0"/>
              </a:rPr>
              <a:t>導學生回答問題。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接著</a:t>
            </a:r>
            <a:r>
              <a:rPr lang="zh-TW" altLang="en-US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</a:rPr>
              <a:t>學生在小組</a:t>
            </a:r>
            <a:r>
              <a:rPr lang="zh-CN" altLang="zh-TW" dirty="0" smtClean="0">
                <a:latin typeface="Arial" panose="020B0604020202020204" pitchFamily="34" charset="0"/>
              </a:rPr>
              <a:t>中</a:t>
            </a:r>
            <a:r>
              <a:rPr lang="zh-CN" altLang="en-US" dirty="0" smtClean="0">
                <a:latin typeface="Arial" panose="020B0604020202020204" pitchFamily="34" charset="0"/>
              </a:rPr>
              <a:t>討論</a:t>
            </a:r>
            <a:r>
              <a:rPr lang="zh-TW" altLang="en-US" dirty="0" smtClean="0">
                <a:latin typeface="Arial" panose="020B0604020202020204" pitchFamily="34" charset="0"/>
              </a:rPr>
              <a:t>，並把</a:t>
            </a:r>
            <a:r>
              <a:rPr lang="zh-CN" altLang="en-US" dirty="0" smtClean="0">
                <a:latin typeface="Arial" panose="020B0604020202020204" pitchFamily="34" charset="0"/>
              </a:rPr>
              <a:t>得出</a:t>
            </a:r>
            <a:r>
              <a:rPr lang="zh-TW" altLang="en-US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結論填</a:t>
            </a:r>
            <a:r>
              <a:rPr lang="zh-CN" altLang="zh-TW" dirty="0" smtClean="0">
                <a:latin typeface="Arial" panose="020B0604020202020204" pitchFamily="34" charset="0"/>
              </a:rPr>
              <a:t>在</a:t>
            </a:r>
            <a:r>
              <a:rPr lang="zh-CN" altLang="en-US" dirty="0" smtClean="0">
                <a:latin typeface="Arial" panose="020B0604020202020204" pitchFamily="34" charset="0"/>
              </a:rPr>
              <a:t>學生工作紙</a:t>
            </a:r>
            <a:r>
              <a:rPr lang="zh-CN" altLang="zh-TW" dirty="0" smtClean="0">
                <a:latin typeface="Arial" panose="020B0604020202020204" pitchFamily="34" charset="0"/>
              </a:rPr>
              <a:t>上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</a:rPr>
              <a:t>完成</a:t>
            </a:r>
            <a:r>
              <a:rPr lang="zh-CN" altLang="en-US" dirty="0" smtClean="0">
                <a:latin typeface="Arial" panose="020B0604020202020204" pitchFamily="34" charset="0"/>
              </a:rPr>
              <a:t>討論</a:t>
            </a:r>
            <a:r>
              <a:rPr lang="zh-CN" altLang="zh-TW" dirty="0" smtClean="0">
                <a:latin typeface="Arial" panose="020B0604020202020204" pitchFamily="34" charset="0"/>
              </a:rPr>
              <a:t>後</a:t>
            </a:r>
            <a:r>
              <a:rPr lang="zh-CN" altLang="en-US" dirty="0" smtClean="0">
                <a:latin typeface="Arial" panose="020B0604020202020204" pitchFamily="34" charset="0"/>
              </a:rPr>
              <a:t>，教師</a:t>
            </a: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</a:t>
            </a:r>
            <a:r>
              <a:rPr lang="zh-CN" altLang="zh-TW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展示</a:t>
            </a:r>
            <a:r>
              <a:rPr lang="zh-CN" altLang="en-US" dirty="0" smtClean="0">
                <a:latin typeface="Arial" panose="020B0604020202020204" pitchFamily="34" charset="0"/>
              </a:rPr>
              <a:t>參考答案。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學生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建議如何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開</a:t>
            </a:r>
            <a:r>
              <a:rPr lang="zh-CN" altLang="zh-TW" dirty="0" smtClean="0">
                <a:solidFill>
                  <a:schemeClr val="tx2"/>
                </a:solidFill>
                <a:latin typeface="Arial" panose="020B0604020202020204" pitchFamily="34" charset="0"/>
              </a:rPr>
              <a:t>展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一項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市場研究</a:t>
            </a:r>
            <a:r>
              <a:rPr lang="zh-TW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zh-CN" altLang="en-US" dirty="0" smtClean="0">
                <a:solidFill>
                  <a:schemeClr val="tx2"/>
                </a:solidFill>
                <a:latin typeface="Arial" panose="020B0604020202020204" pitchFamily="34" charset="0"/>
              </a:rPr>
              <a:t>。</a:t>
            </a:r>
            <a:endParaRPr lang="zh-TW" altLang="en-US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下一張投影片，</a:t>
            </a:r>
            <a:r>
              <a:rPr lang="zh-CN" altLang="zh-TW" dirty="0" smtClean="0">
                <a:latin typeface="Arial" panose="020B0604020202020204" pitchFamily="34" charset="0"/>
              </a:rPr>
              <a:t>並</a:t>
            </a:r>
            <a:r>
              <a:rPr lang="zh-CN" altLang="en-US" dirty="0" smtClean="0">
                <a:latin typeface="Arial" panose="020B0604020202020204" pitchFamily="34" charset="0"/>
              </a:rPr>
              <a:t>開始</a:t>
            </a:r>
            <a:r>
              <a:rPr lang="zh-CN" altLang="zh-TW" dirty="0" smtClean="0">
                <a:latin typeface="Arial" panose="020B0604020202020204" pitchFamily="34" charset="0"/>
              </a:rPr>
              <a:t>進</a:t>
            </a:r>
            <a:r>
              <a:rPr lang="zh-CN" altLang="en-US" dirty="0" smtClean="0">
                <a:latin typeface="Arial" panose="020B0604020202020204" pitchFamily="34" charset="0"/>
              </a:rPr>
              <a:t>行活動二的</a:t>
            </a:r>
            <a:r>
              <a:rPr lang="zh-CN" altLang="zh-TW" dirty="0" smtClean="0">
                <a:latin typeface="Arial" panose="020B0604020202020204" pitchFamily="34" charset="0"/>
              </a:rPr>
              <a:t>「</a:t>
            </a:r>
            <a:r>
              <a:rPr lang="zh-CN" altLang="en-US" dirty="0" smtClean="0">
                <a:latin typeface="Arial" panose="020B0604020202020204" pitchFamily="34" charset="0"/>
              </a:rPr>
              <a:t>排序遊戲</a:t>
            </a:r>
            <a:r>
              <a:rPr lang="zh-CN" altLang="zh-TW" dirty="0" smtClean="0">
                <a:latin typeface="Arial" panose="020B0604020202020204" pitchFamily="34" charset="0"/>
              </a:rPr>
              <a:t>」</a:t>
            </a:r>
            <a:r>
              <a:rPr lang="zh-TW" altLang="en-US" dirty="0" smtClean="0">
                <a:latin typeface="Arial" panose="020B0604020202020204" pitchFamily="34" charset="0"/>
              </a:rPr>
              <a:t>- </a:t>
            </a:r>
            <a:r>
              <a:rPr lang="zh-CN" altLang="en-US" dirty="0" smtClean="0">
                <a:latin typeface="Arial" panose="020B0604020202020204" pitchFamily="34" charset="0"/>
              </a:rPr>
              <a:t>為</a:t>
            </a:r>
            <a:r>
              <a:rPr lang="zh-TW" altLang="en-US" dirty="0" smtClean="0">
                <a:latin typeface="Arial" panose="020B0604020202020204" pitchFamily="34" charset="0"/>
              </a:rPr>
              <a:t>簡單</a:t>
            </a:r>
            <a:r>
              <a:rPr lang="zh-CN" altLang="en-US" dirty="0" smtClean="0">
                <a:latin typeface="Arial" panose="020B0604020202020204" pitchFamily="34" charset="0"/>
              </a:rPr>
              <a:t>市場研究</a:t>
            </a:r>
            <a:r>
              <a:rPr lang="zh-TW" altLang="en-US" dirty="0" smtClean="0">
                <a:latin typeface="Arial" panose="020B0604020202020204" pitchFamily="34" charset="0"/>
              </a:rPr>
              <a:t>過</a:t>
            </a:r>
            <a:r>
              <a:rPr lang="zh-CN" altLang="en-US" dirty="0" smtClean="0">
                <a:latin typeface="Arial" panose="020B0604020202020204" pitchFamily="34" charset="0"/>
              </a:rPr>
              <a:t>程</a:t>
            </a:r>
            <a:r>
              <a:rPr lang="zh-TW" altLang="en-US" dirty="0" smtClean="0">
                <a:latin typeface="Arial" panose="020B0604020202020204" pitchFamily="34" charset="0"/>
              </a:rPr>
              <a:t>的步驟</a:t>
            </a:r>
            <a:r>
              <a:rPr lang="zh-CN" altLang="en-US" dirty="0" smtClean="0">
                <a:latin typeface="Arial" panose="020B0604020202020204" pitchFamily="34" charset="0"/>
              </a:rPr>
              <a:t>排序。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  <p:sp>
        <p:nvSpPr>
          <p:cNvPr id="68612" name="Slide Number Placeholder 3"/>
          <p:cNvSpPr txBox="1">
            <a:spLocks noGrp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99343BAD-4AF6-4D3D-A326-DC31F41AA003}" type="slidenum">
              <a:rPr lang="en-US" altLang="zh-TW" sz="1200"/>
              <a:pPr algn="r" eaLnBrk="1" hangingPunct="1"/>
              <a:t>4</a:t>
            </a:fld>
            <a:endParaRPr lang="en-US" altLang="zh-TW" sz="120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604C77FC-667A-4A8D-9694-356AEFE6519F}" type="slidenum">
              <a:rPr lang="en-US" altLang="zh-TW" sz="1200"/>
              <a:pPr algn="r" eaLnBrk="1" hangingPunct="1"/>
              <a:t>40</a:t>
            </a:fld>
            <a:endParaRPr lang="en-US" altLang="zh-TW" sz="120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marR="0" lvl="0" indent="-231775" algn="l" defTabSz="9318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延伸學習活動</a:t>
            </a:r>
            <a:r>
              <a:rPr kumimoji="1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(2</a:t>
            </a:r>
            <a:r>
              <a:rPr kumimoji="1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itchFamily="18" charset="-120"/>
                <a:cs typeface="+mn-cs"/>
              </a:rPr>
              <a:t>a)</a:t>
            </a:r>
            <a:r>
              <a:rPr kumimoji="1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itchFamily="18" charset="-120"/>
                <a:cs typeface="+mn-cs"/>
              </a:rPr>
              <a:t> </a:t>
            </a:r>
            <a:r>
              <a:rPr kumimoji="1" lang="zh-TW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itchFamily="18" charset="-120"/>
                <a:cs typeface="+mn-cs"/>
              </a:rPr>
              <a:t>：</a:t>
            </a:r>
            <a:r>
              <a:rPr lang="zh-CN" altLang="en-US" b="0" dirty="0" smtClean="0">
                <a:latin typeface="Arial" panose="020B0604020202020204" pitchFamily="34" charset="0"/>
              </a:rPr>
              <a:t>答案</a:t>
            </a:r>
            <a:endParaRPr lang="zh-TW" altLang="en-US" b="0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教師向學生</a:t>
            </a:r>
            <a:r>
              <a:rPr lang="zh-TW" altLang="en-US" dirty="0" smtClean="0">
                <a:latin typeface="Arial" panose="020B0604020202020204" pitchFamily="34" charset="0"/>
              </a:rPr>
              <a:t>展示</a:t>
            </a:r>
            <a:r>
              <a:rPr lang="zh-CN" altLang="en-US" dirty="0" smtClean="0">
                <a:latin typeface="Arial" panose="020B0604020202020204" pitchFamily="34" charset="0"/>
              </a:rPr>
              <a:t>參考答案，協助他們理解</a:t>
            </a:r>
            <a:r>
              <a:rPr lang="zh-TW" altLang="en-US" dirty="0" smtClean="0">
                <a:latin typeface="Arial" panose="020B0604020202020204" pitchFamily="34" charset="0"/>
              </a:rPr>
              <a:t>怎樣</a:t>
            </a:r>
            <a:r>
              <a:rPr lang="zh-CN" altLang="en-US" dirty="0" smtClean="0">
                <a:latin typeface="Arial" panose="020B0604020202020204" pitchFamily="34" charset="0"/>
              </a:rPr>
              <a:t>採用百分比分布來分析評級。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下一張投影片，</a:t>
            </a:r>
            <a:r>
              <a:rPr lang="zh-TW" altLang="en-US" dirty="0" smtClean="0">
                <a:latin typeface="Arial" panose="020B0604020202020204" pitchFamily="34" charset="0"/>
              </a:rPr>
              <a:t>了解</a:t>
            </a:r>
            <a:r>
              <a:rPr lang="zh-CN" altLang="en-US" dirty="0" smtClean="0">
                <a:latin typeface="Arial" panose="020B0604020202020204" pitchFamily="34" charset="0"/>
              </a:rPr>
              <a:t>分析同</a:t>
            </a:r>
            <a:r>
              <a:rPr lang="zh-TW" altLang="en-US" dirty="0" smtClean="0">
                <a:latin typeface="Arial" panose="020B0604020202020204" pitchFamily="34" charset="0"/>
              </a:rPr>
              <a:t>一組</a:t>
            </a:r>
            <a:r>
              <a:rPr lang="zh-CN" altLang="en-US" dirty="0" smtClean="0">
                <a:latin typeface="Arial" panose="020B0604020202020204" pitchFamily="34" charset="0"/>
              </a:rPr>
              <a:t>數據的</a:t>
            </a:r>
            <a:r>
              <a:rPr lang="zh-TW" altLang="en-US" dirty="0" smtClean="0">
                <a:latin typeface="Arial" panose="020B0604020202020204" pitchFamily="34" charset="0"/>
              </a:rPr>
              <a:t>另一種</a:t>
            </a:r>
            <a:r>
              <a:rPr lang="zh-CN" altLang="en-US" dirty="0" smtClean="0">
                <a:latin typeface="Arial" panose="020B0604020202020204" pitchFamily="34" charset="0"/>
              </a:rPr>
              <a:t>技巧。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91748D1D-07CD-4AF2-BBCA-128632FFA03E}" type="slidenum">
              <a:rPr lang="en-US" altLang="zh-TW" sz="1200"/>
              <a:pPr algn="r" eaLnBrk="1" hangingPunct="1"/>
              <a:t>41</a:t>
            </a:fld>
            <a:endParaRPr lang="en-US" altLang="zh-TW" sz="120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marR="0" lvl="0" indent="-231775" algn="l" defTabSz="9318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延伸學習活動</a:t>
            </a:r>
            <a:r>
              <a:rPr kumimoji="1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(2</a:t>
            </a:r>
            <a:r>
              <a:rPr lang="en-US" altLang="zh-TW" b="1" dirty="0" smtClean="0">
                <a:latin typeface="Arial" panose="020B0604020202020204" pitchFamily="34" charset="0"/>
              </a:rPr>
              <a:t>b)</a:t>
            </a:r>
            <a:r>
              <a:rPr lang="zh-TW" altLang="en-US" b="1" dirty="0" smtClean="0">
                <a:latin typeface="Arial" panose="020B0604020202020204" pitchFamily="34" charset="0"/>
              </a:rPr>
              <a:t>：</a:t>
            </a:r>
          </a:p>
          <a:p>
            <a:pPr marL="231775" indent="-231775" defTabSz="931863" eaLnBrk="1" hangingPunct="1"/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defTabSz="931863" eaLnBrk="1" hangingPunct="1"/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學習目標：</a:t>
            </a:r>
            <a:endParaRPr lang="zh-TW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defTabSz="931863"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採用平均</a:t>
            </a:r>
            <a:r>
              <a:rPr lang="zh-TW" altLang="en-US" dirty="0" smtClean="0">
                <a:latin typeface="Arial" panose="020B0604020202020204" pitchFamily="34" charset="0"/>
              </a:rPr>
              <a:t>法</a:t>
            </a:r>
            <a:r>
              <a:rPr lang="zh-CN" altLang="en-US" dirty="0" smtClean="0">
                <a:latin typeface="Arial" panose="020B0604020202020204" pitchFamily="34" charset="0"/>
              </a:rPr>
              <a:t>分析評級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</a:p>
          <a:p>
            <a:pPr marL="231775" indent="-231775" defTabSz="931863" eaLnBrk="1" hangingPunct="1"/>
            <a:endParaRPr lang="en-US" altLang="zh-HK" b="1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marR="0" lvl="0" indent="-231775" algn="l" defTabSz="931863" rtl="0" eaLnBrk="1" fontAlgn="base" latinLnBrk="0" hangingPunct="1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AutoNum type="arabicPeriod"/>
              <a:tabLst/>
              <a:defRPr/>
            </a:pPr>
            <a:r>
              <a:rPr lang="zh-CN" altLang="en-US" dirty="0" smtClean="0">
                <a:latin typeface="Arial" panose="020B0604020202020204" pitchFamily="34" charset="0"/>
              </a:rPr>
              <a:t>教師展示投影片</a:t>
            </a:r>
            <a:r>
              <a:rPr lang="zh-TW" altLang="en-US" dirty="0" smtClean="0">
                <a:latin typeface="Arial" panose="020B0604020202020204" pitchFamily="34" charset="0"/>
              </a:rPr>
              <a:t>，</a:t>
            </a:r>
            <a:r>
              <a:rPr lang="zh-CN" altLang="zh-TW" dirty="0" smtClean="0">
                <a:latin typeface="Arial" panose="020B0604020202020204" pitchFamily="34" charset="0"/>
              </a:rPr>
              <a:t>並</a:t>
            </a:r>
            <a:r>
              <a:rPr lang="zh-CN" altLang="en-US" dirty="0" smtClean="0">
                <a:latin typeface="Arial" panose="020B0604020202020204" pitchFamily="34" charset="0"/>
              </a:rPr>
              <a:t>介</a:t>
            </a:r>
            <a:r>
              <a:rPr lang="zh-CN" altLang="zh-TW" dirty="0" smtClean="0">
                <a:latin typeface="Arial" panose="020B0604020202020204" pitchFamily="34" charset="0"/>
              </a:rPr>
              <a:t>紹</a:t>
            </a:r>
            <a:r>
              <a:rPr lang="zh-TW" altLang="en-US" dirty="0" smtClean="0">
                <a:latin typeface="Arial" panose="020B0604020202020204" pitchFamily="34" charset="0"/>
              </a:rPr>
              <a:t>另一種</a:t>
            </a:r>
            <a:r>
              <a:rPr lang="zh-CN" altLang="zh-TW" dirty="0" smtClean="0">
                <a:latin typeface="Arial" panose="020B0604020202020204" pitchFamily="34" charset="0"/>
              </a:rPr>
              <a:t>數</a:t>
            </a:r>
            <a:r>
              <a:rPr lang="zh-CN" altLang="en-US" dirty="0" smtClean="0">
                <a:latin typeface="Arial" panose="020B0604020202020204" pitchFamily="34" charset="0"/>
              </a:rPr>
              <a:t>據分析技巧（</a:t>
            </a:r>
            <a:r>
              <a:rPr lang="zh-TW" altLang="en-US" dirty="0" smtClean="0">
                <a:latin typeface="Arial" panose="020B0604020202020204" pitchFamily="34" charset="0"/>
              </a:rPr>
              <a:t>即</a:t>
            </a:r>
            <a:r>
              <a:rPr lang="zh-CN" altLang="en-US" dirty="0" smtClean="0">
                <a:latin typeface="Arial" panose="020B0604020202020204" pitchFamily="34" charset="0"/>
              </a:rPr>
              <a:t>「平均法」）</a:t>
            </a:r>
            <a:r>
              <a:rPr lang="zh-CN" altLang="zh-TW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用</a:t>
            </a:r>
            <a:r>
              <a:rPr lang="zh-CN" altLang="zh-TW" dirty="0" smtClean="0">
                <a:latin typeface="Arial" panose="020B0604020202020204" pitchFamily="34" charset="0"/>
              </a:rPr>
              <a:t>作</a:t>
            </a:r>
            <a:r>
              <a:rPr lang="zh-CN" altLang="en-US" dirty="0" smtClean="0">
                <a:latin typeface="Arial" panose="020B0604020202020204" pitchFamily="34" charset="0"/>
              </a:rPr>
              <a:t>分析</a:t>
            </a:r>
            <a:r>
              <a:rPr lang="zh-TW" altLang="en-US" dirty="0" smtClean="0">
                <a:latin typeface="Arial" panose="020B0604020202020204" pitchFamily="34" charset="0"/>
              </a:rPr>
              <a:t>「產品名稱是影響他們決定購買產品因素」這問題的同一組</a:t>
            </a:r>
            <a:r>
              <a:rPr lang="zh-CN" altLang="en-US" dirty="0" smtClean="0">
                <a:latin typeface="Arial" panose="020B0604020202020204" pitchFamily="34" charset="0"/>
              </a:rPr>
              <a:t>數據。</a:t>
            </a:r>
            <a:endParaRPr lang="zh-CN" altLang="en-US" b="1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</a:rPr>
              <a:t>先按投影片所示</a:t>
            </a:r>
            <a:r>
              <a:rPr lang="en-US" altLang="zh-TW" dirty="0" smtClean="0">
                <a:latin typeface="Arial" panose="020B0604020202020204" pitchFamily="34" charset="0"/>
              </a:rPr>
              <a:t>(</a:t>
            </a:r>
            <a:r>
              <a:rPr lang="zh-CN" altLang="en-US" dirty="0" smtClean="0">
                <a:latin typeface="Arial" panose="020B0604020202020204" pitchFamily="34" charset="0"/>
              </a:rPr>
              <a:t>左欄呈列的數據</a:t>
            </a:r>
            <a:r>
              <a:rPr lang="en-US" altLang="zh-TW" dirty="0" smtClean="0">
                <a:latin typeface="Arial" panose="020B0604020202020204" pitchFamily="34" charset="0"/>
              </a:rPr>
              <a:t>)</a:t>
            </a:r>
            <a:r>
              <a:rPr lang="zh-TW" altLang="en-US" dirty="0" smtClean="0">
                <a:latin typeface="Arial" panose="020B0604020202020204" pitchFamily="34" charset="0"/>
              </a:rPr>
              <a:t>，計算</a:t>
            </a:r>
            <a:r>
              <a:rPr lang="en-US" altLang="zh-TW" dirty="0" smtClean="0">
                <a:latin typeface="Arial" panose="020B0604020202020204" pitchFamily="34" charset="0"/>
              </a:rPr>
              <a:t>(</a:t>
            </a:r>
            <a:r>
              <a:rPr lang="zh-TW" altLang="en-US" dirty="0" smtClean="0">
                <a:latin typeface="Arial" panose="020B0604020202020204" pitchFamily="34" charset="0"/>
              </a:rPr>
              <a:t>所有回應的</a:t>
            </a:r>
            <a:r>
              <a:rPr lang="en-US" altLang="zh-TW" dirty="0" smtClean="0">
                <a:latin typeface="Arial" panose="020B0604020202020204" pitchFamily="34" charset="0"/>
              </a:rPr>
              <a:t>)</a:t>
            </a:r>
            <a:r>
              <a:rPr lang="zh-CN" altLang="en-US" dirty="0" smtClean="0">
                <a:latin typeface="Arial" panose="020B0604020202020204" pitchFamily="34" charset="0"/>
              </a:rPr>
              <a:t>平均評級。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728F0DF3-B4E0-41C0-BB52-49E62DFC8479}" type="slidenum">
              <a:rPr lang="en-US" altLang="zh-TW" sz="1200"/>
              <a:pPr algn="r" eaLnBrk="1" hangingPunct="1"/>
              <a:t>42</a:t>
            </a:fld>
            <a:endParaRPr lang="en-US" altLang="zh-TW" sz="120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marR="0" lvl="0" indent="-231775" algn="l" defTabSz="93186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延伸學習活動</a:t>
            </a:r>
            <a:r>
              <a:rPr kumimoji="1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(2</a:t>
            </a:r>
            <a:r>
              <a:rPr lang="en-US" altLang="zh-TW" b="1" dirty="0" smtClean="0">
                <a:latin typeface="Arial" panose="020B0604020202020204" pitchFamily="34" charset="0"/>
              </a:rPr>
              <a:t>b)</a:t>
            </a:r>
            <a:r>
              <a:rPr lang="zh-TW" altLang="en-US" b="1" dirty="0" smtClean="0">
                <a:latin typeface="Arial" panose="020B0604020202020204" pitchFamily="34" charset="0"/>
              </a:rPr>
              <a:t>：</a:t>
            </a:r>
          </a:p>
          <a:p>
            <a:pPr marL="231775" indent="-231775" defTabSz="931863" eaLnBrk="1" hangingPunct="1"/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defTabSz="931863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續</a:t>
            </a: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defTabSz="931863" eaLnBrk="1" hangingPunct="1"/>
            <a:endParaRPr lang="zh-TW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AutoNum type="arabicPeriod" startAt="3"/>
            </a:pPr>
            <a:r>
              <a:rPr lang="zh-TW" altLang="en-US" dirty="0" smtClean="0"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</a:rPr>
              <a:t>學生</a:t>
            </a:r>
            <a:r>
              <a:rPr lang="zh-CN" altLang="zh-TW" dirty="0" smtClean="0">
                <a:latin typeface="Arial" panose="020B0604020202020204" pitchFamily="34" charset="0"/>
              </a:rPr>
              <a:t>利</a:t>
            </a:r>
            <a:r>
              <a:rPr lang="zh-CN" altLang="en-US" dirty="0" smtClean="0">
                <a:latin typeface="Arial" panose="020B0604020202020204" pitchFamily="34" charset="0"/>
              </a:rPr>
              <a:t>用平均評級回答學生工作紙第</a:t>
            </a:r>
            <a:r>
              <a:rPr lang="en-US" altLang="zh-CN" dirty="0" smtClean="0">
                <a:latin typeface="Arial" panose="020B0604020202020204" pitchFamily="34" charset="0"/>
              </a:rPr>
              <a:t>1</a:t>
            </a:r>
            <a:r>
              <a:rPr lang="en-US" altLang="zh-TW" dirty="0" smtClean="0">
                <a:latin typeface="Arial" panose="020B0604020202020204" pitchFamily="34" charset="0"/>
              </a:rPr>
              <a:t>0</a:t>
            </a:r>
            <a:r>
              <a:rPr lang="zh-CN" altLang="en-US" dirty="0" smtClean="0">
                <a:latin typeface="Arial" panose="020B0604020202020204" pitchFamily="34" charset="0"/>
              </a:rPr>
              <a:t>頁的兩</a:t>
            </a:r>
            <a:r>
              <a:rPr lang="zh-TW" altLang="en-US" dirty="0" smtClean="0">
                <a:latin typeface="Arial" panose="020B0604020202020204" pitchFamily="34" charset="0"/>
              </a:rPr>
              <a:t>道</a:t>
            </a:r>
            <a:r>
              <a:rPr lang="zh-CN" altLang="en-US" dirty="0" smtClean="0">
                <a:latin typeface="Arial" panose="020B0604020202020204" pitchFamily="34" charset="0"/>
              </a:rPr>
              <a:t>問題。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3"/>
            </a:pPr>
            <a:r>
              <a:rPr lang="zh-CN" altLang="en-US" dirty="0" smtClean="0">
                <a:latin typeface="Arial" panose="020B0604020202020204" pitchFamily="34" charset="0"/>
              </a:rPr>
              <a:t>教師可</a:t>
            </a:r>
            <a:r>
              <a:rPr lang="zh-TW" altLang="en-US" dirty="0" smtClean="0">
                <a:latin typeface="Arial" panose="020B0604020202020204" pitchFamily="34" charset="0"/>
              </a:rPr>
              <a:t>給予</a:t>
            </a:r>
            <a:r>
              <a:rPr lang="zh-CN" altLang="en-US" dirty="0" smtClean="0">
                <a:latin typeface="Arial" panose="020B0604020202020204" pitchFamily="34" charset="0"/>
              </a:rPr>
              <a:t>學生</a:t>
            </a:r>
            <a:r>
              <a:rPr lang="zh-TW" altLang="en-US" dirty="0" smtClean="0">
                <a:latin typeface="Arial" panose="020B0604020202020204" pitchFamily="34" charset="0"/>
              </a:rPr>
              <a:t>提示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提醒他們要將</a:t>
            </a:r>
            <a:r>
              <a:rPr lang="zh-CN" altLang="en-US" dirty="0" smtClean="0">
                <a:latin typeface="Arial" panose="020B0604020202020204" pitchFamily="34" charset="0"/>
              </a:rPr>
              <a:t>問題的最高和最低評級</a:t>
            </a:r>
            <a:r>
              <a:rPr lang="zh-TW" altLang="en-US" dirty="0" smtClean="0">
                <a:latin typeface="Arial" panose="020B0604020202020204" pitchFamily="34" charset="0"/>
              </a:rPr>
              <a:t>與得出的</a:t>
            </a:r>
            <a:r>
              <a:rPr lang="zh-CN" altLang="en-US" dirty="0" smtClean="0">
                <a:latin typeface="Arial" panose="020B0604020202020204" pitchFamily="34" charset="0"/>
              </a:rPr>
              <a:t>平均評級</a:t>
            </a:r>
            <a:r>
              <a:rPr lang="zh-TW" altLang="en-US" dirty="0" smtClean="0">
                <a:latin typeface="Arial" panose="020B0604020202020204" pitchFamily="34" charset="0"/>
              </a:rPr>
              <a:t>互相比較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AutoNum type="arabicPeriod" startAt="3"/>
            </a:pP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下一張投影片，</a:t>
            </a:r>
            <a:r>
              <a:rPr lang="zh-TW" altLang="en-US" dirty="0" smtClean="0">
                <a:latin typeface="Arial" panose="020B0604020202020204" pitchFamily="34" charset="0"/>
              </a:rPr>
              <a:t>展示</a:t>
            </a:r>
            <a:r>
              <a:rPr lang="zh-CN" altLang="en-US" dirty="0" smtClean="0">
                <a:latin typeface="Arial" panose="020B0604020202020204" pitchFamily="34" charset="0"/>
              </a:rPr>
              <a:t>參考答案</a:t>
            </a:r>
            <a:r>
              <a:rPr lang="zh-TW" altLang="en-US" dirty="0" smtClean="0">
                <a:latin typeface="Arial" panose="020B0604020202020204" pitchFamily="34" charset="0"/>
              </a:rPr>
              <a:t>及</a:t>
            </a:r>
            <a:r>
              <a:rPr lang="zh-CN" altLang="en-US" dirty="0" smtClean="0">
                <a:latin typeface="Arial" panose="020B0604020202020204" pitchFamily="34" charset="0"/>
              </a:rPr>
              <a:t>結論。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DBBE6C22-5B65-4355-B093-3F5646088E89}" type="slidenum">
              <a:rPr lang="en-US" altLang="zh-TW" sz="1200"/>
              <a:pPr algn="r" eaLnBrk="1" hangingPunct="1"/>
              <a:t>43</a:t>
            </a:fld>
            <a:endParaRPr lang="en-US" altLang="zh-TW" sz="120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marR="0" lvl="0" indent="-2317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延伸學習活動</a:t>
            </a:r>
            <a:r>
              <a:rPr kumimoji="1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(2</a:t>
            </a:r>
            <a:r>
              <a:rPr lang="en-US" altLang="zh-TW" b="1" dirty="0" smtClean="0">
                <a:latin typeface="Arial" panose="020B0604020202020204" pitchFamily="34" charset="0"/>
              </a:rPr>
              <a:t>b)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en-US" altLang="zh-CN" b="1" dirty="0" smtClean="0">
              <a:latin typeface="Arial" panose="020B0604020202020204" pitchFamily="34" charset="0"/>
            </a:endParaRPr>
          </a:p>
          <a:p>
            <a:pPr marL="231775" marR="0" lvl="0" indent="-2317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b="1" dirty="0" smtClean="0">
              <a:latin typeface="Arial" panose="020B0604020202020204" pitchFamily="34" charset="0"/>
            </a:endParaRPr>
          </a:p>
          <a:p>
            <a:pPr marL="231775" marR="0" lvl="0" indent="-2317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 smtClean="0">
                <a:latin typeface="Arial" panose="020B0604020202020204" pitchFamily="34" charset="0"/>
              </a:rPr>
              <a:t>答案</a:t>
            </a:r>
            <a:r>
              <a:rPr lang="zh-TW" altLang="en-US" b="1" dirty="0" smtClean="0">
                <a:latin typeface="Arial" panose="020B0604020202020204" pitchFamily="34" charset="0"/>
              </a:rPr>
              <a:t>及</a:t>
            </a:r>
            <a:r>
              <a:rPr lang="zh-CN" altLang="en-US" b="1" dirty="0" smtClean="0">
                <a:latin typeface="Arial" panose="020B0604020202020204" pitchFamily="34" charset="0"/>
              </a:rPr>
              <a:t>結論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eaLnBrk="1" hangingPunct="1"/>
            <a:endParaRPr lang="zh-TW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教師向學生</a:t>
            </a:r>
            <a:r>
              <a:rPr lang="zh-TW" altLang="en-US" dirty="0" smtClean="0">
                <a:latin typeface="Arial" panose="020B0604020202020204" pitchFamily="34" charset="0"/>
              </a:rPr>
              <a:t>展示</a:t>
            </a:r>
            <a:r>
              <a:rPr lang="zh-CN" altLang="en-US" dirty="0" smtClean="0">
                <a:latin typeface="Arial" panose="020B0604020202020204" pitchFamily="34" charset="0"/>
              </a:rPr>
              <a:t>答案，解釋</a:t>
            </a:r>
            <a:r>
              <a:rPr lang="zh-TW" altLang="en-US" dirty="0" smtClean="0">
                <a:latin typeface="Arial" panose="020B0604020202020204" pitchFamily="34" charset="0"/>
              </a:rPr>
              <a:t>怎樣</a:t>
            </a:r>
            <a:r>
              <a:rPr lang="zh-CN" altLang="en-US" dirty="0" smtClean="0">
                <a:latin typeface="Arial" panose="020B0604020202020204" pitchFamily="34" charset="0"/>
              </a:rPr>
              <a:t>採用平均法</a:t>
            </a:r>
            <a:r>
              <a:rPr lang="zh-TW" altLang="en-US" dirty="0" smtClean="0">
                <a:latin typeface="Arial" panose="020B0604020202020204" pitchFamily="34" charset="0"/>
              </a:rPr>
              <a:t>來</a:t>
            </a:r>
            <a:r>
              <a:rPr lang="zh-CN" altLang="en-US" dirty="0" smtClean="0">
                <a:latin typeface="Arial" panose="020B0604020202020204" pitchFamily="34" charset="0"/>
              </a:rPr>
              <a:t>分析評級</a:t>
            </a:r>
            <a:r>
              <a:rPr lang="zh-CN" altLang="zh-TW" dirty="0" smtClean="0">
                <a:latin typeface="Arial" panose="020B0604020202020204" pitchFamily="34" charset="0"/>
              </a:rPr>
              <a:t>數</a:t>
            </a:r>
            <a:r>
              <a:rPr lang="zh-CN" altLang="en-US" dirty="0" smtClean="0">
                <a:latin typeface="Arial" panose="020B0604020202020204" pitchFamily="34" charset="0"/>
              </a:rPr>
              <a:t>據。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eaLnBrk="1" hangingPunct="1"/>
            <a:endParaRPr lang="en-US" altLang="zh-HK" b="1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F795EBEF-F9A9-487D-8564-3E0635591A47}" type="slidenum">
              <a:rPr lang="en-US" altLang="zh-TW" sz="1200"/>
              <a:pPr algn="r" eaLnBrk="1" hangingPunct="1"/>
              <a:t>44</a:t>
            </a:fld>
            <a:endParaRPr lang="en-US" altLang="zh-TW" sz="120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lvl="0" indent="-231775" defTabSz="931863">
              <a:spcBef>
                <a:spcPct val="30000"/>
              </a:spcBef>
              <a:defRPr/>
            </a:pPr>
            <a:r>
              <a:rPr lang="zh-TW" altLang="en-US" b="1" dirty="0" smtClean="0">
                <a:solidFill>
                  <a:srgbClr val="000000"/>
                </a:solidFill>
                <a:latin typeface="新細明體" panose="02020500000000000000" pitchFamily="18" charset="-120"/>
              </a:rPr>
              <a:t>延伸學習活動</a:t>
            </a:r>
            <a:r>
              <a:rPr lang="en-US" altLang="zh-TW" b="1" dirty="0" smtClean="0">
                <a:solidFill>
                  <a:srgbClr val="000000"/>
                </a:solidFill>
                <a:latin typeface="新細明體" panose="02020500000000000000" pitchFamily="18" charset="-120"/>
              </a:rPr>
              <a:t>(2c</a:t>
            </a:r>
            <a:r>
              <a:rPr lang="en-US" altLang="zh-TW" b="1" dirty="0" smtClean="0"/>
              <a:t>)</a:t>
            </a:r>
            <a:r>
              <a:rPr lang="zh-TW" altLang="en-US" b="1" dirty="0" smtClean="0"/>
              <a:t>：</a:t>
            </a:r>
          </a:p>
          <a:p>
            <a:pPr marL="231775" indent="-231775" defTabSz="931863" eaLnBrk="1" hangingPunct="1"/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defTabSz="931863" eaLnBrk="1" hangingPunct="1"/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學習目標：</a:t>
            </a:r>
            <a:endParaRPr lang="zh-TW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defTabSz="931863"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分析</a:t>
            </a:r>
            <a:r>
              <a:rPr lang="zh-CN" altLang="zh-TW" dirty="0" smtClean="0"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</a:rPr>
              <a:t>交叉表</a:t>
            </a:r>
            <a:r>
              <a:rPr lang="zh-CN" altLang="zh-TW" dirty="0" smtClean="0">
                <a:latin typeface="Arial" panose="020B0604020202020204" pitchFamily="34" charset="0"/>
              </a:rPr>
              <a:t>顯</a:t>
            </a:r>
            <a:r>
              <a:rPr lang="zh-CN" altLang="en-US" dirty="0" smtClean="0">
                <a:latin typeface="Arial" panose="020B0604020202020204" pitchFamily="34" charset="0"/>
              </a:rPr>
              <a:t>示不同問題</a:t>
            </a:r>
            <a:r>
              <a:rPr lang="zh-CN" altLang="zh-TW" dirty="0" smtClean="0">
                <a:latin typeface="Arial" panose="020B0604020202020204" pitchFamily="34" charset="0"/>
              </a:rPr>
              <a:t>所</a:t>
            </a:r>
            <a:r>
              <a:rPr lang="zh-CN" altLang="en-US" dirty="0" smtClean="0">
                <a:latin typeface="Arial" panose="020B0604020202020204" pitchFamily="34" charset="0"/>
              </a:rPr>
              <a:t>得的</a:t>
            </a:r>
            <a:r>
              <a:rPr lang="zh-CN" altLang="zh-TW" dirty="0" smtClean="0">
                <a:latin typeface="Arial" panose="020B0604020202020204" pitchFamily="34" charset="0"/>
              </a:rPr>
              <a:t>調</a:t>
            </a:r>
            <a:r>
              <a:rPr lang="zh-CN" altLang="en-US" dirty="0" smtClean="0">
                <a:latin typeface="Arial" panose="020B0604020202020204" pitchFamily="34" charset="0"/>
              </a:rPr>
              <a:t>查</a:t>
            </a:r>
            <a:r>
              <a:rPr lang="zh-TW" altLang="en-US" dirty="0" smtClean="0">
                <a:latin typeface="Arial" panose="020B0604020202020204" pitchFamily="34" charset="0"/>
              </a:rPr>
              <a:t>結果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/>
            <a:endParaRPr lang="en-US" altLang="zh-HK" b="1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CN" altLang="zh-TW" dirty="0" smtClean="0">
                <a:latin typeface="Arial" panose="020B0604020202020204" pitchFamily="34" charset="0"/>
              </a:rPr>
              <a:t>展</a:t>
            </a:r>
            <a:r>
              <a:rPr lang="zh-CN" altLang="en-US" dirty="0" smtClean="0">
                <a:latin typeface="Arial" panose="020B0604020202020204" pitchFamily="34" charset="0"/>
              </a:rPr>
              <a:t>示投影片</a:t>
            </a:r>
            <a:r>
              <a:rPr lang="zh-TW" altLang="en-US" dirty="0" smtClean="0">
                <a:latin typeface="Arial" panose="020B0604020202020204" pitchFamily="34" charset="0"/>
              </a:rPr>
              <a:t>，並</a:t>
            </a:r>
            <a:r>
              <a:rPr lang="zh-CN" altLang="en-US" dirty="0" smtClean="0">
                <a:latin typeface="Arial" panose="020B0604020202020204" pitchFamily="34" charset="0"/>
              </a:rPr>
              <a:t>解釋</a:t>
            </a:r>
            <a:r>
              <a:rPr lang="zh-CN" altLang="zh-TW" dirty="0" smtClean="0">
                <a:latin typeface="Arial" panose="020B0604020202020204" pitchFamily="34" charset="0"/>
              </a:rPr>
              <a:t>於</a:t>
            </a:r>
            <a:r>
              <a:rPr lang="zh-CN" altLang="en-US" dirty="0" smtClean="0">
                <a:latin typeface="Arial" panose="020B0604020202020204" pitchFamily="34" charset="0"/>
              </a:rPr>
              <a:t>交叉表</a:t>
            </a:r>
            <a:r>
              <a:rPr lang="zh-CN" altLang="zh-TW" dirty="0" smtClean="0">
                <a:latin typeface="Arial" panose="020B0604020202020204" pitchFamily="34" charset="0"/>
              </a:rPr>
              <a:t>上</a:t>
            </a:r>
            <a:r>
              <a:rPr lang="zh-CN" altLang="en-US" dirty="0" smtClean="0">
                <a:latin typeface="Arial" panose="020B0604020202020204" pitchFamily="34" charset="0"/>
              </a:rPr>
              <a:t>所</a:t>
            </a:r>
            <a:r>
              <a:rPr lang="zh-CN" altLang="zh-TW" dirty="0" smtClean="0">
                <a:latin typeface="Arial" panose="020B0604020202020204" pitchFamily="34" charset="0"/>
              </a:rPr>
              <a:t>示</a:t>
            </a:r>
            <a:r>
              <a:rPr lang="zh-CN" altLang="en-US" dirty="0" smtClean="0">
                <a:latin typeface="Arial" panose="020B0604020202020204" pitchFamily="34" charset="0"/>
              </a:rPr>
              <a:t>兩</a:t>
            </a:r>
            <a:r>
              <a:rPr lang="zh-TW" altLang="en-US" dirty="0" smtClean="0">
                <a:latin typeface="Arial" panose="020B0604020202020204" pitchFamily="34" charset="0"/>
              </a:rPr>
              <a:t>條</a:t>
            </a:r>
            <a:r>
              <a:rPr lang="zh-CN" altLang="en-US" dirty="0" smtClean="0">
                <a:latin typeface="Arial" panose="020B0604020202020204" pitchFamily="34" charset="0"/>
              </a:rPr>
              <a:t>不同問題</a:t>
            </a:r>
            <a:r>
              <a:rPr lang="zh-CN" altLang="zh-TW" dirty="0" smtClean="0">
                <a:latin typeface="Arial" panose="020B0604020202020204" pitchFamily="34" charset="0"/>
              </a:rPr>
              <a:t>所得</a:t>
            </a:r>
            <a:r>
              <a:rPr lang="zh-CN" altLang="en-US" dirty="0" smtClean="0">
                <a:latin typeface="Arial" panose="020B0604020202020204" pitchFamily="34" charset="0"/>
              </a:rPr>
              <a:t>的變</a:t>
            </a:r>
            <a:r>
              <a:rPr lang="zh-TW" altLang="en-US" dirty="0" smtClean="0">
                <a:latin typeface="Arial" panose="020B0604020202020204" pitchFamily="34" charset="0"/>
              </a:rPr>
              <a:t>數</a:t>
            </a:r>
            <a:r>
              <a:rPr lang="zh-CN" altLang="en-US" dirty="0" smtClean="0">
                <a:latin typeface="Arial" panose="020B0604020202020204" pitchFamily="34" charset="0"/>
              </a:rPr>
              <a:t>之間的關係，例如問題</a:t>
            </a:r>
            <a:r>
              <a:rPr lang="en-US" altLang="zh-TW" dirty="0" smtClean="0">
                <a:latin typeface="Arial" panose="020B0604020202020204" pitchFamily="34" charset="0"/>
              </a:rPr>
              <a:t>1</a:t>
            </a:r>
            <a:r>
              <a:rPr lang="zh-TW" altLang="en-US" dirty="0" smtClean="0">
                <a:latin typeface="Arial" panose="020B0604020202020204" pitchFamily="34" charset="0"/>
              </a:rPr>
              <a:t>：</a:t>
            </a:r>
            <a:r>
              <a:rPr lang="zh-CN" altLang="en-US" dirty="0" smtClean="0">
                <a:latin typeface="Arial" panose="020B0604020202020204" pitchFamily="34" charset="0"/>
              </a:rPr>
              <a:t>性別和問題</a:t>
            </a:r>
            <a:r>
              <a:rPr lang="en-US" altLang="zh-TW" dirty="0" smtClean="0">
                <a:latin typeface="Arial" panose="020B0604020202020204" pitchFamily="34" charset="0"/>
              </a:rPr>
              <a:t>2</a:t>
            </a:r>
            <a:r>
              <a:rPr lang="zh-TW" altLang="en-US" dirty="0" smtClean="0">
                <a:latin typeface="Arial" panose="020B0604020202020204" pitchFamily="34" charset="0"/>
              </a:rPr>
              <a:t>：</a:t>
            </a:r>
            <a:r>
              <a:rPr lang="zh-CN" altLang="en-US" dirty="0" smtClean="0">
                <a:latin typeface="Arial" panose="020B0604020202020204" pitchFamily="34" charset="0"/>
              </a:rPr>
              <a:t>上次購買產品的時間。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BCAD8383-BCC8-4F83-86F3-54883C774ED8}" type="slidenum">
              <a:rPr lang="en-US" altLang="zh-TW" sz="1200"/>
              <a:pPr algn="r" eaLnBrk="1" hangingPunct="1"/>
              <a:t>45</a:t>
            </a:fld>
            <a:endParaRPr lang="en-US" altLang="zh-TW" sz="120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lvl="0" indent="-231775" defTabSz="931863">
              <a:spcBef>
                <a:spcPct val="30000"/>
              </a:spcBef>
              <a:defRPr/>
            </a:pPr>
            <a:r>
              <a:rPr lang="zh-TW" altLang="en-US" b="1" dirty="0" smtClean="0">
                <a:solidFill>
                  <a:srgbClr val="000000"/>
                </a:solidFill>
                <a:latin typeface="新細明體" panose="02020500000000000000" pitchFamily="18" charset="-120"/>
              </a:rPr>
              <a:t>延伸學習活動</a:t>
            </a:r>
            <a:r>
              <a:rPr lang="en-US" altLang="zh-TW" b="1" dirty="0" smtClean="0">
                <a:solidFill>
                  <a:srgbClr val="000000"/>
                </a:solidFill>
                <a:latin typeface="新細明體" panose="02020500000000000000" pitchFamily="18" charset="-120"/>
              </a:rPr>
              <a:t>(2c</a:t>
            </a:r>
            <a:r>
              <a:rPr lang="en-US" altLang="zh-TW" b="1" dirty="0" smtClean="0"/>
              <a:t>)</a:t>
            </a:r>
            <a:r>
              <a:rPr lang="zh-TW" altLang="en-US" b="1" dirty="0" smtClean="0"/>
              <a:t>：</a:t>
            </a:r>
          </a:p>
          <a:p>
            <a:pPr marL="231775" indent="-231775" defTabSz="931863" eaLnBrk="1" hangingPunct="1"/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defTabSz="931863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</a:t>
            </a:r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指引</a:t>
            </a: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續</a:t>
            </a: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lnSpc>
                <a:spcPct val="110000"/>
              </a:lnSpc>
              <a:buFont typeface="Calibri" panose="020F0502020204030204" pitchFamily="34" charset="0"/>
              <a:buAutoNum type="arabicPeriod" startAt="2"/>
            </a:pPr>
            <a:r>
              <a:rPr lang="zh-TW" altLang="en-US" dirty="0" smtClean="0"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</a:rPr>
              <a:t>學生</a:t>
            </a:r>
            <a:r>
              <a:rPr lang="zh-CN" altLang="zh-TW" dirty="0" smtClean="0">
                <a:latin typeface="Arial" panose="020B0604020202020204" pitchFamily="34" charset="0"/>
              </a:rPr>
              <a:t>分</a:t>
            </a:r>
            <a:r>
              <a:rPr lang="zh-CN" altLang="en-US" dirty="0" smtClean="0">
                <a:latin typeface="Arial" panose="020B0604020202020204" pitchFamily="34" charset="0"/>
              </a:rPr>
              <a:t>組</a:t>
            </a:r>
            <a:r>
              <a:rPr lang="zh-CN" altLang="zh-TW" dirty="0" smtClean="0">
                <a:latin typeface="Arial" panose="020B0604020202020204" pitchFamily="34" charset="0"/>
              </a:rPr>
              <a:t>討論</a:t>
            </a:r>
            <a:r>
              <a:rPr lang="zh-TW" altLang="en-US" dirty="0" smtClean="0">
                <a:latin typeface="Arial" panose="020B0604020202020204" pitchFamily="34" charset="0"/>
              </a:rPr>
              <a:t>，根據</a:t>
            </a:r>
            <a:r>
              <a:rPr lang="zh-CN" altLang="en-US" dirty="0" smtClean="0">
                <a:latin typeface="Arial" panose="020B0604020202020204" pitchFamily="34" charset="0"/>
              </a:rPr>
              <a:t>學生工作紙第</a:t>
            </a:r>
            <a:r>
              <a:rPr lang="en-US" altLang="zh-CN" dirty="0" smtClean="0">
                <a:latin typeface="Arial" panose="020B0604020202020204" pitchFamily="34" charset="0"/>
              </a:rPr>
              <a:t>1</a:t>
            </a:r>
            <a:r>
              <a:rPr lang="en-US" altLang="zh-TW" dirty="0" smtClean="0">
                <a:latin typeface="Arial" panose="020B0604020202020204" pitchFamily="34" charset="0"/>
              </a:rPr>
              <a:t>1</a:t>
            </a:r>
            <a:r>
              <a:rPr lang="zh-CN" altLang="en-US" dirty="0" smtClean="0">
                <a:latin typeface="Arial" panose="020B0604020202020204" pitchFamily="34" charset="0"/>
              </a:rPr>
              <a:t>頁的研究結果</a:t>
            </a:r>
            <a:r>
              <a:rPr lang="zh-CN" altLang="zh-TW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回答</a:t>
            </a:r>
            <a:r>
              <a:rPr lang="zh-CN" altLang="zh-TW" dirty="0" smtClean="0"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</a:rPr>
              <a:t>上兩</a:t>
            </a:r>
            <a:r>
              <a:rPr lang="zh-TW" altLang="en-US" dirty="0" smtClean="0">
                <a:latin typeface="Arial" panose="020B0604020202020204" pitchFamily="34" charset="0"/>
              </a:rPr>
              <a:t>道</a:t>
            </a:r>
            <a:r>
              <a:rPr lang="zh-CN" altLang="en-US" dirty="0" smtClean="0">
                <a:latin typeface="Arial" panose="020B0604020202020204" pitchFamily="34" charset="0"/>
              </a:rPr>
              <a:t>問題。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AutoNum type="arabicPeriod" startAt="2"/>
            </a:pPr>
            <a:r>
              <a:rPr lang="zh-TW" altLang="en-US" dirty="0" smtClean="0">
                <a:latin typeface="Arial" panose="020B0604020202020204" pitchFamily="34" charset="0"/>
              </a:rPr>
              <a:t>結論見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3CB9213D-5E8A-487F-9951-02187A8CC151}" type="slidenum">
              <a:rPr lang="en-US" altLang="zh-TW" sz="1200"/>
              <a:pPr algn="r" eaLnBrk="1" hangingPunct="1"/>
              <a:t>46</a:t>
            </a:fld>
            <a:endParaRPr lang="en-US" altLang="zh-TW" sz="120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延伸學習活動</a:t>
            </a:r>
            <a:r>
              <a:rPr kumimoji="1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(2c</a:t>
            </a:r>
            <a:r>
              <a:rPr lang="en-US" altLang="zh-TW" b="1" dirty="0" smtClean="0">
                <a:latin typeface="Arial" panose="020B0604020202020204" pitchFamily="34" charset="0"/>
              </a:rPr>
              <a:t>)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r>
              <a:rPr lang="en-US" altLang="zh-TW" b="1" dirty="0" smtClean="0"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b="1" dirty="0" smtClean="0"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 smtClean="0">
                <a:latin typeface="Arial" panose="020B0604020202020204" pitchFamily="34" charset="0"/>
              </a:rPr>
              <a:t>結論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展示</a:t>
            </a:r>
            <a:r>
              <a:rPr lang="zh-CN" altLang="en-US" dirty="0" smtClean="0">
                <a:latin typeface="Arial" panose="020B0604020202020204" pitchFamily="34" charset="0"/>
              </a:rPr>
              <a:t>答案，協助學生</a:t>
            </a:r>
            <a:r>
              <a:rPr lang="zh-TW" altLang="en-US" dirty="0" smtClean="0">
                <a:latin typeface="Arial" panose="020B0604020202020204" pitchFamily="34" charset="0"/>
              </a:rPr>
              <a:t>明白怎樣</a:t>
            </a:r>
            <a:r>
              <a:rPr lang="zh-CN" altLang="en-US" dirty="0" smtClean="0">
                <a:latin typeface="Arial" panose="020B0604020202020204" pitchFamily="34" charset="0"/>
              </a:rPr>
              <a:t>分析交叉表中不同問題的數據。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9E51B38E-278A-4F7D-AF08-8853A51E8FFE}" type="slidenum">
              <a:rPr lang="en-US" altLang="zh-TW" sz="1200"/>
              <a:pPr algn="r" eaLnBrk="1" hangingPunct="1"/>
              <a:t>47</a:t>
            </a:fld>
            <a:endParaRPr lang="en-US" altLang="zh-TW" sz="120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indent="-231775" defTabSz="931863" eaLnBrk="1" hangingPunct="1"/>
            <a:r>
              <a:rPr lang="zh-CN" altLang="en-US" b="1" dirty="0" smtClean="0">
                <a:latin typeface="Arial" panose="020B0604020202020204" pitchFamily="34" charset="0"/>
              </a:rPr>
              <a:t>步驟</a:t>
            </a:r>
            <a:r>
              <a:rPr lang="zh-TW" altLang="en-US" b="1" dirty="0" smtClean="0">
                <a:latin typeface="Arial" panose="020B0604020202020204" pitchFamily="34" charset="0"/>
              </a:rPr>
              <a:t>六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/>
            <a:endParaRPr lang="en-US" altLang="zh-HK" b="1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教師解釋</a:t>
            </a:r>
            <a:r>
              <a:rPr lang="zh-CN" alt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如何</a:t>
            </a:r>
            <a:r>
              <a:rPr lang="zh-CN" altLang="en-US" dirty="0" smtClean="0">
                <a:latin typeface="Arial" panose="020B0604020202020204" pitchFamily="34" charset="0"/>
              </a:rPr>
              <a:t>根據研究結果</a:t>
            </a:r>
            <a:r>
              <a:rPr lang="zh-TW" altLang="en-US" dirty="0" smtClean="0">
                <a:latin typeface="Arial" panose="020B0604020202020204" pitchFamily="34" charset="0"/>
              </a:rPr>
              <a:t>制定</a:t>
            </a:r>
            <a:r>
              <a:rPr lang="zh-CN" altLang="en-US" dirty="0" smtClean="0">
                <a:latin typeface="Arial" panose="020B0604020202020204" pitchFamily="34" charset="0"/>
              </a:rPr>
              <a:t>報告：</a:t>
            </a:r>
          </a:p>
          <a:p>
            <a:pPr marL="231775" indent="-231775" defTabSz="931863"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endParaRPr lang="en-US" altLang="zh-CN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en-US" altLang="zh-TW" dirty="0" smtClean="0">
                <a:latin typeface="Arial" panose="020B0604020202020204" pitchFamily="34" charset="0"/>
              </a:rPr>
              <a:t>(1)</a:t>
            </a:r>
            <a:r>
              <a:rPr lang="en-US" altLang="zh-CN" dirty="0" smtClean="0">
                <a:latin typeface="Arial" panose="020B0604020202020204" pitchFamily="34" charset="0"/>
              </a:rPr>
              <a:t>	</a:t>
            </a:r>
            <a:r>
              <a:rPr lang="zh-TW" altLang="en-US" dirty="0" smtClean="0">
                <a:latin typeface="Arial" panose="020B0604020202020204" pitchFamily="34" charset="0"/>
              </a:rPr>
              <a:t>總結</a:t>
            </a:r>
            <a:r>
              <a:rPr lang="zh-CN" altLang="en-US" dirty="0" smtClean="0">
                <a:latin typeface="Arial" panose="020B0604020202020204" pitchFamily="34" charset="0"/>
              </a:rPr>
              <a:t>研究結果</a:t>
            </a:r>
            <a:r>
              <a:rPr lang="zh-CN" alt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；</a:t>
            </a:r>
          </a:p>
          <a:p>
            <a:pPr marL="231775" indent="-231775" defTabSz="931863"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Arial" panose="020B0604020202020204" pitchFamily="34" charset="0"/>
              </a:rPr>
              <a:t>(</a:t>
            </a:r>
            <a:r>
              <a:rPr lang="en-US" altLang="zh-TW" dirty="0" smtClean="0">
                <a:latin typeface="Arial" panose="020B0604020202020204" pitchFamily="34" charset="0"/>
              </a:rPr>
              <a:t>2)</a:t>
            </a:r>
            <a:r>
              <a:rPr lang="en-US" altLang="zh-CN" dirty="0" smtClean="0">
                <a:latin typeface="Arial" panose="020B0604020202020204" pitchFamily="34" charset="0"/>
              </a:rPr>
              <a:t>	</a:t>
            </a:r>
            <a:r>
              <a:rPr lang="zh-CN" altLang="en-US" dirty="0" smtClean="0">
                <a:latin typeface="Arial" panose="020B0604020202020204" pitchFamily="34" charset="0"/>
              </a:rPr>
              <a:t>根據研究結果提出建議</a:t>
            </a:r>
            <a:r>
              <a:rPr lang="zh-TW" altLang="en-US" dirty="0" smtClean="0">
                <a:latin typeface="Arial" panose="020B0604020202020204" pitchFamily="34" charset="0"/>
              </a:rPr>
              <a:t>，以回應研究目標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defTabSz="931863" eaLnBrk="1" hangingPunct="1">
              <a:buFont typeface="Calibri" panose="020F0502020204030204" pitchFamily="34" charset="0"/>
              <a:buNone/>
            </a:pPr>
            <a:endParaRPr lang="zh-TW" altLang="zh-CN" dirty="0" smtClean="0">
              <a:latin typeface="Arial" panose="020B0604020202020204" pitchFamily="34" charset="0"/>
            </a:endParaRPr>
          </a:p>
          <a:p>
            <a:pPr defTabSz="931863" eaLnBrk="1" hangingPunct="1"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下一張投影片，開始</a:t>
            </a:r>
            <a:r>
              <a:rPr lang="zh-CN" altLang="zh-TW" dirty="0" smtClean="0">
                <a:latin typeface="Arial" panose="020B0604020202020204" pitchFamily="34" charset="0"/>
              </a:rPr>
              <a:t>進</a:t>
            </a:r>
            <a:r>
              <a:rPr lang="zh-CN" altLang="en-US" dirty="0" smtClean="0">
                <a:latin typeface="Arial" panose="020B0604020202020204" pitchFamily="34" charset="0"/>
              </a:rPr>
              <a:t>行</a:t>
            </a:r>
            <a:r>
              <a:rPr lang="zh-TW" altLang="en-US" dirty="0" smtClean="0">
                <a:latin typeface="Arial" panose="020B0604020202020204" pitchFamily="34" charset="0"/>
              </a:rPr>
              <a:t>延伸學習活動</a:t>
            </a:r>
            <a:r>
              <a:rPr lang="en-US" altLang="zh-TW" dirty="0" smtClean="0">
                <a:latin typeface="Arial" panose="020B0604020202020204" pitchFamily="34" charset="0"/>
              </a:rPr>
              <a:t>(3) (</a:t>
            </a:r>
            <a:r>
              <a:rPr lang="zh-TW" altLang="en-US" dirty="0" smtClean="0">
                <a:latin typeface="Arial" panose="020B0604020202020204" pitchFamily="34" charset="0"/>
              </a:rPr>
              <a:t>選項</a:t>
            </a:r>
            <a:r>
              <a:rPr lang="en-US" altLang="zh-TW" dirty="0" smtClean="0">
                <a:latin typeface="Arial" panose="020B0604020202020204" pitchFamily="34" charset="0"/>
              </a:rPr>
              <a:t>)</a:t>
            </a:r>
            <a:r>
              <a:rPr lang="zh-CN" altLang="en-US" dirty="0" smtClean="0">
                <a:latin typeface="Arial" panose="020B0604020202020204" pitchFamily="34" charset="0"/>
              </a:rPr>
              <a:t>（學生工作紙第</a:t>
            </a:r>
            <a:r>
              <a:rPr lang="en-US" altLang="zh-CN" dirty="0" smtClean="0">
                <a:latin typeface="Arial" panose="020B0604020202020204" pitchFamily="34" charset="0"/>
              </a:rPr>
              <a:t>1</a:t>
            </a:r>
            <a:r>
              <a:rPr lang="en-US" altLang="zh-TW" dirty="0" smtClean="0">
                <a:latin typeface="Arial" panose="020B0604020202020204" pitchFamily="34" charset="0"/>
              </a:rPr>
              <a:t>2</a:t>
            </a:r>
            <a:r>
              <a:rPr lang="zh-CN" altLang="en-US" dirty="0" smtClean="0">
                <a:latin typeface="Arial" panose="020B0604020202020204" pitchFamily="34" charset="0"/>
              </a:rPr>
              <a:t>頁）。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803C2EC4-9D2E-425F-8074-92D992B4E8E4}" type="slidenum">
              <a:rPr lang="en-US" altLang="zh-TW" sz="1200"/>
              <a:pPr algn="r" eaLnBrk="1" hangingPunct="1"/>
              <a:t>48</a:t>
            </a:fld>
            <a:endParaRPr lang="en-US" altLang="zh-TW" sz="120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延伸學習活動</a:t>
            </a:r>
            <a:r>
              <a:rPr kumimoji="1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(3</a:t>
            </a:r>
            <a:r>
              <a:rPr lang="en-US" altLang="zh-TW" b="1" dirty="0" smtClean="0">
                <a:latin typeface="Arial" panose="020B0604020202020204" pitchFamily="34" charset="0"/>
              </a:rPr>
              <a:t>)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r>
              <a:rPr lang="en-US" altLang="zh-TW" b="1" dirty="0" smtClean="0">
                <a:latin typeface="Arial" panose="020B0604020202020204" pitchFamily="34" charset="0"/>
              </a:rPr>
              <a:t> </a:t>
            </a:r>
          </a:p>
          <a:p>
            <a:pPr marL="231775" indent="-231775" eaLnBrk="1" hangingPunct="1"/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eaLnBrk="1" hangingPunct="1"/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學習目標：</a:t>
            </a:r>
            <a:endParaRPr lang="zh-TW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根據分析得出的結論提出建議。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eaLnBrk="1" hangingPunct="1"/>
            <a:endParaRPr lang="en-US" altLang="zh-HK" b="1" dirty="0" smtClean="0">
              <a:latin typeface="Arial" panose="020B0604020202020204" pitchFamily="34" charset="0"/>
            </a:endParaRPr>
          </a:p>
          <a:p>
            <a:pPr marL="231775" indent="-231775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教師總結投影片</a:t>
            </a:r>
            <a:r>
              <a:rPr lang="zh-TW" altLang="en-US" dirty="0" smtClean="0">
                <a:latin typeface="Arial" panose="020B0604020202020204" pitchFamily="34" charset="0"/>
              </a:rPr>
              <a:t>顯</a:t>
            </a:r>
            <a:r>
              <a:rPr lang="zh-CN" altLang="en-US" dirty="0" smtClean="0">
                <a:latin typeface="Arial" panose="020B0604020202020204" pitchFamily="34" charset="0"/>
              </a:rPr>
              <a:t>示的研究結果，然後</a:t>
            </a:r>
            <a:r>
              <a:rPr lang="zh-TW" altLang="en-US" dirty="0" smtClean="0"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</a:rPr>
              <a:t>學生提出相應建議。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教師可</a:t>
            </a:r>
            <a:r>
              <a:rPr lang="zh-TW" altLang="en-US" dirty="0" smtClean="0">
                <a:latin typeface="Arial" panose="020B0604020202020204" pitchFamily="34" charset="0"/>
              </a:rPr>
              <a:t>以請</a:t>
            </a:r>
            <a:r>
              <a:rPr lang="zh-CN" altLang="en-US" dirty="0" smtClean="0">
                <a:latin typeface="Arial" panose="020B0604020202020204" pitchFamily="34" charset="0"/>
              </a:rPr>
              <a:t>學生與小組成員</a:t>
            </a:r>
            <a:r>
              <a:rPr lang="zh-TW" altLang="en-US" dirty="0" smtClean="0">
                <a:latin typeface="Arial" panose="020B0604020202020204" pitchFamily="34" charset="0"/>
              </a:rPr>
              <a:t>互相</a:t>
            </a:r>
            <a:r>
              <a:rPr lang="zh-CN" altLang="en-US" dirty="0" smtClean="0">
                <a:latin typeface="Arial" panose="020B0604020202020204" pitchFamily="34" charset="0"/>
              </a:rPr>
              <a:t>討論，完成學生工作紙第</a:t>
            </a:r>
            <a:r>
              <a:rPr lang="en-US" altLang="zh-CN" dirty="0" smtClean="0">
                <a:latin typeface="Arial" panose="020B0604020202020204" pitchFamily="34" charset="0"/>
              </a:rPr>
              <a:t>12</a:t>
            </a:r>
            <a:r>
              <a:rPr lang="zh-CN" altLang="en-US" dirty="0" smtClean="0">
                <a:latin typeface="Arial" panose="020B0604020202020204" pitchFamily="34" charset="0"/>
              </a:rPr>
              <a:t>頁。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buFont typeface="Calibri" panose="020F0502020204030204" pitchFamily="34" charset="0"/>
              <a:buAutoNum type="arabicPeriod" startAt="3"/>
            </a:pPr>
            <a:r>
              <a:rPr lang="zh-TW" altLang="en-US" dirty="0" smtClean="0">
                <a:latin typeface="Arial" panose="020B0604020202020204" pitchFamily="34" charset="0"/>
              </a:rPr>
              <a:t>參考建議見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B81B8EA5-45D0-4A51-9CF9-AC91462C04CF}" type="slidenum">
              <a:rPr lang="en-US" altLang="zh-TW" sz="1200"/>
              <a:pPr algn="r" eaLnBrk="1" hangingPunct="1"/>
              <a:t>49</a:t>
            </a:fld>
            <a:endParaRPr lang="en-US" altLang="zh-TW" sz="120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延伸學習活動</a:t>
            </a:r>
            <a:r>
              <a:rPr kumimoji="1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itchFamily="18" charset="-120"/>
                <a:cs typeface="+mn-cs"/>
              </a:rPr>
              <a:t>(3</a:t>
            </a:r>
            <a:r>
              <a:rPr lang="en-US" altLang="zh-TW" b="1" dirty="0" smtClean="0">
                <a:latin typeface="Arial" panose="020B0604020202020204" pitchFamily="34" charset="0"/>
              </a:rPr>
              <a:t>)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r>
              <a:rPr lang="en-US" altLang="zh-TW" b="1" dirty="0" smtClean="0">
                <a:latin typeface="Arial" panose="020B0604020202020204" pitchFamily="34" charset="0"/>
              </a:rPr>
              <a:t> </a:t>
            </a:r>
          </a:p>
          <a:p>
            <a:pPr eaLnBrk="1" hangingPunct="1"/>
            <a:endParaRPr lang="zh-CN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教師展示</a:t>
            </a:r>
            <a:r>
              <a:rPr lang="zh-TW" altLang="en-US" dirty="0" smtClean="0">
                <a:latin typeface="Arial" panose="020B0604020202020204" pitchFamily="34" charset="0"/>
              </a:rPr>
              <a:t>參考</a:t>
            </a:r>
            <a:r>
              <a:rPr lang="zh-CN" altLang="en-US" dirty="0" smtClean="0">
                <a:latin typeface="Arial" panose="020B0604020202020204" pitchFamily="34" charset="0"/>
              </a:rPr>
              <a:t>建議，協助學生</a:t>
            </a:r>
            <a:r>
              <a:rPr lang="zh-TW" altLang="en-US" dirty="0" smtClean="0">
                <a:latin typeface="Arial" panose="020B0604020202020204" pitchFamily="34" charset="0"/>
              </a:rPr>
              <a:t>明白</a:t>
            </a:r>
            <a:r>
              <a:rPr lang="zh-CN" altLang="en-US" dirty="0" smtClean="0">
                <a:latin typeface="Arial" panose="020B0604020202020204" pitchFamily="34" charset="0"/>
              </a:rPr>
              <a:t>這些簡單但</a:t>
            </a:r>
            <a:r>
              <a:rPr lang="zh-TW" altLang="en-US" dirty="0" smtClean="0">
                <a:latin typeface="Arial" panose="020B0604020202020204" pitchFamily="34" charset="0"/>
              </a:rPr>
              <a:t>可行</a:t>
            </a:r>
            <a:r>
              <a:rPr lang="zh-CN" altLang="en-US" dirty="0" smtClean="0">
                <a:latin typeface="Arial" panose="020B0604020202020204" pitchFamily="34" charset="0"/>
              </a:rPr>
              <a:t>的建議</a:t>
            </a:r>
            <a:r>
              <a:rPr lang="zh-TW" altLang="en-US" dirty="0" smtClean="0">
                <a:latin typeface="Arial" panose="020B0604020202020204" pitchFamily="34" charset="0"/>
              </a:rPr>
              <a:t>如何幫助</a:t>
            </a:r>
            <a:r>
              <a:rPr lang="zh-CN" altLang="en-US" dirty="0" smtClean="0">
                <a:latin typeface="Arial" panose="020B0604020202020204" pitchFamily="34" charset="0"/>
              </a:rPr>
              <a:t>商業決策。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zh-CN" altLang="zh-TW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</a:rPr>
              <a:t>學生</a:t>
            </a:r>
            <a:r>
              <a:rPr lang="zh-TW" altLang="en-US" dirty="0" smtClean="0"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</a:rPr>
              <a:t>小組</a:t>
            </a:r>
            <a:r>
              <a:rPr lang="zh-TW" altLang="en-US" dirty="0" smtClean="0">
                <a:latin typeface="Arial" panose="020B0604020202020204" pitchFamily="34" charset="0"/>
              </a:rPr>
              <a:t>形式歸納</a:t>
            </a:r>
            <a:r>
              <a:rPr lang="zh-CN" altLang="en-US" dirty="0" smtClean="0">
                <a:latin typeface="Arial" panose="020B0604020202020204" pitchFamily="34" charset="0"/>
              </a:rPr>
              <a:t>研究結果</a:t>
            </a:r>
            <a:r>
              <a:rPr lang="zh-TW" altLang="en-US" dirty="0" smtClean="0">
                <a:latin typeface="Arial" panose="020B0604020202020204" pitchFamily="34" charset="0"/>
              </a:rPr>
              <a:t>，並</a:t>
            </a:r>
            <a:r>
              <a:rPr lang="zh-CN" altLang="en-US" dirty="0" smtClean="0">
                <a:latin typeface="Arial" panose="020B0604020202020204" pitchFamily="34" charset="0"/>
              </a:rPr>
              <a:t>嘗試根據研究結果提出一些建議。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endParaRPr lang="zh-CN" altLang="zh-TW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Arial" panose="020B0604020202020204" pitchFamily="34" charset="0"/>
              </a:rPr>
              <a:t>教師可</a:t>
            </a:r>
            <a:r>
              <a:rPr lang="zh-TW" altLang="en-US" dirty="0" smtClean="0">
                <a:latin typeface="Arial" panose="020B0604020202020204" pitchFamily="34" charset="0"/>
              </a:rPr>
              <a:t>以請</a:t>
            </a:r>
            <a:r>
              <a:rPr lang="zh-CN" altLang="en-US" dirty="0" smtClean="0">
                <a:latin typeface="Arial" panose="020B0604020202020204" pitchFamily="34" charset="0"/>
              </a:rPr>
              <a:t>學生在下一課節</a:t>
            </a:r>
            <a:r>
              <a:rPr lang="zh-TW" altLang="en-US" dirty="0" smtClean="0">
                <a:latin typeface="Arial" panose="020B0604020202020204" pitchFamily="34" charset="0"/>
              </a:rPr>
              <a:t>匯報他們的建議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8E71E504-487B-4083-8CA2-A276503C02F1}" type="slidenum">
              <a:rPr lang="en-US" altLang="zh-TW" sz="1200"/>
              <a:pPr algn="r" eaLnBrk="1" hangingPunct="1"/>
              <a:t>5</a:t>
            </a:fld>
            <a:endParaRPr lang="en-US" altLang="zh-TW" sz="120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indent="-231775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活動二：</a:t>
            </a:r>
            <a:endParaRPr lang="zh-CN" altLang="zh-TW" b="1" dirty="0" smtClean="0">
              <a:latin typeface="Arial" panose="020B0604020202020204" pitchFamily="34" charset="0"/>
            </a:endParaRPr>
          </a:p>
          <a:p>
            <a:pPr marL="231775" indent="-231775" eaLnBrk="1" hangingPunct="1"/>
            <a:endParaRPr lang="zh-CN" altLang="zh-TW" dirty="0" smtClean="0">
              <a:latin typeface="Arial" panose="020B0604020202020204" pitchFamily="34" charset="0"/>
            </a:endParaRPr>
          </a:p>
          <a:p>
            <a:pPr marL="231775" indent="-231775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活動指</a:t>
            </a:r>
            <a:r>
              <a:rPr lang="zh-CN" altLang="zh-TW" b="1" dirty="0" smtClean="0">
                <a:latin typeface="Arial" panose="020B0604020202020204" pitchFamily="34" charset="0"/>
              </a:rPr>
              <a:t>引</a:t>
            </a:r>
            <a:r>
              <a:rPr lang="zh-CN" altLang="en-US" b="1" dirty="0" smtClean="0">
                <a:latin typeface="Arial" panose="020B0604020202020204" pitchFamily="34" charset="0"/>
              </a:rPr>
              <a:t>：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請</a:t>
            </a:r>
            <a:r>
              <a:rPr lang="zh-CN" altLang="en-US" dirty="0" smtClean="0">
                <a:latin typeface="Arial" panose="020B0604020202020204" pitchFamily="34" charset="0"/>
              </a:rPr>
              <a:t>學生完成學生工作紙第</a:t>
            </a:r>
            <a:r>
              <a:rPr lang="en-US" altLang="zh-CN" dirty="0" smtClean="0">
                <a:latin typeface="Arial" panose="020B0604020202020204" pitchFamily="34" charset="0"/>
              </a:rPr>
              <a:t>2</a:t>
            </a:r>
            <a:r>
              <a:rPr lang="zh-CN" altLang="en-US" dirty="0" smtClean="0">
                <a:latin typeface="Arial" panose="020B0604020202020204" pitchFamily="34" charset="0"/>
              </a:rPr>
              <a:t>頁的</a:t>
            </a:r>
            <a:r>
              <a:rPr lang="zh-CN" altLang="zh-TW" dirty="0" smtClean="0">
                <a:latin typeface="Arial" panose="020B0604020202020204" pitchFamily="34" charset="0"/>
              </a:rPr>
              <a:t>「</a:t>
            </a:r>
            <a:r>
              <a:rPr lang="zh-CN" altLang="en-US" dirty="0" smtClean="0">
                <a:latin typeface="Arial" panose="020B0604020202020204" pitchFamily="34" charset="0"/>
              </a:rPr>
              <a:t>排序遊戲</a:t>
            </a:r>
            <a:r>
              <a:rPr lang="zh-CN" altLang="zh-TW" dirty="0" smtClean="0">
                <a:latin typeface="Arial" panose="020B0604020202020204" pitchFamily="34" charset="0"/>
              </a:rPr>
              <a:t>」</a:t>
            </a:r>
            <a:r>
              <a:rPr lang="zh-CN" altLang="en-US" dirty="0" smtClean="0">
                <a:latin typeface="Arial" panose="020B0604020202020204" pitchFamily="34" charset="0"/>
              </a:rPr>
              <a:t> </a:t>
            </a:r>
            <a:r>
              <a:rPr lang="zh-CN" altLang="zh-TW" dirty="0" smtClean="0">
                <a:latin typeface="Arial" panose="020B0604020202020204" pitchFamily="34" charset="0"/>
              </a:rPr>
              <a:t>－</a:t>
            </a:r>
            <a:r>
              <a:rPr lang="zh-CN" altLang="en-US" dirty="0" smtClean="0">
                <a:latin typeface="Arial" panose="020B0604020202020204" pitchFamily="34" charset="0"/>
              </a:rPr>
              <a:t> </a:t>
            </a:r>
            <a:r>
              <a:rPr lang="zh-CN" altLang="zh-TW" dirty="0" smtClean="0">
                <a:latin typeface="Arial" panose="020B0604020202020204" pitchFamily="34" charset="0"/>
              </a:rPr>
              <a:t> </a:t>
            </a:r>
            <a:r>
              <a:rPr lang="zh-CN" altLang="en-US" dirty="0" smtClean="0">
                <a:latin typeface="Arial" panose="020B0604020202020204" pitchFamily="34" charset="0"/>
              </a:rPr>
              <a:t>辨別</a:t>
            </a:r>
            <a:r>
              <a:rPr lang="zh-TW" altLang="en-US" dirty="0" smtClean="0">
                <a:latin typeface="Arial" panose="020B0604020202020204" pitchFamily="34" charset="0"/>
              </a:rPr>
              <a:t>簡單</a:t>
            </a:r>
            <a:r>
              <a:rPr lang="zh-CN" altLang="en-US" dirty="0" smtClean="0">
                <a:latin typeface="Arial" panose="020B0604020202020204" pitchFamily="34" charset="0"/>
              </a:rPr>
              <a:t>市場研究</a:t>
            </a:r>
            <a:r>
              <a:rPr lang="zh-TW" altLang="en-US" dirty="0" smtClean="0">
                <a:latin typeface="Arial" panose="020B0604020202020204" pitchFamily="34" charset="0"/>
              </a:rPr>
              <a:t>過</a:t>
            </a:r>
            <a:r>
              <a:rPr lang="zh-CN" altLang="en-US" dirty="0" smtClean="0">
                <a:latin typeface="Arial" panose="020B0604020202020204" pitchFamily="34" charset="0"/>
              </a:rPr>
              <a:t>程的步驟。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學生須在學生工作紙</a:t>
            </a:r>
            <a:r>
              <a:rPr lang="zh-CN" altLang="zh-TW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左欄寫上字母，排出正確的</a:t>
            </a:r>
            <a:r>
              <a:rPr lang="zh-TW" altLang="en-US" dirty="0" smtClean="0">
                <a:latin typeface="Arial" panose="020B0604020202020204" pitchFamily="34" charset="0"/>
              </a:rPr>
              <a:t>次</a:t>
            </a:r>
            <a:r>
              <a:rPr lang="zh-CN" altLang="en-US" dirty="0" smtClean="0">
                <a:latin typeface="Arial" panose="020B0604020202020204" pitchFamily="34" charset="0"/>
              </a:rPr>
              <a:t>序。</a:t>
            </a:r>
            <a:endParaRPr lang="zh-CN" altLang="zh-TW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利用下一頁所提供的答案</a:t>
            </a:r>
            <a:r>
              <a:rPr lang="zh-CN" altLang="en-US" dirty="0" smtClean="0">
                <a:latin typeface="Arial" panose="020B0604020202020204" pitchFamily="34" charset="0"/>
              </a:rPr>
              <a:t>，解釋</a:t>
            </a:r>
            <a:r>
              <a:rPr lang="zh-TW" altLang="en-US" dirty="0" smtClean="0">
                <a:latin typeface="Arial" panose="020B0604020202020204" pitchFamily="34" charset="0"/>
              </a:rPr>
              <a:t>簡單</a:t>
            </a:r>
            <a:r>
              <a:rPr lang="zh-CN" altLang="en-US" dirty="0" smtClean="0">
                <a:latin typeface="Arial" panose="020B0604020202020204" pitchFamily="34" charset="0"/>
              </a:rPr>
              <a:t>市場研究</a:t>
            </a:r>
            <a:r>
              <a:rPr lang="zh-CN" altLang="zh-TW" dirty="0" smtClean="0">
                <a:latin typeface="Arial" panose="020B0604020202020204" pitchFamily="34" charset="0"/>
              </a:rPr>
              <a:t>過</a:t>
            </a:r>
            <a:r>
              <a:rPr lang="zh-CN" altLang="en-US" dirty="0" smtClean="0">
                <a:latin typeface="Arial" panose="020B0604020202020204" pitchFamily="34" charset="0"/>
              </a:rPr>
              <a:t>程</a:t>
            </a:r>
            <a:r>
              <a:rPr lang="zh-TW" altLang="en-US" dirty="0" smtClean="0">
                <a:latin typeface="Arial" panose="020B0604020202020204" pitchFamily="34" charset="0"/>
              </a:rPr>
              <a:t>的步驟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31775" indent="-231775"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DC552AB2-72D2-4525-87A1-BD2CEDFEF8C5}" type="slidenum">
              <a:rPr lang="en-US" altLang="zh-TW" sz="1200"/>
              <a:pPr algn="r" eaLnBrk="1" hangingPunct="1"/>
              <a:t>50</a:t>
            </a:fld>
            <a:endParaRPr lang="en-US" altLang="zh-TW" sz="120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教師總結花香油個案</a:t>
            </a:r>
            <a:r>
              <a:rPr lang="zh-TW" altLang="en-US" dirty="0" smtClean="0">
                <a:latin typeface="Arial" panose="020B0604020202020204" pitchFamily="34" charset="0"/>
              </a:rPr>
              <a:t>只顯示了</a:t>
            </a:r>
            <a:r>
              <a:rPr lang="zh-CN" altLang="en-US" dirty="0" smtClean="0">
                <a:latin typeface="Arial" panose="020B0604020202020204" pitchFamily="34" charset="0"/>
              </a:rPr>
              <a:t>進行</a:t>
            </a:r>
            <a:r>
              <a:rPr lang="zh-TW" altLang="en-US" dirty="0" smtClean="0">
                <a:latin typeface="Arial" panose="020B0604020202020204" pitchFamily="34" charset="0"/>
              </a:rPr>
              <a:t>簡單</a:t>
            </a:r>
            <a:r>
              <a:rPr lang="zh-CN" altLang="en-US" dirty="0" smtClean="0">
                <a:latin typeface="Arial" panose="020B0604020202020204" pitchFamily="34" charset="0"/>
              </a:rPr>
              <a:t>市場研究的基本</a:t>
            </a:r>
            <a:r>
              <a:rPr lang="zh-TW" altLang="en-US" dirty="0" smtClean="0">
                <a:latin typeface="Arial" panose="020B0604020202020204" pitchFamily="34" charset="0"/>
              </a:rPr>
              <a:t>步驟</a:t>
            </a:r>
            <a:r>
              <a:rPr lang="zh-CN" altLang="en-US" dirty="0" smtClean="0">
                <a:latin typeface="Arial" panose="020B0604020202020204" pitchFamily="34" charset="0"/>
              </a:rPr>
              <a:t>。實際上，可靠的市場研究</a:t>
            </a:r>
            <a:r>
              <a:rPr lang="zh-CN" altLang="zh-TW" dirty="0" smtClean="0">
                <a:latin typeface="Arial" panose="020B0604020202020204" pitchFamily="34" charset="0"/>
              </a:rPr>
              <a:t>必</a:t>
            </a:r>
            <a:r>
              <a:rPr lang="zh-CN" altLang="en-US" dirty="0" smtClean="0">
                <a:latin typeface="Arial" panose="020B0604020202020204" pitchFamily="34" charset="0"/>
              </a:rPr>
              <a:t>須</a:t>
            </a:r>
            <a:r>
              <a:rPr lang="zh-TW" altLang="en-US" dirty="0" smtClean="0">
                <a:latin typeface="Arial" panose="020B0604020202020204" pitchFamily="34" charset="0"/>
              </a:rPr>
              <a:t>有</a:t>
            </a:r>
            <a:r>
              <a:rPr lang="zh-CN" altLang="en-US" dirty="0" smtClean="0">
                <a:latin typeface="Arial" panose="020B0604020202020204" pitchFamily="34" charset="0"/>
              </a:rPr>
              <a:t>更</a:t>
            </a:r>
            <a:r>
              <a:rPr lang="zh-CN" altLang="zh-TW" dirty="0" smtClean="0">
                <a:latin typeface="Arial" panose="020B0604020202020204" pitchFamily="34" charset="0"/>
              </a:rPr>
              <a:t>大</a:t>
            </a:r>
            <a:r>
              <a:rPr lang="zh-CN" altLang="en-US" dirty="0" smtClean="0">
                <a:latin typeface="Arial" panose="020B0604020202020204" pitchFamily="34" charset="0"/>
              </a:rPr>
              <a:t>的樣本數量，</a:t>
            </a:r>
            <a:r>
              <a:rPr lang="zh-CN" altLang="zh-TW" dirty="0" smtClean="0">
                <a:latin typeface="Arial" panose="020B0604020202020204" pitchFamily="34" charset="0"/>
              </a:rPr>
              <a:t>而</a:t>
            </a:r>
            <a:r>
              <a:rPr lang="zh-CN" altLang="en-US" dirty="0" smtClean="0">
                <a:latin typeface="Arial" panose="020B0604020202020204" pitchFamily="34" charset="0"/>
              </a:rPr>
              <a:t>且分析</a:t>
            </a:r>
            <a:r>
              <a:rPr lang="zh-TW" altLang="en-US" dirty="0" smtClean="0">
                <a:latin typeface="Arial" panose="020B0604020202020204" pitchFamily="34" charset="0"/>
              </a:rPr>
              <a:t>工作</a:t>
            </a:r>
            <a:r>
              <a:rPr lang="zh-CN" altLang="en-US" dirty="0" smtClean="0">
                <a:latin typeface="Arial" panose="020B0604020202020204" pitchFamily="34" charset="0"/>
              </a:rPr>
              <a:t>亦</a:t>
            </a:r>
            <a:r>
              <a:rPr lang="zh-TW" altLang="en-US" dirty="0" smtClean="0">
                <a:latin typeface="Arial" panose="020B0604020202020204" pitchFamily="34" charset="0"/>
              </a:rPr>
              <a:t>會更加</a:t>
            </a:r>
            <a:r>
              <a:rPr lang="zh-CN" altLang="en-US" dirty="0" smtClean="0">
                <a:latin typeface="Arial" panose="020B0604020202020204" pitchFamily="34" charset="0"/>
              </a:rPr>
              <a:t>複雜。</a:t>
            </a:r>
            <a:endParaRPr lang="zh-CN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建議的質素</a:t>
            </a:r>
            <a:r>
              <a:rPr lang="zh-TW" altLang="en-US" dirty="0" smtClean="0">
                <a:latin typeface="Arial" panose="020B0604020202020204" pitchFamily="34" charset="0"/>
              </a:rPr>
              <a:t>高低</a:t>
            </a:r>
            <a:r>
              <a:rPr lang="zh-CN" altLang="en-US" dirty="0" smtClean="0">
                <a:latin typeface="Arial" panose="020B0604020202020204" pitchFamily="34" charset="0"/>
              </a:rPr>
              <a:t>很大程度上依賴研究人員的</a:t>
            </a:r>
            <a:r>
              <a:rPr lang="zh-TW" altLang="en-US" dirty="0" smtClean="0">
                <a:latin typeface="Arial" panose="020B0604020202020204" pitchFamily="34" charset="0"/>
              </a:rPr>
              <a:t>商業</a:t>
            </a:r>
            <a:r>
              <a:rPr lang="zh-CN" altLang="en-US" dirty="0" smtClean="0">
                <a:latin typeface="Arial" panose="020B0604020202020204" pitchFamily="34" charset="0"/>
              </a:rPr>
              <a:t>知識和經驗。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altLang="en-US" b="1" dirty="0" smtClean="0">
                <a:latin typeface="Arial" panose="020B0604020202020204" pitchFamily="34" charset="0"/>
              </a:rPr>
              <a:t>第二課節完</a:t>
            </a:r>
          </a:p>
          <a:p>
            <a:pPr eaLnBrk="1" hangingPunct="1"/>
            <a:endParaRPr lang="zh-TW" altLang="en-US" dirty="0" smtClean="0">
              <a:latin typeface="Arial" panose="020B0604020202020204" pitchFamily="34" charset="0"/>
            </a:endParaRPr>
          </a:p>
        </p:txBody>
      </p:sp>
      <p:sp>
        <p:nvSpPr>
          <p:cNvPr id="124933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72E612DF-88BB-4099-A0C2-0BDD87DCA0C2}" type="slidenum">
              <a:rPr lang="en-US" altLang="zh-TW" sz="1200"/>
              <a:pPr algn="r" eaLnBrk="1" hangingPunct="1"/>
              <a:t>51</a:t>
            </a:fld>
            <a:endParaRPr lang="en-US" altLang="zh-TW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67E650EE-532C-4586-A47F-B8033B972D7D}" type="slidenum">
              <a:rPr lang="en-US" altLang="zh-TW" sz="1200"/>
              <a:pPr algn="r" eaLnBrk="1" hangingPunct="1"/>
              <a:t>6</a:t>
            </a:fld>
            <a:endParaRPr lang="en-US" altLang="zh-TW" sz="120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184" y="4312948"/>
            <a:ext cx="5180034" cy="4695031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活動二：答</a:t>
            </a:r>
            <a:r>
              <a:rPr lang="zh-CN" altLang="zh-TW" b="1" dirty="0" smtClean="0">
                <a:latin typeface="Arial" panose="020B0604020202020204" pitchFamily="34" charset="0"/>
              </a:rPr>
              <a:t>案</a:t>
            </a:r>
            <a:endParaRPr lang="zh-CN" altLang="en-US" b="1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z="1000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en-US" sz="1100" b="1" dirty="0" smtClean="0">
                <a:latin typeface="Arial" panose="020B0604020202020204" pitchFamily="34" charset="0"/>
              </a:rPr>
              <a:t>簡單市場研究過程的</a:t>
            </a:r>
            <a:r>
              <a:rPr lang="zh-TW" altLang="zh-CN" sz="1100" b="1" dirty="0" smtClean="0">
                <a:latin typeface="Arial" panose="020B0604020202020204" pitchFamily="34" charset="0"/>
              </a:rPr>
              <a:t>步驟</a:t>
            </a:r>
            <a:r>
              <a:rPr lang="zh-CN" altLang="en-US" sz="1100" b="1" dirty="0" smtClean="0">
                <a:latin typeface="Arial" panose="020B0604020202020204" pitchFamily="34" charset="0"/>
              </a:rPr>
              <a:t>：</a:t>
            </a:r>
            <a:endParaRPr lang="zh-TW" altLang="en-US" sz="1100" b="1" dirty="0" smtClean="0">
              <a:latin typeface="Arial" panose="020B0604020202020204" pitchFamily="34" charset="0"/>
            </a:endParaRPr>
          </a:p>
          <a:p>
            <a:pPr marL="266700" lvl="1" indent="-266700" eaLnBrk="1" hangingPunct="1">
              <a:buFontTx/>
              <a:buAutoNum type="arabicPeriod"/>
            </a:pPr>
            <a:r>
              <a:rPr lang="zh-TW" altLang="zh-CN" sz="1100" dirty="0" smtClean="0">
                <a:latin typeface="Arial" panose="020B0604020202020204" pitchFamily="34" charset="0"/>
              </a:rPr>
              <a:t>界定</a:t>
            </a:r>
            <a:r>
              <a:rPr lang="zh-TW" altLang="en-US" sz="1100" dirty="0" smtClean="0">
                <a:latin typeface="Arial" panose="020B0604020202020204" pitchFamily="34" charset="0"/>
              </a:rPr>
              <a:t>問題</a:t>
            </a:r>
            <a:r>
              <a:rPr lang="zh-CN" altLang="en-US" sz="1100" dirty="0" smtClean="0">
                <a:latin typeface="Arial" panose="020B0604020202020204" pitchFamily="34" charset="0"/>
              </a:rPr>
              <a:t>（即</a:t>
            </a:r>
            <a:r>
              <a:rPr lang="zh-CN" altLang="zh-TW" sz="1100" dirty="0" smtClean="0">
                <a:latin typeface="Arial" panose="020B0604020202020204" pitchFamily="34" charset="0"/>
              </a:rPr>
              <a:t>決</a:t>
            </a:r>
            <a:r>
              <a:rPr lang="zh-CN" altLang="en-US" sz="1100" dirty="0" smtClean="0">
                <a:latin typeface="Arial" panose="020B0604020202020204" pitchFamily="34" charset="0"/>
              </a:rPr>
              <a:t>定需要搜集哪些資料）</a:t>
            </a:r>
            <a:r>
              <a:rPr lang="en-US" altLang="zh-TW" sz="1100" dirty="0" smtClean="0">
                <a:latin typeface="Arial" panose="020B0604020202020204" pitchFamily="34" charset="0"/>
              </a:rPr>
              <a:t>– </a:t>
            </a:r>
            <a:r>
              <a:rPr lang="zh-CN" altLang="en-US" sz="1100" dirty="0" smtClean="0">
                <a:latin typeface="Arial" panose="020B0604020202020204" pitchFamily="34" charset="0"/>
              </a:rPr>
              <a:t>例如：</a:t>
            </a:r>
            <a:r>
              <a:rPr lang="zh-TW" altLang="en-US" sz="1100" dirty="0" smtClean="0">
                <a:latin typeface="Arial" panose="020B0604020202020204" pitchFamily="34" charset="0"/>
              </a:rPr>
              <a:t>現有產品</a:t>
            </a:r>
            <a:r>
              <a:rPr lang="zh-TW" altLang="zh-CN" sz="1100" dirty="0" smtClean="0">
                <a:latin typeface="Arial" panose="020B0604020202020204" pitchFamily="34" charset="0"/>
              </a:rPr>
              <a:t>在市場</a:t>
            </a:r>
            <a:r>
              <a:rPr lang="zh-TW" altLang="en-US" sz="1100" dirty="0" smtClean="0">
                <a:latin typeface="Arial" panose="020B0604020202020204" pitchFamily="34" charset="0"/>
              </a:rPr>
              <a:t>上開始</a:t>
            </a:r>
            <a:r>
              <a:rPr lang="zh-CN" altLang="en-US" sz="1100" dirty="0" smtClean="0">
                <a:latin typeface="Arial" panose="020B0604020202020204" pitchFamily="34" charset="0"/>
              </a:rPr>
              <a:t>過時。根據年</a:t>
            </a:r>
            <a:r>
              <a:rPr lang="zh-CN" altLang="zh-TW" sz="1100" dirty="0" smtClean="0">
                <a:latin typeface="Arial" panose="020B0604020202020204" pitchFamily="34" charset="0"/>
              </a:rPr>
              <a:t>輕</a:t>
            </a:r>
            <a:r>
              <a:rPr lang="zh-CN" altLang="en-US" sz="1100" dirty="0" smtClean="0">
                <a:latin typeface="Arial" panose="020B0604020202020204" pitchFamily="34" charset="0"/>
              </a:rPr>
              <a:t>消費者對新包裝或新</a:t>
            </a:r>
            <a:r>
              <a:rPr lang="zh-TW" altLang="en-US" sz="1100" dirty="0" smtClean="0">
                <a:latin typeface="Arial" panose="020B0604020202020204" pitchFamily="34" charset="0"/>
              </a:rPr>
              <a:t>品牌名稱</a:t>
            </a:r>
            <a:r>
              <a:rPr lang="zh-CN" altLang="en-US" sz="1100" dirty="0" smtClean="0">
                <a:latin typeface="Arial" panose="020B0604020202020204" pitchFamily="34" charset="0"/>
              </a:rPr>
              <a:t>的評價，評估他們的反應。</a:t>
            </a:r>
          </a:p>
          <a:p>
            <a:pPr marL="266700" lvl="1" indent="-266700" eaLnBrk="1" hangingPunct="1">
              <a:buFontTx/>
              <a:buAutoNum type="arabicPeriod"/>
            </a:pPr>
            <a:r>
              <a:rPr lang="zh-TW" altLang="en-US" sz="1100" dirty="0" smtClean="0">
                <a:latin typeface="Arial" panose="020B0604020202020204" pitchFamily="34" charset="0"/>
              </a:rPr>
              <a:t>決定資料來源 </a:t>
            </a:r>
            <a:r>
              <a:rPr lang="en-US" altLang="zh-TW" sz="1100" dirty="0" smtClean="0">
                <a:latin typeface="Arial" panose="020B0604020202020204" pitchFamily="34" charset="0"/>
              </a:rPr>
              <a:t>– </a:t>
            </a:r>
            <a:r>
              <a:rPr lang="zh-TW" altLang="en-US" sz="1100" dirty="0" smtClean="0">
                <a:latin typeface="Arial" panose="020B0604020202020204" pitchFamily="34" charset="0"/>
              </a:rPr>
              <a:t>在界定問題後，我們可能需要決定公司需要甚麼特定數據／資料，從那裏及怎樣取得這些數據／資料，即資料來源，包括：</a:t>
            </a:r>
            <a:r>
              <a:rPr lang="zh-TW" altLang="zh-CN" sz="1100" dirty="0" smtClean="0">
                <a:latin typeface="Arial" panose="020B0604020202020204" pitchFamily="34" charset="0"/>
              </a:rPr>
              <a:t>搜集</a:t>
            </a:r>
            <a:r>
              <a:rPr lang="zh-TW" altLang="en-US" sz="1100" dirty="0" smtClean="0">
                <a:latin typeface="Arial" panose="020B0604020202020204" pitchFamily="34" charset="0"/>
              </a:rPr>
              <a:t>一手</a:t>
            </a:r>
            <a:r>
              <a:rPr lang="zh-TW" altLang="zh-CN" sz="1100" dirty="0" smtClean="0">
                <a:latin typeface="Arial" panose="020B0604020202020204" pitchFamily="34" charset="0"/>
              </a:rPr>
              <a:t>數據</a:t>
            </a:r>
            <a:r>
              <a:rPr lang="en-US" altLang="zh-TW" sz="1100" dirty="0" smtClean="0">
                <a:latin typeface="Arial" panose="020B0604020202020204" pitchFamily="34" charset="0"/>
              </a:rPr>
              <a:t> (</a:t>
            </a:r>
            <a:r>
              <a:rPr lang="zh-TW" altLang="en-US" sz="1100" dirty="0" smtClean="0">
                <a:latin typeface="Arial" panose="020B0604020202020204" pitchFamily="34" charset="0"/>
              </a:rPr>
              <a:t>為特定目的而收集的數據</a:t>
            </a:r>
            <a:r>
              <a:rPr lang="en-US" altLang="zh-TW" sz="1100" dirty="0" smtClean="0">
                <a:latin typeface="Arial" panose="020B0604020202020204" pitchFamily="34" charset="0"/>
              </a:rPr>
              <a:t>) </a:t>
            </a:r>
            <a:r>
              <a:rPr lang="zh-TW" altLang="en-US" sz="1100" dirty="0" smtClean="0">
                <a:latin typeface="Arial" panose="020B0604020202020204" pitchFamily="34" charset="0"/>
              </a:rPr>
              <a:t>及／或二手數據 </a:t>
            </a:r>
            <a:r>
              <a:rPr lang="en-US" altLang="zh-TW" sz="1100" dirty="0" smtClean="0">
                <a:latin typeface="Arial" panose="020B0604020202020204" pitchFamily="34" charset="0"/>
              </a:rPr>
              <a:t>(</a:t>
            </a:r>
            <a:r>
              <a:rPr lang="zh-TW" altLang="en-US" sz="1100" dirty="0" smtClean="0">
                <a:latin typeface="Arial" panose="020B0604020202020204" pitchFamily="34" charset="0"/>
              </a:rPr>
              <a:t>已存在的數據，</a:t>
            </a:r>
            <a:r>
              <a:rPr lang="zh-CN" altLang="en-US" sz="1100" dirty="0" smtClean="0">
                <a:latin typeface="Arial" panose="020B0604020202020204" pitchFamily="34" charset="0"/>
              </a:rPr>
              <a:t>例如：到圖書館及網上找出類似</a:t>
            </a:r>
            <a:r>
              <a:rPr lang="zh-TW" altLang="en-US" sz="1100" dirty="0" smtClean="0">
                <a:latin typeface="Arial" panose="020B0604020202020204" pitchFamily="34" charset="0"/>
              </a:rPr>
              <a:t>的</a:t>
            </a:r>
            <a:r>
              <a:rPr lang="zh-CN" altLang="en-US" sz="1100" dirty="0" smtClean="0">
                <a:latin typeface="Arial" panose="020B0604020202020204" pitchFamily="34" charset="0"/>
              </a:rPr>
              <a:t>問卷調查作參考</a:t>
            </a:r>
            <a:r>
              <a:rPr lang="en-US" altLang="zh-TW" sz="1100" dirty="0" smtClean="0">
                <a:latin typeface="Arial" panose="020B0604020202020204" pitchFamily="34" charset="0"/>
              </a:rPr>
              <a:t>)</a:t>
            </a:r>
            <a:r>
              <a:rPr lang="zh-CN" altLang="en-US" sz="1100" dirty="0" smtClean="0">
                <a:latin typeface="Arial" panose="020B0604020202020204" pitchFamily="34" charset="0"/>
              </a:rPr>
              <a:t>。</a:t>
            </a:r>
            <a:endParaRPr lang="zh-TW" altLang="en-US" sz="1100" dirty="0" smtClean="0">
              <a:latin typeface="Arial" panose="020B0604020202020204" pitchFamily="34" charset="0"/>
            </a:endParaRPr>
          </a:p>
          <a:p>
            <a:pPr marL="266700" lvl="1" indent="-266700" eaLnBrk="1" hangingPunct="1">
              <a:buFontTx/>
              <a:buAutoNum type="arabicPeriod"/>
            </a:pPr>
            <a:r>
              <a:rPr lang="zh-CN" altLang="en-US" sz="1100" dirty="0" smtClean="0">
                <a:latin typeface="Arial" panose="020B0604020202020204" pitchFamily="34" charset="0"/>
              </a:rPr>
              <a:t>選</a:t>
            </a:r>
            <a:r>
              <a:rPr lang="zh-CN" altLang="zh-TW" sz="1100" dirty="0" smtClean="0">
                <a:latin typeface="Arial" panose="020B0604020202020204" pitchFamily="34" charset="0"/>
              </a:rPr>
              <a:t>擇</a:t>
            </a:r>
            <a:r>
              <a:rPr lang="zh-TW" altLang="en-US" sz="1100" dirty="0" smtClean="0">
                <a:latin typeface="Arial" panose="020B0604020202020204" pitchFamily="34" charset="0"/>
              </a:rPr>
              <a:t>資料搜集</a:t>
            </a:r>
            <a:r>
              <a:rPr lang="zh-CN" altLang="en-US" sz="1100" dirty="0" smtClean="0">
                <a:latin typeface="Arial" panose="020B0604020202020204" pitchFamily="34" charset="0"/>
              </a:rPr>
              <a:t>方</a:t>
            </a:r>
            <a:r>
              <a:rPr lang="zh-TW" altLang="en-US" sz="1100" dirty="0" smtClean="0">
                <a:latin typeface="Arial" panose="020B0604020202020204" pitchFamily="34" charset="0"/>
              </a:rPr>
              <a:t>法</a:t>
            </a:r>
            <a:r>
              <a:rPr lang="zh-CN" altLang="zh-TW" sz="1100" dirty="0" smtClean="0">
                <a:latin typeface="Arial" panose="020B0604020202020204" pitchFamily="34" charset="0"/>
              </a:rPr>
              <a:t> </a:t>
            </a:r>
            <a:r>
              <a:rPr lang="en-US" altLang="zh-TW" sz="1100" dirty="0" smtClean="0">
                <a:latin typeface="Arial" panose="020B0604020202020204" pitchFamily="34" charset="0"/>
              </a:rPr>
              <a:t>– </a:t>
            </a:r>
            <a:r>
              <a:rPr lang="zh-TW" altLang="zh-CN" sz="1100" dirty="0" smtClean="0">
                <a:latin typeface="Arial" panose="020B0604020202020204" pitchFamily="34" charset="0"/>
              </a:rPr>
              <a:t>例如</a:t>
            </a:r>
            <a:r>
              <a:rPr lang="zh-CN" altLang="en-US" sz="1100" dirty="0" smtClean="0">
                <a:latin typeface="Arial" panose="020B0604020202020204" pitchFamily="34" charset="0"/>
              </a:rPr>
              <a:t>：</a:t>
            </a:r>
            <a:r>
              <a:rPr lang="zh-TW" altLang="en-US" sz="1100" dirty="0" smtClean="0">
                <a:latin typeface="Arial" panose="020B0604020202020204" pitchFamily="34" charset="0"/>
              </a:rPr>
              <a:t>進行一項調查研究 </a:t>
            </a:r>
            <a:r>
              <a:rPr lang="en-US" altLang="zh-TW" sz="1100" dirty="0" smtClean="0">
                <a:latin typeface="Arial" panose="020B0604020202020204" pitchFamily="34" charset="0"/>
              </a:rPr>
              <a:t>(</a:t>
            </a:r>
            <a:r>
              <a:rPr kumimoji="1" lang="zh-TW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itchFamily="18" charset="-120"/>
                <a:cs typeface="+mn-cs"/>
              </a:rPr>
              <a:t>資料搜集</a:t>
            </a:r>
            <a:r>
              <a:rPr kumimoji="1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itchFamily="18" charset="-120"/>
                <a:cs typeface="+mn-cs"/>
              </a:rPr>
              <a:t>方</a:t>
            </a:r>
            <a:r>
              <a:rPr kumimoji="1" lang="zh-TW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itchFamily="18" charset="-120"/>
                <a:cs typeface="+mn-cs"/>
              </a:rPr>
              <a:t>法</a:t>
            </a:r>
            <a:r>
              <a:rPr kumimoji="1" lang="en-US" altLang="zh-TW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itchFamily="18" charset="-120"/>
                <a:cs typeface="+mn-cs"/>
              </a:rPr>
              <a:t>)</a:t>
            </a:r>
            <a:r>
              <a:rPr kumimoji="1" lang="zh-TW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itchFamily="18" charset="-120"/>
                <a:cs typeface="+mn-cs"/>
              </a:rPr>
              <a:t>，以問卷 </a:t>
            </a:r>
            <a:r>
              <a:rPr lang="en-US" altLang="zh-TW" sz="1100" dirty="0" smtClean="0">
                <a:latin typeface="Arial" panose="020B0604020202020204" pitchFamily="34" charset="0"/>
              </a:rPr>
              <a:t>(</a:t>
            </a:r>
            <a:r>
              <a:rPr lang="zh-TW" altLang="en-US" sz="1100" dirty="0" smtClean="0">
                <a:latin typeface="Arial" panose="020B0604020202020204" pitchFamily="34" charset="0"/>
              </a:rPr>
              <a:t>調查研究所用的技巧／工具</a:t>
            </a:r>
            <a:r>
              <a:rPr lang="en-US" altLang="zh-TW" sz="1100" dirty="0" smtClean="0">
                <a:latin typeface="Arial" panose="020B0604020202020204" pitchFamily="34" charset="0"/>
              </a:rPr>
              <a:t>) </a:t>
            </a:r>
            <a:r>
              <a:rPr lang="zh-CN" altLang="en-US" sz="1100" dirty="0" smtClean="0">
                <a:latin typeface="Arial" panose="020B0604020202020204" pitchFamily="34" charset="0"/>
              </a:rPr>
              <a:t>搜集及分析</a:t>
            </a:r>
            <a:r>
              <a:rPr lang="zh-CN" altLang="zh-TW" sz="1100" dirty="0" smtClean="0">
                <a:latin typeface="Arial" panose="020B0604020202020204" pitchFamily="34" charset="0"/>
              </a:rPr>
              <a:t>一</a:t>
            </a:r>
            <a:r>
              <a:rPr lang="zh-CN" altLang="en-US" sz="1100" dirty="0" smtClean="0">
                <a:latin typeface="Arial" panose="020B0604020202020204" pitchFamily="34" charset="0"/>
              </a:rPr>
              <a:t>手數據 。</a:t>
            </a:r>
          </a:p>
          <a:p>
            <a:pPr marL="266700" lvl="1" indent="-266700" eaLnBrk="1" hangingPunct="1">
              <a:buFontTx/>
              <a:buAutoNum type="arabicPeriod"/>
            </a:pPr>
            <a:r>
              <a:rPr lang="zh-CN" altLang="zh-TW" sz="1100" dirty="0" smtClean="0">
                <a:latin typeface="Arial" panose="020B0604020202020204" pitchFamily="34" charset="0"/>
              </a:rPr>
              <a:t>決</a:t>
            </a:r>
            <a:r>
              <a:rPr lang="zh-CN" altLang="en-US" sz="1100" dirty="0" smtClean="0">
                <a:latin typeface="Arial" panose="020B0604020202020204" pitchFamily="34" charset="0"/>
              </a:rPr>
              <a:t>定</a:t>
            </a:r>
            <a:r>
              <a:rPr lang="zh-TW" altLang="en-US" sz="1100" dirty="0" smtClean="0">
                <a:latin typeface="Arial" panose="020B0604020202020204" pitchFamily="34" charset="0"/>
              </a:rPr>
              <a:t>樣本數目及</a:t>
            </a:r>
            <a:r>
              <a:rPr lang="zh-CN" altLang="en-US" sz="1100" dirty="0" smtClean="0">
                <a:latin typeface="Arial" panose="020B0604020202020204" pitchFamily="34" charset="0"/>
              </a:rPr>
              <a:t>抽樣</a:t>
            </a:r>
            <a:r>
              <a:rPr lang="zh-TW" altLang="en-US" sz="1100" dirty="0" smtClean="0">
                <a:latin typeface="Arial" panose="020B0604020202020204" pitchFamily="34" charset="0"/>
              </a:rPr>
              <a:t>技巧</a:t>
            </a:r>
            <a:r>
              <a:rPr lang="zh-CN" altLang="zh-TW" sz="1100" dirty="0" smtClean="0">
                <a:latin typeface="Arial" panose="020B0604020202020204" pitchFamily="34" charset="0"/>
              </a:rPr>
              <a:t> </a:t>
            </a:r>
            <a:r>
              <a:rPr lang="en-US" altLang="zh-TW" sz="1100" dirty="0" smtClean="0">
                <a:latin typeface="Arial" panose="020B0604020202020204" pitchFamily="34" charset="0"/>
              </a:rPr>
              <a:t>– </a:t>
            </a:r>
            <a:r>
              <a:rPr lang="zh-CN" altLang="zh-CN" sz="1100" dirty="0" smtClean="0">
                <a:latin typeface="Arial" panose="020B0604020202020204" pitchFamily="34" charset="0"/>
              </a:rPr>
              <a:t>例</a:t>
            </a:r>
            <a:r>
              <a:rPr lang="zh-TW" altLang="zh-CN" sz="1100" dirty="0" smtClean="0">
                <a:latin typeface="Arial" panose="020B0604020202020204" pitchFamily="34" charset="0"/>
              </a:rPr>
              <a:t>如</a:t>
            </a:r>
            <a:r>
              <a:rPr lang="zh-CN" altLang="en-US" sz="1100" dirty="0" smtClean="0">
                <a:latin typeface="Arial" panose="020B0604020202020204" pitchFamily="34" charset="0"/>
              </a:rPr>
              <a:t>：</a:t>
            </a:r>
            <a:r>
              <a:rPr lang="zh-CN" altLang="zh-TW" sz="1100" dirty="0" smtClean="0">
                <a:latin typeface="Arial" panose="020B0604020202020204" pitchFamily="34" charset="0"/>
              </a:rPr>
              <a:t>利</a:t>
            </a:r>
            <a:r>
              <a:rPr lang="zh-CN" altLang="en-US" sz="1100" dirty="0" smtClean="0">
                <a:latin typeface="Arial" panose="020B0604020202020204" pitchFamily="34" charset="0"/>
              </a:rPr>
              <a:t>用隨機抽樣方</a:t>
            </a:r>
            <a:r>
              <a:rPr lang="zh-CN" altLang="zh-TW" sz="1100" dirty="0" smtClean="0">
                <a:latin typeface="Arial" panose="020B0604020202020204" pitchFamily="34" charset="0"/>
              </a:rPr>
              <a:t>式</a:t>
            </a:r>
            <a:r>
              <a:rPr lang="zh-CN" altLang="en-US" sz="1100" dirty="0" smtClean="0">
                <a:latin typeface="Arial" panose="020B0604020202020204" pitchFamily="34" charset="0"/>
              </a:rPr>
              <a:t>，搜集</a:t>
            </a:r>
            <a:r>
              <a:rPr lang="en-US" altLang="zh-CN" sz="1100" dirty="0" smtClean="0">
                <a:latin typeface="Arial" panose="020B0604020202020204" pitchFamily="34" charset="0"/>
              </a:rPr>
              <a:t>500</a:t>
            </a:r>
            <a:r>
              <a:rPr lang="zh-CN" altLang="en-US" sz="1100" dirty="0" smtClean="0">
                <a:latin typeface="Arial" panose="020B0604020202020204" pitchFamily="34" charset="0"/>
              </a:rPr>
              <a:t>個樣本。</a:t>
            </a:r>
            <a:endParaRPr lang="zh-TW" altLang="en-US" sz="1100" dirty="0" smtClean="0">
              <a:latin typeface="Arial" panose="020B0604020202020204" pitchFamily="34" charset="0"/>
            </a:endParaRPr>
          </a:p>
          <a:p>
            <a:pPr marL="266700" lvl="1" indent="-266700" eaLnBrk="1" hangingPunct="1">
              <a:buFontTx/>
              <a:buAutoNum type="arabicPeriod"/>
            </a:pPr>
            <a:r>
              <a:rPr lang="zh-TW" altLang="en-US" sz="1100" dirty="0" smtClean="0">
                <a:latin typeface="Arial" panose="020B0604020202020204" pitchFamily="34" charset="0"/>
              </a:rPr>
              <a:t>收集及</a:t>
            </a:r>
            <a:r>
              <a:rPr lang="zh-CN" altLang="en-US" sz="1100" dirty="0" smtClean="0">
                <a:latin typeface="Arial" panose="020B0604020202020204" pitchFamily="34" charset="0"/>
              </a:rPr>
              <a:t>分析</a:t>
            </a:r>
            <a:r>
              <a:rPr lang="zh-TW" altLang="en-US" sz="1100" dirty="0" smtClean="0">
                <a:latin typeface="Arial" panose="020B0604020202020204" pitchFamily="34" charset="0"/>
              </a:rPr>
              <a:t>資料</a:t>
            </a:r>
            <a:r>
              <a:rPr lang="zh-CN" altLang="zh-TW" sz="1100" dirty="0" smtClean="0">
                <a:latin typeface="Arial" panose="020B0604020202020204" pitchFamily="34" charset="0"/>
              </a:rPr>
              <a:t> </a:t>
            </a:r>
            <a:r>
              <a:rPr lang="en-US" altLang="zh-TW" sz="1100" dirty="0" smtClean="0">
                <a:latin typeface="Arial" panose="020B0604020202020204" pitchFamily="34" charset="0"/>
              </a:rPr>
              <a:t>– </a:t>
            </a:r>
            <a:r>
              <a:rPr lang="zh-TW" altLang="zh-CN" sz="1100" dirty="0" smtClean="0">
                <a:latin typeface="Arial" panose="020B0604020202020204" pitchFamily="34" charset="0"/>
              </a:rPr>
              <a:t>例如</a:t>
            </a:r>
            <a:r>
              <a:rPr lang="zh-CN" altLang="en-US" sz="1100" dirty="0" smtClean="0">
                <a:latin typeface="Arial" panose="020B0604020202020204" pitchFamily="34" charset="0"/>
              </a:rPr>
              <a:t>：在</a:t>
            </a:r>
            <a:r>
              <a:rPr lang="en-US" altLang="zh-CN" sz="1100" dirty="0" smtClean="0">
                <a:latin typeface="Arial" panose="020B0604020202020204" pitchFamily="34" charset="0"/>
              </a:rPr>
              <a:t>Excel</a:t>
            </a:r>
            <a:r>
              <a:rPr lang="zh-CN" altLang="en-US" sz="1100" dirty="0" smtClean="0">
                <a:latin typeface="Arial" panose="020B0604020202020204" pitchFamily="34" charset="0"/>
              </a:rPr>
              <a:t>工作</a:t>
            </a:r>
            <a:r>
              <a:rPr lang="zh-TW" altLang="en-US" sz="1100" dirty="0" smtClean="0">
                <a:latin typeface="Arial" panose="020B0604020202020204" pitchFamily="34" charset="0"/>
              </a:rPr>
              <a:t>表</a:t>
            </a:r>
            <a:r>
              <a:rPr lang="zh-CN" altLang="en-US" sz="1100" dirty="0" smtClean="0">
                <a:latin typeface="Arial" panose="020B0604020202020204" pitchFamily="34" charset="0"/>
              </a:rPr>
              <a:t>輸入數據，</a:t>
            </a:r>
            <a:r>
              <a:rPr lang="zh-CN" altLang="zh-TW" sz="1100" dirty="0" smtClean="0">
                <a:latin typeface="Arial" panose="020B0604020202020204" pitchFamily="34" charset="0"/>
              </a:rPr>
              <a:t>繪</a:t>
            </a:r>
            <a:r>
              <a:rPr lang="zh-CN" altLang="en-US" sz="1100" dirty="0" smtClean="0">
                <a:latin typeface="Arial" panose="020B0604020202020204" pitchFamily="34" charset="0"/>
              </a:rPr>
              <a:t>製</a:t>
            </a:r>
            <a:r>
              <a:rPr lang="zh-TW" altLang="en-US" sz="1100" dirty="0" smtClean="0">
                <a:latin typeface="Arial" panose="020B0604020202020204" pitchFamily="34" charset="0"/>
              </a:rPr>
              <a:t>表格及</a:t>
            </a:r>
            <a:r>
              <a:rPr lang="zh-CN" altLang="zh-TW" sz="1100" dirty="0" smtClean="0">
                <a:latin typeface="Arial" panose="020B0604020202020204" pitchFamily="34" charset="0"/>
              </a:rPr>
              <a:t>圖</a:t>
            </a:r>
            <a:r>
              <a:rPr lang="zh-CN" altLang="en-US" sz="1100" dirty="0" smtClean="0">
                <a:latin typeface="Arial" panose="020B0604020202020204" pitchFamily="34" charset="0"/>
              </a:rPr>
              <a:t>表進行分析。</a:t>
            </a:r>
            <a:endParaRPr lang="zh-TW" altLang="en-US" sz="1100" dirty="0" smtClean="0">
              <a:latin typeface="Arial" panose="020B0604020202020204" pitchFamily="34" charset="0"/>
            </a:endParaRPr>
          </a:p>
          <a:p>
            <a:pPr marL="266700" lvl="1" indent="-266700" eaLnBrk="1" hangingPunct="1">
              <a:buFontTx/>
              <a:buAutoNum type="arabicPeriod"/>
            </a:pPr>
            <a:r>
              <a:rPr lang="zh-TW" altLang="en-US" sz="1100" dirty="0" smtClean="0">
                <a:latin typeface="Arial" panose="020B0604020202020204" pitchFamily="34" charset="0"/>
              </a:rPr>
              <a:t>制定研究</a:t>
            </a:r>
            <a:r>
              <a:rPr lang="zh-CN" altLang="en-US" sz="1100" dirty="0" smtClean="0">
                <a:latin typeface="Arial" panose="020B0604020202020204" pitchFamily="34" charset="0"/>
              </a:rPr>
              <a:t>報告</a:t>
            </a:r>
            <a:r>
              <a:rPr lang="zh-CN" altLang="zh-TW" sz="1100" dirty="0" smtClean="0">
                <a:latin typeface="Arial" panose="020B0604020202020204" pitchFamily="34" charset="0"/>
              </a:rPr>
              <a:t> </a:t>
            </a:r>
            <a:r>
              <a:rPr lang="en-US" altLang="zh-TW" sz="1100" dirty="0" smtClean="0">
                <a:latin typeface="Arial" panose="020B0604020202020204" pitchFamily="34" charset="0"/>
              </a:rPr>
              <a:t>– </a:t>
            </a:r>
            <a:r>
              <a:rPr lang="zh-TW" altLang="zh-CN" sz="1100" dirty="0" smtClean="0">
                <a:latin typeface="Arial" panose="020B0604020202020204" pitchFamily="34" charset="0"/>
              </a:rPr>
              <a:t>例如</a:t>
            </a:r>
            <a:r>
              <a:rPr lang="zh-CN" altLang="en-US" sz="1100" dirty="0" smtClean="0">
                <a:latin typeface="Arial" panose="020B0604020202020204" pitchFamily="34" charset="0"/>
              </a:rPr>
              <a:t>：</a:t>
            </a:r>
            <a:r>
              <a:rPr lang="zh-CN" altLang="zh-TW" sz="1100" dirty="0" smtClean="0">
                <a:latin typeface="Arial" panose="020B0604020202020204" pitchFamily="34" charset="0"/>
              </a:rPr>
              <a:t>從</a:t>
            </a:r>
            <a:r>
              <a:rPr lang="zh-CN" altLang="en-US" sz="1100" dirty="0" smtClean="0">
                <a:latin typeface="Arial" panose="020B0604020202020204" pitchFamily="34" charset="0"/>
              </a:rPr>
              <a:t>研究結果</a:t>
            </a:r>
            <a:r>
              <a:rPr lang="zh-CN" altLang="zh-TW" sz="1100" dirty="0" smtClean="0">
                <a:latin typeface="Arial" panose="020B0604020202020204" pitchFamily="34" charset="0"/>
              </a:rPr>
              <a:t>歸</a:t>
            </a:r>
            <a:r>
              <a:rPr lang="zh-CN" altLang="en-US" sz="1100" dirty="0" smtClean="0">
                <a:latin typeface="Arial" panose="020B0604020202020204" pitchFamily="34" charset="0"/>
              </a:rPr>
              <a:t>納結論，並以適當形式</a:t>
            </a:r>
            <a:r>
              <a:rPr lang="zh-CN" altLang="zh-TW" sz="1100" dirty="0" smtClean="0">
                <a:latin typeface="Arial" panose="020B0604020202020204" pitchFamily="34" charset="0"/>
              </a:rPr>
              <a:t>匯</a:t>
            </a:r>
            <a:r>
              <a:rPr lang="zh-CN" altLang="en-US" sz="1100" dirty="0" smtClean="0">
                <a:latin typeface="Arial" panose="020B0604020202020204" pitchFamily="34" charset="0"/>
              </a:rPr>
              <a:t>報結果。</a:t>
            </a:r>
            <a:endParaRPr lang="en-US" altLang="zh-TW" sz="11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ts val="300"/>
              </a:lnSpc>
            </a:pPr>
            <a:endParaRPr lang="en-US" altLang="zh-TW" sz="1000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1000" b="1" dirty="0" smtClean="0">
                <a:latin typeface="Arial" panose="020B0604020202020204" pitchFamily="34" charset="0"/>
                <a:ea typeface="SimSun" panose="02010600030101010101" pitchFamily="2" charset="-122"/>
              </a:rPr>
              <a:t>備註</a:t>
            </a:r>
            <a:r>
              <a:rPr lang="zh-TW" altLang="en-US" sz="1000" b="1" dirty="0" smtClean="0">
                <a:latin typeface="Arial" panose="020B0604020202020204" pitchFamily="34" charset="0"/>
              </a:rPr>
              <a:t>：</a:t>
            </a: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zh-CN" sz="1000" dirty="0" smtClean="0">
                <a:latin typeface="Arial" panose="020B0604020202020204" pitchFamily="34" charset="0"/>
              </a:rPr>
              <a:t>教師</a:t>
            </a:r>
            <a:r>
              <a:rPr lang="zh-TW" altLang="en-US" sz="1000" dirty="0" smtClean="0">
                <a:latin typeface="Arial" panose="020B0604020202020204" pitchFamily="34" charset="0"/>
              </a:rPr>
              <a:t>提醒</a:t>
            </a:r>
            <a:r>
              <a:rPr lang="zh-TW" altLang="zh-CN" sz="1000" dirty="0" smtClean="0">
                <a:latin typeface="Arial" panose="020B0604020202020204" pitchFamily="34" charset="0"/>
              </a:rPr>
              <a:t>學生</a:t>
            </a:r>
            <a:r>
              <a:rPr lang="zh-CN" altLang="en-US" sz="1000" dirty="0" smtClean="0">
                <a:latin typeface="Arial" panose="020B0604020202020204" pitchFamily="34" charset="0"/>
              </a:rPr>
              <a:t>，</a:t>
            </a:r>
            <a:r>
              <a:rPr lang="zh-CN" altLang="zh-TW" sz="1000" dirty="0" smtClean="0">
                <a:latin typeface="Arial" panose="020B0604020202020204" pitchFamily="34" charset="0"/>
              </a:rPr>
              <a:t>雖</a:t>
            </a:r>
            <a:r>
              <a:rPr lang="zh-CN" altLang="en-US" sz="1000" dirty="0" smtClean="0">
                <a:latin typeface="Arial" panose="020B0604020202020204" pitchFamily="34" charset="0"/>
              </a:rPr>
              <a:t>然</a:t>
            </a:r>
            <a:r>
              <a:rPr lang="zh-CN" altLang="zh-TW" sz="1000" dirty="0" smtClean="0">
                <a:latin typeface="Arial" panose="020B0604020202020204" pitchFamily="34" charset="0"/>
              </a:rPr>
              <a:t>不</a:t>
            </a:r>
            <a:r>
              <a:rPr lang="zh-CN" altLang="en-US" sz="1000" dirty="0" smtClean="0">
                <a:latin typeface="Arial" panose="020B0604020202020204" pitchFamily="34" charset="0"/>
              </a:rPr>
              <a:t>同</a:t>
            </a:r>
            <a:r>
              <a:rPr lang="zh-CN" altLang="zh-TW" sz="1000" dirty="0" smtClean="0">
                <a:latin typeface="Arial" panose="020B0604020202020204" pitchFamily="34" charset="0"/>
              </a:rPr>
              <a:t>調</a:t>
            </a:r>
            <a:r>
              <a:rPr lang="zh-CN" altLang="en-US" sz="1000" dirty="0" smtClean="0">
                <a:latin typeface="Arial" panose="020B0604020202020204" pitchFamily="34" charset="0"/>
              </a:rPr>
              <a:t>查</a:t>
            </a:r>
            <a:r>
              <a:rPr lang="zh-CN" altLang="zh-TW" sz="1000" dirty="0" smtClean="0">
                <a:latin typeface="Arial" panose="020B0604020202020204" pitchFamily="34" charset="0"/>
              </a:rPr>
              <a:t>可</a:t>
            </a:r>
            <a:r>
              <a:rPr lang="zh-CN" altLang="en-US" sz="1000" dirty="0" smtClean="0">
                <a:latin typeface="Arial" panose="020B0604020202020204" pitchFamily="34" charset="0"/>
              </a:rPr>
              <a:t>能</a:t>
            </a:r>
            <a:r>
              <a:rPr lang="zh-CN" altLang="zh-TW" sz="1000" dirty="0" smtClean="0">
                <a:latin typeface="Arial" panose="020B0604020202020204" pitchFamily="34" charset="0"/>
              </a:rPr>
              <a:t>會</a:t>
            </a:r>
            <a:r>
              <a:rPr lang="zh-CN" altLang="en-US" sz="1000" dirty="0" smtClean="0">
                <a:latin typeface="Arial" panose="020B0604020202020204" pitchFamily="34" charset="0"/>
              </a:rPr>
              <a:t>採</a:t>
            </a:r>
            <a:r>
              <a:rPr lang="zh-CN" altLang="zh-TW" sz="1000" dirty="0" smtClean="0">
                <a:latin typeface="Arial" panose="020B0604020202020204" pitchFamily="34" charset="0"/>
              </a:rPr>
              <a:t>用</a:t>
            </a:r>
            <a:r>
              <a:rPr lang="zh-CN" altLang="en-US" sz="1000" dirty="0" smtClean="0">
                <a:latin typeface="Arial" panose="020B0604020202020204" pitchFamily="34" charset="0"/>
              </a:rPr>
              <a:t>不</a:t>
            </a:r>
            <a:r>
              <a:rPr lang="zh-CN" altLang="zh-TW" sz="1000" dirty="0" smtClean="0">
                <a:latin typeface="Arial" panose="020B0604020202020204" pitchFamily="34" charset="0"/>
              </a:rPr>
              <a:t>同</a:t>
            </a:r>
            <a:r>
              <a:rPr lang="zh-CN" altLang="en-US" sz="1000" dirty="0" smtClean="0">
                <a:latin typeface="Arial" panose="020B0604020202020204" pitchFamily="34" charset="0"/>
              </a:rPr>
              <a:t>的</a:t>
            </a:r>
            <a:r>
              <a:rPr lang="zh-CN" altLang="zh-TW" sz="1000" dirty="0" smtClean="0">
                <a:latin typeface="Arial" panose="020B0604020202020204" pitchFamily="34" charset="0"/>
              </a:rPr>
              <a:t>步</a:t>
            </a:r>
            <a:r>
              <a:rPr lang="zh-CN" altLang="en-US" sz="1000" dirty="0" smtClean="0">
                <a:latin typeface="Arial" panose="020B0604020202020204" pitchFamily="34" charset="0"/>
              </a:rPr>
              <a:t>驟</a:t>
            </a:r>
            <a:r>
              <a:rPr lang="zh-TW" altLang="zh-CN" sz="1000" dirty="0" smtClean="0">
                <a:latin typeface="Arial" panose="020B0604020202020204" pitchFamily="34" charset="0"/>
              </a:rPr>
              <a:t>進行</a:t>
            </a:r>
            <a:r>
              <a:rPr lang="zh-TW" altLang="en-US" sz="1000" dirty="0" smtClean="0">
                <a:latin typeface="Arial" panose="020B0604020202020204" pitchFamily="34" charset="0"/>
              </a:rPr>
              <a:t>市場研究</a:t>
            </a:r>
            <a:r>
              <a:rPr lang="zh-CN" altLang="en-US" sz="1000" dirty="0" smtClean="0">
                <a:latin typeface="Arial" panose="020B0604020202020204" pitchFamily="34" charset="0"/>
              </a:rPr>
              <a:t>，但</a:t>
            </a:r>
            <a:r>
              <a:rPr lang="zh-CN" altLang="zh-TW" sz="1000" dirty="0" smtClean="0">
                <a:latin typeface="Arial" panose="020B0604020202020204" pitchFamily="34" charset="0"/>
              </a:rPr>
              <a:t>所</a:t>
            </a:r>
            <a:r>
              <a:rPr lang="zh-CN" altLang="en-US" sz="1000" dirty="0" smtClean="0">
                <a:latin typeface="Arial" panose="020B0604020202020204" pitchFamily="34" charset="0"/>
              </a:rPr>
              <a:t>有調</a:t>
            </a:r>
            <a:r>
              <a:rPr lang="zh-CN" altLang="zh-TW" sz="1000" dirty="0" smtClean="0">
                <a:latin typeface="Arial" panose="020B0604020202020204" pitchFamily="34" charset="0"/>
              </a:rPr>
              <a:t>查</a:t>
            </a:r>
            <a:r>
              <a:rPr lang="zh-CN" altLang="en-US" sz="1000" dirty="0" smtClean="0">
                <a:latin typeface="Arial" panose="020B0604020202020204" pitchFamily="34" charset="0"/>
              </a:rPr>
              <a:t>均</a:t>
            </a:r>
            <a:r>
              <a:rPr lang="zh-CN" altLang="zh-TW" sz="1000" dirty="0" smtClean="0">
                <a:latin typeface="Arial" panose="020B0604020202020204" pitchFamily="34" charset="0"/>
              </a:rPr>
              <a:t>會</a:t>
            </a:r>
            <a:r>
              <a:rPr lang="zh-CN" altLang="en-US" sz="1000" dirty="0" smtClean="0">
                <a:latin typeface="Arial" panose="020B0604020202020204" pitchFamily="34" charset="0"/>
              </a:rPr>
              <a:t>由「界定問題」</a:t>
            </a:r>
            <a:r>
              <a:rPr lang="zh-CN" altLang="zh-TW" sz="1000" dirty="0" smtClean="0">
                <a:latin typeface="Arial" panose="020B0604020202020204" pitchFamily="34" charset="0"/>
              </a:rPr>
              <a:t>開</a:t>
            </a:r>
            <a:r>
              <a:rPr lang="zh-CN" altLang="en-US" sz="1000" dirty="0" smtClean="0">
                <a:latin typeface="Arial" panose="020B0604020202020204" pitchFamily="34" charset="0"/>
              </a:rPr>
              <a:t>始</a:t>
            </a:r>
            <a:r>
              <a:rPr lang="zh-CN" altLang="zh-TW" sz="1000" dirty="0" smtClean="0">
                <a:latin typeface="Arial" panose="020B0604020202020204" pitchFamily="34" charset="0"/>
              </a:rPr>
              <a:t>，</a:t>
            </a:r>
            <a:r>
              <a:rPr lang="zh-CN" altLang="en-US" sz="1000" dirty="0" smtClean="0">
                <a:latin typeface="Arial" panose="020B0604020202020204" pitchFamily="34" charset="0"/>
              </a:rPr>
              <a:t>並</a:t>
            </a:r>
            <a:r>
              <a:rPr lang="zh-CN" altLang="zh-TW" sz="1000" dirty="0" smtClean="0">
                <a:latin typeface="Arial" panose="020B0604020202020204" pitchFamily="34" charset="0"/>
              </a:rPr>
              <a:t>以</a:t>
            </a:r>
            <a:r>
              <a:rPr lang="zh-CN" altLang="en-US" sz="1000" dirty="0" smtClean="0">
                <a:latin typeface="Arial" panose="020B0604020202020204" pitchFamily="34" charset="0"/>
              </a:rPr>
              <a:t>「</a:t>
            </a:r>
            <a:r>
              <a:rPr lang="zh-TW" altLang="en-US" sz="1000" dirty="0" smtClean="0">
                <a:latin typeface="Arial" panose="020B0604020202020204" pitchFamily="34" charset="0"/>
              </a:rPr>
              <a:t>制定研究</a:t>
            </a:r>
            <a:r>
              <a:rPr lang="zh-CN" altLang="en-US" sz="1000" dirty="0" smtClean="0">
                <a:latin typeface="Arial" panose="020B0604020202020204" pitchFamily="34" charset="0"/>
              </a:rPr>
              <a:t>寫報告」</a:t>
            </a:r>
            <a:r>
              <a:rPr lang="zh-CN" altLang="zh-TW" sz="1000" dirty="0" smtClean="0">
                <a:latin typeface="Arial" panose="020B0604020202020204" pitchFamily="34" charset="0"/>
              </a:rPr>
              <a:t>作</a:t>
            </a:r>
            <a:r>
              <a:rPr lang="zh-CN" altLang="en-US" sz="1000" dirty="0" smtClean="0">
                <a:latin typeface="Arial" panose="020B0604020202020204" pitchFamily="34" charset="0"/>
              </a:rPr>
              <a:t>結。</a:t>
            </a:r>
          </a:p>
          <a:p>
            <a:pPr eaLnBrk="1" hangingPunct="1">
              <a:lnSpc>
                <a:spcPts val="300"/>
              </a:lnSpc>
              <a:buFont typeface="Calibri" panose="020F0502020204030204" pitchFamily="34" charset="0"/>
              <a:buAutoNum type="arabicPeriod"/>
            </a:pPr>
            <a:endParaRPr lang="zh-TW" altLang="en-US" sz="1000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參考資料</a:t>
            </a:r>
            <a:r>
              <a:rPr lang="zh-CN" alt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TW" sz="1000" b="1" dirty="0" smtClean="0">
                <a:latin typeface="Arial" panose="020B0604020202020204" pitchFamily="34" charset="0"/>
              </a:rPr>
              <a:t>Marketing research process</a:t>
            </a:r>
            <a:r>
              <a:rPr lang="en-US" altLang="zh-TW" sz="1000" dirty="0" smtClean="0">
                <a:latin typeface="Arial" panose="020B0604020202020204" pitchFamily="34" charset="0"/>
              </a:rPr>
              <a:t>-</a:t>
            </a:r>
            <a:r>
              <a:rPr lang="en-US" altLang="zh-TW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Introduction to Business Studies, p. 497, C.N. Cheng, Revised Edition, 2000 Hong Kong Educational </a:t>
            </a:r>
            <a:r>
              <a:rPr lang="en-US" altLang="zh-TW" sz="1000" dirty="0">
                <a:latin typeface="Arial" panose="020B0604020202020204" pitchFamily="34" charset="0"/>
                <a:cs typeface="Arial" panose="020B0604020202020204" pitchFamily="34" charset="0"/>
              </a:rPr>
              <a:t>Publishing Co.</a:t>
            </a:r>
          </a:p>
          <a:p>
            <a:pPr eaLnBrk="1" hangingPunct="1"/>
            <a:endParaRPr lang="en-US" altLang="zh-TW" sz="10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25E4D291-40C0-4342-B358-71ACC1863A3C}" type="slidenum">
              <a:rPr lang="en-US" altLang="zh-TW" sz="1200"/>
              <a:pPr algn="r" eaLnBrk="1" hangingPunct="1"/>
              <a:t>7</a:t>
            </a:fld>
            <a:endParaRPr lang="en-US" altLang="zh-TW" sz="120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altLang="zh-CN" b="1" dirty="0" smtClean="0">
                <a:latin typeface="Arial" panose="020B0604020202020204" pitchFamily="34" charset="0"/>
              </a:rPr>
              <a:t>步驟</a:t>
            </a:r>
            <a:r>
              <a:rPr lang="zh-TW" altLang="en-US" b="1" dirty="0" smtClean="0">
                <a:latin typeface="Arial" panose="020B0604020202020204" pitchFamily="34" charset="0"/>
              </a:rPr>
              <a:t>一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endParaRPr lang="zh-TW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zh-TW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Arial" panose="020B0604020202020204" pitchFamily="34" charset="0"/>
              </a:rPr>
              <a:t>教師解釋市場研究過程中第一個步驟是清楚地界定問題，這亦意味着必須釐清市場研究目標。</a:t>
            </a:r>
          </a:p>
          <a:p>
            <a:pPr eaLnBrk="1" hangingPunct="1">
              <a:buFont typeface="Calibri" panose="020F0502020204030204" pitchFamily="34" charset="0"/>
              <a:buNone/>
            </a:pP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下一張投影片，開始</a:t>
            </a:r>
            <a:r>
              <a:rPr lang="zh-CN" altLang="zh-TW" dirty="0" smtClean="0">
                <a:latin typeface="Arial" panose="020B0604020202020204" pitchFamily="34" charset="0"/>
              </a:rPr>
              <a:t>進</a:t>
            </a:r>
            <a:r>
              <a:rPr lang="zh-CN" altLang="en-US" dirty="0" smtClean="0">
                <a:latin typeface="Arial" panose="020B0604020202020204" pitchFamily="34" charset="0"/>
              </a:rPr>
              <a:t>行活動三的</a:t>
            </a:r>
            <a:r>
              <a:rPr lang="zh-CN" alt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有關</a:t>
            </a:r>
            <a:r>
              <a:rPr lang="zh-CN" altLang="en-US" dirty="0" smtClean="0">
                <a:latin typeface="Arial" panose="020B0604020202020204" pitchFamily="34" charset="0"/>
              </a:rPr>
              <a:t>市場研究目標</a:t>
            </a:r>
            <a:r>
              <a:rPr lang="zh-CN" alt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的練習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AutoNum type="arabicPeriod"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04E37678-F70F-4BD4-A1DD-EEBD6ECB8336}" type="slidenum">
              <a:rPr lang="en-US" altLang="zh-TW" sz="1200"/>
              <a:pPr algn="r" eaLnBrk="1" hangingPunct="1"/>
              <a:t>8</a:t>
            </a:fld>
            <a:endParaRPr lang="en-US" altLang="zh-TW" sz="120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80975" indent="-180975"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活動三：</a:t>
            </a:r>
            <a:endParaRPr lang="zh-TW" altLang="en-US" b="1" dirty="0" smtClean="0">
              <a:latin typeface="新細明體" panose="02020500000000000000" pitchFamily="18" charset="-120"/>
            </a:endParaRPr>
          </a:p>
          <a:p>
            <a:pPr marL="180975" indent="-180975" eaLnBrk="1" hangingPunct="1"/>
            <a:endParaRPr lang="en-US" altLang="zh-TW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180975" indent="-180975" eaLnBrk="1" hangingPunct="1"/>
            <a:r>
              <a:rPr lang="zh-CN" altLang="en-US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學習目標：</a:t>
            </a:r>
            <a:endParaRPr lang="zh-TW" altLang="en-US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180975" indent="-180975"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新細明體" panose="02020500000000000000" pitchFamily="18" charset="-120"/>
              </a:rPr>
              <a:t>辨別市場研究目標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marL="180975" indent="-180975" eaLnBrk="1" hangingPunct="1">
              <a:buFont typeface="Wingdings" panose="05000000000000000000" pitchFamily="2" charset="2"/>
              <a:buNone/>
            </a:pPr>
            <a:endParaRPr lang="en-US" altLang="zh-TW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180975" indent="-180975"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活動指</a:t>
            </a:r>
            <a:r>
              <a:rPr lang="zh-CN" altLang="zh-TW" b="1" dirty="0" smtClean="0">
                <a:latin typeface="新細明體" panose="02020500000000000000" pitchFamily="18" charset="-120"/>
              </a:rPr>
              <a:t>引</a:t>
            </a:r>
            <a:r>
              <a:rPr lang="zh-CN" altLang="en-US" b="1" dirty="0" smtClean="0">
                <a:latin typeface="新細明體" panose="02020500000000000000" pitchFamily="18" charset="-120"/>
              </a:rPr>
              <a:t>：</a:t>
            </a:r>
            <a:endParaRPr lang="zh-TW" altLang="en-US" b="1" dirty="0" smtClean="0">
              <a:latin typeface="新細明體" panose="02020500000000000000" pitchFamily="18" charset="-120"/>
            </a:endParaRPr>
          </a:p>
          <a:p>
            <a:pPr marL="180975" indent="-180975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教師</a:t>
            </a:r>
            <a:r>
              <a:rPr lang="zh-TW" altLang="en-US" dirty="0" smtClean="0">
                <a:latin typeface="新細明體" panose="02020500000000000000" pitchFamily="18" charset="-120"/>
              </a:rPr>
              <a:t>請</a:t>
            </a:r>
            <a:r>
              <a:rPr lang="zh-CN" altLang="en-US" dirty="0" smtClean="0">
                <a:latin typeface="新細明體" panose="02020500000000000000" pitchFamily="18" charset="-120"/>
              </a:rPr>
              <a:t>學生完成學生工作紙第</a:t>
            </a:r>
            <a:r>
              <a:rPr lang="en-US" altLang="zh-CN" dirty="0" smtClean="0">
                <a:latin typeface="新細明體" panose="02020500000000000000" pitchFamily="18" charset="-120"/>
              </a:rPr>
              <a:t>3</a:t>
            </a:r>
            <a:r>
              <a:rPr lang="zh-CN" altLang="en-US" dirty="0" smtClean="0">
                <a:latin typeface="新細明體" panose="02020500000000000000" pitchFamily="18" charset="-120"/>
              </a:rPr>
              <a:t>頁的活動三。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marL="180975" indent="-180975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學生</a:t>
            </a:r>
            <a:r>
              <a:rPr lang="zh-CN" altLang="zh-TW" dirty="0" smtClean="0">
                <a:latin typeface="新細明體" panose="02020500000000000000" pitchFamily="18" charset="-120"/>
              </a:rPr>
              <a:t>須</a:t>
            </a:r>
            <a:r>
              <a:rPr lang="zh-CN" altLang="en-US" dirty="0" smtClean="0">
                <a:latin typeface="新細明體" panose="02020500000000000000" pitchFamily="18" charset="-120"/>
                <a:sym typeface="Symbol" panose="05050102010706020507" pitchFamily="18" charset="2"/>
              </a:rPr>
              <a:t>辨別</a:t>
            </a:r>
            <a:r>
              <a:rPr lang="zh-TW" altLang="en-US" dirty="0" smtClean="0">
                <a:latin typeface="新細明體" panose="02020500000000000000" pitchFamily="18" charset="-120"/>
                <a:sym typeface="Symbol" panose="05050102010706020507" pitchFamily="18" charset="2"/>
              </a:rPr>
              <a:t>那</a:t>
            </a:r>
            <a:r>
              <a:rPr lang="zh-CN" altLang="en-US" dirty="0" smtClean="0">
                <a:latin typeface="新細明體" panose="02020500000000000000" pitchFamily="18" charset="-120"/>
                <a:sym typeface="Symbol" panose="05050102010706020507" pitchFamily="18" charset="2"/>
              </a:rPr>
              <a:t>些</a:t>
            </a:r>
            <a:r>
              <a:rPr lang="zh-CN" altLang="zh-TW" dirty="0" smtClean="0">
                <a:latin typeface="新細明體" panose="02020500000000000000" pitchFamily="18" charset="-120"/>
                <a:sym typeface="Symbol" panose="05050102010706020507" pitchFamily="18" charset="2"/>
              </a:rPr>
              <a:t>是</a:t>
            </a:r>
            <a:r>
              <a:rPr lang="zh-CN" altLang="en-US" dirty="0" smtClean="0">
                <a:latin typeface="新細明體" panose="02020500000000000000" pitchFamily="18" charset="-120"/>
                <a:sym typeface="Symbol" panose="05050102010706020507" pitchFamily="18" charset="2"/>
              </a:rPr>
              <a:t>主要市場研究目標</a:t>
            </a:r>
            <a:r>
              <a:rPr lang="zh-CN" altLang="zh-TW" dirty="0" smtClean="0">
                <a:latin typeface="新細明體" panose="02020500000000000000" pitchFamily="18" charset="-120"/>
                <a:sym typeface="Symbol" panose="05050102010706020507" pitchFamily="18" charset="2"/>
              </a:rPr>
              <a:t>，並</a:t>
            </a:r>
            <a:r>
              <a:rPr lang="zh-CN" altLang="en-US" dirty="0" smtClean="0">
                <a:latin typeface="新細明體" panose="02020500000000000000" pitchFamily="18" charset="-120"/>
              </a:rPr>
              <a:t>在適當方格內</a:t>
            </a:r>
            <a:r>
              <a:rPr lang="zh-TW" altLang="en-US" dirty="0" smtClean="0">
                <a:latin typeface="新細明體" panose="02020500000000000000" pitchFamily="18" charset="-120"/>
              </a:rPr>
              <a:t>填上</a:t>
            </a:r>
            <a:r>
              <a:rPr lang="en-US" altLang="zh-TW" dirty="0" smtClean="0">
                <a:latin typeface="新細明體" panose="02020500000000000000" pitchFamily="18" charset="-120"/>
                <a:sym typeface="Wingdings" panose="05000000000000000000" pitchFamily="2" charset="2"/>
              </a:rPr>
              <a:t></a:t>
            </a:r>
            <a:r>
              <a:rPr lang="zh-CN" altLang="en-US" dirty="0" smtClean="0">
                <a:latin typeface="新細明體" panose="02020500000000000000" pitchFamily="18" charset="-120"/>
                <a:sym typeface="Symbol" panose="05050102010706020507" pitchFamily="18" charset="2"/>
              </a:rPr>
              <a:t>。</a:t>
            </a:r>
            <a:endParaRPr lang="zh-CN" altLang="zh-TW" dirty="0" smtClean="0">
              <a:latin typeface="新細明體" panose="02020500000000000000" pitchFamily="18" charset="-120"/>
              <a:sym typeface="Symbol" panose="05050102010706020507" pitchFamily="18" charset="2"/>
            </a:endParaRPr>
          </a:p>
          <a:p>
            <a:pPr marL="180975" indent="-180975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教師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播放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投影片</a:t>
            </a:r>
            <a:r>
              <a:rPr lang="en-US" altLang="zh-TW" dirty="0" smtClean="0">
                <a:latin typeface="新細明體" panose="02020500000000000000" pitchFamily="18" charset="-120"/>
                <a:ea typeface="Arial Unicode MS" pitchFamily="34" charset="-120"/>
              </a:rPr>
              <a:t>9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及</a:t>
            </a:r>
            <a:r>
              <a:rPr lang="en-US" altLang="zh-TW" dirty="0" smtClean="0">
                <a:latin typeface="新細明體" panose="02020500000000000000" pitchFamily="18" charset="-120"/>
                <a:ea typeface="Arial Unicode MS" pitchFamily="34" charset="-120"/>
              </a:rPr>
              <a:t>10</a:t>
            </a:r>
            <a:r>
              <a:rPr lang="zh-TW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，展示活動三的</a:t>
            </a:r>
            <a:r>
              <a:rPr lang="zh-CN" altLang="en-US" dirty="0" smtClean="0">
                <a:latin typeface="新細明體" panose="02020500000000000000" pitchFamily="18" charset="-120"/>
                <a:ea typeface="Arial Unicode MS" pitchFamily="34" charset="-120"/>
              </a:rPr>
              <a:t>答案。</a:t>
            </a:r>
            <a:endParaRPr lang="zh-TW" altLang="en-US" dirty="0" smtClean="0">
              <a:latin typeface="新細明體" panose="02020500000000000000" pitchFamily="18" charset="-120"/>
              <a:ea typeface="Arial Unicode MS" pitchFamily="34" charset="-12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96" tIns="45998" rIns="91996" bIns="45998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38188" indent="-28416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3506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89088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43113" indent="-227013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003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575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147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71913" indent="-227013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DDF037AD-B2D3-4254-9D5F-FA3D94DC707C}" type="slidenum">
              <a:rPr lang="en-US" altLang="zh-TW" sz="1200"/>
              <a:pPr algn="r" eaLnBrk="1" hangingPunct="1"/>
              <a:t>9</a:t>
            </a:fld>
            <a:endParaRPr lang="en-US" altLang="zh-TW" sz="120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1775" indent="-231775" eaLnBrk="1" hangingPunct="1">
              <a:lnSpc>
                <a:spcPct val="110000"/>
              </a:lnSpc>
            </a:pPr>
            <a:r>
              <a:rPr lang="zh-CN" altLang="en-US" b="1" dirty="0" smtClean="0">
                <a:latin typeface="Arial" panose="020B0604020202020204" pitchFamily="34" charset="0"/>
              </a:rPr>
              <a:t>活動三：答案</a:t>
            </a:r>
          </a:p>
          <a:p>
            <a:pPr marL="231775" indent="-231775" eaLnBrk="1" hangingPunct="1">
              <a:lnSpc>
                <a:spcPct val="110000"/>
              </a:lnSpc>
            </a:pPr>
            <a:endParaRPr lang="zh-CN" altLang="en-US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” </a:t>
            </a:r>
            <a:r>
              <a:rPr lang="zh-TW" altLang="en-US" dirty="0" smtClean="0">
                <a:latin typeface="Arial" panose="020B0604020202020204" pitchFamily="34" charset="0"/>
              </a:rPr>
              <a:t>了解客戶為何選擇購買或不購買某款產品</a:t>
            </a:r>
            <a:endParaRPr lang="zh-TW" altLang="zh-CN" dirty="0" smtClean="0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sym typeface="Symbol" panose="05050102010706020507" pitchFamily="18" charset="2"/>
              </a:rPr>
              <a:t> “X”   </a:t>
            </a:r>
            <a:r>
              <a:rPr lang="zh-CN" altLang="en-US" dirty="0" smtClean="0">
                <a:latin typeface="Arial" panose="020B0604020202020204" pitchFamily="34" charset="0"/>
              </a:rPr>
              <a:t>設計工廠的生產流程</a:t>
            </a:r>
            <a:endParaRPr lang="zh-TW" altLang="en-US" dirty="0" smtClean="0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”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dirty="0" smtClean="0">
                <a:latin typeface="Arial" panose="020B0604020202020204" pitchFamily="34" charset="0"/>
              </a:rPr>
              <a:t>調查客戶會否接受</a:t>
            </a:r>
            <a:r>
              <a:rPr lang="zh-TW" altLang="en-US" dirty="0" smtClean="0">
                <a:latin typeface="Arial" panose="020B0604020202020204" pitchFamily="34" charset="0"/>
              </a:rPr>
              <a:t>加</a:t>
            </a:r>
            <a:r>
              <a:rPr lang="zh-CN" altLang="en-US" dirty="0" smtClean="0">
                <a:latin typeface="Arial" panose="020B0604020202020204" pitchFamily="34" charset="0"/>
              </a:rPr>
              <a:t>價</a:t>
            </a:r>
            <a:endParaRPr lang="zh-TW" altLang="en-US" dirty="0" smtClean="0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sym typeface="Symbol" panose="05050102010706020507" pitchFamily="18" charset="2"/>
              </a:rPr>
              <a:t> “X”   </a:t>
            </a:r>
            <a:r>
              <a:rPr lang="zh-TW" altLang="en-US" dirty="0" smtClean="0">
                <a:latin typeface="Arial" panose="020B0604020202020204" pitchFamily="34" charset="0"/>
                <a:sym typeface="Symbol" panose="05050102010706020507" pitchFamily="18" charset="2"/>
              </a:rPr>
              <a:t>決</a:t>
            </a:r>
            <a:r>
              <a:rPr lang="zh-CN" altLang="en-US" dirty="0" smtClean="0">
                <a:latin typeface="Arial" panose="020B0604020202020204" pitchFamily="34" charset="0"/>
              </a:rPr>
              <a:t>定員工培訓計</a:t>
            </a:r>
            <a:r>
              <a:rPr lang="zh-TW" altLang="en-US" dirty="0" smtClean="0">
                <a:latin typeface="Arial" panose="020B0604020202020204" pitchFamily="34" charset="0"/>
              </a:rPr>
              <a:t>劃</a:t>
            </a:r>
            <a:endParaRPr lang="zh-TW" altLang="en-US" dirty="0" smtClean="0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sym typeface="Symbol" panose="05050102010706020507" pitchFamily="18" charset="2"/>
              </a:rPr>
              <a:t> “X”   </a:t>
            </a:r>
            <a:r>
              <a:rPr lang="zh-CN" altLang="en-US" dirty="0" smtClean="0">
                <a:latin typeface="Arial" panose="020B0604020202020204" pitchFamily="34" charset="0"/>
              </a:rPr>
              <a:t>招聘一</a:t>
            </a:r>
            <a:r>
              <a:rPr lang="zh-TW" altLang="en-US" dirty="0" smtClean="0">
                <a:latin typeface="Arial" panose="020B0604020202020204" pitchFamily="34" charset="0"/>
              </a:rPr>
              <a:t>批</a:t>
            </a:r>
            <a:r>
              <a:rPr lang="zh-CN" altLang="en-US" dirty="0" smtClean="0">
                <a:latin typeface="Arial" panose="020B0604020202020204" pitchFamily="34" charset="0"/>
              </a:rPr>
              <a:t>新客</a:t>
            </a:r>
            <a:r>
              <a:rPr lang="zh-TW" altLang="en-US" dirty="0" smtClean="0">
                <a:latin typeface="Arial" panose="020B0604020202020204" pitchFamily="34" charset="0"/>
              </a:rPr>
              <a:t>戶</a:t>
            </a:r>
            <a:r>
              <a:rPr lang="zh-CN" altLang="en-US" dirty="0" smtClean="0">
                <a:latin typeface="Arial" panose="020B0604020202020204" pitchFamily="34" charset="0"/>
              </a:rPr>
              <a:t>服</a:t>
            </a:r>
            <a:r>
              <a:rPr lang="zh-TW" altLang="en-US" dirty="0" smtClean="0">
                <a:latin typeface="Arial" panose="020B0604020202020204" pitchFamily="34" charset="0"/>
              </a:rPr>
              <a:t>務</a:t>
            </a:r>
            <a:r>
              <a:rPr lang="zh-CN" altLang="en-US" dirty="0" smtClean="0">
                <a:latin typeface="Arial" panose="020B0604020202020204" pitchFamily="34" charset="0"/>
              </a:rPr>
              <a:t>人員</a:t>
            </a:r>
            <a:endParaRPr lang="zh-TW" altLang="en-US" dirty="0" smtClean="0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”</a:t>
            </a:r>
            <a:r>
              <a:rPr lang="en-US" altLang="zh-TW" dirty="0" smtClean="0">
                <a:latin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zh-TW" altLang="en-US" dirty="0" smtClean="0">
                <a:latin typeface="Arial" panose="020B0604020202020204" pitchFamily="34" charset="0"/>
              </a:rPr>
              <a:t>調查競爭對手會怎樣回應我們的宣傳計劃</a:t>
            </a:r>
            <a:endParaRPr lang="zh-CN" altLang="en-US" dirty="0" smtClean="0">
              <a:latin typeface="Arial" panose="020B0604020202020204" pitchFamily="34" charset="0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”</a:t>
            </a:r>
            <a:r>
              <a:rPr lang="en-US" altLang="zh-TW" dirty="0" smtClean="0">
                <a:latin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zh-TW" altLang="en-US" dirty="0" smtClean="0">
                <a:latin typeface="Arial" panose="020B0604020202020204" pitchFamily="34" charset="0"/>
              </a:rPr>
              <a:t>評估產品包裝的設計</a:t>
            </a:r>
            <a:endParaRPr lang="zh-TW" altLang="en-US" dirty="0" smtClean="0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”</a:t>
            </a:r>
            <a:r>
              <a:rPr lang="en-US" altLang="zh-TW" dirty="0" smtClean="0">
                <a:latin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zh-TW" altLang="en-US" dirty="0" smtClean="0">
                <a:latin typeface="Arial" panose="020B0604020202020204" pitchFamily="34" charset="0"/>
              </a:rPr>
              <a:t>調查客戶會否喜歡某個新品牌名稱</a:t>
            </a:r>
            <a:endParaRPr lang="zh-TW" altLang="en-US" dirty="0" smtClean="0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”</a:t>
            </a:r>
            <a:r>
              <a:rPr lang="en-US" altLang="zh-TW" dirty="0" smtClean="0">
                <a:latin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zh-TW" altLang="en-US" dirty="0" smtClean="0">
                <a:latin typeface="Arial" panose="020B0604020202020204" pitchFamily="34" charset="0"/>
              </a:rPr>
              <a:t>決定新店應否設於尖沙咀</a:t>
            </a:r>
            <a:endParaRPr lang="zh-TW" altLang="en-US" dirty="0" smtClean="0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”</a:t>
            </a:r>
            <a:r>
              <a:rPr lang="en-US" altLang="zh-TW" dirty="0" smtClean="0">
                <a:latin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zh-TW" altLang="en-US" dirty="0" smtClean="0">
                <a:latin typeface="Arial" panose="020B0604020202020204" pitchFamily="34" charset="0"/>
              </a:rPr>
              <a:t>調查中學生是否具備消費力購買一款新手機遊戲</a:t>
            </a:r>
            <a:endParaRPr lang="zh-TW" altLang="en-US" dirty="0" smtClean="0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sym typeface="Symbol" panose="05050102010706020507" pitchFamily="18" charset="2"/>
              </a:rPr>
              <a:t> “X”   </a:t>
            </a:r>
            <a:r>
              <a:rPr lang="zh-CN" altLang="en-US" dirty="0" smtClean="0">
                <a:latin typeface="Arial" panose="020B0604020202020204" pitchFamily="34" charset="0"/>
              </a:rPr>
              <a:t>調查可否削減生產成本</a:t>
            </a:r>
            <a:endParaRPr lang="zh-TW" altLang="en-US" dirty="0" smtClean="0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marL="231775" indent="-231775" eaLnBrk="1" hangingPunct="1">
              <a:lnSpc>
                <a:spcPct val="110000"/>
              </a:lnSpc>
              <a:buFontTx/>
              <a:buAutoNum type="arabicPeriod"/>
            </a:pPr>
            <a:r>
              <a:rPr lang="en-US" altLang="zh-TW" dirty="0" smtClean="0">
                <a:latin typeface="Arial" panose="020B0604020202020204" pitchFamily="34" charset="0"/>
                <a:sym typeface="Symbol" panose="05050102010706020507" pitchFamily="18" charset="2"/>
              </a:rPr>
              <a:t> “X”   </a:t>
            </a:r>
            <a:r>
              <a:rPr lang="zh-CN" altLang="en-US" dirty="0" smtClean="0">
                <a:latin typeface="Arial" panose="020B0604020202020204" pitchFamily="34" charset="0"/>
              </a:rPr>
              <a:t>監控博物館的訪客人數</a:t>
            </a:r>
            <a:endParaRPr lang="zh-TW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TW" altLang="en-US">
              <a:latin typeface="Arial" charset="0"/>
            </a:endParaRPr>
          </a:p>
        </p:txBody>
      </p:sp>
      <p:sp>
        <p:nvSpPr>
          <p:cNvPr id="5" name="Line 40"/>
          <p:cNvSpPr>
            <a:spLocks noChangeShapeType="1"/>
          </p:cNvSpPr>
          <p:nvPr userDrawn="1"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TW" altLang="en-US">
              <a:latin typeface="Arial" charset="0"/>
            </a:endParaRPr>
          </a:p>
        </p:txBody>
      </p:sp>
      <p:grpSp>
        <p:nvGrpSpPr>
          <p:cNvPr id="6" name="Group 8"/>
          <p:cNvGrpSpPr>
            <a:grpSpLocks/>
          </p:cNvGrpSpPr>
          <p:nvPr userDrawn="1"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2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3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5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6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9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0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1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2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3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4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5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6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7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8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9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0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1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2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4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5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6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7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</p:grpSp>
      <p:sp>
        <p:nvSpPr>
          <p:cNvPr id="2662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20700" y="1177925"/>
            <a:ext cx="6661150" cy="1470025"/>
          </a:xfrm>
        </p:spPr>
        <p:txBody>
          <a:bodyPr/>
          <a:lstStyle>
            <a:lvl1pPr>
              <a:defRPr smtClean="0">
                <a:latin typeface="Arial" charset="0"/>
                <a:ea typeface="新細明體" pitchFamily="18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</a:p>
        </p:txBody>
      </p:sp>
      <p:sp>
        <p:nvSpPr>
          <p:cNvPr id="2662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01675" y="34290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mtClean="0">
                <a:latin typeface="Arial" charset="0"/>
                <a:ea typeface="新細明體" pitchFamily="18" charset="-120"/>
              </a:defRPr>
            </a:lvl1pPr>
          </a:lstStyle>
          <a:p>
            <a:r>
              <a:rPr lang="zh-TW" altLang="en-US" smtClean="0"/>
              <a:t>按一下以編輯母片副標題樣式</a:t>
            </a:r>
          </a:p>
        </p:txBody>
      </p:sp>
    </p:spTree>
    <p:extLst>
      <p:ext uri="{BB962C8B-B14F-4D97-AF65-F5344CB8AC3E}">
        <p14:creationId xmlns:p14="http://schemas.microsoft.com/office/powerpoint/2010/main" val="4267606115"/>
      </p:ext>
    </p:extLst>
  </p:cSld>
  <p:clrMapOvr>
    <a:masterClrMapping/>
  </p:clrMapOvr>
  <p:transition/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TW" altLang="en-US"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Arial" charset="0"/>
              </a:endParaRPr>
            </a:p>
          </p:txBody>
        </p:sp>
      </p:grpSp>
      <p:sp>
        <p:nvSpPr>
          <p:cNvPr id="37" name="Slide Number Placeholder 3"/>
          <p:cNvSpPr txBox="1">
            <a:spLocks noGrp="1"/>
          </p:cNvSpPr>
          <p:nvPr userDrawn="1"/>
        </p:nvSpPr>
        <p:spPr bwMode="auto">
          <a:xfrm>
            <a:off x="431800" y="6219825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kumimoji="0" lang="en-US" altLang="zh-TW" sz="1000">
              <a:latin typeface="Arial" charset="0"/>
            </a:endParaRPr>
          </a:p>
          <a:p>
            <a:pPr>
              <a:defRPr/>
            </a:pPr>
            <a:r>
              <a:rPr kumimoji="0" lang="zh-TW" altLang="en-US" sz="1000">
                <a:latin typeface="Arial" charset="0"/>
              </a:rPr>
              <a:t>課題</a:t>
            </a:r>
            <a:r>
              <a:rPr kumimoji="0" lang="en-US" altLang="zh-TW" sz="1000">
                <a:latin typeface="Arial" charset="0"/>
              </a:rPr>
              <a:t>M07</a:t>
            </a:r>
          </a:p>
          <a:p>
            <a:pPr>
              <a:defRPr/>
            </a:pPr>
            <a:r>
              <a:rPr kumimoji="0" lang="zh-TW" altLang="en-US" sz="1000">
                <a:latin typeface="Arial" charset="0"/>
              </a:rPr>
              <a:t>市場研究</a:t>
            </a:r>
          </a:p>
        </p:txBody>
      </p:sp>
      <p:sp>
        <p:nvSpPr>
          <p:cNvPr id="38" name="Date Placeholder 5"/>
          <p:cNvSpPr txBox="1">
            <a:spLocks noGrp="1"/>
          </p:cNvSpPr>
          <p:nvPr userDrawn="1"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kumimoji="0" lang="en-US" altLang="zh-TW" sz="1000">
              <a:latin typeface="Arial" charset="0"/>
            </a:endParaRPr>
          </a:p>
          <a:p>
            <a:pPr algn="r">
              <a:defRPr/>
            </a:pPr>
            <a:r>
              <a:rPr kumimoji="0" lang="zh-TW" altLang="en-US" sz="1000">
                <a:latin typeface="Arial" charset="0"/>
              </a:rPr>
              <a:t>企業會財選修部分</a:t>
            </a:r>
            <a:br>
              <a:rPr kumimoji="0" lang="zh-TW" altLang="en-US" sz="1000">
                <a:latin typeface="Arial" charset="0"/>
              </a:rPr>
            </a:br>
            <a:r>
              <a:rPr kumimoji="0" lang="zh-TW" altLang="en-US" sz="1000">
                <a:latin typeface="Arial" charset="0"/>
              </a:rPr>
              <a:t>學與教示例</a:t>
            </a:r>
          </a:p>
        </p:txBody>
      </p:sp>
      <p:sp>
        <p:nvSpPr>
          <p:cNvPr id="39" name="Text Box 46"/>
          <p:cNvSpPr txBox="1">
            <a:spLocks noChangeArrowheads="1"/>
          </p:cNvSpPr>
          <p:nvPr userDrawn="1"/>
        </p:nvSpPr>
        <p:spPr bwMode="auto">
          <a:xfrm>
            <a:off x="4302125" y="6491288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A5F79BC9-438D-4AD8-BE64-F5F292619BF7}" type="slidenum">
              <a:rPr lang="en-US" altLang="zh-TW"/>
              <a:pPr eaLnBrk="1" hangingPunct="1"/>
              <a:t>‹#›</a:t>
            </a:fld>
            <a:endParaRPr lang="en-US" altLang="zh-TW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9130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kumimoji="1"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kumimoji="1" sz="2800">
          <a:solidFill>
            <a:schemeClr val="tx1"/>
          </a:solidFill>
          <a:latin typeface="Arial" charset="0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kumimoji="1" sz="2600">
          <a:solidFill>
            <a:schemeClr val="tx1"/>
          </a:solidFill>
          <a:latin typeface="Arial" charset="0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kumimoji="1" sz="2400">
          <a:solidFill>
            <a:schemeClr val="tx1"/>
          </a:solidFill>
          <a:latin typeface="Arial" charset="0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kumimoji="1" sz="2000">
          <a:solidFill>
            <a:schemeClr val="tx1"/>
          </a:solidFill>
          <a:latin typeface="Arial" charset="0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diagramData" Target="../diagrams/data11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17" Type="http://schemas.microsoft.com/office/2007/relationships/diagramDrawing" Target="../diagrams/drawing11.xml"/><Relationship Id="rId2" Type="http://schemas.openxmlformats.org/officeDocument/2006/relationships/notesSlide" Target="../notesSlides/notesSlide21.xml"/><Relationship Id="rId16" Type="http://schemas.openxmlformats.org/officeDocument/2006/relationships/diagramColors" Target="../diagrams/colors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Relationship Id="rId14" Type="http://schemas.openxmlformats.org/officeDocument/2006/relationships/diagramLayout" Target="../diagrams/layout1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12" Type="http://schemas.microsoft.com/office/2007/relationships/diagramDrawing" Target="../diagrams/drawing1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11" Type="http://schemas.openxmlformats.org/officeDocument/2006/relationships/diagramColors" Target="../diagrams/colors13.xml"/><Relationship Id="rId5" Type="http://schemas.openxmlformats.org/officeDocument/2006/relationships/diagramQuickStyle" Target="../diagrams/quickStyle12.xml"/><Relationship Id="rId10" Type="http://schemas.openxmlformats.org/officeDocument/2006/relationships/diagramQuickStyle" Target="../diagrams/quickStyle13.xml"/><Relationship Id="rId4" Type="http://schemas.openxmlformats.org/officeDocument/2006/relationships/diagramLayout" Target="../diagrams/layout12.xml"/><Relationship Id="rId9" Type="http://schemas.openxmlformats.org/officeDocument/2006/relationships/diagramLayout" Target="../diagrams/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12" Type="http://schemas.microsoft.com/office/2007/relationships/diagramDrawing" Target="../diagrams/drawing18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11" Type="http://schemas.openxmlformats.org/officeDocument/2006/relationships/diagramColors" Target="../diagrams/colors18.xml"/><Relationship Id="rId5" Type="http://schemas.openxmlformats.org/officeDocument/2006/relationships/diagramQuickStyle" Target="../diagrams/quickStyle17.xml"/><Relationship Id="rId10" Type="http://schemas.openxmlformats.org/officeDocument/2006/relationships/diagramQuickStyle" Target="../diagrams/quickStyle18.xml"/><Relationship Id="rId4" Type="http://schemas.openxmlformats.org/officeDocument/2006/relationships/diagramLayout" Target="../diagrams/layout17.xml"/><Relationship Id="rId9" Type="http://schemas.openxmlformats.org/officeDocument/2006/relationships/diagramLayout" Target="../diagrams/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0.xml"/><Relationship Id="rId3" Type="http://schemas.openxmlformats.org/officeDocument/2006/relationships/image" Target="../media/image15.png"/><Relationship Id="rId7" Type="http://schemas.openxmlformats.org/officeDocument/2006/relationships/diagramQuickStyle" Target="../diagrams/quickStyle20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0.xml"/><Relationship Id="rId5" Type="http://schemas.openxmlformats.org/officeDocument/2006/relationships/diagramData" Target="../diagrams/data20.xml"/><Relationship Id="rId4" Type="http://schemas.openxmlformats.org/officeDocument/2006/relationships/image" Target="../media/image16.png"/><Relationship Id="rId9" Type="http://schemas.microsoft.com/office/2007/relationships/diagramDrawing" Target="../diagrams/drawing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1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0.xml"/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12" Type="http://schemas.microsoft.com/office/2007/relationships/diagramDrawing" Target="../diagrams/drawing30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11" Type="http://schemas.openxmlformats.org/officeDocument/2006/relationships/diagramColors" Target="../diagrams/colors30.xml"/><Relationship Id="rId5" Type="http://schemas.openxmlformats.org/officeDocument/2006/relationships/diagramQuickStyle" Target="../diagrams/quickStyle29.xml"/><Relationship Id="rId10" Type="http://schemas.openxmlformats.org/officeDocument/2006/relationships/diagramQuickStyle" Target="../diagrams/quickStyle30.xml"/><Relationship Id="rId4" Type="http://schemas.openxmlformats.org/officeDocument/2006/relationships/diagramLayout" Target="../diagrams/layout29.xml"/><Relationship Id="rId9" Type="http://schemas.openxmlformats.org/officeDocument/2006/relationships/diagramLayout" Target="../diagrams/layout3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431800" y="3159125"/>
            <a:ext cx="6400800" cy="1752600"/>
          </a:xfrm>
        </p:spPr>
        <p:txBody>
          <a:bodyPr/>
          <a:lstStyle/>
          <a:p>
            <a:r>
              <a:rPr lang="zh-CN" altLang="en-US" sz="4000">
                <a:solidFill>
                  <a:srgbClr val="080808"/>
                </a:solidFill>
                <a:latin typeface="新細明體" panose="02020500000000000000" pitchFamily="18" charset="-120"/>
              </a:rPr>
              <a:t>課題 </a:t>
            </a:r>
            <a:r>
              <a:rPr lang="en-GB" altLang="zh-TW" sz="4000">
                <a:latin typeface="Arial" panose="020B0604020202020204" pitchFamily="34" charset="0"/>
              </a:rPr>
              <a:t>M07</a:t>
            </a:r>
            <a:r>
              <a:rPr lang="zh-CN" altLang="en-GB" sz="4000">
                <a:latin typeface="Arial" panose="020B0604020202020204" pitchFamily="34" charset="0"/>
              </a:rPr>
              <a:t>：</a:t>
            </a:r>
            <a:endParaRPr lang="zh-CN" altLang="zh-TW" sz="4000">
              <a:latin typeface="Arial" panose="020B0604020202020204" pitchFamily="34" charset="0"/>
            </a:endParaRPr>
          </a:p>
          <a:p>
            <a:r>
              <a:rPr lang="zh-TW" altLang="en-GB" sz="4000">
                <a:latin typeface="Arial" panose="020B0604020202020204" pitchFamily="34" charset="0"/>
              </a:rPr>
              <a:t>市場研究</a:t>
            </a:r>
            <a:endParaRPr lang="en-GB" altLang="zh-TW" sz="4000">
              <a:latin typeface="Arial" panose="020B0604020202020204" pitchFamily="34" charset="0"/>
            </a:endParaRP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2051050" y="5229225"/>
            <a:ext cx="45720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r>
              <a:rPr lang="zh-TW" altLang="en-US" dirty="0"/>
              <a:t>香港特別行政區政府教育局</a:t>
            </a:r>
          </a:p>
          <a:p>
            <a:pPr algn="ctr" eaLnBrk="1" hangingPunct="1"/>
            <a:r>
              <a:rPr lang="zh-TW" altLang="en-US" dirty="0" smtClean="0"/>
              <a:t>科技</a:t>
            </a:r>
            <a:r>
              <a:rPr lang="zh-TW" altLang="en-US" dirty="0"/>
              <a:t>教育組</a:t>
            </a:r>
          </a:p>
          <a:p>
            <a:pPr algn="ctr" eaLnBrk="1" hangingPunct="1"/>
            <a:r>
              <a:rPr lang="zh-TW" altLang="en-US" dirty="0"/>
              <a:t>二</a:t>
            </a:r>
            <a:r>
              <a:rPr lang="zh-TW" altLang="en-US" dirty="0" smtClean="0"/>
              <a:t>零二四年</a:t>
            </a:r>
            <a:endParaRPr lang="zh-TW" altLang="en-US" dirty="0"/>
          </a:p>
        </p:txBody>
      </p:sp>
      <p:sp>
        <p:nvSpPr>
          <p:cNvPr id="5126" name="Rectangle 2"/>
          <p:cNvSpPr>
            <a:spLocks noChangeArrowheads="1"/>
          </p:cNvSpPr>
          <p:nvPr/>
        </p:nvSpPr>
        <p:spPr bwMode="auto">
          <a:xfrm>
            <a:off x="250825" y="819150"/>
            <a:ext cx="7021513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 sz="4800" b="1">
                <a:solidFill>
                  <a:schemeClr val="tx2"/>
                </a:solidFill>
                <a:latin typeface="新細明體" panose="02020500000000000000" pitchFamily="18" charset="-120"/>
              </a:rPr>
              <a:t>企業會財選修部分</a:t>
            </a:r>
            <a:r>
              <a:rPr lang="zh-TW" altLang="en-US" sz="3400" b="1">
                <a:solidFill>
                  <a:schemeClr val="tx2"/>
                </a:solidFill>
                <a:latin typeface="新細明體" panose="02020500000000000000" pitchFamily="18" charset="-120"/>
              </a:rPr>
              <a:t/>
            </a:r>
            <a:br>
              <a:rPr lang="zh-TW" altLang="en-US" sz="3400" b="1">
                <a:solidFill>
                  <a:schemeClr val="tx2"/>
                </a:solidFill>
                <a:latin typeface="新細明體" panose="02020500000000000000" pitchFamily="18" charset="-120"/>
              </a:rPr>
            </a:br>
            <a:r>
              <a:rPr lang="zh-TW" altLang="zh-TW" sz="4000" b="1">
                <a:solidFill>
                  <a:schemeClr val="tx2"/>
                </a:solidFill>
                <a:latin typeface="新細明體" panose="02020500000000000000" pitchFamily="18" charset="-120"/>
              </a:rPr>
              <a:t>商業管理單元</a:t>
            </a:r>
            <a:r>
              <a:rPr lang="zh-TW" altLang="zh-CN" sz="4000" b="1">
                <a:solidFill>
                  <a:schemeClr val="tx2"/>
                </a:solidFill>
                <a:latin typeface="新細明體" panose="02020500000000000000" pitchFamily="18" charset="-120"/>
              </a:rPr>
              <a:t>–</a:t>
            </a:r>
            <a:r>
              <a:rPr lang="zh-TW" altLang="en-US" sz="4000" b="1">
                <a:solidFill>
                  <a:schemeClr val="tx2"/>
                </a:solidFill>
                <a:latin typeface="新細明體" panose="02020500000000000000" pitchFamily="18" charset="-120"/>
              </a:rPr>
              <a:t>市場營銷管理</a:t>
            </a:r>
            <a:endParaRPr lang="en-US" altLang="zh-TW" sz="4000" b="1">
              <a:solidFill>
                <a:schemeClr val="tx2"/>
              </a:solidFill>
              <a:latin typeface="新細明體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7"/>
          <p:cNvSpPr txBox="1">
            <a:spLocks noChangeArrowheads="1"/>
          </p:cNvSpPr>
          <p:nvPr/>
        </p:nvSpPr>
        <p:spPr bwMode="auto">
          <a:xfrm>
            <a:off x="792163" y="458788"/>
            <a:ext cx="65865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>
                <a:solidFill>
                  <a:schemeClr val="tx2"/>
                </a:solidFill>
              </a:rPr>
              <a:t>活動三：結論及</a:t>
            </a:r>
            <a:r>
              <a:rPr lang="zh-CN" altLang="en-US" sz="4800" b="1">
                <a:solidFill>
                  <a:schemeClr val="tx2"/>
                </a:solidFill>
              </a:rPr>
              <a:t>答案</a:t>
            </a:r>
            <a:r>
              <a:rPr lang="en-US" altLang="zh-TW" sz="4800" b="1">
                <a:solidFill>
                  <a:schemeClr val="tx2"/>
                </a:solidFill>
              </a:rPr>
              <a:t>(2) </a:t>
            </a:r>
            <a:endParaRPr lang="zh-TW" altLang="en-US" sz="4800" b="1">
              <a:solidFill>
                <a:schemeClr val="tx2"/>
              </a:solidFill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806430470"/>
              </p:ext>
            </p:extLst>
          </p:nvPr>
        </p:nvGraphicFramePr>
        <p:xfrm>
          <a:off x="161412" y="1538748"/>
          <a:ext cx="8824936" cy="4140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9"/>
          <p:cNvSpPr txBox="1">
            <a:spLocks noChangeArrowheads="1"/>
          </p:cNvSpPr>
          <p:nvPr/>
        </p:nvSpPr>
        <p:spPr bwMode="auto">
          <a:xfrm>
            <a:off x="792163" y="549275"/>
            <a:ext cx="523081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chemeClr val="tx2"/>
                </a:solidFill>
              </a:rPr>
              <a:t>活動四：個案研究</a:t>
            </a:r>
            <a:r>
              <a:rPr lang="zh-TW" altLang="en-US" sz="48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4192" y="3790952"/>
            <a:ext cx="45244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latin typeface="Arial" charset="0"/>
              </a:rPr>
              <a:t>閱讀個案</a:t>
            </a:r>
            <a:endParaRPr lang="zh-TW" alt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  <p:pic>
        <p:nvPicPr>
          <p:cNvPr id="1536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7047">
            <a:off x="1208088" y="2343150"/>
            <a:ext cx="3532187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Callout 9"/>
          <p:cNvSpPr/>
          <p:nvPr/>
        </p:nvSpPr>
        <p:spPr>
          <a:xfrm>
            <a:off x="6429375" y="2524125"/>
            <a:ext cx="2714625" cy="190023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400">
                <a:solidFill>
                  <a:srgbClr val="FFFFFF"/>
                </a:solidFill>
                <a:latin typeface="Arial" charset="0"/>
                <a:ea typeface="新細明體" pitchFamily="18" charset="-120"/>
              </a:rPr>
              <a:t>問題是甚麼？</a:t>
            </a:r>
          </a:p>
        </p:txBody>
      </p:sp>
      <p:sp>
        <p:nvSpPr>
          <p:cNvPr id="11" name="Cloud Callout 10"/>
          <p:cNvSpPr/>
          <p:nvPr/>
        </p:nvSpPr>
        <p:spPr>
          <a:xfrm flipH="1">
            <a:off x="0" y="1890713"/>
            <a:ext cx="3305175" cy="190023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400">
                <a:solidFill>
                  <a:srgbClr val="FFFFFF"/>
                </a:solidFill>
                <a:latin typeface="Arial" charset="0"/>
                <a:ea typeface="新細明體" pitchFamily="18" charset="-120"/>
              </a:rPr>
              <a:t>市場營銷目標是甚麼？</a:t>
            </a:r>
            <a:endParaRPr lang="en-US" altLang="zh-TW" sz="2400">
              <a:solidFill>
                <a:srgbClr val="FFFFFF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6388" name="Text Box 9"/>
          <p:cNvSpPr txBox="1">
            <a:spLocks noChangeArrowheads="1"/>
          </p:cNvSpPr>
          <p:nvPr/>
        </p:nvSpPr>
        <p:spPr bwMode="auto">
          <a:xfrm>
            <a:off x="792163" y="549275"/>
            <a:ext cx="523081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chemeClr val="tx2"/>
                </a:solidFill>
              </a:rPr>
              <a:t>活動四：個案研究</a:t>
            </a:r>
            <a:r>
              <a:rPr lang="zh-TW" altLang="en-US" sz="4800" b="1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1638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713" y="2705100"/>
            <a:ext cx="2874962" cy="371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7"/>
          <p:cNvSpPr txBox="1">
            <a:spLocks noChangeArrowheads="1"/>
          </p:cNvSpPr>
          <p:nvPr/>
        </p:nvSpPr>
        <p:spPr bwMode="auto">
          <a:xfrm>
            <a:off x="431800" y="458788"/>
            <a:ext cx="73818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>
                <a:solidFill>
                  <a:schemeClr val="tx2"/>
                </a:solidFill>
              </a:rPr>
              <a:t>活動四：個案研究 </a:t>
            </a:r>
            <a:r>
              <a:rPr lang="en-US" altLang="zh-TW" sz="4800" b="1">
                <a:solidFill>
                  <a:schemeClr val="tx2"/>
                </a:solidFill>
              </a:rPr>
              <a:t>- </a:t>
            </a:r>
            <a:r>
              <a:rPr lang="zh-TW" altLang="en-US" sz="4800" b="1">
                <a:solidFill>
                  <a:schemeClr val="tx2"/>
                </a:solidFill>
              </a:rPr>
              <a:t>參考答案 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718599543"/>
              </p:ext>
            </p:extLst>
          </p:nvPr>
        </p:nvGraphicFramePr>
        <p:xfrm>
          <a:off x="431800" y="2524121"/>
          <a:ext cx="8393136" cy="3248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7"/>
          <p:cNvSpPr txBox="1">
            <a:spLocks noChangeArrowheads="1"/>
          </p:cNvSpPr>
          <p:nvPr/>
        </p:nvSpPr>
        <p:spPr bwMode="auto">
          <a:xfrm>
            <a:off x="792163" y="458788"/>
            <a:ext cx="64801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chemeClr val="tx2"/>
                </a:solidFill>
              </a:rPr>
              <a:t>步驟二</a:t>
            </a:r>
            <a:r>
              <a:rPr lang="zh-CN" altLang="en-US" sz="4800" b="1" dirty="0" smtClean="0">
                <a:solidFill>
                  <a:schemeClr val="tx2"/>
                </a:solidFill>
              </a:rPr>
              <a:t>：</a:t>
            </a:r>
            <a:r>
              <a:rPr lang="zh-TW" altLang="en-US" sz="4800" b="1" dirty="0" smtClean="0">
                <a:solidFill>
                  <a:schemeClr val="tx2"/>
                </a:solidFill>
              </a:rPr>
              <a:t>決定資料來源</a:t>
            </a:r>
            <a:endParaRPr lang="zh-TW" altLang="en-US" sz="4800" b="1" dirty="0">
              <a:solidFill>
                <a:schemeClr val="tx2"/>
              </a:solidFill>
            </a:endParaRPr>
          </a:p>
        </p:txBody>
      </p:sp>
      <p:graphicFrame>
        <p:nvGraphicFramePr>
          <p:cNvPr id="13" name="Diagram 12"/>
          <p:cNvGraphicFramePr/>
          <p:nvPr/>
        </p:nvGraphicFramePr>
        <p:xfrm>
          <a:off x="409552" y="1438264"/>
          <a:ext cx="8229600" cy="4705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4"/>
          <p:cNvSpPr txBox="1">
            <a:spLocks noChangeArrowheads="1"/>
          </p:cNvSpPr>
          <p:nvPr/>
        </p:nvSpPr>
        <p:spPr bwMode="auto">
          <a:xfrm>
            <a:off x="4949825" y="5957888"/>
            <a:ext cx="2427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r>
              <a:rPr lang="zh-CN" altLang="en-US" sz="2000"/>
              <a:t>研究公司</a:t>
            </a:r>
          </a:p>
        </p:txBody>
      </p:sp>
      <p:sp>
        <p:nvSpPr>
          <p:cNvPr id="19459" name="TextBox 15"/>
          <p:cNvSpPr txBox="1">
            <a:spLocks noChangeArrowheads="1"/>
          </p:cNvSpPr>
          <p:nvPr/>
        </p:nvSpPr>
        <p:spPr bwMode="auto">
          <a:xfrm>
            <a:off x="5056188" y="3481388"/>
            <a:ext cx="2501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r>
              <a:rPr lang="zh-CN" altLang="en-US" sz="2000"/>
              <a:t>政府機構</a:t>
            </a:r>
          </a:p>
        </p:txBody>
      </p:sp>
      <p:pic>
        <p:nvPicPr>
          <p:cNvPr id="1946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1528763"/>
            <a:ext cx="2546350" cy="180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925" y="3971925"/>
            <a:ext cx="254635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44" y="2181226"/>
            <a:ext cx="2994025" cy="377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792163" y="458788"/>
            <a:ext cx="64801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chemeClr val="tx2"/>
                </a:solidFill>
              </a:rPr>
              <a:t>步驟二</a:t>
            </a:r>
            <a:r>
              <a:rPr lang="zh-CN" altLang="en-US" sz="4800" b="1" dirty="0" smtClean="0">
                <a:solidFill>
                  <a:schemeClr val="tx2"/>
                </a:solidFill>
              </a:rPr>
              <a:t>：</a:t>
            </a:r>
            <a:r>
              <a:rPr lang="zh-TW" altLang="en-US" sz="4800" b="1" dirty="0" smtClean="0">
                <a:solidFill>
                  <a:schemeClr val="tx2"/>
                </a:solidFill>
              </a:rPr>
              <a:t>決定資料來源</a:t>
            </a:r>
            <a:endParaRPr lang="en-US" altLang="zh-TW" sz="4800" b="1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en-US" altLang="zh-TW" sz="4800" b="1" dirty="0" smtClean="0">
                <a:solidFill>
                  <a:schemeClr val="tx2"/>
                </a:solidFill>
              </a:rPr>
              <a:t>(</a:t>
            </a:r>
            <a:r>
              <a:rPr lang="zh-TW" altLang="en-US" sz="4800" b="1" dirty="0" smtClean="0">
                <a:solidFill>
                  <a:schemeClr val="tx2"/>
                </a:solidFill>
              </a:rPr>
              <a:t>二手數據</a:t>
            </a:r>
            <a:r>
              <a:rPr lang="en-US" altLang="zh-TW" sz="4800" b="1" dirty="0" smtClean="0">
                <a:solidFill>
                  <a:schemeClr val="tx2"/>
                </a:solidFill>
              </a:rPr>
              <a:t>)</a:t>
            </a:r>
            <a:endParaRPr lang="zh-TW" altLang="en-US" sz="4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6416">
            <a:off x="752475" y="1897063"/>
            <a:ext cx="2605088" cy="24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06309">
            <a:off x="2400300" y="3609975"/>
            <a:ext cx="2136775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1257300"/>
            <a:ext cx="2443163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88" y="3609975"/>
            <a:ext cx="3141662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92163" y="458788"/>
            <a:ext cx="64801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chemeClr val="tx2"/>
                </a:solidFill>
              </a:rPr>
              <a:t>步驟二</a:t>
            </a:r>
            <a:r>
              <a:rPr lang="zh-CN" altLang="en-US" sz="4800" b="1" dirty="0" smtClean="0">
                <a:solidFill>
                  <a:schemeClr val="tx2"/>
                </a:solidFill>
              </a:rPr>
              <a:t>：</a:t>
            </a:r>
            <a:r>
              <a:rPr lang="zh-TW" altLang="en-US" sz="4800" b="1" dirty="0" smtClean="0">
                <a:solidFill>
                  <a:schemeClr val="tx2"/>
                </a:solidFill>
              </a:rPr>
              <a:t>決定資料來源</a:t>
            </a:r>
            <a:endParaRPr lang="en-US" altLang="zh-TW" sz="4800" b="1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zh-TW" altLang="en-US" sz="4800" b="1" dirty="0" smtClean="0">
                <a:solidFill>
                  <a:schemeClr val="tx2"/>
                </a:solidFill>
              </a:rPr>
              <a:t>（一手數據）</a:t>
            </a:r>
            <a:endParaRPr lang="zh-TW" altLang="en-US" sz="4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9"/>
          <p:cNvSpPr txBox="1">
            <a:spLocks noChangeArrowheads="1"/>
          </p:cNvSpPr>
          <p:nvPr/>
        </p:nvSpPr>
        <p:spPr bwMode="auto">
          <a:xfrm>
            <a:off x="431800" y="277813"/>
            <a:ext cx="7291388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步驟</a:t>
            </a:r>
            <a:r>
              <a:rPr lang="zh-CN" altLang="en-US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zh-TW" altLang="en-US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：選擇資料搜集方法 － 活動五</a:t>
            </a:r>
            <a:endParaRPr lang="zh-TW" altLang="en-US" sz="4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731089087"/>
              </p:ext>
            </p:extLst>
          </p:nvPr>
        </p:nvGraphicFramePr>
        <p:xfrm>
          <a:off x="504628" y="2822200"/>
          <a:ext cx="8229600" cy="3335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500063" y="1981200"/>
            <a:ext cx="805060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400" dirty="0"/>
              <a:t>參閱學生工作紙第</a:t>
            </a:r>
            <a:r>
              <a:rPr lang="en-US" altLang="zh-TW" sz="2400" dirty="0"/>
              <a:t>6</a:t>
            </a:r>
            <a:r>
              <a:rPr lang="zh-TW" altLang="en-US" sz="2400" dirty="0"/>
              <a:t>頁，完成</a:t>
            </a:r>
            <a:r>
              <a:rPr lang="zh-TW" altLang="en-US" sz="2400" dirty="0" smtClean="0"/>
              <a:t>關於資料搜集方法</a:t>
            </a:r>
            <a:r>
              <a:rPr lang="zh-TW" altLang="en-US" sz="2400" dirty="0"/>
              <a:t>的配對練習</a:t>
            </a:r>
            <a:endParaRPr lang="en-US" alt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8"/>
          <p:cNvSpPr txBox="1">
            <a:spLocks noChangeArrowheads="1"/>
          </p:cNvSpPr>
          <p:nvPr/>
        </p:nvSpPr>
        <p:spPr bwMode="auto">
          <a:xfrm>
            <a:off x="431800" y="277813"/>
            <a:ext cx="729138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>
                <a:solidFill>
                  <a:schemeClr val="tx2"/>
                </a:solidFill>
              </a:rPr>
              <a:t>活動五 － 答案</a:t>
            </a:r>
          </a:p>
        </p:txBody>
      </p:sp>
      <p:graphicFrame>
        <p:nvGraphicFramePr>
          <p:cNvPr id="4" name="Diagram 6"/>
          <p:cNvGraphicFramePr/>
          <p:nvPr>
            <p:extLst>
              <p:ext uri="{D42A27DB-BD31-4B8C-83A1-F6EECF244321}">
                <p14:modId xmlns:p14="http://schemas.microsoft.com/office/powerpoint/2010/main" val="4103302010"/>
              </p:ext>
            </p:extLst>
          </p:nvPr>
        </p:nvGraphicFramePr>
        <p:xfrm>
          <a:off x="251424" y="1690367"/>
          <a:ext cx="8229600" cy="4322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2162175"/>
            <a:ext cx="3970338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4144">
            <a:off x="5143500" y="2259013"/>
            <a:ext cx="2667000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11472" y="59100"/>
            <a:ext cx="80736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dirty="0" smtClean="0">
                <a:solidFill>
                  <a:schemeClr val="tx2"/>
                </a:solidFill>
              </a:rPr>
              <a:t>延伸學習活動</a:t>
            </a:r>
            <a:r>
              <a:rPr lang="en-US" altLang="zh-TW" sz="4800" b="1" dirty="0" smtClean="0">
                <a:solidFill>
                  <a:schemeClr val="tx2"/>
                </a:solidFill>
              </a:rPr>
              <a:t>(1) (</a:t>
            </a:r>
            <a:r>
              <a:rPr lang="zh-TW" altLang="en-US" sz="4800" b="1" dirty="0" smtClean="0">
                <a:solidFill>
                  <a:schemeClr val="tx2"/>
                </a:solidFill>
              </a:rPr>
              <a:t>選項</a:t>
            </a:r>
            <a:r>
              <a:rPr lang="en-US" altLang="zh-TW" sz="4800" b="1" dirty="0" smtClean="0">
                <a:solidFill>
                  <a:schemeClr val="tx2"/>
                </a:solidFill>
              </a:rPr>
              <a:t>)</a:t>
            </a:r>
          </a:p>
          <a:p>
            <a:pPr lvl="0" eaLnBrk="1" hangingPunct="1"/>
            <a:r>
              <a:rPr lang="zh-CN" altLang="en-US" sz="4800" b="1" dirty="0" smtClean="0">
                <a:solidFill>
                  <a:schemeClr val="tx2"/>
                </a:solidFill>
              </a:rPr>
              <a:t>問卷調查</a:t>
            </a:r>
            <a:endParaRPr lang="zh-TW" altLang="en-US" sz="4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TW" altLang="en-US" sz="3400" smtClean="0">
                <a:latin typeface="Arial" panose="020B0604020202020204" pitchFamily="34" charset="0"/>
                <a:ea typeface="新細明體" panose="02020500000000000000" pitchFamily="18" charset="-120"/>
              </a:rPr>
              <a:t/>
            </a:r>
            <a:br>
              <a:rPr lang="zh-TW" altLang="en-US" sz="3400" smtClean="0">
                <a:latin typeface="Arial" panose="020B0604020202020204" pitchFamily="34" charset="0"/>
                <a:ea typeface="新細明體" panose="02020500000000000000" pitchFamily="18" charset="-120"/>
              </a:rPr>
            </a:br>
            <a:r>
              <a:rPr lang="zh-TW" altLang="en-US" sz="3400" smtClean="0">
                <a:latin typeface="Arial" panose="020B0604020202020204" pitchFamily="34" charset="0"/>
                <a:ea typeface="新細明體" panose="02020500000000000000" pitchFamily="18" charset="-120"/>
              </a:rPr>
              <a:t/>
            </a:r>
            <a:br>
              <a:rPr lang="zh-TW" altLang="en-US" sz="3400" smtClean="0">
                <a:latin typeface="Arial" panose="020B0604020202020204" pitchFamily="34" charset="0"/>
                <a:ea typeface="新細明體" panose="02020500000000000000" pitchFamily="18" charset="-120"/>
              </a:rPr>
            </a:br>
            <a:endParaRPr lang="zh-TW" altLang="en-US" sz="3400" smtClean="0">
              <a:latin typeface="Arial" panose="020B0604020202020204" pitchFamily="34" charset="0"/>
              <a:ea typeface="新細明體" panose="02020500000000000000" pitchFamily="18" charset="-120"/>
            </a:endParaRPr>
          </a:p>
        </p:txBody>
      </p:sp>
      <p:sp>
        <p:nvSpPr>
          <p:cNvPr id="6147" name="Rectangle 21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「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一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個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經驗豐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富的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商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人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所具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備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的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知識</a:t>
            </a:r>
            <a:r>
              <a:rPr lang="zh-TW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與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市場研究結果</a:t>
            </a:r>
            <a:r>
              <a:rPr lang="zh-TW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相比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，即使</a:t>
            </a:r>
            <a:r>
              <a:rPr lang="zh-TW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未必佔優，亦絕對不相伯仲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。」</a:t>
            </a:r>
            <a:endParaRPr lang="zh-TW" altLang="en-US" smtClean="0">
              <a:latin typeface="Arial" panose="020B0604020202020204" pitchFamily="34" charset="0"/>
              <a:ea typeface="新細明體" panose="02020500000000000000" pitchFamily="18" charset="-120"/>
            </a:endParaRPr>
          </a:p>
        </p:txBody>
      </p:sp>
      <p:sp>
        <p:nvSpPr>
          <p:cNvPr id="6148" name="Text Box 22"/>
          <p:cNvSpPr txBox="1">
            <a:spLocks noChangeArrowheads="1"/>
          </p:cNvSpPr>
          <p:nvPr/>
        </p:nvSpPr>
        <p:spPr bwMode="auto">
          <a:xfrm>
            <a:off x="431800" y="368300"/>
            <a:ext cx="705961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>
                <a:solidFill>
                  <a:schemeClr val="tx2"/>
                </a:solidFill>
              </a:rPr>
              <a:t>活動一：應否進行研究？ </a:t>
            </a:r>
          </a:p>
        </p:txBody>
      </p:sp>
      <p:pic>
        <p:nvPicPr>
          <p:cNvPr id="615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3609975"/>
            <a:ext cx="2439988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4121150" y="3429000"/>
            <a:ext cx="3241675" cy="1439863"/>
          </a:xfrm>
          <a:prstGeom prst="wedgeRoundRectCallout">
            <a:avLst>
              <a:gd name="adj1" fmla="val -67338"/>
              <a:gd name="adj2" fmla="val 3665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TW" altLang="en-US" sz="3600" b="1">
                <a:solidFill>
                  <a:schemeClr val="bg1"/>
                </a:solidFill>
              </a:rPr>
              <a:t>你同意這個</a:t>
            </a:r>
          </a:p>
          <a:p>
            <a:pPr algn="ctr"/>
            <a:r>
              <a:rPr lang="zh-TW" altLang="en-US" sz="3600" b="1">
                <a:solidFill>
                  <a:schemeClr val="bg1"/>
                </a:solidFill>
              </a:rPr>
              <a:t>論點嗎？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701675" y="1718772"/>
            <a:ext cx="7561263" cy="973087"/>
          </a:xfrm>
          <a:prstGeom prst="rect">
            <a:avLst/>
          </a:prstGeom>
          <a:solidFill>
            <a:srgbClr val="CC66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50000"/>
              </a:spcBef>
              <a:spcAft>
                <a:spcPct val="5000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假設市場研究目標是「花香油品牌</a:t>
            </a:r>
            <a:r>
              <a:rPr lang="zh-TW" altLang="en-US" sz="2400" b="1" dirty="0" smtClean="0">
                <a:solidFill>
                  <a:schemeClr val="bg1"/>
                </a:solidFill>
              </a:rPr>
              <a:t>名稱重新命名</a:t>
            </a:r>
            <a:r>
              <a:rPr kumimoji="1" lang="zh-TW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為勁涼爽，藉此令產品形象增添活力，以便進軍年輕市場。」</a:t>
            </a:r>
            <a:r>
              <a:rPr kumimoji="1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 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01675" y="3433272"/>
            <a:ext cx="7561263" cy="920750"/>
          </a:xfrm>
          <a:prstGeom prst="rect">
            <a:avLst/>
          </a:prstGeom>
          <a:solidFill>
            <a:srgbClr val="993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TW" sz="10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熟悉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不</a:t>
            </a:r>
            <a:r>
              <a:rPr kumimoji="1" lang="zh-TW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同的問題種類</a:t>
            </a:r>
            <a:r>
              <a:rPr kumimoji="1" lang="zh-TW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 </a:t>
            </a:r>
            <a:endParaRPr kumimoji="1" lang="en-US" altLang="zh-TW" sz="24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TW" altLang="en-US" sz="10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701675" y="5049347"/>
            <a:ext cx="7561263" cy="1015663"/>
          </a:xfrm>
          <a:prstGeom prst="rect">
            <a:avLst/>
          </a:prstGeom>
          <a:solidFill>
            <a:srgbClr val="49009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10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參閱學生工作紙第四頁，針對</a:t>
            </a:r>
            <a:r>
              <a:rPr lang="zh-TW" altLang="en-US" sz="2400" b="1" dirty="0">
                <a:solidFill>
                  <a:schemeClr val="bg1"/>
                </a:solidFill>
              </a:rPr>
              <a:t>為</a:t>
            </a:r>
            <a:r>
              <a:rPr kumimoji="1" lang="zh-TW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花香油重新命名的市場研究自行擬定問題</a:t>
            </a:r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4481513" y="2733185"/>
            <a:ext cx="0" cy="720725"/>
          </a:xfrm>
          <a:prstGeom prst="line">
            <a:avLst/>
          </a:prstGeom>
          <a:noFill/>
          <a:ln w="190500">
            <a:solidFill>
              <a:srgbClr val="CC66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4481513" y="4354022"/>
            <a:ext cx="0" cy="720725"/>
          </a:xfrm>
          <a:prstGeom prst="line">
            <a:avLst/>
          </a:prstGeom>
          <a:noFill/>
          <a:ln w="190500">
            <a:solidFill>
              <a:srgbClr val="9933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11472" y="59100"/>
            <a:ext cx="80736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(1)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擬定問卷問</a:t>
            </a:r>
            <a:r>
              <a:rPr kumimoji="1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題</a:t>
            </a:r>
            <a:endParaRPr kumimoji="1" lang="zh-TW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198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5" name="Group 11"/>
          <p:cNvGrpSpPr>
            <a:grpSpLocks/>
          </p:cNvGrpSpPr>
          <p:nvPr/>
        </p:nvGrpSpPr>
        <p:grpSpPr bwMode="auto">
          <a:xfrm>
            <a:off x="323850" y="1743075"/>
            <a:ext cx="8442325" cy="4468813"/>
            <a:chOff x="204" y="1098"/>
            <a:chExt cx="5318" cy="2815"/>
          </a:xfrm>
        </p:grpSpPr>
        <p:graphicFrame>
          <p:nvGraphicFramePr>
            <p:cNvPr id="9" name="Diagram 8"/>
            <p:cNvGraphicFramePr/>
            <p:nvPr/>
          </p:nvGraphicFramePr>
          <p:xfrm>
            <a:off x="315" y="1818"/>
            <a:ext cx="5173" cy="159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7" name="Diagram 6"/>
            <p:cNvGraphicFramePr/>
            <p:nvPr/>
          </p:nvGraphicFramePr>
          <p:xfrm>
            <a:off x="372" y="1191"/>
            <a:ext cx="4480" cy="48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graphicFrame>
          <p:nvGraphicFramePr>
            <p:cNvPr id="10" name="Diagram 9"/>
            <p:cNvGraphicFramePr/>
            <p:nvPr/>
          </p:nvGraphicFramePr>
          <p:xfrm>
            <a:off x="315" y="3243"/>
            <a:ext cx="5130" cy="62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</p:grp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611472" y="59100"/>
            <a:ext cx="80736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(1)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是非題</a:t>
            </a:r>
          </a:p>
        </p:txBody>
      </p:sp>
    </p:spTree>
    <p:extLst>
      <p:ext uri="{BB962C8B-B14F-4D97-AF65-F5344CB8AC3E}">
        <p14:creationId xmlns:p14="http://schemas.microsoft.com/office/powerpoint/2010/main" val="68194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1"/>
          <p:cNvGrpSpPr>
            <a:grpSpLocks/>
          </p:cNvGrpSpPr>
          <p:nvPr/>
        </p:nvGrpSpPr>
        <p:grpSpPr bwMode="auto">
          <a:xfrm>
            <a:off x="374629" y="3262313"/>
            <a:ext cx="8212137" cy="1368425"/>
            <a:chOff x="0" y="80725"/>
            <a:chExt cx="8212159" cy="1368900"/>
          </a:xfrm>
        </p:grpSpPr>
        <p:sp>
          <p:nvSpPr>
            <p:cNvPr id="13" name="Rounded Rectangle 12"/>
            <p:cNvSpPr/>
            <p:nvPr/>
          </p:nvSpPr>
          <p:spPr>
            <a:xfrm>
              <a:off x="0" y="80725"/>
              <a:ext cx="8212159" cy="136890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66675" y="147423"/>
              <a:ext cx="8078809" cy="12355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anchor="ctr"/>
            <a:lstStyle>
              <a:lvl1pPr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例</a:t>
              </a:r>
              <a:r>
                <a:rPr kumimoji="1" lang="zh-CN" altLang="zh-TW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子</a:t>
              </a:r>
              <a:r>
                <a:rPr kumimoji="1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：</a:t>
              </a:r>
              <a:r>
                <a:rPr kumimoji="1" lang="zh-TW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「</a:t>
              </a:r>
              <a:r>
                <a:rPr kumimoji="1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產品</a:t>
              </a:r>
              <a:r>
                <a:rPr kumimoji="1" lang="zh-CN" altLang="zh-TW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的</a:t>
              </a:r>
              <a:r>
                <a:rPr kumimoji="1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品牌名稱</a:t>
              </a:r>
              <a:r>
                <a:rPr kumimoji="1" lang="zh-TW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」</a:t>
              </a:r>
              <a:r>
                <a:rPr kumimoji="1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是影響你購買</a:t>
              </a:r>
              <a:r>
                <a:rPr kumimoji="1" lang="zh-CN" altLang="zh-TW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某</a:t>
              </a:r>
              <a:r>
                <a:rPr kumimoji="1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產品的因素。你贊同</a:t>
              </a:r>
              <a:r>
                <a:rPr kumimoji="1" lang="zh-TW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嗎</a:t>
              </a:r>
              <a:r>
                <a:rPr kumimoji="1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？</a:t>
              </a:r>
              <a:r>
                <a:rPr kumimoji="1" lang="zh-TW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 </a:t>
              </a:r>
              <a:endParaRPr kumimoji="1" lang="zh-TW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endParaRPr>
            </a:p>
          </p:txBody>
        </p:sp>
      </p:grpSp>
      <p:graphicFrame>
        <p:nvGraphicFramePr>
          <p:cNvPr id="12" name="Diagram 11"/>
          <p:cNvGraphicFramePr/>
          <p:nvPr/>
        </p:nvGraphicFramePr>
        <p:xfrm>
          <a:off x="534965" y="1628760"/>
          <a:ext cx="7112000" cy="1447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5" name="Diagram 14"/>
          <p:cNvGraphicFramePr/>
          <p:nvPr/>
        </p:nvGraphicFramePr>
        <p:xfrm>
          <a:off x="1331568" y="4869192"/>
          <a:ext cx="5777905" cy="1524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11472" y="59100"/>
            <a:ext cx="80736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(1)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意見評級題</a:t>
            </a:r>
          </a:p>
        </p:txBody>
      </p:sp>
    </p:spTree>
    <p:extLst>
      <p:ext uri="{BB962C8B-B14F-4D97-AF65-F5344CB8AC3E}">
        <p14:creationId xmlns:p14="http://schemas.microsoft.com/office/powerpoint/2010/main" val="51855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11"/>
          <p:cNvGrpSpPr>
            <a:grpSpLocks/>
          </p:cNvGrpSpPr>
          <p:nvPr/>
        </p:nvGrpSpPr>
        <p:grpSpPr bwMode="auto">
          <a:xfrm>
            <a:off x="429120" y="3398853"/>
            <a:ext cx="8212138" cy="1273175"/>
            <a:chOff x="0" y="80725"/>
            <a:chExt cx="8212159" cy="1368900"/>
          </a:xfrm>
        </p:grpSpPr>
        <p:sp>
          <p:nvSpPr>
            <p:cNvPr id="13" name="Rounded Rectangle 12"/>
            <p:cNvSpPr/>
            <p:nvPr/>
          </p:nvSpPr>
          <p:spPr>
            <a:xfrm>
              <a:off x="0" y="80725"/>
              <a:ext cx="8212159" cy="136890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66675" y="147292"/>
              <a:ext cx="8078809" cy="12357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anchor="ctr"/>
            <a:lstStyle>
              <a:lvl1pPr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例</a:t>
              </a:r>
              <a:r>
                <a:rPr kumimoji="1" lang="zh-CN" altLang="zh-TW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子</a:t>
              </a:r>
              <a:r>
                <a:rPr kumimoji="1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：你認為以下哪三個因素對</a:t>
              </a:r>
              <a:r>
                <a:rPr kumimoji="1" lang="zh-TW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這個</a:t>
              </a:r>
              <a:r>
                <a:rPr kumimoji="1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品牌</a:t>
              </a:r>
              <a:r>
                <a:rPr kumimoji="1" lang="zh-TW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最</a:t>
              </a:r>
              <a:r>
                <a:rPr kumimoji="1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重要？（最多選</a:t>
              </a:r>
              <a:r>
                <a:rPr kumimoji="1" lang="zh-TW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擇</a:t>
              </a:r>
              <a:r>
                <a:rPr kumimoji="1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三</a:t>
              </a:r>
              <a:r>
                <a:rPr kumimoji="1" lang="zh-TW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個答案</a:t>
              </a:r>
              <a:r>
                <a:rPr kumimoji="1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）</a:t>
              </a:r>
              <a:endParaRPr kumimoji="1" lang="zh-CN" altLang="zh-TW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endParaRPr>
            </a:p>
          </p:txBody>
        </p:sp>
      </p:grpSp>
      <p:grpSp>
        <p:nvGrpSpPr>
          <p:cNvPr id="30723" name="Group 11"/>
          <p:cNvGrpSpPr>
            <a:grpSpLocks/>
          </p:cNvGrpSpPr>
          <p:nvPr/>
        </p:nvGrpSpPr>
        <p:grpSpPr bwMode="auto">
          <a:xfrm>
            <a:off x="590550" y="1870075"/>
            <a:ext cx="7112000" cy="1287463"/>
            <a:chOff x="0" y="159608"/>
            <a:chExt cx="7112000" cy="1288198"/>
          </a:xfrm>
        </p:grpSpPr>
        <p:sp>
          <p:nvSpPr>
            <p:cNvPr id="16" name="Rounded Rectangle 15"/>
            <p:cNvSpPr/>
            <p:nvPr/>
          </p:nvSpPr>
          <p:spPr>
            <a:xfrm>
              <a:off x="0" y="159608"/>
              <a:ext cx="7112000" cy="1288198"/>
            </a:xfrm>
            <a:prstGeom prst="roundRect">
              <a:avLst/>
            </a:prstGeom>
            <a:solidFill>
              <a:srgbClr val="0070C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ounded Rectangle 4"/>
            <p:cNvSpPr/>
            <p:nvPr/>
          </p:nvSpPr>
          <p:spPr>
            <a:xfrm>
              <a:off x="63500" y="223144"/>
              <a:ext cx="6985000" cy="1161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anchor="ctr"/>
            <a:lstStyle/>
            <a:p>
              <a:pPr marL="0" marR="0" lvl="0" indent="0" algn="l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分析</a:t>
              </a:r>
              <a:r>
                <a:rPr kumimoji="1" lang="zh-TW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這</a:t>
              </a: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類問題時，</a:t>
              </a:r>
              <a:r>
                <a:rPr kumimoji="1" lang="zh-TW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每</a:t>
              </a: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個回</a:t>
              </a:r>
              <a:r>
                <a:rPr kumimoji="1" lang="zh-TW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應都</a:t>
              </a: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可單獨視為</a:t>
              </a:r>
              <a:r>
                <a:rPr kumimoji="1" lang="zh-TW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一條</a:t>
              </a: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是非題。</a:t>
              </a:r>
              <a:endParaRPr kumimoji="1" lang="zh-TW" altLang="zh-TW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新細明體" pitchFamily="18" charset="-120"/>
                <a:cs typeface="+mn-cs"/>
              </a:endParaRPr>
            </a:p>
          </p:txBody>
        </p:sp>
      </p:grp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4011251756"/>
              </p:ext>
            </p:extLst>
          </p:nvPr>
        </p:nvGraphicFramePr>
        <p:xfrm>
          <a:off x="1421580" y="4830128"/>
          <a:ext cx="6041572" cy="1447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11472" y="59100"/>
            <a:ext cx="80736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(1)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多於一個可能回應的問題</a:t>
            </a:r>
          </a:p>
        </p:txBody>
      </p:sp>
    </p:spTree>
    <p:extLst>
      <p:ext uri="{BB962C8B-B14F-4D97-AF65-F5344CB8AC3E}">
        <p14:creationId xmlns:p14="http://schemas.microsoft.com/office/powerpoint/2010/main" val="284151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11"/>
          <p:cNvGrpSpPr>
            <a:grpSpLocks/>
          </p:cNvGrpSpPr>
          <p:nvPr/>
        </p:nvGrpSpPr>
        <p:grpSpPr bwMode="auto">
          <a:xfrm>
            <a:off x="409575" y="2252663"/>
            <a:ext cx="8212138" cy="1368425"/>
            <a:chOff x="0" y="80725"/>
            <a:chExt cx="8212159" cy="1368900"/>
          </a:xfrm>
        </p:grpSpPr>
        <p:sp>
          <p:nvSpPr>
            <p:cNvPr id="12" name="Rounded Rectangle 11"/>
            <p:cNvSpPr/>
            <p:nvPr/>
          </p:nvSpPr>
          <p:spPr>
            <a:xfrm>
              <a:off x="0" y="80725"/>
              <a:ext cx="8212159" cy="136890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66675" y="147423"/>
              <a:ext cx="8078809" cy="12355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anchor="ctr"/>
            <a:lstStyle>
              <a:lvl1pPr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defTabSz="16002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defTabSz="1600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例</a:t>
              </a:r>
              <a:r>
                <a:rPr kumimoji="1" lang="zh-CN" altLang="zh-TW" sz="3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子</a:t>
              </a:r>
              <a:r>
                <a:rPr kumimoji="1" lang="zh-CN" altLang="en-US" sz="3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：你上一次購買</a:t>
              </a:r>
              <a:r>
                <a:rPr kumimoji="1" lang="zh-TW" altLang="en-US" sz="3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這款</a:t>
              </a:r>
              <a:r>
                <a:rPr kumimoji="1" lang="zh-CN" altLang="en-US" sz="3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產品是甚麼時候？</a:t>
              </a:r>
              <a:endParaRPr kumimoji="1" lang="zh-TW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endParaRPr>
            </a:p>
          </p:txBody>
        </p:sp>
      </p:grpSp>
      <p:graphicFrame>
        <p:nvGraphicFramePr>
          <p:cNvPr id="15" name="Diagram 14"/>
          <p:cNvGraphicFramePr/>
          <p:nvPr/>
        </p:nvGraphicFramePr>
        <p:xfrm>
          <a:off x="1314432" y="4333880"/>
          <a:ext cx="6318250" cy="1085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11472" y="59100"/>
            <a:ext cx="80736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(1)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只有一個可能回應的問題</a:t>
            </a:r>
          </a:p>
        </p:txBody>
      </p:sp>
    </p:spTree>
    <p:extLst>
      <p:ext uri="{BB962C8B-B14F-4D97-AF65-F5344CB8AC3E}">
        <p14:creationId xmlns:p14="http://schemas.microsoft.com/office/powerpoint/2010/main" val="128664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01675" y="2078038"/>
            <a:ext cx="7561263" cy="1530350"/>
          </a:xfrm>
        </p:spPr>
        <p:txBody>
          <a:bodyPr/>
          <a:lstStyle/>
          <a:p>
            <a:pPr eaLnBrk="1" hangingPunct="1"/>
            <a:r>
              <a:rPr lang="en-US" altLang="zh-TW" sz="2800" smtClean="0">
                <a:latin typeface="Arial" panose="020B0604020202020204" pitchFamily="34" charset="0"/>
                <a:ea typeface="新細明體" panose="02020500000000000000" pitchFamily="18" charset="-120"/>
              </a:rPr>
              <a:t/>
            </a:r>
            <a:br>
              <a:rPr lang="en-US" altLang="zh-TW" sz="2800" smtClean="0">
                <a:latin typeface="Arial" panose="020B0604020202020204" pitchFamily="34" charset="0"/>
                <a:ea typeface="新細明體" panose="02020500000000000000" pitchFamily="18" charset="-120"/>
              </a:rPr>
            </a:br>
            <a:endParaRPr lang="en-US" altLang="zh-TW" sz="2800" smtClean="0">
              <a:latin typeface="Arial" panose="020B0604020202020204" pitchFamily="34" charset="0"/>
              <a:ea typeface="新細明體" panose="02020500000000000000" pitchFamily="18" charset="-120"/>
            </a:endParaRPr>
          </a:p>
        </p:txBody>
      </p:sp>
      <p:grpSp>
        <p:nvGrpSpPr>
          <p:cNvPr id="32771" name="Group 11"/>
          <p:cNvGrpSpPr>
            <a:grpSpLocks/>
          </p:cNvGrpSpPr>
          <p:nvPr/>
        </p:nvGrpSpPr>
        <p:grpSpPr bwMode="auto">
          <a:xfrm>
            <a:off x="500063" y="4062413"/>
            <a:ext cx="7691437" cy="915987"/>
            <a:chOff x="0" y="80725"/>
            <a:chExt cx="8212159" cy="1368900"/>
          </a:xfrm>
        </p:grpSpPr>
        <p:sp>
          <p:nvSpPr>
            <p:cNvPr id="12" name="Rounded Rectangle 11"/>
            <p:cNvSpPr/>
            <p:nvPr/>
          </p:nvSpPr>
          <p:spPr>
            <a:xfrm>
              <a:off x="0" y="80725"/>
              <a:ext cx="8212159" cy="136890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66104" y="147153"/>
              <a:ext cx="8079952" cy="12360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anchor="ctr"/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新細明體" pitchFamily="18" charset="-120"/>
                  <a:cs typeface="+mn-cs"/>
                </a:rPr>
                <a:t>例</a:t>
              </a:r>
              <a:r>
                <a:rPr kumimoji="1" lang="zh-CN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新細明體" pitchFamily="18" charset="-120"/>
                  <a:cs typeface="+mn-cs"/>
                </a:rPr>
                <a:t>子</a:t>
              </a:r>
              <a:r>
                <a:rPr kumimoji="1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新細明體" pitchFamily="18" charset="-120"/>
                  <a:cs typeface="+mn-cs"/>
                </a:rPr>
                <a:t>：</a:t>
              </a:r>
              <a:r>
                <a:rPr kumimoji="1" lang="zh-CN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新細明體" pitchFamily="18" charset="-120"/>
                  <a:cs typeface="+mn-cs"/>
                </a:rPr>
                <a:t>性別</a:t>
              </a:r>
              <a:endParaRPr kumimoji="1" lang="zh-TW" altLang="zh-TW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新細明體" pitchFamily="18" charset="-120"/>
                <a:cs typeface="+mn-cs"/>
              </a:endParaRPr>
            </a:p>
          </p:txBody>
        </p:sp>
      </p:grpSp>
      <p:grpSp>
        <p:nvGrpSpPr>
          <p:cNvPr id="32772" name="Group 16"/>
          <p:cNvGrpSpPr>
            <a:grpSpLocks/>
          </p:cNvGrpSpPr>
          <p:nvPr/>
        </p:nvGrpSpPr>
        <p:grpSpPr bwMode="auto">
          <a:xfrm>
            <a:off x="500063" y="2433638"/>
            <a:ext cx="7112000" cy="1379537"/>
            <a:chOff x="0" y="335"/>
            <a:chExt cx="7112000" cy="767675"/>
          </a:xfrm>
        </p:grpSpPr>
        <p:sp>
          <p:nvSpPr>
            <p:cNvPr id="18" name="Rounded Rectangle 17"/>
            <p:cNvSpPr/>
            <p:nvPr/>
          </p:nvSpPr>
          <p:spPr>
            <a:xfrm>
              <a:off x="0" y="335"/>
              <a:ext cx="7112000" cy="767675"/>
            </a:xfrm>
            <a:prstGeom prst="roundRect">
              <a:avLst/>
            </a:prstGeom>
            <a:solidFill>
              <a:srgbClr val="0070C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/>
            <p:nvPr/>
          </p:nvSpPr>
          <p:spPr>
            <a:xfrm>
              <a:off x="38100" y="37438"/>
              <a:ext cx="7035800" cy="6934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0" tIns="152400" rIns="152400" bIns="152400" anchor="ctr"/>
            <a:lstStyle>
              <a:lvl1pPr defTabSz="2133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defTabSz="2133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defTabSz="2133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defTabSz="2133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defTabSz="2133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defTabSz="2133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defTabSz="2133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defTabSz="2133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defTabSz="2133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2133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區分市場的標準</a:t>
              </a:r>
              <a:r>
                <a:rPr kumimoji="1" lang="zh-TW" alt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，</a:t>
              </a:r>
              <a:r>
                <a:rPr kumimoji="1" lang="zh-CN" alt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例如年齡</a:t>
              </a:r>
              <a:r>
                <a:rPr kumimoji="1" lang="zh-TW" alt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、</a:t>
              </a:r>
              <a:r>
                <a:rPr kumimoji="1" lang="zh-CN" alt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教育程度</a:t>
              </a:r>
              <a:r>
                <a:rPr kumimoji="1" lang="zh-TW" alt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、</a:t>
              </a:r>
              <a:r>
                <a:rPr kumimoji="1" lang="zh-CN" alt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婚姻狀況</a:t>
              </a:r>
              <a:r>
                <a:rPr kumimoji="1" lang="zh-TW" alt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、</a:t>
              </a:r>
              <a:r>
                <a:rPr kumimoji="1" lang="zh-CN" alt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新細明體" panose="02020500000000000000" pitchFamily="18" charset="-120"/>
                  <a:cs typeface="+mn-cs"/>
                </a:rPr>
                <a:t>宗教信仰。</a:t>
              </a:r>
              <a:endParaRPr kumimoji="1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endParaRPr>
            </a:p>
          </p:txBody>
        </p:sp>
      </p:grpSp>
      <p:grpSp>
        <p:nvGrpSpPr>
          <p:cNvPr id="32774" name="Group 13"/>
          <p:cNvGrpSpPr>
            <a:grpSpLocks/>
          </p:cNvGrpSpPr>
          <p:nvPr/>
        </p:nvGrpSpPr>
        <p:grpSpPr bwMode="auto">
          <a:xfrm>
            <a:off x="1404938" y="5329238"/>
            <a:ext cx="6318250" cy="771525"/>
            <a:chOff x="0" y="21693"/>
            <a:chExt cx="6318250" cy="1042470"/>
          </a:xfrm>
        </p:grpSpPr>
        <p:sp>
          <p:nvSpPr>
            <p:cNvPr id="15" name="Rounded Rectangle 14"/>
            <p:cNvSpPr/>
            <p:nvPr/>
          </p:nvSpPr>
          <p:spPr>
            <a:xfrm>
              <a:off x="0" y="21693"/>
              <a:ext cx="6318250" cy="104247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/>
            <p:nvPr/>
          </p:nvSpPr>
          <p:spPr>
            <a:xfrm>
              <a:off x="50889" y="72582"/>
              <a:ext cx="6216472" cy="940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2870" tIns="102870" rIns="102870" bIns="102870" spcCol="1270" anchor="ctr"/>
            <a:lstStyle/>
            <a:p>
              <a:pPr marL="514350" marR="0" lvl="0" indent="-514350" algn="l" defTabSz="120015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男／女</a:t>
              </a:r>
              <a:endParaRPr kumimoji="1" lang="zh-TW" altLang="en-US" sz="2700" b="1" i="0" u="none" strike="noStrike" kern="1200" cap="none" spc="0" normalizeH="0" baseline="0" noProof="0" dirty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611472" y="59100"/>
            <a:ext cx="80736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(1)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區分市場組別的問題</a:t>
            </a:r>
          </a:p>
        </p:txBody>
      </p:sp>
    </p:spTree>
    <p:extLst>
      <p:ext uri="{BB962C8B-B14F-4D97-AF65-F5344CB8AC3E}">
        <p14:creationId xmlns:p14="http://schemas.microsoft.com/office/powerpoint/2010/main" val="175426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09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09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0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11"/>
          <p:cNvGrpSpPr>
            <a:grpSpLocks/>
          </p:cNvGrpSpPr>
          <p:nvPr/>
        </p:nvGrpSpPr>
        <p:grpSpPr bwMode="auto">
          <a:xfrm>
            <a:off x="409575" y="3609975"/>
            <a:ext cx="7872413" cy="1368425"/>
            <a:chOff x="0" y="80725"/>
            <a:chExt cx="8212159" cy="1368900"/>
          </a:xfrm>
        </p:grpSpPr>
        <p:sp>
          <p:nvSpPr>
            <p:cNvPr id="16" name="Rounded Rectangle 15"/>
            <p:cNvSpPr/>
            <p:nvPr/>
          </p:nvSpPr>
          <p:spPr>
            <a:xfrm>
              <a:off x="0" y="80725"/>
              <a:ext cx="8212159" cy="136890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ounded Rectangle 4"/>
            <p:cNvSpPr/>
            <p:nvPr/>
          </p:nvSpPr>
          <p:spPr>
            <a:xfrm>
              <a:off x="66240" y="147423"/>
              <a:ext cx="8079678" cy="12355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anchor="ctr"/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例如：請建議</a:t>
              </a:r>
              <a:r>
                <a:rPr kumimoji="1" lang="zh-CN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一</a:t>
              </a:r>
              <a:r>
                <a:rPr kumimoji="1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個新</a:t>
              </a:r>
              <a:r>
                <a:rPr kumimoji="1" lang="zh-CN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的</a:t>
              </a:r>
              <a:r>
                <a:rPr kumimoji="1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品牌名稱</a:t>
              </a:r>
              <a:r>
                <a:rPr kumimoji="1" lang="zh-CN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。</a:t>
              </a:r>
              <a:endParaRPr kumimoji="1" lang="zh-TW" altLang="zh-TW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新細明體" pitchFamily="18" charset="-120"/>
                <a:cs typeface="+mn-cs"/>
              </a:endParaRPr>
            </a:p>
          </p:txBody>
        </p:sp>
      </p:grpSp>
      <p:grpSp>
        <p:nvGrpSpPr>
          <p:cNvPr id="33795" name="Group 18"/>
          <p:cNvGrpSpPr>
            <a:grpSpLocks/>
          </p:cNvGrpSpPr>
          <p:nvPr/>
        </p:nvGrpSpPr>
        <p:grpSpPr bwMode="auto">
          <a:xfrm>
            <a:off x="1314450" y="5191125"/>
            <a:ext cx="6318250" cy="862013"/>
            <a:chOff x="0" y="21693"/>
            <a:chExt cx="6318250" cy="1042470"/>
          </a:xfrm>
        </p:grpSpPr>
        <p:sp>
          <p:nvSpPr>
            <p:cNvPr id="20" name="Rounded Rectangle 19"/>
            <p:cNvSpPr/>
            <p:nvPr/>
          </p:nvSpPr>
          <p:spPr>
            <a:xfrm>
              <a:off x="0" y="21693"/>
              <a:ext cx="6318250" cy="104247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50889" y="72582"/>
              <a:ext cx="6216472" cy="940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2870" tIns="102870" rIns="102870" bIns="102870" spcCol="1270" anchor="ctr"/>
            <a:lstStyle/>
            <a:p>
              <a:pPr marL="514350" marR="0" lvl="0" indent="-514350" algn="l" defTabSz="120015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2700" b="1" i="0" u="none" strike="noStrike" kern="1200" cap="none" spc="0" normalizeH="0" baseline="0" noProof="0" dirty="0">
                  <a:ln w="1905"/>
                  <a:gradFill>
                    <a:gsLst>
                      <a:gs pos="0">
                        <a:srgbClr val="5C8A8A">
                          <a:shade val="20000"/>
                          <a:satMod val="200000"/>
                        </a:srgbClr>
                      </a:gs>
                      <a:gs pos="78000">
                        <a:srgbClr val="5C8A8A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5C8A8A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飄香露</a:t>
              </a:r>
            </a:p>
          </p:txBody>
        </p:sp>
      </p:grpSp>
      <p:grpSp>
        <p:nvGrpSpPr>
          <p:cNvPr id="33796" name="Group 13"/>
          <p:cNvGrpSpPr>
            <a:grpSpLocks/>
          </p:cNvGrpSpPr>
          <p:nvPr/>
        </p:nvGrpSpPr>
        <p:grpSpPr bwMode="auto">
          <a:xfrm>
            <a:off x="500063" y="1981200"/>
            <a:ext cx="7112000" cy="1379538"/>
            <a:chOff x="0" y="335"/>
            <a:chExt cx="7112000" cy="767675"/>
          </a:xfrm>
        </p:grpSpPr>
        <p:sp>
          <p:nvSpPr>
            <p:cNvPr id="18" name="Rounded Rectangle 17"/>
            <p:cNvSpPr/>
            <p:nvPr/>
          </p:nvSpPr>
          <p:spPr>
            <a:xfrm>
              <a:off x="0" y="335"/>
              <a:ext cx="7112000" cy="767675"/>
            </a:xfrm>
            <a:prstGeom prst="roundRect">
              <a:avLst/>
            </a:prstGeom>
            <a:solidFill>
              <a:srgbClr val="0070C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ounded Rectangle 4"/>
            <p:cNvSpPr/>
            <p:nvPr/>
          </p:nvSpPr>
          <p:spPr>
            <a:xfrm>
              <a:off x="38100" y="37438"/>
              <a:ext cx="7035800" cy="6934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0" tIns="152400" rIns="152400" bIns="152400" anchor="ctr"/>
            <a:lstStyle/>
            <a:p>
              <a:pPr marL="0" marR="0" lvl="0" indent="0" algn="l" defTabSz="2133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通常用於詢問觀點／建議，</a:t>
              </a:r>
              <a:r>
                <a:rPr kumimoji="1" lang="zh-TW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並</a:t>
              </a:r>
              <a:r>
                <a:rPr kumimoji="1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無固定答案</a:t>
              </a:r>
              <a:endParaRPr kumimoji="1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新細明體" pitchFamily="18" charset="-120"/>
                <a:cs typeface="+mn-cs"/>
              </a:endParaRPr>
            </a:p>
          </p:txBody>
        </p:sp>
      </p:grp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11472" y="59100"/>
            <a:ext cx="80736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(1)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開放式問題</a:t>
            </a:r>
          </a:p>
        </p:txBody>
      </p:sp>
    </p:spTree>
    <p:extLst>
      <p:ext uri="{BB962C8B-B14F-4D97-AF65-F5344CB8AC3E}">
        <p14:creationId xmlns:p14="http://schemas.microsoft.com/office/powerpoint/2010/main" val="179072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11"/>
          <p:cNvGrpSpPr>
            <a:grpSpLocks/>
          </p:cNvGrpSpPr>
          <p:nvPr/>
        </p:nvGrpSpPr>
        <p:grpSpPr bwMode="auto">
          <a:xfrm>
            <a:off x="409575" y="4514850"/>
            <a:ext cx="8212138" cy="1368425"/>
            <a:chOff x="0" y="80725"/>
            <a:chExt cx="8212159" cy="1368900"/>
          </a:xfrm>
        </p:grpSpPr>
        <p:sp>
          <p:nvSpPr>
            <p:cNvPr id="13" name="Rounded Rectangle 12"/>
            <p:cNvSpPr/>
            <p:nvPr/>
          </p:nvSpPr>
          <p:spPr>
            <a:xfrm>
              <a:off x="0" y="80725"/>
              <a:ext cx="8212159" cy="136890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66675" y="147423"/>
              <a:ext cx="8078809" cy="12355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anchor="ctr"/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請</a:t>
              </a:r>
              <a:r>
                <a:rPr kumimoji="1" lang="zh-CN" altLang="zh-TW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同</a:t>
              </a:r>
              <a:r>
                <a:rPr kumimoji="1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學試填問卷，</a:t>
              </a:r>
              <a:r>
                <a:rPr kumimoji="1" lang="zh-CN" altLang="zh-TW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看</a:t>
              </a:r>
              <a:r>
                <a:rPr kumimoji="1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看是否需要修改</a:t>
              </a:r>
              <a:r>
                <a:rPr kumimoji="1" lang="zh-TW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問題</a:t>
              </a:r>
              <a:r>
                <a:rPr kumimoji="1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新細明體" pitchFamily="18" charset="-120"/>
                  <a:cs typeface="+mn-cs"/>
                </a:rPr>
                <a:t>。</a:t>
              </a:r>
              <a:endParaRPr kumimoji="1" lang="zh-TW" altLang="zh-TW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新細明體" pitchFamily="18" charset="-120"/>
                <a:cs typeface="+mn-cs"/>
              </a:endParaRPr>
            </a:p>
          </p:txBody>
        </p:sp>
      </p:grpSp>
      <p:graphicFrame>
        <p:nvGraphicFramePr>
          <p:cNvPr id="11" name="Diagram 10"/>
          <p:cNvGraphicFramePr/>
          <p:nvPr/>
        </p:nvGraphicFramePr>
        <p:xfrm>
          <a:off x="1042968" y="2252656"/>
          <a:ext cx="6696112" cy="1719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11472" y="59100"/>
            <a:ext cx="80736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(1)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結論</a:t>
            </a:r>
          </a:p>
        </p:txBody>
      </p:sp>
    </p:spTree>
    <p:extLst>
      <p:ext uri="{BB962C8B-B14F-4D97-AF65-F5344CB8AC3E}">
        <p14:creationId xmlns:p14="http://schemas.microsoft.com/office/powerpoint/2010/main" val="151570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20700" y="1989138"/>
            <a:ext cx="7543800" cy="1295400"/>
          </a:xfrm>
        </p:spPr>
        <p:txBody>
          <a:bodyPr/>
          <a:lstStyle/>
          <a:p>
            <a:pPr algn="ctr"/>
            <a:r>
              <a:rPr lang="zh-CN" altLang="en-GB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第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一</a:t>
            </a:r>
            <a:r>
              <a:rPr lang="zh-CN" altLang="en-GB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課</a:t>
            </a:r>
            <a:r>
              <a:rPr lang="zh-TW" altLang="en-GB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節完</a:t>
            </a:r>
            <a:endParaRPr lang="zh-TW" altLang="en-US" smtClean="0"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1801" y="0"/>
            <a:ext cx="7470644" cy="1268413"/>
          </a:xfrm>
        </p:spPr>
        <p:txBody>
          <a:bodyPr/>
          <a:lstStyle/>
          <a:p>
            <a:r>
              <a:rPr lang="zh-TW" altLang="en-US" dirty="0" smtClean="0">
                <a:latin typeface="Arial" panose="020B0604020202020204" pitchFamily="34" charset="0"/>
                <a:ea typeface="新細明體" panose="02020500000000000000" pitchFamily="18" charset="-120"/>
              </a:rPr>
              <a:t>課節二：</a:t>
            </a:r>
            <a:r>
              <a:rPr lang="en-US" altLang="zh-TW" dirty="0" smtClean="0">
                <a:latin typeface="Arial" panose="020B0604020202020204" pitchFamily="34" charset="0"/>
                <a:ea typeface="新細明體" panose="02020500000000000000" pitchFamily="18" charset="-120"/>
              </a:rPr>
              <a:t/>
            </a:r>
            <a:br>
              <a:rPr lang="en-US" altLang="zh-TW" dirty="0" smtClean="0">
                <a:latin typeface="Arial" panose="020B0604020202020204" pitchFamily="34" charset="0"/>
                <a:ea typeface="新細明體" panose="02020500000000000000" pitchFamily="18" charset="-120"/>
              </a:rPr>
            </a:br>
            <a:r>
              <a:rPr lang="zh-TW" altLang="en-US" dirty="0" smtClean="0">
                <a:latin typeface="Arial" panose="020B0604020202020204" pitchFamily="34" charset="0"/>
                <a:ea typeface="新細明體" panose="02020500000000000000" pitchFamily="18" charset="-120"/>
              </a:rPr>
              <a:t>簡單</a:t>
            </a:r>
            <a:r>
              <a:rPr lang="zh-CN" altLang="en-US" dirty="0">
                <a:latin typeface="Arial" panose="020B0604020202020204" pitchFamily="34" charset="0"/>
                <a:ea typeface="新細明體" panose="02020500000000000000" pitchFamily="18" charset="-120"/>
              </a:rPr>
              <a:t>市場研究</a:t>
            </a:r>
            <a:r>
              <a:rPr lang="zh-TW" altLang="en-US" dirty="0">
                <a:latin typeface="Arial" panose="020B0604020202020204" pitchFamily="34" charset="0"/>
                <a:ea typeface="新細明體" panose="02020500000000000000" pitchFamily="18" charset="-120"/>
              </a:rPr>
              <a:t>過</a:t>
            </a:r>
            <a:r>
              <a:rPr lang="zh-CN" altLang="en-US" dirty="0">
                <a:latin typeface="Arial" panose="020B0604020202020204" pitchFamily="34" charset="0"/>
                <a:ea typeface="新細明體" panose="02020500000000000000" pitchFamily="18" charset="-120"/>
              </a:rPr>
              <a:t>程的</a:t>
            </a:r>
            <a:r>
              <a:rPr lang="zh-CN" altLang="en-US" dirty="0" smtClean="0">
                <a:latin typeface="Arial" panose="020B0604020202020204" pitchFamily="34" charset="0"/>
                <a:ea typeface="新細明體" panose="02020500000000000000" pitchFamily="18" charset="-120"/>
              </a:rPr>
              <a:t>步驟</a:t>
            </a:r>
            <a:r>
              <a:rPr lang="zh-CN" altLang="en-GB" dirty="0" smtClean="0">
                <a:latin typeface="Arial" panose="020B0604020202020204" pitchFamily="34" charset="0"/>
                <a:ea typeface="新細明體" panose="02020500000000000000" pitchFamily="18" charset="-120"/>
              </a:rPr>
              <a:t> </a:t>
            </a:r>
            <a:r>
              <a:rPr lang="en-US" altLang="zh-TW" dirty="0" smtClean="0">
                <a:latin typeface="Arial" panose="020B0604020202020204" pitchFamily="34" charset="0"/>
                <a:ea typeface="新細明體" panose="02020500000000000000" pitchFamily="18" charset="-120"/>
              </a:rPr>
              <a:t>(</a:t>
            </a:r>
            <a:r>
              <a:rPr lang="zh-TW" altLang="en-US" dirty="0" smtClean="0">
                <a:latin typeface="Arial" panose="020B0604020202020204" pitchFamily="34" charset="0"/>
                <a:ea typeface="新細明體" panose="02020500000000000000" pitchFamily="18" charset="-120"/>
              </a:rPr>
              <a:t>續</a:t>
            </a:r>
            <a:r>
              <a:rPr lang="en-US" altLang="zh-TW" dirty="0" smtClean="0">
                <a:latin typeface="Arial" panose="020B0604020202020204" pitchFamily="34" charset="0"/>
                <a:ea typeface="新細明體" panose="02020500000000000000" pitchFamily="18" charset="-120"/>
              </a:rPr>
              <a:t>)</a:t>
            </a:r>
          </a:p>
        </p:txBody>
      </p:sp>
      <p:sp>
        <p:nvSpPr>
          <p:cNvPr id="25603" name="Text Box 4"/>
          <p:cNvSpPr>
            <a:spLocks noGrp="1" noChangeArrowheads="1"/>
          </p:cNvSpPr>
          <p:nvPr>
            <p:ph type="body" idx="4294967295"/>
          </p:nvPr>
        </p:nvSpPr>
        <p:spPr>
          <a:xfrm>
            <a:off x="520700" y="1449388"/>
            <a:ext cx="7624763" cy="4772025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zh-TW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步</a:t>
            </a:r>
            <a:r>
              <a:rPr lang="zh-CN" altLang="en-US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驟一</a:t>
            </a:r>
            <a:r>
              <a:rPr lang="zh-CN" altLang="zh-TW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en-US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界定問題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zh-TW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步</a:t>
            </a:r>
            <a:r>
              <a:rPr lang="zh-CN" altLang="en-US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驟</a:t>
            </a:r>
            <a:r>
              <a:rPr lang="zh-CN" altLang="zh-TW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二：</a:t>
            </a:r>
            <a:r>
              <a:rPr lang="zh-TW" altLang="en-US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決定資料來源 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zh-TW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步</a:t>
            </a:r>
            <a:r>
              <a:rPr lang="zh-CN" altLang="en-US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驟</a:t>
            </a:r>
            <a:r>
              <a:rPr lang="zh-CN" altLang="zh-TW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三：</a:t>
            </a:r>
            <a:r>
              <a:rPr lang="zh-TW" altLang="en-US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選擇資料搜集方法</a:t>
            </a:r>
            <a:r>
              <a:rPr lang="zh-TW" altLang="en-US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 </a:t>
            </a:r>
          </a:p>
          <a:p>
            <a:pPr marL="742950" lvl="1" indent="-285750">
              <a:lnSpc>
                <a:spcPct val="30000"/>
              </a:lnSpc>
              <a:buFont typeface="Wingdings" panose="05000000000000000000" pitchFamily="2" charset="2"/>
              <a:buNone/>
            </a:pPr>
            <a:endParaRPr lang="zh-CN" altLang="zh-TW" dirty="0" smtClean="0">
              <a:solidFill>
                <a:srgbClr val="3333FF"/>
              </a:solidFill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zh-TW" b="1" i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本</a:t>
            </a:r>
            <a:r>
              <a:rPr lang="zh-CN" altLang="en-US" b="1" i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課節</a:t>
            </a:r>
            <a:r>
              <a:rPr lang="zh-CN" altLang="zh-TW" b="1" i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將討</a:t>
            </a:r>
            <a:r>
              <a:rPr lang="zh-CN" altLang="en-US" b="1" i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論以</a:t>
            </a:r>
            <a:r>
              <a:rPr lang="zh-CN" altLang="zh-TW" b="1" i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下</a:t>
            </a:r>
            <a:r>
              <a:rPr lang="zh-CN" altLang="en-GB" b="1" i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步驟</a:t>
            </a:r>
            <a:r>
              <a:rPr lang="zh-CN" altLang="zh-TW" b="1" i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zh-CN" altLang="en-US" b="1" i="1" dirty="0" smtClean="0">
              <a:solidFill>
                <a:srgbClr val="777DEF"/>
              </a:solidFill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marL="742950" lvl="1" indent="-285750">
              <a:buFont typeface="Wingdings" panose="05000000000000000000" pitchFamily="2" charset="2"/>
              <a:buNone/>
            </a:pPr>
            <a:r>
              <a:rPr lang="zh-CN" altLang="en-GB" b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步驟</a:t>
            </a:r>
            <a:r>
              <a:rPr lang="zh-CN" altLang="zh-TW" b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四</a:t>
            </a:r>
            <a:r>
              <a:rPr lang="zh-CN" altLang="en-US" b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en-US" b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決定樣本數目及抽樣技巧 </a:t>
            </a:r>
          </a:p>
          <a:p>
            <a:pPr marL="742950" lvl="1" indent="-285750">
              <a:buFont typeface="Wingdings" panose="05000000000000000000" pitchFamily="2" charset="2"/>
              <a:buNone/>
            </a:pPr>
            <a:r>
              <a:rPr lang="zh-CN" altLang="en-GB" b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步驟</a:t>
            </a:r>
            <a:r>
              <a:rPr lang="zh-CN" altLang="zh-TW" b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五</a:t>
            </a:r>
            <a:r>
              <a:rPr lang="zh-CN" altLang="en-US" b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en-US" b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收集及分析資料</a:t>
            </a:r>
          </a:p>
          <a:p>
            <a:pPr marL="742950" lvl="1" indent="-285750">
              <a:buFont typeface="Wingdings" panose="05000000000000000000" pitchFamily="2" charset="2"/>
              <a:buNone/>
            </a:pPr>
            <a:r>
              <a:rPr lang="zh-CN" altLang="en-GB" b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步驟</a:t>
            </a:r>
            <a:r>
              <a:rPr lang="zh-CN" altLang="en-US" b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六：</a:t>
            </a:r>
            <a:r>
              <a:rPr lang="zh-TW" altLang="en-US" b="1" dirty="0" smtClean="0">
                <a:solidFill>
                  <a:srgbClr val="777DEF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制定研究報告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500063" y="1719263"/>
            <a:ext cx="8393112" cy="4411662"/>
          </a:xfrm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市場研究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對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作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出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商業決策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是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十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分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重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要</a:t>
            </a:r>
            <a:r>
              <a:rPr lang="zh-TW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，而且廣泛被使用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。</a:t>
            </a:r>
            <a:r>
              <a:rPr lang="zh-TW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/>
            </a:r>
            <a:br>
              <a:rPr lang="zh-TW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</a:br>
            <a:r>
              <a:rPr lang="zh-TW" altLang="zh-CN" smtClean="0">
                <a:latin typeface="Arial" panose="020B0604020202020204" pitchFamily="34" charset="0"/>
                <a:ea typeface="新細明體" panose="02020500000000000000" pitchFamily="18" charset="-120"/>
              </a:rPr>
              <a:t/>
            </a:r>
            <a:br>
              <a:rPr lang="zh-TW" altLang="zh-CN" smtClean="0">
                <a:latin typeface="Arial" panose="020B0604020202020204" pitchFamily="34" charset="0"/>
                <a:ea typeface="新細明體" panose="02020500000000000000" pitchFamily="18" charset="-120"/>
              </a:rPr>
            </a:b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例</a:t>
            </a:r>
            <a:r>
              <a:rPr lang="zh-CN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子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：</a:t>
            </a:r>
            <a:b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</a:b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 </a:t>
            </a:r>
            <a:r>
              <a:rPr lang="en-US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(1) 7-11</a:t>
            </a:r>
            <a:r>
              <a:rPr lang="zh-TW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開設新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店</a:t>
            </a:r>
            <a:b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</a:br>
            <a:r>
              <a:rPr lang="zh-TW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 </a:t>
            </a:r>
            <a:r>
              <a:rPr lang="en-US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t>(2) 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麥當勞推出新</a:t>
            </a:r>
            <a:r>
              <a:rPr lang="zh-TW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產</a:t>
            </a:r>
            <a:r>
              <a:rPr lang="zh-CN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品</a:t>
            </a:r>
            <a:r>
              <a:rPr lang="zh-TW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  <a:t> </a:t>
            </a:r>
            <a:br>
              <a:rPr lang="zh-TW" altLang="en-US" smtClean="0">
                <a:latin typeface="Arial" panose="020B0604020202020204" pitchFamily="34" charset="0"/>
                <a:ea typeface="新細明體" panose="02020500000000000000" pitchFamily="18" charset="-120"/>
              </a:rPr>
            </a:br>
            <a:endParaRPr lang="zh-TW" altLang="en-US" smtClean="0">
              <a:latin typeface="Arial" panose="020B0604020202020204" pitchFamily="34" charset="0"/>
              <a:ea typeface="新細明體" panose="02020500000000000000" pitchFamily="18" charset="-120"/>
            </a:endParaRPr>
          </a:p>
        </p:txBody>
      </p:sp>
      <p:sp>
        <p:nvSpPr>
          <p:cNvPr id="7171" name="Text Box 8"/>
          <p:cNvSpPr txBox="1">
            <a:spLocks noChangeArrowheads="1"/>
          </p:cNvSpPr>
          <p:nvPr/>
        </p:nvSpPr>
        <p:spPr bwMode="auto">
          <a:xfrm>
            <a:off x="431800" y="368300"/>
            <a:ext cx="401161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>
                <a:solidFill>
                  <a:schemeClr val="tx2"/>
                </a:solidFill>
              </a:rPr>
              <a:t>活動一：結論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728897800"/>
              </p:ext>
            </p:extLst>
          </p:nvPr>
        </p:nvGraphicFramePr>
        <p:xfrm>
          <a:off x="701675" y="1628760"/>
          <a:ext cx="7561263" cy="3710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Diagram 11"/>
          <p:cNvGraphicFramePr/>
          <p:nvPr/>
        </p:nvGraphicFramePr>
        <p:xfrm>
          <a:off x="1698609" y="5788039"/>
          <a:ext cx="5972208" cy="633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31800" y="368301"/>
            <a:ext cx="7550150" cy="72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3800" b="1" dirty="0">
                <a:solidFill>
                  <a:schemeClr val="tx2"/>
                </a:solidFill>
              </a:rPr>
              <a:t>步驟四</a:t>
            </a:r>
            <a:r>
              <a:rPr lang="zh-TW" altLang="en-US" sz="3800" b="1" dirty="0" smtClean="0">
                <a:solidFill>
                  <a:schemeClr val="tx2"/>
                </a:solidFill>
              </a:rPr>
              <a:t>：</a:t>
            </a:r>
            <a:r>
              <a:rPr lang="zh-TW" altLang="en-US" sz="3800" b="1" dirty="0">
                <a:solidFill>
                  <a:schemeClr val="tx2"/>
                </a:solidFill>
              </a:rPr>
              <a:t>決定樣本數目及</a:t>
            </a:r>
            <a:r>
              <a:rPr lang="zh-TW" altLang="en-US" sz="3800" b="1" dirty="0" smtClean="0">
                <a:solidFill>
                  <a:schemeClr val="tx2"/>
                </a:solidFill>
              </a:rPr>
              <a:t>抽樣技巧 </a:t>
            </a:r>
            <a:endParaRPr lang="zh-TW" altLang="en-US" sz="3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Oval 3"/>
          <p:cNvSpPr>
            <a:spLocks noChangeArrowheads="1"/>
          </p:cNvSpPr>
          <p:nvPr/>
        </p:nvSpPr>
        <p:spPr bwMode="auto">
          <a:xfrm>
            <a:off x="1495425" y="2181225"/>
            <a:ext cx="5580063" cy="3690938"/>
          </a:xfrm>
          <a:prstGeom prst="ellipse">
            <a:avLst/>
          </a:prstGeom>
          <a:solidFill>
            <a:srgbClr val="99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endParaRPr lang="en-US" altLang="zh-TW" sz="3600"/>
          </a:p>
        </p:txBody>
      </p:sp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3630613" y="2787650"/>
            <a:ext cx="1098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zh-TW" sz="3600"/>
              <a:t>群體</a:t>
            </a:r>
            <a:endParaRPr lang="en-US" altLang="zh-TW" sz="3600"/>
          </a:p>
        </p:txBody>
      </p:sp>
      <p:sp>
        <p:nvSpPr>
          <p:cNvPr id="36868" name="Oval 6"/>
          <p:cNvSpPr>
            <a:spLocks noChangeArrowheads="1"/>
          </p:cNvSpPr>
          <p:nvPr/>
        </p:nvSpPr>
        <p:spPr bwMode="auto">
          <a:xfrm>
            <a:off x="4032250" y="4329113"/>
            <a:ext cx="1709738" cy="8096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6869" name="Rectangle 7"/>
          <p:cNvSpPr>
            <a:spLocks noChangeArrowheads="1"/>
          </p:cNvSpPr>
          <p:nvPr/>
        </p:nvSpPr>
        <p:spPr bwMode="auto">
          <a:xfrm>
            <a:off x="4435713" y="4472315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chemeClr val="bg1"/>
                </a:solidFill>
              </a:rPr>
              <a:t>樣</a:t>
            </a:r>
            <a:r>
              <a:rPr lang="zh-TW" altLang="en-US" sz="2800" dirty="0" smtClean="0">
                <a:solidFill>
                  <a:schemeClr val="bg1"/>
                </a:solidFill>
              </a:rPr>
              <a:t>本</a:t>
            </a:r>
            <a:endParaRPr lang="zh-TW" altLang="en-US" sz="2800" dirty="0">
              <a:solidFill>
                <a:schemeClr val="bg1"/>
              </a:solidFill>
            </a:endParaRPr>
          </a:p>
        </p:txBody>
      </p:sp>
      <p:sp>
        <p:nvSpPr>
          <p:cNvPr id="36870" name="Rectangle 15"/>
          <p:cNvSpPr>
            <a:spLocks noChangeArrowheads="1"/>
          </p:cNvSpPr>
          <p:nvPr/>
        </p:nvSpPr>
        <p:spPr bwMode="auto">
          <a:xfrm>
            <a:off x="431800" y="45878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800" b="1" dirty="0" smtClean="0">
                <a:solidFill>
                  <a:schemeClr val="tx2"/>
                </a:solidFill>
              </a:rPr>
              <a:t>樣</a:t>
            </a:r>
            <a:r>
              <a:rPr lang="zh-TW" altLang="en-US" sz="3800" b="1" dirty="0" smtClean="0">
                <a:solidFill>
                  <a:schemeClr val="tx2"/>
                </a:solidFill>
              </a:rPr>
              <a:t>本</a:t>
            </a:r>
            <a:r>
              <a:rPr lang="zh-CN" altLang="en-US" sz="3800" b="1" dirty="0" smtClean="0">
                <a:solidFill>
                  <a:schemeClr val="tx2"/>
                </a:solidFill>
              </a:rPr>
              <a:t>及</a:t>
            </a:r>
            <a:r>
              <a:rPr lang="zh-CN" altLang="en-US" sz="3800" b="1" dirty="0">
                <a:solidFill>
                  <a:schemeClr val="tx2"/>
                </a:solidFill>
              </a:rPr>
              <a:t>群體</a:t>
            </a:r>
            <a:endParaRPr lang="zh-TW" altLang="en-US" sz="3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1"/>
          <p:cNvSpPr>
            <a:spLocks noChangeArrowheads="1"/>
          </p:cNvSpPr>
          <p:nvPr/>
        </p:nvSpPr>
        <p:spPr bwMode="auto">
          <a:xfrm>
            <a:off x="971550" y="277813"/>
            <a:ext cx="38703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800" b="1">
                <a:solidFill>
                  <a:schemeClr val="tx2"/>
                </a:solidFill>
              </a:rPr>
              <a:t>抽樣技巧</a:t>
            </a:r>
            <a:endParaRPr lang="zh-TW" altLang="en-US" sz="3800" b="1">
              <a:solidFill>
                <a:schemeClr val="tx2"/>
              </a:solidFill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843783953"/>
              </p:ext>
            </p:extLst>
          </p:nvPr>
        </p:nvGraphicFramePr>
        <p:xfrm>
          <a:off x="0" y="1809961"/>
          <a:ext cx="9143999" cy="4583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1"/>
          <p:cNvSpPr>
            <a:spLocks noChangeArrowheads="1"/>
          </p:cNvSpPr>
          <p:nvPr/>
        </p:nvSpPr>
        <p:spPr bwMode="auto">
          <a:xfrm>
            <a:off x="520700" y="458604"/>
            <a:ext cx="549116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800" b="1" dirty="0" smtClean="0">
                <a:solidFill>
                  <a:schemeClr val="tx2"/>
                </a:solidFill>
              </a:rPr>
              <a:t>活動</a:t>
            </a:r>
            <a:r>
              <a:rPr lang="zh-TW" altLang="en-US" sz="3800" b="1" dirty="0" smtClean="0">
                <a:solidFill>
                  <a:schemeClr val="tx2"/>
                </a:solidFill>
              </a:rPr>
              <a:t>六</a:t>
            </a:r>
            <a:r>
              <a:rPr lang="zh-CN" altLang="en-US" sz="3800" b="1" dirty="0" smtClean="0">
                <a:solidFill>
                  <a:schemeClr val="tx2"/>
                </a:solidFill>
              </a:rPr>
              <a:t>：</a:t>
            </a:r>
            <a:r>
              <a:rPr lang="zh-CN" altLang="en-US" sz="3800" b="1" dirty="0">
                <a:solidFill>
                  <a:schemeClr val="tx2"/>
                </a:solidFill>
              </a:rPr>
              <a:t>抽樣技巧</a:t>
            </a:r>
            <a:endParaRPr lang="zh-TW" altLang="en-US" sz="3800" b="1" dirty="0">
              <a:solidFill>
                <a:schemeClr val="tx2"/>
              </a:solidFill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81016" y="2162168"/>
            <a:ext cx="4572000" cy="3477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TW" altLang="en-US" sz="4000" dirty="0">
                <a:latin typeface="Arial" charset="0"/>
              </a:rPr>
              <a:t>參閱學生工作紙</a:t>
            </a:r>
            <a:r>
              <a:rPr lang="zh-TW" altLang="en-US" sz="4000" dirty="0" smtClean="0">
                <a:latin typeface="Arial" charset="0"/>
              </a:rPr>
              <a:t>第</a:t>
            </a:r>
            <a:r>
              <a:rPr lang="en-US" altLang="zh-TW" sz="4000" dirty="0" smtClean="0">
                <a:latin typeface="Arial" charset="0"/>
              </a:rPr>
              <a:t>8</a:t>
            </a:r>
            <a:r>
              <a:rPr lang="zh-TW" altLang="en-US" sz="4000" dirty="0" smtClean="0">
                <a:latin typeface="Arial" charset="0"/>
              </a:rPr>
              <a:t>頁</a:t>
            </a:r>
            <a:r>
              <a:rPr lang="zh-TW" altLang="en-US" sz="4000" dirty="0">
                <a:latin typeface="Arial" charset="0"/>
              </a:rPr>
              <a:t>，完成關於抽樣技巧的配對練習。</a:t>
            </a:r>
            <a:endParaRPr lang="en-US" sz="40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ial" charset="0"/>
            </a:endParaRPr>
          </a:p>
          <a:p>
            <a:pPr>
              <a:defRPr/>
            </a:pPr>
            <a:endParaRPr lang="zh-TW" altLang="en-US" sz="4000" dirty="0">
              <a:latin typeface="Arial" charset="0"/>
            </a:endParaRPr>
          </a:p>
        </p:txBody>
      </p:sp>
      <p:pic>
        <p:nvPicPr>
          <p:cNvPr id="389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513" y="2162175"/>
            <a:ext cx="431482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ChangeArrowheads="1"/>
          </p:cNvSpPr>
          <p:nvPr/>
        </p:nvSpPr>
        <p:spPr bwMode="auto">
          <a:xfrm>
            <a:off x="520700" y="458788"/>
            <a:ext cx="4140200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800" b="1" dirty="0" smtClean="0">
                <a:solidFill>
                  <a:schemeClr val="tx2"/>
                </a:solidFill>
              </a:rPr>
              <a:t>活動</a:t>
            </a:r>
            <a:r>
              <a:rPr lang="zh-TW" altLang="en-US" sz="3800" b="1" dirty="0" smtClean="0">
                <a:solidFill>
                  <a:schemeClr val="tx2"/>
                </a:solidFill>
              </a:rPr>
              <a:t>六</a:t>
            </a:r>
            <a:r>
              <a:rPr lang="zh-CN" altLang="en-US" sz="3800" b="1" dirty="0" smtClean="0">
                <a:solidFill>
                  <a:schemeClr val="tx2"/>
                </a:solidFill>
              </a:rPr>
              <a:t>：</a:t>
            </a:r>
            <a:r>
              <a:rPr lang="zh-CN" altLang="en-US" sz="3800" b="1" dirty="0">
                <a:solidFill>
                  <a:schemeClr val="tx2"/>
                </a:solidFill>
              </a:rPr>
              <a:t>答案</a:t>
            </a:r>
            <a:endParaRPr lang="zh-TW" altLang="en-US" sz="3800" b="1" dirty="0">
              <a:solidFill>
                <a:schemeClr val="tx2"/>
              </a:solidFill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520700" y="1248580"/>
            <a:ext cx="7769417" cy="4795913"/>
            <a:chOff x="508581" y="1360485"/>
            <a:chExt cx="7769417" cy="4795913"/>
          </a:xfrm>
        </p:grpSpPr>
        <p:sp>
          <p:nvSpPr>
            <p:cNvPr id="3" name="手繪多邊形 2"/>
            <p:cNvSpPr/>
            <p:nvPr/>
          </p:nvSpPr>
          <p:spPr>
            <a:xfrm>
              <a:off x="3489964" y="1372824"/>
              <a:ext cx="4788034" cy="1277607"/>
            </a:xfrm>
            <a:custGeom>
              <a:avLst/>
              <a:gdLst>
                <a:gd name="connsiteX0" fmla="*/ 8359 w 50154"/>
                <a:gd name="connsiteY0" fmla="*/ 0 h 4936920"/>
                <a:gd name="connsiteX1" fmla="*/ 41795 w 50154"/>
                <a:gd name="connsiteY1" fmla="*/ 0 h 4936920"/>
                <a:gd name="connsiteX2" fmla="*/ 50154 w 50154"/>
                <a:gd name="connsiteY2" fmla="*/ 8359 h 4936920"/>
                <a:gd name="connsiteX3" fmla="*/ 50154 w 50154"/>
                <a:gd name="connsiteY3" fmla="*/ 4936920 h 4936920"/>
                <a:gd name="connsiteX4" fmla="*/ 50154 w 50154"/>
                <a:gd name="connsiteY4" fmla="*/ 4936920 h 4936920"/>
                <a:gd name="connsiteX5" fmla="*/ 0 w 50154"/>
                <a:gd name="connsiteY5" fmla="*/ 4936920 h 4936920"/>
                <a:gd name="connsiteX6" fmla="*/ 0 w 50154"/>
                <a:gd name="connsiteY6" fmla="*/ 4936920 h 4936920"/>
                <a:gd name="connsiteX7" fmla="*/ 0 w 50154"/>
                <a:gd name="connsiteY7" fmla="*/ 8359 h 4936920"/>
                <a:gd name="connsiteX8" fmla="*/ 8359 w 50154"/>
                <a:gd name="connsiteY8" fmla="*/ 0 h 493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154" h="4936920">
                  <a:moveTo>
                    <a:pt x="50154" y="822853"/>
                  </a:moveTo>
                  <a:lnTo>
                    <a:pt x="50154" y="4114067"/>
                  </a:lnTo>
                  <a:cubicBezTo>
                    <a:pt x="50154" y="4568534"/>
                    <a:pt x="50116" y="4936871"/>
                    <a:pt x="50069" y="4936871"/>
                  </a:cubicBezTo>
                  <a:lnTo>
                    <a:pt x="0" y="4936871"/>
                  </a:lnTo>
                  <a:lnTo>
                    <a:pt x="0" y="4936871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50069" y="49"/>
                  </a:lnTo>
                  <a:cubicBezTo>
                    <a:pt x="50116" y="49"/>
                    <a:pt x="50154" y="368386"/>
                    <a:pt x="50154" y="822853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0030" tIns="122463" rIns="242478" bIns="122463" numCol="1" spcCol="1270" anchor="ctr" anchorCtr="0">
              <a:noAutofit/>
            </a:bodyPr>
            <a:lstStyle/>
            <a:p>
              <a:pPr marL="171450" lvl="1" indent="-171450" algn="l" defTabSz="8001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TW" sz="2400" kern="1200" dirty="0" smtClean="0"/>
                <a:t>C. </a:t>
              </a:r>
              <a:r>
                <a:rPr lang="zh-TW" altLang="en-US" sz="2400" kern="1200" dirty="0" smtClean="0"/>
                <a:t>群體中每個成員被選中的機會均等。</a:t>
              </a:r>
              <a:endParaRPr lang="zh-TW" altLang="en-US" sz="2400" kern="1200" dirty="0"/>
            </a:p>
          </p:txBody>
        </p:sp>
        <p:sp>
          <p:nvSpPr>
            <p:cNvPr id="4" name="手繪多邊形 3"/>
            <p:cNvSpPr/>
            <p:nvPr/>
          </p:nvSpPr>
          <p:spPr>
            <a:xfrm>
              <a:off x="536966" y="1360485"/>
              <a:ext cx="2924613" cy="1302286"/>
            </a:xfrm>
            <a:custGeom>
              <a:avLst/>
              <a:gdLst>
                <a:gd name="connsiteX0" fmla="*/ 0 w 3102928"/>
                <a:gd name="connsiteY0" fmla="*/ 51605 h 309626"/>
                <a:gd name="connsiteX1" fmla="*/ 51605 w 3102928"/>
                <a:gd name="connsiteY1" fmla="*/ 0 h 309626"/>
                <a:gd name="connsiteX2" fmla="*/ 3051323 w 3102928"/>
                <a:gd name="connsiteY2" fmla="*/ 0 h 309626"/>
                <a:gd name="connsiteX3" fmla="*/ 3102928 w 3102928"/>
                <a:gd name="connsiteY3" fmla="*/ 51605 h 309626"/>
                <a:gd name="connsiteX4" fmla="*/ 3102928 w 3102928"/>
                <a:gd name="connsiteY4" fmla="*/ 258021 h 309626"/>
                <a:gd name="connsiteX5" fmla="*/ 3051323 w 3102928"/>
                <a:gd name="connsiteY5" fmla="*/ 309626 h 309626"/>
                <a:gd name="connsiteX6" fmla="*/ 51605 w 3102928"/>
                <a:gd name="connsiteY6" fmla="*/ 309626 h 309626"/>
                <a:gd name="connsiteX7" fmla="*/ 0 w 3102928"/>
                <a:gd name="connsiteY7" fmla="*/ 258021 h 309626"/>
                <a:gd name="connsiteX8" fmla="*/ 0 w 3102928"/>
                <a:gd name="connsiteY8" fmla="*/ 51605 h 30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2928" h="309626">
                  <a:moveTo>
                    <a:pt x="0" y="51605"/>
                  </a:moveTo>
                  <a:cubicBezTo>
                    <a:pt x="0" y="23104"/>
                    <a:pt x="23104" y="0"/>
                    <a:pt x="51605" y="0"/>
                  </a:cubicBezTo>
                  <a:lnTo>
                    <a:pt x="3051323" y="0"/>
                  </a:lnTo>
                  <a:cubicBezTo>
                    <a:pt x="3079824" y="0"/>
                    <a:pt x="3102928" y="23104"/>
                    <a:pt x="3102928" y="51605"/>
                  </a:cubicBezTo>
                  <a:lnTo>
                    <a:pt x="3102928" y="258021"/>
                  </a:lnTo>
                  <a:cubicBezTo>
                    <a:pt x="3102928" y="286522"/>
                    <a:pt x="3079824" y="309626"/>
                    <a:pt x="3051323" y="309626"/>
                  </a:cubicBezTo>
                  <a:lnTo>
                    <a:pt x="51605" y="309626"/>
                  </a:lnTo>
                  <a:cubicBezTo>
                    <a:pt x="23104" y="309626"/>
                    <a:pt x="0" y="286522"/>
                    <a:pt x="0" y="258021"/>
                  </a:cubicBezTo>
                  <a:lnTo>
                    <a:pt x="0" y="5160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7035" tIns="76075" rIns="137035" bIns="76075" numCol="1" spcCol="1270" anchor="ctr" anchorCtr="0">
              <a:noAutofit/>
            </a:bodyPr>
            <a:lstStyle/>
            <a:p>
              <a:pPr lvl="0" algn="l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en-US" sz="3200" b="0" kern="1200" dirty="0" smtClean="0"/>
                <a:t>1. </a:t>
              </a:r>
            </a:p>
            <a:p>
              <a:pPr lvl="0" algn="l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kern="1200" dirty="0" smtClean="0"/>
                <a:t>簡單隨機抽樣</a:t>
              </a:r>
              <a:endParaRPr lang="zh-TW" sz="3200" kern="1200" dirty="0"/>
            </a:p>
          </p:txBody>
        </p:sp>
        <p:sp>
          <p:nvSpPr>
            <p:cNvPr id="5" name="手繪多邊形 4"/>
            <p:cNvSpPr/>
            <p:nvPr/>
          </p:nvSpPr>
          <p:spPr>
            <a:xfrm>
              <a:off x="3475099" y="2983655"/>
              <a:ext cx="4788034" cy="1304046"/>
            </a:xfrm>
            <a:custGeom>
              <a:avLst/>
              <a:gdLst>
                <a:gd name="connsiteX0" fmla="*/ 55986 w 335910"/>
                <a:gd name="connsiteY0" fmla="*/ 0 h 4347312"/>
                <a:gd name="connsiteX1" fmla="*/ 279924 w 335910"/>
                <a:gd name="connsiteY1" fmla="*/ 0 h 4347312"/>
                <a:gd name="connsiteX2" fmla="*/ 335910 w 335910"/>
                <a:gd name="connsiteY2" fmla="*/ 55986 h 4347312"/>
                <a:gd name="connsiteX3" fmla="*/ 335910 w 335910"/>
                <a:gd name="connsiteY3" fmla="*/ 4347312 h 4347312"/>
                <a:gd name="connsiteX4" fmla="*/ 335910 w 335910"/>
                <a:gd name="connsiteY4" fmla="*/ 4347312 h 4347312"/>
                <a:gd name="connsiteX5" fmla="*/ 0 w 335910"/>
                <a:gd name="connsiteY5" fmla="*/ 4347312 h 4347312"/>
                <a:gd name="connsiteX6" fmla="*/ 0 w 335910"/>
                <a:gd name="connsiteY6" fmla="*/ 4347312 h 4347312"/>
                <a:gd name="connsiteX7" fmla="*/ 0 w 335910"/>
                <a:gd name="connsiteY7" fmla="*/ 55986 h 4347312"/>
                <a:gd name="connsiteX8" fmla="*/ 55986 w 335910"/>
                <a:gd name="connsiteY8" fmla="*/ 0 h 434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5910" h="4347312">
                  <a:moveTo>
                    <a:pt x="335910" y="724569"/>
                  </a:moveTo>
                  <a:lnTo>
                    <a:pt x="335910" y="3622743"/>
                  </a:lnTo>
                  <a:cubicBezTo>
                    <a:pt x="335910" y="4022905"/>
                    <a:pt x="333973" y="4347306"/>
                    <a:pt x="331584" y="4347306"/>
                  </a:cubicBezTo>
                  <a:lnTo>
                    <a:pt x="0" y="4347306"/>
                  </a:lnTo>
                  <a:lnTo>
                    <a:pt x="0" y="4347306"/>
                  </a:lnTo>
                  <a:lnTo>
                    <a:pt x="0" y="6"/>
                  </a:lnTo>
                  <a:lnTo>
                    <a:pt x="0" y="6"/>
                  </a:lnTo>
                  <a:lnTo>
                    <a:pt x="331584" y="6"/>
                  </a:lnTo>
                  <a:cubicBezTo>
                    <a:pt x="333973" y="6"/>
                    <a:pt x="335910" y="324407"/>
                    <a:pt x="335910" y="724569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3600000"/>
                <a:satOff val="-17317"/>
                <a:lumOff val="-4132"/>
                <a:alphaOff val="0"/>
              </a:schemeClr>
            </a:lnRef>
            <a:fillRef idx="1">
              <a:schemeClr val="accent5">
                <a:tint val="40000"/>
                <a:alpha val="90000"/>
                <a:hueOff val="3600000"/>
                <a:satOff val="-17317"/>
                <a:lumOff val="-4132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3600000"/>
                <a:satOff val="-17317"/>
                <a:lumOff val="-4132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0030" tIns="136413" rIns="256428" bIns="136413" numCol="1" spcCol="1270" anchor="ctr" anchorCtr="0">
              <a:noAutofit/>
            </a:bodyPr>
            <a:lstStyle/>
            <a:p>
              <a:pPr marL="171450" lvl="1" indent="-171450" algn="l" defTabSz="8001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TW" sz="2400" kern="1200" dirty="0" smtClean="0"/>
                <a:t>A. </a:t>
              </a:r>
              <a:r>
                <a:rPr lang="zh-TW" altLang="en-US" sz="2400" kern="1200" dirty="0" smtClean="0"/>
                <a:t>群體劃分為相互獨立的小組（例如年齡組別），再從每組中隨機抽樣。</a:t>
              </a:r>
              <a:endParaRPr lang="zh-TW" altLang="en-US" sz="2400" b="0" kern="1200" dirty="0" smtClean="0"/>
            </a:p>
          </p:txBody>
        </p:sp>
        <p:sp>
          <p:nvSpPr>
            <p:cNvPr id="6" name="手繪多邊形 5"/>
            <p:cNvSpPr/>
            <p:nvPr/>
          </p:nvSpPr>
          <p:spPr>
            <a:xfrm>
              <a:off x="545849" y="2983655"/>
              <a:ext cx="2915730" cy="1384628"/>
            </a:xfrm>
            <a:custGeom>
              <a:avLst/>
              <a:gdLst>
                <a:gd name="connsiteX0" fmla="*/ 0 w 2915730"/>
                <a:gd name="connsiteY0" fmla="*/ 54168 h 325004"/>
                <a:gd name="connsiteX1" fmla="*/ 54168 w 2915730"/>
                <a:gd name="connsiteY1" fmla="*/ 0 h 325004"/>
                <a:gd name="connsiteX2" fmla="*/ 2861562 w 2915730"/>
                <a:gd name="connsiteY2" fmla="*/ 0 h 325004"/>
                <a:gd name="connsiteX3" fmla="*/ 2915730 w 2915730"/>
                <a:gd name="connsiteY3" fmla="*/ 54168 h 325004"/>
                <a:gd name="connsiteX4" fmla="*/ 2915730 w 2915730"/>
                <a:gd name="connsiteY4" fmla="*/ 270836 h 325004"/>
                <a:gd name="connsiteX5" fmla="*/ 2861562 w 2915730"/>
                <a:gd name="connsiteY5" fmla="*/ 325004 h 325004"/>
                <a:gd name="connsiteX6" fmla="*/ 54168 w 2915730"/>
                <a:gd name="connsiteY6" fmla="*/ 325004 h 325004"/>
                <a:gd name="connsiteX7" fmla="*/ 0 w 2915730"/>
                <a:gd name="connsiteY7" fmla="*/ 270836 h 325004"/>
                <a:gd name="connsiteX8" fmla="*/ 0 w 2915730"/>
                <a:gd name="connsiteY8" fmla="*/ 54168 h 325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5730" h="325004">
                  <a:moveTo>
                    <a:pt x="0" y="54168"/>
                  </a:moveTo>
                  <a:cubicBezTo>
                    <a:pt x="0" y="24252"/>
                    <a:pt x="24252" y="0"/>
                    <a:pt x="54168" y="0"/>
                  </a:cubicBezTo>
                  <a:lnTo>
                    <a:pt x="2861562" y="0"/>
                  </a:lnTo>
                  <a:cubicBezTo>
                    <a:pt x="2891478" y="0"/>
                    <a:pt x="2915730" y="24252"/>
                    <a:pt x="2915730" y="54168"/>
                  </a:cubicBezTo>
                  <a:lnTo>
                    <a:pt x="2915730" y="270836"/>
                  </a:lnTo>
                  <a:cubicBezTo>
                    <a:pt x="2915730" y="300752"/>
                    <a:pt x="2891478" y="325004"/>
                    <a:pt x="2861562" y="325004"/>
                  </a:cubicBezTo>
                  <a:lnTo>
                    <a:pt x="54168" y="325004"/>
                  </a:lnTo>
                  <a:cubicBezTo>
                    <a:pt x="24252" y="325004"/>
                    <a:pt x="0" y="300752"/>
                    <a:pt x="0" y="270836"/>
                  </a:cubicBezTo>
                  <a:lnTo>
                    <a:pt x="0" y="54168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1440000"/>
                <a:satOff val="-5824"/>
                <a:lumOff val="-6510"/>
                <a:alphaOff val="0"/>
              </a:schemeClr>
            </a:fillRef>
            <a:effectRef idx="3">
              <a:schemeClr val="accent5">
                <a:hueOff val="1440000"/>
                <a:satOff val="-5824"/>
                <a:lumOff val="-651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3025" tIns="84445" rIns="153025" bIns="84445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en-US" sz="3600" b="0" kern="1200" dirty="0" smtClean="0"/>
                <a:t>2. </a:t>
              </a:r>
            </a:p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kern="1200" dirty="0" smtClean="0"/>
                <a:t>分層隨機抽樣</a:t>
              </a:r>
              <a:endParaRPr lang="zh-TW" altLang="en-US" sz="3200" b="0" kern="1200" dirty="0" smtClean="0"/>
            </a:p>
          </p:txBody>
        </p:sp>
        <p:sp>
          <p:nvSpPr>
            <p:cNvPr id="10" name="手繪多邊形 9"/>
            <p:cNvSpPr/>
            <p:nvPr/>
          </p:nvSpPr>
          <p:spPr>
            <a:xfrm>
              <a:off x="3461579" y="4689167"/>
              <a:ext cx="4788034" cy="1397528"/>
            </a:xfrm>
            <a:custGeom>
              <a:avLst/>
              <a:gdLst>
                <a:gd name="connsiteX0" fmla="*/ 167187 w 1003099"/>
                <a:gd name="connsiteY0" fmla="*/ 0 h 5117907"/>
                <a:gd name="connsiteX1" fmla="*/ 835912 w 1003099"/>
                <a:gd name="connsiteY1" fmla="*/ 0 h 5117907"/>
                <a:gd name="connsiteX2" fmla="*/ 1003099 w 1003099"/>
                <a:gd name="connsiteY2" fmla="*/ 167187 h 5117907"/>
                <a:gd name="connsiteX3" fmla="*/ 1003099 w 1003099"/>
                <a:gd name="connsiteY3" fmla="*/ 5117907 h 5117907"/>
                <a:gd name="connsiteX4" fmla="*/ 1003099 w 1003099"/>
                <a:gd name="connsiteY4" fmla="*/ 5117907 h 5117907"/>
                <a:gd name="connsiteX5" fmla="*/ 0 w 1003099"/>
                <a:gd name="connsiteY5" fmla="*/ 5117907 h 5117907"/>
                <a:gd name="connsiteX6" fmla="*/ 0 w 1003099"/>
                <a:gd name="connsiteY6" fmla="*/ 5117907 h 5117907"/>
                <a:gd name="connsiteX7" fmla="*/ 0 w 1003099"/>
                <a:gd name="connsiteY7" fmla="*/ 167187 h 5117907"/>
                <a:gd name="connsiteX8" fmla="*/ 167187 w 1003099"/>
                <a:gd name="connsiteY8" fmla="*/ 0 h 511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3099" h="5117907">
                  <a:moveTo>
                    <a:pt x="1003099" y="853006"/>
                  </a:moveTo>
                  <a:lnTo>
                    <a:pt x="1003099" y="4264901"/>
                  </a:lnTo>
                  <a:cubicBezTo>
                    <a:pt x="1003099" y="4736003"/>
                    <a:pt x="988428" y="5117904"/>
                    <a:pt x="970331" y="5117904"/>
                  </a:cubicBezTo>
                  <a:lnTo>
                    <a:pt x="0" y="5117904"/>
                  </a:lnTo>
                  <a:lnTo>
                    <a:pt x="0" y="5117904"/>
                  </a:lnTo>
                  <a:lnTo>
                    <a:pt x="0" y="3"/>
                  </a:lnTo>
                  <a:lnTo>
                    <a:pt x="0" y="3"/>
                  </a:lnTo>
                  <a:lnTo>
                    <a:pt x="970331" y="3"/>
                  </a:lnTo>
                  <a:cubicBezTo>
                    <a:pt x="988428" y="3"/>
                    <a:pt x="1003099" y="381904"/>
                    <a:pt x="1003099" y="853006"/>
                  </a:cubicBezTo>
                  <a:close/>
                </a:path>
              </a:pathLst>
            </a:custGeom>
          </p:spPr>
          <p:style>
            <a:lnRef idx="1">
              <a:schemeClr val="accent5">
                <a:tint val="40000"/>
                <a:alpha val="90000"/>
                <a:hueOff val="7200000"/>
                <a:satOff val="-34633"/>
                <a:lumOff val="-8264"/>
                <a:alphaOff val="0"/>
              </a:schemeClr>
            </a:lnRef>
            <a:fillRef idx="1">
              <a:schemeClr val="accent5">
                <a:tint val="40000"/>
                <a:alpha val="90000"/>
                <a:hueOff val="7200000"/>
                <a:satOff val="-34633"/>
                <a:lumOff val="-8264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7200000"/>
                <a:satOff val="-34633"/>
                <a:lumOff val="-8264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1" tIns="87067" rIns="125166" bIns="87067" numCol="1" spcCol="1270" anchor="ctr" anchorCtr="0">
              <a:noAutofit/>
            </a:bodyPr>
            <a:lstStyle/>
            <a:p>
              <a:pPr marL="228600" lvl="1" indent="-22860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TW" sz="2400" kern="1200" dirty="0" smtClean="0"/>
                <a:t>B. </a:t>
              </a:r>
              <a:r>
                <a:rPr lang="zh-TW" sz="2400" kern="1200" dirty="0" smtClean="0"/>
                <a:t>研究人員挑選最容易接觸的群體成員搜集資料。</a:t>
              </a:r>
              <a:endParaRPr kumimoji="1" lang="en-US" sz="2400" b="0" kern="1200" dirty="0" smtClean="0"/>
            </a:p>
          </p:txBody>
        </p:sp>
        <p:sp>
          <p:nvSpPr>
            <p:cNvPr id="12" name="手繪多邊形 11"/>
            <p:cNvSpPr/>
            <p:nvPr/>
          </p:nvSpPr>
          <p:spPr>
            <a:xfrm>
              <a:off x="508581" y="4689168"/>
              <a:ext cx="2923271" cy="1467230"/>
            </a:xfrm>
            <a:custGeom>
              <a:avLst/>
              <a:gdLst>
                <a:gd name="connsiteX0" fmla="*/ 0 w 2923271"/>
                <a:gd name="connsiteY0" fmla="*/ 50019 h 300105"/>
                <a:gd name="connsiteX1" fmla="*/ 50019 w 2923271"/>
                <a:gd name="connsiteY1" fmla="*/ 0 h 300105"/>
                <a:gd name="connsiteX2" fmla="*/ 2873252 w 2923271"/>
                <a:gd name="connsiteY2" fmla="*/ 0 h 300105"/>
                <a:gd name="connsiteX3" fmla="*/ 2923271 w 2923271"/>
                <a:gd name="connsiteY3" fmla="*/ 50019 h 300105"/>
                <a:gd name="connsiteX4" fmla="*/ 2923271 w 2923271"/>
                <a:gd name="connsiteY4" fmla="*/ 250086 h 300105"/>
                <a:gd name="connsiteX5" fmla="*/ 2873252 w 2923271"/>
                <a:gd name="connsiteY5" fmla="*/ 300105 h 300105"/>
                <a:gd name="connsiteX6" fmla="*/ 50019 w 2923271"/>
                <a:gd name="connsiteY6" fmla="*/ 300105 h 300105"/>
                <a:gd name="connsiteX7" fmla="*/ 0 w 2923271"/>
                <a:gd name="connsiteY7" fmla="*/ 250086 h 300105"/>
                <a:gd name="connsiteX8" fmla="*/ 0 w 2923271"/>
                <a:gd name="connsiteY8" fmla="*/ 50019 h 30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3271" h="300105">
                  <a:moveTo>
                    <a:pt x="0" y="50019"/>
                  </a:moveTo>
                  <a:cubicBezTo>
                    <a:pt x="0" y="22394"/>
                    <a:pt x="22394" y="0"/>
                    <a:pt x="50019" y="0"/>
                  </a:cubicBezTo>
                  <a:lnTo>
                    <a:pt x="2873252" y="0"/>
                  </a:lnTo>
                  <a:cubicBezTo>
                    <a:pt x="2900877" y="0"/>
                    <a:pt x="2923271" y="22394"/>
                    <a:pt x="2923271" y="50019"/>
                  </a:cubicBezTo>
                  <a:lnTo>
                    <a:pt x="2923271" y="250086"/>
                  </a:lnTo>
                  <a:cubicBezTo>
                    <a:pt x="2923271" y="277711"/>
                    <a:pt x="2900877" y="300105"/>
                    <a:pt x="2873252" y="300105"/>
                  </a:cubicBezTo>
                  <a:lnTo>
                    <a:pt x="50019" y="300105"/>
                  </a:lnTo>
                  <a:cubicBezTo>
                    <a:pt x="22394" y="300105"/>
                    <a:pt x="0" y="277711"/>
                    <a:pt x="0" y="250086"/>
                  </a:cubicBezTo>
                  <a:lnTo>
                    <a:pt x="0" y="5001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7200000"/>
                <a:satOff val="-29122"/>
                <a:lumOff val="-32549"/>
                <a:alphaOff val="0"/>
              </a:schemeClr>
            </a:fillRef>
            <a:effectRef idx="3">
              <a:schemeClr val="accent5">
                <a:hueOff val="7200000"/>
                <a:satOff val="-29122"/>
                <a:lumOff val="-3254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570" tIns="75610" rIns="136570" bIns="75610" numCol="1" spcCol="1270" anchor="ctr" anchorCtr="0">
              <a:noAutofit/>
            </a:bodyPr>
            <a:lstStyle/>
            <a:p>
              <a:pPr lvl="0" algn="l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en-US" altLang="zh-TW" sz="3200" b="0" kern="1200" dirty="0" smtClean="0"/>
                <a:t>3</a:t>
              </a:r>
              <a:r>
                <a:rPr kumimoji="1" lang="en-US" sz="3200" b="0" kern="1200" dirty="0" smtClean="0"/>
                <a:t>. </a:t>
              </a:r>
            </a:p>
            <a:p>
              <a:pPr lvl="0" algn="l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kern="1200" dirty="0" smtClean="0"/>
                <a:t>便</a:t>
              </a:r>
              <a:r>
                <a:rPr lang="zh-TW" altLang="en-US" sz="3200" kern="1200" dirty="0" smtClean="0"/>
                <a:t>利</a:t>
              </a:r>
              <a:r>
                <a:rPr lang="zh-CN" sz="3200" kern="1200" dirty="0" smtClean="0"/>
                <a:t>抽樣</a:t>
              </a:r>
              <a:endParaRPr kumimoji="1" lang="en-US" sz="3200" b="0" kern="12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431800" y="368301"/>
            <a:ext cx="7550150" cy="72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3800" b="1" dirty="0" smtClean="0">
                <a:solidFill>
                  <a:schemeClr val="tx2"/>
                </a:solidFill>
              </a:rPr>
              <a:t>步驟五：收集及分析資料 </a:t>
            </a:r>
            <a:endParaRPr lang="zh-TW" altLang="en-US" sz="3800" b="1" dirty="0">
              <a:solidFill>
                <a:schemeClr val="tx2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729" y="1761476"/>
            <a:ext cx="2788470" cy="1636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717" y="3478264"/>
            <a:ext cx="2540782" cy="2689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agram 9"/>
          <p:cNvGraphicFramePr/>
          <p:nvPr>
            <p:extLst>
              <p:ext uri="{D42A27DB-BD31-4B8C-83A1-F6EECF244321}">
                <p14:modId xmlns:p14="http://schemas.microsoft.com/office/powerpoint/2010/main" val="2968871288"/>
              </p:ext>
            </p:extLst>
          </p:nvPr>
        </p:nvGraphicFramePr>
        <p:xfrm>
          <a:off x="-1291164" y="965102"/>
          <a:ext cx="7310964" cy="4178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8" name="直線接點 7"/>
          <p:cNvCxnSpPr/>
          <p:nvPr/>
        </p:nvCxnSpPr>
        <p:spPr>
          <a:xfrm>
            <a:off x="4121940" y="4727459"/>
            <a:ext cx="630084" cy="415797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H="1">
            <a:off x="7178426" y="3478264"/>
            <a:ext cx="363970" cy="602667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字方塊 9"/>
          <p:cNvSpPr txBox="1"/>
          <p:nvPr/>
        </p:nvSpPr>
        <p:spPr>
          <a:xfrm>
            <a:off x="3131808" y="5038837"/>
            <a:ext cx="159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chemeClr val="bg1">
                    <a:lumMod val="50000"/>
                  </a:schemeClr>
                </a:solidFill>
              </a:rPr>
              <a:t>搜集資料</a:t>
            </a:r>
            <a:endParaRPr 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7432192" y="3492404"/>
            <a:ext cx="1465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chemeClr val="bg1">
                    <a:lumMod val="50000"/>
                  </a:schemeClr>
                </a:solidFill>
              </a:rPr>
              <a:t>分析資料</a:t>
            </a:r>
            <a:endParaRPr 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41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431800" y="368301"/>
            <a:ext cx="7550150" cy="72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3800" b="1" dirty="0" smtClean="0">
                <a:solidFill>
                  <a:schemeClr val="tx2"/>
                </a:solidFill>
              </a:rPr>
              <a:t>步驟五：收集及分析資料 </a:t>
            </a:r>
            <a:r>
              <a:rPr lang="en-US" altLang="zh-TW" sz="3800" b="1" dirty="0" smtClean="0">
                <a:solidFill>
                  <a:schemeClr val="tx2"/>
                </a:solidFill>
              </a:rPr>
              <a:t>(</a:t>
            </a:r>
            <a:r>
              <a:rPr lang="zh-TW" altLang="en-US" sz="3800" b="1" dirty="0" smtClean="0">
                <a:solidFill>
                  <a:schemeClr val="tx2"/>
                </a:solidFill>
              </a:rPr>
              <a:t>續</a:t>
            </a:r>
            <a:r>
              <a:rPr lang="en-US" altLang="zh-TW" sz="3800" b="1" dirty="0" smtClean="0">
                <a:solidFill>
                  <a:schemeClr val="tx2"/>
                </a:solidFill>
              </a:rPr>
              <a:t>)</a:t>
            </a:r>
            <a:r>
              <a:rPr lang="zh-TW" altLang="en-US" sz="3800" b="1" dirty="0" smtClean="0">
                <a:solidFill>
                  <a:schemeClr val="tx2"/>
                </a:solidFill>
              </a:rPr>
              <a:t> </a:t>
            </a:r>
            <a:endParaRPr lang="zh-TW" altLang="en-US" sz="3800" b="1" dirty="0">
              <a:solidFill>
                <a:schemeClr val="tx2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544078"/>
              </p:ext>
            </p:extLst>
          </p:nvPr>
        </p:nvGraphicFramePr>
        <p:xfrm>
          <a:off x="1241556" y="1088689"/>
          <a:ext cx="4770638" cy="5580730"/>
        </p:xfrm>
        <a:graphic>
          <a:graphicData uri="http://schemas.openxmlformats.org/drawingml/2006/table">
            <a:tbl>
              <a:tblPr/>
              <a:tblGrid>
                <a:gridCol w="735896">
                  <a:extLst>
                    <a:ext uri="{9D8B030D-6E8A-4147-A177-3AD203B41FA5}">
                      <a16:colId xmlns:a16="http://schemas.microsoft.com/office/drawing/2014/main" val="916123448"/>
                    </a:ext>
                  </a:extLst>
                </a:gridCol>
                <a:gridCol w="672457">
                  <a:extLst>
                    <a:ext uri="{9D8B030D-6E8A-4147-A177-3AD203B41FA5}">
                      <a16:colId xmlns:a16="http://schemas.microsoft.com/office/drawing/2014/main" val="1699742409"/>
                    </a:ext>
                  </a:extLst>
                </a:gridCol>
                <a:gridCol w="672457">
                  <a:extLst>
                    <a:ext uri="{9D8B030D-6E8A-4147-A177-3AD203B41FA5}">
                      <a16:colId xmlns:a16="http://schemas.microsoft.com/office/drawing/2014/main" val="533369746"/>
                    </a:ext>
                  </a:extLst>
                </a:gridCol>
                <a:gridCol w="672457">
                  <a:extLst>
                    <a:ext uri="{9D8B030D-6E8A-4147-A177-3AD203B41FA5}">
                      <a16:colId xmlns:a16="http://schemas.microsoft.com/office/drawing/2014/main" val="1963147731"/>
                    </a:ext>
                  </a:extLst>
                </a:gridCol>
                <a:gridCol w="672457">
                  <a:extLst>
                    <a:ext uri="{9D8B030D-6E8A-4147-A177-3AD203B41FA5}">
                      <a16:colId xmlns:a16="http://schemas.microsoft.com/office/drawing/2014/main" val="1360959735"/>
                    </a:ext>
                  </a:extLst>
                </a:gridCol>
                <a:gridCol w="672457">
                  <a:extLst>
                    <a:ext uri="{9D8B030D-6E8A-4147-A177-3AD203B41FA5}">
                      <a16:colId xmlns:a16="http://schemas.microsoft.com/office/drawing/2014/main" val="2957510902"/>
                    </a:ext>
                  </a:extLst>
                </a:gridCol>
                <a:gridCol w="672457">
                  <a:extLst>
                    <a:ext uri="{9D8B030D-6E8A-4147-A177-3AD203B41FA5}">
                      <a16:colId xmlns:a16="http://schemas.microsoft.com/office/drawing/2014/main" val="3344907695"/>
                    </a:ext>
                  </a:extLst>
                </a:gridCol>
              </a:tblGrid>
              <a:tr h="235985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zh-TW" altLang="en-US" sz="900" b="1" i="0" u="none" strike="noStrike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闡述例子</a:t>
                      </a: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0050561"/>
                  </a:ext>
                </a:extLst>
              </a:tr>
              <a:tr h="707958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altLang="zh-TW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․</a:t>
                      </a:r>
                      <a:r>
                        <a:rPr lang="zh-TW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資料搜集方法：調查研究 </a:t>
                      </a:r>
                      <a:r>
                        <a:rPr lang="en-US" altLang="zh-TW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(</a:t>
                      </a:r>
                      <a:r>
                        <a:rPr lang="zh-TW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以問卷形式進行</a:t>
                      </a:r>
                      <a:r>
                        <a:rPr lang="en-US" altLang="zh-TW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)</a:t>
                      </a:r>
                      <a:r>
                        <a:rPr lang="zh-TW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；</a:t>
                      </a:r>
                      <a:r>
                        <a:rPr lang="zh-TW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br>
                        <a:rPr lang="zh-TW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altLang="zh-TW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․</a:t>
                      </a:r>
                      <a:r>
                        <a:rPr lang="zh-TW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樣本數目：</a:t>
                      </a:r>
                      <a:r>
                        <a:rPr lang="en-US" altLang="zh-TW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zh-TW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； </a:t>
                      </a:r>
                      <a:br>
                        <a:rPr lang="zh-TW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altLang="zh-TW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․</a:t>
                      </a:r>
                      <a:r>
                        <a:rPr lang="zh-TW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抽樣技巧：隨機抽樣</a:t>
                      </a:r>
                      <a:endParaRPr lang="zh-TW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6739689"/>
                  </a:ext>
                </a:extLst>
              </a:tr>
              <a:tr h="280632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zh-TW" altLang="en-US" sz="700" b="1" i="0" u="none" strike="noStrike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調查問題：整體而言，我對這活動感到滿意。</a:t>
                      </a:r>
                      <a:r>
                        <a:rPr lang="en-US" altLang="zh-TW" sz="700" b="1" i="0" u="none" strike="noStrike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(</a:t>
                      </a:r>
                      <a:r>
                        <a:rPr lang="zh-TW" altLang="en-US" sz="700" b="1" i="0" u="none" strike="noStrike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整體意見評級</a:t>
                      </a:r>
                      <a:r>
                        <a:rPr lang="en-US" altLang="zh-TW" sz="700" b="1" i="0" u="none" strike="noStrike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) </a:t>
                      </a:r>
                    </a:p>
                  </a:txBody>
                  <a:tcPr marL="5042" marR="5042" marT="50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8640553"/>
                  </a:ext>
                </a:extLst>
              </a:tr>
              <a:tr h="344413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zh-TW" altLang="en-US" sz="7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（採用</a:t>
                      </a:r>
                      <a:r>
                        <a:rPr lang="en-US" altLang="zh-TW" sz="7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r>
                        <a:rPr lang="zh-TW" altLang="en-US" sz="7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分量表：</a:t>
                      </a:r>
                      <a:r>
                        <a:rPr lang="en-US" altLang="zh-TW" sz="7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1—</a:t>
                      </a:r>
                      <a:r>
                        <a:rPr lang="zh-TW" altLang="en-US" sz="7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非常不滿意；</a:t>
                      </a:r>
                      <a:r>
                        <a:rPr lang="en-US" altLang="zh-TW" sz="7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5—</a:t>
                      </a:r>
                      <a:r>
                        <a:rPr lang="zh-TW" altLang="en-US" sz="7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非常滿意）</a:t>
                      </a:r>
                    </a:p>
                  </a:txBody>
                  <a:tcPr marL="5042" marR="5042" marT="50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180535"/>
                  </a:ext>
                </a:extLst>
              </a:tr>
              <a:tr h="18496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資料來源</a:t>
                      </a:r>
                    </a:p>
                  </a:txBody>
                  <a:tcPr marL="5042" marR="5042" marT="50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42" marR="5042" marT="50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TW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統計</a:t>
                      </a:r>
                    </a:p>
                  </a:txBody>
                  <a:tcPr marL="5042" marR="5042" marT="50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42" marR="5042" marT="50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285366"/>
                  </a:ext>
                </a:extLst>
              </a:tr>
              <a:tr h="344413"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回答者</a:t>
                      </a:r>
                      <a:br>
                        <a:rPr lang="zh-TW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zh-TW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編號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意見評級 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意見評級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數目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934012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851742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520959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5.0%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065720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30.0%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8572920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65.0%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39609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zh-TW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總數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100.0%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632378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821002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4050353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1860431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597387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4162418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959132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3877369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974905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11044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835878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833887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595232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075668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042" marR="5042" marT="50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330184"/>
                  </a:ext>
                </a:extLst>
              </a:tr>
              <a:tr h="165827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2" marR="5042" marT="50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67653"/>
                  </a:ext>
                </a:extLst>
              </a:tr>
            </a:tbl>
          </a:graphicData>
        </a:graphic>
      </p:graphicFrame>
      <p:graphicFrame>
        <p:nvGraphicFramePr>
          <p:cNvPr id="6" name="圖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5062104"/>
              </p:ext>
            </p:extLst>
          </p:nvPr>
        </p:nvGraphicFramePr>
        <p:xfrm>
          <a:off x="2771760" y="4239108"/>
          <a:ext cx="4572000" cy="2503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6890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963142303"/>
              </p:ext>
            </p:extLst>
          </p:nvPr>
        </p:nvGraphicFramePr>
        <p:xfrm>
          <a:off x="0" y="1619240"/>
          <a:ext cx="9144000" cy="4795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611472" y="59100"/>
            <a:ext cx="80736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(2)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搜集資料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50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857375" y="3157538"/>
          <a:ext cx="6205538" cy="314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9" name="Chart" r:id="rId4" imgW="4629302" imgH="2343302" progId="Excel.Sheet.8">
                  <p:embed/>
                </p:oleObj>
              </mc:Choice>
              <mc:Fallback>
                <p:oleObj name="Chart" r:id="rId4" imgW="4629302" imgH="2343302" progId="Excel.Sheet.8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3157538"/>
                        <a:ext cx="6205538" cy="3141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58"/>
          <p:cNvSpPr>
            <a:spLocks noChangeArrowheads="1"/>
          </p:cNvSpPr>
          <p:nvPr/>
        </p:nvSpPr>
        <p:spPr bwMode="auto">
          <a:xfrm>
            <a:off x="281257" y="843336"/>
            <a:ext cx="7561263" cy="630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6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採用</a:t>
            </a:r>
            <a:r>
              <a:rPr lang="zh-CN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百分比分</a:t>
            </a:r>
            <a:r>
              <a:rPr lang="zh-TW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布方式</a:t>
            </a:r>
            <a:r>
              <a:rPr lang="zh-CN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分析評級</a:t>
            </a:r>
            <a:r>
              <a:rPr lang="zh-CN" altLang="zh-TW" sz="3600" b="1" dirty="0">
                <a:solidFill>
                  <a:schemeClr val="tx2"/>
                </a:solidFill>
                <a:cs typeface="Arial" panose="020B0604020202020204" pitchFamily="34" charset="0"/>
              </a:rPr>
              <a:t>數</a:t>
            </a:r>
            <a:r>
              <a:rPr lang="zh-CN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據</a:t>
            </a:r>
            <a:endParaRPr lang="zh-TW" altLang="en-US" sz="36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222315" name="Group 107"/>
          <p:cNvGraphicFramePr>
            <a:graphicFrameLocks noGrp="1"/>
          </p:cNvGraphicFramePr>
          <p:nvPr/>
        </p:nvGraphicFramePr>
        <p:xfrm>
          <a:off x="457200" y="1719263"/>
          <a:ext cx="693738" cy="4480560"/>
        </p:xfrm>
        <a:graphic>
          <a:graphicData uri="http://schemas.openxmlformats.org/drawingml/2006/table">
            <a:tbl>
              <a:tblPr/>
              <a:tblGrid>
                <a:gridCol w="693738">
                  <a:extLst>
                    <a:ext uri="{9D8B030D-6E8A-4147-A177-3AD203B41FA5}">
                      <a16:colId xmlns:a16="http://schemas.microsoft.com/office/drawing/2014/main" val="1188852136"/>
                    </a:ext>
                  </a:extLst>
                </a:gridCol>
              </a:tblGrid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回應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otum" pitchFamily="34" charset="-127"/>
                        <a:ea typeface="Dotum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115852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948951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3942367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3550081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732161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9098696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8334274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1939534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08053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3150605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1607023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7660981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3480688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1350235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7956964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589119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095320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9016385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2054322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5243210"/>
                  </a:ext>
                </a:extLst>
              </a:tr>
              <a:tr h="2095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otum" pitchFamily="34" charset="-127"/>
                          <a:ea typeface="Dotum" pitchFamily="34" charset="-127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4299294"/>
                  </a:ext>
                </a:extLst>
              </a:tr>
            </a:tbl>
          </a:graphicData>
        </a:graphic>
      </p:graphicFrame>
      <p:sp>
        <p:nvSpPr>
          <p:cNvPr id="2101" name="Rectangle 49"/>
          <p:cNvSpPr>
            <a:spLocks noChangeArrowheads="1"/>
          </p:cNvSpPr>
          <p:nvPr/>
        </p:nvSpPr>
        <p:spPr bwMode="auto">
          <a:xfrm>
            <a:off x="1314432" y="1800216"/>
            <a:ext cx="7475537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zh-TW" altLang="en-US" sz="2000" dirty="0">
                <a:latin typeface="Arial" charset="0"/>
              </a:rPr>
              <a:t>「產品名稱」是影響你是否購買</a:t>
            </a:r>
            <a:r>
              <a:rPr lang="zh-CN" altLang="en-US" sz="2000" dirty="0">
                <a:latin typeface="Arial" charset="0"/>
              </a:rPr>
              <a:t>產品</a:t>
            </a:r>
            <a:r>
              <a:rPr lang="zh-TW" altLang="en-US" sz="2000" dirty="0">
                <a:latin typeface="Arial" charset="0"/>
              </a:rPr>
              <a:t>的因素。</a:t>
            </a:r>
            <a:r>
              <a:rPr lang="zh-CN" altLang="en-US" sz="2000" dirty="0">
                <a:latin typeface="Arial" charset="0"/>
              </a:rPr>
              <a:t>你贊同嗎？</a:t>
            </a:r>
            <a:endParaRPr lang="zh-TW" altLang="en-US" sz="2000" dirty="0">
              <a:latin typeface="Arial" charset="0"/>
            </a:endParaRPr>
          </a:p>
          <a:p>
            <a:pPr marL="179388" lvl="1">
              <a:spcBef>
                <a:spcPct val="30000"/>
              </a:spcBef>
              <a:defRPr/>
            </a:pPr>
            <a:r>
              <a:rPr lang="en-US" sz="2000" dirty="0">
                <a:latin typeface="Arial" charset="0"/>
              </a:rPr>
              <a:t>1</a:t>
            </a:r>
            <a:r>
              <a:rPr lang="zh-TW" altLang="en-US" sz="2000" dirty="0">
                <a:latin typeface="Arial" charset="0"/>
              </a:rPr>
              <a:t>－強烈反對；</a:t>
            </a:r>
            <a:r>
              <a:rPr lang="en-US" sz="2000" dirty="0">
                <a:latin typeface="Arial" charset="0"/>
              </a:rPr>
              <a:t>2</a:t>
            </a:r>
            <a:r>
              <a:rPr lang="zh-TW" altLang="en-US" sz="2000" dirty="0">
                <a:latin typeface="Arial" charset="0"/>
              </a:rPr>
              <a:t>－反對；</a:t>
            </a:r>
            <a:r>
              <a:rPr lang="en-US" sz="2000" dirty="0">
                <a:latin typeface="Arial" charset="0"/>
              </a:rPr>
              <a:t>3</a:t>
            </a:r>
            <a:r>
              <a:rPr lang="zh-TW" altLang="en-US" sz="2000" dirty="0">
                <a:latin typeface="Arial" charset="0"/>
              </a:rPr>
              <a:t>－中立；</a:t>
            </a:r>
            <a:r>
              <a:rPr lang="en-US" sz="2000" dirty="0">
                <a:latin typeface="Arial" charset="0"/>
              </a:rPr>
              <a:t>4</a:t>
            </a:r>
            <a:r>
              <a:rPr lang="zh-TW" altLang="en-US" sz="2000" dirty="0">
                <a:latin typeface="Arial" charset="0"/>
              </a:rPr>
              <a:t>－贊同；</a:t>
            </a:r>
            <a:r>
              <a:rPr lang="en-US" sz="2000" dirty="0">
                <a:latin typeface="Arial" charset="0"/>
              </a:rPr>
              <a:t>5</a:t>
            </a:r>
            <a:r>
              <a:rPr lang="zh-TW" altLang="en-US" sz="2000" dirty="0">
                <a:latin typeface="Arial" charset="0"/>
              </a:rPr>
              <a:t>－十分贊同</a:t>
            </a:r>
            <a:endParaRPr lang="en-US" altLang="zh-TW" sz="2000" b="1" dirty="0">
              <a:ln>
                <a:prstDash val="solid"/>
              </a:ln>
              <a:solidFill>
                <a:sysClr val="windowText" lastClr="00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ial" charset="0"/>
              <a:ea typeface="新細明體" charset="-12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(2a)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1"/>
          <p:cNvSpPr>
            <a:spLocks noChangeArrowheads="1"/>
          </p:cNvSpPr>
          <p:nvPr/>
        </p:nvSpPr>
        <p:spPr bwMode="auto">
          <a:xfrm>
            <a:off x="309156" y="756776"/>
            <a:ext cx="7374321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6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根據</a:t>
            </a:r>
            <a:r>
              <a:rPr lang="zh-TW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以</a:t>
            </a:r>
            <a:r>
              <a:rPr lang="zh-CN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下</a:t>
            </a:r>
            <a:r>
              <a:rPr lang="zh-CN" altLang="en-US" sz="36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兩</a:t>
            </a:r>
            <a:r>
              <a:rPr lang="zh-TW" altLang="en-US" sz="36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道</a:t>
            </a:r>
            <a:r>
              <a:rPr lang="zh-CN" altLang="en-US" sz="36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問題</a:t>
            </a:r>
            <a:r>
              <a:rPr lang="zh-CN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採用百分比分布</a:t>
            </a:r>
            <a:r>
              <a:rPr lang="zh-TW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方式</a:t>
            </a:r>
            <a:r>
              <a:rPr lang="zh-CN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分析評級</a:t>
            </a:r>
            <a:r>
              <a:rPr lang="zh-CN" altLang="zh-TW" sz="3600" b="1" dirty="0">
                <a:solidFill>
                  <a:schemeClr val="tx2"/>
                </a:solidFill>
                <a:cs typeface="Arial" panose="020B0604020202020204" pitchFamily="34" charset="0"/>
              </a:rPr>
              <a:t>數</a:t>
            </a:r>
            <a:r>
              <a:rPr lang="zh-CN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據</a:t>
            </a:r>
            <a:endParaRPr lang="zh-TW" altLang="en-US" sz="36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2452953582"/>
              </p:ext>
            </p:extLst>
          </p:nvPr>
        </p:nvGraphicFramePr>
        <p:xfrm>
          <a:off x="500040" y="1890704"/>
          <a:ext cx="8029595" cy="4343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(2a)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Content Placeholder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700463"/>
            <a:ext cx="572452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42913"/>
            <a:ext cx="71056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1"/>
          <p:cNvSpPr>
            <a:spLocks noChangeArrowheads="1"/>
          </p:cNvSpPr>
          <p:nvPr/>
        </p:nvSpPr>
        <p:spPr bwMode="auto">
          <a:xfrm>
            <a:off x="341313" y="818652"/>
            <a:ext cx="7651750" cy="630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8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採用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百分比分布</a:t>
            </a:r>
            <a:r>
              <a:rPr lang="zh-TW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方式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分析評級</a:t>
            </a:r>
            <a:r>
              <a:rPr lang="zh-CN" altLang="zh-TW" sz="3800" b="1" dirty="0">
                <a:solidFill>
                  <a:schemeClr val="tx2"/>
                </a:solidFill>
                <a:cs typeface="Arial" panose="020B0604020202020204" pitchFamily="34" charset="0"/>
              </a:rPr>
              <a:t>數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據</a:t>
            </a:r>
            <a:endParaRPr lang="zh-TW" altLang="en-US" sz="38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708865550"/>
              </p:ext>
            </p:extLst>
          </p:nvPr>
        </p:nvGraphicFramePr>
        <p:xfrm>
          <a:off x="203225" y="1800216"/>
          <a:ext cx="8802687" cy="4433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(2a)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57"/>
          <p:cNvSpPr>
            <a:spLocks noChangeArrowheads="1"/>
          </p:cNvSpPr>
          <p:nvPr/>
        </p:nvSpPr>
        <p:spPr bwMode="auto">
          <a:xfrm>
            <a:off x="296418" y="511928"/>
            <a:ext cx="81010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8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採用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平均</a:t>
            </a:r>
            <a:r>
              <a:rPr lang="zh-TW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法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分析評級</a:t>
            </a:r>
            <a:r>
              <a:rPr lang="zh-CN" altLang="zh-TW" sz="3800" b="1" dirty="0">
                <a:solidFill>
                  <a:schemeClr val="tx2"/>
                </a:solidFill>
                <a:cs typeface="Arial" panose="020B0604020202020204" pitchFamily="34" charset="0"/>
              </a:rPr>
              <a:t>數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據</a:t>
            </a:r>
            <a:endParaRPr lang="zh-TW" altLang="en-US" sz="38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228457" name="Group 105"/>
          <p:cNvGraphicFramePr>
            <a:graphicFrameLocks noGrp="1"/>
          </p:cNvGraphicFramePr>
          <p:nvPr>
            <p:ph type="tbl" idx="4294967295"/>
          </p:nvPr>
        </p:nvGraphicFramePr>
        <p:xfrm>
          <a:off x="431800" y="1538288"/>
          <a:ext cx="630238" cy="4480308"/>
        </p:xfrm>
        <a:graphic>
          <a:graphicData uri="http://schemas.openxmlformats.org/drawingml/2006/table">
            <a:tbl>
              <a:tblPr/>
              <a:tblGrid>
                <a:gridCol w="630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回應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4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2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3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4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2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4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2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3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4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2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133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</a:t>
                      </a:r>
                      <a:endParaRPr kumimoji="1" lang="en-US" altLang="zh-TW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14" name="Diagram 13"/>
          <p:cNvGraphicFramePr/>
          <p:nvPr/>
        </p:nvGraphicFramePr>
        <p:xfrm>
          <a:off x="1585896" y="2343144"/>
          <a:ext cx="6931025" cy="3363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(2b)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3"/>
          <p:cNvSpPr>
            <a:spLocks noChangeArrowheads="1"/>
          </p:cNvSpPr>
          <p:nvPr/>
        </p:nvSpPr>
        <p:spPr bwMode="auto">
          <a:xfrm>
            <a:off x="500040" y="909487"/>
            <a:ext cx="7112000" cy="62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8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採用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平均法分析評級</a:t>
            </a:r>
            <a:r>
              <a:rPr lang="zh-CN" altLang="zh-TW" sz="3800" b="1" dirty="0">
                <a:solidFill>
                  <a:schemeClr val="tx2"/>
                </a:solidFill>
                <a:cs typeface="Arial" panose="020B0604020202020204" pitchFamily="34" charset="0"/>
              </a:rPr>
              <a:t>數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據－問題</a:t>
            </a:r>
            <a:endParaRPr lang="en-US" altLang="zh-TW" sz="38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7633" y="1616340"/>
            <a:ext cx="8234408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95250">
              <a:defRPr/>
            </a:pPr>
            <a:r>
              <a:rPr lang="zh-CN" altLang="en-US" sz="3200" dirty="0">
                <a:latin typeface="Arial" charset="0"/>
              </a:rPr>
              <a:t>現在</a:t>
            </a:r>
            <a:r>
              <a:rPr lang="zh-TW" altLang="en-US" sz="3200" dirty="0">
                <a:latin typeface="Arial" charset="0"/>
              </a:rPr>
              <a:t>根據</a:t>
            </a:r>
            <a:r>
              <a:rPr lang="zh-CN" altLang="en-US" sz="3200" dirty="0">
                <a:latin typeface="Arial" charset="0"/>
              </a:rPr>
              <a:t>平均評級</a:t>
            </a:r>
            <a:r>
              <a:rPr lang="zh-TW" altLang="en-US" sz="3200" dirty="0">
                <a:latin typeface="Arial" charset="0"/>
              </a:rPr>
              <a:t>的數據，</a:t>
            </a:r>
            <a:r>
              <a:rPr lang="zh-CN" altLang="en-US" sz="3200" dirty="0">
                <a:latin typeface="Arial" charset="0"/>
              </a:rPr>
              <a:t>你</a:t>
            </a:r>
            <a:r>
              <a:rPr lang="zh-TW" altLang="en-US" sz="3200" dirty="0">
                <a:latin typeface="Arial" charset="0"/>
              </a:rPr>
              <a:t>會怎樣</a:t>
            </a:r>
            <a:r>
              <a:rPr lang="zh-CN" altLang="en-US" sz="3200" dirty="0">
                <a:latin typeface="Arial" charset="0"/>
              </a:rPr>
              <a:t>回答</a:t>
            </a:r>
            <a:r>
              <a:rPr lang="zh-TW" altLang="en-US" sz="3200" dirty="0">
                <a:latin typeface="Arial" charset="0"/>
              </a:rPr>
              <a:t>以</a:t>
            </a:r>
            <a:r>
              <a:rPr lang="zh-CN" altLang="en-US" sz="3200" dirty="0">
                <a:latin typeface="Arial" charset="0"/>
              </a:rPr>
              <a:t>下</a:t>
            </a:r>
            <a:r>
              <a:rPr lang="zh-CN" altLang="en-US" sz="3200" dirty="0" smtClean="0">
                <a:latin typeface="Arial" charset="0"/>
              </a:rPr>
              <a:t>兩</a:t>
            </a:r>
            <a:r>
              <a:rPr lang="zh-TW" altLang="en-US" sz="3200" dirty="0" smtClean="0">
                <a:latin typeface="Arial" charset="0"/>
              </a:rPr>
              <a:t>道</a:t>
            </a:r>
            <a:r>
              <a:rPr lang="zh-CN" altLang="en-US" sz="3200" dirty="0" smtClean="0">
                <a:latin typeface="Arial" charset="0"/>
              </a:rPr>
              <a:t>問題</a:t>
            </a:r>
            <a:r>
              <a:rPr lang="zh-CN" altLang="en-US" sz="3200" dirty="0">
                <a:latin typeface="Arial" charset="0"/>
              </a:rPr>
              <a:t>？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  <a:ea typeface="新細明體" charset="-120"/>
            </a:endParaRP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818777003"/>
              </p:ext>
            </p:extLst>
          </p:nvPr>
        </p:nvGraphicFramePr>
        <p:xfrm>
          <a:off x="500040" y="2795584"/>
          <a:ext cx="8029595" cy="3167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277" name="Rectangle 12"/>
          <p:cNvSpPr>
            <a:spLocks noChangeArrowheads="1"/>
          </p:cNvSpPr>
          <p:nvPr/>
        </p:nvSpPr>
        <p:spPr bwMode="auto">
          <a:xfrm>
            <a:off x="1601604" y="6007967"/>
            <a:ext cx="35290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dirty="0"/>
              <a:t>[</a:t>
            </a:r>
            <a:r>
              <a:rPr lang="zh-CN" altLang="en-US" sz="2000" dirty="0"/>
              <a:t>提示：平均評級 </a:t>
            </a:r>
            <a:r>
              <a:rPr lang="en-US" altLang="zh-TW" sz="2000" dirty="0"/>
              <a:t>= 2.8]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(2b)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1"/>
          <p:cNvSpPr>
            <a:spLocks noChangeArrowheads="1"/>
          </p:cNvSpPr>
          <p:nvPr/>
        </p:nvSpPr>
        <p:spPr bwMode="auto">
          <a:xfrm>
            <a:off x="431800" y="728640"/>
            <a:ext cx="7291388" cy="720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8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採用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平均法分析評級</a:t>
            </a:r>
            <a:r>
              <a:rPr lang="zh-CN" altLang="zh-TW" sz="3800" b="1" dirty="0">
                <a:solidFill>
                  <a:schemeClr val="tx2"/>
                </a:solidFill>
                <a:cs typeface="Arial" panose="020B0604020202020204" pitchFamily="34" charset="0"/>
              </a:rPr>
              <a:t>數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據－結論</a:t>
            </a:r>
            <a:endParaRPr lang="zh-TW" altLang="en-US" sz="38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684462325"/>
              </p:ext>
            </p:extLst>
          </p:nvPr>
        </p:nvGraphicFramePr>
        <p:xfrm>
          <a:off x="409552" y="1571305"/>
          <a:ext cx="8053431" cy="4855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(2b)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1"/>
          <p:cNvSpPr>
            <a:spLocks noChangeArrowheads="1"/>
          </p:cNvSpPr>
          <p:nvPr/>
        </p:nvSpPr>
        <p:spPr bwMode="auto">
          <a:xfrm>
            <a:off x="304678" y="883322"/>
            <a:ext cx="6842125" cy="72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6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分析</a:t>
            </a:r>
            <a:r>
              <a:rPr lang="zh-CN" altLang="zh-TW" sz="3600" b="1" dirty="0">
                <a:solidFill>
                  <a:schemeClr val="tx2"/>
                </a:solidFill>
                <a:cs typeface="Arial" panose="020B0604020202020204" pitchFamily="34" charset="0"/>
              </a:rPr>
              <a:t>以</a:t>
            </a:r>
            <a:r>
              <a:rPr lang="zh-CN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交叉表</a:t>
            </a:r>
            <a:r>
              <a:rPr lang="zh-CN" altLang="zh-TW" sz="3600" b="1" dirty="0">
                <a:solidFill>
                  <a:schemeClr val="tx2"/>
                </a:solidFill>
                <a:cs typeface="Arial" panose="020B0604020202020204" pitchFamily="34" charset="0"/>
              </a:rPr>
              <a:t>顯</a:t>
            </a:r>
            <a:r>
              <a:rPr lang="zh-CN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示的</a:t>
            </a:r>
            <a:r>
              <a:rPr lang="zh-CN" altLang="zh-TW" sz="3600" b="1" dirty="0">
                <a:solidFill>
                  <a:schemeClr val="tx2"/>
                </a:solidFill>
                <a:cs typeface="Arial" panose="020B0604020202020204" pitchFamily="34" charset="0"/>
              </a:rPr>
              <a:t>調</a:t>
            </a:r>
            <a:r>
              <a:rPr lang="zh-CN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查</a:t>
            </a:r>
            <a:r>
              <a:rPr lang="zh-CN" altLang="zh-TW" sz="3600" b="1" dirty="0">
                <a:solidFill>
                  <a:schemeClr val="tx2"/>
                </a:solidFill>
                <a:cs typeface="Arial" panose="020B0604020202020204" pitchFamily="34" charset="0"/>
              </a:rPr>
              <a:t>結果</a:t>
            </a:r>
            <a:endParaRPr lang="zh-TW" altLang="en-US" sz="36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456766" name="Group 62"/>
          <p:cNvGraphicFramePr>
            <a:graphicFrameLocks noGrp="1"/>
          </p:cNvGraphicFramePr>
          <p:nvPr>
            <p:ph idx="4294967295"/>
          </p:nvPr>
        </p:nvGraphicFramePr>
        <p:xfrm>
          <a:off x="1582720" y="2151056"/>
          <a:ext cx="6334160" cy="371000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343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4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36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13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4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問題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zh-TW" alt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1" lang="zh-TW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1" lang="zh-TW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61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問題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女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男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總數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8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1" lang="zh-TW" alt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1" lang="zh-TW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532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8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1" lang="zh-TW" alt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1" lang="zh-TW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357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261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總數</a:t>
                      </a:r>
                      <a:endParaRPr kumimoji="1" lang="en-US" altLang="zh-TW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(2c)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1"/>
          <p:cNvSpPr>
            <a:spLocks noChangeArrowheads="1"/>
          </p:cNvSpPr>
          <p:nvPr/>
        </p:nvSpPr>
        <p:spPr bwMode="auto">
          <a:xfrm>
            <a:off x="285038" y="869840"/>
            <a:ext cx="7291387" cy="720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8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分析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交叉表中的不同問題</a:t>
            </a:r>
            <a:endParaRPr lang="en-US" altLang="zh-TW" sz="38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17122505"/>
              </p:ext>
            </p:extLst>
          </p:nvPr>
        </p:nvGraphicFramePr>
        <p:xfrm>
          <a:off x="409552" y="1800216"/>
          <a:ext cx="8029595" cy="4343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(2c)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1"/>
          <p:cNvSpPr>
            <a:spLocks noChangeArrowheads="1"/>
          </p:cNvSpPr>
          <p:nvPr/>
        </p:nvSpPr>
        <p:spPr bwMode="auto">
          <a:xfrm>
            <a:off x="341436" y="918505"/>
            <a:ext cx="7470775" cy="630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8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分析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交叉表中的不同問題</a:t>
            </a:r>
            <a:endParaRPr lang="en-US" altLang="zh-TW" sz="38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483003574"/>
              </p:ext>
            </p:extLst>
          </p:nvPr>
        </p:nvGraphicFramePr>
        <p:xfrm>
          <a:off x="0" y="1709728"/>
          <a:ext cx="9144000" cy="4656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(2c)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Box 10"/>
          <p:cNvSpPr txBox="1">
            <a:spLocks noChangeArrowheads="1"/>
          </p:cNvSpPr>
          <p:nvPr/>
        </p:nvSpPr>
        <p:spPr bwMode="auto">
          <a:xfrm>
            <a:off x="1042988" y="2524125"/>
            <a:ext cx="4071937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zh-TW" altLang="en-US" sz="3200"/>
              <a:t>總結</a:t>
            </a:r>
            <a:r>
              <a:rPr lang="zh-CN" altLang="en-US" sz="3200"/>
              <a:t>研究結果</a:t>
            </a:r>
            <a:r>
              <a:rPr lang="zh-TW" altLang="en-US" sz="3200"/>
              <a:t/>
            </a:r>
            <a:br>
              <a:rPr lang="zh-TW" altLang="en-US" sz="3200"/>
            </a:br>
            <a:endParaRPr lang="zh-TW" altLang="en-US" sz="3200"/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zh-CN" altLang="en-US" sz="3200"/>
              <a:t>提出建議</a:t>
            </a:r>
          </a:p>
        </p:txBody>
      </p:sp>
      <p:sp>
        <p:nvSpPr>
          <p:cNvPr id="59395" name="Rectangle 12"/>
          <p:cNvSpPr>
            <a:spLocks noChangeArrowheads="1"/>
          </p:cNvSpPr>
          <p:nvPr/>
        </p:nvSpPr>
        <p:spPr bwMode="auto">
          <a:xfrm>
            <a:off x="792163" y="549275"/>
            <a:ext cx="6120149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8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步驟</a:t>
            </a:r>
            <a:r>
              <a:rPr lang="zh-TW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六</a:t>
            </a:r>
            <a:r>
              <a:rPr lang="zh-CN" altLang="en-US" sz="38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：</a:t>
            </a:r>
            <a:r>
              <a:rPr lang="zh-TW" altLang="en-US" sz="38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制定研究</a:t>
            </a:r>
            <a:r>
              <a:rPr lang="zh-CN" altLang="en-US" sz="38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報告</a:t>
            </a:r>
            <a:endParaRPr lang="zh-TW" altLang="en-US" sz="38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5939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2524125"/>
            <a:ext cx="3073400" cy="309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9" name="Rectangle 13"/>
          <p:cNvSpPr>
            <a:spLocks noChangeArrowheads="1"/>
          </p:cNvSpPr>
          <p:nvPr/>
        </p:nvSpPr>
        <p:spPr bwMode="auto">
          <a:xfrm>
            <a:off x="520700" y="4868863"/>
            <a:ext cx="6572250" cy="98901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428" name="Rectangle 12"/>
          <p:cNvSpPr>
            <a:spLocks noChangeArrowheads="1"/>
          </p:cNvSpPr>
          <p:nvPr/>
        </p:nvSpPr>
        <p:spPr bwMode="auto">
          <a:xfrm>
            <a:off x="520700" y="3249613"/>
            <a:ext cx="6572250" cy="1349375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TW" altLang="en-US">
              <a:solidFill>
                <a:schemeClr val="bg1"/>
              </a:solidFill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520700" y="1538288"/>
            <a:ext cx="6572250" cy="1350962"/>
          </a:xfrm>
          <a:prstGeom prst="rect">
            <a:avLst/>
          </a:prstGeom>
          <a:solidFill>
            <a:srgbClr val="FF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632700" y="2619375"/>
            <a:ext cx="989013" cy="3667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r>
              <a:rPr lang="zh-TW" altLang="en-US">
                <a:solidFill>
                  <a:schemeClr val="bg1"/>
                </a:solidFill>
              </a:rPr>
              <a:t>建議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110668" y="3154464"/>
            <a:ext cx="2034279" cy="19899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3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  <a:ea typeface="新細明體" charset="-120"/>
              </a:rPr>
              <a:t>?</a:t>
            </a:r>
          </a:p>
        </p:txBody>
      </p:sp>
      <p:sp>
        <p:nvSpPr>
          <p:cNvPr id="60420" name="Rectangle 13"/>
          <p:cNvSpPr>
            <a:spLocks noChangeArrowheads="1"/>
          </p:cNvSpPr>
          <p:nvPr/>
        </p:nvSpPr>
        <p:spPr bwMode="auto">
          <a:xfrm>
            <a:off x="296068" y="799814"/>
            <a:ext cx="7021513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6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根據</a:t>
            </a:r>
            <a:r>
              <a:rPr lang="zh-CN" altLang="en-US" sz="3600" b="1" dirty="0">
                <a:solidFill>
                  <a:schemeClr val="tx2"/>
                </a:solidFill>
                <a:cs typeface="Arial" panose="020B0604020202020204" pitchFamily="34" charset="0"/>
              </a:rPr>
              <a:t>研究結果提出建議</a:t>
            </a:r>
            <a:endParaRPr lang="zh-TW" altLang="en-US" sz="36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520700" y="1538288"/>
            <a:ext cx="6481763" cy="130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8001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2573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7145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717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TW" altLang="en-US" b="1" dirty="0">
                <a:solidFill>
                  <a:schemeClr val="bg1"/>
                </a:solidFill>
                <a:latin typeface="新細明體" panose="02020500000000000000" pitchFamily="18" charset="-120"/>
              </a:rPr>
              <a:t>研究結果（</a:t>
            </a:r>
            <a:r>
              <a:rPr lang="en-US" altLang="zh-TW" b="1" dirty="0">
                <a:solidFill>
                  <a:schemeClr val="bg1"/>
                </a:solidFill>
                <a:latin typeface="新細明體" panose="02020500000000000000" pitchFamily="18" charset="-120"/>
              </a:rPr>
              <a:t>1</a:t>
            </a:r>
            <a:r>
              <a:rPr lang="zh-TW" altLang="en-US" b="1" dirty="0">
                <a:solidFill>
                  <a:schemeClr val="bg1"/>
                </a:solidFill>
                <a:latin typeface="新細明體" panose="02020500000000000000" pitchFamily="18" charset="-120"/>
              </a:rPr>
              <a:t>）</a:t>
            </a:r>
          </a:p>
          <a:p>
            <a:pPr eaLnBrk="1" hangingPunct="1">
              <a:buFontTx/>
              <a:buAutoNum type="alphaLcPeriod"/>
            </a:pP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較多受訪者贊同產品名稱是影響他們決定是否購買產品的因素。</a:t>
            </a:r>
          </a:p>
          <a:p>
            <a:pPr eaLnBrk="1" hangingPunct="1">
              <a:lnSpc>
                <a:spcPct val="130000"/>
              </a:lnSpc>
              <a:buFontTx/>
              <a:buAutoNum type="alphaLcPeriod"/>
            </a:pP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「產品名稱」</a:t>
            </a:r>
            <a:r>
              <a:rPr lang="zh-CN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被</a:t>
            </a: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視為影響消費者行為的考慮因素</a:t>
            </a:r>
            <a:r>
              <a:rPr lang="zh-CN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。</a:t>
            </a: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520700" y="3249613"/>
            <a:ext cx="63912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8001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306513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8288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351088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808288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265488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722688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4179888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TW" altLang="en-US" b="1" dirty="0">
                <a:solidFill>
                  <a:schemeClr val="bg1"/>
                </a:solidFill>
                <a:latin typeface="新細明體" panose="02020500000000000000" pitchFamily="18" charset="-120"/>
              </a:rPr>
              <a:t>研究結果（</a:t>
            </a:r>
            <a:r>
              <a:rPr lang="en-US" altLang="zh-TW" b="1" dirty="0">
                <a:solidFill>
                  <a:schemeClr val="bg1"/>
                </a:solidFill>
                <a:latin typeface="新細明體" panose="02020500000000000000" pitchFamily="18" charset="-120"/>
              </a:rPr>
              <a:t>2</a:t>
            </a:r>
            <a:r>
              <a:rPr lang="zh-TW" altLang="en-US" b="1" dirty="0">
                <a:solidFill>
                  <a:schemeClr val="bg1"/>
                </a:solidFill>
                <a:latin typeface="新細明體" panose="02020500000000000000" pitchFamily="18" charset="-120"/>
              </a:rPr>
              <a:t>）</a:t>
            </a:r>
          </a:p>
          <a:p>
            <a:pPr eaLnBrk="1" hangingPunct="1">
              <a:lnSpc>
                <a:spcPct val="110000"/>
              </a:lnSpc>
            </a:pP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平均來說，單單根據平均評級法而言，並無受訪者十分贊同或強烈反對「新品牌名稱」是影響客戶是否購買產品的因素這個說法。</a:t>
            </a:r>
            <a:endParaRPr lang="zh-CN" altLang="en-US" dirty="0">
              <a:solidFill>
                <a:schemeClr val="bg1"/>
              </a:solidFill>
              <a:latin typeface="新細明體" panose="02020500000000000000" pitchFamily="18" charset="-120"/>
            </a:endParaRPr>
          </a:p>
        </p:txBody>
      </p:sp>
      <p:sp>
        <p:nvSpPr>
          <p:cNvPr id="60426" name="Text Box 10"/>
          <p:cNvSpPr txBox="1">
            <a:spLocks noChangeArrowheads="1"/>
          </p:cNvSpPr>
          <p:nvPr/>
        </p:nvSpPr>
        <p:spPr bwMode="auto">
          <a:xfrm>
            <a:off x="520700" y="4959350"/>
            <a:ext cx="6751638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8001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2573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7145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717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TW" altLang="en-US" b="1" dirty="0">
                <a:solidFill>
                  <a:schemeClr val="bg1"/>
                </a:solidFill>
                <a:latin typeface="新細明體" panose="02020500000000000000" pitchFamily="18" charset="-120"/>
              </a:rPr>
              <a:t>研究結果（</a:t>
            </a:r>
            <a:r>
              <a:rPr lang="en-US" altLang="zh-TW" b="1" dirty="0">
                <a:solidFill>
                  <a:schemeClr val="bg1"/>
                </a:solidFill>
                <a:latin typeface="新細明體" panose="02020500000000000000" pitchFamily="18" charset="-120"/>
              </a:rPr>
              <a:t>3</a:t>
            </a:r>
            <a:r>
              <a:rPr lang="zh-TW" altLang="en-US" b="1" dirty="0">
                <a:solidFill>
                  <a:schemeClr val="bg1"/>
                </a:solidFill>
                <a:latin typeface="新細明體" panose="02020500000000000000" pitchFamily="18" charset="-120"/>
              </a:rPr>
              <a:t>）</a:t>
            </a:r>
          </a:p>
          <a:p>
            <a:pPr eaLnBrk="1" hangingPunct="1">
              <a:lnSpc>
                <a:spcPct val="110000"/>
              </a:lnSpc>
            </a:pP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男性的購買頻率較女性</a:t>
            </a:r>
            <a:r>
              <a:rPr lang="zh-CN" altLang="en-US" dirty="0">
                <a:solidFill>
                  <a:schemeClr val="bg1"/>
                </a:solidFill>
                <a:latin typeface="新細明體" panose="02020500000000000000" pitchFamily="18" charset="-120"/>
                <a:ea typeface="SimSun" panose="02010600030101010101" pitchFamily="2" charset="-122"/>
              </a:rPr>
              <a:t>高</a:t>
            </a: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。</a:t>
            </a:r>
            <a:endParaRPr lang="zh-CN" altLang="en-US" dirty="0">
              <a:solidFill>
                <a:schemeClr val="bg1"/>
              </a:solidFill>
              <a:latin typeface="新細明體" panose="02020500000000000000" pitchFamily="18" charset="-120"/>
            </a:endParaRPr>
          </a:p>
        </p:txBody>
      </p:sp>
      <p:sp>
        <p:nvSpPr>
          <p:cNvPr id="60430" name="AutoShape 14"/>
          <p:cNvSpPr>
            <a:spLocks noChangeArrowheads="1"/>
          </p:cNvSpPr>
          <p:nvPr/>
        </p:nvSpPr>
        <p:spPr bwMode="auto">
          <a:xfrm>
            <a:off x="7092950" y="1989138"/>
            <a:ext cx="449263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432" name="AutoShape 16"/>
          <p:cNvSpPr>
            <a:spLocks noChangeArrowheads="1"/>
          </p:cNvSpPr>
          <p:nvPr/>
        </p:nvSpPr>
        <p:spPr bwMode="auto">
          <a:xfrm>
            <a:off x="7092950" y="3608388"/>
            <a:ext cx="449263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433" name="AutoShape 17"/>
          <p:cNvSpPr>
            <a:spLocks noChangeArrowheads="1"/>
          </p:cNvSpPr>
          <p:nvPr/>
        </p:nvSpPr>
        <p:spPr bwMode="auto">
          <a:xfrm>
            <a:off x="7092950" y="5138738"/>
            <a:ext cx="449263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(3)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-1.94444E-6 0.419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1"/>
          <p:cNvSpPr>
            <a:spLocks noChangeArrowheads="1"/>
          </p:cNvSpPr>
          <p:nvPr/>
        </p:nvSpPr>
        <p:spPr bwMode="auto">
          <a:xfrm>
            <a:off x="341436" y="973809"/>
            <a:ext cx="4591050" cy="539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36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建議</a:t>
            </a:r>
            <a:endParaRPr lang="zh-TW" altLang="en-US" sz="36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61446" name="AutoShape 6"/>
          <p:cNvSpPr>
            <a:spLocks noChangeArrowheads="1"/>
          </p:cNvSpPr>
          <p:nvPr/>
        </p:nvSpPr>
        <p:spPr bwMode="auto">
          <a:xfrm>
            <a:off x="792163" y="1719263"/>
            <a:ext cx="7019925" cy="1258887"/>
          </a:xfrm>
          <a:prstGeom prst="flowChartProcess">
            <a:avLst/>
          </a:prstGeom>
          <a:solidFill>
            <a:srgbClr val="FF3399"/>
          </a:solidFill>
          <a:ln w="9525">
            <a:solidFill>
              <a:srgbClr val="FF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881063" y="1719263"/>
            <a:ext cx="684212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建議（</a:t>
            </a:r>
            <a:r>
              <a:rPr lang="en-US" altLang="zh-TW" dirty="0">
                <a:solidFill>
                  <a:schemeClr val="bg1"/>
                </a:solidFill>
                <a:latin typeface="新細明體" panose="02020500000000000000" pitchFamily="18" charset="-120"/>
              </a:rPr>
              <a:t>1</a:t>
            </a: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）：企業可以考慮改以新的產品品牌名稱來吸引顧客，因為調查發現產品名稱會影響他們的購買決定。 但是，企業需進行更多研究，找出顧客對新舊品牌喜好的比較。</a:t>
            </a:r>
          </a:p>
          <a:p>
            <a:endParaRPr lang="en-US" altLang="zh-CN" dirty="0">
              <a:solidFill>
                <a:schemeClr val="bg1"/>
              </a:solidFill>
              <a:latin typeface="新細明體" panose="02020500000000000000" pitchFamily="18" charset="-120"/>
            </a:endParaRPr>
          </a:p>
        </p:txBody>
      </p:sp>
      <p:sp>
        <p:nvSpPr>
          <p:cNvPr id="61448" name="AutoShape 8"/>
          <p:cNvSpPr>
            <a:spLocks noChangeArrowheads="1"/>
          </p:cNvSpPr>
          <p:nvPr/>
        </p:nvSpPr>
        <p:spPr bwMode="auto">
          <a:xfrm>
            <a:off x="792163" y="3338513"/>
            <a:ext cx="7019925" cy="1258887"/>
          </a:xfrm>
          <a:prstGeom prst="flowChartProcess">
            <a:avLst/>
          </a:prstGeom>
          <a:solidFill>
            <a:srgbClr val="3333FF"/>
          </a:solidFill>
          <a:ln w="9525">
            <a:solidFill>
              <a:srgbClr val="FF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49" name="AutoShape 9"/>
          <p:cNvSpPr>
            <a:spLocks noChangeArrowheads="1"/>
          </p:cNvSpPr>
          <p:nvPr/>
        </p:nvSpPr>
        <p:spPr bwMode="auto">
          <a:xfrm>
            <a:off x="792163" y="4959350"/>
            <a:ext cx="7019925" cy="1258888"/>
          </a:xfrm>
          <a:prstGeom prst="flowChartProcess">
            <a:avLst/>
          </a:prstGeom>
          <a:solidFill>
            <a:schemeClr val="tx1"/>
          </a:solidFill>
          <a:ln w="9525">
            <a:solidFill>
              <a:srgbClr val="FF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881063" y="3429000"/>
            <a:ext cx="6842125" cy="108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建議（</a:t>
            </a:r>
            <a:r>
              <a:rPr lang="en-US" altLang="zh-TW" dirty="0">
                <a:solidFill>
                  <a:schemeClr val="bg1"/>
                </a:solidFill>
                <a:latin typeface="新細明體" panose="02020500000000000000" pitchFamily="18" charset="-120"/>
              </a:rPr>
              <a:t>2</a:t>
            </a: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）：在這個情況下， 平均評級法可能並非適當的研究分析方法。提出業務建議之前，可</a:t>
            </a:r>
            <a:r>
              <a:rPr lang="zh-TW" altLang="en-US" dirty="0" smtClean="0">
                <a:solidFill>
                  <a:schemeClr val="bg1"/>
                </a:solidFill>
                <a:latin typeface="新細明體" panose="02020500000000000000" pitchFamily="18" charset="-120"/>
              </a:rPr>
              <a:t>考慮其他數據分析方法，例如交叉</a:t>
            </a: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表數據</a:t>
            </a:r>
            <a:r>
              <a:rPr lang="zh-TW" altLang="en-US" dirty="0" smtClean="0">
                <a:solidFill>
                  <a:schemeClr val="bg1"/>
                </a:solidFill>
                <a:latin typeface="新細明體" panose="02020500000000000000" pitchFamily="18" charset="-120"/>
              </a:rPr>
              <a:t>分析，來</a:t>
            </a: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分析數據。</a:t>
            </a:r>
            <a:endParaRPr lang="zh-CN" altLang="en-US" dirty="0">
              <a:solidFill>
                <a:schemeClr val="bg1"/>
              </a:solidFill>
              <a:latin typeface="新細明體" panose="02020500000000000000" pitchFamily="18" charset="-120"/>
            </a:endParaRP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792163" y="4959350"/>
            <a:ext cx="6842125" cy="141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8001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2573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7145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717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建議（</a:t>
            </a:r>
            <a:r>
              <a:rPr lang="en-US" altLang="zh-TW" dirty="0">
                <a:solidFill>
                  <a:schemeClr val="bg1"/>
                </a:solidFill>
                <a:latin typeface="新細明體" panose="02020500000000000000" pitchFamily="18" charset="-120"/>
              </a:rPr>
              <a:t>3</a:t>
            </a: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）：</a:t>
            </a:r>
          </a:p>
          <a:p>
            <a:pPr eaLnBrk="1" hangingPunct="1">
              <a:lnSpc>
                <a:spcPct val="120000"/>
              </a:lnSpc>
              <a:buFontTx/>
              <a:buAutoNum type="circleNumWdWhitePlain"/>
            </a:pP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繼續鞏固男性市場。</a:t>
            </a:r>
          </a:p>
          <a:p>
            <a:pPr eaLnBrk="1" hangingPunct="1">
              <a:lnSpc>
                <a:spcPct val="120000"/>
              </a:lnSpc>
              <a:buFontTx/>
              <a:buAutoNum type="circleNumWdWhitePlain"/>
            </a:pPr>
            <a:r>
              <a:rPr lang="zh-TW" altLang="en-US" dirty="0">
                <a:solidFill>
                  <a:schemeClr val="bg1"/>
                </a:solidFill>
                <a:latin typeface="新細明體" panose="02020500000000000000" pitchFamily="18" charset="-120"/>
              </a:rPr>
              <a:t>開拓女性市場，例如開發不同產品滿足她們的需要。</a:t>
            </a:r>
          </a:p>
          <a:p>
            <a:pPr eaLnBrk="1" hangingPunct="1"/>
            <a:endParaRPr lang="en-US" altLang="zh-CN" dirty="0">
              <a:solidFill>
                <a:schemeClr val="bg1"/>
              </a:solidFill>
              <a:latin typeface="新細明體" panose="02020500000000000000" pitchFamily="18" charset="-12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(3)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7"/>
          <p:cNvSpPr txBox="1">
            <a:spLocks noChangeArrowheads="1"/>
          </p:cNvSpPr>
          <p:nvPr/>
        </p:nvSpPr>
        <p:spPr bwMode="auto">
          <a:xfrm>
            <a:off x="341313" y="277813"/>
            <a:ext cx="783116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dirty="0">
                <a:solidFill>
                  <a:schemeClr val="tx2"/>
                </a:solidFill>
              </a:rPr>
              <a:t>活動二</a:t>
            </a:r>
            <a:r>
              <a:rPr lang="zh-TW" altLang="en-US" sz="4800" b="1" dirty="0" smtClean="0">
                <a:solidFill>
                  <a:schemeClr val="tx2"/>
                </a:solidFill>
              </a:rPr>
              <a:t>：簡單市場</a:t>
            </a:r>
            <a:r>
              <a:rPr lang="zh-TW" altLang="en-US" sz="4800" b="1" dirty="0">
                <a:solidFill>
                  <a:schemeClr val="tx2"/>
                </a:solidFill>
              </a:rPr>
              <a:t>研究</a:t>
            </a:r>
            <a:r>
              <a:rPr lang="zh-TW" altLang="en-US" sz="4800" b="1" dirty="0" smtClean="0">
                <a:solidFill>
                  <a:schemeClr val="tx2"/>
                </a:solidFill>
              </a:rPr>
              <a:t>過程的步驟</a:t>
            </a:r>
            <a:endParaRPr lang="zh-TW" altLang="en-US" sz="4800" b="1" dirty="0">
              <a:solidFill>
                <a:schemeClr val="tx2"/>
              </a:solidFill>
            </a:endParaRPr>
          </a:p>
        </p:txBody>
      </p:sp>
      <p:sp>
        <p:nvSpPr>
          <p:cNvPr id="5" name="向下箭號圖說文字 4"/>
          <p:cNvSpPr/>
          <p:nvPr/>
        </p:nvSpPr>
        <p:spPr>
          <a:xfrm>
            <a:off x="2501724" y="2304001"/>
            <a:ext cx="4950660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</a:rPr>
              <a:t>步驟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向下箭號圖說文字 5"/>
          <p:cNvSpPr/>
          <p:nvPr/>
        </p:nvSpPr>
        <p:spPr>
          <a:xfrm>
            <a:off x="2501724" y="3121328"/>
            <a:ext cx="4950660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</a:rPr>
              <a:t>步驟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向下箭號圖說文字 6"/>
          <p:cNvSpPr/>
          <p:nvPr/>
        </p:nvSpPr>
        <p:spPr>
          <a:xfrm>
            <a:off x="2501724" y="3988243"/>
            <a:ext cx="4950660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</a:rPr>
              <a:t>步驟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向下箭號圖說文字 7"/>
          <p:cNvSpPr/>
          <p:nvPr/>
        </p:nvSpPr>
        <p:spPr>
          <a:xfrm>
            <a:off x="2501724" y="4855158"/>
            <a:ext cx="4950660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</a:rPr>
              <a:t>步驟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向下箭號圖說文字 8"/>
          <p:cNvSpPr/>
          <p:nvPr/>
        </p:nvSpPr>
        <p:spPr>
          <a:xfrm>
            <a:off x="2507879" y="5667293"/>
            <a:ext cx="4944505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</a:rPr>
              <a:t>步驟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向下箭號圖說文字 10"/>
          <p:cNvSpPr/>
          <p:nvPr/>
        </p:nvSpPr>
        <p:spPr>
          <a:xfrm>
            <a:off x="2501724" y="1448736"/>
            <a:ext cx="4950660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步驟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2"/>
          <p:cNvSpPr>
            <a:spLocks noChangeArrowheads="1"/>
          </p:cNvSpPr>
          <p:nvPr/>
        </p:nvSpPr>
        <p:spPr bwMode="auto">
          <a:xfrm>
            <a:off x="306550" y="945009"/>
            <a:ext cx="297021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總</a:t>
            </a:r>
            <a:r>
              <a:rPr lang="zh-CN" altLang="en-US" sz="3800" b="1" dirty="0">
                <a:solidFill>
                  <a:schemeClr val="tx2"/>
                </a:solidFill>
                <a:cs typeface="Arial" panose="020B0604020202020204" pitchFamily="34" charset="0"/>
              </a:rPr>
              <a:t>結</a:t>
            </a:r>
            <a:endParaRPr lang="zh-TW" altLang="en-US" sz="3800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4481512" y="1076312"/>
          <a:ext cx="4481512" cy="4968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018192371"/>
              </p:ext>
            </p:extLst>
          </p:nvPr>
        </p:nvGraphicFramePr>
        <p:xfrm>
          <a:off x="0" y="1528752"/>
          <a:ext cx="4662488" cy="4652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65949" y="52325"/>
            <a:ext cx="8073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延伸學習活動</a:t>
            </a:r>
            <a:r>
              <a:rPr kumimoji="1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(1)-(3)</a:t>
            </a:r>
            <a:r>
              <a:rPr kumimoji="1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066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：</a:t>
            </a:r>
            <a:endParaRPr kumimoji="1" lang="en-US" altLang="zh-TW" sz="4800" b="1" i="0" u="none" strike="noStrike" kern="1200" cap="none" spc="0" normalizeH="0" baseline="0" noProof="0" dirty="0" smtClean="0">
              <a:ln>
                <a:noFill/>
              </a:ln>
              <a:solidFill>
                <a:srgbClr val="330066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9138" y="2493963"/>
            <a:ext cx="7543800" cy="1295400"/>
          </a:xfrm>
        </p:spPr>
        <p:txBody>
          <a:bodyPr/>
          <a:lstStyle/>
          <a:p>
            <a:pPr algn="ctr"/>
            <a:r>
              <a:rPr lang="zh-TW" altLang="en-US" sz="4800" smtClean="0">
                <a:latin typeface="Arial" panose="020B0604020202020204" pitchFamily="34" charset="0"/>
                <a:ea typeface="新細明體" panose="02020500000000000000" pitchFamily="18" charset="-120"/>
              </a:rPr>
              <a:t>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6"/>
          <p:cNvSpPr>
            <a:spLocks noChangeArrowheads="1"/>
          </p:cNvSpPr>
          <p:nvPr/>
        </p:nvSpPr>
        <p:spPr bwMode="auto">
          <a:xfrm>
            <a:off x="3492500" y="1719263"/>
            <a:ext cx="360363" cy="358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10243" name="Text Box 8"/>
          <p:cNvSpPr txBox="1">
            <a:spLocks noChangeArrowheads="1"/>
          </p:cNvSpPr>
          <p:nvPr/>
        </p:nvSpPr>
        <p:spPr bwMode="auto">
          <a:xfrm>
            <a:off x="341313" y="277813"/>
            <a:ext cx="74707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>
                <a:solidFill>
                  <a:schemeClr val="tx2"/>
                </a:solidFill>
              </a:rPr>
              <a:t>活動二：答案 </a:t>
            </a:r>
          </a:p>
        </p:txBody>
      </p:sp>
      <p:sp>
        <p:nvSpPr>
          <p:cNvPr id="5" name="向下箭號圖說文字 4"/>
          <p:cNvSpPr/>
          <p:nvPr/>
        </p:nvSpPr>
        <p:spPr>
          <a:xfrm>
            <a:off x="2141676" y="2304001"/>
            <a:ext cx="4860648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</a:rPr>
              <a:t>步驟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</a:t>
            </a:r>
            <a:r>
              <a:rPr kumimoji="0" lang="en-US" altLang="zh-TW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zh-TW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決定資料來源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向下箭號圖說文字 6"/>
          <p:cNvSpPr/>
          <p:nvPr/>
        </p:nvSpPr>
        <p:spPr>
          <a:xfrm>
            <a:off x="2141676" y="3121328"/>
            <a:ext cx="4860648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</a:rPr>
              <a:t>步驟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</a:t>
            </a:r>
            <a:r>
              <a:rPr kumimoji="0" lang="en-US" altLang="zh-TW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zh-TW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選擇資料搜集方法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向下箭號圖說文字 7"/>
          <p:cNvSpPr/>
          <p:nvPr/>
        </p:nvSpPr>
        <p:spPr>
          <a:xfrm>
            <a:off x="2141676" y="3988243"/>
            <a:ext cx="4860648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</a:rPr>
              <a:t>步驟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 </a:t>
            </a:r>
            <a:r>
              <a:rPr kumimoji="0" lang="en-US" altLang="zh-TW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zh-TW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決定樣本數目及抽樣</a:t>
            </a:r>
            <a:r>
              <a:rPr kumimoji="0" lang="zh-TW" altLang="en-US" sz="2400" b="1" kern="0" dirty="0" smtClean="0">
                <a:solidFill>
                  <a:srgbClr val="000000"/>
                </a:solidFill>
                <a:latin typeface="+mn-lt"/>
                <a:ea typeface="+mn-ea"/>
              </a:rPr>
              <a:t>技巧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向下箭號圖說文字 8"/>
          <p:cNvSpPr/>
          <p:nvPr/>
        </p:nvSpPr>
        <p:spPr>
          <a:xfrm>
            <a:off x="2141676" y="4855158"/>
            <a:ext cx="4860648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</a:rPr>
              <a:t>步驟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 </a:t>
            </a:r>
            <a:r>
              <a:rPr kumimoji="0" lang="en-US" altLang="zh-TW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zh-TW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收集及分析資料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向下箭號圖說文字 9"/>
          <p:cNvSpPr/>
          <p:nvPr/>
        </p:nvSpPr>
        <p:spPr>
          <a:xfrm>
            <a:off x="2147831" y="5667293"/>
            <a:ext cx="4854493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</a:rPr>
              <a:t>步驟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 </a:t>
            </a:r>
            <a:r>
              <a:rPr kumimoji="0" lang="en-US" altLang="zh-TW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zh-TW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制定研究報告</a:t>
            </a:r>
            <a:r>
              <a:rPr kumimoji="0" lang="en-US" altLang="zh-TW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向下箭號圖說文字 10"/>
          <p:cNvSpPr/>
          <p:nvPr/>
        </p:nvSpPr>
        <p:spPr>
          <a:xfrm>
            <a:off x="2141676" y="1448736"/>
            <a:ext cx="4860648" cy="812135"/>
          </a:xfrm>
          <a:prstGeom prst="downArrowCallout">
            <a:avLst/>
          </a:prstGeom>
          <a:solidFill>
            <a:srgbClr val="CCCC00"/>
          </a:solidFill>
          <a:ln w="25400" cap="flat" cmpd="sng" algn="ctr">
            <a:solidFill>
              <a:srgbClr val="CCCC0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步驟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altLang="zh-TW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zh-TW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界定間題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7"/>
          <p:cNvSpPr txBox="1">
            <a:spLocks noChangeArrowheads="1"/>
          </p:cNvSpPr>
          <p:nvPr/>
        </p:nvSpPr>
        <p:spPr bwMode="auto">
          <a:xfrm>
            <a:off x="431800" y="728663"/>
            <a:ext cx="74707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>
                <a:solidFill>
                  <a:schemeClr val="tx2"/>
                </a:solidFill>
              </a:rPr>
              <a:t>步驟一：界定問題 </a:t>
            </a:r>
          </a:p>
        </p:txBody>
      </p:sp>
      <p:graphicFrame>
        <p:nvGraphicFramePr>
          <p:cNvPr id="14" name="Diagram 13"/>
          <p:cNvGraphicFramePr/>
          <p:nvPr/>
        </p:nvGraphicFramePr>
        <p:xfrm>
          <a:off x="590528" y="1890704"/>
          <a:ext cx="7543800" cy="416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7"/>
          <p:cNvSpPr txBox="1">
            <a:spLocks noChangeArrowheads="1"/>
          </p:cNvSpPr>
          <p:nvPr/>
        </p:nvSpPr>
        <p:spPr bwMode="auto">
          <a:xfrm>
            <a:off x="341313" y="549275"/>
            <a:ext cx="645001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>
                <a:solidFill>
                  <a:schemeClr val="tx2"/>
                </a:solidFill>
              </a:rPr>
              <a:t>活動三：市場研究目標 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06556313"/>
              </p:ext>
            </p:extLst>
          </p:nvPr>
        </p:nvGraphicFramePr>
        <p:xfrm>
          <a:off x="431800" y="2078038"/>
          <a:ext cx="8229600" cy="3602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7"/>
          <p:cNvSpPr txBox="1">
            <a:spLocks noChangeArrowheads="1"/>
          </p:cNvSpPr>
          <p:nvPr/>
        </p:nvSpPr>
        <p:spPr bwMode="auto">
          <a:xfrm>
            <a:off x="971550" y="458788"/>
            <a:ext cx="658653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>
                <a:solidFill>
                  <a:schemeClr val="tx2"/>
                </a:solidFill>
              </a:rPr>
              <a:t>活動三：結論及</a:t>
            </a:r>
            <a:r>
              <a:rPr lang="zh-CN" altLang="en-US" sz="4800" b="1">
                <a:solidFill>
                  <a:schemeClr val="tx2"/>
                </a:solidFill>
              </a:rPr>
              <a:t>答案</a:t>
            </a:r>
            <a:r>
              <a:rPr lang="en-US" altLang="zh-TW" sz="4800" b="1">
                <a:solidFill>
                  <a:schemeClr val="tx2"/>
                </a:solidFill>
              </a:rPr>
              <a:t>(1) </a:t>
            </a:r>
            <a:endParaRPr lang="zh-TW" altLang="en-US" sz="4800" b="1">
              <a:solidFill>
                <a:schemeClr val="tx2"/>
              </a:solidFill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882017507"/>
              </p:ext>
            </p:extLst>
          </p:nvPr>
        </p:nvGraphicFramePr>
        <p:xfrm>
          <a:off x="66675" y="1662084"/>
          <a:ext cx="9077326" cy="4917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3_Network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29973</TotalTime>
  <Words>6716</Words>
  <Application>Microsoft Office PowerPoint</Application>
  <PresentationFormat>如螢幕大小 (4:3)</PresentationFormat>
  <Paragraphs>827</Paragraphs>
  <Slides>51</Slides>
  <Notes>51</Notes>
  <HiddenSlides>0</HiddenSlides>
  <MMClips>0</MMClips>
  <ScaleCrop>false</ScaleCrop>
  <HeadingPairs>
    <vt:vector size="8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51</vt:i4>
      </vt:variant>
    </vt:vector>
  </HeadingPairs>
  <TitlesOfParts>
    <vt:vector size="63" baseType="lpstr">
      <vt:lpstr>Arial Unicode MS</vt:lpstr>
      <vt:lpstr>Dotum</vt:lpstr>
      <vt:lpstr>新細明體</vt:lpstr>
      <vt:lpstr>宋体</vt:lpstr>
      <vt:lpstr>宋体</vt:lpstr>
      <vt:lpstr>Arial</vt:lpstr>
      <vt:lpstr>Calibri</vt:lpstr>
      <vt:lpstr>Symbol</vt:lpstr>
      <vt:lpstr>Times New Roman</vt:lpstr>
      <vt:lpstr>Wingdings</vt:lpstr>
      <vt:lpstr>3_Network</vt:lpstr>
      <vt:lpstr>Chart</vt:lpstr>
      <vt:lpstr>PowerPoint 簡報</vt:lpstr>
      <vt:lpstr> 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 </vt:lpstr>
      <vt:lpstr>PowerPoint 簡報</vt:lpstr>
      <vt:lpstr>PowerPoint 簡報</vt:lpstr>
      <vt:lpstr>第一課節完</vt:lpstr>
      <vt:lpstr>課節二： 簡單市場研究過程的步驟 (續)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完</vt:lpstr>
    </vt:vector>
  </TitlesOfParts>
  <Company>VTC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NSS BAFS Curriculum Compulsory Part 1(d) Basics of Personal Financial Management</dc:title>
  <dc:creator>cmichael</dc:creator>
  <cp:lastModifiedBy>CHAN, Kar-yee Grace</cp:lastModifiedBy>
  <cp:revision>1169</cp:revision>
  <cp:lastPrinted>2024-08-05T06:51:26Z</cp:lastPrinted>
  <dcterms:created xsi:type="dcterms:W3CDTF">2007-06-28T07:45:19Z</dcterms:created>
  <dcterms:modified xsi:type="dcterms:W3CDTF">2024-08-27T04:01:23Z</dcterms:modified>
</cp:coreProperties>
</file>