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1"/>
  </p:notesMasterIdLst>
  <p:handoutMasterIdLst>
    <p:handoutMasterId r:id="rId32"/>
  </p:handoutMasterIdLst>
  <p:sldIdLst>
    <p:sldId id="257" r:id="rId2"/>
    <p:sldId id="346" r:id="rId3"/>
    <p:sldId id="348" r:id="rId4"/>
    <p:sldId id="442" r:id="rId5"/>
    <p:sldId id="412" r:id="rId6"/>
    <p:sldId id="451" r:id="rId7"/>
    <p:sldId id="473" r:id="rId8"/>
    <p:sldId id="342" r:id="rId9"/>
    <p:sldId id="422" r:id="rId10"/>
    <p:sldId id="421" r:id="rId11"/>
    <p:sldId id="443" r:id="rId12"/>
    <p:sldId id="452" r:id="rId13"/>
    <p:sldId id="453" r:id="rId14"/>
    <p:sldId id="454" r:id="rId15"/>
    <p:sldId id="474" r:id="rId16"/>
    <p:sldId id="456" r:id="rId17"/>
    <p:sldId id="457" r:id="rId18"/>
    <p:sldId id="458" r:id="rId19"/>
    <p:sldId id="459" r:id="rId20"/>
    <p:sldId id="460" r:id="rId21"/>
    <p:sldId id="461" r:id="rId22"/>
    <p:sldId id="476" r:id="rId23"/>
    <p:sldId id="477" r:id="rId24"/>
    <p:sldId id="464" r:id="rId25"/>
    <p:sldId id="480" r:id="rId26"/>
    <p:sldId id="482" r:id="rId27"/>
    <p:sldId id="481" r:id="rId28"/>
    <p:sldId id="471" r:id="rId29"/>
    <p:sldId id="472" r:id="rId30"/>
  </p:sldIdLst>
  <p:sldSz cx="9144000" cy="6858000" type="screen4x3"/>
  <p:notesSz cx="6858000" cy="92964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7">
          <p15:clr>
            <a:srgbClr val="A4A3A4"/>
          </p15:clr>
        </p15:guide>
        <p15:guide id="2" pos="16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A82"/>
    <a:srgbClr val="FF0000"/>
    <a:srgbClr val="E59032"/>
    <a:srgbClr val="659A2A"/>
    <a:srgbClr val="CCFF99"/>
    <a:srgbClr val="3333FF"/>
    <a:srgbClr val="FFCC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67041" autoAdjust="0"/>
  </p:normalViewPr>
  <p:slideViewPr>
    <p:cSldViewPr>
      <p:cViewPr varScale="1">
        <p:scale>
          <a:sx n="77" d="100"/>
          <a:sy n="77" d="100"/>
        </p:scale>
        <p:origin x="168" y="84"/>
      </p:cViewPr>
      <p:guideLst>
        <p:guide orient="horz" pos="3407"/>
        <p:guide pos="1633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1416" y="1326"/>
      </p:cViewPr>
      <p:guideLst>
        <p:guide orient="horz" pos="2929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D992CB-53B1-46F0-B780-5E04F949BF0F}" type="doc">
      <dgm:prSet loTypeId="urn:microsoft.com/office/officeart/2005/8/layout/arrow5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CB56BB-F187-40FE-9DE3-3F5FF746B1DC}">
      <dgm:prSet phldrT="[Text]"/>
      <dgm:spPr>
        <a:gradFill rotWithShape="0">
          <a:gsLst>
            <a:gs pos="0">
              <a:schemeClr val="tx2">
                <a:lumMod val="60000"/>
                <a:lumOff val="40000"/>
              </a:schemeClr>
            </a:gs>
            <a:gs pos="80000">
              <a:schemeClr val="tx2">
                <a:lumMod val="40000"/>
                <a:lumOff val="6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</a:gradFill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CN" altLang="zh-TW" b="1" dirty="0" smtClean="0">
              <a:latin typeface="微軟正黑體" pitchFamily="34" charset="-120"/>
              <a:ea typeface="微軟正黑體" pitchFamily="34" charset="-120"/>
            </a:rPr>
            <a:t>區</a:t>
          </a:r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分</a:t>
          </a:r>
          <a:endParaRPr lang="en-US" b="1" dirty="0">
            <a:latin typeface="微軟正黑體" pitchFamily="34" charset="-120"/>
            <a:ea typeface="微軟正黑體" pitchFamily="34" charset="-120"/>
          </a:endParaRPr>
        </a:p>
      </dgm:t>
    </dgm:pt>
    <dgm:pt modelId="{B0A703CA-E021-4E61-B188-F3803EE237BC}" type="parTrans" cxnId="{0354B1B8-6B1F-480D-BA19-C13F2826042F}">
      <dgm:prSet/>
      <dgm:spPr/>
      <dgm:t>
        <a:bodyPr/>
        <a:lstStyle/>
        <a:p>
          <a:endParaRPr lang="en-US"/>
        </a:p>
      </dgm:t>
    </dgm:pt>
    <dgm:pt modelId="{26CEAD6E-039D-48F9-AB20-3F405D7C6C98}" type="sibTrans" cxnId="{0354B1B8-6B1F-480D-BA19-C13F2826042F}">
      <dgm:prSet/>
      <dgm:spPr/>
      <dgm:t>
        <a:bodyPr/>
        <a:lstStyle/>
        <a:p>
          <a:endParaRPr lang="en-US"/>
        </a:p>
      </dgm:t>
    </dgm:pt>
    <dgm:pt modelId="{189C2246-F304-4FF4-8FB8-0DA97411AB9B}">
      <dgm:prSet phldrT="[Text]"/>
      <dgm:spPr>
        <a:gradFill rotWithShape="0">
          <a:gsLst>
            <a:gs pos="0">
              <a:srgbClr val="E59032"/>
            </a:gs>
            <a:gs pos="80000">
              <a:srgbClr val="FFC000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市場定位</a:t>
          </a:r>
          <a:endParaRPr lang="en-US" b="1" dirty="0">
            <a:latin typeface="微軟正黑體" pitchFamily="34" charset="-120"/>
            <a:ea typeface="微軟正黑體" pitchFamily="34" charset="-120"/>
          </a:endParaRPr>
        </a:p>
      </dgm:t>
    </dgm:pt>
    <dgm:pt modelId="{C8EE29C5-C6A8-49BF-B6F0-38FE0D26BBB6}" type="parTrans" cxnId="{D34F53E0-D7AC-4530-B2FF-E23E2E811D68}">
      <dgm:prSet/>
      <dgm:spPr/>
      <dgm:t>
        <a:bodyPr/>
        <a:lstStyle/>
        <a:p>
          <a:endParaRPr lang="en-US"/>
        </a:p>
      </dgm:t>
    </dgm:pt>
    <dgm:pt modelId="{7ABE2485-A9D2-491F-B50F-22B0C1E0B582}" type="sibTrans" cxnId="{D34F53E0-D7AC-4530-B2FF-E23E2E811D68}">
      <dgm:prSet/>
      <dgm:spPr/>
      <dgm:t>
        <a:bodyPr/>
        <a:lstStyle/>
        <a:p>
          <a:endParaRPr lang="en-US"/>
        </a:p>
      </dgm:t>
    </dgm:pt>
    <dgm:pt modelId="{17DA5AD7-F082-4CBF-A610-915C23DAA641}" type="pres">
      <dgm:prSet presAssocID="{E4D992CB-53B1-46F0-B780-5E04F949BF0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B18B93-C422-4907-86DC-6048B6C26E7A}" type="pres">
      <dgm:prSet presAssocID="{88CB56BB-F187-40FE-9DE3-3F5FF746B1DC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BBBE4B-ADAC-46B2-BCDE-538B26974BEE}" type="pres">
      <dgm:prSet presAssocID="{189C2246-F304-4FF4-8FB8-0DA97411AB9B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4F53E0-D7AC-4530-B2FF-E23E2E811D68}" srcId="{E4D992CB-53B1-46F0-B780-5E04F949BF0F}" destId="{189C2246-F304-4FF4-8FB8-0DA97411AB9B}" srcOrd="1" destOrd="0" parTransId="{C8EE29C5-C6A8-49BF-B6F0-38FE0D26BBB6}" sibTransId="{7ABE2485-A9D2-491F-B50F-22B0C1E0B582}"/>
    <dgm:cxn modelId="{D3AE6DBD-6C92-4834-96E5-FCC38FBE379F}" type="presOf" srcId="{189C2246-F304-4FF4-8FB8-0DA97411AB9B}" destId="{06BBBE4B-ADAC-46B2-BCDE-538B26974BEE}" srcOrd="0" destOrd="0" presId="urn:microsoft.com/office/officeart/2005/8/layout/arrow5"/>
    <dgm:cxn modelId="{1C086233-076E-4C38-A240-30BAAD70B3DF}" type="presOf" srcId="{E4D992CB-53B1-46F0-B780-5E04F949BF0F}" destId="{17DA5AD7-F082-4CBF-A610-915C23DAA641}" srcOrd="0" destOrd="0" presId="urn:microsoft.com/office/officeart/2005/8/layout/arrow5"/>
    <dgm:cxn modelId="{E27267F5-AF04-4227-8532-F966BA959F6A}" type="presOf" srcId="{88CB56BB-F187-40FE-9DE3-3F5FF746B1DC}" destId="{0EB18B93-C422-4907-86DC-6048B6C26E7A}" srcOrd="0" destOrd="0" presId="urn:microsoft.com/office/officeart/2005/8/layout/arrow5"/>
    <dgm:cxn modelId="{0354B1B8-6B1F-480D-BA19-C13F2826042F}" srcId="{E4D992CB-53B1-46F0-B780-5E04F949BF0F}" destId="{88CB56BB-F187-40FE-9DE3-3F5FF746B1DC}" srcOrd="0" destOrd="0" parTransId="{B0A703CA-E021-4E61-B188-F3803EE237BC}" sibTransId="{26CEAD6E-039D-48F9-AB20-3F405D7C6C98}"/>
    <dgm:cxn modelId="{232FFF16-A720-4459-98DC-D7334442B330}" type="presParOf" srcId="{17DA5AD7-F082-4CBF-A610-915C23DAA641}" destId="{0EB18B93-C422-4907-86DC-6048B6C26E7A}" srcOrd="0" destOrd="0" presId="urn:microsoft.com/office/officeart/2005/8/layout/arrow5"/>
    <dgm:cxn modelId="{85677255-2B3A-4226-A452-6E4621B6486E}" type="presParOf" srcId="{17DA5AD7-F082-4CBF-A610-915C23DAA641}" destId="{06BBBE4B-ADAC-46B2-BCDE-538B26974BE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398050-1753-4F96-9C24-64DA5C461165}" type="doc">
      <dgm:prSet loTypeId="urn:microsoft.com/office/officeart/2005/8/layout/matrix2" loCatId="matrix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64E010-6F9C-458D-B79E-F2D505477F2B}">
      <dgm:prSet phldrT="[Text]" phldr="1"/>
      <dgm:spPr/>
      <dgm:t>
        <a:bodyPr/>
        <a:lstStyle/>
        <a:p>
          <a:pPr algn="l"/>
          <a:endParaRPr lang="en-US" dirty="0"/>
        </a:p>
      </dgm:t>
    </dgm:pt>
    <dgm:pt modelId="{BD9043E8-B677-4545-BC0A-6B7F40976012}" type="sibTrans" cxnId="{5A9FE8E0-39D2-4FCE-9CDA-6828BD036C64}">
      <dgm:prSet/>
      <dgm:spPr/>
      <dgm:t>
        <a:bodyPr/>
        <a:lstStyle/>
        <a:p>
          <a:pPr algn="l"/>
          <a:endParaRPr lang="en-US"/>
        </a:p>
      </dgm:t>
    </dgm:pt>
    <dgm:pt modelId="{5E2E11DD-71B7-4BFE-A209-9D42C2E1664C}" type="parTrans" cxnId="{5A9FE8E0-39D2-4FCE-9CDA-6828BD036C64}">
      <dgm:prSet/>
      <dgm:spPr/>
      <dgm:t>
        <a:bodyPr/>
        <a:lstStyle/>
        <a:p>
          <a:pPr algn="l"/>
          <a:endParaRPr lang="en-US"/>
        </a:p>
      </dgm:t>
    </dgm:pt>
    <dgm:pt modelId="{0E5E92F4-AC17-4523-B8A9-C53527C9613E}" type="pres">
      <dgm:prSet presAssocID="{99398050-1753-4F96-9C24-64DA5C461165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062BDF-0D94-4038-860A-D62D731954E9}" type="pres">
      <dgm:prSet presAssocID="{99398050-1753-4F96-9C24-64DA5C461165}" presName="axisShape" presStyleLbl="bgShp" presStyleIdx="0" presStyleCnt="1"/>
      <dgm:spPr/>
    </dgm:pt>
    <dgm:pt modelId="{7ACDA77E-B759-4495-8269-EE8108C9176A}" type="pres">
      <dgm:prSet presAssocID="{99398050-1753-4F96-9C24-64DA5C461165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43C9A-9E40-4B4D-9645-81C5E83A4906}" type="pres">
      <dgm:prSet presAssocID="{99398050-1753-4F96-9C24-64DA5C461165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4ABAB41-A58C-4DB5-973B-0F1EDAC158BA}" type="pres">
      <dgm:prSet presAssocID="{99398050-1753-4F96-9C24-64DA5C461165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0A4F47F-8641-46F6-8DF8-8560F9A4F7E2}" type="pres">
      <dgm:prSet presAssocID="{99398050-1753-4F96-9C24-64DA5C461165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BEF662C-76FF-4D61-BB9A-D524144ACDFE}" type="presOf" srcId="{D864E010-6F9C-458D-B79E-F2D505477F2B}" destId="{7ACDA77E-B759-4495-8269-EE8108C9176A}" srcOrd="0" destOrd="0" presId="urn:microsoft.com/office/officeart/2005/8/layout/matrix2"/>
    <dgm:cxn modelId="{B35DC47B-EC6A-4B68-8C11-86A9F5CD33A0}" type="presOf" srcId="{99398050-1753-4F96-9C24-64DA5C461165}" destId="{0E5E92F4-AC17-4523-B8A9-C53527C9613E}" srcOrd="0" destOrd="0" presId="urn:microsoft.com/office/officeart/2005/8/layout/matrix2"/>
    <dgm:cxn modelId="{5A9FE8E0-39D2-4FCE-9CDA-6828BD036C64}" srcId="{99398050-1753-4F96-9C24-64DA5C461165}" destId="{D864E010-6F9C-458D-B79E-F2D505477F2B}" srcOrd="0" destOrd="0" parTransId="{5E2E11DD-71B7-4BFE-A209-9D42C2E1664C}" sibTransId="{BD9043E8-B677-4545-BC0A-6B7F40976012}"/>
    <dgm:cxn modelId="{447760C8-FCF8-4AFA-934A-D4F393F98EAA}" type="presParOf" srcId="{0E5E92F4-AC17-4523-B8A9-C53527C9613E}" destId="{85062BDF-0D94-4038-860A-D62D731954E9}" srcOrd="0" destOrd="0" presId="urn:microsoft.com/office/officeart/2005/8/layout/matrix2"/>
    <dgm:cxn modelId="{E7474480-261E-45E8-8032-ACE7A2A99870}" type="presParOf" srcId="{0E5E92F4-AC17-4523-B8A9-C53527C9613E}" destId="{7ACDA77E-B759-4495-8269-EE8108C9176A}" srcOrd="1" destOrd="0" presId="urn:microsoft.com/office/officeart/2005/8/layout/matrix2"/>
    <dgm:cxn modelId="{5994CAE8-484B-49E8-91B3-5F619266751C}" type="presParOf" srcId="{0E5E92F4-AC17-4523-B8A9-C53527C9613E}" destId="{FC443C9A-9E40-4B4D-9645-81C5E83A4906}" srcOrd="2" destOrd="0" presId="urn:microsoft.com/office/officeart/2005/8/layout/matrix2"/>
    <dgm:cxn modelId="{E80E43CB-0C59-4847-B230-706665EB3570}" type="presParOf" srcId="{0E5E92F4-AC17-4523-B8A9-C53527C9613E}" destId="{04ABAB41-A58C-4DB5-973B-0F1EDAC158BA}" srcOrd="3" destOrd="0" presId="urn:microsoft.com/office/officeart/2005/8/layout/matrix2"/>
    <dgm:cxn modelId="{41BB03B2-6480-41EC-B66B-5F76710575C4}" type="presParOf" srcId="{0E5E92F4-AC17-4523-B8A9-C53527C9613E}" destId="{90A4F47F-8641-46F6-8DF8-8560F9A4F7E2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2DB60E-2B54-4FAF-B1B3-FA497229DBD0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798971-65EB-4DB1-9F63-B3795D28AE40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1800" dirty="0" smtClean="0"/>
            <a:t>市場推廣</a:t>
          </a:r>
          <a:endParaRPr lang="en-US" sz="1800" b="1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廣告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人員推銷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促銷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公共關係</a:t>
          </a:r>
          <a:endParaRPr lang="en-US" sz="1200" dirty="0"/>
        </a:p>
      </dgm:t>
    </dgm:pt>
    <dgm:pt modelId="{AAA50F10-2B29-4864-82C5-8BBC5F1721FD}" type="parTrans" cxnId="{99BD13F8-3503-429E-A265-2E94148ECC81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CDA3678C-0D49-4709-807D-492091C91B03}" type="sibTrans" cxnId="{99BD13F8-3503-429E-A265-2E94148ECC81}">
      <dgm:prSet/>
      <dgm:spPr/>
      <dgm:t>
        <a:bodyPr/>
        <a:lstStyle/>
        <a:p>
          <a:endParaRPr lang="en-US"/>
        </a:p>
      </dgm:t>
    </dgm:pt>
    <dgm:pt modelId="{912F6013-443A-4D03-B983-0555A111AB10}">
      <dgm:prSet phldrT="[Text]" custT="1"/>
      <dgm:spPr>
        <a:solidFill>
          <a:srgbClr val="E59032"/>
        </a:solidFill>
      </dgm:spPr>
      <dgm:t>
        <a:bodyPr/>
        <a:lstStyle/>
        <a:p>
          <a:pPr>
            <a:spcAft>
              <a:spcPts val="0"/>
            </a:spcAft>
          </a:pPr>
          <a:r>
            <a:rPr lang="zh-TW" sz="1800" dirty="0" smtClean="0"/>
            <a:t>價格制定</a:t>
          </a:r>
          <a:endParaRPr lang="en-US" sz="1800" b="1" dirty="0" smtClean="0">
            <a:latin typeface="微軟正黑體" pitchFamily="34" charset="-120"/>
            <a:ea typeface="微軟正黑體" pitchFamily="34" charset="-120"/>
          </a:endParaRPr>
        </a:p>
        <a:p>
          <a:pPr>
            <a:spcAft>
              <a:spcPts val="0"/>
            </a:spcAft>
          </a:pPr>
          <a:r>
            <a:rPr lang="zh-TW" altLang="en-US" sz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價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促銷定價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折扣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信貸條款</a:t>
          </a:r>
          <a:endParaRPr lang="en-US" sz="1200" dirty="0">
            <a:latin typeface="微軟正黑體" pitchFamily="34" charset="-120"/>
            <a:ea typeface="微軟正黑體" pitchFamily="34" charset="-120"/>
          </a:endParaRPr>
        </a:p>
      </dgm:t>
    </dgm:pt>
    <dgm:pt modelId="{E3591E25-A568-4A23-8920-20D9AA14FC1C}" type="parTrans" cxnId="{05F5707A-9774-4A35-94C3-3CD16E0710B3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205B5883-9452-4945-BF97-949B9AD7C0BF}" type="sibTrans" cxnId="{05F5707A-9774-4A35-94C3-3CD16E0710B3}">
      <dgm:prSet/>
      <dgm:spPr/>
      <dgm:t>
        <a:bodyPr/>
        <a:lstStyle/>
        <a:p>
          <a:endParaRPr lang="en-US"/>
        </a:p>
      </dgm:t>
    </dgm:pt>
    <dgm:pt modelId="{FBBFF44E-9248-4260-BFD3-B03FB4174E1D}">
      <dgm:prSet phldrT="[Text]" custT="1"/>
      <dgm:spPr>
        <a:solidFill>
          <a:srgbClr val="659A2A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1800" dirty="0" smtClean="0"/>
            <a:t>分銷渠道</a:t>
          </a:r>
          <a:endParaRPr lang="en-US" sz="1800" b="1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位置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存貨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物流</a:t>
          </a:r>
          <a:endParaRPr lang="en-US" sz="1200" dirty="0">
            <a:latin typeface="微軟正黑體" pitchFamily="34" charset="-120"/>
            <a:ea typeface="微軟正黑體" pitchFamily="34" charset="-120"/>
          </a:endParaRPr>
        </a:p>
      </dgm:t>
    </dgm:pt>
    <dgm:pt modelId="{A468193A-6ABA-4B08-AB7F-5649B949E92C}" type="parTrans" cxnId="{F0012818-828A-446C-9CD3-051FB642A1D2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44786F74-FB81-4E51-9BA5-45CAC9480586}" type="sibTrans" cxnId="{F0012818-828A-446C-9CD3-051FB642A1D2}">
      <dgm:prSet/>
      <dgm:spPr/>
      <dgm:t>
        <a:bodyPr/>
        <a:lstStyle/>
        <a:p>
          <a:endParaRPr lang="en-US"/>
        </a:p>
      </dgm:t>
    </dgm:pt>
    <dgm:pt modelId="{C0F77DCD-C815-4564-AA54-BDEFB77AA4A9}">
      <dgm:prSet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sz="1800" dirty="0" smtClean="0"/>
            <a:t>產品策</a:t>
          </a:r>
          <a:r>
            <a:rPr lang="zh-TW" altLang="en-US" sz="1800" dirty="0" smtClean="0"/>
            <a:t>劃</a:t>
          </a:r>
          <a:endParaRPr lang="en-US" sz="1800" b="1" dirty="0" smtClean="0">
            <a:latin typeface="微軟正黑體" pitchFamily="34" charset="-120"/>
            <a:ea typeface="微軟正黑體" pitchFamily="34" charset="-120"/>
          </a:endParaRPr>
        </a:p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多樣化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質素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altLang="en-US" sz="1200" dirty="0" smtClean="0">
              <a:latin typeface="微軟正黑體" pitchFamily="34" charset="-120"/>
              <a:ea typeface="微軟正黑體" pitchFamily="34" charset="-120"/>
            </a:rPr>
            <a:t>特性</a:t>
          </a:r>
          <a:endParaRPr lang="en-US" altLang="zh-TW" sz="1200" dirty="0" smtClean="0">
            <a:latin typeface="微軟正黑體" pitchFamily="34" charset="-120"/>
            <a:ea typeface="微軟正黑體" pitchFamily="34" charset="-120"/>
          </a:endParaRPr>
        </a:p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服務</a:t>
          </a:r>
          <a:endParaRPr lang="en-US" sz="1200" dirty="0" smtClean="0">
            <a:latin typeface="微軟正黑體" pitchFamily="34" charset="-120"/>
            <a:ea typeface="微軟正黑體" pitchFamily="34" charset="-120"/>
          </a:endParaRPr>
        </a:p>
        <a:p>
          <a:pPr eaLnBrk="0" hangingPunct="0">
            <a:lnSpc>
              <a:spcPct val="100000"/>
            </a:lnSpc>
            <a:spcAft>
              <a:spcPts val="0"/>
            </a:spcAft>
          </a:pPr>
          <a:r>
            <a:rPr lang="zh-TW" sz="1200" dirty="0" smtClean="0">
              <a:latin typeface="微軟正黑體" pitchFamily="34" charset="-120"/>
              <a:ea typeface="微軟正黑體" pitchFamily="34" charset="-120"/>
            </a:rPr>
            <a:t>售後服務</a:t>
          </a:r>
          <a:endParaRPr lang="en-US" sz="1200" dirty="0">
            <a:latin typeface="微軟正黑體" pitchFamily="34" charset="-120"/>
            <a:ea typeface="微軟正黑體" pitchFamily="34" charset="-120"/>
          </a:endParaRPr>
        </a:p>
      </dgm:t>
    </dgm:pt>
    <dgm:pt modelId="{B2DD95DD-89DD-4DE9-A99C-C62109BFB57A}" type="parTrans" cxnId="{4FB23C2F-2F64-4FCD-94A8-F72DE044F0E7}">
      <dgm:prSet/>
      <dgm:spPr>
        <a:solidFill>
          <a:srgbClr val="C00000"/>
        </a:solidFill>
      </dgm:spPr>
      <dgm:t>
        <a:bodyPr/>
        <a:lstStyle/>
        <a:p>
          <a:endParaRPr lang="en-US"/>
        </a:p>
      </dgm:t>
    </dgm:pt>
    <dgm:pt modelId="{295D6765-64C2-4B60-9E78-1512B62872C0}" type="sibTrans" cxnId="{4FB23C2F-2F64-4FCD-94A8-F72DE044F0E7}">
      <dgm:prSet/>
      <dgm:spPr/>
      <dgm:t>
        <a:bodyPr/>
        <a:lstStyle/>
        <a:p>
          <a:endParaRPr lang="en-US"/>
        </a:p>
      </dgm:t>
    </dgm:pt>
    <dgm:pt modelId="{F9357910-4276-4F4D-9430-D148149F7DA2}">
      <dgm:prSet phldrT="[Text]" custT="1"/>
      <dgm:spPr>
        <a:gradFill rotWithShape="0">
          <a:gsLst>
            <a:gs pos="0">
              <a:srgbClr val="004A8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zh-TW" sz="2000" b="1" dirty="0" smtClean="0">
              <a:latin typeface="微軟正黑體" pitchFamily="34" charset="-120"/>
              <a:ea typeface="微軟正黑體" pitchFamily="34" charset="-120"/>
            </a:rPr>
            <a:t>目標客戶</a:t>
          </a:r>
          <a:endParaRPr lang="en-US" altLang="zh-TW" sz="2000" b="1" dirty="0" smtClean="0">
            <a:latin typeface="微軟正黑體" pitchFamily="34" charset="-120"/>
            <a:ea typeface="微軟正黑體" pitchFamily="34" charset="-120"/>
          </a:endParaRPr>
        </a:p>
        <a:p>
          <a:r>
            <a:rPr lang="zh-TW" sz="2000" b="1" dirty="0" smtClean="0">
              <a:latin typeface="微軟正黑體" pitchFamily="34" charset="-120"/>
              <a:ea typeface="微軟正黑體" pitchFamily="34" charset="-120"/>
            </a:rPr>
            <a:t>計</a:t>
          </a:r>
          <a:r>
            <a:rPr lang="zh-TW" altLang="en-US" sz="2000" b="1" dirty="0" smtClean="0">
              <a:latin typeface="微軟正黑體" pitchFamily="34" charset="-120"/>
              <a:ea typeface="微軟正黑體" pitchFamily="34" charset="-120"/>
            </a:rPr>
            <a:t>劃</a:t>
          </a:r>
          <a:r>
            <a:rPr lang="zh-TW" sz="2000" b="1" dirty="0" smtClean="0">
              <a:latin typeface="微軟正黑體" pitchFamily="34" charset="-120"/>
              <a:ea typeface="微軟正黑體" pitchFamily="34" charset="-120"/>
            </a:rPr>
            <a:t>的定位</a:t>
          </a:r>
          <a:endParaRPr lang="en-US" sz="2000" b="1" dirty="0" smtClean="0">
            <a:latin typeface="微軟正黑體" pitchFamily="34" charset="-120"/>
            <a:ea typeface="微軟正黑體" pitchFamily="34" charset="-120"/>
          </a:endParaRPr>
        </a:p>
      </dgm:t>
    </dgm:pt>
    <dgm:pt modelId="{CC3078F5-28D0-40B0-9657-CBA4A3791F1D}" type="sibTrans" cxnId="{0028C401-C8DD-4418-AD38-06E6AF3F6C2A}">
      <dgm:prSet/>
      <dgm:spPr/>
      <dgm:t>
        <a:bodyPr/>
        <a:lstStyle/>
        <a:p>
          <a:endParaRPr lang="en-US"/>
        </a:p>
      </dgm:t>
    </dgm:pt>
    <dgm:pt modelId="{9D7D8092-1042-4BA9-B0A8-EC812C7CBCD3}" type="parTrans" cxnId="{0028C401-C8DD-4418-AD38-06E6AF3F6C2A}">
      <dgm:prSet/>
      <dgm:spPr/>
      <dgm:t>
        <a:bodyPr/>
        <a:lstStyle/>
        <a:p>
          <a:endParaRPr lang="en-US"/>
        </a:p>
      </dgm:t>
    </dgm:pt>
    <dgm:pt modelId="{06A3BCCD-6B1B-4E86-9420-D76620640C4B}" type="pres">
      <dgm:prSet presAssocID="{DC2DB60E-2B54-4FAF-B1B3-FA497229DBD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4B23D7-ED8B-4B23-B848-41B4A6CFCF5E}" type="pres">
      <dgm:prSet presAssocID="{F9357910-4276-4F4D-9430-D148149F7DA2}" presName="centerShape" presStyleLbl="node0" presStyleIdx="0" presStyleCnt="1" custLinFactNeighborX="731" custLinFactNeighborY="-25320"/>
      <dgm:spPr/>
      <dgm:t>
        <a:bodyPr/>
        <a:lstStyle/>
        <a:p>
          <a:endParaRPr lang="en-US"/>
        </a:p>
      </dgm:t>
    </dgm:pt>
    <dgm:pt modelId="{34E5AFCC-17A8-419A-93B7-8AAF6C8A68DB}" type="pres">
      <dgm:prSet presAssocID="{AAA50F10-2B29-4864-82C5-8BBC5F1721FD}" presName="parTrans" presStyleLbl="bgSibTrans2D1" presStyleIdx="0" presStyleCnt="4"/>
      <dgm:spPr/>
      <dgm:t>
        <a:bodyPr/>
        <a:lstStyle/>
        <a:p>
          <a:endParaRPr lang="en-US"/>
        </a:p>
      </dgm:t>
    </dgm:pt>
    <dgm:pt modelId="{31CA9DD7-07CD-446F-877E-9E905EDD5291}" type="pres">
      <dgm:prSet presAssocID="{17798971-65EB-4DB1-9F63-B3795D28AE40}" presName="node" presStyleLbl="node1" presStyleIdx="0" presStyleCnt="4" custScaleX="97732" custScaleY="154370" custRadScaleRad="88727" custRadScaleInc="-245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ABF8E3-6481-4FAD-902C-F97C1602F2C0}" type="pres">
      <dgm:prSet presAssocID="{B2DD95DD-89DD-4DE9-A99C-C62109BFB57A}" presName="parTrans" presStyleLbl="bgSibTrans2D1" presStyleIdx="1" presStyleCnt="4"/>
      <dgm:spPr/>
      <dgm:t>
        <a:bodyPr/>
        <a:lstStyle/>
        <a:p>
          <a:endParaRPr lang="en-US"/>
        </a:p>
      </dgm:t>
    </dgm:pt>
    <dgm:pt modelId="{56CD4050-F94A-43F5-8D6A-5ABF5D4E60C4}" type="pres">
      <dgm:prSet presAssocID="{C0F77DCD-C815-4564-AA54-BDEFB77AA4A9}" presName="node" presStyleLbl="node1" presStyleIdx="1" presStyleCnt="4" custScaleX="93589" custScaleY="131966" custRadScaleRad="133946" custRadScaleInc="-36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841FC9-AB16-4741-8DF3-FB0BA918662C}" type="pres">
      <dgm:prSet presAssocID="{E3591E25-A568-4A23-8920-20D9AA14FC1C}" presName="parTrans" presStyleLbl="bgSibTrans2D1" presStyleIdx="2" presStyleCnt="4"/>
      <dgm:spPr/>
      <dgm:t>
        <a:bodyPr/>
        <a:lstStyle/>
        <a:p>
          <a:endParaRPr lang="en-US"/>
        </a:p>
      </dgm:t>
    </dgm:pt>
    <dgm:pt modelId="{687E3CB3-4072-4900-A26E-779503E3F430}" type="pres">
      <dgm:prSet presAssocID="{912F6013-443A-4D03-B983-0555A111AB10}" presName="node" presStyleLbl="node1" presStyleIdx="2" presStyleCnt="4" custScaleX="98308" custScaleY="125628" custRadScaleRad="135714" custRadScaleInc="360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E7EFC0-9A0E-442C-963D-7D47692E0938}" type="pres">
      <dgm:prSet presAssocID="{A468193A-6ABA-4B08-AB7F-5649B949E92C}" presName="parTrans" presStyleLbl="bgSibTrans2D1" presStyleIdx="3" presStyleCnt="4"/>
      <dgm:spPr/>
      <dgm:t>
        <a:bodyPr/>
        <a:lstStyle/>
        <a:p>
          <a:endParaRPr lang="en-US"/>
        </a:p>
      </dgm:t>
    </dgm:pt>
    <dgm:pt modelId="{05478C46-AC10-4C33-A62E-B1B28BE21ADE}" type="pres">
      <dgm:prSet presAssocID="{FBBFF44E-9248-4260-BFD3-B03FB4174E1D}" presName="node" presStyleLbl="node1" presStyleIdx="3" presStyleCnt="4" custScaleX="94962" custScaleY="154510" custRadScaleRad="90967" custRadScaleInc="21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BD13F8-3503-429E-A265-2E94148ECC81}" srcId="{F9357910-4276-4F4D-9430-D148149F7DA2}" destId="{17798971-65EB-4DB1-9F63-B3795D28AE40}" srcOrd="0" destOrd="0" parTransId="{AAA50F10-2B29-4864-82C5-8BBC5F1721FD}" sibTransId="{CDA3678C-0D49-4709-807D-492091C91B03}"/>
    <dgm:cxn modelId="{5803099A-FA61-472B-AE3D-C3323532A7C1}" type="presOf" srcId="{C0F77DCD-C815-4564-AA54-BDEFB77AA4A9}" destId="{56CD4050-F94A-43F5-8D6A-5ABF5D4E60C4}" srcOrd="0" destOrd="0" presId="urn:microsoft.com/office/officeart/2005/8/layout/radial4"/>
    <dgm:cxn modelId="{F38FD3A5-7C67-452D-A38E-B05811FA1870}" type="presOf" srcId="{A468193A-6ABA-4B08-AB7F-5649B949E92C}" destId="{13E7EFC0-9A0E-442C-963D-7D47692E0938}" srcOrd="0" destOrd="0" presId="urn:microsoft.com/office/officeart/2005/8/layout/radial4"/>
    <dgm:cxn modelId="{A30866EA-45EB-4A0E-AD08-E9940712EEC1}" type="presOf" srcId="{17798971-65EB-4DB1-9F63-B3795D28AE40}" destId="{31CA9DD7-07CD-446F-877E-9E905EDD5291}" srcOrd="0" destOrd="0" presId="urn:microsoft.com/office/officeart/2005/8/layout/radial4"/>
    <dgm:cxn modelId="{F0012818-828A-446C-9CD3-051FB642A1D2}" srcId="{F9357910-4276-4F4D-9430-D148149F7DA2}" destId="{FBBFF44E-9248-4260-BFD3-B03FB4174E1D}" srcOrd="3" destOrd="0" parTransId="{A468193A-6ABA-4B08-AB7F-5649B949E92C}" sibTransId="{44786F74-FB81-4E51-9BA5-45CAC9480586}"/>
    <dgm:cxn modelId="{4FB23C2F-2F64-4FCD-94A8-F72DE044F0E7}" srcId="{F9357910-4276-4F4D-9430-D148149F7DA2}" destId="{C0F77DCD-C815-4564-AA54-BDEFB77AA4A9}" srcOrd="1" destOrd="0" parTransId="{B2DD95DD-89DD-4DE9-A99C-C62109BFB57A}" sibTransId="{295D6765-64C2-4B60-9E78-1512B62872C0}"/>
    <dgm:cxn modelId="{1EE06654-5C3C-4F39-9AC4-EEAF83B84B17}" type="presOf" srcId="{F9357910-4276-4F4D-9430-D148149F7DA2}" destId="{B44B23D7-ED8B-4B23-B848-41B4A6CFCF5E}" srcOrd="0" destOrd="0" presId="urn:microsoft.com/office/officeart/2005/8/layout/radial4"/>
    <dgm:cxn modelId="{05F5707A-9774-4A35-94C3-3CD16E0710B3}" srcId="{F9357910-4276-4F4D-9430-D148149F7DA2}" destId="{912F6013-443A-4D03-B983-0555A111AB10}" srcOrd="2" destOrd="0" parTransId="{E3591E25-A568-4A23-8920-20D9AA14FC1C}" sibTransId="{205B5883-9452-4945-BF97-949B9AD7C0BF}"/>
    <dgm:cxn modelId="{1E1DEDEA-CB16-4B77-A582-C9D0B053D373}" type="presOf" srcId="{DC2DB60E-2B54-4FAF-B1B3-FA497229DBD0}" destId="{06A3BCCD-6B1B-4E86-9420-D76620640C4B}" srcOrd="0" destOrd="0" presId="urn:microsoft.com/office/officeart/2005/8/layout/radial4"/>
    <dgm:cxn modelId="{41E919B1-F0D5-472F-9E67-A13F9F34D785}" type="presOf" srcId="{912F6013-443A-4D03-B983-0555A111AB10}" destId="{687E3CB3-4072-4900-A26E-779503E3F430}" srcOrd="0" destOrd="0" presId="urn:microsoft.com/office/officeart/2005/8/layout/radial4"/>
    <dgm:cxn modelId="{49DAFBF0-122F-4639-9E21-CA77178B20BD}" type="presOf" srcId="{E3591E25-A568-4A23-8920-20D9AA14FC1C}" destId="{69841FC9-AB16-4741-8DF3-FB0BA918662C}" srcOrd="0" destOrd="0" presId="urn:microsoft.com/office/officeart/2005/8/layout/radial4"/>
    <dgm:cxn modelId="{0028C401-C8DD-4418-AD38-06E6AF3F6C2A}" srcId="{DC2DB60E-2B54-4FAF-B1B3-FA497229DBD0}" destId="{F9357910-4276-4F4D-9430-D148149F7DA2}" srcOrd="0" destOrd="0" parTransId="{9D7D8092-1042-4BA9-B0A8-EC812C7CBCD3}" sibTransId="{CC3078F5-28D0-40B0-9657-CBA4A3791F1D}"/>
    <dgm:cxn modelId="{59953702-DBF8-420A-B9E8-793D4ADD495A}" type="presOf" srcId="{FBBFF44E-9248-4260-BFD3-B03FB4174E1D}" destId="{05478C46-AC10-4C33-A62E-B1B28BE21ADE}" srcOrd="0" destOrd="0" presId="urn:microsoft.com/office/officeart/2005/8/layout/radial4"/>
    <dgm:cxn modelId="{66F8D8A6-6045-48FA-A892-757B282B55DC}" type="presOf" srcId="{B2DD95DD-89DD-4DE9-A99C-C62109BFB57A}" destId="{ADABF8E3-6481-4FAD-902C-F97C1602F2C0}" srcOrd="0" destOrd="0" presId="urn:microsoft.com/office/officeart/2005/8/layout/radial4"/>
    <dgm:cxn modelId="{36865F7F-755F-4B19-929E-52844E311488}" type="presOf" srcId="{AAA50F10-2B29-4864-82C5-8BBC5F1721FD}" destId="{34E5AFCC-17A8-419A-93B7-8AAF6C8A68DB}" srcOrd="0" destOrd="0" presId="urn:microsoft.com/office/officeart/2005/8/layout/radial4"/>
    <dgm:cxn modelId="{6F58F3CC-2C9C-47AC-AF9B-3CFE5D9AC8CA}" type="presParOf" srcId="{06A3BCCD-6B1B-4E86-9420-D76620640C4B}" destId="{B44B23D7-ED8B-4B23-B848-41B4A6CFCF5E}" srcOrd="0" destOrd="0" presId="urn:microsoft.com/office/officeart/2005/8/layout/radial4"/>
    <dgm:cxn modelId="{6E9432C7-0116-4465-AB2E-CC2798E6DE09}" type="presParOf" srcId="{06A3BCCD-6B1B-4E86-9420-D76620640C4B}" destId="{34E5AFCC-17A8-419A-93B7-8AAF6C8A68DB}" srcOrd="1" destOrd="0" presId="urn:microsoft.com/office/officeart/2005/8/layout/radial4"/>
    <dgm:cxn modelId="{FCF0FF29-773D-4C47-BA3E-59D6B6D9D7FB}" type="presParOf" srcId="{06A3BCCD-6B1B-4E86-9420-D76620640C4B}" destId="{31CA9DD7-07CD-446F-877E-9E905EDD5291}" srcOrd="2" destOrd="0" presId="urn:microsoft.com/office/officeart/2005/8/layout/radial4"/>
    <dgm:cxn modelId="{F36359D6-03D3-4513-8B99-0EBE877B2244}" type="presParOf" srcId="{06A3BCCD-6B1B-4E86-9420-D76620640C4B}" destId="{ADABF8E3-6481-4FAD-902C-F97C1602F2C0}" srcOrd="3" destOrd="0" presId="urn:microsoft.com/office/officeart/2005/8/layout/radial4"/>
    <dgm:cxn modelId="{6B1A2002-AC5E-47C3-8709-A8EA251823DA}" type="presParOf" srcId="{06A3BCCD-6B1B-4E86-9420-D76620640C4B}" destId="{56CD4050-F94A-43F5-8D6A-5ABF5D4E60C4}" srcOrd="4" destOrd="0" presId="urn:microsoft.com/office/officeart/2005/8/layout/radial4"/>
    <dgm:cxn modelId="{A6298172-6A76-477F-B14F-08752753AD04}" type="presParOf" srcId="{06A3BCCD-6B1B-4E86-9420-D76620640C4B}" destId="{69841FC9-AB16-4741-8DF3-FB0BA918662C}" srcOrd="5" destOrd="0" presId="urn:microsoft.com/office/officeart/2005/8/layout/radial4"/>
    <dgm:cxn modelId="{4DF3DB5C-7CF6-4144-8016-BE7D717AE99E}" type="presParOf" srcId="{06A3BCCD-6B1B-4E86-9420-D76620640C4B}" destId="{687E3CB3-4072-4900-A26E-779503E3F430}" srcOrd="6" destOrd="0" presId="urn:microsoft.com/office/officeart/2005/8/layout/radial4"/>
    <dgm:cxn modelId="{DF5B5FD6-3EA5-4C78-9B45-B156A232CA14}" type="presParOf" srcId="{06A3BCCD-6B1B-4E86-9420-D76620640C4B}" destId="{13E7EFC0-9A0E-442C-963D-7D47692E0938}" srcOrd="7" destOrd="0" presId="urn:microsoft.com/office/officeart/2005/8/layout/radial4"/>
    <dgm:cxn modelId="{853C5917-B3D2-4170-BDC2-2E4470D8FE0B}" type="presParOf" srcId="{06A3BCCD-6B1B-4E86-9420-D76620640C4B}" destId="{05478C46-AC10-4C33-A62E-B1B28BE21AD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C34E7E-D692-4745-9652-C7D86D6C37A8}" type="doc">
      <dgm:prSet loTypeId="urn:microsoft.com/office/officeart/2005/8/layout/matrix1" loCatId="matrix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47937CC-ED22-40DF-B671-40DBBD6E28AD}">
      <dgm:prSet phldrT="[Text]" custT="1"/>
      <dgm:spPr/>
      <dgm:t>
        <a:bodyPr/>
        <a:lstStyle/>
        <a:p>
          <a:r>
            <a:rPr lang="zh-CN" sz="2800" b="1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TW" sz="2800" b="1" smtClean="0">
              <a:latin typeface="微軟正黑體" pitchFamily="34" charset="-120"/>
              <a:ea typeface="微軟正黑體" pitchFamily="34" charset="-120"/>
            </a:rPr>
            <a:t>營銷</a:t>
          </a:r>
          <a:r>
            <a:rPr lang="zh-CN" sz="2800" b="1" smtClean="0">
              <a:latin typeface="微軟正黑體" pitchFamily="34" charset="-120"/>
              <a:ea typeface="微軟正黑體" pitchFamily="34" charset="-120"/>
            </a:rPr>
            <a:t>組合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FA65D121-EAE0-4089-9E6A-93FA6228EA96}" type="parTrans" cxnId="{F3735A89-F5D4-4AC6-BD76-6AE3C4F4251D}">
      <dgm:prSet/>
      <dgm:spPr/>
      <dgm:t>
        <a:bodyPr/>
        <a:lstStyle/>
        <a:p>
          <a:endParaRPr lang="en-US"/>
        </a:p>
      </dgm:t>
    </dgm:pt>
    <dgm:pt modelId="{3B08A4DF-0B8C-49C3-A2ED-D050F6447096}" type="sibTrans" cxnId="{F3735A89-F5D4-4AC6-BD76-6AE3C4F4251D}">
      <dgm:prSet/>
      <dgm:spPr/>
      <dgm:t>
        <a:bodyPr/>
        <a:lstStyle/>
        <a:p>
          <a:endParaRPr lang="en-US"/>
        </a:p>
      </dgm:t>
    </dgm:pt>
    <dgm:pt modelId="{590C2540-3D0A-4FCF-894D-3E233F7CB572}">
      <dgm:prSet phldrT="[Text]" custT="1"/>
      <dgm:spPr/>
      <dgm:t>
        <a:bodyPr/>
        <a:lstStyle/>
        <a:p>
          <a:pPr>
            <a:lnSpc>
              <a:spcPct val="90000"/>
            </a:lnSpc>
            <a:spcAft>
              <a:spcPts val="0"/>
            </a:spcAft>
          </a:pPr>
          <a:r>
            <a:rPr lang="zh-TW" sz="3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產品策</a:t>
          </a:r>
          <a:r>
            <a:rPr lang="zh-TW" altLang="en-US" sz="3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劃</a:t>
          </a:r>
          <a:endParaRPr lang="en-US" sz="3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手</a:t>
          </a:r>
          <a:r>
            <a:rPr lang="zh-TW" sz="2000" b="1" dirty="0" smtClean="0">
              <a:solidFill>
                <a:srgbClr val="004A82"/>
              </a:solidFill>
            </a:rPr>
            <a:t>袋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火鍋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2000" b="1" dirty="0" smtClean="0">
              <a:solidFill>
                <a:srgbClr val="004A82"/>
              </a:solidFill>
            </a:rPr>
            <a:t>手提</a:t>
          </a:r>
          <a:r>
            <a:rPr lang="zh-CN" sz="2000" b="1" dirty="0" smtClean="0">
              <a:solidFill>
                <a:srgbClr val="004A82"/>
              </a:solidFill>
            </a:rPr>
            <a:t>電腦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手</a:t>
          </a:r>
          <a:r>
            <a:rPr lang="zh-TW" sz="2000" b="1" dirty="0" smtClean="0">
              <a:solidFill>
                <a:srgbClr val="004A82"/>
              </a:solidFill>
            </a:rPr>
            <a:t>錶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2000" b="1" dirty="0" smtClean="0">
              <a:solidFill>
                <a:srgbClr val="004A82"/>
              </a:solidFill>
            </a:rPr>
            <a:t>裙</a:t>
          </a:r>
          <a:endParaRPr lang="en-US" sz="2000" b="1" dirty="0">
            <a:solidFill>
              <a:srgbClr val="004A82"/>
            </a:solidFill>
          </a:endParaRPr>
        </a:p>
      </dgm:t>
    </dgm:pt>
    <dgm:pt modelId="{B8ADACF7-97A5-4E5F-8A0D-00DCD72B3680}" type="parTrans" cxnId="{F560A5FA-0EDB-4B05-BFA7-CF28522FD79B}">
      <dgm:prSet/>
      <dgm:spPr/>
      <dgm:t>
        <a:bodyPr/>
        <a:lstStyle/>
        <a:p>
          <a:endParaRPr lang="en-US"/>
        </a:p>
      </dgm:t>
    </dgm:pt>
    <dgm:pt modelId="{DA15F943-A634-4179-96AA-B050C2D9EBE4}" type="sibTrans" cxnId="{F560A5FA-0EDB-4B05-BFA7-CF28522FD79B}">
      <dgm:prSet/>
      <dgm:spPr/>
      <dgm:t>
        <a:bodyPr/>
        <a:lstStyle/>
        <a:p>
          <a:endParaRPr lang="en-US"/>
        </a:p>
      </dgm:t>
    </dgm:pt>
    <dgm:pt modelId="{1A18DC8F-D6B7-43B4-ADF9-C9D20E4A371F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3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價格制定</a:t>
          </a:r>
          <a:endParaRPr lang="en-US" altLang="zh-CN" sz="3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rgbClr val="004A82"/>
              </a:solidFill>
            </a:rPr>
            <a:t>$500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rgbClr val="004A82"/>
              </a:solidFill>
            </a:rPr>
            <a:t>$2,000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rgbClr val="004A82"/>
              </a:solidFill>
            </a:rPr>
            <a:t>$9,000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rgbClr val="004A82"/>
              </a:solidFill>
            </a:rPr>
            <a:t>$25,000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b="1" dirty="0" smtClean="0">
              <a:solidFill>
                <a:srgbClr val="004A82"/>
              </a:solidFill>
            </a:rPr>
            <a:t>$45,000</a:t>
          </a:r>
        </a:p>
      </dgm:t>
    </dgm:pt>
    <dgm:pt modelId="{E2A80ABD-AB4B-46D0-B5C8-91B8E9A6E5B6}" type="parTrans" cxnId="{027F74AF-E044-4AFA-B57D-312A93BD78D1}">
      <dgm:prSet/>
      <dgm:spPr/>
      <dgm:t>
        <a:bodyPr/>
        <a:lstStyle/>
        <a:p>
          <a:endParaRPr lang="en-US"/>
        </a:p>
      </dgm:t>
    </dgm:pt>
    <dgm:pt modelId="{1AE59CA3-ABC3-4F0C-815B-9F9CE0203001}" type="sibTrans" cxnId="{027F74AF-E044-4AFA-B57D-312A93BD78D1}">
      <dgm:prSet/>
      <dgm:spPr/>
      <dgm:t>
        <a:bodyPr/>
        <a:lstStyle/>
        <a:p>
          <a:endParaRPr lang="en-US"/>
        </a:p>
      </dgm:t>
    </dgm:pt>
    <dgm:pt modelId="{40126323-F02F-48B2-96F4-C441A3369AA5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3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分銷渠道</a:t>
          </a:r>
          <a:endParaRPr lang="en-US" altLang="zh-CN" sz="3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旺角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深水埗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尖沙咀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中環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銅鑼灣</a:t>
          </a:r>
          <a:endParaRPr lang="en-US" altLang="zh-CN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en-US" altLang="zh-CN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en-US" sz="2000" b="1" dirty="0">
            <a:solidFill>
              <a:srgbClr val="004A82"/>
            </a:solidFill>
          </a:endParaRPr>
        </a:p>
      </dgm:t>
    </dgm:pt>
    <dgm:pt modelId="{BA7B2184-C23F-43E3-B92A-77CE39EA608C}" type="parTrans" cxnId="{6C1D868F-9087-4EE1-8AFE-B85169AFAB54}">
      <dgm:prSet/>
      <dgm:spPr/>
      <dgm:t>
        <a:bodyPr/>
        <a:lstStyle/>
        <a:p>
          <a:endParaRPr lang="en-US"/>
        </a:p>
      </dgm:t>
    </dgm:pt>
    <dgm:pt modelId="{3D54A7BC-8255-4467-A2A1-72D5D3359FFE}" type="sibTrans" cxnId="{6C1D868F-9087-4EE1-8AFE-B85169AFAB54}">
      <dgm:prSet/>
      <dgm:spPr/>
      <dgm:t>
        <a:bodyPr/>
        <a:lstStyle/>
        <a:p>
          <a:endParaRPr lang="en-US"/>
        </a:p>
      </dgm:t>
    </dgm:pt>
    <dgm:pt modelId="{E6944F03-5F16-401D-9706-7BC9F2D5A4FA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3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市場推廣</a:t>
          </a:r>
          <a:endParaRPr lang="en-US" sz="3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2000" b="1" dirty="0" smtClean="0">
              <a:solidFill>
                <a:srgbClr val="004A82"/>
              </a:solidFill>
            </a:rPr>
            <a:t>社交媒體廣告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電視廣告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網</a:t>
          </a:r>
          <a:r>
            <a:rPr lang="zh-TW" sz="2000" b="1" dirty="0" smtClean="0">
              <a:solidFill>
                <a:srgbClr val="004A82"/>
              </a:solidFill>
            </a:rPr>
            <a:t>上</a:t>
          </a:r>
          <a:r>
            <a:rPr lang="zh-CN" sz="2000" b="1" dirty="0" smtClean="0">
              <a:solidFill>
                <a:srgbClr val="004A82"/>
              </a:solidFill>
            </a:rPr>
            <a:t>橫</a:t>
          </a:r>
          <a:r>
            <a:rPr lang="zh-TW" sz="2000" b="1" dirty="0" smtClean="0">
              <a:solidFill>
                <a:srgbClr val="004A82"/>
              </a:solidFill>
            </a:rPr>
            <a:t>額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sz="2000" b="1" dirty="0" smtClean="0">
              <a:solidFill>
                <a:srgbClr val="004A82"/>
              </a:solidFill>
            </a:rPr>
            <a:t>戶外廣告牌</a:t>
          </a:r>
          <a:endParaRPr lang="en-US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sz="2000" b="1" dirty="0" smtClean="0">
              <a:solidFill>
                <a:srgbClr val="004A82"/>
              </a:solidFill>
            </a:rPr>
            <a:t>贈</a:t>
          </a:r>
          <a:r>
            <a:rPr lang="zh-CN" sz="2000" b="1" dirty="0" smtClean="0">
              <a:solidFill>
                <a:srgbClr val="004A82"/>
              </a:solidFill>
            </a:rPr>
            <a:t>券</a:t>
          </a:r>
          <a:endParaRPr lang="en-US" altLang="zh-CN" sz="2000" b="1" dirty="0" smtClean="0">
            <a:solidFill>
              <a:srgbClr val="004A82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45B47D91-3906-4953-B2DB-F8DEDD93C84D}" type="parTrans" cxnId="{D272A50F-A4D9-494D-A52D-3AF6B4FE5631}">
      <dgm:prSet/>
      <dgm:spPr/>
      <dgm:t>
        <a:bodyPr/>
        <a:lstStyle/>
        <a:p>
          <a:endParaRPr lang="en-US"/>
        </a:p>
      </dgm:t>
    </dgm:pt>
    <dgm:pt modelId="{B26B20B3-D6EF-4590-A08D-6E51FC01CAE6}" type="sibTrans" cxnId="{D272A50F-A4D9-494D-A52D-3AF6B4FE5631}">
      <dgm:prSet/>
      <dgm:spPr/>
      <dgm:t>
        <a:bodyPr/>
        <a:lstStyle/>
        <a:p>
          <a:endParaRPr lang="en-US"/>
        </a:p>
      </dgm:t>
    </dgm:pt>
    <dgm:pt modelId="{CCCE7188-AA10-40C7-B2C0-D258FBFCEE99}" type="pres">
      <dgm:prSet presAssocID="{8EC34E7E-D692-4745-9652-C7D86D6C37A8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23C1D1-9D69-458F-AE5D-CF7EF1DE976D}" type="pres">
      <dgm:prSet presAssocID="{8EC34E7E-D692-4745-9652-C7D86D6C37A8}" presName="matrix" presStyleCnt="0"/>
      <dgm:spPr/>
      <dgm:t>
        <a:bodyPr/>
        <a:lstStyle/>
        <a:p>
          <a:endParaRPr lang="en-US"/>
        </a:p>
      </dgm:t>
    </dgm:pt>
    <dgm:pt modelId="{B4795969-C3A3-495B-866F-2A9D3FBEA0EB}" type="pres">
      <dgm:prSet presAssocID="{8EC34E7E-D692-4745-9652-C7D86D6C37A8}" presName="tile1" presStyleLbl="node1" presStyleIdx="0" presStyleCnt="4"/>
      <dgm:spPr/>
      <dgm:t>
        <a:bodyPr/>
        <a:lstStyle/>
        <a:p>
          <a:endParaRPr lang="en-US"/>
        </a:p>
      </dgm:t>
    </dgm:pt>
    <dgm:pt modelId="{CE90E99B-D48D-4E24-810F-EA16E785F034}" type="pres">
      <dgm:prSet presAssocID="{8EC34E7E-D692-4745-9652-C7D86D6C37A8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A233DE-B09F-4FE9-9437-C31025A04F70}" type="pres">
      <dgm:prSet presAssocID="{8EC34E7E-D692-4745-9652-C7D86D6C37A8}" presName="tile2" presStyleLbl="node1" presStyleIdx="1" presStyleCnt="4"/>
      <dgm:spPr/>
      <dgm:t>
        <a:bodyPr/>
        <a:lstStyle/>
        <a:p>
          <a:endParaRPr lang="en-US"/>
        </a:p>
      </dgm:t>
    </dgm:pt>
    <dgm:pt modelId="{FEF8639E-2685-4362-819A-C87815941882}" type="pres">
      <dgm:prSet presAssocID="{8EC34E7E-D692-4745-9652-C7D86D6C37A8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5CA574-53B2-4EBC-8F74-3BBDA800A5F7}" type="pres">
      <dgm:prSet presAssocID="{8EC34E7E-D692-4745-9652-C7D86D6C37A8}" presName="tile3" presStyleLbl="node1" presStyleIdx="2" presStyleCnt="4"/>
      <dgm:spPr/>
      <dgm:t>
        <a:bodyPr/>
        <a:lstStyle/>
        <a:p>
          <a:endParaRPr lang="en-US"/>
        </a:p>
      </dgm:t>
    </dgm:pt>
    <dgm:pt modelId="{E46BB1E6-9266-4792-A855-E3F2AEF08CEF}" type="pres">
      <dgm:prSet presAssocID="{8EC34E7E-D692-4745-9652-C7D86D6C37A8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0D021-67B9-4224-875B-E9256191FA9C}" type="pres">
      <dgm:prSet presAssocID="{8EC34E7E-D692-4745-9652-C7D86D6C37A8}" presName="tile4" presStyleLbl="node1" presStyleIdx="3" presStyleCnt="4"/>
      <dgm:spPr/>
      <dgm:t>
        <a:bodyPr/>
        <a:lstStyle/>
        <a:p>
          <a:endParaRPr lang="en-US"/>
        </a:p>
      </dgm:t>
    </dgm:pt>
    <dgm:pt modelId="{783F9BBC-5137-4FF7-AE35-557186745903}" type="pres">
      <dgm:prSet presAssocID="{8EC34E7E-D692-4745-9652-C7D86D6C37A8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4837A6-9802-45A3-AFF6-6C90E404C0D9}" type="pres">
      <dgm:prSet presAssocID="{8EC34E7E-D692-4745-9652-C7D86D6C37A8}" presName="centerTile" presStyleLbl="fgShp" presStyleIdx="0" presStyleCnt="1" custScaleX="127607" custScaleY="48435" custLinFactNeighborX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2B052996-5F3B-4BB7-A830-30F1043956C6}" type="presOf" srcId="{A47937CC-ED22-40DF-B671-40DBBD6E28AD}" destId="{E44837A6-9802-45A3-AFF6-6C90E404C0D9}" srcOrd="0" destOrd="0" presId="urn:microsoft.com/office/officeart/2005/8/layout/matrix1"/>
    <dgm:cxn modelId="{647CC5E3-DB58-4FA1-AB4E-8AB1177187D0}" type="presOf" srcId="{1A18DC8F-D6B7-43B4-ADF9-C9D20E4A371F}" destId="{9DA233DE-B09F-4FE9-9437-C31025A04F70}" srcOrd="0" destOrd="0" presId="urn:microsoft.com/office/officeart/2005/8/layout/matrix1"/>
    <dgm:cxn modelId="{13DAB348-243F-4B85-B436-393C8BA97FCA}" type="presOf" srcId="{8EC34E7E-D692-4745-9652-C7D86D6C37A8}" destId="{CCCE7188-AA10-40C7-B2C0-D258FBFCEE99}" srcOrd="0" destOrd="0" presId="urn:microsoft.com/office/officeart/2005/8/layout/matrix1"/>
    <dgm:cxn modelId="{027F74AF-E044-4AFA-B57D-312A93BD78D1}" srcId="{A47937CC-ED22-40DF-B671-40DBBD6E28AD}" destId="{1A18DC8F-D6B7-43B4-ADF9-C9D20E4A371F}" srcOrd="1" destOrd="0" parTransId="{E2A80ABD-AB4B-46D0-B5C8-91B8E9A6E5B6}" sibTransId="{1AE59CA3-ABC3-4F0C-815B-9F9CE0203001}"/>
    <dgm:cxn modelId="{D272A50F-A4D9-494D-A52D-3AF6B4FE5631}" srcId="{A47937CC-ED22-40DF-B671-40DBBD6E28AD}" destId="{E6944F03-5F16-401D-9706-7BC9F2D5A4FA}" srcOrd="3" destOrd="0" parTransId="{45B47D91-3906-4953-B2DB-F8DEDD93C84D}" sibTransId="{B26B20B3-D6EF-4590-A08D-6E51FC01CAE6}"/>
    <dgm:cxn modelId="{183E4F9A-7F6E-43CA-8942-9567E333C203}" type="presOf" srcId="{E6944F03-5F16-401D-9706-7BC9F2D5A4FA}" destId="{5F40D021-67B9-4224-875B-E9256191FA9C}" srcOrd="0" destOrd="0" presId="urn:microsoft.com/office/officeart/2005/8/layout/matrix1"/>
    <dgm:cxn modelId="{0570B2B1-83CA-4D21-BFBD-ADD380258C2E}" type="presOf" srcId="{1A18DC8F-D6B7-43B4-ADF9-C9D20E4A371F}" destId="{FEF8639E-2685-4362-819A-C87815941882}" srcOrd="1" destOrd="0" presId="urn:microsoft.com/office/officeart/2005/8/layout/matrix1"/>
    <dgm:cxn modelId="{F560A5FA-0EDB-4B05-BFA7-CF28522FD79B}" srcId="{A47937CC-ED22-40DF-B671-40DBBD6E28AD}" destId="{590C2540-3D0A-4FCF-894D-3E233F7CB572}" srcOrd="0" destOrd="0" parTransId="{B8ADACF7-97A5-4E5F-8A0D-00DCD72B3680}" sibTransId="{DA15F943-A634-4179-96AA-B050C2D9EBE4}"/>
    <dgm:cxn modelId="{F3735A89-F5D4-4AC6-BD76-6AE3C4F4251D}" srcId="{8EC34E7E-D692-4745-9652-C7D86D6C37A8}" destId="{A47937CC-ED22-40DF-B671-40DBBD6E28AD}" srcOrd="0" destOrd="0" parTransId="{FA65D121-EAE0-4089-9E6A-93FA6228EA96}" sibTransId="{3B08A4DF-0B8C-49C3-A2ED-D050F6447096}"/>
    <dgm:cxn modelId="{893A01F9-14C0-42B7-B267-6FA0FA4DB400}" type="presOf" srcId="{E6944F03-5F16-401D-9706-7BC9F2D5A4FA}" destId="{783F9BBC-5137-4FF7-AE35-557186745903}" srcOrd="1" destOrd="0" presId="urn:microsoft.com/office/officeart/2005/8/layout/matrix1"/>
    <dgm:cxn modelId="{7EE9B2CC-9CD2-471A-92C5-D55FEBB852DA}" type="presOf" srcId="{590C2540-3D0A-4FCF-894D-3E233F7CB572}" destId="{B4795969-C3A3-495B-866F-2A9D3FBEA0EB}" srcOrd="0" destOrd="0" presId="urn:microsoft.com/office/officeart/2005/8/layout/matrix1"/>
    <dgm:cxn modelId="{6C1D868F-9087-4EE1-8AFE-B85169AFAB54}" srcId="{A47937CC-ED22-40DF-B671-40DBBD6E28AD}" destId="{40126323-F02F-48B2-96F4-C441A3369AA5}" srcOrd="2" destOrd="0" parTransId="{BA7B2184-C23F-43E3-B92A-77CE39EA608C}" sibTransId="{3D54A7BC-8255-4467-A2A1-72D5D3359FFE}"/>
    <dgm:cxn modelId="{E9F102CB-50B9-486C-8B61-0E79E540D1E9}" type="presOf" srcId="{40126323-F02F-48B2-96F4-C441A3369AA5}" destId="{E46BB1E6-9266-4792-A855-E3F2AEF08CEF}" srcOrd="1" destOrd="0" presId="urn:microsoft.com/office/officeart/2005/8/layout/matrix1"/>
    <dgm:cxn modelId="{DA50E3EE-F53A-427B-8B63-FD731A631F7D}" type="presOf" srcId="{40126323-F02F-48B2-96F4-C441A3369AA5}" destId="{3F5CA574-53B2-4EBC-8F74-3BBDA800A5F7}" srcOrd="0" destOrd="0" presId="urn:microsoft.com/office/officeart/2005/8/layout/matrix1"/>
    <dgm:cxn modelId="{4AB4F1B5-635E-4786-94A1-CAC316130466}" type="presOf" srcId="{590C2540-3D0A-4FCF-894D-3E233F7CB572}" destId="{CE90E99B-D48D-4E24-810F-EA16E785F034}" srcOrd="1" destOrd="0" presId="urn:microsoft.com/office/officeart/2005/8/layout/matrix1"/>
    <dgm:cxn modelId="{FECAA33C-0DA3-4A12-8650-17972A4623D0}" type="presParOf" srcId="{CCCE7188-AA10-40C7-B2C0-D258FBFCEE99}" destId="{4323C1D1-9D69-458F-AE5D-CF7EF1DE976D}" srcOrd="0" destOrd="0" presId="urn:microsoft.com/office/officeart/2005/8/layout/matrix1"/>
    <dgm:cxn modelId="{5A72A8F8-B9BB-4BEF-A46E-B47E44A5208F}" type="presParOf" srcId="{4323C1D1-9D69-458F-AE5D-CF7EF1DE976D}" destId="{B4795969-C3A3-495B-866F-2A9D3FBEA0EB}" srcOrd="0" destOrd="0" presId="urn:microsoft.com/office/officeart/2005/8/layout/matrix1"/>
    <dgm:cxn modelId="{63B2A55C-26EB-41CD-847C-08A67BADCA56}" type="presParOf" srcId="{4323C1D1-9D69-458F-AE5D-CF7EF1DE976D}" destId="{CE90E99B-D48D-4E24-810F-EA16E785F034}" srcOrd="1" destOrd="0" presId="urn:microsoft.com/office/officeart/2005/8/layout/matrix1"/>
    <dgm:cxn modelId="{F16D2C9D-E50B-4A07-95E6-66B4088D5232}" type="presParOf" srcId="{4323C1D1-9D69-458F-AE5D-CF7EF1DE976D}" destId="{9DA233DE-B09F-4FE9-9437-C31025A04F70}" srcOrd="2" destOrd="0" presId="urn:microsoft.com/office/officeart/2005/8/layout/matrix1"/>
    <dgm:cxn modelId="{A9B977D7-B428-4165-8FE7-E30B2327ADF0}" type="presParOf" srcId="{4323C1D1-9D69-458F-AE5D-CF7EF1DE976D}" destId="{FEF8639E-2685-4362-819A-C87815941882}" srcOrd="3" destOrd="0" presId="urn:microsoft.com/office/officeart/2005/8/layout/matrix1"/>
    <dgm:cxn modelId="{0C414AB1-2847-4CF3-B13D-B4C0379E7441}" type="presParOf" srcId="{4323C1D1-9D69-458F-AE5D-CF7EF1DE976D}" destId="{3F5CA574-53B2-4EBC-8F74-3BBDA800A5F7}" srcOrd="4" destOrd="0" presId="urn:microsoft.com/office/officeart/2005/8/layout/matrix1"/>
    <dgm:cxn modelId="{F43930D5-5FAF-4DEA-8DBA-024089C13F72}" type="presParOf" srcId="{4323C1D1-9D69-458F-AE5D-CF7EF1DE976D}" destId="{E46BB1E6-9266-4792-A855-E3F2AEF08CEF}" srcOrd="5" destOrd="0" presId="urn:microsoft.com/office/officeart/2005/8/layout/matrix1"/>
    <dgm:cxn modelId="{28AD5D1E-69E4-4C8D-B7FF-BFA871404FC0}" type="presParOf" srcId="{4323C1D1-9D69-458F-AE5D-CF7EF1DE976D}" destId="{5F40D021-67B9-4224-875B-E9256191FA9C}" srcOrd="6" destOrd="0" presId="urn:microsoft.com/office/officeart/2005/8/layout/matrix1"/>
    <dgm:cxn modelId="{54EA49B8-952B-446D-BD75-51DC726A97AC}" type="presParOf" srcId="{4323C1D1-9D69-458F-AE5D-CF7EF1DE976D}" destId="{783F9BBC-5137-4FF7-AE35-557186745903}" srcOrd="7" destOrd="0" presId="urn:microsoft.com/office/officeart/2005/8/layout/matrix1"/>
    <dgm:cxn modelId="{C6424CBD-121F-46B2-B2E7-8D9391D32248}" type="presParOf" srcId="{CCCE7188-AA10-40C7-B2C0-D258FBFCEE99}" destId="{E44837A6-9802-45A3-AFF6-6C90E404C0D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2176B4-70C0-4550-9FA9-EAC6FDE7B1FD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770F95-083B-47F8-8E09-B6D37A10F455}">
      <dgm:prSet phldrT="[Text]"/>
      <dgm:spPr>
        <a:solidFill>
          <a:srgbClr val="659A2A"/>
        </a:solidFill>
        <a:ln>
          <a:noFill/>
        </a:ln>
        <a:effectLst/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第一組</a:t>
          </a:r>
          <a:endParaRPr lang="en-US" b="1" dirty="0">
            <a:latin typeface="微軟正黑體" pitchFamily="34" charset="-120"/>
            <a:ea typeface="微軟正黑體" pitchFamily="34" charset="-120"/>
          </a:endParaRPr>
        </a:p>
      </dgm:t>
    </dgm:pt>
    <dgm:pt modelId="{DEFB226E-BF7E-4DE2-9AC3-F059DC382DE5}" type="parTrans" cxnId="{31E0D205-7A65-468C-B170-1AA6E06C86BB}">
      <dgm:prSet/>
      <dgm:spPr/>
      <dgm:t>
        <a:bodyPr/>
        <a:lstStyle/>
        <a:p>
          <a:endParaRPr lang="en-US"/>
        </a:p>
      </dgm:t>
    </dgm:pt>
    <dgm:pt modelId="{57FAF098-095D-4311-8A64-A4BC89C19467}" type="sibTrans" cxnId="{31E0D205-7A65-468C-B170-1AA6E06C86BB}">
      <dgm:prSet/>
      <dgm:spPr/>
      <dgm:t>
        <a:bodyPr/>
        <a:lstStyle/>
        <a:p>
          <a:endParaRPr lang="en-US"/>
        </a:p>
      </dgm:t>
    </dgm:pt>
    <dgm:pt modelId="{0431E238-B133-49ED-89AB-7146487332C3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indent="-85725"/>
          <a:r>
            <a:rPr 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裙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E73B8418-2C60-4369-B26A-381A21BBB9A0}" type="parTrans" cxnId="{474ACA24-0974-4B03-ADA0-B4F106AD6380}">
      <dgm:prSet/>
      <dgm:spPr/>
      <dgm:t>
        <a:bodyPr/>
        <a:lstStyle/>
        <a:p>
          <a:endParaRPr lang="en-US"/>
        </a:p>
      </dgm:t>
    </dgm:pt>
    <dgm:pt modelId="{53C81200-FA3F-40DE-981B-EB3CE1AED232}" type="sibTrans" cxnId="{474ACA24-0974-4B03-ADA0-B4F106AD6380}">
      <dgm:prSet/>
      <dgm:spPr/>
      <dgm:t>
        <a:bodyPr/>
        <a:lstStyle/>
        <a:p>
          <a:endParaRPr lang="en-US"/>
        </a:p>
      </dgm:t>
    </dgm:pt>
    <dgm:pt modelId="{C0FF405D-C0F5-4BFF-93E9-BE7ED8ED3FC2}">
      <dgm:prSet phldrT="[Text]"/>
      <dgm:spPr>
        <a:solidFill>
          <a:srgbClr val="7030A0"/>
        </a:solidFill>
        <a:ln>
          <a:noFill/>
        </a:ln>
        <a:effectLst/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b="1" dirty="0" smtClean="0">
              <a:latin typeface="微軟正黑體" pitchFamily="34" charset="-120"/>
              <a:ea typeface="微軟正黑體" pitchFamily="34" charset="-120"/>
            </a:rPr>
            <a:t>二</a:t>
          </a:r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b="1" dirty="0"/>
        </a:p>
      </dgm:t>
    </dgm:pt>
    <dgm:pt modelId="{E1A0937A-2DF4-43DD-897E-F0AFEE3444BD}" type="parTrans" cxnId="{5A730172-063E-40A9-8482-EC27FDC5A081}">
      <dgm:prSet/>
      <dgm:spPr/>
      <dgm:t>
        <a:bodyPr/>
        <a:lstStyle/>
        <a:p>
          <a:endParaRPr lang="en-US"/>
        </a:p>
      </dgm:t>
    </dgm:pt>
    <dgm:pt modelId="{EC3CF72B-24C9-463C-9CD3-0A4C30A796FA}" type="sibTrans" cxnId="{5A730172-063E-40A9-8482-EC27FDC5A081}">
      <dgm:prSet/>
      <dgm:spPr/>
      <dgm:t>
        <a:bodyPr/>
        <a:lstStyle/>
        <a:p>
          <a:endParaRPr lang="en-US"/>
        </a:p>
      </dgm:t>
    </dgm:pt>
    <dgm:pt modelId="{8B1F09D9-DE73-44E0-BD38-5FCFD7D96CA9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marR="0" lvl="0" indent="-857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</a:t>
          </a:r>
          <a:r>
            <a:rPr 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袋</a:t>
          </a:r>
          <a:endParaRPr lang="en-US" sz="1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$25,000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7F5851FD-62DB-4AC6-B99D-FEFB48EE175E}" type="parTrans" cxnId="{49832432-D728-4E9F-9AE3-863A3C2742AB}">
      <dgm:prSet/>
      <dgm:spPr/>
      <dgm:t>
        <a:bodyPr/>
        <a:lstStyle/>
        <a:p>
          <a:endParaRPr lang="en-US"/>
        </a:p>
      </dgm:t>
    </dgm:pt>
    <dgm:pt modelId="{86B15328-87A7-469E-A024-E5A9511A9506}" type="sibTrans" cxnId="{49832432-D728-4E9F-9AE3-863A3C2742AB}">
      <dgm:prSet/>
      <dgm:spPr/>
      <dgm:t>
        <a:bodyPr/>
        <a:lstStyle/>
        <a:p>
          <a:endParaRPr lang="en-US"/>
        </a:p>
      </dgm:t>
    </dgm:pt>
    <dgm:pt modelId="{3434F6FA-2D24-4368-B109-72DE136EBE13}">
      <dgm:prSet phldrT="[Text]"/>
      <dgm:spPr>
        <a:solidFill>
          <a:srgbClr val="C00000"/>
        </a:solidFill>
        <a:ln>
          <a:noFill/>
        </a:ln>
        <a:effectLst/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b="1" dirty="0" smtClean="0">
              <a:latin typeface="微軟正黑體" pitchFamily="34" charset="-120"/>
              <a:ea typeface="微軟正黑體" pitchFamily="34" charset="-120"/>
            </a:rPr>
            <a:t>三</a:t>
          </a:r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b="1" dirty="0"/>
        </a:p>
      </dgm:t>
    </dgm:pt>
    <dgm:pt modelId="{975929F9-A236-436E-B51A-E25F2F69D0F4}" type="parTrans" cxnId="{EA21DF39-7090-4967-9181-87F1DD5904F2}">
      <dgm:prSet/>
      <dgm:spPr/>
      <dgm:t>
        <a:bodyPr/>
        <a:lstStyle/>
        <a:p>
          <a:endParaRPr lang="en-US"/>
        </a:p>
      </dgm:t>
    </dgm:pt>
    <dgm:pt modelId="{B4BD909A-6F9A-44DC-88E7-F0F4982D920F}" type="sibTrans" cxnId="{EA21DF39-7090-4967-9181-87F1DD5904F2}">
      <dgm:prSet/>
      <dgm:spPr/>
      <dgm:t>
        <a:bodyPr/>
        <a:lstStyle/>
        <a:p>
          <a:endParaRPr lang="en-US"/>
        </a:p>
      </dgm:t>
    </dgm:pt>
    <dgm:pt modelId="{C4C83F09-50B4-4047-BEB5-1040C1082EF7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marR="0" lvl="0" indent="-857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手提</a:t>
          </a: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電腦</a:t>
          </a:r>
          <a:endParaRPr lang="en-US" sz="1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$9,000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C5641023-2A68-4E25-A840-822E6D6927B1}" type="parTrans" cxnId="{75B57B23-5F1F-4D5D-B2E4-DCA401334D89}">
      <dgm:prSet/>
      <dgm:spPr/>
      <dgm:t>
        <a:bodyPr/>
        <a:lstStyle/>
        <a:p>
          <a:endParaRPr lang="en-US"/>
        </a:p>
      </dgm:t>
    </dgm:pt>
    <dgm:pt modelId="{20760E4E-3D99-4293-90E3-9FC68420D9AD}" type="sibTrans" cxnId="{75B57B23-5F1F-4D5D-B2E4-DCA401334D89}">
      <dgm:prSet/>
      <dgm:spPr/>
      <dgm:t>
        <a:bodyPr/>
        <a:lstStyle/>
        <a:p>
          <a:endParaRPr lang="en-US"/>
        </a:p>
      </dgm:t>
    </dgm:pt>
    <dgm:pt modelId="{B7883FA9-DC8A-40E8-802E-371EFF8EA515}">
      <dgm:prSet phldrT="[Text]"/>
      <dgm:spPr>
        <a:solidFill>
          <a:srgbClr val="0070C0"/>
        </a:solidFill>
        <a:ln>
          <a:noFill/>
        </a:ln>
        <a:effectLst/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b="1" dirty="0" smtClean="0">
              <a:latin typeface="微軟正黑體" pitchFamily="34" charset="-120"/>
              <a:ea typeface="微軟正黑體" pitchFamily="34" charset="-120"/>
            </a:rPr>
            <a:t>四</a:t>
          </a:r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b="1" dirty="0"/>
        </a:p>
      </dgm:t>
    </dgm:pt>
    <dgm:pt modelId="{9C73DB24-0E82-49C4-AC7F-9B069474D53C}" type="parTrans" cxnId="{B46C6693-4DB2-49FE-B8E5-07660BCEEA5F}">
      <dgm:prSet/>
      <dgm:spPr/>
      <dgm:t>
        <a:bodyPr/>
        <a:lstStyle/>
        <a:p>
          <a:endParaRPr lang="en-US"/>
        </a:p>
      </dgm:t>
    </dgm:pt>
    <dgm:pt modelId="{AEB1C026-E715-4429-AC4F-C8145DD72E4E}" type="sibTrans" cxnId="{B46C6693-4DB2-49FE-B8E5-07660BCEEA5F}">
      <dgm:prSet/>
      <dgm:spPr/>
      <dgm:t>
        <a:bodyPr/>
        <a:lstStyle/>
        <a:p>
          <a:endParaRPr lang="en-US"/>
        </a:p>
      </dgm:t>
    </dgm:pt>
    <dgm:pt modelId="{B350DFE3-98CF-43E0-B496-A23105365F51}">
      <dgm:prSet/>
      <dgm:spPr>
        <a:solidFill>
          <a:schemeClr val="accent1">
            <a:lumMod val="50000"/>
          </a:schemeClr>
        </a:solidFill>
        <a:ln>
          <a:noFill/>
        </a:ln>
        <a:effectLst/>
      </dgm:spPr>
      <dgm:t>
        <a:bodyPr/>
        <a:lstStyle/>
        <a:p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b="1" dirty="0" smtClean="0">
              <a:latin typeface="微軟正黑體" pitchFamily="34" charset="-120"/>
              <a:ea typeface="微軟正黑體" pitchFamily="34" charset="-120"/>
            </a:rPr>
            <a:t>五</a:t>
          </a:r>
          <a:r>
            <a:rPr lang="zh-CN" b="1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b="1" dirty="0"/>
        </a:p>
      </dgm:t>
    </dgm:pt>
    <dgm:pt modelId="{0BE397A6-C0ED-48F0-A607-097A9B1F3329}" type="parTrans" cxnId="{725998EA-38F3-47BA-AEB1-FFB3CD2D54D8}">
      <dgm:prSet/>
      <dgm:spPr/>
      <dgm:t>
        <a:bodyPr/>
        <a:lstStyle/>
        <a:p>
          <a:endParaRPr lang="en-US"/>
        </a:p>
      </dgm:t>
    </dgm:pt>
    <dgm:pt modelId="{13540388-74D4-46B1-A64E-2C30929F595E}" type="sibTrans" cxnId="{725998EA-38F3-47BA-AEB1-FFB3CD2D54D8}">
      <dgm:prSet/>
      <dgm:spPr/>
      <dgm:t>
        <a:bodyPr/>
        <a:lstStyle/>
        <a:p>
          <a:endParaRPr lang="en-US"/>
        </a:p>
      </dgm:t>
    </dgm:pt>
    <dgm:pt modelId="{4C1499C1-7C7C-4F2B-A5C4-3C022D9D74C7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indent="-85725"/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旺角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F3DF36FD-B3ED-43CC-8009-00C76A6BDD42}" type="parTrans" cxnId="{6CA95C07-4EB1-48B3-998C-3F794DC14595}">
      <dgm:prSet/>
      <dgm:spPr/>
      <dgm:t>
        <a:bodyPr/>
        <a:lstStyle/>
        <a:p>
          <a:endParaRPr lang="en-US"/>
        </a:p>
      </dgm:t>
    </dgm:pt>
    <dgm:pt modelId="{97A91786-F80D-4E73-BEEE-C40F5CC46944}" type="sibTrans" cxnId="{6CA95C07-4EB1-48B3-998C-3F794DC14595}">
      <dgm:prSet/>
      <dgm:spPr/>
      <dgm:t>
        <a:bodyPr/>
        <a:lstStyle/>
        <a:p>
          <a:endParaRPr lang="en-US"/>
        </a:p>
      </dgm:t>
    </dgm:pt>
    <dgm:pt modelId="{2A60D0EA-AED7-4537-B411-931224B3DE6B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尖沙咀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76211BF5-E453-43F9-BA65-D2832939983A}" type="parTrans" cxnId="{B9497A89-FA90-436C-822D-B1F04F4FD33C}">
      <dgm:prSet/>
      <dgm:spPr/>
      <dgm:t>
        <a:bodyPr/>
        <a:lstStyle/>
        <a:p>
          <a:endParaRPr lang="en-US"/>
        </a:p>
      </dgm:t>
    </dgm:pt>
    <dgm:pt modelId="{EACEB627-B129-4063-B5D7-14E908EBC157}" type="sibTrans" cxnId="{B9497A89-FA90-436C-822D-B1F04F4FD33C}">
      <dgm:prSet/>
      <dgm:spPr/>
      <dgm:t>
        <a:bodyPr/>
        <a:lstStyle/>
        <a:p>
          <a:endParaRPr lang="en-US"/>
        </a:p>
      </dgm:t>
    </dgm:pt>
    <dgm:pt modelId="{2F372DEA-E3D3-4F75-9556-E7C38D4B9602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深水埗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9470344A-201D-47D5-AE53-B7A650BF363A}" type="parTrans" cxnId="{F965213D-3834-46ED-8425-7F6DB270CBA6}">
      <dgm:prSet/>
      <dgm:spPr/>
      <dgm:t>
        <a:bodyPr/>
        <a:lstStyle/>
        <a:p>
          <a:endParaRPr lang="en-US"/>
        </a:p>
      </dgm:t>
    </dgm:pt>
    <dgm:pt modelId="{CAF78C4D-A64F-44C4-8288-640FD2EFC5E2}" type="sibTrans" cxnId="{F965213D-3834-46ED-8425-7F6DB270CBA6}">
      <dgm:prSet/>
      <dgm:spPr/>
      <dgm:t>
        <a:bodyPr/>
        <a:lstStyle/>
        <a:p>
          <a:endParaRPr lang="en-US"/>
        </a:p>
      </dgm:t>
    </dgm:pt>
    <dgm:pt modelId="{EE8A5B75-7C8C-40C0-A5AA-D0EB59980DAF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中環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9E8201F6-2874-49B5-B68E-61CB9793F122}" type="parTrans" cxnId="{FF18F22D-C61B-45FB-8548-87EEEF9FB43D}">
      <dgm:prSet/>
      <dgm:spPr/>
      <dgm:t>
        <a:bodyPr/>
        <a:lstStyle/>
        <a:p>
          <a:endParaRPr lang="en-US"/>
        </a:p>
      </dgm:t>
    </dgm:pt>
    <dgm:pt modelId="{A361D670-85E9-4ACC-A3D0-84B5CB0749F8}" type="sibTrans" cxnId="{FF18F22D-C61B-45FB-8548-87EEEF9FB43D}">
      <dgm:prSet/>
      <dgm:spPr/>
      <dgm:t>
        <a:bodyPr/>
        <a:lstStyle/>
        <a:p>
          <a:endParaRPr lang="en-US"/>
        </a:p>
      </dgm:t>
    </dgm:pt>
    <dgm:pt modelId="{F7DB69A6-F682-45BA-B50C-69C60E801898}">
      <dgm:prSet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marR="0" lvl="0" indent="-857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火鍋</a:t>
          </a:r>
          <a:endParaRPr lang="en-US" sz="1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$45,000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F02C1757-B15F-477F-9DCD-6E3FA3CEB752}" type="parTrans" cxnId="{A99A0D4D-8EEB-4442-9B1E-E46239A46E24}">
      <dgm:prSet/>
      <dgm:spPr/>
      <dgm:t>
        <a:bodyPr/>
        <a:lstStyle/>
        <a:p>
          <a:endParaRPr lang="en-US"/>
        </a:p>
      </dgm:t>
    </dgm:pt>
    <dgm:pt modelId="{5E10FC45-30CD-4BB5-A077-DEAEF1D4BD5E}" type="sibTrans" cxnId="{A99A0D4D-8EEB-4442-9B1E-E46239A46E24}">
      <dgm:prSet/>
      <dgm:spPr/>
      <dgm:t>
        <a:bodyPr/>
        <a:lstStyle/>
        <a:p>
          <a:endParaRPr lang="en-US"/>
        </a:p>
      </dgm:t>
    </dgm:pt>
    <dgm:pt modelId="{42CB9E07-67A3-4567-A6EC-1CBFA27822A5}">
      <dgm:prSet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銅鑼灣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9C663E2B-A3C9-46E5-8C95-8A11C67450B5}" type="parTrans" cxnId="{93DC69A3-C5F9-4DBF-92E5-E000B8CD3B6A}">
      <dgm:prSet/>
      <dgm:spPr/>
      <dgm:t>
        <a:bodyPr/>
        <a:lstStyle/>
        <a:p>
          <a:endParaRPr lang="en-US"/>
        </a:p>
      </dgm:t>
    </dgm:pt>
    <dgm:pt modelId="{ADFAAF6B-E32D-49E3-96D0-AD3283BEC231}" type="sibTrans" cxnId="{93DC69A3-C5F9-4DBF-92E5-E000B8CD3B6A}">
      <dgm:prSet/>
      <dgm:spPr/>
      <dgm:t>
        <a:bodyPr/>
        <a:lstStyle/>
        <a:p>
          <a:endParaRPr lang="en-US"/>
        </a:p>
      </dgm:t>
    </dgm:pt>
    <dgm:pt modelId="{40DACA7F-65D7-4C6D-A230-838E97DD989D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200" b="1" dirty="0">
            <a:solidFill>
              <a:srgbClr val="004A82"/>
            </a:solidFill>
          </a:endParaRPr>
        </a:p>
      </dgm:t>
    </dgm:pt>
    <dgm:pt modelId="{CE0BCA4F-B063-49D0-AE7D-60F50CA3125B}" type="parTrans" cxnId="{202EF25E-9AF2-4DE1-B4E6-C21BC651DDAF}">
      <dgm:prSet/>
      <dgm:spPr/>
      <dgm:t>
        <a:bodyPr/>
        <a:lstStyle/>
        <a:p>
          <a:endParaRPr lang="en-US"/>
        </a:p>
      </dgm:t>
    </dgm:pt>
    <dgm:pt modelId="{6EE552AE-C193-4A3D-A62F-895F4C8B1CAE}" type="sibTrans" cxnId="{202EF25E-9AF2-4DE1-B4E6-C21BC651DDAF}">
      <dgm:prSet/>
      <dgm:spPr/>
      <dgm:t>
        <a:bodyPr/>
        <a:lstStyle/>
        <a:p>
          <a:endParaRPr lang="en-US"/>
        </a:p>
      </dgm:t>
    </dgm:pt>
    <dgm:pt modelId="{80B1B7E8-FDA8-4802-B451-61F8AABB9598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indent="-85725"/>
          <a:endParaRPr lang="en-US" sz="1200" dirty="0">
            <a:solidFill>
              <a:srgbClr val="004A82"/>
            </a:solidFill>
          </a:endParaRPr>
        </a:p>
      </dgm:t>
    </dgm:pt>
    <dgm:pt modelId="{47229DF9-8669-4A56-93B5-6EE601C2CE12}" type="parTrans" cxnId="{E387FDC0-3F5C-41EB-B91A-4197E5E95196}">
      <dgm:prSet/>
      <dgm:spPr/>
      <dgm:t>
        <a:bodyPr/>
        <a:lstStyle/>
        <a:p>
          <a:endParaRPr lang="en-US"/>
        </a:p>
      </dgm:t>
    </dgm:pt>
    <dgm:pt modelId="{FE569D47-C3DB-4A14-AAB0-5EBAD3E99EB0}" type="sibTrans" cxnId="{E387FDC0-3F5C-41EB-B91A-4197E5E95196}">
      <dgm:prSet/>
      <dgm:spPr/>
      <dgm:t>
        <a:bodyPr/>
        <a:lstStyle/>
        <a:p>
          <a:endParaRPr lang="en-US"/>
        </a:p>
      </dgm:t>
    </dgm:pt>
    <dgm:pt modelId="{210C9303-D4F2-4988-B8CC-AC5980976185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200" b="1" dirty="0">
            <a:solidFill>
              <a:srgbClr val="004A82"/>
            </a:solidFill>
          </a:endParaRPr>
        </a:p>
      </dgm:t>
    </dgm:pt>
    <dgm:pt modelId="{200D44E1-68F7-40EB-8919-BDDD65D63D27}" type="parTrans" cxnId="{74B84488-B304-401A-B592-8A14862276C6}">
      <dgm:prSet/>
      <dgm:spPr/>
      <dgm:t>
        <a:bodyPr/>
        <a:lstStyle/>
        <a:p>
          <a:endParaRPr lang="en-US"/>
        </a:p>
      </dgm:t>
    </dgm:pt>
    <dgm:pt modelId="{9910EBB9-82E9-4DF5-A59F-2B50AADE3584}" type="sibTrans" cxnId="{74B84488-B304-401A-B592-8A14862276C6}">
      <dgm:prSet/>
      <dgm:spPr/>
      <dgm:t>
        <a:bodyPr/>
        <a:lstStyle/>
        <a:p>
          <a:endParaRPr lang="en-US"/>
        </a:p>
      </dgm:t>
    </dgm:pt>
    <dgm:pt modelId="{A0BD0165-836D-493D-BF03-C34B73746C61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200" b="1" dirty="0">
            <a:solidFill>
              <a:srgbClr val="004A82"/>
            </a:solidFill>
            <a:latin typeface="+mj-lt"/>
            <a:ea typeface="微軟正黑體" pitchFamily="34" charset="-120"/>
          </a:endParaRPr>
        </a:p>
      </dgm:t>
    </dgm:pt>
    <dgm:pt modelId="{9B5C80DC-FA94-4DCB-8678-0232BFF24570}" type="parTrans" cxnId="{C5946010-CB21-4FBE-9E71-78AFF32101A2}">
      <dgm:prSet/>
      <dgm:spPr/>
      <dgm:t>
        <a:bodyPr/>
        <a:lstStyle/>
        <a:p>
          <a:endParaRPr lang="en-US"/>
        </a:p>
      </dgm:t>
    </dgm:pt>
    <dgm:pt modelId="{A8B8309A-9E80-464B-91FE-62A90E14CAB5}" type="sibTrans" cxnId="{C5946010-CB21-4FBE-9E71-78AFF32101A2}">
      <dgm:prSet/>
      <dgm:spPr/>
      <dgm:t>
        <a:bodyPr/>
        <a:lstStyle/>
        <a:p>
          <a:endParaRPr lang="en-US"/>
        </a:p>
      </dgm:t>
    </dgm:pt>
    <dgm:pt modelId="{AF15ADF0-26FA-404F-A77D-C25484172403}">
      <dgm:prSet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200" b="1" dirty="0">
            <a:solidFill>
              <a:srgbClr val="004A82"/>
            </a:solidFill>
            <a:latin typeface="+mj-lt"/>
            <a:ea typeface="微軟正黑體" pitchFamily="34" charset="-120"/>
          </a:endParaRPr>
        </a:p>
      </dgm:t>
    </dgm:pt>
    <dgm:pt modelId="{11913658-9ED8-42FD-91E0-EBAB7D33996C}" type="parTrans" cxnId="{BD6B8ACF-79D3-41DD-A3C5-D0CA05D1352E}">
      <dgm:prSet/>
      <dgm:spPr/>
      <dgm:t>
        <a:bodyPr/>
        <a:lstStyle/>
        <a:p>
          <a:endParaRPr lang="en-US"/>
        </a:p>
      </dgm:t>
    </dgm:pt>
    <dgm:pt modelId="{339812F0-DD25-4D0F-813B-FCF93F6A5E09}" type="sibTrans" cxnId="{BD6B8ACF-79D3-41DD-A3C5-D0CA05D1352E}">
      <dgm:prSet/>
      <dgm:spPr/>
      <dgm:t>
        <a:bodyPr/>
        <a:lstStyle/>
        <a:p>
          <a:endParaRPr lang="en-US"/>
        </a:p>
      </dgm:t>
    </dgm:pt>
    <dgm:pt modelId="{25817AD6-A7FA-4547-AD19-DE49E9591713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522D1EE3-FDF1-4719-A5F1-6EF53ABE9B33}" type="parTrans" cxnId="{BD803CFB-181D-49B0-ABD9-12B48480302A}">
      <dgm:prSet/>
      <dgm:spPr/>
      <dgm:t>
        <a:bodyPr/>
        <a:lstStyle/>
        <a:p>
          <a:endParaRPr lang="en-US"/>
        </a:p>
      </dgm:t>
    </dgm:pt>
    <dgm:pt modelId="{0A43B759-5FDA-4CA8-ACF0-65F3FC0ADF9C}" type="sibTrans" cxnId="{BD803CFB-181D-49B0-ABD9-12B48480302A}">
      <dgm:prSet/>
      <dgm:spPr/>
      <dgm:t>
        <a:bodyPr/>
        <a:lstStyle/>
        <a:p>
          <a:endParaRPr lang="en-US"/>
        </a:p>
      </dgm:t>
    </dgm:pt>
    <dgm:pt modelId="{A46434B0-EDB1-4DC5-9B0D-3D37AB9E00CE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indent="-85725"/>
          <a:r>
            <a:rPr lang="zh-TW" alt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社交媒體廣告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6D4990C5-2F9F-4DB8-8078-0DFFC968D206}" type="parTrans" cxnId="{E0985BCD-C050-401E-8E9A-7FDC7DD68566}">
      <dgm:prSet/>
      <dgm:spPr/>
      <dgm:t>
        <a:bodyPr/>
        <a:lstStyle/>
        <a:p>
          <a:endParaRPr lang="en-US"/>
        </a:p>
      </dgm:t>
    </dgm:pt>
    <dgm:pt modelId="{9EE64B9C-0AD1-4176-9E26-565396FDF332}" type="sibTrans" cxnId="{E0985BCD-C050-401E-8E9A-7FDC7DD68566}">
      <dgm:prSet/>
      <dgm:spPr/>
      <dgm:t>
        <a:bodyPr/>
        <a:lstStyle/>
        <a:p>
          <a:endParaRPr lang="en-US"/>
        </a:p>
      </dgm:t>
    </dgm:pt>
    <dgm:pt modelId="{AAC4B933-DF7D-4859-96C9-45A2159D5253}">
      <dgm:prSet custT="1"/>
      <dgm:spPr/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戶外廣告牌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D36E6CDA-9811-4267-994B-2B32ECB653C2}" type="parTrans" cxnId="{C3092CD5-5C0E-4067-AEED-602CF75426E2}">
      <dgm:prSet/>
      <dgm:spPr/>
      <dgm:t>
        <a:bodyPr/>
        <a:lstStyle/>
        <a:p>
          <a:endParaRPr lang="en-US"/>
        </a:p>
      </dgm:t>
    </dgm:pt>
    <dgm:pt modelId="{C2DB83F3-5508-4B43-BFD8-1533DCBFDFC8}" type="sibTrans" cxnId="{C3092CD5-5C0E-4067-AEED-602CF75426E2}">
      <dgm:prSet/>
      <dgm:spPr/>
      <dgm:t>
        <a:bodyPr/>
        <a:lstStyle/>
        <a:p>
          <a:endParaRPr lang="en-US"/>
        </a:p>
      </dgm:t>
    </dgm:pt>
    <dgm:pt modelId="{8D64BE9E-7783-46BC-84BF-D106E807F924}">
      <dgm:prSet custT="1"/>
      <dgm:spPr/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橫</a:t>
          </a:r>
          <a:r>
            <a:rPr lang="zh-CN" alt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幅</a:t>
          </a:r>
          <a:r>
            <a:rPr lang="zh-CN" alt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網</a:t>
          </a:r>
          <a:r>
            <a:rPr lang="zh-CN" alt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上</a:t>
          </a:r>
          <a:r>
            <a:rPr lang="zh-CN" alt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廣</a:t>
          </a:r>
          <a:r>
            <a:rPr lang="zh-CN" alt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告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B3A61D54-803C-49C2-873D-3C2CC5681EE1}" type="parTrans" cxnId="{8AAA7F84-8F30-4ED2-AEEE-D60C7DA326C5}">
      <dgm:prSet/>
      <dgm:spPr/>
      <dgm:t>
        <a:bodyPr/>
        <a:lstStyle/>
        <a:p>
          <a:endParaRPr lang="en-US"/>
        </a:p>
      </dgm:t>
    </dgm:pt>
    <dgm:pt modelId="{80969C88-46A7-4CA7-9FA0-2166953D828B}" type="sibTrans" cxnId="{8AAA7F84-8F30-4ED2-AEEE-D60C7DA326C5}">
      <dgm:prSet/>
      <dgm:spPr/>
      <dgm:t>
        <a:bodyPr/>
        <a:lstStyle/>
        <a:p>
          <a:endParaRPr lang="en-US"/>
        </a:p>
      </dgm:t>
    </dgm:pt>
    <dgm:pt modelId="{09AFE78C-6DB4-4F70-9982-FF0B56926903}">
      <dgm:prSet custT="1"/>
      <dgm:spPr/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電視廣告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AB90D94C-1642-43A2-9665-C14BE2203E17}" type="parTrans" cxnId="{703F0C54-9E4A-42E6-A1EF-05047F8B03F6}">
      <dgm:prSet/>
      <dgm:spPr/>
      <dgm:t>
        <a:bodyPr/>
        <a:lstStyle/>
        <a:p>
          <a:endParaRPr lang="en-US"/>
        </a:p>
      </dgm:t>
    </dgm:pt>
    <dgm:pt modelId="{AD6E9A08-7FA6-4FA8-B18D-A3FD0CE6146D}" type="sibTrans" cxnId="{703F0C54-9E4A-42E6-A1EF-05047F8B03F6}">
      <dgm:prSet/>
      <dgm:spPr/>
      <dgm:t>
        <a:bodyPr/>
        <a:lstStyle/>
        <a:p>
          <a:endParaRPr lang="en-US"/>
        </a:p>
      </dgm:t>
    </dgm:pt>
    <dgm:pt modelId="{003B75EF-BFCA-404A-A8EA-DAD93FD68581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marR="0" lvl="0" indent="-857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</a:t>
          </a:r>
          <a:r>
            <a:rPr 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錶</a:t>
          </a:r>
          <a:endParaRPr lang="en-US" sz="1200" b="1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$2,000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B595E953-C3FA-4101-BD9C-9C9284F323B8}" type="sibTrans" cxnId="{A480BA0D-635C-4B06-84E2-BE88AD821153}">
      <dgm:prSet/>
      <dgm:spPr/>
      <dgm:t>
        <a:bodyPr/>
        <a:lstStyle/>
        <a:p>
          <a:endParaRPr lang="en-US"/>
        </a:p>
      </dgm:t>
    </dgm:pt>
    <dgm:pt modelId="{02442453-9CC8-43BE-8D92-F758A91C8D43}" type="parTrans" cxnId="{A480BA0D-635C-4B06-84E2-BE88AD821153}">
      <dgm:prSet/>
      <dgm:spPr/>
      <dgm:t>
        <a:bodyPr/>
        <a:lstStyle/>
        <a:p>
          <a:endParaRPr lang="en-US"/>
        </a:p>
      </dgm:t>
    </dgm:pt>
    <dgm:pt modelId="{B847116E-87BA-4360-8292-8A1708646768}">
      <dgm:prSet custT="1"/>
      <dgm:spPr/>
      <dgm:t>
        <a:bodyPr/>
        <a:lstStyle/>
        <a:p>
          <a:pPr marL="266700" lvl="1" indent="-85725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TW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贈</a:t>
          </a:r>
          <a:r>
            <a:rPr lang="zh-CN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券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46B7E81F-784D-44EF-9723-D7347655B02D}" type="parTrans" cxnId="{0D75B628-E862-4FD9-83E0-9FF6A946C5F9}">
      <dgm:prSet/>
      <dgm:spPr/>
      <dgm:t>
        <a:bodyPr/>
        <a:lstStyle/>
        <a:p>
          <a:endParaRPr lang="en-US"/>
        </a:p>
      </dgm:t>
    </dgm:pt>
    <dgm:pt modelId="{8B96B4A7-9395-4307-A011-61A03616732B}" type="sibTrans" cxnId="{0D75B628-E862-4FD9-83E0-9FF6A946C5F9}">
      <dgm:prSet/>
      <dgm:spPr/>
      <dgm:t>
        <a:bodyPr/>
        <a:lstStyle/>
        <a:p>
          <a:endParaRPr lang="en-US"/>
        </a:p>
      </dgm:t>
    </dgm:pt>
    <dgm:pt modelId="{2B04AB85-4879-460F-A4A5-6C1EC1A76249}">
      <dgm:prSet phldrT="[Text]" custT="1"/>
      <dgm:spPr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marL="266700" indent="-85725"/>
          <a:r>
            <a:rPr lang="en-US" sz="1200" b="1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$500</a:t>
          </a:r>
          <a:endParaRPr lang="en-US" sz="1200" b="1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gm:t>
    </dgm:pt>
    <dgm:pt modelId="{A11D462A-14AA-44EC-8E75-137344896468}" type="parTrans" cxnId="{B10424B6-5FAF-45AB-A747-863D7B5E5CB6}">
      <dgm:prSet/>
      <dgm:spPr/>
    </dgm:pt>
    <dgm:pt modelId="{7E209C41-4D5B-4E5E-B864-29A639139859}" type="sibTrans" cxnId="{B10424B6-5FAF-45AB-A747-863D7B5E5CB6}">
      <dgm:prSet/>
      <dgm:spPr/>
    </dgm:pt>
    <dgm:pt modelId="{B2E3F7C5-9EE3-4B8D-B435-20299BE43521}" type="pres">
      <dgm:prSet presAssocID="{E92176B4-70C0-4550-9FA9-EAC6FDE7B1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2276FB-0D76-4A91-8D0C-25EF26C6B518}" type="pres">
      <dgm:prSet presAssocID="{32770F95-083B-47F8-8E09-B6D37A10F455}" presName="composite" presStyleCnt="0"/>
      <dgm:spPr/>
    </dgm:pt>
    <dgm:pt modelId="{60F6A6B9-A858-4952-901F-B0F53D85D057}" type="pres">
      <dgm:prSet presAssocID="{32770F95-083B-47F8-8E09-B6D37A10F455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B73EF6-79C9-47ED-89B7-8B1300E23807}" type="pres">
      <dgm:prSet presAssocID="{32770F95-083B-47F8-8E09-B6D37A10F455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4C43CC-C3AB-419A-B40E-28875C4EB40E}" type="pres">
      <dgm:prSet presAssocID="{57FAF098-095D-4311-8A64-A4BC89C19467}" presName="space" presStyleCnt="0"/>
      <dgm:spPr/>
    </dgm:pt>
    <dgm:pt modelId="{7C905DC1-1F93-4908-9A07-58F007C326FD}" type="pres">
      <dgm:prSet presAssocID="{C0FF405D-C0F5-4BFF-93E9-BE7ED8ED3FC2}" presName="composite" presStyleCnt="0"/>
      <dgm:spPr/>
    </dgm:pt>
    <dgm:pt modelId="{D20DA62E-0E79-4136-82A8-18D8FED00378}" type="pres">
      <dgm:prSet presAssocID="{C0FF405D-C0F5-4BFF-93E9-BE7ED8ED3FC2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A6C23-30BB-45A8-B594-83C1F64A64A9}" type="pres">
      <dgm:prSet presAssocID="{C0FF405D-C0F5-4BFF-93E9-BE7ED8ED3FC2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95438E-F67C-460C-AFEB-39745CC84F2E}" type="pres">
      <dgm:prSet presAssocID="{EC3CF72B-24C9-463C-9CD3-0A4C30A796FA}" presName="space" presStyleCnt="0"/>
      <dgm:spPr/>
    </dgm:pt>
    <dgm:pt modelId="{35C3A520-1B9D-4DAD-9184-BFC5002E7A3F}" type="pres">
      <dgm:prSet presAssocID="{3434F6FA-2D24-4368-B109-72DE136EBE13}" presName="composite" presStyleCnt="0"/>
      <dgm:spPr/>
    </dgm:pt>
    <dgm:pt modelId="{10C93FE3-B0B2-489A-8CBE-993CF98C24D7}" type="pres">
      <dgm:prSet presAssocID="{3434F6FA-2D24-4368-B109-72DE136EBE13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527B8-A3C8-4C90-A788-140E2A256DA3}" type="pres">
      <dgm:prSet presAssocID="{3434F6FA-2D24-4368-B109-72DE136EBE13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40D26D-C5FD-4AB8-AE43-1951150D0129}" type="pres">
      <dgm:prSet presAssocID="{B4BD909A-6F9A-44DC-88E7-F0F4982D920F}" presName="space" presStyleCnt="0"/>
      <dgm:spPr/>
    </dgm:pt>
    <dgm:pt modelId="{78181E88-304C-43A5-9EB1-E1D5E2553299}" type="pres">
      <dgm:prSet presAssocID="{B7883FA9-DC8A-40E8-802E-371EFF8EA515}" presName="composite" presStyleCnt="0"/>
      <dgm:spPr/>
    </dgm:pt>
    <dgm:pt modelId="{5DE9C29C-0654-42E2-8806-55EFAE4B9C69}" type="pres">
      <dgm:prSet presAssocID="{B7883FA9-DC8A-40E8-802E-371EFF8EA515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D537BE-77D2-40FE-A4E4-07541F97ECDA}" type="pres">
      <dgm:prSet presAssocID="{B7883FA9-DC8A-40E8-802E-371EFF8EA515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5A9554-D1B1-4DF0-8FB1-533F730591A3}" type="pres">
      <dgm:prSet presAssocID="{AEB1C026-E715-4429-AC4F-C8145DD72E4E}" presName="space" presStyleCnt="0"/>
      <dgm:spPr/>
    </dgm:pt>
    <dgm:pt modelId="{B6F37232-253F-4DBE-AF9D-9D3EE8906559}" type="pres">
      <dgm:prSet presAssocID="{B350DFE3-98CF-43E0-B496-A23105365F51}" presName="composite" presStyleCnt="0"/>
      <dgm:spPr/>
    </dgm:pt>
    <dgm:pt modelId="{3AB0185A-4058-49C2-993F-5B77C65EC42D}" type="pres">
      <dgm:prSet presAssocID="{B350DFE3-98CF-43E0-B496-A23105365F51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79A08A-B97A-4EB0-AA8C-D1F113F72F3C}" type="pres">
      <dgm:prSet presAssocID="{B350DFE3-98CF-43E0-B496-A23105365F51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65213D-3834-46ED-8425-7F6DB270CBA6}" srcId="{3434F6FA-2D24-4368-B109-72DE136EBE13}" destId="{2F372DEA-E3D3-4F75-9556-E7C38D4B9602}" srcOrd="2" destOrd="0" parTransId="{9470344A-201D-47D5-AE53-B7A650BF363A}" sibTransId="{CAF78C4D-A64F-44C4-8288-640FD2EFC5E2}"/>
    <dgm:cxn modelId="{0D75B628-E862-4FD9-83E0-9FF6A946C5F9}" srcId="{B350DFE3-98CF-43E0-B496-A23105365F51}" destId="{B847116E-87BA-4360-8292-8A1708646768}" srcOrd="3" destOrd="0" parTransId="{46B7E81F-784D-44EF-9723-D7347655B02D}" sibTransId="{8B96B4A7-9395-4307-A011-61A03616732B}"/>
    <dgm:cxn modelId="{C07EF408-6FB2-46B7-90DA-1F778C0F49D6}" type="presOf" srcId="{25817AD6-A7FA-4547-AD19-DE49E9591713}" destId="{EAB527B8-A3C8-4C90-A788-140E2A256DA3}" srcOrd="0" destOrd="4" presId="urn:microsoft.com/office/officeart/2005/8/layout/hList1"/>
    <dgm:cxn modelId="{E387FDC0-3F5C-41EB-B91A-4197E5E95196}" srcId="{32770F95-083B-47F8-8E09-B6D37A10F455}" destId="{80B1B7E8-FDA8-4802-B451-61F8AABB9598}" srcOrd="0" destOrd="0" parTransId="{47229DF9-8669-4A56-93B5-6EE601C2CE12}" sibTransId="{FE569D47-C3DB-4A14-AAB0-5EBAD3E99EB0}"/>
    <dgm:cxn modelId="{49981710-8855-489A-A148-8FEBB4F44FDA}" type="presOf" srcId="{210C9303-D4F2-4988-B8CC-AC5980976185}" destId="{EAB527B8-A3C8-4C90-A788-140E2A256DA3}" srcOrd="0" destOrd="0" presId="urn:microsoft.com/office/officeart/2005/8/layout/hList1"/>
    <dgm:cxn modelId="{00DA4C20-A41C-4840-A854-55E1497BD4DD}" type="presOf" srcId="{32770F95-083B-47F8-8E09-B6D37A10F455}" destId="{60F6A6B9-A858-4952-901F-B0F53D85D057}" srcOrd="0" destOrd="0" presId="urn:microsoft.com/office/officeart/2005/8/layout/hList1"/>
    <dgm:cxn modelId="{74B84488-B304-401A-B592-8A14862276C6}" srcId="{3434F6FA-2D24-4368-B109-72DE136EBE13}" destId="{210C9303-D4F2-4988-B8CC-AC5980976185}" srcOrd="0" destOrd="0" parTransId="{200D44E1-68F7-40EB-8919-BDDD65D63D27}" sibTransId="{9910EBB9-82E9-4DF5-A59F-2B50AADE3584}"/>
    <dgm:cxn modelId="{DCDB8212-F17B-4293-9F2D-8B464BC56F19}" type="presOf" srcId="{B350DFE3-98CF-43E0-B496-A23105365F51}" destId="{3AB0185A-4058-49C2-993F-5B77C65EC42D}" srcOrd="0" destOrd="0" presId="urn:microsoft.com/office/officeart/2005/8/layout/hList1"/>
    <dgm:cxn modelId="{93DC69A3-C5F9-4DBF-92E5-E000B8CD3B6A}" srcId="{B350DFE3-98CF-43E0-B496-A23105365F51}" destId="{42CB9E07-67A3-4567-A6EC-1CBFA27822A5}" srcOrd="2" destOrd="0" parTransId="{9C663E2B-A3C9-46E5-8C95-8A11C67450B5}" sibTransId="{ADFAAF6B-E32D-49E3-96D0-AD3283BEC231}"/>
    <dgm:cxn modelId="{0E1F9E21-0DF8-4ABF-B6CA-6876BEA48D27}" type="presOf" srcId="{B847116E-87BA-4360-8292-8A1708646768}" destId="{0779A08A-B97A-4EB0-AA8C-D1F113F72F3C}" srcOrd="0" destOrd="3" presId="urn:microsoft.com/office/officeart/2005/8/layout/hList1"/>
    <dgm:cxn modelId="{A99A0D4D-8EEB-4442-9B1E-E46239A46E24}" srcId="{B350DFE3-98CF-43E0-B496-A23105365F51}" destId="{F7DB69A6-F682-45BA-B50C-69C60E801898}" srcOrd="1" destOrd="0" parTransId="{F02C1757-B15F-477F-9DCD-6E3FA3CEB752}" sibTransId="{5E10FC45-30CD-4BB5-A077-DEAEF1D4BD5E}"/>
    <dgm:cxn modelId="{703F0C54-9E4A-42E6-A1EF-05047F8B03F6}" srcId="{B7883FA9-DC8A-40E8-802E-371EFF8EA515}" destId="{09AFE78C-6DB4-4F70-9982-FF0B56926903}" srcOrd="3" destOrd="0" parTransId="{AB90D94C-1642-43A2-9665-C14BE2203E17}" sibTransId="{AD6E9A08-7FA6-4FA8-B18D-A3FD0CE6146D}"/>
    <dgm:cxn modelId="{25BC05B4-B03E-435E-8167-E7AB04FEC3FC}" type="presOf" srcId="{0431E238-B133-49ED-89AB-7146487332C3}" destId="{8AB73EF6-79C9-47ED-89B7-8B1300E23807}" srcOrd="0" destOrd="1" presId="urn:microsoft.com/office/officeart/2005/8/layout/hList1"/>
    <dgm:cxn modelId="{10223378-58B6-48CA-B816-9868D8068516}" type="presOf" srcId="{42CB9E07-67A3-4567-A6EC-1CBFA27822A5}" destId="{0779A08A-B97A-4EB0-AA8C-D1F113F72F3C}" srcOrd="0" destOrd="2" presId="urn:microsoft.com/office/officeart/2005/8/layout/hList1"/>
    <dgm:cxn modelId="{A430D133-4D66-47FA-99AD-6CFE72DDC7EE}" type="presOf" srcId="{E92176B4-70C0-4550-9FA9-EAC6FDE7B1FD}" destId="{B2E3F7C5-9EE3-4B8D-B435-20299BE43521}" srcOrd="0" destOrd="0" presId="urn:microsoft.com/office/officeart/2005/8/layout/hList1"/>
    <dgm:cxn modelId="{49832432-D728-4E9F-9AE3-863A3C2742AB}" srcId="{C0FF405D-C0F5-4BFF-93E9-BE7ED8ED3FC2}" destId="{8B1F09D9-DE73-44E0-BD38-5FCFD7D96CA9}" srcOrd="1" destOrd="0" parTransId="{7F5851FD-62DB-4AC6-B99D-FEFB48EE175E}" sibTransId="{86B15328-87A7-469E-A024-E5A9511A9506}"/>
    <dgm:cxn modelId="{EE503765-BBDB-42C8-892F-8328FD5958BF}" type="presOf" srcId="{A46434B0-EDB1-4DC5-9B0D-3D37AB9E00CE}" destId="{8AB73EF6-79C9-47ED-89B7-8B1300E23807}" srcOrd="0" destOrd="4" presId="urn:microsoft.com/office/officeart/2005/8/layout/hList1"/>
    <dgm:cxn modelId="{BE89DB44-23CA-4C7F-A3B2-6423FB49A4DD}" type="presOf" srcId="{B7883FA9-DC8A-40E8-802E-371EFF8EA515}" destId="{5DE9C29C-0654-42E2-8806-55EFAE4B9C69}" srcOrd="0" destOrd="0" presId="urn:microsoft.com/office/officeart/2005/8/layout/hList1"/>
    <dgm:cxn modelId="{EA21DF39-7090-4967-9181-87F1DD5904F2}" srcId="{E92176B4-70C0-4550-9FA9-EAC6FDE7B1FD}" destId="{3434F6FA-2D24-4368-B109-72DE136EBE13}" srcOrd="2" destOrd="0" parTransId="{975929F9-A236-436E-B51A-E25F2F69D0F4}" sibTransId="{B4BD909A-6F9A-44DC-88E7-F0F4982D920F}"/>
    <dgm:cxn modelId="{AC5460E3-35F6-465C-BEB8-3F1408262C39}" type="presOf" srcId="{C0FF405D-C0F5-4BFF-93E9-BE7ED8ED3FC2}" destId="{D20DA62E-0E79-4136-82A8-18D8FED00378}" srcOrd="0" destOrd="0" presId="urn:microsoft.com/office/officeart/2005/8/layout/hList1"/>
    <dgm:cxn modelId="{5A730172-063E-40A9-8482-EC27FDC5A081}" srcId="{E92176B4-70C0-4550-9FA9-EAC6FDE7B1FD}" destId="{C0FF405D-C0F5-4BFF-93E9-BE7ED8ED3FC2}" srcOrd="1" destOrd="0" parTransId="{E1A0937A-2DF4-43DD-897E-F0AFEE3444BD}" sibTransId="{EC3CF72B-24C9-463C-9CD3-0A4C30A796FA}"/>
    <dgm:cxn modelId="{2EFE1980-5C78-4741-BE3E-AA0D911A3EBA}" type="presOf" srcId="{003B75EF-BFCA-404A-A8EA-DAD93FD68581}" destId="{3CD537BE-77D2-40FE-A4E4-07541F97ECDA}" srcOrd="0" destOrd="1" presId="urn:microsoft.com/office/officeart/2005/8/layout/hList1"/>
    <dgm:cxn modelId="{16760E34-19E6-4D3E-967C-4EE4D4136B7C}" type="presOf" srcId="{8B1F09D9-DE73-44E0-BD38-5FCFD7D96CA9}" destId="{12CA6C23-30BB-45A8-B594-83C1F64A64A9}" srcOrd="0" destOrd="1" presId="urn:microsoft.com/office/officeart/2005/8/layout/hList1"/>
    <dgm:cxn modelId="{202EF25E-9AF2-4DE1-B4E6-C21BC651DDAF}" srcId="{C0FF405D-C0F5-4BFF-93E9-BE7ED8ED3FC2}" destId="{40DACA7F-65D7-4C6D-A230-838E97DD989D}" srcOrd="0" destOrd="0" parTransId="{CE0BCA4F-B063-49D0-AE7D-60F50CA3125B}" sibTransId="{6EE552AE-C193-4A3D-A62F-895F4C8B1CAE}"/>
    <dgm:cxn modelId="{D867A0B7-22D6-42B5-8F5C-91C1DEBE8370}" type="presOf" srcId="{80B1B7E8-FDA8-4802-B451-61F8AABB9598}" destId="{8AB73EF6-79C9-47ED-89B7-8B1300E23807}" srcOrd="0" destOrd="0" presId="urn:microsoft.com/office/officeart/2005/8/layout/hList1"/>
    <dgm:cxn modelId="{24712C96-96A2-424E-80BF-D49F7D2DF76A}" type="presOf" srcId="{2A60D0EA-AED7-4537-B411-931224B3DE6B}" destId="{12CA6C23-30BB-45A8-B594-83C1F64A64A9}" srcOrd="0" destOrd="2" presId="urn:microsoft.com/office/officeart/2005/8/layout/hList1"/>
    <dgm:cxn modelId="{8AAA7F84-8F30-4ED2-AEEE-D60C7DA326C5}" srcId="{3434F6FA-2D24-4368-B109-72DE136EBE13}" destId="{8D64BE9E-7783-46BC-84BF-D106E807F924}" srcOrd="3" destOrd="0" parTransId="{B3A61D54-803C-49C2-873D-3C2CC5681EE1}" sibTransId="{80969C88-46A7-4CA7-9FA0-2166953D828B}"/>
    <dgm:cxn modelId="{F2FE5867-B438-4D0B-9CF4-F0AE63D776FB}" type="presOf" srcId="{09AFE78C-6DB4-4F70-9982-FF0B56926903}" destId="{3CD537BE-77D2-40FE-A4E4-07541F97ECDA}" srcOrd="0" destOrd="3" presId="urn:microsoft.com/office/officeart/2005/8/layout/hList1"/>
    <dgm:cxn modelId="{31E0D205-7A65-468C-B170-1AA6E06C86BB}" srcId="{E92176B4-70C0-4550-9FA9-EAC6FDE7B1FD}" destId="{32770F95-083B-47F8-8E09-B6D37A10F455}" srcOrd="0" destOrd="0" parTransId="{DEFB226E-BF7E-4DE2-9AC3-F059DC382DE5}" sibTransId="{57FAF098-095D-4311-8A64-A4BC89C19467}"/>
    <dgm:cxn modelId="{EDB909B0-846F-40CD-8FED-E9B707FFA52D}" type="presOf" srcId="{3434F6FA-2D24-4368-B109-72DE136EBE13}" destId="{10C93FE3-B0B2-489A-8CBE-993CF98C24D7}" srcOrd="0" destOrd="0" presId="urn:microsoft.com/office/officeart/2005/8/layout/hList1"/>
    <dgm:cxn modelId="{B10424B6-5FAF-45AB-A747-863D7B5E5CB6}" srcId="{32770F95-083B-47F8-8E09-B6D37A10F455}" destId="{2B04AB85-4879-460F-A4A5-6C1EC1A76249}" srcOrd="2" destOrd="0" parTransId="{A11D462A-14AA-44EC-8E75-137344896468}" sibTransId="{7E209C41-4D5B-4E5E-B864-29A639139859}"/>
    <dgm:cxn modelId="{A04F6551-6DD2-4427-9ED2-90A17EC650AD}" type="presOf" srcId="{4C1499C1-7C7C-4F2B-A5C4-3C022D9D74C7}" destId="{8AB73EF6-79C9-47ED-89B7-8B1300E23807}" srcOrd="0" destOrd="3" presId="urn:microsoft.com/office/officeart/2005/8/layout/hList1"/>
    <dgm:cxn modelId="{F33A6E22-7443-4A3C-A836-E5505D24133B}" type="presOf" srcId="{F7DB69A6-F682-45BA-B50C-69C60E801898}" destId="{0779A08A-B97A-4EB0-AA8C-D1F113F72F3C}" srcOrd="0" destOrd="1" presId="urn:microsoft.com/office/officeart/2005/8/layout/hList1"/>
    <dgm:cxn modelId="{AF129602-5E4D-4CCC-AAE6-7A8B94673857}" type="presOf" srcId="{2F372DEA-E3D3-4F75-9556-E7C38D4B9602}" destId="{EAB527B8-A3C8-4C90-A788-140E2A256DA3}" srcOrd="0" destOrd="2" presId="urn:microsoft.com/office/officeart/2005/8/layout/hList1"/>
    <dgm:cxn modelId="{1F6E14A6-936C-42FA-BDEF-DFA6F890B555}" type="presOf" srcId="{C4C83F09-50B4-4047-BEB5-1040C1082EF7}" destId="{EAB527B8-A3C8-4C90-A788-140E2A256DA3}" srcOrd="0" destOrd="1" presId="urn:microsoft.com/office/officeart/2005/8/layout/hList1"/>
    <dgm:cxn modelId="{89D6AAA5-5DC1-43C9-885B-5B5E8CFA74F2}" type="presOf" srcId="{8D64BE9E-7783-46BC-84BF-D106E807F924}" destId="{EAB527B8-A3C8-4C90-A788-140E2A256DA3}" srcOrd="0" destOrd="3" presId="urn:microsoft.com/office/officeart/2005/8/layout/hList1"/>
    <dgm:cxn modelId="{E0985BCD-C050-401E-8E9A-7FDC7DD68566}" srcId="{32770F95-083B-47F8-8E09-B6D37A10F455}" destId="{A46434B0-EDB1-4DC5-9B0D-3D37AB9E00CE}" srcOrd="4" destOrd="0" parTransId="{6D4990C5-2F9F-4DB8-8078-0DFFC968D206}" sibTransId="{9EE64B9C-0AD1-4176-9E26-565396FDF332}"/>
    <dgm:cxn modelId="{75B57B23-5F1F-4D5D-B2E4-DCA401334D89}" srcId="{3434F6FA-2D24-4368-B109-72DE136EBE13}" destId="{C4C83F09-50B4-4047-BEB5-1040C1082EF7}" srcOrd="1" destOrd="0" parTransId="{C5641023-2A68-4E25-A840-822E6D6927B1}" sibTransId="{20760E4E-3D99-4293-90E3-9FC68420D9AD}"/>
    <dgm:cxn modelId="{2903CEA2-57D6-478E-9204-3F10A980A35B}" type="presOf" srcId="{40DACA7F-65D7-4C6D-A230-838E97DD989D}" destId="{12CA6C23-30BB-45A8-B594-83C1F64A64A9}" srcOrd="0" destOrd="0" presId="urn:microsoft.com/office/officeart/2005/8/layout/hList1"/>
    <dgm:cxn modelId="{B9497A89-FA90-436C-822D-B1F04F4FD33C}" srcId="{C0FF405D-C0F5-4BFF-93E9-BE7ED8ED3FC2}" destId="{2A60D0EA-AED7-4537-B411-931224B3DE6B}" srcOrd="2" destOrd="0" parTransId="{76211BF5-E453-43F9-BA65-D2832939983A}" sibTransId="{EACEB627-B129-4063-B5D7-14E908EBC157}"/>
    <dgm:cxn modelId="{6CA95C07-4EB1-48B3-998C-3F794DC14595}" srcId="{32770F95-083B-47F8-8E09-B6D37A10F455}" destId="{4C1499C1-7C7C-4F2B-A5C4-3C022D9D74C7}" srcOrd="3" destOrd="0" parTransId="{F3DF36FD-B3ED-43CC-8009-00C76A6BDD42}" sibTransId="{97A91786-F80D-4E73-BEEE-C40F5CC46944}"/>
    <dgm:cxn modelId="{913D2A68-4C42-4943-AF14-ECBD16AF4C6D}" type="presOf" srcId="{A0BD0165-836D-493D-BF03-C34B73746C61}" destId="{3CD537BE-77D2-40FE-A4E4-07541F97ECDA}" srcOrd="0" destOrd="0" presId="urn:microsoft.com/office/officeart/2005/8/layout/hList1"/>
    <dgm:cxn modelId="{C9BB34C3-3092-4E34-988A-C75C2AB1153F}" type="presOf" srcId="{AAC4B933-DF7D-4859-96C9-45A2159D5253}" destId="{12CA6C23-30BB-45A8-B594-83C1F64A64A9}" srcOrd="0" destOrd="3" presId="urn:microsoft.com/office/officeart/2005/8/layout/hList1"/>
    <dgm:cxn modelId="{C5946010-CB21-4FBE-9E71-78AFF32101A2}" srcId="{B7883FA9-DC8A-40E8-802E-371EFF8EA515}" destId="{A0BD0165-836D-493D-BF03-C34B73746C61}" srcOrd="0" destOrd="0" parTransId="{9B5C80DC-FA94-4DCB-8678-0232BFF24570}" sibTransId="{A8B8309A-9E80-464B-91FE-62A90E14CAB5}"/>
    <dgm:cxn modelId="{A480BA0D-635C-4B06-84E2-BE88AD821153}" srcId="{B7883FA9-DC8A-40E8-802E-371EFF8EA515}" destId="{003B75EF-BFCA-404A-A8EA-DAD93FD68581}" srcOrd="1" destOrd="0" parTransId="{02442453-9CC8-43BE-8D92-F758A91C8D43}" sibTransId="{B595E953-C3FA-4101-BD9C-9C9284F323B8}"/>
    <dgm:cxn modelId="{474ACA24-0974-4B03-ADA0-B4F106AD6380}" srcId="{32770F95-083B-47F8-8E09-B6D37A10F455}" destId="{0431E238-B133-49ED-89AB-7146487332C3}" srcOrd="1" destOrd="0" parTransId="{E73B8418-2C60-4369-B26A-381A21BBB9A0}" sibTransId="{53C81200-FA3F-40DE-981B-EB3CE1AED232}"/>
    <dgm:cxn modelId="{BD803CFB-181D-49B0-ABD9-12B48480302A}" srcId="{3434F6FA-2D24-4368-B109-72DE136EBE13}" destId="{25817AD6-A7FA-4547-AD19-DE49E9591713}" srcOrd="4" destOrd="0" parTransId="{522D1EE3-FDF1-4719-A5F1-6EF53ABE9B33}" sibTransId="{0A43B759-5FDA-4CA8-ACF0-65F3FC0ADF9C}"/>
    <dgm:cxn modelId="{BD6B8ACF-79D3-41DD-A3C5-D0CA05D1352E}" srcId="{B350DFE3-98CF-43E0-B496-A23105365F51}" destId="{AF15ADF0-26FA-404F-A77D-C25484172403}" srcOrd="0" destOrd="0" parTransId="{11913658-9ED8-42FD-91E0-EBAB7D33996C}" sibTransId="{339812F0-DD25-4D0F-813B-FCF93F6A5E09}"/>
    <dgm:cxn modelId="{C3092CD5-5C0E-4067-AEED-602CF75426E2}" srcId="{C0FF405D-C0F5-4BFF-93E9-BE7ED8ED3FC2}" destId="{AAC4B933-DF7D-4859-96C9-45A2159D5253}" srcOrd="3" destOrd="0" parTransId="{D36E6CDA-9811-4267-994B-2B32ECB653C2}" sibTransId="{C2DB83F3-5508-4B43-BFD8-1533DCBFDFC8}"/>
    <dgm:cxn modelId="{0DBB6BB2-481D-469B-BB33-AC32CBCFCC17}" type="presOf" srcId="{AF15ADF0-26FA-404F-A77D-C25484172403}" destId="{0779A08A-B97A-4EB0-AA8C-D1F113F72F3C}" srcOrd="0" destOrd="0" presId="urn:microsoft.com/office/officeart/2005/8/layout/hList1"/>
    <dgm:cxn modelId="{B46C6693-4DB2-49FE-B8E5-07660BCEEA5F}" srcId="{E92176B4-70C0-4550-9FA9-EAC6FDE7B1FD}" destId="{B7883FA9-DC8A-40E8-802E-371EFF8EA515}" srcOrd="3" destOrd="0" parTransId="{9C73DB24-0E82-49C4-AC7F-9B069474D53C}" sibTransId="{AEB1C026-E715-4429-AC4F-C8145DD72E4E}"/>
    <dgm:cxn modelId="{CD9EACF8-2908-4669-8776-0B1234FEA12C}" type="presOf" srcId="{EE8A5B75-7C8C-40C0-A5AA-D0EB59980DAF}" destId="{3CD537BE-77D2-40FE-A4E4-07541F97ECDA}" srcOrd="0" destOrd="2" presId="urn:microsoft.com/office/officeart/2005/8/layout/hList1"/>
    <dgm:cxn modelId="{FF18F22D-C61B-45FB-8548-87EEEF9FB43D}" srcId="{B7883FA9-DC8A-40E8-802E-371EFF8EA515}" destId="{EE8A5B75-7C8C-40C0-A5AA-D0EB59980DAF}" srcOrd="2" destOrd="0" parTransId="{9E8201F6-2874-49B5-B68E-61CB9793F122}" sibTransId="{A361D670-85E9-4ACC-A3D0-84B5CB0749F8}"/>
    <dgm:cxn modelId="{F9C0CF02-CE11-40AA-98A6-B3A0653F1741}" type="presOf" srcId="{2B04AB85-4879-460F-A4A5-6C1EC1A76249}" destId="{8AB73EF6-79C9-47ED-89B7-8B1300E23807}" srcOrd="0" destOrd="2" presId="urn:microsoft.com/office/officeart/2005/8/layout/hList1"/>
    <dgm:cxn modelId="{725998EA-38F3-47BA-AEB1-FFB3CD2D54D8}" srcId="{E92176B4-70C0-4550-9FA9-EAC6FDE7B1FD}" destId="{B350DFE3-98CF-43E0-B496-A23105365F51}" srcOrd="4" destOrd="0" parTransId="{0BE397A6-C0ED-48F0-A607-097A9B1F3329}" sibTransId="{13540388-74D4-46B1-A64E-2C30929F595E}"/>
    <dgm:cxn modelId="{42009B69-AFA6-40DA-8331-A63DCC174A91}" type="presParOf" srcId="{B2E3F7C5-9EE3-4B8D-B435-20299BE43521}" destId="{2A2276FB-0D76-4A91-8D0C-25EF26C6B518}" srcOrd="0" destOrd="0" presId="urn:microsoft.com/office/officeart/2005/8/layout/hList1"/>
    <dgm:cxn modelId="{7DCEC3D6-BD13-4989-B230-4C4D2A616A8B}" type="presParOf" srcId="{2A2276FB-0D76-4A91-8D0C-25EF26C6B518}" destId="{60F6A6B9-A858-4952-901F-B0F53D85D057}" srcOrd="0" destOrd="0" presId="urn:microsoft.com/office/officeart/2005/8/layout/hList1"/>
    <dgm:cxn modelId="{3B2EF3B2-FBC4-4FDA-B6DA-A5EBC3D66C56}" type="presParOf" srcId="{2A2276FB-0D76-4A91-8D0C-25EF26C6B518}" destId="{8AB73EF6-79C9-47ED-89B7-8B1300E23807}" srcOrd="1" destOrd="0" presId="urn:microsoft.com/office/officeart/2005/8/layout/hList1"/>
    <dgm:cxn modelId="{06497393-962A-46A4-9390-137450B3B6DD}" type="presParOf" srcId="{B2E3F7C5-9EE3-4B8D-B435-20299BE43521}" destId="{A04C43CC-C3AB-419A-B40E-28875C4EB40E}" srcOrd="1" destOrd="0" presId="urn:microsoft.com/office/officeart/2005/8/layout/hList1"/>
    <dgm:cxn modelId="{417E0FB9-D610-43CC-A230-C393756DCBF8}" type="presParOf" srcId="{B2E3F7C5-9EE3-4B8D-B435-20299BE43521}" destId="{7C905DC1-1F93-4908-9A07-58F007C326FD}" srcOrd="2" destOrd="0" presId="urn:microsoft.com/office/officeart/2005/8/layout/hList1"/>
    <dgm:cxn modelId="{4566FBFC-5E56-411C-AAD7-18184AE03EF6}" type="presParOf" srcId="{7C905DC1-1F93-4908-9A07-58F007C326FD}" destId="{D20DA62E-0E79-4136-82A8-18D8FED00378}" srcOrd="0" destOrd="0" presId="urn:microsoft.com/office/officeart/2005/8/layout/hList1"/>
    <dgm:cxn modelId="{F5E61029-6B37-4087-8B85-0475E579163B}" type="presParOf" srcId="{7C905DC1-1F93-4908-9A07-58F007C326FD}" destId="{12CA6C23-30BB-45A8-B594-83C1F64A64A9}" srcOrd="1" destOrd="0" presId="urn:microsoft.com/office/officeart/2005/8/layout/hList1"/>
    <dgm:cxn modelId="{1123BE5C-E5FB-40E6-B402-5F3452EEBF59}" type="presParOf" srcId="{B2E3F7C5-9EE3-4B8D-B435-20299BE43521}" destId="{AB95438E-F67C-460C-AFEB-39745CC84F2E}" srcOrd="3" destOrd="0" presId="urn:microsoft.com/office/officeart/2005/8/layout/hList1"/>
    <dgm:cxn modelId="{2BDFE9B6-82BE-4288-9793-5C4B6A38E975}" type="presParOf" srcId="{B2E3F7C5-9EE3-4B8D-B435-20299BE43521}" destId="{35C3A520-1B9D-4DAD-9184-BFC5002E7A3F}" srcOrd="4" destOrd="0" presId="urn:microsoft.com/office/officeart/2005/8/layout/hList1"/>
    <dgm:cxn modelId="{2862140D-C7B0-4980-9EE4-9669802C3F6E}" type="presParOf" srcId="{35C3A520-1B9D-4DAD-9184-BFC5002E7A3F}" destId="{10C93FE3-B0B2-489A-8CBE-993CF98C24D7}" srcOrd="0" destOrd="0" presId="urn:microsoft.com/office/officeart/2005/8/layout/hList1"/>
    <dgm:cxn modelId="{7A369D02-67B8-441D-AC94-C90BA2255092}" type="presParOf" srcId="{35C3A520-1B9D-4DAD-9184-BFC5002E7A3F}" destId="{EAB527B8-A3C8-4C90-A788-140E2A256DA3}" srcOrd="1" destOrd="0" presId="urn:microsoft.com/office/officeart/2005/8/layout/hList1"/>
    <dgm:cxn modelId="{F56938AF-91C2-4345-9F98-FBD77A58CE47}" type="presParOf" srcId="{B2E3F7C5-9EE3-4B8D-B435-20299BE43521}" destId="{9740D26D-C5FD-4AB8-AE43-1951150D0129}" srcOrd="5" destOrd="0" presId="urn:microsoft.com/office/officeart/2005/8/layout/hList1"/>
    <dgm:cxn modelId="{A29D9D73-7C9A-4B86-B83B-65DB377833A7}" type="presParOf" srcId="{B2E3F7C5-9EE3-4B8D-B435-20299BE43521}" destId="{78181E88-304C-43A5-9EB1-E1D5E2553299}" srcOrd="6" destOrd="0" presId="urn:microsoft.com/office/officeart/2005/8/layout/hList1"/>
    <dgm:cxn modelId="{3959EA11-ECDF-4E9E-B629-C30B953FDEC7}" type="presParOf" srcId="{78181E88-304C-43A5-9EB1-E1D5E2553299}" destId="{5DE9C29C-0654-42E2-8806-55EFAE4B9C69}" srcOrd="0" destOrd="0" presId="urn:microsoft.com/office/officeart/2005/8/layout/hList1"/>
    <dgm:cxn modelId="{238B80C5-7CE8-41B0-A931-E3997CBA9DB1}" type="presParOf" srcId="{78181E88-304C-43A5-9EB1-E1D5E2553299}" destId="{3CD537BE-77D2-40FE-A4E4-07541F97ECDA}" srcOrd="1" destOrd="0" presId="urn:microsoft.com/office/officeart/2005/8/layout/hList1"/>
    <dgm:cxn modelId="{10187DA7-1EC6-4183-9A20-24D6C70274D2}" type="presParOf" srcId="{B2E3F7C5-9EE3-4B8D-B435-20299BE43521}" destId="{6D5A9554-D1B1-4DF0-8FB1-533F730591A3}" srcOrd="7" destOrd="0" presId="urn:microsoft.com/office/officeart/2005/8/layout/hList1"/>
    <dgm:cxn modelId="{809B42BE-39D3-4E20-AF5E-368758DA8911}" type="presParOf" srcId="{B2E3F7C5-9EE3-4B8D-B435-20299BE43521}" destId="{B6F37232-253F-4DBE-AF9D-9D3EE8906559}" srcOrd="8" destOrd="0" presId="urn:microsoft.com/office/officeart/2005/8/layout/hList1"/>
    <dgm:cxn modelId="{F3C3210A-6C61-4C5B-B91D-824A91D34424}" type="presParOf" srcId="{B6F37232-253F-4DBE-AF9D-9D3EE8906559}" destId="{3AB0185A-4058-49C2-993F-5B77C65EC42D}" srcOrd="0" destOrd="0" presId="urn:microsoft.com/office/officeart/2005/8/layout/hList1"/>
    <dgm:cxn modelId="{ED410A03-7D2D-4DAA-A2BE-0380BF2004C5}" type="presParOf" srcId="{B6F37232-253F-4DBE-AF9D-9D3EE8906559}" destId="{0779A08A-B97A-4EB0-AA8C-D1F113F72F3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3488F2-7177-493C-B66A-5677899E5345}" type="doc">
      <dgm:prSet loTypeId="urn:microsoft.com/office/officeart/2005/8/layout/hProcess4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5A2214-4C4C-496F-8640-4F0470FDF526}">
      <dgm:prSet phldrT="[Text]"/>
      <dgm:spPr/>
      <dgm:t>
        <a:bodyPr/>
        <a:lstStyle/>
        <a:p>
          <a:pPr marL="180975" indent="-180975">
            <a:lnSpc>
              <a:spcPct val="100000"/>
            </a:lnSpc>
            <a:spcAft>
              <a:spcPts val="0"/>
            </a:spcAft>
          </a:pPr>
          <a:r>
            <a:rPr lang="zh-TW" dirty="0" smtClean="0">
              <a:solidFill>
                <a:srgbClr val="C00000"/>
              </a:solidFill>
            </a:rPr>
            <a:t>觀察以下投影片中的產品圖象。</a:t>
          </a:r>
          <a:endParaRPr lang="en-US" dirty="0">
            <a:solidFill>
              <a:srgbClr val="C00000"/>
            </a:solidFill>
          </a:endParaRPr>
        </a:p>
      </dgm:t>
    </dgm:pt>
    <dgm:pt modelId="{AA52BF2B-1362-4186-99C0-9B78C691B35D}" type="parTrans" cxnId="{FF35A896-26B6-4836-997B-9391009803A9}">
      <dgm:prSet/>
      <dgm:spPr/>
      <dgm:t>
        <a:bodyPr/>
        <a:lstStyle/>
        <a:p>
          <a:endParaRPr lang="en-US"/>
        </a:p>
      </dgm:t>
    </dgm:pt>
    <dgm:pt modelId="{81275060-25B8-4BA8-8549-C311752C9599}" type="sibTrans" cxnId="{FF35A896-26B6-4836-997B-9391009803A9}">
      <dgm:prSet/>
      <dgm:spPr/>
      <dgm:t>
        <a:bodyPr/>
        <a:lstStyle/>
        <a:p>
          <a:endParaRPr lang="en-US"/>
        </a:p>
      </dgm:t>
    </dgm:pt>
    <dgm:pt modelId="{26FE6341-DEB0-4225-BCDE-C24F637F235F}">
      <dgm:prSet phldrT="[Text]" custT="1"/>
      <dgm:spPr/>
      <dgm:t>
        <a:bodyPr/>
        <a:lstStyle/>
        <a:p>
          <a:r>
            <a:rPr lang="zh-TW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</a:t>
          </a:r>
          <a:r>
            <a:rPr lang="zh-TW" alt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二</a:t>
          </a:r>
          <a:r>
            <a:rPr lang="zh-CN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57CB69-1388-4FB5-894A-54A76E28184E}" type="parTrans" cxnId="{4C62934E-D6EE-46CD-BD36-0691043BDF3E}">
      <dgm:prSet/>
      <dgm:spPr/>
      <dgm:t>
        <a:bodyPr/>
        <a:lstStyle/>
        <a:p>
          <a:endParaRPr lang="en-US"/>
        </a:p>
      </dgm:t>
    </dgm:pt>
    <dgm:pt modelId="{8DD8F71E-C160-481D-818A-C31859C5D891}" type="sibTrans" cxnId="{4C62934E-D6EE-46CD-BD36-0691043BDF3E}">
      <dgm:prSet/>
      <dgm:spPr>
        <a:gradFill flip="none" rotWithShape="1">
          <a:gsLst>
            <a:gs pos="0">
              <a:srgbClr val="FF0000"/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en-US"/>
        </a:p>
      </dgm:t>
    </dgm:pt>
    <dgm:pt modelId="{795360C3-186B-49C1-A0CB-6C24E8DC23E1}">
      <dgm:prSet phldrT="[Text]" custT="1"/>
      <dgm:spPr/>
      <dgm:t>
        <a:bodyPr/>
        <a:lstStyle/>
        <a:p>
          <a:r>
            <a:rPr lang="zh-TW" sz="2800" b="1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</a:t>
          </a:r>
          <a:r>
            <a:rPr lang="zh-TW" altLang="en-US" sz="2800" b="1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三</a:t>
          </a:r>
          <a:r>
            <a:rPr lang="zh-CN" sz="2800" b="1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dirty="0">
            <a:solidFill>
              <a:srgbClr val="E590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2041CF-B2D2-400C-A7B5-E01B96AFBF05}" type="sibTrans" cxnId="{85C03A46-10A8-4CB6-9DA3-D4383D886D2B}">
      <dgm:prSet/>
      <dgm:spPr/>
      <dgm:t>
        <a:bodyPr/>
        <a:lstStyle/>
        <a:p>
          <a:endParaRPr lang="en-US"/>
        </a:p>
      </dgm:t>
    </dgm:pt>
    <dgm:pt modelId="{A7FD6E67-D96E-42F0-8DBA-EAD211449894}" type="parTrans" cxnId="{85C03A46-10A8-4CB6-9DA3-D4383D886D2B}">
      <dgm:prSet/>
      <dgm:spPr/>
      <dgm:t>
        <a:bodyPr/>
        <a:lstStyle/>
        <a:p>
          <a:endParaRPr lang="en-US"/>
        </a:p>
      </dgm:t>
    </dgm:pt>
    <dgm:pt modelId="{F7C28E8E-676A-4B14-BC0F-641C48BEF254}">
      <dgm:prSet phldrT="[Text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HK" dirty="0" smtClean="0">
              <a:solidFill>
                <a:srgbClr val="E59032"/>
              </a:solidFill>
            </a:rPr>
            <a:t>指出外在環</a:t>
          </a:r>
          <a:r>
            <a:rPr lang="zh-TW" dirty="0" smtClean="0">
              <a:solidFill>
                <a:srgbClr val="E59032"/>
              </a:solidFill>
            </a:rPr>
            <a:t>境</a:t>
          </a:r>
          <a:r>
            <a:rPr lang="zh-HK" dirty="0" smtClean="0">
              <a:solidFill>
                <a:srgbClr val="E59032"/>
              </a:solidFill>
            </a:rPr>
            <a:t>的轉變</a:t>
          </a:r>
          <a:r>
            <a:rPr lang="zh-TW" dirty="0" smtClean="0">
              <a:solidFill>
                <a:srgbClr val="E59032"/>
              </a:solidFill>
            </a:rPr>
            <a:t>，</a:t>
          </a:r>
          <a:r>
            <a:rPr lang="zh-TW" altLang="en-US" dirty="0" smtClean="0">
              <a:solidFill>
                <a:srgbClr val="E59032"/>
              </a:solidFill>
            </a:rPr>
            <a:t>並</a:t>
          </a:r>
          <a:r>
            <a:rPr lang="zh-HK" dirty="0" smtClean="0">
              <a:solidFill>
                <a:srgbClr val="E59032"/>
              </a:solidFill>
            </a:rPr>
            <a:t>識</a:t>
          </a:r>
          <a:r>
            <a:rPr lang="zh-TW" altLang="en-US" dirty="0" smtClean="0">
              <a:solidFill>
                <a:srgbClr val="E59032"/>
              </a:solidFill>
            </a:rPr>
            <a:t>別</a:t>
          </a:r>
          <a:r>
            <a:rPr lang="zh-TW" dirty="0" smtClean="0">
              <a:solidFill>
                <a:srgbClr val="E59032"/>
              </a:solidFill>
            </a:rPr>
            <a:t>導致這些轉變的因</a:t>
          </a:r>
          <a:r>
            <a:rPr lang="zh-TW" altLang="en-US" dirty="0" smtClean="0">
              <a:solidFill>
                <a:srgbClr val="E59032"/>
              </a:solidFill>
            </a:rPr>
            <a:t>素</a:t>
          </a:r>
          <a:r>
            <a:rPr lang="zh-TW" dirty="0" smtClean="0">
              <a:solidFill>
                <a:srgbClr val="E59032"/>
              </a:solidFill>
            </a:rPr>
            <a:t>。</a:t>
          </a:r>
          <a:endParaRPr lang="en-US" dirty="0">
            <a:solidFill>
              <a:srgbClr val="E59032"/>
            </a:solidFill>
          </a:endParaRPr>
        </a:p>
      </dgm:t>
    </dgm:pt>
    <dgm:pt modelId="{EF99F487-CEC2-4F3B-A29E-28DBEE682EE2}" type="sibTrans" cxnId="{5E2D4689-9007-4A3F-84D4-663BBA9D1428}">
      <dgm:prSet/>
      <dgm:spPr/>
      <dgm:t>
        <a:bodyPr/>
        <a:lstStyle/>
        <a:p>
          <a:endParaRPr lang="en-US"/>
        </a:p>
      </dgm:t>
    </dgm:pt>
    <dgm:pt modelId="{0FEDA9FE-780A-4BCA-AB21-7EE62D1E99F4}" type="parTrans" cxnId="{5E2D4689-9007-4A3F-84D4-663BBA9D1428}">
      <dgm:prSet/>
      <dgm:spPr/>
      <dgm:t>
        <a:bodyPr/>
        <a:lstStyle/>
        <a:p>
          <a:endParaRPr lang="en-US"/>
        </a:p>
      </dgm:t>
    </dgm:pt>
    <dgm:pt modelId="{16F5FFCE-1F4C-439C-9935-F201E280206F}">
      <dgm:prSet custT="1"/>
      <dgm:spPr/>
      <dgm:t>
        <a:bodyPr/>
        <a:lstStyle/>
        <a:p>
          <a:r>
            <a:rPr lang="zh-TW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第一</a:t>
          </a:r>
          <a:r>
            <a:rPr lang="zh-CN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4971EA-6FAF-4771-AE07-818ED646F82B}" type="sibTrans" cxnId="{6017D9BA-DBE7-4F3E-AD1E-8ABEA336F172}">
      <dgm:prSet/>
      <dgm:spPr>
        <a:gradFill flip="none" rotWithShape="1">
          <a:gsLst>
            <a:gs pos="0">
              <a:srgbClr val="FF0000"/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</dgm:spPr>
      <dgm:t>
        <a:bodyPr/>
        <a:lstStyle/>
        <a:p>
          <a:endParaRPr lang="en-US"/>
        </a:p>
      </dgm:t>
    </dgm:pt>
    <dgm:pt modelId="{CFBA69A8-E933-46DE-B324-7A0F68ECD6C1}" type="parTrans" cxnId="{6017D9BA-DBE7-4F3E-AD1E-8ABEA336F172}">
      <dgm:prSet/>
      <dgm:spPr/>
      <dgm:t>
        <a:bodyPr/>
        <a:lstStyle/>
        <a:p>
          <a:endParaRPr lang="en-US"/>
        </a:p>
      </dgm:t>
    </dgm:pt>
    <dgm:pt modelId="{FA87920D-BAB8-4BE0-9DED-E47190F0B314}">
      <dgm:prSet phldrT="[Text]"/>
      <dgm:spPr/>
      <dgm:t>
        <a:bodyPr/>
        <a:lstStyle/>
        <a:p>
          <a:pPr marL="180975" indent="-180975">
            <a:lnSpc>
              <a:spcPct val="100000"/>
            </a:lnSpc>
            <a:spcAft>
              <a:spcPts val="0"/>
            </a:spcAft>
          </a:pPr>
          <a:endParaRPr lang="en-US" dirty="0"/>
        </a:p>
      </dgm:t>
    </dgm:pt>
    <dgm:pt modelId="{9DB16603-45E7-456E-867E-07D26B6B3607}" type="parTrans" cxnId="{AF920F19-3252-4CB9-8587-A139DD474D17}">
      <dgm:prSet/>
      <dgm:spPr/>
      <dgm:t>
        <a:bodyPr/>
        <a:lstStyle/>
        <a:p>
          <a:endParaRPr lang="en-US"/>
        </a:p>
      </dgm:t>
    </dgm:pt>
    <dgm:pt modelId="{C7573DA0-D2D4-4A3E-A2B2-B94577E584AF}" type="sibTrans" cxnId="{AF920F19-3252-4CB9-8587-A139DD474D17}">
      <dgm:prSet/>
      <dgm:spPr/>
      <dgm:t>
        <a:bodyPr/>
        <a:lstStyle/>
        <a:p>
          <a:endParaRPr lang="en-US"/>
        </a:p>
      </dgm:t>
    </dgm:pt>
    <dgm:pt modelId="{2EE73AE7-5B53-4105-B035-52A3F1744A9E}">
      <dgm:prSet phldrT="[Text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dirty="0" smtClean="0">
              <a:solidFill>
                <a:srgbClr val="002060"/>
              </a:solidFill>
            </a:rPr>
            <a:t>在款式、設計和功能方面，比較</a:t>
          </a:r>
          <a:r>
            <a:rPr lang="zh-TW" altLang="en-US" dirty="0" smtClean="0">
              <a:solidFill>
                <a:srgbClr val="002060"/>
              </a:solidFill>
            </a:rPr>
            <a:t>該</a:t>
          </a:r>
          <a:r>
            <a:rPr lang="zh-TW" dirty="0" smtClean="0">
              <a:solidFill>
                <a:srgbClr val="002060"/>
              </a:solidFill>
            </a:rPr>
            <a:t>產品</a:t>
          </a:r>
          <a:r>
            <a:rPr lang="zh-TW" altLang="en-US" dirty="0" smtClean="0">
              <a:solidFill>
                <a:srgbClr val="002060"/>
              </a:solidFill>
            </a:rPr>
            <a:t>與</a:t>
          </a:r>
          <a:r>
            <a:rPr lang="zh-HK" dirty="0" smtClean="0">
              <a:solidFill>
                <a:srgbClr val="002060"/>
              </a:solidFill>
            </a:rPr>
            <a:t>較早期</a:t>
          </a:r>
          <a:r>
            <a:rPr lang="zh-TW" altLang="en-US" dirty="0" smtClean="0">
              <a:solidFill>
                <a:srgbClr val="002060"/>
              </a:solidFill>
            </a:rPr>
            <a:t>產品</a:t>
          </a:r>
          <a:r>
            <a:rPr lang="zh-TW" dirty="0" smtClean="0">
              <a:solidFill>
                <a:srgbClr val="002060"/>
              </a:solidFill>
            </a:rPr>
            <a:t>的差別。</a:t>
          </a:r>
          <a:endParaRPr lang="en-US" dirty="0">
            <a:solidFill>
              <a:srgbClr val="002060"/>
            </a:solidFill>
          </a:endParaRPr>
        </a:p>
      </dgm:t>
    </dgm:pt>
    <dgm:pt modelId="{890802CF-D3DF-4831-93BE-749D786E5898}" type="parTrans" cxnId="{BB772E1D-2B72-45F4-91AE-2BEDEE440332}">
      <dgm:prSet/>
      <dgm:spPr/>
      <dgm:t>
        <a:bodyPr/>
        <a:lstStyle/>
        <a:p>
          <a:endParaRPr lang="en-US"/>
        </a:p>
      </dgm:t>
    </dgm:pt>
    <dgm:pt modelId="{90F8EE38-F183-4745-BD18-86B0A9598A0F}" type="sibTrans" cxnId="{BB772E1D-2B72-45F4-91AE-2BEDEE440332}">
      <dgm:prSet/>
      <dgm:spPr/>
      <dgm:t>
        <a:bodyPr/>
        <a:lstStyle/>
        <a:p>
          <a:endParaRPr lang="en-US"/>
        </a:p>
      </dgm:t>
    </dgm:pt>
    <dgm:pt modelId="{78832AB7-9197-4211-AAA4-36C158511794}">
      <dgm:prSet phldrT="[Text]"/>
      <dgm:spPr/>
      <dgm:t>
        <a:bodyPr/>
        <a:lstStyle/>
        <a:p>
          <a:pPr>
            <a:lnSpc>
              <a:spcPct val="100000"/>
            </a:lnSpc>
            <a:spcAft>
              <a:spcPct val="15000"/>
            </a:spcAft>
          </a:pPr>
          <a:endParaRPr lang="en-US" b="1" dirty="0">
            <a:latin typeface="微軟正黑體" pitchFamily="34" charset="-120"/>
            <a:ea typeface="微軟正黑體" pitchFamily="34" charset="-120"/>
          </a:endParaRPr>
        </a:p>
      </dgm:t>
    </dgm:pt>
    <dgm:pt modelId="{2E886D12-60B1-49A3-9797-809827AEA443}" type="parTrans" cxnId="{23E5832C-D9A0-4042-8E3E-F15ED1D60A45}">
      <dgm:prSet/>
      <dgm:spPr/>
      <dgm:t>
        <a:bodyPr/>
        <a:lstStyle/>
        <a:p>
          <a:endParaRPr lang="en-US"/>
        </a:p>
      </dgm:t>
    </dgm:pt>
    <dgm:pt modelId="{D5487E70-EAD9-40C8-B691-A59DEFA995F9}" type="sibTrans" cxnId="{23E5832C-D9A0-4042-8E3E-F15ED1D60A45}">
      <dgm:prSet/>
      <dgm:spPr/>
      <dgm:t>
        <a:bodyPr/>
        <a:lstStyle/>
        <a:p>
          <a:endParaRPr lang="en-US"/>
        </a:p>
      </dgm:t>
    </dgm:pt>
    <dgm:pt modelId="{F6E88B6F-A3F0-4FBD-ACBE-6F42DEAFC568}">
      <dgm:prSet phldrT="[Text]"/>
      <dgm:spPr/>
      <dgm:t>
        <a:bodyPr/>
        <a:lstStyle/>
        <a:p>
          <a:pPr marL="180975" indent="-180975">
            <a:lnSpc>
              <a:spcPct val="100000"/>
            </a:lnSpc>
            <a:spcAft>
              <a:spcPts val="0"/>
            </a:spcAft>
          </a:pPr>
          <a:endParaRPr lang="en-US" dirty="0"/>
        </a:p>
      </dgm:t>
    </dgm:pt>
    <dgm:pt modelId="{3233F4BD-C32B-4007-8190-BA334A76D244}" type="parTrans" cxnId="{EA4C1728-DFC7-4DD6-AE52-67DC3B233BBE}">
      <dgm:prSet/>
      <dgm:spPr/>
      <dgm:t>
        <a:bodyPr/>
        <a:lstStyle/>
        <a:p>
          <a:endParaRPr lang="en-US"/>
        </a:p>
      </dgm:t>
    </dgm:pt>
    <dgm:pt modelId="{4D6898D9-55BF-438E-8D1E-FC8A6CDD5742}" type="sibTrans" cxnId="{EA4C1728-DFC7-4DD6-AE52-67DC3B233BBE}">
      <dgm:prSet/>
      <dgm:spPr/>
      <dgm:t>
        <a:bodyPr/>
        <a:lstStyle/>
        <a:p>
          <a:endParaRPr lang="en-US"/>
        </a:p>
      </dgm:t>
    </dgm:pt>
    <dgm:pt modelId="{01ED5D3E-08EA-4E4E-A89A-2CBDD588D7DC}" type="pres">
      <dgm:prSet presAssocID="{B13488F2-7177-493C-B66A-5677899E53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9B638B-991A-4105-8AB1-8D6C78D829DB}" type="pres">
      <dgm:prSet presAssocID="{B13488F2-7177-493C-B66A-5677899E5345}" presName="tSp" presStyleCnt="0"/>
      <dgm:spPr/>
    </dgm:pt>
    <dgm:pt modelId="{E1D20E04-2222-40E9-87A5-123686F9B354}" type="pres">
      <dgm:prSet presAssocID="{B13488F2-7177-493C-B66A-5677899E5345}" presName="bSp" presStyleCnt="0"/>
      <dgm:spPr/>
    </dgm:pt>
    <dgm:pt modelId="{DCC54DEC-019C-4EF5-AB2A-A5BDE1D7BCDF}" type="pres">
      <dgm:prSet presAssocID="{B13488F2-7177-493C-B66A-5677899E5345}" presName="process" presStyleCnt="0"/>
      <dgm:spPr/>
    </dgm:pt>
    <dgm:pt modelId="{0C6C166C-2265-47D1-86B3-7F71778363C7}" type="pres">
      <dgm:prSet presAssocID="{16F5FFCE-1F4C-439C-9935-F201E280206F}" presName="composite1" presStyleCnt="0"/>
      <dgm:spPr/>
    </dgm:pt>
    <dgm:pt modelId="{DCCC6067-6E9C-4C59-9423-907F3E7FAD71}" type="pres">
      <dgm:prSet presAssocID="{16F5FFCE-1F4C-439C-9935-F201E280206F}" presName="dummyNode1" presStyleLbl="node1" presStyleIdx="0" presStyleCnt="3"/>
      <dgm:spPr/>
    </dgm:pt>
    <dgm:pt modelId="{E67AC778-A0D2-4C92-9027-FABE78B3DB40}" type="pres">
      <dgm:prSet presAssocID="{16F5FFCE-1F4C-439C-9935-F201E280206F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9EFB4-DC94-455F-B256-E3CEAF953B7B}" type="pres">
      <dgm:prSet presAssocID="{16F5FFCE-1F4C-439C-9935-F201E280206F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E545F1-2CBD-48FC-B6CE-8D0F865D9488}" type="pres">
      <dgm:prSet presAssocID="{16F5FFCE-1F4C-439C-9935-F201E280206F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C902D-F144-481B-A2D2-50D4D4728435}" type="pres">
      <dgm:prSet presAssocID="{16F5FFCE-1F4C-439C-9935-F201E280206F}" presName="connSite1" presStyleCnt="0"/>
      <dgm:spPr/>
    </dgm:pt>
    <dgm:pt modelId="{0BCAF2DA-D396-40DF-8571-4D207DAB657A}" type="pres">
      <dgm:prSet presAssocID="{154971EA-6FAF-4771-AE07-818ED646F82B}" presName="Name9" presStyleLbl="sibTrans2D1" presStyleIdx="0" presStyleCnt="2"/>
      <dgm:spPr/>
      <dgm:t>
        <a:bodyPr/>
        <a:lstStyle/>
        <a:p>
          <a:endParaRPr lang="en-US"/>
        </a:p>
      </dgm:t>
    </dgm:pt>
    <dgm:pt modelId="{859C44B2-DAD7-4864-B247-7D70B497532F}" type="pres">
      <dgm:prSet presAssocID="{26FE6341-DEB0-4225-BCDE-C24F637F235F}" presName="composite2" presStyleCnt="0"/>
      <dgm:spPr/>
    </dgm:pt>
    <dgm:pt modelId="{693033D6-4DCC-4098-A21B-01CA2E86E722}" type="pres">
      <dgm:prSet presAssocID="{26FE6341-DEB0-4225-BCDE-C24F637F235F}" presName="dummyNode2" presStyleLbl="node1" presStyleIdx="0" presStyleCnt="3"/>
      <dgm:spPr/>
    </dgm:pt>
    <dgm:pt modelId="{EA1F885B-1B73-4465-8072-848452359ABD}" type="pres">
      <dgm:prSet presAssocID="{26FE6341-DEB0-4225-BCDE-C24F637F235F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4532C3-B57E-4929-915B-53C0108C0C59}" type="pres">
      <dgm:prSet presAssocID="{26FE6341-DEB0-4225-BCDE-C24F637F235F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2230D-B07A-4C54-9BA8-BD567BAB25C8}" type="pres">
      <dgm:prSet presAssocID="{26FE6341-DEB0-4225-BCDE-C24F637F235F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42F5E0-7870-4893-B3E7-881618E4BEC3}" type="pres">
      <dgm:prSet presAssocID="{26FE6341-DEB0-4225-BCDE-C24F637F235F}" presName="connSite2" presStyleCnt="0"/>
      <dgm:spPr/>
    </dgm:pt>
    <dgm:pt modelId="{019FC251-B2A7-40E5-ACF9-903CBCF06271}" type="pres">
      <dgm:prSet presAssocID="{8DD8F71E-C160-481D-818A-C31859C5D891}" presName="Name18" presStyleLbl="sibTrans2D1" presStyleIdx="1" presStyleCnt="2"/>
      <dgm:spPr/>
      <dgm:t>
        <a:bodyPr/>
        <a:lstStyle/>
        <a:p>
          <a:endParaRPr lang="en-US"/>
        </a:p>
      </dgm:t>
    </dgm:pt>
    <dgm:pt modelId="{12DC76A8-E368-4FD8-A176-ED889222BB92}" type="pres">
      <dgm:prSet presAssocID="{795360C3-186B-49C1-A0CB-6C24E8DC23E1}" presName="composite1" presStyleCnt="0"/>
      <dgm:spPr/>
    </dgm:pt>
    <dgm:pt modelId="{175B2889-8A25-414C-8A72-F4B8F2B56473}" type="pres">
      <dgm:prSet presAssocID="{795360C3-186B-49C1-A0CB-6C24E8DC23E1}" presName="dummyNode1" presStyleLbl="node1" presStyleIdx="1" presStyleCnt="3"/>
      <dgm:spPr/>
    </dgm:pt>
    <dgm:pt modelId="{2B4EF5E3-E86C-49E7-8F6A-9B3518AC440E}" type="pres">
      <dgm:prSet presAssocID="{795360C3-186B-49C1-A0CB-6C24E8DC23E1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5E0A91-4039-4D4D-B880-9B2C1FCD50DA}" type="pres">
      <dgm:prSet presAssocID="{795360C3-186B-49C1-A0CB-6C24E8DC23E1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C8186-0D0B-4043-9437-FD60662283E8}" type="pres">
      <dgm:prSet presAssocID="{795360C3-186B-49C1-A0CB-6C24E8DC23E1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AACB6-F94A-4475-BE49-6EC4E6A37A3D}" type="pres">
      <dgm:prSet presAssocID="{795360C3-186B-49C1-A0CB-6C24E8DC23E1}" presName="connSite1" presStyleCnt="0"/>
      <dgm:spPr/>
    </dgm:pt>
  </dgm:ptLst>
  <dgm:cxnLst>
    <dgm:cxn modelId="{14C6F0D2-8892-4860-AE68-136A02829CFA}" type="presOf" srcId="{735A2214-4C4C-496F-8640-4F0470FDF526}" destId="{EAE9EFB4-DC94-455F-B256-E3CEAF953B7B}" srcOrd="1" destOrd="2" presId="urn:microsoft.com/office/officeart/2005/8/layout/hProcess4"/>
    <dgm:cxn modelId="{5E2D4689-9007-4A3F-84D4-663BBA9D1428}" srcId="{795360C3-186B-49C1-A0CB-6C24E8DC23E1}" destId="{F7C28E8E-676A-4B14-BC0F-641C48BEF254}" srcOrd="1" destOrd="0" parTransId="{0FEDA9FE-780A-4BCA-AB21-7EE62D1E99F4}" sibTransId="{EF99F487-CEC2-4F3B-A29E-28DBEE682EE2}"/>
    <dgm:cxn modelId="{BB772E1D-2B72-45F4-91AE-2BEDEE440332}" srcId="{26FE6341-DEB0-4225-BCDE-C24F637F235F}" destId="{2EE73AE7-5B53-4105-B035-52A3F1744A9E}" srcOrd="0" destOrd="0" parTransId="{890802CF-D3DF-4831-93BE-749D786E5898}" sibTransId="{90F8EE38-F183-4745-BD18-86B0A9598A0F}"/>
    <dgm:cxn modelId="{C6A49C47-E4A5-405E-90CB-6CD01F664C8E}" type="presOf" srcId="{78832AB7-9197-4211-AAA4-36C158511794}" destId="{2B4EF5E3-E86C-49E7-8F6A-9B3518AC440E}" srcOrd="0" destOrd="0" presId="urn:microsoft.com/office/officeart/2005/8/layout/hProcess4"/>
    <dgm:cxn modelId="{A73CF964-3797-45A5-AF48-BC97E4ECB597}" type="presOf" srcId="{FA87920D-BAB8-4BE0-9DED-E47190F0B314}" destId="{E67AC778-A0D2-4C92-9027-FABE78B3DB40}" srcOrd="0" destOrd="0" presId="urn:microsoft.com/office/officeart/2005/8/layout/hProcess4"/>
    <dgm:cxn modelId="{BB405DAC-314E-44D5-8BC4-AB1C94E7104F}" type="presOf" srcId="{F6E88B6F-A3F0-4FBD-ACBE-6F42DEAFC568}" destId="{E67AC778-A0D2-4C92-9027-FABE78B3DB40}" srcOrd="0" destOrd="1" presId="urn:microsoft.com/office/officeart/2005/8/layout/hProcess4"/>
    <dgm:cxn modelId="{F8DC6362-5CD6-46EC-8ADA-8C88548C223D}" type="presOf" srcId="{2EE73AE7-5B53-4105-B035-52A3F1744A9E}" destId="{934532C3-B57E-4929-915B-53C0108C0C59}" srcOrd="1" destOrd="0" presId="urn:microsoft.com/office/officeart/2005/8/layout/hProcess4"/>
    <dgm:cxn modelId="{23E5832C-D9A0-4042-8E3E-F15ED1D60A45}" srcId="{795360C3-186B-49C1-A0CB-6C24E8DC23E1}" destId="{78832AB7-9197-4211-AAA4-36C158511794}" srcOrd="0" destOrd="0" parTransId="{2E886D12-60B1-49A3-9797-809827AEA443}" sibTransId="{D5487E70-EAD9-40C8-B691-A59DEFA995F9}"/>
    <dgm:cxn modelId="{987761EB-E375-4EA5-9BEA-243006AC4B7B}" type="presOf" srcId="{F6E88B6F-A3F0-4FBD-ACBE-6F42DEAFC568}" destId="{EAE9EFB4-DC94-455F-B256-E3CEAF953B7B}" srcOrd="1" destOrd="1" presId="urn:microsoft.com/office/officeart/2005/8/layout/hProcess4"/>
    <dgm:cxn modelId="{413A33CE-93F3-447C-B78F-9ED72347DD88}" type="presOf" srcId="{154971EA-6FAF-4771-AE07-818ED646F82B}" destId="{0BCAF2DA-D396-40DF-8571-4D207DAB657A}" srcOrd="0" destOrd="0" presId="urn:microsoft.com/office/officeart/2005/8/layout/hProcess4"/>
    <dgm:cxn modelId="{4C62934E-D6EE-46CD-BD36-0691043BDF3E}" srcId="{B13488F2-7177-493C-B66A-5677899E5345}" destId="{26FE6341-DEB0-4225-BCDE-C24F637F235F}" srcOrd="1" destOrd="0" parTransId="{7C57CB69-1388-4FB5-894A-54A76E28184E}" sibTransId="{8DD8F71E-C160-481D-818A-C31859C5D891}"/>
    <dgm:cxn modelId="{E69C5755-183D-4A6D-AFF8-532420D5FDAA}" type="presOf" srcId="{8DD8F71E-C160-481D-818A-C31859C5D891}" destId="{019FC251-B2A7-40E5-ACF9-903CBCF06271}" srcOrd="0" destOrd="0" presId="urn:microsoft.com/office/officeart/2005/8/layout/hProcess4"/>
    <dgm:cxn modelId="{FF35A896-26B6-4836-997B-9391009803A9}" srcId="{16F5FFCE-1F4C-439C-9935-F201E280206F}" destId="{735A2214-4C4C-496F-8640-4F0470FDF526}" srcOrd="2" destOrd="0" parTransId="{AA52BF2B-1362-4186-99C0-9B78C691B35D}" sibTransId="{81275060-25B8-4BA8-8549-C311752C9599}"/>
    <dgm:cxn modelId="{6017D9BA-DBE7-4F3E-AD1E-8ABEA336F172}" srcId="{B13488F2-7177-493C-B66A-5677899E5345}" destId="{16F5FFCE-1F4C-439C-9935-F201E280206F}" srcOrd="0" destOrd="0" parTransId="{CFBA69A8-E933-46DE-B324-7A0F68ECD6C1}" sibTransId="{154971EA-6FAF-4771-AE07-818ED646F82B}"/>
    <dgm:cxn modelId="{8592E04C-DD78-4A39-A4FD-E44D316A9DA7}" type="presOf" srcId="{26FE6341-DEB0-4225-BCDE-C24F637F235F}" destId="{3792230D-B07A-4C54-9BA8-BD567BAB25C8}" srcOrd="0" destOrd="0" presId="urn:microsoft.com/office/officeart/2005/8/layout/hProcess4"/>
    <dgm:cxn modelId="{AF920F19-3252-4CB9-8587-A139DD474D17}" srcId="{16F5FFCE-1F4C-439C-9935-F201E280206F}" destId="{FA87920D-BAB8-4BE0-9DED-E47190F0B314}" srcOrd="0" destOrd="0" parTransId="{9DB16603-45E7-456E-867E-07D26B6B3607}" sibTransId="{C7573DA0-D2D4-4A3E-A2B2-B94577E584AF}"/>
    <dgm:cxn modelId="{F2FE0818-FB79-4E8C-9771-B605A6F11CAE}" type="presOf" srcId="{795360C3-186B-49C1-A0CB-6C24E8DC23E1}" destId="{033C8186-0D0B-4043-9437-FD60662283E8}" srcOrd="0" destOrd="0" presId="urn:microsoft.com/office/officeart/2005/8/layout/hProcess4"/>
    <dgm:cxn modelId="{85E08316-3923-4390-B762-BAE5EBEF6659}" type="presOf" srcId="{FA87920D-BAB8-4BE0-9DED-E47190F0B314}" destId="{EAE9EFB4-DC94-455F-B256-E3CEAF953B7B}" srcOrd="1" destOrd="0" presId="urn:microsoft.com/office/officeart/2005/8/layout/hProcess4"/>
    <dgm:cxn modelId="{153740B9-109C-48B7-B65E-160CF5103585}" type="presOf" srcId="{78832AB7-9197-4211-AAA4-36C158511794}" destId="{885E0A91-4039-4D4D-B880-9B2C1FCD50DA}" srcOrd="1" destOrd="0" presId="urn:microsoft.com/office/officeart/2005/8/layout/hProcess4"/>
    <dgm:cxn modelId="{D4F97B2F-C6F2-4D0B-BD1D-8C5AAE8B1930}" type="presOf" srcId="{F7C28E8E-676A-4B14-BC0F-641C48BEF254}" destId="{2B4EF5E3-E86C-49E7-8F6A-9B3518AC440E}" srcOrd="0" destOrd="1" presId="urn:microsoft.com/office/officeart/2005/8/layout/hProcess4"/>
    <dgm:cxn modelId="{669BCB4A-95F4-498F-88E6-8B309A728A42}" type="presOf" srcId="{16F5FFCE-1F4C-439C-9935-F201E280206F}" destId="{E8E545F1-2CBD-48FC-B6CE-8D0F865D9488}" srcOrd="0" destOrd="0" presId="urn:microsoft.com/office/officeart/2005/8/layout/hProcess4"/>
    <dgm:cxn modelId="{EA4C1728-DFC7-4DD6-AE52-67DC3B233BBE}" srcId="{16F5FFCE-1F4C-439C-9935-F201E280206F}" destId="{F6E88B6F-A3F0-4FBD-ACBE-6F42DEAFC568}" srcOrd="1" destOrd="0" parTransId="{3233F4BD-C32B-4007-8190-BA334A76D244}" sibTransId="{4D6898D9-55BF-438E-8D1E-FC8A6CDD5742}"/>
    <dgm:cxn modelId="{85C03A46-10A8-4CB6-9DA3-D4383D886D2B}" srcId="{B13488F2-7177-493C-B66A-5677899E5345}" destId="{795360C3-186B-49C1-A0CB-6C24E8DC23E1}" srcOrd="2" destOrd="0" parTransId="{A7FD6E67-D96E-42F0-8DBA-EAD211449894}" sibTransId="{B92041CF-B2D2-400C-A7B5-E01B96AFBF05}"/>
    <dgm:cxn modelId="{3D4EDB96-E1D4-4FCE-89BA-86F1EF2C3D75}" type="presOf" srcId="{735A2214-4C4C-496F-8640-4F0470FDF526}" destId="{E67AC778-A0D2-4C92-9027-FABE78B3DB40}" srcOrd="0" destOrd="2" presId="urn:microsoft.com/office/officeart/2005/8/layout/hProcess4"/>
    <dgm:cxn modelId="{DB3B4034-6B67-4058-96D6-9C0BAA10146A}" type="presOf" srcId="{F7C28E8E-676A-4B14-BC0F-641C48BEF254}" destId="{885E0A91-4039-4D4D-B880-9B2C1FCD50DA}" srcOrd="1" destOrd="1" presId="urn:microsoft.com/office/officeart/2005/8/layout/hProcess4"/>
    <dgm:cxn modelId="{192A7890-A33C-40E2-B644-3A0F204806AA}" type="presOf" srcId="{B13488F2-7177-493C-B66A-5677899E5345}" destId="{01ED5D3E-08EA-4E4E-A89A-2CBDD588D7DC}" srcOrd="0" destOrd="0" presId="urn:microsoft.com/office/officeart/2005/8/layout/hProcess4"/>
    <dgm:cxn modelId="{D2E1676E-BC06-4672-8CF4-1081989708CF}" type="presOf" srcId="{2EE73AE7-5B53-4105-B035-52A3F1744A9E}" destId="{EA1F885B-1B73-4465-8072-848452359ABD}" srcOrd="0" destOrd="0" presId="urn:microsoft.com/office/officeart/2005/8/layout/hProcess4"/>
    <dgm:cxn modelId="{512F50AC-38AE-49C6-AEF3-209F6F040A1A}" type="presParOf" srcId="{01ED5D3E-08EA-4E4E-A89A-2CBDD588D7DC}" destId="{EA9B638B-991A-4105-8AB1-8D6C78D829DB}" srcOrd="0" destOrd="0" presId="urn:microsoft.com/office/officeart/2005/8/layout/hProcess4"/>
    <dgm:cxn modelId="{01C5A724-B74B-4990-BE44-136D56592DB8}" type="presParOf" srcId="{01ED5D3E-08EA-4E4E-A89A-2CBDD588D7DC}" destId="{E1D20E04-2222-40E9-87A5-123686F9B354}" srcOrd="1" destOrd="0" presId="urn:microsoft.com/office/officeart/2005/8/layout/hProcess4"/>
    <dgm:cxn modelId="{476EE73D-0B81-4D4B-94C4-0E7C87E9764B}" type="presParOf" srcId="{01ED5D3E-08EA-4E4E-A89A-2CBDD588D7DC}" destId="{DCC54DEC-019C-4EF5-AB2A-A5BDE1D7BCDF}" srcOrd="2" destOrd="0" presId="urn:microsoft.com/office/officeart/2005/8/layout/hProcess4"/>
    <dgm:cxn modelId="{AC305A18-7672-4C35-8D3D-E7398BED49D0}" type="presParOf" srcId="{DCC54DEC-019C-4EF5-AB2A-A5BDE1D7BCDF}" destId="{0C6C166C-2265-47D1-86B3-7F71778363C7}" srcOrd="0" destOrd="0" presId="urn:microsoft.com/office/officeart/2005/8/layout/hProcess4"/>
    <dgm:cxn modelId="{70801130-A792-4229-BD1F-F27151F5DD34}" type="presParOf" srcId="{0C6C166C-2265-47D1-86B3-7F71778363C7}" destId="{DCCC6067-6E9C-4C59-9423-907F3E7FAD71}" srcOrd="0" destOrd="0" presId="urn:microsoft.com/office/officeart/2005/8/layout/hProcess4"/>
    <dgm:cxn modelId="{76DC7228-2D2E-4112-91A0-9E6CA2713453}" type="presParOf" srcId="{0C6C166C-2265-47D1-86B3-7F71778363C7}" destId="{E67AC778-A0D2-4C92-9027-FABE78B3DB40}" srcOrd="1" destOrd="0" presId="urn:microsoft.com/office/officeart/2005/8/layout/hProcess4"/>
    <dgm:cxn modelId="{839C86D8-AAE4-4E68-A707-E5D3234F6B38}" type="presParOf" srcId="{0C6C166C-2265-47D1-86B3-7F71778363C7}" destId="{EAE9EFB4-DC94-455F-B256-E3CEAF953B7B}" srcOrd="2" destOrd="0" presId="urn:microsoft.com/office/officeart/2005/8/layout/hProcess4"/>
    <dgm:cxn modelId="{A591FBB3-8509-4ABB-83D5-90501C6F3609}" type="presParOf" srcId="{0C6C166C-2265-47D1-86B3-7F71778363C7}" destId="{E8E545F1-2CBD-48FC-B6CE-8D0F865D9488}" srcOrd="3" destOrd="0" presId="urn:microsoft.com/office/officeart/2005/8/layout/hProcess4"/>
    <dgm:cxn modelId="{7480EAEC-69A4-4A76-A0C4-66C54586DC0E}" type="presParOf" srcId="{0C6C166C-2265-47D1-86B3-7F71778363C7}" destId="{6A2C902D-F144-481B-A2D2-50D4D4728435}" srcOrd="4" destOrd="0" presId="urn:microsoft.com/office/officeart/2005/8/layout/hProcess4"/>
    <dgm:cxn modelId="{581CCC66-0D0A-40DD-8713-96B258ECA52F}" type="presParOf" srcId="{DCC54DEC-019C-4EF5-AB2A-A5BDE1D7BCDF}" destId="{0BCAF2DA-D396-40DF-8571-4D207DAB657A}" srcOrd="1" destOrd="0" presId="urn:microsoft.com/office/officeart/2005/8/layout/hProcess4"/>
    <dgm:cxn modelId="{F929E166-D218-4233-A93C-7C7D65114A48}" type="presParOf" srcId="{DCC54DEC-019C-4EF5-AB2A-A5BDE1D7BCDF}" destId="{859C44B2-DAD7-4864-B247-7D70B497532F}" srcOrd="2" destOrd="0" presId="urn:microsoft.com/office/officeart/2005/8/layout/hProcess4"/>
    <dgm:cxn modelId="{032AB317-CD27-4EFF-B96E-9EA468585B66}" type="presParOf" srcId="{859C44B2-DAD7-4864-B247-7D70B497532F}" destId="{693033D6-4DCC-4098-A21B-01CA2E86E722}" srcOrd="0" destOrd="0" presId="urn:microsoft.com/office/officeart/2005/8/layout/hProcess4"/>
    <dgm:cxn modelId="{E150D1EB-759C-4479-842D-DFC84EAEDC67}" type="presParOf" srcId="{859C44B2-DAD7-4864-B247-7D70B497532F}" destId="{EA1F885B-1B73-4465-8072-848452359ABD}" srcOrd="1" destOrd="0" presId="urn:microsoft.com/office/officeart/2005/8/layout/hProcess4"/>
    <dgm:cxn modelId="{1E226948-6B51-43F8-ADEA-1B1159BD060D}" type="presParOf" srcId="{859C44B2-DAD7-4864-B247-7D70B497532F}" destId="{934532C3-B57E-4929-915B-53C0108C0C59}" srcOrd="2" destOrd="0" presId="urn:microsoft.com/office/officeart/2005/8/layout/hProcess4"/>
    <dgm:cxn modelId="{923C9526-CD65-41E9-B558-FD1E6CBD7639}" type="presParOf" srcId="{859C44B2-DAD7-4864-B247-7D70B497532F}" destId="{3792230D-B07A-4C54-9BA8-BD567BAB25C8}" srcOrd="3" destOrd="0" presId="urn:microsoft.com/office/officeart/2005/8/layout/hProcess4"/>
    <dgm:cxn modelId="{7CB65C28-13F4-428D-8C58-A7003AA13CF3}" type="presParOf" srcId="{859C44B2-DAD7-4864-B247-7D70B497532F}" destId="{5342F5E0-7870-4893-B3E7-881618E4BEC3}" srcOrd="4" destOrd="0" presId="urn:microsoft.com/office/officeart/2005/8/layout/hProcess4"/>
    <dgm:cxn modelId="{A3EAA69D-1D1A-40A2-AB00-86D38ACA45B4}" type="presParOf" srcId="{DCC54DEC-019C-4EF5-AB2A-A5BDE1D7BCDF}" destId="{019FC251-B2A7-40E5-ACF9-903CBCF06271}" srcOrd="3" destOrd="0" presId="urn:microsoft.com/office/officeart/2005/8/layout/hProcess4"/>
    <dgm:cxn modelId="{CBE04712-F84C-4B7E-86B9-C8176C051FB4}" type="presParOf" srcId="{DCC54DEC-019C-4EF5-AB2A-A5BDE1D7BCDF}" destId="{12DC76A8-E368-4FD8-A176-ED889222BB92}" srcOrd="4" destOrd="0" presId="urn:microsoft.com/office/officeart/2005/8/layout/hProcess4"/>
    <dgm:cxn modelId="{51526C74-5C28-47F7-A74C-2313AAE2A149}" type="presParOf" srcId="{12DC76A8-E368-4FD8-A176-ED889222BB92}" destId="{175B2889-8A25-414C-8A72-F4B8F2B56473}" srcOrd="0" destOrd="0" presId="urn:microsoft.com/office/officeart/2005/8/layout/hProcess4"/>
    <dgm:cxn modelId="{D7C055C1-B7BE-4679-9F82-75D6D8C13138}" type="presParOf" srcId="{12DC76A8-E368-4FD8-A176-ED889222BB92}" destId="{2B4EF5E3-E86C-49E7-8F6A-9B3518AC440E}" srcOrd="1" destOrd="0" presId="urn:microsoft.com/office/officeart/2005/8/layout/hProcess4"/>
    <dgm:cxn modelId="{9715909A-71A1-419A-A11F-80B03208E2DD}" type="presParOf" srcId="{12DC76A8-E368-4FD8-A176-ED889222BB92}" destId="{885E0A91-4039-4D4D-B880-9B2C1FCD50DA}" srcOrd="2" destOrd="0" presId="urn:microsoft.com/office/officeart/2005/8/layout/hProcess4"/>
    <dgm:cxn modelId="{758DF9A1-3C57-4655-ACCE-B11939B5863A}" type="presParOf" srcId="{12DC76A8-E368-4FD8-A176-ED889222BB92}" destId="{033C8186-0D0B-4043-9437-FD60662283E8}" srcOrd="3" destOrd="0" presId="urn:microsoft.com/office/officeart/2005/8/layout/hProcess4"/>
    <dgm:cxn modelId="{0B219077-57F0-4A62-88F1-989EF6FB3794}" type="presParOf" srcId="{12DC76A8-E368-4FD8-A176-ED889222BB92}" destId="{DA2AACB6-F94A-4475-BE49-6EC4E6A37A3D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8B376E0-F65A-47C7-984C-9BC70427A5A3}" type="doc">
      <dgm:prSet loTypeId="urn:microsoft.com/office/officeart/2005/8/layout/radial4" loCatId="relationship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A62173A-9FBA-4DBE-82C0-B7804266D958}">
      <dgm:prSet phldrT="[Text]" custT="1"/>
      <dgm:spPr>
        <a:solidFill>
          <a:srgbClr val="C00000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2800" b="1" dirty="0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營銷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9A055171-21AC-4B47-ADDF-8D27C659A5A1}" type="parTrans" cxnId="{6CC3FBD6-33E7-4013-806E-62D88ACCAB63}">
      <dgm:prSet/>
      <dgm:spPr/>
      <dgm:t>
        <a:bodyPr/>
        <a:lstStyle/>
        <a:p>
          <a:endParaRPr lang="en-US"/>
        </a:p>
      </dgm:t>
    </dgm:pt>
    <dgm:pt modelId="{A5B080CB-45C3-4134-99F5-7B780297EE96}" type="sibTrans" cxnId="{6CC3FBD6-33E7-4013-806E-62D88ACCAB63}">
      <dgm:prSet/>
      <dgm:spPr/>
      <dgm:t>
        <a:bodyPr/>
        <a:lstStyle/>
        <a:p>
          <a:endParaRPr lang="en-US"/>
        </a:p>
      </dgm:t>
    </dgm:pt>
    <dgm:pt modelId="{1D84A1FA-EF54-4D8A-8A36-3B3E4F3B43AA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技術進步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76ED6017-9194-42F0-A0EF-2C901ECB68EA}" type="parTrans" cxnId="{5B650A24-3873-4216-A93B-B9576C4339E9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en-US"/>
        </a:p>
      </dgm:t>
    </dgm:pt>
    <dgm:pt modelId="{4AD4B007-E4CF-4CC9-90CC-5B8361183FB8}" type="sibTrans" cxnId="{5B650A24-3873-4216-A93B-B9576C4339E9}">
      <dgm:prSet/>
      <dgm:spPr/>
      <dgm:t>
        <a:bodyPr/>
        <a:lstStyle/>
        <a:p>
          <a:endParaRPr lang="en-US"/>
        </a:p>
      </dgm:t>
    </dgm:pt>
    <dgm:pt modelId="{4E8AE653-F1B6-43DD-868B-21D6991054A5}">
      <dgm:prSet phldrT="[Text]" custT="1"/>
      <dgm:spPr/>
      <dgm:t>
        <a:bodyPr/>
        <a:lstStyle/>
        <a:p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競爭加劇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7D9140CA-898D-469B-9EAD-3A145C656933}" type="parTrans" cxnId="{875457E1-F317-4E0B-85C6-E58161BF35A7}">
      <dgm:prSet/>
      <dgm:spPr/>
      <dgm:t>
        <a:bodyPr/>
        <a:lstStyle/>
        <a:p>
          <a:endParaRPr lang="en-US"/>
        </a:p>
      </dgm:t>
    </dgm:pt>
    <dgm:pt modelId="{3BA9B51F-C194-4530-BC92-CCF0F8BD7D83}" type="sibTrans" cxnId="{875457E1-F317-4E0B-85C6-E58161BF35A7}">
      <dgm:prSet/>
      <dgm:spPr/>
      <dgm:t>
        <a:bodyPr/>
        <a:lstStyle/>
        <a:p>
          <a:endParaRPr lang="en-US"/>
        </a:p>
      </dgm:t>
    </dgm:pt>
    <dgm:pt modelId="{183C2033-F0C6-4271-940E-CDCE4060FF8C}">
      <dgm:prSet phldrT="[Text]" custT="1"/>
      <dgm:spPr/>
      <dgm:t>
        <a:bodyPr/>
        <a:lstStyle/>
        <a:p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文化</a:t>
          </a:r>
          <a:r>
            <a:rPr lang="zh-TW" sz="2800" b="1" dirty="0" smtClean="0">
              <a:latin typeface="微軟正黑體" pitchFamily="34" charset="-120"/>
              <a:ea typeface="微軟正黑體" pitchFamily="34" charset="-120"/>
            </a:rPr>
            <a:t>轉</a:t>
          </a:r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變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94F1ADA7-251C-499B-9A05-0A786029430F}" type="parTrans" cxnId="{3D7A3F3B-D245-45AE-A7C2-FFF408225C53}">
      <dgm:prSet/>
      <dgm:spPr/>
      <dgm:t>
        <a:bodyPr/>
        <a:lstStyle/>
        <a:p>
          <a:endParaRPr lang="en-US"/>
        </a:p>
      </dgm:t>
    </dgm:pt>
    <dgm:pt modelId="{317D123C-36C1-4241-A750-797268AD0CCB}" type="sibTrans" cxnId="{3D7A3F3B-D245-45AE-A7C2-FFF408225C53}">
      <dgm:prSet/>
      <dgm:spPr/>
      <dgm:t>
        <a:bodyPr/>
        <a:lstStyle/>
        <a:p>
          <a:endParaRPr lang="en-US"/>
        </a:p>
      </dgm:t>
    </dgm:pt>
    <dgm:pt modelId="{C2FD9197-C182-4F14-9E68-21174A2307BC}">
      <dgm:prSet custT="1"/>
      <dgm:spPr/>
      <dgm:t>
        <a:bodyPr/>
        <a:lstStyle/>
        <a:p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消費者</a:t>
          </a:r>
          <a:r>
            <a:rPr lang="zh-TW" sz="2800" b="1" dirty="0" smtClean="0">
              <a:latin typeface="微軟正黑體" pitchFamily="34" charset="-120"/>
              <a:ea typeface="微軟正黑體" pitchFamily="34" charset="-120"/>
            </a:rPr>
            <a:t>品味轉</a:t>
          </a:r>
          <a:r>
            <a:rPr lang="zh-CN" sz="2800" b="1" dirty="0" smtClean="0">
              <a:latin typeface="微軟正黑體" pitchFamily="34" charset="-120"/>
              <a:ea typeface="微軟正黑體" pitchFamily="34" charset="-120"/>
            </a:rPr>
            <a:t>變</a:t>
          </a:r>
          <a:endParaRPr lang="en-US" sz="2800" b="1" dirty="0">
            <a:latin typeface="微軟正黑體" pitchFamily="34" charset="-120"/>
            <a:ea typeface="微軟正黑體" pitchFamily="34" charset="-120"/>
          </a:endParaRPr>
        </a:p>
      </dgm:t>
    </dgm:pt>
    <dgm:pt modelId="{C8432EE4-A2E8-4117-AAC8-6A111C225156}" type="parTrans" cxnId="{B9B4E98E-A0B3-40D8-9E55-C24CB4DAE2FD}">
      <dgm:prSet/>
      <dgm:spPr/>
      <dgm:t>
        <a:bodyPr/>
        <a:lstStyle/>
        <a:p>
          <a:endParaRPr lang="en-US"/>
        </a:p>
      </dgm:t>
    </dgm:pt>
    <dgm:pt modelId="{FA616FEB-B7A9-4328-95FC-494B40042B95}" type="sibTrans" cxnId="{B9B4E98E-A0B3-40D8-9E55-C24CB4DAE2FD}">
      <dgm:prSet/>
      <dgm:spPr/>
      <dgm:t>
        <a:bodyPr/>
        <a:lstStyle/>
        <a:p>
          <a:endParaRPr lang="en-US"/>
        </a:p>
      </dgm:t>
    </dgm:pt>
    <dgm:pt modelId="{9A9AC14D-1607-4862-B51D-D3B2B7BBA90D}" type="pres">
      <dgm:prSet presAssocID="{78B376E0-F65A-47C7-984C-9BC70427A5A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A343E9-B207-4B46-BCCA-97F5AC91B1C3}" type="pres">
      <dgm:prSet presAssocID="{8A62173A-9FBA-4DBE-82C0-B7804266D958}" presName="centerShape" presStyleLbl="node0" presStyleIdx="0" presStyleCnt="1"/>
      <dgm:spPr/>
      <dgm:t>
        <a:bodyPr/>
        <a:lstStyle/>
        <a:p>
          <a:endParaRPr lang="en-US"/>
        </a:p>
      </dgm:t>
    </dgm:pt>
    <dgm:pt modelId="{DE8662A1-CE8E-4FB4-9DEB-D8B833DB671C}" type="pres">
      <dgm:prSet presAssocID="{76ED6017-9194-42F0-A0EF-2C901ECB68EA}" presName="parTrans" presStyleLbl="bgSibTrans2D1" presStyleIdx="0" presStyleCnt="4"/>
      <dgm:spPr/>
      <dgm:t>
        <a:bodyPr/>
        <a:lstStyle/>
        <a:p>
          <a:endParaRPr lang="en-US"/>
        </a:p>
      </dgm:t>
    </dgm:pt>
    <dgm:pt modelId="{A7BEC6A7-3FAB-4FA2-B3AC-D737D0EA72C0}" type="pres">
      <dgm:prSet presAssocID="{1D84A1FA-EF54-4D8A-8A36-3B3E4F3B43A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1DF3BC-6361-4E78-A293-A444B84AD6E4}" type="pres">
      <dgm:prSet presAssocID="{7D9140CA-898D-469B-9EAD-3A145C656933}" presName="parTrans" presStyleLbl="bgSibTrans2D1" presStyleIdx="1" presStyleCnt="4"/>
      <dgm:spPr/>
      <dgm:t>
        <a:bodyPr/>
        <a:lstStyle/>
        <a:p>
          <a:endParaRPr lang="en-US"/>
        </a:p>
      </dgm:t>
    </dgm:pt>
    <dgm:pt modelId="{DB7CBBB8-0B4F-466F-8D0B-C876D86061B3}" type="pres">
      <dgm:prSet presAssocID="{4E8AE653-F1B6-43DD-868B-21D6991054A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6BBC15-E73F-4265-B881-A5C142469146}" type="pres">
      <dgm:prSet presAssocID="{94F1ADA7-251C-499B-9A05-0A786029430F}" presName="parTrans" presStyleLbl="bgSibTrans2D1" presStyleIdx="2" presStyleCnt="4"/>
      <dgm:spPr/>
      <dgm:t>
        <a:bodyPr/>
        <a:lstStyle/>
        <a:p>
          <a:endParaRPr lang="en-US"/>
        </a:p>
      </dgm:t>
    </dgm:pt>
    <dgm:pt modelId="{93DE9BFA-CE50-4A53-A4C6-9D8628590D9A}" type="pres">
      <dgm:prSet presAssocID="{183C2033-F0C6-4271-940E-CDCE4060FF8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6E6156-4BEA-46C2-BD77-90C75A943D98}" type="pres">
      <dgm:prSet presAssocID="{C8432EE4-A2E8-4117-AAC8-6A111C225156}" presName="parTrans" presStyleLbl="bgSibTrans2D1" presStyleIdx="3" presStyleCnt="4"/>
      <dgm:spPr/>
      <dgm:t>
        <a:bodyPr/>
        <a:lstStyle/>
        <a:p>
          <a:endParaRPr lang="en-US"/>
        </a:p>
      </dgm:t>
    </dgm:pt>
    <dgm:pt modelId="{D9FF18C2-6243-4FA2-9D7F-2120CBDB6574}" type="pres">
      <dgm:prSet presAssocID="{C2FD9197-C182-4F14-9E68-21174A2307B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176D9B-1DA5-4DF3-8CBE-A43F896F50E5}" type="presOf" srcId="{1D84A1FA-EF54-4D8A-8A36-3B3E4F3B43AA}" destId="{A7BEC6A7-3FAB-4FA2-B3AC-D737D0EA72C0}" srcOrd="0" destOrd="0" presId="urn:microsoft.com/office/officeart/2005/8/layout/radial4"/>
    <dgm:cxn modelId="{C8BF9F7E-661F-4704-ACCE-7E0370B08800}" type="presOf" srcId="{76ED6017-9194-42F0-A0EF-2C901ECB68EA}" destId="{DE8662A1-CE8E-4FB4-9DEB-D8B833DB671C}" srcOrd="0" destOrd="0" presId="urn:microsoft.com/office/officeart/2005/8/layout/radial4"/>
    <dgm:cxn modelId="{FDBE9C4C-1F96-49AB-B8EA-6E9FAB7C5488}" type="presOf" srcId="{C8432EE4-A2E8-4117-AAC8-6A111C225156}" destId="{656E6156-4BEA-46C2-BD77-90C75A943D98}" srcOrd="0" destOrd="0" presId="urn:microsoft.com/office/officeart/2005/8/layout/radial4"/>
    <dgm:cxn modelId="{A57F9FBF-7A68-49F4-A86E-80E766B55B82}" type="presOf" srcId="{94F1ADA7-251C-499B-9A05-0A786029430F}" destId="{E66BBC15-E73F-4265-B881-A5C142469146}" srcOrd="0" destOrd="0" presId="urn:microsoft.com/office/officeart/2005/8/layout/radial4"/>
    <dgm:cxn modelId="{08E7912A-B50B-47E6-88C1-5A7A187BD207}" type="presOf" srcId="{4E8AE653-F1B6-43DD-868B-21D6991054A5}" destId="{DB7CBBB8-0B4F-466F-8D0B-C876D86061B3}" srcOrd="0" destOrd="0" presId="urn:microsoft.com/office/officeart/2005/8/layout/radial4"/>
    <dgm:cxn modelId="{CCAD3E57-006B-45C5-BAF6-49B4C38D4F68}" type="presOf" srcId="{C2FD9197-C182-4F14-9E68-21174A2307BC}" destId="{D9FF18C2-6243-4FA2-9D7F-2120CBDB6574}" srcOrd="0" destOrd="0" presId="urn:microsoft.com/office/officeart/2005/8/layout/radial4"/>
    <dgm:cxn modelId="{BB60D90C-F989-4EB9-9BD7-FE02035015FE}" type="presOf" srcId="{7D9140CA-898D-469B-9EAD-3A145C656933}" destId="{401DF3BC-6361-4E78-A293-A444B84AD6E4}" srcOrd="0" destOrd="0" presId="urn:microsoft.com/office/officeart/2005/8/layout/radial4"/>
    <dgm:cxn modelId="{6CC3FBD6-33E7-4013-806E-62D88ACCAB63}" srcId="{78B376E0-F65A-47C7-984C-9BC70427A5A3}" destId="{8A62173A-9FBA-4DBE-82C0-B7804266D958}" srcOrd="0" destOrd="0" parTransId="{9A055171-21AC-4B47-ADDF-8D27C659A5A1}" sibTransId="{A5B080CB-45C3-4134-99F5-7B780297EE96}"/>
    <dgm:cxn modelId="{3D7A3F3B-D245-45AE-A7C2-FFF408225C53}" srcId="{8A62173A-9FBA-4DBE-82C0-B7804266D958}" destId="{183C2033-F0C6-4271-940E-CDCE4060FF8C}" srcOrd="2" destOrd="0" parTransId="{94F1ADA7-251C-499B-9A05-0A786029430F}" sibTransId="{317D123C-36C1-4241-A750-797268AD0CCB}"/>
    <dgm:cxn modelId="{838898E2-166E-4B38-B1FF-34F96ED05203}" type="presOf" srcId="{183C2033-F0C6-4271-940E-CDCE4060FF8C}" destId="{93DE9BFA-CE50-4A53-A4C6-9D8628590D9A}" srcOrd="0" destOrd="0" presId="urn:microsoft.com/office/officeart/2005/8/layout/radial4"/>
    <dgm:cxn modelId="{B9B4E98E-A0B3-40D8-9E55-C24CB4DAE2FD}" srcId="{8A62173A-9FBA-4DBE-82C0-B7804266D958}" destId="{C2FD9197-C182-4F14-9E68-21174A2307BC}" srcOrd="3" destOrd="0" parTransId="{C8432EE4-A2E8-4117-AAC8-6A111C225156}" sibTransId="{FA616FEB-B7A9-4328-95FC-494B40042B95}"/>
    <dgm:cxn modelId="{5B650A24-3873-4216-A93B-B9576C4339E9}" srcId="{8A62173A-9FBA-4DBE-82C0-B7804266D958}" destId="{1D84A1FA-EF54-4D8A-8A36-3B3E4F3B43AA}" srcOrd="0" destOrd="0" parTransId="{76ED6017-9194-42F0-A0EF-2C901ECB68EA}" sibTransId="{4AD4B007-E4CF-4CC9-90CC-5B8361183FB8}"/>
    <dgm:cxn modelId="{AF6EBB51-93A8-4884-A03C-D5F2F21AF644}" type="presOf" srcId="{78B376E0-F65A-47C7-984C-9BC70427A5A3}" destId="{9A9AC14D-1607-4862-B51D-D3B2B7BBA90D}" srcOrd="0" destOrd="0" presId="urn:microsoft.com/office/officeart/2005/8/layout/radial4"/>
    <dgm:cxn modelId="{875457E1-F317-4E0B-85C6-E58161BF35A7}" srcId="{8A62173A-9FBA-4DBE-82C0-B7804266D958}" destId="{4E8AE653-F1B6-43DD-868B-21D6991054A5}" srcOrd="1" destOrd="0" parTransId="{7D9140CA-898D-469B-9EAD-3A145C656933}" sibTransId="{3BA9B51F-C194-4530-BC92-CCF0F8BD7D83}"/>
    <dgm:cxn modelId="{1A50A9DF-1EF5-4CB1-8257-7898C5C13597}" type="presOf" srcId="{8A62173A-9FBA-4DBE-82C0-B7804266D958}" destId="{75A343E9-B207-4B46-BCCA-97F5AC91B1C3}" srcOrd="0" destOrd="0" presId="urn:microsoft.com/office/officeart/2005/8/layout/radial4"/>
    <dgm:cxn modelId="{4C5BE021-6D50-4751-85AB-0D03A1826534}" type="presParOf" srcId="{9A9AC14D-1607-4862-B51D-D3B2B7BBA90D}" destId="{75A343E9-B207-4B46-BCCA-97F5AC91B1C3}" srcOrd="0" destOrd="0" presId="urn:microsoft.com/office/officeart/2005/8/layout/radial4"/>
    <dgm:cxn modelId="{6B5FC2D2-7051-445A-B932-5410A7FFD6C1}" type="presParOf" srcId="{9A9AC14D-1607-4862-B51D-D3B2B7BBA90D}" destId="{DE8662A1-CE8E-4FB4-9DEB-D8B833DB671C}" srcOrd="1" destOrd="0" presId="urn:microsoft.com/office/officeart/2005/8/layout/radial4"/>
    <dgm:cxn modelId="{12737C69-83A7-44B0-A5FC-ECB7A9DAAE12}" type="presParOf" srcId="{9A9AC14D-1607-4862-B51D-D3B2B7BBA90D}" destId="{A7BEC6A7-3FAB-4FA2-B3AC-D737D0EA72C0}" srcOrd="2" destOrd="0" presId="urn:microsoft.com/office/officeart/2005/8/layout/radial4"/>
    <dgm:cxn modelId="{C8487EDC-5CE8-438C-9EA8-FD7FCBB96AE0}" type="presParOf" srcId="{9A9AC14D-1607-4862-B51D-D3B2B7BBA90D}" destId="{401DF3BC-6361-4E78-A293-A444B84AD6E4}" srcOrd="3" destOrd="0" presId="urn:microsoft.com/office/officeart/2005/8/layout/radial4"/>
    <dgm:cxn modelId="{ABF67E5A-0891-4767-9FCD-1604E5908CC3}" type="presParOf" srcId="{9A9AC14D-1607-4862-B51D-D3B2B7BBA90D}" destId="{DB7CBBB8-0B4F-466F-8D0B-C876D86061B3}" srcOrd="4" destOrd="0" presId="urn:microsoft.com/office/officeart/2005/8/layout/radial4"/>
    <dgm:cxn modelId="{5A612A3B-1FFE-450D-9E6C-A578FDDDA244}" type="presParOf" srcId="{9A9AC14D-1607-4862-B51D-D3B2B7BBA90D}" destId="{E66BBC15-E73F-4265-B881-A5C142469146}" srcOrd="5" destOrd="0" presId="urn:microsoft.com/office/officeart/2005/8/layout/radial4"/>
    <dgm:cxn modelId="{FC34B0D1-B744-4D07-9418-C55D528BB3A6}" type="presParOf" srcId="{9A9AC14D-1607-4862-B51D-D3B2B7BBA90D}" destId="{93DE9BFA-CE50-4A53-A4C6-9D8628590D9A}" srcOrd="6" destOrd="0" presId="urn:microsoft.com/office/officeart/2005/8/layout/radial4"/>
    <dgm:cxn modelId="{0BDB9444-E280-489C-8A34-325B6C9C4506}" type="presParOf" srcId="{9A9AC14D-1607-4862-B51D-D3B2B7BBA90D}" destId="{656E6156-4BEA-46C2-BD77-90C75A943D98}" srcOrd="7" destOrd="0" presId="urn:microsoft.com/office/officeart/2005/8/layout/radial4"/>
    <dgm:cxn modelId="{7CD98E9A-72D5-499C-B1A5-F1783C793C6D}" type="presParOf" srcId="{9A9AC14D-1607-4862-B51D-D3B2B7BBA90D}" destId="{D9FF18C2-6243-4FA2-9D7F-2120CBDB6574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B18B93-C422-4907-86DC-6048B6C26E7A}">
      <dsp:nvSpPr>
        <dsp:cNvPr id="0" name=""/>
        <dsp:cNvSpPr/>
      </dsp:nvSpPr>
      <dsp:spPr>
        <a:xfrm rot="16200000">
          <a:off x="1322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tx2">
                <a:lumMod val="60000"/>
                <a:lumOff val="40000"/>
              </a:schemeClr>
            </a:gs>
            <a:gs pos="80000">
              <a:schemeClr val="tx2">
                <a:lumMod val="40000"/>
                <a:lumOff val="6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b="1" kern="1200" dirty="0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CN" altLang="zh-TW" sz="3700" b="1" kern="1200" dirty="0" smtClean="0">
              <a:latin typeface="微軟正黑體" pitchFamily="34" charset="-120"/>
              <a:ea typeface="微軟正黑體" pitchFamily="34" charset="-120"/>
            </a:rPr>
            <a:t>區</a:t>
          </a:r>
          <a:r>
            <a:rPr lang="zh-CN" sz="3700" b="1" kern="1200" dirty="0" smtClean="0">
              <a:latin typeface="微軟正黑體" pitchFamily="34" charset="-120"/>
              <a:ea typeface="微軟正黑體" pitchFamily="34" charset="-120"/>
            </a:rPr>
            <a:t>分</a:t>
          </a:r>
          <a:endParaRPr lang="en-US" sz="3700" b="1" kern="1200" dirty="0">
            <a:latin typeface="微軟正黑體" pitchFamily="34" charset="-120"/>
            <a:ea typeface="微軟正黑體" pitchFamily="34" charset="-120"/>
          </a:endParaRPr>
        </a:p>
      </dsp:txBody>
      <dsp:txXfrm rot="5400000">
        <a:off x="1323" y="1295299"/>
        <a:ext cx="2431107" cy="1473398"/>
      </dsp:txXfrm>
    </dsp:sp>
    <dsp:sp modelId="{06BBBE4B-ADAC-46B2-BCDE-538B26974BEE}">
      <dsp:nvSpPr>
        <dsp:cNvPr id="0" name=""/>
        <dsp:cNvSpPr/>
      </dsp:nvSpPr>
      <dsp:spPr>
        <a:xfrm rot="5400000">
          <a:off x="3147880" y="558601"/>
          <a:ext cx="2946796" cy="2946796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rgbClr val="E59032"/>
            </a:gs>
            <a:gs pos="80000">
              <a:srgbClr val="FFC000"/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b="1" kern="1200" dirty="0" smtClean="0">
              <a:latin typeface="微軟正黑體" pitchFamily="34" charset="-120"/>
              <a:ea typeface="微軟正黑體" pitchFamily="34" charset="-120"/>
            </a:rPr>
            <a:t>市場定位</a:t>
          </a:r>
          <a:endParaRPr lang="en-US" sz="3700" b="1" kern="1200" dirty="0">
            <a:latin typeface="微軟正黑體" pitchFamily="34" charset="-120"/>
            <a:ea typeface="微軟正黑體" pitchFamily="34" charset="-120"/>
          </a:endParaRPr>
        </a:p>
      </dsp:txBody>
      <dsp:txXfrm rot="-5400000">
        <a:off x="3663570" y="1295300"/>
        <a:ext cx="2431107" cy="1473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062BDF-0D94-4038-860A-D62D731954E9}">
      <dsp:nvSpPr>
        <dsp:cNvPr id="0" name=""/>
        <dsp:cNvSpPr/>
      </dsp:nvSpPr>
      <dsp:spPr>
        <a:xfrm>
          <a:off x="1395842" y="0"/>
          <a:ext cx="5923750" cy="592375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CDA77E-B759-4495-8269-EE8108C9176A}">
      <dsp:nvSpPr>
        <dsp:cNvPr id="0" name=""/>
        <dsp:cNvSpPr/>
      </dsp:nvSpPr>
      <dsp:spPr>
        <a:xfrm>
          <a:off x="1780886" y="385043"/>
          <a:ext cx="2369500" cy="2369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600" kern="1200" dirty="0"/>
        </a:p>
      </dsp:txBody>
      <dsp:txXfrm>
        <a:off x="1896555" y="500712"/>
        <a:ext cx="2138162" cy="2138162"/>
      </dsp:txXfrm>
    </dsp:sp>
    <dsp:sp modelId="{FC443C9A-9E40-4B4D-9645-81C5E83A4906}">
      <dsp:nvSpPr>
        <dsp:cNvPr id="0" name=""/>
        <dsp:cNvSpPr/>
      </dsp:nvSpPr>
      <dsp:spPr>
        <a:xfrm>
          <a:off x="4565049" y="385043"/>
          <a:ext cx="2369500" cy="2369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ABAB41-A58C-4DB5-973B-0F1EDAC158BA}">
      <dsp:nvSpPr>
        <dsp:cNvPr id="0" name=""/>
        <dsp:cNvSpPr/>
      </dsp:nvSpPr>
      <dsp:spPr>
        <a:xfrm>
          <a:off x="1780886" y="3169206"/>
          <a:ext cx="2369500" cy="2369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A4F47F-8641-46F6-8DF8-8560F9A4F7E2}">
      <dsp:nvSpPr>
        <dsp:cNvPr id="0" name=""/>
        <dsp:cNvSpPr/>
      </dsp:nvSpPr>
      <dsp:spPr>
        <a:xfrm>
          <a:off x="4565049" y="3169206"/>
          <a:ext cx="2369500" cy="23695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B23D7-ED8B-4B23-B848-41B4A6CFCF5E}">
      <dsp:nvSpPr>
        <dsp:cNvPr id="0" name=""/>
        <dsp:cNvSpPr/>
      </dsp:nvSpPr>
      <dsp:spPr>
        <a:xfrm>
          <a:off x="2918398" y="1121825"/>
          <a:ext cx="2115914" cy="2115914"/>
        </a:xfrm>
        <a:prstGeom prst="ellipse">
          <a:avLst/>
        </a:prstGeom>
        <a:gradFill rotWithShape="0">
          <a:gsLst>
            <a:gs pos="0">
              <a:srgbClr val="004A8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b="1" kern="1200" dirty="0" smtClean="0">
              <a:latin typeface="微軟正黑體" pitchFamily="34" charset="-120"/>
              <a:ea typeface="微軟正黑體" pitchFamily="34" charset="-120"/>
            </a:rPr>
            <a:t>目標客戶</a:t>
          </a:r>
          <a:endParaRPr lang="en-US" altLang="zh-TW" sz="2000" b="1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b="1" kern="1200" dirty="0" smtClean="0">
              <a:latin typeface="微軟正黑體" pitchFamily="34" charset="-120"/>
              <a:ea typeface="微軟正黑體" pitchFamily="34" charset="-120"/>
            </a:rPr>
            <a:t>計</a:t>
          </a:r>
          <a:r>
            <a:rPr lang="zh-TW" altLang="en-US" sz="2000" b="1" kern="1200" dirty="0" smtClean="0">
              <a:latin typeface="微軟正黑體" pitchFamily="34" charset="-120"/>
              <a:ea typeface="微軟正黑體" pitchFamily="34" charset="-120"/>
            </a:rPr>
            <a:t>劃</a:t>
          </a:r>
          <a:r>
            <a:rPr lang="zh-TW" sz="2000" b="1" kern="1200" dirty="0" smtClean="0">
              <a:latin typeface="微軟正黑體" pitchFamily="34" charset="-120"/>
              <a:ea typeface="微軟正黑體" pitchFamily="34" charset="-120"/>
            </a:rPr>
            <a:t>的定位</a:t>
          </a:r>
          <a:endParaRPr lang="en-US" sz="2000" b="1" kern="1200" dirty="0" smtClean="0">
            <a:latin typeface="微軟正黑體" pitchFamily="34" charset="-120"/>
            <a:ea typeface="微軟正黑體" pitchFamily="34" charset="-120"/>
          </a:endParaRPr>
        </a:p>
      </dsp:txBody>
      <dsp:txXfrm>
        <a:off x="3228266" y="1431693"/>
        <a:ext cx="1496178" cy="1496178"/>
      </dsp:txXfrm>
    </dsp:sp>
    <dsp:sp modelId="{34E5AFCC-17A8-419A-93B7-8AAF6C8A68DB}">
      <dsp:nvSpPr>
        <dsp:cNvPr id="0" name=""/>
        <dsp:cNvSpPr/>
      </dsp:nvSpPr>
      <dsp:spPr>
        <a:xfrm rot="9308714">
          <a:off x="1179310" y="2751183"/>
          <a:ext cx="1825218" cy="603035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CA9DD7-07CD-446F-877E-9E905EDD5291}">
      <dsp:nvSpPr>
        <dsp:cNvPr id="0" name=""/>
        <dsp:cNvSpPr/>
      </dsp:nvSpPr>
      <dsp:spPr>
        <a:xfrm>
          <a:off x="281575" y="2195080"/>
          <a:ext cx="1964529" cy="2482416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800" kern="1200" dirty="0" smtClean="0"/>
            <a:t>市場推廣</a:t>
          </a:r>
          <a:endParaRPr lang="en-US" sz="1800" b="1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廣告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人員推銷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促銷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公共關係</a:t>
          </a:r>
          <a:endParaRPr lang="en-US" sz="1200" kern="1200" dirty="0"/>
        </a:p>
      </dsp:txBody>
      <dsp:txXfrm>
        <a:off x="339114" y="2252619"/>
        <a:ext cx="1849451" cy="2367338"/>
      </dsp:txXfrm>
    </dsp:sp>
    <dsp:sp modelId="{ADABF8E3-6481-4FAD-902C-F97C1602F2C0}">
      <dsp:nvSpPr>
        <dsp:cNvPr id="0" name=""/>
        <dsp:cNvSpPr/>
      </dsp:nvSpPr>
      <dsp:spPr>
        <a:xfrm rot="12237815">
          <a:off x="1186077" y="1039277"/>
          <a:ext cx="1805303" cy="603035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CD4050-F94A-43F5-8D6A-5ABF5D4E60C4}">
      <dsp:nvSpPr>
        <dsp:cNvPr id="0" name=""/>
        <dsp:cNvSpPr/>
      </dsp:nvSpPr>
      <dsp:spPr>
        <a:xfrm>
          <a:off x="323257" y="-86891"/>
          <a:ext cx="1881250" cy="2122138"/>
        </a:xfrm>
        <a:prstGeom prst="roundRect">
          <a:avLst>
            <a:gd name="adj" fmla="val 10000"/>
          </a:avLst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800" kern="1200" dirty="0" smtClean="0"/>
            <a:t>產品策</a:t>
          </a:r>
          <a:r>
            <a:rPr lang="zh-TW" altLang="en-US" sz="1800" kern="1200" dirty="0" smtClean="0"/>
            <a:t>劃</a:t>
          </a:r>
          <a:endParaRPr lang="en-US" sz="1800" b="1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多樣化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質素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200" kern="1200" dirty="0" smtClean="0">
              <a:latin typeface="微軟正黑體" pitchFamily="34" charset="-120"/>
              <a:ea typeface="微軟正黑體" pitchFamily="34" charset="-120"/>
            </a:rPr>
            <a:t>特性</a:t>
          </a:r>
          <a:endParaRPr lang="en-US" altLang="zh-TW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服務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 eaLnBrk="0" hangingPunct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售後服務</a:t>
          </a:r>
          <a:endParaRPr lang="en-US" sz="12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78357" y="-31791"/>
        <a:ext cx="1771050" cy="2011938"/>
      </dsp:txXfrm>
    </dsp:sp>
    <dsp:sp modelId="{69841FC9-AB16-4741-8DF3-FB0BA918662C}">
      <dsp:nvSpPr>
        <dsp:cNvPr id="0" name=""/>
        <dsp:cNvSpPr/>
      </dsp:nvSpPr>
      <dsp:spPr>
        <a:xfrm rot="20132816">
          <a:off x="4953664" y="1035382"/>
          <a:ext cx="1752503" cy="603035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7E3CB3-4072-4900-A26E-779503E3F430}">
      <dsp:nvSpPr>
        <dsp:cNvPr id="0" name=""/>
        <dsp:cNvSpPr/>
      </dsp:nvSpPr>
      <dsp:spPr>
        <a:xfrm>
          <a:off x="5639514" y="-35931"/>
          <a:ext cx="1976107" cy="2020217"/>
        </a:xfrm>
        <a:prstGeom prst="roundRect">
          <a:avLst>
            <a:gd name="adj" fmla="val 10000"/>
          </a:avLst>
        </a:prstGeom>
        <a:solidFill>
          <a:srgbClr val="E5903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1800" kern="1200" dirty="0" smtClean="0"/>
            <a:t>價格制定</a:t>
          </a:r>
          <a:endParaRPr lang="en-US" sz="1800" b="1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200" kern="1200" dirty="0" smtClean="0">
              <a:latin typeface="微軟正黑體" pitchFamily="34" charset="-120"/>
              <a:ea typeface="微軟正黑體" pitchFamily="34" charset="-120"/>
            </a:rPr>
            <a:t>定</a:t>
          </a: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價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促銷定價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折扣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信貸條款</a:t>
          </a:r>
          <a:endParaRPr lang="en-US" sz="12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697392" y="21947"/>
        <a:ext cx="1860351" cy="1904461"/>
      </dsp:txXfrm>
    </dsp:sp>
    <dsp:sp modelId="{13E7EFC0-9A0E-442C-963D-7D47692E0938}">
      <dsp:nvSpPr>
        <dsp:cNvPr id="0" name=""/>
        <dsp:cNvSpPr/>
      </dsp:nvSpPr>
      <dsp:spPr>
        <a:xfrm rot="1502912">
          <a:off x="4945087" y="2752122"/>
          <a:ext cx="1802247" cy="603035"/>
        </a:xfrm>
        <a:prstGeom prst="lef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478C46-AC10-4C33-A62E-B1B28BE21ADE}">
      <dsp:nvSpPr>
        <dsp:cNvPr id="0" name=""/>
        <dsp:cNvSpPr/>
      </dsp:nvSpPr>
      <dsp:spPr>
        <a:xfrm>
          <a:off x="5708159" y="2192829"/>
          <a:ext cx="1908849" cy="2484667"/>
        </a:xfrm>
        <a:prstGeom prst="roundRect">
          <a:avLst>
            <a:gd name="adj" fmla="val 10000"/>
          </a:avLst>
        </a:prstGeom>
        <a:solidFill>
          <a:srgbClr val="659A2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800" kern="1200" dirty="0" smtClean="0"/>
            <a:t>分銷渠道</a:t>
          </a:r>
          <a:endParaRPr lang="en-US" sz="1800" b="1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位置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存貨</a:t>
          </a:r>
          <a:endParaRPr lang="en-US" sz="1200" kern="1200" dirty="0" smtClean="0">
            <a:latin typeface="微軟正黑體" pitchFamily="34" charset="-120"/>
            <a:ea typeface="微軟正黑體" pitchFamily="34" charset="-12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1200" kern="1200" dirty="0" smtClean="0">
              <a:latin typeface="微軟正黑體" pitchFamily="34" charset="-120"/>
              <a:ea typeface="微軟正黑體" pitchFamily="34" charset="-120"/>
            </a:rPr>
            <a:t>物流</a:t>
          </a:r>
          <a:endParaRPr lang="en-US" sz="1200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5764067" y="2248737"/>
        <a:ext cx="1797033" cy="23728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95969-C3A3-495B-866F-2A9D3FBEA0EB}">
      <dsp:nvSpPr>
        <dsp:cNvPr id="0" name=""/>
        <dsp:cNvSpPr/>
      </dsp:nvSpPr>
      <dsp:spPr>
        <a:xfrm rot="16200000">
          <a:off x="545036" y="-545036"/>
          <a:ext cx="2648538" cy="373861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sz="3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產品策</a:t>
          </a:r>
          <a:r>
            <a:rPr lang="zh-TW" altLang="en-US" sz="3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劃</a:t>
          </a:r>
          <a:endParaRPr lang="en-US" sz="3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手</a:t>
          </a:r>
          <a:r>
            <a:rPr lang="zh-TW" sz="2000" b="1" kern="1200" dirty="0" smtClean="0">
              <a:solidFill>
                <a:srgbClr val="004A82"/>
              </a:solidFill>
            </a:rPr>
            <a:t>袋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火鍋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000" b="1" kern="1200" dirty="0" smtClean="0">
              <a:solidFill>
                <a:srgbClr val="004A82"/>
              </a:solidFill>
            </a:rPr>
            <a:t>手提</a:t>
          </a:r>
          <a:r>
            <a:rPr lang="zh-CN" sz="2000" b="1" kern="1200" dirty="0" smtClean="0">
              <a:solidFill>
                <a:srgbClr val="004A82"/>
              </a:solidFill>
            </a:rPr>
            <a:t>電腦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手</a:t>
          </a:r>
          <a:r>
            <a:rPr lang="zh-TW" sz="2000" b="1" kern="1200" dirty="0" smtClean="0">
              <a:solidFill>
                <a:srgbClr val="004A82"/>
              </a:solidFill>
            </a:rPr>
            <a:t>錶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000" b="1" kern="1200" dirty="0" smtClean="0">
              <a:solidFill>
                <a:srgbClr val="004A82"/>
              </a:solidFill>
            </a:rPr>
            <a:t>裙</a:t>
          </a:r>
          <a:endParaRPr lang="en-US" sz="2000" b="1" kern="1200" dirty="0">
            <a:solidFill>
              <a:srgbClr val="004A82"/>
            </a:solidFill>
          </a:endParaRPr>
        </a:p>
      </dsp:txBody>
      <dsp:txXfrm rot="5400000">
        <a:off x="0" y="0"/>
        <a:ext cx="3738610" cy="1986403"/>
      </dsp:txXfrm>
    </dsp:sp>
    <dsp:sp modelId="{9DA233DE-B09F-4FE9-9437-C31025A04F70}">
      <dsp:nvSpPr>
        <dsp:cNvPr id="0" name=""/>
        <dsp:cNvSpPr/>
      </dsp:nvSpPr>
      <dsp:spPr>
        <a:xfrm>
          <a:off x="3738610" y="0"/>
          <a:ext cx="3738610" cy="264853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3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價格制定</a:t>
          </a:r>
          <a:endParaRPr lang="en-US" altLang="zh-CN" sz="3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rgbClr val="004A82"/>
              </a:solidFill>
            </a:rPr>
            <a:t>$500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rgbClr val="004A82"/>
              </a:solidFill>
            </a:rPr>
            <a:t>$2,000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rgbClr val="004A82"/>
              </a:solidFill>
            </a:rPr>
            <a:t>$9,000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rgbClr val="004A82"/>
              </a:solidFill>
            </a:rPr>
            <a:t>$25,000</a:t>
          </a: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rgbClr val="004A82"/>
              </a:solidFill>
            </a:rPr>
            <a:t>$45,000</a:t>
          </a:r>
        </a:p>
      </dsp:txBody>
      <dsp:txXfrm>
        <a:off x="3738610" y="0"/>
        <a:ext cx="3738610" cy="1986403"/>
      </dsp:txXfrm>
    </dsp:sp>
    <dsp:sp modelId="{3F5CA574-53B2-4EBC-8F74-3BBDA800A5F7}">
      <dsp:nvSpPr>
        <dsp:cNvPr id="0" name=""/>
        <dsp:cNvSpPr/>
      </dsp:nvSpPr>
      <dsp:spPr>
        <a:xfrm rot="10800000">
          <a:off x="0" y="2648538"/>
          <a:ext cx="3738610" cy="2648538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3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分銷渠道</a:t>
          </a:r>
          <a:endParaRPr lang="en-US" altLang="zh-CN" sz="3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旺角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深水埗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尖沙咀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中環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銅鑼灣</a:t>
          </a:r>
          <a:endParaRPr lang="en-US" altLang="zh-CN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altLang="zh-CN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000" b="1" kern="1200" dirty="0">
            <a:solidFill>
              <a:srgbClr val="004A82"/>
            </a:solidFill>
          </a:endParaRPr>
        </a:p>
      </dsp:txBody>
      <dsp:txXfrm rot="10800000">
        <a:off x="0" y="3310672"/>
        <a:ext cx="3738610" cy="1986403"/>
      </dsp:txXfrm>
    </dsp:sp>
    <dsp:sp modelId="{5F40D021-67B9-4224-875B-E9256191FA9C}">
      <dsp:nvSpPr>
        <dsp:cNvPr id="0" name=""/>
        <dsp:cNvSpPr/>
      </dsp:nvSpPr>
      <dsp:spPr>
        <a:xfrm rot="5400000">
          <a:off x="4283646" y="2103501"/>
          <a:ext cx="2648538" cy="373861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3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市場推廣</a:t>
          </a:r>
          <a:endParaRPr lang="en-US" sz="3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2000" b="1" kern="1200" dirty="0" smtClean="0">
              <a:solidFill>
                <a:srgbClr val="004A82"/>
              </a:solidFill>
            </a:rPr>
            <a:t>社交媒體廣告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電視廣告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網</a:t>
          </a:r>
          <a:r>
            <a:rPr lang="zh-TW" sz="2000" b="1" kern="1200" dirty="0" smtClean="0">
              <a:solidFill>
                <a:srgbClr val="004A82"/>
              </a:solidFill>
            </a:rPr>
            <a:t>上</a:t>
          </a:r>
          <a:r>
            <a:rPr lang="zh-CN" sz="2000" b="1" kern="1200" dirty="0" smtClean="0">
              <a:solidFill>
                <a:srgbClr val="004A82"/>
              </a:solidFill>
            </a:rPr>
            <a:t>橫</a:t>
          </a:r>
          <a:r>
            <a:rPr lang="zh-TW" sz="2000" b="1" kern="1200" dirty="0" smtClean="0">
              <a:solidFill>
                <a:srgbClr val="004A82"/>
              </a:solidFill>
            </a:rPr>
            <a:t>額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sz="2000" b="1" kern="1200" dirty="0" smtClean="0">
              <a:solidFill>
                <a:srgbClr val="004A82"/>
              </a:solidFill>
            </a:rPr>
            <a:t>戶外廣告牌</a:t>
          </a:r>
          <a:endParaRPr lang="en-US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000" b="1" kern="1200" dirty="0" smtClean="0">
              <a:solidFill>
                <a:srgbClr val="004A82"/>
              </a:solidFill>
            </a:rPr>
            <a:t>贈</a:t>
          </a:r>
          <a:r>
            <a:rPr lang="zh-CN" sz="2000" b="1" kern="1200" dirty="0" smtClean="0">
              <a:solidFill>
                <a:srgbClr val="004A82"/>
              </a:solidFill>
            </a:rPr>
            <a:t>券</a:t>
          </a:r>
          <a:endParaRPr lang="en-US" altLang="zh-CN" sz="2000" b="1" kern="1200" dirty="0" smtClean="0">
            <a:solidFill>
              <a:srgbClr val="004A82"/>
            </a:solidFill>
          </a:endParaRPr>
        </a:p>
        <a:p>
          <a:pPr lvl="0" algn="ctr" defTabSz="1422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 rot="-5400000">
        <a:off x="3738610" y="3310672"/>
        <a:ext cx="3738610" cy="1986403"/>
      </dsp:txXfrm>
    </dsp:sp>
    <dsp:sp modelId="{E44837A6-9802-45A3-AFF6-6C90E404C0D9}">
      <dsp:nvSpPr>
        <dsp:cNvPr id="0" name=""/>
        <dsp:cNvSpPr/>
      </dsp:nvSpPr>
      <dsp:spPr>
        <a:xfrm>
          <a:off x="2307391" y="2327833"/>
          <a:ext cx="2862436" cy="641409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TW" sz="2800" b="1" kern="1200" smtClean="0">
              <a:latin typeface="微軟正黑體" pitchFamily="34" charset="-120"/>
              <a:ea typeface="微軟正黑體" pitchFamily="34" charset="-120"/>
            </a:rPr>
            <a:t>營銷</a:t>
          </a:r>
          <a:r>
            <a:rPr lang="zh-CN" sz="2800" b="1" kern="1200" smtClean="0">
              <a:latin typeface="微軟正黑體" pitchFamily="34" charset="-120"/>
              <a:ea typeface="微軟正黑體" pitchFamily="34" charset="-120"/>
            </a:rPr>
            <a:t>組合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2338702" y="2359144"/>
        <a:ext cx="2799814" cy="5787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F6A6B9-A858-4952-901F-B0F53D85D057}">
      <dsp:nvSpPr>
        <dsp:cNvPr id="0" name=""/>
        <dsp:cNvSpPr/>
      </dsp:nvSpPr>
      <dsp:spPr>
        <a:xfrm>
          <a:off x="3717" y="1153526"/>
          <a:ext cx="1424853" cy="569941"/>
        </a:xfrm>
        <a:prstGeom prst="rect">
          <a:avLst/>
        </a:prstGeom>
        <a:solidFill>
          <a:srgbClr val="659A2A"/>
        </a:soli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第一組</a:t>
          </a:r>
          <a:endParaRPr lang="en-US" sz="20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717" y="1153526"/>
        <a:ext cx="1424853" cy="569941"/>
      </dsp:txXfrm>
    </dsp:sp>
    <dsp:sp modelId="{8AB73EF6-79C9-47ED-89B7-8B1300E23807}">
      <dsp:nvSpPr>
        <dsp:cNvPr id="0" name=""/>
        <dsp:cNvSpPr/>
      </dsp:nvSpPr>
      <dsp:spPr>
        <a:xfrm>
          <a:off x="3717" y="1723467"/>
          <a:ext cx="1424853" cy="1695037"/>
        </a:xfrm>
        <a:prstGeom prst="rect">
          <a:avLst/>
        </a:prstGeom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solidFill>
              <a:srgbClr val="004A82"/>
            </a:solidFill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裙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$500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旺角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社交媒體廣告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3717" y="1723467"/>
        <a:ext cx="1424853" cy="1695037"/>
      </dsp:txXfrm>
    </dsp:sp>
    <dsp:sp modelId="{D20DA62E-0E79-4136-82A8-18D8FED00378}">
      <dsp:nvSpPr>
        <dsp:cNvPr id="0" name=""/>
        <dsp:cNvSpPr/>
      </dsp:nvSpPr>
      <dsp:spPr>
        <a:xfrm>
          <a:off x="1628049" y="1153526"/>
          <a:ext cx="1424853" cy="569941"/>
        </a:xfrm>
        <a:prstGeom prst="rect">
          <a:avLst/>
        </a:prstGeom>
        <a:solidFill>
          <a:srgbClr val="7030A0"/>
        </a:soli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sz="2000" b="1" kern="1200" dirty="0" smtClean="0">
              <a:latin typeface="微軟正黑體" pitchFamily="34" charset="-120"/>
              <a:ea typeface="微軟正黑體" pitchFamily="34" charset="-120"/>
            </a:rPr>
            <a:t>二</a:t>
          </a: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sz="2000" b="1" kern="1200" dirty="0"/>
        </a:p>
      </dsp:txBody>
      <dsp:txXfrm>
        <a:off x="1628049" y="1153526"/>
        <a:ext cx="1424853" cy="569941"/>
      </dsp:txXfrm>
    </dsp:sp>
    <dsp:sp modelId="{12CA6C23-30BB-45A8-B594-83C1F64A64A9}">
      <dsp:nvSpPr>
        <dsp:cNvPr id="0" name=""/>
        <dsp:cNvSpPr/>
      </dsp:nvSpPr>
      <dsp:spPr>
        <a:xfrm>
          <a:off x="1628049" y="1723467"/>
          <a:ext cx="1424853" cy="1695037"/>
        </a:xfrm>
        <a:prstGeom prst="rect">
          <a:avLst/>
        </a:prstGeom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b="1" kern="1200" dirty="0">
            <a:solidFill>
              <a:srgbClr val="004A82"/>
            </a:solidFill>
          </a:endParaRPr>
        </a:p>
        <a:p>
          <a:pPr marL="266700" marR="0" lvl="0" indent="-857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</a:t>
          </a:r>
          <a:r>
            <a:rPr 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袋</a:t>
          </a:r>
          <a:endParaRPr lang="en-US" sz="1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$25,000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尖沙咀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戶外廣告牌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1628049" y="1723467"/>
        <a:ext cx="1424853" cy="1695037"/>
      </dsp:txXfrm>
    </dsp:sp>
    <dsp:sp modelId="{10C93FE3-B0B2-489A-8CBE-993CF98C24D7}">
      <dsp:nvSpPr>
        <dsp:cNvPr id="0" name=""/>
        <dsp:cNvSpPr/>
      </dsp:nvSpPr>
      <dsp:spPr>
        <a:xfrm>
          <a:off x="3252382" y="1153526"/>
          <a:ext cx="1424853" cy="569941"/>
        </a:xfrm>
        <a:prstGeom prst="rect">
          <a:avLst/>
        </a:prstGeom>
        <a:solidFill>
          <a:srgbClr val="C00000"/>
        </a:soli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sz="2000" b="1" kern="1200" dirty="0" smtClean="0">
              <a:latin typeface="微軟正黑體" pitchFamily="34" charset="-120"/>
              <a:ea typeface="微軟正黑體" pitchFamily="34" charset="-120"/>
            </a:rPr>
            <a:t>三</a:t>
          </a: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sz="2000" b="1" kern="1200" dirty="0"/>
        </a:p>
      </dsp:txBody>
      <dsp:txXfrm>
        <a:off x="3252382" y="1153526"/>
        <a:ext cx="1424853" cy="569941"/>
      </dsp:txXfrm>
    </dsp:sp>
    <dsp:sp modelId="{EAB527B8-A3C8-4C90-A788-140E2A256DA3}">
      <dsp:nvSpPr>
        <dsp:cNvPr id="0" name=""/>
        <dsp:cNvSpPr/>
      </dsp:nvSpPr>
      <dsp:spPr>
        <a:xfrm>
          <a:off x="3252382" y="1723467"/>
          <a:ext cx="1424853" cy="1695037"/>
        </a:xfrm>
        <a:prstGeom prst="rect">
          <a:avLst/>
        </a:prstGeom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b="1" kern="1200" dirty="0">
            <a:solidFill>
              <a:srgbClr val="004A82"/>
            </a:solidFill>
          </a:endParaRPr>
        </a:p>
        <a:p>
          <a:pPr marL="266700" marR="0" lvl="0" indent="-857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手提</a:t>
          </a: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電腦</a:t>
          </a:r>
          <a:endParaRPr lang="en-US" sz="1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$9,000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深水埗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橫</a:t>
          </a:r>
          <a:r>
            <a:rPr lang="zh-CN" alt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幅</a:t>
          </a:r>
          <a:r>
            <a:rPr lang="zh-CN" alt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網</a:t>
          </a:r>
          <a:r>
            <a:rPr lang="zh-CN" alt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上</a:t>
          </a:r>
          <a:r>
            <a:rPr lang="zh-CN" alt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廣</a:t>
          </a:r>
          <a:r>
            <a:rPr lang="zh-CN" alt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告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3252382" y="1723467"/>
        <a:ext cx="1424853" cy="1695037"/>
      </dsp:txXfrm>
    </dsp:sp>
    <dsp:sp modelId="{5DE9C29C-0654-42E2-8806-55EFAE4B9C69}">
      <dsp:nvSpPr>
        <dsp:cNvPr id="0" name=""/>
        <dsp:cNvSpPr/>
      </dsp:nvSpPr>
      <dsp:spPr>
        <a:xfrm>
          <a:off x="4876715" y="1153526"/>
          <a:ext cx="1424853" cy="569941"/>
        </a:xfrm>
        <a:prstGeom prst="rect">
          <a:avLst/>
        </a:prstGeom>
        <a:solidFill>
          <a:srgbClr val="0070C0"/>
        </a:soli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sz="2000" b="1" kern="1200" dirty="0" smtClean="0">
              <a:latin typeface="微軟正黑體" pitchFamily="34" charset="-120"/>
              <a:ea typeface="微軟正黑體" pitchFamily="34" charset="-120"/>
            </a:rPr>
            <a:t>四</a:t>
          </a: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sz="2000" b="1" kern="1200" dirty="0"/>
        </a:p>
      </dsp:txBody>
      <dsp:txXfrm>
        <a:off x="4876715" y="1153526"/>
        <a:ext cx="1424853" cy="569941"/>
      </dsp:txXfrm>
    </dsp:sp>
    <dsp:sp modelId="{3CD537BE-77D2-40FE-A4E4-07541F97ECDA}">
      <dsp:nvSpPr>
        <dsp:cNvPr id="0" name=""/>
        <dsp:cNvSpPr/>
      </dsp:nvSpPr>
      <dsp:spPr>
        <a:xfrm>
          <a:off x="4876715" y="1723467"/>
          <a:ext cx="1424853" cy="1695037"/>
        </a:xfrm>
        <a:prstGeom prst="rect">
          <a:avLst/>
        </a:prstGeom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b="1" kern="1200" dirty="0">
            <a:solidFill>
              <a:srgbClr val="004A82"/>
            </a:solidFill>
            <a:latin typeface="+mj-lt"/>
            <a:ea typeface="微軟正黑體" pitchFamily="34" charset="-120"/>
          </a:endParaRPr>
        </a:p>
        <a:p>
          <a:pPr marL="266700" marR="0" lvl="0" indent="-857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手</a:t>
          </a:r>
          <a:r>
            <a:rPr 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錶</a:t>
          </a:r>
          <a:endParaRPr lang="en-US" sz="1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$2,000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中環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電視廣告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4876715" y="1723467"/>
        <a:ext cx="1424853" cy="1695037"/>
      </dsp:txXfrm>
    </dsp:sp>
    <dsp:sp modelId="{3AB0185A-4058-49C2-993F-5B77C65EC42D}">
      <dsp:nvSpPr>
        <dsp:cNvPr id="0" name=""/>
        <dsp:cNvSpPr/>
      </dsp:nvSpPr>
      <dsp:spPr>
        <a:xfrm>
          <a:off x="6501047" y="1153526"/>
          <a:ext cx="1424853" cy="569941"/>
        </a:xfrm>
        <a:prstGeom prst="rect">
          <a:avLst/>
        </a:prstGeom>
        <a:solidFill>
          <a:schemeClr val="accent1">
            <a:lumMod val="50000"/>
          </a:schemeClr>
        </a:solidFill>
        <a:ln w="9525" cap="flat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第</a:t>
          </a:r>
          <a:r>
            <a:rPr lang="zh-TW" altLang="en-US" sz="2000" b="1" kern="1200" dirty="0" smtClean="0">
              <a:latin typeface="微軟正黑體" pitchFamily="34" charset="-120"/>
              <a:ea typeface="微軟正黑體" pitchFamily="34" charset="-120"/>
            </a:rPr>
            <a:t>五</a:t>
          </a:r>
          <a:r>
            <a:rPr lang="zh-CN" sz="2000" b="1" kern="1200" dirty="0" smtClean="0">
              <a:latin typeface="微軟正黑體" pitchFamily="34" charset="-120"/>
              <a:ea typeface="微軟正黑體" pitchFamily="34" charset="-120"/>
            </a:rPr>
            <a:t>組</a:t>
          </a:r>
          <a:endParaRPr lang="en-US" sz="2000" b="1" kern="1200" dirty="0"/>
        </a:p>
      </dsp:txBody>
      <dsp:txXfrm>
        <a:off x="6501047" y="1153526"/>
        <a:ext cx="1424853" cy="569941"/>
      </dsp:txXfrm>
    </dsp:sp>
    <dsp:sp modelId="{0779A08A-B97A-4EB0-AA8C-D1F113F72F3C}">
      <dsp:nvSpPr>
        <dsp:cNvPr id="0" name=""/>
        <dsp:cNvSpPr/>
      </dsp:nvSpPr>
      <dsp:spPr>
        <a:xfrm>
          <a:off x="6501047" y="1723467"/>
          <a:ext cx="1424853" cy="1695037"/>
        </a:xfrm>
        <a:prstGeom prst="rect">
          <a:avLst/>
        </a:prstGeom>
        <a:gradFill rotWithShape="0">
          <a:gsLst>
            <a:gs pos="0">
              <a:srgbClr val="E59032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52400" dist="127000" dir="5400000" sx="90000" sy="-19000" rotWithShape="0">
            <a:prstClr val="black">
              <a:alpha val="15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b="1" kern="1200" dirty="0">
            <a:solidFill>
              <a:srgbClr val="004A82"/>
            </a:solidFill>
            <a:latin typeface="+mj-lt"/>
            <a:ea typeface="微軟正黑體" pitchFamily="34" charset="-120"/>
          </a:endParaRPr>
        </a:p>
        <a:p>
          <a:pPr marL="266700" marR="0" lvl="0" indent="-857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火鍋</a:t>
          </a:r>
          <a:endParaRPr lang="en-US" sz="1200" b="1" kern="1200" dirty="0" smtClean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$45,000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銅鑼灣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  <a:p>
          <a:pPr marL="266700" lvl="1" indent="-85725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贈</a:t>
          </a:r>
          <a:r>
            <a:rPr lang="zh-CN" sz="1200" b="1" kern="1200" dirty="0" smtClean="0">
              <a:solidFill>
                <a:srgbClr val="004A82"/>
              </a:solidFill>
              <a:latin typeface="微軟正黑體" pitchFamily="34" charset="-120"/>
              <a:ea typeface="微軟正黑體" pitchFamily="34" charset="-120"/>
            </a:rPr>
            <a:t>券</a:t>
          </a:r>
          <a:endParaRPr lang="en-US" sz="1200" b="1" kern="1200" dirty="0">
            <a:solidFill>
              <a:srgbClr val="004A82"/>
            </a:solidFill>
            <a:latin typeface="微軟正黑體" pitchFamily="34" charset="-120"/>
            <a:ea typeface="微軟正黑體" pitchFamily="34" charset="-120"/>
          </a:endParaRPr>
        </a:p>
      </dsp:txBody>
      <dsp:txXfrm>
        <a:off x="6501047" y="1723467"/>
        <a:ext cx="1424853" cy="169503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7AC778-A0D2-4C92-9027-FABE78B3DB40}">
      <dsp:nvSpPr>
        <dsp:cNvPr id="0" name=""/>
        <dsp:cNvSpPr/>
      </dsp:nvSpPr>
      <dsp:spPr>
        <a:xfrm>
          <a:off x="2513" y="1431301"/>
          <a:ext cx="2245787" cy="18523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80975" lvl="1" indent="-180975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en-US" sz="1700" kern="1200" dirty="0"/>
        </a:p>
        <a:p>
          <a:pPr marL="180975" lvl="1" indent="-180975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en-US" sz="1700" kern="1200" dirty="0"/>
        </a:p>
        <a:p>
          <a:pPr marL="180975" lvl="1" indent="-180975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sz="1700" kern="1200" dirty="0" smtClean="0">
              <a:solidFill>
                <a:srgbClr val="C00000"/>
              </a:solidFill>
            </a:rPr>
            <a:t>觀察以下投影片中的產品圖象。</a:t>
          </a:r>
          <a:endParaRPr lang="en-US" sz="1700" kern="1200" dirty="0">
            <a:solidFill>
              <a:srgbClr val="C00000"/>
            </a:solidFill>
          </a:endParaRPr>
        </a:p>
      </dsp:txBody>
      <dsp:txXfrm>
        <a:off x="45140" y="1473928"/>
        <a:ext cx="2160533" cy="1370128"/>
      </dsp:txXfrm>
    </dsp:sp>
    <dsp:sp modelId="{0BCAF2DA-D396-40DF-8571-4D207DAB657A}">
      <dsp:nvSpPr>
        <dsp:cNvPr id="0" name=""/>
        <dsp:cNvSpPr/>
      </dsp:nvSpPr>
      <dsp:spPr>
        <a:xfrm>
          <a:off x="1278364" y="1921944"/>
          <a:ext cx="2403588" cy="2403588"/>
        </a:xfrm>
        <a:prstGeom prst="leftCircularArrow">
          <a:avLst>
            <a:gd name="adj1" fmla="val 2852"/>
            <a:gd name="adj2" fmla="val 348538"/>
            <a:gd name="adj3" fmla="val 2124049"/>
            <a:gd name="adj4" fmla="val 9024489"/>
            <a:gd name="adj5" fmla="val 3328"/>
          </a:avLst>
        </a:prstGeom>
        <a:gradFill flip="none" rotWithShape="1">
          <a:gsLst>
            <a:gs pos="0">
              <a:srgbClr val="FF0000"/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8E545F1-2CBD-48FC-B6CE-8D0F865D9488}">
      <dsp:nvSpPr>
        <dsp:cNvPr id="0" name=""/>
        <dsp:cNvSpPr/>
      </dsp:nvSpPr>
      <dsp:spPr>
        <a:xfrm>
          <a:off x="501577" y="2886684"/>
          <a:ext cx="1996255" cy="793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第一</a:t>
          </a:r>
          <a:r>
            <a:rPr lang="zh-CN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4828" y="2909935"/>
        <a:ext cx="1949753" cy="747343"/>
      </dsp:txXfrm>
    </dsp:sp>
    <dsp:sp modelId="{EA1F885B-1B73-4465-8072-848452359ABD}">
      <dsp:nvSpPr>
        <dsp:cNvPr id="0" name=""/>
        <dsp:cNvSpPr/>
      </dsp:nvSpPr>
      <dsp:spPr>
        <a:xfrm>
          <a:off x="2824306" y="1431301"/>
          <a:ext cx="2245787" cy="18523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sz="1700" kern="1200" dirty="0" smtClean="0">
              <a:solidFill>
                <a:srgbClr val="002060"/>
              </a:solidFill>
            </a:rPr>
            <a:t>在款式、設計和功能方面，比較</a:t>
          </a:r>
          <a:r>
            <a:rPr lang="zh-TW" altLang="en-US" sz="1700" kern="1200" dirty="0" smtClean="0">
              <a:solidFill>
                <a:srgbClr val="002060"/>
              </a:solidFill>
            </a:rPr>
            <a:t>該</a:t>
          </a:r>
          <a:r>
            <a:rPr lang="zh-TW" sz="1700" kern="1200" dirty="0" smtClean="0">
              <a:solidFill>
                <a:srgbClr val="002060"/>
              </a:solidFill>
            </a:rPr>
            <a:t>產品</a:t>
          </a:r>
          <a:r>
            <a:rPr lang="zh-TW" altLang="en-US" sz="1700" kern="1200" dirty="0" smtClean="0">
              <a:solidFill>
                <a:srgbClr val="002060"/>
              </a:solidFill>
            </a:rPr>
            <a:t>與</a:t>
          </a:r>
          <a:r>
            <a:rPr lang="zh-HK" sz="1700" kern="1200" dirty="0" smtClean="0">
              <a:solidFill>
                <a:srgbClr val="002060"/>
              </a:solidFill>
            </a:rPr>
            <a:t>較早期</a:t>
          </a:r>
          <a:r>
            <a:rPr lang="zh-TW" altLang="en-US" sz="1700" kern="1200" dirty="0" smtClean="0">
              <a:solidFill>
                <a:srgbClr val="002060"/>
              </a:solidFill>
            </a:rPr>
            <a:t>產品</a:t>
          </a:r>
          <a:r>
            <a:rPr lang="zh-TW" sz="1700" kern="1200" dirty="0" smtClean="0">
              <a:solidFill>
                <a:srgbClr val="002060"/>
              </a:solidFill>
            </a:rPr>
            <a:t>的差別。</a:t>
          </a:r>
          <a:endParaRPr lang="en-US" sz="1700" kern="1200" dirty="0">
            <a:solidFill>
              <a:srgbClr val="002060"/>
            </a:solidFill>
          </a:endParaRPr>
        </a:p>
      </dsp:txBody>
      <dsp:txXfrm>
        <a:off x="2866933" y="1870850"/>
        <a:ext cx="2160533" cy="1370128"/>
      </dsp:txXfrm>
    </dsp:sp>
    <dsp:sp modelId="{019FC251-B2A7-40E5-ACF9-903CBCF06271}">
      <dsp:nvSpPr>
        <dsp:cNvPr id="0" name=""/>
        <dsp:cNvSpPr/>
      </dsp:nvSpPr>
      <dsp:spPr>
        <a:xfrm>
          <a:off x="4081442" y="316747"/>
          <a:ext cx="2690550" cy="2690550"/>
        </a:xfrm>
        <a:prstGeom prst="circularArrow">
          <a:avLst>
            <a:gd name="adj1" fmla="val 2548"/>
            <a:gd name="adj2" fmla="val 309164"/>
            <a:gd name="adj3" fmla="val 19515325"/>
            <a:gd name="adj4" fmla="val 12575511"/>
            <a:gd name="adj5" fmla="val 2973"/>
          </a:avLst>
        </a:prstGeom>
        <a:gradFill flip="none" rotWithShape="1">
          <a:gsLst>
            <a:gs pos="0">
              <a:srgbClr val="FF0000"/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08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792230D-B07A-4C54-9BA8-BD567BAB25C8}">
      <dsp:nvSpPr>
        <dsp:cNvPr id="0" name=""/>
        <dsp:cNvSpPr/>
      </dsp:nvSpPr>
      <dsp:spPr>
        <a:xfrm>
          <a:off x="3323370" y="1034378"/>
          <a:ext cx="1996255" cy="793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</a:t>
          </a:r>
          <a:r>
            <a:rPr lang="zh-TW" altLang="en-US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二</a:t>
          </a:r>
          <a:r>
            <a:rPr lang="zh-CN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46621" y="1057629"/>
        <a:ext cx="1949753" cy="747343"/>
      </dsp:txXfrm>
    </dsp:sp>
    <dsp:sp modelId="{2B4EF5E3-E86C-49E7-8F6A-9B3518AC440E}">
      <dsp:nvSpPr>
        <dsp:cNvPr id="0" name=""/>
        <dsp:cNvSpPr/>
      </dsp:nvSpPr>
      <dsp:spPr>
        <a:xfrm>
          <a:off x="5646098" y="1431301"/>
          <a:ext cx="2245787" cy="18523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2385" tIns="32385" rIns="32385" bIns="32385" numCol="1" spcCol="1270" anchor="t" anchorCtr="0">
          <a:noAutofit/>
        </a:bodyPr>
        <a:lstStyle/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700" b="1" kern="1200" dirty="0">
            <a:latin typeface="微軟正黑體" pitchFamily="34" charset="-120"/>
            <a:ea typeface="微軟正黑體" pitchFamily="34" charset="-120"/>
          </a:endParaRPr>
        </a:p>
        <a:p>
          <a:pPr marL="171450" lvl="1" indent="-171450" algn="l" defTabSz="7556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HK" sz="1700" kern="1200" dirty="0" smtClean="0">
              <a:solidFill>
                <a:srgbClr val="E59032"/>
              </a:solidFill>
            </a:rPr>
            <a:t>指出外在環</a:t>
          </a:r>
          <a:r>
            <a:rPr lang="zh-TW" sz="1700" kern="1200" dirty="0" smtClean="0">
              <a:solidFill>
                <a:srgbClr val="E59032"/>
              </a:solidFill>
            </a:rPr>
            <a:t>境</a:t>
          </a:r>
          <a:r>
            <a:rPr lang="zh-HK" sz="1700" kern="1200" dirty="0" smtClean="0">
              <a:solidFill>
                <a:srgbClr val="E59032"/>
              </a:solidFill>
            </a:rPr>
            <a:t>的轉變</a:t>
          </a:r>
          <a:r>
            <a:rPr lang="zh-TW" sz="1700" kern="1200" dirty="0" smtClean="0">
              <a:solidFill>
                <a:srgbClr val="E59032"/>
              </a:solidFill>
            </a:rPr>
            <a:t>，</a:t>
          </a:r>
          <a:r>
            <a:rPr lang="zh-TW" altLang="en-US" sz="1700" kern="1200" dirty="0" smtClean="0">
              <a:solidFill>
                <a:srgbClr val="E59032"/>
              </a:solidFill>
            </a:rPr>
            <a:t>並</a:t>
          </a:r>
          <a:r>
            <a:rPr lang="zh-HK" sz="1700" kern="1200" dirty="0" smtClean="0">
              <a:solidFill>
                <a:srgbClr val="E59032"/>
              </a:solidFill>
            </a:rPr>
            <a:t>識</a:t>
          </a:r>
          <a:r>
            <a:rPr lang="zh-TW" altLang="en-US" sz="1700" kern="1200" dirty="0" smtClean="0">
              <a:solidFill>
                <a:srgbClr val="E59032"/>
              </a:solidFill>
            </a:rPr>
            <a:t>別</a:t>
          </a:r>
          <a:r>
            <a:rPr lang="zh-TW" sz="1700" kern="1200" dirty="0" smtClean="0">
              <a:solidFill>
                <a:srgbClr val="E59032"/>
              </a:solidFill>
            </a:rPr>
            <a:t>導致這些轉變的因</a:t>
          </a:r>
          <a:r>
            <a:rPr lang="zh-TW" altLang="en-US" sz="1700" kern="1200" dirty="0" smtClean="0">
              <a:solidFill>
                <a:srgbClr val="E59032"/>
              </a:solidFill>
            </a:rPr>
            <a:t>素</a:t>
          </a:r>
          <a:r>
            <a:rPr lang="zh-TW" sz="1700" kern="1200" dirty="0" smtClean="0">
              <a:solidFill>
                <a:srgbClr val="E59032"/>
              </a:solidFill>
            </a:rPr>
            <a:t>。</a:t>
          </a:r>
          <a:endParaRPr lang="en-US" sz="1700" kern="1200" dirty="0">
            <a:solidFill>
              <a:srgbClr val="E59032"/>
            </a:solidFill>
          </a:endParaRPr>
        </a:p>
      </dsp:txBody>
      <dsp:txXfrm>
        <a:off x="5688725" y="1473928"/>
        <a:ext cx="2160533" cy="1370128"/>
      </dsp:txXfrm>
    </dsp:sp>
    <dsp:sp modelId="{033C8186-0D0B-4043-9437-FD60662283E8}">
      <dsp:nvSpPr>
        <dsp:cNvPr id="0" name=""/>
        <dsp:cNvSpPr/>
      </dsp:nvSpPr>
      <dsp:spPr>
        <a:xfrm>
          <a:off x="6145162" y="2886684"/>
          <a:ext cx="1996255" cy="7938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800" b="1" kern="1200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第</a:t>
          </a:r>
          <a:r>
            <a:rPr lang="zh-TW" altLang="en-US" sz="2800" b="1" kern="1200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三</a:t>
          </a:r>
          <a:r>
            <a:rPr lang="zh-CN" sz="2800" b="1" kern="1200" dirty="0" smtClean="0">
              <a:solidFill>
                <a:srgbClr val="E5903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步</a:t>
          </a:r>
          <a:endParaRPr lang="en-US" sz="2800" b="1" kern="1200" dirty="0">
            <a:solidFill>
              <a:srgbClr val="E5903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68413" y="2909935"/>
        <a:ext cx="1949753" cy="7473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A343E9-B207-4B46-BCCA-97F5AC91B1C3}">
      <dsp:nvSpPr>
        <dsp:cNvPr id="0" name=""/>
        <dsp:cNvSpPr/>
      </dsp:nvSpPr>
      <dsp:spPr>
        <a:xfrm>
          <a:off x="2937784" y="2767632"/>
          <a:ext cx="2173155" cy="2173155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sz="2800" b="1" kern="1200" dirty="0" smtClean="0">
              <a:latin typeface="微軟正黑體" pitchFamily="34" charset="-120"/>
              <a:ea typeface="微軟正黑體" pitchFamily="34" charset="-120"/>
            </a:rPr>
            <a:t>市場</a:t>
          </a: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營銷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3256035" y="3085883"/>
        <a:ext cx="1536653" cy="1536653"/>
      </dsp:txXfrm>
    </dsp:sp>
    <dsp:sp modelId="{DE8662A1-CE8E-4FB4-9DEB-D8B833DB671C}">
      <dsp:nvSpPr>
        <dsp:cNvPr id="0" name=""/>
        <dsp:cNvSpPr/>
      </dsp:nvSpPr>
      <dsp:spPr>
        <a:xfrm rot="11700000">
          <a:off x="1001244" y="2988932"/>
          <a:ext cx="1899153" cy="6193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BEC6A7-3FAB-4FA2-B3AC-D737D0EA72C0}">
      <dsp:nvSpPr>
        <dsp:cNvPr id="0" name=""/>
        <dsp:cNvSpPr/>
      </dsp:nvSpPr>
      <dsp:spPr>
        <a:xfrm>
          <a:off x="1351" y="2227039"/>
          <a:ext cx="2064497" cy="165159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技術進步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9725" y="2275413"/>
        <a:ext cx="1967749" cy="1554850"/>
      </dsp:txXfrm>
    </dsp:sp>
    <dsp:sp modelId="{401DF3BC-6361-4E78-A293-A444B84AD6E4}">
      <dsp:nvSpPr>
        <dsp:cNvPr id="0" name=""/>
        <dsp:cNvSpPr/>
      </dsp:nvSpPr>
      <dsp:spPr>
        <a:xfrm rot="14700000">
          <a:off x="2167556" y="1598976"/>
          <a:ext cx="1899153" cy="6193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2400000"/>
            <a:satOff val="-9707"/>
            <a:lumOff val="-1085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7CBBB8-0B4F-466F-8D0B-C876D86061B3}">
      <dsp:nvSpPr>
        <dsp:cNvPr id="0" name=""/>
        <dsp:cNvSpPr/>
      </dsp:nvSpPr>
      <dsp:spPr>
        <a:xfrm>
          <a:off x="1683575" y="222243"/>
          <a:ext cx="2064497" cy="1651598"/>
        </a:xfrm>
        <a:prstGeom prst="roundRect">
          <a:avLst>
            <a:gd name="adj" fmla="val 10000"/>
          </a:avLst>
        </a:prstGeom>
        <a:solidFill>
          <a:schemeClr val="accent5">
            <a:hueOff val="2400000"/>
            <a:satOff val="-9707"/>
            <a:lumOff val="-1085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競爭加劇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1731949" y="270617"/>
        <a:ext cx="1967749" cy="1554850"/>
      </dsp:txXfrm>
    </dsp:sp>
    <dsp:sp modelId="{E66BBC15-E73F-4265-B881-A5C142469146}">
      <dsp:nvSpPr>
        <dsp:cNvPr id="0" name=""/>
        <dsp:cNvSpPr/>
      </dsp:nvSpPr>
      <dsp:spPr>
        <a:xfrm rot="17700000">
          <a:off x="3982014" y="1598976"/>
          <a:ext cx="1899153" cy="6193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4800000"/>
            <a:satOff val="-19415"/>
            <a:lumOff val="-21699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DE9BFA-CE50-4A53-A4C6-9D8628590D9A}">
      <dsp:nvSpPr>
        <dsp:cNvPr id="0" name=""/>
        <dsp:cNvSpPr/>
      </dsp:nvSpPr>
      <dsp:spPr>
        <a:xfrm>
          <a:off x="4300650" y="222243"/>
          <a:ext cx="2064497" cy="1651598"/>
        </a:xfrm>
        <a:prstGeom prst="roundRect">
          <a:avLst>
            <a:gd name="adj" fmla="val 10000"/>
          </a:avLst>
        </a:prstGeom>
        <a:solidFill>
          <a:schemeClr val="accent5">
            <a:hueOff val="4800000"/>
            <a:satOff val="-19415"/>
            <a:lumOff val="-2169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文化</a:t>
          </a:r>
          <a:r>
            <a:rPr lang="zh-TW" sz="2800" b="1" kern="1200" dirty="0" smtClean="0">
              <a:latin typeface="微軟正黑體" pitchFamily="34" charset="-120"/>
              <a:ea typeface="微軟正黑體" pitchFamily="34" charset="-120"/>
            </a:rPr>
            <a:t>轉</a:t>
          </a: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變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4349024" y="270617"/>
        <a:ext cx="1967749" cy="1554850"/>
      </dsp:txXfrm>
    </dsp:sp>
    <dsp:sp modelId="{656E6156-4BEA-46C2-BD77-90C75A943D98}">
      <dsp:nvSpPr>
        <dsp:cNvPr id="0" name=""/>
        <dsp:cNvSpPr/>
      </dsp:nvSpPr>
      <dsp:spPr>
        <a:xfrm rot="20700000">
          <a:off x="5148325" y="2988932"/>
          <a:ext cx="1899153" cy="619349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7200000"/>
            <a:satOff val="-29122"/>
            <a:lumOff val="-32549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FF18C2-6243-4FA2-9D7F-2120CBDB6574}">
      <dsp:nvSpPr>
        <dsp:cNvPr id="0" name=""/>
        <dsp:cNvSpPr/>
      </dsp:nvSpPr>
      <dsp:spPr>
        <a:xfrm>
          <a:off x="5982874" y="2227039"/>
          <a:ext cx="2064497" cy="1651598"/>
        </a:xfrm>
        <a:prstGeom prst="roundRect">
          <a:avLst>
            <a:gd name="adj" fmla="val 10000"/>
          </a:avLst>
        </a:prstGeom>
        <a:solidFill>
          <a:schemeClr val="accent5">
            <a:hueOff val="7200000"/>
            <a:satOff val="-29122"/>
            <a:lumOff val="-3254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消費者</a:t>
          </a:r>
          <a:r>
            <a:rPr lang="zh-TW" sz="2800" b="1" kern="1200" dirty="0" smtClean="0">
              <a:latin typeface="微軟正黑體" pitchFamily="34" charset="-120"/>
              <a:ea typeface="微軟正黑體" pitchFamily="34" charset="-120"/>
            </a:rPr>
            <a:t>品味轉</a:t>
          </a:r>
          <a:r>
            <a:rPr lang="zh-CN" sz="2800" b="1" kern="1200" dirty="0" smtClean="0">
              <a:latin typeface="微軟正黑體" pitchFamily="34" charset="-120"/>
              <a:ea typeface="微軟正黑體" pitchFamily="34" charset="-120"/>
            </a:rPr>
            <a:t>變</a:t>
          </a:r>
          <a:endParaRPr lang="en-US" sz="2800" b="1" kern="1200" dirty="0">
            <a:latin typeface="微軟正黑體" pitchFamily="34" charset="-120"/>
            <a:ea typeface="微軟正黑體" pitchFamily="34" charset="-120"/>
          </a:endParaRPr>
        </a:p>
      </dsp:txBody>
      <dsp:txXfrm>
        <a:off x="6031248" y="2275413"/>
        <a:ext cx="1967749" cy="15548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2547" cy="46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t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453" y="1"/>
            <a:ext cx="2970946" cy="46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059"/>
            <a:ext cx="2972547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b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F10075CB-649F-4F97-9D8E-B4D6F3A5CADD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2547" cy="46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t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453" y="1"/>
            <a:ext cx="2970946" cy="46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9663" y="696913"/>
            <a:ext cx="4645025" cy="3484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55249" y="4414043"/>
            <a:ext cx="5147504" cy="418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dirty="0" smtClean="0"/>
              <a:t>按一下以編輯母片</a:t>
            </a:r>
          </a:p>
          <a:p>
            <a:pPr lvl="1"/>
            <a:r>
              <a:rPr lang="zh-TW" altLang="en-US" noProof="0" dirty="0" smtClean="0"/>
              <a:t>第二層</a:t>
            </a:r>
          </a:p>
          <a:p>
            <a:pPr lvl="2"/>
            <a:r>
              <a:rPr lang="zh-TW" altLang="en-US" noProof="0" dirty="0" smtClean="0"/>
              <a:t>第三層</a:t>
            </a:r>
          </a:p>
          <a:p>
            <a:pPr lvl="3"/>
            <a:r>
              <a:rPr lang="zh-TW" altLang="en-US" noProof="0" dirty="0" smtClean="0"/>
              <a:t>第四層</a:t>
            </a:r>
          </a:p>
          <a:p>
            <a:pPr lvl="4"/>
            <a:r>
              <a:rPr lang="zh-TW" altLang="en-US" noProof="0" dirty="0" smtClean="0"/>
              <a:t>第五層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059"/>
            <a:ext cx="2972547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b" anchorCtr="0" compatLnSpc="1">
            <a:prstTxWarp prst="textNoShape">
              <a:avLst/>
            </a:prstTxWarp>
          </a:bodyPr>
          <a:lstStyle>
            <a:lvl1pPr defTabSz="919163">
              <a:defRPr sz="1200"/>
            </a:lvl1pPr>
          </a:lstStyle>
          <a:p>
            <a:endParaRPr lang="en-US" altLang="zh-TW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886" tIns="45943" rIns="91886" bIns="45943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A4CF9DE8-AEBD-4BF4-A25E-601F1AC7C98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109F6D44-A230-4A6A-B543-04C862A84534}" type="slidenum">
              <a:rPr lang="en-US" altLang="zh-TW"/>
              <a:pPr eaLnBrk="1" hangingPunct="1"/>
              <a:t>1</a:t>
            </a:fld>
            <a:endParaRPr lang="en-US" altLang="zh-TW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序言</a:t>
            </a:r>
            <a:endParaRPr lang="zh-TW" altLang="en-US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承接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學生對市場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營銷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環境及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相關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概念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基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本認識，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學生將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會更深入學習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營銷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管理概念的知識</a:t>
            </a:r>
            <a:r>
              <a:rPr lang="zh-TW" altLang="en-US" dirty="0" smtClean="0">
                <a:latin typeface="新細明體" panose="02020500000000000000" pitchFamily="18" charset="-120"/>
              </a:rPr>
              <a:t>，更清楚</a:t>
            </a:r>
            <a:r>
              <a:rPr lang="zh-TW" altLang="en-US" dirty="0" smtClean="0">
                <a:latin typeface="新細明體" panose="02020500000000000000" pitchFamily="18" charset="-120"/>
              </a:rPr>
              <a:t>瞭解如何應用市場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營銷</a:t>
            </a:r>
            <a:r>
              <a:rPr lang="zh-TW" altLang="en-US" dirty="0" smtClean="0">
                <a:latin typeface="新細明體" panose="02020500000000000000" pitchFamily="18" charset="-120"/>
              </a:rPr>
              <a:t>策略於</a:t>
            </a:r>
            <a:r>
              <a:rPr lang="zh-TW" altLang="en-US" dirty="0" smtClean="0">
                <a:latin typeface="新細明體" panose="02020500000000000000" pitchFamily="18" charset="-120"/>
              </a:rPr>
              <a:t>商業</a:t>
            </a:r>
            <a:r>
              <a:rPr lang="zh-TW" altLang="en-US" dirty="0" smtClean="0">
                <a:latin typeface="新細明體" panose="02020500000000000000" pitchFamily="18" charset="-120"/>
              </a:rPr>
              <a:t>情境中。</a:t>
            </a:r>
            <a:endParaRPr lang="zh-TW" altLang="en-US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zh-CN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課時</a:t>
            </a:r>
            <a:endParaRPr lang="zh-CN" altLang="en-US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兩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個課節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，每課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節四十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分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鐘</a:t>
            </a:r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內容</a:t>
            </a: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第一課  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–  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市場區分及市場定位</a:t>
            </a:r>
          </a:p>
          <a:p>
            <a:pPr eaLnBrk="1" hangingPunct="1"/>
            <a:r>
              <a:rPr lang="zh-TW" altLang="zh-CN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第二課  </a:t>
            </a:r>
            <a:r>
              <a:rPr lang="zh-TW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–  </a:t>
            </a:r>
            <a:r>
              <a:rPr lang="zh-TW" altLang="zh-CN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市場營銷組合</a:t>
            </a:r>
          </a:p>
          <a:p>
            <a:pPr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9C0FA510-3B6D-43AF-9412-7A3A3AD03CB3}" type="slidenum">
              <a:rPr lang="en-US" altLang="zh-TW"/>
              <a:pPr eaLnBrk="1" hangingPunct="1"/>
              <a:t>10</a:t>
            </a:fld>
            <a:endParaRPr lang="en-US" altLang="zh-TW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354574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以</a:t>
            </a:r>
            <a:r>
              <a:rPr lang="zh-CN" altLang="en-US" dirty="0" smtClean="0">
                <a:latin typeface="新細明體" panose="02020500000000000000" pitchFamily="18" charset="-120"/>
              </a:rPr>
              <a:t>上市場定位圖說明各類鞋款</a:t>
            </a:r>
            <a:r>
              <a:rPr lang="zh-TW" altLang="en-US" dirty="0" smtClean="0">
                <a:latin typeface="新細明體" panose="02020500000000000000" pitchFamily="18" charset="-120"/>
              </a:rPr>
              <a:t>怎樣</a:t>
            </a:r>
            <a:r>
              <a:rPr lang="zh-CN" altLang="en-US" dirty="0" smtClean="0">
                <a:latin typeface="新細明體" panose="02020500000000000000" pitchFamily="18" charset="-120"/>
              </a:rPr>
              <a:t>透過市場定位</a:t>
            </a:r>
            <a:r>
              <a:rPr lang="zh-TW" altLang="en-US" dirty="0" smtClean="0">
                <a:latin typeface="新細明體" panose="02020500000000000000" pitchFamily="18" charset="-120"/>
              </a:rPr>
              <a:t>，彼此</a:t>
            </a:r>
            <a:r>
              <a:rPr lang="zh-CN" altLang="en-US" dirty="0" smtClean="0">
                <a:latin typeface="新細明體" panose="02020500000000000000" pitchFamily="18" charset="-120"/>
              </a:rPr>
              <a:t>區</a:t>
            </a:r>
            <a:r>
              <a:rPr lang="zh-TW" altLang="en-US" dirty="0" smtClean="0">
                <a:latin typeface="新細明體" panose="02020500000000000000" pitchFamily="18" charset="-120"/>
              </a:rPr>
              <a:t>別</a:t>
            </a:r>
            <a:r>
              <a:rPr lang="zh-CN" altLang="en-US" dirty="0" smtClean="0">
                <a:latin typeface="新細明體" panose="02020500000000000000" pitchFamily="18" charset="-120"/>
              </a:rPr>
              <a:t>出來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r>
              <a:rPr lang="zh-CN" altLang="en-US" i="1" dirty="0" smtClean="0">
                <a:latin typeface="新細明體" panose="02020500000000000000" pitchFamily="18" charset="-120"/>
              </a:rPr>
              <a:t/>
            </a:r>
            <a:br>
              <a:rPr lang="zh-CN" altLang="en-US" i="1" dirty="0" smtClean="0">
                <a:latin typeface="新細明體" panose="02020500000000000000" pitchFamily="18" charset="-120"/>
              </a:rPr>
            </a:br>
            <a:endParaRPr lang="zh-CN" altLang="en-US" i="1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i="1" dirty="0" smtClean="0">
                <a:latin typeface="新細明體" panose="02020500000000000000" pitchFamily="18" charset="-120"/>
              </a:rPr>
              <a:t>例子</a:t>
            </a:r>
            <a:r>
              <a:rPr lang="zh-TW" altLang="en-US" i="1" dirty="0" smtClean="0">
                <a:latin typeface="新細明體" panose="02020500000000000000" pitchFamily="18" charset="-120"/>
              </a:rPr>
              <a:t>包括</a:t>
            </a:r>
            <a:r>
              <a:rPr lang="zh-CN" altLang="en-US" i="1" dirty="0" smtClean="0">
                <a:latin typeface="新細明體" panose="02020500000000000000" pitchFamily="18" charset="-120"/>
              </a:rPr>
              <a:t>：</a:t>
            </a: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以</a:t>
            </a:r>
            <a:r>
              <a:rPr lang="zh-CN" altLang="en-US" dirty="0" smtClean="0">
                <a:latin typeface="新細明體" panose="02020500000000000000" pitchFamily="18" charset="-120"/>
              </a:rPr>
              <a:t>運動鞋</a:t>
            </a:r>
            <a:r>
              <a:rPr lang="zh-TW" altLang="en-US" dirty="0" smtClean="0">
                <a:latin typeface="新細明體" panose="02020500000000000000" pitchFamily="18" charset="-120"/>
              </a:rPr>
              <a:t>為例</a:t>
            </a:r>
            <a:r>
              <a:rPr lang="zh-CN" altLang="en-US" dirty="0" smtClean="0">
                <a:latin typeface="新細明體" panose="02020500000000000000" pitchFamily="18" charset="-120"/>
              </a:rPr>
              <a:t>，部分品牌定位為專業運動員穿著</a:t>
            </a:r>
            <a:r>
              <a:rPr lang="zh-TW" altLang="en-US" dirty="0" smtClean="0">
                <a:latin typeface="新細明體" panose="02020500000000000000" pitchFamily="18" charset="-120"/>
              </a:rPr>
              <a:t>的運動</a:t>
            </a:r>
            <a:r>
              <a:rPr lang="zh-CN" altLang="en-US" dirty="0" smtClean="0">
                <a:latin typeface="新細明體" panose="02020500000000000000" pitchFamily="18" charset="-120"/>
              </a:rPr>
              <a:t>鞋，例如</a:t>
            </a:r>
            <a:r>
              <a:rPr lang="en-US" altLang="zh-CN" b="1" dirty="0" smtClean="0">
                <a:latin typeface="新細明體" panose="02020500000000000000" pitchFamily="18" charset="-120"/>
              </a:rPr>
              <a:t>Nike</a:t>
            </a:r>
            <a:r>
              <a:rPr lang="zh-CN" altLang="en-US" dirty="0" smtClean="0">
                <a:latin typeface="新細明體" panose="02020500000000000000" pitchFamily="18" charset="-120"/>
              </a:rPr>
              <a:t>及</a:t>
            </a:r>
            <a:r>
              <a:rPr lang="en-US" altLang="zh-CN" b="1" dirty="0" smtClean="0">
                <a:latin typeface="新細明體" panose="02020500000000000000" pitchFamily="18" charset="-120"/>
              </a:rPr>
              <a:t>Adidas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en-US" b="1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</a:rPr>
              <a:t>而</a:t>
            </a:r>
            <a:r>
              <a:rPr lang="en-US" altLang="zh-TW" b="1" dirty="0" smtClean="0">
                <a:latin typeface="新細明體" panose="02020500000000000000" pitchFamily="18" charset="-120"/>
              </a:rPr>
              <a:t>Converse</a:t>
            </a:r>
            <a:r>
              <a:rPr lang="zh-TW" altLang="en-US" dirty="0" smtClean="0">
                <a:latin typeface="新細明體" panose="02020500000000000000" pitchFamily="18" charset="-120"/>
              </a:rPr>
              <a:t>等其他品牌則定位為時尚休閒鞋。為加強與</a:t>
            </a:r>
            <a:r>
              <a:rPr lang="zh-TW" altLang="en-US" dirty="0" smtClean="0">
                <a:latin typeface="新細明體" panose="02020500000000000000" pitchFamily="18" charset="-120"/>
              </a:rPr>
              <a:t>競爭品牌</a:t>
            </a:r>
            <a:r>
              <a:rPr lang="zh-TW" altLang="en-US" dirty="0" smtClean="0">
                <a:latin typeface="新細明體" panose="02020500000000000000" pitchFamily="18" charset="-120"/>
              </a:rPr>
              <a:t>之間</a:t>
            </a:r>
            <a:r>
              <a:rPr lang="zh-TW" altLang="en-US" dirty="0" smtClean="0">
                <a:latin typeface="新細明體" panose="02020500000000000000" pitchFamily="18" charset="-120"/>
              </a:rPr>
              <a:t>的區別，</a:t>
            </a:r>
            <a:r>
              <a:rPr lang="en-US" altLang="zh-TW" b="1" dirty="0" err="1" smtClean="0">
                <a:latin typeface="新細明體" panose="02020500000000000000" pitchFamily="18" charset="-120"/>
              </a:rPr>
              <a:t>Nike</a:t>
            </a:r>
            <a:r>
              <a:rPr lang="en-US" altLang="zh-CN" dirty="0" err="1" smtClean="0">
                <a:latin typeface="新細明體" panose="02020500000000000000" pitchFamily="18" charset="-120"/>
              </a:rPr>
              <a:t>等</a:t>
            </a:r>
            <a:r>
              <a:rPr lang="zh-CN" altLang="en-US" dirty="0" smtClean="0">
                <a:latin typeface="新細明體" panose="02020500000000000000" pitchFamily="18" charset="-120"/>
              </a:rPr>
              <a:t>部分品牌會透過長期支</a:t>
            </a:r>
            <a:r>
              <a:rPr lang="zh-TW" altLang="en-US" dirty="0" smtClean="0">
                <a:latin typeface="新細明體" panose="02020500000000000000" pitchFamily="18" charset="-120"/>
              </a:rPr>
              <a:t>持</a:t>
            </a:r>
            <a:r>
              <a:rPr lang="zh-CN" altLang="en-US" dirty="0" smtClean="0">
                <a:latin typeface="新細明體" panose="02020500000000000000" pitchFamily="18" charset="-120"/>
              </a:rPr>
              <a:t>籃球</a:t>
            </a:r>
            <a:r>
              <a:rPr lang="zh-TW" altLang="en-US" dirty="0" smtClean="0">
                <a:latin typeface="新細明體" panose="02020500000000000000" pitchFamily="18" charset="-120"/>
              </a:rPr>
              <a:t>運動</a:t>
            </a:r>
            <a:r>
              <a:rPr lang="zh-CN" altLang="en-US" dirty="0" smtClean="0">
                <a:latin typeface="新細明體" panose="02020500000000000000" pitchFamily="18" charset="-120"/>
              </a:rPr>
              <a:t>來建立與</a:t>
            </a:r>
            <a:r>
              <a:rPr lang="zh-TW" altLang="en-US" dirty="0" smtClean="0">
                <a:latin typeface="新細明體" panose="02020500000000000000" pitchFamily="18" charset="-120"/>
              </a:rPr>
              <a:t>籃球</a:t>
            </a:r>
            <a:r>
              <a:rPr lang="zh-CN" altLang="en-US" dirty="0" smtClean="0">
                <a:latin typeface="新細明體" panose="02020500000000000000" pitchFamily="18" charset="-120"/>
              </a:rPr>
              <a:t>的緊密聯繫。</a:t>
            </a:r>
          </a:p>
          <a:p>
            <a:pPr eaLnBrk="1" hangingPunct="1">
              <a:lnSpc>
                <a:spcPct val="110000"/>
              </a:lnSpc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另一方面，例如</a:t>
            </a:r>
            <a:r>
              <a:rPr kumimoji="1" lang="zh-TW" altLang="en-US" sz="1200" b="1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Ｍ</a:t>
            </a:r>
            <a:r>
              <a:rPr kumimoji="1" lang="en-US" altLang="zh-TW" sz="1200" b="1" kern="1200" dirty="0" err="1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izuno</a:t>
            </a:r>
            <a:r>
              <a:rPr lang="zh-CN" altLang="en-US" dirty="0" smtClean="0">
                <a:latin typeface="新細明體" panose="02020500000000000000" pitchFamily="18" charset="-120"/>
              </a:rPr>
              <a:t>與跑步運動／活動有密切聯繫，以及</a:t>
            </a:r>
            <a:r>
              <a:rPr lang="en-US" altLang="zh-TW" b="1" dirty="0" smtClean="0">
                <a:latin typeface="新細明體" panose="02020500000000000000" pitchFamily="18" charset="-120"/>
              </a:rPr>
              <a:t>Head</a:t>
            </a:r>
            <a:r>
              <a:rPr lang="zh-CN" altLang="en-US" dirty="0" smtClean="0">
                <a:latin typeface="新細明體" panose="02020500000000000000" pitchFamily="18" charset="-120"/>
              </a:rPr>
              <a:t>以生產網球專用運動鞋著稱。</a:t>
            </a: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至於裝扮鞋類，</a:t>
            </a:r>
            <a:r>
              <a:rPr lang="en-US" altLang="zh-TW" b="1" dirty="0" err="1" smtClean="0">
                <a:latin typeface="新細明體" panose="02020500000000000000" pitchFamily="18" charset="-120"/>
              </a:rPr>
              <a:t>Ecco</a:t>
            </a:r>
            <a:r>
              <a:rPr lang="zh-CN" altLang="en-US" dirty="0" smtClean="0">
                <a:latin typeface="新細明體" panose="02020500000000000000" pitchFamily="18" charset="-120"/>
              </a:rPr>
              <a:t>將品牌定位為舒適，而</a:t>
            </a:r>
            <a:r>
              <a:rPr lang="en-US" altLang="zh-TW" b="1" dirty="0" err="1" smtClean="0">
                <a:latin typeface="新細明體" panose="02020500000000000000" pitchFamily="18" charset="-120"/>
              </a:rPr>
              <a:t>Geox</a:t>
            </a:r>
            <a:r>
              <a:rPr lang="zh-TW" altLang="en-US" dirty="0" smtClean="0">
                <a:latin typeface="新細明體" panose="02020500000000000000" pitchFamily="18" charset="-120"/>
              </a:rPr>
              <a:t>則將品牌定位為「會呼吸的鞋」。</a:t>
            </a:r>
            <a:endParaRPr lang="zh-TW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endParaRPr lang="zh-TW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新細明體" panose="02020500000000000000" pitchFamily="18" charset="-120"/>
              </a:rPr>
              <a:t>由</a:t>
            </a:r>
            <a:r>
              <a:rPr lang="zh-TW" altLang="en-US" dirty="0" smtClean="0">
                <a:latin typeface="新細明體" panose="02020500000000000000" pitchFamily="18" charset="-120"/>
              </a:rPr>
              <a:t>此</a:t>
            </a:r>
            <a:r>
              <a:rPr lang="zh-CN" altLang="en-US" dirty="0" smtClean="0">
                <a:latin typeface="新細明體" panose="02020500000000000000" pitchFamily="18" charset="-120"/>
              </a:rPr>
              <a:t>可見，</a:t>
            </a:r>
            <a:r>
              <a:rPr lang="zh-TW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營銷人員</a:t>
            </a:r>
            <a:r>
              <a:rPr lang="zh-TW" altLang="en-US" dirty="0" smtClean="0">
                <a:latin typeface="新細明體" panose="02020500000000000000" pitchFamily="18" charset="-120"/>
              </a:rPr>
              <a:t>須</a:t>
            </a:r>
            <a:r>
              <a:rPr lang="zh-CN" altLang="en-US" dirty="0" smtClean="0">
                <a:latin typeface="新細明體" panose="02020500000000000000" pitchFamily="18" charset="-120"/>
              </a:rPr>
              <a:t>運用市場定位策略</a:t>
            </a:r>
            <a:r>
              <a:rPr lang="zh-TW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</a:rPr>
              <a:t>在目標客戶心目</a:t>
            </a:r>
            <a:r>
              <a:rPr lang="zh-TW" altLang="en-US" dirty="0" smtClean="0">
                <a:latin typeface="新細明體" panose="02020500000000000000" pitchFamily="18" charset="-120"/>
              </a:rPr>
              <a:t>中確立</a:t>
            </a:r>
            <a:r>
              <a:rPr lang="zh-CN" altLang="en-US" dirty="0" smtClean="0">
                <a:latin typeface="新細明體" panose="02020500000000000000" pitchFamily="18" charset="-120"/>
              </a:rPr>
              <a:t>定位（</a:t>
            </a:r>
            <a:r>
              <a:rPr lang="zh-TW" altLang="en-US" dirty="0" smtClean="0">
                <a:latin typeface="新細明體" panose="02020500000000000000" pitchFamily="18" charset="-120"/>
              </a:rPr>
              <a:t>觀</a:t>
            </a:r>
            <a:r>
              <a:rPr lang="zh-CN" altLang="en-US" dirty="0" smtClean="0">
                <a:latin typeface="新細明體" panose="02020500000000000000" pitchFamily="18" charset="-120"/>
              </a:rPr>
              <a:t>感）。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F16AC48B-889D-484A-A517-8EAF6895575A}" type="slidenum">
              <a:rPr lang="en-US" altLang="zh-TW"/>
              <a:pPr eaLnBrk="1" hangingPunct="1"/>
              <a:t>11</a:t>
            </a:fld>
            <a:endParaRPr lang="en-US" altLang="zh-TW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61772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dirty="0" smtClean="0">
                <a:latin typeface="新細明體" panose="02020500000000000000" pitchFamily="18" charset="-120"/>
              </a:rPr>
              <a:t>第一課總結</a:t>
            </a:r>
            <a:r>
              <a:rPr lang="zh-TW" altLang="en-US" b="1" dirty="0" smtClean="0">
                <a:latin typeface="新細明體" panose="02020500000000000000" pitchFamily="18" charset="-120"/>
              </a:rPr>
              <a:t>：</a:t>
            </a:r>
            <a:endParaRPr lang="en-US" altLang="zh-TW" b="1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b="1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没有一家機構能</a:t>
            </a:r>
            <a:r>
              <a:rPr lang="zh-TW" altLang="en-US" dirty="0" smtClean="0">
                <a:latin typeface="新細明體" panose="02020500000000000000" pitchFamily="18" charset="-120"/>
              </a:rPr>
              <a:t>擁</a:t>
            </a:r>
            <a:r>
              <a:rPr lang="zh-CN" altLang="en-US" dirty="0" smtClean="0">
                <a:latin typeface="新細明體" panose="02020500000000000000" pitchFamily="18" charset="-120"/>
              </a:rPr>
              <a:t>有</a:t>
            </a:r>
            <a:r>
              <a:rPr lang="zh-TW" altLang="en-US" dirty="0" smtClean="0">
                <a:latin typeface="新細明體" panose="02020500000000000000" pitchFamily="18" charset="-120"/>
              </a:rPr>
              <a:t>足夠</a:t>
            </a:r>
            <a:r>
              <a:rPr lang="zh-CN" altLang="en-US" dirty="0" smtClean="0">
                <a:latin typeface="新細明體" panose="02020500000000000000" pitchFamily="18" charset="-120"/>
              </a:rPr>
              <a:t>的資源研發</a:t>
            </a:r>
            <a:r>
              <a:rPr lang="zh-CN" altLang="en-US" dirty="0" smtClean="0">
                <a:latin typeface="新細明體" panose="02020500000000000000" pitchFamily="18" charset="-120"/>
              </a:rPr>
              <a:t>各</a:t>
            </a:r>
            <a:r>
              <a:rPr lang="zh-TW" altLang="en-US" dirty="0" smtClean="0">
                <a:latin typeface="新細明體" panose="02020500000000000000" pitchFamily="18" charset="-120"/>
              </a:rPr>
              <a:t>種不同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TW" altLang="en-US" dirty="0" smtClean="0">
                <a:latin typeface="新細明體" panose="02020500000000000000" pitchFamily="18" charset="-120"/>
              </a:rPr>
              <a:t>產品及切合其市場營銷策略，以</a:t>
            </a:r>
            <a:r>
              <a:rPr lang="zh-CN" altLang="en-US" dirty="0" smtClean="0">
                <a:latin typeface="新細明體" panose="02020500000000000000" pitchFamily="18" charset="-120"/>
              </a:rPr>
              <a:t>滿足市場</a:t>
            </a:r>
            <a:r>
              <a:rPr lang="zh-TW" altLang="en-US" dirty="0" smtClean="0">
                <a:latin typeface="新細明體" panose="02020500000000000000" pitchFamily="18" charset="-120"/>
              </a:rPr>
              <a:t>上消費者</a:t>
            </a:r>
            <a:r>
              <a:rPr lang="zh-CN" altLang="en-US" dirty="0" smtClean="0">
                <a:latin typeface="新細明體" panose="02020500000000000000" pitchFamily="18" charset="-120"/>
              </a:rPr>
              <a:t>的各種需要。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ts val="300"/>
              </a:lnSpc>
              <a:buFont typeface="Calibri" panose="020F0502020204030204" pitchFamily="34" charset="0"/>
              <a:buChar char="•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若機構忽視市場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的多樣性，</a:t>
            </a:r>
            <a:r>
              <a:rPr lang="zh-CN" altLang="en-US" dirty="0" smtClean="0">
                <a:latin typeface="新細明體" panose="02020500000000000000" pitchFamily="18" charset="-120"/>
              </a:rPr>
              <a:t>對所有市場採用同一市場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營銷</a:t>
            </a:r>
            <a:r>
              <a:rPr lang="zh-CN" altLang="en-US" dirty="0" smtClean="0">
                <a:latin typeface="新細明體" panose="02020500000000000000" pitchFamily="18" charset="-120"/>
              </a:rPr>
              <a:t>策略，只會導致銷售水平差强人意。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ts val="300"/>
              </a:lnSpc>
              <a:buFont typeface="Calibri" panose="020F0502020204030204" pitchFamily="34" charset="0"/>
              <a:buNone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en-US" altLang="zh-CN" dirty="0" err="1" smtClean="0">
                <a:latin typeface="新細明體" panose="02020500000000000000" pitchFamily="18" charset="-120"/>
              </a:rPr>
              <a:t>不同</a:t>
            </a:r>
            <a:r>
              <a:rPr lang="zh-CN" altLang="en-US" dirty="0" smtClean="0">
                <a:latin typeface="新細明體" panose="02020500000000000000" pitchFamily="18" charset="-120"/>
              </a:rPr>
              <a:t>公司所提供的同類產品往往十分相似</a:t>
            </a:r>
            <a:r>
              <a:rPr lang="zh-CN" altLang="en-US" i="1" dirty="0" smtClean="0">
                <a:latin typeface="新細明體" panose="02020500000000000000" pitchFamily="18" charset="-120"/>
              </a:rPr>
              <a:t>（例如可樂與百事）</a:t>
            </a:r>
            <a:r>
              <a:rPr lang="zh-CN" altLang="en-US" dirty="0" smtClean="0">
                <a:latin typeface="新細明體" panose="02020500000000000000" pitchFamily="18" charset="-120"/>
              </a:rPr>
              <a:t>。因此</a:t>
            </a:r>
            <a:r>
              <a:rPr lang="zh-TW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</a:rPr>
              <a:t>運用市場營銷組合</a:t>
            </a:r>
            <a:r>
              <a:rPr lang="zh-CN" altLang="en-US" i="1" dirty="0" smtClean="0">
                <a:latin typeface="新細明體" panose="02020500000000000000" pitchFamily="18" charset="-120"/>
              </a:rPr>
              <a:t>（</a:t>
            </a:r>
            <a:r>
              <a:rPr lang="en-US" altLang="zh-CN" i="1" dirty="0" smtClean="0">
                <a:latin typeface="新細明體" panose="02020500000000000000" pitchFamily="18" charset="-120"/>
              </a:rPr>
              <a:t>4Ps</a:t>
            </a:r>
            <a:r>
              <a:rPr lang="zh-TW" altLang="en-US" i="1" dirty="0" smtClean="0">
                <a:latin typeface="新細明體" panose="02020500000000000000" pitchFamily="18" charset="-120"/>
              </a:rPr>
              <a:t>：</a:t>
            </a:r>
            <a:r>
              <a:rPr lang="zh-TW" altLang="en-US" i="1" dirty="0" smtClean="0">
                <a:latin typeface="新細明體" panose="02020500000000000000" pitchFamily="18" charset="-120"/>
              </a:rPr>
              <a:t>產品策</a:t>
            </a:r>
            <a:r>
              <a:rPr lang="zh-TW" altLang="en-US" sz="1200" i="1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劃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i="1" dirty="0" smtClean="0">
                <a:latin typeface="新細明體" panose="02020500000000000000" pitchFamily="18" charset="-120"/>
              </a:rPr>
              <a:t>市場推廣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i="1" dirty="0" smtClean="0">
                <a:latin typeface="新細明體" panose="02020500000000000000" pitchFamily="18" charset="-120"/>
              </a:rPr>
              <a:t>價格制定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i="1" dirty="0" smtClean="0">
                <a:latin typeface="新細明體" panose="02020500000000000000" pitchFamily="18" charset="-120"/>
              </a:rPr>
              <a:t>分銷渠道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zh-CN" altLang="en-US" i="1" dirty="0" smtClean="0">
                <a:latin typeface="新細明體" panose="02020500000000000000" pitchFamily="18" charset="-120"/>
              </a:rPr>
              <a:t>）</a:t>
            </a:r>
            <a:r>
              <a:rPr lang="zh-CN" altLang="en-US" dirty="0" smtClean="0">
                <a:latin typeface="新細明體" panose="02020500000000000000" pitchFamily="18" charset="-120"/>
              </a:rPr>
              <a:t>區分</a:t>
            </a:r>
            <a:r>
              <a:rPr lang="zh-TW" altLang="en-US" dirty="0" smtClean="0">
                <a:latin typeface="新細明體" panose="02020500000000000000" pitchFamily="18" charset="-120"/>
              </a:rPr>
              <a:t>差異，</a:t>
            </a:r>
            <a:r>
              <a:rPr lang="zh-CN" altLang="en-US" dirty="0" smtClean="0">
                <a:latin typeface="新細明體" panose="02020500000000000000" pitchFamily="18" charset="-120"/>
              </a:rPr>
              <a:t>對</a:t>
            </a:r>
            <a:r>
              <a:rPr lang="zh-CN" altLang="en-US" dirty="0" smtClean="0">
                <a:latin typeface="新細明體" panose="02020500000000000000" pitchFamily="18" charset="-120"/>
              </a:rPr>
              <a:t>公司</a:t>
            </a:r>
            <a:r>
              <a:rPr lang="zh-TW" altLang="en-US" dirty="0" smtClean="0">
                <a:latin typeface="新細明體" panose="02020500000000000000" pitchFamily="18" charset="-120"/>
              </a:rPr>
              <a:t>確</a:t>
            </a:r>
            <a:r>
              <a:rPr lang="zh-CN" altLang="en-US" dirty="0" smtClean="0">
                <a:latin typeface="新細明體" panose="02020500000000000000" pitchFamily="18" charset="-120"/>
              </a:rPr>
              <a:t>立</a:t>
            </a:r>
            <a:r>
              <a:rPr lang="zh-CN" altLang="en-US" dirty="0" smtClean="0">
                <a:latin typeface="新細明體" panose="02020500000000000000" pitchFamily="18" charset="-120"/>
              </a:rPr>
              <a:t>獨特品牌及建立更密切的客戶關係及聯繫必不可少。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ts val="300"/>
              </a:lnSpc>
              <a:buFont typeface="Calibri" panose="020F0502020204030204" pitchFamily="34" charset="0"/>
              <a:buNone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CN" altLang="en-US" dirty="0" smtClean="0">
                <a:latin typeface="新細明體" panose="02020500000000000000" pitchFamily="18" charset="-120"/>
              </a:rPr>
              <a:t>透過適當運用市場營銷組合</a:t>
            </a:r>
            <a:r>
              <a:rPr kumimoji="1" lang="zh-CN" altLang="en-US" sz="12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（</a:t>
            </a:r>
            <a:r>
              <a:rPr kumimoji="1" lang="en-US" altLang="zh-CN" sz="12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4Ps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），</a:t>
            </a:r>
            <a:r>
              <a:rPr lang="zh-CN" altLang="en-US" dirty="0" smtClean="0">
                <a:latin typeface="新細明體" panose="02020500000000000000" pitchFamily="18" charset="-120"/>
              </a:rPr>
              <a:t>形成情感上的聯繫</a:t>
            </a:r>
            <a:r>
              <a:rPr lang="zh-TW" altLang="en-US" dirty="0" smtClean="0">
                <a:latin typeface="新細明體" panose="02020500000000000000" pitchFamily="18" charset="-120"/>
              </a:rPr>
              <a:t>後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TW" altLang="en-US" dirty="0" smtClean="0">
                <a:latin typeface="新細明體" panose="02020500000000000000" pitchFamily="18" charset="-120"/>
              </a:rPr>
              <a:t>能夠</a:t>
            </a:r>
            <a:r>
              <a:rPr lang="zh-CN" altLang="en-US" dirty="0" smtClean="0">
                <a:latin typeface="新細明體" panose="02020500000000000000" pitchFamily="18" charset="-120"/>
              </a:rPr>
              <a:t>影響客戶的選擇</a:t>
            </a:r>
            <a:r>
              <a:rPr lang="zh-TW" altLang="en-US" dirty="0" smtClean="0">
                <a:latin typeface="新細明體" panose="02020500000000000000" pitchFamily="18" charset="-120"/>
              </a:rPr>
              <a:t>，建立顧客忠誠度，並</a:t>
            </a:r>
            <a:r>
              <a:rPr lang="zh-CN" altLang="en-US" dirty="0" smtClean="0">
                <a:latin typeface="新細明體" panose="02020500000000000000" pitchFamily="18" charset="-120"/>
              </a:rPr>
              <a:t>維持</a:t>
            </a:r>
            <a:r>
              <a:rPr lang="zh-CN" altLang="en-US" dirty="0" smtClean="0">
                <a:latin typeface="新細明體" panose="02020500000000000000" pitchFamily="18" charset="-120"/>
              </a:rPr>
              <a:t>長期有利的客戶關係。這正是市場定位成功的原因及原理。</a:t>
            </a:r>
          </a:p>
          <a:p>
            <a:pPr eaLnBrk="1" hangingPunct="1">
              <a:lnSpc>
                <a:spcPct val="90000"/>
              </a:lnSpc>
              <a:buFont typeface="Calibri" panose="020F0502020204030204" pitchFamily="34" charset="0"/>
              <a:buAutoNum type="arabicPeriod"/>
            </a:pPr>
            <a:endParaRPr lang="en-US" altLang="en-US" dirty="0" smtClean="0">
              <a:latin typeface="新細明體" panose="02020500000000000000" pitchFamily="18" charset="-120"/>
            </a:endParaRP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en-US" altLang="zh-CN" sz="1100" b="1" dirty="0" smtClean="0">
                <a:latin typeface="新細明體" panose="02020500000000000000" pitchFamily="18" charset="-120"/>
              </a:rPr>
              <a:t>備</a:t>
            </a:r>
            <a:r>
              <a:rPr lang="zh-TW" altLang="en-US" sz="1100" b="1" dirty="0" smtClean="0">
                <a:latin typeface="新細明體" panose="02020500000000000000" pitchFamily="18" charset="-120"/>
              </a:rPr>
              <a:t>註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：</a:t>
            </a:r>
          </a:p>
          <a:p>
            <a:pPr eaLnBrk="1" hangingPunct="1">
              <a:lnSpc>
                <a:spcPct val="110000"/>
              </a:lnSpc>
              <a:buFont typeface="+mj-lt"/>
              <a:buNone/>
            </a:pPr>
            <a:r>
              <a:rPr lang="zh-TW" altLang="en-US" sz="1100" dirty="0" smtClean="0">
                <a:latin typeface="新細明體" panose="02020500000000000000" pitchFamily="18" charset="-120"/>
              </a:rPr>
              <a:t>純粹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依賴產品的元素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（品牌、質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素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水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平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、包裝、設計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特性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）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，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不可能形成公司的市場定位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。市場定位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需要市場營銷組合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（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產品策</a:t>
            </a:r>
            <a:r>
              <a:rPr lang="zh-TW" altLang="en-US" sz="1100" i="1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劃</a:t>
            </a:r>
            <a:r>
              <a:rPr lang="zh-TW" altLang="en-US" sz="1100" dirty="0" smtClean="0">
                <a:solidFill>
                  <a:srgbClr val="FF0000"/>
                </a:solidFill>
                <a:latin typeface="新細明體" panose="02020500000000000000" pitchFamily="18" charset="-120"/>
              </a:rPr>
              <a:t> 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市場推廣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 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價格制定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 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i="1" dirty="0" smtClean="0">
                <a:latin typeface="新細明體" panose="02020500000000000000" pitchFamily="18" charset="-120"/>
              </a:rPr>
              <a:t>分銷渠道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 </a:t>
            </a:r>
            <a:r>
              <a:rPr lang="zh-CN" altLang="en-US" sz="1100" i="1" dirty="0" smtClean="0">
                <a:latin typeface="新細明體" panose="02020500000000000000" pitchFamily="18" charset="-120"/>
              </a:rPr>
              <a:t>）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相輔相成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，才能發揮最大效力。</a:t>
            </a:r>
          </a:p>
          <a:p>
            <a:pPr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en-US" altLang="zh-CN" i="1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en-US" altLang="en-US" i="1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zh-CN" sz="1100" b="1" dirty="0" smtClean="0">
                <a:latin typeface="新細明體" panose="02020500000000000000" pitchFamily="18" charset="-120"/>
              </a:rPr>
              <a:t>資料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來源：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企業管理學概論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（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修訂版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鄭松年編著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，香港教育圖書公司，</a:t>
            </a:r>
            <a:r>
              <a:rPr lang="en-US" altLang="zh-TW" sz="1100" dirty="0" smtClean="0">
                <a:latin typeface="新細明體" panose="02020500000000000000" pitchFamily="18" charset="-120"/>
              </a:rPr>
              <a:t>2000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年</a:t>
            </a:r>
            <a:endParaRPr lang="en-US" altLang="zh-TW" sz="1100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137FD58-4533-4FF1-B95D-21EF8BD4C8F4}" type="slidenum">
              <a:rPr lang="en-US" altLang="zh-TW" sz="1200"/>
              <a:pPr algn="r" eaLnBrk="1" hangingPunct="1"/>
              <a:t>12</a:t>
            </a:fld>
            <a:endParaRPr lang="en-US" altLang="zh-TW" sz="120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3"/>
            <a:ext cx="5147504" cy="452405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活動三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參閱學生工作紙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5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頁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，向學生簡介店舖的背</a:t>
            </a:r>
            <a:r>
              <a:rPr lang="zh-TW" altLang="en-US" dirty="0" smtClean="0">
                <a:latin typeface="Arial" panose="020B0604020202020204" pitchFamily="34" charset="0"/>
              </a:rPr>
              <a:t>境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及店主的目標。</a:t>
            </a:r>
          </a:p>
          <a:p>
            <a:pPr eaLnBrk="1" hangingPunct="1">
              <a:lnSpc>
                <a:spcPct val="80000"/>
              </a:lnSpc>
            </a:pPr>
            <a:endParaRPr lang="zh-TW" altLang="en-US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請學生在上課之前完成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工作紙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5</a:t>
            </a:r>
            <a:r>
              <a:rPr lang="en-US" altLang="en-US" dirty="0" smtClean="0">
                <a:latin typeface="Arial" panose="020B0604020202020204" pitchFamily="34" charset="0"/>
              </a:rPr>
              <a:t>至</a:t>
            </a:r>
            <a:r>
              <a:rPr lang="en-US" altLang="zh-CN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6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頁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，以便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在下一課節進一步討論。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第一課節完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ED970DF2-9983-4CB0-908A-FC8BA2C95C95}" type="slidenum">
              <a:rPr lang="en-US" altLang="zh-TW" sz="1200"/>
              <a:pPr algn="r" eaLnBrk="1" hangingPunct="1"/>
              <a:t>13</a:t>
            </a:fld>
            <a:endParaRPr lang="en-US" altLang="zh-TW" sz="120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第二課節</a:t>
            </a:r>
          </a:p>
          <a:p>
            <a:pPr marL="228600" indent="-228600" eaLnBrk="1" hangingPunct="1"/>
            <a:endParaRPr lang="zh-CN" altLang="en-US" b="1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Tx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教師首先重溫</a:t>
            </a: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活動三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之個案， 簡述</a:t>
            </a:r>
            <a:r>
              <a:rPr lang="zh-CN" altLang="en-US" b="1" dirty="0" smtClean="0">
                <a:latin typeface="新細明體" panose="02020500000000000000" pitchFamily="18" charset="-120"/>
              </a:rPr>
              <a:t>「業務檢討」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內容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。</a:t>
            </a:r>
            <a:endParaRPr lang="zh-TW" altLang="zh-CN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>
              <a:buFontTx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利用接下來的投影片與學生核對及討論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活動旳答案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。</a:t>
            </a:r>
          </a:p>
          <a:p>
            <a:pPr marL="228600" indent="-228600"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/>
            <a:r>
              <a:rPr lang="zh-TW" altLang="en-US" sz="1100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備註：</a:t>
            </a: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en-US" sz="1100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活動三的問題並無標準答案。</a:t>
            </a: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en-US" sz="1100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學生的答案在成效和連貫方面合情合理便可。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2C06DFED-B09C-4C06-8667-D394CF863B15}" type="slidenum">
              <a:rPr lang="en-US" altLang="zh-TW" sz="1200"/>
              <a:pPr algn="r" eaLnBrk="1" hangingPunct="1"/>
              <a:t>14</a:t>
            </a:fld>
            <a:endParaRPr lang="en-US" altLang="zh-TW" sz="120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3"/>
            <a:ext cx="5147504" cy="488235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重溫市場營銷組合的概念，向學生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提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問：</a:t>
            </a:r>
            <a:r>
              <a:rPr lang="zh-TW" altLang="en-US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「市場營銷組合</a:t>
            </a:r>
            <a:r>
              <a:rPr lang="en-US" altLang="zh-TW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(4P)</a:t>
            </a:r>
            <a:r>
              <a:rPr lang="zh-TW" altLang="en-US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是甚麼？」</a:t>
            </a:r>
          </a:p>
          <a:p>
            <a:pPr eaLnBrk="1" hangingPunct="1">
              <a:lnSpc>
                <a:spcPct val="90000"/>
              </a:lnSpc>
            </a:pPr>
            <a:endParaRPr lang="en-US" altLang="zh-TW" dirty="0" smtClean="0">
              <a:solidFill>
                <a:srgbClr val="3333FF"/>
              </a:solidFill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參考答案：</a:t>
            </a:r>
          </a:p>
          <a:p>
            <a:pPr eaLnBrk="1" hangingPunct="1">
              <a:buFont typeface="Calibri" panose="020F0502020204030204" pitchFamily="34" charset="0"/>
              <a:buNone/>
            </a:pPr>
            <a:r>
              <a:rPr lang="zh-TW" altLang="en-US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市場營銷組合</a:t>
            </a:r>
            <a:r>
              <a:rPr lang="en-US" altLang="zh-TW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(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4P)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是產品策</a:t>
            </a:r>
            <a:r>
              <a:rPr lang="zh-TW" altLang="en-US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劃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、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價格制定 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、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市場推廣</a:t>
            </a:r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及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分銷渠道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。</a:t>
            </a: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TW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r>
              <a:rPr lang="zh-TW" altLang="en-US" sz="1100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備註：</a:t>
            </a:r>
          </a:p>
          <a:p>
            <a:pPr eaLnBrk="1" hangingPunct="1">
              <a:lnSpc>
                <a:spcPct val="110000"/>
              </a:lnSpc>
            </a:pPr>
            <a:r>
              <a:rPr lang="zh-TW" altLang="en-US" sz="1100" i="1" dirty="0" smtClean="0">
                <a:latin typeface="新細明體" panose="02020500000000000000" pitchFamily="18" charset="-120"/>
              </a:rPr>
              <a:t>市場營銷組合的定義：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一套可控制的市場營銷策略工具，公司可以靈活結合運用，在目標市場產生期望的反應。市場營銷組合包括公司可用來影響產品需求的所有元素。眾多可能的元素可歸類為四組變數，稱為的「</a:t>
            </a:r>
            <a:r>
              <a:rPr lang="en-US" altLang="zh-TW" sz="1100" dirty="0" smtClean="0">
                <a:latin typeface="新細明體" panose="02020500000000000000" pitchFamily="18" charset="-120"/>
              </a:rPr>
              <a:t>4P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」：產品策</a:t>
            </a:r>
            <a:r>
              <a:rPr lang="zh-TW" altLang="en-US" sz="1100" b="1" dirty="0" smtClean="0">
                <a:solidFill>
                  <a:srgbClr val="3333FF"/>
                </a:solidFill>
                <a:latin typeface="新細明體" panose="02020500000000000000" pitchFamily="18" charset="-120"/>
              </a:rPr>
              <a:t>劃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、價格制定 、市場推廣 、分銷渠道。</a:t>
            </a: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90000"/>
              </a:lnSpc>
              <a:buFont typeface="+mj-lt"/>
              <a:buNone/>
            </a:pPr>
            <a:endParaRPr lang="en-US" altLang="zh-TW" sz="1100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  <a:buFont typeface="+mj-lt"/>
              <a:buNone/>
            </a:pPr>
            <a:r>
              <a:rPr lang="zh-TW" altLang="en-US" sz="1100" b="1" dirty="0" smtClean="0">
                <a:latin typeface="新細明體" panose="02020500000000000000" pitchFamily="18" charset="-120"/>
              </a:rPr>
              <a:t>資料來源：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企業管理學概論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（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修訂版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鄭松年編著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，香港教育圖書公司，</a:t>
            </a:r>
            <a:r>
              <a:rPr lang="en-US" altLang="zh-TW" sz="1100" dirty="0" smtClean="0">
                <a:latin typeface="新細明體" panose="02020500000000000000" pitchFamily="18" charset="-120"/>
              </a:rPr>
              <a:t>2000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年</a:t>
            </a:r>
            <a:endParaRPr lang="zh-TW" altLang="en-US" sz="1100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9019C2EB-49B4-4C80-812D-8662C816105C}" type="slidenum">
              <a:rPr lang="en-US" altLang="zh-TW" sz="1200"/>
              <a:pPr algn="r" eaLnBrk="1" hangingPunct="1"/>
              <a:t>15</a:t>
            </a:fld>
            <a:endParaRPr lang="en-US" altLang="zh-TW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90500" indent="-190500" eaLnBrk="1" hangingPunct="1">
              <a:buFont typeface="Calibri" panose="020F0502020204030204" pitchFamily="34" charset="0"/>
              <a:buNone/>
            </a:pPr>
            <a:r>
              <a:rPr kumimoji="0" lang="zh-TW" altLang="en-US" dirty="0" smtClean="0">
                <a:latin typeface="Arial" panose="020B0604020202020204" pitchFamily="34" charset="0"/>
              </a:rPr>
              <a:t>請學生分享他們在學生工作紙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第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5</a:t>
            </a:r>
            <a:r>
              <a:rPr lang="en-US" altLang="en-US" dirty="0" smtClean="0">
                <a:latin typeface="Arial" panose="020B0604020202020204" pitchFamily="34" charset="0"/>
              </a:rPr>
              <a:t>至</a:t>
            </a:r>
            <a:r>
              <a:rPr lang="en-US" altLang="zh-CN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6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頁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的答案。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buFont typeface="Calibri" panose="020F0502020204030204" pitchFamily="34" charset="0"/>
              <a:buNone/>
            </a:pPr>
            <a:endParaRPr lang="zh-TW" altLang="zh-CN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建議答案可見於下一張投影片。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38445AAA-95BA-4004-952F-B3C722CD59A8}" type="slidenum">
              <a:rPr lang="en-US" altLang="zh-TW" sz="1200"/>
              <a:pPr algn="r" eaLnBrk="1" hangingPunct="1"/>
              <a:t>16</a:t>
            </a:fld>
            <a:endParaRPr lang="en-US" altLang="zh-TW" sz="120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90500" indent="-190500" eaLnBrk="1" hangingPunct="1">
              <a:lnSpc>
                <a:spcPct val="80000"/>
              </a:lnSpc>
            </a:pP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參考答案：產品策劃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lnSpc>
                <a:spcPct val="80000"/>
              </a:lnSpc>
            </a:pPr>
            <a:endParaRPr lang="zh-TW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lnSpc>
                <a:spcPts val="1400"/>
              </a:lnSpc>
              <a:buFont typeface="Calibri" panose="020F0502020204030204" pitchFamily="34" charset="0"/>
              <a:buAutoNum type="arabicPeriod"/>
            </a:pPr>
            <a:r>
              <a:rPr lang="zh-TW" alt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多樣化：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透過提供豐富種類的產品，黃先生的店舖能夠吸引更多客戶。</a:t>
            </a:r>
          </a:p>
          <a:p>
            <a:pPr marL="190500" indent="-190500" eaLnBrk="1" hangingPunct="1">
              <a:lnSpc>
                <a:spcPts val="1400"/>
              </a:lnSpc>
              <a:buFont typeface="Calibri" panose="020F0502020204030204" pitchFamily="34" charset="0"/>
              <a:buAutoNum type="arabicPeriod"/>
            </a:pPr>
            <a:r>
              <a:rPr lang="zh-TW" alt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質素：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雖然黃先生並無生產自家的產品，但選擇優質產品是重要的決定。</a:t>
            </a:r>
          </a:p>
          <a:p>
            <a:pPr marL="190500" indent="-190500" eaLnBrk="1" hangingPunct="1">
              <a:lnSpc>
                <a:spcPts val="1400"/>
              </a:lnSpc>
              <a:buFont typeface="Calibri" panose="020F0502020204030204" pitchFamily="34" charset="0"/>
              <a:buAutoNum type="arabicPeriod"/>
            </a:pPr>
            <a:r>
              <a:rPr lang="zh-TW" alt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特性：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與第</a:t>
            </a:r>
            <a:r>
              <a:rPr lang="en-US" altLang="zh-TW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點相同。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選擇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具備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卓越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特性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產品是店舖成功與否的重要決定。</a:t>
            </a:r>
            <a:endParaRPr lang="en-US" altLang="zh-TW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lnSpc>
                <a:spcPts val="1400"/>
              </a:lnSpc>
              <a:buFont typeface="Calibri" panose="020F0502020204030204" pitchFamily="34" charset="0"/>
              <a:buAutoNum type="arabicPeriod"/>
            </a:pPr>
            <a:r>
              <a:rPr lang="zh-TW" alt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服務：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員工態度友善，但欠缺專業產品知識。建議透過培訓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增進他們的知識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和專業水平。</a:t>
            </a:r>
          </a:p>
          <a:p>
            <a:pPr marL="190500" indent="-190500" eaLnBrk="1" hangingPunct="1">
              <a:lnSpc>
                <a:spcPts val="1400"/>
              </a:lnSpc>
              <a:buFont typeface="Calibri" panose="020F0502020204030204" pitchFamily="34" charset="0"/>
              <a:buAutoNum type="arabicPeriod"/>
            </a:pPr>
            <a:r>
              <a:rPr lang="zh-TW" alt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售後服務：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決定購買電子產品時，維修、支援及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保養均是考慮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因素。</a:t>
            </a:r>
            <a:endParaRPr kumimoji="1" lang="en-US" altLang="zh-TW" sz="1100" kern="1200" dirty="0" smtClean="0">
              <a:solidFill>
                <a:schemeClr val="tx1"/>
              </a:solidFill>
              <a:latin typeface="Arial" panose="020B0604020202020204" pitchFamily="34" charset="0"/>
              <a:ea typeface="新細明體" pitchFamily="18" charset="-120"/>
              <a:cs typeface="Arial" panose="020B0604020202020204" pitchFamily="34" charset="0"/>
            </a:endParaRPr>
          </a:p>
          <a:p>
            <a:pPr marL="190500" indent="-190500" eaLnBrk="1" hangingPunct="1">
              <a:lnSpc>
                <a:spcPct val="80000"/>
              </a:lnSpc>
            </a:pP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lnSpc>
                <a:spcPct val="80000"/>
              </a:lnSpc>
            </a:pPr>
            <a:r>
              <a:rPr lang="zh-TW" alt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備註：</a:t>
            </a:r>
          </a:p>
          <a:p>
            <a:pPr marL="0" indent="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須留意不同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地區的客戶有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不同的特徵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及屬性，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制訂市場營銷組合策略時應將以上各項考慮在內。正如前面提到，深水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埗區人口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老化，發展受到限制。不過，該區位處中心地帶，亦是著名電腦產品聖地，因此吸引了大批來自其他地區的客戶。</a:t>
            </a:r>
          </a:p>
          <a:p>
            <a:pPr marL="190500" indent="-190500" eaLnBrk="1" hangingPunct="1">
              <a:lnSpc>
                <a:spcPct val="8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C76E8A56-6BAB-422E-B525-28E297DA5906}" type="slidenum">
              <a:rPr lang="en-US" altLang="zh-TW" sz="1200"/>
              <a:pPr algn="r" eaLnBrk="1" hangingPunct="1"/>
              <a:t>17</a:t>
            </a:fld>
            <a:endParaRPr lang="en-US" altLang="zh-TW" sz="120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90500" indent="-190500" eaLnBrk="1" hangingPunct="1">
              <a:lnSpc>
                <a:spcPct val="12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參考答案：價格制定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20000"/>
              </a:lnSpc>
            </a:pPr>
            <a:endParaRPr lang="zh-TW" altLang="en-US" b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定價</a:t>
            </a:r>
            <a:r>
              <a:rPr lang="zh-TW" altLang="en-US" i="1" dirty="0" smtClean="0">
                <a:latin typeface="Arial" panose="020B0604020202020204" pitchFamily="34" charset="0"/>
              </a:rPr>
              <a:t>：</a:t>
            </a:r>
            <a:r>
              <a:rPr lang="zh-TW" altLang="en-US" dirty="0" smtClean="0">
                <a:latin typeface="Arial" panose="020B0604020202020204" pitchFamily="34" charset="0"/>
              </a:rPr>
              <a:t>黃先生將價格定於符合</a:t>
            </a:r>
            <a:r>
              <a:rPr lang="zh-TW" altLang="en-US" dirty="0" smtClean="0">
                <a:latin typeface="Arial" panose="020B0604020202020204" pitchFamily="34" charset="0"/>
              </a:rPr>
              <a:t>目標</a:t>
            </a:r>
            <a:r>
              <a:rPr lang="zh-TW" altLang="en-US" dirty="0" smtClean="0">
                <a:latin typeface="Arial" panose="020B0604020202020204" pitchFamily="34" charset="0"/>
              </a:rPr>
              <a:t>客戶預期的水平，</a:t>
            </a:r>
            <a:r>
              <a:rPr lang="zh-TW" altLang="en-US" dirty="0" smtClean="0">
                <a:latin typeface="Arial" panose="020B0604020202020204" pitchFamily="34" charset="0"/>
              </a:rPr>
              <a:t>是十分重要的因素</a:t>
            </a:r>
            <a:r>
              <a:rPr lang="zh-TW" altLang="en-US" dirty="0" smtClean="0">
                <a:latin typeface="Arial" panose="020B0604020202020204" pitchFamily="34" charset="0"/>
              </a:rPr>
              <a:t>。定價</a:t>
            </a:r>
            <a:r>
              <a:rPr lang="zh-TW" altLang="en-US" dirty="0" smtClean="0">
                <a:latin typeface="Arial" panose="020B0604020202020204" pitchFamily="34" charset="0"/>
              </a:rPr>
              <a:t>亦要符合產品質素及店舖位置。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促銷定價：</a:t>
            </a:r>
            <a:r>
              <a:rPr lang="zh-TW" altLang="en-US" dirty="0" smtClean="0">
                <a:latin typeface="Arial" panose="020B0604020202020204" pitchFamily="34" charset="0"/>
              </a:rPr>
              <a:t>暫時將產品價格</a:t>
            </a:r>
            <a:r>
              <a:rPr lang="zh-TW" altLang="en-US" dirty="0" smtClean="0">
                <a:latin typeface="Arial" panose="020B0604020202020204" pitchFamily="34" charset="0"/>
              </a:rPr>
              <a:t>定以低於定價</a:t>
            </a:r>
            <a:r>
              <a:rPr lang="zh-TW" altLang="en-US" dirty="0" smtClean="0">
                <a:latin typeface="Arial" panose="020B0604020202020204" pitchFamily="34" charset="0"/>
              </a:rPr>
              <a:t>，有時甚至低於</a:t>
            </a:r>
            <a:r>
              <a:rPr lang="zh-TW" altLang="en-US" dirty="0" smtClean="0">
                <a:latin typeface="Arial" panose="020B0604020202020204" pitchFamily="34" charset="0"/>
              </a:rPr>
              <a:t>成本出售，</a:t>
            </a:r>
            <a:r>
              <a:rPr lang="zh-TW" altLang="en-US" dirty="0" smtClean="0">
                <a:latin typeface="Arial" panose="020B0604020202020204" pitchFamily="34" charset="0"/>
              </a:rPr>
              <a:t>藉以</a:t>
            </a:r>
            <a:r>
              <a:rPr lang="zh-TW" altLang="en-US" dirty="0" smtClean="0">
                <a:latin typeface="Arial" panose="020B0604020202020204" pitchFamily="34" charset="0"/>
              </a:rPr>
              <a:t>刺激客戶的購買</a:t>
            </a:r>
            <a:r>
              <a:rPr lang="zh-TW" altLang="en-US" dirty="0" smtClean="0">
                <a:latin typeface="Arial" panose="020B0604020202020204" pitchFamily="34" charset="0"/>
              </a:rPr>
              <a:t>意</a:t>
            </a:r>
            <a:r>
              <a:rPr lang="zh-TW" altLang="en-US" dirty="0" smtClean="0">
                <a:latin typeface="Arial" panose="020B0604020202020204" pitchFamily="34" charset="0"/>
              </a:rPr>
              <a:t>欲及營造逼切感。</a:t>
            </a:r>
            <a:r>
              <a:rPr lang="zh-TW" altLang="en-US" dirty="0" smtClean="0">
                <a:latin typeface="Arial" panose="020B0604020202020204" pitchFamily="34" charset="0"/>
              </a:rPr>
              <a:t>黃先生可以挑選一、兩款產品採用促銷定價來吸引客戶。</a:t>
            </a:r>
            <a:endParaRPr lang="zh-TW" altLang="en-US" i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折扣：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為以現金付款的客戶提供折扣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TW" i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信貸條款：</a:t>
            </a:r>
            <a:r>
              <a:rPr lang="zh-TW" altLang="en-US" dirty="0" smtClean="0">
                <a:latin typeface="Arial" panose="020B0604020202020204" pitchFamily="34" charset="0"/>
              </a:rPr>
              <a:t>店舖可提供免息分期付款，進一步吸引客戶。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2CFBE46-39C6-4A78-B70D-B97EE6957734}" type="slidenum">
              <a:rPr lang="en-US" altLang="zh-TW" sz="1200"/>
              <a:pPr algn="r" eaLnBrk="1" hangingPunct="1"/>
              <a:t>18</a:t>
            </a:fld>
            <a:endParaRPr lang="en-US" altLang="zh-TW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lnSpc>
                <a:spcPts val="16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參考答案：市場推廣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ts val="1600"/>
              </a:lnSpc>
            </a:pPr>
            <a:endParaRPr lang="en-US" altLang="zh-TW" b="1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ts val="15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廣告：</a:t>
            </a:r>
            <a:r>
              <a:rPr lang="zh-TW" altLang="en-US" dirty="0" smtClean="0">
                <a:latin typeface="Arial" panose="020B0604020202020204" pitchFamily="34" charset="0"/>
              </a:rPr>
              <a:t>在社交媒體上刊登廣告，通知客戶現正進行折扣優惠。</a:t>
            </a:r>
          </a:p>
          <a:p>
            <a:pPr marL="228600" indent="-228600" eaLnBrk="1" hangingPunct="1">
              <a:lnSpc>
                <a:spcPts val="15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推銷：</a:t>
            </a:r>
            <a:r>
              <a:rPr lang="zh-TW" altLang="en-US" dirty="0" smtClean="0">
                <a:latin typeface="Arial" panose="020B0604020202020204" pitchFamily="34" charset="0"/>
              </a:rPr>
              <a:t>為吸引客戶惠顧，可利用推銷</a:t>
            </a:r>
            <a:r>
              <a:rPr lang="zh-TW" altLang="en-US" dirty="0" smtClean="0">
                <a:latin typeface="Arial" panose="020B0604020202020204" pitchFamily="34" charset="0"/>
              </a:rPr>
              <a:t>來製造客</a:t>
            </a:r>
            <a:r>
              <a:rPr lang="zh-TW" altLang="en-US" dirty="0" smtClean="0">
                <a:latin typeface="Arial" panose="020B0604020202020204" pitchFamily="34" charset="0"/>
              </a:rPr>
              <a:t>流量及</a:t>
            </a:r>
            <a:r>
              <a:rPr lang="zh-TW" altLang="en-US" dirty="0" smtClean="0">
                <a:latin typeface="Arial" panose="020B0604020202020204" pitchFamily="34" charset="0"/>
              </a:rPr>
              <a:t>建立對店舖的認識。</a:t>
            </a:r>
            <a:r>
              <a:rPr lang="zh-TW" altLang="en-US" dirty="0" smtClean="0">
                <a:latin typeface="Arial" panose="020B0604020202020204" pitchFamily="34" charset="0"/>
              </a:rPr>
              <a:t>推銷方法包括贈券、比賽</a:t>
            </a:r>
            <a:r>
              <a:rPr lang="zh-TW" altLang="en-US" dirty="0" smtClean="0">
                <a:latin typeface="Arial" panose="020B0604020202020204" pitchFamily="34" charset="0"/>
              </a:rPr>
              <a:t>、回贈等方法</a:t>
            </a:r>
            <a:r>
              <a:rPr lang="zh-TW" altLang="en-US" dirty="0" smtClean="0">
                <a:latin typeface="Arial" panose="020B0604020202020204" pitchFamily="34" charset="0"/>
              </a:rPr>
              <a:t>，務求吸引客戶注意，鼓勵他們消費。</a:t>
            </a:r>
          </a:p>
          <a:p>
            <a:pPr marL="228600" indent="-228600" eaLnBrk="1" hangingPunct="1">
              <a:lnSpc>
                <a:spcPts val="15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個人銷售：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黃先生及員工根據客戶的需要及喜好向他們推介產品。</a:t>
            </a:r>
            <a:endParaRPr kumimoji="1" lang="en-US" altLang="zh-TW" sz="1200" kern="1200" dirty="0" smtClean="0">
              <a:solidFill>
                <a:schemeClr val="tx1"/>
              </a:solidFill>
              <a:latin typeface="Arial" panose="020B0604020202020204" pitchFamily="34" charset="0"/>
              <a:ea typeface="新細明體" pitchFamily="18" charset="-120"/>
              <a:cs typeface="+mn-cs"/>
            </a:endParaRPr>
          </a:p>
          <a:p>
            <a:pPr marL="228600" indent="-228600" eaLnBrk="1" hangingPunct="1">
              <a:lnSpc>
                <a:spcPts val="15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公共關係：</a:t>
            </a:r>
            <a:r>
              <a:rPr lang="zh-TW" altLang="en-US" i="0" dirty="0" smtClean="0">
                <a:latin typeface="Arial" panose="020B0604020202020204" pitchFamily="34" charset="0"/>
              </a:rPr>
              <a:t>運用</a:t>
            </a:r>
            <a:r>
              <a:rPr lang="zh-TW" altLang="en-US" dirty="0" smtClean="0">
                <a:latin typeface="Arial" panose="020B0604020202020204" pitchFamily="34" charset="0"/>
              </a:rPr>
              <a:t>社交平台及</a:t>
            </a:r>
            <a:r>
              <a:rPr lang="zh-TW" altLang="en-US" dirty="0" smtClean="0">
                <a:latin typeface="Arial" panose="020B0604020202020204" pitchFamily="34" charset="0"/>
              </a:rPr>
              <a:t>推銷雙管齊下，進一步引發客戶對店舖的關注及購買意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欲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lnSpc>
                <a:spcPts val="16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B0BB5CA3-93B8-4712-A36F-F58BE0349F39}" type="slidenum">
              <a:rPr lang="en-US" altLang="zh-TW" sz="1200"/>
              <a:pPr algn="r" eaLnBrk="1" hangingPunct="1"/>
              <a:t>19</a:t>
            </a:fld>
            <a:endParaRPr lang="en-US" altLang="zh-TW" sz="120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90500" indent="-190500" eaLnBrk="1" hangingPunct="1">
              <a:lnSpc>
                <a:spcPct val="11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參考答案：分銷渠道</a:t>
            </a:r>
            <a:endParaRPr lang="en-US" altLang="zh-TW" b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10000"/>
              </a:lnSpc>
            </a:pPr>
            <a:endParaRPr lang="zh-TW" altLang="en-US" b="1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位置：</a:t>
            </a:r>
            <a:r>
              <a:rPr lang="zh-TW" altLang="en-US" dirty="0" smtClean="0">
                <a:latin typeface="Arial" panose="020B0604020202020204" pitchFamily="34" charset="0"/>
              </a:rPr>
              <a:t>為了建立客戶基礎，店</a:t>
            </a:r>
            <a:r>
              <a:rPr lang="zh-TW" altLang="en-US" dirty="0" smtClean="0">
                <a:latin typeface="Arial" panose="020B0604020202020204" pitchFamily="34" charset="0"/>
              </a:rPr>
              <a:t>舖或可遷</a:t>
            </a:r>
            <a:r>
              <a:rPr lang="zh-TW" altLang="en-US" dirty="0" smtClean="0">
                <a:latin typeface="Arial" panose="020B0604020202020204" pitchFamily="34" charset="0"/>
              </a:rPr>
              <a:t>往旺角、尖沙咀或銅鑼灣等購物區，吸引新客戶。</a:t>
            </a:r>
          </a:p>
          <a:p>
            <a:pPr marL="190500" indent="-1905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存貨：</a:t>
            </a:r>
            <a:r>
              <a:rPr lang="zh-TW" altLang="en-US" dirty="0" smtClean="0">
                <a:latin typeface="Arial" panose="020B0604020202020204" pitchFamily="34" charset="0"/>
              </a:rPr>
              <a:t>追蹤早前售出的產品及控制倉庫的存貨量，從而改善存貨管理。此舉可以有效降低存貨積壓的成本和風險。</a:t>
            </a:r>
          </a:p>
          <a:p>
            <a:pPr marL="190500" indent="-1905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i="1" dirty="0" smtClean="0">
                <a:latin typeface="Arial" panose="020B0604020202020204" pitchFamily="34" charset="0"/>
              </a:rPr>
              <a:t>物流：</a:t>
            </a:r>
            <a:r>
              <a:rPr lang="zh-TW" altLang="en-US" dirty="0" smtClean="0">
                <a:latin typeface="Arial" panose="020B0604020202020204" pitchFamily="34" charset="0"/>
              </a:rPr>
              <a:t>亦稱為貨物配送</a:t>
            </a:r>
            <a:r>
              <a:rPr lang="en-US" altLang="zh-TW" dirty="0" smtClean="0">
                <a:latin typeface="Arial" panose="020B0604020202020204" pitchFamily="34" charset="0"/>
              </a:rPr>
              <a:t>(Physical Distribution)</a:t>
            </a:r>
            <a:r>
              <a:rPr lang="zh-TW" altLang="en-US" dirty="0" smtClean="0">
                <a:latin typeface="Arial" panose="020B0604020202020204" pitchFamily="34" charset="0"/>
              </a:rPr>
              <a:t>，黃先生可以考慮外判給物流公司，由他們</a:t>
            </a:r>
            <a:r>
              <a:rPr lang="zh-TW" altLang="en-US" dirty="0" smtClean="0">
                <a:latin typeface="Arial" panose="020B0604020202020204" pitchFamily="34" charset="0"/>
              </a:rPr>
              <a:t>負責貨物</a:t>
            </a:r>
            <a:r>
              <a:rPr lang="zh-TW" altLang="en-US" dirty="0" smtClean="0">
                <a:latin typeface="Arial" panose="020B0604020202020204" pitchFamily="34" charset="0"/>
              </a:rPr>
              <a:t>配送。提供</a:t>
            </a:r>
            <a:r>
              <a:rPr lang="zh-TW" altLang="en-US" dirty="0" smtClean="0">
                <a:latin typeface="Arial" panose="020B0604020202020204" pitchFamily="34" charset="0"/>
              </a:rPr>
              <a:t>一套退貨</a:t>
            </a:r>
            <a:r>
              <a:rPr lang="zh-TW" altLang="en-US" dirty="0" smtClean="0">
                <a:latin typeface="Arial" panose="020B0604020202020204" pitchFamily="34" charset="0"/>
              </a:rPr>
              <a:t>及退款政策有助提高銷量。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190500" indent="-1905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0F5F4E29-27BF-4DBF-8A18-4056F0716EB0}" type="slidenum">
              <a:rPr lang="en-US" altLang="zh-TW"/>
              <a:pPr eaLnBrk="1" hangingPunct="1"/>
              <a:t>2</a:t>
            </a:fld>
            <a:endParaRPr lang="en-US" altLang="zh-TW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43778"/>
            <a:ext cx="5147504" cy="4256451"/>
          </a:xfrm>
        </p:spPr>
        <p:txBody>
          <a:bodyPr/>
          <a:lstStyle/>
          <a:p>
            <a:pPr marL="228600" indent="-228600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第一課</a:t>
            </a:r>
            <a:r>
              <a:rPr lang="zh-TW" altLang="en-US" b="1" dirty="0" smtClean="0">
                <a:latin typeface="新細明體" panose="02020500000000000000" pitchFamily="18" charset="-120"/>
              </a:rPr>
              <a:t>節</a:t>
            </a:r>
            <a:endParaRPr lang="en-US" altLang="zh-TW" b="1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endParaRPr lang="en-US" altLang="zh-TW" b="1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Tx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</a:rPr>
              <a:t>與學生重溫市場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營銷的</a:t>
            </a:r>
            <a:r>
              <a:rPr lang="zh-TW" altLang="en-US" dirty="0" smtClean="0">
                <a:latin typeface="新細明體" panose="02020500000000000000" pitchFamily="18" charset="-120"/>
              </a:rPr>
              <a:t>概念 </a:t>
            </a:r>
            <a:r>
              <a:rPr lang="en-US" altLang="zh-TW" dirty="0" smtClean="0">
                <a:latin typeface="新細明體" panose="02020500000000000000" pitchFamily="18" charset="-120"/>
              </a:rPr>
              <a:t>(M06)</a:t>
            </a:r>
            <a:r>
              <a:rPr lang="zh-TW" altLang="en-US" dirty="0" smtClean="0">
                <a:latin typeface="新細明體" panose="02020500000000000000" pitchFamily="18" charset="-120"/>
              </a:rPr>
              <a:t>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Tx/>
              <a:buAutoNum type="arabicPeriod"/>
            </a:pPr>
            <a:r>
              <a:rPr lang="zh-CN" altLang="zh-TW" dirty="0" smtClean="0">
                <a:latin typeface="新細明體" panose="02020500000000000000" pitchFamily="18" charset="-120"/>
              </a:rPr>
              <a:t>教</a:t>
            </a:r>
            <a:r>
              <a:rPr lang="zh-CN" altLang="en-US" dirty="0" smtClean="0">
                <a:latin typeface="新細明體" panose="02020500000000000000" pitchFamily="18" charset="-120"/>
              </a:rPr>
              <a:t>師</a:t>
            </a:r>
            <a:r>
              <a:rPr lang="zh-CN" altLang="zh-TW" dirty="0" smtClean="0">
                <a:latin typeface="新細明體" panose="02020500000000000000" pitchFamily="18" charset="-120"/>
              </a:rPr>
              <a:t>問</a:t>
            </a:r>
            <a:r>
              <a:rPr lang="zh-CN" altLang="en-US" dirty="0" smtClean="0">
                <a:latin typeface="新細明體" panose="02020500000000000000" pitchFamily="18" charset="-120"/>
              </a:rPr>
              <a:t>學生：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「</a:t>
            </a:r>
            <a:r>
              <a:rPr lang="zh-CN" altLang="zh-TW" b="1" i="1" dirty="0" smtClean="0">
                <a:latin typeface="新細明體" panose="02020500000000000000" pitchFamily="18" charset="-120"/>
              </a:rPr>
              <a:t>買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鞋</a:t>
            </a:r>
            <a:r>
              <a:rPr lang="zh-CN" altLang="zh-TW" b="1" i="1" dirty="0" smtClean="0">
                <a:latin typeface="新細明體" panose="02020500000000000000" pitchFamily="18" charset="-120"/>
              </a:rPr>
              <a:t>的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時</a:t>
            </a:r>
            <a:r>
              <a:rPr lang="zh-CN" altLang="zh-TW" b="1" i="1" dirty="0" smtClean="0">
                <a:latin typeface="新細明體" panose="02020500000000000000" pitchFamily="18" charset="-120"/>
              </a:rPr>
              <a:t>候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，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客戶的需要及／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或想要的是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甚麼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？」</a:t>
            </a:r>
            <a:r>
              <a:rPr lang="en-US" altLang="zh-TW" dirty="0" smtClean="0">
                <a:latin typeface="新細明體" panose="02020500000000000000" pitchFamily="18" charset="-120"/>
              </a:rPr>
              <a:t> </a:t>
            </a:r>
            <a:endParaRPr lang="en-US" altLang="zh-TW" b="1" i="1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20000"/>
              </a:lnSpc>
              <a:spcBef>
                <a:spcPct val="0"/>
              </a:spcBef>
              <a:buFontTx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latin typeface="新細明體" panose="02020500000000000000" pitchFamily="18" charset="-120"/>
              </a:rPr>
              <a:t>學生</a:t>
            </a:r>
            <a:r>
              <a:rPr lang="zh-CN" altLang="zh-TW" dirty="0" smtClean="0">
                <a:latin typeface="新細明體" panose="02020500000000000000" pitchFamily="18" charset="-120"/>
              </a:rPr>
              <a:t>講</a:t>
            </a:r>
            <a:r>
              <a:rPr lang="zh-CN" altLang="en-US" dirty="0" smtClean="0">
                <a:latin typeface="新細明體" panose="02020500000000000000" pitchFamily="18" charset="-120"/>
              </a:rPr>
              <a:t>出他們的想法。</a:t>
            </a:r>
            <a:r>
              <a:rPr lang="zh-TW" altLang="en-US" dirty="0" smtClean="0">
                <a:latin typeface="新細明體" panose="02020500000000000000" pitchFamily="18" charset="-120"/>
              </a:rPr>
              <a:t> </a:t>
            </a:r>
            <a:r>
              <a:rPr lang="zh-CN" altLang="en-US" dirty="0" smtClean="0">
                <a:latin typeface="新細明體" panose="02020500000000000000" pitchFamily="18" charset="-120"/>
              </a:rPr>
              <a:t>答</a:t>
            </a:r>
            <a:r>
              <a:rPr lang="zh-CN" altLang="zh-TW" dirty="0" smtClean="0">
                <a:latin typeface="新細明體" panose="02020500000000000000" pitchFamily="18" charset="-120"/>
              </a:rPr>
              <a:t>案</a:t>
            </a:r>
            <a:r>
              <a:rPr lang="zh-CN" altLang="en-US" dirty="0" smtClean="0">
                <a:latin typeface="新細明體" panose="02020500000000000000" pitchFamily="18" charset="-120"/>
              </a:rPr>
              <a:t>可能包括：</a:t>
            </a:r>
            <a:endParaRPr lang="zh-TW" altLang="en-US" u="sng" dirty="0" smtClean="0">
              <a:latin typeface="新細明體" panose="02020500000000000000" pitchFamily="18" charset="-120"/>
            </a:endParaRPr>
          </a:p>
          <a:p>
            <a:pPr marL="230188" lvl="1" indent="214313" eaLnBrk="1" hangingPunct="1">
              <a:buFontTx/>
              <a:buChar char="•"/>
            </a:pPr>
            <a:r>
              <a:rPr lang="zh-TW" altLang="zh-CN" dirty="0" smtClean="0">
                <a:latin typeface="新細明體" panose="02020500000000000000" pitchFamily="18" charset="-120"/>
              </a:rPr>
              <a:t>保護</a:t>
            </a:r>
            <a:r>
              <a:rPr lang="zh-CN" altLang="en-US" dirty="0" smtClean="0">
                <a:latin typeface="新細明體" panose="02020500000000000000" pitchFamily="18" charset="-120"/>
              </a:rPr>
              <a:t>雙腳以免受傷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TW" altLang="zh-CN" dirty="0" smtClean="0">
                <a:latin typeface="新細明體" panose="02020500000000000000" pitchFamily="18" charset="-120"/>
              </a:rPr>
              <a:t>保護</a:t>
            </a:r>
            <a:r>
              <a:rPr lang="zh-TW" altLang="en-US" dirty="0" smtClean="0">
                <a:latin typeface="新細明體" panose="02020500000000000000" pitchFamily="18" charset="-120"/>
              </a:rPr>
              <a:t>足</a:t>
            </a:r>
            <a:r>
              <a:rPr lang="zh-CN" altLang="en-US" dirty="0" smtClean="0">
                <a:latin typeface="新細明體" panose="02020500000000000000" pitchFamily="18" charset="-120"/>
              </a:rPr>
              <a:t>踝以免扭傷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CN" altLang="en-US" dirty="0" smtClean="0">
                <a:latin typeface="新細明體" panose="02020500000000000000" pitchFamily="18" charset="-120"/>
              </a:rPr>
              <a:t>舒適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TW" altLang="zh-CN" dirty="0" smtClean="0">
                <a:latin typeface="新細明體" panose="02020500000000000000" pitchFamily="18" charset="-120"/>
              </a:rPr>
              <a:t>在</a:t>
            </a:r>
            <a:r>
              <a:rPr lang="zh-CN" altLang="en-US" dirty="0" smtClean="0">
                <a:latin typeface="新細明體" panose="02020500000000000000" pitchFamily="18" charset="-120"/>
              </a:rPr>
              <a:t>草地上奔跑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TW" altLang="zh-CN" dirty="0" smtClean="0">
                <a:latin typeface="新細明體" panose="02020500000000000000" pitchFamily="18" charset="-120"/>
              </a:rPr>
              <a:t>在沙地</a:t>
            </a:r>
            <a:r>
              <a:rPr lang="zh-CN" altLang="en-US" dirty="0" smtClean="0">
                <a:latin typeface="新細明體" panose="02020500000000000000" pitchFamily="18" charset="-120"/>
              </a:rPr>
              <a:t>及</a:t>
            </a:r>
            <a:r>
              <a:rPr kumimoji="1" lang="zh-TW" altLang="en-US" sz="1200" b="0" i="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岩</a:t>
            </a:r>
            <a:r>
              <a:rPr lang="zh-CN" altLang="en-US" dirty="0" smtClean="0">
                <a:latin typeface="新細明體" panose="02020500000000000000" pitchFamily="18" charset="-120"/>
              </a:rPr>
              <a:t>石</a:t>
            </a:r>
            <a:r>
              <a:rPr lang="zh-CN" altLang="en-US" dirty="0" smtClean="0">
                <a:latin typeface="新細明體" panose="02020500000000000000" pitchFamily="18" charset="-120"/>
              </a:rPr>
              <a:t>表面</a:t>
            </a:r>
            <a:r>
              <a:rPr lang="zh-CN" altLang="zh-TW" dirty="0" smtClean="0">
                <a:latin typeface="新細明體" panose="02020500000000000000" pitchFamily="18" charset="-120"/>
              </a:rPr>
              <a:t>不</a:t>
            </a:r>
            <a:r>
              <a:rPr lang="zh-CN" altLang="en-US" dirty="0" smtClean="0">
                <a:latin typeface="新細明體" panose="02020500000000000000" pitchFamily="18" charset="-120"/>
              </a:rPr>
              <a:t>會</a:t>
            </a:r>
            <a:r>
              <a:rPr lang="zh-CN" altLang="zh-TW" dirty="0" smtClean="0">
                <a:latin typeface="新細明體" panose="02020500000000000000" pitchFamily="18" charset="-120"/>
              </a:rPr>
              <a:t>滑</a:t>
            </a:r>
            <a:r>
              <a:rPr lang="zh-CN" altLang="en-US" dirty="0" smtClean="0">
                <a:latin typeface="新細明體" panose="02020500000000000000" pitchFamily="18" charset="-120"/>
              </a:rPr>
              <a:t>倒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TW" altLang="zh-CN" dirty="0" smtClean="0">
                <a:latin typeface="新細明體" panose="02020500000000000000" pitchFamily="18" charset="-120"/>
              </a:rPr>
              <a:t>潮流</a:t>
            </a:r>
            <a:r>
              <a:rPr lang="zh-CN" altLang="en-US" dirty="0" smtClean="0">
                <a:latin typeface="新細明體" panose="02020500000000000000" pitchFamily="18" charset="-120"/>
              </a:rPr>
              <a:t>及</a:t>
            </a:r>
            <a:r>
              <a:rPr lang="zh-CN" altLang="zh-TW" dirty="0" smtClean="0">
                <a:latin typeface="新細明體" panose="02020500000000000000" pitchFamily="18" charset="-120"/>
              </a:rPr>
              <a:t>時</a:t>
            </a:r>
            <a:r>
              <a:rPr lang="zh-CN" altLang="en-US" dirty="0" smtClean="0">
                <a:latin typeface="新細明體" panose="02020500000000000000" pitchFamily="18" charset="-120"/>
              </a:rPr>
              <a:t>尚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CN" altLang="en-US" dirty="0" smtClean="0">
                <a:latin typeface="新細明體" panose="02020500000000000000" pitchFamily="18" charset="-120"/>
              </a:rPr>
              <a:t>品牌及價值</a:t>
            </a:r>
          </a:p>
          <a:p>
            <a:pPr marL="230188" lvl="1" indent="214313" eaLnBrk="1" hangingPunct="1">
              <a:buFontTx/>
              <a:buChar char="•"/>
            </a:pPr>
            <a:r>
              <a:rPr lang="zh-CN" altLang="zh-TW" dirty="0" smtClean="0">
                <a:latin typeface="新細明體" panose="02020500000000000000" pitchFamily="18" charset="-120"/>
              </a:rPr>
              <a:t>增</a:t>
            </a:r>
            <a:r>
              <a:rPr lang="zh-CN" altLang="en-US" dirty="0" smtClean="0">
                <a:latin typeface="新細明體" panose="02020500000000000000" pitchFamily="18" charset="-120"/>
              </a:rPr>
              <a:t>高</a:t>
            </a:r>
          </a:p>
          <a:p>
            <a:pPr marL="228600" indent="-228600" eaLnBrk="1" hangingPunct="1">
              <a:lnSpc>
                <a:spcPct val="110000"/>
              </a:lnSpc>
              <a:buFontTx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根據學生的回應，教師解釋</a:t>
            </a:r>
            <a:r>
              <a:rPr lang="zh-TW" altLang="en-US" dirty="0" smtClean="0">
                <a:latin typeface="新細明體" panose="02020500000000000000" pitchFamily="18" charset="-120"/>
              </a:rPr>
              <a:t>我</a:t>
            </a:r>
            <a:r>
              <a:rPr lang="zh-CN" altLang="en-US" dirty="0" smtClean="0">
                <a:latin typeface="新細明體" panose="02020500000000000000" pitchFamily="18" charset="-120"/>
              </a:rPr>
              <a:t>們之所以購買</a:t>
            </a:r>
            <a:r>
              <a:rPr lang="zh-CN" altLang="zh-TW" dirty="0" smtClean="0">
                <a:latin typeface="新細明體" panose="02020500000000000000" pitchFamily="18" charset="-120"/>
              </a:rPr>
              <a:t>一</a:t>
            </a:r>
            <a:r>
              <a:rPr lang="zh-CN" altLang="en-US" dirty="0" smtClean="0">
                <a:latin typeface="新細明體" panose="02020500000000000000" pitchFamily="18" charset="-120"/>
              </a:rPr>
              <a:t>款產品（例如鞋類），是因為</a:t>
            </a:r>
            <a:r>
              <a:rPr lang="zh-CN" altLang="zh-TW" dirty="0" smtClean="0">
                <a:latin typeface="新細明體" panose="02020500000000000000" pitchFamily="18" charset="-120"/>
              </a:rPr>
              <a:t>這</a:t>
            </a:r>
            <a:r>
              <a:rPr lang="zh-CN" altLang="en-US" dirty="0" smtClean="0">
                <a:latin typeface="新細明體" panose="02020500000000000000" pitchFamily="18" charset="-120"/>
              </a:rPr>
              <a:t>些</a:t>
            </a:r>
            <a:r>
              <a:rPr lang="zh-CN" altLang="zh-TW" dirty="0" smtClean="0">
                <a:latin typeface="新細明體" panose="02020500000000000000" pitchFamily="18" charset="-120"/>
              </a:rPr>
              <a:t>產</a:t>
            </a:r>
            <a:r>
              <a:rPr lang="zh-CN" altLang="en-US" dirty="0" smtClean="0">
                <a:latin typeface="新細明體" panose="02020500000000000000" pitchFamily="18" charset="-120"/>
              </a:rPr>
              <a:t>品</a:t>
            </a:r>
            <a:r>
              <a:rPr lang="zh-CN" altLang="zh-TW" dirty="0" smtClean="0">
                <a:latin typeface="新細明體" panose="02020500000000000000" pitchFamily="18" charset="-120"/>
              </a:rPr>
              <a:t>能滿</a:t>
            </a:r>
            <a:r>
              <a:rPr lang="zh-CN" altLang="en-US" dirty="0" smtClean="0">
                <a:latin typeface="新細明體" panose="02020500000000000000" pitchFamily="18" charset="-120"/>
              </a:rPr>
              <a:t>足某些需要</a:t>
            </a:r>
            <a:r>
              <a:rPr lang="zh-CN" altLang="en-US" dirty="0" smtClean="0">
                <a:latin typeface="新細明體" panose="02020500000000000000" pitchFamily="18" charset="-120"/>
              </a:rPr>
              <a:t>／</a:t>
            </a:r>
            <a:r>
              <a:rPr lang="zh-TW" altLang="en-US" dirty="0" smtClean="0">
                <a:latin typeface="新細明體" panose="02020500000000000000" pitchFamily="18" charset="-120"/>
              </a:rPr>
              <a:t>想要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r>
              <a:rPr lang="zh-CN" altLang="en-US" dirty="0" smtClean="0">
                <a:latin typeface="新細明體" panose="02020500000000000000" pitchFamily="18" charset="-120"/>
              </a:rPr>
              <a:t>正如</a:t>
            </a:r>
            <a:r>
              <a:rPr lang="zh-CN" altLang="en-US" dirty="0" smtClean="0">
                <a:latin typeface="新細明體" panose="02020500000000000000" pitchFamily="18" charset="-120"/>
              </a:rPr>
              <a:t>課題</a:t>
            </a:r>
            <a:r>
              <a:rPr lang="en-US" altLang="zh-TW" dirty="0" smtClean="0">
                <a:latin typeface="新細明體" panose="02020500000000000000" pitchFamily="18" charset="-120"/>
              </a:rPr>
              <a:t>M06</a:t>
            </a:r>
            <a:r>
              <a:rPr lang="zh-CN" altLang="zh-TW" dirty="0" smtClean="0">
                <a:latin typeface="新細明體" panose="02020500000000000000" pitchFamily="18" charset="-120"/>
              </a:rPr>
              <a:t>提及</a:t>
            </a:r>
            <a:r>
              <a:rPr lang="zh-CN" altLang="en-US" dirty="0" smtClean="0">
                <a:latin typeface="新細明體" panose="02020500000000000000" pitchFamily="18" charset="-120"/>
              </a:rPr>
              <a:t>，對特定產品</a:t>
            </a:r>
            <a:r>
              <a:rPr lang="zh-CN" altLang="zh-TW" dirty="0" smtClean="0">
                <a:latin typeface="新細明體" panose="02020500000000000000" pitchFamily="18" charset="-120"/>
              </a:rPr>
              <a:t>擁</a:t>
            </a:r>
            <a:r>
              <a:rPr lang="zh-CN" altLang="en-US" dirty="0" smtClean="0">
                <a:latin typeface="新細明體" panose="02020500000000000000" pitchFamily="18" charset="-120"/>
              </a:rPr>
              <a:t>有</a:t>
            </a:r>
            <a:r>
              <a:rPr lang="zh-CN" altLang="zh-TW" dirty="0" smtClean="0">
                <a:latin typeface="新細明體" panose="02020500000000000000" pitchFamily="18" charset="-120"/>
              </a:rPr>
              <a:t>類</a:t>
            </a:r>
            <a:r>
              <a:rPr lang="zh-CN" altLang="en-US" dirty="0" smtClean="0">
                <a:latin typeface="新細明體" panose="02020500000000000000" pitchFamily="18" charset="-120"/>
              </a:rPr>
              <a:t>似需要</a:t>
            </a:r>
            <a:r>
              <a:rPr lang="zh-CN" altLang="en-US" dirty="0" smtClean="0">
                <a:latin typeface="新細明體" panose="02020500000000000000" pitchFamily="18" charset="-120"/>
              </a:rPr>
              <a:t>／</a:t>
            </a:r>
            <a:r>
              <a:rPr lang="zh-TW" altLang="en-US" dirty="0" smtClean="0">
                <a:latin typeface="新細明體" panose="02020500000000000000" pitchFamily="18" charset="-120"/>
              </a:rPr>
              <a:t>想要</a:t>
            </a:r>
            <a:r>
              <a:rPr lang="zh-CN" altLang="en-US" dirty="0" smtClean="0">
                <a:latin typeface="新細明體" panose="02020500000000000000" pitchFamily="18" charset="-120"/>
              </a:rPr>
              <a:t>／</a:t>
            </a:r>
            <a:r>
              <a:rPr lang="zh-CN" altLang="en-US" dirty="0" smtClean="0">
                <a:latin typeface="新細明體" panose="02020500000000000000" pitchFamily="18" charset="-120"/>
              </a:rPr>
              <a:t>喜好的客戶</a:t>
            </a:r>
            <a:r>
              <a:rPr lang="zh-TW" altLang="en-US" dirty="0" smtClean="0">
                <a:latin typeface="新細明體" panose="02020500000000000000" pitchFamily="18" charset="-120"/>
              </a:rPr>
              <a:t>，會</a:t>
            </a:r>
            <a:r>
              <a:rPr lang="zh-CN" altLang="en-US" dirty="0" smtClean="0">
                <a:latin typeface="新細明體" panose="02020500000000000000" pitchFamily="18" charset="-120"/>
              </a:rPr>
              <a:t>形成一個市場組別。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zh-TW" altLang="zh-CN" dirty="0" smtClean="0">
                <a:latin typeface="新細明體" panose="02020500000000000000" pitchFamily="18" charset="-120"/>
              </a:rPr>
              <a:t>教師</a:t>
            </a:r>
            <a:r>
              <a:rPr lang="zh-TW" altLang="en-US" dirty="0" smtClean="0">
                <a:latin typeface="新細明體" panose="02020500000000000000" pitchFamily="18" charset="-120"/>
              </a:rPr>
              <a:t>進一步問</a:t>
            </a:r>
            <a:r>
              <a:rPr lang="zh-TW" altLang="zh-CN" dirty="0" smtClean="0">
                <a:latin typeface="新細明體" panose="02020500000000000000" pitchFamily="18" charset="-120"/>
              </a:rPr>
              <a:t>學生</a:t>
            </a:r>
            <a:r>
              <a:rPr lang="zh-CN" altLang="en-US" dirty="0" smtClean="0">
                <a:latin typeface="新細明體" panose="02020500000000000000" pitchFamily="18" charset="-120"/>
              </a:rPr>
              <a:t>：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「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誰是</a:t>
            </a:r>
            <a:r>
              <a:rPr lang="zh-TW" altLang="zh-CN" b="1" i="1" dirty="0" smtClean="0">
                <a:latin typeface="新細明體" panose="02020500000000000000" pitchFamily="18" charset="-120"/>
              </a:rPr>
              <a:t>鞋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類產品的</a:t>
            </a:r>
            <a:r>
              <a:rPr lang="zh-TW" altLang="zh-CN" b="1" i="1" dirty="0" smtClean="0">
                <a:latin typeface="新細明體" panose="02020500000000000000" pitchFamily="18" charset="-120"/>
              </a:rPr>
              <a:t>目標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客戶</a:t>
            </a:r>
            <a:r>
              <a:rPr lang="zh-CN" altLang="en-US" b="1" i="1" dirty="0" smtClean="0">
                <a:latin typeface="新細明體" panose="02020500000000000000" pitchFamily="18" charset="-120"/>
              </a:rPr>
              <a:t>／市場組別？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」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</a:rPr>
              <a:t>展示</a:t>
            </a:r>
            <a:r>
              <a:rPr lang="zh-CN" altLang="en-US" dirty="0" smtClean="0">
                <a:latin typeface="新細明體" panose="02020500000000000000" pitchFamily="18" charset="-120"/>
              </a:rPr>
              <a:t>下一張</a:t>
            </a:r>
            <a:r>
              <a:rPr lang="zh-CN" altLang="zh-TW" dirty="0" smtClean="0">
                <a:latin typeface="新細明體" panose="02020500000000000000" pitchFamily="18" charset="-120"/>
              </a:rPr>
              <a:t>投</a:t>
            </a:r>
            <a:r>
              <a:rPr lang="zh-CN" altLang="en-US" dirty="0" smtClean="0">
                <a:latin typeface="新細明體" panose="02020500000000000000" pitchFamily="18" charset="-120"/>
              </a:rPr>
              <a:t>影片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參考答案。</a:t>
            </a:r>
            <a:endParaRPr lang="zh-TW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r>
              <a:rPr lang="zh-TW" altLang="zh-CN" b="1" dirty="0" smtClean="0">
                <a:latin typeface="新細明體" panose="02020500000000000000" pitchFamily="18" charset="-120"/>
              </a:rPr>
              <a:t>備</a:t>
            </a:r>
            <a:r>
              <a:rPr lang="zh-TW" altLang="en-US" b="1" dirty="0" smtClean="0">
                <a:latin typeface="新細明體" panose="02020500000000000000" pitchFamily="18" charset="-120"/>
              </a:rPr>
              <a:t>註</a:t>
            </a:r>
            <a:r>
              <a:rPr lang="zh-CN" altLang="en-US" b="1" dirty="0" smtClean="0">
                <a:latin typeface="新細明體" panose="02020500000000000000" pitchFamily="18" charset="-120"/>
              </a:rPr>
              <a:t>：</a:t>
            </a:r>
          </a:p>
          <a:p>
            <a:pPr marL="228600" indent="-228600" eaLnBrk="1" hangingPunct="1"/>
            <a:r>
              <a:rPr lang="zh-TW" altLang="zh-CN" dirty="0" smtClean="0">
                <a:latin typeface="新細明體" panose="02020500000000000000" pitchFamily="18" charset="-120"/>
              </a:rPr>
              <a:t>鞋</a:t>
            </a:r>
            <a:r>
              <a:rPr lang="zh-CN" altLang="en-US" dirty="0" smtClean="0">
                <a:latin typeface="新細明體" panose="02020500000000000000" pitchFamily="18" charset="-120"/>
              </a:rPr>
              <a:t>類</a:t>
            </a:r>
            <a:r>
              <a:rPr lang="zh-TW" altLang="en-US" dirty="0" smtClean="0">
                <a:latin typeface="新細明體" panose="02020500000000000000" pitchFamily="18" charset="-120"/>
              </a:rPr>
              <a:t>可以包括</a:t>
            </a:r>
            <a:r>
              <a:rPr lang="zh-CN" altLang="en-US" dirty="0" smtClean="0">
                <a:latin typeface="新細明體" panose="02020500000000000000" pitchFamily="18" charset="-120"/>
              </a:rPr>
              <a:t>皮鞋</a:t>
            </a:r>
            <a:r>
              <a:rPr lang="zh-CN" altLang="en-US" dirty="0" smtClean="0">
                <a:latin typeface="新細明體" panose="02020500000000000000" pitchFamily="18" charset="-120"/>
              </a:rPr>
              <a:t>、</a:t>
            </a:r>
            <a:r>
              <a:rPr lang="zh-TW" altLang="en-US" dirty="0" smtClean="0">
                <a:latin typeface="新細明體" panose="02020500000000000000" pitchFamily="18" charset="-120"/>
              </a:rPr>
              <a:t>跑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CN" altLang="en-US" dirty="0" smtClean="0">
                <a:latin typeface="新細明體" panose="02020500000000000000" pitchFamily="18" charset="-120"/>
              </a:rPr>
              <a:t>、涼鞋及靴。</a:t>
            </a:r>
            <a:endParaRPr lang="zh-TW" altLang="en-US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26466832-1BF8-4600-AD84-45DFA70E325B}" type="slidenum">
              <a:rPr lang="en-US" altLang="zh-TW" sz="1200"/>
              <a:pPr algn="r" eaLnBrk="1" hangingPunct="1"/>
              <a:t>20</a:t>
            </a:fld>
            <a:endParaRPr lang="en-US" altLang="zh-TW" sz="120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550820"/>
          </a:xfrm>
        </p:spPr>
        <p:txBody>
          <a:bodyPr/>
          <a:lstStyle/>
          <a:p>
            <a:pPr marL="177800" indent="-177800" eaLnBrk="1" hangingPunct="1">
              <a:lnSpc>
                <a:spcPct val="90000"/>
              </a:lnSpc>
            </a:pPr>
            <a:r>
              <a:rPr lang="zh-TW" altLang="en-US" b="1" dirty="0" smtClean="0">
                <a:latin typeface="Arial" panose="020B0604020202020204" pitchFamily="34" charset="0"/>
              </a:rPr>
              <a:t>活動三總結：</a:t>
            </a:r>
          </a:p>
          <a:p>
            <a:pPr marL="177800" indent="-1778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公司制訂一套綜合市場營銷組合，當中包括控制範圍內的元素─產品策劃、價格制定、分銷渠道及市場推廣。</a:t>
            </a:r>
          </a:p>
          <a:p>
            <a:pPr marL="177800" indent="-177800" eaLnBrk="1" hangingPunct="1">
              <a:lnSpc>
                <a:spcPct val="40000"/>
              </a:lnSpc>
              <a:buFont typeface="Calibri" panose="020F0502020204030204" pitchFamily="34" charset="0"/>
              <a:buAutoNum type="arabicPeriod"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為了尋找最佳的市場營銷策略和組合，公司會進行市場營銷分析、策劃、實施及控制。</a:t>
            </a:r>
          </a:p>
          <a:p>
            <a:pPr marL="177800" indent="-177800" eaLnBrk="1" hangingPunct="1">
              <a:lnSpc>
                <a:spcPct val="40000"/>
              </a:lnSpc>
              <a:buFont typeface="Calibri" panose="020F0502020204030204" pitchFamily="34" charset="0"/>
              <a:buAutoNum type="arabicPeriod"/>
            </a:pP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行之</a:t>
            </a:r>
            <a:r>
              <a:rPr lang="zh-CN" altLang="en-US" dirty="0" smtClean="0">
                <a:latin typeface="Arial" panose="020B0604020202020204" pitchFamily="34" charset="0"/>
              </a:rPr>
              <a:t>有效的</a:t>
            </a:r>
            <a:r>
              <a:rPr lang="zh-TW" altLang="en-US" dirty="0" smtClean="0">
                <a:latin typeface="Arial" panose="020B0604020202020204" pitchFamily="34" charset="0"/>
              </a:rPr>
              <a:t>市場營銷組合</a:t>
            </a:r>
            <a:r>
              <a:rPr lang="zh-CN" altLang="en-US" dirty="0" smtClean="0">
                <a:latin typeface="Arial" panose="020B0604020202020204" pitchFamily="34" charset="0"/>
              </a:rPr>
              <a:t>計</a:t>
            </a:r>
            <a:r>
              <a:rPr lang="zh-TW" altLang="en-US" dirty="0" smtClean="0">
                <a:latin typeface="Arial" panose="020B0604020202020204" pitchFamily="34" charset="0"/>
              </a:rPr>
              <a:t>劃會結合</a:t>
            </a:r>
            <a:r>
              <a:rPr lang="zh-CN" altLang="en-US" dirty="0" smtClean="0">
                <a:latin typeface="Arial" panose="020B0604020202020204" pitchFamily="34" charset="0"/>
              </a:rPr>
              <a:t>所有</a:t>
            </a:r>
            <a:r>
              <a:rPr lang="zh-TW" altLang="en-US" dirty="0" smtClean="0">
                <a:latin typeface="Arial" panose="020B0604020202020204" pitchFamily="34" charset="0"/>
              </a:rPr>
              <a:t>市場營銷組合元</a:t>
            </a:r>
            <a:r>
              <a:rPr lang="zh-CN" altLang="en-US" dirty="0" smtClean="0">
                <a:latin typeface="Arial" panose="020B0604020202020204" pitchFamily="34" charset="0"/>
              </a:rPr>
              <a:t>素，構成</a:t>
            </a:r>
            <a:r>
              <a:rPr lang="zh-TW" altLang="en-US" dirty="0" smtClean="0">
                <a:latin typeface="Arial" panose="020B0604020202020204" pitchFamily="34" charset="0"/>
              </a:rPr>
              <a:t>相輔相成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CN" altLang="zh-TW" dirty="0" smtClean="0">
                <a:latin typeface="Arial" panose="020B0604020202020204" pitchFamily="34" charset="0"/>
              </a:rPr>
              <a:t>市</a:t>
            </a:r>
            <a:r>
              <a:rPr lang="zh-CN" altLang="en-US" dirty="0" smtClean="0">
                <a:latin typeface="Arial" panose="020B0604020202020204" pitchFamily="34" charset="0"/>
              </a:rPr>
              <a:t>場</a:t>
            </a:r>
            <a:r>
              <a:rPr lang="zh-CN" altLang="zh-TW" dirty="0" smtClean="0">
                <a:latin typeface="Arial" panose="020B0604020202020204" pitchFamily="34" charset="0"/>
              </a:rPr>
              <a:t>營</a:t>
            </a:r>
            <a:r>
              <a:rPr lang="zh-CN" altLang="en-US" dirty="0" smtClean="0">
                <a:latin typeface="Arial" panose="020B0604020202020204" pitchFamily="34" charset="0"/>
              </a:rPr>
              <a:t>銷計</a:t>
            </a:r>
            <a:r>
              <a:rPr lang="zh-TW" altLang="en-US" dirty="0" smtClean="0">
                <a:latin typeface="Arial" panose="020B0604020202020204" pitchFamily="34" charset="0"/>
              </a:rPr>
              <a:t>劃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CN" altLang="zh-TW" dirty="0" smtClean="0">
                <a:latin typeface="Arial" panose="020B0604020202020204" pitchFamily="34" charset="0"/>
              </a:rPr>
              <a:t>為</a:t>
            </a:r>
            <a:r>
              <a:rPr lang="zh-CN" altLang="en-US" dirty="0" smtClean="0">
                <a:latin typeface="Arial" panose="020B0604020202020204" pitchFamily="34" charset="0"/>
              </a:rPr>
              <a:t>消</a:t>
            </a:r>
            <a:r>
              <a:rPr lang="zh-CN" altLang="zh-TW" dirty="0" smtClean="0">
                <a:latin typeface="Arial" panose="020B0604020202020204" pitchFamily="34" charset="0"/>
              </a:rPr>
              <a:t>費</a:t>
            </a:r>
            <a:r>
              <a:rPr lang="zh-CN" altLang="en-US" dirty="0" smtClean="0">
                <a:latin typeface="Arial" panose="020B0604020202020204" pitchFamily="34" charset="0"/>
              </a:rPr>
              <a:t>者</a:t>
            </a:r>
            <a:r>
              <a:rPr lang="zh-CN" altLang="zh-TW" dirty="0" smtClean="0">
                <a:latin typeface="Arial" panose="020B0604020202020204" pitchFamily="34" charset="0"/>
              </a:rPr>
              <a:t>提</a:t>
            </a:r>
            <a:r>
              <a:rPr lang="zh-CN" altLang="en-US" dirty="0" smtClean="0">
                <a:latin typeface="Arial" panose="020B0604020202020204" pitchFamily="34" charset="0"/>
              </a:rPr>
              <a:t>供</a:t>
            </a:r>
            <a:r>
              <a:rPr lang="zh-CN" altLang="zh-TW" dirty="0" smtClean="0">
                <a:latin typeface="Arial" panose="020B0604020202020204" pitchFamily="34" charset="0"/>
              </a:rPr>
              <a:t>價</a:t>
            </a:r>
            <a:r>
              <a:rPr lang="zh-CN" altLang="en-US" dirty="0" smtClean="0">
                <a:latin typeface="Arial" panose="020B0604020202020204" pitchFamily="34" charset="0"/>
              </a:rPr>
              <a:t>值</a:t>
            </a:r>
            <a:r>
              <a:rPr lang="zh-TW" altLang="en-US" dirty="0" smtClean="0">
                <a:latin typeface="Arial" panose="020B0604020202020204" pitchFamily="34" charset="0"/>
              </a:rPr>
              <a:t>，藉</a:t>
            </a:r>
            <a:r>
              <a:rPr lang="zh-CN" altLang="en-US" dirty="0" smtClean="0">
                <a:latin typeface="Arial" panose="020B0604020202020204" pitchFamily="34" charset="0"/>
              </a:rPr>
              <a:t>以達到公司</a:t>
            </a:r>
            <a:r>
              <a:rPr lang="zh-TW" altLang="en-US" dirty="0" smtClean="0">
                <a:latin typeface="Arial" panose="020B0604020202020204" pitchFamily="34" charset="0"/>
              </a:rPr>
              <a:t>的市場營銷</a:t>
            </a:r>
            <a:r>
              <a:rPr lang="zh-CN" altLang="en-US" dirty="0" smtClean="0">
                <a:latin typeface="Arial" panose="020B0604020202020204" pitchFamily="34" charset="0"/>
              </a:rPr>
              <a:t>目標。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r>
              <a:rPr lang="zh-TW" altLang="en-US" dirty="0" smtClean="0">
                <a:latin typeface="Arial" panose="020B0604020202020204" pitchFamily="34" charset="0"/>
              </a:rPr>
              <a:t>與學生重溫以上總結後，播放下一張投影片，開始</a:t>
            </a:r>
            <a:r>
              <a:rPr lang="zh-TW" altLang="en-US" b="1" i="1" dirty="0" smtClean="0">
                <a:latin typeface="Arial" panose="020B0604020202020204" pitchFamily="34" charset="0"/>
              </a:rPr>
              <a:t>活動四</a:t>
            </a:r>
            <a:r>
              <a:rPr lang="zh-TW" altLang="en-US" dirty="0" smtClean="0">
                <a:latin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en-US" altLang="zh-CN" sz="1100" b="1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  <a:buFont typeface="Calibri" panose="020F0502020204030204" pitchFamily="34" charset="0"/>
              <a:buNone/>
            </a:pPr>
            <a:endParaRPr lang="en-US" altLang="zh-TW" sz="1100" b="1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latin typeface="Arial" panose="020B0604020202020204" pitchFamily="34" charset="0"/>
              </a:rPr>
              <a:t>備註：</a:t>
            </a:r>
            <a:endParaRPr lang="en-US" altLang="zh-TW" sz="1100" b="1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sz="1100" dirty="0" smtClean="0">
                <a:latin typeface="Arial" panose="020B0604020202020204" pitchFamily="34" charset="0"/>
              </a:rPr>
              <a:t>本活動</a:t>
            </a:r>
            <a:r>
              <a:rPr lang="zh-CN" altLang="en-US" sz="1100" dirty="0" smtClean="0">
                <a:latin typeface="Arial" panose="020B0604020202020204" pitchFamily="34" charset="0"/>
              </a:rPr>
              <a:t>只</a:t>
            </a:r>
            <a:r>
              <a:rPr lang="zh-CN" altLang="en-US" sz="1100" dirty="0" smtClean="0">
                <a:latin typeface="Arial" panose="020B0604020202020204" pitchFamily="34" charset="0"/>
                <a:ea typeface="SimSun" panose="02010600030101010101" pitchFamily="2" charset="-122"/>
              </a:rPr>
              <a:t>供</a:t>
            </a:r>
            <a:r>
              <a:rPr lang="zh-TW" altLang="en-US" sz="1100" dirty="0" smtClean="0">
                <a:latin typeface="Arial" panose="020B0604020202020204" pitchFamily="34" charset="0"/>
              </a:rPr>
              <a:t>學生練習，旨在加深他們對應用市場營銷組合以振興一家公司的理解。</a:t>
            </a:r>
            <a:endParaRPr lang="en-US" altLang="zh-CN" sz="1100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</a:pPr>
            <a:endParaRPr lang="en-US" altLang="zh-TW" sz="1100" b="0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</a:pPr>
            <a:endParaRPr lang="en-US" altLang="zh-TW" sz="1100" b="0" dirty="0" smtClean="0">
              <a:latin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資料來源：</a:t>
            </a:r>
            <a:r>
              <a:rPr lang="en-GB" altLang="zh-TW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Marketing, an Introduction</a:t>
            </a:r>
            <a:r>
              <a:rPr lang="zh-TW" altLang="en-GB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第九版），</a:t>
            </a:r>
            <a:r>
              <a:rPr lang="en-GB" altLang="zh-TW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Gary Armstrong</a:t>
            </a:r>
            <a:r>
              <a:rPr lang="zh-TW" altLang="en-GB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GB" altLang="zh-TW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Philip Kotler, Pearson Prentice Hall</a:t>
            </a:r>
            <a:r>
              <a:rPr lang="zh-TW" altLang="en-GB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美國新澤西州，</a:t>
            </a:r>
            <a:r>
              <a:rPr lang="en-US" altLang="zh-TW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</a:p>
          <a:p>
            <a:pPr marL="190500" indent="-190500" eaLnBrk="1" hangingPunct="1">
              <a:lnSpc>
                <a:spcPct val="80000"/>
              </a:lnSpc>
            </a:pPr>
            <a:endParaRPr lang="en-US" altLang="zh-TW" sz="1100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</a:pPr>
            <a:endParaRPr lang="en-US" altLang="zh-TW" sz="1100" b="0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lnSpc>
                <a:spcPct val="90000"/>
              </a:lnSpc>
            </a:pPr>
            <a:endParaRPr lang="en-US" altLang="zh-TW" sz="1100" b="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51088131-F952-454D-A244-3185E50F9CD7}" type="slidenum">
              <a:rPr lang="en-US" altLang="zh-TW" sz="1200"/>
              <a:pPr algn="r" eaLnBrk="1" hangingPunct="1"/>
              <a:t>21</a:t>
            </a:fld>
            <a:endParaRPr lang="en-US" altLang="zh-TW" sz="120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活動四</a:t>
            </a:r>
          </a:p>
          <a:p>
            <a:pPr>
              <a:lnSpc>
                <a:spcPct val="80000"/>
              </a:lnSpc>
            </a:pP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將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學生分成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四至五人一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組，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解釋活動要求，請學生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完成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學生工作紙第</a:t>
            </a:r>
            <a:r>
              <a:rPr lang="en-US" altLang="zh-TW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7</a:t>
            </a:r>
            <a:r>
              <a:rPr lang="zh-TW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頁 </a:t>
            </a:r>
            <a:r>
              <a:rPr lang="zh-CN" altLang="en-US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。</a:t>
            </a:r>
            <a:endParaRPr lang="zh-CN" altLang="en-US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eaLnBrk="1" hangingPunct="1"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C1B59E54-1558-45F7-BA1C-6A95BCBA251B}" type="slidenum">
              <a:rPr lang="en-US" altLang="zh-TW" sz="1200"/>
              <a:pPr algn="r" eaLnBrk="1" hangingPunct="1"/>
              <a:t>22</a:t>
            </a:fld>
            <a:endParaRPr lang="en-US" altLang="zh-TW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Calibri" panose="020F0502020204030204" pitchFamily="34" charset="0"/>
              <a:buNone/>
            </a:pPr>
            <a:r>
              <a:rPr lang="zh-TW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完成</a:t>
            </a:r>
            <a:r>
              <a:rPr lang="zh-TW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工作紙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播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放下一張投影片，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講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解不同市場營銷組合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配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搭。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參考答案：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例一：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裙（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產品策劃）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zh-CN" alt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500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價格制定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旺角（分銷渠道）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社交媒體廣告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（市場推廣）。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例二：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手</a:t>
            </a:r>
            <a:r>
              <a:rPr lang="zh-CN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錶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（產品策劃）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$2,000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價格制定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尖沙咀（分銷渠道）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電視廣告（市場推廣）。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zh-CN" altLang="zh-TW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備</a:t>
            </a:r>
            <a:r>
              <a:rPr lang="zh-CN" alt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註：</a:t>
            </a: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同樣，本</a:t>
            </a:r>
            <a:r>
              <a:rPr lang="zh-TW" altLang="zh-CN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練習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並無</a:t>
            </a:r>
            <a:r>
              <a:rPr lang="zh-TW" altLang="zh-CN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絕對答案</a:t>
            </a:r>
            <a:r>
              <a:rPr lang="zh-CN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。學生的答案</a:t>
            </a:r>
            <a:r>
              <a:rPr lang="zh-TW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應該是合情合理的配搭，能夠建立配合目標客戶的市場定位</a:t>
            </a:r>
            <a:r>
              <a:rPr lang="zh-CN" alt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</a:p>
          <a:p>
            <a:pPr eaLnBrk="1" hangingPunct="1">
              <a:lnSpc>
                <a:spcPct val="30000"/>
              </a:lnSpc>
              <a:buFont typeface="Calibri" panose="020F0502020204030204" pitchFamily="34" charset="0"/>
              <a:buAutoNum type="arabicPeriod"/>
            </a:pPr>
            <a:endParaRPr lang="en-US" altLang="zh-TW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zh-TW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68C61213-90B7-4216-A1D3-73C2F0100773}" type="slidenum">
              <a:rPr lang="en-US" altLang="zh-TW" sz="1200"/>
              <a:pPr algn="r" eaLnBrk="1" hangingPunct="1"/>
              <a:t>23</a:t>
            </a:fld>
            <a:endParaRPr lang="en-US" altLang="zh-TW" sz="120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617722"/>
          </a:xfrm>
        </p:spPr>
        <p:txBody>
          <a:bodyPr/>
          <a:lstStyle/>
          <a:p>
            <a:pPr marL="228600" indent="-228600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活動</a:t>
            </a: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指引：</a:t>
            </a: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latin typeface="新細明體" panose="02020500000000000000" pitchFamily="18" charset="-120"/>
              </a:rPr>
              <a:t>學生自</a:t>
            </a:r>
            <a:r>
              <a:rPr lang="zh-CN" altLang="zh-TW" dirty="0" smtClean="0">
                <a:latin typeface="新細明體" panose="02020500000000000000" pitchFamily="18" charset="-120"/>
              </a:rPr>
              <a:t>願</a:t>
            </a:r>
            <a:r>
              <a:rPr lang="zh-CN" altLang="en-US" dirty="0" smtClean="0">
                <a:latin typeface="新細明體" panose="02020500000000000000" pitchFamily="18" charset="-120"/>
              </a:rPr>
              <a:t>分享</a:t>
            </a:r>
            <a:r>
              <a:rPr lang="zh-CN" altLang="zh-TW" dirty="0" smtClean="0">
                <a:latin typeface="新細明體" panose="02020500000000000000" pitchFamily="18" charset="-120"/>
              </a:rPr>
              <a:t>答</a:t>
            </a:r>
            <a:r>
              <a:rPr lang="zh-CN" altLang="en-US" dirty="0" smtClean="0">
                <a:latin typeface="新細明體" panose="02020500000000000000" pitchFamily="18" charset="-120"/>
              </a:rPr>
              <a:t>案。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</a:rPr>
              <a:t>提供回饋及</a:t>
            </a:r>
            <a:r>
              <a:rPr lang="zh-CN" altLang="en-US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營銷組合</a:t>
            </a:r>
            <a:r>
              <a:rPr lang="zh-CN" altLang="zh-TW" dirty="0" smtClean="0">
                <a:latin typeface="新細明體" panose="02020500000000000000" pitchFamily="18" charset="-120"/>
              </a:rPr>
              <a:t>配</a:t>
            </a:r>
            <a:r>
              <a:rPr lang="zh-CN" altLang="en-US" dirty="0" smtClean="0">
                <a:latin typeface="新細明體" panose="02020500000000000000" pitchFamily="18" charset="-120"/>
              </a:rPr>
              <a:t>搭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建議</a:t>
            </a:r>
            <a:r>
              <a:rPr lang="zh-TW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</a:rPr>
              <a:t>供</a:t>
            </a:r>
            <a:r>
              <a:rPr lang="zh-CN" altLang="en-US" dirty="0" smtClean="0">
                <a:latin typeface="新細明體" panose="02020500000000000000" pitchFamily="18" charset="-120"/>
              </a:rPr>
              <a:t>學生參考。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教師應強調雖然</a:t>
            </a:r>
            <a:r>
              <a:rPr lang="zh-CN" altLang="zh-TW" dirty="0" smtClean="0">
                <a:latin typeface="新細明體" panose="02020500000000000000" pitchFamily="18" charset="-120"/>
              </a:rPr>
              <a:t>組</a:t>
            </a:r>
            <a:r>
              <a:rPr lang="zh-CN" altLang="en-US" dirty="0" smtClean="0">
                <a:latin typeface="新細明體" panose="02020500000000000000" pitchFamily="18" charset="-120"/>
              </a:rPr>
              <a:t>合</a:t>
            </a:r>
            <a:r>
              <a:rPr lang="zh-CN" altLang="zh-TW" dirty="0" smtClean="0">
                <a:latin typeface="新細明體" panose="02020500000000000000" pitchFamily="18" charset="-120"/>
              </a:rPr>
              <a:t>配</a:t>
            </a:r>
            <a:r>
              <a:rPr lang="zh-CN" altLang="en-US" dirty="0" smtClean="0">
                <a:latin typeface="新細明體" panose="02020500000000000000" pitchFamily="18" charset="-120"/>
              </a:rPr>
              <a:t>搭並無</a:t>
            </a:r>
            <a:r>
              <a:rPr lang="zh-CN" altLang="zh-TW" dirty="0" smtClean="0">
                <a:latin typeface="新細明體" panose="02020500000000000000" pitchFamily="18" charset="-120"/>
              </a:rPr>
              <a:t>一</a:t>
            </a:r>
            <a:r>
              <a:rPr lang="zh-CN" altLang="en-US" dirty="0" smtClean="0">
                <a:latin typeface="新細明體" panose="02020500000000000000" pitchFamily="18" charset="-120"/>
              </a:rPr>
              <a:t>定</a:t>
            </a:r>
            <a:r>
              <a:rPr lang="zh-CN" altLang="zh-TW" dirty="0" smtClean="0">
                <a:latin typeface="新細明體" panose="02020500000000000000" pitchFamily="18" charset="-120"/>
              </a:rPr>
              <a:t>答</a:t>
            </a:r>
            <a:r>
              <a:rPr lang="zh-CN" altLang="en-US" dirty="0" smtClean="0">
                <a:latin typeface="新細明體" panose="02020500000000000000" pitchFamily="18" charset="-120"/>
              </a:rPr>
              <a:t>案，但</a:t>
            </a:r>
            <a:r>
              <a:rPr lang="zh-CN" altLang="zh-TW" dirty="0" smtClean="0">
                <a:latin typeface="新細明體" panose="02020500000000000000" pitchFamily="18" charset="-120"/>
              </a:rPr>
              <a:t>重</a:t>
            </a:r>
            <a:r>
              <a:rPr lang="zh-CN" altLang="en-US" dirty="0" smtClean="0">
                <a:latin typeface="新細明體" panose="02020500000000000000" pitchFamily="18" charset="-120"/>
              </a:rPr>
              <a:t>點</a:t>
            </a:r>
            <a:r>
              <a:rPr lang="zh-CN" altLang="zh-TW" dirty="0" smtClean="0">
                <a:latin typeface="新細明體" panose="02020500000000000000" pitchFamily="18" charset="-120"/>
              </a:rPr>
              <a:t>是</a:t>
            </a:r>
            <a:r>
              <a:rPr lang="zh-CN" altLang="en-US" dirty="0" smtClean="0">
                <a:latin typeface="新細明體" panose="02020500000000000000" pitchFamily="18" charset="-120"/>
              </a:rPr>
              <a:t>要選擇</a:t>
            </a:r>
            <a:r>
              <a:rPr lang="zh-CN" altLang="zh-TW" dirty="0" smtClean="0">
                <a:latin typeface="新細明體" panose="02020500000000000000" pitchFamily="18" charset="-120"/>
              </a:rPr>
              <a:t>適</a:t>
            </a:r>
            <a:r>
              <a:rPr lang="zh-CN" altLang="en-US" dirty="0" smtClean="0">
                <a:latin typeface="新細明體" panose="02020500000000000000" pitchFamily="18" charset="-120"/>
              </a:rPr>
              <a:t>合</a:t>
            </a:r>
            <a:r>
              <a:rPr lang="zh-CN" altLang="zh-TW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市場營銷組合</a:t>
            </a:r>
            <a:r>
              <a:rPr lang="zh-CN" altLang="zh-TW" dirty="0" smtClean="0">
                <a:latin typeface="新細明體" panose="02020500000000000000" pitchFamily="18" charset="-120"/>
              </a:rPr>
              <a:t>配</a:t>
            </a:r>
            <a:r>
              <a:rPr lang="zh-CN" altLang="en-US" dirty="0" smtClean="0">
                <a:latin typeface="新細明體" panose="02020500000000000000" pitchFamily="18" charset="-120"/>
              </a:rPr>
              <a:t>搭來建</a:t>
            </a:r>
            <a:r>
              <a:rPr lang="zh-CN" altLang="zh-TW" dirty="0" smtClean="0">
                <a:latin typeface="新細明體" panose="02020500000000000000" pitchFamily="18" charset="-120"/>
              </a:rPr>
              <a:t>立</a:t>
            </a:r>
            <a:r>
              <a:rPr lang="zh-CN" altLang="en-US" dirty="0" smtClean="0">
                <a:latin typeface="新細明體" panose="02020500000000000000" pitchFamily="18" charset="-120"/>
              </a:rPr>
              <a:t>有效的市場定位。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500"/>
              </a:lnSpc>
            </a:pPr>
            <a:endParaRPr lang="en-US" altLang="zh-TW" b="1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參考答案：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AutoNum type="arabicPeriod"/>
              <a:tabLst/>
              <a:defRPr/>
            </a:pPr>
            <a:r>
              <a:rPr lang="zh-TW" altLang="en-US" sz="1100" dirty="0" smtClean="0">
                <a:latin typeface="新細明體" panose="02020500000000000000" pitchFamily="18" charset="-120"/>
              </a:rPr>
              <a:t>在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以上例子中，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第一組</a:t>
            </a:r>
            <a:r>
              <a:rPr lang="zh-CN" altLang="zh-TW" sz="1100" b="1" dirty="0" smtClean="0">
                <a:latin typeface="新細明體" panose="02020500000000000000" pitchFamily="18" charset="-120"/>
              </a:rPr>
              <a:t>至</a:t>
            </a:r>
            <a:r>
              <a:rPr lang="zh-TW" altLang="zh-CN" sz="1100" b="1" dirty="0" smtClean="0">
                <a:latin typeface="新細明體" panose="02020500000000000000" pitchFamily="18" charset="-120"/>
              </a:rPr>
              <a:t>第四組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都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是市場營銷組合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配搭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的合理選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擇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，但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無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法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令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公司具有與眾不同的市場定位（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例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如</a:t>
            </a:r>
            <a:r>
              <a:rPr lang="zh-TW" altLang="zh-CN" sz="1100" b="1" dirty="0" smtClean="0">
                <a:latin typeface="新細明體" panose="02020500000000000000" pitchFamily="18" charset="-120"/>
              </a:rPr>
              <a:t>第五組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）。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要將公司的市場營銷組合設計成「合理」狀況，背後的原因是容易讓客戶接受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。只要改變市場營銷組合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中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其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中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一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項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元素（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裙、</a:t>
            </a:r>
            <a:r>
              <a:rPr lang="en-US" altLang="zh-TW" sz="1100" dirty="0" smtClean="0">
                <a:latin typeface="新細明體" panose="02020500000000000000" pitchFamily="18" charset="-120"/>
              </a:rPr>
              <a:t>$</a:t>
            </a:r>
            <a:r>
              <a:rPr lang="en-US" altLang="zh-TW" sz="1100" b="1" dirty="0" smtClean="0">
                <a:latin typeface="新細明體" panose="02020500000000000000" pitchFamily="18" charset="-120"/>
              </a:rPr>
              <a:t>9,000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、旺角、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社交媒體廣告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），這個例子便會截然不同，針對的客戶組別亦會大相逕庭。</a:t>
            </a: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sz="1100" dirty="0" smtClean="0">
                <a:latin typeface="新細明體" panose="02020500000000000000" pitchFamily="18" charset="-120"/>
              </a:rPr>
              <a:t>宣傳應與公司所售產品類型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配合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。實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際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推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行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時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，由於社交媒體能劃分社群，並可用高質素的圖像，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社交</a:t>
            </a:r>
            <a:r>
              <a:rPr kumimoji="1" lang="zh-TW" altLang="en-US" sz="1100" kern="1200" dirty="0" smtClean="0">
                <a:solidFill>
                  <a:schemeClr val="tx1"/>
                </a:solidFill>
                <a:latin typeface="新細明體" panose="02020500000000000000" pitchFamily="18" charset="-120"/>
                <a:ea typeface="新細明體" pitchFamily="18" charset="-120"/>
                <a:cs typeface="+mn-cs"/>
              </a:rPr>
              <a:t>媒體廣告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對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服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裝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產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品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是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有效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。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另一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有效的市場營銷組合配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搭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是網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上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宣傳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及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科技產品，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以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上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第三組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即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屬</a:t>
            </a:r>
            <a:r>
              <a:rPr lang="zh-CN" altLang="zh-TW" sz="1100" b="1" dirty="0" smtClean="0">
                <a:latin typeface="新細明體" panose="02020500000000000000" pitchFamily="18" charset="-120"/>
              </a:rPr>
              <a:t>一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例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，手提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電腦和橫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幅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網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上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廣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告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本質上極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之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相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似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。</a:t>
            </a:r>
            <a:endParaRPr lang="en-US" altLang="zh-TW" sz="1100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sz="1100" b="1" dirty="0" smtClean="0">
                <a:latin typeface="新細明體" panose="02020500000000000000" pitchFamily="18" charset="-120"/>
              </a:rPr>
              <a:t>第五組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的市場營銷組合配搭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或許能夠建立深刻的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市場定位，但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礙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於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定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價、產品和宣傳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無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法互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相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配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所以效果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會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差強人意。</a:t>
            </a:r>
            <a:endParaRPr lang="en-US" altLang="zh-TW" sz="1100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500"/>
              </a:lnSpc>
              <a:buFont typeface="+mj-lt"/>
              <a:buNone/>
            </a:pP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500"/>
              </a:lnSpc>
              <a:buFont typeface="+mj-lt"/>
              <a:buNone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r>
              <a:rPr lang="zh-TW" altLang="en-US" b="1" dirty="0" smtClean="0">
                <a:latin typeface="新細明體" panose="02020500000000000000" pitchFamily="18" charset="-120"/>
              </a:rPr>
              <a:t>備</a:t>
            </a:r>
            <a:r>
              <a:rPr lang="zh-CN" altLang="en-US" b="1" dirty="0" smtClean="0">
                <a:latin typeface="新細明體" panose="02020500000000000000" pitchFamily="18" charset="-120"/>
              </a:rPr>
              <a:t>註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：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zh-TW" altLang="zh-CN" sz="1100" dirty="0" smtClean="0">
                <a:latin typeface="新細明體" panose="02020500000000000000" pitchFamily="18" charset="-120"/>
              </a:rPr>
              <a:t>雖然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不合理</a:t>
            </a:r>
            <a:r>
              <a:rPr lang="zh-TW" altLang="zh-CN" sz="1100" dirty="0" smtClean="0">
                <a:latin typeface="新細明體" panose="02020500000000000000" pitchFamily="18" charset="-120"/>
              </a:rPr>
              <a:t>的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市場營銷組合或會產生</a:t>
            </a:r>
            <a:r>
              <a:rPr lang="zh-TW" altLang="zh-CN" sz="1100" dirty="0" smtClean="0">
                <a:latin typeface="新細明體" panose="02020500000000000000" pitchFamily="18" charset="-120"/>
              </a:rPr>
              <a:t>與眾不同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的</a:t>
            </a:r>
            <a:r>
              <a:rPr lang="zh-TW" altLang="zh-CN" sz="1100" dirty="0" smtClean="0">
                <a:latin typeface="新細明體" panose="02020500000000000000" pitchFamily="18" charset="-120"/>
              </a:rPr>
              <a:t>市場定位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（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例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如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第五組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），但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假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如市場營銷組合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配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搭過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分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極端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，則難以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得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到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客戶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接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受。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zh-CN" altLang="en-US" sz="1100" dirty="0" smtClean="0">
                <a:latin typeface="新細明體" panose="02020500000000000000" pitchFamily="18" charset="-120"/>
              </a:rPr>
              <a:t>市場營銷人員必須認真考慮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這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些市場營銷組合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配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搭，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務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求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令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市場營銷組合中每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項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元素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能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夠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相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輔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相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成，從而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確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立成功的市場定位。</a:t>
            </a:r>
            <a:endParaRPr lang="en-US" altLang="zh-TW" sz="1100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4B9AB86B-D3CA-4857-B756-4368F5F34B07}" type="slidenum">
              <a:rPr lang="en-US" altLang="zh-TW" sz="1200"/>
              <a:pPr algn="r" eaLnBrk="1" hangingPunct="1"/>
              <a:t>24</a:t>
            </a:fld>
            <a:endParaRPr lang="en-US" altLang="zh-TW" sz="120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活動四總結：</a:t>
            </a:r>
          </a:p>
          <a:p>
            <a:pPr eaLnBrk="1" hangingPunct="1"/>
            <a:endParaRPr lang="zh-CN" altLang="en-US" b="1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ts val="1500"/>
              </a:lnSpc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Arial" panose="020B0604020202020204" pitchFamily="34" charset="0"/>
              </a:rPr>
              <a:t>1. </a:t>
            </a:r>
            <a:r>
              <a:rPr lang="zh-TW" altLang="en-US" dirty="0" smtClean="0">
                <a:latin typeface="Arial" panose="020B0604020202020204" pitchFamily="34" charset="0"/>
              </a:rPr>
              <a:t>仔細考慮市場營銷組合，才決</a:t>
            </a:r>
            <a:r>
              <a:rPr lang="zh-CN" altLang="en-US" dirty="0" smtClean="0">
                <a:latin typeface="Arial" panose="020B0604020202020204" pitchFamily="34" charset="0"/>
              </a:rPr>
              <a:t>定公司的市場定位</a:t>
            </a:r>
            <a:r>
              <a:rPr lang="zh-TW" altLang="en-US" dirty="0" smtClean="0">
                <a:latin typeface="Arial" panose="020B0604020202020204" pitchFamily="34" charset="0"/>
              </a:rPr>
              <a:t>，此舉十分</a:t>
            </a:r>
            <a:r>
              <a:rPr lang="zh-CN" altLang="en-US" dirty="0" smtClean="0">
                <a:latin typeface="Arial" panose="020B0604020202020204" pitchFamily="34" charset="0"/>
              </a:rPr>
              <a:t>很重要。</a:t>
            </a:r>
            <a:r>
              <a:rPr lang="zh-TW" altLang="en-US" dirty="0" smtClean="0">
                <a:latin typeface="Arial" panose="020B0604020202020204" pitchFamily="34" charset="0"/>
              </a:rPr>
              <a:t>選擇</a:t>
            </a:r>
            <a:r>
              <a:rPr lang="zh-CN" altLang="en-US" dirty="0" smtClean="0">
                <a:latin typeface="Arial" panose="020B0604020202020204" pitchFamily="34" charset="0"/>
              </a:rPr>
              <a:t>市場營銷組合</a:t>
            </a:r>
            <a:r>
              <a:rPr lang="zh-TW" altLang="en-US" dirty="0" smtClean="0">
                <a:latin typeface="Arial" panose="020B0604020202020204" pitchFamily="34" charset="0"/>
              </a:rPr>
              <a:t>時，</a:t>
            </a:r>
            <a:r>
              <a:rPr lang="zh-CN" altLang="en-US" dirty="0" smtClean="0">
                <a:latin typeface="Arial" panose="020B0604020202020204" pitchFamily="34" charset="0"/>
              </a:rPr>
              <a:t>應</a:t>
            </a:r>
            <a:r>
              <a:rPr lang="zh-TW" altLang="en-US" dirty="0" smtClean="0">
                <a:latin typeface="Arial" panose="020B0604020202020204" pitchFamily="34" charset="0"/>
              </a:rPr>
              <a:t>判斷市場營銷組合</a:t>
            </a:r>
            <a:r>
              <a:rPr lang="zh-TW" altLang="en-US" dirty="0" smtClean="0">
                <a:latin typeface="Arial" panose="020B0604020202020204" pitchFamily="34" charset="0"/>
              </a:rPr>
              <a:t>對應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Arial" panose="020B0604020202020204" pitchFamily="34" charset="0"/>
              </a:rPr>
              <a:t>營銷</a:t>
            </a:r>
            <a:r>
              <a:rPr lang="zh-CN" altLang="en-US" dirty="0" smtClean="0">
                <a:latin typeface="Arial" panose="020B0604020202020204" pitchFamily="34" charset="0"/>
              </a:rPr>
              <a:t>目標</a:t>
            </a:r>
            <a:r>
              <a:rPr lang="zh-TW" altLang="en-US" dirty="0" smtClean="0">
                <a:latin typeface="Arial" panose="020B0604020202020204" pitchFamily="34" charset="0"/>
              </a:rPr>
              <a:t>是否</a:t>
            </a:r>
            <a:r>
              <a:rPr lang="zh-CN" altLang="en-US" dirty="0" smtClean="0">
                <a:latin typeface="Arial" panose="020B0604020202020204" pitchFamily="34" charset="0"/>
              </a:rPr>
              <a:t>適當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lang="zh-CN" altLang="en-US" dirty="0" smtClean="0">
                <a:latin typeface="Arial" panose="020B0604020202020204" pitchFamily="34" charset="0"/>
              </a:rPr>
              <a:t>有效。</a:t>
            </a:r>
          </a:p>
          <a:p>
            <a:pPr eaLnBrk="1" hangingPunct="1">
              <a:lnSpc>
                <a:spcPts val="1500"/>
              </a:lnSpc>
              <a:buFont typeface="Calibri" panose="020F0502020204030204" pitchFamily="34" charset="0"/>
              <a:buNone/>
            </a:pPr>
            <a:endParaRPr lang="zh-CN" altLang="en-US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ts val="1500"/>
              </a:lnSpc>
              <a:buFont typeface="Calibri" panose="020F0502020204030204" pitchFamily="34" charset="0"/>
              <a:buNone/>
            </a:pPr>
            <a:r>
              <a:rPr lang="en-US" altLang="zh-CN" dirty="0" smtClean="0">
                <a:latin typeface="Arial" panose="020B0604020202020204" pitchFamily="34" charset="0"/>
              </a:rPr>
              <a:t>2. </a:t>
            </a:r>
            <a:r>
              <a:rPr lang="zh-CN" altLang="en-US" dirty="0" smtClean="0">
                <a:latin typeface="Arial" panose="020B0604020202020204" pitchFamily="34" charset="0"/>
              </a:rPr>
              <a:t>公司須適當</a:t>
            </a:r>
            <a:r>
              <a:rPr lang="zh-TW" altLang="en-US" dirty="0" smtClean="0">
                <a:latin typeface="Arial" panose="020B0604020202020204" pitchFamily="34" charset="0"/>
              </a:rPr>
              <a:t>運</a:t>
            </a:r>
            <a:r>
              <a:rPr lang="zh-CN" altLang="en-US" dirty="0" smtClean="0">
                <a:latin typeface="Arial" panose="020B0604020202020204" pitchFamily="34" charset="0"/>
              </a:rPr>
              <a:t>用市場營銷組合，</a:t>
            </a:r>
            <a:r>
              <a:rPr lang="zh-TW" altLang="en-US" dirty="0" smtClean="0">
                <a:latin typeface="Arial" panose="020B0604020202020204" pitchFamily="34" charset="0"/>
              </a:rPr>
              <a:t>界定</a:t>
            </a:r>
            <a:r>
              <a:rPr lang="zh-TW" altLang="en-US" dirty="0" smtClean="0">
                <a:latin typeface="Arial" panose="020B0604020202020204" pitchFamily="34" charset="0"/>
              </a:rPr>
              <a:t>清晰、明確及理想的市場</a:t>
            </a:r>
            <a:r>
              <a:rPr lang="zh-TW" altLang="en-US" dirty="0" smtClean="0">
                <a:latin typeface="Arial" panose="020B0604020202020204" pitchFamily="34" charset="0"/>
              </a:rPr>
              <a:t>定位，務求在目標消費者心目中脫穎而出，壓倒</a:t>
            </a:r>
            <a:r>
              <a:rPr lang="zh-CN" altLang="en-US" dirty="0" smtClean="0">
                <a:latin typeface="Arial" panose="020B0604020202020204" pitchFamily="34" charset="0"/>
              </a:rPr>
              <a:t>競爭對手。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buFont typeface="+mj-lt"/>
              <a:buNone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下一張投影片，開始</a:t>
            </a:r>
            <a:r>
              <a:rPr lang="zh-CN" altLang="en-US" b="1" i="1" dirty="0" smtClean="0">
                <a:latin typeface="Arial" panose="020B0604020202020204" pitchFamily="34" charset="0"/>
              </a:rPr>
              <a:t>活動五</a:t>
            </a:r>
            <a:r>
              <a:rPr lang="zh-TW" altLang="en-US" b="1" i="1" dirty="0" smtClean="0">
                <a:latin typeface="Arial" panose="020B0604020202020204" pitchFamily="34" charset="0"/>
              </a:rPr>
              <a:t>：外在環境</a:t>
            </a:r>
            <a:r>
              <a:rPr lang="zh-TW" altLang="en-US" b="1" i="1" dirty="0" smtClean="0">
                <a:latin typeface="Arial" panose="020B0604020202020204" pitchFamily="34" charset="0"/>
              </a:rPr>
              <a:t>轉變的討</a:t>
            </a:r>
            <a:r>
              <a:rPr lang="zh-TW" altLang="en-US" b="1" i="1" dirty="0" smtClean="0">
                <a:latin typeface="Arial" panose="020B0604020202020204" pitchFamily="34" charset="0"/>
              </a:rPr>
              <a:t>論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pPr eaLnBrk="1" hangingPunct="1"/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endParaRPr lang="zh-TW" altLang="en-US" dirty="0" smtClean="0">
              <a:latin typeface="Arial" panose="020B0604020202020204" pitchFamily="34" charset="0"/>
            </a:endParaRPr>
          </a:p>
          <a:p>
            <a:pPr eaLnBrk="1" hangingPunct="1"/>
            <a:r>
              <a:rPr lang="zh-TW" altLang="en-US" b="1" dirty="0" smtClean="0">
                <a:latin typeface="Arial" panose="020B0604020202020204" pitchFamily="34" charset="0"/>
              </a:rPr>
              <a:t>備</a:t>
            </a:r>
            <a:r>
              <a:rPr lang="zh-CN" altLang="en-US" b="1" dirty="0" smtClean="0">
                <a:latin typeface="Arial" panose="020B0604020202020204" pitchFamily="34" charset="0"/>
              </a:rPr>
              <a:t>註：</a:t>
            </a:r>
          </a:p>
          <a:p>
            <a:pPr eaLnBrk="1" hangingPunct="1">
              <a:lnSpc>
                <a:spcPts val="15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本活動</a:t>
            </a:r>
            <a:r>
              <a:rPr lang="zh-TW" altLang="en-US" dirty="0" smtClean="0">
                <a:latin typeface="Arial" panose="020B0604020202020204" pitchFamily="34" charset="0"/>
              </a:rPr>
              <a:t>旨在加深</a:t>
            </a:r>
            <a:r>
              <a:rPr lang="zh-CN" altLang="en-US" dirty="0" smtClean="0">
                <a:latin typeface="Arial" panose="020B0604020202020204" pitchFamily="34" charset="0"/>
              </a:rPr>
              <a:t>學生對</a:t>
            </a:r>
            <a:r>
              <a:rPr lang="zh-TW" altLang="en-US" dirty="0" smtClean="0">
                <a:latin typeface="Arial" panose="020B0604020202020204" pitchFamily="34" charset="0"/>
              </a:rPr>
              <a:t>在不同</a:t>
            </a:r>
            <a:r>
              <a:rPr lang="zh-CN" altLang="en-US" dirty="0" smtClean="0">
                <a:latin typeface="Arial" panose="020B0604020202020204" pitchFamily="34" charset="0"/>
              </a:rPr>
              <a:t>產品和服務應用市場營銷組合的理解。教師應提醒學生注意在現實情況</a:t>
            </a:r>
            <a:r>
              <a:rPr lang="zh-TW" altLang="en-US" dirty="0" smtClean="0">
                <a:latin typeface="Arial" panose="020B0604020202020204" pitchFamily="34" charset="0"/>
              </a:rPr>
              <a:t>中</a:t>
            </a:r>
            <a:r>
              <a:rPr lang="zh-CN" altLang="en-US" dirty="0" smtClean="0">
                <a:latin typeface="Arial" panose="020B0604020202020204" pitchFamily="34" charset="0"/>
              </a:rPr>
              <a:t>，市場營銷組合的</a:t>
            </a:r>
            <a:r>
              <a:rPr lang="zh-TW" altLang="en-US" dirty="0" smtClean="0">
                <a:latin typeface="Arial" panose="020B0604020202020204" pitchFamily="34" charset="0"/>
              </a:rPr>
              <a:t>運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TW" altLang="en-US" dirty="0" smtClean="0">
                <a:latin typeface="Arial" panose="020B0604020202020204" pitchFamily="34" charset="0"/>
              </a:rPr>
              <a:t>複</a:t>
            </a:r>
            <a:r>
              <a:rPr lang="zh-CN" altLang="en-US" dirty="0" smtClean="0">
                <a:latin typeface="Arial" panose="020B0604020202020204" pitchFamily="34" charset="0"/>
              </a:rPr>
              <a:t>雜</a:t>
            </a:r>
            <a:r>
              <a:rPr lang="zh-TW" altLang="en-US" dirty="0" smtClean="0">
                <a:latin typeface="Arial" panose="020B0604020202020204" pitchFamily="34" charset="0"/>
              </a:rPr>
              <a:t>得多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亦需要審慎考慮</a:t>
            </a:r>
            <a:r>
              <a:rPr lang="zh-CN" altLang="en-US" dirty="0" smtClean="0">
                <a:latin typeface="Arial" panose="020B0604020202020204" pitchFamily="34" charset="0"/>
              </a:rPr>
              <a:t>多方面</a:t>
            </a:r>
            <a:r>
              <a:rPr lang="zh-TW" altLang="en-US" dirty="0" smtClean="0">
                <a:latin typeface="Arial" panose="020B0604020202020204" pitchFamily="34" charset="0"/>
              </a:rPr>
              <a:t>的因素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</a:rPr>
              <a:t>以「</a:t>
            </a:r>
            <a:r>
              <a:rPr lang="zh-CN" altLang="en-US" dirty="0" smtClean="0">
                <a:latin typeface="Arial" panose="020B0604020202020204" pitchFamily="34" charset="0"/>
              </a:rPr>
              <a:t>分銷渠道</a:t>
            </a:r>
            <a:r>
              <a:rPr lang="zh-TW" altLang="en-US" dirty="0" smtClean="0">
                <a:latin typeface="Arial" panose="020B0604020202020204" pitchFamily="34" charset="0"/>
              </a:rPr>
              <a:t>」一項為</a:t>
            </a:r>
            <a:r>
              <a:rPr lang="zh-CN" altLang="en-US" dirty="0" smtClean="0">
                <a:latin typeface="Arial" panose="020B0604020202020204" pitchFamily="34" charset="0"/>
              </a:rPr>
              <a:t>例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為零售店選址時不但</a:t>
            </a:r>
            <a:r>
              <a:rPr lang="zh-TW" altLang="en-US" dirty="0" smtClean="0">
                <a:latin typeface="Arial" panose="020B0604020202020204" pitchFamily="34" charset="0"/>
              </a:rPr>
              <a:t>位置</a:t>
            </a:r>
            <a:r>
              <a:rPr lang="zh-CN" altLang="en-US" dirty="0" smtClean="0">
                <a:latin typeface="Arial" panose="020B0604020202020204" pitchFamily="34" charset="0"/>
              </a:rPr>
              <a:t>很重要，</a:t>
            </a:r>
            <a:r>
              <a:rPr lang="zh-TW" altLang="en-US" dirty="0" smtClean="0">
                <a:latin typeface="Arial" panose="020B0604020202020204" pitchFamily="34" charset="0"/>
              </a:rPr>
              <a:t>購物商場</a:t>
            </a:r>
            <a:r>
              <a:rPr lang="zh-CN" altLang="en-US" dirty="0" smtClean="0">
                <a:latin typeface="Arial" panose="020B0604020202020204" pitchFamily="34" charset="0"/>
              </a:rPr>
              <a:t>或街舗的</a:t>
            </a:r>
            <a:r>
              <a:rPr lang="zh-TW" altLang="en-US" dirty="0" smtClean="0">
                <a:latin typeface="Arial" panose="020B0604020202020204" pitchFamily="34" charset="0"/>
              </a:rPr>
              <a:t>形式亦可能會對</a:t>
            </a:r>
            <a:r>
              <a:rPr lang="zh-CN" altLang="en-US" dirty="0" smtClean="0">
                <a:latin typeface="Arial" panose="020B0604020202020204" pitchFamily="34" charset="0"/>
              </a:rPr>
              <a:t>結果</a:t>
            </a:r>
            <a:r>
              <a:rPr lang="zh-TW" altLang="en-US" dirty="0" smtClean="0">
                <a:latin typeface="Arial" panose="020B0604020202020204" pitchFamily="34" charset="0"/>
              </a:rPr>
              <a:t>造成莫</a:t>
            </a:r>
            <a:r>
              <a:rPr lang="zh-CN" altLang="en-US" dirty="0" smtClean="0">
                <a:latin typeface="Arial" panose="020B0604020202020204" pitchFamily="34" charset="0"/>
              </a:rPr>
              <a:t>大影響。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225FD6C2-3D28-4B59-88D1-6D6DBED55569}" type="slidenum">
              <a:rPr lang="en-US" altLang="zh-TW" sz="1200"/>
              <a:pPr algn="r" eaLnBrk="1" hangingPunct="1"/>
              <a:t>25</a:t>
            </a:fld>
            <a:endParaRPr lang="en-US" altLang="zh-TW" sz="120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活動五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28600" indent="-228600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指引：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請學生繼續分組，一同</a:t>
            </a:r>
            <a:r>
              <a:rPr lang="zh-TW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完成</a:t>
            </a:r>
            <a:r>
              <a:rPr lang="zh-CN" altLang="en-US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活動五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然</a:t>
            </a:r>
            <a:r>
              <a:rPr lang="zh-TW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向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展示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產品圖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象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TW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教師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隨即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指示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學生觀察圖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象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討論及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比較該產品與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較早期</a:t>
            </a:r>
            <a:r>
              <a:rPr kumimoji="1" lang="zh-TW" altLang="en-US" sz="1200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Arial" panose="020B0604020202020204" pitchFamily="34" charset="0"/>
              </a:rPr>
              <a:t>產品的差別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AutoNum type="arabicPeriod"/>
              <a:tabLst/>
              <a:defRPr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請學生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指出外在環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境</a:t>
            </a:r>
            <a:r>
              <a:rPr kumimoji="1" lang="zh-HK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的轉變</a:t>
            </a:r>
            <a:r>
              <a:rPr kumimoji="1" lang="zh-TW" alt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新細明體" pitchFamily="18" charset="-120"/>
                <a:cs typeface="+mn-cs"/>
              </a:rPr>
              <a:t>，</a:t>
            </a:r>
            <a:r>
              <a:rPr lang="zh-TW" altLang="en-US" dirty="0" smtClean="0">
                <a:solidFill>
                  <a:srgbClr val="E59032"/>
                </a:solidFill>
              </a:rPr>
              <a:t>並識別導致這些轉變的因素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教師應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鼓勵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各組交流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意見，引發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討論。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/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備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註：</a:t>
            </a:r>
          </a:p>
          <a:p>
            <a:pPr marL="228600" indent="-228600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學生可以圍成一圈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，一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同討論這個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課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題，但各自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在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工作紙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記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下要點。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導致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轉變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原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因可能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是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</a:p>
          <a:p>
            <a:pPr marL="228600" indent="-228600">
              <a:buFont typeface="+mj-lt"/>
              <a:buNone/>
            </a:pPr>
            <a:r>
              <a:rPr lang="en-US" altLang="zh-TW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zh-CN" alt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微觀環境：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公司管理層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決定、消費者喜好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轉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變、競爭加劇、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條例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動。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0188" lvl="1" indent="-228600">
              <a:buFont typeface="+mj-lt"/>
              <a:buNone/>
            </a:pPr>
            <a:r>
              <a:rPr lang="en-US" altLang="zh-TW" i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zh-CN" alt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宏觀環境：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人口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狀況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、經濟、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大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自然、技術進步、政治、文化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轉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變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90000"/>
              </a:lnSpc>
            </a:pP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7BB67CE1-154B-4C06-87DF-ECFC986630C4}" type="slidenum">
              <a:rPr lang="en-US" altLang="zh-TW"/>
              <a:pPr eaLnBrk="1" hangingPunct="1"/>
              <a:t>26</a:t>
            </a:fld>
            <a:endParaRPr lang="en-US" altLang="zh-TW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b="1" dirty="0" smtClean="0"/>
              <a:t>餐具</a:t>
            </a:r>
            <a:r>
              <a:rPr lang="en-US" altLang="zh-TW" b="1" dirty="0" smtClean="0">
                <a:latin typeface="Arial" pitchFamily="34" charset="0"/>
              </a:rPr>
              <a:t>:</a:t>
            </a:r>
            <a:r>
              <a:rPr lang="en-US" altLang="zh-TW" b="1" baseline="0" dirty="0" smtClean="0">
                <a:latin typeface="Arial" pitchFamily="34" charset="0"/>
              </a:rPr>
              <a:t> </a:t>
            </a:r>
          </a:p>
          <a:p>
            <a:pPr marL="182563" indent="-182563" eaLnBrk="1" hangingPunct="1">
              <a:defRPr/>
            </a:pPr>
            <a:endParaRPr lang="en-US" altLang="zh-TW" b="0" dirty="0" smtClean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200" b="1" kern="1200" dirty="0" smtClean="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rPr>
              <a:t>A.</a:t>
            </a:r>
            <a:r>
              <a:rPr lang="zh-TW" altLang="en-US" b="1" dirty="0" smtClean="0"/>
              <a:t>即棄膠餐具</a:t>
            </a:r>
            <a:endParaRPr kumimoji="1" lang="en-US" altLang="zh-TW" sz="1200" b="1" kern="1200" dirty="0" smtClean="0">
              <a:solidFill>
                <a:schemeClr val="tx1"/>
              </a:solidFill>
              <a:latin typeface="Arial" pitchFamily="34" charset="0"/>
              <a:ea typeface="新細明體" pitchFamily="18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i="1" dirty="0" smtClean="0">
                <a:latin typeface="Arial" panose="020B0604020202020204" pitchFamily="34" charset="0"/>
              </a:rPr>
              <a:t>轉變：</a:t>
            </a:r>
            <a:r>
              <a:rPr lang="zh-TW" altLang="en-US" sz="1200" dirty="0" smtClean="0">
                <a:latin typeface="Arial" panose="020B0604020202020204" pitchFamily="34" charset="0"/>
              </a:rPr>
              <a:t>不同場合均會使用即棄膠餐具，如餐廳外賣服務及聚會</a:t>
            </a:r>
            <a:r>
              <a:rPr lang="zh-TW" altLang="en-US" sz="1200" dirty="0" smtClean="0">
                <a:latin typeface="Arial" panose="020B0604020202020204" pitchFamily="34" charset="0"/>
              </a:rPr>
              <a:t>上一次性使用</a:t>
            </a:r>
            <a:r>
              <a:rPr lang="zh-TW" altLang="en-US" sz="1200" dirty="0" smtClean="0">
                <a:latin typeface="Arial" panose="020B0604020202020204" pitchFamily="34" charset="0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 smtClean="0">
                <a:latin typeface="Arial" panose="020B0604020202020204" pitchFamily="34" charset="0"/>
              </a:rPr>
              <a:t>它為生活忙碌的人提供了方便和經濟的選擇。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dirty="0" smtClean="0">
                <a:latin typeface="Arial" panose="020B0604020202020204" pitchFamily="34" charset="0"/>
              </a:rPr>
              <a:t>與其他替代品比較，塑膠物料能更理想地實現餐具的功能。 </a:t>
            </a:r>
            <a:endParaRPr lang="en-US" altLang="zh-TW" sz="1200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i="1" dirty="0" smtClean="0">
                <a:latin typeface="Arial" panose="020B0604020202020204" pitchFamily="34" charset="0"/>
              </a:rPr>
              <a:t>因素：文化、競爭</a:t>
            </a:r>
            <a:r>
              <a:rPr lang="en-US" altLang="zh-TW" sz="1200" baseline="0" dirty="0" smtClean="0">
                <a:latin typeface="Arial" panose="020B0604020202020204" pitchFamily="34" charset="0"/>
              </a:rPr>
              <a:t> </a:t>
            </a:r>
            <a:endParaRPr lang="en-US" altLang="zh-TW" sz="1200" dirty="0" smtClean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i="1" dirty="0" smtClean="0">
              <a:latin typeface="Arial" panose="020B0604020202020204" pitchFamily="34" charset="0"/>
            </a:endParaRPr>
          </a:p>
          <a:p>
            <a:pPr algn="l" eaLnBrk="1" hangingPunct="1"/>
            <a:r>
              <a:rPr kumimoji="1" lang="en-US" altLang="zh-TW" sz="1200" b="1" kern="1200" dirty="0" smtClean="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rPr>
              <a:t>B.</a:t>
            </a:r>
            <a:r>
              <a:rPr lang="zh-TW" altLang="en-US" b="1" dirty="0" smtClean="0"/>
              <a:t>即棄紙餐具</a:t>
            </a:r>
            <a:endParaRPr lang="en-US" altLang="zh-TW" b="1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i="1" dirty="0" smtClean="0">
                <a:latin typeface="Arial" panose="020B0604020202020204" pitchFamily="34" charset="0"/>
              </a:rPr>
              <a:t>轉變：由於社會環保意識提升及即棄膠餐具新管制，塑膠餐具漸漸被紙餐具取代。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i="1" dirty="0" smtClean="0">
                <a:latin typeface="Arial" panose="020B0604020202020204" pitchFamily="34" charset="0"/>
              </a:rPr>
              <a:t>因素：</a:t>
            </a:r>
            <a:r>
              <a:rPr kumimoji="1" lang="zh-TW" altLang="en-US" sz="1200" i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條例</a:t>
            </a:r>
            <a:r>
              <a:rPr kumimoji="1" lang="zh-CN" altLang="en-US" sz="1200" i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變</a:t>
            </a:r>
            <a:r>
              <a:rPr kumimoji="1" lang="zh-TW" altLang="en-US" sz="1200" i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新細明體" pitchFamily="18" charset="-120"/>
                <a:cs typeface="+mn-cs"/>
              </a:rPr>
              <a:t>動、文化</a:t>
            </a:r>
            <a:r>
              <a:rPr lang="zh-TW" altLang="en-US" sz="1200" i="1" dirty="0" smtClean="0">
                <a:latin typeface="Arial" panose="020B0604020202020204" pitchFamily="34" charset="0"/>
              </a:rPr>
              <a:t>轉變</a:t>
            </a:r>
            <a:endParaRPr kumimoji="1" lang="en-US" altLang="zh-TW" sz="1200" i="1" kern="1200" dirty="0" smtClean="0">
              <a:solidFill>
                <a:schemeClr val="tx1"/>
              </a:solidFill>
              <a:latin typeface="Arial" panose="020B0604020202020204" pitchFamily="34" charset="0"/>
              <a:ea typeface="新細明體" pitchFamily="18" charset="-120"/>
              <a:cs typeface="+mn-cs"/>
            </a:endParaRPr>
          </a:p>
          <a:p>
            <a:pPr eaLnBrk="1" hangingPunct="1"/>
            <a:endParaRPr lang="en-US" altLang="zh-TW" sz="1200" dirty="0" smtClean="0">
              <a:latin typeface="Arial" panose="020B0604020202020204" pitchFamily="34" charset="0"/>
            </a:endParaRPr>
          </a:p>
          <a:p>
            <a:endParaRPr lang="en-US" altLang="zh-TW" sz="800" b="1" dirty="0" smtClean="0">
              <a:latin typeface="Arial" panose="020B0604020202020204" pitchFamily="34" charset="0"/>
            </a:endParaRPr>
          </a:p>
          <a:p>
            <a:r>
              <a:rPr lang="zh-TW" altLang="en-US" sz="1200" b="1" dirty="0" smtClean="0">
                <a:latin typeface="Arial" panose="020B0604020202020204" pitchFamily="34" charset="0"/>
              </a:rPr>
              <a:t>註備</a:t>
            </a:r>
            <a:r>
              <a:rPr lang="en-US" altLang="zh-TW" sz="1200" b="1" dirty="0" smtClean="0">
                <a:latin typeface="Arial" panose="020B0604020202020204" pitchFamily="34" charset="0"/>
              </a:rPr>
              <a:t>:</a:t>
            </a:r>
          </a:p>
          <a:p>
            <a:r>
              <a:rPr lang="zh-TW" altLang="en-US" sz="1200" dirty="0" smtClean="0">
                <a:latin typeface="Arial" panose="020B0604020202020204" pitchFamily="34" charset="0"/>
              </a:rPr>
              <a:t>老師並不受限於上述建議，可以加入任何相關論點來解釋這個概念。</a:t>
            </a:r>
            <a:endParaRPr lang="en-US" altLang="zh-TW" sz="12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0022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D3566A60-7489-4556-8CC0-1FA90BF2A63F}" type="slidenum">
              <a:rPr lang="en-US" altLang="zh-TW" sz="1200"/>
              <a:pPr algn="r" eaLnBrk="1" hangingPunct="1"/>
              <a:t>27</a:t>
            </a:fld>
            <a:endParaRPr lang="en-US" altLang="zh-TW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3"/>
            <a:ext cx="5147504" cy="4882357"/>
          </a:xfrm>
          <a:noFill/>
        </p:spPr>
        <p:txBody>
          <a:bodyPr/>
          <a:lstStyle/>
          <a:p>
            <a:pPr marL="228600" indent="-228600" eaLnBrk="1" hangingPunct="1">
              <a:lnSpc>
                <a:spcPct val="110000"/>
              </a:lnSpc>
            </a:pPr>
            <a:r>
              <a:rPr lang="zh-CN" altLang="en-US" b="1" dirty="0" smtClean="0">
                <a:latin typeface="新細明體" panose="02020500000000000000" pitchFamily="18" charset="-120"/>
              </a:rPr>
              <a:t>活動五結論：</a:t>
            </a:r>
            <a:endParaRPr lang="en-US" altLang="zh-CN" b="1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很多公司將市場環境視為</a:t>
            </a:r>
            <a:r>
              <a:rPr lang="zh-TW" altLang="en-US" dirty="0" smtClean="0">
                <a:latin typeface="新細明體" panose="02020500000000000000" pitchFamily="18" charset="-120"/>
              </a:rPr>
              <a:t>無法</a:t>
            </a:r>
            <a:r>
              <a:rPr lang="zh-CN" altLang="en-US" dirty="0" smtClean="0">
                <a:latin typeface="新細明體" panose="02020500000000000000" pitchFamily="18" charset="-120"/>
              </a:rPr>
              <a:t>控</a:t>
            </a:r>
            <a:r>
              <a:rPr lang="zh-TW" altLang="en-US" dirty="0" smtClean="0">
                <a:latin typeface="新細明體" panose="02020500000000000000" pitchFamily="18" charset="-120"/>
              </a:rPr>
              <a:t>制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TW" altLang="en-US" dirty="0" smtClean="0">
                <a:latin typeface="新細明體" panose="02020500000000000000" pitchFamily="18" charset="-120"/>
              </a:rPr>
              <a:t>元</a:t>
            </a:r>
            <a:r>
              <a:rPr lang="zh-CN" altLang="en-US" dirty="0" smtClean="0">
                <a:latin typeface="新細明體" panose="02020500000000000000" pitchFamily="18" charset="-120"/>
              </a:rPr>
              <a:t>素，他們必須</a:t>
            </a:r>
            <a:r>
              <a:rPr lang="zh-TW" altLang="en-US" dirty="0" smtClean="0">
                <a:latin typeface="新細明體" panose="02020500000000000000" pitchFamily="18" charset="-120"/>
              </a:rPr>
              <a:t>就此</a:t>
            </a:r>
            <a:r>
              <a:rPr lang="zh-CN" altLang="en-US" dirty="0" smtClean="0">
                <a:latin typeface="新細明體" panose="02020500000000000000" pitchFamily="18" charset="-120"/>
              </a:rPr>
              <a:t>努力</a:t>
            </a:r>
            <a:r>
              <a:rPr lang="zh-TW" altLang="en-US" dirty="0" smtClean="0">
                <a:latin typeface="新細明體" panose="02020500000000000000" pitchFamily="18" charset="-120"/>
              </a:rPr>
              <a:t>回應及</a:t>
            </a:r>
            <a:r>
              <a:rPr lang="zh-CN" altLang="en-US" dirty="0" smtClean="0">
                <a:latin typeface="新細明體" panose="02020500000000000000" pitchFamily="18" charset="-120"/>
              </a:rPr>
              <a:t>適應。</a:t>
            </a:r>
            <a:r>
              <a:rPr lang="zh-TW" altLang="en-US" dirty="0" smtClean="0">
                <a:latin typeface="新細明體" panose="02020500000000000000" pitchFamily="18" charset="-120"/>
              </a:rPr>
              <a:t>客戶品味不斷轉</a:t>
            </a:r>
            <a:r>
              <a:rPr lang="zh-CN" altLang="en-US" dirty="0" smtClean="0">
                <a:latin typeface="新細明體" panose="02020500000000000000" pitchFamily="18" charset="-120"/>
              </a:rPr>
              <a:t>變</a:t>
            </a:r>
            <a:r>
              <a:rPr lang="zh-TW" altLang="en-US" dirty="0" smtClean="0">
                <a:latin typeface="新細明體" panose="02020500000000000000" pitchFamily="18" charset="-120"/>
              </a:rPr>
              <a:t>、</a:t>
            </a:r>
            <a:r>
              <a:rPr lang="zh-CN" altLang="en-US" dirty="0" smtClean="0">
                <a:latin typeface="新細明體" panose="02020500000000000000" pitchFamily="18" charset="-120"/>
              </a:rPr>
              <a:t>技術</a:t>
            </a:r>
            <a:r>
              <a:rPr lang="zh-TW" altLang="en-US" dirty="0" smtClean="0">
                <a:latin typeface="新細明體" panose="02020500000000000000" pitchFamily="18" charset="-120"/>
              </a:rPr>
              <a:t>不斷推陳出新</a:t>
            </a:r>
            <a:r>
              <a:rPr lang="zh-CN" altLang="en-US" dirty="0" smtClean="0">
                <a:latin typeface="新細明體" panose="02020500000000000000" pitchFamily="18" charset="-120"/>
              </a:rPr>
              <a:t>等因素</a:t>
            </a:r>
            <a:r>
              <a:rPr lang="zh-TW" altLang="en-US" dirty="0" smtClean="0">
                <a:latin typeface="新細明體" panose="02020500000000000000" pitchFamily="18" charset="-120"/>
              </a:rPr>
              <a:t>，都</a:t>
            </a:r>
            <a:r>
              <a:rPr lang="zh-CN" altLang="en-US" dirty="0" smtClean="0">
                <a:latin typeface="新細明體" panose="02020500000000000000" pitchFamily="18" charset="-120"/>
              </a:rPr>
              <a:t>是市場營銷人員</a:t>
            </a:r>
            <a:r>
              <a:rPr lang="zh-TW" altLang="en-US" dirty="0" smtClean="0">
                <a:latin typeface="新細明體" panose="02020500000000000000" pitchFamily="18" charset="-120"/>
              </a:rPr>
              <a:t>應該注意</a:t>
            </a:r>
            <a:r>
              <a:rPr lang="zh-CN" altLang="en-US" dirty="0" smtClean="0">
                <a:latin typeface="新細明體" panose="02020500000000000000" pitchFamily="18" charset="-120"/>
              </a:rPr>
              <a:t>的。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市場環境</a:t>
            </a:r>
            <a:r>
              <a:rPr lang="zh-TW" altLang="en-US" dirty="0" smtClean="0">
                <a:latin typeface="新細明體" panose="02020500000000000000" pitchFamily="18" charset="-120"/>
              </a:rPr>
              <a:t>轉</a:t>
            </a:r>
            <a:r>
              <a:rPr lang="zh-CN" altLang="en-US" dirty="0" smtClean="0">
                <a:latin typeface="新細明體" panose="02020500000000000000" pitchFamily="18" charset="-120"/>
              </a:rPr>
              <a:t>變：</a:t>
            </a:r>
          </a:p>
          <a:p>
            <a:pPr marL="228600" indent="-228600" eaLnBrk="1" hangingPunct="1">
              <a:lnSpc>
                <a:spcPct val="110000"/>
              </a:lnSpc>
            </a:pPr>
            <a:r>
              <a:rPr lang="en-US" altLang="zh-TW" b="1" dirty="0" smtClean="0">
                <a:latin typeface="新細明體" panose="02020500000000000000" pitchFamily="18" charset="-120"/>
              </a:rPr>
              <a:t>	</a:t>
            </a:r>
            <a:r>
              <a:rPr lang="zh-TW" altLang="en-US" b="1" dirty="0" smtClean="0">
                <a:latin typeface="新細明體" panose="02020500000000000000" pitchFamily="18" charset="-120"/>
              </a:rPr>
              <a:t>技術進步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TW" altLang="en-US" dirty="0" smtClean="0">
                <a:latin typeface="新細明體" panose="02020500000000000000" pitchFamily="18" charset="-120"/>
              </a:rPr>
              <a:t>資訊科</a:t>
            </a:r>
            <a:r>
              <a:rPr lang="zh-TW" altLang="zh-CN" dirty="0" smtClean="0">
                <a:latin typeface="新細明體" panose="02020500000000000000" pitchFamily="18" charset="-120"/>
              </a:rPr>
              <a:t>技</a:t>
            </a:r>
            <a:r>
              <a:rPr lang="zh-CN" altLang="en-US" dirty="0" smtClean="0">
                <a:latin typeface="新細明體" panose="02020500000000000000" pitchFamily="18" charset="-120"/>
              </a:rPr>
              <a:t>、物流管理技術、數據存儲媒體的進步</a:t>
            </a:r>
            <a:r>
              <a:rPr lang="zh-TW" altLang="en-US" dirty="0" smtClean="0">
                <a:latin typeface="新細明體" panose="02020500000000000000" pitchFamily="18" charset="-120"/>
              </a:rPr>
              <a:t>締造了創新</a:t>
            </a:r>
            <a:r>
              <a:rPr lang="zh-CN" altLang="en-US" dirty="0" smtClean="0">
                <a:latin typeface="新細明體" panose="02020500000000000000" pitchFamily="18" charset="-120"/>
              </a:rPr>
              <a:t>產品。更</a:t>
            </a:r>
            <a:r>
              <a:rPr lang="zh-TW" altLang="en-US" dirty="0" smtClean="0">
                <a:latin typeface="新細明體" panose="02020500000000000000" pitchFamily="18" charset="-120"/>
              </a:rPr>
              <a:t>優質</a:t>
            </a:r>
            <a:r>
              <a:rPr lang="zh-CN" altLang="en-US" dirty="0" smtClean="0">
                <a:latin typeface="新細明體" panose="02020500000000000000" pitchFamily="18" charset="-120"/>
              </a:rPr>
              <a:t>先進的產品不斷</a:t>
            </a:r>
            <a:r>
              <a:rPr lang="zh-TW" altLang="en-US" dirty="0" smtClean="0">
                <a:latin typeface="新細明體" panose="02020500000000000000" pitchFamily="18" charset="-120"/>
              </a:rPr>
              <a:t>推出</a:t>
            </a:r>
            <a:r>
              <a:rPr lang="zh-CN" altLang="en-US" dirty="0" smtClean="0">
                <a:latin typeface="新細明體" panose="02020500000000000000" pitchFamily="18" charset="-120"/>
              </a:rPr>
              <a:t>市</a:t>
            </a:r>
            <a:r>
              <a:rPr lang="zh-TW" altLang="en-US" dirty="0" smtClean="0">
                <a:latin typeface="新細明體" panose="02020500000000000000" pitchFamily="18" charset="-120"/>
              </a:rPr>
              <a:t>面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TW" altLang="en-US" dirty="0" smtClean="0">
                <a:latin typeface="新細明體" panose="02020500000000000000" pitchFamily="18" charset="-120"/>
              </a:rPr>
              <a:t>務求</a:t>
            </a:r>
            <a:r>
              <a:rPr lang="zh-CN" altLang="en-US" dirty="0" smtClean="0">
                <a:latin typeface="新細明體" panose="02020500000000000000" pitchFamily="18" charset="-120"/>
              </a:rPr>
              <a:t>滿足客戶需要。</a:t>
            </a:r>
          </a:p>
          <a:p>
            <a:pPr marL="228600" indent="-228600" eaLnBrk="1" hangingPunct="1">
              <a:lnSpc>
                <a:spcPct val="30000"/>
              </a:lnSpc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新細明體" panose="02020500000000000000" pitchFamily="18" charset="-120"/>
              </a:rPr>
              <a:t>	</a:t>
            </a:r>
            <a:r>
              <a:rPr lang="zh-CN" altLang="en-US" b="1" dirty="0" smtClean="0">
                <a:latin typeface="新細明體" panose="02020500000000000000" pitchFamily="18" charset="-120"/>
              </a:rPr>
              <a:t>競爭加劇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由於</a:t>
            </a:r>
            <a:r>
              <a:rPr lang="zh-TW" altLang="en-US" dirty="0" smtClean="0">
                <a:latin typeface="新細明體" panose="02020500000000000000" pitchFamily="18" charset="-120"/>
              </a:rPr>
              <a:t>資訊科</a:t>
            </a:r>
            <a:r>
              <a:rPr lang="zh-CN" altLang="en-US" dirty="0" smtClean="0">
                <a:latin typeface="新細明體" panose="02020500000000000000" pitchFamily="18" charset="-120"/>
              </a:rPr>
              <a:t>技進步</a:t>
            </a:r>
            <a:r>
              <a:rPr lang="zh-TW" altLang="en-US" dirty="0" smtClean="0">
                <a:latin typeface="新細明體" panose="02020500000000000000" pitchFamily="18" charset="-120"/>
              </a:rPr>
              <a:t>及全球一體化</a:t>
            </a:r>
            <a:r>
              <a:rPr lang="zh-CN" altLang="en-US" dirty="0" smtClean="0">
                <a:latin typeface="新細明體" panose="02020500000000000000" pitchFamily="18" charset="-120"/>
              </a:rPr>
              <a:t>的影響，世界變得越來越小。外國公司開拓海外市場的挑戰</a:t>
            </a:r>
            <a:r>
              <a:rPr lang="zh-TW" altLang="en-US" dirty="0" smtClean="0">
                <a:latin typeface="新細明體" panose="02020500000000000000" pitchFamily="18" charset="-120"/>
              </a:rPr>
              <a:t>亦減少</a:t>
            </a:r>
            <a:r>
              <a:rPr lang="zh-CN" altLang="en-US" dirty="0" smtClean="0">
                <a:latin typeface="新細明體" panose="02020500000000000000" pitchFamily="18" charset="-120"/>
              </a:rPr>
              <a:t>。生產過程</a:t>
            </a:r>
            <a:r>
              <a:rPr lang="zh-CN" altLang="en-US" dirty="0" smtClean="0">
                <a:latin typeface="新細明體" panose="02020500000000000000" pitchFamily="18" charset="-120"/>
              </a:rPr>
              <a:t>透明</a:t>
            </a:r>
            <a:r>
              <a:rPr lang="zh-TW" altLang="en-US" dirty="0" smtClean="0">
                <a:latin typeface="新細明體" panose="02020500000000000000" pitchFamily="18" charset="-120"/>
              </a:rPr>
              <a:t>化</a:t>
            </a:r>
            <a:r>
              <a:rPr lang="zh-CN" altLang="en-US" dirty="0" smtClean="0">
                <a:latin typeface="新細明體" panose="02020500000000000000" pitchFamily="18" charset="-120"/>
              </a:rPr>
              <a:t>導致</a:t>
            </a:r>
            <a:r>
              <a:rPr lang="zh-CN" altLang="en-US" dirty="0" smtClean="0">
                <a:latin typeface="新細明體" panose="02020500000000000000" pitchFamily="18" charset="-120"/>
              </a:rPr>
              <a:t>產品</a:t>
            </a:r>
            <a:r>
              <a:rPr lang="zh-TW" altLang="en-US" dirty="0" smtClean="0">
                <a:latin typeface="新細明體" panose="02020500000000000000" pitchFamily="18" charset="-120"/>
              </a:rPr>
              <a:t>非常相似，亦令</a:t>
            </a:r>
            <a:r>
              <a:rPr lang="zh-CN" altLang="en-US" dirty="0" smtClean="0">
                <a:latin typeface="新細明體" panose="02020500000000000000" pitchFamily="18" charset="-120"/>
              </a:rPr>
              <a:t>市場競爭加劇。</a:t>
            </a:r>
          </a:p>
          <a:p>
            <a:pPr marL="228600" indent="-228600" eaLnBrk="1" hangingPunct="1">
              <a:lnSpc>
                <a:spcPct val="30000"/>
              </a:lnSpc>
              <a:buFont typeface="Calibri" panose="020F0502020204030204" pitchFamily="34" charset="0"/>
              <a:buNone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新細明體" panose="02020500000000000000" pitchFamily="18" charset="-120"/>
              </a:rPr>
              <a:t>	</a:t>
            </a:r>
            <a:r>
              <a:rPr lang="zh-CN" altLang="en-US" b="1" dirty="0" smtClean="0">
                <a:latin typeface="新細明體" panose="02020500000000000000" pitchFamily="18" charset="-120"/>
              </a:rPr>
              <a:t>文化轉變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隨著</a:t>
            </a:r>
            <a:r>
              <a:rPr lang="zh-CN" altLang="en-US" dirty="0" smtClean="0">
                <a:latin typeface="新細明體" panose="02020500000000000000" pitchFamily="18" charset="-120"/>
              </a:rPr>
              <a:t>社會</a:t>
            </a:r>
            <a:r>
              <a:rPr lang="zh-TW" altLang="en-US" dirty="0" smtClean="0">
                <a:latin typeface="新細明體" panose="02020500000000000000" pitchFamily="18" charset="-120"/>
              </a:rPr>
              <a:t>趨向「</a:t>
            </a:r>
            <a:r>
              <a:rPr lang="zh-TW" altLang="en-US" dirty="0" smtClean="0">
                <a:latin typeface="新細明體" panose="02020500000000000000" pitchFamily="18" charset="-120"/>
              </a:rPr>
              <a:t>個人主義」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TW" altLang="en-US" dirty="0" smtClean="0">
                <a:latin typeface="新細明體" panose="02020500000000000000" pitchFamily="18" charset="-120"/>
              </a:rPr>
              <a:t>在</a:t>
            </a:r>
            <a:r>
              <a:rPr lang="zh-CN" altLang="en-US" dirty="0" smtClean="0">
                <a:latin typeface="新細明體" panose="02020500000000000000" pitchFamily="18" charset="-120"/>
              </a:rPr>
              <a:t>市場</a:t>
            </a:r>
            <a:r>
              <a:rPr lang="zh-TW" altLang="en-US" dirty="0" smtClean="0">
                <a:latin typeface="新細明體" panose="02020500000000000000" pitchFamily="18" charset="-120"/>
              </a:rPr>
              <a:t>上推出的</a:t>
            </a:r>
            <a:r>
              <a:rPr lang="zh-CN" altLang="en-US" dirty="0" smtClean="0">
                <a:latin typeface="新細明體" panose="02020500000000000000" pitchFamily="18" charset="-120"/>
              </a:rPr>
              <a:t>產品和服務將</a:t>
            </a:r>
            <a:r>
              <a:rPr lang="zh-TW" altLang="en-US" dirty="0" smtClean="0">
                <a:latin typeface="新細明體" panose="02020500000000000000" pitchFamily="18" charset="-120"/>
              </a:rPr>
              <a:t>會切合個人需要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</a:p>
          <a:p>
            <a:pPr marL="228600" indent="-228600" eaLnBrk="1" hangingPunct="1">
              <a:lnSpc>
                <a:spcPct val="30000"/>
              </a:lnSpc>
              <a:buFont typeface="Calibri" panose="020F0502020204030204" pitchFamily="34" charset="0"/>
              <a:buNone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r>
              <a:rPr lang="en-US" altLang="zh-TW" dirty="0" smtClean="0">
                <a:latin typeface="新細明體" panose="02020500000000000000" pitchFamily="18" charset="-120"/>
              </a:rPr>
              <a:t>	</a:t>
            </a:r>
            <a:r>
              <a:rPr lang="zh-TW" altLang="en-US" b="1" dirty="0" smtClean="0">
                <a:latin typeface="新細明體" panose="02020500000000000000" pitchFamily="18" charset="-120"/>
              </a:rPr>
              <a:t>客戶品味轉變</a:t>
            </a:r>
            <a:r>
              <a:rPr lang="en-US" altLang="zh-TW" dirty="0" smtClean="0">
                <a:latin typeface="新細明體" panose="02020500000000000000" pitchFamily="18" charset="-120"/>
              </a:rPr>
              <a:t>– </a:t>
            </a:r>
            <a:r>
              <a:rPr lang="zh-CN" altLang="en-US" dirty="0" smtClean="0">
                <a:latin typeface="新細明體" panose="02020500000000000000" pitchFamily="18" charset="-120"/>
              </a:rPr>
              <a:t>消費者</a:t>
            </a:r>
            <a:r>
              <a:rPr lang="zh-TW" altLang="en-US" dirty="0" smtClean="0">
                <a:latin typeface="新細明體" panose="02020500000000000000" pitchFamily="18" charset="-120"/>
              </a:rPr>
              <a:t>品味</a:t>
            </a:r>
            <a:r>
              <a:rPr lang="zh-CN" altLang="en-US" dirty="0" smtClean="0">
                <a:latin typeface="新細明體" panose="02020500000000000000" pitchFamily="18" charset="-120"/>
              </a:rPr>
              <a:t>不斷</a:t>
            </a:r>
            <a:r>
              <a:rPr lang="zh-TW" altLang="en-US" dirty="0" smtClean="0">
                <a:latin typeface="新細明體" panose="02020500000000000000" pitchFamily="18" charset="-120"/>
              </a:rPr>
              <a:t>轉變</a:t>
            </a:r>
            <a:r>
              <a:rPr lang="zh-CN" altLang="en-US" dirty="0" smtClean="0">
                <a:latin typeface="新細明體" panose="02020500000000000000" pitchFamily="18" charset="-120"/>
              </a:rPr>
              <a:t>，速度</a:t>
            </a:r>
            <a:r>
              <a:rPr lang="zh-TW" altLang="en-US" dirty="0" smtClean="0">
                <a:latin typeface="新細明體" panose="02020500000000000000" pitchFamily="18" charset="-120"/>
              </a:rPr>
              <a:t>之快前所未見</a:t>
            </a:r>
            <a:r>
              <a:rPr lang="zh-CN" altLang="en-US" dirty="0" smtClean="0">
                <a:latin typeface="新細明體" panose="02020500000000000000" pitchFamily="18" charset="-120"/>
              </a:rPr>
              <a:t>。為</a:t>
            </a:r>
            <a:r>
              <a:rPr lang="zh-TW" altLang="en-US" dirty="0" smtClean="0">
                <a:latin typeface="新細明體" panose="02020500000000000000" pitchFamily="18" charset="-120"/>
              </a:rPr>
              <a:t>了</a:t>
            </a:r>
            <a:r>
              <a:rPr lang="zh-CN" altLang="en-US" dirty="0" smtClean="0">
                <a:latin typeface="新細明體" panose="02020500000000000000" pitchFamily="18" charset="-120"/>
              </a:rPr>
              <a:t>適應</a:t>
            </a:r>
            <a:r>
              <a:rPr lang="zh-TW" altLang="en-US" dirty="0" smtClean="0">
                <a:latin typeface="新細明體" panose="02020500000000000000" pitchFamily="18" charset="-120"/>
              </a:rPr>
              <a:t>這股</a:t>
            </a:r>
            <a:r>
              <a:rPr lang="zh-CN" altLang="en-US" dirty="0" smtClean="0">
                <a:latin typeface="新細明體" panose="02020500000000000000" pitchFamily="18" charset="-120"/>
              </a:rPr>
              <a:t>趨勢，很多公司</a:t>
            </a:r>
            <a:r>
              <a:rPr lang="zh-TW" altLang="en-US" dirty="0" smtClean="0">
                <a:latin typeface="新細明體" panose="02020500000000000000" pitchFamily="18" charset="-120"/>
              </a:rPr>
              <a:t>正</a:t>
            </a:r>
            <a:r>
              <a:rPr lang="zh-CN" altLang="en-US" dirty="0" smtClean="0">
                <a:latin typeface="新細明體" panose="02020500000000000000" pitchFamily="18" charset="-120"/>
              </a:rPr>
              <a:t>提供</a:t>
            </a:r>
            <a:r>
              <a:rPr lang="zh-TW" altLang="en-US" dirty="0" smtClean="0">
                <a:latin typeface="新細明體" panose="02020500000000000000" pitchFamily="18" charset="-120"/>
              </a:rPr>
              <a:t>切</a:t>
            </a:r>
            <a:r>
              <a:rPr lang="zh-CN" altLang="en-US" dirty="0" smtClean="0">
                <a:latin typeface="新細明體" panose="02020500000000000000" pitchFamily="18" charset="-120"/>
              </a:rPr>
              <a:t>合市場</a:t>
            </a:r>
            <a:r>
              <a:rPr lang="zh-TW" altLang="en-US" dirty="0" smtClean="0">
                <a:latin typeface="新細明體" panose="02020500000000000000" pitchFamily="18" charset="-120"/>
              </a:rPr>
              <a:t>品味</a:t>
            </a:r>
            <a:r>
              <a:rPr lang="zh-CN" altLang="en-US" dirty="0" smtClean="0">
                <a:latin typeface="新細明體" panose="02020500000000000000" pitchFamily="18" charset="-120"/>
              </a:rPr>
              <a:t>的新產品，</a:t>
            </a:r>
            <a:r>
              <a:rPr lang="zh-TW" altLang="en-US" dirty="0" smtClean="0">
                <a:latin typeface="新細明體" panose="02020500000000000000" pitchFamily="18" charset="-120"/>
              </a:rPr>
              <a:t>但</a:t>
            </a:r>
            <a:r>
              <a:rPr lang="zh-CN" altLang="en-US" dirty="0" smtClean="0">
                <a:latin typeface="新細明體" panose="02020500000000000000" pitchFamily="18" charset="-120"/>
              </a:rPr>
              <a:t>產品</a:t>
            </a:r>
            <a:r>
              <a:rPr lang="zh-TW" altLang="en-US" dirty="0" smtClean="0">
                <a:latin typeface="新細明體" panose="02020500000000000000" pitchFamily="18" charset="-120"/>
              </a:rPr>
              <a:t>壽命卻</a:t>
            </a:r>
            <a:r>
              <a:rPr lang="zh-CN" altLang="en-US" dirty="0" smtClean="0">
                <a:latin typeface="新細明體" panose="02020500000000000000" pitchFamily="18" charset="-120"/>
              </a:rPr>
              <a:t>較短。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None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  <a:buFont typeface="Calibri" panose="020F0502020204030204" pitchFamily="34" charset="0"/>
              <a:buAutoNum type="arabicPeriod" startAt="3"/>
            </a:pPr>
            <a:r>
              <a:rPr lang="zh-TW" altLang="zh-CN" dirty="0" smtClean="0">
                <a:latin typeface="新細明體" panose="02020500000000000000" pitchFamily="18" charset="-120"/>
              </a:rPr>
              <a:t>公司</a:t>
            </a:r>
            <a:r>
              <a:rPr lang="zh-TW" altLang="en-US" dirty="0" smtClean="0">
                <a:latin typeface="新細明體" panose="02020500000000000000" pitchFamily="18" charset="-120"/>
              </a:rPr>
              <a:t>透</a:t>
            </a:r>
            <a:r>
              <a:rPr lang="zh-TW" altLang="zh-CN" dirty="0" smtClean="0">
                <a:latin typeface="新細明體" panose="02020500000000000000" pitchFamily="18" charset="-120"/>
              </a:rPr>
              <a:t>過</a:t>
            </a:r>
            <a:r>
              <a:rPr lang="zh-TW" altLang="en-US" dirty="0" smtClean="0">
                <a:latin typeface="新細明體" panose="02020500000000000000" pitchFamily="18" charset="-120"/>
              </a:rPr>
              <a:t>市場營銷研究來</a:t>
            </a:r>
            <a:r>
              <a:rPr lang="zh-TW" altLang="zh-CN" dirty="0" smtClean="0">
                <a:latin typeface="新細明體" panose="02020500000000000000" pitchFamily="18" charset="-120"/>
              </a:rPr>
              <a:t>分析</a:t>
            </a:r>
            <a:r>
              <a:rPr lang="zh-TW" altLang="en-US" dirty="0" smtClean="0">
                <a:latin typeface="新細明體" panose="02020500000000000000" pitchFamily="18" charset="-120"/>
              </a:rPr>
              <a:t>不斷轉變</a:t>
            </a:r>
            <a:r>
              <a:rPr lang="zh-TW" altLang="zh-CN" dirty="0" smtClean="0">
                <a:latin typeface="新細明體" panose="02020500000000000000" pitchFamily="18" charset="-120"/>
              </a:rPr>
              <a:t>的</a:t>
            </a:r>
            <a:r>
              <a:rPr lang="zh-TW" altLang="en-US" dirty="0" smtClean="0">
                <a:latin typeface="新細明體" panose="02020500000000000000" pitchFamily="18" charset="-120"/>
              </a:rPr>
              <a:t>環境</a:t>
            </a:r>
            <a:r>
              <a:rPr lang="zh-TW" altLang="zh-CN" dirty="0" smtClean="0">
                <a:latin typeface="新細明體" panose="02020500000000000000" pitchFamily="18" charset="-120"/>
              </a:rPr>
              <a:t>因素</a:t>
            </a:r>
            <a:r>
              <a:rPr lang="zh-CN" altLang="en-US" dirty="0" smtClean="0">
                <a:latin typeface="新細明體" panose="02020500000000000000" pitchFamily="18" charset="-120"/>
              </a:rPr>
              <a:t>，並制訂策略</a:t>
            </a:r>
            <a:r>
              <a:rPr lang="zh-TW" altLang="en-US" dirty="0" smtClean="0">
                <a:latin typeface="新細明體" panose="02020500000000000000" pitchFamily="18" charset="-120"/>
              </a:rPr>
              <a:t>協</a:t>
            </a:r>
            <a:r>
              <a:rPr lang="zh-CN" altLang="en-US" dirty="0" smtClean="0">
                <a:latin typeface="新細明體" panose="02020500000000000000" pitchFamily="18" charset="-120"/>
              </a:rPr>
              <a:t>助</a:t>
            </a:r>
            <a:r>
              <a:rPr lang="zh-CN" altLang="en-US" dirty="0" smtClean="0">
                <a:latin typeface="新細明體" panose="02020500000000000000" pitchFamily="18" charset="-120"/>
              </a:rPr>
              <a:t>公司</a:t>
            </a:r>
            <a:r>
              <a:rPr lang="zh-TW" altLang="en-US" dirty="0" smtClean="0">
                <a:latin typeface="新細明體" panose="02020500000000000000" pitchFamily="18" charset="-120"/>
              </a:rPr>
              <a:t>應對環境轉變帶來的危機，亦能利用</a:t>
            </a:r>
            <a:r>
              <a:rPr lang="zh-CN" altLang="en-US" dirty="0" smtClean="0">
                <a:latin typeface="新細明體" panose="02020500000000000000" pitchFamily="18" charset="-120"/>
              </a:rPr>
              <a:t>環境所</a:t>
            </a:r>
            <a:r>
              <a:rPr lang="zh-TW" altLang="en-US" dirty="0" smtClean="0">
                <a:latin typeface="新細明體" panose="02020500000000000000" pitchFamily="18" charset="-120"/>
              </a:rPr>
              <a:t>締造</a:t>
            </a:r>
            <a:r>
              <a:rPr lang="zh-CN" altLang="en-US" dirty="0" smtClean="0">
                <a:latin typeface="新細明體" panose="02020500000000000000" pitchFamily="18" charset="-120"/>
              </a:rPr>
              <a:t>的機會。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ct val="110000"/>
              </a:lnSpc>
            </a:pPr>
            <a:endParaRPr lang="en-US" altLang="zh-TW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0E7E7F4B-F04C-4D52-ACA9-1EA407F6EE91}" type="slidenum">
              <a:rPr lang="en-US" altLang="zh-TW" sz="1200"/>
              <a:pPr algn="r" eaLnBrk="1" hangingPunct="1"/>
              <a:t>28</a:t>
            </a:fld>
            <a:endParaRPr lang="en-US" altLang="zh-TW" sz="120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68288" indent="-268288"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利用下列要點</a:t>
            </a:r>
            <a:r>
              <a:rPr lang="zh-CN" altLang="en-US" dirty="0" smtClean="0">
                <a:latin typeface="Arial" panose="020B0604020202020204" pitchFamily="34" charset="0"/>
              </a:rPr>
              <a:t>歸納第二課</a:t>
            </a:r>
            <a:r>
              <a:rPr lang="zh-TW" altLang="en-US" dirty="0" smtClean="0">
                <a:latin typeface="Arial" panose="020B0604020202020204" pitchFamily="34" charset="0"/>
              </a:rPr>
              <a:t>教授</a:t>
            </a:r>
            <a:r>
              <a:rPr lang="zh-CN" altLang="en-US" dirty="0" smtClean="0">
                <a:latin typeface="Arial" panose="020B0604020202020204" pitchFamily="34" charset="0"/>
              </a:rPr>
              <a:t>的概念</a:t>
            </a:r>
            <a:r>
              <a:rPr lang="zh-TW" altLang="en-US" dirty="0" smtClean="0">
                <a:latin typeface="Arial" panose="020B0604020202020204" pitchFamily="34" charset="0"/>
              </a:rPr>
              <a:t>，作為</a:t>
            </a:r>
            <a:r>
              <a:rPr lang="zh-CN" altLang="en-US" dirty="0" smtClean="0">
                <a:latin typeface="Arial" panose="020B0604020202020204" pitchFamily="34" charset="0"/>
              </a:rPr>
              <a:t>本課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總結。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68288" indent="-268288" eaLnBrk="1" hangingPunct="1">
              <a:lnSpc>
                <a:spcPct val="110000"/>
              </a:lnSpc>
              <a:buFont typeface="+mj-lt"/>
              <a:buNone/>
            </a:pPr>
            <a:endParaRPr lang="en-US" altLang="zh-TW" b="1" dirty="0" smtClean="0">
              <a:latin typeface="Arial" panose="020B0604020202020204" pitchFamily="34" charset="0"/>
            </a:endParaRPr>
          </a:p>
          <a:p>
            <a:pPr marL="268288" indent="-268288" eaLnBrk="1" hangingPunct="1">
              <a:lnSpc>
                <a:spcPct val="110000"/>
              </a:lnSpc>
              <a:buFont typeface="+mj-lt"/>
              <a:buNone/>
            </a:pPr>
            <a:r>
              <a:rPr lang="zh-CN" altLang="en-US" b="1" dirty="0" smtClean="0">
                <a:latin typeface="Arial" panose="020B0604020202020204" pitchFamily="34" charset="0"/>
              </a:rPr>
              <a:t>第二課</a:t>
            </a:r>
            <a:r>
              <a:rPr lang="zh-TW" altLang="en-US" b="1" dirty="0" smtClean="0">
                <a:latin typeface="Arial" panose="020B0604020202020204" pitchFamily="34" charset="0"/>
              </a:rPr>
              <a:t>總</a:t>
            </a:r>
            <a:r>
              <a:rPr lang="zh-CN" altLang="en-US" b="1" dirty="0" smtClean="0">
                <a:latin typeface="Arial" panose="020B0604020202020204" pitchFamily="34" charset="0"/>
              </a:rPr>
              <a:t>結：</a:t>
            </a:r>
          </a:p>
          <a:p>
            <a:pPr marL="268288" indent="-268288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客戶品味</a:t>
            </a:r>
            <a:r>
              <a:rPr lang="zh-CN" altLang="en-US" dirty="0" smtClean="0">
                <a:latin typeface="Arial" panose="020B0604020202020204" pitchFamily="34" charset="0"/>
              </a:rPr>
              <a:t>不斷</a:t>
            </a:r>
            <a:r>
              <a:rPr lang="zh-TW" altLang="en-US" dirty="0" smtClean="0">
                <a:latin typeface="Arial" panose="020B0604020202020204" pitchFamily="34" charset="0"/>
              </a:rPr>
              <a:t>轉變，</a:t>
            </a:r>
            <a:r>
              <a:rPr lang="zh-CN" altLang="en-US" dirty="0" smtClean="0">
                <a:latin typeface="Arial" panose="020B0604020202020204" pitchFamily="34" charset="0"/>
              </a:rPr>
              <a:t>改變</a:t>
            </a:r>
            <a:r>
              <a:rPr lang="zh-TW" altLang="en-US" dirty="0" smtClean="0">
                <a:latin typeface="Arial" panose="020B0604020202020204" pitchFamily="34" charset="0"/>
              </a:rPr>
              <a:t>了</a:t>
            </a:r>
            <a:r>
              <a:rPr lang="zh-CN" altLang="en-US" dirty="0" smtClean="0">
                <a:latin typeface="Arial" panose="020B0604020202020204" pitchFamily="34" charset="0"/>
              </a:rPr>
              <a:t>我們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生活環境。</a:t>
            </a:r>
          </a:p>
          <a:p>
            <a:pPr marL="268288" indent="-268288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68288" indent="-268288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在業務管理</a:t>
            </a:r>
            <a:r>
              <a:rPr lang="zh-TW" altLang="en-US" dirty="0" smtClean="0">
                <a:latin typeface="Arial" panose="020B0604020202020204" pitchFamily="34" charset="0"/>
              </a:rPr>
              <a:t>當</a:t>
            </a:r>
            <a:r>
              <a:rPr lang="zh-CN" altLang="en-US" dirty="0" smtClean="0">
                <a:latin typeface="Arial" panose="020B0604020202020204" pitchFamily="34" charset="0"/>
              </a:rPr>
              <a:t>中，我們需要不斷修</a:t>
            </a:r>
            <a:r>
              <a:rPr lang="zh-TW" altLang="en-US" dirty="0" smtClean="0">
                <a:latin typeface="Arial" panose="020B0604020202020204" pitchFamily="34" charset="0"/>
              </a:rPr>
              <a:t>訂及調整</a:t>
            </a:r>
            <a:r>
              <a:rPr lang="zh-CN" altLang="en-US" dirty="0" smtClean="0">
                <a:latin typeface="Arial" panose="020B0604020202020204" pitchFamily="34" charset="0"/>
              </a:rPr>
              <a:t>市場營銷組合</a:t>
            </a:r>
            <a:r>
              <a:rPr lang="zh-TW" altLang="en-US" dirty="0" smtClean="0">
                <a:latin typeface="Arial" panose="020B0604020202020204" pitchFamily="34" charset="0"/>
              </a:rPr>
              <a:t>，藉</a:t>
            </a:r>
            <a:r>
              <a:rPr lang="zh-CN" altLang="en-US" dirty="0" smtClean="0">
                <a:latin typeface="Arial" panose="020B0604020202020204" pitchFamily="34" charset="0"/>
              </a:rPr>
              <a:t>以</a:t>
            </a:r>
            <a:r>
              <a:rPr lang="zh-TW" altLang="en-US" dirty="0" smtClean="0">
                <a:latin typeface="Arial" panose="020B0604020202020204" pitchFamily="34" charset="0"/>
              </a:rPr>
              <a:t>切</a:t>
            </a:r>
            <a:r>
              <a:rPr lang="zh-CN" altLang="en-US" dirty="0" smtClean="0">
                <a:latin typeface="Arial" panose="020B0604020202020204" pitchFamily="34" charset="0"/>
              </a:rPr>
              <a:t>合市場受眾的</a:t>
            </a:r>
            <a:r>
              <a:rPr lang="zh-TW" altLang="en-US" dirty="0" smtClean="0">
                <a:latin typeface="Arial" panose="020B0604020202020204" pitchFamily="34" charset="0"/>
              </a:rPr>
              <a:t>品味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</a:p>
          <a:p>
            <a:pPr marL="268288" indent="-268288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marL="268288" indent="-268288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透</a:t>
            </a:r>
            <a:r>
              <a:rPr lang="zh-CN" altLang="en-US" dirty="0" smtClean="0">
                <a:latin typeface="Arial" panose="020B0604020202020204" pitchFamily="34" charset="0"/>
              </a:rPr>
              <a:t>過</a:t>
            </a:r>
            <a:r>
              <a:rPr lang="zh-TW" altLang="en-US" dirty="0" smtClean="0">
                <a:latin typeface="Arial" panose="020B0604020202020204" pitchFamily="34" charset="0"/>
              </a:rPr>
              <a:t>運</a:t>
            </a:r>
            <a:r>
              <a:rPr lang="zh-CN" altLang="en-US" dirty="0" smtClean="0">
                <a:latin typeface="Arial" panose="020B0604020202020204" pitchFamily="34" charset="0"/>
              </a:rPr>
              <a:t>用</a:t>
            </a:r>
            <a:r>
              <a:rPr lang="zh-TW" altLang="en-US" dirty="0" smtClean="0">
                <a:latin typeface="Arial" panose="020B0604020202020204" pitchFamily="34" charset="0"/>
              </a:rPr>
              <a:t>合適</a:t>
            </a:r>
            <a:r>
              <a:rPr lang="zh-CN" altLang="en-US" dirty="0" smtClean="0">
                <a:latin typeface="Arial" panose="020B0604020202020204" pitchFamily="34" charset="0"/>
              </a:rPr>
              <a:t>的市場營銷組合，公司</a:t>
            </a:r>
            <a:r>
              <a:rPr lang="zh-TW" altLang="en-US" dirty="0" smtClean="0">
                <a:latin typeface="Arial" panose="020B0604020202020204" pitchFamily="34" charset="0"/>
              </a:rPr>
              <a:t>可以</a:t>
            </a:r>
            <a:r>
              <a:rPr lang="zh-CN" altLang="en-US" dirty="0" smtClean="0">
                <a:latin typeface="Arial" panose="020B0604020202020204" pitchFamily="34" charset="0"/>
              </a:rPr>
              <a:t>在競爭對手之</a:t>
            </a:r>
            <a:r>
              <a:rPr lang="zh-TW" altLang="en-US" dirty="0" smtClean="0">
                <a:latin typeface="Arial" panose="020B0604020202020204" pitchFamily="34" charset="0"/>
              </a:rPr>
              <a:t>中脫穎而出，</a:t>
            </a:r>
            <a:r>
              <a:rPr lang="zh-CN" altLang="en-US" dirty="0" smtClean="0">
                <a:latin typeface="Arial" panose="020B0604020202020204" pitchFamily="34" charset="0"/>
              </a:rPr>
              <a:t>建立</a:t>
            </a:r>
            <a:r>
              <a:rPr lang="zh-TW" altLang="en-US" dirty="0" smtClean="0">
                <a:latin typeface="Arial" panose="020B0604020202020204" pitchFamily="34" charset="0"/>
              </a:rPr>
              <a:t>穩固</a:t>
            </a:r>
            <a:r>
              <a:rPr lang="zh-CN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市場定位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並透過其產品</a:t>
            </a:r>
            <a:r>
              <a:rPr lang="zh-TW" altLang="en-US" dirty="0" smtClean="0">
                <a:latin typeface="Arial" panose="020B0604020202020204" pitchFamily="34" charset="0"/>
              </a:rPr>
              <a:t>及</a:t>
            </a:r>
            <a:r>
              <a:rPr lang="zh-CN" altLang="en-US" dirty="0" smtClean="0">
                <a:latin typeface="Arial" panose="020B0604020202020204" pitchFamily="34" charset="0"/>
              </a:rPr>
              <a:t>服務</a:t>
            </a:r>
            <a:r>
              <a:rPr lang="zh-TW" altLang="en-US" dirty="0" smtClean="0">
                <a:latin typeface="Arial" panose="020B0604020202020204" pitchFamily="34" charset="0"/>
              </a:rPr>
              <a:t>締造</a:t>
            </a:r>
            <a:r>
              <a:rPr lang="zh-CN" altLang="en-US" dirty="0" smtClean="0">
                <a:latin typeface="Arial" panose="020B0604020202020204" pitchFamily="34" charset="0"/>
              </a:rPr>
              <a:t>競爭優勢。</a:t>
            </a:r>
            <a:endParaRPr lang="en-US" altLang="en-US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25769DFF-2A09-4A0A-872E-3D0D430B33BA}" type="slidenum">
              <a:rPr lang="en-US" altLang="zh-TW" sz="1200"/>
              <a:pPr algn="r" eaLnBrk="1" hangingPunct="1"/>
              <a:t>29</a:t>
            </a:fld>
            <a:endParaRPr lang="en-US" altLang="zh-TW" sz="120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90500" indent="-190500"/>
            <a:r>
              <a:rPr lang="zh-CN" altLang="en-US" dirty="0" smtClean="0">
                <a:latin typeface="Arial" panose="020B0604020202020204" pitchFamily="34" charset="0"/>
              </a:rPr>
              <a:t>教師</a:t>
            </a:r>
            <a:r>
              <a:rPr lang="zh-TW" altLang="en-US" dirty="0" smtClean="0">
                <a:latin typeface="Arial" panose="020B0604020202020204" pitchFamily="34" charset="0"/>
              </a:rPr>
              <a:t>與學生重溫</a:t>
            </a:r>
            <a:r>
              <a:rPr lang="zh-CN" altLang="en-US" dirty="0" smtClean="0">
                <a:latin typeface="Arial" panose="020B0604020202020204" pitchFamily="34" charset="0"/>
              </a:rPr>
              <a:t>主要概念</a:t>
            </a:r>
            <a:r>
              <a:rPr lang="zh-TW" altLang="en-US" dirty="0" smtClean="0">
                <a:latin typeface="Arial" panose="020B0604020202020204" pitchFamily="34" charset="0"/>
              </a:rPr>
              <a:t>，作為</a:t>
            </a:r>
            <a:r>
              <a:rPr lang="zh-CN" altLang="en-US" dirty="0" smtClean="0">
                <a:latin typeface="Arial" panose="020B0604020202020204" pitchFamily="34" charset="0"/>
              </a:rPr>
              <a:t>兩課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總結。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90500" indent="-190500"/>
            <a:endParaRPr lang="en-US" altLang="zh-CN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>
              <a:lnSpc>
                <a:spcPct val="110000"/>
              </a:lnSpc>
            </a:pP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兩課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包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含的主要概念：</a:t>
            </a:r>
          </a:p>
          <a:p>
            <a:pPr marL="190500" indent="-190500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界定不同組別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客戶對產品和服務的需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及想要甚麼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（活動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一及二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明白確立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產品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及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服務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市場定位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的重要性。 （活動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二及四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buFontTx/>
              <a:buChar char="•"/>
            </a:pP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根據市場營銷環境的轉變，改變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市場營銷組合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，以有效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地接觸目標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市場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 （活動四）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buFontTx/>
              <a:buChar char="•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了解市場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營銷組合策略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的應用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（活動三）</a:t>
            </a:r>
            <a:endParaRPr lang="zh-CN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>
              <a:buFontTx/>
              <a:buChar char="•"/>
            </a:pP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了解影響</a:t>
            </a:r>
            <a:r>
              <a:rPr lang="zh-TW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產品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定位的外</a:t>
            </a:r>
            <a:r>
              <a:rPr lang="zh-TW" altLang="en-US" smtClean="0">
                <a:latin typeface="Arial" panose="020B0604020202020204" pitchFamily="34" charset="0"/>
                <a:cs typeface="Arial" panose="020B0604020202020204" pitchFamily="34" charset="0"/>
              </a:rPr>
              <a:t>在</a:t>
            </a:r>
            <a:r>
              <a:rPr lang="zh-TW" altLang="en-US" smtClean="0">
                <a:latin typeface="Arial" panose="020B0604020202020204" pitchFamily="34" charset="0"/>
                <a:cs typeface="Arial" panose="020B0604020202020204" pitchFamily="34" charset="0"/>
              </a:rPr>
              <a:t>因素</a:t>
            </a:r>
            <a:r>
              <a:rPr lang="zh-CN" altLang="en-US" smtClean="0">
                <a:latin typeface="Arial" panose="020B0604020202020204" pitchFamily="34" charset="0"/>
                <a:cs typeface="Arial" panose="020B0604020202020204" pitchFamily="34" charset="0"/>
              </a:rPr>
              <a:t>。 </a:t>
            </a:r>
            <a:r>
              <a:rPr lang="zh-CN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（活動五）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/>
            <a:endParaRPr lang="en-US" altLang="zh-CN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/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/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第二課</a:t>
            </a:r>
            <a:r>
              <a:rPr lang="zh-CN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節完</a:t>
            </a:r>
            <a:endParaRPr lang="zh-CN" alt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00" indent="-190500" eaLnBrk="1" hangingPunct="1"/>
            <a:endParaRPr lang="en-US" altLang="zh-CN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4CADECE4-E770-4676-ACCF-2A8C343DE859}" type="slidenum">
              <a:rPr lang="en-US" altLang="zh-TW"/>
              <a:pPr eaLnBrk="1" hangingPunct="1"/>
              <a:t>3</a:t>
            </a:fld>
            <a:endParaRPr lang="en-US" altLang="zh-TW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活動一</a:t>
            </a:r>
            <a:endParaRPr lang="zh-TW" altLang="en-US" b="1" dirty="0" smtClean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b="1" dirty="0" smtClean="0">
              <a:latin typeface="Arial" panose="020B0604020202020204" pitchFamily="34" charset="0"/>
            </a:endParaRPr>
          </a:p>
          <a:p>
            <a:pPr marL="228600" indent="-2286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指引：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 eaLnBrk="1" hangingPunct="1">
              <a:buFontTx/>
              <a:buAutoNum type="arabicPeriod"/>
            </a:pPr>
            <a:r>
              <a:rPr lang="zh-TW" altLang="en-US" dirty="0" smtClean="0">
                <a:latin typeface="Arial" panose="020B0604020202020204" pitchFamily="34" charset="0"/>
              </a:rPr>
              <a:t>就</a:t>
            </a:r>
            <a:r>
              <a:rPr lang="zh-CN" altLang="en-US" dirty="0" smtClean="0">
                <a:latin typeface="Arial" panose="020B0604020202020204" pitchFamily="34" charset="0"/>
              </a:rPr>
              <a:t>先前的問題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教師向</a:t>
            </a:r>
            <a:r>
              <a:rPr lang="zh-TW" altLang="en-US" dirty="0" smtClean="0">
                <a:latin typeface="Arial" panose="020B0604020202020204" pitchFamily="34" charset="0"/>
              </a:rPr>
              <a:t>學生</a:t>
            </a:r>
            <a:r>
              <a:rPr lang="zh-CN" altLang="en-US" dirty="0" smtClean="0">
                <a:latin typeface="Arial" panose="020B0604020202020204" pitchFamily="34" charset="0"/>
              </a:rPr>
              <a:t>展示鞋產品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幾個目標客戶群／市場組別。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buFontTx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請學生完成</a:t>
            </a:r>
            <a:r>
              <a:rPr lang="zh-CN" altLang="en-US" b="1" dirty="0" smtClean="0">
                <a:latin typeface="Arial" panose="020B0604020202020204" pitchFamily="34" charset="0"/>
              </a:rPr>
              <a:t>活動一：</a:t>
            </a:r>
            <a:r>
              <a:rPr lang="zh-TW" altLang="en-US" b="1" dirty="0" smtClean="0">
                <a:latin typeface="Arial" panose="020B0604020202020204" pitchFamily="34" charset="0"/>
              </a:rPr>
              <a:t>識別</a:t>
            </a:r>
            <a:r>
              <a:rPr lang="zh-CN" altLang="en-US" b="1" dirty="0" smtClean="0">
                <a:latin typeface="Arial" panose="020B0604020202020204" pitchFamily="34" charset="0"/>
              </a:rPr>
              <a:t>市場組別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28600" indent="-228600" eaLnBrk="1" hangingPunct="1">
              <a:buFontTx/>
              <a:buAutoNum type="arabicPeriod"/>
            </a:pPr>
            <a:r>
              <a:rPr lang="zh-CN" altLang="en-US" dirty="0" smtClean="0">
                <a:latin typeface="Arial" panose="020B0604020202020204" pitchFamily="34" charset="0"/>
              </a:rPr>
              <a:t>完成工作紙後，</a:t>
            </a: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</a:t>
            </a:r>
            <a:r>
              <a:rPr lang="zh-TW" altLang="en-US" dirty="0" smtClean="0">
                <a:latin typeface="Arial" panose="020B0604020202020204" pitchFamily="34" charset="0"/>
              </a:rPr>
              <a:t>投影</a:t>
            </a:r>
            <a:r>
              <a:rPr lang="zh-CN" altLang="en-US" dirty="0" smtClean="0">
                <a:latin typeface="Arial" panose="020B0604020202020204" pitchFamily="34" charset="0"/>
              </a:rPr>
              <a:t>片，繼續進一步</a:t>
            </a:r>
            <a:r>
              <a:rPr lang="zh-CN" altLang="zh-TW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討論。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 smtClean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4DE8EFA8-1693-43C9-8209-B9ACC613A14C}" type="slidenum">
              <a:rPr lang="en-US" altLang="zh-TW"/>
              <a:pPr eaLnBrk="1" hangingPunct="1"/>
              <a:t>4</a:t>
            </a:fld>
            <a:endParaRPr lang="en-US" altLang="zh-TW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5679" y="4445264"/>
            <a:ext cx="5147504" cy="4185090"/>
          </a:xfrm>
        </p:spPr>
        <p:txBody>
          <a:bodyPr/>
          <a:lstStyle/>
          <a:p>
            <a:pPr marL="177800" indent="-177800" eaLnBrk="1" hangingPunct="1"/>
            <a:r>
              <a:rPr lang="zh-CN" altLang="en-US" b="1" dirty="0" smtClean="0">
                <a:latin typeface="Arial" panose="020B0604020202020204" pitchFamily="34" charset="0"/>
              </a:rPr>
              <a:t>活動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指引</a:t>
            </a:r>
            <a:r>
              <a:rPr lang="zh-CN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（續）</a:t>
            </a:r>
            <a:r>
              <a:rPr lang="zh-TW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eaLnBrk="1" hangingPunct="1">
              <a:buFont typeface="Calibri" panose="020F0502020204030204" pitchFamily="34" charset="0"/>
              <a:buAutoNum type="arabicPeriod" startAt="4"/>
            </a:pPr>
            <a:r>
              <a:rPr lang="zh-CN" altLang="en-US" dirty="0" smtClean="0">
                <a:latin typeface="Arial" panose="020B0604020202020204" pitchFamily="34" charset="0"/>
              </a:rPr>
              <a:t>收集學生的答</a:t>
            </a:r>
            <a:r>
              <a:rPr lang="zh-TW" altLang="en-US" dirty="0" smtClean="0">
                <a:latin typeface="Arial" panose="020B0604020202020204" pitchFamily="34" charset="0"/>
              </a:rPr>
              <a:t>案</a:t>
            </a:r>
            <a:r>
              <a:rPr lang="zh-CN" altLang="en-US" dirty="0" smtClean="0">
                <a:latin typeface="Arial" panose="020B0604020202020204" pitchFamily="34" charset="0"/>
              </a:rPr>
              <a:t>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buFont typeface="Calibri" panose="020F0502020204030204" pitchFamily="34" charset="0"/>
              <a:buAutoNum type="arabicPeriod" startAt="4"/>
            </a:pPr>
            <a:r>
              <a:rPr lang="zh-TW" altLang="zh-CN" dirty="0" smtClean="0">
                <a:latin typeface="新細明體" panose="02020500000000000000" pitchFamily="18" charset="-120"/>
              </a:rPr>
              <a:t>教師</a:t>
            </a:r>
            <a:r>
              <a:rPr lang="zh-CN" altLang="en-US" dirty="0" smtClean="0">
                <a:latin typeface="新細明體" panose="02020500000000000000" pitchFamily="18" charset="-120"/>
              </a:rPr>
              <a:t>請</a:t>
            </a:r>
            <a:r>
              <a:rPr lang="zh-CN" altLang="en-US" dirty="0" smtClean="0">
                <a:latin typeface="新細明體" panose="02020500000000000000" pitchFamily="18" charset="-120"/>
              </a:rPr>
              <a:t>學生</a:t>
            </a:r>
            <a:r>
              <a:rPr lang="zh-TW" altLang="en-US" dirty="0" smtClean="0">
                <a:latin typeface="新細明體" panose="02020500000000000000" pitchFamily="18" charset="-120"/>
              </a:rPr>
              <a:t>解釋答案。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buFont typeface="Calibri" panose="020F0502020204030204" pitchFamily="34" charset="0"/>
              <a:buAutoNum type="arabicPeriod" startAt="4"/>
            </a:pPr>
            <a:r>
              <a:rPr lang="zh-TW" altLang="en-US" dirty="0" smtClean="0">
                <a:latin typeface="Arial" panose="020B0604020202020204" pitchFamily="34" charset="0"/>
              </a:rPr>
              <a:t>教師總結每個</a:t>
            </a:r>
            <a:r>
              <a:rPr lang="zh-CN" altLang="en-US" dirty="0" smtClean="0">
                <a:latin typeface="Arial" panose="020B0604020202020204" pitchFamily="34" charset="0"/>
              </a:rPr>
              <a:t>市場組別的客戶確</a:t>
            </a:r>
            <a:r>
              <a:rPr lang="zh-TW" altLang="en-US" dirty="0" smtClean="0">
                <a:latin typeface="Arial" panose="020B0604020202020204" pitchFamily="34" charset="0"/>
              </a:rPr>
              <a:t>實擁</a:t>
            </a:r>
            <a:r>
              <a:rPr lang="zh-CN" altLang="en-US" dirty="0" smtClean="0">
                <a:latin typeface="Arial" panose="020B0604020202020204" pitchFamily="34" charset="0"/>
              </a:rPr>
              <a:t>有</a:t>
            </a:r>
            <a:r>
              <a:rPr lang="zh-TW" altLang="en-US" dirty="0" smtClean="0">
                <a:latin typeface="Arial" panose="020B0604020202020204" pitchFamily="34" charset="0"/>
              </a:rPr>
              <a:t>獨特的</a:t>
            </a:r>
            <a:r>
              <a:rPr lang="zh-CN" altLang="en-US" dirty="0" smtClean="0">
                <a:latin typeface="Arial" panose="020B0604020202020204" pitchFamily="34" charset="0"/>
              </a:rPr>
              <a:t>特徵。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buFont typeface="Calibri" panose="020F0502020204030204" pitchFamily="34" charset="0"/>
              <a:buAutoNum type="arabicPeriod" startAt="4"/>
            </a:pPr>
            <a:r>
              <a:rPr lang="zh-TW" altLang="en-US" dirty="0" smtClean="0">
                <a:latin typeface="Arial" panose="020B0604020202020204" pitchFamily="34" charset="0"/>
              </a:rPr>
              <a:t>提問</a:t>
            </a:r>
            <a:r>
              <a:rPr lang="zh-CN" altLang="en-US" dirty="0" smtClean="0">
                <a:latin typeface="Arial" panose="020B0604020202020204" pitchFamily="34" charset="0"/>
              </a:rPr>
              <a:t>學生：「</a:t>
            </a:r>
            <a:r>
              <a:rPr lang="zh-TW" altLang="en-US" dirty="0" smtClean="0">
                <a:latin typeface="Arial" panose="020B0604020202020204" pitchFamily="34" charset="0"/>
              </a:rPr>
              <a:t>為甚麼識別</a:t>
            </a:r>
            <a:r>
              <a:rPr lang="zh-CN" altLang="en-US" dirty="0" smtClean="0">
                <a:latin typeface="Arial" panose="020B0604020202020204" pitchFamily="34" charset="0"/>
              </a:rPr>
              <a:t>每個組別的</a:t>
            </a:r>
            <a:r>
              <a:rPr lang="zh-TW" altLang="en-US" dirty="0" smtClean="0">
                <a:latin typeface="Arial" panose="020B0604020202020204" pitchFamily="34" charset="0"/>
              </a:rPr>
              <a:t>獨特</a:t>
            </a:r>
            <a:r>
              <a:rPr lang="zh-CN" altLang="en-US" dirty="0" smtClean="0">
                <a:latin typeface="Arial" panose="020B0604020202020204" pitchFamily="34" charset="0"/>
              </a:rPr>
              <a:t>特徵</a:t>
            </a:r>
            <a:r>
              <a:rPr lang="zh-TW" altLang="en-US" dirty="0" smtClean="0">
                <a:latin typeface="Arial" panose="020B0604020202020204" pitchFamily="34" charset="0"/>
              </a:rPr>
              <a:t>，</a:t>
            </a:r>
            <a:r>
              <a:rPr lang="zh-CN" altLang="en-US" dirty="0" smtClean="0">
                <a:latin typeface="Arial" panose="020B0604020202020204" pitchFamily="34" charset="0"/>
              </a:rPr>
              <a:t>對</a:t>
            </a:r>
            <a:r>
              <a:rPr lang="zh-TW" altLang="en-US" dirty="0" smtClean="0">
                <a:latin typeface="Arial" panose="020B0604020202020204" pitchFamily="34" charset="0"/>
              </a:rPr>
              <a:t>市場</a:t>
            </a:r>
            <a:r>
              <a:rPr lang="zh-CN" altLang="en-US" dirty="0" smtClean="0">
                <a:latin typeface="Arial" panose="020B0604020202020204" pitchFamily="34" charset="0"/>
              </a:rPr>
              <a:t>營銷人員非常重要？」</a:t>
            </a:r>
          </a:p>
          <a:p>
            <a:pPr marL="177800" indent="-177800" eaLnBrk="1" hangingPunct="1">
              <a:buFont typeface="Calibri" panose="020F0502020204030204" pitchFamily="34" charset="0"/>
              <a:buAutoNum type="arabicPeriod" startAt="4"/>
            </a:pPr>
            <a:r>
              <a:rPr lang="zh-CN" altLang="en-US" dirty="0" smtClean="0">
                <a:latin typeface="Arial" panose="020B0604020202020204" pitchFamily="34" charset="0"/>
              </a:rPr>
              <a:t>學生</a:t>
            </a:r>
            <a:r>
              <a:rPr lang="zh-TW" altLang="en-US" dirty="0" smtClean="0">
                <a:latin typeface="Arial" panose="020B0604020202020204" pitchFamily="34" charset="0"/>
              </a:rPr>
              <a:t>作簡短</a:t>
            </a:r>
            <a:r>
              <a:rPr lang="zh-CN" altLang="en-US" dirty="0" smtClean="0">
                <a:latin typeface="Arial" panose="020B0604020202020204" pitchFamily="34" charset="0"/>
              </a:rPr>
              <a:t>討論</a:t>
            </a:r>
            <a:r>
              <a:rPr lang="zh-TW" altLang="en-US" dirty="0" smtClean="0">
                <a:latin typeface="Arial" panose="020B0604020202020204" pitchFamily="34" charset="0"/>
              </a:rPr>
              <a:t>後</a:t>
            </a:r>
            <a:r>
              <a:rPr lang="zh-CN" altLang="en-US" dirty="0" smtClean="0">
                <a:latin typeface="Arial" panose="020B0604020202020204" pitchFamily="34" charset="0"/>
              </a:rPr>
              <a:t>，</a:t>
            </a:r>
            <a:r>
              <a:rPr lang="zh-TW" altLang="en-US" dirty="0" smtClean="0">
                <a:latin typeface="Arial" panose="020B0604020202020204" pitchFamily="34" charset="0"/>
              </a:rPr>
              <a:t>播放</a:t>
            </a:r>
            <a:r>
              <a:rPr lang="zh-CN" altLang="en-US" dirty="0" smtClean="0">
                <a:latin typeface="Arial" panose="020B0604020202020204" pitchFamily="34" charset="0"/>
              </a:rPr>
              <a:t>下一張投影片</a:t>
            </a:r>
            <a:r>
              <a:rPr lang="zh-CN" altLang="zh-TW" dirty="0" smtClean="0">
                <a:latin typeface="Arial" panose="020B0604020202020204" pitchFamily="34" charset="0"/>
              </a:rPr>
              <a:t>以</a:t>
            </a:r>
            <a:r>
              <a:rPr lang="zh-CN" altLang="en-US" dirty="0" smtClean="0">
                <a:latin typeface="Arial" panose="020B0604020202020204" pitchFamily="34" charset="0"/>
              </a:rPr>
              <a:t>提</a:t>
            </a:r>
            <a:r>
              <a:rPr lang="zh-CN" altLang="zh-TW" dirty="0" smtClean="0">
                <a:latin typeface="Arial" panose="020B0604020202020204" pitchFamily="34" charset="0"/>
              </a:rPr>
              <a:t>供</a:t>
            </a:r>
            <a:r>
              <a:rPr lang="zh-CN" altLang="en-US" dirty="0" smtClean="0">
                <a:latin typeface="Arial" panose="020B0604020202020204" pitchFamily="34" charset="0"/>
              </a:rPr>
              <a:t>答</a:t>
            </a:r>
            <a:r>
              <a:rPr lang="zh-TW" altLang="en-US" dirty="0" smtClean="0">
                <a:latin typeface="Arial" panose="020B0604020202020204" pitchFamily="34" charset="0"/>
              </a:rPr>
              <a:t>案，</a:t>
            </a:r>
            <a:r>
              <a:rPr lang="zh-CN" altLang="en-US" dirty="0" smtClean="0">
                <a:latin typeface="Arial" panose="020B0604020202020204" pitchFamily="34" charset="0"/>
              </a:rPr>
              <a:t>並</a:t>
            </a:r>
            <a:r>
              <a:rPr lang="zh-TW" altLang="en-US" dirty="0" smtClean="0">
                <a:latin typeface="Arial" panose="020B0604020202020204" pitchFamily="34" charset="0"/>
              </a:rPr>
              <a:t>總結</a:t>
            </a:r>
            <a:r>
              <a:rPr lang="zh-CN" altLang="en-US" dirty="0" smtClean="0">
                <a:latin typeface="Arial" panose="020B0604020202020204" pitchFamily="34" charset="0"/>
              </a:rPr>
              <a:t>活動一。</a:t>
            </a:r>
            <a:endParaRPr lang="zh-TW" altLang="en-US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buFontTx/>
              <a:buChar char="•"/>
            </a:pPr>
            <a:endParaRPr lang="en-US" altLang="zh-CN" dirty="0" smtClean="0">
              <a:latin typeface="Arial" panose="020B0604020202020204" pitchFamily="34" charset="0"/>
            </a:endParaRPr>
          </a:p>
          <a:p>
            <a:pPr marL="177800" indent="-177800" eaLnBrk="1" hangingPunct="1">
              <a:buFontTx/>
              <a:buChar char="•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20500C46-5B40-4D31-A6FA-C4A117D4A11A}" type="slidenum">
              <a:rPr lang="en-US" altLang="zh-TW"/>
              <a:pPr eaLnBrk="1" hangingPunct="1"/>
              <a:t>5</a:t>
            </a:fld>
            <a:endParaRPr lang="en-US" altLang="zh-TW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556767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zh-CN" altLang="en-US" dirty="0" smtClean="0">
                <a:latin typeface="Arial" panose="020B0604020202020204" pitchFamily="34" charset="0"/>
              </a:rPr>
              <a:t>教師解釋</a:t>
            </a:r>
            <a:r>
              <a:rPr lang="zh-TW" altLang="en-US" dirty="0" smtClean="0">
                <a:latin typeface="Arial" panose="020B0604020202020204" pitchFamily="34" charset="0"/>
              </a:rPr>
              <a:t>每個</a:t>
            </a:r>
            <a:r>
              <a:rPr lang="zh-CN" altLang="en-US" dirty="0" smtClean="0">
                <a:latin typeface="Arial" panose="020B0604020202020204" pitchFamily="34" charset="0"/>
              </a:rPr>
              <a:t>市場組別內客戶</a:t>
            </a:r>
            <a:r>
              <a:rPr lang="zh-TW" altLang="en-US" dirty="0" smtClean="0">
                <a:latin typeface="Arial" panose="020B0604020202020204" pitchFamily="34" charset="0"/>
              </a:rPr>
              <a:t>的</a:t>
            </a:r>
            <a:r>
              <a:rPr lang="zh-CN" altLang="en-US" dirty="0" smtClean="0">
                <a:latin typeface="Arial" panose="020B0604020202020204" pitchFamily="34" charset="0"/>
              </a:rPr>
              <a:t>需要</a:t>
            </a:r>
            <a:r>
              <a:rPr lang="zh-CN" altLang="en-US" dirty="0" smtClean="0">
                <a:latin typeface="Arial" panose="020B0604020202020204" pitchFamily="34" charset="0"/>
              </a:rPr>
              <a:t>及</a:t>
            </a:r>
            <a:r>
              <a:rPr lang="zh-TW" altLang="en-US" dirty="0" smtClean="0">
                <a:latin typeface="Arial" panose="020B0604020202020204" pitchFamily="34" charset="0"/>
              </a:rPr>
              <a:t>想要</a:t>
            </a:r>
            <a:r>
              <a:rPr lang="zh-CN" altLang="en-US" dirty="0" smtClean="0">
                <a:latin typeface="Arial" panose="020B0604020202020204" pitchFamily="34" charset="0"/>
              </a:rPr>
              <a:t>都</a:t>
            </a:r>
            <a:r>
              <a:rPr lang="zh-TW" altLang="en-US" dirty="0" smtClean="0">
                <a:latin typeface="Arial" panose="020B0604020202020204" pitchFamily="34" charset="0"/>
              </a:rPr>
              <a:t>存在</a:t>
            </a:r>
            <a:r>
              <a:rPr lang="zh-CN" altLang="en-US" dirty="0" smtClean="0">
                <a:latin typeface="Arial" panose="020B0604020202020204" pitchFamily="34" charset="0"/>
              </a:rPr>
              <a:t>差異</a:t>
            </a:r>
            <a:r>
              <a:rPr lang="zh-TW" altLang="en-US" dirty="0" smtClean="0">
                <a:latin typeface="Arial" panose="020B0604020202020204" pitchFamily="34" charset="0"/>
              </a:rPr>
              <a:t>，他們的其他屬性如年齡，職業等方面亦各有不同。</a:t>
            </a:r>
            <a:r>
              <a:rPr lang="zh-CN" altLang="en-US" dirty="0" smtClean="0">
                <a:latin typeface="Arial" panose="020B0604020202020204" pitchFamily="34" charset="0"/>
              </a:rPr>
              <a:t>因此，市場</a:t>
            </a:r>
            <a:r>
              <a:rPr lang="zh-CN" altLang="zh-TW" dirty="0" smtClean="0">
                <a:latin typeface="Arial" panose="020B0604020202020204" pitchFamily="34" charset="0"/>
              </a:rPr>
              <a:t>區</a:t>
            </a:r>
            <a:r>
              <a:rPr lang="zh-CN" altLang="en-US" dirty="0" smtClean="0">
                <a:latin typeface="Arial" panose="020B0604020202020204" pitchFamily="34" charset="0"/>
              </a:rPr>
              <a:t>分對制訂市場</a:t>
            </a:r>
            <a:r>
              <a:rPr lang="zh-TW" altLang="en-US" dirty="0" smtClean="0">
                <a:latin typeface="Arial" panose="020B0604020202020204" pitchFamily="34" charset="0"/>
              </a:rPr>
              <a:t>營銷</a:t>
            </a:r>
            <a:r>
              <a:rPr lang="zh-CN" altLang="en-US" dirty="0" smtClean="0">
                <a:latin typeface="Arial" panose="020B0604020202020204" pitchFamily="34" charset="0"/>
              </a:rPr>
              <a:t>策略十分重要。</a:t>
            </a:r>
          </a:p>
          <a:p>
            <a:pPr eaLnBrk="1" hangingPunct="1">
              <a:lnSpc>
                <a:spcPct val="110000"/>
              </a:lnSpc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備註：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重溫課題</a:t>
            </a:r>
            <a:r>
              <a:rPr lang="en-US" altLang="zh-TW" dirty="0" smtClean="0">
                <a:latin typeface="Arial" panose="020B0604020202020204" pitchFamily="34" charset="0"/>
              </a:rPr>
              <a:t>M06</a:t>
            </a:r>
            <a:r>
              <a:rPr lang="zh-TW" altLang="en-US" dirty="0" smtClean="0">
                <a:latin typeface="Arial" panose="020B0604020202020204" pitchFamily="34" charset="0"/>
              </a:rPr>
              <a:t>中在油尖旺區開設</a:t>
            </a:r>
            <a:r>
              <a:rPr lang="zh-TW" altLang="en-US" dirty="0" smtClean="0">
                <a:latin typeface="Arial" panose="020B0604020202020204" pitchFamily="34" charset="0"/>
              </a:rPr>
              <a:t>中式茶樓的個案來回顧早前所學的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Arial" panose="020B0604020202020204" pitchFamily="34" charset="0"/>
              </a:rPr>
              <a:t>營銷的基本概念和市場營銷過程。</a:t>
            </a:r>
            <a:endParaRPr lang="en-US" altLang="zh-TW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6AF6A337-59F0-47B3-A23A-AE3CBAF22AF6}" type="slidenum">
              <a:rPr lang="en-US" altLang="zh-TW"/>
              <a:pPr eaLnBrk="1" hangingPunct="1"/>
              <a:t>6</a:t>
            </a:fld>
            <a:endParaRPr lang="en-US" altLang="zh-TW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4"/>
            <a:ext cx="5147504" cy="4556767"/>
          </a:xfrm>
        </p:spPr>
        <p:txBody>
          <a:bodyPr/>
          <a:lstStyle/>
          <a:p>
            <a:pPr marL="180975" indent="-180975" eaLnBrk="1" hangingPunct="1"/>
            <a:r>
              <a:rPr lang="zh-TW" altLang="en-US" dirty="0" smtClean="0">
                <a:latin typeface="新細明體" panose="02020500000000000000" pitchFamily="18" charset="-120"/>
              </a:rPr>
              <a:t>教師進一步強調</a:t>
            </a:r>
            <a:r>
              <a:rPr lang="zh-CN" altLang="en-US" dirty="0" smtClean="0">
                <a:latin typeface="新細明體" panose="02020500000000000000" pitchFamily="18" charset="-120"/>
              </a:rPr>
              <a:t>實</a:t>
            </a:r>
            <a:r>
              <a:rPr lang="zh-TW" altLang="en-US" dirty="0" smtClean="0">
                <a:latin typeface="新細明體" panose="02020500000000000000" pitchFamily="18" charset="-120"/>
              </a:rPr>
              <a:t>行市場</a:t>
            </a:r>
            <a:r>
              <a:rPr lang="zh-CN" altLang="en-US" dirty="0" smtClean="0">
                <a:latin typeface="新細明體" panose="02020500000000000000" pitchFamily="18" charset="-120"/>
              </a:rPr>
              <a:t>營銷活動</a:t>
            </a:r>
            <a:r>
              <a:rPr lang="zh-CN" altLang="zh-TW" dirty="0" smtClean="0">
                <a:latin typeface="新細明體" panose="02020500000000000000" pitchFamily="18" charset="-120"/>
              </a:rPr>
              <a:t>之</a:t>
            </a:r>
            <a:r>
              <a:rPr lang="zh-CN" altLang="en-US" dirty="0" smtClean="0">
                <a:latin typeface="新細明體" panose="02020500000000000000" pitchFamily="18" charset="-120"/>
              </a:rPr>
              <a:t>前</a:t>
            </a:r>
            <a:r>
              <a:rPr lang="zh-TW" altLang="en-US" dirty="0" smtClean="0">
                <a:latin typeface="新細明體" panose="02020500000000000000" pitchFamily="18" charset="-120"/>
              </a:rPr>
              <a:t>，必須</a:t>
            </a:r>
            <a:r>
              <a:rPr lang="zh-CN" altLang="en-US" dirty="0" smtClean="0">
                <a:latin typeface="新細明體" panose="02020500000000000000" pitchFamily="18" charset="-120"/>
              </a:rPr>
              <a:t>先</a:t>
            </a:r>
            <a:r>
              <a:rPr lang="zh-TW" altLang="en-US" dirty="0" smtClean="0">
                <a:latin typeface="新細明體" panose="02020500000000000000" pitchFamily="18" charset="-120"/>
              </a:rPr>
              <a:t>識別</a:t>
            </a:r>
            <a:r>
              <a:rPr lang="zh-CN" altLang="en-US" dirty="0" smtClean="0">
                <a:latin typeface="新細明體" panose="02020500000000000000" pitchFamily="18" charset="-120"/>
              </a:rPr>
              <a:t>目標市場組別</a:t>
            </a:r>
            <a:r>
              <a:rPr lang="zh-TW" altLang="en-US" dirty="0" smtClean="0">
                <a:latin typeface="新細明體" panose="02020500000000000000" pitchFamily="18" charset="-120"/>
              </a:rPr>
              <a:t>，以</a:t>
            </a:r>
            <a:r>
              <a:rPr lang="zh-CN" altLang="en-US" dirty="0" smtClean="0">
                <a:latin typeface="新細明體" panose="02020500000000000000" pitchFamily="18" charset="-120"/>
              </a:rPr>
              <a:t>確保</a:t>
            </a:r>
            <a:r>
              <a:rPr lang="zh-TW" altLang="en-US" dirty="0" smtClean="0">
                <a:latin typeface="新細明體" panose="02020500000000000000" pitchFamily="18" charset="-120"/>
              </a:rPr>
              <a:t>效能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</a:p>
          <a:p>
            <a:pPr marL="180975" indent="-180975" eaLnBrk="1" hangingPunct="1"/>
            <a:endParaRPr lang="en-US" altLang="zh-TW" b="1" dirty="0" smtClean="0">
              <a:latin typeface="新細明體" panose="02020500000000000000" pitchFamily="18" charset="-120"/>
            </a:endParaRPr>
          </a:p>
          <a:p>
            <a:pPr marL="180975" indent="-180975" eaLnBrk="1" hangingPunct="1"/>
            <a:r>
              <a:rPr lang="zh-CN" altLang="en-US" sz="1100" b="1" dirty="0" smtClean="0">
                <a:latin typeface="新細明體" panose="02020500000000000000" pitchFamily="18" charset="-120"/>
              </a:rPr>
              <a:t>備</a:t>
            </a:r>
            <a:r>
              <a:rPr lang="zh-TW" altLang="en-US" sz="1100" b="1" dirty="0" smtClean="0">
                <a:latin typeface="新細明體" panose="02020500000000000000" pitchFamily="18" charset="-120"/>
              </a:rPr>
              <a:t>註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：</a:t>
            </a:r>
            <a:endParaRPr lang="zh-TW" altLang="en-US" sz="1100" b="1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lnSpc>
                <a:spcPct val="110000"/>
              </a:lnSpc>
              <a:buFont typeface="Calibri" panose="020F0502020204030204" pitchFamily="34" charset="0"/>
              <a:buAutoNum type="arabicPeriod"/>
            </a:pPr>
            <a:r>
              <a:rPr lang="zh-CN" altLang="en-US" sz="1100" dirty="0" smtClean="0">
                <a:latin typeface="新細明體" panose="02020500000000000000" pitchFamily="18" charset="-120"/>
              </a:rPr>
              <a:t>完成學生工作紙一後，學生應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該認識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鞋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類等單一市場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，亦能夠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以不同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方式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劃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分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成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不同目標組別。</a:t>
            </a:r>
          </a:p>
          <a:p>
            <a:pPr marL="180975" indent="-180975" eaLnBrk="1" hangingPunct="1">
              <a:buFont typeface="Calibri" panose="020F0502020204030204" pitchFamily="34" charset="0"/>
              <a:buAutoNum type="arabicPeriod"/>
            </a:pPr>
            <a:endParaRPr lang="zh-TW" altLang="en-US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lnSpc>
                <a:spcPct val="110000"/>
              </a:lnSpc>
              <a:buFontTx/>
              <a:buAutoNum type="arabicPeriod"/>
            </a:pPr>
            <a:r>
              <a:rPr lang="zh-TW" altLang="en-US" sz="1100" dirty="0" smtClean="0">
                <a:latin typeface="新細明體" panose="02020500000000000000" pitchFamily="18" charset="-120"/>
              </a:rPr>
              <a:t>劃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分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市場並無單一方法。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營銷人員必須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嘗試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識別所有劃分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變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數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（單獨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及組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考慮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），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以便找出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觀察市場結構的最佳方式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，以及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採取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相應市場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營銷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策略。</a:t>
            </a:r>
          </a:p>
          <a:p>
            <a:pPr marL="180975" indent="-180975" eaLnBrk="1" hangingPunct="1">
              <a:buFontTx/>
              <a:buAutoNum type="arabicPeriod"/>
            </a:pPr>
            <a:endParaRPr lang="zh-TW" altLang="en-US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lnSpc>
                <a:spcPct val="110000"/>
              </a:lnSpc>
              <a:buFontTx/>
              <a:buAutoNum type="arabicPeriod"/>
            </a:pPr>
            <a:r>
              <a:rPr lang="zh-CN" altLang="en-US" sz="1100" dirty="0" smtClean="0">
                <a:latin typeface="新細明體" panose="02020500000000000000" pitchFamily="18" charset="-120"/>
              </a:rPr>
              <a:t>用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來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劃分消費者市場的主要變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數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包括地理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位置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全球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區域、國家、城市）、人口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狀況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（年齡、性別、家庭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大小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家庭生命週期、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收入、職業）、心理因素（社會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階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層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生活方式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（例如健康意識、環保意識）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、性格），以及行為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表現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（場合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（例如觀光、特別／正式活動，如生日、週年紀念、畢業）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</a:t>
            </a:r>
            <a:r>
              <a:rPr lang="zh-CN" altLang="zh-TW" sz="1100" dirty="0" smtClean="0">
                <a:latin typeface="新細明體" panose="02020500000000000000" pitchFamily="18" charset="-120"/>
              </a:rPr>
              <a:t>效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益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（例如方便）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、使用者狀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況（例如活躍用戶、非活躍用戶）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、</a:t>
            </a:r>
            <a:r>
              <a:rPr lang="zh-TW" altLang="en-US" sz="1100" dirty="0" smtClean="0">
                <a:latin typeface="新細明體" panose="02020500000000000000" pitchFamily="18" charset="-120"/>
              </a:rPr>
              <a:t>產品／服務使用量、購買頻率、消費模式</a:t>
            </a:r>
            <a:r>
              <a:rPr lang="zh-CN" altLang="en-US" sz="1100" dirty="0" smtClean="0">
                <a:latin typeface="新細明體" panose="02020500000000000000" pitchFamily="18" charset="-120"/>
              </a:rPr>
              <a:t>）。</a:t>
            </a:r>
          </a:p>
          <a:p>
            <a:pPr marL="180975" indent="-180975" eaLnBrk="1" hangingPunct="1">
              <a:buFontTx/>
              <a:buAutoNum type="arabicPeriod"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Tx/>
              <a:buAutoNum type="arabicPeriod"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Tx/>
              <a:buAutoNum type="arabicPeriod"/>
            </a:pPr>
            <a:endParaRPr lang="en-US" altLang="zh-CN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Tx/>
              <a:buAutoNum type="arabicPeriod"/>
            </a:pPr>
            <a:endParaRPr lang="en-US" altLang="zh-TW" sz="1100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buFontTx/>
              <a:buAutoNum type="arabicPeriod"/>
            </a:pPr>
            <a:endParaRPr lang="en-US" altLang="zh-TW" dirty="0" smtClean="0">
              <a:latin typeface="新細明體" panose="02020500000000000000" pitchFamily="18" charset="-120"/>
            </a:endParaRPr>
          </a:p>
          <a:p>
            <a:pPr marL="180975" indent="-180975" eaLnBrk="1" hangingPunct="1"/>
            <a:r>
              <a:rPr lang="zh-TW" altLang="en-US" sz="1100" b="1" dirty="0" smtClean="0">
                <a:latin typeface="新細明體" panose="02020500000000000000" pitchFamily="18" charset="-120"/>
              </a:rPr>
              <a:t>參考</a:t>
            </a:r>
            <a:r>
              <a:rPr lang="zh-CN" altLang="en-US" sz="1100" b="1" dirty="0" smtClean="0">
                <a:latin typeface="新細明體" panose="02020500000000000000" pitchFamily="18" charset="-120"/>
              </a:rPr>
              <a:t>資料：</a:t>
            </a:r>
            <a:endParaRPr lang="zh-TW" altLang="en-US" sz="1100" b="1" dirty="0" smtClean="0">
              <a:latin typeface="新細明體" panose="02020500000000000000" pitchFamily="18" charset="-120"/>
            </a:endParaRPr>
          </a:p>
          <a:p>
            <a:pPr marL="180975" indent="-180975" eaLnBrk="1" hangingPunct="1">
              <a:lnSpc>
                <a:spcPct val="85000"/>
              </a:lnSpc>
            </a:pPr>
            <a:r>
              <a:rPr lang="en-US" altLang="zh-TW" sz="1100" dirty="0" smtClean="0">
                <a:latin typeface="Arial" panose="020B0604020202020204" pitchFamily="34" charset="0"/>
              </a:rPr>
              <a:t>Marketing, an Introduction (Eighth </a:t>
            </a:r>
            <a:r>
              <a:rPr lang="en-US" altLang="zh-CN" sz="1100" dirty="0" smtClean="0">
                <a:latin typeface="Arial" panose="020B0604020202020204" pitchFamily="34" charset="0"/>
              </a:rPr>
              <a:t>Edition)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  <a:r>
              <a:rPr lang="en-US" altLang="zh-CN" sz="1100" dirty="0" smtClean="0">
                <a:latin typeface="Arial" panose="020B0604020202020204" pitchFamily="34" charset="0"/>
              </a:rPr>
              <a:t>Gary</a:t>
            </a:r>
            <a:r>
              <a:rPr lang="en-US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CN" sz="1100" dirty="0" smtClean="0">
                <a:latin typeface="Arial" panose="020B0604020202020204" pitchFamily="34" charset="0"/>
              </a:rPr>
              <a:t>Armstrong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  <a:r>
              <a:rPr lang="en-US" altLang="zh-CN" sz="1100" dirty="0" smtClean="0">
                <a:latin typeface="Arial" panose="020B0604020202020204" pitchFamily="34" charset="0"/>
              </a:rPr>
              <a:t>Philip</a:t>
            </a:r>
            <a:r>
              <a:rPr lang="en-US" altLang="zh-TW" sz="1100" dirty="0" smtClean="0">
                <a:latin typeface="Arial" panose="020B0604020202020204" pitchFamily="34" charset="0"/>
              </a:rPr>
              <a:t>  </a:t>
            </a:r>
            <a:r>
              <a:rPr lang="en-US" altLang="zh-CN" sz="1100" dirty="0" smtClean="0">
                <a:latin typeface="Arial" panose="020B0604020202020204" pitchFamily="34" charset="0"/>
              </a:rPr>
              <a:t>Kotler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</a:p>
          <a:p>
            <a:pPr marL="180975" indent="-180975" eaLnBrk="1" hangingPunct="1">
              <a:lnSpc>
                <a:spcPct val="85000"/>
              </a:lnSpc>
            </a:pPr>
            <a:r>
              <a:rPr lang="en-US" altLang="zh-CN" sz="1100" dirty="0" smtClean="0">
                <a:latin typeface="Arial" panose="020B0604020202020204" pitchFamily="34" charset="0"/>
              </a:rPr>
              <a:t>Pearson </a:t>
            </a:r>
            <a:r>
              <a:rPr lang="en-US" altLang="zh-TW" sz="1100" dirty="0" smtClean="0">
                <a:latin typeface="Arial" panose="020B0604020202020204" pitchFamily="34" charset="0"/>
              </a:rPr>
              <a:t>Prentice Hall</a:t>
            </a:r>
            <a:r>
              <a:rPr lang="zh-CN" altLang="en-US" sz="1100" dirty="0" smtClean="0">
                <a:latin typeface="Arial" panose="020B0604020202020204" pitchFamily="34" charset="0"/>
              </a:rPr>
              <a:t>，美國新澤西，</a:t>
            </a:r>
            <a:r>
              <a:rPr lang="en-US" altLang="zh-CN" sz="1100" dirty="0" smtClean="0">
                <a:latin typeface="Arial" panose="020B0604020202020204" pitchFamily="34" charset="0"/>
              </a:rPr>
              <a:t>2007</a:t>
            </a:r>
            <a:r>
              <a:rPr lang="zh-CN" altLang="en-US" sz="1100" dirty="0" smtClean="0">
                <a:latin typeface="Arial" panose="020B0604020202020204" pitchFamily="34" charset="0"/>
              </a:rPr>
              <a:t>年</a:t>
            </a:r>
            <a:endParaRPr lang="en-US" altLang="zh-TW" sz="1100" dirty="0" smtClean="0">
              <a:latin typeface="Arial" panose="020B0604020202020204" pitchFamily="34" charset="0"/>
            </a:endParaRPr>
          </a:p>
          <a:p>
            <a:pPr marL="180975" indent="-180975" eaLnBrk="1" hangingPunct="1"/>
            <a:r>
              <a:rPr lang="zh-TW" altLang="en-US" sz="1100" dirty="0" smtClean="0">
                <a:latin typeface="Arial" panose="020B0604020202020204" pitchFamily="34" charset="0"/>
              </a:rPr>
              <a:t>企業管理學概論，</a:t>
            </a:r>
            <a:r>
              <a:rPr lang="en-US" altLang="zh-TW" sz="1100" dirty="0" smtClean="0">
                <a:latin typeface="Arial" panose="020B0604020202020204" pitchFamily="34" charset="0"/>
              </a:rPr>
              <a:t>(</a:t>
            </a:r>
            <a:r>
              <a:rPr lang="zh-TW" altLang="en-US" sz="1100" dirty="0" smtClean="0">
                <a:latin typeface="Arial" panose="020B0604020202020204" pitchFamily="34" charset="0"/>
              </a:rPr>
              <a:t>修訂版</a:t>
            </a:r>
            <a:r>
              <a:rPr lang="en-US" altLang="zh-TW" sz="1100" dirty="0" smtClean="0">
                <a:latin typeface="Arial" panose="020B0604020202020204" pitchFamily="34" charset="0"/>
              </a:rPr>
              <a:t>)</a:t>
            </a:r>
            <a:r>
              <a:rPr lang="zh-TW" altLang="en-US" sz="1100" dirty="0" smtClean="0">
                <a:latin typeface="Arial" panose="020B0604020202020204" pitchFamily="34" charset="0"/>
              </a:rPr>
              <a:t>，鄭松年編著，香港教育圖書公司，</a:t>
            </a:r>
            <a:r>
              <a:rPr lang="en-US" altLang="zh-TW" sz="1100" dirty="0" smtClean="0">
                <a:latin typeface="Arial" panose="020B0604020202020204" pitchFamily="34" charset="0"/>
              </a:rPr>
              <a:t>2000</a:t>
            </a:r>
            <a:r>
              <a:rPr lang="zh-TW" altLang="en-US" sz="1100" dirty="0" smtClean="0">
                <a:latin typeface="Arial" panose="020B0604020202020204" pitchFamily="34" charset="0"/>
              </a:rPr>
              <a:t>年</a:t>
            </a:r>
            <a:endParaRPr lang="en-US" altLang="zh-TW" sz="11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5453" y="8831059"/>
            <a:ext cx="2970946" cy="4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6" tIns="45943" rIns="91886" bIns="45943" anchor="b"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fld id="{A9355581-65C7-4F82-A3DB-874CCC12A2AC}" type="slidenum">
              <a:rPr lang="en-US" altLang="zh-TW" sz="1200"/>
              <a:pPr algn="r" eaLnBrk="1" hangingPunct="1"/>
              <a:t>7</a:t>
            </a:fld>
            <a:endParaRPr lang="en-US" altLang="zh-TW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US" dirty="0" smtClean="0">
                <a:latin typeface="新細明體" panose="02020500000000000000" pitchFamily="18" charset="-120"/>
              </a:rPr>
              <a:t>教師問學生市場</a:t>
            </a:r>
            <a:r>
              <a:rPr lang="zh-CN" altLang="zh-TW" dirty="0" smtClean="0">
                <a:latin typeface="新細明體" panose="02020500000000000000" pitchFamily="18" charset="-120"/>
              </a:rPr>
              <a:t>區</a:t>
            </a:r>
            <a:r>
              <a:rPr lang="zh-CN" altLang="en-US" dirty="0" smtClean="0">
                <a:latin typeface="新細明體" panose="02020500000000000000" pitchFamily="18" charset="-120"/>
              </a:rPr>
              <a:t>分與市場定位之間</a:t>
            </a:r>
            <a:r>
              <a:rPr lang="zh-TW" altLang="en-US" dirty="0" smtClean="0">
                <a:latin typeface="新細明體" panose="02020500000000000000" pitchFamily="18" charset="-120"/>
              </a:rPr>
              <a:t>有沒</a:t>
            </a:r>
            <a:r>
              <a:rPr lang="zh-CN" altLang="en-US" dirty="0" smtClean="0">
                <a:latin typeface="新細明體" panose="02020500000000000000" pitchFamily="18" charset="-120"/>
              </a:rPr>
              <a:t>有任何聯繫。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endParaRPr lang="zh-TW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r>
              <a:rPr lang="zh-TW" altLang="en-US" dirty="0" smtClean="0">
                <a:latin typeface="新細明體" panose="02020500000000000000" pitchFamily="18" charset="-120"/>
              </a:rPr>
              <a:t>播放</a:t>
            </a:r>
            <a:r>
              <a:rPr lang="zh-CN" altLang="en-US" dirty="0" smtClean="0">
                <a:latin typeface="新細明體" panose="02020500000000000000" pitchFamily="18" charset="-120"/>
              </a:rPr>
              <a:t>下一張投影片，開</a:t>
            </a:r>
            <a:r>
              <a:rPr lang="zh-TW" altLang="en-US" dirty="0" smtClean="0">
                <a:latin typeface="新細明體" panose="02020500000000000000" pitchFamily="18" charset="-120"/>
              </a:rPr>
              <a:t>始</a:t>
            </a:r>
            <a:r>
              <a:rPr lang="zh-CN" altLang="en-US" b="1" dirty="0" smtClean="0">
                <a:latin typeface="新細明體" panose="02020500000000000000" pitchFamily="18" charset="-120"/>
              </a:rPr>
              <a:t>活動二：角色扮演</a:t>
            </a:r>
            <a:r>
              <a:rPr lang="zh-CN" altLang="zh-TW" b="1" dirty="0" smtClean="0">
                <a:latin typeface="新細明體" panose="02020500000000000000" pitchFamily="18" charset="-120"/>
              </a:rPr>
              <a:t> </a:t>
            </a:r>
            <a:r>
              <a:rPr lang="en-US" altLang="zh-CN" b="1" dirty="0" smtClean="0">
                <a:latin typeface="新細明體" panose="02020500000000000000" pitchFamily="18" charset="-120"/>
              </a:rPr>
              <a:t>—</a:t>
            </a:r>
            <a:r>
              <a:rPr lang="en-US" altLang="zh-TW" b="1" dirty="0" smtClean="0">
                <a:latin typeface="新細明體" panose="02020500000000000000" pitchFamily="18" charset="-120"/>
              </a:rPr>
              <a:t> </a:t>
            </a:r>
            <a:r>
              <a:rPr lang="zh-CN" altLang="en-US" b="1" dirty="0" smtClean="0">
                <a:latin typeface="新細明體" panose="02020500000000000000" pitchFamily="18" charset="-120"/>
              </a:rPr>
              <a:t>市場定位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/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備註：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Arial" panose="020B0604020202020204" pitchFamily="34" charset="0"/>
              </a:rPr>
              <a:t>重溫課題</a:t>
            </a:r>
            <a:r>
              <a:rPr lang="en-US" altLang="zh-TW" dirty="0" smtClean="0">
                <a:latin typeface="Arial" panose="020B0604020202020204" pitchFamily="34" charset="0"/>
              </a:rPr>
              <a:t>M06</a:t>
            </a:r>
            <a:r>
              <a:rPr lang="zh-TW" altLang="en-US" dirty="0" smtClean="0">
                <a:latin typeface="Arial" panose="020B0604020202020204" pitchFamily="34" charset="0"/>
              </a:rPr>
              <a:t>中開設中式茶樓的個案來回顧早前所學的</a:t>
            </a:r>
            <a:r>
              <a:rPr lang="zh-CN" altLang="en-US" dirty="0" smtClean="0">
                <a:latin typeface="Arial" panose="020B0604020202020204" pitchFamily="34" charset="0"/>
              </a:rPr>
              <a:t>市場</a:t>
            </a:r>
            <a:r>
              <a:rPr lang="zh-TW" altLang="en-US" dirty="0" smtClean="0">
                <a:latin typeface="Arial" panose="020B0604020202020204" pitchFamily="34" charset="0"/>
              </a:rPr>
              <a:t>營銷的基本概念和市場營銷過程。</a:t>
            </a:r>
            <a:endParaRPr lang="en-US" altLang="zh-TW" dirty="0" smtClean="0">
              <a:latin typeface="Arial" panose="020B0604020202020204" pitchFamily="34" charset="0"/>
            </a:endParaRPr>
          </a:p>
          <a:p>
            <a:pPr marL="228600" indent="-228600" eaLnBrk="1" hangingPunct="1"/>
            <a:endParaRPr lang="zh-TW" altLang="en-US" dirty="0" smtClean="0">
              <a:latin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EDDCD344-2A61-48B9-B7BA-E0D528A03F4D}" type="slidenum">
              <a:rPr lang="en-US" altLang="zh-TW"/>
              <a:pPr eaLnBrk="1" hangingPunct="1"/>
              <a:t>8</a:t>
            </a:fld>
            <a:endParaRPr lang="en-US" altLang="zh-TW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5249" y="4414043"/>
            <a:ext cx="5147504" cy="4684624"/>
          </a:xfrm>
        </p:spPr>
        <p:txBody>
          <a:bodyPr/>
          <a:lstStyle/>
          <a:p>
            <a:pPr eaLnBrk="1" hangingPunct="1"/>
            <a:r>
              <a:rPr lang="zh-CN" altLang="en-US" sz="1400" b="1" dirty="0" smtClean="0">
                <a:latin typeface="新細明體" panose="02020500000000000000" pitchFamily="18" charset="-120"/>
              </a:rPr>
              <a:t>活動二</a:t>
            </a:r>
            <a:endParaRPr lang="zh-TW" altLang="en-US" sz="1400" b="1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TW" u="sng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en-US" dirty="0" smtClean="0">
                <a:latin typeface="新細明體" panose="02020500000000000000" pitchFamily="18" charset="-120"/>
              </a:rPr>
              <a:t>教師詳細解釋</a:t>
            </a:r>
            <a:r>
              <a:rPr lang="zh-TW" altLang="zh-CN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定位</a:t>
            </a:r>
            <a:r>
              <a:rPr lang="zh-TW" altLang="en-US" dirty="0" smtClean="0">
                <a:latin typeface="新細明體" panose="02020500000000000000" pitchFamily="18" charset="-120"/>
              </a:rPr>
              <a:t>的概念：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eaLnBrk="1" hangingPunct="1">
              <a:lnSpc>
                <a:spcPct val="110000"/>
              </a:lnSpc>
            </a:pPr>
            <a:r>
              <a:rPr lang="zh-TW" altLang="zh-CN" dirty="0" smtClean="0">
                <a:latin typeface="新細明體" panose="02020500000000000000" pitchFamily="18" charset="-120"/>
              </a:rPr>
              <a:t>市場</a:t>
            </a:r>
            <a:r>
              <a:rPr lang="zh-CN" altLang="en-US" dirty="0" smtClean="0">
                <a:latin typeface="新細明體" panose="02020500000000000000" pitchFamily="18" charset="-120"/>
              </a:rPr>
              <a:t>定位是公司透過審慎</a:t>
            </a:r>
            <a:r>
              <a:rPr lang="zh-TW" altLang="en-US" dirty="0" smtClean="0">
                <a:latin typeface="新細明體" panose="02020500000000000000" pitchFamily="18" charset="-120"/>
              </a:rPr>
              <a:t>控制</a:t>
            </a:r>
            <a:r>
              <a:rPr lang="zh-CN" altLang="en-US" dirty="0" smtClean="0">
                <a:latin typeface="新細明體" panose="02020500000000000000" pitchFamily="18" charset="-120"/>
              </a:rPr>
              <a:t>市場</a:t>
            </a:r>
            <a:r>
              <a:rPr lang="zh-TW" altLang="en-US" dirty="0" smtClean="0">
                <a:latin typeface="新細明體" panose="02020500000000000000" pitchFamily="18" charset="-120"/>
              </a:rPr>
              <a:t>營銷</a:t>
            </a:r>
            <a:r>
              <a:rPr lang="zh-CN" altLang="en-US" dirty="0" smtClean="0">
                <a:latin typeface="新細明體" panose="02020500000000000000" pitchFamily="18" charset="-120"/>
              </a:rPr>
              <a:t>組合，在目標客戶心目中</a:t>
            </a:r>
            <a:r>
              <a:rPr lang="zh-CN" altLang="en-US" dirty="0" smtClean="0">
                <a:latin typeface="新細明體" panose="02020500000000000000" pitchFamily="18" charset="-120"/>
              </a:rPr>
              <a:t>建立</a:t>
            </a:r>
            <a:r>
              <a:rPr lang="zh-TW" altLang="en-US" dirty="0" smtClean="0">
                <a:latin typeface="新細明體" panose="02020500000000000000" pitchFamily="18" charset="-120"/>
              </a:rPr>
              <a:t>公司所</a:t>
            </a:r>
            <a:r>
              <a:rPr lang="zh-CN" altLang="en-US" dirty="0" smtClean="0">
                <a:latin typeface="新細明體" panose="02020500000000000000" pitchFamily="18" charset="-120"/>
              </a:rPr>
              <a:t>期望</a:t>
            </a:r>
            <a:r>
              <a:rPr lang="zh-CN" altLang="en-US" dirty="0" smtClean="0">
                <a:latin typeface="新細明體" panose="02020500000000000000" pitchFamily="18" charset="-120"/>
              </a:rPr>
              <a:t>的產品</a:t>
            </a:r>
            <a:r>
              <a:rPr lang="zh-TW" altLang="en-US" dirty="0" smtClean="0">
                <a:latin typeface="新細明體" panose="02020500000000000000" pitchFamily="18" charset="-120"/>
              </a:rPr>
              <a:t>觀</a:t>
            </a:r>
            <a:r>
              <a:rPr lang="zh-CN" altLang="en-US" dirty="0" smtClean="0">
                <a:latin typeface="新細明體" panose="02020500000000000000" pitchFamily="18" charset="-120"/>
              </a:rPr>
              <a:t>感。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TW" altLang="en-US" dirty="0" smtClean="0">
                <a:latin typeface="新細明體" panose="02020500000000000000" pitchFamily="18" charset="-120"/>
              </a:rPr>
              <a:t>要求學生完成</a:t>
            </a:r>
            <a:r>
              <a:rPr lang="zh-CN" altLang="en-US" b="1" dirty="0" smtClean="0">
                <a:latin typeface="新細明體" panose="02020500000000000000" pitchFamily="18" charset="-120"/>
              </a:rPr>
              <a:t>活動二：角色扮演</a:t>
            </a:r>
            <a:r>
              <a:rPr lang="zh-CN" altLang="zh-TW" b="1" dirty="0" smtClean="0">
                <a:latin typeface="新細明體" panose="02020500000000000000" pitchFamily="18" charset="-120"/>
              </a:rPr>
              <a:t> </a:t>
            </a:r>
            <a:r>
              <a:rPr lang="en-US" altLang="zh-CN" b="1" dirty="0" smtClean="0">
                <a:latin typeface="新細明體" panose="02020500000000000000" pitchFamily="18" charset="-120"/>
              </a:rPr>
              <a:t>—</a:t>
            </a:r>
            <a:r>
              <a:rPr lang="en-US" altLang="zh-TW" b="1" dirty="0" smtClean="0">
                <a:latin typeface="新細明體" panose="02020500000000000000" pitchFamily="18" charset="-120"/>
              </a:rPr>
              <a:t> </a:t>
            </a:r>
            <a:r>
              <a:rPr lang="zh-CN" altLang="en-US" b="1" dirty="0" smtClean="0">
                <a:latin typeface="新細明體" panose="02020500000000000000" pitchFamily="18" charset="-120"/>
              </a:rPr>
              <a:t>市場定位</a:t>
            </a:r>
            <a:r>
              <a:rPr lang="zh-TW" altLang="en-US" b="1" dirty="0" smtClean="0">
                <a:latin typeface="新細明體" panose="02020500000000000000" pitchFamily="18" charset="-120"/>
              </a:rPr>
              <a:t>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endParaRPr lang="en-US" altLang="zh-CN" sz="1400" dirty="0" smtClean="0">
              <a:latin typeface="新細明體" panose="02020500000000000000" pitchFamily="18" charset="-120"/>
            </a:endParaRPr>
          </a:p>
          <a:p>
            <a:pPr eaLnBrk="1" hangingPunct="1"/>
            <a:r>
              <a:rPr lang="zh-CN" altLang="en-US" sz="1100" b="1" dirty="0" smtClean="0">
                <a:latin typeface="新細明體" panose="02020500000000000000" pitchFamily="18" charset="-120"/>
              </a:rPr>
              <a:t>資料來源：</a:t>
            </a:r>
            <a:r>
              <a:rPr lang="en-US" altLang="zh-TW" sz="1100" dirty="0" smtClean="0">
                <a:latin typeface="Arial" panose="020B0604020202020204" pitchFamily="34" charset="0"/>
              </a:rPr>
              <a:t>Marketing: An Introduction (Ninth </a:t>
            </a:r>
            <a:r>
              <a:rPr lang="en-US" altLang="zh-CN" sz="1100" dirty="0" smtClean="0">
                <a:latin typeface="Arial" panose="020B0604020202020204" pitchFamily="34" charset="0"/>
              </a:rPr>
              <a:t>Edition)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  <a:r>
              <a:rPr lang="en-US" altLang="zh-CN" sz="1100" dirty="0" smtClean="0">
                <a:latin typeface="Arial" panose="020B0604020202020204" pitchFamily="34" charset="0"/>
              </a:rPr>
              <a:t>Gary</a:t>
            </a:r>
            <a:r>
              <a:rPr lang="en-US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CN" sz="1100" dirty="0" smtClean="0">
                <a:latin typeface="Arial" panose="020B0604020202020204" pitchFamily="34" charset="0"/>
              </a:rPr>
              <a:t>Armstrong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  <a:r>
              <a:rPr lang="en-US" altLang="zh-CN" sz="1100" dirty="0" smtClean="0">
                <a:latin typeface="Arial" panose="020B0604020202020204" pitchFamily="34" charset="0"/>
              </a:rPr>
              <a:t>Philip</a:t>
            </a:r>
            <a:r>
              <a:rPr lang="en-US" altLang="zh-TW" sz="1100" dirty="0" smtClean="0">
                <a:latin typeface="Arial" panose="020B0604020202020204" pitchFamily="34" charset="0"/>
              </a:rPr>
              <a:t> </a:t>
            </a:r>
            <a:r>
              <a:rPr lang="en-US" altLang="zh-CN" sz="1100" dirty="0" smtClean="0">
                <a:latin typeface="Arial" panose="020B0604020202020204" pitchFamily="34" charset="0"/>
              </a:rPr>
              <a:t>Kotler</a:t>
            </a:r>
            <a:r>
              <a:rPr lang="zh-CN" altLang="en-US" sz="1100" dirty="0" smtClean="0">
                <a:latin typeface="Arial" panose="020B0604020202020204" pitchFamily="34" charset="0"/>
              </a:rPr>
              <a:t>，</a:t>
            </a:r>
            <a:r>
              <a:rPr lang="en-US" altLang="zh-CN" sz="1100" dirty="0" smtClean="0">
                <a:latin typeface="Arial" panose="020B0604020202020204" pitchFamily="34" charset="0"/>
              </a:rPr>
              <a:t>Pearson</a:t>
            </a:r>
            <a:r>
              <a:rPr lang="en-US" altLang="zh-TW" sz="1100" dirty="0" smtClean="0">
                <a:latin typeface="Arial" panose="020B0604020202020204" pitchFamily="34" charset="0"/>
              </a:rPr>
              <a:t> Prentice Hall</a:t>
            </a:r>
            <a:r>
              <a:rPr lang="zh-CN" altLang="en-US" sz="1100" dirty="0" smtClean="0">
                <a:latin typeface="Arial" panose="020B0604020202020204" pitchFamily="34" charset="0"/>
              </a:rPr>
              <a:t>，美國新澤西，</a:t>
            </a:r>
            <a:r>
              <a:rPr lang="en-US" altLang="zh-CN" sz="1100" dirty="0" smtClean="0">
                <a:latin typeface="Arial" panose="020B0604020202020204" pitchFamily="34" charset="0"/>
              </a:rPr>
              <a:t>2009</a:t>
            </a:r>
            <a:r>
              <a:rPr lang="zh-CN" altLang="en-US" sz="1100" dirty="0" smtClean="0">
                <a:latin typeface="Arial" panose="020B0604020202020204" pitchFamily="34" charset="0"/>
              </a:rPr>
              <a:t>年</a:t>
            </a:r>
            <a:endParaRPr lang="en-US" altLang="zh-TW" sz="11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52475" indent="-28892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588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2242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85975" indent="-231775" defTabSz="919163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431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0003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575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914775" indent="-231775" defTabSz="9191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fld id="{4C37C3A1-A97B-444A-9F10-62BC54878A60}" type="slidenum">
              <a:rPr lang="en-US" altLang="zh-TW"/>
              <a:pPr eaLnBrk="1" hangingPunct="1"/>
              <a:t>9</a:t>
            </a:fld>
            <a:endParaRPr lang="en-US" altLang="zh-TW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/>
            <a:r>
              <a:rPr lang="zh-CN" altLang="en-US" b="1" dirty="0" smtClean="0">
                <a:latin typeface="新細明體" panose="02020500000000000000" pitchFamily="18" charset="-120"/>
              </a:rPr>
              <a:t>活動</a:t>
            </a:r>
            <a:r>
              <a:rPr lang="zh-TW" altLang="en-US" b="1" dirty="0" smtClean="0">
                <a:latin typeface="新細明體" panose="02020500000000000000" pitchFamily="18" charset="-120"/>
                <a:cs typeface="Arial" panose="020B0604020202020204" pitchFamily="34" charset="0"/>
              </a:rPr>
              <a:t>指引：</a:t>
            </a:r>
            <a:endParaRPr lang="en-US" altLang="zh-TW" b="1" dirty="0" smtClean="0">
              <a:latin typeface="新細明體" panose="02020500000000000000" pitchFamily="18" charset="-120"/>
              <a:cs typeface="Arial" panose="020B0604020202020204" pitchFamily="34" charset="0"/>
            </a:endParaRPr>
          </a:p>
          <a:p>
            <a:pPr marL="228600" indent="-228600" eaLnBrk="1" hangingPunct="1">
              <a:lnSpc>
                <a:spcPct val="120000"/>
              </a:lnSpc>
              <a:buFontTx/>
              <a:buAutoNum type="arabicPeriod"/>
            </a:pPr>
            <a:r>
              <a:rPr lang="zh-TW" altLang="en-US" dirty="0" smtClean="0">
                <a:latin typeface="新細明體" panose="02020500000000000000" pitchFamily="18" charset="-120"/>
              </a:rPr>
              <a:t>安排</a:t>
            </a:r>
            <a:r>
              <a:rPr lang="zh-CN" altLang="en-US" dirty="0" smtClean="0">
                <a:latin typeface="新細明體" panose="02020500000000000000" pitchFamily="18" charset="-120"/>
              </a:rPr>
              <a:t>學生與鄰</a:t>
            </a:r>
            <a:r>
              <a:rPr lang="zh-TW" altLang="en-US" dirty="0" smtClean="0">
                <a:latin typeface="新細明體" panose="02020500000000000000" pitchFamily="18" charset="-120"/>
              </a:rPr>
              <a:t>座</a:t>
            </a:r>
            <a:r>
              <a:rPr lang="zh-CN" altLang="en-US" dirty="0" smtClean="0">
                <a:latin typeface="新細明體" panose="02020500000000000000" pitchFamily="18" charset="-120"/>
              </a:rPr>
              <a:t>同學</a:t>
            </a:r>
            <a:r>
              <a:rPr lang="zh-CN" altLang="zh-TW" dirty="0" smtClean="0">
                <a:latin typeface="新細明體" panose="02020500000000000000" pitchFamily="18" charset="-120"/>
              </a:rPr>
              <a:t>組</a:t>
            </a:r>
            <a:r>
              <a:rPr lang="zh-CN" altLang="en-US" dirty="0" smtClean="0">
                <a:latin typeface="新細明體" panose="02020500000000000000" pitchFamily="18" charset="-120"/>
              </a:rPr>
              <a:t>成</a:t>
            </a:r>
            <a:r>
              <a:rPr lang="zh-TW" altLang="en-US" dirty="0" smtClean="0">
                <a:latin typeface="新細明體" panose="02020500000000000000" pitchFamily="18" charset="-120"/>
              </a:rPr>
              <a:t>一組，進行</a:t>
            </a:r>
            <a:r>
              <a:rPr lang="zh-CN" altLang="en-US" dirty="0" smtClean="0">
                <a:latin typeface="新細明體" panose="02020500000000000000" pitchFamily="18" charset="-120"/>
              </a:rPr>
              <a:t>銷售</a:t>
            </a:r>
            <a:r>
              <a:rPr lang="zh-CN" altLang="zh-TW" dirty="0" smtClean="0">
                <a:latin typeface="新細明體" panose="02020500000000000000" pitchFamily="18" charset="-120"/>
              </a:rPr>
              <a:t>角</a:t>
            </a:r>
            <a:r>
              <a:rPr lang="zh-CN" altLang="en-US" dirty="0" smtClean="0">
                <a:latin typeface="新細明體" panose="02020500000000000000" pitchFamily="18" charset="-120"/>
              </a:rPr>
              <a:t>色</a:t>
            </a:r>
            <a:r>
              <a:rPr lang="zh-CN" altLang="zh-TW" dirty="0" smtClean="0">
                <a:latin typeface="新細明體" panose="02020500000000000000" pitchFamily="18" charset="-120"/>
              </a:rPr>
              <a:t>扮</a:t>
            </a:r>
            <a:r>
              <a:rPr lang="zh-CN" altLang="en-US" dirty="0" smtClean="0">
                <a:latin typeface="新細明體" panose="02020500000000000000" pitchFamily="18" charset="-120"/>
              </a:rPr>
              <a:t>演。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Tx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一</a:t>
            </a:r>
            <a:r>
              <a:rPr lang="zh-TW" altLang="en-US" dirty="0" smtClean="0">
                <a:latin typeface="新細明體" panose="02020500000000000000" pitchFamily="18" charset="-120"/>
              </a:rPr>
              <a:t>位</a:t>
            </a:r>
            <a:r>
              <a:rPr lang="zh-CN" altLang="en-US" dirty="0" smtClean="0">
                <a:latin typeface="新細明體" panose="02020500000000000000" pitchFamily="18" charset="-120"/>
              </a:rPr>
              <a:t>學生扮演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TW" altLang="en-US" dirty="0" smtClean="0">
                <a:latin typeface="新細明體" panose="02020500000000000000" pitchFamily="18" charset="-120"/>
              </a:rPr>
              <a:t>履</a:t>
            </a:r>
            <a:r>
              <a:rPr lang="zh-CN" altLang="en-US" dirty="0" smtClean="0">
                <a:latin typeface="新細明體" panose="02020500000000000000" pitchFamily="18" charset="-120"/>
              </a:rPr>
              <a:t>銷售</a:t>
            </a:r>
            <a:r>
              <a:rPr lang="zh-CN" altLang="en-US" dirty="0" smtClean="0">
                <a:latin typeface="新細明體" panose="02020500000000000000" pitchFamily="18" charset="-120"/>
              </a:rPr>
              <a:t>助理，另一</a:t>
            </a:r>
            <a:r>
              <a:rPr lang="zh-TW" altLang="en-US" dirty="0" smtClean="0">
                <a:latin typeface="新細明體" panose="02020500000000000000" pitchFamily="18" charset="-120"/>
              </a:rPr>
              <a:t>位則</a:t>
            </a:r>
            <a:r>
              <a:rPr lang="zh-CN" altLang="en-US" dirty="0" smtClean="0">
                <a:latin typeface="新細明體" panose="02020500000000000000" pitchFamily="18" charset="-120"/>
              </a:rPr>
              <a:t>扮演</a:t>
            </a:r>
            <a:r>
              <a:rPr lang="zh-TW" altLang="en-US" dirty="0" smtClean="0">
                <a:latin typeface="新細明體" panose="02020500000000000000" pitchFamily="18" charset="-120"/>
              </a:rPr>
              <a:t>到訪</a:t>
            </a:r>
            <a:r>
              <a:rPr lang="zh-CN" altLang="en-US" dirty="0" smtClean="0">
                <a:latin typeface="新細明體" panose="02020500000000000000" pitchFamily="18" charset="-120"/>
              </a:rPr>
              <a:t>客戶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銷售助理應</a:t>
            </a:r>
            <a:r>
              <a:rPr lang="zh-TW" altLang="en-US" dirty="0" smtClean="0">
                <a:latin typeface="新細明體" panose="02020500000000000000" pitchFamily="18" charset="-120"/>
              </a:rPr>
              <a:t>利用一至兩</a:t>
            </a:r>
            <a:r>
              <a:rPr lang="zh-CN" altLang="en-US" dirty="0" smtClean="0">
                <a:latin typeface="新細明體" panose="02020500000000000000" pitchFamily="18" charset="-120"/>
              </a:rPr>
              <a:t>分鐘時間</a:t>
            </a:r>
            <a:r>
              <a:rPr lang="zh-TW" altLang="en-US" dirty="0" smtClean="0">
                <a:latin typeface="新細明體" panose="02020500000000000000" pitchFamily="18" charset="-120"/>
              </a:rPr>
              <a:t>，提出</a:t>
            </a:r>
            <a:r>
              <a:rPr lang="zh-TW" altLang="zh-TW" b="1" i="1" dirty="0" smtClean="0">
                <a:latin typeface="新細明體" panose="02020500000000000000" pitchFamily="18" charset="-120"/>
              </a:rPr>
              <a:t>學生工作紙第</a:t>
            </a:r>
            <a:r>
              <a:rPr lang="zh-TW" altLang="en-US" b="1" i="1" dirty="0" smtClean="0">
                <a:latin typeface="新細明體" panose="02020500000000000000" pitchFamily="18" charset="-120"/>
              </a:rPr>
              <a:t>4</a:t>
            </a:r>
            <a:r>
              <a:rPr lang="zh-TW" altLang="zh-TW" b="1" i="1" dirty="0" smtClean="0">
                <a:latin typeface="新細明體" panose="02020500000000000000" pitchFamily="18" charset="-120"/>
              </a:rPr>
              <a:t>頁</a:t>
            </a:r>
            <a:r>
              <a:rPr lang="zh-TW" altLang="zh-TW" dirty="0" smtClean="0">
                <a:latin typeface="新細明體" panose="02020500000000000000" pitchFamily="18" charset="-120"/>
              </a:rPr>
              <a:t>所</a:t>
            </a:r>
            <a:r>
              <a:rPr lang="zh-CN" altLang="en-US" dirty="0" smtClean="0">
                <a:latin typeface="新細明體" panose="02020500000000000000" pitchFamily="18" charset="-120"/>
              </a:rPr>
              <a:t>列</a:t>
            </a:r>
            <a:r>
              <a:rPr lang="zh-TW" altLang="en-US" dirty="0" smtClean="0">
                <a:latin typeface="新細明體" panose="02020500000000000000" pitchFamily="18" charset="-120"/>
              </a:rPr>
              <a:t>出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問題，確定</a:t>
            </a:r>
            <a:r>
              <a:rPr lang="zh-CN" altLang="en-US" dirty="0" smtClean="0">
                <a:latin typeface="新細明體" panose="02020500000000000000" pitchFamily="18" charset="-120"/>
              </a:rPr>
              <a:t>哪</a:t>
            </a:r>
            <a:r>
              <a:rPr lang="zh-TW" altLang="en-US" dirty="0" smtClean="0">
                <a:latin typeface="新細明體" panose="02020500000000000000" pitchFamily="18" charset="-120"/>
              </a:rPr>
              <a:t>類鞋</a:t>
            </a:r>
            <a:r>
              <a:rPr lang="zh-CN" altLang="en-US" dirty="0" smtClean="0">
                <a:latin typeface="新細明體" panose="02020500000000000000" pitchFamily="18" charset="-120"/>
              </a:rPr>
              <a:t>可</a:t>
            </a:r>
            <a:r>
              <a:rPr lang="zh-TW" altLang="en-US" dirty="0" smtClean="0">
                <a:latin typeface="新細明體" panose="02020500000000000000" pitchFamily="18" charset="-120"/>
              </a:rPr>
              <a:t>以</a:t>
            </a:r>
            <a:r>
              <a:rPr lang="zh-CN" altLang="en-US" dirty="0" smtClean="0">
                <a:latin typeface="新細明體" panose="02020500000000000000" pitchFamily="18" charset="-120"/>
              </a:rPr>
              <a:t>滿足客戶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需要</a:t>
            </a:r>
            <a:r>
              <a:rPr lang="zh-CN" altLang="en-US" dirty="0" smtClean="0">
                <a:latin typeface="新細明體" panose="02020500000000000000" pitchFamily="18" charset="-120"/>
              </a:rPr>
              <a:t>及</a:t>
            </a:r>
            <a:r>
              <a:rPr lang="zh-TW" altLang="en-US" dirty="0" smtClean="0">
                <a:latin typeface="新細明體" panose="02020500000000000000" pitchFamily="18" charset="-120"/>
              </a:rPr>
              <a:t>想要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完</a:t>
            </a:r>
            <a:r>
              <a:rPr lang="zh-CN" altLang="zh-TW" dirty="0" smtClean="0">
                <a:latin typeface="新細明體" panose="02020500000000000000" pitchFamily="18" charset="-120"/>
              </a:rPr>
              <a:t>成</a:t>
            </a:r>
            <a:r>
              <a:rPr lang="zh-CN" altLang="en-US" dirty="0" smtClean="0">
                <a:latin typeface="新細明體" panose="02020500000000000000" pitchFamily="18" charset="-120"/>
              </a:rPr>
              <a:t>所有問題後，銷售助理應</a:t>
            </a:r>
            <a:r>
              <a:rPr lang="zh-TW" altLang="en-US" dirty="0" smtClean="0">
                <a:latin typeface="新細明體" panose="02020500000000000000" pitchFamily="18" charset="-120"/>
              </a:rPr>
              <a:t>向</a:t>
            </a:r>
            <a:r>
              <a:rPr lang="zh-CN" altLang="en-US" dirty="0" smtClean="0">
                <a:latin typeface="新細明體" panose="02020500000000000000" pitchFamily="18" charset="-120"/>
              </a:rPr>
              <a:t>客戶</a:t>
            </a:r>
            <a:r>
              <a:rPr lang="zh-TW" altLang="en-US" dirty="0" smtClean="0">
                <a:latin typeface="新細明體" panose="02020500000000000000" pitchFamily="18" charset="-120"/>
              </a:rPr>
              <a:t>建議能夠</a:t>
            </a:r>
            <a:r>
              <a:rPr lang="zh-CN" altLang="en-US" dirty="0" smtClean="0">
                <a:latin typeface="新細明體" panose="02020500000000000000" pitchFamily="18" charset="-120"/>
              </a:rPr>
              <a:t>符合</a:t>
            </a:r>
            <a:r>
              <a:rPr lang="zh-TW" altLang="en-US" dirty="0" smtClean="0">
                <a:latin typeface="新細明體" panose="02020500000000000000" pitchFamily="18" charset="-120"/>
              </a:rPr>
              <a:t>客戶</a:t>
            </a:r>
            <a:r>
              <a:rPr lang="zh-CN" altLang="en-US" dirty="0" smtClean="0">
                <a:latin typeface="新細明體" panose="02020500000000000000" pitchFamily="18" charset="-120"/>
              </a:rPr>
              <a:t>要求的</a:t>
            </a:r>
            <a:r>
              <a:rPr lang="zh-TW" altLang="en-US" dirty="0" smtClean="0">
                <a:latin typeface="新細明體" panose="02020500000000000000" pitchFamily="18" charset="-120"/>
              </a:rPr>
              <a:t>合適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TW" altLang="en-US" dirty="0" smtClean="0">
                <a:latin typeface="新細明體" panose="02020500000000000000" pitchFamily="18" charset="-120"/>
              </a:rPr>
              <a:t>履。</a:t>
            </a:r>
            <a:endParaRPr lang="en-US" altLang="zh-TW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然後，請學生交換角色</a:t>
            </a:r>
            <a:r>
              <a:rPr lang="zh-TW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</a:rPr>
              <a:t>重複</a:t>
            </a:r>
            <a:r>
              <a:rPr lang="zh-TW" altLang="en-US" dirty="0" smtClean="0">
                <a:latin typeface="新細明體" panose="02020500000000000000" pitchFamily="18" charset="-120"/>
              </a:rPr>
              <a:t>銷售</a:t>
            </a:r>
            <a:r>
              <a:rPr lang="zh-CN" altLang="en-US" dirty="0" smtClean="0">
                <a:latin typeface="新細明體" panose="02020500000000000000" pitchFamily="18" charset="-120"/>
              </a:rPr>
              <a:t>角色扮演。</a:t>
            </a:r>
            <a:r>
              <a:rPr lang="zh-CN" altLang="en-US" dirty="0" smtClean="0">
                <a:latin typeface="新細明體" panose="02020500000000000000" pitchFamily="18" charset="-120"/>
              </a:rPr>
              <a:t>透過角色</a:t>
            </a:r>
            <a:r>
              <a:rPr lang="zh-CN" altLang="en-US" dirty="0" smtClean="0">
                <a:latin typeface="新細明體" panose="02020500000000000000" pitchFamily="18" charset="-120"/>
              </a:rPr>
              <a:t>扮演，</a:t>
            </a:r>
            <a:r>
              <a:rPr lang="zh-TW" altLang="en-US" dirty="0" smtClean="0">
                <a:latin typeface="新細明體" panose="02020500000000000000" pitchFamily="18" charset="-120"/>
              </a:rPr>
              <a:t>學生</a:t>
            </a:r>
            <a:r>
              <a:rPr lang="zh-CN" altLang="en-US" dirty="0" smtClean="0">
                <a:latin typeface="新細明體" panose="02020500000000000000" pitchFamily="18" charset="-120"/>
              </a:rPr>
              <a:t>應</a:t>
            </a:r>
            <a:r>
              <a:rPr lang="zh-TW" altLang="en-US" dirty="0" smtClean="0">
                <a:latin typeface="新細明體" panose="02020500000000000000" pitchFamily="18" charset="-120"/>
              </a:rPr>
              <a:t>該</a:t>
            </a:r>
            <a:r>
              <a:rPr lang="zh-CN" altLang="en-US" dirty="0" smtClean="0">
                <a:latin typeface="新細明體" panose="02020500000000000000" pitchFamily="18" charset="-120"/>
              </a:rPr>
              <a:t>能</a:t>
            </a:r>
            <a:r>
              <a:rPr lang="zh-TW" altLang="en-US" dirty="0" smtClean="0">
                <a:latin typeface="新細明體" panose="02020500000000000000" pitchFamily="18" charset="-120"/>
              </a:rPr>
              <a:t>夠</a:t>
            </a:r>
            <a:r>
              <a:rPr lang="zh-CN" altLang="en-US" dirty="0" smtClean="0">
                <a:latin typeface="新細明體" panose="02020500000000000000" pitchFamily="18" charset="-120"/>
              </a:rPr>
              <a:t>注意到即使</a:t>
            </a:r>
            <a:r>
              <a:rPr lang="zh-TW" altLang="en-US" dirty="0" smtClean="0">
                <a:latin typeface="新細明體" panose="02020500000000000000" pitchFamily="18" charset="-120"/>
              </a:rPr>
              <a:t>是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TW" altLang="en-US" dirty="0" smtClean="0">
                <a:latin typeface="新細明體" panose="02020500000000000000" pitchFamily="18" charset="-120"/>
              </a:rPr>
              <a:t>類</a:t>
            </a:r>
            <a:r>
              <a:rPr lang="zh-CN" altLang="en-US" dirty="0" smtClean="0">
                <a:latin typeface="新細明體" panose="02020500000000000000" pitchFamily="18" charset="-120"/>
              </a:rPr>
              <a:t>等單一產品</a:t>
            </a:r>
            <a:r>
              <a:rPr lang="zh-CN" altLang="zh-TW" dirty="0" smtClean="0">
                <a:latin typeface="新細明體" panose="02020500000000000000" pitchFamily="18" charset="-120"/>
              </a:rPr>
              <a:t>，</a:t>
            </a:r>
            <a:r>
              <a:rPr lang="zh-CN" altLang="en-US" dirty="0" smtClean="0">
                <a:latin typeface="新細明體" panose="02020500000000000000" pitchFamily="18" charset="-120"/>
              </a:rPr>
              <a:t>個</a:t>
            </a:r>
            <a:r>
              <a:rPr lang="zh-TW" altLang="en-US" dirty="0" smtClean="0">
                <a:latin typeface="新細明體" panose="02020500000000000000" pitchFamily="18" charset="-120"/>
              </a:rPr>
              <a:t>別</a:t>
            </a:r>
            <a:r>
              <a:rPr lang="zh-CN" altLang="en-US" dirty="0" smtClean="0">
                <a:latin typeface="新細明體" panose="02020500000000000000" pitchFamily="18" charset="-120"/>
              </a:rPr>
              <a:t>客戶</a:t>
            </a:r>
            <a:r>
              <a:rPr lang="zh-TW" altLang="en-US" dirty="0" smtClean="0">
                <a:latin typeface="新細明體" panose="02020500000000000000" pitchFamily="18" charset="-120"/>
              </a:rPr>
              <a:t>想要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TW" altLang="en-US" dirty="0" smtClean="0">
                <a:latin typeface="新細明體" panose="02020500000000000000" pitchFamily="18" charset="-120"/>
              </a:rPr>
              <a:t>亦有</a:t>
            </a:r>
            <a:r>
              <a:rPr lang="zh-TW" altLang="en-US" dirty="0" smtClean="0">
                <a:latin typeface="新細明體" panose="02020500000000000000" pitchFamily="18" charset="-120"/>
              </a:rPr>
              <a:t>所分別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請學生根據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TW" altLang="en-US" dirty="0" smtClean="0">
                <a:latin typeface="新細明體" panose="02020500000000000000" pitchFamily="18" charset="-120"/>
              </a:rPr>
              <a:t>類</a:t>
            </a:r>
            <a:r>
              <a:rPr lang="zh-CN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特</a:t>
            </a:r>
            <a:r>
              <a:rPr lang="zh-TW" altLang="en-US" dirty="0" smtClean="0">
                <a:latin typeface="新細明體" panose="02020500000000000000" pitchFamily="18" charset="-120"/>
              </a:rPr>
              <a:t>定</a:t>
            </a:r>
            <a:r>
              <a:rPr lang="zh-CN" altLang="en-US" dirty="0" smtClean="0">
                <a:latin typeface="新細明體" panose="02020500000000000000" pitchFamily="18" charset="-120"/>
              </a:rPr>
              <a:t>特徵或功能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TW" altLang="en-US" dirty="0" smtClean="0">
                <a:latin typeface="新細明體" panose="02020500000000000000" pitchFamily="18" charset="-120"/>
              </a:rPr>
              <a:t>分別</a:t>
            </a:r>
            <a:r>
              <a:rPr lang="zh-CN" altLang="en-US" dirty="0" smtClean="0">
                <a:latin typeface="新細明體" panose="02020500000000000000" pitchFamily="18" charset="-120"/>
              </a:rPr>
              <a:t>張貼</a:t>
            </a:r>
            <a:r>
              <a:rPr lang="zh-TW" altLang="en-US" dirty="0" smtClean="0">
                <a:latin typeface="新細明體" panose="02020500000000000000" pitchFamily="18" charset="-120"/>
              </a:rPr>
              <a:t>在</a:t>
            </a:r>
            <a:r>
              <a:rPr lang="zh-CN" altLang="en-US" dirty="0" smtClean="0">
                <a:latin typeface="新細明體" panose="02020500000000000000" pitchFamily="18" charset="-120"/>
              </a:rPr>
              <a:t>市場定位圖上（答案見下一張投影片）。</a:t>
            </a:r>
            <a:endParaRPr lang="en-US" altLang="zh-CN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en-US" dirty="0" smtClean="0">
                <a:latin typeface="新細明體" panose="02020500000000000000" pitchFamily="18" charset="-120"/>
              </a:rPr>
              <a:t>請學生就各</a:t>
            </a:r>
            <a:r>
              <a:rPr lang="zh-CN" altLang="en-US" dirty="0" smtClean="0">
                <a:latin typeface="新細明體" panose="02020500000000000000" pitchFamily="18" charset="-120"/>
              </a:rPr>
              <a:t>鞋</a:t>
            </a:r>
            <a:r>
              <a:rPr lang="zh-TW" altLang="en-US" dirty="0" smtClean="0">
                <a:latin typeface="新細明體" panose="02020500000000000000" pitchFamily="18" charset="-120"/>
              </a:rPr>
              <a:t>類</a:t>
            </a:r>
            <a:r>
              <a:rPr lang="zh-CN" altLang="en-US" dirty="0" smtClean="0">
                <a:latin typeface="新細明體" panose="02020500000000000000" pitchFamily="18" charset="-120"/>
              </a:rPr>
              <a:t>列舉</a:t>
            </a:r>
            <a:r>
              <a:rPr lang="zh-CN" altLang="en-US" dirty="0" smtClean="0">
                <a:latin typeface="新細明體" panose="02020500000000000000" pitchFamily="18" charset="-120"/>
              </a:rPr>
              <a:t>一個</a:t>
            </a:r>
            <a:r>
              <a:rPr lang="zh-TW" altLang="en-US" dirty="0" smtClean="0">
                <a:latin typeface="新細明體" panose="02020500000000000000" pitchFamily="18" charset="-120"/>
              </a:rPr>
              <a:t>真</a:t>
            </a:r>
            <a:r>
              <a:rPr lang="zh-CN" altLang="en-US" dirty="0" smtClean="0">
                <a:latin typeface="新細明體" panose="02020500000000000000" pitchFamily="18" charset="-120"/>
              </a:rPr>
              <a:t>實</a:t>
            </a:r>
            <a:r>
              <a:rPr lang="zh-TW" altLang="en-US" dirty="0" smtClean="0">
                <a:latin typeface="新細明體" panose="02020500000000000000" pitchFamily="18" charset="-120"/>
              </a:rPr>
              <a:t>的</a:t>
            </a:r>
            <a:r>
              <a:rPr lang="zh-CN" altLang="en-US" dirty="0" smtClean="0">
                <a:latin typeface="新細明體" panose="02020500000000000000" pitchFamily="18" charset="-120"/>
              </a:rPr>
              <a:t>品牌。</a:t>
            </a:r>
            <a:r>
              <a:rPr lang="zh-CN" altLang="en-US" i="1" dirty="0" smtClean="0">
                <a:latin typeface="新細明體" panose="02020500000000000000" pitchFamily="18" charset="-120"/>
              </a:rPr>
              <a:t>（例如運動</a:t>
            </a:r>
            <a:r>
              <a:rPr lang="zh-TW" altLang="en-US" i="1" dirty="0" smtClean="0">
                <a:latin typeface="新細明體" panose="02020500000000000000" pitchFamily="18" charset="-120"/>
              </a:rPr>
              <a:t>鞋有</a:t>
            </a:r>
            <a:r>
              <a:rPr lang="en-US" altLang="zh-TW" i="1" dirty="0" smtClean="0">
                <a:latin typeface="新細明體" panose="02020500000000000000" pitchFamily="18" charset="-120"/>
              </a:rPr>
              <a:t>Nike</a:t>
            </a:r>
            <a:r>
              <a:rPr lang="zh-TW" altLang="en-US" i="1" dirty="0" smtClean="0">
                <a:latin typeface="新細明體" panose="02020500000000000000" pitchFamily="18" charset="-120"/>
              </a:rPr>
              <a:t>／</a:t>
            </a:r>
            <a:r>
              <a:rPr lang="en-US" altLang="zh-TW" i="1" dirty="0" smtClean="0">
                <a:latin typeface="新細明體" panose="02020500000000000000" pitchFamily="18" charset="-120"/>
              </a:rPr>
              <a:t>Adidas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、跑步</a:t>
            </a:r>
            <a:r>
              <a:rPr lang="zh-TW" altLang="en-US" i="1" dirty="0" smtClean="0">
                <a:latin typeface="新細明體" panose="02020500000000000000" pitchFamily="18" charset="-120"/>
              </a:rPr>
              <a:t>鞋有Ｍ</a:t>
            </a:r>
            <a:r>
              <a:rPr lang="en-US" altLang="zh-TW" i="1" dirty="0" err="1" smtClean="0">
                <a:latin typeface="新細明體" panose="02020500000000000000" pitchFamily="18" charset="-120"/>
              </a:rPr>
              <a:t>izuno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、休閒</a:t>
            </a:r>
            <a:r>
              <a:rPr lang="zh-TW" altLang="en-US" i="1" dirty="0" smtClean="0">
                <a:latin typeface="新細明體" panose="02020500000000000000" pitchFamily="18" charset="-120"/>
              </a:rPr>
              <a:t>鞋有</a:t>
            </a:r>
            <a:r>
              <a:rPr lang="en-US" altLang="zh-TW" i="1" dirty="0" smtClean="0">
                <a:latin typeface="新細明體" panose="02020500000000000000" pitchFamily="18" charset="-120"/>
              </a:rPr>
              <a:t>Converse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、潮流時尚</a:t>
            </a:r>
            <a:r>
              <a:rPr lang="zh-TW" altLang="en-US" i="1" dirty="0" smtClean="0">
                <a:latin typeface="新細明體" panose="02020500000000000000" pitchFamily="18" charset="-120"/>
              </a:rPr>
              <a:t>有</a:t>
            </a:r>
            <a:r>
              <a:rPr lang="en-US" altLang="zh-CN" i="1" dirty="0" smtClean="0">
                <a:latin typeface="新細明體" panose="02020500000000000000" pitchFamily="18" charset="-120"/>
              </a:rPr>
              <a:t>Y3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</a:t>
            </a:r>
            <a:r>
              <a:rPr lang="zh-TW" altLang="en-US" i="1" dirty="0" smtClean="0">
                <a:latin typeface="新細明體" panose="02020500000000000000" pitchFamily="18" charset="-120"/>
              </a:rPr>
              <a:t>戶</a:t>
            </a:r>
            <a:r>
              <a:rPr lang="zh-CN" altLang="en-US" i="1" dirty="0" smtClean="0">
                <a:latin typeface="新細明體" panose="02020500000000000000" pitchFamily="18" charset="-120"/>
              </a:rPr>
              <a:t>外</a:t>
            </a:r>
            <a:r>
              <a:rPr lang="zh-TW" altLang="en-US" i="1" dirty="0" smtClean="0">
                <a:latin typeface="新細明體" panose="02020500000000000000" pitchFamily="18" charset="-120"/>
              </a:rPr>
              <a:t>鞋有</a:t>
            </a:r>
            <a:r>
              <a:rPr lang="en-US" altLang="zh-TW" i="1" dirty="0" smtClean="0">
                <a:latin typeface="新細明體" panose="02020500000000000000" pitchFamily="18" charset="-120"/>
              </a:rPr>
              <a:t>Timberland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、休閒／</a:t>
            </a:r>
            <a:r>
              <a:rPr lang="zh-TW" altLang="en-US" i="1" dirty="0" smtClean="0">
                <a:latin typeface="新細明體" panose="02020500000000000000" pitchFamily="18" charset="-120"/>
              </a:rPr>
              <a:t>商務鞋有</a:t>
            </a:r>
            <a:r>
              <a:rPr lang="en-US" altLang="zh-TW" i="1" dirty="0" err="1" smtClean="0">
                <a:latin typeface="新細明體" panose="02020500000000000000" pitchFamily="18" charset="-120"/>
              </a:rPr>
              <a:t>Ecco</a:t>
            </a:r>
            <a:r>
              <a:rPr lang="zh-TW" altLang="en-US" i="1" dirty="0" smtClean="0">
                <a:latin typeface="新細明體" panose="02020500000000000000" pitchFamily="18" charset="-120"/>
              </a:rPr>
              <a:t>／</a:t>
            </a:r>
            <a:r>
              <a:rPr lang="en-US" altLang="zh-TW" i="1" dirty="0" err="1" smtClean="0">
                <a:latin typeface="新細明體" panose="02020500000000000000" pitchFamily="18" charset="-120"/>
              </a:rPr>
              <a:t>Geox</a:t>
            </a:r>
            <a:r>
              <a:rPr lang="zh-CN" altLang="en-US" i="1" dirty="0" smtClean="0">
                <a:latin typeface="新細明體" panose="02020500000000000000" pitchFamily="18" charset="-120"/>
              </a:rPr>
              <a:t>。 ）</a:t>
            </a:r>
            <a:endParaRPr lang="en-US" altLang="zh-CN" i="1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lnSpc>
                <a:spcPts val="300"/>
              </a:lnSpc>
              <a:buFont typeface="Calibri" panose="020F0502020204030204" pitchFamily="34" charset="0"/>
              <a:buAutoNum type="arabicPeriod"/>
            </a:pPr>
            <a:endParaRPr lang="zh-CN" altLang="en-US" dirty="0" smtClean="0">
              <a:latin typeface="新細明體" panose="02020500000000000000" pitchFamily="18" charset="-120"/>
            </a:endParaRPr>
          </a:p>
          <a:p>
            <a:pPr marL="228600" indent="-228600" eaLnBrk="1" hangingPunct="1">
              <a:buFont typeface="Calibri" panose="020F0502020204030204" pitchFamily="34" charset="0"/>
              <a:buAutoNum type="arabicPeriod"/>
            </a:pPr>
            <a:r>
              <a:rPr lang="zh-CN" altLang="zh-TW" dirty="0" smtClean="0">
                <a:latin typeface="新細明體" panose="02020500000000000000" pitchFamily="18" charset="-120"/>
              </a:rPr>
              <a:t>在</a:t>
            </a:r>
            <a:r>
              <a:rPr lang="zh-TW" altLang="en-US" dirty="0" smtClean="0">
                <a:latin typeface="新細明體" panose="02020500000000000000" pitchFamily="18" charset="-120"/>
              </a:rPr>
              <a:t>活動終</a:t>
            </a:r>
            <a:r>
              <a:rPr lang="zh-CN" altLang="en-US" dirty="0" smtClean="0">
                <a:latin typeface="新細明體" panose="02020500000000000000" pitchFamily="18" charset="-120"/>
              </a:rPr>
              <a:t>結</a:t>
            </a:r>
            <a:r>
              <a:rPr lang="zh-CN" altLang="zh-TW" dirty="0" smtClean="0">
                <a:latin typeface="新細明體" panose="02020500000000000000" pitchFamily="18" charset="-120"/>
              </a:rPr>
              <a:t>時</a:t>
            </a:r>
            <a:r>
              <a:rPr lang="zh-CN" altLang="en-US" dirty="0" smtClean="0">
                <a:latin typeface="新細明體" panose="02020500000000000000" pitchFamily="18" charset="-120"/>
              </a:rPr>
              <a:t>，</a:t>
            </a:r>
            <a:r>
              <a:rPr lang="zh-CN" altLang="zh-TW" dirty="0" smtClean="0">
                <a:latin typeface="新細明體" panose="02020500000000000000" pitchFamily="18" charset="-120"/>
              </a:rPr>
              <a:t>教</a:t>
            </a:r>
            <a:r>
              <a:rPr lang="zh-CN" altLang="en-US" dirty="0" smtClean="0">
                <a:latin typeface="新細明體" panose="02020500000000000000" pitchFamily="18" charset="-120"/>
              </a:rPr>
              <a:t>師</a:t>
            </a:r>
            <a:r>
              <a:rPr lang="zh-CN" altLang="zh-TW" dirty="0" smtClean="0">
                <a:latin typeface="新細明體" panose="02020500000000000000" pitchFamily="18" charset="-120"/>
              </a:rPr>
              <a:t>向</a:t>
            </a:r>
            <a:r>
              <a:rPr lang="zh-CN" altLang="en-US" dirty="0" smtClean="0">
                <a:latin typeface="新細明體" panose="02020500000000000000" pitchFamily="18" charset="-120"/>
              </a:rPr>
              <a:t>學</a:t>
            </a:r>
            <a:r>
              <a:rPr lang="zh-CN" altLang="zh-TW" dirty="0" smtClean="0">
                <a:latin typeface="新細明體" panose="02020500000000000000" pitchFamily="18" charset="-120"/>
              </a:rPr>
              <a:t>生</a:t>
            </a:r>
            <a:r>
              <a:rPr lang="zh-CN" altLang="en-US" dirty="0" smtClean="0">
                <a:latin typeface="新細明體" panose="02020500000000000000" pitchFamily="18" charset="-120"/>
              </a:rPr>
              <a:t>解釋不同鞋類品牌是</a:t>
            </a:r>
            <a:r>
              <a:rPr lang="zh-TW" altLang="en-US" dirty="0" smtClean="0">
                <a:latin typeface="新細明體" panose="02020500000000000000" pitchFamily="18" charset="-120"/>
              </a:rPr>
              <a:t>專</a:t>
            </a:r>
            <a:r>
              <a:rPr lang="zh-CN" altLang="en-US" dirty="0" smtClean="0">
                <a:latin typeface="新細明體" panose="02020500000000000000" pitchFamily="18" charset="-120"/>
              </a:rPr>
              <a:t>為滿足特定市場組別而設計</a:t>
            </a:r>
            <a:r>
              <a:rPr lang="zh-CN" altLang="en-US" dirty="0" smtClean="0">
                <a:latin typeface="新細明體" panose="02020500000000000000" pitchFamily="18" charset="-120"/>
              </a:rPr>
              <a:t>。</a:t>
            </a:r>
            <a:r>
              <a:rPr lang="zh-TW" altLang="en-US" dirty="0" smtClean="0">
                <a:latin typeface="新細明體" panose="02020500000000000000" pitchFamily="18" charset="-120"/>
              </a:rPr>
              <a:t>最終讓</a:t>
            </a:r>
            <a:r>
              <a:rPr lang="zh-CN" altLang="en-US" dirty="0" smtClean="0">
                <a:latin typeface="新細明體" panose="02020500000000000000" pitchFamily="18" charset="-120"/>
              </a:rPr>
              <a:t>他們</a:t>
            </a:r>
            <a:r>
              <a:rPr lang="zh-CN" altLang="en-US" dirty="0" smtClean="0">
                <a:latin typeface="新細明體" panose="02020500000000000000" pitchFamily="18" charset="-120"/>
              </a:rPr>
              <a:t>在產品市場</a:t>
            </a:r>
            <a:r>
              <a:rPr lang="zh-CN" altLang="en-US" dirty="0" smtClean="0">
                <a:latin typeface="新細明體" panose="02020500000000000000" pitchFamily="18" charset="-120"/>
              </a:rPr>
              <a:t>中</a:t>
            </a:r>
            <a:r>
              <a:rPr lang="zh-TW" altLang="en-US" dirty="0" smtClean="0">
                <a:latin typeface="新細明體" panose="02020500000000000000" pitchFamily="18" charset="-120"/>
              </a:rPr>
              <a:t>確</a:t>
            </a:r>
            <a:r>
              <a:rPr lang="zh-CN" altLang="en-US" dirty="0" smtClean="0">
                <a:latin typeface="新細明體" panose="02020500000000000000" pitchFamily="18" charset="-120"/>
              </a:rPr>
              <a:t>立</a:t>
            </a:r>
            <a:r>
              <a:rPr lang="zh-CN" altLang="en-US" dirty="0" smtClean="0">
                <a:latin typeface="新細明體" panose="02020500000000000000" pitchFamily="18" charset="-120"/>
              </a:rPr>
              <a:t>獨</a:t>
            </a:r>
            <a:r>
              <a:rPr lang="zh-TW" altLang="en-US" dirty="0" smtClean="0">
                <a:latin typeface="新細明體" panose="02020500000000000000" pitchFamily="18" charset="-120"/>
              </a:rPr>
              <a:t>特</a:t>
            </a:r>
            <a:r>
              <a:rPr lang="zh-CN" altLang="en-US" dirty="0" smtClean="0">
                <a:latin typeface="新細明體" panose="02020500000000000000" pitchFamily="18" charset="-120"/>
              </a:rPr>
              <a:t>的市場</a:t>
            </a:r>
            <a:r>
              <a:rPr lang="zh-TW" altLang="en-US" dirty="0" smtClean="0">
                <a:latin typeface="新細明體" panose="02020500000000000000" pitchFamily="18" charset="-120"/>
              </a:rPr>
              <a:t>定</a:t>
            </a:r>
            <a:r>
              <a:rPr lang="zh-CN" altLang="en-US" dirty="0" smtClean="0">
                <a:latin typeface="新細明體" panose="02020500000000000000" pitchFamily="18" charset="-120"/>
              </a:rPr>
              <a:t>位。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700"/>
            </a:lvl1pPr>
          </a:lstStyle>
          <a:p>
            <a:r>
              <a:rPr lang="en-US" altLang="zh-TW"/>
              <a:t>Click to edit Master title style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400"/>
            </a:lvl1pPr>
          </a:lstStyle>
          <a:p>
            <a:r>
              <a:rPr lang="en-US" altLang="zh-TW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4366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7" name="Slide Number Placeholder 3"/>
          <p:cNvSpPr>
            <a:spLocks/>
          </p:cNvSpPr>
          <p:nvPr userDrawn="1"/>
        </p:nvSpPr>
        <p:spPr bwMode="auto">
          <a:xfrm>
            <a:off x="468313" y="6092825"/>
            <a:ext cx="241141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000"/>
          </a:p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M09</a:t>
            </a:r>
            <a:r>
              <a:rPr kumimoji="0" lang="zh-TW" altLang="en-US" sz="1000"/>
              <a:t>：</a:t>
            </a:r>
          </a:p>
          <a:p>
            <a:pPr eaLnBrk="1" hangingPunct="1"/>
            <a:r>
              <a:rPr kumimoji="0" lang="zh-TW" altLang="en-US" sz="1000"/>
              <a:t>產品的市場營銷組合策略 </a:t>
            </a:r>
            <a:endParaRPr kumimoji="0" lang="en-US" altLang="zh-TW" sz="1000"/>
          </a:p>
        </p:txBody>
      </p:sp>
      <p:sp>
        <p:nvSpPr>
          <p:cNvPr id="38" name="Text Box 42"/>
          <p:cNvSpPr txBox="1">
            <a:spLocks noChangeArrowheads="1"/>
          </p:cNvSpPr>
          <p:nvPr userDrawn="1"/>
        </p:nvSpPr>
        <p:spPr bwMode="auto">
          <a:xfrm>
            <a:off x="7667625" y="6237288"/>
            <a:ext cx="120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r>
              <a:rPr kumimoji="0" lang="zh-TW" altLang="en-US" sz="1000"/>
              <a:t>企業會財選修部份</a:t>
            </a:r>
          </a:p>
          <a:p>
            <a:pPr algn="r" eaLnBrk="1" hangingPunct="1"/>
            <a:r>
              <a:rPr kumimoji="0" lang="zh-TW" altLang="en-US" sz="1000"/>
              <a:t>學與教示例</a:t>
            </a:r>
            <a:endParaRPr lang="zh-TW" altLang="en-US" sz="10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9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3E8C7EF9-F86B-406D-A09D-320635D7C3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2403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1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  <a:p>
            <a:fld id="{4C711C07-5F50-4CC8-8FDD-533822400BC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1229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grpSp>
        <p:nvGrpSpPr>
          <p:cNvPr id="1029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175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5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6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7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8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8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8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78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178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/>
            </a:lvl1pPr>
          </a:lstStyle>
          <a:p>
            <a:endParaRPr lang="en-US" altLang="zh-TW"/>
          </a:p>
          <a:p>
            <a:fld id="{A3284AF2-3BD8-4AE7-AC52-29A08822C3B1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40" name="Slide Number Placeholder 3"/>
          <p:cNvSpPr>
            <a:spLocks/>
          </p:cNvSpPr>
          <p:nvPr/>
        </p:nvSpPr>
        <p:spPr bwMode="auto">
          <a:xfrm>
            <a:off x="468313" y="6092825"/>
            <a:ext cx="2411412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sz="1000"/>
          </a:p>
          <a:p>
            <a:pPr eaLnBrk="1" hangingPunct="1"/>
            <a:r>
              <a:rPr kumimoji="0" lang="zh-TW" altLang="en-US" sz="1000"/>
              <a:t>課題</a:t>
            </a:r>
            <a:r>
              <a:rPr kumimoji="0" lang="en-US" altLang="zh-TW" sz="1000"/>
              <a:t>M09</a:t>
            </a:r>
            <a:r>
              <a:rPr kumimoji="0" lang="zh-TW" altLang="en-US" sz="1000"/>
              <a:t>：</a:t>
            </a:r>
          </a:p>
          <a:p>
            <a:pPr eaLnBrk="1" hangingPunct="1"/>
            <a:r>
              <a:rPr kumimoji="0" lang="zh-TW" altLang="en-US" sz="1000"/>
              <a:t>市場營銷組合 </a:t>
            </a:r>
            <a:endParaRPr kumimoji="0" lang="en-US" altLang="zh-TW" sz="1000"/>
          </a:p>
        </p:txBody>
      </p:sp>
      <p:sp>
        <p:nvSpPr>
          <p:cNvPr id="1066" name="Text Box 42"/>
          <p:cNvSpPr txBox="1">
            <a:spLocks noChangeArrowheads="1"/>
          </p:cNvSpPr>
          <p:nvPr userDrawn="1"/>
        </p:nvSpPr>
        <p:spPr bwMode="auto">
          <a:xfrm>
            <a:off x="7667625" y="6237288"/>
            <a:ext cx="120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/>
            <a:r>
              <a:rPr kumimoji="0" lang="zh-TW" altLang="en-US" sz="1000"/>
              <a:t>企業會財選修部份</a:t>
            </a:r>
          </a:p>
          <a:p>
            <a:pPr algn="r" eaLnBrk="1" hangingPunct="1"/>
            <a:r>
              <a:rPr kumimoji="0" lang="zh-TW" altLang="en-US" sz="1000"/>
              <a:t>學與教示例</a:t>
            </a:r>
            <a:endParaRPr lang="zh-TW" alt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0" r:id="rId3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8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kumimoji="1" sz="26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kumimoji="1" sz="24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1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7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395288" y="2997200"/>
            <a:ext cx="6553200" cy="2232025"/>
          </a:xfrm>
        </p:spPr>
        <p:txBody>
          <a:bodyPr/>
          <a:lstStyle/>
          <a:p>
            <a:pPr marL="0" indent="0"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zh-CN" altLang="en-US" sz="4000" smtClean="0">
                <a:solidFill>
                  <a:srgbClr val="080808"/>
                </a:solidFill>
                <a:latin typeface="新細明體" panose="02020500000000000000" pitchFamily="18" charset="-120"/>
              </a:rPr>
              <a:t>課題 </a:t>
            </a:r>
            <a:r>
              <a:rPr lang="en-US" altLang="zh-TW" sz="4000" smtClean="0"/>
              <a:t>M09</a:t>
            </a:r>
            <a:r>
              <a:rPr lang="zh-CN" altLang="en-US" sz="4000" smtClean="0"/>
              <a:t>：</a:t>
            </a:r>
          </a:p>
          <a:p>
            <a:pPr marL="0" indent="0"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zh-TW" altLang="en-US" sz="4000" smtClean="0"/>
              <a:t>產品的市場營銷策略</a:t>
            </a:r>
            <a:r>
              <a:rPr lang="en-US" altLang="zh-TW" sz="4000" b="1" smtClean="0">
                <a:latin typeface="新細明體" panose="02020500000000000000" pitchFamily="18" charset="-120"/>
              </a:rPr>
              <a:t>–</a:t>
            </a:r>
            <a:endParaRPr lang="en-US" altLang="zh-CN" sz="4000" b="1" smtClean="0">
              <a:latin typeface="新細明體" panose="02020500000000000000" pitchFamily="18" charset="-120"/>
            </a:endParaRPr>
          </a:p>
          <a:p>
            <a:pPr marL="0" indent="0">
              <a:lnSpc>
                <a:spcPct val="95000"/>
              </a:lnSpc>
              <a:buFont typeface="Wingdings" panose="05000000000000000000" pitchFamily="2" charset="2"/>
              <a:buNone/>
            </a:pPr>
            <a:r>
              <a:rPr lang="zh-TW" altLang="en-US" sz="4000" smtClean="0"/>
              <a:t>市場營銷組合</a:t>
            </a:r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2141538" y="539273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 dirty="0"/>
              <a:t>香港特別行政區</a:t>
            </a:r>
            <a:r>
              <a:rPr lang="zh-TW" altLang="en-US" dirty="0" smtClean="0"/>
              <a:t>政府</a:t>
            </a:r>
            <a:endParaRPr lang="en-US" altLang="zh-TW" dirty="0" smtClean="0"/>
          </a:p>
          <a:p>
            <a:pPr algn="ctr" eaLnBrk="1" hangingPunct="1"/>
            <a:r>
              <a:rPr lang="zh-TW" altLang="en-US" dirty="0" smtClean="0"/>
              <a:t>教育局科技</a:t>
            </a:r>
            <a:r>
              <a:rPr lang="zh-TW" altLang="en-US" dirty="0"/>
              <a:t>教育組</a:t>
            </a:r>
          </a:p>
          <a:p>
            <a:pPr algn="ctr" eaLnBrk="1" hangingPunct="1"/>
            <a:r>
              <a:rPr lang="zh-TW" altLang="en-US" dirty="0"/>
              <a:t>二</a:t>
            </a:r>
            <a:r>
              <a:rPr lang="zh-TW" altLang="en-US" dirty="0" smtClean="0"/>
              <a:t>零二四年更新</a:t>
            </a:r>
            <a:endParaRPr lang="zh-TW" altLang="en-US" dirty="0"/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250825" y="819150"/>
            <a:ext cx="702151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zh-CN" altLang="en-US" sz="4800" b="1">
                <a:solidFill>
                  <a:schemeClr val="tx2"/>
                </a:solidFill>
                <a:latin typeface="新細明體" panose="02020500000000000000" pitchFamily="18" charset="-120"/>
              </a:rPr>
              <a:t>企業會財選修部分</a:t>
            </a:r>
            <a:r>
              <a:rPr lang="zh-TW" altLang="en-US" sz="3400" b="1">
                <a:solidFill>
                  <a:schemeClr val="tx2"/>
                </a:solidFill>
                <a:latin typeface="新細明體" panose="02020500000000000000" pitchFamily="18" charset="-120"/>
              </a:rPr>
              <a:t/>
            </a:r>
            <a:br>
              <a:rPr lang="zh-TW" altLang="en-US" sz="3400" b="1">
                <a:solidFill>
                  <a:schemeClr val="tx2"/>
                </a:solidFill>
                <a:latin typeface="新細明體" panose="02020500000000000000" pitchFamily="18" charset="-120"/>
              </a:rPr>
            </a:br>
            <a:r>
              <a:rPr lang="zh-TW" altLang="zh-TW" sz="4000" b="1">
                <a:solidFill>
                  <a:schemeClr val="tx2"/>
                </a:solidFill>
                <a:latin typeface="新細明體" panose="02020500000000000000" pitchFamily="18" charset="-120"/>
              </a:rPr>
              <a:t>商業管理單元</a:t>
            </a:r>
            <a:r>
              <a:rPr lang="zh-TW" altLang="zh-CN" sz="4000" b="1">
                <a:solidFill>
                  <a:schemeClr val="tx2"/>
                </a:solidFill>
                <a:latin typeface="新細明體" panose="02020500000000000000" pitchFamily="18" charset="-120"/>
              </a:rPr>
              <a:t>–</a:t>
            </a:r>
            <a:r>
              <a:rPr lang="zh-TW" altLang="en-US" sz="4000" b="1">
                <a:solidFill>
                  <a:schemeClr val="tx2"/>
                </a:solidFill>
                <a:latin typeface="新細明體" panose="02020500000000000000" pitchFamily="18" charset="-120"/>
              </a:rPr>
              <a:t>市場營銷管理</a:t>
            </a:r>
            <a:endParaRPr lang="en-US" altLang="zh-TW" sz="4000" b="1">
              <a:solidFill>
                <a:schemeClr val="tx2"/>
              </a:solidFill>
              <a:latin typeface="新細明體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7CB1E904-AA22-4865-BFCA-13CE4C332D8D}" type="slidenum">
              <a:rPr kumimoji="0" lang="en-US" altLang="zh-TW"/>
              <a:pPr eaLnBrk="1" hangingPunct="1"/>
              <a:t>10</a:t>
            </a:fld>
            <a:endParaRPr kumimoji="0" lang="en-US" altLang="zh-TW"/>
          </a:p>
        </p:txBody>
      </p:sp>
      <p:graphicFrame>
        <p:nvGraphicFramePr>
          <p:cNvPr id="7" name="Diagram 6"/>
          <p:cNvGraphicFramePr/>
          <p:nvPr/>
        </p:nvGraphicFramePr>
        <p:xfrm>
          <a:off x="214282" y="291332"/>
          <a:ext cx="8715436" cy="5923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558" name="TextBox 7"/>
          <p:cNvSpPr txBox="1">
            <a:spLocks noChangeArrowheads="1"/>
          </p:cNvSpPr>
          <p:nvPr/>
        </p:nvSpPr>
        <p:spPr bwMode="auto">
          <a:xfrm>
            <a:off x="395288" y="313055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運動／</a:t>
            </a:r>
            <a:r>
              <a:rPr lang="zh-TW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戶</a:t>
            </a: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外</a:t>
            </a:r>
            <a:endParaRPr lang="en-US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9" name="TextBox 8"/>
          <p:cNvSpPr txBox="1">
            <a:spLocks noChangeArrowheads="1"/>
          </p:cNvSpPr>
          <p:nvPr/>
        </p:nvSpPr>
        <p:spPr bwMode="auto">
          <a:xfrm>
            <a:off x="7491413" y="3143250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裝扮／</a:t>
            </a:r>
            <a:r>
              <a:rPr lang="zh-TW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戶</a:t>
            </a: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內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0" name="TextBox 9"/>
          <p:cNvSpPr txBox="1">
            <a:spLocks noChangeArrowheads="1"/>
          </p:cNvSpPr>
          <p:nvPr/>
        </p:nvSpPr>
        <p:spPr bwMode="auto">
          <a:xfrm>
            <a:off x="3722688" y="5929313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日常穿著／休閒 </a:t>
            </a:r>
            <a:endParaRPr lang="en-US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1" name="TextBox 10"/>
          <p:cNvSpPr txBox="1">
            <a:spLocks noChangeArrowheads="1"/>
          </p:cNvSpPr>
          <p:nvPr/>
        </p:nvSpPr>
        <p:spPr bwMode="auto">
          <a:xfrm>
            <a:off x="4022725" y="928688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專業／正式</a:t>
            </a:r>
            <a:endParaRPr lang="en-US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20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42875"/>
            <a:ext cx="7543800" cy="704850"/>
          </a:xfrm>
        </p:spPr>
        <p:txBody>
          <a:bodyPr/>
          <a:lstStyle/>
          <a:p>
            <a:pPr eaLnBrk="1" hangingPunct="1"/>
            <a:r>
              <a:rPr lang="zh-CN" altLang="en-US" smtClean="0"/>
              <a:t>市場定位圖</a:t>
            </a:r>
          </a:p>
        </p:txBody>
      </p:sp>
      <p:pic>
        <p:nvPicPr>
          <p:cNvPr id="13321" name="Picture 2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628775"/>
            <a:ext cx="8636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852738"/>
            <a:ext cx="1008063" cy="72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3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581525"/>
            <a:ext cx="790575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1079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2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484313"/>
            <a:ext cx="9350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2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557338"/>
            <a:ext cx="962025" cy="74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2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412875"/>
            <a:ext cx="85566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7684">
            <a:off x="6300788" y="1341438"/>
            <a:ext cx="5111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2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133600"/>
            <a:ext cx="6096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3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716338"/>
            <a:ext cx="1033463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3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652963"/>
            <a:ext cx="7874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Picture 3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81525"/>
            <a:ext cx="1011238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F5BA4AED-B4E6-4C27-95DF-4F5F9FCA5DB5}" type="slidenum">
              <a:rPr kumimoji="0" lang="en-US" altLang="zh-TW"/>
              <a:pPr eaLnBrk="1" hangingPunct="1"/>
              <a:t>11</a:t>
            </a:fld>
            <a:endParaRPr kumimoji="0" lang="en-US" altLang="zh-TW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543800" cy="685800"/>
          </a:xfrm>
        </p:spPr>
        <p:txBody>
          <a:bodyPr/>
          <a:lstStyle/>
          <a:p>
            <a:pPr eaLnBrk="1" hangingPunct="1"/>
            <a:r>
              <a:rPr lang="zh-CN" altLang="en-US" smtClean="0"/>
              <a:t>第一課總結</a:t>
            </a:r>
            <a:endParaRPr lang="zh-TW" altLang="en-US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500188"/>
            <a:ext cx="8429625" cy="4286250"/>
          </a:xfrm>
        </p:spPr>
        <p:txBody>
          <a:bodyPr/>
          <a:lstStyle/>
          <a:p>
            <a:pPr marL="533400" indent="-2667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b="1" dirty="0" smtClean="0">
                <a:solidFill>
                  <a:srgbClr val="004A82"/>
                </a:solidFill>
              </a:rPr>
              <a:t>為甚麼需要市場區分？</a:t>
            </a:r>
            <a:endParaRPr lang="zh-CN" altLang="en-US" dirty="0" smtClean="0">
              <a:solidFill>
                <a:srgbClr val="004A82"/>
              </a:solidFill>
            </a:endParaRPr>
          </a:p>
          <a:p>
            <a:pPr marL="533400" indent="-266700" eaLnBrk="1" hangingPunct="1">
              <a:lnSpc>
                <a:spcPct val="90000"/>
              </a:lnSpc>
            </a:pPr>
            <a:r>
              <a:rPr lang="zh-TW" altLang="en-US" sz="2800" dirty="0" smtClean="0"/>
              <a:t>不可能滿足市場上每個人的個別需要</a:t>
            </a:r>
          </a:p>
          <a:p>
            <a:pPr marL="533400" indent="-266700" eaLnBrk="1" hangingPunct="1">
              <a:lnSpc>
                <a:spcPct val="90000"/>
              </a:lnSpc>
            </a:pPr>
            <a:r>
              <a:rPr lang="zh-TW" altLang="en-US" sz="2800" dirty="0" smtClean="0"/>
              <a:t>以特定組別為目標專注投放資源，提升銷量及利潤。</a:t>
            </a:r>
          </a:p>
          <a:p>
            <a:pPr marL="533400" indent="-266700" eaLnBrk="1" hangingPunct="1">
              <a:lnSpc>
                <a:spcPct val="90000"/>
              </a:lnSpc>
            </a:pPr>
            <a:endParaRPr lang="en-US" altLang="en-US" sz="1200" dirty="0" smtClean="0"/>
          </a:p>
          <a:p>
            <a:pPr marL="533400" indent="-2667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b="1" dirty="0" smtClean="0">
                <a:solidFill>
                  <a:srgbClr val="004A82"/>
                </a:solidFill>
              </a:rPr>
              <a:t>為甚麼需要市場定位？</a:t>
            </a:r>
          </a:p>
          <a:p>
            <a:pPr marL="533400" indent="-266700" eaLnBrk="1" hangingPunct="1">
              <a:lnSpc>
                <a:spcPct val="90000"/>
              </a:lnSpc>
            </a:pPr>
            <a:r>
              <a:rPr lang="zh-TW" altLang="en-US" sz="2800" dirty="0" smtClean="0"/>
              <a:t>區別不同</a:t>
            </a:r>
            <a:r>
              <a:rPr lang="zh-TW" altLang="en-US" sz="2800" dirty="0" smtClean="0"/>
              <a:t>的品牌。</a:t>
            </a:r>
          </a:p>
          <a:p>
            <a:pPr marL="533400" indent="-266700" eaLnBrk="1" hangingPunct="1">
              <a:lnSpc>
                <a:spcPct val="90000"/>
              </a:lnSpc>
            </a:pPr>
            <a:r>
              <a:rPr lang="zh-TW" altLang="en-US" sz="2800" dirty="0" smtClean="0"/>
              <a:t>影響消費者對產品／服務</a:t>
            </a:r>
            <a:r>
              <a:rPr lang="zh-TW" altLang="en-US" sz="2800" dirty="0" smtClean="0"/>
              <a:t>的</a:t>
            </a:r>
            <a:r>
              <a:rPr lang="zh-TW" altLang="en-US" sz="2800" dirty="0" smtClean="0"/>
              <a:t>想法</a:t>
            </a:r>
            <a:r>
              <a:rPr lang="zh-TW" altLang="en-US" sz="2800" dirty="0" smtClean="0"/>
              <a:t>及</a:t>
            </a:r>
            <a:r>
              <a:rPr lang="zh-TW" altLang="en-US" sz="2800" dirty="0" smtClean="0"/>
              <a:t>觀感，贏取他們的市場。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AF5D22B0-94AD-4208-B233-8D53F6E5F8B0}" type="slidenum">
              <a:rPr kumimoji="0" lang="en-US" altLang="zh-TW"/>
              <a:pPr eaLnBrk="1" hangingPunct="1"/>
              <a:t>12</a:t>
            </a:fld>
            <a:endParaRPr kumimoji="0" lang="en-US" altLang="zh-TW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z="3400" dirty="0" smtClean="0"/>
              <a:t>活動三：「太昌電器行」的</a:t>
            </a:r>
            <a:r>
              <a:rPr lang="zh-CN" altLang="en-US" sz="3400" dirty="0" smtClean="0"/>
              <a:t>市場</a:t>
            </a:r>
            <a:r>
              <a:rPr lang="zh-CN" altLang="en-US" sz="3400" dirty="0"/>
              <a:t>營銷組合（</a:t>
            </a:r>
            <a:r>
              <a:rPr lang="en-US" altLang="zh-CN" sz="3400" dirty="0" smtClean="0"/>
              <a:t>4Ps</a:t>
            </a:r>
            <a:r>
              <a:rPr lang="zh-TW" altLang="en-US" sz="3400" dirty="0" smtClean="0"/>
              <a:t>）</a:t>
            </a:r>
            <a:endParaRPr lang="zh-TW" altLang="en-US" sz="3400" dirty="0"/>
          </a:p>
        </p:txBody>
      </p:sp>
      <p:sp>
        <p:nvSpPr>
          <p:cNvPr id="256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701800"/>
            <a:ext cx="8229600" cy="467995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Aft>
                <a:spcPts val="2000"/>
              </a:spcAft>
            </a:pPr>
            <a:r>
              <a:rPr lang="zh-TW" altLang="en-US" sz="2400" b="1" dirty="0" smtClean="0">
                <a:solidFill>
                  <a:srgbClr val="004A82"/>
                </a:solidFill>
              </a:rPr>
              <a:t>太</a:t>
            </a:r>
            <a:r>
              <a:rPr lang="zh-TW" altLang="en-US" sz="2400" b="1" dirty="0">
                <a:solidFill>
                  <a:srgbClr val="004A82"/>
                </a:solidFill>
              </a:rPr>
              <a:t>昌電器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行</a:t>
            </a:r>
            <a:r>
              <a:rPr lang="zh-TW" altLang="en-US" sz="2400" b="1" dirty="0">
                <a:solidFill>
                  <a:srgbClr val="004A82"/>
                </a:solidFill>
              </a:rPr>
              <a:t>是一家位於深水埗的本地電子產品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店，</a:t>
            </a:r>
            <a:r>
              <a:rPr lang="zh-TW" altLang="en-US" sz="2400" b="1" dirty="0">
                <a:solidFill>
                  <a:srgbClr val="004A82"/>
                </a:solidFill>
              </a:rPr>
              <a:t>向附近居民出售進口貨品，例如電視、微波爐及風扇等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。</a:t>
            </a:r>
            <a:endParaRPr lang="en-US" altLang="zh-TW" sz="2400" b="1" i="1" dirty="0"/>
          </a:p>
          <a:p>
            <a:pPr eaLnBrk="1" hangingPunct="1">
              <a:lnSpc>
                <a:spcPct val="110000"/>
              </a:lnSpc>
              <a:spcAft>
                <a:spcPts val="2000"/>
              </a:spcAft>
            </a:pPr>
            <a:r>
              <a:rPr lang="zh-TW" altLang="en-US" sz="2400" b="1" dirty="0">
                <a:solidFill>
                  <a:srgbClr val="004A82"/>
                </a:solidFill>
              </a:rPr>
              <a:t>店舖客流量少，銷售額及利潤</a:t>
            </a:r>
            <a:r>
              <a:rPr lang="zh-HK" altLang="en-US" sz="2400" b="1" dirty="0">
                <a:solidFill>
                  <a:srgbClr val="004A82"/>
                </a:solidFill>
              </a:rPr>
              <a:t>低</a:t>
            </a:r>
            <a:r>
              <a:rPr lang="zh-HK" altLang="en-US" sz="2400" b="1" dirty="0" smtClean="0">
                <a:solidFill>
                  <a:srgbClr val="004A82"/>
                </a:solidFill>
              </a:rPr>
              <a:t>。</a:t>
            </a:r>
            <a:endParaRPr lang="en-US" altLang="zh-HK" sz="2400" b="1" dirty="0" smtClean="0">
              <a:solidFill>
                <a:srgbClr val="004A82"/>
              </a:solidFill>
            </a:endParaRPr>
          </a:p>
          <a:p>
            <a:pPr eaLnBrk="1" hangingPunct="1">
              <a:lnSpc>
                <a:spcPct val="110000"/>
              </a:lnSpc>
              <a:spcAft>
                <a:spcPts val="2000"/>
              </a:spcAft>
            </a:pPr>
            <a:r>
              <a:rPr lang="zh-TW" altLang="en-US" sz="2400" b="1" dirty="0" smtClean="0">
                <a:solidFill>
                  <a:srgbClr val="004A82"/>
                </a:solidFill>
              </a:rPr>
              <a:t>東主黃先生</a:t>
            </a:r>
            <a:r>
              <a:rPr lang="zh-TW" altLang="en-US" sz="2400" b="1" dirty="0">
                <a:solidFill>
                  <a:srgbClr val="004A82"/>
                </a:solidFill>
              </a:rPr>
              <a:t>希望</a:t>
            </a:r>
            <a:r>
              <a:rPr lang="zh-HK" altLang="en-US" sz="2400" b="1" dirty="0">
                <a:solidFill>
                  <a:srgbClr val="004A82"/>
                </a:solidFill>
              </a:rPr>
              <a:t>重整家</a:t>
            </a:r>
            <a:r>
              <a:rPr lang="zh-TW" altLang="en-US" sz="2400" b="1" dirty="0">
                <a:solidFill>
                  <a:srgbClr val="004A82"/>
                </a:solidFill>
              </a:rPr>
              <a:t>族</a:t>
            </a:r>
            <a:r>
              <a:rPr lang="zh-HK" altLang="en-US" sz="2400" b="1" dirty="0">
                <a:solidFill>
                  <a:srgbClr val="004A82"/>
                </a:solidFill>
              </a:rPr>
              <a:t>業</a:t>
            </a:r>
            <a:r>
              <a:rPr lang="zh-TW" altLang="en-US" sz="2400" b="1" dirty="0">
                <a:solidFill>
                  <a:srgbClr val="004A82"/>
                </a:solidFill>
              </a:rPr>
              <a:t>務</a:t>
            </a:r>
            <a:r>
              <a:rPr lang="zh-HK" altLang="en-US" sz="2400" b="1" dirty="0">
                <a:solidFill>
                  <a:srgbClr val="004A82"/>
                </a:solidFill>
              </a:rPr>
              <a:t>及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應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對</a:t>
            </a:r>
            <a:r>
              <a:rPr lang="zh-HK" altLang="en-US" sz="2400" b="1" dirty="0" smtClean="0">
                <a:solidFill>
                  <a:srgbClr val="004A82"/>
                </a:solidFill>
              </a:rPr>
              <a:t>區</a:t>
            </a:r>
            <a:r>
              <a:rPr lang="zh-HK" altLang="en-US" sz="2400" b="1" dirty="0">
                <a:solidFill>
                  <a:srgbClr val="004A82"/>
                </a:solidFill>
              </a:rPr>
              <a:t>內</a:t>
            </a:r>
            <a:r>
              <a:rPr lang="zh-TW" altLang="en-US" sz="2400" b="1" dirty="0" smtClean="0">
                <a:solidFill>
                  <a:srgbClr val="004A82"/>
                </a:solidFill>
              </a:rPr>
              <a:t>轉變。</a:t>
            </a:r>
            <a:endParaRPr lang="zh-TW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677F9D67-05E5-4389-A636-CF4E511E0788}" type="slidenum">
              <a:rPr kumimoji="0" lang="en-US" altLang="zh-TW"/>
              <a:pPr eaLnBrk="1" hangingPunct="1"/>
              <a:t>13</a:t>
            </a:fld>
            <a:endParaRPr kumimoji="0" lang="en-US" altLang="zh-TW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38150"/>
            <a:ext cx="7472363" cy="990600"/>
          </a:xfrm>
        </p:spPr>
        <p:txBody>
          <a:bodyPr/>
          <a:lstStyle/>
          <a:p>
            <a:pPr eaLnBrk="1" hangingPunct="1"/>
            <a:r>
              <a:rPr lang="zh-TW" altLang="en-US" sz="4000" dirty="0"/>
              <a:t>活動三： 「太昌電器行」的</a:t>
            </a:r>
            <a:r>
              <a:rPr lang="zh-CN" altLang="en-US" sz="4000" dirty="0"/>
              <a:t>市場營銷組合（</a:t>
            </a:r>
            <a:r>
              <a:rPr lang="en-US" altLang="zh-CN" sz="4000" dirty="0" smtClean="0"/>
              <a:t>4Ps</a:t>
            </a:r>
            <a:r>
              <a:rPr lang="zh-TW" altLang="en-US" sz="4000" dirty="0" smtClean="0"/>
              <a:t>）</a:t>
            </a:r>
            <a:endParaRPr lang="zh-TW" altLang="en-US" dirty="0" smtClean="0">
              <a:latin typeface="新細明體" panose="02020500000000000000" pitchFamily="18" charset="-120"/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361950" indent="-311150" eaLnBrk="1" hangingPunct="1">
              <a:buFont typeface="Wingdings" panose="05000000000000000000" pitchFamily="2" charset="2"/>
              <a:buNone/>
            </a:pPr>
            <a:r>
              <a:rPr lang="zh-TW" altLang="en-US" b="1" dirty="0" smtClean="0">
                <a:solidFill>
                  <a:srgbClr val="004A82"/>
                </a:solidFill>
              </a:rPr>
              <a:t>黃先生的分析如下：</a:t>
            </a:r>
            <a:endParaRPr lang="en-US" altLang="en-US" b="1" dirty="0" smtClean="0">
              <a:solidFill>
                <a:srgbClr val="004A82"/>
              </a:solidFill>
            </a:endParaRPr>
          </a:p>
          <a:p>
            <a:pPr marL="361950" indent="-311150" eaLnBrk="1" hangingPunct="1">
              <a:buFont typeface="Wingdings" panose="05000000000000000000" pitchFamily="2" charset="2"/>
              <a:buNone/>
            </a:pPr>
            <a:endParaRPr lang="en-US" altLang="en-US" sz="1600" dirty="0" smtClean="0"/>
          </a:p>
          <a:p>
            <a:pPr marL="361950" indent="-311150"/>
            <a:r>
              <a:rPr lang="zh-TW" altLang="en-US" sz="2800" dirty="0" smtClean="0"/>
              <a:t>深水埗一帶已</a:t>
            </a:r>
            <a:r>
              <a:rPr lang="zh-TW" altLang="en-US" sz="2800" dirty="0" smtClean="0"/>
              <a:t>成為</a:t>
            </a:r>
            <a:r>
              <a:rPr lang="zh-TW" altLang="en-US" sz="2800" dirty="0" smtClean="0"/>
              <a:t>老</a:t>
            </a:r>
            <a:r>
              <a:rPr lang="zh-TW" altLang="en-US" sz="2800" dirty="0" smtClean="0"/>
              <a:t>區，顧客一般</a:t>
            </a:r>
            <a:r>
              <a:rPr lang="zh-TW" altLang="en-US" sz="2800" dirty="0" smtClean="0"/>
              <a:t>年事已高；</a:t>
            </a:r>
          </a:p>
          <a:p>
            <a:pPr marL="361950" indent="-311150"/>
            <a:r>
              <a:rPr lang="zh-TW" altLang="en-US" sz="2800" dirty="0" smtClean="0"/>
              <a:t>客戶的品味迅速轉變，店舖的產品種類已不合時宜。</a:t>
            </a:r>
          </a:p>
          <a:p>
            <a:pPr marL="361950" indent="-311150"/>
            <a:r>
              <a:rPr lang="zh-TW" altLang="en-US" sz="2800" dirty="0" smtClean="0"/>
              <a:t>內部員工服務意識很強，但他們欠缺充足的技術資訊和產品知識。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86E533DE-C716-456B-80D5-2474135C9743}" type="slidenum">
              <a:rPr kumimoji="0" lang="en-US" altLang="zh-TW"/>
              <a:pPr eaLnBrk="1" hangingPunct="1"/>
              <a:t>14</a:t>
            </a:fld>
            <a:endParaRPr kumimoji="0" lang="en-US" altLang="zh-TW"/>
          </a:p>
        </p:txBody>
      </p:sp>
      <p:sp>
        <p:nvSpPr>
          <p:cNvPr id="17411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dirty="0" smtClean="0"/>
              <a:t>活動三：</a:t>
            </a:r>
            <a:r>
              <a:rPr lang="zh-TW" altLang="en-US" sz="3600" dirty="0"/>
              <a:t> 「太昌電器行」的</a:t>
            </a:r>
            <a:r>
              <a:rPr lang="zh-CN" altLang="en-US" sz="3600" dirty="0"/>
              <a:t>市場營銷組合（</a:t>
            </a:r>
            <a:r>
              <a:rPr lang="en-US" altLang="zh-CN" sz="3600" dirty="0" smtClean="0"/>
              <a:t>4Ps</a:t>
            </a:r>
            <a:r>
              <a:rPr lang="zh-TW" altLang="en-US" sz="3600" dirty="0" smtClean="0"/>
              <a:t>）</a:t>
            </a:r>
            <a:endParaRPr lang="zh-TW" altLang="en-US" dirty="0" smtClean="0"/>
          </a:p>
        </p:txBody>
      </p:sp>
      <p:sp>
        <p:nvSpPr>
          <p:cNvPr id="1741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19263"/>
            <a:ext cx="7354888" cy="4411662"/>
          </a:xfrm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zh-TW" altLang="en-US" dirty="0" smtClean="0"/>
              <a:t>	</a:t>
            </a:r>
            <a:r>
              <a:rPr lang="zh-TW" altLang="en-US" dirty="0" smtClean="0">
                <a:solidFill>
                  <a:srgbClr val="FF0000"/>
                </a:solidFill>
              </a:rPr>
              <a:t>黃先生</a:t>
            </a:r>
            <a:r>
              <a:rPr lang="zh-TW" altLang="en-US" dirty="0">
                <a:solidFill>
                  <a:srgbClr val="FF0000"/>
                </a:solidFill>
              </a:rPr>
              <a:t>應該如何運用市場營銷組合的元素來達成他的目標？</a:t>
            </a:r>
            <a:endParaRPr lang="en-US" altLang="zh-TW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endParaRPr lang="zh-TW" altLang="en-US" dirty="0" smtClean="0">
              <a:solidFill>
                <a:srgbClr val="FF0000"/>
              </a:solidFill>
            </a:endParaRPr>
          </a:p>
        </p:txBody>
      </p:sp>
      <p:pic>
        <p:nvPicPr>
          <p:cNvPr id="17414" name="Picture 6" descr="M20-Person-think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213100"/>
            <a:ext cx="2395537" cy="28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68023786"/>
              </p:ext>
            </p:extLst>
          </p:nvPr>
        </p:nvGraphicFramePr>
        <p:xfrm>
          <a:off x="259113" y="1302000"/>
          <a:ext cx="7836721" cy="4677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43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dirty="0"/>
          </a:p>
          <a:p>
            <a:pPr eaLnBrk="1" hangingPunct="1"/>
            <a:fld id="{07DBD833-2F90-40AA-B21E-DF72FF737303}" type="slidenum">
              <a:rPr kumimoji="0" lang="en-US" altLang="zh-TW"/>
              <a:pPr eaLnBrk="1" hangingPunct="1"/>
              <a:t>15</a:t>
            </a:fld>
            <a:endParaRPr kumimoji="0" lang="en-US" altLang="zh-TW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2"/>
            <a:ext cx="7750175" cy="978871"/>
          </a:xfrm>
        </p:spPr>
        <p:txBody>
          <a:bodyPr/>
          <a:lstStyle/>
          <a:p>
            <a:pPr eaLnBrk="1" hangingPunct="1"/>
            <a:r>
              <a:rPr lang="zh-TW" altLang="en-US" sz="3600" dirty="0" smtClean="0"/>
              <a:t>活動三</a:t>
            </a:r>
            <a:r>
              <a:rPr lang="zh-TW" altLang="en-US" sz="3600" dirty="0"/>
              <a:t>： 「太昌電器行」的</a:t>
            </a:r>
            <a:r>
              <a:rPr lang="zh-CN" altLang="en-US" sz="3600" dirty="0"/>
              <a:t>市場營銷組合（</a:t>
            </a:r>
            <a:r>
              <a:rPr lang="en-US" altLang="zh-CN" sz="3600" dirty="0" smtClean="0"/>
              <a:t>4Ps</a:t>
            </a:r>
            <a:r>
              <a:rPr lang="zh-TW" altLang="en-US" sz="3600" dirty="0" smtClean="0"/>
              <a:t>）</a:t>
            </a:r>
            <a:endParaRPr lang="en-US" altLang="zh-TW" sz="3600" dirty="0" smtClean="0"/>
          </a:p>
        </p:txBody>
      </p:sp>
      <p:sp>
        <p:nvSpPr>
          <p:cNvPr id="18436" name="Rectangle 8"/>
          <p:cNvSpPr>
            <a:spLocks noChangeArrowheads="1"/>
          </p:cNvSpPr>
          <p:nvPr/>
        </p:nvSpPr>
        <p:spPr bwMode="auto">
          <a:xfrm>
            <a:off x="2484438" y="1196975"/>
            <a:ext cx="3435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3200" b="1"/>
              <a:t>市場營銷組合策略</a:t>
            </a:r>
            <a:endParaRPr lang="en-US" altLang="en-US" sz="3200" b="1"/>
          </a:p>
        </p:txBody>
      </p:sp>
      <p:sp>
        <p:nvSpPr>
          <p:cNvPr id="18437" name="Rectangle 3"/>
          <p:cNvSpPr>
            <a:spLocks noChangeArrowheads="1"/>
          </p:cNvSpPr>
          <p:nvPr/>
        </p:nvSpPr>
        <p:spPr bwMode="auto">
          <a:xfrm>
            <a:off x="2837656" y="4905375"/>
            <a:ext cx="301148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TW" altLang="en-US" sz="2100" b="1" dirty="0" smtClean="0"/>
              <a:t>黃先生應該如何運用市場</a:t>
            </a:r>
            <a:r>
              <a:rPr lang="zh-TW" altLang="en-US" sz="2100" b="1" dirty="0"/>
              <a:t>營銷組合的元素來</a:t>
            </a:r>
            <a:r>
              <a:rPr lang="zh-TW" altLang="en-US" sz="2100" b="1" dirty="0" smtClean="0"/>
              <a:t>達成他的</a:t>
            </a:r>
            <a:r>
              <a:rPr lang="zh-TW" altLang="en-US" sz="2100" b="1" dirty="0"/>
              <a:t>目標？</a:t>
            </a:r>
            <a:endParaRPr lang="en-US" altLang="zh-TW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3E0DFF9B-5DF6-4CC4-B8B6-8B2D02D6F8EE}" type="slidenum">
              <a:rPr kumimoji="0" lang="en-US" altLang="zh-TW"/>
              <a:pPr eaLnBrk="1" hangingPunct="1"/>
              <a:t>16</a:t>
            </a:fld>
            <a:endParaRPr kumimoji="0" lang="en-US" altLang="zh-TW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36613"/>
            <a:ext cx="7850187" cy="8763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TW" altLang="en-US" dirty="0" smtClean="0"/>
              <a:t>活動三：</a:t>
            </a:r>
            <a:r>
              <a:rPr lang="zh-TW" altLang="en-US" sz="4000" dirty="0"/>
              <a:t> 「太昌電器行」的</a:t>
            </a:r>
            <a:r>
              <a:rPr lang="zh-CN" altLang="en-US" sz="4000" dirty="0"/>
              <a:t>市場營銷組合（</a:t>
            </a:r>
            <a:r>
              <a:rPr lang="en-US" altLang="zh-CN" sz="4000" dirty="0" smtClean="0"/>
              <a:t>4Ps</a:t>
            </a:r>
            <a:r>
              <a:rPr lang="zh-TW" altLang="en-US" sz="4000" dirty="0" smtClean="0"/>
              <a:t>）</a:t>
            </a:r>
            <a:endParaRPr lang="zh-TW" altLang="en-US" dirty="0" smtClean="0"/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989138"/>
            <a:ext cx="7734300" cy="974725"/>
          </a:xfrm>
        </p:spPr>
        <p:txBody>
          <a:bodyPr/>
          <a:lstStyle/>
          <a:p>
            <a:pPr marL="50800" indent="0" algn="just" eaLnBrk="1" hangingPunct="1">
              <a:buSzPct val="85000"/>
              <a:buNone/>
            </a:pPr>
            <a:r>
              <a:rPr lang="zh-TW" altLang="en-US" b="1" u="sng" dirty="0" smtClean="0">
                <a:solidFill>
                  <a:srgbClr val="004A82"/>
                </a:solidFill>
              </a:rPr>
              <a:t>產品</a:t>
            </a:r>
            <a:r>
              <a:rPr lang="zh-TW" altLang="en-US" b="1" u="sng" dirty="0">
                <a:solidFill>
                  <a:srgbClr val="004A82"/>
                </a:solidFill>
              </a:rPr>
              <a:t>策劃</a:t>
            </a:r>
          </a:p>
        </p:txBody>
      </p:sp>
      <p:graphicFrame>
        <p:nvGraphicFramePr>
          <p:cNvPr id="82949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83714"/>
              </p:ext>
            </p:extLst>
          </p:nvPr>
        </p:nvGraphicFramePr>
        <p:xfrm>
          <a:off x="539750" y="2997200"/>
          <a:ext cx="7072313" cy="2428875"/>
        </p:xfrm>
        <a:graphic>
          <a:graphicData uri="http://schemas.openxmlformats.org/drawingml/2006/table">
            <a:tbl>
              <a:tblPr/>
              <a:tblGrid>
                <a:gridCol w="3498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4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8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sym typeface="Wingdings 2" pitchFamily="18" charset="2"/>
                        </a:rPr>
                        <a:t></a:t>
                      </a: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 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多樣化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sym typeface="Wingdings 2" pitchFamily="18" charset="2"/>
                        </a:rPr>
                        <a:t></a:t>
                      </a: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 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質素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sym typeface="Wingdings 2" pitchFamily="18" charset="2"/>
                        </a:rPr>
                        <a:t></a:t>
                      </a:r>
                      <a:r>
                        <a:rPr kumimoji="1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 </a:t>
                      </a:r>
                      <a:r>
                        <a:rPr kumimoji="1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特性</a:t>
                      </a: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服務</a:t>
                      </a:r>
                      <a:endParaRPr kumimoji="0" lang="en-US" altLang="zh-TW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  <a:defRPr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售後服務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06EEFD76-B94A-46DF-A102-65EB101233EA}" type="slidenum">
              <a:rPr kumimoji="0" lang="en-US" altLang="zh-TW"/>
              <a:pPr eaLnBrk="1" hangingPunct="1"/>
              <a:t>17</a:t>
            </a:fld>
            <a:endParaRPr kumimoji="0" lang="en-US" altLang="zh-TW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060575"/>
            <a:ext cx="7734300" cy="974725"/>
          </a:xfrm>
        </p:spPr>
        <p:txBody>
          <a:bodyPr/>
          <a:lstStyle/>
          <a:p>
            <a:pPr marL="50800" indent="0" algn="just" eaLnBrk="1" hangingPunct="1">
              <a:buSzPct val="85000"/>
              <a:buFont typeface="Wingdings" panose="05000000000000000000" pitchFamily="2" charset="2"/>
              <a:buNone/>
            </a:pPr>
            <a:r>
              <a:rPr lang="zh-TW" altLang="en-US" b="1" u="sng" dirty="0" smtClean="0">
                <a:solidFill>
                  <a:srgbClr val="004A82"/>
                </a:solidFill>
              </a:rPr>
              <a:t>價格制定</a:t>
            </a:r>
            <a:r>
              <a:rPr lang="zh-TW" altLang="en-US" sz="3600" b="1" u="sng" dirty="0" smtClean="0">
                <a:solidFill>
                  <a:srgbClr val="004A82"/>
                </a:solidFill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489" name="Group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49592"/>
              </p:ext>
            </p:extLst>
          </p:nvPr>
        </p:nvGraphicFramePr>
        <p:xfrm>
          <a:off x="539750" y="3141663"/>
          <a:ext cx="7286625" cy="2359025"/>
        </p:xfrm>
        <a:graphic>
          <a:graphicData uri="http://schemas.openxmlformats.org/drawingml/2006/table">
            <a:tbl>
              <a:tblPr/>
              <a:tblGrid>
                <a:gridCol w="3603625">
                  <a:extLst>
                    <a:ext uri="{9D8B030D-6E8A-4147-A177-3AD203B41FA5}">
                      <a16:colId xmlns:a16="http://schemas.microsoft.com/office/drawing/2014/main" val="929685723"/>
                    </a:ext>
                  </a:extLst>
                </a:gridCol>
                <a:gridCol w="3683000">
                  <a:extLst>
                    <a:ext uri="{9D8B030D-6E8A-4147-A177-3AD203B41FA5}">
                      <a16:colId xmlns:a16="http://schemas.microsoft.com/office/drawing/2014/main" val="1741530690"/>
                    </a:ext>
                  </a:extLst>
                </a:gridCol>
              </a:tblGrid>
              <a:tr h="2359025">
                <a:tc>
                  <a:txBody>
                    <a:bodyPr/>
                    <a:lstStyle>
                      <a:lvl1pPr marL="355600" indent="-355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556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定價</a:t>
                      </a: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3556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促銷定價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55600" indent="-355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3556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1" lang="en-US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折扣</a:t>
                      </a:r>
                    </a:p>
                    <a:p>
                      <a:pPr marL="355600" marR="0" lvl="0" indent="-355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	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信貸條款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546903"/>
                  </a:ext>
                </a:extLst>
              </a:tr>
            </a:tbl>
          </a:graphicData>
        </a:graphic>
      </p:graphicFrame>
      <p:sp>
        <p:nvSpPr>
          <p:cNvPr id="2048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765175"/>
            <a:ext cx="7831137" cy="8763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TW" altLang="en-US" dirty="0" smtClean="0"/>
              <a:t>活動三： </a:t>
            </a:r>
            <a:r>
              <a:rPr lang="zh-TW" altLang="en-US" sz="4000" dirty="0"/>
              <a:t>「太昌電器行」的</a:t>
            </a:r>
            <a:r>
              <a:rPr lang="zh-CN" altLang="en-US" sz="4000" dirty="0"/>
              <a:t>市場營銷組合（</a:t>
            </a:r>
            <a:r>
              <a:rPr lang="en-US" altLang="zh-CN" sz="4000" dirty="0" smtClean="0"/>
              <a:t>4Ps</a:t>
            </a:r>
            <a:r>
              <a:rPr lang="zh-TW" altLang="en-US" sz="4000" dirty="0" smtClean="0"/>
              <a:t>）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6A67024E-EC59-45B8-8FEB-B212EEEEA088}" type="slidenum">
              <a:rPr kumimoji="0" lang="en-US" altLang="zh-TW"/>
              <a:pPr eaLnBrk="1" hangingPunct="1"/>
              <a:t>18</a:t>
            </a:fld>
            <a:endParaRPr kumimoji="0" lang="en-US" altLang="zh-TW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133600"/>
            <a:ext cx="8143875" cy="974725"/>
          </a:xfrm>
        </p:spPr>
        <p:txBody>
          <a:bodyPr/>
          <a:lstStyle/>
          <a:p>
            <a:pPr marL="50800" indent="0" eaLnBrk="1" hangingPunct="1">
              <a:buSzPct val="85000"/>
              <a:buFont typeface="Wingdings" panose="05000000000000000000" pitchFamily="2" charset="2"/>
              <a:buNone/>
            </a:pPr>
            <a:r>
              <a:rPr lang="zh-TW" altLang="en-US" b="1" u="sng" dirty="0" smtClean="0">
                <a:solidFill>
                  <a:srgbClr val="004A82"/>
                </a:solidFill>
              </a:rPr>
              <a:t>市場推廣</a:t>
            </a:r>
            <a:endParaRPr lang="zh-TW" altLang="en-US" sz="3600" b="1" u="sng" dirty="0" smtClean="0">
              <a:solidFill>
                <a:srgbClr val="004A8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13" name="Group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76891"/>
              </p:ext>
            </p:extLst>
          </p:nvPr>
        </p:nvGraphicFramePr>
        <p:xfrm>
          <a:off x="539750" y="3284538"/>
          <a:ext cx="7286625" cy="2355850"/>
        </p:xfrm>
        <a:graphic>
          <a:graphicData uri="http://schemas.openxmlformats.org/drawingml/2006/table">
            <a:tbl>
              <a:tblPr/>
              <a:tblGrid>
                <a:gridCol w="3603625">
                  <a:extLst>
                    <a:ext uri="{9D8B030D-6E8A-4147-A177-3AD203B41FA5}">
                      <a16:colId xmlns:a16="http://schemas.microsoft.com/office/drawing/2014/main" val="4133261700"/>
                    </a:ext>
                  </a:extLst>
                </a:gridCol>
                <a:gridCol w="3683000">
                  <a:extLst>
                    <a:ext uri="{9D8B030D-6E8A-4147-A177-3AD203B41FA5}">
                      <a16:colId xmlns:a16="http://schemas.microsoft.com/office/drawing/2014/main" val="2765486406"/>
                    </a:ext>
                  </a:extLst>
                </a:gridCol>
              </a:tblGrid>
              <a:tr h="2355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廣告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 </a:t>
                      </a:r>
                      <a:r>
                        <a:rPr kumimoji="0" lang="zh-TW" altLang="en-US" sz="3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+mn-cs"/>
                        </a:rPr>
                        <a:t>個人銷售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0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0000"/>
                        <a:buFont typeface="Wingdings" panose="05000000000000000000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新細明體" panose="02020500000000000000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1" lang="en-US" altLang="zh-TW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1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推銷</a:t>
                      </a: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sym typeface="Wingdings 2" panose="05020102010507070707" pitchFamily="18" charset="2"/>
                        </a:rPr>
                        <a:t></a:t>
                      </a:r>
                      <a:r>
                        <a:rPr kumimoji="1" lang="en-US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kumimoji="0" lang="en-US" altLang="en-US" sz="3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公共關係</a:t>
                      </a: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88657"/>
                  </a:ext>
                </a:extLst>
              </a:tr>
            </a:tbl>
          </a:graphicData>
        </a:graphic>
      </p:graphicFrame>
      <p:sp>
        <p:nvSpPr>
          <p:cNvPr id="215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36613"/>
            <a:ext cx="7831137" cy="8763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TW" altLang="en-US" dirty="0" smtClean="0"/>
              <a:t>活動三：</a:t>
            </a:r>
            <a:r>
              <a:rPr lang="zh-TW" altLang="en-US" sz="3600" dirty="0"/>
              <a:t>「太昌電器行」的</a:t>
            </a:r>
            <a:r>
              <a:rPr lang="zh-CN" altLang="en-US" sz="3600" dirty="0"/>
              <a:t>市場營銷組合（</a:t>
            </a:r>
            <a:r>
              <a:rPr lang="en-US" altLang="zh-CN" sz="3600" dirty="0" smtClean="0"/>
              <a:t>4P</a:t>
            </a:r>
            <a:r>
              <a:rPr lang="en-US" altLang="zh-CN" sz="3600" dirty="0"/>
              <a:t>s</a:t>
            </a:r>
            <a:r>
              <a:rPr lang="zh-TW" altLang="en-US" sz="3600" dirty="0" smtClean="0"/>
              <a:t>）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74AAD9B2-29C5-483B-9BC3-C221C7BDC340}" type="slidenum">
              <a:rPr kumimoji="0" lang="en-US" altLang="zh-TW"/>
              <a:pPr eaLnBrk="1" hangingPunct="1"/>
              <a:t>19</a:t>
            </a:fld>
            <a:endParaRPr kumimoji="0" lang="en-US" altLang="zh-TW"/>
          </a:p>
        </p:txBody>
      </p:sp>
      <p:sp>
        <p:nvSpPr>
          <p:cNvPr id="22531" name="Footer Placeholder 4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kumimoji="0" lang="en-US" altLang="zh-TW" sz="1200"/>
          </a:p>
          <a:p>
            <a:pPr algn="ctr" eaLnBrk="1" hangingPunct="1"/>
            <a:fld id="{46421FD7-52E4-4D13-BA6F-F2DC0507AAFE}" type="slidenum">
              <a:rPr kumimoji="0" lang="en-US" altLang="zh-TW" sz="1200"/>
              <a:pPr algn="ctr" eaLnBrk="1" hangingPunct="1"/>
              <a:t>19</a:t>
            </a:fld>
            <a:endParaRPr kumimoji="0" lang="en-US" altLang="zh-TW" sz="120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133600"/>
            <a:ext cx="8143875" cy="974725"/>
          </a:xfrm>
        </p:spPr>
        <p:txBody>
          <a:bodyPr/>
          <a:lstStyle/>
          <a:p>
            <a:pPr marL="50800" indent="0" eaLnBrk="1" hangingPunct="1">
              <a:buSzPct val="85000"/>
              <a:buFont typeface="Wingdings" panose="05000000000000000000" pitchFamily="2" charset="2"/>
              <a:buNone/>
            </a:pPr>
            <a:r>
              <a:rPr lang="zh-TW" altLang="en-US" b="1" u="sng" dirty="0" smtClean="0">
                <a:solidFill>
                  <a:srgbClr val="004A82"/>
                </a:solidFill>
              </a:rPr>
              <a:t>分銷渠道</a:t>
            </a:r>
            <a:endParaRPr lang="zh-TW" altLang="en-US" sz="3600" b="1" u="sng" dirty="0" smtClean="0">
              <a:solidFill>
                <a:srgbClr val="004A82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90835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163399"/>
              </p:ext>
            </p:extLst>
          </p:nvPr>
        </p:nvGraphicFramePr>
        <p:xfrm>
          <a:off x="468313" y="3141663"/>
          <a:ext cx="7215187" cy="2428875"/>
        </p:xfrm>
        <a:graphic>
          <a:graphicData uri="http://schemas.openxmlformats.org/drawingml/2006/table">
            <a:tbl>
              <a:tblPr/>
              <a:tblGrid>
                <a:gridCol w="3568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46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2887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位置</a:t>
                      </a:r>
                      <a:endParaRPr kumimoji="0" lang="en-US" altLang="zh-TW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  <a:defRPr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存貨</a:t>
                      </a:r>
                    </a:p>
                    <a:p>
                      <a:pPr marL="457200" marR="0" lvl="0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2" panose="05020102010507070707" pitchFamily="18" charset="2"/>
                        <a:buChar char="*"/>
                        <a:tabLst/>
                      </a:pPr>
                      <a:r>
                        <a:rPr kumimoji="0" lang="zh-TW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</a:rPr>
                        <a:t>物流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53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836613"/>
            <a:ext cx="7831137" cy="8763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TW" altLang="en-US" dirty="0" smtClean="0"/>
              <a:t>活動三：</a:t>
            </a:r>
            <a:r>
              <a:rPr lang="zh-TW" altLang="en-US" sz="3600" dirty="0"/>
              <a:t>「太昌電器行」的</a:t>
            </a:r>
            <a:r>
              <a:rPr lang="zh-CN" altLang="en-US" sz="3600" dirty="0"/>
              <a:t>市場營銷組合（</a:t>
            </a:r>
            <a:r>
              <a:rPr lang="en-US" altLang="zh-CN" sz="3600" dirty="0" smtClean="0"/>
              <a:t>4Ps</a:t>
            </a:r>
            <a:r>
              <a:rPr lang="zh-TW" altLang="en-US" sz="3600" dirty="0" smtClean="0"/>
              <a:t>）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1"/>
          <p:cNvSpPr>
            <a:spLocks noGrp="1" noChangeArrowheads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744CD6C8-4535-492A-AD29-592E91352D85}" type="slidenum">
              <a:rPr kumimoji="0" lang="en-US" altLang="zh-TW"/>
              <a:pPr eaLnBrk="1" hangingPunct="1"/>
              <a:t>2</a:t>
            </a:fld>
            <a:endParaRPr kumimoji="0" lang="en-US" altLang="zh-TW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85750"/>
            <a:ext cx="7186613" cy="192405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買鞋</a:t>
            </a:r>
            <a:r>
              <a:rPr lang="zh-TW" altLang="en-US" dirty="0" smtClean="0"/>
              <a:t>的時候</a:t>
            </a:r>
            <a:r>
              <a:rPr lang="zh-CN" altLang="en-US" dirty="0" smtClean="0"/>
              <a:t>，</a:t>
            </a:r>
            <a:r>
              <a:rPr lang="zh-TW" altLang="en-US" dirty="0" smtClean="0"/>
              <a:t>客戶</a:t>
            </a:r>
            <a:r>
              <a:rPr lang="zh-CN" altLang="en-US" dirty="0" smtClean="0"/>
              <a:t>的需要及／</a:t>
            </a:r>
            <a:r>
              <a:rPr lang="zh-TW" altLang="en-US" dirty="0" smtClean="0"/>
              <a:t>或</a:t>
            </a:r>
            <a:r>
              <a:rPr lang="zh-TW" altLang="en-US" dirty="0" smtClean="0"/>
              <a:t>想要的是</a:t>
            </a:r>
            <a:r>
              <a:rPr lang="zh-CN" altLang="en-US" dirty="0" smtClean="0"/>
              <a:t>甚麼</a:t>
            </a:r>
            <a:r>
              <a:rPr lang="zh-CN" altLang="en-US" dirty="0" smtClean="0"/>
              <a:t>？</a:t>
            </a:r>
            <a:endParaRPr lang="en-US" altLang="zh-TW" dirty="0" smtClean="0"/>
          </a:p>
        </p:txBody>
      </p:sp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6468">
            <a:off x="2411413" y="2205038"/>
            <a:ext cx="3870325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C69D3B03-9E53-41C3-9546-D15D20D1E296}" type="slidenum">
              <a:rPr kumimoji="0" lang="en-US" altLang="zh-TW"/>
              <a:pPr eaLnBrk="1" hangingPunct="1"/>
              <a:t>20</a:t>
            </a:fld>
            <a:endParaRPr kumimoji="0" lang="en-US" altLang="zh-TW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133600"/>
            <a:ext cx="7848600" cy="3487738"/>
          </a:xfrm>
        </p:spPr>
        <p:txBody>
          <a:bodyPr/>
          <a:lstStyle/>
          <a:p>
            <a:pPr marL="444500" indent="-393700" eaLnBrk="1" hangingPunct="1">
              <a:buFont typeface="Wingdings" panose="05000000000000000000" pitchFamily="2" charset="2"/>
              <a:buNone/>
            </a:pPr>
            <a:r>
              <a:rPr lang="zh-TW" altLang="en-US" sz="2800" b="1" dirty="0" smtClean="0"/>
              <a:t>最佳的市場營銷組合策略需要：</a:t>
            </a:r>
          </a:p>
          <a:p>
            <a:pPr marL="444500" indent="-393700" eaLnBrk="1" hangingPunct="1">
              <a:buFont typeface="Wingdings" panose="05000000000000000000" pitchFamily="2" charset="2"/>
              <a:buNone/>
            </a:pPr>
            <a:endParaRPr lang="en-US" altLang="zh-TW" sz="2800" b="1" dirty="0" smtClean="0"/>
          </a:p>
          <a:p>
            <a:pPr marL="444500" indent="-393700" eaLnBrk="1" hangingPunct="1"/>
            <a:r>
              <a:rPr lang="zh-TW" altLang="en-US" sz="2800" dirty="0" smtClean="0"/>
              <a:t>考慮在控制範圍內的因素</a:t>
            </a:r>
          </a:p>
          <a:p>
            <a:pPr marL="444500" indent="-393700" eaLnBrk="1" hangingPunct="1"/>
            <a:endParaRPr lang="en-US" altLang="zh-TW" sz="1000" dirty="0" smtClean="0"/>
          </a:p>
          <a:p>
            <a:pPr marL="444500" indent="-393700" eaLnBrk="1" hangingPunct="1"/>
            <a:r>
              <a:rPr lang="zh-TW" altLang="en-US" sz="2800" dirty="0" smtClean="0"/>
              <a:t>市場營銷分析、策劃、實施及控制</a:t>
            </a:r>
          </a:p>
          <a:p>
            <a:pPr marL="444500" indent="-393700" eaLnBrk="1" hangingPunct="1"/>
            <a:endParaRPr lang="en-US" altLang="zh-TW" sz="1000" dirty="0" smtClean="0"/>
          </a:p>
          <a:p>
            <a:pPr marL="444500" indent="-393700" eaLnBrk="1" hangingPunct="1"/>
            <a:r>
              <a:rPr lang="zh-TW" altLang="en-US" sz="2800" dirty="0" smtClean="0"/>
              <a:t>達到公司的市場營銷目標</a:t>
            </a:r>
          </a:p>
        </p:txBody>
      </p:sp>
      <p:sp>
        <p:nvSpPr>
          <p:cNvPr id="23556" name="Title 6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7543800" cy="1295400"/>
          </a:xfrm>
        </p:spPr>
        <p:txBody>
          <a:bodyPr/>
          <a:lstStyle/>
          <a:p>
            <a:r>
              <a:rPr lang="zh-TW" altLang="en-US" smtClean="0"/>
              <a:t>活動三：總結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679DEE42-16C1-485A-A9B1-83BC8A9F1BAA}" type="slidenum">
              <a:rPr kumimoji="0" lang="en-US" altLang="zh-TW"/>
              <a:pPr eaLnBrk="1" hangingPunct="1"/>
              <a:t>21</a:t>
            </a:fld>
            <a:endParaRPr kumimoji="0" lang="en-US" altLang="zh-TW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133600"/>
            <a:ext cx="7848600" cy="3844925"/>
          </a:xfrm>
        </p:spPr>
        <p:txBody>
          <a:bodyPr/>
          <a:lstStyle/>
          <a:p>
            <a:r>
              <a:rPr lang="zh-CN" altLang="en-US" sz="2800" smtClean="0"/>
              <a:t>學生分成四至五</a:t>
            </a:r>
            <a:r>
              <a:rPr lang="zh-TW" altLang="en-US" sz="2800" smtClean="0"/>
              <a:t>人一</a:t>
            </a:r>
            <a:r>
              <a:rPr lang="zh-CN" altLang="en-US" sz="2800" smtClean="0"/>
              <a:t>組</a:t>
            </a:r>
            <a:r>
              <a:rPr lang="zh-TW" altLang="en-US" sz="2800" smtClean="0"/>
              <a:t>，</a:t>
            </a:r>
            <a:r>
              <a:rPr lang="zh-CN" altLang="en-US" sz="2800" smtClean="0"/>
              <a:t>討論</a:t>
            </a:r>
            <a:r>
              <a:rPr lang="zh-TW" altLang="en-US" sz="2800" smtClean="0"/>
              <a:t>怎樣利用工作紙上的資料，合理地組成五個</a:t>
            </a:r>
            <a:r>
              <a:rPr lang="zh-CN" altLang="en-US" sz="2800" smtClean="0"/>
              <a:t>市場營銷組合。</a:t>
            </a:r>
            <a:r>
              <a:rPr lang="zh-TW" altLang="en-US" sz="2800" smtClean="0"/>
              <a:t>然後</a:t>
            </a:r>
            <a:r>
              <a:rPr lang="zh-CN" altLang="en-US" sz="2800" smtClean="0"/>
              <a:t>填寫在</a:t>
            </a:r>
            <a:r>
              <a:rPr lang="zh-TW" altLang="en-US" sz="2800" smtClean="0"/>
              <a:t>空白橫線上</a:t>
            </a:r>
            <a:r>
              <a:rPr lang="zh-CN" altLang="en-US" sz="2800" smtClean="0"/>
              <a:t>。</a:t>
            </a:r>
            <a:endParaRPr lang="zh-CN" altLang="zh-TW" sz="2800" smtClean="0"/>
          </a:p>
          <a:p>
            <a:pPr>
              <a:lnSpc>
                <a:spcPct val="40000"/>
              </a:lnSpc>
            </a:pPr>
            <a:endParaRPr lang="en-US" altLang="en-US" sz="2800" i="1" smtClean="0"/>
          </a:p>
          <a:p>
            <a:pPr>
              <a:lnSpc>
                <a:spcPct val="40000"/>
              </a:lnSpc>
            </a:pPr>
            <a:endParaRPr lang="en-US" altLang="zh-CN" sz="2800" smtClean="0"/>
          </a:p>
          <a:p>
            <a:pPr>
              <a:lnSpc>
                <a:spcPct val="40000"/>
              </a:lnSpc>
            </a:pPr>
            <a:endParaRPr lang="zh-CN" altLang="en-US" sz="2800" smtClean="0"/>
          </a:p>
          <a:p>
            <a:r>
              <a:rPr lang="zh-TW" altLang="en-US" sz="2800" smtClean="0"/>
              <a:t>學生需注意</a:t>
            </a:r>
            <a:r>
              <a:rPr lang="zh-TW" altLang="en-US" sz="2800" b="1" i="1" u="sng" smtClean="0"/>
              <a:t>每</a:t>
            </a:r>
            <a:r>
              <a:rPr lang="zh-CN" altLang="en-US" sz="2800" b="1" i="1" u="sng" smtClean="0"/>
              <a:t>個選項</a:t>
            </a:r>
            <a:r>
              <a:rPr lang="zh-TW" altLang="en-US" sz="2800" b="1" i="1" u="sng" smtClean="0"/>
              <a:t>只</a:t>
            </a:r>
            <a:r>
              <a:rPr lang="zh-CN" altLang="en-US" sz="2800" b="1" i="1" u="sng" smtClean="0"/>
              <a:t>可使用一次</a:t>
            </a:r>
            <a:r>
              <a:rPr lang="zh-CN" altLang="en-US" sz="2800" b="1" i="1" smtClean="0"/>
              <a:t>。</a:t>
            </a:r>
          </a:p>
        </p:txBody>
      </p:sp>
      <p:sp>
        <p:nvSpPr>
          <p:cNvPr id="24580" name="Title 6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7543800" cy="1295400"/>
          </a:xfrm>
        </p:spPr>
        <p:txBody>
          <a:bodyPr/>
          <a:lstStyle/>
          <a:p>
            <a:r>
              <a:rPr lang="zh-CN" altLang="en-US" smtClean="0"/>
              <a:t>活動四：市場營銷組合配</a:t>
            </a:r>
            <a:r>
              <a:rPr lang="zh-TW" altLang="en-US" smtClean="0"/>
              <a:t>對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070F5943-49AC-420D-99E7-47C1AFA1CD07}" type="slidenum">
              <a:rPr kumimoji="0" lang="en-US" altLang="zh-TW"/>
              <a:pPr eaLnBrk="1" hangingPunct="1"/>
              <a:t>22</a:t>
            </a:fld>
            <a:endParaRPr kumimoji="0" lang="en-US" altLang="zh-TW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611188" y="549275"/>
            <a:ext cx="75438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tx2"/>
                </a:solidFill>
              </a:rPr>
              <a:t>活動四：市場</a:t>
            </a:r>
            <a:r>
              <a:rPr lang="zh-CN" altLang="zh-TW" sz="3600" b="1">
                <a:solidFill>
                  <a:schemeClr val="tx2"/>
                </a:solidFill>
              </a:rPr>
              <a:t>營</a:t>
            </a:r>
            <a:r>
              <a:rPr lang="zh-CN" altLang="en-US" sz="3600" b="1">
                <a:solidFill>
                  <a:schemeClr val="tx2"/>
                </a:solidFill>
              </a:rPr>
              <a:t>銷組合配</a:t>
            </a:r>
            <a:r>
              <a:rPr lang="zh-TW" altLang="en-US" sz="3600" b="1">
                <a:solidFill>
                  <a:schemeClr val="tx2"/>
                </a:solidFill>
              </a:rPr>
              <a:t>對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34714694"/>
              </p:ext>
            </p:extLst>
          </p:nvPr>
        </p:nvGraphicFramePr>
        <p:xfrm>
          <a:off x="880994" y="1132877"/>
          <a:ext cx="7477220" cy="5297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06410A5D-1428-4351-9D99-4F51F06F38FE}" type="slidenum">
              <a:rPr kumimoji="0" lang="en-US" altLang="zh-TW"/>
              <a:pPr eaLnBrk="1" hangingPunct="1"/>
              <a:t>23</a:t>
            </a:fld>
            <a:endParaRPr kumimoji="0" lang="en-US" altLang="zh-TW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85800"/>
            <a:ext cx="7543800" cy="606425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活動四：市場營銷組合配</a:t>
            </a:r>
            <a:r>
              <a:rPr lang="zh-TW" altLang="en-US" sz="3200" smtClean="0"/>
              <a:t>對</a:t>
            </a:r>
            <a:endParaRPr lang="en-US" altLang="zh-CN" sz="3200" smtClean="0"/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468313" y="1844675"/>
            <a:ext cx="40116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市場營銷組合</a:t>
            </a:r>
            <a:r>
              <a:rPr lang="zh-TW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配搭</a:t>
            </a:r>
            <a:endParaRPr lang="en-US" altLang="zh-TW" sz="2200" b="1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47907484"/>
              </p:ext>
            </p:extLst>
          </p:nvPr>
        </p:nvGraphicFramePr>
        <p:xfrm>
          <a:off x="571472" y="1428736"/>
          <a:ext cx="792961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C318F041-381A-4EBD-A358-1FD2517C90B2}" type="slidenum">
              <a:rPr kumimoji="0" lang="en-US" altLang="zh-TW"/>
              <a:pPr eaLnBrk="1" hangingPunct="1"/>
              <a:t>24</a:t>
            </a:fld>
            <a:endParaRPr kumimoji="0" lang="en-US" altLang="zh-TW"/>
          </a:p>
        </p:txBody>
      </p:sp>
      <p:sp>
        <p:nvSpPr>
          <p:cNvPr id="27651" name="Footer Placeholder 5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endParaRPr kumimoji="0" lang="en-US" altLang="zh-TW" sz="1200"/>
          </a:p>
          <a:p>
            <a:pPr algn="ctr" eaLnBrk="1" hangingPunct="1"/>
            <a:fld id="{F0822C2B-27DD-42EE-A0F9-090E02FD2D7F}" type="slidenum">
              <a:rPr kumimoji="0" lang="en-US" altLang="zh-TW" sz="1200"/>
              <a:pPr algn="ctr" eaLnBrk="1" hangingPunct="1"/>
              <a:t>24</a:t>
            </a:fld>
            <a:endParaRPr kumimoji="0" lang="en-US" altLang="zh-TW" sz="1200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85800"/>
            <a:ext cx="7543800" cy="606425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活動四：</a:t>
            </a:r>
            <a:r>
              <a:rPr lang="zh-TW" altLang="en-US" sz="3200" smtClean="0"/>
              <a:t>總</a:t>
            </a:r>
            <a:r>
              <a:rPr lang="zh-CN" altLang="en-US" sz="3200" smtClean="0"/>
              <a:t>結</a:t>
            </a:r>
            <a:endParaRPr lang="zh-CN" altLang="en-US" sz="2800" smtClean="0"/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68313" y="1916113"/>
            <a:ext cx="7775575" cy="32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1" dirty="0">
                <a:solidFill>
                  <a:srgbClr val="0070C0"/>
                </a:solidFill>
              </a:rPr>
              <a:t>考慮</a:t>
            </a:r>
            <a:r>
              <a:rPr lang="zh-CN" altLang="en-US" sz="2800" b="1" dirty="0">
                <a:solidFill>
                  <a:srgbClr val="0070C0"/>
                </a:solidFill>
              </a:rPr>
              <a:t>市場營銷組合時，市場營銷人員應</a:t>
            </a:r>
            <a:r>
              <a:rPr lang="zh-TW" altLang="en-US" sz="2800" b="1" dirty="0">
                <a:solidFill>
                  <a:srgbClr val="0070C0"/>
                </a:solidFill>
              </a:rPr>
              <a:t>該</a:t>
            </a:r>
            <a:r>
              <a:rPr lang="zh-CN" altLang="en-US" sz="2800" b="1" dirty="0">
                <a:solidFill>
                  <a:srgbClr val="0070C0"/>
                </a:solidFill>
              </a:rPr>
              <a:t>：</a:t>
            </a:r>
            <a:endParaRPr lang="en-US" altLang="zh-TW" sz="2800" b="1" dirty="0">
              <a:solidFill>
                <a:srgbClr val="0070C0"/>
              </a:solidFill>
            </a:endParaRPr>
          </a:p>
          <a:p>
            <a:pPr eaLnBrk="1" hangingPunct="1"/>
            <a:endParaRPr lang="en-US" altLang="zh-TW" sz="2800" b="1" dirty="0">
              <a:solidFill>
                <a:srgbClr val="0070C0"/>
              </a:solidFill>
            </a:endParaRPr>
          </a:p>
          <a:p>
            <a:pPr eaLnBrk="1" hangingPunct="1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zh-TW" altLang="en-US" sz="2800" dirty="0">
                <a:solidFill>
                  <a:srgbClr val="0D0D0D"/>
                </a:solidFill>
              </a:rPr>
              <a:t>仔細考慮</a:t>
            </a:r>
            <a:r>
              <a:rPr lang="zh-CN" altLang="en-US" sz="2800" dirty="0">
                <a:solidFill>
                  <a:srgbClr val="0D0D0D"/>
                </a:solidFill>
              </a:rPr>
              <a:t>市場營銷組合</a:t>
            </a:r>
            <a:r>
              <a:rPr lang="zh-TW" altLang="en-US" sz="2800" dirty="0">
                <a:solidFill>
                  <a:srgbClr val="0D0D0D"/>
                </a:solidFill>
              </a:rPr>
              <a:t>，才決</a:t>
            </a:r>
            <a:r>
              <a:rPr lang="zh-CN" altLang="en-US" sz="2800" dirty="0">
                <a:solidFill>
                  <a:srgbClr val="0D0D0D"/>
                </a:solidFill>
              </a:rPr>
              <a:t>定公司的市場定位策</a:t>
            </a:r>
            <a:r>
              <a:rPr lang="zh-TW" altLang="en-US" sz="2800" dirty="0">
                <a:solidFill>
                  <a:srgbClr val="0D0D0D"/>
                </a:solidFill>
              </a:rPr>
              <a:t>略</a:t>
            </a:r>
            <a:r>
              <a:rPr lang="zh-CN" altLang="en-US" sz="2800" dirty="0">
                <a:solidFill>
                  <a:srgbClr val="0D0D0D"/>
                </a:solidFill>
              </a:rPr>
              <a:t>。</a:t>
            </a:r>
            <a:endParaRPr lang="en-US" altLang="zh-TW" sz="2800" dirty="0">
              <a:solidFill>
                <a:srgbClr val="0D0D0D"/>
              </a:solidFill>
            </a:endParaRPr>
          </a:p>
          <a:p>
            <a:pPr eaLnBrk="1" hangingPunct="1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zh-TW" altLang="en-US" sz="2800" dirty="0"/>
              <a:t>運</a:t>
            </a:r>
            <a:r>
              <a:rPr lang="zh-CN" altLang="en-US" sz="2800" dirty="0"/>
              <a:t>用</a:t>
            </a:r>
            <a:r>
              <a:rPr lang="en-US" altLang="zh-CN" sz="2800" dirty="0" smtClean="0"/>
              <a:t>4Ps</a:t>
            </a:r>
            <a:r>
              <a:rPr lang="zh-CN" altLang="en-US" sz="2800" dirty="0" smtClean="0"/>
              <a:t>方法</a:t>
            </a:r>
            <a:r>
              <a:rPr lang="zh-TW" altLang="en-US" sz="2800" dirty="0"/>
              <a:t>界定清晰明確</a:t>
            </a:r>
            <a:r>
              <a:rPr lang="zh-CN" altLang="en-US" sz="2800" dirty="0" smtClean="0"/>
              <a:t>的</a:t>
            </a:r>
            <a:r>
              <a:rPr lang="zh-TW" altLang="en-US" sz="2800" dirty="0" smtClean="0"/>
              <a:t>理想的</a:t>
            </a:r>
            <a:r>
              <a:rPr lang="zh-CN" altLang="en-US" sz="2800" dirty="0" smtClean="0"/>
              <a:t>市場</a:t>
            </a:r>
            <a:r>
              <a:rPr lang="zh-CN" altLang="en-US" sz="2800" dirty="0"/>
              <a:t>定</a:t>
            </a:r>
            <a:r>
              <a:rPr lang="zh-TW" altLang="en-US" sz="2800" dirty="0"/>
              <a:t>位</a:t>
            </a:r>
            <a:r>
              <a:rPr lang="zh-CN" altLang="en-US" sz="2800" dirty="0"/>
              <a:t>。</a:t>
            </a:r>
            <a:endParaRPr lang="en-US" altLang="zh-TW" sz="2800" dirty="0"/>
          </a:p>
          <a:p>
            <a:pPr eaLnBrk="1" hangingPunct="1">
              <a:lnSpc>
                <a:spcPct val="120000"/>
              </a:lnSpc>
              <a:spcAft>
                <a:spcPts val="800"/>
              </a:spcAft>
              <a:buFont typeface="Arial" panose="020B0604020202020204" pitchFamily="34" charset="0"/>
              <a:buChar char="●"/>
            </a:pPr>
            <a:r>
              <a:rPr lang="zh-TW" altLang="en-US" sz="2800" dirty="0"/>
              <a:t>制訂配合</a:t>
            </a:r>
            <a:r>
              <a:rPr lang="zh-CN" altLang="en-US" sz="2800" dirty="0"/>
              <a:t>消費者</a:t>
            </a:r>
            <a:r>
              <a:rPr lang="zh-TW" altLang="en-US" sz="2800" dirty="0"/>
              <a:t>觀感及</a:t>
            </a:r>
            <a:r>
              <a:rPr lang="zh-CN" altLang="en-US" sz="2800" dirty="0"/>
              <a:t>想法的可接受市場定位。</a:t>
            </a:r>
            <a:endParaRPr lang="en-US" altLang="zh-TW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dirty="0"/>
          </a:p>
          <a:p>
            <a:pPr eaLnBrk="1" hangingPunct="1"/>
            <a:fld id="{3126F32F-ECCF-4DD5-BFA5-71D3066A2C66}" type="slidenum">
              <a:rPr kumimoji="0" lang="en-US" altLang="zh-TW"/>
              <a:pPr eaLnBrk="1" hangingPunct="1"/>
              <a:t>25</a:t>
            </a:fld>
            <a:endParaRPr kumimoji="0" lang="en-US" altLang="zh-TW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活動五：外</a:t>
            </a:r>
            <a:r>
              <a:rPr lang="zh-TW" altLang="en-US" dirty="0" smtClean="0"/>
              <a:t>在</a:t>
            </a:r>
            <a:r>
              <a:rPr lang="zh-CN" altLang="en-US" dirty="0" smtClean="0"/>
              <a:t>環境</a:t>
            </a:r>
            <a:r>
              <a:rPr lang="zh-TW" altLang="en-US" dirty="0"/>
              <a:t>轉變的討論</a:t>
            </a:r>
            <a:endParaRPr lang="en-US" altLang="zh-TW" dirty="0" smtClean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28719237"/>
              </p:ext>
            </p:extLst>
          </p:nvPr>
        </p:nvGraphicFramePr>
        <p:xfrm>
          <a:off x="500034" y="1357298"/>
          <a:ext cx="8143932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dirty="0"/>
              <a:t>活動五：外</a:t>
            </a:r>
            <a:r>
              <a:rPr lang="zh-TW" altLang="en-US" dirty="0"/>
              <a:t>在</a:t>
            </a:r>
            <a:r>
              <a:rPr lang="zh-CN" altLang="en-US" dirty="0"/>
              <a:t>環境</a:t>
            </a:r>
            <a:r>
              <a:rPr lang="zh-TW" altLang="en-US" dirty="0" smtClean="0"/>
              <a:t>轉變的討論</a:t>
            </a:r>
            <a:endParaRPr lang="en-US" altLang="zh-TW" dirty="0" smtClean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57200" y="1772816"/>
            <a:ext cx="8147248" cy="833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6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3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113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613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80000"/>
              </a:lnSpc>
              <a:spcAft>
                <a:spcPts val="2000"/>
              </a:spcAft>
              <a:buNone/>
            </a:pPr>
            <a:r>
              <a:rPr lang="zh-TW" altLang="en-US" sz="2800" b="1" u="sng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餐具</a:t>
            </a:r>
            <a:endParaRPr lang="en-US" altLang="zh-TW" sz="2400" u="sng" kern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113112">
            <a:off x="110804" y="3025748"/>
            <a:ext cx="2807284" cy="1385173"/>
          </a:xfrm>
          <a:prstGeom prst="rect">
            <a:avLst/>
          </a:prstGeom>
        </p:spPr>
      </p:pic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190859" y="4492725"/>
            <a:ext cx="2186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zh-TW" altLang="en-US" b="1" dirty="0" smtClean="0"/>
              <a:t>金屬餐具</a:t>
            </a:r>
            <a:endParaRPr lang="en-US" altLang="zh-TW" b="1" dirty="0"/>
          </a:p>
        </p:txBody>
      </p:sp>
      <p:sp>
        <p:nvSpPr>
          <p:cNvPr id="17" name="Striped Right Arrow 16"/>
          <p:cNvSpPr/>
          <p:nvPr/>
        </p:nvSpPr>
        <p:spPr bwMode="auto">
          <a:xfrm>
            <a:off x="2186622" y="2723774"/>
            <a:ext cx="1201291" cy="1080120"/>
          </a:xfrm>
          <a:prstGeom prst="striped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3549213" y="3872836"/>
            <a:ext cx="21866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en-US" altLang="zh-TW" b="1" dirty="0" smtClean="0"/>
              <a:t>A. </a:t>
            </a:r>
          </a:p>
          <a:p>
            <a:pPr algn="ctr" eaLnBrk="1" hangingPunct="1"/>
            <a:r>
              <a:rPr lang="zh-TW" altLang="en-US" b="1" dirty="0" smtClean="0"/>
              <a:t>即</a:t>
            </a:r>
            <a:r>
              <a:rPr lang="zh-TW" altLang="en-US" b="1" dirty="0"/>
              <a:t>棄膠餐具</a:t>
            </a:r>
            <a:endParaRPr lang="en-US" altLang="zh-TW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77" b="89771" l="3262" r="91233">
                        <a14:backgroundMark x1="27421" y1="49559" x2="510" y2="54321"/>
                        <a14:backgroundMark x1="5708" y1="67549" x2="30173" y2="53263"/>
                        <a14:backgroundMark x1="25280" y1="55379" x2="6320" y2="70194"/>
                        <a14:backgroundMark x1="26198" y1="55908" x2="5708" y2="680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44658" y="2434442"/>
            <a:ext cx="2836611" cy="1639509"/>
          </a:xfrm>
          <a:prstGeom prst="rect">
            <a:avLst/>
          </a:prstGeom>
        </p:spPr>
      </p:pic>
      <p:sp>
        <p:nvSpPr>
          <p:cNvPr id="21" name="Striped Right Arrow 20"/>
          <p:cNvSpPr/>
          <p:nvPr/>
        </p:nvSpPr>
        <p:spPr bwMode="auto">
          <a:xfrm>
            <a:off x="5690046" y="3143464"/>
            <a:ext cx="1201291" cy="1080120"/>
          </a:xfrm>
          <a:prstGeom prst="striped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新細明體" pitchFamily="18" charset="-12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31353" y="4042004"/>
            <a:ext cx="2148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TW" b="1" dirty="0" smtClean="0"/>
              <a:t>B. </a:t>
            </a:r>
          </a:p>
          <a:p>
            <a:pPr algn="ctr" eaLnBrk="1" hangingPunct="1"/>
            <a:r>
              <a:rPr lang="zh-TW" altLang="en-US" b="1" dirty="0"/>
              <a:t>即</a:t>
            </a:r>
            <a:r>
              <a:rPr lang="zh-TW" altLang="en-US" b="1" dirty="0" smtClean="0"/>
              <a:t>棄紙餐具</a:t>
            </a:r>
            <a:endParaRPr lang="en-US" altLang="zh-TW" b="1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1337" y="2243226"/>
            <a:ext cx="2219325" cy="1619250"/>
          </a:xfrm>
          <a:prstGeom prst="rect">
            <a:avLst/>
          </a:prstGeom>
        </p:spPr>
      </p:pic>
      <p:sp>
        <p:nvSpPr>
          <p:cNvPr id="1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 dirty="0"/>
          </a:p>
          <a:p>
            <a:pPr eaLnBrk="1" hangingPunct="1"/>
            <a:fld id="{3126F32F-ECCF-4DD5-BFA5-71D3066A2C66}" type="slidenum">
              <a:rPr kumimoji="0" lang="en-US" altLang="zh-TW"/>
              <a:pPr eaLnBrk="1" hangingPunct="1"/>
              <a:t>26</a:t>
            </a:fld>
            <a:endParaRPr kumimoji="0"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86912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E913EF44-3F69-4040-A075-9F7589E86536}" type="slidenum">
              <a:rPr kumimoji="0" lang="en-US" altLang="zh-TW"/>
              <a:pPr eaLnBrk="1" hangingPunct="1"/>
              <a:t>27</a:t>
            </a:fld>
            <a:endParaRPr kumimoji="0" lang="en-US" altLang="zh-TW"/>
          </a:p>
        </p:txBody>
      </p:sp>
      <p:graphicFrame>
        <p:nvGraphicFramePr>
          <p:cNvPr id="7" name="Diagram 6"/>
          <p:cNvGraphicFramePr/>
          <p:nvPr/>
        </p:nvGraphicFramePr>
        <p:xfrm>
          <a:off x="590479" y="1347534"/>
          <a:ext cx="8048724" cy="5163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79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活動五：</a:t>
            </a:r>
            <a:r>
              <a:rPr lang="zh-TW" altLang="en-US" smtClean="0"/>
              <a:t>總</a:t>
            </a:r>
            <a:r>
              <a:rPr lang="zh-CN" altLang="en-US" smtClean="0"/>
              <a:t>結</a:t>
            </a:r>
            <a:endParaRPr lang="en-US" altLang="zh-TW" smtClean="0"/>
          </a:p>
        </p:txBody>
      </p:sp>
      <p:sp>
        <p:nvSpPr>
          <p:cNvPr id="3379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063" y="1643063"/>
            <a:ext cx="7500937" cy="5000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100" b="1" smtClean="0">
                <a:solidFill>
                  <a:srgbClr val="004A82"/>
                </a:solidFill>
              </a:rPr>
              <a:t>市場</a:t>
            </a:r>
            <a:r>
              <a:rPr lang="zh-TW" altLang="en-US" sz="3100" b="1" smtClean="0">
                <a:solidFill>
                  <a:srgbClr val="004A82"/>
                </a:solidFill>
              </a:rPr>
              <a:t>營銷</a:t>
            </a:r>
            <a:r>
              <a:rPr lang="zh-CN" altLang="en-US" sz="3100" b="1" smtClean="0">
                <a:solidFill>
                  <a:srgbClr val="004A82"/>
                </a:solidFill>
              </a:rPr>
              <a:t>環境的外</a:t>
            </a:r>
            <a:r>
              <a:rPr lang="zh-TW" altLang="en-US" sz="3100" b="1" smtClean="0">
                <a:solidFill>
                  <a:srgbClr val="004A82"/>
                </a:solidFill>
              </a:rPr>
              <a:t>在</a:t>
            </a:r>
            <a:r>
              <a:rPr lang="zh-CN" altLang="en-US" sz="3100" b="1" smtClean="0">
                <a:solidFill>
                  <a:srgbClr val="004A82"/>
                </a:solidFill>
              </a:rPr>
              <a:t>因素：</a:t>
            </a:r>
            <a:endParaRPr lang="en-US" altLang="zh-TW" sz="3100" smtClean="0">
              <a:solidFill>
                <a:srgbClr val="004A8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0289F3B2-1651-4206-B443-B719774F8342}" type="slidenum">
              <a:rPr kumimoji="0" lang="en-US" altLang="zh-TW"/>
              <a:pPr eaLnBrk="1" hangingPunct="1"/>
              <a:t>28</a:t>
            </a:fld>
            <a:endParaRPr kumimoji="0" lang="en-US" altLang="zh-TW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TW" altLang="en-US" smtClean="0"/>
              <a:t>總</a:t>
            </a:r>
            <a:r>
              <a:rPr lang="zh-CN" altLang="en-US" smtClean="0"/>
              <a:t>結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000250"/>
            <a:ext cx="8229600" cy="39290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TW" altLang="en-US" sz="4000" b="1" dirty="0" smtClean="0">
                <a:solidFill>
                  <a:srgbClr val="004A82"/>
                </a:solidFill>
              </a:rPr>
              <a:t>為甚麼</a:t>
            </a:r>
            <a:r>
              <a:rPr lang="zh-CN" altLang="en-US" sz="4000" b="1" dirty="0" smtClean="0">
                <a:solidFill>
                  <a:srgbClr val="004A82"/>
                </a:solidFill>
              </a:rPr>
              <a:t>要制訂市場</a:t>
            </a:r>
            <a:r>
              <a:rPr lang="zh-TW" altLang="en-US" sz="4000" b="1" dirty="0" smtClean="0">
                <a:solidFill>
                  <a:srgbClr val="004A82"/>
                </a:solidFill>
              </a:rPr>
              <a:t>營銷</a:t>
            </a:r>
            <a:r>
              <a:rPr lang="zh-CN" altLang="en-US" sz="4000" b="1" dirty="0" smtClean="0">
                <a:solidFill>
                  <a:srgbClr val="004A82"/>
                </a:solidFill>
              </a:rPr>
              <a:t>策略？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TW" sz="2400" b="1" dirty="0" smtClean="0">
              <a:solidFill>
                <a:srgbClr val="004A82"/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800"/>
              </a:spcAft>
            </a:pPr>
            <a:r>
              <a:rPr lang="zh-TW" altLang="en-US" dirty="0" smtClean="0">
                <a:solidFill>
                  <a:srgbClr val="0D0D0D"/>
                </a:solidFill>
              </a:rPr>
              <a:t>世事</a:t>
            </a:r>
            <a:r>
              <a:rPr lang="zh-CN" altLang="en-US" dirty="0" smtClean="0">
                <a:solidFill>
                  <a:srgbClr val="0D0D0D"/>
                </a:solidFill>
              </a:rPr>
              <a:t>不斷</a:t>
            </a:r>
            <a:r>
              <a:rPr lang="zh-TW" altLang="en-US" dirty="0" smtClean="0">
                <a:solidFill>
                  <a:srgbClr val="0D0D0D"/>
                </a:solidFill>
              </a:rPr>
              <a:t>轉變 </a:t>
            </a:r>
            <a:r>
              <a:rPr lang="en-US" altLang="zh-TW" dirty="0" smtClean="0">
                <a:solidFill>
                  <a:srgbClr val="0D0D0D"/>
                </a:solidFill>
              </a:rPr>
              <a:t>– </a:t>
            </a:r>
            <a:r>
              <a:rPr lang="zh-CN" altLang="en-US" dirty="0" smtClean="0">
                <a:solidFill>
                  <a:srgbClr val="0D0D0D"/>
                </a:solidFill>
              </a:rPr>
              <a:t>需要持續分析</a:t>
            </a:r>
            <a:endParaRPr lang="en-US" altLang="zh-TW" dirty="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800"/>
              </a:spcAft>
            </a:pPr>
            <a:r>
              <a:rPr lang="zh-TW" altLang="en-US" dirty="0" smtClean="0">
                <a:solidFill>
                  <a:srgbClr val="0D0D0D"/>
                </a:solidFill>
              </a:rPr>
              <a:t>要適應市場轉變及生存，必須</a:t>
            </a:r>
            <a:r>
              <a:rPr lang="zh-CN" altLang="en-US" dirty="0" smtClean="0">
                <a:solidFill>
                  <a:srgbClr val="0D0D0D"/>
                </a:solidFill>
              </a:rPr>
              <a:t>修</a:t>
            </a:r>
            <a:r>
              <a:rPr lang="zh-TW" altLang="en-US" dirty="0" smtClean="0">
                <a:solidFill>
                  <a:srgbClr val="0D0D0D"/>
                </a:solidFill>
              </a:rPr>
              <a:t>訂及調整</a:t>
            </a:r>
            <a:r>
              <a:rPr lang="zh-CN" altLang="en-US" dirty="0" smtClean="0">
                <a:solidFill>
                  <a:srgbClr val="0D0D0D"/>
                </a:solidFill>
              </a:rPr>
              <a:t>市場營銷組合</a:t>
            </a:r>
            <a:endParaRPr lang="en-US" altLang="zh-TW" dirty="0" smtClean="0">
              <a:solidFill>
                <a:srgbClr val="0D0D0D"/>
              </a:solidFill>
            </a:endParaRPr>
          </a:p>
          <a:p>
            <a:pPr eaLnBrk="1" hangingPunct="1">
              <a:lnSpc>
                <a:spcPct val="90000"/>
              </a:lnSpc>
              <a:spcAft>
                <a:spcPts val="800"/>
              </a:spcAft>
            </a:pPr>
            <a:r>
              <a:rPr lang="zh-CN" altLang="en-US" dirty="0" smtClean="0">
                <a:solidFill>
                  <a:srgbClr val="0D0D0D"/>
                </a:solidFill>
              </a:rPr>
              <a:t>使公司、產品和服務</a:t>
            </a:r>
            <a:r>
              <a:rPr lang="zh-TW" altLang="en-US" dirty="0" smtClean="0">
                <a:solidFill>
                  <a:srgbClr val="0D0D0D"/>
                </a:solidFill>
              </a:rPr>
              <a:t>從</a:t>
            </a:r>
            <a:r>
              <a:rPr lang="zh-CN" altLang="en-US" dirty="0" smtClean="0">
                <a:solidFill>
                  <a:srgbClr val="0D0D0D"/>
                </a:solidFill>
              </a:rPr>
              <a:t>競爭對</a:t>
            </a:r>
            <a:r>
              <a:rPr lang="zh-TW" altLang="en-US" dirty="0" smtClean="0">
                <a:solidFill>
                  <a:srgbClr val="0D0D0D"/>
                </a:solidFill>
              </a:rPr>
              <a:t>手之</a:t>
            </a:r>
            <a:r>
              <a:rPr lang="zh-TW" altLang="en-US" dirty="0" smtClean="0">
                <a:solidFill>
                  <a:srgbClr val="0D0D0D"/>
                </a:solidFill>
              </a:rPr>
              <a:t>中區</a:t>
            </a:r>
            <a:r>
              <a:rPr lang="zh-TW" altLang="en-US" dirty="0" smtClean="0">
                <a:solidFill>
                  <a:srgbClr val="0D0D0D"/>
                </a:solidFill>
              </a:rPr>
              <a:t>別</a:t>
            </a:r>
            <a:r>
              <a:rPr lang="zh-TW" altLang="en-US" dirty="0" smtClean="0">
                <a:solidFill>
                  <a:srgbClr val="0D0D0D"/>
                </a:solidFill>
              </a:rPr>
              <a:t>出來</a:t>
            </a:r>
            <a:endParaRPr lang="en-US" altLang="zh-TW" dirty="0" smtClean="0">
              <a:solidFill>
                <a:srgbClr val="0D0D0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6DB4708E-E04A-437C-A91E-C4DE900E4639}" type="slidenum">
              <a:rPr kumimoji="0" lang="en-US" altLang="zh-TW"/>
              <a:pPr eaLnBrk="1" hangingPunct="1"/>
              <a:t>29</a:t>
            </a:fld>
            <a:endParaRPr kumimoji="0" lang="en-US" altLang="zh-TW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412875"/>
            <a:ext cx="8229600" cy="4606925"/>
          </a:xfrm>
        </p:spPr>
        <p:txBody>
          <a:bodyPr/>
          <a:lstStyle/>
          <a:p>
            <a:pPr eaLnBrk="1" hangingPunct="1"/>
            <a:endParaRPr lang="en-US" altLang="zh-TW" smtClean="0"/>
          </a:p>
          <a:p>
            <a:pPr eaLnBrk="1" hangingPunct="1"/>
            <a:endParaRPr lang="en-US" altLang="zh-TW" smtClean="0"/>
          </a:p>
          <a:p>
            <a:pPr eaLnBrk="1" hangingPunct="1"/>
            <a:endParaRPr lang="en-US" altLang="zh-TW" smtClean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4800" b="1" smtClean="0">
                <a:solidFill>
                  <a:srgbClr val="800080"/>
                </a:solidFill>
              </a:rPr>
              <a:t>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097CB0A3-6450-4967-B3BF-99E9D0DA0536}" type="slidenum">
              <a:rPr kumimoji="0" lang="en-US" altLang="zh-TW"/>
              <a:pPr eaLnBrk="1" hangingPunct="1"/>
              <a:t>3</a:t>
            </a:fld>
            <a:endParaRPr kumimoji="0" lang="en-US" altLang="zh-TW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714375"/>
            <a:ext cx="7543800" cy="811213"/>
          </a:xfrm>
        </p:spPr>
        <p:txBody>
          <a:bodyPr/>
          <a:lstStyle/>
          <a:p>
            <a:pPr eaLnBrk="1" hangingPunct="1"/>
            <a:r>
              <a:rPr lang="zh-CN" altLang="en-US" smtClean="0"/>
              <a:t>活動一：</a:t>
            </a:r>
            <a:r>
              <a:rPr lang="zh-TW" altLang="en-US" smtClean="0"/>
              <a:t>識別</a:t>
            </a:r>
            <a:r>
              <a:rPr lang="zh-CN" altLang="en-US" smtClean="0"/>
              <a:t>市場組別</a:t>
            </a:r>
            <a:endParaRPr lang="zh-TW" altLang="en-US" smtClean="0"/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625" y="2000250"/>
            <a:ext cx="6289675" cy="100012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TW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不同</a:t>
            </a:r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需要的目標客戶</a:t>
            </a:r>
            <a:r>
              <a:rPr lang="en-US" altLang="zh-CN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……</a:t>
            </a:r>
            <a:endParaRPr lang="en-US" altLang="zh-TW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9" name="Text Box 20"/>
          <p:cNvSpPr txBox="1">
            <a:spLocks noChangeArrowheads="1"/>
          </p:cNvSpPr>
          <p:nvPr/>
        </p:nvSpPr>
        <p:spPr bwMode="auto">
          <a:xfrm>
            <a:off x="2786063" y="3214688"/>
            <a:ext cx="5357812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 indent="-2667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002060"/>
              </a:buClr>
              <a:buSzPct val="100000"/>
              <a:buFont typeface="Arial" panose="020B0604020202020204" pitchFamily="34" charset="0"/>
              <a:buChar char="●"/>
            </a:pPr>
            <a:r>
              <a:rPr lang="zh-CN" altLang="en-US" sz="2400"/>
              <a:t>辦公室</a:t>
            </a:r>
            <a:r>
              <a:rPr lang="zh-TW" altLang="en-US" sz="2400"/>
              <a:t>文</a:t>
            </a:r>
            <a:r>
              <a:rPr lang="zh-CN" altLang="en-US" sz="2400"/>
              <a:t>員</a:t>
            </a: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100000"/>
              <a:buFont typeface="Arial" panose="020B0604020202020204" pitchFamily="34" charset="0"/>
              <a:buChar char="●"/>
            </a:pPr>
            <a:r>
              <a:rPr lang="zh-TW" altLang="en-US" sz="2400"/>
              <a:t>賽跑運動員</a:t>
            </a:r>
            <a:endParaRPr lang="zh-CN" altLang="en-US" sz="2400"/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100000"/>
              <a:buFont typeface="Arial" panose="020B0604020202020204" pitchFamily="34" charset="0"/>
              <a:buChar char="●"/>
            </a:pPr>
            <a:r>
              <a:rPr lang="zh-CN" altLang="en-US" sz="2400"/>
              <a:t>運動員</a:t>
            </a: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100000"/>
              <a:buFont typeface="Arial" panose="020B0604020202020204" pitchFamily="34" charset="0"/>
              <a:buChar char="●"/>
            </a:pPr>
            <a:r>
              <a:rPr lang="zh-CN" altLang="en-US" sz="2400"/>
              <a:t>學生</a:t>
            </a:r>
          </a:p>
          <a:p>
            <a:pPr eaLnBrk="1" hangingPunct="1">
              <a:lnSpc>
                <a:spcPct val="150000"/>
              </a:lnSpc>
              <a:buClr>
                <a:srgbClr val="002060"/>
              </a:buClr>
              <a:buSzPct val="100000"/>
              <a:buFont typeface="Arial" panose="020B0604020202020204" pitchFamily="34" charset="0"/>
              <a:buChar char="●"/>
            </a:pPr>
            <a:r>
              <a:rPr lang="zh-CN" altLang="en-US" sz="2400"/>
              <a:t>嬰兒、長者、男士或女士等</a:t>
            </a:r>
            <a:endParaRPr lang="en-US" altLang="en-US" sz="2400"/>
          </a:p>
        </p:txBody>
      </p:sp>
      <p:pic>
        <p:nvPicPr>
          <p:cNvPr id="615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08275"/>
            <a:ext cx="158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1736725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9468D814-3606-4071-BF5B-3A569AD9B60E}" type="slidenum">
              <a:rPr kumimoji="0" lang="en-US" altLang="zh-TW"/>
              <a:pPr eaLnBrk="1" hangingPunct="1"/>
              <a:t>4</a:t>
            </a:fld>
            <a:endParaRPr kumimoji="0" lang="en-US" altLang="zh-TW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714375"/>
            <a:ext cx="7543800" cy="811213"/>
          </a:xfrm>
        </p:spPr>
        <p:txBody>
          <a:bodyPr/>
          <a:lstStyle/>
          <a:p>
            <a:pPr eaLnBrk="1" hangingPunct="1"/>
            <a:r>
              <a:rPr lang="zh-CN" altLang="en-US" smtClean="0"/>
              <a:t>活動一：</a:t>
            </a:r>
            <a:r>
              <a:rPr lang="zh-TW" altLang="en-US" smtClean="0"/>
              <a:t>識別</a:t>
            </a:r>
            <a:r>
              <a:rPr lang="zh-CN" altLang="en-US" smtClean="0"/>
              <a:t>市場組別</a:t>
            </a:r>
            <a:endParaRPr lang="zh-TW" altLang="en-US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2071688"/>
            <a:ext cx="7929563" cy="121443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2800" dirty="0" smtClean="0"/>
              <a:t>完成活動</a:t>
            </a:r>
            <a:r>
              <a:rPr lang="zh-CN" altLang="zh-TW" sz="2800" dirty="0" smtClean="0"/>
              <a:t>一</a:t>
            </a:r>
            <a:r>
              <a:rPr lang="zh-CN" altLang="en-US" sz="2800" dirty="0" smtClean="0"/>
              <a:t>後，</a:t>
            </a:r>
            <a:r>
              <a:rPr lang="zh-TW" altLang="en-US" sz="2800" dirty="0" smtClean="0"/>
              <a:t>你</a:t>
            </a:r>
            <a:r>
              <a:rPr lang="zh-CN" altLang="en-US" sz="2800" dirty="0"/>
              <a:t>留意</a:t>
            </a:r>
            <a:r>
              <a:rPr lang="zh-CN" altLang="en-US" sz="2800" dirty="0" smtClean="0"/>
              <a:t>到</a:t>
            </a:r>
            <a:r>
              <a:rPr lang="zh-TW" altLang="en-US" sz="2800" dirty="0" smtClean="0"/>
              <a:t>不同的</a:t>
            </a:r>
            <a:r>
              <a:rPr lang="zh-CN" altLang="en-US" sz="2800" dirty="0" smtClean="0"/>
              <a:t>鞋類客戶有</a:t>
            </a:r>
            <a:r>
              <a:rPr lang="zh-TW" altLang="en-US" sz="2800" dirty="0" smtClean="0"/>
              <a:t>甚麼</a:t>
            </a:r>
            <a:r>
              <a:rPr lang="zh-CN" altLang="en-US" sz="2800" dirty="0" smtClean="0"/>
              <a:t>特點？</a:t>
            </a:r>
            <a:endParaRPr lang="zh-TW" altLang="en-US" sz="2800" dirty="0" smtClean="0"/>
          </a:p>
        </p:txBody>
      </p:sp>
      <p:pic>
        <p:nvPicPr>
          <p:cNvPr id="7173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284538"/>
            <a:ext cx="1366837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3284538"/>
            <a:ext cx="13684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213100"/>
            <a:ext cx="1217613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292475"/>
            <a:ext cx="143986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213100"/>
            <a:ext cx="1574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3357563"/>
            <a:ext cx="98583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4581525"/>
            <a:ext cx="1258887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2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508500"/>
            <a:ext cx="143986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2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7684">
            <a:off x="4932363" y="4508500"/>
            <a:ext cx="10350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2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508500"/>
            <a:ext cx="1538288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2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508500"/>
            <a:ext cx="18002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29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08500"/>
            <a:ext cx="13208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1D30410B-CF82-440D-929A-41B0997BE00B}" type="slidenum">
              <a:rPr kumimoji="0" lang="en-US" altLang="zh-TW"/>
              <a:pPr eaLnBrk="1" hangingPunct="1"/>
              <a:t>5</a:t>
            </a:fld>
            <a:endParaRPr kumimoji="0" lang="en-US" altLang="zh-TW"/>
          </a:p>
        </p:txBody>
      </p:sp>
      <p:sp>
        <p:nvSpPr>
          <p:cNvPr id="20" name="Rounded Rectangle 19"/>
          <p:cNvSpPr/>
          <p:nvPr/>
        </p:nvSpPr>
        <p:spPr bwMode="auto">
          <a:xfrm>
            <a:off x="900113" y="1773238"/>
            <a:ext cx="7286625" cy="4214812"/>
          </a:xfrm>
          <a:prstGeom prst="roundRect">
            <a:avLst/>
          </a:prstGeom>
          <a:gradFill>
            <a:gsLst>
              <a:gs pos="0">
                <a:srgbClr val="FFC000"/>
              </a:gs>
              <a:gs pos="50000">
                <a:srgbClr val="E5903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30000"/>
              </a:lnSpc>
            </a:pPr>
            <a:endParaRPr lang="en-US" altLang="zh-TW" b="1"/>
          </a:p>
        </p:txBody>
      </p:sp>
      <p:sp>
        <p:nvSpPr>
          <p:cNvPr id="8196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活動一：總結</a:t>
            </a:r>
            <a:endParaRPr lang="zh-TW" altLang="en-US" smtClean="0"/>
          </a:p>
        </p:txBody>
      </p:sp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1331913" y="1989138"/>
            <a:ext cx="6357937" cy="374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200" b="1" dirty="0"/>
              <a:t>市場</a:t>
            </a:r>
            <a:r>
              <a:rPr lang="zh-CN" altLang="en-US" sz="2200" b="1" dirty="0" smtClean="0"/>
              <a:t>由不同</a:t>
            </a:r>
            <a:r>
              <a:rPr lang="zh-CN" altLang="en-US" sz="2200" b="1" dirty="0"/>
              <a:t>的購買者</a:t>
            </a:r>
            <a:r>
              <a:rPr lang="zh-TW" altLang="en-US" sz="2200" b="1" dirty="0" smtClean="0"/>
              <a:t>組</a:t>
            </a:r>
            <a:r>
              <a:rPr lang="zh-CN" altLang="en-US" sz="2200" b="1" dirty="0" smtClean="0"/>
              <a:t>成</a:t>
            </a:r>
            <a:r>
              <a:rPr lang="zh-TW" altLang="en-US" sz="2200" b="1" dirty="0" smtClean="0"/>
              <a:t>，</a:t>
            </a:r>
            <a:r>
              <a:rPr lang="zh-CN" altLang="en-US" sz="2200" b="1" dirty="0" smtClean="0"/>
              <a:t>他們</a:t>
            </a:r>
            <a:r>
              <a:rPr lang="zh-TW" altLang="en-US" sz="2200" b="1" dirty="0" smtClean="0"/>
              <a:t>之間存在不同方面的</a:t>
            </a:r>
            <a:r>
              <a:rPr lang="zh-CN" altLang="en-US" sz="2200" b="1" dirty="0" smtClean="0"/>
              <a:t>差異</a:t>
            </a:r>
            <a:r>
              <a:rPr lang="zh-TW" altLang="en-US" sz="2200" b="1" dirty="0"/>
              <a:t>，</a:t>
            </a:r>
            <a:r>
              <a:rPr lang="zh-CN" altLang="en-US" sz="2200" b="1" dirty="0" smtClean="0"/>
              <a:t>包括：</a:t>
            </a:r>
            <a:r>
              <a:rPr lang="zh-TW" altLang="en-US" sz="2200" b="1" dirty="0" smtClean="0"/>
              <a:t>想要</a:t>
            </a:r>
            <a:r>
              <a:rPr lang="zh-CN" altLang="en-US" sz="2200" b="1" dirty="0" smtClean="0"/>
              <a:t>、</a:t>
            </a:r>
            <a:r>
              <a:rPr lang="zh-CN" altLang="en-US" sz="2200" b="1" dirty="0"/>
              <a:t>需要、資源、位置、購物態度及購物習慣。</a:t>
            </a:r>
          </a:p>
          <a:p>
            <a:pPr algn="just" eaLnBrk="1" hangingPunct="1"/>
            <a:endParaRPr lang="en-US" altLang="en-US" sz="2200" b="1" dirty="0"/>
          </a:p>
          <a:p>
            <a:pPr algn="just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200" b="1" i="1" dirty="0"/>
              <a:t>例一：</a:t>
            </a:r>
            <a:r>
              <a:rPr lang="zh-CN" altLang="zh-TW" sz="2200" b="1" dirty="0"/>
              <a:t>行</a:t>
            </a:r>
            <a:r>
              <a:rPr lang="zh-CN" altLang="en-US" sz="2200" b="1" dirty="0"/>
              <a:t>政人</a:t>
            </a:r>
            <a:r>
              <a:rPr lang="zh-CN" altLang="zh-TW" sz="2200" b="1" dirty="0"/>
              <a:t>員</a:t>
            </a:r>
            <a:r>
              <a:rPr lang="zh-CN" altLang="en-US" sz="2200" b="1" dirty="0"/>
              <a:t>會</a:t>
            </a:r>
            <a:r>
              <a:rPr lang="zh-TW" altLang="en-US" sz="2200" b="1" dirty="0"/>
              <a:t>喜歡</a:t>
            </a:r>
            <a:r>
              <a:rPr lang="zh-CN" altLang="en-US" sz="2200" b="1" dirty="0"/>
              <a:t>一對</a:t>
            </a:r>
            <a:r>
              <a:rPr lang="zh-TW" altLang="en-US" sz="2200" b="1" dirty="0"/>
              <a:t>能夠配襯</a:t>
            </a:r>
            <a:r>
              <a:rPr lang="zh-CN" altLang="en-US" sz="2200" b="1" dirty="0"/>
              <a:t>西裝的皮鞋</a:t>
            </a:r>
            <a:r>
              <a:rPr lang="zh-TW" altLang="en-US" sz="2200" b="1" dirty="0"/>
              <a:t>，</a:t>
            </a:r>
            <a:r>
              <a:rPr lang="zh-CN" altLang="en-US" sz="2200" b="1" dirty="0"/>
              <a:t>而學生</a:t>
            </a:r>
            <a:r>
              <a:rPr lang="zh-TW" altLang="en-US" sz="2200" b="1" dirty="0"/>
              <a:t>可能</a:t>
            </a:r>
            <a:r>
              <a:rPr lang="zh-CN" altLang="en-US" sz="2200" b="1" dirty="0"/>
              <a:t>想要一對運動鞋，</a:t>
            </a:r>
            <a:r>
              <a:rPr lang="zh-TW" altLang="en-US" sz="2200" b="1" dirty="0"/>
              <a:t>下課</a:t>
            </a:r>
            <a:r>
              <a:rPr lang="zh-CN" altLang="en-US" sz="2200" b="1" dirty="0"/>
              <a:t>後去打籃球。</a:t>
            </a:r>
            <a:endParaRPr lang="zh-CN" altLang="en-US" sz="2200" b="1" i="1" dirty="0"/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en-US" sz="2200" b="1" dirty="0"/>
          </a:p>
          <a:p>
            <a:pPr algn="just"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200" b="1" i="1" dirty="0"/>
              <a:t>例二：</a:t>
            </a:r>
            <a:r>
              <a:rPr lang="zh-CN" altLang="en-US" sz="2200" b="1" dirty="0"/>
              <a:t>室外攝影師</a:t>
            </a:r>
            <a:r>
              <a:rPr lang="zh-TW" altLang="en-US" sz="2200" b="1" dirty="0"/>
              <a:t>可能</a:t>
            </a:r>
            <a:r>
              <a:rPr lang="zh-CN" altLang="en-US" sz="2200" b="1" dirty="0"/>
              <a:t>想要一對</a:t>
            </a:r>
            <a:r>
              <a:rPr lang="zh-TW" altLang="en-US" sz="2200" b="1" dirty="0"/>
              <a:t>爬</a:t>
            </a:r>
            <a:r>
              <a:rPr lang="zh-CN" altLang="en-US" sz="2200" b="1" dirty="0"/>
              <a:t>山靴</a:t>
            </a:r>
            <a:r>
              <a:rPr lang="zh-TW" altLang="en-US" sz="2200" b="1" dirty="0"/>
              <a:t>前往</a:t>
            </a:r>
            <a:r>
              <a:rPr lang="zh-CN" altLang="en-US" sz="2200" b="1" dirty="0"/>
              <a:t>崎嶇的</a:t>
            </a:r>
            <a:r>
              <a:rPr lang="zh-TW" altLang="en-US" sz="2200" b="1" dirty="0"/>
              <a:t>地方，</a:t>
            </a:r>
            <a:r>
              <a:rPr lang="zh-CN" altLang="en-US" sz="2200" b="1" dirty="0"/>
              <a:t>而退休人士可能</a:t>
            </a:r>
            <a:r>
              <a:rPr lang="zh-TW" altLang="en-US" sz="2200" b="1" dirty="0"/>
              <a:t>只</a:t>
            </a:r>
            <a:r>
              <a:rPr lang="zh-CN" altLang="en-US" sz="2200" b="1" dirty="0"/>
              <a:t>想要一對</a:t>
            </a:r>
            <a:r>
              <a:rPr lang="zh-TW" altLang="en-US" sz="2200" b="1" dirty="0"/>
              <a:t>價廉物美</a:t>
            </a:r>
            <a:r>
              <a:rPr lang="zh-CN" altLang="en-US" sz="2200" b="1" dirty="0"/>
              <a:t>的涼鞋</a:t>
            </a:r>
            <a:r>
              <a:rPr lang="zh-CN" altLang="zh-TW" sz="2200" b="1" dirty="0"/>
              <a:t>作</a:t>
            </a:r>
            <a:r>
              <a:rPr lang="zh-CN" altLang="en-US" sz="2200" b="1" dirty="0"/>
              <a:t>為</a:t>
            </a:r>
            <a:r>
              <a:rPr lang="zh-TW" altLang="en-US" sz="2200" b="1" dirty="0"/>
              <a:t>平</a:t>
            </a:r>
            <a:r>
              <a:rPr lang="zh-CN" altLang="en-US" sz="2200" b="1" dirty="0"/>
              <a:t>日散步</a:t>
            </a:r>
            <a:r>
              <a:rPr lang="zh-CN" altLang="zh-TW" sz="2200" b="1" dirty="0"/>
              <a:t>之</a:t>
            </a:r>
            <a:r>
              <a:rPr lang="zh-CN" altLang="en-US" sz="2200" b="1" dirty="0"/>
              <a:t>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F10A9E31-5DA2-4D3B-855A-A056FE50F8E2}" type="slidenum">
              <a:rPr kumimoji="0" lang="en-US" altLang="zh-TW"/>
              <a:pPr eaLnBrk="1" hangingPunct="1"/>
              <a:t>6</a:t>
            </a:fld>
            <a:endParaRPr kumimoji="0" lang="en-US" altLang="zh-TW"/>
          </a:p>
        </p:txBody>
      </p:sp>
      <p:sp>
        <p:nvSpPr>
          <p:cNvPr id="20" name="Rounded Rectangle 19"/>
          <p:cNvSpPr/>
          <p:nvPr/>
        </p:nvSpPr>
        <p:spPr bwMode="auto">
          <a:xfrm>
            <a:off x="928688" y="1785938"/>
            <a:ext cx="7286625" cy="4214812"/>
          </a:xfrm>
          <a:prstGeom prst="roundRect">
            <a:avLst/>
          </a:prstGeom>
          <a:gradFill>
            <a:gsLst>
              <a:gs pos="0">
                <a:srgbClr val="FFC000"/>
              </a:gs>
              <a:gs pos="50000">
                <a:srgbClr val="E59032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 b="1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活動一：總結（續）</a:t>
            </a:r>
            <a:endParaRPr lang="en-US" altLang="zh-CN" smtClean="0"/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1785938" y="2714625"/>
            <a:ext cx="57150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/>
              <a:t>透過市場</a:t>
            </a:r>
            <a:r>
              <a:rPr lang="zh-CN" altLang="zh-TW" sz="2800" b="1" dirty="0"/>
              <a:t>區</a:t>
            </a:r>
            <a:r>
              <a:rPr lang="zh-CN" altLang="en-US" sz="2800" b="1" dirty="0"/>
              <a:t>分，公司將龐大</a:t>
            </a:r>
            <a:r>
              <a:rPr lang="zh-TW" altLang="en-US" sz="2800" b="1" dirty="0"/>
              <a:t>而複雜</a:t>
            </a:r>
            <a:r>
              <a:rPr lang="zh-CN" altLang="en-US" sz="2800" b="1" dirty="0"/>
              <a:t>的</a:t>
            </a:r>
            <a:r>
              <a:rPr lang="zh-CN" altLang="en-US" sz="2800" b="1" dirty="0" smtClean="0"/>
              <a:t>市場</a:t>
            </a:r>
            <a:r>
              <a:rPr lang="zh-TW" altLang="en-US" sz="2800" b="1" dirty="0" smtClean="0"/>
              <a:t>劃</a:t>
            </a:r>
            <a:r>
              <a:rPr lang="zh-CN" altLang="en-US" sz="2800" b="1" dirty="0" smtClean="0"/>
              <a:t>分為</a:t>
            </a:r>
            <a:r>
              <a:rPr lang="zh-CN" altLang="en-US" sz="2800" b="1" dirty="0"/>
              <a:t>較</a:t>
            </a:r>
            <a:r>
              <a:rPr lang="zh-TW" altLang="en-US" sz="2800" b="1" dirty="0"/>
              <a:t>細</a:t>
            </a:r>
            <a:r>
              <a:rPr lang="zh-CN" altLang="en-US" sz="2800" b="1" dirty="0"/>
              <a:t>的組別</a:t>
            </a:r>
            <a:r>
              <a:rPr lang="zh-CN" altLang="en-US" sz="2800" b="1" dirty="0" smtClean="0"/>
              <a:t>，</a:t>
            </a:r>
            <a:r>
              <a:rPr lang="zh-TW" altLang="en-US" sz="2800" b="1" dirty="0" smtClean="0"/>
              <a:t>能以符合</a:t>
            </a:r>
            <a:r>
              <a:rPr lang="zh-CN" altLang="en-US" sz="2800" b="1" dirty="0"/>
              <a:t>他們獨特需要的產品及服務，更</a:t>
            </a:r>
            <a:r>
              <a:rPr lang="zh-CN" altLang="en-US" sz="2800" b="1" dirty="0" smtClean="0"/>
              <a:t>有效地</a:t>
            </a:r>
            <a:r>
              <a:rPr lang="zh-TW" altLang="en-US" sz="2800" b="1" dirty="0"/>
              <a:t>與他們接</a:t>
            </a:r>
            <a:r>
              <a:rPr lang="zh-CN" altLang="en-US" sz="2800" b="1" dirty="0"/>
              <a:t>觸。</a:t>
            </a:r>
            <a:endParaRPr lang="en-US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BB3CF33F-EA42-4D88-9C9D-5AEDD3FD2041}" type="slidenum">
              <a:rPr kumimoji="0" lang="en-US" altLang="zh-TW"/>
              <a:pPr eaLnBrk="1" hangingPunct="1"/>
              <a:t>7</a:t>
            </a:fld>
            <a:endParaRPr kumimoji="0" lang="en-US" altLang="zh-TW"/>
          </a:p>
        </p:txBody>
      </p:sp>
      <p:graphicFrame>
        <p:nvGraphicFramePr>
          <p:cNvPr id="9" name="Diagram 8"/>
          <p:cNvGraphicFramePr/>
          <p:nvPr/>
        </p:nvGraphicFramePr>
        <p:xfrm>
          <a:off x="1585912" y="170654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468313" y="836613"/>
            <a:ext cx="756126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800" b="1">
                <a:solidFill>
                  <a:schemeClr val="tx2"/>
                </a:solidFill>
              </a:rPr>
              <a:t>以下兩者之間</a:t>
            </a:r>
            <a:r>
              <a:rPr lang="zh-TW" altLang="en-US" sz="3800" b="1">
                <a:solidFill>
                  <a:schemeClr val="tx2"/>
                </a:solidFill>
              </a:rPr>
              <a:t>有沒</a:t>
            </a:r>
            <a:r>
              <a:rPr lang="zh-CN" altLang="en-US" sz="3800" b="1">
                <a:solidFill>
                  <a:schemeClr val="tx2"/>
                </a:solidFill>
              </a:rPr>
              <a:t>有任何聯繫？</a:t>
            </a:r>
            <a:endParaRPr lang="en-US" altLang="zh-TW" sz="3800" b="1">
              <a:solidFill>
                <a:schemeClr val="tx2"/>
              </a:solidFill>
            </a:endParaRPr>
          </a:p>
        </p:txBody>
      </p:sp>
      <p:pic>
        <p:nvPicPr>
          <p:cNvPr id="10245" name="Picture 2" descr="C:\Documents and Settings\BA_staff\Local Settings\Temporary Internet Files\Content.IE5\8JHFI6N5\MCj04315120000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3000375"/>
            <a:ext cx="15430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34BBB31F-0B98-4758-B402-28D683436E15}" type="slidenum">
              <a:rPr kumimoji="0" lang="en-US" altLang="zh-TW"/>
              <a:pPr eaLnBrk="1" hangingPunct="1"/>
              <a:t>8</a:t>
            </a:fld>
            <a:endParaRPr kumimoji="0" lang="en-US" altLang="zh-TW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7543800" cy="1295400"/>
          </a:xfrm>
        </p:spPr>
        <p:txBody>
          <a:bodyPr/>
          <a:lstStyle/>
          <a:p>
            <a:pPr eaLnBrk="1" hangingPunct="1"/>
            <a:r>
              <a:rPr lang="zh-CN" altLang="en-US" smtClean="0"/>
              <a:t>活動二：角色扮演</a:t>
            </a:r>
            <a:r>
              <a:rPr lang="en-US" altLang="zh-CN" smtClean="0">
                <a:latin typeface="新細明體" panose="02020500000000000000" pitchFamily="18" charset="-120"/>
              </a:rPr>
              <a:t>—</a:t>
            </a:r>
            <a:r>
              <a:rPr lang="zh-CN" altLang="en-US" smtClean="0"/>
              <a:t>市場定位</a:t>
            </a:r>
            <a:r>
              <a:rPr lang="zh-TW" altLang="en-US" smtClean="0">
                <a:ea typeface="SimSun" panose="02010600030101010101" pitchFamily="2" charset="-122"/>
              </a:rPr>
              <a:t/>
            </a:r>
            <a:br>
              <a:rPr lang="zh-TW" altLang="en-US" smtClean="0">
                <a:ea typeface="SimSun" panose="02010600030101010101" pitchFamily="2" charset="-122"/>
              </a:rPr>
            </a:br>
            <a:endParaRPr lang="en-US" altLang="zh-TW" smtClean="0">
              <a:ea typeface="SimSun" panose="02010600030101010101" pitchFamily="2" charset="-122"/>
            </a:endParaRP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285750" y="1714500"/>
            <a:ext cx="7993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4A82"/>
                </a:solidFill>
              </a:rPr>
              <a:t>市場定位</a:t>
            </a:r>
            <a:r>
              <a:rPr lang="zh-TW" altLang="en-US" sz="3600" b="1" dirty="0" smtClean="0">
                <a:solidFill>
                  <a:srgbClr val="004A82"/>
                </a:solidFill>
              </a:rPr>
              <a:t>是甚麼？</a:t>
            </a:r>
            <a:endParaRPr lang="en-US" altLang="zh-TW" sz="3600" dirty="0">
              <a:solidFill>
                <a:srgbClr val="004A82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313" y="2500313"/>
            <a:ext cx="6929437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8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877888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400175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922463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44475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90195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335915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81635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4273550" indent="-3429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2400"/>
              <a:t> 目標客戶心目中的</a:t>
            </a:r>
            <a:r>
              <a:rPr lang="zh-TW" altLang="en-US" sz="2400"/>
              <a:t>觀</a:t>
            </a:r>
            <a:r>
              <a:rPr lang="zh-CN" altLang="en-US" sz="2400"/>
              <a:t>感</a:t>
            </a:r>
            <a:endParaRPr lang="zh-TW" altLang="en-US" sz="2400"/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/>
              <a:t> 對某公司、產品或服務的</a:t>
            </a:r>
            <a:r>
              <a:rPr lang="zh-TW" altLang="en-US" sz="2400"/>
              <a:t>整</a:t>
            </a:r>
            <a:r>
              <a:rPr lang="zh-CN" altLang="en-US" sz="2400"/>
              <a:t>體市場</a:t>
            </a:r>
            <a:r>
              <a:rPr lang="zh-TW" altLang="en-US" sz="2400"/>
              <a:t>觀</a:t>
            </a:r>
            <a:r>
              <a:rPr lang="zh-CN" altLang="en-US" sz="2400"/>
              <a:t>感</a:t>
            </a:r>
            <a:r>
              <a:rPr lang="zh-TW" altLang="en-US" sz="2400"/>
              <a:t> 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400"/>
              <a:t> 對公司的</a:t>
            </a:r>
            <a:r>
              <a:rPr lang="zh-TW" altLang="en-US" sz="2400"/>
              <a:t>觀</a:t>
            </a:r>
            <a:r>
              <a:rPr lang="zh-CN" altLang="en-US" sz="2400"/>
              <a:t>感（相對於競爭對手而言）</a:t>
            </a:r>
            <a:r>
              <a:rPr lang="zh-TW" altLang="en-US" sz="2400"/>
              <a:t>  </a:t>
            </a:r>
          </a:p>
          <a:p>
            <a:pPr algn="just" eaLnBrk="1" hangingPunct="1"/>
            <a:endParaRPr lang="en-US" altLang="zh-TW" sz="2400"/>
          </a:p>
          <a:p>
            <a:pPr algn="just" eaLnBrk="1" hangingPunct="1"/>
            <a:r>
              <a:rPr lang="zh-TW" altLang="en-US" sz="2400"/>
              <a:t>假如消費者</a:t>
            </a:r>
            <a:r>
              <a:rPr lang="zh-CN" altLang="en-US" sz="2400"/>
              <a:t>覺得一家公司或其產品與競爭</a:t>
            </a:r>
            <a:r>
              <a:rPr lang="zh-TW" altLang="en-US" sz="2400"/>
              <a:t>對手無異</a:t>
            </a:r>
            <a:r>
              <a:rPr lang="zh-CN" altLang="en-US" sz="2400"/>
              <a:t>，</a:t>
            </a:r>
            <a:r>
              <a:rPr lang="zh-TW" altLang="en-US" sz="2400"/>
              <a:t>便不</a:t>
            </a:r>
            <a:r>
              <a:rPr lang="zh-CN" altLang="en-US" sz="2400"/>
              <a:t>必選擇</a:t>
            </a:r>
            <a:r>
              <a:rPr lang="zh-TW" altLang="en-US" sz="2400"/>
              <a:t>這家</a:t>
            </a:r>
            <a:r>
              <a:rPr lang="zh-CN" altLang="en-US" sz="2400"/>
              <a:t>公司。</a:t>
            </a:r>
            <a:endParaRPr lang="zh-TW" altLang="en-US" sz="2400"/>
          </a:p>
        </p:txBody>
      </p:sp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924175"/>
            <a:ext cx="18335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4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kumimoji="0" lang="en-US" altLang="zh-TW"/>
          </a:p>
          <a:p>
            <a:pPr eaLnBrk="1" hangingPunct="1"/>
            <a:fld id="{55DDDCB7-C60B-4A47-9489-585E8468C737}" type="slidenum">
              <a:rPr kumimoji="0" lang="en-US" altLang="zh-TW"/>
              <a:pPr eaLnBrk="1" hangingPunct="1"/>
              <a:t>9</a:t>
            </a:fld>
            <a:endParaRPr kumimoji="0" lang="en-US" altLang="zh-TW"/>
          </a:p>
        </p:txBody>
      </p:sp>
      <p:sp>
        <p:nvSpPr>
          <p:cNvPr id="12291" name="Rectangle 2"/>
          <p:cNvSpPr txBox="1">
            <a:spLocks noChangeArrowheads="1"/>
          </p:cNvSpPr>
          <p:nvPr/>
        </p:nvSpPr>
        <p:spPr bwMode="auto">
          <a:xfrm>
            <a:off x="457200" y="381000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3800" b="1">
                <a:solidFill>
                  <a:schemeClr val="tx2"/>
                </a:solidFill>
              </a:rPr>
              <a:t>活動二：角色扮演 </a:t>
            </a:r>
            <a:r>
              <a:rPr lang="en-US" altLang="zh-CN" sz="3800" b="1">
                <a:solidFill>
                  <a:schemeClr val="tx2"/>
                </a:solidFill>
                <a:ea typeface="SimSun" panose="02010600030101010101" pitchFamily="2" charset="-122"/>
              </a:rPr>
              <a:t>—</a:t>
            </a:r>
            <a:r>
              <a:rPr lang="en-US" altLang="zh-CN" sz="3800" b="1">
                <a:solidFill>
                  <a:schemeClr val="tx2"/>
                </a:solidFill>
              </a:rPr>
              <a:t> </a:t>
            </a:r>
            <a:r>
              <a:rPr lang="zh-CN" altLang="en-US" sz="3800" b="1">
                <a:solidFill>
                  <a:schemeClr val="tx2"/>
                </a:solidFill>
              </a:rPr>
              <a:t>市場定位</a:t>
            </a:r>
            <a:endParaRPr lang="zh-TW" altLang="en-US" sz="3800" b="1">
              <a:solidFill>
                <a:schemeClr val="tx2"/>
              </a:solidFill>
            </a:endParaRPr>
          </a:p>
        </p:txBody>
      </p:sp>
      <p:pic>
        <p:nvPicPr>
          <p:cNvPr id="1229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73238"/>
            <a:ext cx="7031037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14166</TotalTime>
  <Words>5033</Words>
  <Application>Microsoft Office PowerPoint</Application>
  <PresentationFormat>On-screen Show (4:3)</PresentationFormat>
  <Paragraphs>602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微軟正黑體</vt:lpstr>
      <vt:lpstr>新細明體</vt:lpstr>
      <vt:lpstr>SimSun</vt:lpstr>
      <vt:lpstr>Arial</vt:lpstr>
      <vt:lpstr>Calibri</vt:lpstr>
      <vt:lpstr>Times New Roman</vt:lpstr>
      <vt:lpstr>Wingdings</vt:lpstr>
      <vt:lpstr>Wingdings 2</vt:lpstr>
      <vt:lpstr>Network</vt:lpstr>
      <vt:lpstr>PowerPoint Presentation</vt:lpstr>
      <vt:lpstr>買鞋的時候，客戶的需要及／或想要的是甚麼？</vt:lpstr>
      <vt:lpstr>活動一：識別市場組別</vt:lpstr>
      <vt:lpstr>活動一：識別市場組別</vt:lpstr>
      <vt:lpstr>活動一：總結</vt:lpstr>
      <vt:lpstr>活動一：總結（續）</vt:lpstr>
      <vt:lpstr>PowerPoint Presentation</vt:lpstr>
      <vt:lpstr>活動二：角色扮演—市場定位 </vt:lpstr>
      <vt:lpstr>PowerPoint Presentation</vt:lpstr>
      <vt:lpstr>市場定位圖</vt:lpstr>
      <vt:lpstr>第一課總結</vt:lpstr>
      <vt:lpstr>活動三：「太昌電器行」的市場營銷組合（4Ps）</vt:lpstr>
      <vt:lpstr>活動三： 「太昌電器行」的市場營銷組合（4Ps）</vt:lpstr>
      <vt:lpstr>活動三： 「太昌電器行」的市場營銷組合（4Ps）</vt:lpstr>
      <vt:lpstr>活動三： 「太昌電器行」的市場營銷組合（4Ps）</vt:lpstr>
      <vt:lpstr>活動三： 「太昌電器行」的市場營銷組合（4Ps）</vt:lpstr>
      <vt:lpstr>活動三： 「太昌電器行」的市場營銷組合（4Ps）</vt:lpstr>
      <vt:lpstr>活動三：「太昌電器行」的市場營銷組合（4Ps）</vt:lpstr>
      <vt:lpstr>活動三：「太昌電器行」的市場營銷組合（4Ps）</vt:lpstr>
      <vt:lpstr>活動三：總結</vt:lpstr>
      <vt:lpstr>活動四：市場營銷組合配對</vt:lpstr>
      <vt:lpstr>PowerPoint Presentation</vt:lpstr>
      <vt:lpstr>活動四：市場營銷組合配對</vt:lpstr>
      <vt:lpstr>活動四：總結</vt:lpstr>
      <vt:lpstr>活動五：外在環境轉變的討論</vt:lpstr>
      <vt:lpstr>活動五：外在環境轉變的討論</vt:lpstr>
      <vt:lpstr>活動五：總結</vt:lpstr>
      <vt:lpstr>總結</vt:lpstr>
      <vt:lpstr>PowerPoint Presentation</vt:lpstr>
    </vt:vector>
  </TitlesOfParts>
  <Company>VTC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NSS BAFS Curriculum Compulsory Part 1(d) Basics of Personal Financial Management</dc:title>
  <dc:creator>cmichael</dc:creator>
  <cp:lastModifiedBy>LO, Hiu-man</cp:lastModifiedBy>
  <cp:revision>936</cp:revision>
  <cp:lastPrinted>2024-08-19T08:15:23Z</cp:lastPrinted>
  <dcterms:created xsi:type="dcterms:W3CDTF">2007-06-28T07:45:19Z</dcterms:created>
  <dcterms:modified xsi:type="dcterms:W3CDTF">2024-08-27T03:52:53Z</dcterms:modified>
</cp:coreProperties>
</file>