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1"/>
  </p:sldMasterIdLst>
  <p:notesMasterIdLst>
    <p:notesMasterId r:id="rId10"/>
  </p:notesMasterIdLst>
  <p:sldIdLst>
    <p:sldId id="257" r:id="rId2"/>
    <p:sldId id="277" r:id="rId3"/>
    <p:sldId id="256" r:id="rId4"/>
    <p:sldId id="258" r:id="rId5"/>
    <p:sldId id="259" r:id="rId6"/>
    <p:sldId id="260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92"/>
    <p:restoredTop sz="94626"/>
  </p:normalViewPr>
  <p:slideViewPr>
    <p:cSldViewPr snapToGrid="0" snapToObjects="1">
      <p:cViewPr varScale="1">
        <p:scale>
          <a:sx n="91" d="100"/>
          <a:sy n="91" d="100"/>
        </p:scale>
        <p:origin x="84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1C14B3-EEE8-6549-8482-C4C3FCA537FF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6F946C-F05D-8D4C-8ADF-A9512DCC4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598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886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3151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9632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172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736A0-9F24-45BF-B389-F6478DB45C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28700"/>
            <a:ext cx="9144000" cy="2481263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4000" spc="75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3D85EF-076F-4C35-862A-BAFF685DD6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4376"/>
            <a:ext cx="9144000" cy="1433423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b="1" cap="all" spc="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E221EC-BF54-4DDD-8900-F2027CDAD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213A3-10E9-421F-81BE-56E0786AB515}" type="datetime2">
              <a:rPr lang="en-US" smtClean="0"/>
              <a:t>Monday, March 1,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D5AB69-7069-48FB-8925-F2BA84129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9C32A-F7A5-4E3B-A28F-09C82341E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235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A997B-D473-47DE-8B7B-22AB6F31E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526035-4B81-4537-A22D-92C2E0DBB6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C2A44D-F637-4017-BAA2-77756A386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DABC0-2199-478F-BA77-33A651B6CB89}" type="datetime2">
              <a:rPr lang="en-US" smtClean="0"/>
              <a:t>Monday, March 1,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C1DCE6-ED7D-417C-ABD4-41D61570F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AAF19A-FDAE-446A-A6B6-128F7F96A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913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96D838-45E9-4D61-AA4E-92A32B579F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457199"/>
            <a:ext cx="2628900" cy="5719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3183D0-4392-4364-8A2D-C47A2AF7A8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457199"/>
            <a:ext cx="7734300" cy="5719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4A36C9-28D5-4820-84F1-E4B9F4E50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230C6-DF61-47F4-B8C5-1B70E884BF06}" type="datetime2">
              <a:rPr lang="en-US" smtClean="0"/>
              <a:t>Monday, March 1,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97EDC8-558D-4646-86D9-A5424CF2A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0B7537-E67A-411A-BBA4-061521D3D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712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E99D7-1EE5-4262-9359-A0E2B7331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3080"/>
            <a:ext cx="10240903" cy="12334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DA1C5-272A-45C2-A11A-E7769A27D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114939"/>
            <a:ext cx="10240903" cy="395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63DA15-1EAB-4524-9BB7-8A7DA82A2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2B50C-7EEE-46CD-BAF7-BBC4026D959A}" type="datetime2">
              <a:rPr lang="en-US" smtClean="0"/>
              <a:t>Monday, March 1,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EB93B9-7818-489D-AFFB-B6EAD27FF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528D36-894E-4FCB-B8BB-84DE89949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106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964F1-5687-421F-B3DF-BA3C8DADC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930" y="1709738"/>
            <a:ext cx="9966519" cy="2852737"/>
          </a:xfrm>
        </p:spPr>
        <p:txBody>
          <a:bodyPr anchor="b">
            <a:normAutofit/>
          </a:bodyPr>
          <a:lstStyle>
            <a:lvl1pPr>
              <a:defRPr sz="4400" spc="7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DBB876-5FD9-4964-BD37-6F05DAEBE3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80930" y="4976327"/>
            <a:ext cx="9966520" cy="1113323"/>
          </a:xfrm>
        </p:spPr>
        <p:txBody>
          <a:bodyPr>
            <a:normAutofit/>
          </a:bodyPr>
          <a:lstStyle>
            <a:lvl1pPr marL="0" indent="0">
              <a:buNone/>
              <a:defRPr sz="1200" spc="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5EA80A-FCDD-4009-9A1F-8B5481786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211C4-AE09-4254-A5E3-6DA9B099C971}" type="datetime2">
              <a:rPr lang="en-US" smtClean="0"/>
              <a:t>Monday, March 1,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4A3422-56D9-4942-BC63-831AED91F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D4B42A-AC2C-4FD8-AD0D-BECDD3846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523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FDAF1-8359-4A0F-91B3-03E77C670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054" y="457200"/>
            <a:ext cx="10309745" cy="123348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1E3D3-6B33-4CA0-B06B-A8BB05CAB3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44054" y="1996141"/>
            <a:ext cx="4975746" cy="41808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29C334-815D-47FD-A9B5-E871E28641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96141"/>
            <a:ext cx="5181600" cy="41808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7975F2-7A90-4820-B90F-D28E31A35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742C3-E082-4760-93B2-E209268DD00C}" type="datetime2">
              <a:rPr lang="en-US" smtClean="0"/>
              <a:t>Monday, March 1,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3CFAD5-8AF8-4610-8324-85AA062E2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808CC8-C46E-4A10-8A83-7A251067E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302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E82B8-F9D9-4F53-A4A6-F12EB5F12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8490" y="457200"/>
            <a:ext cx="9986898" cy="1233488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F070CA-85E9-47C7-8564-FFA1AE34B9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8490" y="1681163"/>
            <a:ext cx="462908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38D4B1-41B3-4BF5-9076-A16984A81F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68490" y="2505075"/>
            <a:ext cx="462908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6A38DC-A016-4CFD-AC19-F24A9E0620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4816" y="1681163"/>
            <a:ext cx="501057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F930FA-8C00-42AB-B2D1-FE4E4BDB3C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4814" y="2505075"/>
            <a:ext cx="5010573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8B698E-FAE5-4F2C-AE0E-4FD281E8F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FC950-F824-48B9-B984-CAEE265865E5}" type="datetime2">
              <a:rPr lang="en-US" smtClean="0"/>
              <a:t>Monday, March 1, 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C4BB6C-CAA4-4EA8-8EA1-65ADE056F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BB6A12-0532-47CA-B070-232141CC1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342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08FA1-831E-4AD6-B0D1-BA85E67A5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457200"/>
            <a:ext cx="9982199" cy="123348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E94142-C469-4B0E-8C01-C64BA28F5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E3A0F-68E7-4D17-BB84-ED1BA4F6AC6B}" type="datetime2">
              <a:rPr lang="en-US" smtClean="0"/>
              <a:t>Monday, March 1, 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AAFCE6-5C7E-438F-8D4A-21E155681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ACFD88-63EA-427F-978C-B7844D1A5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119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82A4F0-76A5-4852-982B-32B3B6857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7BC4F-EDA1-4BA2-BFF3-FE5B31CCB58B}" type="datetime2">
              <a:rPr lang="en-US" smtClean="0"/>
              <a:t>Monday, March 1, 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50CFAE-4BEB-4272-A2E6-FDD9D6A03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3B71B7-74B7-4CF1-8FE0-F4863CD7D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942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432BE-C4E5-4F12-AB53-EBEF2B76B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8755" y="457200"/>
            <a:ext cx="3932237" cy="192143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AE7F57-4ABF-4BA4-A892-38857A02F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8130" y="987425"/>
            <a:ext cx="5707257" cy="487362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32E444-E5BD-443F-AB83-84D7CE0AB7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18755" y="2799184"/>
            <a:ext cx="3932237" cy="306980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1998A4-FD2F-4126-99C5-E2063AE02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E694C-1394-4838-A564-7380835C2E77}" type="datetime2">
              <a:rPr lang="en-US" smtClean="0"/>
              <a:t>Monday, March 1,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6457D3-F808-4DB2-9C9C-B185E71F2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31BC9B-21D1-4D2D-B02E-C887A02CA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684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43EC2-2D8C-4E8D-8CC7-967648014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966" y="681135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66AF89-5FBD-43DD-958D-A5C608AE2E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834742" y="858417"/>
            <a:ext cx="5520645" cy="500263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70A545-2CE6-48C4-A725-EF68A3F1BF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8966" y="2281335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4466B2-6FE6-4352-BBF9-84BCD946C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84B19-1A00-4EDB-8425-E1827A377364}" type="datetime2">
              <a:rPr lang="en-US" smtClean="0"/>
              <a:t>Monday, March 1,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8991BC-29A5-4182-BD83-9D99D2889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C1C78F-6633-4604-8832-8E9D2DC76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769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D4C0BBB-0042-4603-A226-6117F3FD5B3C}"/>
              </a:ext>
            </a:extLst>
          </p:cNvPr>
          <p:cNvSpPr/>
          <p:nvPr/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C44F520-2598-460E-9F91-B02F60830CA2}"/>
              </a:ext>
            </a:extLst>
          </p:cNvPr>
          <p:cNvSpPr/>
          <p:nvPr/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478F2F-4F04-4604-9005-BF0CB1142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61666"/>
            <a:ext cx="9810376" cy="1659404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4A17D2-52AF-4B40-80A8-3E0DB855F2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810376" cy="385781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92E0AA-D5B3-4BCF-BA69-209D9B335A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10111" y="6409170"/>
            <a:ext cx="3702392" cy="448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300" baseline="0">
                <a:solidFill>
                  <a:schemeClr val="bg1"/>
                </a:solidFill>
              </a:defRPr>
            </a:lvl1pPr>
          </a:lstStyle>
          <a:p>
            <a:fld id="{10076A27-8146-4F75-9851-A83577C6FD8A}" type="datetime2">
              <a:rPr lang="en-US" smtClean="0"/>
              <a:t>Monday, March 1,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0A637-D86F-4FA1-985D-2D82456511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828801" y="1912217"/>
            <a:ext cx="4114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F2FA4D-A931-46BA-B767-29A6FD5AAD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9678" y="6408742"/>
            <a:ext cx="438652" cy="448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467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9" r:id="rId6"/>
    <p:sldLayoutId id="2147483834" r:id="rId7"/>
    <p:sldLayoutId id="2147483835" r:id="rId8"/>
    <p:sldLayoutId id="2147483836" r:id="rId9"/>
    <p:sldLayoutId id="2147483838" r:id="rId10"/>
    <p:sldLayoutId id="2147483837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18">
            <a:extLst>
              <a:ext uri="{FF2B5EF4-FFF2-40B4-BE49-F238E27FC236}">
                <a16:creationId xmlns:a16="http://schemas.microsoft.com/office/drawing/2014/main" id="{C28DACFC-D90E-4BFD-98DE-38A527847A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20">
            <a:extLst>
              <a:ext uri="{FF2B5EF4-FFF2-40B4-BE49-F238E27FC236}">
                <a16:creationId xmlns:a16="http://schemas.microsoft.com/office/drawing/2014/main" id="{44E9F5B4-A068-4ABE-8601-6BC199F161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0"/>
            <a:ext cx="12191999" cy="6858000"/>
          </a:xfrm>
          <a:prstGeom prst="rect">
            <a:avLst/>
          </a:prstGeom>
          <a:gradFill>
            <a:gsLst>
              <a:gs pos="0">
                <a:schemeClr val="accent5">
                  <a:alpha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22">
            <a:extLst>
              <a:ext uri="{FF2B5EF4-FFF2-40B4-BE49-F238E27FC236}">
                <a16:creationId xmlns:a16="http://schemas.microsoft.com/office/drawing/2014/main" id="{8EF8B388-A1B5-412F-8724-38B96C8AF7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4" y="456773"/>
            <a:ext cx="12191999" cy="6400800"/>
          </a:xfrm>
          <a:prstGeom prst="rect">
            <a:avLst/>
          </a:prstGeom>
          <a:gradFill>
            <a:gsLst>
              <a:gs pos="0">
                <a:schemeClr val="accent5">
                  <a:alpha val="37000"/>
                </a:schemeClr>
              </a:gs>
              <a:gs pos="100000">
                <a:schemeClr val="accent2"/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24">
            <a:extLst>
              <a:ext uri="{FF2B5EF4-FFF2-40B4-BE49-F238E27FC236}">
                <a16:creationId xmlns:a16="http://schemas.microsoft.com/office/drawing/2014/main" id="{85A44F65-05A5-4129-9896-3ECBAF77863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" y="0"/>
            <a:ext cx="6096001" cy="6858000"/>
          </a:xfrm>
          <a:prstGeom prst="rect">
            <a:avLst/>
          </a:prstGeom>
          <a:gradFill>
            <a:gsLst>
              <a:gs pos="19000">
                <a:schemeClr val="accent2">
                  <a:alpha val="41000"/>
                </a:schemeClr>
              </a:gs>
              <a:gs pos="99000">
                <a:schemeClr val="accent4">
                  <a:alpha val="56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: Shape 13">
            <a:extLst>
              <a:ext uri="{FF2B5EF4-FFF2-40B4-BE49-F238E27FC236}">
                <a16:creationId xmlns:a16="http://schemas.microsoft.com/office/drawing/2014/main" id="{94A016FC-694E-41AA-BA4F-FC97736372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550089" y="-827673"/>
            <a:ext cx="5115722" cy="10255626"/>
          </a:xfrm>
          <a:custGeom>
            <a:avLst/>
            <a:gdLst>
              <a:gd name="connsiteX0" fmla="*/ 2065105 w 2065105"/>
              <a:gd name="connsiteY0" fmla="*/ 0 h 4139967"/>
              <a:gd name="connsiteX1" fmla="*/ 2065105 w 2065105"/>
              <a:gd name="connsiteY1" fmla="*/ 4139967 h 4139967"/>
              <a:gd name="connsiteX2" fmla="*/ 1858573 w 2065105"/>
              <a:gd name="connsiteY2" fmla="*/ 4129538 h 4139967"/>
              <a:gd name="connsiteX3" fmla="*/ 0 w 2065105"/>
              <a:gd name="connsiteY3" fmla="*/ 2069983 h 4139967"/>
              <a:gd name="connsiteX4" fmla="*/ 1858573 w 2065105"/>
              <a:gd name="connsiteY4" fmla="*/ 10428 h 4139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5105" h="4139967">
                <a:moveTo>
                  <a:pt x="2065105" y="0"/>
                </a:moveTo>
                <a:lnTo>
                  <a:pt x="2065105" y="4139967"/>
                </a:lnTo>
                <a:lnTo>
                  <a:pt x="1858573" y="4129538"/>
                </a:lnTo>
                <a:cubicBezTo>
                  <a:pt x="814640" y="4023521"/>
                  <a:pt x="0" y="3141887"/>
                  <a:pt x="0" y="2069983"/>
                </a:cubicBezTo>
                <a:cubicBezTo>
                  <a:pt x="0" y="998079"/>
                  <a:pt x="814640" y="116446"/>
                  <a:pt x="1858573" y="10428"/>
                </a:cubicBezTo>
                <a:close/>
              </a:path>
            </a:pathLst>
          </a:custGeom>
          <a:gradFill flip="none" rotWithShape="1">
            <a:gsLst>
              <a:gs pos="7000">
                <a:schemeClr val="accent4">
                  <a:lumMod val="60000"/>
                  <a:lumOff val="40000"/>
                  <a:alpha val="12000"/>
                </a:schemeClr>
              </a:gs>
              <a:gs pos="100000">
                <a:schemeClr val="accent6">
                  <a:lumMod val="20000"/>
                  <a:lumOff val="80000"/>
                  <a:alpha val="15000"/>
                </a:schemeClr>
              </a:gs>
            </a:gsLst>
            <a:lin ang="1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E298EF-ED59-2544-A8C0-5E2C8BE997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3" y="2692400"/>
            <a:ext cx="9144000" cy="3360092"/>
          </a:xfrm>
        </p:spPr>
        <p:txBody>
          <a:bodyPr anchor="ctr">
            <a:normAutofit/>
          </a:bodyPr>
          <a:lstStyle/>
          <a:p>
            <a:r>
              <a:rPr lang="en-US" sz="4400" dirty="0" err="1">
                <a:solidFill>
                  <a:schemeClr val="bg1"/>
                </a:solidFill>
              </a:rPr>
              <a:t>時裝設計的簡介</a:t>
            </a:r>
            <a:endParaRPr lang="en-HK" sz="44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342FF8-2F6E-3849-983F-C85E7DECFA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40280" y="928914"/>
            <a:ext cx="7711440" cy="666206"/>
          </a:xfrm>
        </p:spPr>
        <p:txBody>
          <a:bodyPr anchor="ctr">
            <a:normAutofit/>
          </a:bodyPr>
          <a:lstStyle/>
          <a:p>
            <a:r>
              <a:rPr lang="zh-TW" altLang="en-US" sz="2400" smtClean="0">
                <a:solidFill>
                  <a:schemeClr val="bg1"/>
                </a:solidFill>
              </a:rPr>
              <a:t>第一章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181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F4C3A6FC-14FD-1D46-9EBD-099D4FE0F6F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-1"/>
            <a:ext cx="12191980" cy="68575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3E298EF-ED59-2544-A8C0-5E2C8BE997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9534" y="1654910"/>
            <a:ext cx="8952932" cy="3043213"/>
          </a:xfrm>
        </p:spPr>
        <p:txBody>
          <a:bodyPr anchor="b">
            <a:normAutofit/>
          </a:bodyPr>
          <a:lstStyle/>
          <a:p>
            <a:r>
              <a:rPr lang="en-US" sz="6600" spc="700" dirty="0" err="1">
                <a:solidFill>
                  <a:schemeClr val="bg1"/>
                </a:solidFill>
              </a:rPr>
              <a:t>什麼是時裝</a:t>
            </a:r>
            <a:r>
              <a:rPr lang="en-US" sz="6600" spc="700" dirty="0">
                <a:solidFill>
                  <a:schemeClr val="bg1"/>
                </a:solidFill>
              </a:rPr>
              <a:t>?</a:t>
            </a:r>
            <a:endParaRPr lang="en-HK" sz="6600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91CAF65-9D05-1441-80D6-796CB46EF0C8}"/>
              </a:ext>
            </a:extLst>
          </p:cNvPr>
          <p:cNvSpPr/>
          <p:nvPr/>
        </p:nvSpPr>
        <p:spPr>
          <a:xfrm>
            <a:off x="10213459" y="6491533"/>
            <a:ext cx="182614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>
                <a:solidFill>
                  <a:schemeClr val="bg1"/>
                </a:solidFill>
              </a:rPr>
              <a:t>相片為香港知專設計學院擁有及提供</a:t>
            </a:r>
            <a:endParaRPr lang="en-US" sz="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FC64769-22DF-DD43-94DD-053705EAD7C6}"/>
              </a:ext>
            </a:extLst>
          </p:cNvPr>
          <p:cNvSpPr/>
          <p:nvPr/>
        </p:nvSpPr>
        <p:spPr>
          <a:xfrm>
            <a:off x="228561" y="6503669"/>
            <a:ext cx="5262979" cy="2505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0000"/>
              </a:lnSpc>
            </a:pPr>
            <a:r>
              <a:rPr lang="en-US" sz="1000" dirty="0" err="1">
                <a:solidFill>
                  <a:schemeClr val="bg1"/>
                </a:solidFill>
              </a:rPr>
              <a:t>設計師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裘嘉文的畢業設計系列</a:t>
            </a:r>
            <a:r>
              <a:rPr lang="en-US" sz="1000" dirty="0">
                <a:solidFill>
                  <a:schemeClr val="bg1"/>
                </a:solidFill>
              </a:rPr>
              <a:t> (</a:t>
            </a:r>
            <a:r>
              <a:rPr lang="en-US" sz="1000" dirty="0" err="1">
                <a:solidFill>
                  <a:schemeClr val="bg1"/>
                </a:solidFill>
              </a:rPr>
              <a:t>當時是香港知專設計學院時裝設計高級文憑的二年級學生</a:t>
            </a:r>
            <a:r>
              <a:rPr lang="en-US" sz="1000" dirty="0">
                <a:solidFill>
                  <a:schemeClr val="bg1"/>
                </a:solidFill>
              </a:rPr>
              <a:t>) </a:t>
            </a:r>
            <a:endParaRPr lang="en-HK" sz="1000" i="1" baseline="30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52881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Rectangle 99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Rectangle 101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1" name="Rectangle 103">
            <a:extLst>
              <a:ext uri="{FF2B5EF4-FFF2-40B4-BE49-F238E27FC236}">
                <a16:creationId xmlns:a16="http://schemas.microsoft.com/office/drawing/2014/main" id="{E3CBB9B1-7B7D-4BA1-A1AF-572168B395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E298EF-ED59-2544-A8C0-5E2C8BE997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07845" y="365633"/>
            <a:ext cx="3091607" cy="1727643"/>
          </a:xfrm>
        </p:spPr>
        <p:txBody>
          <a:bodyPr vert="horz" lIns="0" tIns="0" rIns="0" bIns="0" rtlCol="0" anchor="b">
            <a:normAutofit/>
          </a:bodyPr>
          <a:lstStyle/>
          <a:p>
            <a:pPr algn="l"/>
            <a:r>
              <a:rPr lang="en-US" sz="2800" u="sng" spc="700" dirty="0" err="1"/>
              <a:t>時裝的定義</a:t>
            </a:r>
            <a:endParaRPr lang="en-US" sz="2800" spc="700" dirty="0"/>
          </a:p>
        </p:txBody>
      </p:sp>
      <p:pic>
        <p:nvPicPr>
          <p:cNvPr id="34" name="Picture 33" descr="A person wearing a costume&#10;&#10;Description automatically generated">
            <a:extLst>
              <a:ext uri="{FF2B5EF4-FFF2-40B4-BE49-F238E27FC236}">
                <a16:creationId xmlns:a16="http://schemas.microsoft.com/office/drawing/2014/main" id="{FC2A82D6-9496-3C4D-9717-877237631107}"/>
              </a:ext>
            </a:extLst>
          </p:cNvPr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-7512"/>
            <a:ext cx="8115280" cy="6408311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74342FF8-2F6E-3849-983F-C85E7DECFA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4036" y="1649383"/>
            <a:ext cx="3148821" cy="3869823"/>
          </a:xfrm>
        </p:spPr>
        <p:txBody>
          <a:bodyPr vert="horz" lIns="0" tIns="0" rIns="0" bIns="0" rtlCol="0">
            <a:noAutofit/>
          </a:bodyPr>
          <a:lstStyle/>
          <a:p>
            <a:pPr algn="l">
              <a:lnSpc>
                <a:spcPct val="120000"/>
              </a:lnSpc>
            </a:pPr>
            <a:endParaRPr lang="en-US" b="0" cap="none" spc="0" dirty="0"/>
          </a:p>
          <a:p>
            <a:pPr algn="l">
              <a:lnSpc>
                <a:spcPct val="120000"/>
              </a:lnSpc>
            </a:pPr>
            <a:endParaRPr lang="en-US" b="0" cap="none" spc="0" dirty="0"/>
          </a:p>
          <a:p>
            <a:pPr algn="l">
              <a:lnSpc>
                <a:spcPct val="120000"/>
              </a:lnSpc>
            </a:pPr>
            <a:r>
              <a:rPr lang="en-US" i="1" cap="none" spc="0" dirty="0"/>
              <a:t>‘a popular or the latest style of clothing, hair, decoration or </a:t>
            </a:r>
            <a:r>
              <a:rPr lang="en-US" i="1" cap="none" spc="0" dirty="0" err="1"/>
              <a:t>behaviour</a:t>
            </a:r>
            <a:r>
              <a:rPr lang="en-US" i="1" cap="none" spc="0" dirty="0"/>
              <a:t>’, </a:t>
            </a:r>
            <a:r>
              <a:rPr lang="en-US" i="1" cap="none" spc="0" dirty="0" err="1"/>
              <a:t>取自牛津字典</a:t>
            </a:r>
            <a:endParaRPr lang="en-US" i="1" cap="none" spc="0" dirty="0"/>
          </a:p>
          <a:p>
            <a:pPr algn="l">
              <a:lnSpc>
                <a:spcPct val="120000"/>
              </a:lnSpc>
            </a:pPr>
            <a:r>
              <a:rPr lang="en-US" b="0" cap="none" spc="0" dirty="0"/>
              <a:t>譯: </a:t>
            </a:r>
            <a:r>
              <a:rPr lang="en-US" b="0" cap="none" spc="0" dirty="0" err="1"/>
              <a:t>一種由服裝、</a:t>
            </a:r>
            <a:r>
              <a:rPr lang="en-US" b="0" cap="none" spc="0" dirty="0" err="1" smtClean="0"/>
              <a:t>髮型、化妝、裝飾及行為組成的流行風格</a:t>
            </a:r>
            <a:endParaRPr lang="en-US" b="0" cap="none" spc="0" dirty="0"/>
          </a:p>
          <a:p>
            <a:pPr algn="l">
              <a:lnSpc>
                <a:spcPct val="120000"/>
              </a:lnSpc>
            </a:pPr>
            <a:r>
              <a:rPr lang="en-US" b="0" cap="none" spc="0" dirty="0" err="1" smtClean="0"/>
              <a:t>時裝並不局限於</a:t>
            </a:r>
            <a:r>
              <a:rPr lang="zh-TW" altLang="en-US" b="0" cap="none" spc="0" dirty="0" smtClean="0"/>
              <a:t>每一個人透過選擇</a:t>
            </a:r>
            <a:r>
              <a:rPr lang="en-US" b="0" cap="none" spc="0" dirty="0" err="1" smtClean="0"/>
              <a:t>服裝去表達自己</a:t>
            </a:r>
            <a:r>
              <a:rPr lang="zh-TW" altLang="en-US" b="0" cap="none" spc="0" dirty="0"/>
              <a:t>；</a:t>
            </a:r>
            <a:r>
              <a:rPr lang="en-US" b="0" cap="none" spc="0" dirty="0" err="1" smtClean="0"/>
              <a:t>亦同時是透過設計去</a:t>
            </a:r>
            <a:r>
              <a:rPr lang="zh-TW" altLang="en-US" b="0" cap="none" spc="0" dirty="0" smtClean="0"/>
              <a:t>表達創意的一種方式。</a:t>
            </a:r>
            <a:endParaRPr lang="en-US" b="0" cap="none" spc="0" dirty="0"/>
          </a:p>
        </p:txBody>
      </p:sp>
      <p:sp>
        <p:nvSpPr>
          <p:cNvPr id="172" name="Rectangle 105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49257"/>
          </a:xfrm>
          <a:prstGeom prst="rect">
            <a:avLst/>
          </a:prstGeom>
          <a:gradFill>
            <a:gsLst>
              <a:gs pos="34000">
                <a:schemeClr val="accent4">
                  <a:alpha val="73000"/>
                </a:schemeClr>
              </a:gs>
              <a:gs pos="100000">
                <a:schemeClr val="accent5">
                  <a:alpha val="89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Rectangle 107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8314"/>
            <a:ext cx="8115300" cy="449258"/>
          </a:xfrm>
          <a:prstGeom prst="rect">
            <a:avLst/>
          </a:prstGeom>
          <a:gradFill>
            <a:gsLst>
              <a:gs pos="22000">
                <a:schemeClr val="accent5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772467C-9E11-7644-9FD8-5BE52DAF4920}"/>
              </a:ext>
            </a:extLst>
          </p:cNvPr>
          <p:cNvSpPr/>
          <p:nvPr/>
        </p:nvSpPr>
        <p:spPr>
          <a:xfrm>
            <a:off x="342900" y="213792"/>
            <a:ext cx="320976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100" dirty="0">
                <a:solidFill>
                  <a:schemeClr val="bg1"/>
                </a:solidFill>
              </a:rPr>
              <a:t>圖中款式為設計師謝婷婷的設計。設計師</a:t>
            </a:r>
            <a:r>
              <a:rPr lang="en-US" sz="1100" dirty="0" err="1" smtClean="0">
                <a:solidFill>
                  <a:schemeClr val="bg1"/>
                </a:solidFill>
              </a:rPr>
              <a:t>希望透過設計引起大眾關注身邊朋友及親人的精神問題</a:t>
            </a:r>
            <a:r>
              <a:rPr lang="zh-TW" altLang="en-US" sz="1100" dirty="0" smtClean="0">
                <a:solidFill>
                  <a:schemeClr val="bg1"/>
                </a:solidFill>
              </a:rPr>
              <a:t>；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是一個</a:t>
            </a:r>
            <a:r>
              <a:rPr lang="zh-TW" altLang="en-US" sz="1100" dirty="0" smtClean="0">
                <a:solidFill>
                  <a:schemeClr val="bg1"/>
                </a:solidFill>
              </a:rPr>
              <a:t>表達創意的方式。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A758CEB-EBED-8D46-8922-F8B4909BAD24}"/>
              </a:ext>
            </a:extLst>
          </p:cNvPr>
          <p:cNvSpPr/>
          <p:nvPr/>
        </p:nvSpPr>
        <p:spPr>
          <a:xfrm>
            <a:off x="228561" y="6503669"/>
            <a:ext cx="5354351" cy="2505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0000"/>
              </a:lnSpc>
            </a:pPr>
            <a:r>
              <a:rPr lang="en-US" sz="1000" dirty="0" err="1">
                <a:solidFill>
                  <a:schemeClr val="bg1"/>
                </a:solidFill>
              </a:rPr>
              <a:t>設計師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謝婷婷的畢業設計系列</a:t>
            </a:r>
            <a:r>
              <a:rPr lang="en-US" sz="1000" dirty="0">
                <a:solidFill>
                  <a:schemeClr val="bg1"/>
                </a:solidFill>
              </a:rPr>
              <a:t> (</a:t>
            </a:r>
            <a:r>
              <a:rPr lang="en-US" sz="1000" dirty="0" err="1">
                <a:solidFill>
                  <a:schemeClr val="bg1"/>
                </a:solidFill>
              </a:rPr>
              <a:t>當時是香港知專設計學院時裝設計高級文憑的二年級學生</a:t>
            </a:r>
            <a:r>
              <a:rPr lang="en-US" sz="1000" dirty="0">
                <a:solidFill>
                  <a:schemeClr val="bg1"/>
                </a:solidFill>
              </a:rPr>
              <a:t>) </a:t>
            </a:r>
            <a:endParaRPr lang="en-HK" sz="1000" i="1" baseline="30000" dirty="0">
              <a:latin typeface="+mj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E3091BB-A966-5B4B-BC5A-DC9487235C0F}"/>
              </a:ext>
            </a:extLst>
          </p:cNvPr>
          <p:cNvSpPr/>
          <p:nvPr/>
        </p:nvSpPr>
        <p:spPr>
          <a:xfrm>
            <a:off x="9827055" y="6548047"/>
            <a:ext cx="223651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1" dirty="0" err="1">
                <a:solidFill>
                  <a:schemeClr val="bg1"/>
                </a:solidFill>
              </a:rPr>
              <a:t>相片為香港知專設計學院擁有及提供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07051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D9D89B5-CCAB-4617-B70E-501DBE3C84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560DF7-E28D-4C47-B2EF-A0F077EC3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775" y="4487558"/>
            <a:ext cx="4685857" cy="1465973"/>
          </a:xfrm>
        </p:spPr>
        <p:txBody>
          <a:bodyPr anchor="t">
            <a:normAutofit/>
          </a:bodyPr>
          <a:lstStyle/>
          <a:p>
            <a:r>
              <a:rPr lang="en-US" sz="2800" dirty="0" err="1"/>
              <a:t>而時裝設計就是</a:t>
            </a:r>
            <a:endParaRPr lang="en-US" sz="2800" dirty="0"/>
          </a:p>
        </p:txBody>
      </p:sp>
      <p:pic>
        <p:nvPicPr>
          <p:cNvPr id="6" name="Picture 5" descr="A person wearing a dress&#10;&#10;Description automatically generated">
            <a:extLst>
              <a:ext uri="{FF2B5EF4-FFF2-40B4-BE49-F238E27FC236}">
                <a16:creationId xmlns:a16="http://schemas.microsoft.com/office/drawing/2014/main" id="{EE91A35B-8404-2842-B3A8-B4B4B2161A4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432"/>
            <a:ext cx="12191980" cy="424475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A8B77-A368-0B45-BB0A-4C4B7DBB0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0" y="4430301"/>
            <a:ext cx="7874000" cy="892694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zh-TW" altLang="en-US" sz="2400" dirty="0" smtClean="0"/>
              <a:t>對時裝</a:t>
            </a:r>
            <a:r>
              <a:rPr lang="en-US" sz="2400" dirty="0" err="1" smtClean="0"/>
              <a:t>不斷探求新概念及意念</a:t>
            </a:r>
            <a:endParaRPr lang="en-HK" sz="24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55DEFE8-24AF-47F7-B020-D4D76ABA18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EAE3873-25FC-4346-B1D5-82E5F9D953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67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 descr="A picture containing drawing&#10;&#10;Description automatically generated">
            <a:extLst>
              <a:ext uri="{FF2B5EF4-FFF2-40B4-BE49-F238E27FC236}">
                <a16:creationId xmlns:a16="http://schemas.microsoft.com/office/drawing/2014/main" id="{7C8478CE-3726-584B-906B-07BA35205F83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8300" y="1985317"/>
            <a:ext cx="1443683" cy="144368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83BD027-D202-BE4A-9D83-18116559A7E4}"/>
              </a:ext>
            </a:extLst>
          </p:cNvPr>
          <p:cNvSpPr/>
          <p:nvPr/>
        </p:nvSpPr>
        <p:spPr>
          <a:xfrm>
            <a:off x="10664740" y="3572405"/>
            <a:ext cx="1085907" cy="546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ja-JP" altLang="en-US" b="1" i="1" dirty="0">
                <a:solidFill>
                  <a:schemeClr val="accent6"/>
                </a:solidFill>
              </a:rPr>
              <a:t>掃一掃</a:t>
            </a:r>
            <a:r>
              <a:rPr lang="en-US" altLang="ja-JP" b="1" i="1" dirty="0">
                <a:solidFill>
                  <a:schemeClr val="accent6"/>
                </a:solidFill>
              </a:rPr>
              <a:t>:</a:t>
            </a:r>
            <a:endParaRPr lang="en-US" b="1" dirty="0">
              <a:solidFill>
                <a:schemeClr val="accent6"/>
              </a:solidFill>
            </a:endParaRPr>
          </a:p>
          <a:p>
            <a:r>
              <a:rPr lang="en-US" sz="1150" b="1" dirty="0" err="1" smtClean="0">
                <a:ea typeface="Times New Roman" panose="02020603050405020304" pitchFamily="18" charset="0"/>
              </a:rPr>
              <a:t>時裝</a:t>
            </a:r>
            <a:r>
              <a:rPr lang="zh-TW" altLang="en-US" sz="1150" b="1" dirty="0" smtClean="0">
                <a:ea typeface="Times New Roman" panose="02020603050405020304" pitchFamily="18" charset="0"/>
              </a:rPr>
              <a:t>表演</a:t>
            </a:r>
            <a:r>
              <a:rPr lang="en-US" sz="1150" b="1" dirty="0" err="1" smtClean="0">
                <a:ea typeface="Times New Roman" panose="02020603050405020304" pitchFamily="18" charset="0"/>
              </a:rPr>
              <a:t>刊物</a:t>
            </a:r>
            <a:endParaRPr lang="en-HK" sz="1150" b="1" dirty="0">
              <a:ea typeface="Times New Roman" panose="02020603050405020304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937E166-1112-8D4A-B094-4C02A904D646}"/>
              </a:ext>
            </a:extLst>
          </p:cNvPr>
          <p:cNvSpPr/>
          <p:nvPr/>
        </p:nvSpPr>
        <p:spPr>
          <a:xfrm>
            <a:off x="233936" y="129757"/>
            <a:ext cx="5262979" cy="2505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0000"/>
              </a:lnSpc>
            </a:pPr>
            <a:r>
              <a:rPr lang="en-US" sz="1000" dirty="0" err="1">
                <a:solidFill>
                  <a:schemeClr val="bg1"/>
                </a:solidFill>
              </a:rPr>
              <a:t>設計師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陳佩兒的畢業設計系列</a:t>
            </a:r>
            <a:r>
              <a:rPr lang="en-US" sz="1000" dirty="0">
                <a:solidFill>
                  <a:schemeClr val="bg1"/>
                </a:solidFill>
              </a:rPr>
              <a:t> (</a:t>
            </a:r>
            <a:r>
              <a:rPr lang="en-US" sz="1000" dirty="0" err="1">
                <a:solidFill>
                  <a:schemeClr val="bg1"/>
                </a:solidFill>
              </a:rPr>
              <a:t>當時是香港知專設計學院時裝設計高級文憑的二年級學生</a:t>
            </a:r>
            <a:r>
              <a:rPr lang="en-US" sz="1000" dirty="0">
                <a:solidFill>
                  <a:schemeClr val="bg1"/>
                </a:solidFill>
              </a:rPr>
              <a:t>) </a:t>
            </a:r>
            <a:endParaRPr lang="en-HK" sz="1000" i="1" baseline="30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2636C59-3D4C-1A45-9241-6358B96DA9C0}"/>
              </a:ext>
            </a:extLst>
          </p:cNvPr>
          <p:cNvSpPr/>
          <p:nvPr/>
        </p:nvSpPr>
        <p:spPr>
          <a:xfrm>
            <a:off x="10275635" y="147550"/>
            <a:ext cx="182614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>
                <a:solidFill>
                  <a:schemeClr val="bg1"/>
                </a:solidFill>
              </a:rPr>
              <a:t>相片為香港知專設計學院擁有及提供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15807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9">
            <a:extLst>
              <a:ext uri="{FF2B5EF4-FFF2-40B4-BE49-F238E27FC236}">
                <a16:creationId xmlns:a16="http://schemas.microsoft.com/office/drawing/2014/main" id="{9C53F8DC-E65E-42A4-ABA3-AB41274F30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34276D-D95B-AC47-BBB8-F8496DD86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4831" y="947230"/>
            <a:ext cx="6624495" cy="1556725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HK" dirty="0" err="1"/>
              <a:t>時裝設計師有什麼工作</a:t>
            </a:r>
            <a:r>
              <a:rPr lang="en-HK" dirty="0"/>
              <a:t>?</a:t>
            </a:r>
            <a:endParaRPr lang="en-US" dirty="0"/>
          </a:p>
        </p:txBody>
      </p:sp>
      <p:pic>
        <p:nvPicPr>
          <p:cNvPr id="4" name="Picture 3" descr="A picture containing indoor, table, various, items&#10;&#10;Description automatically generated">
            <a:extLst>
              <a:ext uri="{FF2B5EF4-FFF2-40B4-BE49-F238E27FC236}">
                <a16:creationId xmlns:a16="http://schemas.microsoft.com/office/drawing/2014/main" id="{BA7C8E73-DAC2-EC41-A02A-E5E3DA9FDB78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683" y="1725592"/>
            <a:ext cx="4312805" cy="327773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10DA9A-8E6A-0B4D-879B-A27DC32E4A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2162" y="2744845"/>
            <a:ext cx="7349835" cy="3422581"/>
          </a:xfrm>
        </p:spPr>
        <p:txBody>
          <a:bodyPr>
            <a:normAutofit/>
          </a:bodyPr>
          <a:lstStyle/>
          <a:p>
            <a:pPr lvl="1"/>
            <a:r>
              <a:rPr lang="zh-HK" altLang="en-US" dirty="0" smtClean="0"/>
              <a:t>跟上</a:t>
            </a:r>
            <a:r>
              <a:rPr lang="zh-HK" altLang="en-US" dirty="0"/>
              <a:t>新興的設計</a:t>
            </a:r>
            <a:r>
              <a:rPr lang="zh-TW" altLang="en-US" dirty="0"/>
              <a:t>潮流</a:t>
            </a:r>
            <a:endParaRPr lang="en-US" dirty="0"/>
          </a:p>
          <a:p>
            <a:pPr lvl="1"/>
            <a:r>
              <a:rPr lang="zh-HK" altLang="en-US" dirty="0"/>
              <a:t>創作及實踐</a:t>
            </a:r>
            <a:r>
              <a:rPr lang="zh-TW" altLang="en-US" dirty="0"/>
              <a:t>設計意念</a:t>
            </a:r>
            <a:endParaRPr lang="en-US" dirty="0"/>
          </a:p>
          <a:p>
            <a:pPr lvl="1"/>
            <a:r>
              <a:rPr lang="zh-TW" altLang="en-US" dirty="0"/>
              <a:t>選擇</a:t>
            </a:r>
            <a:r>
              <a:rPr lang="zh-HK" altLang="en-US" dirty="0"/>
              <a:t>合適的</a:t>
            </a:r>
            <a:r>
              <a:rPr lang="zh-TW" altLang="en-US" dirty="0"/>
              <a:t>顏色、布料及配件</a:t>
            </a:r>
            <a:endParaRPr lang="en-US" dirty="0"/>
          </a:p>
          <a:p>
            <a:pPr lvl="1"/>
            <a:r>
              <a:rPr lang="zh-TW" altLang="en-US" dirty="0"/>
              <a:t>計劃及開發整個季度</a:t>
            </a:r>
            <a:r>
              <a:rPr lang="zh-HK" altLang="en-US" dirty="0"/>
              <a:t>的服裝</a:t>
            </a:r>
            <a:r>
              <a:rPr lang="zh-TW" altLang="en-US" dirty="0"/>
              <a:t>系列</a:t>
            </a:r>
            <a:endParaRPr lang="en-US" dirty="0"/>
          </a:p>
          <a:p>
            <a:pPr lvl="1"/>
            <a:r>
              <a:rPr lang="zh-TW" altLang="en-US" dirty="0"/>
              <a:t>跟進</a:t>
            </a:r>
            <a:r>
              <a:rPr lang="zh-HK" altLang="en-US" dirty="0"/>
              <a:t>樣板開發</a:t>
            </a:r>
            <a:endParaRPr lang="en-US" dirty="0"/>
          </a:p>
          <a:p>
            <a:pPr lvl="1"/>
            <a:r>
              <a:rPr lang="zh-HK" altLang="en-US" dirty="0"/>
              <a:t>展示新</a:t>
            </a:r>
            <a:r>
              <a:rPr lang="zh-HK" altLang="en-US" dirty="0" smtClean="0"/>
              <a:t>系列</a:t>
            </a:r>
            <a:endParaRPr lang="en-US" altLang="zh-HK" dirty="0"/>
          </a:p>
          <a:p>
            <a:pPr lvl="1"/>
            <a:r>
              <a:rPr lang="zh-TW" altLang="en-US" dirty="0" smtClean="0"/>
              <a:t>分析</a:t>
            </a:r>
            <a:r>
              <a:rPr lang="zh-TW" altLang="en-US" dirty="0"/>
              <a:t>銷售數據及時裝市場研究</a:t>
            </a:r>
            <a:endParaRPr lang="en-HK" dirty="0"/>
          </a:p>
        </p:txBody>
      </p:sp>
      <p:sp>
        <p:nvSpPr>
          <p:cNvPr id="19" name="Rectangle 11">
            <a:extLst>
              <a:ext uri="{FF2B5EF4-FFF2-40B4-BE49-F238E27FC236}">
                <a16:creationId xmlns:a16="http://schemas.microsoft.com/office/drawing/2014/main" id="{3808F57C-E98A-4053-BD3D-4D04986CB2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8741"/>
            <a:ext cx="12192000" cy="449256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3">
            <a:extLst>
              <a:ext uri="{FF2B5EF4-FFF2-40B4-BE49-F238E27FC236}">
                <a16:creationId xmlns:a16="http://schemas.microsoft.com/office/drawing/2014/main" id="{3DD8121B-71ED-41BD-AA7C-9E5609999D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8316"/>
            <a:ext cx="8153398" cy="449684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68000"/>
                </a:schemeClr>
              </a:gs>
              <a:gs pos="99000">
                <a:schemeClr val="accent2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24">
            <a:extLst>
              <a:ext uri="{FF2B5EF4-FFF2-40B4-BE49-F238E27FC236}">
                <a16:creationId xmlns:a16="http://schemas.microsoft.com/office/drawing/2014/main" id="{E937E166-1112-8D4A-B094-4C02A904D646}"/>
              </a:ext>
            </a:extLst>
          </p:cNvPr>
          <p:cNvSpPr/>
          <p:nvPr/>
        </p:nvSpPr>
        <p:spPr>
          <a:xfrm>
            <a:off x="100586" y="6502353"/>
            <a:ext cx="528542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0000"/>
              </a:lnSpc>
            </a:pPr>
            <a:r>
              <a:rPr lang="en-US" sz="1000" dirty="0" err="1">
                <a:solidFill>
                  <a:schemeClr val="bg1"/>
                </a:solidFill>
              </a:rPr>
              <a:t>設計師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陳佩兒的畢業設計系列</a:t>
            </a:r>
            <a:r>
              <a:rPr lang="en-US" sz="1000" dirty="0">
                <a:solidFill>
                  <a:schemeClr val="bg1"/>
                </a:solidFill>
              </a:rPr>
              <a:t> (</a:t>
            </a:r>
            <a:r>
              <a:rPr lang="en-US" sz="1000" dirty="0" err="1" smtClean="0">
                <a:solidFill>
                  <a:schemeClr val="bg1"/>
                </a:solidFill>
              </a:rPr>
              <a:t>當時是香港知專設計學院時裝設計高級文憑的</a:t>
            </a:r>
            <a:r>
              <a:rPr lang="zh-TW" altLang="en-US" sz="1000" dirty="0" smtClean="0">
                <a:solidFill>
                  <a:schemeClr val="bg1"/>
                </a:solidFill>
              </a:rPr>
              <a:t>一</a:t>
            </a:r>
            <a:r>
              <a:rPr lang="en-US" sz="1000" dirty="0" err="1" smtClean="0">
                <a:solidFill>
                  <a:schemeClr val="bg1"/>
                </a:solidFill>
              </a:rPr>
              <a:t>年級學生</a:t>
            </a:r>
            <a:r>
              <a:rPr lang="en-US" sz="1000" dirty="0">
                <a:solidFill>
                  <a:schemeClr val="bg1"/>
                </a:solidFill>
              </a:rPr>
              <a:t>) </a:t>
            </a:r>
            <a:endParaRPr lang="en-HK" sz="1000" i="1" baseline="30000" dirty="0"/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A2636C59-3D4C-1A45-9241-6358B96DA9C0}"/>
              </a:ext>
            </a:extLst>
          </p:cNvPr>
          <p:cNvSpPr/>
          <p:nvPr/>
        </p:nvSpPr>
        <p:spPr>
          <a:xfrm>
            <a:off x="9840207" y="6572081"/>
            <a:ext cx="223651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1" dirty="0" err="1">
                <a:solidFill>
                  <a:schemeClr val="bg1"/>
                </a:solidFill>
              </a:rPr>
              <a:t>相片為香港知專設計學院擁有及提供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071179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C70E6FA0-BE79-974D-AFE5-955B7E6EAA0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4493436" y="-312866"/>
            <a:ext cx="7698564" cy="3346705"/>
          </a:xfrm>
          <a:custGeom>
            <a:avLst/>
            <a:gdLst/>
            <a:ahLst/>
            <a:cxnLst/>
            <a:rect l="l" t="t" r="r" b="b"/>
            <a:pathLst>
              <a:path w="7698564" h="3346705">
                <a:moveTo>
                  <a:pt x="1549963" y="0"/>
                </a:moveTo>
                <a:lnTo>
                  <a:pt x="1555540" y="0"/>
                </a:lnTo>
                <a:lnTo>
                  <a:pt x="2621768" y="0"/>
                </a:lnTo>
                <a:lnTo>
                  <a:pt x="6451640" y="0"/>
                </a:lnTo>
                <a:lnTo>
                  <a:pt x="6451640" y="479"/>
                </a:lnTo>
                <a:lnTo>
                  <a:pt x="7698564" y="479"/>
                </a:lnTo>
                <a:lnTo>
                  <a:pt x="7698564" y="3346705"/>
                </a:lnTo>
                <a:lnTo>
                  <a:pt x="0" y="3346705"/>
                </a:lnTo>
                <a:close/>
              </a:path>
            </a:pathLst>
          </a:custGeom>
        </p:spPr>
      </p:pic>
      <p:pic>
        <p:nvPicPr>
          <p:cNvPr id="10" name="Picture 9" descr="A person sitting at a table&#10;&#10;Description automatically generated">
            <a:extLst>
              <a:ext uri="{FF2B5EF4-FFF2-40B4-BE49-F238E27FC236}">
                <a16:creationId xmlns:a16="http://schemas.microsoft.com/office/drawing/2014/main" id="{2D7BC4D0-E30C-9045-BCF2-7D542F1E559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/>
          <a:stretch/>
        </p:blipFill>
        <p:spPr>
          <a:xfrm>
            <a:off x="20" y="-313099"/>
            <a:ext cx="5859777" cy="3346695"/>
          </a:xfrm>
          <a:custGeom>
            <a:avLst/>
            <a:gdLst/>
            <a:ahLst/>
            <a:cxnLst/>
            <a:rect l="l" t="t" r="r" b="b"/>
            <a:pathLst>
              <a:path w="5859797" h="3346705">
                <a:moveTo>
                  <a:pt x="0" y="0"/>
                </a:moveTo>
                <a:lnTo>
                  <a:pt x="5859797" y="0"/>
                </a:lnTo>
                <a:lnTo>
                  <a:pt x="4309834" y="3346705"/>
                </a:lnTo>
                <a:lnTo>
                  <a:pt x="4304257" y="3346705"/>
                </a:lnTo>
                <a:lnTo>
                  <a:pt x="3238029" y="3346705"/>
                </a:lnTo>
                <a:lnTo>
                  <a:pt x="0" y="3346705"/>
                </a:lnTo>
                <a:close/>
              </a:path>
            </a:pathLst>
          </a:custGeom>
        </p:spPr>
      </p:pic>
      <p:pic>
        <p:nvPicPr>
          <p:cNvPr id="16" name="Picture 15" descr="A person standing in a room&#10;&#10;Description automatically generated">
            <a:extLst>
              <a:ext uri="{FF2B5EF4-FFF2-40B4-BE49-F238E27FC236}">
                <a16:creationId xmlns:a16="http://schemas.microsoft.com/office/drawing/2014/main" id="{CFB526F7-D2B1-6143-9BFA-2DDA17A4A91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0089" y="3033596"/>
            <a:ext cx="5841911" cy="3346705"/>
          </a:xfrm>
          <a:custGeom>
            <a:avLst/>
            <a:gdLst/>
            <a:ahLst/>
            <a:cxnLst/>
            <a:rect l="l" t="t" r="r" b="b"/>
            <a:pathLst>
              <a:path w="5841911" h="3346705">
                <a:moveTo>
                  <a:pt x="1549963" y="0"/>
                </a:moveTo>
                <a:lnTo>
                  <a:pt x="1555540" y="0"/>
                </a:lnTo>
                <a:lnTo>
                  <a:pt x="2621768" y="0"/>
                </a:lnTo>
                <a:lnTo>
                  <a:pt x="5841911" y="0"/>
                </a:lnTo>
                <a:lnTo>
                  <a:pt x="5841911" y="3346705"/>
                </a:lnTo>
                <a:lnTo>
                  <a:pt x="0" y="3346705"/>
                </a:lnTo>
                <a:close/>
              </a:path>
            </a:pathLst>
          </a:custGeom>
        </p:spPr>
      </p:pic>
      <p:pic>
        <p:nvPicPr>
          <p:cNvPr id="4" name="Picture 3" descr="A display in a store&#10;&#10;Description automatically generated">
            <a:extLst>
              <a:ext uri="{FF2B5EF4-FFF2-40B4-BE49-F238E27FC236}">
                <a16:creationId xmlns:a16="http://schemas.microsoft.com/office/drawing/2014/main" id="{5DAA3A14-8F3A-A94A-9816-C0D3DCEA22AB}"/>
              </a:ext>
            </a:extLst>
          </p:cNvPr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20" y="3033596"/>
            <a:ext cx="7698544" cy="3346705"/>
          </a:xfrm>
          <a:custGeom>
            <a:avLst/>
            <a:gdLst/>
            <a:ahLst/>
            <a:cxnLst/>
            <a:rect l="l" t="t" r="r" b="b"/>
            <a:pathLst>
              <a:path w="7698564" h="3346705">
                <a:moveTo>
                  <a:pt x="0" y="0"/>
                </a:moveTo>
                <a:lnTo>
                  <a:pt x="7698564" y="0"/>
                </a:lnTo>
                <a:lnTo>
                  <a:pt x="6148601" y="3346705"/>
                </a:lnTo>
                <a:lnTo>
                  <a:pt x="6143024" y="3346705"/>
                </a:lnTo>
                <a:lnTo>
                  <a:pt x="5076796" y="3346705"/>
                </a:lnTo>
                <a:lnTo>
                  <a:pt x="1246924" y="3346705"/>
                </a:lnTo>
                <a:lnTo>
                  <a:pt x="1246924" y="3346226"/>
                </a:lnTo>
                <a:lnTo>
                  <a:pt x="0" y="3346226"/>
                </a:lnTo>
                <a:close/>
              </a:path>
            </a:pathLst>
          </a:cu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17EDB516-582D-E046-B146-C05E4B5ABA41}"/>
              </a:ext>
            </a:extLst>
          </p:cNvPr>
          <p:cNvSpPr/>
          <p:nvPr/>
        </p:nvSpPr>
        <p:spPr>
          <a:xfrm>
            <a:off x="4199020" y="2130329"/>
            <a:ext cx="22365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 err="1">
                <a:solidFill>
                  <a:schemeClr val="bg1"/>
                </a:solidFill>
                <a:highlight>
                  <a:srgbClr val="000000"/>
                </a:highlight>
              </a:rPr>
              <a:t>在設計工作室開發款式</a:t>
            </a:r>
            <a:endParaRPr lang="en-US" sz="1600" i="1" dirty="0">
              <a:solidFill>
                <a:schemeClr val="bg1"/>
              </a:solidFill>
              <a:highlight>
                <a:srgbClr val="000000"/>
              </a:highlight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D6987DA5-D4B5-7444-964B-A00F95BFAB23}"/>
              </a:ext>
            </a:extLst>
          </p:cNvPr>
          <p:cNvSpPr/>
          <p:nvPr/>
        </p:nvSpPr>
        <p:spPr>
          <a:xfrm>
            <a:off x="6885764" y="4892259"/>
            <a:ext cx="351891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sz="1600" i="1" dirty="0" err="1">
                <a:solidFill>
                  <a:schemeClr val="bg1"/>
                </a:solidFill>
                <a:highlight>
                  <a:srgbClr val="000000"/>
                </a:highlight>
              </a:rPr>
              <a:t>到時裝店觀察市場趨勢及取靈感</a:t>
            </a:r>
            <a:endParaRPr lang="en-HK" sz="1600" i="1" dirty="0">
              <a:solidFill>
                <a:schemeClr val="bg1"/>
              </a:solidFill>
              <a:highlight>
                <a:srgbClr val="000000"/>
              </a:highlight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96D3A74-33D8-8E45-B5EE-19FAF2CAA5DE}"/>
              </a:ext>
            </a:extLst>
          </p:cNvPr>
          <p:cNvSpPr/>
          <p:nvPr/>
        </p:nvSpPr>
        <p:spPr>
          <a:xfrm>
            <a:off x="-111936" y="4955759"/>
            <a:ext cx="351891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sz="1600" i="1" dirty="0" err="1">
                <a:solidFill>
                  <a:schemeClr val="bg1"/>
                </a:solidFill>
                <a:highlight>
                  <a:srgbClr val="000000"/>
                </a:highlight>
              </a:rPr>
              <a:t>在布料市場選擇合適布料及配件</a:t>
            </a:r>
            <a:endParaRPr lang="en-HK" sz="1600" i="1" dirty="0">
              <a:solidFill>
                <a:schemeClr val="bg1"/>
              </a:solidFill>
              <a:highlight>
                <a:srgbClr val="000000"/>
              </a:highligh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42C93EC-EB82-534D-9BED-3F67BA39447A}"/>
              </a:ext>
            </a:extLst>
          </p:cNvPr>
          <p:cNvSpPr/>
          <p:nvPr/>
        </p:nvSpPr>
        <p:spPr>
          <a:xfrm>
            <a:off x="6690406" y="3013777"/>
            <a:ext cx="55194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 err="1" smtClean="0">
                <a:solidFill>
                  <a:schemeClr val="bg1"/>
                </a:solidFill>
                <a:highlight>
                  <a:srgbClr val="000000"/>
                </a:highlight>
              </a:rPr>
              <a:t>時裝設計師和設計學生的日常</a:t>
            </a:r>
            <a:endParaRPr lang="en-US" sz="3200" b="1" i="1" dirty="0">
              <a:solidFill>
                <a:schemeClr val="bg1"/>
              </a:solidFill>
              <a:highlight>
                <a:srgbClr val="000000"/>
              </a:highlight>
            </a:endParaRPr>
          </a:p>
        </p:txBody>
      </p:sp>
      <p:sp>
        <p:nvSpPr>
          <p:cNvPr id="12" name="Rectangle 13">
            <a:extLst>
              <a:ext uri="{FF2B5EF4-FFF2-40B4-BE49-F238E27FC236}">
                <a16:creationId xmlns:a16="http://schemas.microsoft.com/office/drawing/2014/main" id="{A2636C59-3D4C-1A45-9241-6358B96DA9C0}"/>
              </a:ext>
            </a:extLst>
          </p:cNvPr>
          <p:cNvSpPr/>
          <p:nvPr/>
        </p:nvSpPr>
        <p:spPr>
          <a:xfrm>
            <a:off x="9840207" y="6572081"/>
            <a:ext cx="223651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1" dirty="0" err="1">
                <a:solidFill>
                  <a:schemeClr val="bg1"/>
                </a:solidFill>
              </a:rPr>
              <a:t>相片為香港知專設計學院擁有及提供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802824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group of people in a room&#10;&#10;Description automatically generated">
            <a:extLst>
              <a:ext uri="{FF2B5EF4-FFF2-40B4-BE49-F238E27FC236}">
                <a16:creationId xmlns:a16="http://schemas.microsoft.com/office/drawing/2014/main" id="{ABB3883A-74AA-1444-8547-03E71623EF1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75251" y="728681"/>
            <a:ext cx="8180327" cy="54482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43E207-F107-9045-BF15-746AD8AB8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6877" y="1801861"/>
            <a:ext cx="4152900" cy="1827427"/>
          </a:xfrm>
        </p:spPr>
        <p:txBody>
          <a:bodyPr>
            <a:normAutofit/>
          </a:bodyPr>
          <a:lstStyle/>
          <a:p>
            <a:r>
              <a:rPr lang="en-US" dirty="0" err="1" smtClean="0"/>
              <a:t>什麼</a:t>
            </a:r>
            <a:r>
              <a:rPr lang="zh-TW" altLang="en-US" dirty="0" smtClean="0"/>
              <a:t>是</a:t>
            </a:r>
            <a:r>
              <a:rPr lang="en-US" dirty="0" err="1" smtClean="0"/>
              <a:t>時裝表演</a:t>
            </a:r>
            <a:endParaRPr lang="en-US" dirty="0"/>
          </a:p>
        </p:txBody>
      </p:sp>
      <p:pic>
        <p:nvPicPr>
          <p:cNvPr id="7" name="Picture 6" descr="2018 HKDI Fashion Show">
            <a:extLst>
              <a:ext uri="{FF2B5EF4-FFF2-40B4-BE49-F238E27FC236}">
                <a16:creationId xmlns:a16="http://schemas.microsoft.com/office/drawing/2014/main" id="{C2CA205A-7FA0-7543-BA01-D4DE0DA240B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13193" y="3989935"/>
            <a:ext cx="1104134" cy="1080000"/>
          </a:xfrm>
          <a:prstGeom prst="rect">
            <a:avLst/>
          </a:prstGeom>
        </p:spPr>
      </p:pic>
      <p:pic>
        <p:nvPicPr>
          <p:cNvPr id="12" name="Picture 11" descr="A picture containing clock&#10;&#10;Description automatically generated">
            <a:extLst>
              <a:ext uri="{FF2B5EF4-FFF2-40B4-BE49-F238E27FC236}">
                <a16:creationId xmlns:a16="http://schemas.microsoft.com/office/drawing/2014/main" id="{A6E36B7D-2EC8-984A-9A06-F0746B2C930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4991" y="4028654"/>
            <a:ext cx="1061886" cy="100256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3306D94-4E3C-2842-8CEC-D760FC8B55D2}"/>
              </a:ext>
            </a:extLst>
          </p:cNvPr>
          <p:cNvSpPr/>
          <p:nvPr/>
        </p:nvSpPr>
        <p:spPr>
          <a:xfrm>
            <a:off x="7694095" y="4976385"/>
            <a:ext cx="15636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latin typeface="Calibri" panose="020F0502020204030204" pitchFamily="34" charset="0"/>
                <a:ea typeface="Times New Roman" panose="02020603050405020304" pitchFamily="18" charset="0"/>
              </a:rPr>
              <a:t>HKDI </a:t>
            </a:r>
            <a:r>
              <a:rPr lang="en-US" sz="1000" b="1" dirty="0" err="1">
                <a:latin typeface="Calibri" panose="020F0502020204030204" pitchFamily="34" charset="0"/>
                <a:ea typeface="Times New Roman" panose="02020603050405020304" pitchFamily="18" charset="0"/>
              </a:rPr>
              <a:t>時裝展</a:t>
            </a:r>
            <a:endParaRPr lang="en-US" sz="1000" b="1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en-US" sz="1000" b="1" dirty="0">
                <a:latin typeface="Calibri" panose="020F0502020204030204" pitchFamily="34" charset="0"/>
                <a:ea typeface="Times New Roman" panose="02020603050405020304" pitchFamily="18" charset="0"/>
              </a:rPr>
              <a:t>2019</a:t>
            </a:r>
            <a:endParaRPr lang="en-HK" sz="1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BE54C17-3BA3-974F-B727-0526423A551E}"/>
              </a:ext>
            </a:extLst>
          </p:cNvPr>
          <p:cNvSpPr/>
          <p:nvPr/>
        </p:nvSpPr>
        <p:spPr>
          <a:xfrm>
            <a:off x="8942063" y="4984080"/>
            <a:ext cx="16173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latin typeface="Calibri" panose="020F0502020204030204" pitchFamily="34" charset="0"/>
                <a:ea typeface="Times New Roman" panose="02020603050405020304" pitchFamily="18" charset="0"/>
              </a:rPr>
              <a:t>HKDI </a:t>
            </a:r>
            <a:r>
              <a:rPr lang="en-US" sz="1000" b="1" dirty="0" err="1">
                <a:latin typeface="Calibri" panose="020F0502020204030204" pitchFamily="34" charset="0"/>
                <a:ea typeface="Times New Roman" panose="02020603050405020304" pitchFamily="18" charset="0"/>
              </a:rPr>
              <a:t>時裝展</a:t>
            </a:r>
            <a:r>
              <a:rPr lang="en-US" sz="1000" b="1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</a:p>
          <a:p>
            <a:pPr algn="ctr"/>
            <a:r>
              <a:rPr lang="en-US" sz="1000" b="1" dirty="0">
                <a:latin typeface="Calibri" panose="020F0502020204030204" pitchFamily="34" charset="0"/>
                <a:ea typeface="Times New Roman" panose="02020603050405020304" pitchFamily="18" charset="0"/>
              </a:rPr>
              <a:t>2018</a:t>
            </a:r>
            <a:endParaRPr lang="en-HK" sz="1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Picture 8" descr="Movies, music, videos icon">
            <a:extLst>
              <a:ext uri="{FF2B5EF4-FFF2-40B4-BE49-F238E27FC236}">
                <a16:creationId xmlns:a16="http://schemas.microsoft.com/office/drawing/2014/main" id="{F11AE948-24AB-1F43-84A1-1FCF7D7E867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70559" y="4640142"/>
            <a:ext cx="360000" cy="3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59B8DAE-0A94-6048-8C49-9C1A3AA7AE76}"/>
              </a:ext>
            </a:extLst>
          </p:cNvPr>
          <p:cNvSpPr/>
          <p:nvPr/>
        </p:nvSpPr>
        <p:spPr>
          <a:xfrm>
            <a:off x="10373279" y="4025837"/>
            <a:ext cx="9492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b="1" i="1">
                <a:solidFill>
                  <a:schemeClr val="accent6"/>
                </a:solidFill>
              </a:rPr>
              <a:t>掃一掃</a:t>
            </a:r>
            <a:r>
              <a:rPr lang="en-US" altLang="ja-JP" b="1" i="1" dirty="0">
                <a:solidFill>
                  <a:schemeClr val="accent6"/>
                </a:solidFill>
              </a:rPr>
              <a:t>:</a:t>
            </a:r>
            <a:endParaRPr lang="en-US" b="1" dirty="0">
              <a:solidFill>
                <a:schemeClr val="accent6"/>
              </a:solidFill>
            </a:endParaRPr>
          </a:p>
          <a:p>
            <a:r>
              <a:rPr lang="en-US" sz="1400" b="1" dirty="0" err="1">
                <a:latin typeface="Calibri" panose="020F0502020204030204" pitchFamily="34" charset="0"/>
                <a:ea typeface="Times New Roman" panose="02020603050405020304" pitchFamily="18" charset="0"/>
              </a:rPr>
              <a:t>時裝表演</a:t>
            </a:r>
            <a:endParaRPr lang="en-HK" sz="1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55D6CB0-0F29-B748-A789-07C7496A7F03}"/>
              </a:ext>
            </a:extLst>
          </p:cNvPr>
          <p:cNvSpPr/>
          <p:nvPr/>
        </p:nvSpPr>
        <p:spPr>
          <a:xfrm>
            <a:off x="228561" y="6503669"/>
            <a:ext cx="5262979" cy="2505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0000"/>
              </a:lnSpc>
            </a:pPr>
            <a:r>
              <a:rPr lang="en-US" sz="1000" dirty="0" err="1">
                <a:solidFill>
                  <a:schemeClr val="bg1"/>
                </a:solidFill>
              </a:rPr>
              <a:t>設計師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李嘉文的畢業設計系列</a:t>
            </a:r>
            <a:r>
              <a:rPr lang="en-US" sz="1000" dirty="0">
                <a:solidFill>
                  <a:schemeClr val="bg1"/>
                </a:solidFill>
              </a:rPr>
              <a:t> (</a:t>
            </a:r>
            <a:r>
              <a:rPr lang="en-US" sz="1000" dirty="0" err="1">
                <a:solidFill>
                  <a:schemeClr val="bg1"/>
                </a:solidFill>
              </a:rPr>
              <a:t>當時是香港知專設計學院時裝設計高級文憑的二年級學生</a:t>
            </a:r>
            <a:r>
              <a:rPr lang="en-US" sz="1000" dirty="0">
                <a:solidFill>
                  <a:schemeClr val="bg1"/>
                </a:solidFill>
              </a:rPr>
              <a:t>) </a:t>
            </a:r>
            <a:endParaRPr lang="en-HK" sz="1000" i="1" baseline="30000" dirty="0">
              <a:latin typeface="+mj-lt"/>
            </a:endParaRPr>
          </a:p>
        </p:txBody>
      </p:sp>
      <p:sp>
        <p:nvSpPr>
          <p:cNvPr id="15" name="Rectangle 13">
            <a:extLst>
              <a:ext uri="{FF2B5EF4-FFF2-40B4-BE49-F238E27FC236}">
                <a16:creationId xmlns:a16="http://schemas.microsoft.com/office/drawing/2014/main" id="{A2636C59-3D4C-1A45-9241-6358B96DA9C0}"/>
              </a:ext>
            </a:extLst>
          </p:cNvPr>
          <p:cNvSpPr/>
          <p:nvPr/>
        </p:nvSpPr>
        <p:spPr>
          <a:xfrm>
            <a:off x="9840207" y="6572081"/>
            <a:ext cx="223651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1" dirty="0" err="1">
                <a:solidFill>
                  <a:schemeClr val="bg1"/>
                </a:solidFill>
              </a:rPr>
              <a:t>相片為香港知專設計學院擁有及提供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500823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2">
            <a:extLst>
              <a:ext uri="{FF2B5EF4-FFF2-40B4-BE49-F238E27FC236}">
                <a16:creationId xmlns:a16="http://schemas.microsoft.com/office/drawing/2014/main" id="{ED9D89B5-CCAB-4617-B70E-501DBE3C84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large room&#10;&#10;Description automatically generated">
            <a:extLst>
              <a:ext uri="{FF2B5EF4-FFF2-40B4-BE49-F238E27FC236}">
                <a16:creationId xmlns:a16="http://schemas.microsoft.com/office/drawing/2014/main" id="{5DE3E064-761F-8940-8C49-A96EC5CB71A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432"/>
            <a:ext cx="12191980" cy="424475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5EC8A63-6D95-6D45-A434-CC97EC481AE1}"/>
              </a:ext>
            </a:extLst>
          </p:cNvPr>
          <p:cNvSpPr/>
          <p:nvPr/>
        </p:nvSpPr>
        <p:spPr>
          <a:xfrm>
            <a:off x="6415138" y="5163212"/>
            <a:ext cx="5638800" cy="14659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>
              <a:lnSpc>
                <a:spcPct val="120000"/>
              </a:lnSpc>
              <a:spcAft>
                <a:spcPts val="600"/>
              </a:spcAft>
            </a:pPr>
            <a:r>
              <a:rPr lang="en-US" sz="1400" dirty="0"/>
              <a:t>1. </a:t>
            </a:r>
            <a:r>
              <a:rPr lang="en-US" sz="1400" dirty="0" err="1" smtClean="0"/>
              <a:t>開始你的第一個資料蒐集</a:t>
            </a:r>
            <a:r>
              <a:rPr lang="zh-TW" altLang="en-US" sz="1400" dirty="0" smtClean="0"/>
              <a:t>查看不同的時裝網站</a:t>
            </a:r>
            <a:r>
              <a:rPr lang="en-US" sz="1400" dirty="0" smtClean="0"/>
              <a:t> </a:t>
            </a:r>
            <a:r>
              <a:rPr lang="en-US" sz="1400" dirty="0"/>
              <a:t>(</a:t>
            </a:r>
            <a:r>
              <a:rPr lang="en-US" sz="1400" dirty="0" err="1"/>
              <a:t>請掃二維碼</a:t>
            </a:r>
            <a:r>
              <a:rPr lang="en-US" sz="1400" dirty="0" smtClean="0"/>
              <a:t>)</a:t>
            </a:r>
            <a:r>
              <a:rPr lang="zh-TW" altLang="en-US" sz="1400" dirty="0" smtClean="0"/>
              <a:t>。</a:t>
            </a:r>
            <a:endParaRPr lang="en-US" sz="1400" dirty="0"/>
          </a:p>
          <a:p>
            <a:pPr lvl="0">
              <a:lnSpc>
                <a:spcPct val="120000"/>
              </a:lnSpc>
              <a:spcAft>
                <a:spcPts val="600"/>
              </a:spcAft>
            </a:pPr>
            <a:r>
              <a:rPr lang="en-US" sz="1400" dirty="0"/>
              <a:t>2. </a:t>
            </a:r>
            <a:r>
              <a:rPr lang="en-US" sz="1400" dirty="0" err="1" smtClean="0"/>
              <a:t>從最新的時裝周中選出你最喜愛的系列</a:t>
            </a:r>
            <a:r>
              <a:rPr lang="zh-TW" altLang="en-US" sz="1400" dirty="0" smtClean="0"/>
              <a:t>。</a:t>
            </a:r>
            <a:endParaRPr lang="en-US" sz="1400" dirty="0"/>
          </a:p>
          <a:p>
            <a:pPr lvl="0">
              <a:lnSpc>
                <a:spcPct val="120000"/>
              </a:lnSpc>
              <a:spcAft>
                <a:spcPts val="600"/>
              </a:spcAft>
            </a:pPr>
            <a:r>
              <a:rPr lang="en-US" sz="1400" dirty="0"/>
              <a:t>3. </a:t>
            </a:r>
            <a:r>
              <a:rPr lang="en-US" sz="1400" dirty="0" err="1" smtClean="0"/>
              <a:t>蒐集</a:t>
            </a:r>
            <a:r>
              <a:rPr lang="zh-TW" altLang="en-US" sz="1400" dirty="0" smtClean="0"/>
              <a:t>相</a:t>
            </a:r>
            <a:r>
              <a:rPr lang="en-US" sz="1400" dirty="0" err="1" smtClean="0"/>
              <a:t>關設計師的背景資料</a:t>
            </a:r>
            <a:r>
              <a:rPr lang="zh-TW" altLang="en-US" sz="1400" smtClean="0"/>
              <a:t>。</a:t>
            </a:r>
            <a:endParaRPr lang="en-US" sz="1400" dirty="0"/>
          </a:p>
        </p:txBody>
      </p:sp>
      <p:sp>
        <p:nvSpPr>
          <p:cNvPr id="30" name="Rectangle 24">
            <a:extLst>
              <a:ext uri="{FF2B5EF4-FFF2-40B4-BE49-F238E27FC236}">
                <a16:creationId xmlns:a16="http://schemas.microsoft.com/office/drawing/2014/main" id="{955DEFE8-24AF-47F7-B020-D4D76ABA18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26">
            <a:extLst>
              <a:ext uri="{FF2B5EF4-FFF2-40B4-BE49-F238E27FC236}">
                <a16:creationId xmlns:a16="http://schemas.microsoft.com/office/drawing/2014/main" id="{6EAE3873-25FC-4346-B1D5-82E5F9D953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67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CEE34ED-B916-F540-8F4C-00FFACE54F0C}"/>
              </a:ext>
            </a:extLst>
          </p:cNvPr>
          <p:cNvSpPr txBox="1">
            <a:spLocks/>
          </p:cNvSpPr>
          <p:nvPr/>
        </p:nvSpPr>
        <p:spPr>
          <a:xfrm>
            <a:off x="1196675" y="4491941"/>
            <a:ext cx="4899325" cy="1465973"/>
          </a:xfrm>
          <a:prstGeom prst="rect">
            <a:avLst/>
          </a:prstGeom>
        </p:spPr>
        <p:txBody>
          <a:bodyPr vert="horz" lIns="0" tIns="0" rIns="0" bIns="0" rtlCol="0" anchor="t">
            <a:normAutofit fontScale="25000" lnSpcReduction="2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cap="all" spc="7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1200" u="sng" dirty="0" err="1"/>
              <a:t>章節活動</a:t>
            </a:r>
            <a:endParaRPr lang="en-US" sz="11200" u="sng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9000" u="sng" dirty="0"/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12800" dirty="0" err="1"/>
              <a:t>誰是你第一個喜愛的時裝設計師</a:t>
            </a:r>
            <a:r>
              <a:rPr lang="en-US" sz="12800" dirty="0"/>
              <a:t>？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100" dirty="0"/>
              <a:t> </a:t>
            </a:r>
          </a:p>
        </p:txBody>
      </p:sp>
      <p:sp>
        <p:nvSpPr>
          <p:cNvPr id="6" name="Lightning Bolt 5">
            <a:extLst>
              <a:ext uri="{FF2B5EF4-FFF2-40B4-BE49-F238E27FC236}">
                <a16:creationId xmlns:a16="http://schemas.microsoft.com/office/drawing/2014/main" id="{88E30A32-28AF-6044-8659-849355364886}"/>
              </a:ext>
            </a:extLst>
          </p:cNvPr>
          <p:cNvSpPr/>
          <p:nvPr/>
        </p:nvSpPr>
        <p:spPr>
          <a:xfrm>
            <a:off x="260350" y="3616755"/>
            <a:ext cx="1003300" cy="1257300"/>
          </a:xfrm>
          <a:prstGeom prst="lightningBol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BB6D232A-6B87-0845-9E47-69F5AA5ABDD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8311" y="2528858"/>
            <a:ext cx="1080000" cy="106082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6D02CC8-B195-2845-9877-F506C1F0EDF9}"/>
              </a:ext>
            </a:extLst>
          </p:cNvPr>
          <p:cNvSpPr/>
          <p:nvPr/>
        </p:nvSpPr>
        <p:spPr>
          <a:xfrm>
            <a:off x="10368428" y="3604628"/>
            <a:ext cx="13071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b="1" i="1">
                <a:solidFill>
                  <a:schemeClr val="accent6"/>
                </a:solidFill>
              </a:rPr>
              <a:t>掃一掃</a:t>
            </a:r>
            <a:r>
              <a:rPr lang="en-US" altLang="ja-JP" sz="1200" b="1" i="1" dirty="0">
                <a:solidFill>
                  <a:schemeClr val="accent6"/>
                </a:solidFill>
              </a:rPr>
              <a:t>:</a:t>
            </a:r>
            <a:endParaRPr lang="en-US" sz="1200" b="1" dirty="0">
              <a:solidFill>
                <a:schemeClr val="accent6"/>
              </a:solidFill>
            </a:endParaRPr>
          </a:p>
          <a:p>
            <a:endParaRPr lang="en-US" sz="1200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239A273-1C4D-3846-9928-DEA310AF5DC5}"/>
              </a:ext>
            </a:extLst>
          </p:cNvPr>
          <p:cNvSpPr/>
          <p:nvPr/>
        </p:nvSpPr>
        <p:spPr>
          <a:xfrm>
            <a:off x="10368427" y="3801739"/>
            <a:ext cx="130713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HK" sz="900" b="1" dirty="0" err="1">
                <a:latin typeface="+mj-lt"/>
              </a:rPr>
              <a:t>Voguerunway.com</a:t>
            </a:r>
            <a:endParaRPr lang="en-US" sz="900" b="1" dirty="0">
              <a:latin typeface="+mj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EC35EEF-2514-2448-9B7C-17069146E9DE}"/>
              </a:ext>
            </a:extLst>
          </p:cNvPr>
          <p:cNvSpPr/>
          <p:nvPr/>
        </p:nvSpPr>
        <p:spPr>
          <a:xfrm>
            <a:off x="168166" y="96751"/>
            <a:ext cx="501571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zh-TW" altLang="en-US" sz="800" i="1" dirty="0">
                <a:solidFill>
                  <a:schemeClr val="bg1"/>
                </a:solidFill>
              </a:rPr>
              <a:t>免版稅圖片來自</a:t>
            </a:r>
            <a:r>
              <a:rPr lang="en-US" altLang="zh-TW" sz="800" i="1" dirty="0">
                <a:solidFill>
                  <a:schemeClr val="bg1"/>
                </a:solidFill>
              </a:rPr>
              <a:t> </a:t>
            </a:r>
            <a:r>
              <a:rPr lang="en-HK" sz="800" i="1" dirty="0" err="1">
                <a:solidFill>
                  <a:schemeClr val="bg1"/>
                </a:solidFill>
              </a:rPr>
              <a:t>Pexels</a:t>
            </a:r>
            <a:endParaRPr lang="en-HK" sz="800" i="1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560498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RiseVTI">
  <a:themeElements>
    <a:clrScheme name="Office">
      <a:dk1>
        <a:srgbClr val="000000"/>
      </a:dk1>
      <a:lt1>
        <a:srgbClr val="FFFFFF"/>
      </a:lt1>
      <a:dk2>
        <a:srgbClr val="2E3948"/>
      </a:dk2>
      <a:lt2>
        <a:srgbClr val="E7E6E6"/>
      </a:lt2>
      <a:accent1>
        <a:srgbClr val="5A82CB"/>
      </a:accent1>
      <a:accent2>
        <a:srgbClr val="ED7D31"/>
      </a:accent2>
      <a:accent3>
        <a:srgbClr val="A3A3A3"/>
      </a:accent3>
      <a:accent4>
        <a:srgbClr val="CF9B00"/>
      </a:accent4>
      <a:accent5>
        <a:srgbClr val="5B9BD5"/>
      </a:accent5>
      <a:accent6>
        <a:srgbClr val="70AD47"/>
      </a:accent6>
      <a:hlink>
        <a:srgbClr val="D26012"/>
      </a:hlink>
      <a:folHlink>
        <a:srgbClr val="A9718D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RiseVTI" id="{C2FC082F-B444-4222-AF20-78444CCB5722}" vid="{39F213E4-0CBC-40CB-B3F6-8C5562B6B9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2247</TotalTime>
  <Words>213</Words>
  <Application>Microsoft Office PowerPoint</Application>
  <PresentationFormat>寬螢幕</PresentationFormat>
  <Paragraphs>58</Paragraphs>
  <Slides>8</Slides>
  <Notes>4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4" baseType="lpstr">
      <vt:lpstr>Avenir Next LT Pro</vt:lpstr>
      <vt:lpstr>Avenir Next LT Pro Light</vt:lpstr>
      <vt:lpstr>Arial</vt:lpstr>
      <vt:lpstr>Calibri</vt:lpstr>
      <vt:lpstr>Times New Roman</vt:lpstr>
      <vt:lpstr>GradientRiseVTI</vt:lpstr>
      <vt:lpstr>時裝設計的簡介</vt:lpstr>
      <vt:lpstr>什麼是時裝?</vt:lpstr>
      <vt:lpstr>時裝的定義</vt:lpstr>
      <vt:lpstr>而時裝設計就是</vt:lpstr>
      <vt:lpstr>時裝設計師有什麼工作?</vt:lpstr>
      <vt:lpstr>PowerPoint 簡報</vt:lpstr>
      <vt:lpstr>什麼是時裝表演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Fashion Design</dc:title>
  <dc:creator>Travis Li Wang Hei</dc:creator>
  <cp:lastModifiedBy>POON, Suk-mei Cindy</cp:lastModifiedBy>
  <cp:revision>54</cp:revision>
  <dcterms:created xsi:type="dcterms:W3CDTF">2020-08-18T18:16:04Z</dcterms:created>
  <dcterms:modified xsi:type="dcterms:W3CDTF">2021-03-01T08:09:35Z</dcterms:modified>
</cp:coreProperties>
</file>