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416" r:id="rId1"/>
  </p:sldMasterIdLst>
  <p:notesMasterIdLst>
    <p:notesMasterId r:id="rId28"/>
  </p:notesMasterIdLst>
  <p:sldIdLst>
    <p:sldId id="256" r:id="rId2"/>
    <p:sldId id="257" r:id="rId3"/>
    <p:sldId id="258" r:id="rId4"/>
    <p:sldId id="270" r:id="rId5"/>
    <p:sldId id="271" r:id="rId6"/>
    <p:sldId id="259" r:id="rId7"/>
    <p:sldId id="262" r:id="rId8"/>
    <p:sldId id="272" r:id="rId9"/>
    <p:sldId id="277" r:id="rId10"/>
    <p:sldId id="261" r:id="rId11"/>
    <p:sldId id="275" r:id="rId12"/>
    <p:sldId id="260" r:id="rId13"/>
    <p:sldId id="276" r:id="rId14"/>
    <p:sldId id="278" r:id="rId15"/>
    <p:sldId id="279" r:id="rId16"/>
    <p:sldId id="280" r:id="rId17"/>
    <p:sldId id="282" r:id="rId18"/>
    <p:sldId id="283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EBEB"/>
    <a:srgbClr val="0000FF"/>
    <a:srgbClr val="FFCCCC"/>
    <a:srgbClr val="FF0000"/>
    <a:srgbClr val="E7E200"/>
    <a:srgbClr val="CCCC00"/>
    <a:srgbClr val="F2EC00"/>
    <a:srgbClr val="FFCF01"/>
    <a:srgbClr val="E2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278" autoAdjust="0"/>
  </p:normalViewPr>
  <p:slideViewPr>
    <p:cSldViewPr snapToGrid="0">
      <p:cViewPr varScale="1">
        <p:scale>
          <a:sx n="73" d="100"/>
          <a:sy n="73" d="100"/>
        </p:scale>
        <p:origin x="18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019C-14F9-4C22-B6F8-8D8C8DC49D4A}" type="datetimeFigureOut">
              <a:rPr lang="zh-TW" altLang="en-US" smtClean="0"/>
              <a:pPr/>
              <a:t>2020/3/27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A582A-44D0-491F-A243-507D05D3D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16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29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14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94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94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39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75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39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3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629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39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39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3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3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20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b="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0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0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7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B2-DC7E-4C9F-A313-EF7952E85B80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8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7E76-792D-4E0E-B337-2F414A1677D2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393-10AF-46B8-9435-CF7069398E7E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2D94-C9FB-4196-81D5-9B34DEB46A2F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A72B-1F4E-432D-AE8E-F69B1DD77908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1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1E1E-5B11-491A-B92B-0CEEBC0CE608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7F76-5250-4103-A9B4-631840B702C9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615F-F662-408C-8FF0-5FC1400336A1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1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241F-8903-4B6C-BF83-D89F7B898B4A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8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0F52EA-A689-4EB4-96C2-7BBCE840B1AF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324-9F49-444F-8516-4D8CE93698FA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38385D-9095-4650-BE34-08A5AFC329C6}" type="datetime1">
              <a:rPr lang="en-US" altLang="zh-TW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kedcity.net/etv/resource/234155607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hkedcity.net/etv/resource/213192941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dcity.net/etv/resource/194654150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hkedcity.net/etv/resource/142574385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dcity.net/etv/resource/123966582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hkedcity.net/etv/resource/1388348029" TargetMode="Externa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gov.hk/chi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tc/features/102745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covid_19_tips_tc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p.gov.hk/files/pdf/psycho-educational_booklet_child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842" y="857584"/>
            <a:ext cx="7543800" cy="3735977"/>
          </a:xfrm>
        </p:spPr>
        <p:txBody>
          <a:bodyPr>
            <a:normAutofit fontScale="90000"/>
          </a:bodyPr>
          <a:lstStyle/>
          <a:p>
            <a:pPr marL="360000">
              <a:lnSpc>
                <a:spcPct val="100000"/>
              </a:lnSpc>
            </a:pP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簡短寫作（說明性文字）</a:t>
            </a:r>
            <a:r>
              <a:rPr lang="en-US" altLang="zh-TW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br>
              <a:rPr lang="en-US" altLang="zh-TW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不一樣的防疫用品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高小學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與教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（中國語文）</a:t>
            </a:r>
            <a:r>
              <a:rPr lang="zh-HK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HK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7" y="4455621"/>
            <a:ext cx="7814465" cy="161935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教育局課程發展處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資優教育組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https://www.edb.gov.hk/attachment/tc/curriculum-development/4-key-tasks/moral-civic/mpd2019/Oneness_of_mi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10" y="2195747"/>
            <a:ext cx="2259874" cy="22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10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2960" y="223385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寫一寫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99346" y="934166"/>
            <a:ext cx="7791028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試從下表選擇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一個任務層級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，根據該層級的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寫作要求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，描述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一種防疫用品，字數不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限。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寫作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提示：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你可從「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選擇板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」中選取適合的方面寫作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2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文中不可提及該防疫用品的名稱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        </a:t>
            </a:r>
          </a:p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04800"/>
              </p:ext>
            </p:extLst>
          </p:nvPr>
        </p:nvGraphicFramePr>
        <p:xfrm>
          <a:off x="1472962" y="5486057"/>
          <a:ext cx="6792436" cy="8090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5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大小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顏色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用途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其他方面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物料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組成部分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形狀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接點 6"/>
          <p:cNvCxnSpPr/>
          <p:nvPr/>
        </p:nvCxnSpPr>
        <p:spPr>
          <a:xfrm>
            <a:off x="895823" y="830004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31004"/>
              </p:ext>
            </p:extLst>
          </p:nvPr>
        </p:nvGraphicFramePr>
        <p:xfrm>
          <a:off x="581538" y="2547045"/>
          <a:ext cx="8026644" cy="285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任務層級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寫作要求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入門級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★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運用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最少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種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曾學習的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描寫方法或修辭手法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   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從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個方面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述一種防疫用品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20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進階級 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★★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運用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最少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種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曾學習的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描寫方法或修辭手法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   從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個方面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述一種防疫用品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20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挑戰級 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★★★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運用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最少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種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曾學習的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描寫方法或修辭手法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從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個或以上方面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當中必須包括其他方面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）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述 一種防疫用品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20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 rot="20675386">
            <a:off x="375765" y="5499613"/>
            <a:ext cx="1408578" cy="738185"/>
          </a:xfrm>
          <a:prstGeom prst="ellipse">
            <a:avLst/>
          </a:prstGeom>
          <a:solidFill>
            <a:srgbClr val="FFEBEB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TW" altLang="en-US" sz="2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選擇板</a:t>
            </a:r>
            <a:endParaRPr lang="en-US" sz="20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11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2960" y="28660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自我檢查表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898358" y="946484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7245" y="1037631"/>
            <a:ext cx="676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我描述的防疫用品是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︰___________</a:t>
            </a:r>
            <a:endParaRPr lang="zh-HK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4293"/>
              </p:ext>
            </p:extLst>
          </p:nvPr>
        </p:nvGraphicFramePr>
        <p:xfrm>
          <a:off x="502678" y="1828822"/>
          <a:ext cx="8281852" cy="403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檢查提示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檢查結果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60">
                <a:tc>
                  <a:txBody>
                    <a:bodyPr/>
                    <a:lstStyle/>
                    <a:p>
                      <a:pPr marL="274638" indent="-274638" algn="just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我有從不同方面描述防疫用品嗎？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沒有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448">
                <a:tc>
                  <a:txBody>
                    <a:bodyPr/>
                    <a:lstStyle/>
                    <a:p>
                      <a:pPr marL="274638" marR="0" lvl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我從哪些方面描述該防疫用品？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我描述的方面有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87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我有運用不同的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描寫手法嗎？</a:t>
                      </a:r>
                      <a:endParaRPr lang="en-US" altLang="zh-TW" sz="20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沒有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1">
                <a:tc>
                  <a:txBody>
                    <a:bodyPr/>
                    <a:lstStyle/>
                    <a:p>
                      <a:pPr marL="352425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我有運用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修辭手法嗎？</a:t>
                      </a:r>
                      <a:endParaRPr lang="en-US" altLang="zh-TW" sz="20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 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沒有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3949"/>
                  </a:ext>
                </a:extLst>
              </a:tr>
              <a:tr h="809055">
                <a:tc>
                  <a:txBody>
                    <a:bodyPr/>
                    <a:lstStyle/>
                    <a:p>
                      <a:pPr marL="352425" indent="-352425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這些寫作手法</a:t>
                      </a:r>
                      <a:r>
                        <a:rPr lang="zh-HK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凸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顯了該防疫用品的甚麼  特點？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凸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顯的特點是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endParaRPr lang="zh-TW" altLang="en-US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98946"/>
                  </a:ext>
                </a:extLst>
              </a:tr>
              <a:tr h="474595">
                <a:tc>
                  <a:txBody>
                    <a:bodyPr/>
                    <a:lstStyle/>
                    <a:p>
                      <a:pPr marL="352425" indent="-352425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我對該防疫用品的描述是否具體生動？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7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猜一猜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85464" cy="4023360"/>
          </a:xfrm>
        </p:spPr>
        <p:txBody>
          <a:bodyPr/>
          <a:lstStyle/>
          <a:p>
            <a:pPr marL="0" indent="0" algn="just" hangingPunc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試向老師、同學或家人分享你的作品，請他們猜一猜你寫的是甚麼防疫用品。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12</a:t>
            </a:fld>
            <a:endParaRPr lang="en-US" sz="20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39892" y="1930402"/>
            <a:ext cx="78977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571500" lvl="0" indent="-5715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Callout 6"/>
          <p:cNvSpPr/>
          <p:nvPr/>
        </p:nvSpPr>
        <p:spPr>
          <a:xfrm>
            <a:off x="6299567" y="439091"/>
            <a:ext cx="1617786" cy="965985"/>
          </a:xfrm>
          <a:prstGeom prst="wedgeEllipseCallout">
            <a:avLst>
              <a:gd name="adj1" fmla="val -70315"/>
              <a:gd name="adj2" fmla="val 42865"/>
            </a:avLst>
          </a:prstGeom>
          <a:solidFill>
            <a:srgbClr val="BD582C">
              <a:lumMod val="60000"/>
              <a:lumOff val="40000"/>
            </a:srgbClr>
          </a:solidFill>
          <a:ln w="15875" cap="flat" cmpd="sng" algn="ctr">
            <a:solidFill>
              <a:srgbClr val="BD582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TW" sz="4400" dirty="0">
                <a:solidFill>
                  <a:srgbClr val="FFEBEB"/>
                </a:solidFill>
                <a:latin typeface="Wide Latin" pitchFamily="18" charset="0"/>
              </a:rPr>
              <a:t>?</a:t>
            </a:r>
            <a:endParaRPr lang="zh-HK" altLang="en-US" sz="4400" dirty="0">
              <a:solidFill>
                <a:srgbClr val="FFEBEB"/>
              </a:solidFill>
              <a:latin typeface="Wide Latin" pitchFamily="18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88892" y="3293538"/>
            <a:ext cx="1700024" cy="2267827"/>
            <a:chOff x="4641" y="1646"/>
            <a:chExt cx="1006" cy="1342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49" y="1703"/>
              <a:ext cx="898" cy="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22" b="99020" l="909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" y="1646"/>
              <a:ext cx="904" cy="12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Callout 13"/>
          <p:cNvSpPr/>
          <p:nvPr/>
        </p:nvSpPr>
        <p:spPr>
          <a:xfrm>
            <a:off x="5671424" y="3318067"/>
            <a:ext cx="1082073" cy="481923"/>
          </a:xfrm>
          <a:prstGeom prst="wedgeEllipseCallout">
            <a:avLst>
              <a:gd name="adj1" fmla="val -41746"/>
              <a:gd name="adj2" fmla="val 65823"/>
            </a:avLst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>
                <a:solidFill>
                  <a:schemeClr val="accent5">
                    <a:lumMod val="75000"/>
                  </a:schemeClr>
                </a:solidFill>
              </a:rPr>
              <a:t>☺</a:t>
            </a:r>
            <a:endParaRPr lang="zh-HK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13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2960" y="28660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給</a:t>
            </a:r>
            <a:r>
              <a:rPr lang="zh-TW" altLang="en-US" sz="4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我一點意見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898358" y="946484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963" y="1075328"/>
            <a:ext cx="847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運用以下表格，請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老師、同學或家人就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你的作品給一點意見。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972567"/>
              </p:ext>
            </p:extLst>
          </p:nvPr>
        </p:nvGraphicFramePr>
        <p:xfrm>
          <a:off x="515981" y="1622407"/>
          <a:ext cx="8063050" cy="45339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意見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10">
                <a:tc>
                  <a:txBody>
                    <a:bodyPr/>
                    <a:lstStyle/>
                    <a:p>
                      <a:pPr marL="274638" indent="-274638" algn="just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你知道我描述的是甚麼防疫用品嗎？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不知道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marL="352425" marR="0" lvl="0" indent="-3524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你認為這段文字能</a:t>
                      </a:r>
                      <a:r>
                        <a:rPr lang="zh-HK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凸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請填上所描述的防疫用品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︰___________)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的特點嗎？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未能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737">
                <a:tc>
                  <a:txBody>
                    <a:bodyPr/>
                    <a:lstStyle/>
                    <a:p>
                      <a:pPr marL="352425" marR="0" lvl="0" indent="-3524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我對那種防疫用品的描述具體生動嗎？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4638" marR="0" lvl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如果我想寫得更具體生動，你會給我   甚麼建議？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具體生動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未夠具體生動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建議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endParaRPr lang="zh-TW" alt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106">
                <a:tc>
                  <a:txBody>
                    <a:bodyPr/>
                    <a:lstStyle/>
                    <a:p>
                      <a:pPr marL="274638" indent="-274638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這段描述有甚麼值得欣賞的地方？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3949"/>
                  </a:ext>
                </a:extLst>
              </a:tr>
              <a:tr h="779106">
                <a:tc>
                  <a:txBody>
                    <a:bodyPr/>
                    <a:lstStyle/>
                    <a:p>
                      <a:pPr marL="274638" indent="-274638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其他問題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9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8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14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2960" y="28660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挑戰站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22130" y="1022772"/>
            <a:ext cx="810207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：先從下表中選擇一個任務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層級，你可以嘗試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挑戰難度較高的層級。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898358" y="946484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99035"/>
              </p:ext>
            </p:extLst>
          </p:nvPr>
        </p:nvGraphicFramePr>
        <p:xfrm>
          <a:off x="721747" y="2028969"/>
          <a:ext cx="790283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任務層級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寫作要求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入門級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★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運用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最少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種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曾學習的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描寫方法或修辭手法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   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從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個方面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述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一種清潔用品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20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進階級 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★★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運用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最少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種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曾學習的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描寫方法或修辭手法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   從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個方面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述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一種清潔用品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20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挑戰級 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★★★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運用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最少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種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曾學習的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描寫方法或修辭手法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從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個或以上方面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當中必須包括其他方面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）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述 </a:t>
                      </a: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一種清潔用品</a:t>
                      </a: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20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3" cstate="print"/>
          <a:srcRect l="8097" t="5263" b="-961"/>
          <a:stretch/>
        </p:blipFill>
        <p:spPr>
          <a:xfrm>
            <a:off x="4348098" y="4994290"/>
            <a:ext cx="772542" cy="128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Callout 16"/>
          <p:cNvSpPr/>
          <p:nvPr/>
        </p:nvSpPr>
        <p:spPr>
          <a:xfrm>
            <a:off x="3513907" y="5046132"/>
            <a:ext cx="659321" cy="380431"/>
          </a:xfrm>
          <a:prstGeom prst="wedgeEllipseCallout">
            <a:avLst>
              <a:gd name="adj1" fmla="val 56945"/>
              <a:gd name="adj2" fmla="val 40438"/>
            </a:avLst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000" dirty="0">
                <a:solidFill>
                  <a:schemeClr val="accent6">
                    <a:lumMod val="50000"/>
                  </a:schemeClr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29630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15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2960" y="28660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58331" y="1042737"/>
            <a:ext cx="8106797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898358" y="946484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標題 1"/>
          <p:cNvSpPr txBox="1">
            <a:spLocks/>
          </p:cNvSpPr>
          <p:nvPr/>
        </p:nvSpPr>
        <p:spPr>
          <a:xfrm>
            <a:off x="822960" y="303578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挑戰站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6845" y="5023431"/>
            <a:ext cx="845745" cy="113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Callout 17"/>
          <p:cNvSpPr/>
          <p:nvPr/>
        </p:nvSpPr>
        <p:spPr>
          <a:xfrm>
            <a:off x="7780535" y="4462087"/>
            <a:ext cx="816323" cy="332478"/>
          </a:xfrm>
          <a:prstGeom prst="wedgeEllipseCallout">
            <a:avLst>
              <a:gd name="adj1" fmla="val 42760"/>
              <a:gd name="adj2" fmla="val 79476"/>
            </a:avLst>
          </a:prstGeom>
          <a:solidFill>
            <a:srgbClr val="BD582C">
              <a:lumMod val="60000"/>
              <a:lumOff val="40000"/>
            </a:srgbClr>
          </a:solidFill>
          <a:ln w="15875" cap="flat" cmpd="sng" algn="ctr">
            <a:solidFill>
              <a:srgbClr val="BD582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TW" altLang="zh-HK" dirty="0">
                <a:solidFill>
                  <a:srgbClr val="FFEBEB"/>
                </a:solidFill>
              </a:rPr>
              <a:t>♥</a:t>
            </a:r>
            <a:endParaRPr lang="zh-HK" altLang="en-US" sz="2800" b="1" dirty="0">
              <a:solidFill>
                <a:srgbClr val="FFEBEB"/>
              </a:solidFill>
              <a:latin typeface="Wide Lati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331" y="1069638"/>
            <a:ext cx="8220198" cy="4409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：運用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SCUMPS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觀察法，觀察一種</a:t>
            </a:r>
            <a:r>
              <a:rPr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清潔用品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  </a:t>
            </a: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加以描述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，字數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限。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寫作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提示：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你可從「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選擇板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」中選取適合的方面寫作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2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文中不可提及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該清潔用品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名稱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 indent="-27305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：完成寫作後，請與老師、同學和家人分享你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的作品。 </a:t>
            </a:r>
            <a:r>
              <a:rPr lang="en-US" altLang="zh-TW" sz="16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提示：緊記分享前要先自我檢查作品啊！</a:t>
            </a:r>
            <a:r>
              <a:rPr lang="en-US" altLang="zh-TW" sz="16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73050" indent="-27305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zh-TW" altLang="en-US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71110"/>
              </p:ext>
            </p:extLst>
          </p:nvPr>
        </p:nvGraphicFramePr>
        <p:xfrm>
          <a:off x="921745" y="4143276"/>
          <a:ext cx="6792436" cy="11278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9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大小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顏色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用途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其他方面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物料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組成部分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形狀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anchorCtr="1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 rot="20128207">
            <a:off x="311634" y="3667072"/>
            <a:ext cx="1408578" cy="738185"/>
          </a:xfrm>
          <a:prstGeom prst="ellipse">
            <a:avLst/>
          </a:prstGeom>
          <a:solidFill>
            <a:srgbClr val="FFEBEB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TW" altLang="en-US" sz="2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選擇板</a:t>
            </a:r>
            <a:endParaRPr lang="en-US" sz="20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16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自我</a:t>
            </a: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學習評估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346683"/>
              </p:ext>
            </p:extLst>
          </p:nvPr>
        </p:nvGraphicFramePr>
        <p:xfrm>
          <a:off x="474133" y="2842260"/>
          <a:ext cx="8281852" cy="30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自評項目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14">
                <a:tc>
                  <a:txBody>
                    <a:bodyPr/>
                    <a:lstStyle/>
                    <a:p>
                      <a:pPr marL="444500" indent="-444500" algn="just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我能從不同方面描述防疫或清潔用品。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735">
                <a:tc>
                  <a:txBody>
                    <a:bodyPr/>
                    <a:lstStyle/>
                    <a:p>
                      <a:pPr marL="352425" marR="0" lvl="0" indent="-3524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我能運用不同的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r>
                        <a:rPr lang="en-US" altLang="zh-TW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描寫手法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描述防疫或 清潔用品。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lang="zh-TW" altLang="en-US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38">
                <a:tc>
                  <a:txBody>
                    <a:bodyPr/>
                    <a:lstStyle/>
                    <a:p>
                      <a:pPr marL="274638" marR="0" lvl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我能運用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修辭手法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描述防疫或清潔用品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kumimoji="0" lang="zh-TW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38">
                <a:tc>
                  <a:txBody>
                    <a:bodyPr/>
                    <a:lstStyle/>
                    <a:p>
                      <a:pPr marL="352425" indent="-352425" algn="just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我的作品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HK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凸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顯防疫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或清潔用品的特點。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kumimoji="0" lang="zh-TW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3949"/>
                  </a:ext>
                </a:extLst>
              </a:tr>
              <a:tr h="454038">
                <a:tc>
                  <a:txBody>
                    <a:bodyPr/>
                    <a:lstStyle/>
                    <a:p>
                      <a:pPr marL="274638" marR="0" lvl="0" indent="-2746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我對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防疫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或清潔用品的描述具體生動。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kumimoji="0" lang="zh-TW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98946"/>
                  </a:ext>
                </a:extLst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整個學習活動後，試運用以下表格，評估自己的學習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表現，  並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給予自己一些學習建議。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11956"/>
              </p:ext>
            </p:extLst>
          </p:nvPr>
        </p:nvGraphicFramePr>
        <p:xfrm>
          <a:off x="457199" y="1907419"/>
          <a:ext cx="8246534" cy="767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99734">
                  <a:extLst>
                    <a:ext uri="{9D8B030D-6E8A-4147-A177-3AD203B41FA5}">
                      <a16:colId xmlns:a16="http://schemas.microsoft.com/office/drawing/2014/main" val="1827760770"/>
                    </a:ext>
                  </a:extLst>
                </a:gridCol>
                <a:gridCol w="1973460">
                  <a:extLst>
                    <a:ext uri="{9D8B030D-6E8A-4147-A177-3AD203B41FA5}">
                      <a16:colId xmlns:a16="http://schemas.microsoft.com/office/drawing/2014/main" val="1527404563"/>
                    </a:ext>
                  </a:extLst>
                </a:gridCol>
                <a:gridCol w="1921207">
                  <a:extLst>
                    <a:ext uri="{9D8B030D-6E8A-4147-A177-3AD203B41FA5}">
                      <a16:colId xmlns:a16="http://schemas.microsoft.com/office/drawing/2014/main" val="1495804868"/>
                    </a:ext>
                  </a:extLst>
                </a:gridCol>
                <a:gridCol w="2252133">
                  <a:extLst>
                    <a:ext uri="{9D8B030D-6E8A-4147-A177-3AD203B41FA5}">
                      <a16:colId xmlns:a16="http://schemas.microsoft.com/office/drawing/2014/main" val="112274981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評分指引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6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︰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十分同意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︰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十分不同意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49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17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自我</a:t>
            </a: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學習評估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698269"/>
              </p:ext>
            </p:extLst>
          </p:nvPr>
        </p:nvGraphicFramePr>
        <p:xfrm>
          <a:off x="448005" y="2795524"/>
          <a:ext cx="8281852" cy="30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1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自評項目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marL="444500" indent="-444500" algn="just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我對防疫或清潔用品的認識有所增加。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marL="352425" marR="0" lvl="0" indent="-3524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我對不同防疫方法的認識有所增加。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998">
                <a:tc>
                  <a:txBody>
                    <a:bodyPr/>
                    <a:lstStyle/>
                    <a:p>
                      <a:pPr marL="352425" marR="0" lvl="0" indent="-3524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我會善用防疫或清潔用品，保持個人和環境衛生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kumimoji="0" lang="zh-TW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435">
                <a:tc>
                  <a:txBody>
                    <a:bodyPr/>
                    <a:lstStyle/>
                    <a:p>
                      <a:pPr marL="352425" marR="0" lvl="0" indent="-3524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9.  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我樂意跟其他人分享防疫訊息。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kumimoji="0" lang="zh-TW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472377"/>
                  </a:ext>
                </a:extLst>
              </a:tr>
              <a:tr h="508435">
                <a:tc>
                  <a:txBody>
                    <a:bodyPr/>
                    <a:lstStyle/>
                    <a:p>
                      <a:pPr marL="352425" marR="0" lvl="0" indent="-3524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10. 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我會積極樂觀地面對疫情。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✩✩✩✩</a:t>
                      </a:r>
                      <a:endParaRPr kumimoji="0" lang="zh-TW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14033"/>
                  </a:ext>
                </a:extLst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40040"/>
              </p:ext>
            </p:extLst>
          </p:nvPr>
        </p:nvGraphicFramePr>
        <p:xfrm>
          <a:off x="422900" y="1727232"/>
          <a:ext cx="8246534" cy="767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99734">
                  <a:extLst>
                    <a:ext uri="{9D8B030D-6E8A-4147-A177-3AD203B41FA5}">
                      <a16:colId xmlns:a16="http://schemas.microsoft.com/office/drawing/2014/main" val="1827760770"/>
                    </a:ext>
                  </a:extLst>
                </a:gridCol>
                <a:gridCol w="1973460">
                  <a:extLst>
                    <a:ext uri="{9D8B030D-6E8A-4147-A177-3AD203B41FA5}">
                      <a16:colId xmlns:a16="http://schemas.microsoft.com/office/drawing/2014/main" val="1527404563"/>
                    </a:ext>
                  </a:extLst>
                </a:gridCol>
                <a:gridCol w="1921207">
                  <a:extLst>
                    <a:ext uri="{9D8B030D-6E8A-4147-A177-3AD203B41FA5}">
                      <a16:colId xmlns:a16="http://schemas.microsoft.com/office/drawing/2014/main" val="1495804868"/>
                    </a:ext>
                  </a:extLst>
                </a:gridCol>
                <a:gridCol w="2252133">
                  <a:extLst>
                    <a:ext uri="{9D8B030D-6E8A-4147-A177-3AD203B41FA5}">
                      <a16:colId xmlns:a16="http://schemas.microsoft.com/office/drawing/2014/main" val="112274981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評分指引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6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︰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十分同意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︰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</a:t>
                      </a:r>
                      <a:r>
                        <a:rPr lang="zh-TW" altLang="zh-HK" sz="18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✩</a:t>
                      </a: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十分不同意</a:t>
                      </a:r>
                      <a:endParaRPr lang="zh-HK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49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18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自我</a:t>
            </a: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學習評估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699362"/>
              </p:ext>
            </p:extLst>
          </p:nvPr>
        </p:nvGraphicFramePr>
        <p:xfrm>
          <a:off x="406692" y="1128869"/>
          <a:ext cx="8280108" cy="483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1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學習建議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746">
                <a:tc>
                  <a:txBody>
                    <a:bodyPr/>
                    <a:lstStyle/>
                    <a:p>
                      <a:pPr marL="541338" indent="-541338" algn="just">
                        <a:buNone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經過這次學習活動，在語文學習上我會給自己以下建議（可選擇一個或多個方面思考）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</a:p>
                    <a:p>
                      <a:pPr marL="541338" indent="-541338" algn="just">
                        <a:buNone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閱讀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</a:p>
                    <a:p>
                      <a:pPr marL="352425" indent="-352425" algn="just">
                        <a:buNone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寫作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</a:p>
                    <a:p>
                      <a:pPr marL="352425" indent="-352425" algn="just">
                        <a:buNone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聆聽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</a:p>
                    <a:p>
                      <a:pPr marL="352425" indent="-352425" algn="just">
                        <a:buNone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說話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3949"/>
                  </a:ext>
                </a:extLst>
              </a:tr>
              <a:tr h="2206179">
                <a:tc>
                  <a:txBody>
                    <a:bodyPr/>
                    <a:lstStyle/>
                    <a:p>
                      <a:pPr marL="541338" marR="0" lvl="0" indent="-541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我有以下問題想繼續探究（內容不限，可以關於語文、科學、健康      資訊等）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︰</a:t>
                      </a:r>
                    </a:p>
                    <a:p>
                      <a:pPr marL="541338" marR="0" lvl="0" indent="-541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41338" marR="0" lvl="0" indent="-541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41338" marR="0" lvl="0" indent="-541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98946"/>
                  </a:ext>
                </a:extLst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自評項目說明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62315" y="1927982"/>
            <a:ext cx="8503920" cy="4023360"/>
          </a:xfrm>
        </p:spPr>
        <p:txBody>
          <a:bodyPr/>
          <a:lstStyle/>
          <a:p>
            <a:pPr marL="0" lvl="0" indent="0" hangingPunc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自我學習評估後，可參考以下表格，了解自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評    項目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的反思重點，以便為自己擬定延伸學習計劃。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19</a:t>
            </a:fld>
            <a:endParaRPr lang="en-US" sz="2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21953"/>
              </p:ext>
            </p:extLst>
          </p:nvPr>
        </p:nvGraphicFramePr>
        <p:xfrm>
          <a:off x="562315" y="2837269"/>
          <a:ext cx="8065090" cy="29120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811">
                  <a:extLst>
                    <a:ext uri="{9D8B030D-6E8A-4147-A177-3AD203B41FA5}">
                      <a16:colId xmlns:a16="http://schemas.microsoft.com/office/drawing/2014/main" val="782617365"/>
                    </a:ext>
                  </a:extLst>
                </a:gridCol>
              </a:tblGrid>
              <a:tr h="4299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自評項目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反思重點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建議延伸學習資源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16"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題號  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關於說明性文字的寫作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能力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參考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簡報第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20-22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16"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題號  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關於防疫知識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參考簡報第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23-24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82"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題號  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關於面對疫情的態度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參考簡報第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351"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題號  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altLang="zh-TW" sz="2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就以上反思或學習過程的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發現給予自己學習建議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可向老師、家長或   同學查詢</a:t>
                      </a:r>
                      <a:endParaRPr lang="zh-TW" altLang="en-US" sz="2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 cstate="print">
            <a:lum bright="-20000" contrast="40000"/>
          </a:blip>
          <a:srcRect l="6498" t="19470" r="3480" b="3181"/>
          <a:stretch/>
        </p:blipFill>
        <p:spPr>
          <a:xfrm>
            <a:off x="6976533" y="864076"/>
            <a:ext cx="1449762" cy="749117"/>
          </a:xfrm>
          <a:prstGeom prst="rect">
            <a:avLst/>
          </a:prstGeom>
        </p:spPr>
      </p:pic>
      <p:sp>
        <p:nvSpPr>
          <p:cNvPr id="7" name="Oval Callout 8"/>
          <p:cNvSpPr/>
          <p:nvPr/>
        </p:nvSpPr>
        <p:spPr>
          <a:xfrm>
            <a:off x="5765074" y="337404"/>
            <a:ext cx="926205" cy="431457"/>
          </a:xfrm>
          <a:prstGeom prst="wedgeEllipseCallout">
            <a:avLst>
              <a:gd name="adj1" fmla="val 61963"/>
              <a:gd name="adj2" fmla="val 95192"/>
            </a:avLst>
          </a:prstGeom>
          <a:solidFill>
            <a:srgbClr val="BD582C">
              <a:lumMod val="60000"/>
              <a:lumOff val="40000"/>
            </a:srgbClr>
          </a:solidFill>
          <a:ln w="15875" cap="flat" cmpd="sng" algn="ctr">
            <a:solidFill>
              <a:srgbClr val="BD582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TW" altLang="en-US" sz="2800" b="1" dirty="0">
                <a:solidFill>
                  <a:srgbClr val="FFEBEB"/>
                </a:solidFill>
                <a:latin typeface="Wide Latin" pitchFamily="18" charset="0"/>
              </a:rPr>
              <a:t>！</a:t>
            </a:r>
            <a:endParaRPr lang="zh-HK" altLang="en-US" sz="2800" b="1" dirty="0">
              <a:solidFill>
                <a:srgbClr val="FFEBEB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12026" y="2625634"/>
            <a:ext cx="6165668" cy="270401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想一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想</a:t>
            </a:r>
            <a:endParaRPr lang="zh-HK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5" y="1871356"/>
            <a:ext cx="7720149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你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知道以下文字描述的是甚麼東西嗎？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buNone/>
            </a:pPr>
            <a:r>
              <a:rPr lang="en-US" altLang="zh-TW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</a:p>
          <a:p>
            <a:pPr marL="0" indent="0" algn="ctr"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pPr marL="0" indent="0" algn="ctr"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一種白色的防疫用品。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7" name="雲朵形圖說文字 5"/>
          <p:cNvSpPr/>
          <p:nvPr/>
        </p:nvSpPr>
        <p:spPr>
          <a:xfrm>
            <a:off x="6371408" y="320431"/>
            <a:ext cx="1812472" cy="979714"/>
          </a:xfrm>
          <a:prstGeom prst="cloudCallout">
            <a:avLst>
              <a:gd name="adj1" fmla="val -65095"/>
              <a:gd name="adj2" fmla="val 61294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  </a:t>
            </a:r>
            <a:r>
              <a:rPr lang="en-US" altLang="zh-TW" sz="4400" dirty="0" smtClean="0">
                <a:solidFill>
                  <a:srgbClr val="002060"/>
                </a:solidFill>
                <a:latin typeface="Wide Latin" pitchFamily="18" charset="0"/>
              </a:rPr>
              <a:t>?</a:t>
            </a:r>
            <a:endParaRPr lang="zh-TW" altLang="en-US" sz="4400" dirty="0">
              <a:solidFill>
                <a:srgbClr val="002060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20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知多一點點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492" y="982134"/>
            <a:ext cx="7798527" cy="4426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" marR="0" lvl="0" indent="-9144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如果想</a:t>
            </a:r>
            <a:r>
              <a:rPr lang="zh-TW" altLang="en-US" sz="3200" noProof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更多「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說明方法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」，可以觀看   以下教育電視節目：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063"/>
          <a:stretch>
            <a:fillRect/>
          </a:stretch>
        </p:blipFill>
        <p:spPr bwMode="auto">
          <a:xfrm>
            <a:off x="664116" y="2015067"/>
            <a:ext cx="3721618" cy="333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846668" y="5401733"/>
            <a:ext cx="335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4"/>
              </a:rPr>
              <a:t>https://www.hkedcity.net/etv/resource/2131929410</a:t>
            </a:r>
            <a:endParaRPr lang="zh-TW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588931" y="1964267"/>
            <a:ext cx="4013202" cy="338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5012269" y="5367867"/>
            <a:ext cx="336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6"/>
              </a:rPr>
              <a:t>https://www.hkedcity.net/etv/resource/234155607</a:t>
            </a:r>
            <a:endParaRPr lang="zh-TW" altLang="en-US" sz="2000" dirty="0"/>
          </a:p>
        </p:txBody>
      </p:sp>
      <p:sp>
        <p:nvSpPr>
          <p:cNvPr id="4" name="Oval 3"/>
          <p:cNvSpPr/>
          <p:nvPr/>
        </p:nvSpPr>
        <p:spPr>
          <a:xfrm rot="331079">
            <a:off x="6257225" y="193968"/>
            <a:ext cx="2336239" cy="587829"/>
          </a:xfrm>
          <a:prstGeom prst="ellipse">
            <a:avLst/>
          </a:prstGeom>
          <a:solidFill>
            <a:srgbClr val="FFCCCC"/>
          </a:solidFill>
          <a:ln>
            <a:solidFill>
              <a:srgbClr val="FF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關於語文學習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21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知多一點點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492" y="982134"/>
            <a:ext cx="7798527" cy="4426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" marR="0" lvl="0" indent="-9144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如果想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更多「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觀察和描寫方法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   可以觀看以下教育電視節目：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12800" y="5334000"/>
            <a:ext cx="3369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3"/>
              </a:rPr>
              <a:t>https://www.hkedcity.net/etv/resource/1946541506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10668" y="5300133"/>
            <a:ext cx="342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4"/>
              </a:rPr>
              <a:t>https://www.hkedcity.net/etv/resource/1425743857</a:t>
            </a:r>
            <a:endParaRPr lang="zh-TW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" y="1981200"/>
            <a:ext cx="3640667" cy="327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028" y="1964267"/>
            <a:ext cx="3663838" cy="330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 rot="331079">
            <a:off x="6257225" y="193968"/>
            <a:ext cx="2336239" cy="587829"/>
          </a:xfrm>
          <a:prstGeom prst="ellipse">
            <a:avLst/>
          </a:prstGeom>
          <a:solidFill>
            <a:srgbClr val="FFCCCC"/>
          </a:solidFill>
          <a:ln>
            <a:solidFill>
              <a:srgbClr val="FF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關於語文學習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22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知多一點點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492" y="982134"/>
            <a:ext cx="7798527" cy="4426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" marR="0" lvl="0" indent="-9144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如果想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更多「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觀察和描寫方法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   可以觀看以下教育電視節目：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893733" y="5435600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3"/>
              </a:rPr>
              <a:t>https://www.hkedcity.net/etv/resource/1239665821</a:t>
            </a:r>
            <a:endParaRPr lang="zh-TW" alt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867" y="1981199"/>
            <a:ext cx="3725333" cy="347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999069" y="5469467"/>
            <a:ext cx="336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5"/>
              </a:rPr>
              <a:t>https://www.hkedcity.net/etv/resource/1388348029</a:t>
            </a:r>
            <a:endParaRPr lang="zh-TW" alt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2800" y="1998133"/>
            <a:ext cx="3979333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 rot="331079">
            <a:off x="6257225" y="193968"/>
            <a:ext cx="2336239" cy="587829"/>
          </a:xfrm>
          <a:prstGeom prst="ellipse">
            <a:avLst/>
          </a:prstGeom>
          <a:solidFill>
            <a:srgbClr val="FFCCCC"/>
          </a:solidFill>
          <a:ln>
            <a:solidFill>
              <a:srgbClr val="FF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關於語文學習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23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知多一點點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492" y="982134"/>
            <a:ext cx="7798527" cy="4426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" lvl="0" indent="-9144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如果想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冠狀病毒病」和相關的健康資訊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，可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參考香港特別       行政區政府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冠狀病毒病專題網站：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00667" y="5791201"/>
            <a:ext cx="704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hlinkClick r:id="rId3"/>
              </a:rPr>
              <a:t>https://www.coronavirus.gov.hk/chi/index.html</a:t>
            </a:r>
            <a:endParaRPr lang="zh-TW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0" y="2523067"/>
            <a:ext cx="6705600" cy="316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 rot="331079">
            <a:off x="6257225" y="193968"/>
            <a:ext cx="2336239" cy="5878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關於防疫知識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24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知多一點點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492" y="982134"/>
            <a:ext cx="7798527" cy="4426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" lvl="0" indent="-9144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如果想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冠狀病毒病」和相關的健康資訊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，亦可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HK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衞生署衞生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HK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中心網頁：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99066" y="5452533"/>
            <a:ext cx="723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hlinkClick r:id="rId3"/>
              </a:rPr>
              <a:t>https://www.chp.gov.hk/tc/features/102745.html</a:t>
            </a:r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601" y="2459474"/>
            <a:ext cx="5757333" cy="275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 rot="331079">
            <a:off x="6257225" y="193968"/>
            <a:ext cx="2336239" cy="5878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關於防疫知識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25</a:t>
            </a:fld>
            <a:endParaRPr lang="en-US" sz="20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0100" y="274624"/>
            <a:ext cx="7543800" cy="756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spc="-5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知多一點點</a:t>
            </a:r>
            <a:r>
              <a:rPr kumimoji="0" lang="zh-TW" altLang="en-US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492" y="982134"/>
            <a:ext cx="7798527" cy="4426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" lvl="0" indent="-91440"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如果想了解更多有關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在疫情中應對壓力的方法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，可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參考以下資料：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50934" y="555413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3"/>
              </a:rPr>
              <a:t>https://www.chp.gov.hk/files/pdf/covid_19_tips_tc.pdf</a:t>
            </a:r>
            <a:endParaRPr lang="zh-TW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332" y="1761067"/>
            <a:ext cx="2878668" cy="369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l="21238" t="16088" r="22670" b="9144"/>
          <a:stretch>
            <a:fillRect/>
          </a:stretch>
        </p:blipFill>
        <p:spPr bwMode="auto">
          <a:xfrm>
            <a:off x="877230" y="2184400"/>
            <a:ext cx="427050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965200" y="552026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hlinkClick r:id="rId6"/>
              </a:rPr>
              <a:t>https://www.chp.gov.hk/files/pdf/psycho-educational_booklet_child.pdf</a:t>
            </a:r>
            <a:endParaRPr lang="zh-TW" altLang="en-US" sz="2000" dirty="0"/>
          </a:p>
        </p:txBody>
      </p:sp>
      <p:sp>
        <p:nvSpPr>
          <p:cNvPr id="13" name="Oval 12"/>
          <p:cNvSpPr/>
          <p:nvPr/>
        </p:nvSpPr>
        <p:spPr>
          <a:xfrm rot="331079">
            <a:off x="6257225" y="193968"/>
            <a:ext cx="2336239" cy="58782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關於面對疫情的態度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26</a:t>
            </a:fld>
            <a:endParaRPr lang="en-US" sz="2000" dirty="0"/>
          </a:p>
        </p:txBody>
      </p:sp>
      <p:pic>
        <p:nvPicPr>
          <p:cNvPr id="4" name="Picture 6" descr="https://www.edb.gov.hk/attachment/tc/curriculum-development/4-key-tasks/moral-civic/mpd2019/Face_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02" y="2470412"/>
            <a:ext cx="2609588" cy="26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278408" y="2019069"/>
            <a:ext cx="736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樂觀積極，同心抗疫！</a:t>
            </a:r>
            <a:endParaRPr lang="zh-TW" alt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535577" y="2521132"/>
            <a:ext cx="8399417" cy="3456335"/>
          </a:xfrm>
          <a:prstGeom prst="horizontalScroll">
            <a:avLst/>
          </a:prstGeom>
          <a:solidFill>
            <a:srgbClr val="FCEFE0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想一想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70557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你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知道以下文字描述的是甚麼東西嗎？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為甚麼？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0" indent="0" algn="just" hangingPunc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這是一張白色的、半透明的不織布。它本來有手掌般大，但包裝時總被摺疊成小小的方形，放進錫紙袋裡。它的身上浸泡過酒精，人們會用它來拭抹雙手，殺滅手上的細菌和病毒。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9" name="雲朵形圖說文字 5"/>
          <p:cNvSpPr/>
          <p:nvPr/>
        </p:nvSpPr>
        <p:spPr>
          <a:xfrm>
            <a:off x="6322571" y="286604"/>
            <a:ext cx="1812472" cy="979714"/>
          </a:xfrm>
          <a:prstGeom prst="cloudCallout">
            <a:avLst>
              <a:gd name="adj1" fmla="val -65095"/>
              <a:gd name="adj2" fmla="val 61294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  </a:t>
            </a:r>
            <a:r>
              <a:rPr lang="en-US" altLang="zh-TW" sz="4400" dirty="0" smtClean="0">
                <a:solidFill>
                  <a:srgbClr val="002060"/>
                </a:solidFill>
                <a:latin typeface="Wide Latin" pitchFamily="18" charset="0"/>
              </a:rPr>
              <a:t>?</a:t>
            </a:r>
            <a:endParaRPr lang="zh-TW" altLang="en-US" sz="4400" dirty="0">
              <a:solidFill>
                <a:srgbClr val="002060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525927" y="2638697"/>
            <a:ext cx="8059783" cy="3605350"/>
          </a:xfrm>
          <a:prstGeom prst="horizontalScroll">
            <a:avLst/>
          </a:prstGeom>
          <a:solidFill>
            <a:srgbClr val="FCEFE0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找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2276" y="1947812"/>
            <a:ext cx="7707087" cy="376065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作者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從哪些方面觀察消毒濕紙巾？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試試找出來。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0" indent="0" algn="just" hangingPunc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這是一張</a:t>
            </a:r>
            <a:r>
              <a:rPr lang="zh-TW" altLang="en-US" sz="3200" b="1" dirty="0" smtClean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白色的（例</a:t>
            </a:r>
            <a:r>
              <a:rPr lang="en-US" altLang="zh-TW" sz="3200" b="1" dirty="0" smtClean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3200" b="1" dirty="0" smtClean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顏色）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、半透明的不織布。它本來有手掌般大，但包裝時總被摺疊成小小的方形，放進錫紙袋裡。它的身上浸泡過酒精，人們會用它來拭抹雙手，殺滅手上的細菌和病毒。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9" name="雲朵形圖說文字 5"/>
          <p:cNvSpPr/>
          <p:nvPr/>
        </p:nvSpPr>
        <p:spPr>
          <a:xfrm>
            <a:off x="6153237" y="286604"/>
            <a:ext cx="1812472" cy="979714"/>
          </a:xfrm>
          <a:prstGeom prst="cloudCallout">
            <a:avLst>
              <a:gd name="adj1" fmla="val -65095"/>
              <a:gd name="adj2" fmla="val 61294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  </a:t>
            </a:r>
            <a:r>
              <a:rPr lang="en-US" altLang="zh-TW" sz="4400" dirty="0" smtClean="0">
                <a:solidFill>
                  <a:srgbClr val="002060"/>
                </a:solidFill>
                <a:latin typeface="Wide Latin" pitchFamily="18" charset="0"/>
              </a:rPr>
              <a:t>?</a:t>
            </a:r>
            <a:endParaRPr lang="zh-TW" altLang="en-US" sz="4400" dirty="0">
              <a:solidFill>
                <a:srgbClr val="002060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574010" y="1845733"/>
            <a:ext cx="8203475" cy="4346024"/>
          </a:xfrm>
          <a:prstGeom prst="horizontalScroll">
            <a:avLst/>
          </a:prstGeom>
          <a:solidFill>
            <a:srgbClr val="FCEFE0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找一找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3"/>
            <a:ext cx="7705579" cy="4339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作者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從哪些方面觀察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消毒濕紙巾？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0" indent="0" algn="just" hangingPunc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這是一張</a:t>
            </a:r>
            <a:r>
              <a:rPr lang="zh-TW" altLang="en-US" sz="3200" b="1" dirty="0" smtClean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白色的（顏色）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、半透明的  </a:t>
            </a:r>
            <a:r>
              <a:rPr lang="zh-TW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不織布（物料）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。它本來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有手掌般大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，但包裝時總被摺疊成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小小的（大小）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方形（形狀）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，放進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錫紙袋裡（組成部分）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。它的身上浸泡過</a:t>
            </a:r>
            <a:r>
              <a:rPr lang="zh-TW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酒精（物料）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，人們會</a:t>
            </a:r>
            <a:r>
              <a:rPr lang="zh-TW" altLang="en-US" sz="32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用它來拭抹雙手，殺滅手上的細菌和病毒</a:t>
            </a:r>
            <a:r>
              <a:rPr lang="en-US" altLang="zh-TW" sz="32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用途）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9" name="Oval Callout 8"/>
          <p:cNvSpPr/>
          <p:nvPr/>
        </p:nvSpPr>
        <p:spPr>
          <a:xfrm>
            <a:off x="6616451" y="422398"/>
            <a:ext cx="1617786" cy="965985"/>
          </a:xfrm>
          <a:prstGeom prst="wedgeEllipseCallout">
            <a:avLst>
              <a:gd name="adj1" fmla="val -70315"/>
              <a:gd name="adj2" fmla="val 42865"/>
            </a:avLst>
          </a:prstGeom>
          <a:solidFill>
            <a:srgbClr val="BD582C">
              <a:lumMod val="60000"/>
              <a:lumOff val="40000"/>
            </a:srgbClr>
          </a:solidFill>
          <a:ln w="15875" cap="flat" cmpd="sng" algn="ctr">
            <a:solidFill>
              <a:srgbClr val="BD582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CEFE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！</a:t>
            </a:r>
            <a:endParaRPr kumimoji="0" lang="zh-HK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CEFE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摺角紙張 7"/>
          <p:cNvSpPr/>
          <p:nvPr/>
        </p:nvSpPr>
        <p:spPr>
          <a:xfrm>
            <a:off x="1142424" y="1829086"/>
            <a:ext cx="6151862" cy="4343401"/>
          </a:xfrm>
          <a:prstGeom prst="foldedCorner">
            <a:avLst/>
          </a:prstGeom>
          <a:solidFill>
            <a:srgbClr val="FFEBEB"/>
          </a:solidFill>
          <a:ln>
            <a:solidFill>
              <a:srgbClr val="FF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4600" b="1" dirty="0" smtClean="0">
                <a:latin typeface="微軟正黑體" pitchFamily="34" charset="-120"/>
                <a:ea typeface="微軟正黑體" pitchFamily="34" charset="-120"/>
              </a:rPr>
              <a:t>SCUMPS</a:t>
            </a:r>
            <a:r>
              <a:rPr lang="zh-TW" altLang="en-US" sz="4600" b="1" dirty="0" smtClean="0">
                <a:latin typeface="微軟正黑體" pitchFamily="34" charset="-120"/>
                <a:ea typeface="微軟正黑體" pitchFamily="34" charset="-120"/>
              </a:rPr>
              <a:t> 觀察法</a:t>
            </a:r>
            <a:endParaRPr lang="zh-TW" altLang="en-US" sz="4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0277" y="1959716"/>
            <a:ext cx="5176157" cy="4212771"/>
          </a:xfrm>
        </p:spPr>
        <p:txBody>
          <a:bodyPr>
            <a:normAutofit fontScale="62500" lnSpcReduction="20000"/>
          </a:bodyPr>
          <a:lstStyle/>
          <a:p>
            <a:pPr marL="261938" indent="-261938">
              <a:buNone/>
            </a:pPr>
            <a:r>
              <a:rPr lang="en-US" altLang="zh-TW" sz="7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S</a:t>
            </a:r>
            <a:r>
              <a:rPr lang="en-US" altLang="zh-TW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ize           </a:t>
            </a:r>
            <a:r>
              <a:rPr lang="zh-TW" altLang="en-US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        </a:t>
            </a:r>
            <a:r>
              <a:rPr lang="zh-TW" altLang="en-US" sz="5800" b="1" dirty="0" smtClean="0">
                <a:latin typeface="標楷體" pitchFamily="65" charset="-120"/>
                <a:ea typeface="標楷體" pitchFamily="65" charset="-120"/>
              </a:rPr>
              <a:t>（大小）</a:t>
            </a:r>
            <a:endParaRPr lang="en-US" altLang="zh-TW" sz="5800" b="1" dirty="0" smtClean="0">
              <a:latin typeface="標楷體" pitchFamily="65" charset="-120"/>
              <a:ea typeface="標楷體" pitchFamily="65" charset="-120"/>
            </a:endParaRPr>
          </a:p>
          <a:p>
            <a:pPr marL="261938" indent="-261938">
              <a:buNone/>
            </a:pPr>
            <a:r>
              <a:rPr lang="en-US" altLang="zh-TW" sz="7700" dirty="0" err="1" smtClean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C</a:t>
            </a:r>
            <a:r>
              <a:rPr lang="en-US" altLang="zh-TW" sz="5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olour</a:t>
            </a:r>
            <a:r>
              <a:rPr lang="zh-TW" altLang="en-US" sz="5800" b="1" dirty="0" smtClean="0">
                <a:latin typeface="標楷體" pitchFamily="65" charset="-120"/>
                <a:ea typeface="標楷體" pitchFamily="65" charset="-120"/>
              </a:rPr>
              <a:t>       （顏色）</a:t>
            </a:r>
            <a:endParaRPr lang="en-US" altLang="zh-TW" sz="5800" b="1" dirty="0" smtClean="0">
              <a:latin typeface="標楷體" pitchFamily="65" charset="-120"/>
              <a:ea typeface="標楷體" pitchFamily="65" charset="-120"/>
            </a:endParaRPr>
          </a:p>
          <a:p>
            <a:pPr marL="261938" indent="-261938">
              <a:buNone/>
            </a:pPr>
            <a:r>
              <a:rPr lang="en-US" altLang="zh-TW" sz="7700" dirty="0" smtClean="0">
                <a:solidFill>
                  <a:srgbClr val="E7E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U</a:t>
            </a:r>
            <a:r>
              <a:rPr lang="en-US" altLang="zh-TW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ses</a:t>
            </a:r>
            <a:r>
              <a:rPr lang="zh-TW" altLang="en-US" sz="5800" b="1" dirty="0" smtClean="0">
                <a:latin typeface="標楷體" pitchFamily="65" charset="-120"/>
                <a:ea typeface="標楷體" pitchFamily="65" charset="-120"/>
              </a:rPr>
              <a:t>         （用途）</a:t>
            </a:r>
            <a:endParaRPr lang="en-US" altLang="zh-TW" sz="5800" b="1" dirty="0" smtClean="0">
              <a:latin typeface="標楷體" pitchFamily="65" charset="-120"/>
              <a:ea typeface="標楷體" pitchFamily="65" charset="-120"/>
            </a:endParaRPr>
          </a:p>
          <a:p>
            <a:pPr marL="261938" indent="-261938">
              <a:buNone/>
            </a:pPr>
            <a:r>
              <a:rPr lang="en-US" altLang="zh-TW" sz="7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M</a:t>
            </a:r>
            <a:r>
              <a:rPr lang="en-US" altLang="zh-TW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aterials</a:t>
            </a:r>
            <a:r>
              <a:rPr lang="zh-TW" altLang="en-US" sz="5800" b="1" dirty="0" smtClean="0">
                <a:latin typeface="標楷體" pitchFamily="65" charset="-120"/>
                <a:ea typeface="標楷體" pitchFamily="65" charset="-120"/>
              </a:rPr>
              <a:t>    （物料）</a:t>
            </a:r>
            <a:endParaRPr lang="en-US" altLang="zh-TW" sz="5800" b="1" dirty="0" smtClean="0">
              <a:latin typeface="標楷體" pitchFamily="65" charset="-120"/>
              <a:ea typeface="標楷體" pitchFamily="65" charset="-120"/>
            </a:endParaRPr>
          </a:p>
          <a:p>
            <a:pPr marL="261938" indent="-261938">
              <a:buNone/>
            </a:pPr>
            <a:r>
              <a:rPr lang="en-US" altLang="zh-TW" sz="7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P</a:t>
            </a:r>
            <a:r>
              <a:rPr lang="en-US" altLang="zh-TW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arts</a:t>
            </a:r>
            <a:r>
              <a:rPr lang="zh-TW" altLang="en-US" sz="5800" b="1" dirty="0" smtClean="0">
                <a:latin typeface="標楷體" pitchFamily="65" charset="-120"/>
                <a:ea typeface="標楷體" pitchFamily="65" charset="-120"/>
              </a:rPr>
              <a:t>    （組成部分）</a:t>
            </a:r>
            <a:endParaRPr lang="en-US" altLang="zh-TW" sz="5800" b="1" dirty="0" smtClean="0">
              <a:latin typeface="標楷體" pitchFamily="65" charset="-120"/>
              <a:ea typeface="標楷體" pitchFamily="65" charset="-120"/>
            </a:endParaRPr>
          </a:p>
          <a:p>
            <a:pPr marL="261938" indent="-261938">
              <a:buNone/>
            </a:pPr>
            <a:r>
              <a:rPr lang="en-US" altLang="zh-TW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S</a:t>
            </a:r>
            <a:r>
              <a:rPr lang="en-US" altLang="zh-TW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微軟正黑體" pitchFamily="34" charset="-120"/>
              </a:rPr>
              <a:t>hape</a:t>
            </a:r>
            <a:r>
              <a:rPr lang="zh-TW" altLang="en-US" sz="5800" b="1" dirty="0" smtClean="0">
                <a:latin typeface="標楷體" pitchFamily="65" charset="-120"/>
                <a:ea typeface="標楷體" pitchFamily="65" charset="-120"/>
              </a:rPr>
              <a:t>       （形狀）</a:t>
            </a:r>
            <a:endParaRPr lang="zh-TW" altLang="en-US" sz="5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5" name="四角星形 4"/>
          <p:cNvSpPr/>
          <p:nvPr/>
        </p:nvSpPr>
        <p:spPr>
          <a:xfrm>
            <a:off x="1058777" y="673769"/>
            <a:ext cx="649131" cy="745671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圖說文字 8"/>
          <p:cNvSpPr/>
          <p:nvPr/>
        </p:nvSpPr>
        <p:spPr>
          <a:xfrm>
            <a:off x="5844738" y="32084"/>
            <a:ext cx="3161211" cy="1283369"/>
          </a:xfrm>
          <a:prstGeom prst="cloudCallout">
            <a:avLst>
              <a:gd name="adj1" fmla="val -34731"/>
              <a:gd name="adj2" fmla="val 9013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/>
              <a:t> 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還可從哪些  方面觀察事物？</a:t>
            </a:r>
            <a:endParaRPr lang="zh-TW" altLang="en-US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運用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SCUMPS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觀察法的好處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4988" indent="-534988">
              <a:buNone/>
            </a:pPr>
            <a:r>
              <a:rPr lang="en-US" altLang="zh-TW" sz="4000" b="1" dirty="0" smtClean="0">
                <a:solidFill>
                  <a:srgbClr val="FF9900"/>
                </a:solidFill>
                <a:sym typeface="Wingdings"/>
              </a:rPr>
              <a:t></a:t>
            </a:r>
            <a:r>
              <a:rPr lang="zh-TW" altLang="en-US" sz="4000" b="1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幫助我們更仔細觀察日常事物，  從平凡中發現不平凡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FF9900"/>
                </a:solidFill>
                <a:sym typeface="Wingdings"/>
              </a:rPr>
              <a:t> 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引發我們多角度思考</a:t>
            </a:r>
            <a:endParaRPr lang="en-US" altLang="zh-TW" sz="3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buFont typeface="Wingdings"/>
              <a:buChar char="C"/>
            </a:pPr>
            <a:endParaRPr lang="en-US" altLang="zh-TW" sz="4000" dirty="0" smtClean="0"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buFont typeface="Wingdings"/>
              <a:buChar char="C"/>
            </a:pP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7</a:t>
            </a:fld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35335" y="4639734"/>
            <a:ext cx="694267" cy="131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944700" y="4440536"/>
            <a:ext cx="6340197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zh-TW" altLang="en-US" sz="4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你還想到甚麼好處</a:t>
            </a:r>
            <a:r>
              <a:rPr lang="en-US" altLang="zh-TW" sz="4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/</a:t>
            </a:r>
            <a:r>
              <a:rPr lang="zh-TW" altLang="en-US" sz="4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限制嗎？</a:t>
            </a:r>
            <a:endParaRPr lang="zh-TW" altLang="en-US" sz="4800" b="1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6858000" y="4351867"/>
            <a:ext cx="474133" cy="23706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6790266" y="5181600"/>
            <a:ext cx="541867" cy="16933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想一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想</a:t>
            </a:r>
            <a:endParaRPr lang="zh-HK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5" y="1865605"/>
            <a:ext cx="7720149" cy="4023360"/>
          </a:xfrm>
        </p:spPr>
        <p:txBody>
          <a:bodyPr>
            <a:normAutofit/>
          </a:bodyPr>
          <a:lstStyle/>
          <a:p>
            <a:pPr marL="365125" indent="-365125" algn="just"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試比較以下兩段描述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當中同樣地描述了消毒濕紙巾哪些方面的特點？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5125" indent="-365125" algn="just"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哪一段寫得較好？為甚麼？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buNone/>
            </a:pPr>
            <a:r>
              <a:rPr lang="en-US" altLang="zh-TW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</a:p>
          <a:p>
            <a:pPr marL="0" indent="0" algn="ctr"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pPr marL="0" indent="0" algn="ctr"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8</a:t>
            </a:fld>
            <a:endParaRPr lang="en-US" sz="2000" dirty="0"/>
          </a:p>
        </p:txBody>
      </p:sp>
      <p:sp>
        <p:nvSpPr>
          <p:cNvPr id="4" name="Horizontal Scroll 3"/>
          <p:cNvSpPr/>
          <p:nvPr/>
        </p:nvSpPr>
        <p:spPr>
          <a:xfrm>
            <a:off x="960121" y="3507579"/>
            <a:ext cx="4265022" cy="1012170"/>
          </a:xfrm>
          <a:prstGeom prst="horizontalScroll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Horizontal Scroll 6"/>
          <p:cNvSpPr/>
          <p:nvPr/>
        </p:nvSpPr>
        <p:spPr>
          <a:xfrm>
            <a:off x="2303962" y="4634353"/>
            <a:ext cx="6165668" cy="152737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8720" y="3775166"/>
            <a:ext cx="579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攤開的消毒濕紙巾很大。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97" y="4973524"/>
            <a:ext cx="5799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攤開的消毒濕紙巾，有成人手掌般大， 我整隻小手都可躲在它的蔭庇之下。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雲朵形圖說文字 5"/>
          <p:cNvSpPr/>
          <p:nvPr/>
        </p:nvSpPr>
        <p:spPr>
          <a:xfrm>
            <a:off x="6359978" y="338732"/>
            <a:ext cx="1812472" cy="979714"/>
          </a:xfrm>
          <a:prstGeom prst="cloudCallout">
            <a:avLst>
              <a:gd name="adj1" fmla="val -65095"/>
              <a:gd name="adj2" fmla="val 61294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  </a:t>
            </a:r>
            <a:r>
              <a:rPr lang="en-US" altLang="zh-TW" sz="4400" dirty="0" smtClean="0">
                <a:solidFill>
                  <a:srgbClr val="002060"/>
                </a:solidFill>
                <a:latin typeface="Wide Latin" pitchFamily="18" charset="0"/>
              </a:rPr>
              <a:t>?</a:t>
            </a:r>
            <a:endParaRPr lang="zh-TW" altLang="en-US" sz="4400" dirty="0">
              <a:solidFill>
                <a:srgbClr val="002060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想一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想</a:t>
            </a:r>
            <a:endParaRPr lang="zh-HK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5" y="1865605"/>
            <a:ext cx="7720149" cy="4023360"/>
          </a:xfrm>
        </p:spPr>
        <p:txBody>
          <a:bodyPr>
            <a:normAutofit/>
          </a:bodyPr>
          <a:lstStyle/>
          <a:p>
            <a:pPr marL="365125" indent="-365125" algn="just"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試比較以下兩段描述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當中同樣地描述了消毒濕紙巾甚麼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方面的特點？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5125" indent="-365125" algn="just"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哪一段寫得較好？為甚麼？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buNone/>
            </a:pPr>
            <a:r>
              <a:rPr lang="en-US" altLang="zh-TW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</a:p>
          <a:p>
            <a:pPr marL="0" indent="0" algn="ctr"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pPr marL="0" indent="0" algn="ctr"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/>
              <a:pPr/>
              <a:t>9</a:t>
            </a:fld>
            <a:endParaRPr lang="en-US" sz="2000" dirty="0"/>
          </a:p>
        </p:txBody>
      </p:sp>
      <p:sp>
        <p:nvSpPr>
          <p:cNvPr id="6" name="雲朵形圖說文字 5"/>
          <p:cNvSpPr/>
          <p:nvPr/>
        </p:nvSpPr>
        <p:spPr>
          <a:xfrm>
            <a:off x="6384471" y="391886"/>
            <a:ext cx="1812472" cy="979714"/>
          </a:xfrm>
          <a:prstGeom prst="cloudCallout">
            <a:avLst>
              <a:gd name="adj1" fmla="val -65095"/>
              <a:gd name="adj2" fmla="val 61294"/>
            </a:avLst>
          </a:prstGeom>
          <a:solidFill>
            <a:srgbClr val="BD582C">
              <a:lumMod val="60000"/>
              <a:lumOff val="40000"/>
            </a:srgbClr>
          </a:solidFill>
          <a:ln w="15875" cap="flat" cmpd="sng" algn="ctr">
            <a:solidFill>
              <a:srgbClr val="BD582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TW" altLang="en-US" sz="3600" b="1" kern="0" dirty="0">
                <a:solidFill>
                  <a:srgbClr val="FCEFE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HK" altLang="en-US" sz="3600" b="1" kern="0" dirty="0">
              <a:solidFill>
                <a:srgbClr val="FCEFE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60121" y="3507579"/>
            <a:ext cx="4291148" cy="1012170"/>
          </a:xfrm>
          <a:prstGeom prst="horizontalScroll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Horizontal Scroll 6"/>
          <p:cNvSpPr/>
          <p:nvPr/>
        </p:nvSpPr>
        <p:spPr>
          <a:xfrm>
            <a:off x="2303962" y="4634353"/>
            <a:ext cx="6165668" cy="152737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8720" y="3775166"/>
            <a:ext cx="579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攤開的消毒濕紙巾很大。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97" y="4973524"/>
            <a:ext cx="5799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攤開的消毒濕紙巾，有成人手掌般大， 我整隻小手都可躲在它的蔭庇之下。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008914" y="3252651"/>
            <a:ext cx="2671356" cy="1232670"/>
          </a:xfrm>
          <a:prstGeom prst="wedgeRoundRectCallout">
            <a:avLst>
              <a:gd name="adj1" fmla="val 5526"/>
              <a:gd name="adj2" fmla="val 85389"/>
              <a:gd name="adj3" fmla="val 1666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運用不同的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描寫方法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、修辭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手法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令描述更具體生動。</a:t>
            </a:r>
          </a:p>
        </p:txBody>
      </p:sp>
    </p:spTree>
    <p:extLst>
      <p:ext uri="{BB962C8B-B14F-4D97-AF65-F5344CB8AC3E}">
        <p14:creationId xmlns:p14="http://schemas.microsoft.com/office/powerpoint/2010/main" val="11490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2991</TotalTime>
  <Words>1891</Words>
  <Application>Microsoft Office PowerPoint</Application>
  <PresentationFormat>On-screen Show (4:3)</PresentationFormat>
  <Paragraphs>325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Berlin Sans FB Demi</vt:lpstr>
      <vt:lpstr>Calibri</vt:lpstr>
      <vt:lpstr>Calibri Light</vt:lpstr>
      <vt:lpstr>Wide Latin</vt:lpstr>
      <vt:lpstr>Wingdings</vt:lpstr>
      <vt:lpstr>Retrospect</vt:lpstr>
      <vt:lpstr>簡短寫作（說明性文字）︰ 不一樣的防疫用品  高小學與教資源 （中國語文） </vt:lpstr>
      <vt:lpstr>想一想</vt:lpstr>
      <vt:lpstr>想一想</vt:lpstr>
      <vt:lpstr>找一找</vt:lpstr>
      <vt:lpstr>找一找</vt:lpstr>
      <vt:lpstr>      SCUMPS 觀察法</vt:lpstr>
      <vt:lpstr>運用SCUMPS 觀察法的好處</vt:lpstr>
      <vt:lpstr>想一想</vt:lpstr>
      <vt:lpstr>想一想</vt:lpstr>
      <vt:lpstr>PowerPoint Presentation</vt:lpstr>
      <vt:lpstr>PowerPoint Presentation</vt:lpstr>
      <vt:lpstr>猜一猜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自評項目說明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防疫用品有話說</dc:title>
  <dc:creator>CHENG, Man-yi</dc:creator>
  <cp:lastModifiedBy>CHENG, Man-yi</cp:lastModifiedBy>
  <cp:revision>669</cp:revision>
  <cp:lastPrinted>2020-03-05T04:21:09Z</cp:lastPrinted>
  <dcterms:created xsi:type="dcterms:W3CDTF">2020-03-02T02:31:19Z</dcterms:created>
  <dcterms:modified xsi:type="dcterms:W3CDTF">2020-03-27T08:01:43Z</dcterms:modified>
</cp:coreProperties>
</file>