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0" r:id="rId2"/>
    <p:sldId id="315" r:id="rId3"/>
    <p:sldId id="289" r:id="rId4"/>
    <p:sldId id="290" r:id="rId5"/>
    <p:sldId id="313" r:id="rId6"/>
    <p:sldId id="278" r:id="rId7"/>
    <p:sldId id="281" r:id="rId8"/>
    <p:sldId id="287" r:id="rId9"/>
    <p:sldId id="316" r:id="rId10"/>
    <p:sldId id="317" r:id="rId11"/>
    <p:sldId id="319" r:id="rId12"/>
    <p:sldId id="320" r:id="rId13"/>
    <p:sldId id="321" r:id="rId14"/>
    <p:sldId id="322" r:id="rId15"/>
    <p:sldId id="323" r:id="rId16"/>
    <p:sldId id="336" r:id="rId17"/>
    <p:sldId id="326" r:id="rId18"/>
    <p:sldId id="334" r:id="rId19"/>
    <p:sldId id="330" r:id="rId20"/>
    <p:sldId id="331" r:id="rId21"/>
    <p:sldId id="324" r:id="rId22"/>
    <p:sldId id="318" r:id="rId23"/>
    <p:sldId id="31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86453" autoAdjust="0"/>
  </p:normalViewPr>
  <p:slideViewPr>
    <p:cSldViewPr snapToGrid="0">
      <p:cViewPr varScale="1">
        <p:scale>
          <a:sx n="111" d="100"/>
          <a:sy n="111" d="100"/>
        </p:scale>
        <p:origin x="1062" y="114"/>
      </p:cViewPr>
      <p:guideLst/>
    </p:cSldViewPr>
  </p:slideViewPr>
  <p:outlineViewPr>
    <p:cViewPr>
      <p:scale>
        <a:sx n="33" d="100"/>
        <a:sy n="33" d="100"/>
      </p:scale>
      <p:origin x="0" y="-746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142F7-37AF-4EB3-94AE-72C2ECC9AB88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BA12F-33B5-4824-ACDC-EED4155CD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0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A12F-33B5-4824-ACDC-EED4155CD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6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BA12F-33B5-4824-ACDC-EED4155CD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6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3512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8766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7757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7297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623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7823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460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062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1227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188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054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AFE9-934E-41D6-90D3-8AAA66B81CFA}" type="datetimeFigureOut">
              <a:rPr lang="zh-HK" altLang="en-US" smtClean="0"/>
              <a:t>25/2/2020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E0B80-858B-4D12-93CE-E7883FD7AAB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058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tc/features/102465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JE6xExReI?feature=oembed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8dFHOE2-4&amp;feature=youtu.b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Z8dFHOE2-4?feature=oembed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3kkwm1R3Lg?feature=oembed" TargetMode="Externa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U3kkwm1R3Lg&amp;feature=youtu.be" TargetMode="Externa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b.gov.hk/attachment/tc/curriculum-development/kla/general-studies-for-primary/learning-and-teaching_resource_cd_st/Healthy_life_tc_2.zi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hkedcity.net/etv/resource/1836614955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hkedcity.net/etv/resource/239963568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p.gov.hk/files/pdf/a_guide_to_personal_home_and_environmental_hygiene_keep_clean_be_healthy_booklet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chp.gov.hk/tc/healthtopics/content/24/102466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48638" y="2813377"/>
            <a:ext cx="7772400" cy="1896409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小學常識科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學習範疇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健康與生活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38" y="4917271"/>
            <a:ext cx="6858000" cy="16557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en-US" altLang="zh-HK" dirty="0"/>
          </a:p>
          <a:p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小四至小六</a:t>
            </a:r>
            <a:endParaRPr lang="en-US" altLang="zh-TW" sz="3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HK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教師用</a:t>
            </a:r>
            <a:r>
              <a:rPr lang="en-US" altLang="zh-TW" sz="3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52394" y="808953"/>
            <a:ext cx="6901841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</a:t>
            </a:r>
            <a:r>
              <a:rPr lang="zh-TW" altLang="en-US" sz="40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常識科學與教新增資源</a:t>
            </a:r>
            <a:endParaRPr lang="en-US" altLang="zh-TW" sz="40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健康與生活系列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/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9585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0637" t="9071" r="49458"/>
          <a:stretch/>
        </p:blipFill>
        <p:spPr>
          <a:xfrm>
            <a:off x="330740" y="243191"/>
            <a:ext cx="8550613" cy="65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54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54948-823A-4EFF-83ED-9ABF525F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HK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如何正確清潔雙手</a:t>
            </a:r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短片</a:t>
            </a:r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HK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340BF-30E0-4170-9A1F-1F3C9D9C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382" y="5222278"/>
            <a:ext cx="4451441" cy="4956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</p:txBody>
      </p:sp>
      <p:pic>
        <p:nvPicPr>
          <p:cNvPr id="4" name="線上媒體 3" title="￥ﾦﾂ￤ﾽﾕ￦ﾭﾣ￧ﾢﾺ￦ﾸﾅ￦ﾽﾔ￩ﾛﾙ￦ﾉﾋ">
            <a:hlinkClick r:id="" action="ppaction://media"/>
            <a:extLst>
              <a:ext uri="{FF2B5EF4-FFF2-40B4-BE49-F238E27FC236}">
                <a16:creationId xmlns:a16="http://schemas.microsoft.com/office/drawing/2014/main" id="{AB951FB5-A820-43CB-8D49-A86750BB86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1744" y="1867833"/>
            <a:ext cx="5505800" cy="30970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A8AA509-012A-4771-8896-BCEED3E1A4B2}"/>
              </a:ext>
            </a:extLst>
          </p:cNvPr>
          <p:cNvSpPr txBox="1"/>
          <p:nvPr/>
        </p:nvSpPr>
        <p:spPr>
          <a:xfrm>
            <a:off x="628650" y="5222278"/>
            <a:ext cx="80222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址</a:t>
            </a: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sz="2400" dirty="0"/>
          </a:p>
          <a:p>
            <a:r>
              <a:rPr lang="en-US" altLang="zh-HK" sz="2200" dirty="0">
                <a:solidFill>
                  <a:srgbClr val="0070C0"/>
                </a:solidFill>
              </a:rPr>
              <a:t>https://www.youtube.com/watch?v=vWJE6xExReI&amp;feature=youtu.be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466" y="1775740"/>
            <a:ext cx="1908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696" t="8767" r="4239"/>
          <a:stretch/>
        </p:blipFill>
        <p:spPr>
          <a:xfrm>
            <a:off x="97277" y="87549"/>
            <a:ext cx="8920263" cy="66439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29191" y="1021404"/>
            <a:ext cx="1809345" cy="28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圓角矩形 7"/>
          <p:cNvSpPr/>
          <p:nvPr/>
        </p:nvSpPr>
        <p:spPr>
          <a:xfrm>
            <a:off x="2538919" y="4834647"/>
            <a:ext cx="1780162" cy="1089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6955277" y="914400"/>
            <a:ext cx="1789889" cy="448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727643" y="3025302"/>
            <a:ext cx="1838527" cy="1974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4669277" y="1021404"/>
            <a:ext cx="1332689" cy="1857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6001966" y="2675106"/>
            <a:ext cx="564204" cy="204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52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54948-823A-4EFF-83ED-9ABF525F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52" y="-48791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HK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正確洗手五部曲 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海報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HK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340BF-30E0-4170-9A1F-1F3C9D9C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382" y="5222278"/>
            <a:ext cx="4451441" cy="4956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8AA509-012A-4771-8896-BCEED3E1A4B2}"/>
              </a:ext>
            </a:extLst>
          </p:cNvPr>
          <p:cNvSpPr txBox="1"/>
          <p:nvPr/>
        </p:nvSpPr>
        <p:spPr>
          <a:xfrm>
            <a:off x="459688" y="2877620"/>
            <a:ext cx="26167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網頁</a:t>
            </a: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sz="2200" dirty="0"/>
          </a:p>
          <a:p>
            <a:r>
              <a:rPr lang="en-US" altLang="zh-HK" sz="2200" dirty="0">
                <a:solidFill>
                  <a:srgbClr val="0070C0"/>
                </a:solidFill>
              </a:rPr>
              <a:t>https://www.chp.gov.hk/files/pdf/5_steps_for_proper_hand_washing.pdf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AA9CD1-24C6-494F-9D6A-AFEA31F9A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"/>
          <a:stretch/>
        </p:blipFill>
        <p:spPr>
          <a:xfrm>
            <a:off x="3217226" y="1306144"/>
            <a:ext cx="5180180" cy="54742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479" y="135921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E54948-823A-4EFF-83ED-9ABF525F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7" y="34580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zh-HK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如何正確佩戴外科口罩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短片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340BF-30E0-4170-9A1F-1F3C9D9C0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382" y="5222278"/>
            <a:ext cx="4451441" cy="4956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  <a:p>
            <a:pPr marL="0" indent="0">
              <a:buNone/>
            </a:pPr>
            <a:endParaRPr lang="en-US" altLang="zh-HK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8AA509-012A-4771-8896-BCEED3E1A4B2}"/>
              </a:ext>
            </a:extLst>
          </p:cNvPr>
          <p:cNvSpPr txBox="1"/>
          <p:nvPr/>
        </p:nvSpPr>
        <p:spPr>
          <a:xfrm>
            <a:off x="411940" y="4953750"/>
            <a:ext cx="61663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址</a:t>
            </a:r>
            <a:r>
              <a:rPr lang="en-US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dirty="0"/>
          </a:p>
          <a:p>
            <a:pPr>
              <a:lnSpc>
                <a:spcPct val="150000"/>
              </a:lnSpc>
            </a:pPr>
            <a:r>
              <a:rPr lang="en-US" altLang="zh-HK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https://www.youtube.com/watch?v=BZ8dFHOE2-4&amp;feature=youtu.be</a:t>
            </a:r>
            <a:endParaRPr lang="en-US" altLang="zh-H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線上媒體 5" title="￥ﾦﾂ￤ﾽﾕ￦ﾭﾣ￧ﾢﾺ￤ﾽﾩ￦ﾈﾴ￥ﾤﾖ￧ﾧﾑ￥ﾏﾣ￧ﾽﾩ">
            <a:hlinkClick r:id="" action="ppaction://media"/>
            <a:extLst>
              <a:ext uri="{FF2B5EF4-FFF2-40B4-BE49-F238E27FC236}">
                <a16:creationId xmlns:a16="http://schemas.microsoft.com/office/drawing/2014/main" id="{AFD153F5-58F0-4237-B4A8-C34F10DD16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6059" y="1622839"/>
            <a:ext cx="5379802" cy="302613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817" y="4648978"/>
            <a:ext cx="1908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B0BCDC-A898-473F-B687-0B589CB4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71" y="1563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HK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如何正確卸除外科口罩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短片</a:t>
            </a:r>
            <a:r>
              <a:rPr lang="en-US" altLang="zh-TW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正確棄置口罩</a:t>
            </a:r>
            <a:endParaRPr lang="zh-HK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7F87BC88-E984-4DB2-AE25-026F7822E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81" y="1494011"/>
            <a:ext cx="3911217" cy="3911217"/>
          </a:xfrm>
        </p:spPr>
      </p:pic>
      <p:pic>
        <p:nvPicPr>
          <p:cNvPr id="6" name="線上媒體 6" title="￥ﾦﾂ￤ﾽﾕ￦ﾭﾣ￧ﾢﾺ￥ﾍﾸ￩ﾙﾤ￥ﾤﾖ￧ﾧﾑ￥ﾏﾣ￧ﾽﾩ">
            <a:hlinkClick r:id="" action="ppaction://media"/>
            <a:extLst>
              <a:ext uri="{FF2B5EF4-FFF2-40B4-BE49-F238E27FC236}">
                <a16:creationId xmlns:a16="http://schemas.microsoft.com/office/drawing/2014/main" id="{A77480DA-76E9-4034-BED9-D683F02566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571" y="1690689"/>
            <a:ext cx="4093429" cy="23025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5151904-835F-436A-8984-9BF57A93B5C2}"/>
              </a:ext>
            </a:extLst>
          </p:cNvPr>
          <p:cNvSpPr txBox="1"/>
          <p:nvPr/>
        </p:nvSpPr>
        <p:spPr>
          <a:xfrm>
            <a:off x="434296" y="5018812"/>
            <a:ext cx="41819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址</a:t>
            </a:r>
            <a:r>
              <a:rPr lang="en-US" altLang="zh-HK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sz="2200" dirty="0"/>
          </a:p>
          <a:p>
            <a:pPr>
              <a:lnSpc>
                <a:spcPct val="150000"/>
              </a:lnSpc>
            </a:pPr>
            <a:r>
              <a:rPr lang="en-US" altLang="zh-HK" sz="2200" dirty="0">
                <a:hlinkClick r:id="rId5"/>
              </a:rPr>
              <a:t>https://www.youtube.com/watch?v=U3kkwm1R3Lg&amp;feature=youtu.be</a:t>
            </a:r>
            <a:endParaRPr lang="en-US" altLang="zh-HK" sz="2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502" y="4085808"/>
            <a:ext cx="1428750" cy="142875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86400" y="5895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66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6DD1CF-8E03-4812-A453-A1385226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5034" y="1598486"/>
            <a:ext cx="6020099" cy="16513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關心</a:t>
            </a:r>
            <a:r>
              <a:rPr lang="zh-TW" altLang="en-US" sz="32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en-US" altLang="zh-TW" sz="32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  <a:r>
              <a:rPr lang="en-US" altLang="zh-TW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長者</a:t>
            </a:r>
            <a:r>
              <a:rPr lang="en-US" altLang="zh-TW" sz="3200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</a:p>
          <a:p>
            <a:pPr marL="357188" indent="-3571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與家人打電話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給你認識的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親友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長者，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關心他們的近況，提醒他們其中一些你學到的防疫小知識，例如正確洗手和佩戴口罩方法，預防病毒傳播。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7C54F7F-8770-4913-913D-0282A70812D2}"/>
              </a:ext>
            </a:extLst>
          </p:cNvPr>
          <p:cNvGrpSpPr/>
          <p:nvPr/>
        </p:nvGrpSpPr>
        <p:grpSpPr>
          <a:xfrm>
            <a:off x="680267" y="2290363"/>
            <a:ext cx="1415390" cy="1415390"/>
            <a:chOff x="5152406" y="2485406"/>
            <a:chExt cx="1887187" cy="1887187"/>
          </a:xfrm>
        </p:grpSpPr>
        <p:sp>
          <p:nvSpPr>
            <p:cNvPr id="31" name="橢圓 30">
              <a:extLst>
                <a:ext uri="{FF2B5EF4-FFF2-40B4-BE49-F238E27FC236}">
                  <a16:creationId xmlns:a16="http://schemas.microsoft.com/office/drawing/2014/main" id="{E5A4325D-684E-4EA3-B38D-15B8D85635FF}"/>
                </a:ext>
              </a:extLst>
            </p:cNvPr>
            <p:cNvSpPr/>
            <p:nvPr/>
          </p:nvSpPr>
          <p:spPr>
            <a:xfrm>
              <a:off x="5152406" y="2485406"/>
              <a:ext cx="1887187" cy="188718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2" name="矩形 31" descr="接收器">
              <a:extLst>
                <a:ext uri="{FF2B5EF4-FFF2-40B4-BE49-F238E27FC236}">
                  <a16:creationId xmlns:a16="http://schemas.microsoft.com/office/drawing/2014/main" id="{26912CA5-D6E7-4EDC-9379-9730FF4C654A}"/>
                </a:ext>
              </a:extLst>
            </p:cNvPr>
            <p:cNvSpPr/>
            <p:nvPr/>
          </p:nvSpPr>
          <p:spPr>
            <a:xfrm>
              <a:off x="5554593" y="2887594"/>
              <a:ext cx="1082812" cy="1082812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3" name="橢圓 32">
            <a:extLst>
              <a:ext uri="{FF2B5EF4-FFF2-40B4-BE49-F238E27FC236}">
                <a16:creationId xmlns:a16="http://schemas.microsoft.com/office/drawing/2014/main" id="{E433626F-E57A-449F-8CBB-911B385EB795}"/>
              </a:ext>
            </a:extLst>
          </p:cNvPr>
          <p:cNvSpPr/>
          <p:nvPr/>
        </p:nvSpPr>
        <p:spPr>
          <a:xfrm>
            <a:off x="680267" y="4217163"/>
            <a:ext cx="1415390" cy="14153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4" name="矩形 33" descr="打開的信封">
            <a:extLst>
              <a:ext uri="{FF2B5EF4-FFF2-40B4-BE49-F238E27FC236}">
                <a16:creationId xmlns:a16="http://schemas.microsoft.com/office/drawing/2014/main" id="{788F231B-FA19-4587-910F-BE3F8F299533}"/>
              </a:ext>
            </a:extLst>
          </p:cNvPr>
          <p:cNvSpPr/>
          <p:nvPr/>
        </p:nvSpPr>
        <p:spPr>
          <a:xfrm>
            <a:off x="981906" y="4518803"/>
            <a:ext cx="812109" cy="81210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6997C6F-0B7A-410E-805D-7FBFAADCF1B1}"/>
              </a:ext>
            </a:extLst>
          </p:cNvPr>
          <p:cNvSpPr/>
          <p:nvPr/>
        </p:nvSpPr>
        <p:spPr>
          <a:xfrm>
            <a:off x="2397296" y="4064928"/>
            <a:ext cx="6463674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製作心意咭</a:t>
            </a:r>
            <a:endParaRPr lang="en-US" altLang="zh-TW" sz="3200" b="1" u="sng" strike="sngStrik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7188" lvl="1" indent="-3571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設計一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張心意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﹙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或製作紙本心意咭，然後拍照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，由父母以電子通訊軟件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/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電子郵件的方式送給你們認識的醫護、清潔或其他防疫人員，為他們加油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打氣，並感謝他們對抗疫的貢獻</a:t>
            </a:r>
            <a:r>
              <a:rPr lang="zh-HK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577033" y="422184"/>
            <a:ext cx="7886700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建議的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生學習活動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50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6DD1CF-8E03-4812-A453-A1385226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635" y="2290362"/>
            <a:ext cx="6020099" cy="359320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4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設計宣傳海報</a:t>
            </a:r>
            <a:r>
              <a:rPr lang="en-US" altLang="zh-TW" sz="4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短片</a:t>
            </a:r>
            <a:endParaRPr lang="en-US" altLang="zh-TW" sz="4000" b="1" u="sng" strike="sngStrik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HK" altLang="en-US" sz="2800" dirty="0"/>
              <a:t>以「保持良好個人衛生」</a:t>
            </a:r>
            <a:r>
              <a:rPr lang="en-US" sz="2800" dirty="0"/>
              <a:t>/ </a:t>
            </a:r>
            <a:r>
              <a:rPr lang="zh-HK" altLang="en-US" sz="2800" dirty="0"/>
              <a:t>「</a:t>
            </a:r>
            <a:r>
              <a:rPr lang="zh-TW" altLang="en-US" sz="2800" dirty="0"/>
              <a:t>預防傳染病</a:t>
            </a:r>
            <a:r>
              <a:rPr lang="zh-HK" altLang="en-US" sz="2800" dirty="0"/>
              <a:t>」為題 ，設計</a:t>
            </a:r>
            <a:endParaRPr lang="en-US" dirty="0"/>
          </a:p>
          <a:p>
            <a:pPr marL="914400" lvl="2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i</a:t>
            </a:r>
            <a:r>
              <a:rPr lang="en-US" sz="2400" dirty="0"/>
              <a:t>) </a:t>
            </a:r>
            <a:r>
              <a:rPr lang="zh-TW" altLang="en-US" sz="2400" dirty="0"/>
              <a:t>一張</a:t>
            </a:r>
            <a:r>
              <a:rPr lang="zh-HK" altLang="en-US" sz="2400" dirty="0"/>
              <a:t>宣傳海報 </a:t>
            </a:r>
            <a:r>
              <a:rPr lang="zh-TW" altLang="en-US" sz="2400" dirty="0"/>
              <a:t>或</a:t>
            </a: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(ii) </a:t>
            </a:r>
            <a:r>
              <a:rPr lang="zh-TW" altLang="en-US" sz="2400" dirty="0"/>
              <a:t>一段</a:t>
            </a:r>
            <a:r>
              <a:rPr lang="en-US" sz="2400" dirty="0"/>
              <a:t>1</a:t>
            </a:r>
            <a:r>
              <a:rPr lang="zh-TW" altLang="en-US" sz="2400" dirty="0"/>
              <a:t>分鐘</a:t>
            </a:r>
            <a:r>
              <a:rPr lang="zh-HK" altLang="en-US" sz="2400" dirty="0"/>
              <a:t>宣傳</a:t>
            </a:r>
            <a:r>
              <a:rPr lang="zh-TW" altLang="en-US" sz="2400" dirty="0"/>
              <a:t>短片</a:t>
            </a:r>
            <a:endParaRPr lang="en-US" sz="2400" dirty="0"/>
          </a:p>
          <a:p>
            <a:pPr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1" indent="0">
              <a:lnSpc>
                <a:spcPct val="150000"/>
              </a:lnSpc>
              <a:buNone/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E5A4325D-684E-4EA3-B38D-15B8D85635FF}"/>
              </a:ext>
            </a:extLst>
          </p:cNvPr>
          <p:cNvSpPr/>
          <p:nvPr/>
        </p:nvSpPr>
        <p:spPr>
          <a:xfrm>
            <a:off x="680267" y="2290363"/>
            <a:ext cx="1415390" cy="1415390"/>
          </a:xfrm>
          <a:prstGeom prst="ellipse">
            <a:avLst/>
          </a:prstGeom>
          <a:solidFill>
            <a:srgbClr val="FF3300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" name="心形 3"/>
          <p:cNvSpPr/>
          <p:nvPr/>
        </p:nvSpPr>
        <p:spPr>
          <a:xfrm>
            <a:off x="1020933" y="2707970"/>
            <a:ext cx="734057" cy="734057"/>
          </a:xfrm>
          <a:prstGeom prst="hea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HK" altLang="en-US" sz="135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77034" y="337897"/>
            <a:ext cx="7886700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建議的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生學習活動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07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/>
          <p:cNvSpPr>
            <a:spLocks noGrp="1"/>
          </p:cNvSpPr>
          <p:nvPr>
            <p:ph type="title"/>
          </p:nvPr>
        </p:nvSpPr>
        <p:spPr>
          <a:xfrm>
            <a:off x="282624" y="217428"/>
            <a:ext cx="7886700" cy="994172"/>
          </a:xfrm>
        </p:spPr>
        <p:txBody>
          <a:bodyPr>
            <a:normAutofit/>
          </a:bodyPr>
          <a:lstStyle/>
          <a:p>
            <a:r>
              <a:rPr lang="zh-HK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網上資源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08" y="4605597"/>
            <a:ext cx="3731075" cy="20164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8" y="1856253"/>
            <a:ext cx="5431789" cy="4509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623" y="1140960"/>
            <a:ext cx="8415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可於教育局網頁下載通訊程式表情圖像製作心意咭</a:t>
            </a:r>
          </a:p>
          <a:p>
            <a:endParaRPr lang="zh-TW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8581" t="15294" r="32405" b="46601"/>
          <a:stretch/>
        </p:blipFill>
        <p:spPr>
          <a:xfrm>
            <a:off x="5115312" y="1842211"/>
            <a:ext cx="3856465" cy="21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0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db.gov.hk/attachment/tc/curriculum-development/4-key-tasks/moral-civic/mpd2019/Oneness_of_mi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27" y="1044835"/>
            <a:ext cx="2058544" cy="20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db.gov.hk/attachment/tc/curriculum-development/4-key-tasks/moral-civic/mpd2019/Fight%20disease_togeth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66" y="978614"/>
            <a:ext cx="1985564" cy="19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db.gov.hk/attachment/tc/curriculum-development/4-key-tasks/moral-civic/mpd2019/Face_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8" y="844810"/>
            <a:ext cx="2228664" cy="22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637" y="344766"/>
            <a:ext cx="6129459" cy="989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以正面積極的態度共同齊心抗疫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49636" y="3488729"/>
            <a:ext cx="6488093" cy="989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保持良好個人衞生，保護自己及他人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dirty="0"/>
          </a:p>
        </p:txBody>
      </p:sp>
      <p:pic>
        <p:nvPicPr>
          <p:cNvPr id="1032" name="Picture 8" descr="https://www.edb.gov.hk/attachment/tc/curriculum-development/4-key-tasks/moral-civic/mpd2019/Washing_han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70" y="4122577"/>
            <a:ext cx="2049257" cy="204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99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585" y="355767"/>
            <a:ext cx="8339986" cy="1325563"/>
          </a:xfrm>
        </p:spPr>
        <p:txBody>
          <a:bodyPr>
            <a:normAutofit/>
          </a:bodyPr>
          <a:lstStyle/>
          <a:p>
            <a:pPr lvl="0"/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常識科學與教資源光碟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「奇妙的身體」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包括傳染病的內容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8" y="1956516"/>
            <a:ext cx="1996568" cy="29786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10720"/>
              </p:ext>
            </p:extLst>
          </p:nvPr>
        </p:nvGraphicFramePr>
        <p:xfrm>
          <a:off x="2467770" y="1958340"/>
          <a:ext cx="6254533" cy="362331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458021">
                  <a:extLst>
                    <a:ext uri="{9D8B030D-6E8A-4147-A177-3AD203B41FA5}">
                      <a16:colId xmlns:a16="http://schemas.microsoft.com/office/drawing/2014/main" val="3671885220"/>
                    </a:ext>
                  </a:extLst>
                </a:gridCol>
                <a:gridCol w="3796512">
                  <a:extLst>
                    <a:ext uri="{9D8B030D-6E8A-4147-A177-3AD203B41FA5}">
                      <a16:colId xmlns:a16="http://schemas.microsoft.com/office/drawing/2014/main" val="2940143352"/>
                    </a:ext>
                  </a:extLst>
                </a:gridCol>
              </a:tblGrid>
              <a:tr h="267963">
                <a:tc>
                  <a:txBody>
                    <a:bodyPr/>
                    <a:lstStyle/>
                    <a:p>
                      <a:pPr algn="ctr"/>
                      <a:r>
                        <a:rPr lang="zh-HK" altLang="en-US" b="1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學習活動名稱</a:t>
                      </a:r>
                      <a:endParaRPr lang="en-US" altLang="zh-TW" b="1" dirty="0"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217130"/>
                  </a:ext>
                </a:extLst>
              </a:tr>
              <a:tr h="2617470">
                <a:tc>
                  <a:txBody>
                    <a:bodyPr/>
                    <a:lstStyle/>
                    <a:p>
                      <a:r>
                        <a:rPr lang="zh-HK" altLang="en-US" dirty="0">
                          <a:effectLst/>
                        </a:rPr>
                        <a:t>身體的構造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1.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感覺器官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第一學習階段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</a:b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2.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消化系統的主要部分和其功能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第一學習階段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</a:b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3.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身體的骨骼和肌肉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第一學習階段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</a:b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4.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我們的呼吸系統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第一學習階段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</a:b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5.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循環系統的重要性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第二學習階段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b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</a:b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6. 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神經系統的功能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(</a:t>
                      </a:r>
                      <a:r>
                        <a:rPr lang="zh-TW" altLang="en-US" dirty="0">
                          <a:solidFill>
                            <a:srgbClr val="272727"/>
                          </a:solidFill>
                          <a:effectLst/>
                        </a:rPr>
                        <a:t>第二學習階段</a:t>
                      </a:r>
                      <a:r>
                        <a:rPr lang="en-US" altLang="zh-TW" dirty="0">
                          <a:solidFill>
                            <a:srgbClr val="272727"/>
                          </a:solidFill>
                          <a:effectLst/>
                        </a:rPr>
                        <a:t>)</a:t>
                      </a:r>
                      <a:endParaRPr lang="zh-TW" altLang="en-US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17162"/>
                  </a:ext>
                </a:extLst>
              </a:tr>
              <a:tr h="477513">
                <a:tc>
                  <a:txBody>
                    <a:bodyPr/>
                    <a:lstStyle/>
                    <a:p>
                      <a:r>
                        <a:rPr lang="zh-HK" altLang="en-US">
                          <a:effectLst/>
                        </a:rPr>
                        <a:t>健康生活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effectLst/>
                        </a:rPr>
                        <a:t>1. </a:t>
                      </a:r>
                      <a:r>
                        <a:rPr lang="zh-TW" altLang="en-US" dirty="0">
                          <a:effectLst/>
                        </a:rPr>
                        <a:t>健康飲食</a:t>
                      </a:r>
                      <a:r>
                        <a:rPr lang="en-US" altLang="zh-TW" dirty="0">
                          <a:effectLst/>
                        </a:rPr>
                        <a:t>(</a:t>
                      </a:r>
                      <a:r>
                        <a:rPr lang="zh-TW" altLang="en-US" dirty="0">
                          <a:effectLst/>
                        </a:rPr>
                        <a:t>第一學習階段</a:t>
                      </a:r>
                      <a:r>
                        <a:rPr lang="en-US" altLang="zh-TW" dirty="0">
                          <a:effectLst/>
                        </a:rPr>
                        <a:t>)</a:t>
                      </a:r>
                      <a:br>
                        <a:rPr lang="en-US" altLang="zh-TW" dirty="0">
                          <a:effectLst/>
                        </a:rPr>
                      </a:br>
                      <a:r>
                        <a:rPr lang="en-US" altLang="zh-TW" dirty="0">
                          <a:effectLst/>
                        </a:rPr>
                        <a:t>2. </a:t>
                      </a:r>
                      <a:r>
                        <a:rPr lang="zh-TW" altLang="en-US" dirty="0">
                          <a:effectLst/>
                        </a:rPr>
                        <a:t>常見疾病</a:t>
                      </a:r>
                      <a:r>
                        <a:rPr lang="en-US" altLang="zh-TW" dirty="0">
                          <a:effectLst/>
                        </a:rPr>
                        <a:t>(</a:t>
                      </a:r>
                      <a:r>
                        <a:rPr lang="zh-TW" altLang="en-US" dirty="0">
                          <a:effectLst/>
                        </a:rPr>
                        <a:t>第一和第二學習階段</a:t>
                      </a:r>
                      <a:r>
                        <a:rPr lang="en-US" altLang="zh-TW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0224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232914" y="5682219"/>
            <a:ext cx="8489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址</a:t>
            </a:r>
            <a:r>
              <a:rPr lang="en-US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dirty="0"/>
          </a:p>
          <a:p>
            <a:r>
              <a:rPr lang="en-US" altLang="zh-HK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https://www.edb.gov.hk/attachment/tc/curriculum-development/kla/general-studies-for-primary/learning-and-teaching_resource_cd_st/Healthy_life_tc_2.zip</a:t>
            </a:r>
            <a:endParaRPr lang="zh-HK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864286" y="5210355"/>
            <a:ext cx="3858017" cy="371295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005" y="4025153"/>
            <a:ext cx="6894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1D21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感謝醫護和其他抗疫人員的貢獻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299" y="481944"/>
            <a:ext cx="2814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1D21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關心別人</a:t>
            </a:r>
            <a:endParaRPr 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16" descr="https://www.edb.gov.hk/attachment/tc/curriculum-development/4-key-tasks/moral-civic/mpd2019/Take_C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5" y="1359107"/>
            <a:ext cx="2451457" cy="245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www.edb.gov.hk/attachment/tc/curriculum-development/4-key-tasks/moral-civic/mpd2019/Thanks%20medical%20sta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0" y="4609928"/>
            <a:ext cx="1968070" cy="196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s://www.edb.gov.hk/attachment/tc/curriculum-development/4-key-tasks/moral-civic/mpd2019/WS_1_Gratitude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77" y="4697290"/>
            <a:ext cx="1763919" cy="188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4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188880"/>
            <a:ext cx="7886700" cy="413676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參閱衞生署衞生防護中心的網頁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冠狀病毒病</a:t>
            </a:r>
            <a:r>
              <a:rPr lang="zh-TW" altLang="zh-HK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，認識有關預防新型冠狀病毒的健康指引，認識病毒傳播的過程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endParaRPr lang="zh-TW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建議的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生學習活動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80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工作紙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教師版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5508" y="1690689"/>
            <a:ext cx="7886700" cy="4351338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冠狀病毒病</a:t>
            </a:r>
            <a:endParaRPr lang="en-US" altLang="zh-TW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自學工作紙（</a:t>
            </a:r>
            <a:r>
              <a:rPr lang="zh-HK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齊心抗疫</a:t>
            </a:r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）工作紙一：認識傳染病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自學工作紙（</a:t>
            </a:r>
            <a:r>
              <a:rPr lang="zh-HK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齊心抗疫</a:t>
            </a:r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）工作紙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HK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預防疾病 保持衞生</a:t>
            </a:r>
            <a:endParaRPr lang="en-US" altLang="zh-HK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自學工作紙（</a:t>
            </a:r>
            <a:r>
              <a:rPr lang="zh-HK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齊心抗疫</a:t>
            </a:r>
            <a:r>
              <a:rPr lang="zh-TW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）工作紙三：延伸活動</a:t>
            </a:r>
            <a:r>
              <a:rPr lang="zh-HK" altLang="zh-HK" b="1" dirty="0">
                <a:latin typeface="標楷體" panose="03000509000000000000" pitchFamily="65" charset="-120"/>
                <a:ea typeface="標楷體" panose="03000509000000000000" pitchFamily="65" charset="-120"/>
              </a:rPr>
              <a:t>─關心別人</a:t>
            </a:r>
            <a:endParaRPr lang="zh-TW" altLang="zh-HK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3167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祝身體健康！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84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9805" y="388755"/>
            <a:ext cx="821249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小學常識科─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預防疾病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和盡責公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民</a:t>
            </a:r>
            <a:b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相關學習重點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39805" y="2007154"/>
            <a:ext cx="8000107" cy="4351338"/>
          </a:xfrm>
        </p:spPr>
        <p:txBody>
          <a:bodyPr>
            <a:normAutofit/>
          </a:bodyPr>
          <a:lstStyle/>
          <a:p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常見疾病的主要成因，對身體健康的影響及預防方法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﹙</a:t>
            </a:r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例如︰傳染病與非傳染病，認識病毒透過飛沫傳播的過程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﹚</a:t>
            </a:r>
            <a:endParaRPr lang="zh-HK" altLang="en-US" sz="3200" dirty="0"/>
          </a:p>
          <a:p>
            <a:pPr lvl="0"/>
            <a:r>
              <a:rPr lang="zh-TW" altLang="zh-HK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健康的生活方式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243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小學常識科─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預防疾病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和盡責公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民</a:t>
            </a:r>
            <a:b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建議的</a:t>
            </a:r>
            <a:r>
              <a:rPr 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生學習活動</a:t>
            </a:r>
            <a:endParaRPr lang="zh-HK" altLang="en-US" dirty="0">
              <a:solidFill>
                <a:srgbClr val="0070C0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27558" y="1721470"/>
            <a:ext cx="3886200" cy="4351338"/>
          </a:xfrm>
        </p:spPr>
        <p:txBody>
          <a:bodyPr>
            <a:noAutofit/>
          </a:bodyPr>
          <a:lstStyle/>
          <a:p>
            <a:pPr lvl="0"/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時常實踐正確洗手的方法</a:t>
            </a:r>
          </a:p>
          <a:p>
            <a:pPr lvl="0"/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實踐正確棄置口罩的方法</a:t>
            </a:r>
          </a:p>
          <a:p>
            <a:pPr lvl="0"/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討論公民應有的責任</a:t>
            </a: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HK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例如：保持個人、家居衞生，正確處理垃圾，留意環境衞生</a:t>
            </a: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lvl="0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關心家人，透過電話問候親友</a:t>
            </a:r>
            <a:endParaRPr lang="zh-TW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3"/>
          <p:cNvSpPr txBox="1">
            <a:spLocks/>
          </p:cNvSpPr>
          <p:nvPr/>
        </p:nvSpPr>
        <p:spPr>
          <a:xfrm>
            <a:off x="352604" y="1833702"/>
            <a:ext cx="4219396" cy="5022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段觀看教育電視節目：「預防呼吸道感染」、「細菌和病毒」，摘錄筆記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設計宣傳標語</a:t>
            </a: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/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海報或寫電郵給在外地的親友，提供預防方法</a:t>
            </a:r>
          </a:p>
          <a:p>
            <a:r>
              <a:rPr lang="zh-HK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搜集資料，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參看政府網頁，如</a:t>
            </a:r>
            <a:r>
              <a:rPr lang="zh-HK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衞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生署發佈的資料－「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冠狀病毒病</a:t>
            </a:r>
            <a:r>
              <a:rPr lang="zh-TW" altLang="zh-HK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，認識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相關</a:t>
            </a:r>
            <a:r>
              <a:rPr lang="zh-TW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的健康指引</a:t>
            </a:r>
          </a:p>
        </p:txBody>
      </p:sp>
    </p:spTree>
    <p:extLst>
      <p:ext uri="{BB962C8B-B14F-4D97-AF65-F5344CB8AC3E}">
        <p14:creationId xmlns:p14="http://schemas.microsoft.com/office/powerpoint/2010/main" val="229314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320" y="145254"/>
            <a:ext cx="8196061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教育局教育電視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預防呼吸道感染</a:t>
            </a:r>
            <a:endParaRPr lang="zh-HK" altLang="en-US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70434" y="3891474"/>
            <a:ext cx="3868340" cy="911790"/>
          </a:xfrm>
        </p:spPr>
        <p:txBody>
          <a:bodyPr>
            <a:normAutofit/>
          </a:bodyPr>
          <a:lstStyle/>
          <a:p>
            <a:r>
              <a:rPr lang="en-US" altLang="zh-HK" dirty="0">
                <a:hlinkClick r:id="rId2"/>
              </a:rPr>
              <a:t>https://www.hkedcity.net/etv/resource/1836614955</a:t>
            </a:r>
            <a:endParaRPr lang="zh-HK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" y="4803264"/>
            <a:ext cx="1905000" cy="1905000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2133599"/>
            <a:ext cx="3887391" cy="371475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本節目共有三個部分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540990" y="2505487"/>
            <a:ext cx="3887391" cy="3684588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第一部分：介紹呼吸道感染疾病的病原體，並指出流行性感冒和非典型肺炎病徵的不同；</a:t>
            </a:r>
            <a:endParaRPr lang="en-US" altLang="zh-TW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第二部分：由醫務人員示範正確佩戴口罩的方法，以及講解佩戴口罩的作用，選擇和棄置口罩的原則等；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第三部分：講述如何在日常生活保持個人、環境和食物衞生，以增強身體的抵抗力來預防呼吸道感染和其他傳染病。</a:t>
            </a:r>
            <a:endParaRPr lang="zh-HK" alt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6223" t="4054" r="56250" b="9453"/>
          <a:stretch/>
        </p:blipFill>
        <p:spPr>
          <a:xfrm>
            <a:off x="402480" y="1510987"/>
            <a:ext cx="3804248" cy="246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3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455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教育局教育電視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細菌和病毒</a:t>
            </a:r>
            <a:endParaRPr lang="zh-HK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8190" y="3914285"/>
            <a:ext cx="4216941" cy="911790"/>
          </a:xfrm>
        </p:spPr>
        <p:txBody>
          <a:bodyPr>
            <a:normAutofit/>
          </a:bodyPr>
          <a:lstStyle/>
          <a:p>
            <a:r>
              <a:rPr lang="en-US" altLang="zh-HK" dirty="0">
                <a:hlinkClick r:id="rId2"/>
              </a:rPr>
              <a:t>https://www.hkedcity.net/etv/resource/239963568</a:t>
            </a:r>
            <a:endParaRPr lang="zh-HK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1" y="4826075"/>
            <a:ext cx="1905000" cy="1905000"/>
          </a:xfrm>
        </p:spPr>
      </p:pic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92743" y="1901226"/>
            <a:ext cx="3887391" cy="3684588"/>
          </a:xfrm>
        </p:spPr>
        <p:txBody>
          <a:bodyPr>
            <a:normAutofit fontScale="92500" lnSpcReduction="10000"/>
          </a:bodyPr>
          <a:lstStyle/>
          <a:p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透過在醫院工作的父母親，指出微生物是一些肉眼看不到的生物，包括細菌和病毒。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節目握要地介紹細菌和病毒的形態、生存環境、繁殖及與人類的關係等。節目亦建議預防方法及治療由細菌和病毒所引起的疾病。</a:t>
            </a:r>
            <a:endParaRPr lang="zh-HK" alt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1" y="1715752"/>
            <a:ext cx="4162901" cy="2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508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教育局教育電視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健康社區</a:t>
            </a:r>
            <a:endParaRPr lang="zh-HK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17664" y="4064035"/>
            <a:ext cx="4222871" cy="911790"/>
          </a:xfrm>
        </p:spPr>
        <p:txBody>
          <a:bodyPr>
            <a:normAutofit/>
          </a:bodyPr>
          <a:lstStyle/>
          <a:p>
            <a:r>
              <a:rPr lang="en-US" altLang="zh-HK" dirty="0">
                <a:solidFill>
                  <a:srgbClr val="0070C0"/>
                </a:solidFill>
              </a:rPr>
              <a:t>https://www.hkedcity.net/etv/resource/1614033468</a:t>
            </a:r>
            <a:endParaRPr lang="zh-HK" altLang="en-US" dirty="0">
              <a:solidFill>
                <a:srgbClr val="0070C0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287992" y="1883973"/>
            <a:ext cx="3688739" cy="3684588"/>
          </a:xfrm>
        </p:spPr>
        <p:txBody>
          <a:bodyPr>
            <a:normAutofit fontScale="85000" lnSpcReduction="20000"/>
          </a:bodyPr>
          <a:lstStyle/>
          <a:p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節目講述主角原本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是一個不注重個人健康的小孩，是「病魔一族」伺機進攻的目標。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他的家人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帶他探訪中風病患者關先生。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聽過關先生的分享後，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主角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開始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作出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改變</a:t>
            </a:r>
            <a:r>
              <a:rPr lang="zh-HK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他不但開始實踐個人健康生活方式，更懂得關心身邊各人，與人和諧共處，共建健康社區。</a:t>
            </a:r>
          </a:p>
          <a:p>
            <a:endParaRPr lang="zh-HK" alt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3738"/>
          <a:stretch/>
        </p:blipFill>
        <p:spPr>
          <a:xfrm>
            <a:off x="364686" y="1432078"/>
            <a:ext cx="4128828" cy="2692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7" y="4975825"/>
            <a:ext cx="1744049" cy="17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23" y="1319614"/>
            <a:ext cx="2724085" cy="32370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B0BCDC-A898-473F-B687-0B589CB4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27" y="58933"/>
            <a:ext cx="78867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zh-HK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HK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「個人、家居與環境</a:t>
            </a:r>
            <a:r>
              <a:rPr lang="zh-TW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衞生</a:t>
            </a:r>
            <a:r>
              <a:rPr lang="zh-HK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守則」</a:t>
            </a:r>
            <a:r>
              <a:rPr lang="en-US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(pdf</a:t>
            </a:r>
            <a:r>
              <a:rPr lang="zh-HK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格式</a:t>
            </a:r>
            <a:r>
              <a:rPr lang="en-US" altLang="zh-HK" sz="3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HK" sz="36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5151904-835F-436A-8984-9BF57A93B5C2}"/>
              </a:ext>
            </a:extLst>
          </p:cNvPr>
          <p:cNvSpPr txBox="1"/>
          <p:nvPr/>
        </p:nvSpPr>
        <p:spPr>
          <a:xfrm>
            <a:off x="414090" y="4978964"/>
            <a:ext cx="525704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HK" altLang="zh-HK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網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址</a:t>
            </a:r>
            <a:r>
              <a:rPr lang="en-US" altLang="zh-HK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HK" sz="2200" dirty="0"/>
          </a:p>
          <a:p>
            <a:r>
              <a:rPr lang="en-US" altLang="zh-HK" u="sng" dirty="0">
                <a:hlinkClick r:id="rId3"/>
              </a:rPr>
              <a:t>https://www.chp.gov.hk/files/pdf/a_guide_to_personal_home_and_environmental_hygiene_keep_clean_be_healthy_booklet.pdf</a:t>
            </a:r>
            <a:endParaRPr lang="zh-TW" altLang="zh-HK" dirty="0"/>
          </a:p>
        </p:txBody>
      </p:sp>
      <p:sp>
        <p:nvSpPr>
          <p:cNvPr id="4" name="文字方塊 3"/>
          <p:cNvSpPr txBox="1"/>
          <p:nvPr/>
        </p:nvSpPr>
        <p:spPr>
          <a:xfrm>
            <a:off x="5486400" y="5895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HK" altLang="en-US" dirty="0"/>
          </a:p>
        </p:txBody>
      </p:sp>
      <p:pic>
        <p:nvPicPr>
          <p:cNvPr id="3074" name="圖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06" y="4889530"/>
            <a:ext cx="1871931" cy="187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406" y="1319614"/>
            <a:ext cx="3764465" cy="34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2032" y="984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衞生署衞生防護中心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HK" altLang="zh-HK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HK" sz="40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HK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冠狀病毒病</a:t>
            </a:r>
            <a:r>
              <a:rPr lang="zh-HK" altLang="zh-HK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HK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</a:t>
            </a:r>
            <a:endParaRPr lang="zh-HK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0008" y="1184644"/>
            <a:ext cx="8126533" cy="823912"/>
          </a:xfrm>
        </p:spPr>
        <p:txBody>
          <a:bodyPr>
            <a:normAutofit fontScale="92500"/>
          </a:bodyPr>
          <a:lstStyle/>
          <a:p>
            <a:r>
              <a:rPr lang="en-US" altLang="zh-HK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HK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https://www.chp.gov.hk/tc/healthtopics/content/24/102466.html</a:t>
            </a:r>
            <a:endParaRPr lang="zh-TW" altLang="zh-H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33" y="4717279"/>
            <a:ext cx="1329333" cy="132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EBE7A4-9C30-4DF4-B979-521310679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59" y="2432427"/>
            <a:ext cx="7932881" cy="19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77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560</TotalTime>
  <Words>829</Words>
  <Application>Microsoft Office PowerPoint</Application>
  <PresentationFormat>如螢幕大小 (4:3)</PresentationFormat>
  <Paragraphs>105</Paragraphs>
  <Slides>23</Slides>
  <Notes>2</Notes>
  <HiddenSlides>0</HiddenSlides>
  <MMClips>3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微軟正黑體</vt:lpstr>
      <vt:lpstr>新細明體</vt:lpstr>
      <vt:lpstr>標楷體</vt:lpstr>
      <vt:lpstr>Arial</vt:lpstr>
      <vt:lpstr>Calibri</vt:lpstr>
      <vt:lpstr>Calibri Light</vt:lpstr>
      <vt:lpstr>Tahoma</vt:lpstr>
      <vt:lpstr>Times New Roman</vt:lpstr>
      <vt:lpstr>Wingdings</vt:lpstr>
      <vt:lpstr>Office 佈景主題</vt:lpstr>
      <vt:lpstr>小學常識科 學習範疇 - 健康與生活</vt:lpstr>
      <vt:lpstr>常識科學與教資源光碟 「奇妙的身體」 (包括傳染病的內容)</vt:lpstr>
      <vt:lpstr>小學常識科─預防疾病和盡責公民 相關學習重點</vt:lpstr>
      <vt:lpstr>小學常識科─預防疾病和盡責公民 建議的學生學習活動</vt:lpstr>
      <vt:lpstr>教育局教育電視 預防呼吸道感染</vt:lpstr>
      <vt:lpstr>教育局教育電視 細菌和病毒</vt:lpstr>
      <vt:lpstr>教育局教育電視 健康社區</vt:lpstr>
      <vt:lpstr>衞生署衞生防護中心 「個人、家居與環境衞生守則」(pdf格式)</vt:lpstr>
      <vt:lpstr>介紹衞生署衞生防護中心 「2019冠狀病毒病」網頁</vt:lpstr>
      <vt:lpstr>PowerPoint 簡報</vt:lpstr>
      <vt:lpstr>衞生署衞生防護中心 《如何正確清潔雙手》(短片)</vt:lpstr>
      <vt:lpstr>PowerPoint 簡報</vt:lpstr>
      <vt:lpstr>衞生署衞生防護中心 《正確洗手五部曲 》(海報)</vt:lpstr>
      <vt:lpstr>衞生署衞生防護中心 《如何正確佩戴外科口罩》(短片)</vt:lpstr>
      <vt:lpstr>衞生署衞生防護中心 《如何正確卸除外科口罩》(短片)和 正確棄置口罩</vt:lpstr>
      <vt:lpstr>PowerPoint 簡報</vt:lpstr>
      <vt:lpstr>PowerPoint 簡報</vt:lpstr>
      <vt:lpstr>網上資源</vt:lpstr>
      <vt:lpstr>PowerPoint 簡報</vt:lpstr>
      <vt:lpstr>PowerPoint 簡報</vt:lpstr>
      <vt:lpstr>PowerPoint 簡報</vt:lpstr>
      <vt:lpstr>工作紙(教師版)</vt:lpstr>
      <vt:lpstr>祝身體健康！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K&amp;P</dc:creator>
  <cp:lastModifiedBy>K&amp;P</cp:lastModifiedBy>
  <cp:revision>144</cp:revision>
  <dcterms:created xsi:type="dcterms:W3CDTF">2020-02-10T03:07:39Z</dcterms:created>
  <dcterms:modified xsi:type="dcterms:W3CDTF">2020-02-25T03:22:59Z</dcterms:modified>
</cp:coreProperties>
</file>