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85" r:id="rId5"/>
    <p:sldId id="264" r:id="rId6"/>
    <p:sldId id="297" r:id="rId7"/>
    <p:sldId id="286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13" r:id="rId18"/>
    <p:sldId id="308" r:id="rId19"/>
    <p:sldId id="309" r:id="rId20"/>
    <p:sldId id="310" r:id="rId21"/>
    <p:sldId id="311" r:id="rId22"/>
    <p:sldId id="31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DI\STEM\COVID-19\Final%20version\ME_L&amp;T_COVID19_JS_table%20and%20graphs_ch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DI\STEM\COVID-19\Final%20version\ME_L&amp;T_COVID19_JS_table%20and%20graphs_ch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1" i="0" u="none" strike="noStrike" kern="1200" cap="all" spc="12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1400" b="0" i="0" u="none" strike="noStrike" kern="1200" cap="none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沒有減少社交接觸下的</a:t>
            </a:r>
            <a:r>
              <a:rPr lang="zh-TW" altLang="zh-HK" sz="1400" b="0" i="0" u="none" strike="noStrike" cap="all" normalizeH="0" baseline="0" dirty="0">
                <a:effectLst/>
              </a:rPr>
              <a:t>總</a:t>
            </a:r>
            <a:r>
              <a:rPr lang="zh-TW" altLang="en-US" sz="1400" b="0" i="0" u="none" strike="noStrike" cap="all" normalizeH="0" baseline="0" dirty="0">
                <a:effectLst/>
              </a:rPr>
              <a:t>受感染</a:t>
            </a:r>
            <a:r>
              <a:rPr lang="zh-TW" altLang="zh-HK" sz="1400" b="0" i="0" u="none" strike="noStrike" cap="all" normalizeH="0" baseline="0" dirty="0">
                <a:effectLst/>
              </a:rPr>
              <a:t>人數</a:t>
            </a:r>
            <a:endParaRPr lang="zh-TW" altLang="en-US" sz="1200" b="0" i="0" u="none" strike="noStrike" kern="1200" cap="none" spc="0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25674024776537047"/>
          <c:y val="2.50391195167778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1" i="0" u="none" strike="noStrike" kern="1200" cap="all" spc="12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zh-HK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工作表1!$B$3:$B$9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工作表1!$D$3:$D$9</c:f>
              <c:numCache>
                <c:formatCode>General</c:formatCode>
                <c:ptCount val="7"/>
                <c:pt idx="0">
                  <c:v>1</c:v>
                </c:pt>
                <c:pt idx="1">
                  <c:v>2.8</c:v>
                </c:pt>
                <c:pt idx="2">
                  <c:v>6.04</c:v>
                </c:pt>
                <c:pt idx="3">
                  <c:v>11.872</c:v>
                </c:pt>
                <c:pt idx="4">
                  <c:v>22.369600000000002</c:v>
                </c:pt>
                <c:pt idx="5">
                  <c:v>41.265280000000004</c:v>
                </c:pt>
                <c:pt idx="6">
                  <c:v>75.277504000000022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10F-41F2-A03C-926E688D0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4078080"/>
        <c:axId val="1234083488"/>
      </c:scatterChart>
      <c:valAx>
        <c:axId val="1234078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日數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H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1234083488"/>
        <c:crosses val="autoZero"/>
        <c:crossBetween val="midCat"/>
      </c:valAx>
      <c:valAx>
        <c:axId val="123408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zh-HK" sz="1000" b="0" i="0" u="none" strike="noStrike" baseline="0" dirty="0">
                    <a:effectLst/>
                  </a:rPr>
                  <a:t>總</a:t>
                </a:r>
                <a:r>
                  <a:rPr lang="zh-TW" altLang="en-US" sz="1000" b="0" i="0" u="none" strike="noStrike" baseline="0" dirty="0">
                    <a:effectLst/>
                  </a:rPr>
                  <a:t>受感染</a:t>
                </a:r>
                <a:r>
                  <a:rPr lang="zh-TW" altLang="zh-HK" sz="1000" b="0" i="0" u="none" strike="noStrike" baseline="0" dirty="0">
                    <a:effectLst/>
                  </a:rPr>
                  <a:t>人數</a:t>
                </a:r>
                <a:endParaRPr lang="zh-TW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H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12340780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H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dirty="0"/>
              <a:t>比較</a:t>
            </a:r>
            <a:r>
              <a:rPr lang="zh-TW" altLang="zh-HK" sz="1400" b="0" i="0" u="none" strike="noStrike" baseline="0" dirty="0">
                <a:effectLst/>
              </a:rPr>
              <a:t>總</a:t>
            </a:r>
            <a:r>
              <a:rPr lang="zh-TW" altLang="en-US" sz="1400" b="0" i="0" u="none" strike="noStrike" baseline="0" dirty="0">
                <a:effectLst/>
              </a:rPr>
              <a:t>受感染</a:t>
            </a:r>
            <a:r>
              <a:rPr lang="zh-TW" altLang="zh-HK" sz="1400" b="0" i="0" u="none" strike="noStrike" baseline="0" dirty="0">
                <a:effectLst/>
              </a:rPr>
              <a:t>人數</a:t>
            </a:r>
            <a:endParaRPr lang="zh-TW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HK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工作表1!$R$23</c:f>
              <c:strCache>
                <c:ptCount val="1"/>
                <c:pt idx="0">
                  <c:v>沒有減少社交接觸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工作表1!$Q$24:$Q$30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工作表1!$R$24:$R$30</c:f>
              <c:numCache>
                <c:formatCode>General</c:formatCode>
                <c:ptCount val="7"/>
                <c:pt idx="0">
                  <c:v>1</c:v>
                </c:pt>
                <c:pt idx="1">
                  <c:v>2.8</c:v>
                </c:pt>
                <c:pt idx="2">
                  <c:v>6.04</c:v>
                </c:pt>
                <c:pt idx="3">
                  <c:v>11.872</c:v>
                </c:pt>
                <c:pt idx="4">
                  <c:v>22.369600000000002</c:v>
                </c:pt>
                <c:pt idx="5">
                  <c:v>41.265280000000004</c:v>
                </c:pt>
                <c:pt idx="6">
                  <c:v>75.277504000000022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368-4C76-9F69-1510052376E1}"/>
            </c:ext>
          </c:extLst>
        </c:ser>
        <c:ser>
          <c:idx val="1"/>
          <c:order val="1"/>
          <c:tx>
            <c:strRef>
              <c:f>工作表1!$S$23</c:f>
              <c:strCache>
                <c:ptCount val="1"/>
                <c:pt idx="0">
                  <c:v>減少50%社交接觸</c:v>
                </c:pt>
              </c:strCache>
            </c:strRef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xVal>
            <c:numRef>
              <c:f>工作表1!$Q$24:$Q$30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工作表1!$S$24:$S$30</c:f>
              <c:numCache>
                <c:formatCode>General</c:formatCode>
                <c:ptCount val="7"/>
                <c:pt idx="0">
                  <c:v>1</c:v>
                </c:pt>
                <c:pt idx="1">
                  <c:v>1.9</c:v>
                </c:pt>
                <c:pt idx="2">
                  <c:v>2.71</c:v>
                </c:pt>
                <c:pt idx="3">
                  <c:v>3.4390000000000001</c:v>
                </c:pt>
                <c:pt idx="4">
                  <c:v>4.0951000000000004</c:v>
                </c:pt>
                <c:pt idx="5">
                  <c:v>4.6855900000000004</c:v>
                </c:pt>
                <c:pt idx="6">
                  <c:v>5.2170310000000004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368-4C76-9F69-1510052376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9551840"/>
        <c:axId val="1279543104"/>
      </c:scatterChart>
      <c:valAx>
        <c:axId val="1279551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日數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H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1279543104"/>
        <c:crosses val="autoZero"/>
        <c:crossBetween val="midCat"/>
      </c:valAx>
      <c:valAx>
        <c:axId val="127954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zh-HK" sz="1000" b="0" i="0" u="none" strike="noStrike" baseline="0" dirty="0">
                    <a:effectLst/>
                  </a:rPr>
                  <a:t>總</a:t>
                </a:r>
                <a:r>
                  <a:rPr lang="zh-TW" altLang="en-US" sz="1000" b="0" i="0" u="none" strike="noStrike" baseline="0" dirty="0">
                    <a:effectLst/>
                  </a:rPr>
                  <a:t>受感染</a:t>
                </a:r>
                <a:r>
                  <a:rPr lang="zh-TW" altLang="zh-HK" sz="1000" b="0" i="0" u="none" strike="noStrike" baseline="0" dirty="0">
                    <a:effectLst/>
                  </a:rPr>
                  <a:t>人數</a:t>
                </a:r>
                <a:endParaRPr lang="zh-TW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H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12795518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H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H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1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58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192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961874"/>
          </a:xfr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779815"/>
            <a:ext cx="8065294" cy="397976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1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4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247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001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422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6121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351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485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200" baseline="0">
          <a:solidFill>
            <a:schemeClr val="accent1"/>
          </a:solidFill>
          <a:effectLst>
            <a:outerShdw blurRad="38100" dist="38100" dir="2700000" algn="tl">
              <a:schemeClr val="bg1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 spc="1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 spc="1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 spc="1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 spc="1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 spc="1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onavirus.gov.hk/chi/social_distancing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hp.gov.hk/files/pdf/local_situation_covid19_tc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19.sph.hku.hk/t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p.gov.hk/tc/features/102624.html#FAQ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54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減少社交接觸與</a:t>
            </a:r>
            <a:br>
              <a:rPr lang="en-US" altLang="zh-TW" sz="54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54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r>
              <a:rPr lang="zh-TW" altLang="en-US" sz="54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冠狀</a:t>
            </a:r>
            <a:r>
              <a:rPr lang="zh-TW" altLang="en-US" sz="54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病毒病的</a:t>
            </a:r>
            <a:r>
              <a:rPr lang="zh-TW" altLang="en-US" sz="54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傳播</a:t>
            </a:r>
            <a:endParaRPr lang="zh-HK" altLang="en-US" sz="5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0634" y="4248149"/>
            <a:ext cx="8038719" cy="226967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初中數學科</a:t>
            </a:r>
            <a:endParaRPr lang="en-US" altLang="zh-TW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TW" spc="100" dirty="0"/>
          </a:p>
          <a:p>
            <a:endParaRPr lang="en-US" altLang="zh-TW" spc="100" dirty="0"/>
          </a:p>
          <a:p>
            <a:endParaRPr lang="en-US" altLang="zh-TW" spc="100" dirty="0"/>
          </a:p>
          <a:p>
            <a:pPr algn="r"/>
            <a:r>
              <a:rPr lang="zh-TW" altLang="en-US" sz="1900" spc="100" dirty="0"/>
              <a:t>教育局課程發展處</a:t>
            </a:r>
            <a:endParaRPr lang="zh-HK" altLang="en-US" sz="1900" spc="100" dirty="0"/>
          </a:p>
        </p:txBody>
      </p:sp>
    </p:spTree>
    <p:extLst>
      <p:ext uri="{BB962C8B-B14F-4D97-AF65-F5344CB8AC3E}">
        <p14:creationId xmlns:p14="http://schemas.microsoft.com/office/powerpoint/2010/main" val="17066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建立模型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根據假設，當原來的受感染者被即時隔離，被他傳染的</a:t>
            </a:r>
            <a:r>
              <a:rPr lang="en-US" altLang="zh-TW" dirty="0"/>
              <a:t>1</a:t>
            </a:r>
            <a:r>
              <a:rPr lang="en-GB" altLang="zh-TW" dirty="0"/>
              <a:t>.8</a:t>
            </a:r>
            <a:r>
              <a:rPr lang="zh-TW" altLang="en-US" dirty="0"/>
              <a:t>人每人會在傳播期內傳染另外的</a:t>
            </a:r>
            <a:r>
              <a:rPr lang="en-US" altLang="zh-TW" dirty="0"/>
              <a:t>1</a:t>
            </a:r>
            <a:r>
              <a:rPr lang="en-GB" altLang="zh-TW" dirty="0"/>
              <a:t>.8</a:t>
            </a:r>
            <a:r>
              <a:rPr lang="zh-TW" altLang="en-US" dirty="0"/>
              <a:t>人。因此，在</a:t>
            </a:r>
            <a:r>
              <a:rPr lang="en-US" altLang="zh-HK" dirty="0"/>
              <a:t>10</a:t>
            </a:r>
            <a:r>
              <a:rPr lang="zh-TW" altLang="en-US" dirty="0"/>
              <a:t>天後（即 </a:t>
            </a:r>
            <a:r>
              <a:rPr lang="en-US" altLang="zh-TW" dirty="0"/>
              <a:t>2</a:t>
            </a:r>
            <a:r>
              <a:rPr lang="zh-TW" altLang="en-US" dirty="0"/>
              <a:t> 個傳播期後），總受感染人數將會是</a:t>
            </a: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HK" dirty="0"/>
              <a:t> </a:t>
            </a:r>
            <a:endParaRPr lang="en-US" altLang="zh-HK" dirty="0">
              <a:sym typeface="Symbol" panose="05050102010706020507" pitchFamily="18" charset="2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067049" y="5028798"/>
            <a:ext cx="1045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/>
              <a:t>新增受感染人數</a:t>
            </a:r>
            <a:endParaRPr lang="zh-HK" altLang="en-US" sz="1400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539750" y="4038600"/>
          <a:ext cx="79867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2590560" imgH="253800" progId="Equation.DSMT4">
                  <p:embed/>
                </p:oleObj>
              </mc:Choice>
              <mc:Fallback>
                <p:oleObj name="Equation" r:id="rId3" imgW="2590560" imgH="253800" progId="Equation.DSMT4">
                  <p:embed/>
                  <p:pic>
                    <p:nvPicPr>
                      <p:cNvPr id="7" name="物件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750" y="4038600"/>
                        <a:ext cx="7986713" cy="7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401933" y="5028797"/>
            <a:ext cx="1025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/>
              <a:t>原有受感染人數</a:t>
            </a:r>
            <a:endParaRPr lang="zh-HK" altLang="en-US" sz="1400" dirty="0"/>
          </a:p>
        </p:txBody>
      </p:sp>
      <p:sp>
        <p:nvSpPr>
          <p:cNvPr id="9" name="右大括弧 8"/>
          <p:cNvSpPr/>
          <p:nvPr/>
        </p:nvSpPr>
        <p:spPr>
          <a:xfrm rot="5400000">
            <a:off x="3443480" y="4242431"/>
            <a:ext cx="255639" cy="1325696"/>
          </a:xfrm>
          <a:prstGeom prst="rightBrace">
            <a:avLst>
              <a:gd name="adj1" fmla="val 341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右大括弧 9"/>
          <p:cNvSpPr/>
          <p:nvPr/>
        </p:nvSpPr>
        <p:spPr>
          <a:xfrm rot="5400000">
            <a:off x="1753191" y="4448080"/>
            <a:ext cx="255639" cy="914400"/>
          </a:xfrm>
          <a:prstGeom prst="rightBrace">
            <a:avLst>
              <a:gd name="adj1" fmla="val 341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39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建立模型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indent="-538163">
              <a:lnSpc>
                <a:spcPct val="120000"/>
              </a:lnSpc>
              <a:buNone/>
            </a:pPr>
            <a:r>
              <a:rPr lang="en-US" altLang="zh-HK" dirty="0">
                <a:solidFill>
                  <a:srgbClr val="0070C0"/>
                </a:solidFill>
              </a:rPr>
              <a:t>Q3) </a:t>
            </a:r>
            <a:r>
              <a:rPr lang="zh-TW" altLang="en-US" dirty="0">
                <a:solidFill>
                  <a:srgbClr val="0070C0"/>
                </a:solidFill>
              </a:rPr>
              <a:t>觀察上述的計算，你能否利用試算表找出在</a:t>
            </a:r>
            <a:r>
              <a:rPr lang="en-US" altLang="zh-HK" dirty="0">
                <a:solidFill>
                  <a:srgbClr val="0070C0"/>
                </a:solidFill>
              </a:rPr>
              <a:t>15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TW" dirty="0">
                <a:solidFill>
                  <a:srgbClr val="0070C0"/>
                </a:solidFill>
              </a:rPr>
              <a:t>20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TW" dirty="0">
                <a:solidFill>
                  <a:srgbClr val="0070C0"/>
                </a:solidFill>
              </a:rPr>
              <a:t>25</a:t>
            </a:r>
            <a:r>
              <a:rPr lang="zh-TW" altLang="en-US" dirty="0">
                <a:solidFill>
                  <a:srgbClr val="0070C0"/>
                </a:solidFill>
              </a:rPr>
              <a:t>天及</a:t>
            </a:r>
            <a:r>
              <a:rPr lang="en-US" altLang="zh-TW" dirty="0">
                <a:solidFill>
                  <a:srgbClr val="0070C0"/>
                </a:solidFill>
              </a:rPr>
              <a:t>30</a:t>
            </a:r>
            <a:r>
              <a:rPr lang="zh-TW" altLang="en-US" dirty="0">
                <a:solidFill>
                  <a:srgbClr val="0070C0"/>
                </a:solidFill>
              </a:rPr>
              <a:t>天後的總受感染人數</a:t>
            </a:r>
            <a:r>
              <a:rPr lang="en-US" altLang="zh-HK" dirty="0">
                <a:solidFill>
                  <a:srgbClr val="0070C0"/>
                </a:solidFill>
              </a:rPr>
              <a:t> </a:t>
            </a:r>
            <a:r>
              <a:rPr lang="zh-TW" altLang="en-US" dirty="0">
                <a:solidFill>
                  <a:srgbClr val="0070C0"/>
                </a:solidFill>
              </a:rPr>
              <a:t>（</a:t>
            </a:r>
            <a:r>
              <a:rPr lang="en-US" altLang="zh-HK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TW" altLang="en-US" dirty="0">
                <a:solidFill>
                  <a:srgbClr val="0070C0"/>
                </a:solidFill>
              </a:rPr>
              <a:t>？</a:t>
            </a: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endParaRPr lang="en-US" altLang="zh-HK" dirty="0">
              <a:sym typeface="Symbol" panose="05050102010706020507" pitchFamily="18" charset="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10771"/>
              </p:ext>
            </p:extLst>
          </p:nvPr>
        </p:nvGraphicFramePr>
        <p:xfrm>
          <a:off x="1128891" y="3046613"/>
          <a:ext cx="7138359" cy="3197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9659">
                  <a:extLst>
                    <a:ext uri="{9D8B030D-6E8A-4147-A177-3AD203B41FA5}">
                      <a16:colId xmlns:a16="http://schemas.microsoft.com/office/drawing/2014/main" val="2554715005"/>
                    </a:ext>
                  </a:extLst>
                </a:gridCol>
                <a:gridCol w="1149659">
                  <a:extLst>
                    <a:ext uri="{9D8B030D-6E8A-4147-A177-3AD203B41FA5}">
                      <a16:colId xmlns:a16="http://schemas.microsoft.com/office/drawing/2014/main" val="3533238482"/>
                    </a:ext>
                  </a:extLst>
                </a:gridCol>
                <a:gridCol w="4839041">
                  <a:extLst>
                    <a:ext uri="{9D8B030D-6E8A-4147-A177-3AD203B41FA5}">
                      <a16:colId xmlns:a16="http://schemas.microsoft.com/office/drawing/2014/main" val="2239768329"/>
                    </a:ext>
                  </a:extLst>
                </a:gridCol>
              </a:tblGrid>
              <a:tr h="67589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期數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日數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</a:t>
                      </a:r>
                      <a:r>
                        <a:rPr lang="zh-TW" alt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受感染</a:t>
                      </a:r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（沒有減少社交接觸，準確至</a:t>
                      </a:r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位小數）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0430561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75095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2.8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77657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HK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325922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en-US" altLang="zh-HK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89508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en-US" altLang="zh-HK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793574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en-US" altLang="zh-HK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6180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852520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128891" y="6244260"/>
            <a:ext cx="6488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註：</a:t>
            </a:r>
            <a:r>
              <a:rPr lang="zh-TW" altLang="en-US" sz="1600" dirty="0"/>
              <a:t>非整數人數乃根據統計數據計算而得。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1514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建立模型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indent="-538163">
              <a:lnSpc>
                <a:spcPct val="120000"/>
              </a:lnSpc>
              <a:buNone/>
            </a:pPr>
            <a:r>
              <a:rPr lang="en-US" altLang="zh-HK" dirty="0">
                <a:solidFill>
                  <a:srgbClr val="0070C0"/>
                </a:solidFill>
              </a:rPr>
              <a:t>Q3) </a:t>
            </a:r>
            <a:r>
              <a:rPr lang="zh-TW" altLang="en-US" dirty="0">
                <a:solidFill>
                  <a:srgbClr val="0070C0"/>
                </a:solidFill>
              </a:rPr>
              <a:t>觀察上述的計算，你能否利用試算表找出在</a:t>
            </a:r>
            <a:r>
              <a:rPr lang="en-US" altLang="zh-HK" dirty="0">
                <a:solidFill>
                  <a:srgbClr val="0070C0"/>
                </a:solidFill>
              </a:rPr>
              <a:t>15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TW" dirty="0">
                <a:solidFill>
                  <a:srgbClr val="0070C0"/>
                </a:solidFill>
              </a:rPr>
              <a:t>20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TW" dirty="0">
                <a:solidFill>
                  <a:srgbClr val="0070C0"/>
                </a:solidFill>
              </a:rPr>
              <a:t>25</a:t>
            </a:r>
            <a:r>
              <a:rPr lang="zh-TW" altLang="en-US" dirty="0">
                <a:solidFill>
                  <a:srgbClr val="0070C0"/>
                </a:solidFill>
              </a:rPr>
              <a:t>天及</a:t>
            </a:r>
            <a:r>
              <a:rPr lang="en-US" altLang="zh-TW" dirty="0">
                <a:solidFill>
                  <a:srgbClr val="0070C0"/>
                </a:solidFill>
              </a:rPr>
              <a:t>30</a:t>
            </a:r>
            <a:r>
              <a:rPr lang="zh-TW" altLang="en-US" dirty="0">
                <a:solidFill>
                  <a:srgbClr val="0070C0"/>
                </a:solidFill>
              </a:rPr>
              <a:t>天後的總受感染人數</a:t>
            </a:r>
            <a:r>
              <a:rPr lang="en-US" altLang="zh-HK" dirty="0">
                <a:solidFill>
                  <a:srgbClr val="0070C0"/>
                </a:solidFill>
              </a:rPr>
              <a:t> </a:t>
            </a:r>
            <a:r>
              <a:rPr lang="zh-TW" altLang="en-US" dirty="0">
                <a:solidFill>
                  <a:srgbClr val="0070C0"/>
                </a:solidFill>
              </a:rPr>
              <a:t>（</a:t>
            </a:r>
            <a:r>
              <a:rPr lang="en-US" altLang="zh-HK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TW" altLang="en-US" dirty="0">
                <a:solidFill>
                  <a:srgbClr val="0070C0"/>
                </a:solidFill>
              </a:rPr>
              <a:t>？</a:t>
            </a: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endParaRPr lang="en-US" altLang="zh-HK" dirty="0">
              <a:sym typeface="Symbol" panose="05050102010706020507" pitchFamily="18" charset="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43058"/>
              </p:ext>
            </p:extLst>
          </p:nvPr>
        </p:nvGraphicFramePr>
        <p:xfrm>
          <a:off x="1128891" y="3046613"/>
          <a:ext cx="7138359" cy="3197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9659">
                  <a:extLst>
                    <a:ext uri="{9D8B030D-6E8A-4147-A177-3AD203B41FA5}">
                      <a16:colId xmlns:a16="http://schemas.microsoft.com/office/drawing/2014/main" val="2554715005"/>
                    </a:ext>
                  </a:extLst>
                </a:gridCol>
                <a:gridCol w="1149659">
                  <a:extLst>
                    <a:ext uri="{9D8B030D-6E8A-4147-A177-3AD203B41FA5}">
                      <a16:colId xmlns:a16="http://schemas.microsoft.com/office/drawing/2014/main" val="3533238482"/>
                    </a:ext>
                  </a:extLst>
                </a:gridCol>
                <a:gridCol w="4839041">
                  <a:extLst>
                    <a:ext uri="{9D8B030D-6E8A-4147-A177-3AD203B41FA5}">
                      <a16:colId xmlns:a16="http://schemas.microsoft.com/office/drawing/2014/main" val="2239768329"/>
                    </a:ext>
                  </a:extLst>
                </a:gridCol>
              </a:tblGrid>
              <a:tr h="67589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期數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日數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總受感染人數</a:t>
                      </a:r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（沒有減少社交接觸，準確至</a:t>
                      </a:r>
                      <a:r>
                        <a:rPr lang="en-US" altLang="zh-TW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位小數）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0430561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75095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2.8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77657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HK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325922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en-US" altLang="zh-HK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2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89508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en-US" altLang="zh-HK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2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793574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en-US" altLang="zh-HK" sz="2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2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6180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2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852520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128891" y="6244260"/>
            <a:ext cx="6488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註：</a:t>
            </a:r>
            <a:r>
              <a:rPr lang="zh-TW" altLang="en-US" sz="1600" dirty="0"/>
              <a:t>非整數人數乃根據統計數據計算而得。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598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建立模型（延伸）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9138" indent="-719138" algn="just">
              <a:lnSpc>
                <a:spcPct val="120000"/>
              </a:lnSpc>
              <a:buNone/>
            </a:pPr>
            <a:r>
              <a:rPr lang="en-US" altLang="zh-HK" dirty="0">
                <a:solidFill>
                  <a:srgbClr val="0070C0"/>
                </a:solidFill>
              </a:rPr>
              <a:t>Q3*) </a:t>
            </a:r>
            <a:r>
              <a:rPr lang="zh-TW" altLang="en-US" dirty="0">
                <a:solidFill>
                  <a:srgbClr val="0070C0"/>
                </a:solidFill>
              </a:rPr>
              <a:t>從試算表內用以計算總受感染人數的公式，你能否寫出表達總受感染人數的數學公式？</a:t>
            </a:r>
            <a:endParaRPr lang="en-US" altLang="zh-HK" dirty="0">
              <a:solidFill>
                <a:srgbClr val="0070C0"/>
              </a:solidFill>
            </a:endParaRPr>
          </a:p>
          <a:p>
            <a:pPr marL="719138" indent="-719138" algn="just">
              <a:buNone/>
            </a:pPr>
            <a:endParaRPr lang="en-US" altLang="zh-HK" dirty="0">
              <a:solidFill>
                <a:srgbClr val="0070C0"/>
              </a:solidFill>
            </a:endParaRPr>
          </a:p>
          <a:p>
            <a:pPr marL="719138" indent="-719138" algn="just">
              <a:buNone/>
            </a:pPr>
            <a:endParaRPr lang="en-US" altLang="zh-HK" dirty="0">
              <a:solidFill>
                <a:srgbClr val="0070C0"/>
              </a:solidFill>
            </a:endParaRPr>
          </a:p>
          <a:p>
            <a:pPr marL="896938" indent="-896938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	</a:t>
            </a:r>
            <a:r>
              <a:rPr lang="zh-TW" altLang="en-US" dirty="0">
                <a:solidFill>
                  <a:srgbClr val="0070C0"/>
                </a:solidFill>
              </a:rPr>
              <a:t>在</a:t>
            </a:r>
            <a:r>
              <a:rPr lang="en-US" altLang="zh-HK" dirty="0">
                <a:solidFill>
                  <a:srgbClr val="0070C0"/>
                </a:solidFill>
              </a:rPr>
              <a:t> </a:t>
            </a:r>
            <a:r>
              <a:rPr lang="en-US" altLang="zh-HK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HK" dirty="0">
                <a:solidFill>
                  <a:srgbClr val="0070C0"/>
                </a:solidFill>
              </a:rPr>
              <a:t> </a:t>
            </a:r>
            <a:r>
              <a:rPr lang="zh-TW" altLang="en-US" dirty="0">
                <a:solidFill>
                  <a:srgbClr val="0070C0"/>
                </a:solidFill>
              </a:rPr>
              <a:t>個傳播期後，總受感染人數是</a:t>
            </a:r>
            <a:endParaRPr lang="en-US" altLang="zh-HK" dirty="0">
              <a:solidFill>
                <a:srgbClr val="0070C0"/>
              </a:solidFill>
            </a:endParaRPr>
          </a:p>
          <a:p>
            <a:pPr algn="just"/>
            <a:endParaRPr lang="zh-HK" altLang="en-US" dirty="0"/>
          </a:p>
          <a:p>
            <a:pPr marL="0" indent="0">
              <a:lnSpc>
                <a:spcPct val="150000"/>
              </a:lnSpc>
              <a:buNone/>
            </a:pPr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15242" y="3099430"/>
            <a:ext cx="117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答案：</a:t>
            </a:r>
            <a:endParaRPr lang="zh-HK" altLang="en-US" sz="2400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494065" y="4354740"/>
          <a:ext cx="62642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2031840" imgH="253800" progId="Equation.DSMT4">
                  <p:embed/>
                </p:oleObj>
              </mc:Choice>
              <mc:Fallback>
                <p:oleObj name="Equation" r:id="rId3" imgW="2031840" imgH="253800" progId="Equation.DSMT4">
                  <p:embed/>
                  <p:pic>
                    <p:nvPicPr>
                      <p:cNvPr id="5" name="物件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4065" y="4354740"/>
                        <a:ext cx="6264275" cy="7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220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建立模型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 algn="just">
              <a:lnSpc>
                <a:spcPct val="120000"/>
              </a:lnSpc>
              <a:buNone/>
            </a:pPr>
            <a:r>
              <a:rPr lang="en-US" altLang="zh-HK" dirty="0">
                <a:solidFill>
                  <a:srgbClr val="0070C0"/>
                </a:solidFill>
              </a:rPr>
              <a:t>Q4) </a:t>
            </a:r>
            <a:r>
              <a:rPr lang="zh-TW" altLang="en-US" dirty="0">
                <a:solidFill>
                  <a:srgbClr val="0070C0"/>
                </a:solidFill>
              </a:rPr>
              <a:t>利用</a:t>
            </a:r>
            <a:r>
              <a:rPr lang="en-US" altLang="zh-HK" dirty="0">
                <a:solidFill>
                  <a:srgbClr val="0070C0"/>
                </a:solidFill>
              </a:rPr>
              <a:t> Q3</a:t>
            </a:r>
            <a:r>
              <a:rPr lang="zh-TW" altLang="en-US" dirty="0">
                <a:solidFill>
                  <a:srgbClr val="0070C0"/>
                </a:solidFill>
              </a:rPr>
              <a:t> 的試算表，以適當的統計圖表示總受感染人數。</a:t>
            </a:r>
            <a:endParaRPr lang="zh-HK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6" name="圖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946428"/>
              </p:ext>
            </p:extLst>
          </p:nvPr>
        </p:nvGraphicFramePr>
        <p:xfrm>
          <a:off x="1144020" y="2815803"/>
          <a:ext cx="6972709" cy="3857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92919" y="2815803"/>
            <a:ext cx="117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答案：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9311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dirty="0"/>
              <a:t>減少社交接觸</a:t>
            </a:r>
            <a:r>
              <a:rPr lang="zh-TW" altLang="en-US" dirty="0"/>
              <a:t>的影響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假設減少社交接觸的措施有助</a:t>
            </a:r>
            <a:r>
              <a:rPr lang="zh-TW" altLang="zh-HK" dirty="0"/>
              <a:t>減少</a:t>
            </a:r>
            <a:r>
              <a:rPr lang="zh-TW" altLang="en-US" dirty="0"/>
              <a:t>一半</a:t>
            </a:r>
            <a:r>
              <a:rPr lang="zh-TW" altLang="zh-HK" dirty="0"/>
              <a:t>社交</a:t>
            </a:r>
            <a:r>
              <a:rPr lang="zh-TW" altLang="en-US" dirty="0"/>
              <a:t>接觸，讓我們看看會發生什麼事。</a:t>
            </a:r>
            <a:endParaRPr lang="en-US" altLang="zh-HK" dirty="0"/>
          </a:p>
          <a:p>
            <a:pPr>
              <a:lnSpc>
                <a:spcPct val="100000"/>
              </a:lnSpc>
            </a:pPr>
            <a:endParaRPr lang="en-US" altLang="zh-HK" dirty="0"/>
          </a:p>
          <a:p>
            <a:pPr>
              <a:lnSpc>
                <a:spcPct val="100000"/>
              </a:lnSpc>
            </a:pPr>
            <a:r>
              <a:rPr lang="zh-TW" altLang="en-US" dirty="0"/>
              <a:t>根據假設</a:t>
            </a:r>
            <a:r>
              <a:rPr lang="en-US" altLang="zh-TW" dirty="0"/>
              <a:t>2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7030A0"/>
                </a:solidFill>
              </a:rPr>
              <a:t>傳播率</a:t>
            </a:r>
            <a:r>
              <a:rPr lang="zh-TW" altLang="en-US" dirty="0"/>
              <a:t>會隨之減半，</a:t>
            </a:r>
            <a:br>
              <a:rPr lang="en-US" altLang="zh-TW" dirty="0"/>
            </a:br>
            <a:r>
              <a:rPr lang="zh-TW" altLang="en-US" dirty="0"/>
              <a:t>即由 </a:t>
            </a:r>
            <a:r>
              <a:rPr lang="en-US" altLang="zh-HK" sz="2800" b="1" dirty="0"/>
              <a:t>1.8 </a:t>
            </a:r>
            <a:r>
              <a:rPr lang="zh-TW" altLang="en-US" sz="2800" b="1" dirty="0"/>
              <a:t>減少至 </a:t>
            </a:r>
            <a:r>
              <a:rPr lang="en-US" altLang="zh-HK" sz="2800" b="1" dirty="0"/>
              <a:t>0.9</a:t>
            </a:r>
            <a:endParaRPr lang="zh-HK" altLang="en-US" sz="2800" b="1" dirty="0"/>
          </a:p>
        </p:txBody>
      </p:sp>
      <p:sp>
        <p:nvSpPr>
          <p:cNvPr id="4" name="向下箭號 3"/>
          <p:cNvSpPr/>
          <p:nvPr/>
        </p:nvSpPr>
        <p:spPr>
          <a:xfrm>
            <a:off x="6693408" y="4620768"/>
            <a:ext cx="1341120" cy="1389888"/>
          </a:xfrm>
          <a:prstGeom prst="downArrow">
            <a:avLst/>
          </a:prstGeom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668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減少社交接觸</a:t>
            </a:r>
            <a:r>
              <a:rPr lang="zh-TW" altLang="en-US" dirty="0"/>
              <a:t>的影響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" y="1679171"/>
            <a:ext cx="8065294" cy="4479581"/>
          </a:xfrm>
        </p:spPr>
        <p:txBody>
          <a:bodyPr/>
          <a:lstStyle/>
          <a:p>
            <a:pPr marL="541338" indent="-541338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Q5) </a:t>
            </a:r>
            <a:r>
              <a:rPr lang="zh-TW" altLang="en-US" dirty="0">
                <a:solidFill>
                  <a:srgbClr val="0070C0"/>
                </a:solidFill>
              </a:rPr>
              <a:t>透過修改 </a:t>
            </a:r>
            <a:r>
              <a:rPr lang="en-US" altLang="zh-HK" dirty="0">
                <a:solidFill>
                  <a:srgbClr val="0070C0"/>
                </a:solidFill>
              </a:rPr>
              <a:t>Q3</a:t>
            </a:r>
            <a:r>
              <a:rPr lang="zh-TW" altLang="en-US" dirty="0">
                <a:solidFill>
                  <a:srgbClr val="0070C0"/>
                </a:solidFill>
              </a:rPr>
              <a:t> 試算表的公式，求在執行減少社交接觸的措施下，</a:t>
            </a:r>
            <a:r>
              <a:rPr lang="en-US" altLang="zh-HK" dirty="0">
                <a:solidFill>
                  <a:srgbClr val="0070C0"/>
                </a:solidFill>
              </a:rPr>
              <a:t>5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HK" dirty="0">
                <a:solidFill>
                  <a:srgbClr val="0070C0"/>
                </a:solidFill>
              </a:rPr>
              <a:t>10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HK" dirty="0">
                <a:solidFill>
                  <a:srgbClr val="0070C0"/>
                </a:solidFill>
              </a:rPr>
              <a:t>15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HK" dirty="0">
                <a:solidFill>
                  <a:srgbClr val="0070C0"/>
                </a:solidFill>
              </a:rPr>
              <a:t>20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HK" dirty="0">
                <a:solidFill>
                  <a:srgbClr val="0070C0"/>
                </a:solidFill>
              </a:rPr>
              <a:t>25</a:t>
            </a:r>
            <a:r>
              <a:rPr lang="zh-TW" altLang="en-US" dirty="0">
                <a:solidFill>
                  <a:srgbClr val="0070C0"/>
                </a:solidFill>
              </a:rPr>
              <a:t>天及</a:t>
            </a:r>
            <a:r>
              <a:rPr lang="en-US" altLang="zh-HK" dirty="0">
                <a:solidFill>
                  <a:srgbClr val="0070C0"/>
                </a:solidFill>
              </a:rPr>
              <a:t>30</a:t>
            </a:r>
            <a:r>
              <a:rPr lang="zh-TW" altLang="en-US" dirty="0">
                <a:solidFill>
                  <a:srgbClr val="0070C0"/>
                </a:solidFill>
              </a:rPr>
              <a:t>天後的總受感染人數（</a:t>
            </a:r>
            <a:r>
              <a:rPr lang="en-US" altLang="zh-HK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）。</a:t>
            </a:r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678479"/>
              </p:ext>
            </p:extLst>
          </p:nvPr>
        </p:nvGraphicFramePr>
        <p:xfrm>
          <a:off x="1154034" y="2757319"/>
          <a:ext cx="7139388" cy="3401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125">
                  <a:extLst>
                    <a:ext uri="{9D8B030D-6E8A-4147-A177-3AD203B41FA5}">
                      <a16:colId xmlns:a16="http://schemas.microsoft.com/office/drawing/2014/main" val="3181233366"/>
                    </a:ext>
                  </a:extLst>
                </a:gridCol>
                <a:gridCol w="1078125">
                  <a:extLst>
                    <a:ext uri="{9D8B030D-6E8A-4147-A177-3AD203B41FA5}">
                      <a16:colId xmlns:a16="http://schemas.microsoft.com/office/drawing/2014/main" val="3533238482"/>
                    </a:ext>
                  </a:extLst>
                </a:gridCol>
                <a:gridCol w="2491569">
                  <a:extLst>
                    <a:ext uri="{9D8B030D-6E8A-4147-A177-3AD203B41FA5}">
                      <a16:colId xmlns:a16="http://schemas.microsoft.com/office/drawing/2014/main" val="2239768329"/>
                    </a:ext>
                  </a:extLst>
                </a:gridCol>
                <a:gridCol w="2491569">
                  <a:extLst>
                    <a:ext uri="{9D8B030D-6E8A-4147-A177-3AD203B41FA5}">
                      <a16:colId xmlns:a16="http://schemas.microsoft.com/office/drawing/2014/main" val="843343526"/>
                    </a:ext>
                  </a:extLst>
                </a:gridCol>
              </a:tblGrid>
              <a:tr h="465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期數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日數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總受感染人數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（準確至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位小數）</a:t>
                      </a:r>
                      <a:endParaRPr lang="en-US" altLang="zh-H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239774"/>
                  </a:ext>
                </a:extLst>
              </a:tr>
              <a:tr h="413883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沒有減少社交接觸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減少社交接觸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0430561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75095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2.8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77657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6.0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325922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89508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793574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6180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852520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154034" y="6244264"/>
            <a:ext cx="6488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註：</a:t>
            </a:r>
            <a:r>
              <a:rPr lang="zh-TW" altLang="en-US" sz="1600" dirty="0"/>
              <a:t>非整數人數乃根據統計數據計算而得。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6572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減少社交接觸</a:t>
            </a:r>
            <a:r>
              <a:rPr lang="zh-TW" altLang="en-US" dirty="0"/>
              <a:t>的影響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" y="1679171"/>
            <a:ext cx="8065294" cy="4479581"/>
          </a:xfrm>
        </p:spPr>
        <p:txBody>
          <a:bodyPr/>
          <a:lstStyle/>
          <a:p>
            <a:pPr marL="541338" indent="-541338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Q5) </a:t>
            </a:r>
            <a:r>
              <a:rPr lang="zh-TW" altLang="en-US" dirty="0">
                <a:solidFill>
                  <a:srgbClr val="0070C0"/>
                </a:solidFill>
              </a:rPr>
              <a:t>透過修改 </a:t>
            </a:r>
            <a:r>
              <a:rPr lang="en-US" altLang="zh-HK" dirty="0">
                <a:solidFill>
                  <a:srgbClr val="0070C0"/>
                </a:solidFill>
              </a:rPr>
              <a:t>Q3</a:t>
            </a:r>
            <a:r>
              <a:rPr lang="zh-TW" altLang="en-US" dirty="0">
                <a:solidFill>
                  <a:srgbClr val="0070C0"/>
                </a:solidFill>
              </a:rPr>
              <a:t> 試算表的公式，求在執行減少社交接觸的措施下，</a:t>
            </a:r>
            <a:r>
              <a:rPr lang="en-US" altLang="zh-HK" dirty="0">
                <a:solidFill>
                  <a:srgbClr val="0070C0"/>
                </a:solidFill>
              </a:rPr>
              <a:t>5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HK" dirty="0">
                <a:solidFill>
                  <a:srgbClr val="0070C0"/>
                </a:solidFill>
              </a:rPr>
              <a:t>10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HK" dirty="0">
                <a:solidFill>
                  <a:srgbClr val="0070C0"/>
                </a:solidFill>
              </a:rPr>
              <a:t>15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HK" dirty="0">
                <a:solidFill>
                  <a:srgbClr val="0070C0"/>
                </a:solidFill>
              </a:rPr>
              <a:t>20</a:t>
            </a:r>
            <a:r>
              <a:rPr lang="zh-TW" altLang="en-US" dirty="0">
                <a:solidFill>
                  <a:srgbClr val="0070C0"/>
                </a:solidFill>
              </a:rPr>
              <a:t>天、</a:t>
            </a:r>
            <a:r>
              <a:rPr lang="en-US" altLang="zh-HK" dirty="0">
                <a:solidFill>
                  <a:srgbClr val="0070C0"/>
                </a:solidFill>
              </a:rPr>
              <a:t>25</a:t>
            </a:r>
            <a:r>
              <a:rPr lang="zh-TW" altLang="en-US" dirty="0">
                <a:solidFill>
                  <a:srgbClr val="0070C0"/>
                </a:solidFill>
              </a:rPr>
              <a:t>天及</a:t>
            </a:r>
            <a:r>
              <a:rPr lang="en-US" altLang="zh-HK" dirty="0">
                <a:solidFill>
                  <a:srgbClr val="0070C0"/>
                </a:solidFill>
              </a:rPr>
              <a:t>30</a:t>
            </a:r>
            <a:r>
              <a:rPr lang="zh-TW" altLang="en-US" dirty="0">
                <a:solidFill>
                  <a:srgbClr val="0070C0"/>
                </a:solidFill>
              </a:rPr>
              <a:t>天後的總受感染人數（</a:t>
            </a:r>
            <a:r>
              <a:rPr lang="en-US" altLang="zh-HK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）。</a:t>
            </a:r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84282"/>
              </p:ext>
            </p:extLst>
          </p:nvPr>
        </p:nvGraphicFramePr>
        <p:xfrm>
          <a:off x="1154034" y="2757319"/>
          <a:ext cx="7139388" cy="3401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125">
                  <a:extLst>
                    <a:ext uri="{9D8B030D-6E8A-4147-A177-3AD203B41FA5}">
                      <a16:colId xmlns:a16="http://schemas.microsoft.com/office/drawing/2014/main" val="3181233366"/>
                    </a:ext>
                  </a:extLst>
                </a:gridCol>
                <a:gridCol w="1078125">
                  <a:extLst>
                    <a:ext uri="{9D8B030D-6E8A-4147-A177-3AD203B41FA5}">
                      <a16:colId xmlns:a16="http://schemas.microsoft.com/office/drawing/2014/main" val="3533238482"/>
                    </a:ext>
                  </a:extLst>
                </a:gridCol>
                <a:gridCol w="2491569">
                  <a:extLst>
                    <a:ext uri="{9D8B030D-6E8A-4147-A177-3AD203B41FA5}">
                      <a16:colId xmlns:a16="http://schemas.microsoft.com/office/drawing/2014/main" val="2239768329"/>
                    </a:ext>
                  </a:extLst>
                </a:gridCol>
                <a:gridCol w="2491569">
                  <a:extLst>
                    <a:ext uri="{9D8B030D-6E8A-4147-A177-3AD203B41FA5}">
                      <a16:colId xmlns:a16="http://schemas.microsoft.com/office/drawing/2014/main" val="843343526"/>
                    </a:ext>
                  </a:extLst>
                </a:gridCol>
              </a:tblGrid>
              <a:tr h="465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期數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日數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總受感染人數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（準確至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位小數）</a:t>
                      </a:r>
                      <a:endParaRPr lang="en-US" altLang="zh-H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239774"/>
                  </a:ext>
                </a:extLst>
              </a:tr>
              <a:tr h="413883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沒有減少社交接觸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減少社交接觸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0430561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75095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2.8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77657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6.0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325922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89508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793574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6180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852520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154034" y="6244264"/>
            <a:ext cx="6488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註：</a:t>
            </a:r>
            <a:r>
              <a:rPr lang="zh-TW" altLang="en-US" sz="1600" dirty="0"/>
              <a:t>非整數人數乃根據統計數據計算而得。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4498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減少社交接觸</a:t>
            </a:r>
            <a:r>
              <a:rPr lang="zh-TW" altLang="en-US" dirty="0"/>
              <a:t>的影響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238" indent="-630238" algn="just">
              <a:buNone/>
            </a:pPr>
            <a:r>
              <a:rPr lang="en-US" altLang="zh-TW" dirty="0">
                <a:solidFill>
                  <a:srgbClr val="0070C0"/>
                </a:solidFill>
              </a:rPr>
              <a:t>Q6) </a:t>
            </a:r>
            <a:r>
              <a:rPr lang="zh-TW" altLang="en-US" dirty="0">
                <a:solidFill>
                  <a:srgbClr val="0070C0"/>
                </a:solidFill>
              </a:rPr>
              <a:t>製作在 </a:t>
            </a:r>
            <a:r>
              <a:rPr lang="en-US" altLang="zh-TW" dirty="0">
                <a:solidFill>
                  <a:srgbClr val="0070C0"/>
                </a:solidFill>
              </a:rPr>
              <a:t>Q5</a:t>
            </a:r>
            <a:r>
              <a:rPr lang="zh-TW" altLang="en-US" dirty="0">
                <a:solidFill>
                  <a:srgbClr val="0070C0"/>
                </a:solidFill>
              </a:rPr>
              <a:t> 中的兩組總受感染人數的統計圖，及比較兩組人數。</a:t>
            </a:r>
            <a:endParaRPr lang="en-US" altLang="zh-TW" dirty="0">
              <a:solidFill>
                <a:srgbClr val="0070C0"/>
              </a:solidFill>
            </a:endParaRPr>
          </a:p>
        </p:txBody>
      </p:sp>
      <p:graphicFrame>
        <p:nvGraphicFramePr>
          <p:cNvPr id="5" name="圖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173415"/>
              </p:ext>
            </p:extLst>
          </p:nvPr>
        </p:nvGraphicFramePr>
        <p:xfrm>
          <a:off x="1087550" y="2758507"/>
          <a:ext cx="6864742" cy="3723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92919" y="2758507"/>
            <a:ext cx="117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答案：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7540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/>
              <a:t>減少社交接觸</a:t>
            </a:r>
            <a:r>
              <a:rPr lang="zh-TW" altLang="en-US" dirty="0"/>
              <a:t>的影響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" y="1779815"/>
            <a:ext cx="7869878" cy="3979764"/>
          </a:xfrm>
        </p:spPr>
        <p:txBody>
          <a:bodyPr/>
          <a:lstStyle/>
          <a:p>
            <a:pPr marL="541338" indent="-541338" algn="just">
              <a:lnSpc>
                <a:spcPct val="100000"/>
              </a:lnSpc>
              <a:buNone/>
            </a:pPr>
            <a:r>
              <a:rPr lang="en-US" altLang="zh-HK" dirty="0">
                <a:solidFill>
                  <a:srgbClr val="0070C0"/>
                </a:solidFill>
              </a:rPr>
              <a:t>Q7) </a:t>
            </a:r>
            <a:r>
              <a:rPr lang="zh-TW" altLang="en-US" dirty="0">
                <a:solidFill>
                  <a:srgbClr val="0070C0"/>
                </a:solidFill>
              </a:rPr>
              <a:t>試從觀察 </a:t>
            </a:r>
            <a:r>
              <a:rPr lang="en-US" altLang="zh-HK" dirty="0">
                <a:solidFill>
                  <a:srgbClr val="0070C0"/>
                </a:solidFill>
              </a:rPr>
              <a:t>Q6</a:t>
            </a:r>
            <a:r>
              <a:rPr lang="zh-TW" altLang="en-US" dirty="0">
                <a:solidFill>
                  <a:srgbClr val="0070C0"/>
                </a:solidFill>
              </a:rPr>
              <a:t> 的統計圖，扼要地描述減少社交接觸的影響。</a:t>
            </a:r>
            <a:endParaRPr lang="zh-HK" altLang="en-US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</a:pPr>
            <a:endParaRPr lang="zh-HK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083076" y="3176016"/>
            <a:ext cx="7294008" cy="3152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zh-TW" altLang="en-US" dirty="0"/>
              <a:t>從統計圖可見，在沒有減少社交接觸下，總受感染人數有較大的增長率。一位受感染者在 </a:t>
            </a:r>
            <a:r>
              <a:rPr lang="en-US" altLang="zh-HK" dirty="0"/>
              <a:t>30 </a:t>
            </a:r>
            <a:r>
              <a:rPr lang="zh-TW" altLang="en-US" dirty="0"/>
              <a:t>天後會變為總數約</a:t>
            </a:r>
            <a:r>
              <a:rPr lang="en-US" altLang="zh-TW" dirty="0"/>
              <a:t>75</a:t>
            </a:r>
            <a:r>
              <a:rPr lang="zh-TW" altLang="en-US" dirty="0"/>
              <a:t>名的受感染者。</a:t>
            </a:r>
            <a:endParaRPr lang="en-US" altLang="zh-HK" dirty="0"/>
          </a:p>
          <a:p>
            <a:pPr marL="0" indent="0" algn="just">
              <a:spcBef>
                <a:spcPts val="0"/>
              </a:spcBef>
              <a:buNone/>
            </a:pPr>
            <a:endParaRPr lang="en-US" altLang="zh-HK" dirty="0"/>
          </a:p>
          <a:p>
            <a:pPr marL="0" indent="0" algn="just">
              <a:spcBef>
                <a:spcPts val="0"/>
              </a:spcBef>
              <a:buNone/>
            </a:pPr>
            <a:r>
              <a:rPr lang="zh-TW" altLang="en-US" dirty="0"/>
              <a:t>而在實施把社交接觸減少至原來一半的措拖時，在 </a:t>
            </a:r>
            <a:r>
              <a:rPr lang="en-US" altLang="zh-HK" dirty="0"/>
              <a:t>30 </a:t>
            </a:r>
            <a:r>
              <a:rPr lang="zh-TW" altLang="en-US" dirty="0"/>
              <a:t>天後，總受感染者人數約為 </a:t>
            </a:r>
            <a:r>
              <a:rPr lang="en-US" altLang="zh-HK" dirty="0"/>
              <a:t>5 </a:t>
            </a:r>
            <a:r>
              <a:rPr lang="zh-TW" altLang="en-US" dirty="0"/>
              <a:t>人。增長率有明顯的差別。</a:t>
            </a:r>
            <a:endParaRPr lang="en-US" altLang="zh-HK" dirty="0"/>
          </a:p>
          <a:p>
            <a:pPr marL="0" indent="0" algn="just">
              <a:spcBef>
                <a:spcPts val="0"/>
              </a:spcBef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5652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背景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zh-TW" altLang="en-US" dirty="0"/>
              <a:t>要有效減低</a:t>
            </a:r>
            <a:r>
              <a:rPr lang="en-US" altLang="zh-TW" spc="0" dirty="0"/>
              <a:t>2019</a:t>
            </a:r>
            <a:r>
              <a:rPr lang="zh-TW" altLang="en-US" dirty="0"/>
              <a:t>冠狀病毒病的社區傳播風險，我們必須同心抗疫，減少社交接觸。政府會採取「張弛有道、能收能放」（</a:t>
            </a:r>
            <a:r>
              <a:rPr lang="en-US" altLang="zh-TW" spc="0" dirty="0"/>
              <a:t>Suppress and Lift</a:t>
            </a:r>
            <a:r>
              <a:rPr lang="zh-TW" altLang="en-US" dirty="0"/>
              <a:t>）的策略。而市民大眾應響應政府呼籲，遵守已公佈的減少</a:t>
            </a:r>
            <a:r>
              <a:rPr lang="zh-TW" altLang="en-US" b="1" dirty="0">
                <a:solidFill>
                  <a:srgbClr val="0070C0"/>
                </a:solidFill>
              </a:rPr>
              <a:t>社交接觸</a:t>
            </a:r>
            <a:r>
              <a:rPr lang="zh-TW" altLang="en-US" dirty="0"/>
              <a:t>措施。</a:t>
            </a:r>
            <a:endParaRPr lang="en-US" altLang="zh-TW" dirty="0"/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b="1" dirty="0">
                <a:solidFill>
                  <a:srgbClr val="00B0F0"/>
                </a:solidFill>
              </a:rPr>
              <a:t>但是，為什麼減少社交接觸是那麼重要呢？</a:t>
            </a:r>
            <a:endParaRPr lang="en-US" altLang="zh-TW" b="1" dirty="0">
              <a:solidFill>
                <a:srgbClr val="00B0F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TW" altLang="en-US" dirty="0"/>
              <a:t>在本活動中，我們將會運用</a:t>
            </a:r>
            <a:r>
              <a:rPr lang="zh-TW" altLang="en-US" b="1" dirty="0">
                <a:solidFill>
                  <a:srgbClr val="0070C0"/>
                </a:solidFill>
              </a:rPr>
              <a:t>簡單數學模型</a:t>
            </a:r>
            <a:r>
              <a:rPr lang="zh-TW" altLang="en-US" dirty="0"/>
              <a:t>去看看在有／沒有減少社交接觸下的病毒傳播情況。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500" y="5454697"/>
            <a:ext cx="1152000" cy="1152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98068" y="6060644"/>
            <a:ext cx="6822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dirty="0"/>
              <a:t>有關減少社交接觸的政府網站：</a:t>
            </a:r>
            <a:endParaRPr lang="en-US" altLang="zh-HK" sz="1400" dirty="0"/>
          </a:p>
          <a:p>
            <a:pPr algn="r"/>
            <a:r>
              <a:rPr lang="en-US" altLang="zh-HK" sz="1400" dirty="0">
                <a:hlinkClick r:id="rId3"/>
              </a:rPr>
              <a:t>https://www.coronavirus.gov.hk/chi/social_distancing.html</a:t>
            </a:r>
            <a:r>
              <a:rPr lang="en-US" altLang="zh-HK" sz="1400" dirty="0"/>
              <a:t> </a:t>
            </a:r>
            <a:endParaRPr lang="zh-HK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48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044503" y="5337015"/>
            <a:ext cx="5147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</a:rPr>
              <a:t>摘自</a:t>
            </a:r>
            <a:r>
              <a:rPr lang="en-US" altLang="zh-HK" sz="1400" dirty="0">
                <a:solidFill>
                  <a:schemeClr val="bg1">
                    <a:lumMod val="65000"/>
                  </a:schemeClr>
                </a:solidFill>
                <a:hlinkClick r:id="rId2"/>
              </a:rPr>
              <a:t>https://www.chp.gov.hk/files/pdf/local_situation_covid19_tc.pdf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zh-HK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024873" y="5922302"/>
            <a:ext cx="7094254" cy="587829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2000" dirty="0"/>
              <a:t>上圖為香港的累積確診 </a:t>
            </a:r>
            <a:r>
              <a:rPr lang="en-US" altLang="zh-TW" sz="2000" dirty="0"/>
              <a:t>/ </a:t>
            </a:r>
            <a:r>
              <a:rPr lang="zh-TW" altLang="en-US" sz="2000" dirty="0"/>
              <a:t>疑似個案數目（截至</a:t>
            </a:r>
            <a:r>
              <a:rPr lang="en-US" altLang="zh-TW" sz="2000" dirty="0"/>
              <a:t>11</a:t>
            </a:r>
            <a:r>
              <a:rPr lang="en-US" altLang="zh-HK" sz="2000" dirty="0"/>
              <a:t>/6/2020</a:t>
            </a:r>
            <a:r>
              <a:rPr lang="zh-TW" altLang="en-US" sz="2000" dirty="0"/>
              <a:t>）</a:t>
            </a:r>
            <a:endParaRPr lang="en-US" altLang="zh-HK" sz="2000" dirty="0"/>
          </a:p>
        </p:txBody>
      </p:sp>
      <p:sp>
        <p:nvSpPr>
          <p:cNvPr id="11" name="標題 7"/>
          <p:cNvSpPr>
            <a:spLocks noGrp="1"/>
          </p:cNvSpPr>
          <p:nvPr>
            <p:ph type="title"/>
          </p:nvPr>
        </p:nvSpPr>
        <p:spPr>
          <a:xfrm>
            <a:off x="492919" y="466877"/>
            <a:ext cx="8079581" cy="961874"/>
          </a:xfrm>
        </p:spPr>
        <p:txBody>
          <a:bodyPr/>
          <a:lstStyle/>
          <a:p>
            <a:r>
              <a:rPr lang="zh-TW" altLang="en-US" dirty="0"/>
              <a:t>減少聚集</a:t>
            </a:r>
            <a:endParaRPr lang="zh-HK" altLang="en-US" dirty="0"/>
          </a:p>
        </p:txBody>
      </p:sp>
      <p:grpSp>
        <p:nvGrpSpPr>
          <p:cNvPr id="14" name="群組 13"/>
          <p:cNvGrpSpPr/>
          <p:nvPr/>
        </p:nvGrpSpPr>
        <p:grpSpPr>
          <a:xfrm>
            <a:off x="1127079" y="1428751"/>
            <a:ext cx="6982277" cy="3838057"/>
            <a:chOff x="931131" y="1428751"/>
            <a:chExt cx="6982277" cy="3838057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131" y="1428751"/>
              <a:ext cx="6982277" cy="3838057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910" y="1936370"/>
              <a:ext cx="2176089" cy="843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359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 txBox="1">
            <a:spLocks/>
          </p:cNvSpPr>
          <p:nvPr/>
        </p:nvSpPr>
        <p:spPr>
          <a:xfrm>
            <a:off x="1131188" y="5345530"/>
            <a:ext cx="6982305" cy="1164772"/>
          </a:xfrm>
          <a:prstGeom prst="rect">
            <a:avLst/>
          </a:prstGeom>
          <a:solidFill>
            <a:srgbClr val="FFCCFF"/>
          </a:solidFill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zh-TW" altLang="en-US" dirty="0"/>
              <a:t>因著市民同心遵守 </a:t>
            </a:r>
            <a:r>
              <a:rPr lang="en-US" altLang="zh-TW" dirty="0"/>
              <a:t>29/3/2020 </a:t>
            </a:r>
            <a:r>
              <a:rPr lang="zh-TW" altLang="en-US" dirty="0"/>
              <a:t>開始推行的減少羣</a:t>
            </a:r>
            <a:r>
              <a:rPr lang="zh-TW" altLang="en-US"/>
              <a:t>組聚集規定</a:t>
            </a:r>
            <a:r>
              <a:rPr lang="zh-TW" altLang="en-US" dirty="0"/>
              <a:t>，累計確診</a:t>
            </a:r>
            <a:r>
              <a:rPr lang="en-US" altLang="zh-TW" dirty="0"/>
              <a:t>/</a:t>
            </a:r>
            <a:r>
              <a:rPr lang="zh-TW" altLang="en-US" dirty="0"/>
              <a:t>疑似個案數目的升幅在</a:t>
            </a:r>
            <a:r>
              <a:rPr lang="en-US" altLang="zh-TW" dirty="0"/>
              <a:t>10</a:t>
            </a:r>
            <a:r>
              <a:rPr lang="zh-TW" altLang="en-US" dirty="0"/>
              <a:t>天後開始明顯放緩！</a:t>
            </a:r>
          </a:p>
        </p:txBody>
      </p:sp>
      <p:sp>
        <p:nvSpPr>
          <p:cNvPr id="9" name="標題 7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961874"/>
          </a:xfrm>
        </p:spPr>
        <p:txBody>
          <a:bodyPr/>
          <a:lstStyle/>
          <a:p>
            <a:r>
              <a:rPr lang="zh-TW" altLang="en-US" dirty="0"/>
              <a:t>減少聚集</a:t>
            </a:r>
            <a:endParaRPr lang="zh-HK" altLang="en-US" b="1" dirty="0"/>
          </a:p>
        </p:txBody>
      </p:sp>
      <p:grpSp>
        <p:nvGrpSpPr>
          <p:cNvPr id="15" name="群組 14"/>
          <p:cNvGrpSpPr/>
          <p:nvPr/>
        </p:nvGrpSpPr>
        <p:grpSpPr>
          <a:xfrm>
            <a:off x="1131189" y="1428751"/>
            <a:ext cx="6982305" cy="3838072"/>
            <a:chOff x="875375" y="1432974"/>
            <a:chExt cx="6982305" cy="3838072"/>
          </a:xfrm>
        </p:grpSpPr>
        <p:grpSp>
          <p:nvGrpSpPr>
            <p:cNvPr id="14" name="群組 13"/>
            <p:cNvGrpSpPr/>
            <p:nvPr/>
          </p:nvGrpSpPr>
          <p:grpSpPr>
            <a:xfrm>
              <a:off x="875375" y="1432974"/>
              <a:ext cx="6982305" cy="3838072"/>
              <a:chOff x="745142" y="1461407"/>
              <a:chExt cx="6982305" cy="3838072"/>
            </a:xfrm>
          </p:grpSpPr>
          <p:grpSp>
            <p:nvGrpSpPr>
              <p:cNvPr id="10" name="群組 9"/>
              <p:cNvGrpSpPr/>
              <p:nvPr/>
            </p:nvGrpSpPr>
            <p:grpSpPr>
              <a:xfrm>
                <a:off x="745142" y="1461407"/>
                <a:ext cx="6982305" cy="3838072"/>
                <a:chOff x="3454786" y="1825625"/>
                <a:chExt cx="6982305" cy="3838072"/>
              </a:xfrm>
            </p:grpSpPr>
            <p:pic>
              <p:nvPicPr>
                <p:cNvPr id="12" name="圖片 1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54786" y="1825625"/>
                  <a:ext cx="6982305" cy="3838072"/>
                </a:xfrm>
                <a:prstGeom prst="rect">
                  <a:avLst/>
                </a:prstGeom>
              </p:spPr>
            </p:pic>
            <p:cxnSp>
              <p:nvCxnSpPr>
                <p:cNvPr id="13" name="直線接點 12"/>
                <p:cNvCxnSpPr/>
                <p:nvPr/>
              </p:nvCxnSpPr>
              <p:spPr>
                <a:xfrm flipV="1">
                  <a:off x="6988029" y="2608976"/>
                  <a:ext cx="0" cy="206369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8" name="圖片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0967" y="1968730"/>
                <a:ext cx="2176089" cy="843790"/>
              </a:xfrm>
              <a:prstGeom prst="rect">
                <a:avLst/>
              </a:prstGeom>
            </p:spPr>
          </p:pic>
        </p:grpSp>
        <p:sp>
          <p:nvSpPr>
            <p:cNvPr id="11" name="文字方塊 10"/>
            <p:cNvSpPr txBox="1"/>
            <p:nvPr/>
          </p:nvSpPr>
          <p:spPr>
            <a:xfrm>
              <a:off x="3935971" y="4287752"/>
              <a:ext cx="945294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TW" sz="1600" dirty="0"/>
                <a:t>29/3/2020</a:t>
              </a:r>
              <a:endParaRPr lang="zh-HK" altLang="en-US" sz="1600" dirty="0"/>
            </a:p>
          </p:txBody>
        </p:sp>
      </p:grpSp>
      <p:sp>
        <p:nvSpPr>
          <p:cNvPr id="16" name="向下箭號 15"/>
          <p:cNvSpPr/>
          <p:nvPr/>
        </p:nvSpPr>
        <p:spPr>
          <a:xfrm rot="20336772">
            <a:off x="4895900" y="1962709"/>
            <a:ext cx="202901" cy="29391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3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同心抗疫</a:t>
            </a:r>
            <a:endParaRPr lang="zh-HK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zh-TW" altLang="en-US" sz="2800" dirty="0"/>
              <a:t>總的來說，我們要成為一個負責任的公民，顧己及人，繼續奉行減少社交接觸的規定，讓我們遠離</a:t>
            </a:r>
            <a:r>
              <a:rPr lang="en-US" altLang="zh-TW" sz="2800" dirty="0"/>
              <a:t>2019</a:t>
            </a:r>
            <a:r>
              <a:rPr lang="zh-TW" altLang="en-US" sz="2800" dirty="0"/>
              <a:t>冠</a:t>
            </a:r>
            <a:r>
              <a:rPr lang="zh-TW" altLang="en-US" sz="2800"/>
              <a:t>狀病毒病傳播</a:t>
            </a:r>
            <a:r>
              <a:rPr lang="zh-TW" altLang="en-US" sz="2800" dirty="0"/>
              <a:t>的風險。</a:t>
            </a:r>
            <a:endParaRPr lang="zh-HK" altLang="en-US" sz="2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8750" y="4095003"/>
            <a:ext cx="2063750" cy="206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0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數據與假設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dirty="0"/>
              <a:t>在分析減少社交接觸的影響前，我們須蒐集相關數據及作出適當的假設。下列數據將有助我們建立</a:t>
            </a:r>
            <a:r>
              <a:rPr lang="en-US" altLang="zh-TW" dirty="0"/>
              <a:t>2019</a:t>
            </a:r>
            <a:r>
              <a:rPr lang="zh-HK" altLang="en-US" dirty="0"/>
              <a:t>冠狀病毒病</a:t>
            </a:r>
            <a:r>
              <a:rPr lang="zh-TW" altLang="en-US" dirty="0"/>
              <a:t>的擴散模型：</a:t>
            </a:r>
            <a:endParaRPr lang="en-US" altLang="zh-TW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TW" altLang="en-US" b="1" dirty="0">
                <a:solidFill>
                  <a:srgbClr val="7030A0"/>
                </a:solidFill>
              </a:rPr>
              <a:t>一名受感染人士產生的新受感染者的平均人數</a:t>
            </a:r>
            <a:endParaRPr lang="en-US" altLang="zh-TW" b="1" dirty="0">
              <a:solidFill>
                <a:srgbClr val="7030A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TW" altLang="en-US" b="1" dirty="0">
                <a:solidFill>
                  <a:srgbClr val="7030A0"/>
                </a:solidFill>
              </a:rPr>
              <a:t>一名受感染人士具傳染性的平均時間</a:t>
            </a:r>
            <a:endParaRPr lang="en-US" altLang="zh-TW" b="1" dirty="0">
              <a:solidFill>
                <a:srgbClr val="7030A0"/>
              </a:solidFill>
            </a:endParaRPr>
          </a:p>
        </p:txBody>
      </p:sp>
      <p:sp>
        <p:nvSpPr>
          <p:cNvPr id="5" name="流程圖: 替代程序 4"/>
          <p:cNvSpPr/>
          <p:nvPr/>
        </p:nvSpPr>
        <p:spPr>
          <a:xfrm>
            <a:off x="4635978" y="4924425"/>
            <a:ext cx="3739243" cy="1328891"/>
          </a:xfrm>
          <a:prstGeom prst="flowChartAlternateProcess">
            <a:avLst/>
          </a:prstGeom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sz="2000" dirty="0"/>
              <a:t>注意：我們應從</a:t>
            </a:r>
            <a:r>
              <a:rPr lang="zh-TW" altLang="en-US" sz="2000" b="1" dirty="0">
                <a:solidFill>
                  <a:srgbClr val="FFFF00"/>
                </a:solidFill>
              </a:rPr>
              <a:t>可靠的資料來源</a:t>
            </a:r>
            <a:r>
              <a:rPr lang="zh-TW" altLang="en-US" sz="2000" dirty="0"/>
              <a:t>蒐集資訊和數據，例如政府部門或公認的學術機構的網頁。</a:t>
            </a:r>
            <a:endParaRPr lang="zh-HK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8341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數據與假設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TW" altLang="en-US" b="1" dirty="0">
                <a:solidFill>
                  <a:srgbClr val="7030A0"/>
                </a:solidFill>
              </a:rPr>
              <a:t>一名受感染人士產生的新受感染者的</a:t>
            </a:r>
            <a:r>
              <a:rPr lang="zh-TW" altLang="en-US" b="1" u="sng" dirty="0">
                <a:solidFill>
                  <a:srgbClr val="7030A0"/>
                </a:solidFill>
              </a:rPr>
              <a:t>平均人數</a:t>
            </a:r>
            <a:endParaRPr lang="en-US" altLang="zh-TW" b="1" u="sng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dirty="0"/>
              <a:t>我們可以考慮運用香港大學公共衞生學院公佈的「</a:t>
            </a:r>
            <a:r>
              <a:rPr lang="zh-TW" altLang="en-US" b="1" dirty="0"/>
              <a:t>本地個案的即時有效</a:t>
            </a:r>
            <a:r>
              <a:rPr lang="zh-TW" altLang="en-US" b="1" dirty="0">
                <a:solidFill>
                  <a:srgbClr val="FF0000"/>
                </a:solidFill>
              </a:rPr>
              <a:t>繁殖率</a:t>
            </a:r>
            <a:r>
              <a:rPr lang="zh-TW" altLang="en-US" dirty="0"/>
              <a:t>」（即現時一名受感染人士產生的新感染者的平均人數）</a:t>
            </a:r>
            <a:endParaRPr lang="en-US" altLang="zh-TW" dirty="0"/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dirty="0"/>
              <a:t>為了模擬病毒在本地疫情爆發初期的情況，我們採用了在</a:t>
            </a:r>
            <a:r>
              <a:rPr lang="en-US" altLang="zh-TW" dirty="0"/>
              <a:t>2020</a:t>
            </a:r>
            <a:r>
              <a:rPr lang="zh-TW" altLang="en-US" dirty="0"/>
              <a:t>年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27</a:t>
            </a:r>
            <a:r>
              <a:rPr lang="zh-TW" altLang="en-US" dirty="0"/>
              <a:t>日出現的第一個峰值於本活動的計算中，該數值約為</a:t>
            </a:r>
            <a:r>
              <a:rPr lang="en-US" altLang="zh-HK" dirty="0"/>
              <a:t> </a:t>
            </a:r>
            <a:r>
              <a:rPr lang="en-US" altLang="zh-HK" b="1" dirty="0">
                <a:solidFill>
                  <a:srgbClr val="7030A0"/>
                </a:solidFill>
              </a:rPr>
              <a:t>1.8</a:t>
            </a:r>
            <a:r>
              <a:rPr lang="zh-TW" altLang="en-US" dirty="0">
                <a:solidFill>
                  <a:schemeClr val="tx1"/>
                </a:solidFill>
              </a:rPr>
              <a:t>。</a:t>
            </a:r>
            <a:endParaRPr lang="en-US" altLang="zh-HK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875" y="5445922"/>
            <a:ext cx="1152000" cy="1152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50443" y="6021922"/>
            <a:ext cx="6822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dirty="0"/>
              <a:t>香港大學公共衞生學院本地疫情概況：</a:t>
            </a:r>
            <a:endParaRPr lang="en-US" altLang="zh-HK" sz="1400" dirty="0"/>
          </a:p>
          <a:p>
            <a:pPr algn="r"/>
            <a:r>
              <a:rPr lang="en-US" altLang="zh-HK" sz="1400" dirty="0">
                <a:hlinkClick r:id="rId3"/>
              </a:rPr>
              <a:t>https://covid19.sph.hku.hk</a:t>
            </a:r>
            <a:r>
              <a:rPr lang="en-GB" altLang="zh-HK" sz="1400" dirty="0">
                <a:hlinkClick r:id="rId3"/>
              </a:rPr>
              <a:t>/</a:t>
            </a:r>
            <a:r>
              <a:rPr lang="en-GB" altLang="zh-HK" sz="1400" dirty="0" err="1">
                <a:hlinkClick r:id="rId3"/>
              </a:rPr>
              <a:t>tc</a:t>
            </a:r>
            <a:endParaRPr lang="zh-HK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4905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數據與假設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zh-TW" altLang="en-US" b="1" dirty="0">
                <a:solidFill>
                  <a:srgbClr val="7030A0"/>
                </a:solidFill>
              </a:rPr>
              <a:t>一名受感染人士具傳染性的平均時間（下稱</a:t>
            </a:r>
            <a:r>
              <a:rPr lang="zh-TW" altLang="en-US" b="1" u="sng" dirty="0">
                <a:solidFill>
                  <a:srgbClr val="7030A0"/>
                </a:solidFill>
              </a:rPr>
              <a:t>傳染期</a:t>
            </a:r>
            <a:r>
              <a:rPr lang="zh-TW" altLang="en-US" b="1" dirty="0">
                <a:solidFill>
                  <a:srgbClr val="7030A0"/>
                </a:solidFill>
              </a:rPr>
              <a:t>）</a:t>
            </a:r>
            <a:endParaRPr lang="en-US" altLang="zh-TW" b="1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TW" dirty="0"/>
          </a:p>
          <a:p>
            <a:pPr marL="0" indent="0" algn="just">
              <a:buNone/>
            </a:pPr>
            <a:r>
              <a:rPr lang="zh-TW" altLang="en-US" b="1" dirty="0"/>
              <a:t>假設</a:t>
            </a:r>
            <a:r>
              <a:rPr lang="en-US" altLang="zh-HK" b="1" dirty="0"/>
              <a:t>1</a:t>
            </a:r>
            <a:r>
              <a:rPr lang="zh-TW" altLang="en-US" dirty="0"/>
              <a:t>：我們可以假設病毒的</a:t>
            </a:r>
            <a:r>
              <a:rPr lang="zh-TW" altLang="en-US" dirty="0">
                <a:solidFill>
                  <a:srgbClr val="FF0000"/>
                </a:solidFill>
              </a:rPr>
              <a:t>潛伏期</a:t>
            </a:r>
            <a:r>
              <a:rPr lang="zh-TW" altLang="en-US" dirty="0"/>
              <a:t>等於</a:t>
            </a:r>
            <a:r>
              <a:rPr lang="zh-TW" altLang="en-US" b="1" dirty="0">
                <a:solidFill>
                  <a:srgbClr val="7030A0"/>
                </a:solidFill>
              </a:rPr>
              <a:t>傳染期</a:t>
            </a:r>
            <a:r>
              <a:rPr lang="zh-TW" altLang="en-US" dirty="0"/>
              <a:t>。</a:t>
            </a:r>
            <a:r>
              <a:rPr lang="en-US" altLang="zh-HK" dirty="0"/>
              <a:t> </a:t>
            </a:r>
          </a:p>
          <a:p>
            <a:pPr lvl="1" indent="-273600">
              <a:spcBef>
                <a:spcPts val="1200"/>
              </a:spcBef>
            </a:pPr>
            <a:r>
              <a:rPr lang="en-US" altLang="zh-H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zh-TW" altLang="en-US" dirty="0">
                <a:solidFill>
                  <a:srgbClr val="FF0000"/>
                </a:solidFill>
              </a:rPr>
              <a:t>潛伏期</a:t>
            </a:r>
            <a:r>
              <a:rPr lang="zh-TW" altLang="en-US" dirty="0"/>
              <a:t>指從感染到出現疾病臨床症狀之間的時間。</a:t>
            </a:r>
            <a:r>
              <a:rPr lang="en-US" altLang="zh-H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endParaRPr lang="en-US" altLang="zh-HK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en-US" altLang="zh-HK" dirty="0"/>
          </a:p>
          <a:p>
            <a:pPr marL="0" indent="0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Q1) </a:t>
            </a:r>
            <a:r>
              <a:rPr lang="zh-TW" altLang="en-US" dirty="0">
                <a:solidFill>
                  <a:srgbClr val="0070C0"/>
                </a:solidFill>
              </a:rPr>
              <a:t>請提出一個支持上述假設的理由。</a:t>
            </a:r>
            <a:endParaRPr lang="en-US" altLang="zh-HK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Q2) </a:t>
            </a:r>
            <a:r>
              <a:rPr lang="en-US" altLang="zh-TW" dirty="0">
                <a:solidFill>
                  <a:srgbClr val="0070C0"/>
                </a:solidFill>
              </a:rPr>
              <a:t>2019</a:t>
            </a:r>
            <a:r>
              <a:rPr lang="zh-TW" altLang="en-US" dirty="0">
                <a:solidFill>
                  <a:srgbClr val="0070C0"/>
                </a:solidFill>
              </a:rPr>
              <a:t>冠狀病毒病的潛伏期大約是多久？</a:t>
            </a:r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74528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數據與假設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" y="1779814"/>
            <a:ext cx="8065294" cy="488768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zh-TW" altLang="en-US" b="1" dirty="0">
                <a:solidFill>
                  <a:srgbClr val="7030A0"/>
                </a:solidFill>
              </a:rPr>
              <a:t>一名受感染人士具傳染性的平均時間（下稱</a:t>
            </a:r>
            <a:r>
              <a:rPr lang="zh-TW" altLang="en-US" b="1" u="sng" dirty="0">
                <a:solidFill>
                  <a:srgbClr val="7030A0"/>
                </a:solidFill>
              </a:rPr>
              <a:t>傳染期</a:t>
            </a:r>
            <a:r>
              <a:rPr lang="zh-TW" altLang="en-US" b="1" dirty="0">
                <a:solidFill>
                  <a:srgbClr val="7030A0"/>
                </a:solidFill>
              </a:rPr>
              <a:t>）</a:t>
            </a:r>
            <a:endParaRPr lang="en-US" altLang="zh-TW" b="1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TW" dirty="0"/>
          </a:p>
          <a:p>
            <a:pPr marL="0" indent="0" algn="just">
              <a:buNone/>
            </a:pPr>
            <a:r>
              <a:rPr lang="zh-TW" altLang="en-US" b="1" dirty="0"/>
              <a:t>假設</a:t>
            </a:r>
            <a:r>
              <a:rPr lang="en-US" altLang="zh-HK" b="1" dirty="0"/>
              <a:t>1</a:t>
            </a:r>
            <a:r>
              <a:rPr lang="zh-TW" altLang="en-US" dirty="0"/>
              <a:t>：我們可以假設病毒的</a:t>
            </a:r>
            <a:r>
              <a:rPr lang="zh-TW" altLang="en-US" dirty="0">
                <a:solidFill>
                  <a:srgbClr val="FF0000"/>
                </a:solidFill>
              </a:rPr>
              <a:t>潛伏期</a:t>
            </a:r>
            <a:r>
              <a:rPr lang="zh-TW" altLang="en-US" dirty="0"/>
              <a:t>等於</a:t>
            </a:r>
            <a:r>
              <a:rPr lang="zh-TW" altLang="en-US" b="1" dirty="0">
                <a:solidFill>
                  <a:srgbClr val="7030A0"/>
                </a:solidFill>
              </a:rPr>
              <a:t>傳染期</a:t>
            </a:r>
            <a:r>
              <a:rPr lang="zh-TW" altLang="en-US" dirty="0"/>
              <a:t>。</a:t>
            </a:r>
            <a:r>
              <a:rPr lang="en-US" altLang="zh-HK" dirty="0"/>
              <a:t> </a:t>
            </a:r>
          </a:p>
          <a:p>
            <a:pPr marL="0" indent="0" algn="just">
              <a:buNone/>
            </a:pPr>
            <a:endParaRPr lang="en-US" altLang="zh-HK" dirty="0"/>
          </a:p>
          <a:p>
            <a:pPr marL="0" indent="0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Q1) </a:t>
            </a:r>
            <a:r>
              <a:rPr lang="zh-TW" altLang="en-US" dirty="0">
                <a:solidFill>
                  <a:srgbClr val="0070C0"/>
                </a:solidFill>
              </a:rPr>
              <a:t>請提出一個支持上述假設的理由。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zh-TW" altLang="en-US" dirty="0"/>
              <a:t>在病毒的潛伏期，一名受感染人士可能未察覺自己已被感染，並維持正常的社交活動。當該受感染人士開始出現疾病臨床症狀，便會被隔離，不會再在社區上把病毒散播。</a:t>
            </a:r>
            <a:endParaRPr lang="en-US" altLang="zh-HK" dirty="0"/>
          </a:p>
        </p:txBody>
      </p:sp>
      <p:sp>
        <p:nvSpPr>
          <p:cNvPr id="4" name="矩形 3"/>
          <p:cNvSpPr/>
          <p:nvPr/>
        </p:nvSpPr>
        <p:spPr>
          <a:xfrm>
            <a:off x="492919" y="3724276"/>
            <a:ext cx="8079581" cy="23621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34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數據與假設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zh-TW" altLang="en-US" b="1" dirty="0">
                <a:solidFill>
                  <a:srgbClr val="7030A0"/>
                </a:solidFill>
              </a:rPr>
              <a:t>一名受感染人士具傳染性的平均時間（下稱</a:t>
            </a:r>
            <a:r>
              <a:rPr lang="zh-TW" altLang="en-US" b="1" u="sng" dirty="0">
                <a:solidFill>
                  <a:srgbClr val="7030A0"/>
                </a:solidFill>
              </a:rPr>
              <a:t>傳染期</a:t>
            </a:r>
            <a:r>
              <a:rPr lang="zh-TW" altLang="en-US" b="1" dirty="0">
                <a:solidFill>
                  <a:srgbClr val="7030A0"/>
                </a:solidFill>
              </a:rPr>
              <a:t>）</a:t>
            </a:r>
            <a:endParaRPr lang="en-US" altLang="zh-TW" b="1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TW" dirty="0"/>
          </a:p>
          <a:p>
            <a:pPr marL="0" indent="0" algn="just">
              <a:buNone/>
            </a:pPr>
            <a:r>
              <a:rPr lang="zh-TW" altLang="en-US" b="1" dirty="0"/>
              <a:t>假設</a:t>
            </a:r>
            <a:r>
              <a:rPr lang="en-US" altLang="zh-HK" b="1" dirty="0"/>
              <a:t>1</a:t>
            </a:r>
            <a:r>
              <a:rPr lang="zh-TW" altLang="en-US" dirty="0"/>
              <a:t>：我們可以假設病毒的</a:t>
            </a:r>
            <a:r>
              <a:rPr lang="zh-TW" altLang="en-US" dirty="0">
                <a:solidFill>
                  <a:srgbClr val="FF0000"/>
                </a:solidFill>
              </a:rPr>
              <a:t>潛伏期</a:t>
            </a:r>
            <a:r>
              <a:rPr lang="zh-TW" altLang="en-US" dirty="0"/>
              <a:t>等於</a:t>
            </a:r>
            <a:r>
              <a:rPr lang="zh-TW" altLang="en-US" b="1" dirty="0">
                <a:solidFill>
                  <a:srgbClr val="7030A0"/>
                </a:solidFill>
              </a:rPr>
              <a:t>傳染期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 algn="just">
              <a:buNone/>
            </a:pPr>
            <a:endParaRPr lang="en-US" altLang="zh-HK" dirty="0"/>
          </a:p>
          <a:p>
            <a:pPr marL="0" indent="0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Q2) </a:t>
            </a:r>
            <a:r>
              <a:rPr lang="en-US" altLang="zh-TW" dirty="0">
                <a:solidFill>
                  <a:srgbClr val="0070C0"/>
                </a:solidFill>
              </a:rPr>
              <a:t>2019</a:t>
            </a:r>
            <a:r>
              <a:rPr lang="zh-TW" altLang="en-US" dirty="0">
                <a:solidFill>
                  <a:srgbClr val="0070C0"/>
                </a:solidFill>
              </a:rPr>
              <a:t>冠狀病毒病的潛伏期大約是多久？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zh-TW" altLang="en-US" dirty="0"/>
              <a:t>根據衛生防護中心的網頁，現時對</a:t>
            </a:r>
            <a:r>
              <a:rPr lang="en-US" altLang="zh-TW" dirty="0"/>
              <a:t>2019</a:t>
            </a:r>
            <a:r>
              <a:rPr lang="zh-TW" altLang="en-US" dirty="0"/>
              <a:t>冠狀病毒病潛伏期的估計大多是</a:t>
            </a:r>
            <a:r>
              <a:rPr lang="en-US" altLang="zh-TW" dirty="0"/>
              <a:t>1</a:t>
            </a:r>
            <a:r>
              <a:rPr lang="zh-TW" altLang="en-US" dirty="0"/>
              <a:t>到</a:t>
            </a:r>
            <a:r>
              <a:rPr lang="en-US" altLang="zh-TW" dirty="0"/>
              <a:t>14</a:t>
            </a:r>
            <a:r>
              <a:rPr lang="zh-TW" altLang="en-US" dirty="0"/>
              <a:t>天，最常見的是 </a:t>
            </a:r>
            <a:r>
              <a:rPr lang="en-US" altLang="zh-TW" b="1" dirty="0">
                <a:solidFill>
                  <a:srgbClr val="7030A0"/>
                </a:solidFill>
              </a:rPr>
              <a:t>5</a:t>
            </a:r>
            <a:r>
              <a:rPr lang="zh-TW" altLang="en-US" b="1" dirty="0">
                <a:solidFill>
                  <a:srgbClr val="7030A0"/>
                </a:solidFill>
              </a:rPr>
              <a:t>天 </a:t>
            </a:r>
            <a:r>
              <a:rPr lang="zh-TW" altLang="en-US" dirty="0"/>
              <a:t>左右。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387" y="5480766"/>
            <a:ext cx="1152000" cy="1152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73030" y="6065416"/>
            <a:ext cx="6822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dirty="0"/>
              <a:t>醫務衞生署</a:t>
            </a:r>
            <a:r>
              <a:rPr lang="zh-TW" altLang="zh-HK" sz="1400" dirty="0"/>
              <a:t>衞生防護中心－</a:t>
            </a:r>
            <a:r>
              <a:rPr lang="en-US" altLang="zh-HK" sz="1400" dirty="0"/>
              <a:t>2019</a:t>
            </a:r>
            <a:r>
              <a:rPr lang="zh-TW" altLang="zh-HK" sz="1400" dirty="0"/>
              <a:t>冠狀病毒病常見問題第</a:t>
            </a:r>
            <a:r>
              <a:rPr lang="en-US" altLang="zh-HK" sz="1400" dirty="0"/>
              <a:t>6</a:t>
            </a:r>
            <a:r>
              <a:rPr lang="zh-TW" altLang="zh-HK" sz="1400" dirty="0"/>
              <a:t>題：</a:t>
            </a:r>
            <a:r>
              <a:rPr lang="en-US" altLang="zh-HK" sz="1400" dirty="0">
                <a:hlinkClick r:id="rId3"/>
              </a:rPr>
              <a:t>https://www.chp.gov.hk/</a:t>
            </a:r>
            <a:r>
              <a:rPr lang="en-GB" altLang="zh-HK" sz="1400" dirty="0" err="1">
                <a:hlinkClick r:id="rId3"/>
              </a:rPr>
              <a:t>tc</a:t>
            </a:r>
            <a:r>
              <a:rPr lang="en-US" altLang="zh-HK" sz="1400" dirty="0">
                <a:hlinkClick r:id="rId3"/>
              </a:rPr>
              <a:t>/features/102624.html#FAQ6</a:t>
            </a:r>
            <a:endParaRPr lang="zh-HK" altLang="en-US" sz="1400" dirty="0"/>
          </a:p>
        </p:txBody>
      </p:sp>
      <p:sp>
        <p:nvSpPr>
          <p:cNvPr id="6" name="矩形 5"/>
          <p:cNvSpPr/>
          <p:nvPr/>
        </p:nvSpPr>
        <p:spPr>
          <a:xfrm>
            <a:off x="507206" y="3749041"/>
            <a:ext cx="8065294" cy="13815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872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數據與假設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dirty="0"/>
              <a:t>最後，我們對於社交接觸對繁殖率的影響作出以下假設：</a:t>
            </a:r>
            <a:endParaRPr lang="en-US" altLang="zh-HK" dirty="0"/>
          </a:p>
          <a:p>
            <a:pPr marL="0" indent="0">
              <a:lnSpc>
                <a:spcPct val="100000"/>
              </a:lnSpc>
              <a:buNone/>
            </a:pPr>
            <a:endParaRPr lang="en-US" altLang="zh-TW" dirty="0"/>
          </a:p>
          <a:p>
            <a:pPr>
              <a:lnSpc>
                <a:spcPct val="100000"/>
              </a:lnSpc>
            </a:pPr>
            <a:r>
              <a:rPr lang="zh-TW" altLang="en-US" b="1" dirty="0"/>
              <a:t>假設</a:t>
            </a:r>
            <a:r>
              <a:rPr lang="en-US" altLang="zh-TW" b="1" dirty="0"/>
              <a:t>2</a:t>
            </a:r>
            <a:r>
              <a:rPr lang="zh-TW" altLang="en-US" dirty="0"/>
              <a:t>：假設</a:t>
            </a:r>
            <a:r>
              <a:rPr lang="zh-TW" altLang="en-US" b="1" dirty="0">
                <a:solidFill>
                  <a:srgbClr val="7030A0"/>
                </a:solidFill>
              </a:rPr>
              <a:t>繁殖率</a:t>
            </a:r>
            <a:r>
              <a:rPr lang="zh-TW" altLang="en-US" dirty="0"/>
              <a:t>與受感染者在</a:t>
            </a:r>
            <a:r>
              <a:rPr lang="zh-TW" altLang="en-US" b="1" dirty="0">
                <a:solidFill>
                  <a:srgbClr val="7030A0"/>
                </a:solidFill>
              </a:rPr>
              <a:t>傳播期</a:t>
            </a:r>
            <a:r>
              <a:rPr lang="zh-TW" altLang="en-US" dirty="0"/>
              <a:t>內有緊密接觸的人的數目成</a:t>
            </a:r>
            <a:r>
              <a:rPr lang="zh-TW" altLang="en-US" b="1" i="1" dirty="0"/>
              <a:t>正比例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lnSpc>
                <a:spcPct val="100000"/>
              </a:lnSpc>
            </a:pPr>
            <a:r>
              <a:rPr lang="zh-TW" altLang="en-US" dirty="0"/>
              <a:t>即若一名受感染者減少與其有緊密接觸的人的數目至原來的一半，則</a:t>
            </a:r>
            <a:r>
              <a:rPr lang="zh-TW" altLang="en-US" b="1" dirty="0">
                <a:solidFill>
                  <a:srgbClr val="7030A0"/>
                </a:solidFill>
              </a:rPr>
              <a:t>繁殖率</a:t>
            </a:r>
            <a:r>
              <a:rPr lang="zh-TW" altLang="en-US" dirty="0"/>
              <a:t>也會減少至原來的一半。</a:t>
            </a:r>
          </a:p>
        </p:txBody>
      </p:sp>
    </p:spTree>
    <p:extLst>
      <p:ext uri="{BB962C8B-B14F-4D97-AF65-F5344CB8AC3E}">
        <p14:creationId xmlns:p14="http://schemas.microsoft.com/office/powerpoint/2010/main" val="283921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建立模型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dirty="0"/>
              <a:t>開始時，假設在第 </a:t>
            </a:r>
            <a:r>
              <a:rPr lang="en-US" altLang="zh-TW" dirty="0"/>
              <a:t>0</a:t>
            </a:r>
            <a:r>
              <a:rPr lang="zh-TW" altLang="en-US" dirty="0"/>
              <a:t> 天有一位受感染者。</a:t>
            </a:r>
            <a:endParaRPr lang="en-US" altLang="zh-TW" dirty="0"/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dirty="0"/>
              <a:t>設 </a:t>
            </a:r>
            <a:r>
              <a:rPr lang="en-GB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TW" altLang="en-US" dirty="0"/>
              <a:t> 為總受感染人數</a:t>
            </a:r>
            <a:endParaRPr lang="en-US" altLang="zh-HK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HK" dirty="0"/>
              <a:t>5 </a:t>
            </a:r>
            <a:r>
              <a:rPr lang="zh-TW" altLang="en-US" dirty="0"/>
              <a:t>天後，（即 </a:t>
            </a:r>
            <a:r>
              <a:rPr lang="en-US" altLang="zh-TW" dirty="0"/>
              <a:t>1</a:t>
            </a:r>
            <a:r>
              <a:rPr lang="zh-TW" altLang="en-US" dirty="0"/>
              <a:t> 個</a:t>
            </a:r>
            <a:r>
              <a:rPr lang="zh-TW" altLang="en-US" b="1" dirty="0">
                <a:solidFill>
                  <a:srgbClr val="7030A0"/>
                </a:solidFill>
              </a:rPr>
              <a:t>傳播期</a:t>
            </a:r>
            <a:r>
              <a:rPr lang="zh-TW" altLang="en-US" dirty="0"/>
              <a:t>後）</a:t>
            </a:r>
            <a:r>
              <a:rPr lang="en-US" altLang="zh-TW" dirty="0"/>
              <a:t>			</a:t>
            </a:r>
            <a:r>
              <a:rPr lang="zh-TW" altLang="en-US" dirty="0"/>
              <a:t>   </a:t>
            </a:r>
            <a:endParaRPr lang="en-US" altLang="zh-HK" dirty="0"/>
          </a:p>
          <a:p>
            <a:pPr marL="0" indent="0">
              <a:lnSpc>
                <a:spcPct val="100000"/>
              </a:lnSpc>
              <a:buNone/>
            </a:pPr>
            <a:endParaRPr lang="en-US" altLang="zh-HK" dirty="0"/>
          </a:p>
          <a:p>
            <a:pPr marL="0" indent="0">
              <a:lnSpc>
                <a:spcPct val="110000"/>
              </a:lnSpc>
              <a:buNone/>
            </a:pPr>
            <a:endParaRPr lang="en-GB" altLang="zh-TW" dirty="0"/>
          </a:p>
          <a:p>
            <a:pPr marL="0" indent="0">
              <a:lnSpc>
                <a:spcPct val="110000"/>
              </a:lnSpc>
              <a:buNone/>
            </a:pPr>
            <a:endParaRPr lang="en-US" altLang="zh-TW" dirty="0"/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b="1" dirty="0"/>
              <a:t>問題：</a:t>
            </a:r>
            <a:r>
              <a:rPr lang="zh-TW" altLang="en-US" i="1" dirty="0"/>
              <a:t>再過</a:t>
            </a:r>
            <a:r>
              <a:rPr lang="en-US" altLang="zh-TW" i="1" dirty="0"/>
              <a:t>5</a:t>
            </a:r>
            <a:r>
              <a:rPr lang="zh-TW" altLang="en-US" i="1" dirty="0"/>
              <a:t>天會變成怎樣？</a:t>
            </a:r>
            <a:endParaRPr lang="zh-HK" altLang="en-US" i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3433249" y="4362992"/>
            <a:ext cx="1045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/>
              <a:t>新增受感染人數</a:t>
            </a:r>
            <a:endParaRPr lang="zh-HK" altLang="en-US" sz="1400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854200" y="3894138"/>
          <a:ext cx="35766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244520" imgH="203040" progId="Equation.DSMT4">
                  <p:embed/>
                </p:oleObj>
              </mc:Choice>
              <mc:Fallback>
                <p:oleObj name="Equation" r:id="rId3" imgW="1244520" imgH="203040" progId="Equation.DSMT4">
                  <p:embed/>
                  <p:pic>
                    <p:nvPicPr>
                      <p:cNvPr id="6" name="物件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4200" y="3894138"/>
                        <a:ext cx="3576638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293116" y="4362992"/>
            <a:ext cx="983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/>
              <a:t>原有受感染人數</a:t>
            </a:r>
            <a:endParaRPr lang="zh-HK" altLang="en-US" sz="1400" dirty="0"/>
          </a:p>
        </p:txBody>
      </p:sp>
      <p:sp>
        <p:nvSpPr>
          <p:cNvPr id="8" name="圓角矩形圖說文字 7"/>
          <p:cNvSpPr/>
          <p:nvPr/>
        </p:nvSpPr>
        <p:spPr>
          <a:xfrm>
            <a:off x="5848499" y="4886212"/>
            <a:ext cx="2724001" cy="1191775"/>
          </a:xfrm>
          <a:prstGeom prst="wedgeRoundRectCallout">
            <a:avLst>
              <a:gd name="adj1" fmla="val -64511"/>
              <a:gd name="adj2" fmla="val -867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hangingPunct="0"/>
            <a:r>
              <a:rPr lang="zh-TW" altLang="en-US" dirty="0"/>
              <a:t>人數由統計數據計算而得，並不表示某人只有一部分受感染。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8075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都會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TM03457491[[fn=大都會]]</Template>
  <TotalTime>1394</TotalTime>
  <Words>1610</Words>
  <Application>Microsoft Office PowerPoint</Application>
  <PresentationFormat>如螢幕大小 (4:3)</PresentationFormat>
  <Paragraphs>221</Paragraphs>
  <Slides>22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微軟正黑體</vt:lpstr>
      <vt:lpstr>Arial</vt:lpstr>
      <vt:lpstr>Calibri Light</vt:lpstr>
      <vt:lpstr>Times New Roman</vt:lpstr>
      <vt:lpstr>都會</vt:lpstr>
      <vt:lpstr>Equation</vt:lpstr>
      <vt:lpstr>減少社交接觸與 2019冠狀病毒病的傳播</vt:lpstr>
      <vt:lpstr>背景</vt:lpstr>
      <vt:lpstr>數據與假設</vt:lpstr>
      <vt:lpstr>數據與假設</vt:lpstr>
      <vt:lpstr>數據與假設</vt:lpstr>
      <vt:lpstr>數據與假設</vt:lpstr>
      <vt:lpstr>數據與假設</vt:lpstr>
      <vt:lpstr>數據與假設</vt:lpstr>
      <vt:lpstr>建立模型</vt:lpstr>
      <vt:lpstr>建立模型</vt:lpstr>
      <vt:lpstr>建立模型</vt:lpstr>
      <vt:lpstr>建立模型</vt:lpstr>
      <vt:lpstr>建立模型（延伸）</vt:lpstr>
      <vt:lpstr>建立模型</vt:lpstr>
      <vt:lpstr>減少社交接觸的影響</vt:lpstr>
      <vt:lpstr>減少社交接觸的影響</vt:lpstr>
      <vt:lpstr>減少社交接觸的影響</vt:lpstr>
      <vt:lpstr>減少社交接觸的影響</vt:lpstr>
      <vt:lpstr>減少社交接觸的影響</vt:lpstr>
      <vt:lpstr>減少聚集</vt:lpstr>
      <vt:lpstr>減少聚集</vt:lpstr>
      <vt:lpstr>同心抗疫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Social Distancing</dc:title>
  <dc:creator>CHENG, Sze-man Robert</dc:creator>
  <cp:lastModifiedBy>Ken Ng</cp:lastModifiedBy>
  <cp:revision>122</cp:revision>
  <dcterms:created xsi:type="dcterms:W3CDTF">2020-06-09T04:22:21Z</dcterms:created>
  <dcterms:modified xsi:type="dcterms:W3CDTF">2020-08-17T10:20:57Z</dcterms:modified>
</cp:coreProperties>
</file>