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24"/>
  </p:notesMasterIdLst>
  <p:handoutMasterIdLst>
    <p:handoutMasterId r:id="rId25"/>
  </p:handoutMasterIdLst>
  <p:sldIdLst>
    <p:sldId id="336" r:id="rId2"/>
    <p:sldId id="337" r:id="rId3"/>
    <p:sldId id="338" r:id="rId4"/>
    <p:sldId id="326" r:id="rId5"/>
    <p:sldId id="327" r:id="rId6"/>
    <p:sldId id="328" r:id="rId7"/>
    <p:sldId id="329" r:id="rId8"/>
    <p:sldId id="330" r:id="rId9"/>
    <p:sldId id="331" r:id="rId10"/>
    <p:sldId id="332" r:id="rId11"/>
    <p:sldId id="333" r:id="rId12"/>
    <p:sldId id="334" r:id="rId13"/>
    <p:sldId id="335" r:id="rId14"/>
    <p:sldId id="340" r:id="rId15"/>
    <p:sldId id="298" r:id="rId16"/>
    <p:sldId id="341" r:id="rId17"/>
    <p:sldId id="300" r:id="rId18"/>
    <p:sldId id="339" r:id="rId19"/>
    <p:sldId id="302" r:id="rId20"/>
    <p:sldId id="305" r:id="rId21"/>
    <p:sldId id="324" r:id="rId22"/>
    <p:sldId id="325" r:id="rId2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 Sau-tang" initials="CS" lastIdx="1" clrIdx="0">
    <p:extLst>
      <p:ext uri="{19B8F6BF-5375-455C-9EA6-DF929625EA0E}">
        <p15:presenceInfo xmlns:p15="http://schemas.microsoft.com/office/powerpoint/2012/main" userId="S-1-5-21-2637006528-1015924553-1750768987-30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p:scale>
          <a:sx n="70" d="100"/>
          <a:sy n="70" d="100"/>
        </p:scale>
        <p:origin x="136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BAF0AE-8633-43FC-9901-ED40B85617CF}"/>
              </a:ext>
            </a:extLst>
          </p:cNvPr>
          <p:cNvSpPr>
            <a:spLocks noGrp="1"/>
          </p:cNvSpPr>
          <p:nvPr>
            <p:ph type="hdr" sz="quarter"/>
          </p:nvPr>
        </p:nvSpPr>
        <p:spPr>
          <a:xfrm>
            <a:off x="1" y="0"/>
            <a:ext cx="3078427" cy="513508"/>
          </a:xfrm>
          <a:prstGeom prst="rect">
            <a:avLst/>
          </a:prstGeom>
        </p:spPr>
        <p:txBody>
          <a:bodyPr vert="horz" lIns="99065" tIns="49532" rIns="99065" bIns="49532" rtlCol="0"/>
          <a:lstStyle>
            <a:lvl1pPr algn="l">
              <a:defRPr sz="1300"/>
            </a:lvl1pPr>
          </a:lstStyle>
          <a:p>
            <a:endParaRPr lang="pt-PT"/>
          </a:p>
        </p:txBody>
      </p:sp>
      <p:sp>
        <p:nvSpPr>
          <p:cNvPr id="3" name="Date Placeholder 2">
            <a:extLst>
              <a:ext uri="{FF2B5EF4-FFF2-40B4-BE49-F238E27FC236}">
                <a16:creationId xmlns:a16="http://schemas.microsoft.com/office/drawing/2014/main" id="{CDF93F26-7587-4AD1-AA5F-8C265AA2B4F9}"/>
              </a:ext>
            </a:extLst>
          </p:cNvPr>
          <p:cNvSpPr>
            <a:spLocks noGrp="1"/>
          </p:cNvSpPr>
          <p:nvPr>
            <p:ph type="dt" sz="quarter" idx="1"/>
          </p:nvPr>
        </p:nvSpPr>
        <p:spPr>
          <a:xfrm>
            <a:off x="4023993" y="0"/>
            <a:ext cx="3078427" cy="513508"/>
          </a:xfrm>
          <a:prstGeom prst="rect">
            <a:avLst/>
          </a:prstGeom>
        </p:spPr>
        <p:txBody>
          <a:bodyPr vert="horz" lIns="99065" tIns="49532" rIns="99065" bIns="49532" rtlCol="0"/>
          <a:lstStyle>
            <a:lvl1pPr algn="r">
              <a:defRPr sz="1300"/>
            </a:lvl1pPr>
          </a:lstStyle>
          <a:p>
            <a:fld id="{45211E7F-5D1B-4710-AE01-890F91559982}" type="datetimeFigureOut">
              <a:rPr lang="pt-PT" smtClean="0"/>
              <a:t>17/08/2020</a:t>
            </a:fld>
            <a:endParaRPr lang="pt-PT"/>
          </a:p>
        </p:txBody>
      </p:sp>
      <p:sp>
        <p:nvSpPr>
          <p:cNvPr id="4" name="Footer Placeholder 3">
            <a:extLst>
              <a:ext uri="{FF2B5EF4-FFF2-40B4-BE49-F238E27FC236}">
                <a16:creationId xmlns:a16="http://schemas.microsoft.com/office/drawing/2014/main" id="{7BCE82AC-4171-4515-8BD7-4E3D846ABD4A}"/>
              </a:ext>
            </a:extLst>
          </p:cNvPr>
          <p:cNvSpPr>
            <a:spLocks noGrp="1"/>
          </p:cNvSpPr>
          <p:nvPr>
            <p:ph type="ftr" sz="quarter" idx="2"/>
          </p:nvPr>
        </p:nvSpPr>
        <p:spPr>
          <a:xfrm>
            <a:off x="1" y="9721108"/>
            <a:ext cx="3078427" cy="513507"/>
          </a:xfrm>
          <a:prstGeom prst="rect">
            <a:avLst/>
          </a:prstGeom>
        </p:spPr>
        <p:txBody>
          <a:bodyPr vert="horz" lIns="99065" tIns="49532" rIns="99065" bIns="49532" rtlCol="0" anchor="b"/>
          <a:lstStyle>
            <a:lvl1pPr algn="l">
              <a:defRPr sz="1300"/>
            </a:lvl1pPr>
          </a:lstStyle>
          <a:p>
            <a:endParaRPr lang="pt-PT"/>
          </a:p>
        </p:txBody>
      </p:sp>
      <p:sp>
        <p:nvSpPr>
          <p:cNvPr id="5" name="Slide Number Placeholder 4">
            <a:extLst>
              <a:ext uri="{FF2B5EF4-FFF2-40B4-BE49-F238E27FC236}">
                <a16:creationId xmlns:a16="http://schemas.microsoft.com/office/drawing/2014/main" id="{ED8C48A8-1FB0-4427-AEEE-254CBE81893E}"/>
              </a:ext>
            </a:extLst>
          </p:cNvPr>
          <p:cNvSpPr>
            <a:spLocks noGrp="1"/>
          </p:cNvSpPr>
          <p:nvPr>
            <p:ph type="sldNum" sz="quarter" idx="3"/>
          </p:nvPr>
        </p:nvSpPr>
        <p:spPr>
          <a:xfrm>
            <a:off x="4023993" y="9721108"/>
            <a:ext cx="3078427" cy="513507"/>
          </a:xfrm>
          <a:prstGeom prst="rect">
            <a:avLst/>
          </a:prstGeom>
        </p:spPr>
        <p:txBody>
          <a:bodyPr vert="horz" lIns="99065" tIns="49532" rIns="99065" bIns="49532" rtlCol="0" anchor="b"/>
          <a:lstStyle>
            <a:lvl1pPr algn="r">
              <a:defRPr sz="1300"/>
            </a:lvl1pPr>
          </a:lstStyle>
          <a:p>
            <a:fld id="{EA29F8D7-34DB-4AC6-815A-61993EA55470}" type="slidenum">
              <a:rPr lang="pt-PT" smtClean="0"/>
              <a:t>‹#›</a:t>
            </a:fld>
            <a:endParaRPr lang="pt-PT"/>
          </a:p>
        </p:txBody>
      </p:sp>
    </p:spTree>
    <p:extLst>
      <p:ext uri="{BB962C8B-B14F-4D97-AF65-F5344CB8AC3E}">
        <p14:creationId xmlns:p14="http://schemas.microsoft.com/office/powerpoint/2010/main" val="2385064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3508"/>
          </a:xfrm>
          <a:prstGeom prst="rect">
            <a:avLst/>
          </a:prstGeom>
        </p:spPr>
        <p:txBody>
          <a:bodyPr vert="horz" lIns="99065" tIns="49532" rIns="99065" bIns="49532" rtlCol="0"/>
          <a:lstStyle>
            <a:lvl1pPr algn="l">
              <a:defRPr sz="1300"/>
            </a:lvl1pPr>
          </a:lstStyle>
          <a:p>
            <a:endParaRPr lang="pt-PT"/>
          </a:p>
        </p:txBody>
      </p:sp>
      <p:sp>
        <p:nvSpPr>
          <p:cNvPr id="3" name="Date Placeholder 2"/>
          <p:cNvSpPr>
            <a:spLocks noGrp="1"/>
          </p:cNvSpPr>
          <p:nvPr>
            <p:ph type="dt" idx="1"/>
          </p:nvPr>
        </p:nvSpPr>
        <p:spPr>
          <a:xfrm>
            <a:off x="4023993" y="0"/>
            <a:ext cx="3078427" cy="513508"/>
          </a:xfrm>
          <a:prstGeom prst="rect">
            <a:avLst/>
          </a:prstGeom>
        </p:spPr>
        <p:txBody>
          <a:bodyPr vert="horz" lIns="99065" tIns="49532" rIns="99065" bIns="49532" rtlCol="0"/>
          <a:lstStyle>
            <a:lvl1pPr algn="r">
              <a:defRPr sz="1300"/>
            </a:lvl1pPr>
          </a:lstStyle>
          <a:p>
            <a:fld id="{7944EE60-460E-422A-991D-573C3EA01052}" type="datetimeFigureOut">
              <a:rPr lang="pt-PT" smtClean="0"/>
              <a:t>17/08/2020</a:t>
            </a:fld>
            <a:endParaRPr lang="pt-PT"/>
          </a:p>
        </p:txBody>
      </p:sp>
      <p:sp>
        <p:nvSpPr>
          <p:cNvPr id="4" name="Slide Image Placeholder 3"/>
          <p:cNvSpPr>
            <a:spLocks noGrp="1" noRot="1" noChangeAspect="1"/>
          </p:cNvSpPr>
          <p:nvPr>
            <p:ph type="sldImg" idx="2"/>
          </p:nvPr>
        </p:nvSpPr>
        <p:spPr>
          <a:xfrm>
            <a:off x="1249363" y="1279525"/>
            <a:ext cx="4606925" cy="3454400"/>
          </a:xfrm>
          <a:prstGeom prst="rect">
            <a:avLst/>
          </a:prstGeom>
          <a:noFill/>
          <a:ln w="12700">
            <a:solidFill>
              <a:prstClr val="black"/>
            </a:solidFill>
          </a:ln>
        </p:spPr>
        <p:txBody>
          <a:bodyPr vert="horz" lIns="99065" tIns="49532" rIns="99065" bIns="49532" rtlCol="0" anchor="ctr"/>
          <a:lstStyle/>
          <a:p>
            <a:endParaRPr lang="pt-PT"/>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65" tIns="49532" rIns="99065" bIns="495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1" y="9721108"/>
            <a:ext cx="3078427" cy="513507"/>
          </a:xfrm>
          <a:prstGeom prst="rect">
            <a:avLst/>
          </a:prstGeom>
        </p:spPr>
        <p:txBody>
          <a:bodyPr vert="horz" lIns="99065" tIns="49532" rIns="99065" bIns="49532" rtlCol="0" anchor="b"/>
          <a:lstStyle>
            <a:lvl1pPr algn="l">
              <a:defRPr sz="1300"/>
            </a:lvl1pPr>
          </a:lstStyle>
          <a:p>
            <a:endParaRPr lang="pt-PT"/>
          </a:p>
        </p:txBody>
      </p:sp>
      <p:sp>
        <p:nvSpPr>
          <p:cNvPr id="7" name="Slide Number Placeholder 6"/>
          <p:cNvSpPr>
            <a:spLocks noGrp="1"/>
          </p:cNvSpPr>
          <p:nvPr>
            <p:ph type="sldNum" sz="quarter" idx="5"/>
          </p:nvPr>
        </p:nvSpPr>
        <p:spPr>
          <a:xfrm>
            <a:off x="4023993" y="9721108"/>
            <a:ext cx="3078427" cy="513507"/>
          </a:xfrm>
          <a:prstGeom prst="rect">
            <a:avLst/>
          </a:prstGeom>
        </p:spPr>
        <p:txBody>
          <a:bodyPr vert="horz" lIns="99065" tIns="49532" rIns="99065" bIns="49532" rtlCol="0" anchor="b"/>
          <a:lstStyle>
            <a:lvl1pPr algn="r">
              <a:defRPr sz="1300"/>
            </a:lvl1pPr>
          </a:lstStyle>
          <a:p>
            <a:fld id="{64AAC27B-8767-4265-8783-F2C5400B2899}" type="slidenum">
              <a:rPr lang="pt-PT" smtClean="0"/>
              <a:t>‹#›</a:t>
            </a:fld>
            <a:endParaRPr lang="pt-PT"/>
          </a:p>
        </p:txBody>
      </p:sp>
    </p:spTree>
    <p:extLst>
      <p:ext uri="{BB962C8B-B14F-4D97-AF65-F5344CB8AC3E}">
        <p14:creationId xmlns:p14="http://schemas.microsoft.com/office/powerpoint/2010/main" val="21348977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D9C28A79-3954-463B-A98E-2563756C2081}"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08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BF9FA01-4E72-4AC5-B05E-ED0DBAECEB1D}"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33489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44E9A6E-ADF8-4A73-BABA-C2685006F0E4}"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256970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BF3D0F7A-960A-4500-86A5-71DDBF9AF198}"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423359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AC3D1CCE-CF4B-4FB5-A638-4755F862C6F8}"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51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E9CD606-1F32-458A-8418-58728FD31713}" type="datetime1">
              <a:rPr lang="pt-PT" altLang="zh-TW" smtClean="0"/>
              <a:t>17/08/2020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86583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2296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6344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E291015-A2DC-4ED2-8D94-4117878F4A37}" type="datetime1">
              <a:rPr lang="pt-PT" altLang="zh-TW" smtClean="0"/>
              <a:t>17/08/2020</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422443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EDD40D8-FA5B-4F10-968C-EA201F665334}" type="datetime1">
              <a:rPr lang="pt-PT" altLang="zh-TW" smtClean="0"/>
              <a:t>17/08/2020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62376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4A30F91-9EB4-43D3-BB15-C560C9826BD2}" type="datetime1">
              <a:rPr lang="pt-PT" altLang="zh-TW" smtClean="0"/>
              <a:t>17/08/2020</a:t>
            </a:fld>
            <a:endParaRPr lang="pt-P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14914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AB326BF-33C6-4EAB-A072-48C3DBB67585}" type="datetime1">
              <a:rPr lang="pt-PT" altLang="zh-TW" smtClean="0"/>
              <a:t>17/08/2020</a:t>
            </a:fld>
            <a:endParaRPr lang="pt-P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t-P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FAA5EE-D2FC-409A-BF74-DD67F0A6F1CD}" type="slidenum">
              <a:rPr lang="pt-PT" smtClean="0"/>
              <a:t>‹#›</a:t>
            </a:fld>
            <a:endParaRPr lang="pt-PT"/>
          </a:p>
        </p:txBody>
      </p:sp>
    </p:spTree>
    <p:extLst>
      <p:ext uri="{BB962C8B-B14F-4D97-AF65-F5344CB8AC3E}">
        <p14:creationId xmlns:p14="http://schemas.microsoft.com/office/powerpoint/2010/main" val="384869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9050C78-A23C-42BC-9ACB-BDADDC58891D}" type="datetime1">
              <a:rPr lang="pt-PT" altLang="zh-TW" smtClean="0"/>
              <a:t>17/08/2020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99675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184C69B-7518-42CA-BB33-4C0A4865C2C9}" type="datetime1">
              <a:rPr lang="pt-PT" altLang="zh-TW" smtClean="0"/>
              <a:t>17/08/2020</a:t>
            </a:fld>
            <a:endParaRPr lang="pt-P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P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8FAA5EE-D2FC-409A-BF74-DD67F0A6F1CD}" type="slidenum">
              <a:rPr lang="pt-PT" smtClean="0"/>
              <a:t>‹#›</a:t>
            </a:fld>
            <a:endParaRPr lang="pt-P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034021"/>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censtatd.gov.hk/hkstat/sub/sc460_tc.jsp?productCode=B8XX0025" TargetMode="External"/><Relationship Id="rId2" Type="http://schemas.openxmlformats.org/officeDocument/2006/relationships/image" Target="../media/image25.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censtatd.gov.hk/hkstat/hkif/index_tc.js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ata.gov.hk/tc-data/dataset/hk-dh-chpsebcddr-novel-infectious-ag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gn="r"/>
            <a:r>
              <a:rPr lang="zh-TW" altLang="en-US" sz="6000" dirty="0"/>
              <a:t>從數據認識</a:t>
            </a:r>
            <a:br>
              <a:rPr lang="en-US" altLang="zh-TW" sz="6000" dirty="0"/>
            </a:br>
            <a:r>
              <a:rPr lang="en-US" altLang="zh-TW" sz="6000" dirty="0"/>
              <a:t>2019</a:t>
            </a:r>
            <a:r>
              <a:rPr lang="zh-TW" altLang="en-US" sz="6000" dirty="0"/>
              <a:t>冠狀病毒病疫情</a:t>
            </a:r>
            <a:endParaRPr lang="zh-HK" altLang="en-US" sz="6000" dirty="0"/>
          </a:p>
        </p:txBody>
      </p:sp>
      <p:sp>
        <p:nvSpPr>
          <p:cNvPr id="3" name="副標題 2"/>
          <p:cNvSpPr>
            <a:spLocks noGrp="1"/>
          </p:cNvSpPr>
          <p:nvPr>
            <p:ph type="subTitle" idx="1"/>
          </p:nvPr>
        </p:nvSpPr>
        <p:spPr>
          <a:xfrm>
            <a:off x="825038" y="4455620"/>
            <a:ext cx="7543800" cy="1524555"/>
          </a:xfrm>
        </p:spPr>
        <p:txBody>
          <a:bodyPr>
            <a:normAutofit/>
          </a:bodyPr>
          <a:lstStyle/>
          <a:p>
            <a:pPr algn="r"/>
            <a:r>
              <a:rPr lang="zh-TW" altLang="en-US" dirty="0"/>
              <a:t>高中數學科必修部分：統計的應用</a:t>
            </a:r>
            <a:endParaRPr lang="en-US" altLang="zh-TW" dirty="0"/>
          </a:p>
          <a:p>
            <a:pPr algn="r"/>
            <a:endParaRPr lang="en-US" altLang="zh-HK" dirty="0"/>
          </a:p>
          <a:p>
            <a:pPr algn="r"/>
            <a:r>
              <a:rPr lang="zh-TW" altLang="en-US" sz="2000" dirty="0"/>
              <a:t>教育局課程發展處</a:t>
            </a:r>
            <a:endParaRPr lang="zh-HK" altLang="en-US" sz="2000" dirty="0"/>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a:t>
            </a:fld>
            <a:endParaRPr lang="pt-PT"/>
          </a:p>
        </p:txBody>
      </p:sp>
    </p:spTree>
    <p:extLst>
      <p:ext uri="{BB962C8B-B14F-4D97-AF65-F5344CB8AC3E}">
        <p14:creationId xmlns:p14="http://schemas.microsoft.com/office/powerpoint/2010/main" val="215474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10</a:t>
            </a:fld>
            <a:endParaRPr lang="pt-PT"/>
          </a:p>
        </p:txBody>
      </p:sp>
      <p:sp>
        <p:nvSpPr>
          <p:cNvPr id="6" name="文字方塊 5"/>
          <p:cNvSpPr txBox="1"/>
          <p:nvPr/>
        </p:nvSpPr>
        <p:spPr>
          <a:xfrm>
            <a:off x="786807" y="1073066"/>
            <a:ext cx="7622555" cy="646331"/>
          </a:xfrm>
          <a:prstGeom prst="rect">
            <a:avLst/>
          </a:prstGeom>
          <a:noFill/>
        </p:spPr>
        <p:txBody>
          <a:bodyPr wrap="square" rtlCol="0">
            <a:spAutoFit/>
          </a:bodyPr>
          <a:lstStyle/>
          <a:p>
            <a:r>
              <a:rPr lang="zh-TW" altLang="en-US" dirty="0"/>
              <a:t>步驟</a:t>
            </a:r>
            <a:r>
              <a:rPr lang="en-US" altLang="zh-TW" dirty="0"/>
              <a:t>7b</a:t>
            </a:r>
            <a:r>
              <a:rPr lang="zh-TW" altLang="en-US" dirty="0"/>
              <a:t>：在欄</a:t>
            </a:r>
            <a:r>
              <a:rPr lang="en-US" altLang="zh-TW" dirty="0"/>
              <a:t>C </a:t>
            </a:r>
            <a:r>
              <a:rPr lang="zh-TW" altLang="en-US" dirty="0"/>
              <a:t>輸入相關資料，在欄</a:t>
            </a:r>
            <a:r>
              <a:rPr lang="en-US" altLang="zh-TW" dirty="0"/>
              <a:t>D </a:t>
            </a:r>
            <a:r>
              <a:rPr lang="zh-TW" altLang="en-US" dirty="0"/>
              <a:t>相應儲存格輸入不同公式。</a:t>
            </a:r>
            <a:endParaRPr lang="zh-HK" altLang="en-US" dirty="0"/>
          </a:p>
          <a:p>
            <a:endParaRPr lang="zh-HK" altLang="en-US" dirty="0"/>
          </a:p>
        </p:txBody>
      </p:sp>
      <p:pic>
        <p:nvPicPr>
          <p:cNvPr id="2" name="圖片 1"/>
          <p:cNvPicPr>
            <a:picLocks noChangeAspect="1"/>
          </p:cNvPicPr>
          <p:nvPr/>
        </p:nvPicPr>
        <p:blipFill>
          <a:blip r:embed="rId2"/>
          <a:stretch>
            <a:fillRect/>
          </a:stretch>
        </p:blipFill>
        <p:spPr>
          <a:xfrm>
            <a:off x="541712" y="2247900"/>
            <a:ext cx="2590800" cy="2286000"/>
          </a:xfrm>
          <a:prstGeom prst="rect">
            <a:avLst/>
          </a:prstGeom>
        </p:spPr>
      </p:pic>
      <p:pic>
        <p:nvPicPr>
          <p:cNvPr id="3" name="圖片 2"/>
          <p:cNvPicPr>
            <a:picLocks noChangeAspect="1"/>
          </p:cNvPicPr>
          <p:nvPr/>
        </p:nvPicPr>
        <p:blipFill>
          <a:blip r:embed="rId3"/>
          <a:stretch>
            <a:fillRect/>
          </a:stretch>
        </p:blipFill>
        <p:spPr>
          <a:xfrm>
            <a:off x="3282552" y="2257425"/>
            <a:ext cx="2581275" cy="2276475"/>
          </a:xfrm>
          <a:prstGeom prst="rect">
            <a:avLst/>
          </a:prstGeom>
        </p:spPr>
      </p:pic>
      <p:pic>
        <p:nvPicPr>
          <p:cNvPr id="10" name="圖片 9"/>
          <p:cNvPicPr>
            <a:picLocks noChangeAspect="1"/>
          </p:cNvPicPr>
          <p:nvPr/>
        </p:nvPicPr>
        <p:blipFill>
          <a:blip r:embed="rId4"/>
          <a:stretch>
            <a:fillRect/>
          </a:stretch>
        </p:blipFill>
        <p:spPr>
          <a:xfrm>
            <a:off x="6013867" y="2257425"/>
            <a:ext cx="2571750" cy="2286000"/>
          </a:xfrm>
          <a:prstGeom prst="rect">
            <a:avLst/>
          </a:prstGeom>
        </p:spPr>
      </p:pic>
    </p:spTree>
    <p:extLst>
      <p:ext uri="{BB962C8B-B14F-4D97-AF65-F5344CB8AC3E}">
        <p14:creationId xmlns:p14="http://schemas.microsoft.com/office/powerpoint/2010/main" val="385577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11</a:t>
            </a:fld>
            <a:endParaRPr lang="pt-PT"/>
          </a:p>
        </p:txBody>
      </p:sp>
      <p:sp>
        <p:nvSpPr>
          <p:cNvPr id="6" name="文字方塊 5"/>
          <p:cNvSpPr txBox="1"/>
          <p:nvPr/>
        </p:nvSpPr>
        <p:spPr>
          <a:xfrm>
            <a:off x="786807" y="1073066"/>
            <a:ext cx="7622555" cy="646331"/>
          </a:xfrm>
          <a:prstGeom prst="rect">
            <a:avLst/>
          </a:prstGeom>
          <a:noFill/>
        </p:spPr>
        <p:txBody>
          <a:bodyPr wrap="square" rtlCol="0">
            <a:spAutoFit/>
          </a:bodyPr>
          <a:lstStyle/>
          <a:p>
            <a:r>
              <a:rPr lang="zh-TW" altLang="en-US" dirty="0"/>
              <a:t>步驟</a:t>
            </a:r>
            <a:r>
              <a:rPr lang="en-US" altLang="zh-TW" dirty="0"/>
              <a:t>7c</a:t>
            </a:r>
            <a:r>
              <a:rPr lang="zh-TW" altLang="en-US" dirty="0"/>
              <a:t>：在欄</a:t>
            </a:r>
            <a:r>
              <a:rPr lang="en-US" altLang="zh-TW" dirty="0"/>
              <a:t>C </a:t>
            </a:r>
            <a:r>
              <a:rPr lang="zh-TW" altLang="en-US" dirty="0"/>
              <a:t>輸入相關資料，在欄</a:t>
            </a:r>
            <a:r>
              <a:rPr lang="en-US" altLang="zh-TW" dirty="0"/>
              <a:t>D </a:t>
            </a:r>
            <a:r>
              <a:rPr lang="zh-TW" altLang="en-US" dirty="0"/>
              <a:t>相應儲存格輸入不同公式。</a:t>
            </a:r>
            <a:endParaRPr lang="zh-HK" altLang="en-US" dirty="0"/>
          </a:p>
          <a:p>
            <a:endParaRPr lang="zh-HK" altLang="en-US" dirty="0"/>
          </a:p>
        </p:txBody>
      </p:sp>
      <p:pic>
        <p:nvPicPr>
          <p:cNvPr id="3" name="圖片 2"/>
          <p:cNvPicPr>
            <a:picLocks noChangeAspect="1"/>
          </p:cNvPicPr>
          <p:nvPr/>
        </p:nvPicPr>
        <p:blipFill>
          <a:blip r:embed="rId2"/>
          <a:stretch>
            <a:fillRect/>
          </a:stretch>
        </p:blipFill>
        <p:spPr>
          <a:xfrm>
            <a:off x="3433935" y="2203154"/>
            <a:ext cx="2609850" cy="2314575"/>
          </a:xfrm>
          <a:prstGeom prst="rect">
            <a:avLst/>
          </a:prstGeom>
        </p:spPr>
      </p:pic>
      <p:pic>
        <p:nvPicPr>
          <p:cNvPr id="10" name="圖片 9"/>
          <p:cNvPicPr>
            <a:picLocks noChangeAspect="1"/>
          </p:cNvPicPr>
          <p:nvPr/>
        </p:nvPicPr>
        <p:blipFill>
          <a:blip r:embed="rId3"/>
          <a:stretch>
            <a:fillRect/>
          </a:stretch>
        </p:blipFill>
        <p:spPr>
          <a:xfrm>
            <a:off x="6235433" y="2520532"/>
            <a:ext cx="2637529" cy="1978147"/>
          </a:xfrm>
          <a:prstGeom prst="rect">
            <a:avLst/>
          </a:prstGeom>
        </p:spPr>
      </p:pic>
      <p:pic>
        <p:nvPicPr>
          <p:cNvPr id="11" name="圖片 10"/>
          <p:cNvPicPr>
            <a:picLocks noChangeAspect="1"/>
          </p:cNvPicPr>
          <p:nvPr/>
        </p:nvPicPr>
        <p:blipFill>
          <a:blip r:embed="rId4"/>
          <a:stretch>
            <a:fillRect/>
          </a:stretch>
        </p:blipFill>
        <p:spPr>
          <a:xfrm>
            <a:off x="659821" y="2203154"/>
            <a:ext cx="2582466" cy="2295525"/>
          </a:xfrm>
          <a:prstGeom prst="rect">
            <a:avLst/>
          </a:prstGeom>
        </p:spPr>
      </p:pic>
    </p:spTree>
    <p:extLst>
      <p:ext uri="{BB962C8B-B14F-4D97-AF65-F5344CB8AC3E}">
        <p14:creationId xmlns:p14="http://schemas.microsoft.com/office/powerpoint/2010/main" val="288454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12</a:t>
            </a:fld>
            <a:endParaRPr lang="pt-PT"/>
          </a:p>
        </p:txBody>
      </p:sp>
      <p:sp>
        <p:nvSpPr>
          <p:cNvPr id="8" name="Title 1">
            <a:extLst>
              <a:ext uri="{FF2B5EF4-FFF2-40B4-BE49-F238E27FC236}">
                <a16:creationId xmlns:a16="http://schemas.microsoft.com/office/drawing/2014/main" id="{5091BB9E-8340-4E86-86DF-EB46E6CE5C64}"/>
              </a:ext>
            </a:extLst>
          </p:cNvPr>
          <p:cNvSpPr txBox="1">
            <a:spLocks/>
          </p:cNvSpPr>
          <p:nvPr/>
        </p:nvSpPr>
        <p:spPr>
          <a:xfrm>
            <a:off x="180124" y="164978"/>
            <a:ext cx="6284684"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活動一：利用資訊科技分析確診者年齡</a:t>
            </a:r>
            <a:endParaRPr lang="pt-PT" sz="2400" dirty="0">
              <a:solidFill>
                <a:schemeClr val="tx1"/>
              </a:solidFill>
              <a:latin typeface="+mn-lt"/>
            </a:endParaRPr>
          </a:p>
        </p:txBody>
      </p:sp>
      <p:graphicFrame>
        <p:nvGraphicFramePr>
          <p:cNvPr id="10" name="表格 9"/>
          <p:cNvGraphicFramePr>
            <a:graphicFrameLocks noGrp="1"/>
          </p:cNvGraphicFramePr>
          <p:nvPr>
            <p:extLst>
              <p:ext uri="{D42A27DB-BD31-4B8C-83A1-F6EECF244321}">
                <p14:modId xmlns:p14="http://schemas.microsoft.com/office/powerpoint/2010/main" val="720221215"/>
              </p:ext>
            </p:extLst>
          </p:nvPr>
        </p:nvGraphicFramePr>
        <p:xfrm>
          <a:off x="748047" y="1867103"/>
          <a:ext cx="7647906" cy="2895600"/>
        </p:xfrm>
        <a:graphic>
          <a:graphicData uri="http://schemas.openxmlformats.org/drawingml/2006/table">
            <a:tbl>
              <a:tblPr firstRow="1" bandRow="1">
                <a:tableStyleId>{5C22544A-7EE6-4342-B048-85BDC9FD1C3A}</a:tableStyleId>
              </a:tblPr>
              <a:tblGrid>
                <a:gridCol w="1192180">
                  <a:extLst>
                    <a:ext uri="{9D8B030D-6E8A-4147-A177-3AD203B41FA5}">
                      <a16:colId xmlns:a16="http://schemas.microsoft.com/office/drawing/2014/main" val="744681149"/>
                    </a:ext>
                  </a:extLst>
                </a:gridCol>
                <a:gridCol w="1668769">
                  <a:extLst>
                    <a:ext uri="{9D8B030D-6E8A-4147-A177-3AD203B41FA5}">
                      <a16:colId xmlns:a16="http://schemas.microsoft.com/office/drawing/2014/main" val="2262679946"/>
                    </a:ext>
                  </a:extLst>
                </a:gridCol>
                <a:gridCol w="1511670">
                  <a:extLst>
                    <a:ext uri="{9D8B030D-6E8A-4147-A177-3AD203B41FA5}">
                      <a16:colId xmlns:a16="http://schemas.microsoft.com/office/drawing/2014/main" val="4014898020"/>
                    </a:ext>
                  </a:extLst>
                </a:gridCol>
                <a:gridCol w="1461280">
                  <a:extLst>
                    <a:ext uri="{9D8B030D-6E8A-4147-A177-3AD203B41FA5}">
                      <a16:colId xmlns:a16="http://schemas.microsoft.com/office/drawing/2014/main" val="1033343344"/>
                    </a:ext>
                  </a:extLst>
                </a:gridCol>
                <a:gridCol w="1814007">
                  <a:extLst>
                    <a:ext uri="{9D8B030D-6E8A-4147-A177-3AD203B41FA5}">
                      <a16:colId xmlns:a16="http://schemas.microsoft.com/office/drawing/2014/main" val="3575216187"/>
                    </a:ext>
                  </a:extLst>
                </a:gridCol>
              </a:tblGrid>
              <a:tr h="190920">
                <a:tc gridSpan="2">
                  <a:txBody>
                    <a:bodyPr/>
                    <a:lstStyle/>
                    <a:p>
                      <a:pPr algn="ctr"/>
                      <a:r>
                        <a:rPr lang="zh-HK" altLang="en-US" sz="1600" dirty="0"/>
                        <a:t>確診個案</a:t>
                      </a: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男性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女性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整體</a:t>
                      </a:r>
                      <a:endParaRPr lang="zh-HK" altLang="en-US" sz="1600" b="1" kern="1200" dirty="0">
                        <a:solidFill>
                          <a:schemeClr val="lt1"/>
                        </a:solidFill>
                        <a:latin typeface="+mn-lt"/>
                        <a:ea typeface="+mn-ea"/>
                        <a:cs typeface="+mn-cs"/>
                      </a:endParaRPr>
                    </a:p>
                  </a:txBody>
                  <a:tcPr anchor="ctr"/>
                </a:tc>
                <a:extLst>
                  <a:ext uri="{0D108BD9-81ED-4DB2-BD59-A6C34878D82A}">
                    <a16:rowId xmlns:a16="http://schemas.microsoft.com/office/drawing/2014/main" val="940494989"/>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人數</a:t>
                      </a:r>
                      <a:endParaRPr lang="zh-HK" altLang="en-US" sz="1600" b="0" kern="1200" dirty="0">
                        <a:solidFill>
                          <a:schemeClr val="tx1"/>
                        </a:solidFill>
                        <a:latin typeface="+mn-lt"/>
                        <a:ea typeface="+mn-ea"/>
                        <a:cs typeface="+mn-cs"/>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solidFill>
                            <a:schemeClr val="tx1"/>
                          </a:solidFill>
                          <a:latin typeface="+mn-lt"/>
                          <a:ea typeface="+mn-ea"/>
                          <a:cs typeface="Times New Roman" panose="02020603050405020304" pitchFamily="18" charset="0"/>
                        </a:rPr>
                        <a:t>599</a:t>
                      </a:r>
                      <a:endParaRPr lang="zh-HK" altLang="en-US" sz="1600" dirty="0">
                        <a:solidFill>
                          <a:schemeClr val="tx1"/>
                        </a:solidFill>
                        <a:latin typeface="+mn-lt"/>
                        <a:ea typeface="+mn-ea"/>
                        <a:cs typeface="Times New Roman" panose="02020603050405020304" pitchFamily="18" charset="0"/>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1931414615"/>
                  </a:ext>
                </a:extLst>
              </a:tr>
              <a:tr h="19092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年齡</a:t>
                      </a:r>
                      <a:endParaRPr lang="zh-HK" altLang="en-US" sz="1600" b="0" kern="1200" dirty="0">
                        <a:solidFill>
                          <a:schemeClr val="tx1"/>
                        </a:solidFill>
                        <a:latin typeface="+mn-lt"/>
                        <a:ea typeface="+mn-ea"/>
                        <a:cs typeface="+mn-cs"/>
                      </a:endParaRPr>
                    </a:p>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分佈域</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93</a:t>
                      </a:r>
                      <a:endParaRPr lang="zh-HK" altLang="en-US" sz="1600" dirty="0">
                        <a:latin typeface="+mn-lt"/>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170072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平均數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37.</a:t>
                      </a:r>
                      <a:r>
                        <a:rPr lang="en-US" altLang="zh-TW" sz="1600" dirty="0">
                          <a:latin typeface="+mn-lt"/>
                        </a:rPr>
                        <a:t>1</a:t>
                      </a:r>
                      <a:endParaRPr lang="zh-HK" altLang="en-US" sz="1600" dirty="0">
                        <a:latin typeface="+mn-lt"/>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1563920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眾數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20</a:t>
                      </a:r>
                      <a:endParaRPr lang="zh-HK" altLang="en-US" sz="1600" dirty="0">
                        <a:latin typeface="+mn-lt"/>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236525182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中位數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35</a:t>
                      </a:r>
                      <a:endParaRPr lang="zh-HK" altLang="en-US" sz="1600" dirty="0">
                        <a:latin typeface="+mn-lt"/>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37003581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上四分位數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51</a:t>
                      </a:r>
                      <a:endParaRPr lang="zh-HK" altLang="en-US" sz="1600" dirty="0">
                        <a:latin typeface="+mn-lt"/>
                      </a:endParaRPr>
                    </a:p>
                  </a:txBody>
                  <a:tcPr anchor="ctr"/>
                </a:tc>
                <a:tc>
                  <a:txBody>
                    <a:bodyPr/>
                    <a:lstStyle/>
                    <a:p>
                      <a:endParaRPr lang="zh-HK" altLang="en-US"/>
                    </a:p>
                  </a:txBody>
                  <a:tcPr anchor="ctr"/>
                </a:tc>
                <a:tc>
                  <a:txBody>
                    <a:bodyPr/>
                    <a:lstStyle/>
                    <a:p>
                      <a:endParaRPr lang="zh-HK" altLang="en-US"/>
                    </a:p>
                  </a:txBody>
                  <a:tcPr anchor="ctr"/>
                </a:tc>
                <a:extLst>
                  <a:ext uri="{0D108BD9-81ED-4DB2-BD59-A6C34878D82A}">
                    <a16:rowId xmlns:a16="http://schemas.microsoft.com/office/drawing/2014/main" val="3596695823"/>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下四分位數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22</a:t>
                      </a:r>
                      <a:endParaRPr lang="zh-HK" altLang="en-US" sz="1600" dirty="0">
                        <a:latin typeface="+mn-lt"/>
                      </a:endParaRPr>
                    </a:p>
                  </a:txBody>
                  <a:tcPr anchor="ctr"/>
                </a:tc>
                <a:tc>
                  <a:txBody>
                    <a:bodyPr/>
                    <a:lstStyle/>
                    <a:p>
                      <a:endParaRPr lang="zh-HK" altLang="en-US"/>
                    </a:p>
                  </a:txBody>
                  <a:tcPr anchor="ctr"/>
                </a:tc>
                <a:tc>
                  <a:txBody>
                    <a:bodyPr/>
                    <a:lstStyle/>
                    <a:p>
                      <a:endParaRPr lang="zh-HK" altLang="en-US" dirty="0"/>
                    </a:p>
                  </a:txBody>
                  <a:tcPr anchor="ctr"/>
                </a:tc>
                <a:extLst>
                  <a:ext uri="{0D108BD9-81ED-4DB2-BD59-A6C34878D82A}">
                    <a16:rowId xmlns:a16="http://schemas.microsoft.com/office/drawing/2014/main" val="3293743251"/>
                  </a:ext>
                </a:extLst>
              </a:tr>
            </a:tbl>
          </a:graphicData>
        </a:graphic>
      </p:graphicFrame>
      <p:sp>
        <p:nvSpPr>
          <p:cNvPr id="11" name="文字方塊 10"/>
          <p:cNvSpPr txBox="1"/>
          <p:nvPr/>
        </p:nvSpPr>
        <p:spPr>
          <a:xfrm>
            <a:off x="484632" y="1091027"/>
            <a:ext cx="8156448" cy="461665"/>
          </a:xfrm>
          <a:prstGeom prst="rect">
            <a:avLst/>
          </a:prstGeom>
          <a:noFill/>
        </p:spPr>
        <p:txBody>
          <a:bodyPr wrap="square" rtlCol="0">
            <a:spAutoFit/>
          </a:bodyPr>
          <a:lstStyle/>
          <a:p>
            <a:r>
              <a:rPr lang="en-US" altLang="zh-TW" sz="2400" dirty="0">
                <a:latin typeface="+mn-ea"/>
              </a:rPr>
              <a:t>a) </a:t>
            </a:r>
            <a:r>
              <a:rPr lang="zh-TW" altLang="en-US" sz="2400" dirty="0">
                <a:latin typeface="+mn-ea"/>
              </a:rPr>
              <a:t>試參考以上步驟，找出女性及整體的相應數據，完成下表。</a:t>
            </a:r>
          </a:p>
        </p:txBody>
      </p:sp>
      <p:sp>
        <p:nvSpPr>
          <p:cNvPr id="7" name="文字方塊 6"/>
          <p:cNvSpPr txBox="1"/>
          <p:nvPr/>
        </p:nvSpPr>
        <p:spPr>
          <a:xfrm>
            <a:off x="466880" y="5109977"/>
            <a:ext cx="8156448" cy="830997"/>
          </a:xfrm>
          <a:prstGeom prst="rect">
            <a:avLst/>
          </a:prstGeom>
          <a:noFill/>
        </p:spPr>
        <p:txBody>
          <a:bodyPr wrap="square" rtlCol="0">
            <a:spAutoFit/>
          </a:bodyPr>
          <a:lstStyle/>
          <a:p>
            <a:r>
              <a:rPr lang="en-US" altLang="zh-TW" sz="2400" dirty="0">
                <a:latin typeface="+mn-ea"/>
              </a:rPr>
              <a:t>b) </a:t>
            </a:r>
            <a:r>
              <a:rPr lang="zh-TW" altLang="en-US" sz="2400" dirty="0">
                <a:latin typeface="+mn-ea"/>
              </a:rPr>
              <a:t>試以箱型圖分別表示男性、女性和整體確診個案</a:t>
            </a:r>
          </a:p>
          <a:p>
            <a:r>
              <a:rPr lang="zh-TW" altLang="en-US" sz="2400" dirty="0">
                <a:latin typeface="+mn-ea"/>
              </a:rPr>
              <a:t>的年齡。並比較三者的分佈。</a:t>
            </a:r>
          </a:p>
        </p:txBody>
      </p:sp>
    </p:spTree>
    <p:extLst>
      <p:ext uri="{BB962C8B-B14F-4D97-AF65-F5344CB8AC3E}">
        <p14:creationId xmlns:p14="http://schemas.microsoft.com/office/powerpoint/2010/main" val="210677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5"/>
          <p:cNvSpPr>
            <a:spLocks noGrp="1"/>
          </p:cNvSpPr>
          <p:nvPr>
            <p:ph type="ftr" sz="quarter" idx="11"/>
          </p:nvPr>
        </p:nvSpPr>
        <p:spPr/>
        <p:txBody>
          <a:bodyPr/>
          <a:lstStyle/>
          <a:p>
            <a:endParaRPr lang="pt-PT"/>
          </a:p>
        </p:txBody>
      </p:sp>
      <p:sp>
        <p:nvSpPr>
          <p:cNvPr id="7" name="投影片編號版面配置區 6"/>
          <p:cNvSpPr>
            <a:spLocks noGrp="1"/>
          </p:cNvSpPr>
          <p:nvPr>
            <p:ph type="sldNum" sz="quarter" idx="12"/>
          </p:nvPr>
        </p:nvSpPr>
        <p:spPr/>
        <p:txBody>
          <a:bodyPr/>
          <a:lstStyle/>
          <a:p>
            <a:fld id="{18FAA5EE-D2FC-409A-BF74-DD67F0A6F1CD}" type="slidenum">
              <a:rPr lang="pt-PT" smtClean="0"/>
              <a:t>13</a:t>
            </a:fld>
            <a:endParaRPr lang="pt-PT"/>
          </a:p>
        </p:txBody>
      </p:sp>
      <p:sp>
        <p:nvSpPr>
          <p:cNvPr id="12" name="文字方塊 11"/>
          <p:cNvSpPr txBox="1"/>
          <p:nvPr/>
        </p:nvSpPr>
        <p:spPr>
          <a:xfrm>
            <a:off x="721151" y="1133944"/>
            <a:ext cx="8156448" cy="461665"/>
          </a:xfrm>
          <a:prstGeom prst="rect">
            <a:avLst/>
          </a:prstGeom>
          <a:noFill/>
        </p:spPr>
        <p:txBody>
          <a:bodyPr wrap="square" rtlCol="0">
            <a:spAutoFit/>
          </a:bodyPr>
          <a:lstStyle/>
          <a:p>
            <a:r>
              <a:rPr lang="zh-TW" altLang="en-US" sz="2400" dirty="0">
                <a:latin typeface="+mn-ea"/>
              </a:rPr>
              <a:t>參考答案如下（以截至</a:t>
            </a:r>
            <a:r>
              <a:rPr lang="en-US" altLang="zh-TW" sz="2400" dirty="0">
                <a:latin typeface="+mn-ea"/>
              </a:rPr>
              <a:t>2020</a:t>
            </a:r>
            <a:r>
              <a:rPr lang="zh-TW" altLang="en-US" sz="2400" dirty="0">
                <a:latin typeface="+mn-ea"/>
              </a:rPr>
              <a:t>年</a:t>
            </a:r>
            <a:r>
              <a:rPr lang="en-US" altLang="zh-TW" sz="2400" dirty="0">
                <a:latin typeface="+mn-ea"/>
              </a:rPr>
              <a:t>6</a:t>
            </a:r>
            <a:r>
              <a:rPr lang="zh-TW" altLang="en-US" sz="2400" dirty="0">
                <a:latin typeface="+mn-ea"/>
              </a:rPr>
              <a:t>月</a:t>
            </a:r>
            <a:r>
              <a:rPr lang="en-US" altLang="zh-TW" sz="2400" dirty="0">
                <a:latin typeface="+mn-ea"/>
              </a:rPr>
              <a:t>16</a:t>
            </a:r>
            <a:r>
              <a:rPr lang="zh-TW" altLang="en-US" sz="2400" dirty="0">
                <a:latin typeface="+mn-ea"/>
              </a:rPr>
              <a:t>日的數據計算而得）</a:t>
            </a:r>
          </a:p>
        </p:txBody>
      </p:sp>
      <p:graphicFrame>
        <p:nvGraphicFramePr>
          <p:cNvPr id="9" name="表格 8"/>
          <p:cNvGraphicFramePr>
            <a:graphicFrameLocks noGrp="1"/>
          </p:cNvGraphicFramePr>
          <p:nvPr>
            <p:extLst>
              <p:ext uri="{D42A27DB-BD31-4B8C-83A1-F6EECF244321}">
                <p14:modId xmlns:p14="http://schemas.microsoft.com/office/powerpoint/2010/main" val="960414161"/>
              </p:ext>
            </p:extLst>
          </p:nvPr>
        </p:nvGraphicFramePr>
        <p:xfrm>
          <a:off x="721151" y="2021881"/>
          <a:ext cx="7647906" cy="2849376"/>
        </p:xfrm>
        <a:graphic>
          <a:graphicData uri="http://schemas.openxmlformats.org/drawingml/2006/table">
            <a:tbl>
              <a:tblPr firstRow="1" bandRow="1">
                <a:tableStyleId>{5C22544A-7EE6-4342-B048-85BDC9FD1C3A}</a:tableStyleId>
              </a:tblPr>
              <a:tblGrid>
                <a:gridCol w="1192180">
                  <a:extLst>
                    <a:ext uri="{9D8B030D-6E8A-4147-A177-3AD203B41FA5}">
                      <a16:colId xmlns:a16="http://schemas.microsoft.com/office/drawing/2014/main" val="744681149"/>
                    </a:ext>
                  </a:extLst>
                </a:gridCol>
                <a:gridCol w="1668769">
                  <a:extLst>
                    <a:ext uri="{9D8B030D-6E8A-4147-A177-3AD203B41FA5}">
                      <a16:colId xmlns:a16="http://schemas.microsoft.com/office/drawing/2014/main" val="2262679946"/>
                    </a:ext>
                  </a:extLst>
                </a:gridCol>
                <a:gridCol w="1511670">
                  <a:extLst>
                    <a:ext uri="{9D8B030D-6E8A-4147-A177-3AD203B41FA5}">
                      <a16:colId xmlns:a16="http://schemas.microsoft.com/office/drawing/2014/main" val="4014898020"/>
                    </a:ext>
                  </a:extLst>
                </a:gridCol>
                <a:gridCol w="1461280">
                  <a:extLst>
                    <a:ext uri="{9D8B030D-6E8A-4147-A177-3AD203B41FA5}">
                      <a16:colId xmlns:a16="http://schemas.microsoft.com/office/drawing/2014/main" val="1033343344"/>
                    </a:ext>
                  </a:extLst>
                </a:gridCol>
                <a:gridCol w="1814007">
                  <a:extLst>
                    <a:ext uri="{9D8B030D-6E8A-4147-A177-3AD203B41FA5}">
                      <a16:colId xmlns:a16="http://schemas.microsoft.com/office/drawing/2014/main" val="3575216187"/>
                    </a:ext>
                  </a:extLst>
                </a:gridCol>
              </a:tblGrid>
              <a:tr h="356172">
                <a:tc gridSpan="2">
                  <a:txBody>
                    <a:bodyPr/>
                    <a:lstStyle/>
                    <a:p>
                      <a:pPr algn="ctr"/>
                      <a:r>
                        <a:rPr lang="zh-HK" altLang="en-US" sz="1600" dirty="0"/>
                        <a:t>確診個案</a:t>
                      </a: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男性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女性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kern="1200" dirty="0">
                          <a:solidFill>
                            <a:schemeClr val="lt1"/>
                          </a:solidFill>
                          <a:latin typeface="+mn-lt"/>
                          <a:ea typeface="+mn-ea"/>
                          <a:cs typeface="+mn-cs"/>
                        </a:rPr>
                        <a:t>整體</a:t>
                      </a:r>
                      <a:endParaRPr lang="zh-HK" altLang="en-US" sz="1600" b="1" kern="1200" dirty="0">
                        <a:solidFill>
                          <a:schemeClr val="lt1"/>
                        </a:solidFill>
                        <a:latin typeface="+mn-lt"/>
                        <a:ea typeface="+mn-ea"/>
                        <a:cs typeface="+mn-cs"/>
                      </a:endParaRPr>
                    </a:p>
                  </a:txBody>
                  <a:tcPr anchor="ctr"/>
                </a:tc>
                <a:extLst>
                  <a:ext uri="{0D108BD9-81ED-4DB2-BD59-A6C34878D82A}">
                    <a16:rowId xmlns:a16="http://schemas.microsoft.com/office/drawing/2014/main" val="940494989"/>
                  </a:ext>
                </a:extLst>
              </a:tr>
              <a:tr h="3561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人數</a:t>
                      </a:r>
                      <a:endParaRPr lang="zh-HK" altLang="en-US" sz="1600" b="0" kern="1200" dirty="0">
                        <a:solidFill>
                          <a:schemeClr val="tx1"/>
                        </a:solidFill>
                        <a:latin typeface="+mn-lt"/>
                        <a:ea typeface="+mn-ea"/>
                        <a:cs typeface="+mn-cs"/>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solidFill>
                            <a:schemeClr val="tx1"/>
                          </a:solidFill>
                          <a:latin typeface="+mn-lt"/>
                          <a:ea typeface="+mn-ea"/>
                          <a:cs typeface="Times New Roman" panose="02020603050405020304" pitchFamily="18" charset="0"/>
                        </a:rPr>
                        <a:t>599</a:t>
                      </a:r>
                      <a:endParaRPr lang="zh-HK" altLang="en-US" sz="1600" dirty="0">
                        <a:solidFill>
                          <a:schemeClr val="tx1"/>
                        </a:solidFill>
                        <a:latin typeface="+mn-lt"/>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kern="1200" dirty="0">
                          <a:solidFill>
                            <a:schemeClr val="tx1"/>
                          </a:solidFill>
                          <a:latin typeface="+mn-lt"/>
                          <a:ea typeface="+mn-ea"/>
                          <a:cs typeface="Times New Roman" panose="02020603050405020304" pitchFamily="18" charset="0"/>
                        </a:rPr>
                        <a:t>513</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kern="1200" dirty="0">
                          <a:solidFill>
                            <a:schemeClr val="tx1"/>
                          </a:solidFill>
                          <a:latin typeface="+mn-lt"/>
                          <a:ea typeface="+mn-ea"/>
                          <a:cs typeface="Times New Roman" panose="02020603050405020304" pitchFamily="18" charset="0"/>
                        </a:rPr>
                        <a:t>1112</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1931414615"/>
                  </a:ext>
                </a:extLst>
              </a:tr>
              <a:tr h="356172">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年齡</a:t>
                      </a:r>
                      <a:endParaRPr lang="zh-HK" altLang="en-US" sz="1600" b="0" kern="1200" dirty="0">
                        <a:solidFill>
                          <a:schemeClr val="tx1"/>
                        </a:solidFill>
                        <a:latin typeface="+mn-lt"/>
                        <a:ea typeface="+mn-ea"/>
                        <a:cs typeface="+mn-cs"/>
                      </a:endParaRPr>
                    </a:p>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分佈域</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93</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95</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96</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170072689"/>
                  </a:ext>
                </a:extLst>
              </a:tr>
              <a:tr h="356172">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平均數*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37.</a:t>
                      </a:r>
                      <a:r>
                        <a:rPr lang="en-US" altLang="zh-TW" sz="1600" dirty="0">
                          <a:latin typeface="+mn-lt"/>
                        </a:rPr>
                        <a:t>1</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38.2</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37.6</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1563920689"/>
                  </a:ext>
                </a:extLst>
              </a:tr>
              <a:tr h="356172">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眾數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20</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20</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20</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2365251826"/>
                  </a:ext>
                </a:extLst>
              </a:tr>
              <a:tr h="356172">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中位數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35</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34</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35</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370035817"/>
                  </a:ext>
                </a:extLst>
              </a:tr>
              <a:tr h="356172">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上四分位數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51</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52</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52</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3596695823"/>
                  </a:ext>
                </a:extLst>
              </a:tr>
              <a:tr h="356172">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下四分位數</a:t>
                      </a:r>
                      <a:endParaRPr lang="zh-HK" altLang="en-US" sz="1600" b="0" kern="1200" dirty="0">
                        <a:solidFill>
                          <a:schemeClr val="tx1"/>
                        </a:solidFill>
                        <a:latin typeface="+mn-lt"/>
                        <a:ea typeface="+mn-ea"/>
                        <a:cs typeface="+mn-cs"/>
                      </a:endParaRPr>
                    </a:p>
                  </a:txBody>
                  <a:tcPr anchor="ctr"/>
                </a:tc>
                <a:tc>
                  <a:txBody>
                    <a:bodyPr/>
                    <a:lstStyle/>
                    <a:p>
                      <a:pPr algn="ctr"/>
                      <a:r>
                        <a:rPr lang="en-US" altLang="zh-HK" sz="1600" dirty="0">
                          <a:latin typeface="+mn-lt"/>
                        </a:rPr>
                        <a:t>22</a:t>
                      </a:r>
                      <a:endParaRPr lang="zh-HK" altLang="en-US" sz="1600" dirty="0">
                        <a:latin typeface="+mn-lt"/>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23</a:t>
                      </a:r>
                      <a:endParaRPr lang="zh-HK" altLang="en-US" sz="1600" kern="1200" dirty="0">
                        <a:solidFill>
                          <a:schemeClr val="tx1"/>
                        </a:solidFill>
                        <a:latin typeface="+mn-lt"/>
                        <a:ea typeface="+mn-ea"/>
                        <a:cs typeface="Times New Roman" panose="02020603050405020304" pitchFamily="18" charset="0"/>
                      </a:endParaRPr>
                    </a:p>
                  </a:txBody>
                  <a:tcPr anchor="ctr"/>
                </a:tc>
                <a:tc>
                  <a:txBody>
                    <a:bodyPr/>
                    <a:lstStyle/>
                    <a:p>
                      <a:pPr marL="0" algn="ctr" defTabSz="914400" rtl="0" eaLnBrk="1" latinLnBrk="0" hangingPunct="1"/>
                      <a:r>
                        <a:rPr lang="en-US" altLang="zh-TW" sz="1600" kern="1200" dirty="0">
                          <a:solidFill>
                            <a:schemeClr val="tx1"/>
                          </a:solidFill>
                          <a:latin typeface="+mn-lt"/>
                          <a:ea typeface="+mn-ea"/>
                          <a:cs typeface="Times New Roman" panose="02020603050405020304" pitchFamily="18" charset="0"/>
                        </a:rPr>
                        <a:t>22</a:t>
                      </a:r>
                      <a:endParaRPr lang="zh-HK" altLang="en-US" sz="1600" kern="1200" dirty="0">
                        <a:solidFill>
                          <a:schemeClr val="tx1"/>
                        </a:solidFill>
                        <a:latin typeface="+mn-lt"/>
                        <a:ea typeface="+mn-ea"/>
                        <a:cs typeface="Times New Roman" panose="02020603050405020304" pitchFamily="18" charset="0"/>
                      </a:endParaRPr>
                    </a:p>
                  </a:txBody>
                  <a:tcPr anchor="ctr"/>
                </a:tc>
                <a:extLst>
                  <a:ext uri="{0D108BD9-81ED-4DB2-BD59-A6C34878D82A}">
                    <a16:rowId xmlns:a16="http://schemas.microsoft.com/office/drawing/2014/main" val="3293743251"/>
                  </a:ext>
                </a:extLst>
              </a:tr>
            </a:tbl>
          </a:graphicData>
        </a:graphic>
      </p:graphicFrame>
      <p:sp>
        <p:nvSpPr>
          <p:cNvPr id="2" name="文字方塊 1"/>
          <p:cNvSpPr txBox="1"/>
          <p:nvPr/>
        </p:nvSpPr>
        <p:spPr>
          <a:xfrm>
            <a:off x="721151" y="4962697"/>
            <a:ext cx="2133918" cy="338554"/>
          </a:xfrm>
          <a:prstGeom prst="rect">
            <a:avLst/>
          </a:prstGeom>
          <a:noFill/>
        </p:spPr>
        <p:txBody>
          <a:bodyPr wrap="none" rtlCol="0">
            <a:spAutoFit/>
          </a:bodyPr>
          <a:lstStyle/>
          <a:p>
            <a:r>
              <a:rPr lang="zh-TW" altLang="en-US" sz="1600" dirty="0"/>
              <a:t>*準確至三位有效數字</a:t>
            </a:r>
            <a:endParaRPr lang="zh-HK" altLang="en-US" sz="1600" dirty="0"/>
          </a:p>
        </p:txBody>
      </p:sp>
    </p:spTree>
    <p:extLst>
      <p:ext uri="{BB962C8B-B14F-4D97-AF65-F5344CB8AC3E}">
        <p14:creationId xmlns:p14="http://schemas.microsoft.com/office/powerpoint/2010/main" val="53590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pt-PT"/>
          </a:p>
        </p:txBody>
      </p:sp>
      <p:sp>
        <p:nvSpPr>
          <p:cNvPr id="3" name="投影片編號版面配置區 2"/>
          <p:cNvSpPr>
            <a:spLocks noGrp="1"/>
          </p:cNvSpPr>
          <p:nvPr>
            <p:ph type="sldNum" sz="quarter" idx="12"/>
          </p:nvPr>
        </p:nvSpPr>
        <p:spPr/>
        <p:txBody>
          <a:bodyPr/>
          <a:lstStyle/>
          <a:p>
            <a:fld id="{18FAA5EE-D2FC-409A-BF74-DD67F0A6F1CD}" type="slidenum">
              <a:rPr lang="pt-PT" smtClean="0"/>
              <a:t>14</a:t>
            </a:fld>
            <a:endParaRPr lang="pt-PT"/>
          </a:p>
        </p:txBody>
      </p:sp>
      <p:sp>
        <p:nvSpPr>
          <p:cNvPr id="4" name="矩形 3"/>
          <p:cNvSpPr/>
          <p:nvPr/>
        </p:nvSpPr>
        <p:spPr>
          <a:xfrm>
            <a:off x="426803" y="5344432"/>
            <a:ext cx="8725466" cy="369332"/>
          </a:xfrm>
          <a:prstGeom prst="rect">
            <a:avLst/>
          </a:prstGeom>
        </p:spPr>
        <p:txBody>
          <a:bodyPr wrap="none">
            <a:spAutoFit/>
          </a:bodyPr>
          <a:lstStyle/>
          <a:p>
            <a:r>
              <a:rPr lang="zh-TW" altLang="en-US" dirty="0"/>
              <a:t>觀察箱型圖，我們發現男性</a:t>
            </a:r>
            <a:r>
              <a:rPr lang="zh-TW" altLang="en-US" dirty="0">
                <a:latin typeface="+mn-ea"/>
              </a:rPr>
              <a:t>確診者</a:t>
            </a:r>
            <a:r>
              <a:rPr lang="zh-TW" altLang="en-US" dirty="0"/>
              <a:t>、女性</a:t>
            </a:r>
            <a:r>
              <a:rPr lang="zh-TW" altLang="en-US" dirty="0">
                <a:latin typeface="+mn-ea"/>
              </a:rPr>
              <a:t>確診者</a:t>
            </a:r>
            <a:r>
              <a:rPr lang="zh-TW" altLang="en-US" dirty="0"/>
              <a:t>和整體</a:t>
            </a:r>
            <a:r>
              <a:rPr lang="zh-TW" altLang="en-US" dirty="0">
                <a:latin typeface="+mn-ea"/>
              </a:rPr>
              <a:t>確診者</a:t>
            </a:r>
            <a:r>
              <a:rPr lang="zh-TW" altLang="en-US" dirty="0"/>
              <a:t>的年齡分佈非常相似。</a:t>
            </a:r>
            <a:endParaRPr lang="zh-HK" altLang="en-US" dirty="0"/>
          </a:p>
        </p:txBody>
      </p:sp>
      <p:sp>
        <p:nvSpPr>
          <p:cNvPr id="6" name="矩形 5"/>
          <p:cNvSpPr/>
          <p:nvPr/>
        </p:nvSpPr>
        <p:spPr>
          <a:xfrm>
            <a:off x="3696742" y="4380776"/>
            <a:ext cx="4790707" cy="584775"/>
          </a:xfrm>
          <a:prstGeom prst="rect">
            <a:avLst/>
          </a:prstGeom>
        </p:spPr>
        <p:txBody>
          <a:bodyPr wrap="square">
            <a:spAutoFit/>
          </a:bodyPr>
          <a:lstStyle/>
          <a:p>
            <a:pPr algn="ctr"/>
            <a:r>
              <a:rPr lang="zh-TW" altLang="en-US" sz="1600" dirty="0">
                <a:solidFill>
                  <a:srgbClr val="7030A0"/>
                </a:solidFill>
                <a:latin typeface="+mn-ea"/>
              </a:rPr>
              <a:t>男性、女性和整體確診者的年齡</a:t>
            </a:r>
            <a:br>
              <a:rPr lang="en-US" altLang="zh-TW" sz="1600" dirty="0">
                <a:solidFill>
                  <a:srgbClr val="7030A0"/>
                </a:solidFill>
                <a:latin typeface="+mn-ea"/>
              </a:rPr>
            </a:br>
            <a:r>
              <a:rPr lang="zh-TW" altLang="en-US" sz="1600" dirty="0">
                <a:solidFill>
                  <a:srgbClr val="7030A0"/>
                </a:solidFill>
                <a:latin typeface="+mn-ea"/>
              </a:rPr>
              <a:t> </a:t>
            </a:r>
            <a:r>
              <a:rPr lang="en-US" altLang="zh-TW" sz="1600" dirty="0">
                <a:solidFill>
                  <a:srgbClr val="7030A0"/>
                </a:solidFill>
              </a:rPr>
              <a:t>(</a:t>
            </a:r>
            <a:r>
              <a:rPr lang="zh-TW" altLang="en-US" sz="1600" dirty="0">
                <a:solidFill>
                  <a:srgbClr val="7030A0"/>
                </a:solidFill>
              </a:rPr>
              <a:t>截至</a:t>
            </a:r>
            <a:r>
              <a:rPr lang="en-US" altLang="zh-TW" sz="1600" dirty="0">
                <a:solidFill>
                  <a:srgbClr val="7030A0"/>
                </a:solidFill>
              </a:rPr>
              <a:t>2020</a:t>
            </a:r>
            <a:r>
              <a:rPr lang="zh-TW" altLang="en-US" sz="1600" dirty="0">
                <a:solidFill>
                  <a:srgbClr val="7030A0"/>
                </a:solidFill>
              </a:rPr>
              <a:t>年</a:t>
            </a:r>
            <a:r>
              <a:rPr lang="en-US" altLang="zh-TW" sz="1600" dirty="0">
                <a:solidFill>
                  <a:srgbClr val="7030A0"/>
                </a:solidFill>
              </a:rPr>
              <a:t>6</a:t>
            </a:r>
            <a:r>
              <a:rPr lang="zh-TW" altLang="en-US" sz="1600" dirty="0">
                <a:solidFill>
                  <a:srgbClr val="7030A0"/>
                </a:solidFill>
              </a:rPr>
              <a:t>月</a:t>
            </a:r>
            <a:r>
              <a:rPr lang="en-US" altLang="zh-TW" sz="1600" dirty="0">
                <a:solidFill>
                  <a:srgbClr val="7030A0"/>
                </a:solidFill>
              </a:rPr>
              <a:t>16</a:t>
            </a:r>
            <a:r>
              <a:rPr lang="zh-TW" altLang="en-US" sz="1600" dirty="0">
                <a:solidFill>
                  <a:srgbClr val="7030A0"/>
                </a:solidFill>
              </a:rPr>
              <a:t>日的數據</a:t>
            </a:r>
            <a:r>
              <a:rPr lang="en-US" altLang="zh-TW" sz="1600" dirty="0">
                <a:solidFill>
                  <a:srgbClr val="7030A0"/>
                </a:solidFill>
              </a:rPr>
              <a:t>)</a:t>
            </a:r>
            <a:endParaRPr lang="zh-HK" altLang="en-US" sz="1600" dirty="0">
              <a:solidFill>
                <a:srgbClr val="7030A0"/>
              </a:solidFill>
            </a:endParaRPr>
          </a:p>
        </p:txBody>
      </p:sp>
      <p:pic>
        <p:nvPicPr>
          <p:cNvPr id="9" name="圖片 8"/>
          <p:cNvPicPr>
            <a:picLocks noChangeAspect="1"/>
          </p:cNvPicPr>
          <p:nvPr/>
        </p:nvPicPr>
        <p:blipFill>
          <a:blip r:embed="rId2"/>
          <a:stretch>
            <a:fillRect/>
          </a:stretch>
        </p:blipFill>
        <p:spPr>
          <a:xfrm>
            <a:off x="243923" y="1067018"/>
            <a:ext cx="2838219" cy="1792559"/>
          </a:xfrm>
          <a:prstGeom prst="rect">
            <a:avLst/>
          </a:prstGeom>
        </p:spPr>
      </p:pic>
      <p:sp>
        <p:nvSpPr>
          <p:cNvPr id="10" name="文字方塊 9"/>
          <p:cNvSpPr txBox="1"/>
          <p:nvPr/>
        </p:nvSpPr>
        <p:spPr>
          <a:xfrm>
            <a:off x="426804" y="364000"/>
            <a:ext cx="6998540" cy="369332"/>
          </a:xfrm>
          <a:prstGeom prst="rect">
            <a:avLst/>
          </a:prstGeom>
          <a:noFill/>
        </p:spPr>
        <p:txBody>
          <a:bodyPr wrap="square" rtlCol="0">
            <a:spAutoFit/>
          </a:bodyPr>
          <a:lstStyle/>
          <a:p>
            <a:r>
              <a:rPr lang="zh-TW" altLang="en-US" dirty="0"/>
              <a:t>我們可以利用 </a:t>
            </a:r>
            <a:r>
              <a:rPr lang="en-US" altLang="zh-TW" dirty="0" err="1"/>
              <a:t>GeoGebra</a:t>
            </a:r>
            <a:r>
              <a:rPr lang="en-US" altLang="zh-TW" dirty="0"/>
              <a:t> </a:t>
            </a:r>
            <a:r>
              <a:rPr lang="zh-TW" altLang="en-US" dirty="0"/>
              <a:t>軟件，輸入以下指令以繪畫所需的箱型圖。</a:t>
            </a:r>
            <a:endParaRPr lang="zh-HK" altLang="en-US" dirty="0"/>
          </a:p>
        </p:txBody>
      </p:sp>
      <p:sp>
        <p:nvSpPr>
          <p:cNvPr id="11" name="文字方塊 10"/>
          <p:cNvSpPr txBox="1"/>
          <p:nvPr/>
        </p:nvSpPr>
        <p:spPr>
          <a:xfrm>
            <a:off x="164665" y="2950109"/>
            <a:ext cx="2927670" cy="1206256"/>
          </a:xfrm>
          <a:prstGeom prst="rect">
            <a:avLst/>
          </a:prstGeom>
          <a:noFill/>
        </p:spPr>
        <p:txBody>
          <a:bodyPr wrap="square" rtlCol="0">
            <a:spAutoFit/>
          </a:bodyPr>
          <a:lstStyle/>
          <a:p>
            <a:r>
              <a:rPr lang="en-US" altLang="zh-TW" sz="1400" dirty="0" err="1"/>
              <a:t>BoxPlot</a:t>
            </a:r>
            <a:r>
              <a:rPr lang="en-US" altLang="zh-TW" sz="1400" dirty="0"/>
              <a:t> </a:t>
            </a:r>
            <a:r>
              <a:rPr lang="zh-TW" altLang="en-US" sz="1400" dirty="0"/>
              <a:t>指令為「</a:t>
            </a:r>
            <a:r>
              <a:rPr lang="en-US" altLang="zh-TW" sz="1400" dirty="0" err="1"/>
              <a:t>BoxPlot</a:t>
            </a:r>
            <a:r>
              <a:rPr lang="en-US" altLang="zh-TW" sz="1400" dirty="0"/>
              <a:t>(50, 5, 0, 22, 35, 51, 93)</a:t>
            </a:r>
            <a:r>
              <a:rPr lang="zh-TW" altLang="en-US" sz="1400" dirty="0"/>
              <a:t>」，當中</a:t>
            </a:r>
            <a:r>
              <a:rPr lang="en-US" altLang="zh-TW" sz="1400" dirty="0"/>
              <a:t>7</a:t>
            </a:r>
            <a:r>
              <a:rPr lang="zh-TW" altLang="en-US" sz="1400" dirty="0"/>
              <a:t>個數字的意思依次序為：箱型圖位置的高低，箱型圖的闊度，最小值，下四分位數，中位數，上四分位數和最大值。</a:t>
            </a:r>
            <a:endParaRPr lang="zh-HK" altLang="en-US" sz="1400" dirty="0"/>
          </a:p>
        </p:txBody>
      </p:sp>
      <p:sp>
        <p:nvSpPr>
          <p:cNvPr id="5" name="矩形 4"/>
          <p:cNvSpPr/>
          <p:nvPr/>
        </p:nvSpPr>
        <p:spPr>
          <a:xfrm>
            <a:off x="3156324" y="960120"/>
            <a:ext cx="5850516" cy="400543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7" name="圖片 6"/>
          <p:cNvPicPr>
            <a:picLocks noChangeAspect="1"/>
          </p:cNvPicPr>
          <p:nvPr/>
        </p:nvPicPr>
        <p:blipFill rotWithShape="1">
          <a:blip r:embed="rId3"/>
          <a:srcRect l="25242" t="27049" r="21595" b="12623"/>
          <a:stretch/>
        </p:blipFill>
        <p:spPr>
          <a:xfrm>
            <a:off x="3308031" y="1079555"/>
            <a:ext cx="5568993" cy="3268563"/>
          </a:xfrm>
          <a:prstGeom prst="rect">
            <a:avLst/>
          </a:prstGeom>
        </p:spPr>
      </p:pic>
    </p:spTree>
    <p:extLst>
      <p:ext uri="{BB962C8B-B14F-4D97-AF65-F5344CB8AC3E}">
        <p14:creationId xmlns:p14="http://schemas.microsoft.com/office/powerpoint/2010/main" val="135164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15</a:t>
            </a:fld>
            <a:endParaRPr lang="pt-PT"/>
          </a:p>
        </p:txBody>
      </p:sp>
      <p:sp>
        <p:nvSpPr>
          <p:cNvPr id="7" name="Rectangle 1"/>
          <p:cNvSpPr>
            <a:spLocks noChangeArrowheads="1"/>
          </p:cNvSpPr>
          <p:nvPr/>
        </p:nvSpPr>
        <p:spPr bwMode="auto">
          <a:xfrm>
            <a:off x="0" y="195253"/>
            <a:ext cx="17634" cy="6669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HK" altLang="zh-HK" sz="600" b="0" i="0" u="none" strike="noStrike" cap="none" normalizeH="0" baseline="0" dirty="0">
                <a:ln>
                  <a:noFill/>
                </a:ln>
                <a:solidFill>
                  <a:schemeClr val="tx1"/>
                </a:solidFill>
                <a:effectLst/>
              </a:rPr>
              <a:t> </a:t>
            </a:r>
            <a:endParaRPr kumimoji="0" lang="zh-HK" altLang="zh-HK" sz="1800" b="0" i="0" u="none" strike="noStrike" cap="none" normalizeH="0" baseline="0" dirty="0">
              <a:ln>
                <a:noFill/>
              </a:ln>
              <a:solidFill>
                <a:schemeClr val="tx1"/>
              </a:solidFill>
              <a:effectLst/>
              <a:latin typeface="Arial" panose="020B0604020202020204" pitchFamily="34" charset="0"/>
            </a:endParaRPr>
          </a:p>
        </p:txBody>
      </p:sp>
      <p:pic>
        <p:nvPicPr>
          <p:cNvPr id="8" name="圖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8969" y="4551769"/>
            <a:ext cx="1772749" cy="1605410"/>
          </a:xfrm>
          <a:prstGeom prst="rect">
            <a:avLst/>
          </a:prstGeom>
        </p:spPr>
      </p:pic>
      <p:sp>
        <p:nvSpPr>
          <p:cNvPr id="9" name="Title 1">
            <a:extLst>
              <a:ext uri="{FF2B5EF4-FFF2-40B4-BE49-F238E27FC236}">
                <a16:creationId xmlns:a16="http://schemas.microsoft.com/office/drawing/2014/main" id="{5091BB9E-8340-4E86-86DF-EB46E6CE5C64}"/>
              </a:ext>
            </a:extLst>
          </p:cNvPr>
          <p:cNvSpPr txBox="1">
            <a:spLocks/>
          </p:cNvSpPr>
          <p:nvPr/>
        </p:nvSpPr>
        <p:spPr>
          <a:xfrm>
            <a:off x="184651" y="195253"/>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10" name="文字方塊 9"/>
          <p:cNvSpPr txBox="1"/>
          <p:nvPr/>
        </p:nvSpPr>
        <p:spPr>
          <a:xfrm>
            <a:off x="493776" y="1584732"/>
            <a:ext cx="8156448" cy="2308324"/>
          </a:xfrm>
          <a:prstGeom prst="rect">
            <a:avLst/>
          </a:prstGeom>
          <a:noFill/>
        </p:spPr>
        <p:txBody>
          <a:bodyPr wrap="square" rtlCol="0">
            <a:spAutoFit/>
          </a:bodyPr>
          <a:lstStyle/>
          <a:p>
            <a:r>
              <a:rPr lang="zh-TW" altLang="en-US" sz="2400" u="sng" dirty="0">
                <a:latin typeface="+mn-ea"/>
              </a:rPr>
              <a:t>觀察與猜想</a:t>
            </a:r>
            <a:endParaRPr lang="en-US" altLang="zh-TW" sz="2400" u="sng" dirty="0">
              <a:latin typeface="+mn-ea"/>
            </a:endParaRPr>
          </a:p>
          <a:p>
            <a:endParaRPr lang="en-US" altLang="zh-TW" sz="2400" dirty="0">
              <a:latin typeface="+mn-ea"/>
            </a:endParaRPr>
          </a:p>
          <a:p>
            <a:r>
              <a:rPr lang="zh-TW" altLang="en-US" sz="2400" dirty="0">
                <a:latin typeface="+mn-ea"/>
              </a:rPr>
              <a:t>觀察上表和箱型圖，有同學發現不論是男性、女性或整體，有</a:t>
            </a:r>
            <a:r>
              <a:rPr lang="en-US" altLang="zh-TW" sz="2400" dirty="0">
                <a:latin typeface="+mn-ea"/>
              </a:rPr>
              <a:t>25%</a:t>
            </a:r>
            <a:r>
              <a:rPr lang="zh-TW" altLang="en-US" sz="2400" dirty="0">
                <a:latin typeface="+mn-ea"/>
              </a:rPr>
              <a:t>的數據集中於二十多歲至三十多歲之間，而年齡眾數均為二十歲。這些結果是否顯示二十多歲的年齡組別較其他年齡組別更普遍地感染</a:t>
            </a:r>
            <a:r>
              <a:rPr lang="en-US" altLang="zh-TW" sz="2400" dirty="0">
                <a:latin typeface="+mn-ea"/>
              </a:rPr>
              <a:t>2019</a:t>
            </a:r>
            <a:r>
              <a:rPr lang="zh-TW" altLang="en-US" sz="2400" dirty="0">
                <a:latin typeface="+mn-ea"/>
              </a:rPr>
              <a:t>冠狀病毒病？</a:t>
            </a:r>
          </a:p>
        </p:txBody>
      </p:sp>
    </p:spTree>
    <p:extLst>
      <p:ext uri="{BB962C8B-B14F-4D97-AF65-F5344CB8AC3E}">
        <p14:creationId xmlns:p14="http://schemas.microsoft.com/office/powerpoint/2010/main" val="2234438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5"/>
          <p:cNvSpPr>
            <a:spLocks noGrp="1"/>
          </p:cNvSpPr>
          <p:nvPr>
            <p:ph type="ftr" sz="quarter" idx="11"/>
          </p:nvPr>
        </p:nvSpPr>
        <p:spPr/>
        <p:txBody>
          <a:bodyPr/>
          <a:lstStyle/>
          <a:p>
            <a:endParaRPr lang="pt-PT"/>
          </a:p>
        </p:txBody>
      </p:sp>
      <p:sp>
        <p:nvSpPr>
          <p:cNvPr id="7" name="投影片編號版面配置區 6"/>
          <p:cNvSpPr>
            <a:spLocks noGrp="1"/>
          </p:cNvSpPr>
          <p:nvPr>
            <p:ph type="sldNum" sz="quarter" idx="12"/>
          </p:nvPr>
        </p:nvSpPr>
        <p:spPr/>
        <p:txBody>
          <a:bodyPr/>
          <a:lstStyle/>
          <a:p>
            <a:fld id="{18FAA5EE-D2FC-409A-BF74-DD67F0A6F1CD}" type="slidenum">
              <a:rPr lang="pt-PT" smtClean="0"/>
              <a:t>16</a:t>
            </a:fld>
            <a:endParaRPr lang="pt-PT"/>
          </a:p>
        </p:txBody>
      </p:sp>
      <p:sp>
        <p:nvSpPr>
          <p:cNvPr id="5" name="Rectangle 2"/>
          <p:cNvSpPr>
            <a:spLocks noChangeArrowheads="1"/>
          </p:cNvSpPr>
          <p:nvPr/>
        </p:nvSpPr>
        <p:spPr bwMode="auto">
          <a:xfrm>
            <a:off x="0" y="992149"/>
            <a:ext cx="17634" cy="731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defTabSz="685800" eaLnBrk="0" fontAlgn="base" hangingPunct="0">
              <a:spcBef>
                <a:spcPct val="0"/>
              </a:spcBef>
              <a:spcAft>
                <a:spcPct val="0"/>
              </a:spcAft>
            </a:pPr>
            <a:r>
              <a:rPr lang="zh-HK" altLang="zh-HK" sz="600" dirty="0"/>
              <a:t> </a:t>
            </a:r>
            <a:endParaRPr lang="zh-HK" altLang="zh-HK" sz="1350" dirty="0">
              <a:latin typeface="Arial" panose="020B0604020202020204" pitchFamily="34" charset="0"/>
            </a:endParaRPr>
          </a:p>
        </p:txBody>
      </p:sp>
      <p:sp>
        <p:nvSpPr>
          <p:cNvPr id="9" name="Title 1">
            <a:extLst>
              <a:ext uri="{FF2B5EF4-FFF2-40B4-BE49-F238E27FC236}">
                <a16:creationId xmlns:a16="http://schemas.microsoft.com/office/drawing/2014/main" id="{5091BB9E-8340-4E86-86DF-EB46E6CE5C64}"/>
              </a:ext>
            </a:extLst>
          </p:cNvPr>
          <p:cNvSpPr txBox="1">
            <a:spLocks/>
          </p:cNvSpPr>
          <p:nvPr/>
        </p:nvSpPr>
        <p:spPr>
          <a:xfrm>
            <a:off x="180124" y="164978"/>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10" name="文字方塊 9"/>
          <p:cNvSpPr txBox="1"/>
          <p:nvPr/>
        </p:nvSpPr>
        <p:spPr>
          <a:xfrm>
            <a:off x="335572" y="858912"/>
            <a:ext cx="8685393" cy="1938992"/>
          </a:xfrm>
          <a:prstGeom prst="rect">
            <a:avLst/>
          </a:prstGeom>
          <a:noFill/>
        </p:spPr>
        <p:txBody>
          <a:bodyPr wrap="square" rtlCol="0">
            <a:spAutoFit/>
          </a:bodyPr>
          <a:lstStyle/>
          <a:p>
            <a:r>
              <a:rPr lang="zh-TW" altLang="en-US" sz="2400" u="sng" dirty="0">
                <a:latin typeface="+mn-ea"/>
              </a:rPr>
              <a:t>分析</a:t>
            </a:r>
          </a:p>
          <a:p>
            <a:endParaRPr lang="en-US" altLang="zh-TW" sz="2400" dirty="0">
              <a:latin typeface="+mn-ea"/>
            </a:endParaRPr>
          </a:p>
          <a:p>
            <a:r>
              <a:rPr lang="zh-TW" altLang="en-US" sz="2400" dirty="0">
                <a:latin typeface="+mn-ea"/>
              </a:rPr>
              <a:t>要知道猜想是否正確，我們要留意由於各年齡組別的人數本身已有差異，因此我們還需要各年齡組別總人數的數據，才可以進一步了解哪個年齡組別的人士較普遍感染</a:t>
            </a:r>
            <a:r>
              <a:rPr lang="en-US" altLang="zh-TW" sz="2400" dirty="0">
                <a:latin typeface="+mn-ea"/>
              </a:rPr>
              <a:t>2019</a:t>
            </a:r>
            <a:r>
              <a:rPr lang="zh-TW" altLang="en-US" sz="2400" dirty="0">
                <a:latin typeface="+mn-ea"/>
              </a:rPr>
              <a:t>冠狀病毒病。</a:t>
            </a:r>
          </a:p>
        </p:txBody>
      </p:sp>
      <p:pic>
        <p:nvPicPr>
          <p:cNvPr id="2" name="圖片 1" descr="畫面剪輯"/>
          <p:cNvPicPr>
            <a:picLocks noChangeAspect="1"/>
          </p:cNvPicPr>
          <p:nvPr/>
        </p:nvPicPr>
        <p:blipFill rotWithShape="1">
          <a:blip r:embed="rId2">
            <a:extLst>
              <a:ext uri="{28A0092B-C50C-407E-A947-70E740481C1C}">
                <a14:useLocalDpi xmlns:a14="http://schemas.microsoft.com/office/drawing/2010/main" val="0"/>
              </a:ext>
            </a:extLst>
          </a:blip>
          <a:srcRect l="5584" t="4255" r="11166" b="4927"/>
          <a:stretch/>
        </p:blipFill>
        <p:spPr>
          <a:xfrm>
            <a:off x="4383184" y="3306678"/>
            <a:ext cx="4600873" cy="2978654"/>
          </a:xfrm>
          <a:prstGeom prst="rect">
            <a:avLst/>
          </a:prstGeom>
        </p:spPr>
      </p:pic>
      <p:sp>
        <p:nvSpPr>
          <p:cNvPr id="3" name="文字方塊 2"/>
          <p:cNvSpPr txBox="1"/>
          <p:nvPr/>
        </p:nvSpPr>
        <p:spPr>
          <a:xfrm>
            <a:off x="4570319" y="3074505"/>
            <a:ext cx="4416609" cy="338554"/>
          </a:xfrm>
          <a:prstGeom prst="rect">
            <a:avLst/>
          </a:prstGeom>
          <a:noFill/>
        </p:spPr>
        <p:txBody>
          <a:bodyPr wrap="square" rtlCol="0">
            <a:spAutoFit/>
          </a:bodyPr>
          <a:lstStyle/>
          <a:p>
            <a:pPr algn="ctr"/>
            <a:r>
              <a:rPr lang="en-US" altLang="zh-TW" sz="1600" dirty="0"/>
              <a:t>2018 </a:t>
            </a:r>
            <a:r>
              <a:rPr lang="zh-TW" altLang="en-US" sz="1600" dirty="0"/>
              <a:t>年年中按年齡及性別劃分的香港人口</a:t>
            </a:r>
            <a:endParaRPr lang="zh-HK" altLang="en-US" sz="1600" dirty="0"/>
          </a:p>
        </p:txBody>
      </p:sp>
      <p:sp>
        <p:nvSpPr>
          <p:cNvPr id="4" name="文字方塊 3"/>
          <p:cNvSpPr txBox="1"/>
          <p:nvPr/>
        </p:nvSpPr>
        <p:spPr>
          <a:xfrm>
            <a:off x="180124" y="5178669"/>
            <a:ext cx="4054997" cy="923330"/>
          </a:xfrm>
          <a:prstGeom prst="rect">
            <a:avLst/>
          </a:prstGeom>
          <a:noFill/>
        </p:spPr>
        <p:txBody>
          <a:bodyPr wrap="square" rtlCol="0">
            <a:spAutoFit/>
          </a:bodyPr>
          <a:lstStyle/>
          <a:p>
            <a:r>
              <a:rPr lang="zh-TW" altLang="en-US" dirty="0"/>
              <a:t>圖表來源</a:t>
            </a:r>
            <a:r>
              <a:rPr lang="en-US" altLang="zh-TW" dirty="0"/>
              <a:t>: </a:t>
            </a:r>
            <a:r>
              <a:rPr lang="zh-TW" altLang="en-US" dirty="0"/>
              <a:t>「政府統計處</a:t>
            </a:r>
            <a:r>
              <a:rPr lang="en-US" altLang="zh-TW" dirty="0"/>
              <a:t>: </a:t>
            </a:r>
            <a:r>
              <a:rPr lang="zh-TW" altLang="en-US" dirty="0"/>
              <a:t>統計與生活」</a:t>
            </a:r>
          </a:p>
          <a:p>
            <a:pPr algn="just"/>
            <a:r>
              <a:rPr lang="en-US" altLang="zh-TW" dirty="0">
                <a:hlinkClick r:id="rId3"/>
              </a:rPr>
              <a:t>https://www.censtatd.gov.hk/hkstat/sub/sc460_tc.jsp?productCode=B8XX0025</a:t>
            </a:r>
            <a:endParaRPr lang="en-US" altLang="zh-TW" dirty="0"/>
          </a:p>
        </p:txBody>
      </p:sp>
    </p:spTree>
    <p:extLst>
      <p:ext uri="{BB962C8B-B14F-4D97-AF65-F5344CB8AC3E}">
        <p14:creationId xmlns:p14="http://schemas.microsoft.com/office/powerpoint/2010/main" val="294166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17</a:t>
            </a:fld>
            <a:endParaRPr lang="pt-PT"/>
          </a:p>
        </p:txBody>
      </p:sp>
      <p:graphicFrame>
        <p:nvGraphicFramePr>
          <p:cNvPr id="4" name="內容版面配置區 3"/>
          <p:cNvGraphicFramePr>
            <a:graphicFrameLocks noGrp="1"/>
          </p:cNvGraphicFramePr>
          <p:nvPr>
            <p:ph idx="4294967295"/>
            <p:extLst>
              <p:ext uri="{D42A27DB-BD31-4B8C-83A1-F6EECF244321}">
                <p14:modId xmlns:p14="http://schemas.microsoft.com/office/powerpoint/2010/main" val="1535562525"/>
              </p:ext>
            </p:extLst>
          </p:nvPr>
        </p:nvGraphicFramePr>
        <p:xfrm>
          <a:off x="456045" y="2117020"/>
          <a:ext cx="8231911" cy="2266995"/>
        </p:xfrm>
        <a:graphic>
          <a:graphicData uri="http://schemas.openxmlformats.org/drawingml/2006/table">
            <a:tbl>
              <a:tblPr firstRow="1" bandRow="1">
                <a:tableStyleId>{5DA37D80-6434-44D0-A028-1B22A696006F}</a:tableStyleId>
              </a:tblPr>
              <a:tblGrid>
                <a:gridCol w="1085271">
                  <a:extLst>
                    <a:ext uri="{9D8B030D-6E8A-4147-A177-3AD203B41FA5}">
                      <a16:colId xmlns:a16="http://schemas.microsoft.com/office/drawing/2014/main" val="995492661"/>
                    </a:ext>
                  </a:extLst>
                </a:gridCol>
                <a:gridCol w="892144">
                  <a:extLst>
                    <a:ext uri="{9D8B030D-6E8A-4147-A177-3AD203B41FA5}">
                      <a16:colId xmlns:a16="http://schemas.microsoft.com/office/drawing/2014/main" val="4258683274"/>
                    </a:ext>
                  </a:extLst>
                </a:gridCol>
                <a:gridCol w="868680">
                  <a:extLst>
                    <a:ext uri="{9D8B030D-6E8A-4147-A177-3AD203B41FA5}">
                      <a16:colId xmlns:a16="http://schemas.microsoft.com/office/drawing/2014/main" val="288129848"/>
                    </a:ext>
                  </a:extLst>
                </a:gridCol>
                <a:gridCol w="896112">
                  <a:extLst>
                    <a:ext uri="{9D8B030D-6E8A-4147-A177-3AD203B41FA5}">
                      <a16:colId xmlns:a16="http://schemas.microsoft.com/office/drawing/2014/main" val="3235074493"/>
                    </a:ext>
                  </a:extLst>
                </a:gridCol>
                <a:gridCol w="941832">
                  <a:extLst>
                    <a:ext uri="{9D8B030D-6E8A-4147-A177-3AD203B41FA5}">
                      <a16:colId xmlns:a16="http://schemas.microsoft.com/office/drawing/2014/main" val="1055238"/>
                    </a:ext>
                  </a:extLst>
                </a:gridCol>
                <a:gridCol w="896112">
                  <a:extLst>
                    <a:ext uri="{9D8B030D-6E8A-4147-A177-3AD203B41FA5}">
                      <a16:colId xmlns:a16="http://schemas.microsoft.com/office/drawing/2014/main" val="1804428808"/>
                    </a:ext>
                  </a:extLst>
                </a:gridCol>
                <a:gridCol w="877824">
                  <a:extLst>
                    <a:ext uri="{9D8B030D-6E8A-4147-A177-3AD203B41FA5}">
                      <a16:colId xmlns:a16="http://schemas.microsoft.com/office/drawing/2014/main" val="1120817991"/>
                    </a:ext>
                  </a:extLst>
                </a:gridCol>
                <a:gridCol w="832104">
                  <a:extLst>
                    <a:ext uri="{9D8B030D-6E8A-4147-A177-3AD203B41FA5}">
                      <a16:colId xmlns:a16="http://schemas.microsoft.com/office/drawing/2014/main" val="3807104139"/>
                    </a:ext>
                  </a:extLst>
                </a:gridCol>
                <a:gridCol w="941832">
                  <a:extLst>
                    <a:ext uri="{9D8B030D-6E8A-4147-A177-3AD203B41FA5}">
                      <a16:colId xmlns:a16="http://schemas.microsoft.com/office/drawing/2014/main" val="779497084"/>
                    </a:ext>
                  </a:extLst>
                </a:gridCol>
              </a:tblGrid>
              <a:tr h="540411">
                <a:tc>
                  <a:txBody>
                    <a:bodyPr/>
                    <a:lstStyle/>
                    <a:p>
                      <a:r>
                        <a:rPr lang="zh-TW" altLang="en-US" sz="1800" b="0" dirty="0">
                          <a:latin typeface="+mn-ea"/>
                          <a:ea typeface="+mn-ea"/>
                        </a:rPr>
                        <a:t>年齡組別</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0-14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15-24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25-34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35-44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45-54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55-64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65+</a:t>
                      </a:r>
                      <a:endParaRPr lang="zh-HK" altLang="en-US" sz="1800" b="0" dirty="0">
                        <a:latin typeface="+mn-ea"/>
                        <a:ea typeface="+mn-ea"/>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dirty="0">
                          <a:latin typeface="+mn-ea"/>
                          <a:ea typeface="+mn-ea"/>
                        </a:rPr>
                        <a:t>總人數</a:t>
                      </a:r>
                      <a:endParaRPr lang="zh-HK" altLang="en-US" sz="1800" b="0" dirty="0">
                        <a:latin typeface="+mn-ea"/>
                        <a:ea typeface="+mn-ea"/>
                      </a:endParaRPr>
                    </a:p>
                  </a:txBody>
                  <a:tcPr marL="68580" marR="68580" marT="34290" marB="34290"/>
                </a:tc>
                <a:extLst>
                  <a:ext uri="{0D108BD9-81ED-4DB2-BD59-A6C34878D82A}">
                    <a16:rowId xmlns:a16="http://schemas.microsoft.com/office/drawing/2014/main" val="198836208"/>
                  </a:ext>
                </a:extLst>
              </a:tr>
              <a:tr h="575528">
                <a:tc>
                  <a:txBody>
                    <a:bodyPr/>
                    <a:lstStyle/>
                    <a:p>
                      <a:r>
                        <a:rPr lang="zh-TW" altLang="en-US" sz="1800" dirty="0"/>
                        <a:t>男性</a:t>
                      </a:r>
                      <a:endParaRPr lang="zh-HK" altLang="en-US" sz="1800" dirty="0"/>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838761471"/>
                  </a:ext>
                </a:extLst>
              </a:tr>
              <a:tr h="575528">
                <a:tc>
                  <a:txBody>
                    <a:bodyPr/>
                    <a:lstStyle/>
                    <a:p>
                      <a:r>
                        <a:rPr lang="zh-TW" altLang="en-US" sz="1800" dirty="0"/>
                        <a:t>女性</a:t>
                      </a:r>
                      <a:endParaRPr lang="zh-HK" altLang="en-US" sz="1800" dirty="0"/>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2647462110"/>
                  </a:ext>
                </a:extLst>
              </a:tr>
              <a:tr h="575528">
                <a:tc>
                  <a:txBody>
                    <a:bodyPr/>
                    <a:lstStyle/>
                    <a:p>
                      <a:r>
                        <a:rPr lang="zh-TW" altLang="en-US" sz="1800" dirty="0"/>
                        <a:t>整體</a:t>
                      </a:r>
                      <a:endParaRPr lang="zh-HK" altLang="en-US" sz="1800" dirty="0"/>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2615775225"/>
                  </a:ext>
                </a:extLst>
              </a:tr>
            </a:tbl>
          </a:graphicData>
        </a:graphic>
      </p:graphicFrame>
      <p:sp>
        <p:nvSpPr>
          <p:cNvPr id="8" name="Title 1">
            <a:extLst>
              <a:ext uri="{FF2B5EF4-FFF2-40B4-BE49-F238E27FC236}">
                <a16:creationId xmlns:a16="http://schemas.microsoft.com/office/drawing/2014/main" id="{5091BB9E-8340-4E86-86DF-EB46E6CE5C64}"/>
              </a:ext>
            </a:extLst>
          </p:cNvPr>
          <p:cNvSpPr txBox="1">
            <a:spLocks/>
          </p:cNvSpPr>
          <p:nvPr/>
        </p:nvSpPr>
        <p:spPr>
          <a:xfrm>
            <a:off x="180124" y="164978"/>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9" name="文字方塊 8"/>
          <p:cNvSpPr txBox="1"/>
          <p:nvPr/>
        </p:nvSpPr>
        <p:spPr>
          <a:xfrm>
            <a:off x="484632" y="1064652"/>
            <a:ext cx="8156448" cy="830997"/>
          </a:xfrm>
          <a:prstGeom prst="rect">
            <a:avLst/>
          </a:prstGeom>
          <a:noFill/>
        </p:spPr>
        <p:txBody>
          <a:bodyPr wrap="square" rtlCol="0">
            <a:spAutoFit/>
          </a:bodyPr>
          <a:lstStyle/>
          <a:p>
            <a:pPr marL="457200" indent="-457200">
              <a:buFont typeface="+mj-lt"/>
              <a:buAutoNum type="alphaLcParenR"/>
            </a:pPr>
            <a:r>
              <a:rPr lang="zh-TW" altLang="en-US" sz="2400" dirty="0">
                <a:latin typeface="+mn-ea"/>
              </a:rPr>
              <a:t>利用活動一「本港疑似</a:t>
            </a:r>
            <a:r>
              <a:rPr lang="en-US" altLang="zh-TW" sz="2400" dirty="0">
                <a:latin typeface="+mn-ea"/>
              </a:rPr>
              <a:t>/</a:t>
            </a:r>
            <a:r>
              <a:rPr lang="zh-TW" altLang="en-US" sz="2400" dirty="0">
                <a:latin typeface="+mn-ea"/>
              </a:rPr>
              <a:t>確診</a:t>
            </a:r>
            <a:r>
              <a:rPr lang="en-US" altLang="zh-TW" sz="2400" dirty="0">
                <a:latin typeface="+mn-ea"/>
              </a:rPr>
              <a:t>2019</a:t>
            </a:r>
            <a:r>
              <a:rPr lang="zh-TW" altLang="en-US" sz="2400" dirty="0">
                <a:latin typeface="+mn-ea"/>
              </a:rPr>
              <a:t>冠狀病毒的個案詳情」的數據，完成下表。</a:t>
            </a:r>
          </a:p>
        </p:txBody>
      </p:sp>
    </p:spTree>
    <p:extLst>
      <p:ext uri="{BB962C8B-B14F-4D97-AF65-F5344CB8AC3E}">
        <p14:creationId xmlns:p14="http://schemas.microsoft.com/office/powerpoint/2010/main" val="97181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18</a:t>
            </a:fld>
            <a:endParaRPr lang="pt-PT"/>
          </a:p>
        </p:txBody>
      </p:sp>
      <p:sp>
        <p:nvSpPr>
          <p:cNvPr id="8" name="Title 1">
            <a:extLst>
              <a:ext uri="{FF2B5EF4-FFF2-40B4-BE49-F238E27FC236}">
                <a16:creationId xmlns:a16="http://schemas.microsoft.com/office/drawing/2014/main" id="{5091BB9E-8340-4E86-86DF-EB46E6CE5C64}"/>
              </a:ext>
            </a:extLst>
          </p:cNvPr>
          <p:cNvSpPr txBox="1">
            <a:spLocks/>
          </p:cNvSpPr>
          <p:nvPr/>
        </p:nvSpPr>
        <p:spPr>
          <a:xfrm>
            <a:off x="180124" y="164978"/>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9" name="文字方塊 8"/>
          <p:cNvSpPr txBox="1"/>
          <p:nvPr/>
        </p:nvSpPr>
        <p:spPr>
          <a:xfrm>
            <a:off x="484632" y="1267854"/>
            <a:ext cx="8156448" cy="707886"/>
          </a:xfrm>
          <a:prstGeom prst="rect">
            <a:avLst/>
          </a:prstGeom>
          <a:noFill/>
        </p:spPr>
        <p:txBody>
          <a:bodyPr wrap="square" rtlCol="0">
            <a:spAutoFit/>
          </a:bodyPr>
          <a:lstStyle/>
          <a:p>
            <a:pPr algn="ctr"/>
            <a:r>
              <a:rPr lang="zh-TW" altLang="en-US" sz="2000" dirty="0">
                <a:latin typeface="+mn-ea"/>
              </a:rPr>
              <a:t>本港</a:t>
            </a:r>
            <a:r>
              <a:rPr lang="en-US" altLang="zh-TW" sz="2000" dirty="0">
                <a:latin typeface="+mn-ea"/>
              </a:rPr>
              <a:t>2019</a:t>
            </a:r>
            <a:r>
              <a:rPr lang="zh-TW" altLang="en-US" sz="2000" dirty="0">
                <a:latin typeface="+mn-ea"/>
              </a:rPr>
              <a:t>冠狀病毒病確診個案的年齡分佈</a:t>
            </a:r>
            <a:br>
              <a:rPr lang="en-US" altLang="zh-TW" sz="2000" dirty="0">
                <a:latin typeface="+mn-ea"/>
              </a:rPr>
            </a:br>
            <a:r>
              <a:rPr lang="en-US" altLang="zh-TW" sz="2000" dirty="0">
                <a:latin typeface="+mn-ea"/>
              </a:rPr>
              <a:t>(</a:t>
            </a:r>
            <a:r>
              <a:rPr lang="zh-TW" altLang="en-US" sz="2000" dirty="0">
                <a:latin typeface="+mn-ea"/>
              </a:rPr>
              <a:t>截至</a:t>
            </a:r>
            <a:r>
              <a:rPr lang="en-US" altLang="zh-TW" sz="2000" dirty="0">
                <a:latin typeface="+mn-ea"/>
              </a:rPr>
              <a:t>2020</a:t>
            </a:r>
            <a:r>
              <a:rPr lang="zh-TW" altLang="en-US" sz="2000" dirty="0">
                <a:latin typeface="+mn-ea"/>
              </a:rPr>
              <a:t>年</a:t>
            </a:r>
            <a:r>
              <a:rPr lang="en-US" altLang="zh-TW" sz="2000" dirty="0">
                <a:latin typeface="+mn-ea"/>
              </a:rPr>
              <a:t>6</a:t>
            </a:r>
            <a:r>
              <a:rPr lang="zh-TW" altLang="en-US" sz="2000" dirty="0">
                <a:latin typeface="+mn-ea"/>
              </a:rPr>
              <a:t>月</a:t>
            </a:r>
            <a:r>
              <a:rPr lang="en-US" altLang="zh-TW" sz="2000" dirty="0">
                <a:latin typeface="+mn-ea"/>
              </a:rPr>
              <a:t>16</a:t>
            </a:r>
            <a:r>
              <a:rPr lang="zh-TW" altLang="en-US" sz="2000" dirty="0">
                <a:latin typeface="+mn-ea"/>
              </a:rPr>
              <a:t>日的數據</a:t>
            </a:r>
            <a:r>
              <a:rPr lang="en-US" altLang="zh-TW" sz="2000" dirty="0">
                <a:latin typeface="+mn-ea"/>
              </a:rPr>
              <a:t>)</a:t>
            </a:r>
          </a:p>
        </p:txBody>
      </p:sp>
      <p:sp>
        <p:nvSpPr>
          <p:cNvPr id="7" name="流程圖: 替代程序 6"/>
          <p:cNvSpPr/>
          <p:nvPr/>
        </p:nvSpPr>
        <p:spPr>
          <a:xfrm>
            <a:off x="5175392" y="4910667"/>
            <a:ext cx="3465688" cy="917797"/>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zh-TW" altLang="en-US" sz="2000" dirty="0">
                <a:latin typeface="+mn-ea"/>
              </a:rPr>
              <a:t>你懂得利用試算表求以上數據嗎？</a:t>
            </a:r>
          </a:p>
        </p:txBody>
      </p:sp>
      <p:graphicFrame>
        <p:nvGraphicFramePr>
          <p:cNvPr id="10" name="內容版面配置區 3"/>
          <p:cNvGraphicFramePr>
            <a:graphicFrameLocks/>
          </p:cNvGraphicFramePr>
          <p:nvPr>
            <p:extLst>
              <p:ext uri="{D42A27DB-BD31-4B8C-83A1-F6EECF244321}">
                <p14:modId xmlns:p14="http://schemas.microsoft.com/office/powerpoint/2010/main" val="1634042118"/>
              </p:ext>
            </p:extLst>
          </p:nvPr>
        </p:nvGraphicFramePr>
        <p:xfrm>
          <a:off x="456045" y="2117020"/>
          <a:ext cx="8231911" cy="2266995"/>
        </p:xfrm>
        <a:graphic>
          <a:graphicData uri="http://schemas.openxmlformats.org/drawingml/2006/table">
            <a:tbl>
              <a:tblPr firstRow="1" bandRow="1">
                <a:tableStyleId>{5DA37D80-6434-44D0-A028-1B22A696006F}</a:tableStyleId>
              </a:tblPr>
              <a:tblGrid>
                <a:gridCol w="1085271">
                  <a:extLst>
                    <a:ext uri="{9D8B030D-6E8A-4147-A177-3AD203B41FA5}">
                      <a16:colId xmlns:a16="http://schemas.microsoft.com/office/drawing/2014/main" val="995492661"/>
                    </a:ext>
                  </a:extLst>
                </a:gridCol>
                <a:gridCol w="892144">
                  <a:extLst>
                    <a:ext uri="{9D8B030D-6E8A-4147-A177-3AD203B41FA5}">
                      <a16:colId xmlns:a16="http://schemas.microsoft.com/office/drawing/2014/main" val="4258683274"/>
                    </a:ext>
                  </a:extLst>
                </a:gridCol>
                <a:gridCol w="868680">
                  <a:extLst>
                    <a:ext uri="{9D8B030D-6E8A-4147-A177-3AD203B41FA5}">
                      <a16:colId xmlns:a16="http://schemas.microsoft.com/office/drawing/2014/main" val="288129848"/>
                    </a:ext>
                  </a:extLst>
                </a:gridCol>
                <a:gridCol w="896112">
                  <a:extLst>
                    <a:ext uri="{9D8B030D-6E8A-4147-A177-3AD203B41FA5}">
                      <a16:colId xmlns:a16="http://schemas.microsoft.com/office/drawing/2014/main" val="3235074493"/>
                    </a:ext>
                  </a:extLst>
                </a:gridCol>
                <a:gridCol w="941832">
                  <a:extLst>
                    <a:ext uri="{9D8B030D-6E8A-4147-A177-3AD203B41FA5}">
                      <a16:colId xmlns:a16="http://schemas.microsoft.com/office/drawing/2014/main" val="1055238"/>
                    </a:ext>
                  </a:extLst>
                </a:gridCol>
                <a:gridCol w="896112">
                  <a:extLst>
                    <a:ext uri="{9D8B030D-6E8A-4147-A177-3AD203B41FA5}">
                      <a16:colId xmlns:a16="http://schemas.microsoft.com/office/drawing/2014/main" val="1804428808"/>
                    </a:ext>
                  </a:extLst>
                </a:gridCol>
                <a:gridCol w="877824">
                  <a:extLst>
                    <a:ext uri="{9D8B030D-6E8A-4147-A177-3AD203B41FA5}">
                      <a16:colId xmlns:a16="http://schemas.microsoft.com/office/drawing/2014/main" val="1120817991"/>
                    </a:ext>
                  </a:extLst>
                </a:gridCol>
                <a:gridCol w="832104">
                  <a:extLst>
                    <a:ext uri="{9D8B030D-6E8A-4147-A177-3AD203B41FA5}">
                      <a16:colId xmlns:a16="http://schemas.microsoft.com/office/drawing/2014/main" val="3807104139"/>
                    </a:ext>
                  </a:extLst>
                </a:gridCol>
                <a:gridCol w="941832">
                  <a:extLst>
                    <a:ext uri="{9D8B030D-6E8A-4147-A177-3AD203B41FA5}">
                      <a16:colId xmlns:a16="http://schemas.microsoft.com/office/drawing/2014/main" val="779497084"/>
                    </a:ext>
                  </a:extLst>
                </a:gridCol>
              </a:tblGrid>
              <a:tr h="540411">
                <a:tc>
                  <a:txBody>
                    <a:bodyPr/>
                    <a:lstStyle/>
                    <a:p>
                      <a:r>
                        <a:rPr lang="zh-TW" altLang="en-US" sz="1800" b="0" dirty="0">
                          <a:latin typeface="+mn-ea"/>
                          <a:ea typeface="+mn-ea"/>
                        </a:rPr>
                        <a:t>年齡組別</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0-14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15-24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25-34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35-44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45-54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55-64</a:t>
                      </a:r>
                      <a:endParaRPr lang="zh-HK" altLang="en-US" sz="1800" b="0" dirty="0">
                        <a:latin typeface="+mn-ea"/>
                        <a:ea typeface="+mn-ea"/>
                      </a:endParaRPr>
                    </a:p>
                  </a:txBody>
                  <a:tcPr marL="68580" marR="68580" marT="34290" marB="34290"/>
                </a:tc>
                <a:tc>
                  <a:txBody>
                    <a:bodyPr/>
                    <a:lstStyle/>
                    <a:p>
                      <a:pPr algn="ctr"/>
                      <a:r>
                        <a:rPr lang="en-US" altLang="zh-TW" sz="1800" b="0" dirty="0">
                          <a:latin typeface="+mn-ea"/>
                          <a:ea typeface="+mn-ea"/>
                        </a:rPr>
                        <a:t>65+</a:t>
                      </a:r>
                      <a:endParaRPr lang="zh-HK" altLang="en-US" sz="1800" b="0" dirty="0">
                        <a:latin typeface="+mn-ea"/>
                        <a:ea typeface="+mn-ea"/>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800" b="0" dirty="0">
                          <a:latin typeface="+mn-ea"/>
                          <a:ea typeface="+mn-ea"/>
                        </a:rPr>
                        <a:t>總人數</a:t>
                      </a:r>
                      <a:endParaRPr lang="zh-HK" altLang="en-US" sz="1800" b="0" dirty="0">
                        <a:latin typeface="+mn-ea"/>
                        <a:ea typeface="+mn-ea"/>
                      </a:endParaRPr>
                    </a:p>
                  </a:txBody>
                  <a:tcPr marL="68580" marR="68580" marT="34290" marB="34290"/>
                </a:tc>
                <a:extLst>
                  <a:ext uri="{0D108BD9-81ED-4DB2-BD59-A6C34878D82A}">
                    <a16:rowId xmlns:a16="http://schemas.microsoft.com/office/drawing/2014/main" val="198836208"/>
                  </a:ext>
                </a:extLst>
              </a:tr>
              <a:tr h="575528">
                <a:tc>
                  <a:txBody>
                    <a:bodyPr/>
                    <a:lstStyle/>
                    <a:p>
                      <a:r>
                        <a:rPr lang="zh-TW" altLang="en-US" sz="1800" dirty="0"/>
                        <a:t>男性</a:t>
                      </a:r>
                      <a:endParaRPr lang="zh-HK" altLang="en-US" sz="1800" dirty="0"/>
                    </a:p>
                  </a:txBody>
                  <a:tcPr marL="68580" marR="68580" marT="34290" marB="34290"/>
                </a:tc>
                <a:tc>
                  <a:txBody>
                    <a:bodyPr/>
                    <a:lstStyle/>
                    <a:p>
                      <a:pPr algn="ctr">
                        <a:lnSpc>
                          <a:spcPct val="150000"/>
                        </a:lnSpc>
                      </a:pPr>
                      <a:r>
                        <a:rPr lang="en-US" altLang="zh-TW" sz="1800" dirty="0"/>
                        <a:t>24</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165</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105</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111</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63</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88</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43</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solidFill>
                            <a:schemeClr val="tx1"/>
                          </a:solidFill>
                          <a:latin typeface="+mn-lt"/>
                          <a:ea typeface="+mn-ea"/>
                        </a:rPr>
                        <a:t>599</a:t>
                      </a: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838761471"/>
                  </a:ext>
                </a:extLst>
              </a:tr>
              <a:tr h="575528">
                <a:tc>
                  <a:txBody>
                    <a:bodyPr/>
                    <a:lstStyle/>
                    <a:p>
                      <a:r>
                        <a:rPr lang="zh-TW" altLang="en-US" sz="1800" dirty="0"/>
                        <a:t>女性</a:t>
                      </a:r>
                      <a:endParaRPr lang="zh-HK" altLang="en-US" sz="1800" dirty="0"/>
                    </a:p>
                  </a:txBody>
                  <a:tcPr marL="68580" marR="68580" marT="34290" marB="34290"/>
                </a:tc>
                <a:tc>
                  <a:txBody>
                    <a:bodyPr/>
                    <a:lstStyle/>
                    <a:p>
                      <a:pPr algn="ctr">
                        <a:lnSpc>
                          <a:spcPct val="150000"/>
                        </a:lnSpc>
                      </a:pPr>
                      <a:r>
                        <a:rPr lang="en-US" altLang="zh-TW" sz="1800" dirty="0"/>
                        <a:t>17</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128</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114</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76</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56</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76</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46</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513</a:t>
                      </a: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2647462110"/>
                  </a:ext>
                </a:extLst>
              </a:tr>
              <a:tr h="575528">
                <a:tc>
                  <a:txBody>
                    <a:bodyPr/>
                    <a:lstStyle/>
                    <a:p>
                      <a:r>
                        <a:rPr lang="zh-TW" altLang="en-US" sz="1800" dirty="0"/>
                        <a:t>整體</a:t>
                      </a:r>
                      <a:endParaRPr lang="zh-HK" altLang="en-US" sz="1800" dirty="0"/>
                    </a:p>
                  </a:txBody>
                  <a:tcPr marL="68580" marR="68580" marT="34290" marB="34290"/>
                </a:tc>
                <a:tc>
                  <a:txBody>
                    <a:bodyPr/>
                    <a:lstStyle/>
                    <a:p>
                      <a:pPr algn="ctr">
                        <a:lnSpc>
                          <a:spcPct val="150000"/>
                        </a:lnSpc>
                      </a:pPr>
                      <a:r>
                        <a:rPr lang="en-US" altLang="zh-TW" sz="1800" dirty="0"/>
                        <a:t>41</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293</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219</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187</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119</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164</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89</a:t>
                      </a:r>
                      <a:endParaRPr lang="zh-HK" altLang="en-US" sz="1800" dirty="0">
                        <a:solidFill>
                          <a:schemeClr val="tx1"/>
                        </a:solidFill>
                        <a:latin typeface="+mn-ea"/>
                        <a:ea typeface="+mn-ea"/>
                      </a:endParaRPr>
                    </a:p>
                  </a:txBody>
                  <a:tcPr marL="68580" marR="68580" marT="34290" marB="34290"/>
                </a:tc>
                <a:tc>
                  <a:txBody>
                    <a:bodyPr/>
                    <a:lstStyle/>
                    <a:p>
                      <a:pPr algn="ctr">
                        <a:lnSpc>
                          <a:spcPct val="150000"/>
                        </a:lnSpc>
                      </a:pPr>
                      <a:r>
                        <a:rPr lang="en-US" altLang="zh-TW" sz="1800" dirty="0"/>
                        <a:t>1112</a:t>
                      </a:r>
                      <a:endParaRPr lang="zh-HK" altLang="en-US" sz="1800" dirty="0">
                        <a:solidFill>
                          <a:schemeClr val="tx1"/>
                        </a:solidFill>
                        <a:latin typeface="+mn-ea"/>
                        <a:ea typeface="+mn-ea"/>
                      </a:endParaRPr>
                    </a:p>
                  </a:txBody>
                  <a:tcPr marL="68580" marR="68580" marT="34290" marB="34290"/>
                </a:tc>
                <a:extLst>
                  <a:ext uri="{0D108BD9-81ED-4DB2-BD59-A6C34878D82A}">
                    <a16:rowId xmlns:a16="http://schemas.microsoft.com/office/drawing/2014/main" val="2615775225"/>
                  </a:ext>
                </a:extLst>
              </a:tr>
            </a:tbl>
          </a:graphicData>
        </a:graphic>
      </p:graphicFrame>
    </p:spTree>
    <p:extLst>
      <p:ext uri="{BB962C8B-B14F-4D97-AF65-F5344CB8AC3E}">
        <p14:creationId xmlns:p14="http://schemas.microsoft.com/office/powerpoint/2010/main" val="3418691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19</a:t>
            </a:fld>
            <a:endParaRPr lang="pt-PT"/>
          </a:p>
        </p:txBody>
      </p:sp>
      <p:sp>
        <p:nvSpPr>
          <p:cNvPr id="4" name="Rectangle 1"/>
          <p:cNvSpPr>
            <a:spLocks noChangeArrowheads="1"/>
          </p:cNvSpPr>
          <p:nvPr/>
        </p:nvSpPr>
        <p:spPr bwMode="auto">
          <a:xfrm>
            <a:off x="0" y="992149"/>
            <a:ext cx="17634" cy="731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defTabSz="685800" eaLnBrk="0" fontAlgn="base" hangingPunct="0">
              <a:spcBef>
                <a:spcPct val="0"/>
              </a:spcBef>
              <a:spcAft>
                <a:spcPct val="0"/>
              </a:spcAft>
            </a:pPr>
            <a:r>
              <a:rPr lang="zh-HK" altLang="zh-HK" sz="600" dirty="0"/>
              <a:t> </a:t>
            </a:r>
            <a:endParaRPr lang="zh-HK" altLang="zh-HK" sz="1350" dirty="0">
              <a:latin typeface="Arial" panose="020B0604020202020204" pitchFamily="34" charset="0"/>
            </a:endParaRPr>
          </a:p>
        </p:txBody>
      </p:sp>
      <p:sp>
        <p:nvSpPr>
          <p:cNvPr id="8" name="Title 1">
            <a:extLst>
              <a:ext uri="{FF2B5EF4-FFF2-40B4-BE49-F238E27FC236}">
                <a16:creationId xmlns:a16="http://schemas.microsoft.com/office/drawing/2014/main" id="{5091BB9E-8340-4E86-86DF-EB46E6CE5C64}"/>
              </a:ext>
            </a:extLst>
          </p:cNvPr>
          <p:cNvSpPr txBox="1">
            <a:spLocks/>
          </p:cNvSpPr>
          <p:nvPr/>
        </p:nvSpPr>
        <p:spPr>
          <a:xfrm>
            <a:off x="180124" y="164978"/>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9" name="文字方塊 8"/>
          <p:cNvSpPr txBox="1"/>
          <p:nvPr/>
        </p:nvSpPr>
        <p:spPr>
          <a:xfrm>
            <a:off x="484632" y="1151647"/>
            <a:ext cx="8156448" cy="1938992"/>
          </a:xfrm>
          <a:prstGeom prst="rect">
            <a:avLst/>
          </a:prstGeom>
          <a:noFill/>
        </p:spPr>
        <p:txBody>
          <a:bodyPr wrap="square" rtlCol="0">
            <a:spAutoFit/>
          </a:bodyPr>
          <a:lstStyle/>
          <a:p>
            <a:pPr marL="457200" indent="-457200">
              <a:buFont typeface="+mj-lt"/>
              <a:buAutoNum type="alphaLcParenR" startAt="2"/>
            </a:pPr>
            <a:r>
              <a:rPr lang="zh-TW" altLang="en-US" sz="2400" dirty="0">
                <a:latin typeface="+mn-ea"/>
              </a:rPr>
              <a:t>試從政府統計處網頁找出「按年齡組別劃分的人口」數據，分析哪個年齡組別的人士較普遍感染</a:t>
            </a:r>
            <a:r>
              <a:rPr lang="en-US" altLang="zh-TW" sz="2400" dirty="0">
                <a:latin typeface="+mn-ea"/>
              </a:rPr>
              <a:t>2019</a:t>
            </a:r>
            <a:r>
              <a:rPr lang="zh-TW" altLang="en-US" sz="2400" dirty="0">
                <a:latin typeface="+mn-ea"/>
              </a:rPr>
              <a:t>新型冠狀病毒病。</a:t>
            </a:r>
          </a:p>
          <a:p>
            <a:endParaRPr lang="zh-TW" altLang="en-US" sz="2400" dirty="0">
              <a:latin typeface="+mn-ea"/>
            </a:endParaRPr>
          </a:p>
          <a:p>
            <a:endParaRPr lang="zh-TW" altLang="en-US" sz="2400" dirty="0">
              <a:latin typeface="+mn-ea"/>
            </a:endParaRPr>
          </a:p>
        </p:txBody>
      </p:sp>
      <p:sp>
        <p:nvSpPr>
          <p:cNvPr id="11" name="流程圖: 替代程序 10"/>
          <p:cNvSpPr/>
          <p:nvPr/>
        </p:nvSpPr>
        <p:spPr>
          <a:xfrm>
            <a:off x="3470769" y="3952381"/>
            <a:ext cx="5170311" cy="1975555"/>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zh-TW" altLang="en-US" sz="2000" dirty="0">
                <a:latin typeface="+mn-ea"/>
              </a:rPr>
              <a:t>還記得我們要從可靠來源獲取數據嗎？</a:t>
            </a:r>
            <a:endParaRPr lang="en-US" altLang="zh-TW" sz="2000" dirty="0">
              <a:latin typeface="+mn-ea"/>
            </a:endParaRPr>
          </a:p>
          <a:p>
            <a:r>
              <a:rPr lang="zh-TW" altLang="en-US" sz="2000" dirty="0">
                <a:latin typeface="+mn-ea"/>
              </a:rPr>
              <a:t>政府統計處：</a:t>
            </a:r>
            <a:endParaRPr lang="en-US" altLang="zh-TW" sz="2000" dirty="0">
              <a:latin typeface="+mn-ea"/>
            </a:endParaRPr>
          </a:p>
          <a:p>
            <a:r>
              <a:rPr lang="en-US" altLang="zh-TW" sz="2000" dirty="0">
                <a:latin typeface="+mn-ea"/>
                <a:hlinkClick r:id="rId2"/>
              </a:rPr>
              <a:t>https://www.censtatd.gov.hk/hkstat/hkif/index_tc.jsp</a:t>
            </a:r>
            <a:r>
              <a:rPr lang="en-US" altLang="zh-TW" sz="2000" dirty="0">
                <a:latin typeface="+mn-ea"/>
              </a:rPr>
              <a:t> </a:t>
            </a:r>
            <a:endParaRPr lang="zh-TW" altLang="en-US" sz="2000" dirty="0">
              <a:latin typeface="+mn-ea"/>
            </a:endParaRPr>
          </a:p>
        </p:txBody>
      </p:sp>
    </p:spTree>
    <p:extLst>
      <p:ext uri="{BB962C8B-B14F-4D97-AF65-F5344CB8AC3E}">
        <p14:creationId xmlns:p14="http://schemas.microsoft.com/office/powerpoint/2010/main" val="291803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a:t>認識本地疫情</a:t>
            </a:r>
            <a:endParaRPr lang="zh-HK" altLang="en-US" sz="4000" dirty="0"/>
          </a:p>
        </p:txBody>
      </p:sp>
      <p:sp>
        <p:nvSpPr>
          <p:cNvPr id="3" name="內容版面配置區 2"/>
          <p:cNvSpPr>
            <a:spLocks noGrp="1"/>
          </p:cNvSpPr>
          <p:nvPr>
            <p:ph idx="1"/>
          </p:nvPr>
        </p:nvSpPr>
        <p:spPr/>
        <p:txBody>
          <a:bodyPr>
            <a:normAutofit/>
          </a:bodyPr>
          <a:lstStyle/>
          <a:p>
            <a:pPr>
              <a:lnSpc>
                <a:spcPct val="120000"/>
              </a:lnSpc>
            </a:pPr>
            <a:r>
              <a:rPr lang="zh-TW" altLang="en-US" sz="2600" dirty="0"/>
              <a:t>我們若希望對本地新型冠狀病毒病疫情有更深入的認識，</a:t>
            </a:r>
            <a:r>
              <a:rPr lang="zh-TW" altLang="en-US" sz="2600" u="sng" dirty="0"/>
              <a:t>探討各年齡組別感染病毒的情況</a:t>
            </a:r>
            <a:r>
              <a:rPr lang="zh-TW" altLang="en-US" sz="2600" dirty="0"/>
              <a:t>，我們該如何著手？</a:t>
            </a:r>
          </a:p>
          <a:p>
            <a:pPr>
              <a:lnSpc>
                <a:spcPct val="120000"/>
              </a:lnSpc>
            </a:pPr>
            <a:r>
              <a:rPr lang="zh-TW" altLang="en-US" sz="2600" dirty="0"/>
              <a:t>在開始尋找相關數據和作出分析前，提醒同學們</a:t>
            </a:r>
            <a:endParaRPr lang="en-US" altLang="zh-TW" sz="2600" dirty="0"/>
          </a:p>
          <a:p>
            <a:pPr lvl="1">
              <a:lnSpc>
                <a:spcPct val="120000"/>
              </a:lnSpc>
            </a:pPr>
            <a:r>
              <a:rPr lang="zh-TW" altLang="en-US" sz="2400" dirty="0"/>
              <a:t>應從</a:t>
            </a:r>
            <a:r>
              <a:rPr lang="zh-TW" altLang="en-US" sz="2400" dirty="0">
                <a:solidFill>
                  <a:srgbClr val="7030A0"/>
                </a:solidFill>
              </a:rPr>
              <a:t>可靠來源</a:t>
            </a:r>
            <a:r>
              <a:rPr lang="zh-TW" altLang="en-US" sz="2400" dirty="0"/>
              <a:t>尋找數據（例如相關政府部門網頁</a:t>
            </a:r>
            <a:r>
              <a:rPr lang="en-US" altLang="zh-TW" sz="2400" dirty="0"/>
              <a:t>)</a:t>
            </a:r>
          </a:p>
          <a:p>
            <a:pPr lvl="1">
              <a:lnSpc>
                <a:spcPct val="120000"/>
              </a:lnSpc>
            </a:pPr>
            <a:r>
              <a:rPr lang="zh-TW" altLang="en-US" sz="2400" dirty="0"/>
              <a:t>抱持</a:t>
            </a:r>
            <a:r>
              <a:rPr lang="zh-TW" altLang="en-US" sz="2400" dirty="0">
                <a:solidFill>
                  <a:srgbClr val="7030A0"/>
                </a:solidFill>
              </a:rPr>
              <a:t>小心、嚴謹的態度</a:t>
            </a:r>
            <a:r>
              <a:rPr lang="zh-TW" altLang="en-US" sz="2400" dirty="0"/>
              <a:t>分析數據，避免主觀、失實的結論</a:t>
            </a:r>
          </a:p>
          <a:p>
            <a:pPr>
              <a:lnSpc>
                <a:spcPct val="120000"/>
              </a:lnSpc>
            </a:pPr>
            <a:endParaRPr lang="zh-HK" altLang="en-US" sz="2600" dirty="0"/>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a:t>
            </a:fld>
            <a:endParaRPr lang="pt-PT"/>
          </a:p>
        </p:txBody>
      </p:sp>
      <p:pic>
        <p:nvPicPr>
          <p:cNvPr id="6" name="圖片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586644" y="286604"/>
            <a:ext cx="1822719" cy="1301564"/>
          </a:xfrm>
          <a:prstGeom prst="rect">
            <a:avLst/>
          </a:prstGeom>
        </p:spPr>
      </p:pic>
    </p:spTree>
    <p:extLst>
      <p:ext uri="{BB962C8B-B14F-4D97-AF65-F5344CB8AC3E}">
        <p14:creationId xmlns:p14="http://schemas.microsoft.com/office/powerpoint/2010/main" val="250438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20</a:t>
            </a:fld>
            <a:endParaRPr lang="pt-PT"/>
          </a:p>
        </p:txBody>
      </p:sp>
      <p:sp>
        <p:nvSpPr>
          <p:cNvPr id="8" name="文字方塊 7"/>
          <p:cNvSpPr txBox="1"/>
          <p:nvPr/>
        </p:nvSpPr>
        <p:spPr>
          <a:xfrm>
            <a:off x="239010" y="4840734"/>
            <a:ext cx="8665981" cy="1446550"/>
          </a:xfrm>
          <a:prstGeom prst="rect">
            <a:avLst/>
          </a:prstGeom>
          <a:solidFill>
            <a:schemeClr val="bg1"/>
          </a:solidFill>
        </p:spPr>
        <p:txBody>
          <a:bodyPr wrap="square" rtlCol="0">
            <a:spAutoFit/>
          </a:bodyPr>
          <a:lstStyle/>
          <a:p>
            <a:pPr algn="just"/>
            <a:r>
              <a:rPr lang="zh-TW" altLang="en-US" sz="2200" dirty="0"/>
              <a:t>從試算表的計算結果得知，不同年齡組別的確診人數佔該組別總人數的百分比介乎 </a:t>
            </a:r>
            <a:r>
              <a:rPr lang="en-US" altLang="zh-TW" sz="2200" dirty="0"/>
              <a:t>0.004% </a:t>
            </a:r>
            <a:r>
              <a:rPr lang="zh-TW" altLang="en-US" sz="2200" dirty="0"/>
              <a:t>至 </a:t>
            </a:r>
            <a:r>
              <a:rPr lang="en-US" altLang="zh-TW" sz="2200" dirty="0"/>
              <a:t>0.047% </a:t>
            </a:r>
            <a:r>
              <a:rPr lang="zh-TW" altLang="en-US" sz="2200" dirty="0"/>
              <a:t>不等。其中，男性和女性確診百分比最高的年齡組別皆為</a:t>
            </a:r>
            <a:r>
              <a:rPr lang="en-US" altLang="zh-TW" sz="2200" dirty="0"/>
              <a:t>15-24</a:t>
            </a:r>
            <a:r>
              <a:rPr lang="zh-TW" altLang="en-US" sz="2200" dirty="0"/>
              <a:t>歲，而確診百分比最低的年齡組別皆為 </a:t>
            </a:r>
            <a:r>
              <a:rPr lang="en-US" altLang="zh-TW" sz="2200" dirty="0"/>
              <a:t>0-14</a:t>
            </a:r>
            <a:r>
              <a:rPr lang="zh-TW" altLang="en-US" sz="2200" dirty="0"/>
              <a:t>歲。</a:t>
            </a:r>
            <a:endParaRPr lang="en-US" altLang="zh-TW" sz="2200" dirty="0"/>
          </a:p>
        </p:txBody>
      </p:sp>
      <p:graphicFrame>
        <p:nvGraphicFramePr>
          <p:cNvPr id="7" name="內容版面配置區 3"/>
          <p:cNvGraphicFramePr>
            <a:graphicFrameLocks/>
          </p:cNvGraphicFramePr>
          <p:nvPr>
            <p:extLst>
              <p:ext uri="{D42A27DB-BD31-4B8C-83A1-F6EECF244321}">
                <p14:modId xmlns:p14="http://schemas.microsoft.com/office/powerpoint/2010/main" val="4222038703"/>
              </p:ext>
            </p:extLst>
          </p:nvPr>
        </p:nvGraphicFramePr>
        <p:xfrm>
          <a:off x="178677" y="264952"/>
          <a:ext cx="8786647" cy="4403281"/>
        </p:xfrm>
        <a:graphic>
          <a:graphicData uri="http://schemas.openxmlformats.org/drawingml/2006/table">
            <a:tbl>
              <a:tblPr firstRow="1" firstCol="1">
                <a:tableStyleId>{7DF18680-E054-41AD-8BC1-D1AEF772440D}</a:tableStyleId>
              </a:tblPr>
              <a:tblGrid>
                <a:gridCol w="383311">
                  <a:extLst>
                    <a:ext uri="{9D8B030D-6E8A-4147-A177-3AD203B41FA5}">
                      <a16:colId xmlns:a16="http://schemas.microsoft.com/office/drawing/2014/main" val="995492661"/>
                    </a:ext>
                  </a:extLst>
                </a:gridCol>
                <a:gridCol w="1047404">
                  <a:extLst>
                    <a:ext uri="{9D8B030D-6E8A-4147-A177-3AD203B41FA5}">
                      <a16:colId xmlns:a16="http://schemas.microsoft.com/office/drawing/2014/main" val="3532332785"/>
                    </a:ext>
                  </a:extLst>
                </a:gridCol>
                <a:gridCol w="1009996">
                  <a:extLst>
                    <a:ext uri="{9D8B030D-6E8A-4147-A177-3AD203B41FA5}">
                      <a16:colId xmlns:a16="http://schemas.microsoft.com/office/drawing/2014/main" val="4258683274"/>
                    </a:ext>
                  </a:extLst>
                </a:gridCol>
                <a:gridCol w="1078992">
                  <a:extLst>
                    <a:ext uri="{9D8B030D-6E8A-4147-A177-3AD203B41FA5}">
                      <a16:colId xmlns:a16="http://schemas.microsoft.com/office/drawing/2014/main" val="288129848"/>
                    </a:ext>
                  </a:extLst>
                </a:gridCol>
                <a:gridCol w="1133579">
                  <a:extLst>
                    <a:ext uri="{9D8B030D-6E8A-4147-A177-3AD203B41FA5}">
                      <a16:colId xmlns:a16="http://schemas.microsoft.com/office/drawing/2014/main" val="3235074493"/>
                    </a:ext>
                  </a:extLst>
                </a:gridCol>
                <a:gridCol w="1006117">
                  <a:extLst>
                    <a:ext uri="{9D8B030D-6E8A-4147-A177-3AD203B41FA5}">
                      <a16:colId xmlns:a16="http://schemas.microsoft.com/office/drawing/2014/main" val="1055238"/>
                    </a:ext>
                  </a:extLst>
                </a:gridCol>
                <a:gridCol w="1069848">
                  <a:extLst>
                    <a:ext uri="{9D8B030D-6E8A-4147-A177-3AD203B41FA5}">
                      <a16:colId xmlns:a16="http://schemas.microsoft.com/office/drawing/2014/main" val="1804428808"/>
                    </a:ext>
                  </a:extLst>
                </a:gridCol>
                <a:gridCol w="1042416">
                  <a:extLst>
                    <a:ext uri="{9D8B030D-6E8A-4147-A177-3AD203B41FA5}">
                      <a16:colId xmlns:a16="http://schemas.microsoft.com/office/drawing/2014/main" val="1120817991"/>
                    </a:ext>
                  </a:extLst>
                </a:gridCol>
                <a:gridCol w="1014984">
                  <a:extLst>
                    <a:ext uri="{9D8B030D-6E8A-4147-A177-3AD203B41FA5}">
                      <a16:colId xmlns:a16="http://schemas.microsoft.com/office/drawing/2014/main" val="3807104139"/>
                    </a:ext>
                  </a:extLst>
                </a:gridCol>
              </a:tblGrid>
              <a:tr h="324167">
                <a:tc>
                  <a:txBody>
                    <a:bodyPr/>
                    <a:lstStyle/>
                    <a:p>
                      <a:endParaRPr lang="zh-HK" altLang="en-US" sz="1200" dirty="0"/>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t>年齡組別</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0-14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15-24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25-34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35-44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45-54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55-64</a:t>
                      </a:r>
                      <a:endParaRPr lang="zh-HK" altLang="en-US" sz="1400" b="0" dirty="0"/>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400" dirty="0"/>
                        <a:t>65+</a:t>
                      </a:r>
                      <a:endParaRPr lang="zh-HK" altLang="en-US" sz="1400" b="0" dirty="0"/>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836208"/>
                  </a:ext>
                </a:extLst>
              </a:tr>
              <a:tr h="540909">
                <a:tc rowSpan="3">
                  <a:txBody>
                    <a:bodyPr/>
                    <a:lstStyle/>
                    <a:p>
                      <a:r>
                        <a:rPr lang="zh-TW" altLang="en-US" sz="1400" dirty="0"/>
                        <a:t>男性</a:t>
                      </a:r>
                      <a:endParaRPr lang="zh-HK" altLang="en-US"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400" dirty="0"/>
                        <a:t>確診人數</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24</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165</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105</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111</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63</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88</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43</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38761471"/>
                  </a:ext>
                </a:extLst>
              </a:tr>
              <a:tr h="429286">
                <a:tc vMerge="1">
                  <a:txBody>
                    <a:bodyPr/>
                    <a:lstStyle/>
                    <a:p>
                      <a:endParaRPr lang="zh-HK" altLang="en-US" sz="1400" dirty="0"/>
                    </a:p>
                  </a:txBody>
                  <a:tcPr marL="68580" marR="68580" marT="34290" marB="34290"/>
                </a:tc>
                <a:tc>
                  <a:txBody>
                    <a:bodyPr/>
                    <a:lstStyle/>
                    <a:p>
                      <a:pPr algn="ctr"/>
                      <a:r>
                        <a:rPr lang="zh-TW" altLang="en-US" sz="1400" dirty="0"/>
                        <a:t>總人數</a:t>
                      </a:r>
                      <a:endParaRPr lang="zh-HK" altLang="en-US" sz="1400" dirty="0">
                        <a:solidFill>
                          <a:schemeClr val="tx1"/>
                        </a:solidFill>
                      </a:endParaRPr>
                    </a:p>
                  </a:txBody>
                  <a:tcPr marL="68580" marR="68580" marT="34290" marB="34290" anchor="ctr"/>
                </a:tc>
                <a:tc>
                  <a:txBody>
                    <a:bodyPr/>
                    <a:lstStyle/>
                    <a:p>
                      <a:pPr algn="ctr"/>
                      <a:r>
                        <a:rPr lang="en-US" altLang="zh-TW" sz="1400" dirty="0"/>
                        <a:t>450 700</a:t>
                      </a:r>
                      <a:endParaRPr lang="zh-HK" altLang="en-US" sz="1400" dirty="0">
                        <a:solidFill>
                          <a:schemeClr val="tx1"/>
                        </a:solidFill>
                      </a:endParaRPr>
                    </a:p>
                  </a:txBody>
                  <a:tcPr marL="68580" marR="68580" marT="34290" marB="34290" anchor="ctr"/>
                </a:tc>
                <a:tc>
                  <a:txBody>
                    <a:bodyPr/>
                    <a:lstStyle/>
                    <a:p>
                      <a:pPr algn="ctr"/>
                      <a:r>
                        <a:rPr lang="en-US" altLang="zh-TW" sz="1400" dirty="0"/>
                        <a:t>350 600</a:t>
                      </a:r>
                      <a:endParaRPr lang="zh-HK" altLang="en-US" sz="1400" dirty="0">
                        <a:solidFill>
                          <a:schemeClr val="tx1"/>
                        </a:solidFill>
                      </a:endParaRPr>
                    </a:p>
                  </a:txBody>
                  <a:tcPr marL="68580" marR="68580" marT="34290" marB="34290" anchor="ctr"/>
                </a:tc>
                <a:tc>
                  <a:txBody>
                    <a:bodyPr/>
                    <a:lstStyle/>
                    <a:p>
                      <a:pPr algn="ctr"/>
                      <a:r>
                        <a:rPr lang="en-US" altLang="zh-TW" sz="1400" dirty="0"/>
                        <a:t>454 000</a:t>
                      </a:r>
                      <a:endParaRPr lang="zh-HK" altLang="en-US" sz="1400" dirty="0">
                        <a:solidFill>
                          <a:schemeClr val="tx1"/>
                        </a:solidFill>
                      </a:endParaRPr>
                    </a:p>
                  </a:txBody>
                  <a:tcPr marL="68580" marR="68580" marT="34290" marB="34290" anchor="ctr"/>
                </a:tc>
                <a:tc>
                  <a:txBody>
                    <a:bodyPr/>
                    <a:lstStyle/>
                    <a:p>
                      <a:pPr algn="ctr"/>
                      <a:r>
                        <a:rPr lang="en-US" altLang="zh-TW" sz="1400" dirty="0"/>
                        <a:t>465 200</a:t>
                      </a:r>
                      <a:endParaRPr lang="zh-HK" altLang="en-US" sz="1400" dirty="0">
                        <a:solidFill>
                          <a:schemeClr val="tx1"/>
                        </a:solidFill>
                      </a:endParaRPr>
                    </a:p>
                  </a:txBody>
                  <a:tcPr marL="68580" marR="68580" marT="34290" marB="34290" anchor="ctr"/>
                </a:tc>
                <a:tc>
                  <a:txBody>
                    <a:bodyPr/>
                    <a:lstStyle/>
                    <a:p>
                      <a:pPr algn="ctr"/>
                      <a:r>
                        <a:rPr lang="en-US" altLang="zh-TW" sz="1400" dirty="0"/>
                        <a:t>497 000</a:t>
                      </a:r>
                      <a:endParaRPr lang="zh-HK" altLang="en-US" sz="1400" dirty="0">
                        <a:solidFill>
                          <a:schemeClr val="tx1"/>
                        </a:solidFill>
                      </a:endParaRPr>
                    </a:p>
                  </a:txBody>
                  <a:tcPr marL="68580" marR="68580" marT="34290" marB="34290" anchor="ctr"/>
                </a:tc>
                <a:tc>
                  <a:txBody>
                    <a:bodyPr/>
                    <a:lstStyle/>
                    <a:p>
                      <a:pPr algn="ctr"/>
                      <a:r>
                        <a:rPr lang="en-US" altLang="zh-TW" sz="1400" dirty="0"/>
                        <a:t>589 400</a:t>
                      </a:r>
                      <a:endParaRPr lang="zh-HK" altLang="en-US" sz="1400" dirty="0">
                        <a:solidFill>
                          <a:schemeClr val="tx1"/>
                        </a:solidFill>
                      </a:endParaRPr>
                    </a:p>
                  </a:txBody>
                  <a:tcPr marL="68580" marR="68580" marT="34290" marB="34290" anchor="ctr"/>
                </a:tc>
                <a:tc>
                  <a:txBody>
                    <a:bodyPr/>
                    <a:lstStyle/>
                    <a:p>
                      <a:pPr algn="ctr"/>
                      <a:r>
                        <a:rPr lang="en-US" altLang="zh-TW" sz="1400" dirty="0"/>
                        <a:t>616 100</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47462110"/>
                  </a:ext>
                </a:extLst>
              </a:tr>
              <a:tr h="429286">
                <a:tc vMerge="1">
                  <a:txBody>
                    <a:bodyPr/>
                    <a:lstStyle/>
                    <a:p>
                      <a:endParaRPr lang="zh-HK" altLang="en-US" sz="1400" dirty="0"/>
                    </a:p>
                  </a:txBody>
                  <a:tcPr marL="68580" marR="68580" marT="34290" marB="34290"/>
                </a:tc>
                <a:tc>
                  <a:txBody>
                    <a:bodyPr/>
                    <a:lstStyle/>
                    <a:p>
                      <a:pPr algn="ctr"/>
                      <a:r>
                        <a:rPr lang="zh-TW" altLang="en-US" sz="1400" dirty="0"/>
                        <a:t>百分比</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B050"/>
                          </a:solidFill>
                        </a:rPr>
                        <a:t>0.005%</a:t>
                      </a:r>
                      <a:endParaRPr lang="zh-HK" altLang="en-US" sz="1400" dirty="0">
                        <a:solidFill>
                          <a:srgbClr val="00B05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70C0"/>
                          </a:solidFill>
                        </a:rPr>
                        <a:t>0.047%</a:t>
                      </a:r>
                      <a:endParaRPr lang="zh-HK" altLang="en-US" sz="1400" dirty="0">
                        <a:solidFill>
                          <a:srgbClr val="0070C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0.023%</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0.024%</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0.013%</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0.015%</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0.007%</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620313"/>
                  </a:ext>
                </a:extLst>
              </a:tr>
              <a:tr h="533203">
                <a:tc rowSpan="3">
                  <a:txBody>
                    <a:bodyPr/>
                    <a:lstStyle/>
                    <a:p>
                      <a:r>
                        <a:rPr lang="zh-TW" altLang="en-US" sz="1400" dirty="0"/>
                        <a:t>女性</a:t>
                      </a:r>
                      <a:endParaRPr lang="zh-HK" altLang="en-US" sz="14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400" dirty="0"/>
                        <a:t>確診人數</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17</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128</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114</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76</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56</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76</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t>46</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15775225"/>
                  </a:ext>
                </a:extLst>
              </a:tr>
              <a:tr h="429286">
                <a:tc vMerge="1">
                  <a:txBody>
                    <a:bodyPr/>
                    <a:lstStyle/>
                    <a:p>
                      <a:endParaRPr lang="zh-HK" alt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t>總人數</a:t>
                      </a:r>
                      <a:endParaRPr lang="zh-HK" altLang="en-US" sz="1400" dirty="0">
                        <a:solidFill>
                          <a:schemeClr val="tx1"/>
                        </a:solidFill>
                      </a:endParaRPr>
                    </a:p>
                  </a:txBody>
                  <a:tcPr marL="68580" marR="68580" marT="34290" marB="34290" anchor="ctr"/>
                </a:tc>
                <a:tc>
                  <a:txBody>
                    <a:bodyPr/>
                    <a:lstStyle/>
                    <a:p>
                      <a:pPr algn="ctr"/>
                      <a:r>
                        <a:rPr lang="en-US" altLang="zh-TW" sz="1400" dirty="0"/>
                        <a:t>424 200</a:t>
                      </a:r>
                      <a:endParaRPr lang="zh-HK" altLang="en-US" sz="1400" dirty="0">
                        <a:solidFill>
                          <a:schemeClr val="tx1"/>
                        </a:solidFill>
                      </a:endParaRPr>
                    </a:p>
                  </a:txBody>
                  <a:tcPr marL="68580" marR="68580" marT="34290" marB="34290" anchor="ctr"/>
                </a:tc>
                <a:tc>
                  <a:txBody>
                    <a:bodyPr/>
                    <a:lstStyle/>
                    <a:p>
                      <a:pPr algn="ctr"/>
                      <a:r>
                        <a:rPr lang="en-US" altLang="zh-TW" sz="1400" dirty="0"/>
                        <a:t>348 500</a:t>
                      </a:r>
                      <a:endParaRPr lang="zh-HK" altLang="en-US" sz="1400" dirty="0">
                        <a:solidFill>
                          <a:schemeClr val="tx1"/>
                        </a:solidFill>
                      </a:endParaRPr>
                    </a:p>
                  </a:txBody>
                  <a:tcPr marL="68580" marR="68580" marT="34290" marB="34290" anchor="ctr"/>
                </a:tc>
                <a:tc>
                  <a:txBody>
                    <a:bodyPr/>
                    <a:lstStyle/>
                    <a:p>
                      <a:pPr algn="ctr"/>
                      <a:r>
                        <a:rPr lang="en-US" altLang="zh-TW" sz="1400" dirty="0"/>
                        <a:t>594 800</a:t>
                      </a:r>
                      <a:endParaRPr lang="zh-HK" altLang="en-US" sz="1400" dirty="0">
                        <a:solidFill>
                          <a:schemeClr val="tx1"/>
                        </a:solidFill>
                      </a:endParaRPr>
                    </a:p>
                  </a:txBody>
                  <a:tcPr marL="68580" marR="68580" marT="34290" marB="34290" anchor="ctr"/>
                </a:tc>
                <a:tc>
                  <a:txBody>
                    <a:bodyPr/>
                    <a:lstStyle/>
                    <a:p>
                      <a:pPr algn="ctr"/>
                      <a:r>
                        <a:rPr lang="en-US" altLang="zh-TW" sz="1400" dirty="0"/>
                        <a:t>712 600</a:t>
                      </a:r>
                      <a:endParaRPr lang="zh-HK" altLang="en-US" sz="1400" dirty="0">
                        <a:solidFill>
                          <a:schemeClr val="tx1"/>
                        </a:solidFill>
                      </a:endParaRPr>
                    </a:p>
                  </a:txBody>
                  <a:tcPr marL="68580" marR="68580" marT="34290" marB="34290" anchor="ctr"/>
                </a:tc>
                <a:tc>
                  <a:txBody>
                    <a:bodyPr/>
                    <a:lstStyle/>
                    <a:p>
                      <a:pPr algn="ctr"/>
                      <a:r>
                        <a:rPr lang="en-US" altLang="zh-TW" sz="1400" dirty="0"/>
                        <a:t>665 100</a:t>
                      </a:r>
                      <a:endParaRPr lang="zh-HK" altLang="en-US" sz="1400" dirty="0">
                        <a:solidFill>
                          <a:schemeClr val="tx1"/>
                        </a:solidFill>
                      </a:endParaRPr>
                    </a:p>
                  </a:txBody>
                  <a:tcPr marL="68580" marR="68580" marT="34290" marB="34290" anchor="ctr"/>
                </a:tc>
                <a:tc>
                  <a:txBody>
                    <a:bodyPr/>
                    <a:lstStyle/>
                    <a:p>
                      <a:pPr algn="ctr"/>
                      <a:r>
                        <a:rPr lang="en-US" altLang="zh-TW" sz="1400" dirty="0"/>
                        <a:t>633 300</a:t>
                      </a:r>
                      <a:endParaRPr lang="zh-HK" altLang="en-US" sz="1400" dirty="0">
                        <a:solidFill>
                          <a:schemeClr val="tx1"/>
                        </a:solidFill>
                      </a:endParaRPr>
                    </a:p>
                  </a:txBody>
                  <a:tcPr marL="68580" marR="68580" marT="34290" marB="34290" anchor="ctr"/>
                </a:tc>
                <a:tc>
                  <a:txBody>
                    <a:bodyPr/>
                    <a:lstStyle/>
                    <a:p>
                      <a:pPr algn="ctr"/>
                      <a:r>
                        <a:rPr lang="en-US" altLang="zh-TW" sz="1400" dirty="0"/>
                        <a:t>705 900</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1370565"/>
                  </a:ext>
                </a:extLst>
              </a:tr>
              <a:tr h="429286">
                <a:tc vMerge="1">
                  <a:txBody>
                    <a:bodyPr/>
                    <a:lstStyle/>
                    <a:p>
                      <a:endParaRPr lang="zh-HK" altLang="en-US" sz="1400" dirty="0"/>
                    </a:p>
                  </a:txBody>
                  <a:tcPr marL="68580" marR="68580" marT="34290" marB="34290"/>
                </a:tc>
                <a:tc>
                  <a:txBody>
                    <a:bodyPr/>
                    <a:lstStyle/>
                    <a:p>
                      <a:pPr algn="ctr"/>
                      <a:r>
                        <a:rPr lang="zh-TW" altLang="en-US" sz="1400" dirty="0"/>
                        <a:t>百分比</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B050"/>
                          </a:solidFill>
                        </a:rPr>
                        <a:t>0.004%</a:t>
                      </a:r>
                      <a:endParaRPr lang="zh-HK" altLang="en-US" sz="1400" dirty="0">
                        <a:solidFill>
                          <a:srgbClr val="00B05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70C0"/>
                          </a:solidFill>
                        </a:rPr>
                        <a:t>0.037%</a:t>
                      </a:r>
                      <a:endParaRPr lang="zh-HK" altLang="en-US" sz="1400" dirty="0">
                        <a:solidFill>
                          <a:srgbClr val="0070C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0.019%</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0.011%</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0.008%</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0.012%</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t>0.007%</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451549"/>
                  </a:ext>
                </a:extLst>
              </a:tr>
              <a:tr h="429286">
                <a:tc rowSpan="3">
                  <a:txBody>
                    <a:bodyPr/>
                    <a:lstStyle/>
                    <a:p>
                      <a:pPr marL="0" algn="l" defTabSz="914400" rtl="0" eaLnBrk="1" latinLnBrk="0" hangingPunct="1"/>
                      <a:r>
                        <a:rPr lang="zh-TW" altLang="en-US" sz="1400" b="1" kern="1200" dirty="0">
                          <a:solidFill>
                            <a:schemeClr val="lt1"/>
                          </a:solidFill>
                          <a:latin typeface="+mn-lt"/>
                          <a:ea typeface="+mn-ea"/>
                          <a:cs typeface="+mn-cs"/>
                        </a:rPr>
                        <a:t>整體</a:t>
                      </a:r>
                      <a:endParaRPr lang="zh-HK" altLang="en-US" sz="1400" b="1" kern="1200" dirty="0">
                        <a:solidFill>
                          <a:schemeClr val="lt1"/>
                        </a:solidFill>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sz="1400" dirty="0"/>
                        <a:t>確診人數</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41</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293</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219</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187</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119</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164</a:t>
                      </a:r>
                      <a:endParaRPr lang="zh-HK" altLang="en-US" sz="1400" dirty="0">
                        <a:solidFill>
                          <a:schemeClr val="tx1"/>
                        </a:solidFill>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400" dirty="0">
                          <a:solidFill>
                            <a:schemeClr val="tx1"/>
                          </a:solidFill>
                        </a:rPr>
                        <a:t>89</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7951703"/>
                  </a:ext>
                </a:extLst>
              </a:tr>
              <a:tr h="429286">
                <a:tc vMerge="1">
                  <a:txBody>
                    <a:bodyPr/>
                    <a:lstStyle/>
                    <a:p>
                      <a:endParaRPr lang="zh-HK" altLang="en-US" sz="1400" dirty="0">
                        <a:solidFill>
                          <a:schemeClr val="tx1"/>
                        </a:solidFill>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dirty="0"/>
                        <a:t>總人數</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874 900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699 100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1 048 800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1 177 800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1 162 100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1 222 700</a:t>
                      </a:r>
                      <a:endParaRPr lang="zh-HK" altLang="en-US" sz="1400" dirty="0">
                        <a:solidFill>
                          <a:schemeClr val="tx1"/>
                        </a:solidFill>
                      </a:endParaRPr>
                    </a:p>
                  </a:txBody>
                  <a:tcPr marL="68580" marR="68580" marT="34290" marB="34290" anchor="ctr"/>
                </a:tc>
                <a:tc>
                  <a:txBody>
                    <a:bodyPr/>
                    <a:lstStyle/>
                    <a:p>
                      <a:pPr algn="ctr"/>
                      <a:r>
                        <a:rPr lang="en-US" altLang="zh-TW" sz="1400" dirty="0">
                          <a:solidFill>
                            <a:schemeClr val="tx1"/>
                          </a:solidFill>
                        </a:rPr>
                        <a:t>1 322 000</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90187287"/>
                  </a:ext>
                </a:extLst>
              </a:tr>
              <a:tr h="429286">
                <a:tc vMerge="1">
                  <a:txBody>
                    <a:bodyPr/>
                    <a:lstStyle/>
                    <a:p>
                      <a:endParaRPr lang="zh-HK" altLang="en-US" sz="1400" dirty="0">
                        <a:solidFill>
                          <a:schemeClr val="tx1"/>
                        </a:solidFill>
                      </a:endParaRPr>
                    </a:p>
                  </a:txBody>
                  <a:tcPr marL="68580" marR="68580" marT="34290" marB="34290" anchor="ctr"/>
                </a:tc>
                <a:tc>
                  <a:txBody>
                    <a:bodyPr/>
                    <a:lstStyle/>
                    <a:p>
                      <a:pPr algn="ctr"/>
                      <a:r>
                        <a:rPr lang="zh-TW" altLang="en-US" sz="1400" dirty="0"/>
                        <a:t>百分比</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B050"/>
                          </a:solidFill>
                        </a:rPr>
                        <a:t>0.005%</a:t>
                      </a:r>
                      <a:endParaRPr lang="zh-HK" altLang="en-US" sz="1400" dirty="0">
                        <a:solidFill>
                          <a:srgbClr val="00B05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rgbClr val="0070C0"/>
                          </a:solidFill>
                        </a:rPr>
                        <a:t>0.042%</a:t>
                      </a:r>
                      <a:endParaRPr lang="zh-HK" altLang="en-US" sz="1400" dirty="0">
                        <a:solidFill>
                          <a:srgbClr val="0070C0"/>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chemeClr val="tx1"/>
                          </a:solidFill>
                        </a:rPr>
                        <a:t>0.021%</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chemeClr val="tx1"/>
                          </a:solidFill>
                        </a:rPr>
                        <a:t>0.016%</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chemeClr val="tx1"/>
                          </a:solidFill>
                        </a:rPr>
                        <a:t>0.010%</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chemeClr val="tx1"/>
                          </a:solidFill>
                        </a:rPr>
                        <a:t>0.013%</a:t>
                      </a:r>
                      <a:endParaRPr lang="zh-HK" altLang="en-US" sz="1400" dirty="0">
                        <a:solidFill>
                          <a:schemeClr val="tx1"/>
                        </a:solidFill>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400" dirty="0">
                          <a:solidFill>
                            <a:schemeClr val="tx1"/>
                          </a:solidFill>
                        </a:rPr>
                        <a:t>0.007%</a:t>
                      </a:r>
                      <a:endParaRPr lang="zh-HK" altLang="en-US" sz="1400" dirty="0">
                        <a:solidFill>
                          <a:schemeClr val="tx1"/>
                        </a:solidFill>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035321"/>
                  </a:ext>
                </a:extLst>
              </a:tr>
            </a:tbl>
          </a:graphicData>
        </a:graphic>
      </p:graphicFrame>
    </p:spTree>
    <p:extLst>
      <p:ext uri="{BB962C8B-B14F-4D97-AF65-F5344CB8AC3E}">
        <p14:creationId xmlns:p14="http://schemas.microsoft.com/office/powerpoint/2010/main" val="177742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21</a:t>
            </a:fld>
            <a:endParaRPr lang="pt-PT"/>
          </a:p>
        </p:txBody>
      </p:sp>
      <p:sp>
        <p:nvSpPr>
          <p:cNvPr id="7" name="Title 1">
            <a:extLst>
              <a:ext uri="{FF2B5EF4-FFF2-40B4-BE49-F238E27FC236}">
                <a16:creationId xmlns:a16="http://schemas.microsoft.com/office/drawing/2014/main" id="{5091BB9E-8340-4E86-86DF-EB46E6CE5C64}"/>
              </a:ext>
            </a:extLst>
          </p:cNvPr>
          <p:cNvSpPr txBox="1">
            <a:spLocks/>
          </p:cNvSpPr>
          <p:nvPr/>
        </p:nvSpPr>
        <p:spPr>
          <a:xfrm>
            <a:off x="180124" y="164978"/>
            <a:ext cx="5472000"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活動二：比較不同年齡</a:t>
            </a:r>
            <a:r>
              <a:rPr lang="zh-TW" altLang="en-US" sz="2800" dirty="0">
                <a:latin typeface="+mn-ea"/>
              </a:rPr>
              <a:t>組別</a:t>
            </a:r>
            <a:r>
              <a:rPr lang="zh-TW" altLang="en-US" sz="2800" dirty="0">
                <a:solidFill>
                  <a:schemeClr val="tx1"/>
                </a:solidFill>
              </a:rPr>
              <a:t>的情況</a:t>
            </a:r>
            <a:endParaRPr lang="pt-PT" sz="2400" dirty="0">
              <a:solidFill>
                <a:schemeClr val="tx1"/>
              </a:solidFill>
              <a:latin typeface="+mn-lt"/>
            </a:endParaRPr>
          </a:p>
        </p:txBody>
      </p:sp>
      <p:sp>
        <p:nvSpPr>
          <p:cNvPr id="8" name="文字方塊 7"/>
          <p:cNvSpPr txBox="1"/>
          <p:nvPr/>
        </p:nvSpPr>
        <p:spPr>
          <a:xfrm>
            <a:off x="484632" y="1280784"/>
            <a:ext cx="8156448" cy="2677656"/>
          </a:xfrm>
          <a:prstGeom prst="rect">
            <a:avLst/>
          </a:prstGeom>
          <a:noFill/>
        </p:spPr>
        <p:txBody>
          <a:bodyPr wrap="square" rtlCol="0">
            <a:spAutoFit/>
          </a:bodyPr>
          <a:lstStyle/>
          <a:p>
            <a:pPr marL="457200" indent="-457200">
              <a:buFont typeface="+mj-lt"/>
              <a:buAutoNum type="alphaLcParenR" startAt="3"/>
            </a:pPr>
            <a:r>
              <a:rPr lang="en-US" altLang="zh-TW" sz="2400" dirty="0">
                <a:latin typeface="+mn-ea"/>
              </a:rPr>
              <a:t>[</a:t>
            </a:r>
            <a:r>
              <a:rPr lang="zh-TW" altLang="en-US" sz="2400" dirty="0">
                <a:latin typeface="+mn-ea"/>
              </a:rPr>
              <a:t>延伸探究</a:t>
            </a:r>
            <a:r>
              <a:rPr lang="en-US" altLang="zh-TW" sz="2400" dirty="0">
                <a:latin typeface="+mn-ea"/>
              </a:rPr>
              <a:t>]  </a:t>
            </a:r>
            <a:r>
              <a:rPr lang="zh-TW" altLang="en-US" sz="2400" dirty="0">
                <a:latin typeface="+mn-ea"/>
              </a:rPr>
              <a:t>年齡組別</a:t>
            </a:r>
            <a:r>
              <a:rPr lang="en-US" altLang="zh-TW" sz="2400" dirty="0">
                <a:latin typeface="+mn-ea"/>
              </a:rPr>
              <a:t>15-24</a:t>
            </a:r>
            <a:r>
              <a:rPr lang="zh-TW" altLang="en-US" sz="2400" dirty="0">
                <a:latin typeface="+mn-ea"/>
              </a:rPr>
              <a:t>歲的確診人數比率較高，是否由於這年齡組別的人士對新型冠狀病毒的抵抗力較弱？還是須先考慮個案是本地感染或外地傳入？需要哪些數據才可進一步了解？試進行探究並以圖表說明所得結論。</a:t>
            </a:r>
          </a:p>
          <a:p>
            <a:pPr marL="457200" indent="-457200">
              <a:buFont typeface="+mj-lt"/>
              <a:buAutoNum type="alphaLcParenR" startAt="3"/>
            </a:pPr>
            <a:endParaRPr lang="en-US" altLang="zh-TW" sz="2400" dirty="0">
              <a:latin typeface="+mn-ea"/>
            </a:endParaRPr>
          </a:p>
          <a:p>
            <a:pPr marL="457200" indent="-457200">
              <a:buFont typeface="+mj-lt"/>
              <a:buAutoNum type="alphaLcParenR" startAt="3"/>
            </a:pPr>
            <a:endParaRPr lang="zh-TW" altLang="en-US" sz="2400" dirty="0">
              <a:latin typeface="+mn-ea"/>
            </a:endParaRPr>
          </a:p>
          <a:p>
            <a:pPr marL="457200" indent="-457200">
              <a:buFont typeface="+mj-lt"/>
              <a:buAutoNum type="alphaLcParenR" startAt="3"/>
            </a:pPr>
            <a:endParaRPr lang="zh-TW" altLang="en-US" sz="2400" dirty="0">
              <a:latin typeface="+mn-ea"/>
            </a:endParaRPr>
          </a:p>
        </p:txBody>
      </p:sp>
      <p:pic>
        <p:nvPicPr>
          <p:cNvPr id="9" name="圖片 8"/>
          <p:cNvPicPr>
            <a:picLocks noChangeAspect="1"/>
          </p:cNvPicPr>
          <p:nvPr/>
        </p:nvPicPr>
        <p:blipFill>
          <a:blip r:embed="rId2">
            <a:clrChange>
              <a:clrFrom>
                <a:srgbClr val="000000"/>
              </a:clrFrom>
              <a:clrTo>
                <a:srgbClr val="000000">
                  <a:alpha val="0"/>
                </a:srgbClr>
              </a:clrTo>
            </a:clrChange>
          </a:blip>
          <a:stretch>
            <a:fillRect/>
          </a:stretch>
        </p:blipFill>
        <p:spPr>
          <a:xfrm>
            <a:off x="6856435" y="4298244"/>
            <a:ext cx="1552928" cy="1552928"/>
          </a:xfrm>
          <a:prstGeom prst="rect">
            <a:avLst/>
          </a:prstGeom>
        </p:spPr>
      </p:pic>
    </p:spTree>
    <p:extLst>
      <p:ext uri="{BB962C8B-B14F-4D97-AF65-F5344CB8AC3E}">
        <p14:creationId xmlns:p14="http://schemas.microsoft.com/office/powerpoint/2010/main" val="258238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pt-PT"/>
          </a:p>
        </p:txBody>
      </p:sp>
      <p:sp>
        <p:nvSpPr>
          <p:cNvPr id="3" name="投影片編號版面配置區 2"/>
          <p:cNvSpPr>
            <a:spLocks noGrp="1"/>
          </p:cNvSpPr>
          <p:nvPr>
            <p:ph type="sldNum" sz="quarter" idx="12"/>
          </p:nvPr>
        </p:nvSpPr>
        <p:spPr/>
        <p:txBody>
          <a:bodyPr/>
          <a:lstStyle/>
          <a:p>
            <a:fld id="{18FAA5EE-D2FC-409A-BF74-DD67F0A6F1CD}" type="slidenum">
              <a:rPr lang="pt-PT" smtClean="0"/>
              <a:t>22</a:t>
            </a:fld>
            <a:endParaRPr lang="pt-PT"/>
          </a:p>
        </p:txBody>
      </p:sp>
      <p:sp>
        <p:nvSpPr>
          <p:cNvPr id="4" name="矩形 3"/>
          <p:cNvSpPr/>
          <p:nvPr/>
        </p:nvSpPr>
        <p:spPr>
          <a:xfrm>
            <a:off x="4133418" y="2967335"/>
            <a:ext cx="877164" cy="923330"/>
          </a:xfrm>
          <a:prstGeom prst="rect">
            <a:avLst/>
          </a:prstGeom>
          <a:noFill/>
        </p:spPr>
        <p:txBody>
          <a:bodyPr wrap="none" lIns="91440" tIns="45720" rIns="91440" bIns="45720">
            <a:spAutoFit/>
          </a:bodyPr>
          <a:lstStyle/>
          <a:p>
            <a:pPr algn="ctr"/>
            <a:r>
              <a:rPr lang="zh-TW" altLang="en-US" sz="5400" dirty="0">
                <a:ln w="0"/>
                <a:effectLst>
                  <a:outerShdw blurRad="38100" dist="19050" dir="2700000" algn="tl" rotWithShape="0">
                    <a:schemeClr val="dk1">
                      <a:alpha val="40000"/>
                    </a:schemeClr>
                  </a:outerShdw>
                </a:effectLst>
              </a:rPr>
              <a:t>完</a:t>
            </a:r>
            <a:endParaRPr lang="zh-TW" alt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9382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a:t>認識本地疫情</a:t>
            </a:r>
            <a:endParaRPr lang="zh-HK" altLang="en-US" sz="4000" dirty="0"/>
          </a:p>
        </p:txBody>
      </p:sp>
      <p:sp>
        <p:nvSpPr>
          <p:cNvPr id="3" name="內容版面配置區 2"/>
          <p:cNvSpPr>
            <a:spLocks noGrp="1"/>
          </p:cNvSpPr>
          <p:nvPr>
            <p:ph idx="1"/>
          </p:nvPr>
        </p:nvSpPr>
        <p:spPr>
          <a:xfrm>
            <a:off x="822959" y="1845733"/>
            <a:ext cx="7543801" cy="4763246"/>
          </a:xfrm>
        </p:spPr>
        <p:txBody>
          <a:bodyPr>
            <a:normAutofit/>
          </a:bodyPr>
          <a:lstStyle/>
          <a:p>
            <a:pPr>
              <a:lnSpc>
                <a:spcPct val="120000"/>
              </a:lnSpc>
            </a:pPr>
            <a:r>
              <a:rPr lang="zh-TW" altLang="en-US" sz="2600" dirty="0"/>
              <a:t>我們若希望對本地新型冠狀病毒病疫情有更深入的認識，</a:t>
            </a:r>
            <a:r>
              <a:rPr lang="zh-TW" altLang="en-US" sz="2600" u="sng" dirty="0"/>
              <a:t>探討各年齡組別感染病毒的情況</a:t>
            </a:r>
            <a:r>
              <a:rPr lang="zh-TW" altLang="en-US" sz="2600" dirty="0"/>
              <a:t>，我們該如何著手？</a:t>
            </a:r>
          </a:p>
          <a:p>
            <a:pPr>
              <a:lnSpc>
                <a:spcPct val="120000"/>
              </a:lnSpc>
            </a:pPr>
            <a:r>
              <a:rPr lang="zh-TW" altLang="en-US" sz="2600" dirty="0">
                <a:solidFill>
                  <a:srgbClr val="7030A0"/>
                </a:solidFill>
              </a:rPr>
              <a:t>可靠的數據的來源</a:t>
            </a:r>
            <a:r>
              <a:rPr lang="zh-TW" altLang="en-US" sz="2600" dirty="0"/>
              <a:t>：</a:t>
            </a:r>
            <a:endParaRPr lang="en-US" altLang="zh-TW" sz="2600" dirty="0"/>
          </a:p>
          <a:p>
            <a:pPr lvl="1">
              <a:lnSpc>
                <a:spcPct val="120000"/>
              </a:lnSpc>
            </a:pPr>
            <a:r>
              <a:rPr lang="zh-TW" altLang="en-US" sz="2400" dirty="0"/>
              <a:t>例如政府部門的數據，政府的「資料一線通」網頁提供衛生署的</a:t>
            </a:r>
            <a:r>
              <a:rPr lang="en-US" altLang="zh-TW" sz="2400" dirty="0"/>
              <a:t>2019</a:t>
            </a:r>
            <a:r>
              <a:rPr lang="zh-TW" altLang="en-US" sz="2400" dirty="0"/>
              <a:t>冠狀病毒病數據（除數據準確可靠外，亦提供</a:t>
            </a:r>
            <a:r>
              <a:rPr lang="en-US" altLang="zh-TW" sz="2400" dirty="0"/>
              <a:t>CSV</a:t>
            </a:r>
            <a:r>
              <a:rPr lang="zh-TW" altLang="en-US" sz="2400" dirty="0"/>
              <a:t>檔，可利用試算表軟件開啟分析）。</a:t>
            </a:r>
            <a:br>
              <a:rPr lang="en-US" altLang="zh-TW" sz="2400" dirty="0"/>
            </a:br>
            <a:r>
              <a:rPr lang="en-US" altLang="zh-TW" sz="2400" dirty="0">
                <a:hlinkClick r:id="rId2"/>
              </a:rPr>
              <a:t>https://data.gov.hk/tc-data/dataset/hk-dh-chpsebcddr-novel-infectious-agent</a:t>
            </a:r>
            <a:r>
              <a:rPr lang="en-US" altLang="zh-TW" sz="2400" dirty="0"/>
              <a:t> </a:t>
            </a:r>
          </a:p>
          <a:p>
            <a:pPr>
              <a:lnSpc>
                <a:spcPct val="120000"/>
              </a:lnSpc>
            </a:pPr>
            <a:endParaRPr lang="zh-HK" altLang="en-US" sz="2600" dirty="0"/>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3</a:t>
            </a:fld>
            <a:endParaRPr lang="pt-PT"/>
          </a:p>
        </p:txBody>
      </p:sp>
      <p:pic>
        <p:nvPicPr>
          <p:cNvPr id="6" name="圖片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586644" y="286604"/>
            <a:ext cx="1822719" cy="1301564"/>
          </a:xfrm>
          <a:prstGeom prst="rect">
            <a:avLst/>
          </a:prstGeom>
        </p:spPr>
      </p:pic>
    </p:spTree>
    <p:extLst>
      <p:ext uri="{BB962C8B-B14F-4D97-AF65-F5344CB8AC3E}">
        <p14:creationId xmlns:p14="http://schemas.microsoft.com/office/powerpoint/2010/main" val="230216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4</a:t>
            </a:fld>
            <a:endParaRPr lang="pt-PT"/>
          </a:p>
        </p:txBody>
      </p:sp>
      <p:sp>
        <p:nvSpPr>
          <p:cNvPr id="7" name="Title 1">
            <a:extLst>
              <a:ext uri="{FF2B5EF4-FFF2-40B4-BE49-F238E27FC236}">
                <a16:creationId xmlns:a16="http://schemas.microsoft.com/office/drawing/2014/main" id="{5091BB9E-8340-4E86-86DF-EB46E6CE5C64}"/>
              </a:ext>
            </a:extLst>
          </p:cNvPr>
          <p:cNvSpPr txBox="1">
            <a:spLocks/>
          </p:cNvSpPr>
          <p:nvPr/>
        </p:nvSpPr>
        <p:spPr>
          <a:xfrm>
            <a:off x="180124" y="164978"/>
            <a:ext cx="6284684" cy="611638"/>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2800" dirty="0">
                <a:solidFill>
                  <a:schemeClr val="tx1"/>
                </a:solidFill>
              </a:rPr>
              <a:t>活動一：利用資訊科技分析確診者年齡</a:t>
            </a:r>
            <a:endParaRPr lang="pt-PT" sz="2400" dirty="0">
              <a:solidFill>
                <a:schemeClr val="tx1"/>
              </a:solidFill>
              <a:latin typeface="+mn-lt"/>
            </a:endParaRPr>
          </a:p>
        </p:txBody>
      </p:sp>
      <p:sp>
        <p:nvSpPr>
          <p:cNvPr id="9" name="文字方塊 8"/>
          <p:cNvSpPr txBox="1"/>
          <p:nvPr/>
        </p:nvSpPr>
        <p:spPr>
          <a:xfrm>
            <a:off x="640080" y="927680"/>
            <a:ext cx="8010144" cy="1200329"/>
          </a:xfrm>
          <a:prstGeom prst="rect">
            <a:avLst/>
          </a:prstGeom>
          <a:noFill/>
        </p:spPr>
        <p:txBody>
          <a:bodyPr wrap="square" rtlCol="0">
            <a:spAutoFit/>
          </a:bodyPr>
          <a:lstStyle/>
          <a:p>
            <a:r>
              <a:rPr lang="zh-TW" altLang="en-US" sz="2400" dirty="0">
                <a:latin typeface="+mn-ea"/>
              </a:rPr>
              <a:t>先從上頁「資料一線通</a:t>
            </a:r>
            <a:r>
              <a:rPr lang="en-US" altLang="zh-TW" sz="2400" dirty="0">
                <a:latin typeface="+mn-ea"/>
              </a:rPr>
              <a:t>:</a:t>
            </a:r>
            <a:r>
              <a:rPr lang="zh-TW" altLang="en-US" sz="2400" dirty="0">
                <a:latin typeface="+mn-ea"/>
              </a:rPr>
              <a:t> </a:t>
            </a:r>
            <a:r>
              <a:rPr lang="en-US" altLang="zh-TW" sz="2400" dirty="0">
                <a:latin typeface="+mn-ea"/>
              </a:rPr>
              <a:t>2019</a:t>
            </a:r>
            <a:r>
              <a:rPr lang="zh-TW" altLang="en-US" sz="2400" dirty="0">
                <a:latin typeface="+mn-ea"/>
              </a:rPr>
              <a:t>冠狀病毒病的數據」網址下載最新「本港疑似</a:t>
            </a:r>
            <a:r>
              <a:rPr lang="en-US" altLang="zh-TW" sz="2400" dirty="0">
                <a:latin typeface="+mn-ea"/>
              </a:rPr>
              <a:t>/</a:t>
            </a:r>
            <a:r>
              <a:rPr lang="zh-TW" altLang="en-US" sz="2400" dirty="0">
                <a:latin typeface="+mn-ea"/>
              </a:rPr>
              <a:t>確診</a:t>
            </a:r>
            <a:r>
              <a:rPr lang="en-US" altLang="zh-TW" sz="2400" dirty="0">
                <a:latin typeface="+mn-ea"/>
              </a:rPr>
              <a:t>2019</a:t>
            </a:r>
            <a:r>
              <a:rPr lang="zh-TW" altLang="en-US" sz="2400" dirty="0">
                <a:latin typeface="+mn-ea"/>
              </a:rPr>
              <a:t>冠狀病毒的個案詳情」的數據。在這活動同學們將使用試算表分析數據並完成下表。</a:t>
            </a:r>
            <a:endParaRPr lang="en-US" altLang="zh-TW" sz="2400" dirty="0">
              <a:latin typeface="+mn-ea"/>
            </a:endParaRPr>
          </a:p>
        </p:txBody>
      </p:sp>
      <p:graphicFrame>
        <p:nvGraphicFramePr>
          <p:cNvPr id="16" name="表格 15"/>
          <p:cNvGraphicFramePr>
            <a:graphicFrameLocks noGrp="1"/>
          </p:cNvGraphicFramePr>
          <p:nvPr>
            <p:extLst>
              <p:ext uri="{D42A27DB-BD31-4B8C-83A1-F6EECF244321}">
                <p14:modId xmlns:p14="http://schemas.microsoft.com/office/powerpoint/2010/main" val="1434798260"/>
              </p:ext>
            </p:extLst>
          </p:nvPr>
        </p:nvGraphicFramePr>
        <p:xfrm>
          <a:off x="748047" y="2226215"/>
          <a:ext cx="7647906" cy="2682240"/>
        </p:xfrm>
        <a:graphic>
          <a:graphicData uri="http://schemas.openxmlformats.org/drawingml/2006/table">
            <a:tbl>
              <a:tblPr firstRow="1" bandRow="1">
                <a:tableStyleId>{5C22544A-7EE6-4342-B048-85BDC9FD1C3A}</a:tableStyleId>
              </a:tblPr>
              <a:tblGrid>
                <a:gridCol w="1192180">
                  <a:extLst>
                    <a:ext uri="{9D8B030D-6E8A-4147-A177-3AD203B41FA5}">
                      <a16:colId xmlns:a16="http://schemas.microsoft.com/office/drawing/2014/main" val="744681149"/>
                    </a:ext>
                  </a:extLst>
                </a:gridCol>
                <a:gridCol w="1668769">
                  <a:extLst>
                    <a:ext uri="{9D8B030D-6E8A-4147-A177-3AD203B41FA5}">
                      <a16:colId xmlns:a16="http://schemas.microsoft.com/office/drawing/2014/main" val="2262679946"/>
                    </a:ext>
                  </a:extLst>
                </a:gridCol>
                <a:gridCol w="1511670">
                  <a:extLst>
                    <a:ext uri="{9D8B030D-6E8A-4147-A177-3AD203B41FA5}">
                      <a16:colId xmlns:a16="http://schemas.microsoft.com/office/drawing/2014/main" val="4014898020"/>
                    </a:ext>
                  </a:extLst>
                </a:gridCol>
                <a:gridCol w="1461280">
                  <a:extLst>
                    <a:ext uri="{9D8B030D-6E8A-4147-A177-3AD203B41FA5}">
                      <a16:colId xmlns:a16="http://schemas.microsoft.com/office/drawing/2014/main" val="1033343344"/>
                    </a:ext>
                  </a:extLst>
                </a:gridCol>
                <a:gridCol w="1814007">
                  <a:extLst>
                    <a:ext uri="{9D8B030D-6E8A-4147-A177-3AD203B41FA5}">
                      <a16:colId xmlns:a16="http://schemas.microsoft.com/office/drawing/2014/main" val="3575216187"/>
                    </a:ext>
                  </a:extLst>
                </a:gridCol>
              </a:tblGrid>
              <a:tr h="190920">
                <a:tc gridSpan="2">
                  <a:txBody>
                    <a:bodyPr/>
                    <a:lstStyle/>
                    <a:p>
                      <a:pPr algn="ctr"/>
                      <a:r>
                        <a:rPr lang="zh-HK" altLang="en-US" sz="1600" dirty="0"/>
                        <a:t>確診個案</a:t>
                      </a: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男性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女性</a:t>
                      </a:r>
                      <a:endParaRPr lang="zh-HK" altLang="en-US" sz="1600" dirty="0">
                        <a:latin typeface="+mn-ea"/>
                        <a:ea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整體</a:t>
                      </a:r>
                      <a:endParaRPr lang="zh-HK" altLang="en-US" sz="1600" b="1" kern="1200" dirty="0">
                        <a:solidFill>
                          <a:schemeClr val="lt1"/>
                        </a:solidFill>
                        <a:latin typeface="+mn-lt"/>
                        <a:ea typeface="+mn-ea"/>
                        <a:cs typeface="+mn-cs"/>
                      </a:endParaRPr>
                    </a:p>
                  </a:txBody>
                  <a:tcPr anchor="ctr"/>
                </a:tc>
                <a:extLst>
                  <a:ext uri="{0D108BD9-81ED-4DB2-BD59-A6C34878D82A}">
                    <a16:rowId xmlns:a16="http://schemas.microsoft.com/office/drawing/2014/main" val="940494989"/>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人數</a:t>
                      </a:r>
                      <a:endParaRPr lang="zh-HK" altLang="en-US" sz="1600" b="0" kern="1200" dirty="0">
                        <a:solidFill>
                          <a:schemeClr val="tx1"/>
                        </a:solidFill>
                        <a:latin typeface="+mn-lt"/>
                        <a:ea typeface="+mn-ea"/>
                        <a:cs typeface="+mn-cs"/>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931414615"/>
                  </a:ext>
                </a:extLst>
              </a:tr>
              <a:tr h="19092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年齡</a:t>
                      </a:r>
                      <a:endParaRPr lang="zh-HK" altLang="en-US" sz="1600" b="0" kern="1200" dirty="0">
                        <a:solidFill>
                          <a:schemeClr val="tx1"/>
                        </a:solidFill>
                        <a:latin typeface="+mn-lt"/>
                        <a:ea typeface="+mn-ea"/>
                        <a:cs typeface="+mn-cs"/>
                      </a:endParaRPr>
                    </a:p>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分佈域</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170072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平均數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1563920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眾數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236525182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中位數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37003581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上四分位數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3596695823"/>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下四分位數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tc>
                  <a:txBody>
                    <a:bodyPr/>
                    <a:lstStyle/>
                    <a:p>
                      <a:pPr algn="ctr"/>
                      <a:endParaRPr lang="zh-HK" altLang="en-US" sz="1600" dirty="0"/>
                    </a:p>
                  </a:txBody>
                  <a:tcPr anchor="ctr"/>
                </a:tc>
                <a:extLst>
                  <a:ext uri="{0D108BD9-81ED-4DB2-BD59-A6C34878D82A}">
                    <a16:rowId xmlns:a16="http://schemas.microsoft.com/office/drawing/2014/main" val="3293743251"/>
                  </a:ext>
                </a:extLst>
              </a:tr>
            </a:tbl>
          </a:graphicData>
        </a:graphic>
      </p:graphicFrame>
      <p:sp>
        <p:nvSpPr>
          <p:cNvPr id="8" name="文字方塊 7"/>
          <p:cNvSpPr txBox="1"/>
          <p:nvPr/>
        </p:nvSpPr>
        <p:spPr>
          <a:xfrm>
            <a:off x="640080" y="5061216"/>
            <a:ext cx="8010144" cy="461665"/>
          </a:xfrm>
          <a:prstGeom prst="rect">
            <a:avLst/>
          </a:prstGeom>
          <a:noFill/>
        </p:spPr>
        <p:txBody>
          <a:bodyPr wrap="square" rtlCol="0">
            <a:spAutoFit/>
          </a:bodyPr>
          <a:lstStyle/>
          <a:p>
            <a:r>
              <a:rPr lang="zh-TW" altLang="en-US" sz="2400" dirty="0">
                <a:latin typeface="+mn-ea"/>
              </a:rPr>
              <a:t>以下步驟示範如何整理有關男性確診者的數據。</a:t>
            </a:r>
            <a:endParaRPr lang="en-US" altLang="zh-TW" sz="2400" dirty="0">
              <a:latin typeface="+mn-ea"/>
            </a:endParaRPr>
          </a:p>
        </p:txBody>
      </p:sp>
    </p:spTree>
    <p:extLst>
      <p:ext uri="{BB962C8B-B14F-4D97-AF65-F5344CB8AC3E}">
        <p14:creationId xmlns:p14="http://schemas.microsoft.com/office/powerpoint/2010/main" val="298324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5</a:t>
            </a:fld>
            <a:endParaRPr lang="pt-PT"/>
          </a:p>
        </p:txBody>
      </p:sp>
      <p:sp>
        <p:nvSpPr>
          <p:cNvPr id="6" name="文字方塊 5"/>
          <p:cNvSpPr txBox="1"/>
          <p:nvPr/>
        </p:nvSpPr>
        <p:spPr>
          <a:xfrm>
            <a:off x="381235" y="2331252"/>
            <a:ext cx="5737468" cy="369332"/>
          </a:xfrm>
          <a:prstGeom prst="rect">
            <a:avLst/>
          </a:prstGeom>
          <a:noFill/>
        </p:spPr>
        <p:txBody>
          <a:bodyPr wrap="none" rtlCol="0">
            <a:spAutoFit/>
          </a:bodyPr>
          <a:lstStyle/>
          <a:p>
            <a:r>
              <a:rPr lang="zh-TW" altLang="en-US" dirty="0"/>
              <a:t>步驟</a:t>
            </a:r>
            <a:r>
              <a:rPr lang="en-US" altLang="zh-TW" dirty="0"/>
              <a:t>2</a:t>
            </a:r>
            <a:r>
              <a:rPr lang="zh-TW" altLang="en-US" dirty="0"/>
              <a:t>：從「常用」</a:t>
            </a:r>
            <a:r>
              <a:rPr lang="en-US" altLang="zh-TW" dirty="0">
                <a:sym typeface="Wingdings" panose="05000000000000000000" pitchFamily="2" charset="2"/>
              </a:rPr>
              <a:t> </a:t>
            </a:r>
            <a:r>
              <a:rPr lang="zh-TW" altLang="en-US" dirty="0"/>
              <a:t>選「排序與篩選」</a:t>
            </a:r>
            <a:r>
              <a:rPr lang="en-US" altLang="zh-TW" dirty="0">
                <a:sym typeface="Wingdings" panose="05000000000000000000" pitchFamily="2" charset="2"/>
              </a:rPr>
              <a:t></a:t>
            </a:r>
            <a:r>
              <a:rPr lang="en-US" altLang="zh-TW" dirty="0"/>
              <a:t> </a:t>
            </a:r>
            <a:r>
              <a:rPr lang="zh-TW" altLang="en-US" dirty="0"/>
              <a:t>選「篩選」</a:t>
            </a:r>
            <a:endParaRPr lang="zh-HK" altLang="en-US" dirty="0"/>
          </a:p>
        </p:txBody>
      </p:sp>
      <p:pic>
        <p:nvPicPr>
          <p:cNvPr id="7" name="圖片 6"/>
          <p:cNvPicPr>
            <a:picLocks noChangeAspect="1"/>
          </p:cNvPicPr>
          <p:nvPr/>
        </p:nvPicPr>
        <p:blipFill>
          <a:blip r:embed="rId2"/>
          <a:stretch>
            <a:fillRect/>
          </a:stretch>
        </p:blipFill>
        <p:spPr>
          <a:xfrm>
            <a:off x="403920" y="2759317"/>
            <a:ext cx="8511500" cy="1102786"/>
          </a:xfrm>
          <a:prstGeom prst="rect">
            <a:avLst/>
          </a:prstGeom>
        </p:spPr>
      </p:pic>
      <p:pic>
        <p:nvPicPr>
          <p:cNvPr id="8" name="圖片 7"/>
          <p:cNvPicPr>
            <a:picLocks noChangeAspect="1"/>
          </p:cNvPicPr>
          <p:nvPr/>
        </p:nvPicPr>
        <p:blipFill>
          <a:blip r:embed="rId3"/>
          <a:stretch>
            <a:fillRect/>
          </a:stretch>
        </p:blipFill>
        <p:spPr>
          <a:xfrm>
            <a:off x="7470383" y="3920836"/>
            <a:ext cx="1445037" cy="2279671"/>
          </a:xfrm>
          <a:prstGeom prst="rect">
            <a:avLst/>
          </a:prstGeom>
        </p:spPr>
      </p:pic>
      <p:pic>
        <p:nvPicPr>
          <p:cNvPr id="9" name="圖片 8"/>
          <p:cNvPicPr>
            <a:picLocks noChangeAspect="1"/>
          </p:cNvPicPr>
          <p:nvPr/>
        </p:nvPicPr>
        <p:blipFill>
          <a:blip r:embed="rId4"/>
          <a:stretch>
            <a:fillRect/>
          </a:stretch>
        </p:blipFill>
        <p:spPr>
          <a:xfrm>
            <a:off x="289574" y="848998"/>
            <a:ext cx="8740193" cy="1075577"/>
          </a:xfrm>
          <a:prstGeom prst="rect">
            <a:avLst/>
          </a:prstGeom>
        </p:spPr>
      </p:pic>
      <p:sp>
        <p:nvSpPr>
          <p:cNvPr id="10" name="文字方塊 9"/>
          <p:cNvSpPr txBox="1"/>
          <p:nvPr/>
        </p:nvSpPr>
        <p:spPr>
          <a:xfrm>
            <a:off x="381235" y="488190"/>
            <a:ext cx="7571303" cy="369332"/>
          </a:xfrm>
          <a:prstGeom prst="rect">
            <a:avLst/>
          </a:prstGeom>
          <a:noFill/>
        </p:spPr>
        <p:txBody>
          <a:bodyPr wrap="none" rtlCol="0">
            <a:spAutoFit/>
          </a:bodyPr>
          <a:lstStyle/>
          <a:p>
            <a:r>
              <a:rPr lang="zh-TW" altLang="en-US" dirty="0"/>
              <a:t>步驟</a:t>
            </a:r>
            <a:r>
              <a:rPr lang="en-US" altLang="zh-TW" dirty="0"/>
              <a:t>1</a:t>
            </a:r>
            <a:r>
              <a:rPr lang="zh-TW" altLang="en-US" dirty="0"/>
              <a:t>：</a:t>
            </a:r>
            <a:r>
              <a:rPr lang="zh-TW" altLang="en-US" dirty="0">
                <a:latin typeface="+mn-ea"/>
              </a:rPr>
              <a:t>從「資料一線通</a:t>
            </a:r>
            <a:r>
              <a:rPr lang="en-US" altLang="zh-TW" dirty="0">
                <a:latin typeface="+mn-ea"/>
              </a:rPr>
              <a:t>:</a:t>
            </a:r>
            <a:r>
              <a:rPr lang="zh-TW" altLang="en-US" dirty="0">
                <a:latin typeface="+mn-ea"/>
              </a:rPr>
              <a:t> </a:t>
            </a:r>
            <a:r>
              <a:rPr lang="en-US" altLang="zh-TW" dirty="0">
                <a:latin typeface="+mn-ea"/>
              </a:rPr>
              <a:t>2019</a:t>
            </a:r>
            <a:r>
              <a:rPr lang="zh-TW" altLang="en-US" dirty="0">
                <a:latin typeface="+mn-ea"/>
              </a:rPr>
              <a:t>冠狀病毒病的數據」的網址下載最新數據。</a:t>
            </a:r>
            <a:endParaRPr lang="zh-HK" altLang="en-US" dirty="0"/>
          </a:p>
        </p:txBody>
      </p:sp>
    </p:spTree>
    <p:extLst>
      <p:ext uri="{BB962C8B-B14F-4D97-AF65-F5344CB8AC3E}">
        <p14:creationId xmlns:p14="http://schemas.microsoft.com/office/powerpoint/2010/main" val="126634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6</a:t>
            </a:fld>
            <a:endParaRPr lang="pt-PT"/>
          </a:p>
        </p:txBody>
      </p:sp>
      <p:sp>
        <p:nvSpPr>
          <p:cNvPr id="6" name="文字方塊 5"/>
          <p:cNvSpPr txBox="1"/>
          <p:nvPr/>
        </p:nvSpPr>
        <p:spPr>
          <a:xfrm>
            <a:off x="947123" y="770207"/>
            <a:ext cx="7462240" cy="1477328"/>
          </a:xfrm>
          <a:prstGeom prst="rect">
            <a:avLst/>
          </a:prstGeom>
          <a:noFill/>
        </p:spPr>
        <p:txBody>
          <a:bodyPr wrap="square" rtlCol="0">
            <a:spAutoFit/>
          </a:bodyPr>
          <a:lstStyle/>
          <a:p>
            <a:r>
              <a:rPr lang="zh-TW" altLang="en-US" dirty="0"/>
              <a:t>步驟</a:t>
            </a:r>
            <a:r>
              <a:rPr lang="en-US" altLang="zh-TW" dirty="0"/>
              <a:t>3</a:t>
            </a:r>
            <a:r>
              <a:rPr lang="zh-TW" altLang="en-US" dirty="0"/>
              <a:t>：先按下「性別」 旁的箭號，只選「男」並按「確定」，然後按下「確診</a:t>
            </a:r>
            <a:r>
              <a:rPr lang="en-US" altLang="zh-TW" dirty="0"/>
              <a:t>/</a:t>
            </a:r>
            <a:r>
              <a:rPr lang="zh-TW" altLang="en-US" dirty="0"/>
              <a:t>疑似個案」 旁的箭號，只選「確診」並按「確定」 ，可得出只包括男性確診者的資料。工作表下方顯示有「</a:t>
            </a:r>
            <a:r>
              <a:rPr lang="en-US" altLang="zh-TW" dirty="0"/>
              <a:t>599</a:t>
            </a:r>
            <a:r>
              <a:rPr lang="zh-TW" altLang="en-US" dirty="0"/>
              <a:t>筆記錄」，即男性確診人數為</a:t>
            </a:r>
            <a:r>
              <a:rPr lang="en-US" altLang="zh-TW" dirty="0"/>
              <a:t>599</a:t>
            </a:r>
            <a:r>
              <a:rPr lang="zh-TW" altLang="en-US" dirty="0"/>
              <a:t>。</a:t>
            </a:r>
            <a:r>
              <a:rPr lang="en-US" altLang="zh-TW" dirty="0"/>
              <a:t>(</a:t>
            </a:r>
            <a:r>
              <a:rPr lang="zh-TW" altLang="en-US" dirty="0"/>
              <a:t>截至</a:t>
            </a:r>
            <a:r>
              <a:rPr lang="en-US" altLang="zh-TW" dirty="0"/>
              <a:t>2020</a:t>
            </a:r>
            <a:r>
              <a:rPr lang="zh-TW" altLang="en-US" dirty="0"/>
              <a:t>年</a:t>
            </a:r>
            <a:r>
              <a:rPr lang="en-US" altLang="zh-TW" dirty="0"/>
              <a:t>6</a:t>
            </a:r>
            <a:r>
              <a:rPr lang="zh-TW" altLang="en-US" dirty="0"/>
              <a:t>月</a:t>
            </a:r>
            <a:r>
              <a:rPr lang="en-US" altLang="zh-TW" dirty="0"/>
              <a:t>16</a:t>
            </a:r>
            <a:r>
              <a:rPr lang="zh-TW" altLang="en-US" dirty="0"/>
              <a:t>日的數據</a:t>
            </a:r>
            <a:r>
              <a:rPr lang="en-US" altLang="zh-TW" dirty="0"/>
              <a:t>)</a:t>
            </a:r>
            <a:endParaRPr lang="zh-HK" altLang="en-US" dirty="0"/>
          </a:p>
          <a:p>
            <a:endParaRPr lang="zh-HK" altLang="en-US" dirty="0"/>
          </a:p>
        </p:txBody>
      </p:sp>
      <p:pic>
        <p:nvPicPr>
          <p:cNvPr id="8" name="圖片 7"/>
          <p:cNvPicPr>
            <a:picLocks noChangeAspect="1"/>
          </p:cNvPicPr>
          <p:nvPr/>
        </p:nvPicPr>
        <p:blipFill>
          <a:blip r:embed="rId2"/>
          <a:stretch>
            <a:fillRect/>
          </a:stretch>
        </p:blipFill>
        <p:spPr>
          <a:xfrm>
            <a:off x="1030858" y="2247535"/>
            <a:ext cx="4163826" cy="2818263"/>
          </a:xfrm>
          <a:prstGeom prst="rect">
            <a:avLst/>
          </a:prstGeom>
        </p:spPr>
      </p:pic>
      <p:pic>
        <p:nvPicPr>
          <p:cNvPr id="3" name="圖片 2"/>
          <p:cNvPicPr>
            <a:picLocks noChangeAspect="1"/>
          </p:cNvPicPr>
          <p:nvPr/>
        </p:nvPicPr>
        <p:blipFill>
          <a:blip r:embed="rId3"/>
          <a:stretch>
            <a:fillRect/>
          </a:stretch>
        </p:blipFill>
        <p:spPr>
          <a:xfrm>
            <a:off x="1030858" y="5384884"/>
            <a:ext cx="1447800" cy="476250"/>
          </a:xfrm>
          <a:prstGeom prst="rect">
            <a:avLst/>
          </a:prstGeom>
        </p:spPr>
      </p:pic>
      <p:pic>
        <p:nvPicPr>
          <p:cNvPr id="10" name="圖片 9"/>
          <p:cNvPicPr>
            <a:picLocks noChangeAspect="1"/>
          </p:cNvPicPr>
          <p:nvPr/>
        </p:nvPicPr>
        <p:blipFill>
          <a:blip r:embed="rId4"/>
          <a:stretch>
            <a:fillRect/>
          </a:stretch>
        </p:blipFill>
        <p:spPr>
          <a:xfrm>
            <a:off x="7156219" y="2247535"/>
            <a:ext cx="1725453" cy="2788232"/>
          </a:xfrm>
          <a:prstGeom prst="rect">
            <a:avLst/>
          </a:prstGeom>
        </p:spPr>
      </p:pic>
      <p:pic>
        <p:nvPicPr>
          <p:cNvPr id="11" name="圖片 10"/>
          <p:cNvPicPr>
            <a:picLocks noChangeAspect="1"/>
          </p:cNvPicPr>
          <p:nvPr/>
        </p:nvPicPr>
        <p:blipFill>
          <a:blip r:embed="rId5"/>
          <a:stretch>
            <a:fillRect/>
          </a:stretch>
        </p:blipFill>
        <p:spPr>
          <a:xfrm>
            <a:off x="5301308" y="2247279"/>
            <a:ext cx="1748288" cy="2788488"/>
          </a:xfrm>
          <a:prstGeom prst="rect">
            <a:avLst/>
          </a:prstGeom>
        </p:spPr>
      </p:pic>
    </p:spTree>
    <p:extLst>
      <p:ext uri="{BB962C8B-B14F-4D97-AF65-F5344CB8AC3E}">
        <p14:creationId xmlns:p14="http://schemas.microsoft.com/office/powerpoint/2010/main" val="209715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7</a:t>
            </a:fld>
            <a:endParaRPr lang="pt-PT"/>
          </a:p>
        </p:txBody>
      </p:sp>
      <p:pic>
        <p:nvPicPr>
          <p:cNvPr id="6" name="圖片 5"/>
          <p:cNvPicPr>
            <a:picLocks noChangeAspect="1"/>
          </p:cNvPicPr>
          <p:nvPr/>
        </p:nvPicPr>
        <p:blipFill>
          <a:blip r:embed="rId2"/>
          <a:stretch>
            <a:fillRect/>
          </a:stretch>
        </p:blipFill>
        <p:spPr>
          <a:xfrm>
            <a:off x="947123" y="1760507"/>
            <a:ext cx="4071444" cy="921645"/>
          </a:xfrm>
          <a:prstGeom prst="rect">
            <a:avLst/>
          </a:prstGeom>
        </p:spPr>
      </p:pic>
      <p:sp>
        <p:nvSpPr>
          <p:cNvPr id="7" name="文字方塊 6"/>
          <p:cNvSpPr txBox="1"/>
          <p:nvPr/>
        </p:nvSpPr>
        <p:spPr>
          <a:xfrm>
            <a:off x="947123" y="770207"/>
            <a:ext cx="7462240" cy="923330"/>
          </a:xfrm>
          <a:prstGeom prst="rect">
            <a:avLst/>
          </a:prstGeom>
          <a:noFill/>
        </p:spPr>
        <p:txBody>
          <a:bodyPr wrap="square" rtlCol="0">
            <a:spAutoFit/>
          </a:bodyPr>
          <a:lstStyle/>
          <a:p>
            <a:r>
              <a:rPr lang="zh-TW" altLang="en-US" dirty="0"/>
              <a:t>步驟</a:t>
            </a:r>
            <a:r>
              <a:rPr lang="en-US" altLang="zh-TW" dirty="0"/>
              <a:t>4</a:t>
            </a:r>
            <a:r>
              <a:rPr lang="zh-TW" altLang="en-US" dirty="0"/>
              <a:t>：用滑鼠點選第一項年齡資料</a:t>
            </a:r>
            <a:r>
              <a:rPr lang="en-US" altLang="zh-TW" dirty="0"/>
              <a:t>〈</a:t>
            </a:r>
            <a:r>
              <a:rPr lang="zh-TW" altLang="en-US" dirty="0"/>
              <a:t>即 </a:t>
            </a:r>
            <a:r>
              <a:rPr lang="en-US" altLang="zh-TW" dirty="0"/>
              <a:t>E2 </a:t>
            </a:r>
            <a:r>
              <a:rPr lang="zh-TW" altLang="en-US" dirty="0"/>
              <a:t>儲存格</a:t>
            </a:r>
            <a:r>
              <a:rPr lang="en-US" altLang="zh-TW" dirty="0"/>
              <a:t>〉</a:t>
            </a:r>
            <a:r>
              <a:rPr lang="zh-TW" altLang="en-US" dirty="0"/>
              <a:t>，然後同時按下三個鍵「</a:t>
            </a:r>
            <a:r>
              <a:rPr lang="en-US" altLang="zh-TW" dirty="0"/>
              <a:t>Shift</a:t>
            </a:r>
            <a:r>
              <a:rPr lang="zh-TW" altLang="en-US" dirty="0"/>
              <a:t>」、「</a:t>
            </a:r>
            <a:r>
              <a:rPr lang="en-US" altLang="zh-TW" dirty="0"/>
              <a:t>Ctrl</a:t>
            </a:r>
            <a:r>
              <a:rPr lang="zh-TW" altLang="en-US" dirty="0"/>
              <a:t>」及下箭咀</a:t>
            </a:r>
            <a:r>
              <a:rPr lang="en-US" altLang="zh-TW" dirty="0"/>
              <a:t> </a:t>
            </a:r>
            <a:r>
              <a:rPr lang="zh-TW" altLang="en-US" dirty="0"/>
              <a:t>，即可選取所有男性確診者的年齡數據，按下「</a:t>
            </a:r>
            <a:r>
              <a:rPr lang="en-US" altLang="zh-TW" dirty="0"/>
              <a:t>Ctrl</a:t>
            </a:r>
            <a:r>
              <a:rPr lang="zh-TW" altLang="en-US" dirty="0"/>
              <a:t>」及「</a:t>
            </a:r>
            <a:r>
              <a:rPr lang="en-US" altLang="zh-TW" dirty="0"/>
              <a:t>C</a:t>
            </a:r>
            <a:r>
              <a:rPr lang="zh-TW" altLang="en-US" dirty="0"/>
              <a:t>」把資料複製 。</a:t>
            </a:r>
            <a:endParaRPr lang="zh-HK" altLang="en-US" dirty="0"/>
          </a:p>
        </p:txBody>
      </p:sp>
      <p:pic>
        <p:nvPicPr>
          <p:cNvPr id="8" name="圖片 7"/>
          <p:cNvPicPr>
            <a:picLocks noChangeAspect="1"/>
          </p:cNvPicPr>
          <p:nvPr/>
        </p:nvPicPr>
        <p:blipFill>
          <a:blip r:embed="rId3"/>
          <a:stretch>
            <a:fillRect/>
          </a:stretch>
        </p:blipFill>
        <p:spPr>
          <a:xfrm>
            <a:off x="947123" y="3958965"/>
            <a:ext cx="4071444" cy="1097918"/>
          </a:xfrm>
          <a:prstGeom prst="rect">
            <a:avLst/>
          </a:prstGeom>
        </p:spPr>
      </p:pic>
      <p:sp>
        <p:nvSpPr>
          <p:cNvPr id="10" name="文字方塊 9"/>
          <p:cNvSpPr txBox="1"/>
          <p:nvPr/>
        </p:nvSpPr>
        <p:spPr>
          <a:xfrm>
            <a:off x="947123" y="3522663"/>
            <a:ext cx="6314914" cy="369332"/>
          </a:xfrm>
          <a:prstGeom prst="rect">
            <a:avLst/>
          </a:prstGeom>
          <a:noFill/>
        </p:spPr>
        <p:txBody>
          <a:bodyPr wrap="square" rtlCol="0">
            <a:spAutoFit/>
          </a:bodyPr>
          <a:lstStyle/>
          <a:p>
            <a:r>
              <a:rPr lang="zh-TW" altLang="en-US" dirty="0"/>
              <a:t>步驟</a:t>
            </a:r>
            <a:r>
              <a:rPr lang="en-US" altLang="zh-TW" dirty="0"/>
              <a:t>5</a:t>
            </a:r>
            <a:r>
              <a:rPr lang="zh-TW" altLang="en-US" dirty="0"/>
              <a:t>：按下「工作表</a:t>
            </a:r>
            <a:r>
              <a:rPr lang="en-US" altLang="zh-TW" dirty="0"/>
              <a:t>1</a:t>
            </a:r>
            <a:r>
              <a:rPr lang="zh-TW" altLang="en-US" dirty="0"/>
              <a:t>」旁的「加號」以建立新的工作表。</a:t>
            </a:r>
            <a:endParaRPr lang="zh-HK" altLang="en-US" dirty="0"/>
          </a:p>
        </p:txBody>
      </p:sp>
    </p:spTree>
    <p:extLst>
      <p:ext uri="{BB962C8B-B14F-4D97-AF65-F5344CB8AC3E}">
        <p14:creationId xmlns:p14="http://schemas.microsoft.com/office/powerpoint/2010/main" val="138447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8</a:t>
            </a:fld>
            <a:endParaRPr lang="pt-PT"/>
          </a:p>
        </p:txBody>
      </p:sp>
      <p:pic>
        <p:nvPicPr>
          <p:cNvPr id="6" name="圖片 5"/>
          <p:cNvPicPr>
            <a:picLocks noChangeAspect="1"/>
          </p:cNvPicPr>
          <p:nvPr/>
        </p:nvPicPr>
        <p:blipFill>
          <a:blip r:embed="rId2"/>
          <a:stretch>
            <a:fillRect/>
          </a:stretch>
        </p:blipFill>
        <p:spPr>
          <a:xfrm>
            <a:off x="6880017" y="393073"/>
            <a:ext cx="1707341" cy="5656854"/>
          </a:xfrm>
          <a:prstGeom prst="rect">
            <a:avLst/>
          </a:prstGeom>
        </p:spPr>
      </p:pic>
      <p:sp>
        <p:nvSpPr>
          <p:cNvPr id="7" name="矩形 6"/>
          <p:cNvSpPr/>
          <p:nvPr/>
        </p:nvSpPr>
        <p:spPr>
          <a:xfrm>
            <a:off x="818706" y="414006"/>
            <a:ext cx="5816762" cy="923330"/>
          </a:xfrm>
          <a:prstGeom prst="rect">
            <a:avLst/>
          </a:prstGeom>
        </p:spPr>
        <p:txBody>
          <a:bodyPr wrap="square">
            <a:spAutoFit/>
          </a:bodyPr>
          <a:lstStyle/>
          <a:p>
            <a:r>
              <a:rPr lang="zh-TW" altLang="en-US" dirty="0"/>
              <a:t>步驟</a:t>
            </a:r>
            <a:r>
              <a:rPr lang="en-US" altLang="zh-TW" dirty="0"/>
              <a:t>6</a:t>
            </a:r>
            <a:r>
              <a:rPr lang="zh-TW" altLang="en-US" dirty="0"/>
              <a:t>：點選「工作表</a:t>
            </a:r>
            <a:r>
              <a:rPr lang="en-US" altLang="zh-TW" dirty="0"/>
              <a:t>2</a:t>
            </a:r>
            <a:r>
              <a:rPr lang="zh-TW" altLang="en-US" dirty="0"/>
              <a:t>」的 </a:t>
            </a:r>
            <a:r>
              <a:rPr lang="en-US" altLang="zh-TW" dirty="0"/>
              <a:t>A1 </a:t>
            </a:r>
            <a:r>
              <a:rPr lang="zh-TW" altLang="en-US" dirty="0"/>
              <a:t>儲存格，然後按下「</a:t>
            </a:r>
            <a:r>
              <a:rPr lang="en-US" altLang="zh-TW" dirty="0"/>
              <a:t>Ctrl</a:t>
            </a:r>
            <a:r>
              <a:rPr lang="zh-TW" altLang="en-US" dirty="0"/>
              <a:t>」及「</a:t>
            </a:r>
            <a:r>
              <a:rPr lang="en-US" altLang="zh-TW" dirty="0"/>
              <a:t>V</a:t>
            </a:r>
            <a:r>
              <a:rPr lang="zh-TW" altLang="en-US" dirty="0"/>
              <a:t>」把全部男性確診者的年齡數據複製到「工作表</a:t>
            </a:r>
            <a:r>
              <a:rPr lang="en-US" altLang="zh-TW" dirty="0"/>
              <a:t>2</a:t>
            </a:r>
            <a:r>
              <a:rPr lang="zh-TW" altLang="en-US" dirty="0"/>
              <a:t>」的欄</a:t>
            </a:r>
            <a:r>
              <a:rPr lang="en-US" altLang="zh-TW" dirty="0"/>
              <a:t>A</a:t>
            </a:r>
            <a:r>
              <a:rPr lang="zh-TW" altLang="en-US" dirty="0"/>
              <a:t> </a:t>
            </a:r>
            <a:r>
              <a:rPr lang="en-US" altLang="zh-TW" dirty="0"/>
              <a:t>〈</a:t>
            </a:r>
            <a:r>
              <a:rPr lang="zh-TW" altLang="en-US" dirty="0"/>
              <a:t>如右圖所示</a:t>
            </a:r>
            <a:r>
              <a:rPr lang="en-US" altLang="zh-TW" dirty="0"/>
              <a:t>〉</a:t>
            </a:r>
            <a:r>
              <a:rPr lang="zh-TW" altLang="en-US" dirty="0"/>
              <a:t>。</a:t>
            </a:r>
            <a:endParaRPr lang="zh-HK" altLang="en-US" dirty="0"/>
          </a:p>
        </p:txBody>
      </p:sp>
      <p:graphicFrame>
        <p:nvGraphicFramePr>
          <p:cNvPr id="8" name="表格 7"/>
          <p:cNvGraphicFramePr>
            <a:graphicFrameLocks noGrp="1"/>
          </p:cNvGraphicFramePr>
          <p:nvPr>
            <p:extLst>
              <p:ext uri="{D42A27DB-BD31-4B8C-83A1-F6EECF244321}">
                <p14:modId xmlns:p14="http://schemas.microsoft.com/office/powerpoint/2010/main" val="615795135"/>
              </p:ext>
            </p:extLst>
          </p:nvPr>
        </p:nvGraphicFramePr>
        <p:xfrm>
          <a:off x="818706" y="3040746"/>
          <a:ext cx="4372619" cy="2682240"/>
        </p:xfrm>
        <a:graphic>
          <a:graphicData uri="http://schemas.openxmlformats.org/drawingml/2006/table">
            <a:tbl>
              <a:tblPr firstRow="1" bandRow="1">
                <a:tableStyleId>{5C22544A-7EE6-4342-B048-85BDC9FD1C3A}</a:tableStyleId>
              </a:tblPr>
              <a:tblGrid>
                <a:gridCol w="1192180">
                  <a:extLst>
                    <a:ext uri="{9D8B030D-6E8A-4147-A177-3AD203B41FA5}">
                      <a16:colId xmlns:a16="http://schemas.microsoft.com/office/drawing/2014/main" val="1495416476"/>
                    </a:ext>
                  </a:extLst>
                </a:gridCol>
                <a:gridCol w="1668769">
                  <a:extLst>
                    <a:ext uri="{9D8B030D-6E8A-4147-A177-3AD203B41FA5}">
                      <a16:colId xmlns:a16="http://schemas.microsoft.com/office/drawing/2014/main" val="1081753361"/>
                    </a:ext>
                  </a:extLst>
                </a:gridCol>
                <a:gridCol w="1511670">
                  <a:extLst>
                    <a:ext uri="{9D8B030D-6E8A-4147-A177-3AD203B41FA5}">
                      <a16:colId xmlns:a16="http://schemas.microsoft.com/office/drawing/2014/main" val="1070751775"/>
                    </a:ext>
                  </a:extLst>
                </a:gridCol>
              </a:tblGrid>
              <a:tr h="190920">
                <a:tc gridSpan="2">
                  <a:txBody>
                    <a:bodyPr/>
                    <a:lstStyle/>
                    <a:p>
                      <a:pPr algn="ctr"/>
                      <a:r>
                        <a:rPr lang="zh-HK" altLang="en-US" sz="1600" dirty="0"/>
                        <a:t>確診個案</a:t>
                      </a: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t>男性</a:t>
                      </a:r>
                      <a:endParaRPr lang="zh-HK" altLang="en-US" sz="1600" dirty="0">
                        <a:latin typeface="+mn-ea"/>
                        <a:ea typeface="+mn-ea"/>
                      </a:endParaRPr>
                    </a:p>
                  </a:txBody>
                  <a:tcPr anchor="ctr"/>
                </a:tc>
                <a:extLst>
                  <a:ext uri="{0D108BD9-81ED-4DB2-BD59-A6C34878D82A}">
                    <a16:rowId xmlns:a16="http://schemas.microsoft.com/office/drawing/2014/main" val="3820287021"/>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人數</a:t>
                      </a:r>
                      <a:endParaRPr lang="zh-HK" altLang="en-US" sz="1600" b="0" kern="1200" dirty="0">
                        <a:solidFill>
                          <a:schemeClr val="tx1"/>
                        </a:solidFill>
                        <a:latin typeface="+mn-lt"/>
                        <a:ea typeface="+mn-ea"/>
                        <a:cs typeface="+mn-cs"/>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TW" sz="1600" dirty="0">
                          <a:solidFill>
                            <a:schemeClr val="tx1"/>
                          </a:solidFill>
                          <a:latin typeface="Times New Roman" panose="02020603050405020304" pitchFamily="18" charset="0"/>
                          <a:ea typeface="+mn-ea"/>
                          <a:cs typeface="Times New Roman" panose="02020603050405020304" pitchFamily="18" charset="0"/>
                        </a:rPr>
                        <a:t>599</a:t>
                      </a:r>
                      <a:endParaRPr lang="zh-HK" altLang="en-US" sz="16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4056907949"/>
                  </a:ext>
                </a:extLst>
              </a:tr>
              <a:tr h="19092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年齡</a:t>
                      </a:r>
                      <a:endParaRPr lang="zh-HK" altLang="en-US" sz="1600" b="0" kern="1200" dirty="0">
                        <a:solidFill>
                          <a:schemeClr val="tx1"/>
                        </a:solidFill>
                        <a:latin typeface="+mn-lt"/>
                        <a:ea typeface="+mn-ea"/>
                        <a:cs typeface="+mn-cs"/>
                      </a:endParaRPr>
                    </a:p>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分佈域</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848022705"/>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平均數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302066326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眾數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386506375"/>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中位數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4231149701"/>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上四分位數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343770849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0" kern="1200" dirty="0">
                          <a:solidFill>
                            <a:schemeClr val="tx1"/>
                          </a:solidFill>
                          <a:latin typeface="+mn-lt"/>
                          <a:ea typeface="+mn-ea"/>
                          <a:cs typeface="+mn-cs"/>
                        </a:rPr>
                        <a:t>下四分位數</a:t>
                      </a: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600" dirty="0"/>
                    </a:p>
                  </a:txBody>
                  <a:tcPr anchor="ctr"/>
                </a:tc>
                <a:extLst>
                  <a:ext uri="{0D108BD9-81ED-4DB2-BD59-A6C34878D82A}">
                    <a16:rowId xmlns:a16="http://schemas.microsoft.com/office/drawing/2014/main" val="3667729870"/>
                  </a:ext>
                </a:extLst>
              </a:tr>
            </a:tbl>
          </a:graphicData>
        </a:graphic>
      </p:graphicFrame>
      <p:sp>
        <p:nvSpPr>
          <p:cNvPr id="10" name="文字方塊 9"/>
          <p:cNvSpPr txBox="1"/>
          <p:nvPr/>
        </p:nvSpPr>
        <p:spPr>
          <a:xfrm>
            <a:off x="818706" y="2569760"/>
            <a:ext cx="5816762" cy="369332"/>
          </a:xfrm>
          <a:prstGeom prst="rect">
            <a:avLst/>
          </a:prstGeom>
          <a:noFill/>
        </p:spPr>
        <p:txBody>
          <a:bodyPr wrap="square" rtlCol="0">
            <a:spAutoFit/>
          </a:bodyPr>
          <a:lstStyle/>
          <a:p>
            <a:r>
              <a:rPr lang="zh-TW" altLang="en-US" dirty="0"/>
              <a:t>然後，我們會利用不同函數以求得下表各數值。</a:t>
            </a:r>
            <a:endParaRPr lang="zh-HK" altLang="en-US" dirty="0"/>
          </a:p>
        </p:txBody>
      </p:sp>
    </p:spTree>
    <p:extLst>
      <p:ext uri="{BB962C8B-B14F-4D97-AF65-F5344CB8AC3E}">
        <p14:creationId xmlns:p14="http://schemas.microsoft.com/office/powerpoint/2010/main" val="336843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9</a:t>
            </a:fld>
            <a:endParaRPr lang="pt-PT"/>
          </a:p>
        </p:txBody>
      </p:sp>
      <p:sp>
        <p:nvSpPr>
          <p:cNvPr id="6" name="文字方塊 5"/>
          <p:cNvSpPr txBox="1"/>
          <p:nvPr/>
        </p:nvSpPr>
        <p:spPr>
          <a:xfrm>
            <a:off x="786807" y="1073066"/>
            <a:ext cx="7622555" cy="646331"/>
          </a:xfrm>
          <a:prstGeom prst="rect">
            <a:avLst/>
          </a:prstGeom>
          <a:noFill/>
        </p:spPr>
        <p:txBody>
          <a:bodyPr wrap="square" rtlCol="0">
            <a:spAutoFit/>
          </a:bodyPr>
          <a:lstStyle/>
          <a:p>
            <a:r>
              <a:rPr lang="zh-TW" altLang="en-US" dirty="0"/>
              <a:t>步驟</a:t>
            </a:r>
            <a:r>
              <a:rPr lang="en-US" altLang="zh-TW" dirty="0"/>
              <a:t>7a</a:t>
            </a:r>
            <a:r>
              <a:rPr lang="zh-TW" altLang="en-US" dirty="0"/>
              <a:t>：在欄</a:t>
            </a:r>
            <a:r>
              <a:rPr lang="en-US" altLang="zh-TW" dirty="0"/>
              <a:t>C </a:t>
            </a:r>
            <a:r>
              <a:rPr lang="zh-TW" altLang="en-US" dirty="0"/>
              <a:t>輸入相關資料，在欄</a:t>
            </a:r>
            <a:r>
              <a:rPr lang="en-US" altLang="zh-TW" dirty="0"/>
              <a:t>D </a:t>
            </a:r>
            <a:r>
              <a:rPr lang="zh-TW" altLang="en-US" dirty="0"/>
              <a:t>相應儲存格輸入不同公式。</a:t>
            </a:r>
            <a:endParaRPr lang="zh-HK" altLang="en-US" dirty="0"/>
          </a:p>
          <a:p>
            <a:endParaRPr lang="zh-HK" altLang="en-US" dirty="0"/>
          </a:p>
        </p:txBody>
      </p:sp>
      <p:sp>
        <p:nvSpPr>
          <p:cNvPr id="3" name="流程圖: 替代程序 2"/>
          <p:cNvSpPr/>
          <p:nvPr/>
        </p:nvSpPr>
        <p:spPr>
          <a:xfrm>
            <a:off x="3285067" y="5125155"/>
            <a:ext cx="5407378" cy="857955"/>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zh-TW" altLang="en-US" sz="2000" dirty="0"/>
              <a:t>由於這活動涉及大量數據，因此建議運用資訊科技計算各統計量，同學們可集中分析結果。</a:t>
            </a:r>
            <a:endParaRPr lang="zh-HK" altLang="en-US" sz="2000" dirty="0"/>
          </a:p>
        </p:txBody>
      </p:sp>
      <p:pic>
        <p:nvPicPr>
          <p:cNvPr id="11" name="圖片 10"/>
          <p:cNvPicPr>
            <a:picLocks noChangeAspect="1"/>
          </p:cNvPicPr>
          <p:nvPr/>
        </p:nvPicPr>
        <p:blipFill>
          <a:blip r:embed="rId2"/>
          <a:stretch>
            <a:fillRect/>
          </a:stretch>
        </p:blipFill>
        <p:spPr>
          <a:xfrm>
            <a:off x="871237" y="2045105"/>
            <a:ext cx="2028825" cy="2286000"/>
          </a:xfrm>
          <a:prstGeom prst="rect">
            <a:avLst/>
          </a:prstGeom>
        </p:spPr>
      </p:pic>
      <p:pic>
        <p:nvPicPr>
          <p:cNvPr id="12" name="圖片 11"/>
          <p:cNvPicPr>
            <a:picLocks noChangeAspect="1"/>
          </p:cNvPicPr>
          <p:nvPr/>
        </p:nvPicPr>
        <p:blipFill>
          <a:blip r:embed="rId3"/>
          <a:stretch>
            <a:fillRect/>
          </a:stretch>
        </p:blipFill>
        <p:spPr>
          <a:xfrm>
            <a:off x="3158534" y="2030818"/>
            <a:ext cx="2571750" cy="2314575"/>
          </a:xfrm>
          <a:prstGeom prst="rect">
            <a:avLst/>
          </a:prstGeom>
        </p:spPr>
      </p:pic>
      <p:pic>
        <p:nvPicPr>
          <p:cNvPr id="13" name="圖片 12"/>
          <p:cNvPicPr>
            <a:picLocks noChangeAspect="1"/>
          </p:cNvPicPr>
          <p:nvPr/>
        </p:nvPicPr>
        <p:blipFill>
          <a:blip r:embed="rId4"/>
          <a:stretch>
            <a:fillRect/>
          </a:stretch>
        </p:blipFill>
        <p:spPr>
          <a:xfrm>
            <a:off x="5988756" y="2040343"/>
            <a:ext cx="2590800" cy="2305050"/>
          </a:xfrm>
          <a:prstGeom prst="rect">
            <a:avLst/>
          </a:prstGeom>
        </p:spPr>
      </p:pic>
    </p:spTree>
    <p:extLst>
      <p:ext uri="{BB962C8B-B14F-4D97-AF65-F5344CB8AC3E}">
        <p14:creationId xmlns:p14="http://schemas.microsoft.com/office/powerpoint/2010/main" val="2112967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自訂 1">
      <a:majorFont>
        <a:latin typeface="Calibri Light"/>
        <a:ea typeface="微軟正黑體"/>
        <a:cs typeface=""/>
      </a:majorFont>
      <a:minorFont>
        <a:latin typeface="Calibri"/>
        <a:ea typeface="微軟正黑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4231</TotalTime>
  <Words>1652</Words>
  <Application>Microsoft Office PowerPoint</Application>
  <PresentationFormat>如螢幕大小 (4:3)</PresentationFormat>
  <Paragraphs>294</Paragraphs>
  <Slides>22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22</vt:i4>
      </vt:variant>
    </vt:vector>
  </HeadingPairs>
  <TitlesOfParts>
    <vt:vector size="28" baseType="lpstr">
      <vt:lpstr>微軟正黑體</vt:lpstr>
      <vt:lpstr>Arial</vt:lpstr>
      <vt:lpstr>Calibri</vt:lpstr>
      <vt:lpstr>Calibri Light</vt:lpstr>
      <vt:lpstr>Times New Roman</vt:lpstr>
      <vt:lpstr>回顧</vt:lpstr>
      <vt:lpstr>從數據認識 2019冠狀病毒病疫情</vt:lpstr>
      <vt:lpstr>認識本地疫情</vt:lpstr>
      <vt:lpstr>認識本地疫情</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資訊科技教育學習領域 資訊及通訊科技知識範圍 (初中)</dc:title>
  <dc:creator>Math Ed Section</dc:creator>
  <cp:lastModifiedBy>Ken Ng</cp:lastModifiedBy>
  <cp:revision>431</cp:revision>
  <cp:lastPrinted>2020-03-16T04:12:55Z</cp:lastPrinted>
  <dcterms:created xsi:type="dcterms:W3CDTF">2020-02-07T03:24:51Z</dcterms:created>
  <dcterms:modified xsi:type="dcterms:W3CDTF">2020-08-17T10:32:57Z</dcterms:modified>
</cp:coreProperties>
</file>