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  <p:sldMasterId id="2147484575" r:id="rId2"/>
    <p:sldMasterId id="2147484587" r:id="rId3"/>
  </p:sldMasterIdLst>
  <p:notesMasterIdLst>
    <p:notesMasterId r:id="rId21"/>
  </p:notesMasterIdLst>
  <p:sldIdLst>
    <p:sldId id="305" r:id="rId4"/>
    <p:sldId id="775" r:id="rId5"/>
    <p:sldId id="294" r:id="rId6"/>
    <p:sldId id="774" r:id="rId7"/>
    <p:sldId id="771" r:id="rId8"/>
    <p:sldId id="770" r:id="rId9"/>
    <p:sldId id="776" r:id="rId10"/>
    <p:sldId id="764" r:id="rId11"/>
    <p:sldId id="755" r:id="rId12"/>
    <p:sldId id="762" r:id="rId13"/>
    <p:sldId id="768" r:id="rId14"/>
    <p:sldId id="772" r:id="rId15"/>
    <p:sldId id="773" r:id="rId16"/>
    <p:sldId id="765" r:id="rId17"/>
    <p:sldId id="766" r:id="rId18"/>
    <p:sldId id="767" r:id="rId19"/>
    <p:sldId id="76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/>
    <p:restoredTop sz="76395" autoAdjust="0"/>
  </p:normalViewPr>
  <p:slideViewPr>
    <p:cSldViewPr>
      <p:cViewPr varScale="1">
        <p:scale>
          <a:sx n="88" d="100"/>
          <a:sy n="88" d="100"/>
        </p:scale>
        <p:origin x="24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93CAE5-687D-448A-8FDB-E36F3914C8EC}" type="datetimeFigureOut">
              <a:rPr lang="zh-TW" altLang="en-US"/>
              <a:pPr>
                <a:defRPr/>
              </a:pPr>
              <a:t>1/3/2021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2E0292-3397-4DEB-892F-84574DBB699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0CA9F4D-26B5-4014-BB2F-1A0B6D247F4D}" type="slidenum">
              <a:rPr lang="zh-TW" altLang="en-US">
                <a:solidFill>
                  <a:srgbClr val="000000"/>
                </a:solidFill>
              </a:rPr>
              <a:pPr/>
              <a:t>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8F2FE-8883-43B3-B442-C810B2E52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2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0292-3397-4DEB-892F-84574DBB699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91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疫苗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保護你？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種疫苗是預防疾病最好的方法之一。接種後，免疫系統會作出反應，識別入侵你的病毒或細菌，然後產生抗體，將它們消滅，之後還會產生免疫記憶，將來如果再接觸到相同的病菌，免疫系統就會迅速將它們毁滅🙅🏻，從而達到預防疾病的目的👍🏻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如何知道疫苗是安全的？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大部份疫苗均是安全的，接種後的反應通常輕微而短暫。疫苗在獲准使用前，會經過嚴格臨床試驗，採用後亦會定期作安全和效能評估，科學家會持續監測接種疫苗後的不良反應。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接種疫苗嗎？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疫苗可預防疾病帶來的嚴重傷害，遠高於可能出現的不良反應，即接種的好處大於風險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如多人接種，會有什麼好的果效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zh-TW" altLang="en-US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接種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疫苗不但可保護自己，還可以保護身邊的人💕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0292-3397-4DEB-892F-84574DBB699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30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0292-3397-4DEB-892F-84574DBB699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85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76284-0969-4D33-A950-01E7EBB62EE4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BAB3-0F99-4767-BF98-FC09546C206E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69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7ED7B-F6C3-461D-B393-1B75DC56B432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BC63-FA47-4108-B2B6-9C7BD85D5240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12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4CE14-D6A2-43F1-AFED-4B9C4EBB49E2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6C3E-6D11-40A1-8FB4-C13058CD4FB9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0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68295-04EA-444C-829D-643DB2694D19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BAB3-0F99-4767-BF98-FC09546C206E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32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17EF9-8A8B-4B74-B25B-05846EBA134C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206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1E3BB-AA19-4850-BDF9-62E524B84DF4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532D-5890-4CE9-A489-13287DC9FD0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233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07C52-4535-4C32-B53C-939DD45231A5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8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1B7FA-AA14-454E-82DB-8F253120A84B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3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605F7-A53D-4E99-8D15-C5250CC535C8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C45B-6000-4554-8F9F-20A7433D029C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E9985-8D23-4A48-AD37-12F50411F988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FD2-F9D8-486A-99F7-879E7C2886E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453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8A03F-5FCC-4A46-8445-09FA8FD30E62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861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D6FE0-B261-47DD-88D2-66AF2FC1D131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1497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68177-8439-4500-8E08-C8BD273BE1D2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18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7A7DC-F462-4AEE-9780-779E8E25CA8D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BC63-FA47-4108-B2B6-9C7BD85D5240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069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8AFE-65F2-46A6-B201-A982F515D198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6C3E-6D11-40A1-8FB4-C13058CD4FB9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9634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9AA00-5A31-42B0-B38B-131722C40A81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BAB3-0F99-4767-BF98-FC09546C206E}" type="slidenum">
              <a:rPr lang="zh-TW" altLang="en-US" smtClean="0"/>
              <a:pPr/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41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D6DE2-A6FB-4AF5-AF97-9D927882B8E3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9698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70619-540E-4F2E-8840-41BEC43850F3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532D-5890-4CE9-A489-13287DC9FD07}" type="slidenum">
              <a:rPr lang="zh-TW" altLang="en-US" smtClean="0"/>
              <a:pPr/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1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6164E-C9A8-4D01-9BB7-DD258C31DAE3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779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1A27E-AB63-474F-BFF3-999491B9F728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33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296DB-E6C1-43AB-82D8-69844298E952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C45B-6000-4554-8F9F-20A7433D029C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6401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200BC-18E2-44D2-A618-C2E2EBB828C2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FD2-F9D8-486A-99F7-879E7C2886E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39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15434-FEFA-4AED-B793-0556C792E190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532D-5890-4CE9-A489-13287DC9FD0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692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ADA8FD3-3FB3-46A1-A274-AC690FCE1597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692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2C7DD-B490-46FA-9284-1A3B47058ABB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735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4B41B-77E4-45D1-B74D-047263936B5B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BC63-FA47-4108-B2B6-9C7BD85D5240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66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A58EB-B9A1-44F7-9306-D63383139055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6C3E-6D11-40A1-8FB4-C13058CD4FB9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04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67CBA-5536-4055-B473-233C0C9ABD20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61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75185-0C16-4759-BACA-F11692F964F0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541F0-6A72-42C0-AA52-053992C7D307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C45B-6000-4554-8F9F-20A7433D029C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9342B-DDA4-45D4-A4BB-38491ECB96A9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FD2-F9D8-486A-99F7-879E7C2886E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939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0DFF7-4323-4EA0-B9C8-6866C4279196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610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BE359-2E56-4C9C-A2A5-D677D50BDE3F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26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5D087DE7-3C9C-4FD6-8C7B-B70BB7097273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59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EA58A4E-F112-4982-8CE5-4AA95D6EBC4F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64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B39EAF-A431-445B-83E3-8260CA70F0CE}" type="datetime1">
              <a:rPr lang="zh-TW" altLang="en-US" smtClean="0"/>
              <a:t>1/3/2021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17CA3B-54FD-D849-8832-CF49096EA13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15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SYnC7NfJJY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p.gov.hk/tc/healthtopics/24/index.html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s.gov.hk/tc_chi/main_ser/child_health/child_health_recommend.html" TargetMode="External"/><Relationship Id="rId2" Type="http://schemas.openxmlformats.org/officeDocument/2006/relationships/hyperlink" Target="https://www.chp.gov.hk/tc/features/17980.html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coronavirus.gov.hk/chi/covid-vaccine.html#FAQ2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edb.gov.hk/tc/curriculum-development/resource-support/learning-teaching-resource-list/kla-resource-lists/index.html" TargetMode="External"/><Relationship Id="rId5" Type="http://schemas.openxmlformats.org/officeDocument/2006/relationships/hyperlink" Target="https://emm.edcity.hk/media/0_spmjtdha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emm.edcity.hk/media/0_ylcqtx47" TargetMode="Externa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coronavirus.gov.hk/chi/index.html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hyperlink" Target="https://www.who.int/zh/emergencies/diseases/novel-coronavirus-2019" TargetMode="External"/><Relationship Id="rId4" Type="http://schemas.openxmlformats.org/officeDocument/2006/relationships/hyperlink" Target="http://www.chinacdc.cn/jkzt/crb/zl/szkb_1180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tc/features/1798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fhs.gov.hk/tc_chi/main_ser/child_health/child_health_recommend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mm.edcity.hk/media/0_mgiwmjh4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ZR1WTOSoWR0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hVlKD_ath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hyperlink" Target="https://youtu.be/WD0m4QvV0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808" y="2789614"/>
            <a:ext cx="7842250" cy="24268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接種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zh-TW" altLang="en-US" sz="4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副標題 2"/>
          <p:cNvSpPr>
            <a:spLocks noGrp="1"/>
          </p:cNvSpPr>
          <p:nvPr>
            <p:ph type="subTitle" idx="1"/>
          </p:nvPr>
        </p:nvSpPr>
        <p:spPr>
          <a:xfrm>
            <a:off x="1043808" y="1091505"/>
            <a:ext cx="7393682" cy="1368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 </a:t>
            </a: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(COVID-19)</a:t>
            </a:r>
            <a:endParaRPr lang="zh-TW" altLang="en-US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5625" indent="-212725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5663" indent="-169863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198563" indent="-169863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1463" indent="-169863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998663" indent="-16986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455863" indent="-16986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913063" indent="-16986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370263" indent="-16986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3255ED1-6585-4670-861B-967DAA4F8820}" type="slidenum">
              <a:rPr kumimoji="0" lang="zh-TW" altLang="en-US" sz="9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kumimoji="0" lang="en-US" altLang="zh-TW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20D6AF17-CDEC-4B2B-90D7-F938936DCB19}"/>
              </a:ext>
            </a:extLst>
          </p:cNvPr>
          <p:cNvSpPr txBox="1">
            <a:spLocks/>
          </p:cNvSpPr>
          <p:nvPr/>
        </p:nvSpPr>
        <p:spPr>
          <a:xfrm>
            <a:off x="1043808" y="5097843"/>
            <a:ext cx="7393682" cy="1480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適合初中學生（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配合初中科學科） 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課程發展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20D6AF17-CDEC-4B2B-90D7-F938936DCB19}"/>
              </a:ext>
            </a:extLst>
          </p:cNvPr>
          <p:cNvSpPr txBox="1">
            <a:spLocks/>
          </p:cNvSpPr>
          <p:nvPr/>
        </p:nvSpPr>
        <p:spPr>
          <a:xfrm>
            <a:off x="6660232" y="5819912"/>
            <a:ext cx="1080119" cy="58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2/2021</a:t>
            </a:r>
            <a:endParaRPr lang="en-US" altLang="zh-TW" sz="1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37360"/>
            <a:ext cx="7725795" cy="4571959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觀看以下影片：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影片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「疫苗追蹤」系列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解構疫苗  曾浩輝醫生</a:t>
            </a: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https://youtu.be/YSYnC7NfJJY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回答以下問題：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接種新冠疫苗有甚麼效用？ 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在哪裏可找到有關新冠疫苗的資訊呢？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接種疫苗是否一定有副作用？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年，香港市民可以接種哪種新冠疫苗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0F632C-E00C-4F95-82FE-398B20CF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35" y="302267"/>
            <a:ext cx="7543800" cy="1450757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– 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疫苗接種知多點</a:t>
            </a:r>
            <a:endParaRPr lang="en-US" altLang="zh-TW" sz="4400" b="1" dirty="0">
              <a:solidFill>
                <a:srgbClr val="00B05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73" y="110387"/>
            <a:ext cx="2001227" cy="18031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lang="en-US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6140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讓同學討論如何協助對抗「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冠狀病毒病」疫情和應保持的態度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lvl="1" indent="-3540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市民對抗疫情應有的態度（有公德心、負責任）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4013" lvl="1" indent="-3540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如何保持個人衞生和社區健康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4013" lvl="1" indent="-3540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對病人、受檢疫人士，以及其他受疫情影響的人士應有的態度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4013" lvl="1" indent="-3540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對研發疫苗的科研人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、採購和運送疫苗的人員、協助疫苗接種的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人員、醫護人員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、執行檢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疫人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員，以及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其他相關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工作的人士應有的態度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2846"/>
            <a:ext cx="7988828" cy="1397331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供教師參考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常見的傳染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病，及</a:t>
            </a: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其病原體和傳播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途徑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5"/>
          <p:cNvGraphicFramePr>
            <a:graphicFrameLocks noGrp="1"/>
          </p:cNvGraphicFramePr>
          <p:nvPr>
            <p:extLst/>
          </p:nvPr>
        </p:nvGraphicFramePr>
        <p:xfrm>
          <a:off x="107504" y="1947373"/>
          <a:ext cx="8856985" cy="35326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095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傳染病的傳播途徑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0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經水或食物傳播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經空氣傳播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經血液傳播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經傳病媒介 傳播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經直接接觸 傳播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spc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疾病的例子</a:t>
                      </a:r>
                      <a:endParaRPr lang="zh-TW" sz="1800" b="1" kern="100" spc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霍亂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流行性感冒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乙型肝炎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登革熱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頭蝨感染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800" kern="100" spc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病原體</a:t>
                      </a:r>
                      <a:endParaRPr lang="zh-TW" sz="1800" b="1" kern="100" spc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霍亂弧菌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流感病毒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乙型肝炎病毒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登革熱病毒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頭蝨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extLst>
                  <a:ext uri="{0D108BD9-81ED-4DB2-BD59-A6C34878D82A}">
                    <a16:rowId xmlns:a16="http://schemas.microsoft.com/office/drawing/2014/main" val="2380490845"/>
                  </a:ext>
                </a:extLst>
              </a:tr>
              <a:tr h="6641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spc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病原體入侵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spc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宿主的途徑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鼻、口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注射、性接觸、輸血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被昆蟲和動物叮咬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spc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近距離接觸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spc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病原體在宿主體內生長的地方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腸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氣道、肺部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</a:t>
                      </a:r>
                      <a:r>
                        <a:rPr lang="zh-HK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臟、</a:t>
                      </a: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血液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內臟、血液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spc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髮根</a:t>
                      </a:r>
                      <a:r>
                        <a:rPr lang="zh-TW" altLang="zh-TW" sz="1800" kern="100" spc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800" kern="100" spc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皮</a:t>
                      </a: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膚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8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spc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病原體離開宿主的途徑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排泄物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打噴嚏、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咳嗽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血液、其他體液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被叮咬 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spc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皮膚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9639" marR="996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277960" y="5661248"/>
            <a:ext cx="385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參考資料：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61C28"/>
              </a:solidFill>
              <a:effectLst/>
              <a:uLnTx/>
              <a:uFillTx/>
              <a:latin typeface="Corbel" panose="020B0503020204020204"/>
              <a:ea typeface="新細明體" panose="02020500000000000000" pitchFamily="18" charset="-120"/>
              <a:cs typeface="+mn-cs"/>
            </a:endParaRPr>
          </a:p>
          <a:p>
            <a:pPr lvl="0" defTabSz="457200">
              <a:defRPr/>
            </a:pPr>
            <a:r>
              <a:rPr lang="zh-TW" altLang="en-US" sz="1200" dirty="0">
                <a:solidFill>
                  <a:srgbClr val="061C28"/>
                </a:solidFill>
                <a:latin typeface="Corbel" panose="020B0503020204020204"/>
              </a:rPr>
              <a:t>衞生署</a:t>
            </a:r>
            <a:r>
              <a:rPr lang="zh-TW" altLang="en-US" sz="1200" dirty="0" smtClean="0">
                <a:solidFill>
                  <a:srgbClr val="061C28"/>
                </a:solidFill>
                <a:latin typeface="Corbel" panose="020B0503020204020204"/>
              </a:rPr>
              <a:t>衞</a:t>
            </a:r>
            <a:r>
              <a:rPr lang="zh-TW" altLang="en-US" sz="1200" dirty="0">
                <a:solidFill>
                  <a:srgbClr val="061C28"/>
                </a:solidFill>
                <a:latin typeface="Corbel" panose="020B0503020204020204"/>
              </a:rPr>
              <a:t>生防護中</a:t>
            </a:r>
            <a:r>
              <a:rPr lang="zh-TW" altLang="en-US" sz="1200" dirty="0" smtClean="0">
                <a:solidFill>
                  <a:srgbClr val="061C28"/>
                </a:solidFill>
                <a:latin typeface="Corbel" panose="020B0503020204020204"/>
              </a:rPr>
              <a:t>心</a:t>
            </a:r>
            <a:r>
              <a:rPr lang="zh-TW" altLang="en-US" sz="1200" dirty="0">
                <a:solidFill>
                  <a:srgbClr val="061C28"/>
                </a:solidFill>
                <a:latin typeface="Corbel" panose="020B0503020204020204"/>
              </a:rPr>
              <a:t>（</a:t>
            </a:r>
            <a:r>
              <a:rPr lang="zh-TW" altLang="en-US" sz="1200" dirty="0" smtClean="0">
                <a:solidFill>
                  <a:srgbClr val="061C28"/>
                </a:solidFill>
                <a:latin typeface="Corbel" panose="020B0503020204020204"/>
              </a:rPr>
              <a:t>傳</a:t>
            </a:r>
            <a:r>
              <a:rPr lang="zh-TW" altLang="en-US" sz="1200" dirty="0">
                <a:solidFill>
                  <a:srgbClr val="061C28"/>
                </a:solidFill>
                <a:latin typeface="Corbel" panose="020B0503020204020204"/>
              </a:rPr>
              <a:t>染</a:t>
            </a:r>
            <a:r>
              <a:rPr lang="zh-TW" altLang="en-US" sz="1200" dirty="0" smtClean="0">
                <a:solidFill>
                  <a:srgbClr val="061C28"/>
                </a:solidFill>
                <a:latin typeface="Corbel" panose="020B0503020204020204"/>
              </a:rPr>
              <a:t>病）</a:t>
            </a:r>
            <a:r>
              <a:rPr lang="en-US" altLang="zh-TW" sz="1200" u="sng" dirty="0" smtClean="0">
                <a:solidFill>
                  <a:srgbClr val="061C28"/>
                </a:solidFill>
                <a:latin typeface="Corbel" panose="020B0503020204020204"/>
                <a:hlinkClick r:id="rId2"/>
              </a:rPr>
              <a:t>https</a:t>
            </a:r>
            <a:r>
              <a:rPr lang="en-US" altLang="zh-TW" sz="1200" u="sng" dirty="0">
                <a:solidFill>
                  <a:srgbClr val="061C28"/>
                </a:solidFill>
                <a:latin typeface="Corbel" panose="020B0503020204020204"/>
                <a:hlinkClick r:id="rId2"/>
              </a:rPr>
              <a:t>://</a:t>
            </a:r>
            <a:r>
              <a:rPr lang="en-US" altLang="zh-TW" sz="1200" u="sng" dirty="0" smtClean="0">
                <a:solidFill>
                  <a:srgbClr val="061C28"/>
                </a:solidFill>
                <a:latin typeface="Corbel" panose="020B0503020204020204"/>
                <a:hlinkClick r:id="rId2"/>
              </a:rPr>
              <a:t>www.chp.gov.hk/tc/healthtopics/24/index.html</a:t>
            </a:r>
            <a:endParaRPr lang="en-US" altLang="zh-TW" sz="1200" u="sng" dirty="0" smtClean="0">
              <a:solidFill>
                <a:srgbClr val="061C28"/>
              </a:solidFill>
              <a:latin typeface="Corbel" panose="020B0503020204020204"/>
            </a:endParaRPr>
          </a:p>
          <a:p>
            <a:pPr lvl="0" defTabSz="457200"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 </a:t>
            </a:r>
            <a:endParaRPr kumimoji="0" lang="zh-TW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61C28"/>
              </a:solidFill>
              <a:effectLst/>
              <a:uLnTx/>
              <a:uFillTx/>
              <a:latin typeface="Corbel" panose="020B0503020204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693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</a:rPr>
              <a:t>供教師參考</a:t>
            </a:r>
            <a:r>
              <a:rPr lang="en-US" altLang="zh-TW" sz="3600" b="1" dirty="0">
                <a:solidFill>
                  <a:srgbClr val="FF0000"/>
                </a:solidFill>
              </a:rPr>
              <a:t>)</a:t>
            </a:r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本港現行的疫苗接種計劃</a:t>
            </a:r>
            <a:endParaRPr 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8104" y="3645024"/>
            <a:ext cx="3480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參考資料：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61C28"/>
              </a:solidFill>
              <a:effectLst/>
              <a:uLnTx/>
              <a:uFillTx/>
              <a:latin typeface="Corbel" panose="020B0503020204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疫苗接種計劃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sng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  <a:hlinkClick r:id="rId2"/>
              </a:rPr>
              <a:t>https://www.chp.gov.hk/tc/features/17980.html</a:t>
            </a:r>
            <a:endParaRPr kumimoji="0" lang="zh-TW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61C28"/>
              </a:solidFill>
              <a:effectLst/>
              <a:uLnTx/>
              <a:uFillTx/>
              <a:latin typeface="Corbel" panose="020B0503020204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香港兒童免疫接種計劃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sng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  <a:hlinkClick r:id="rId3"/>
              </a:rPr>
              <a:t>https://www.fhs.gov.hk/tc_chi/main_ser/child_health/child_health_recommend.html</a:t>
            </a:r>
            <a:endParaRPr kumimoji="0" lang="zh-TW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61C28"/>
              </a:solidFill>
              <a:effectLst/>
              <a:uLnTx/>
              <a:uFillTx/>
              <a:latin typeface="Corbel" panose="020B0503020204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 </a:t>
            </a:r>
            <a:endParaRPr kumimoji="0" lang="zh-TW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61C28"/>
              </a:solidFill>
              <a:effectLst/>
              <a:uLnTx/>
              <a:uFillTx/>
              <a:latin typeface="Corbel" panose="020B0503020204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7416" y="551723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圖片來源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：h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1C28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ttps://www.fhs.gov.hk/tc_chi/main_ser/child_health/child_health_recommend.pdf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878977"/>
            <a:ext cx="3874977" cy="491708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493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62030"/>
              </p:ext>
            </p:extLst>
          </p:nvPr>
        </p:nvGraphicFramePr>
        <p:xfrm>
          <a:off x="323528" y="1914423"/>
          <a:ext cx="8617860" cy="45682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74576767"/>
                    </a:ext>
                  </a:extLst>
                </a:gridCol>
                <a:gridCol w="5809548">
                  <a:extLst>
                    <a:ext uri="{9D8B030D-6E8A-4147-A177-3AD203B41FA5}">
                      <a16:colId xmlns:a16="http://schemas.microsoft.com/office/drawing/2014/main" val="3167682697"/>
                    </a:ext>
                  </a:extLst>
                </a:gridCol>
              </a:tblGrid>
              <a:tr h="1154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</a:rPr>
                        <a:t>衞生署衞生防護中心 </a:t>
                      </a: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（</a:t>
                      </a:r>
                      <a:r>
                        <a:rPr lang="en-US" altLang="zh-TW" sz="1600" kern="100" dirty="0" smtClean="0">
                          <a:effectLst/>
                        </a:rPr>
                        <a:t>2019</a:t>
                      </a:r>
                      <a:r>
                        <a:rPr lang="zh-TW" altLang="en-US" sz="1600" kern="100" dirty="0" smtClean="0">
                          <a:effectLst/>
                        </a:rPr>
                        <a:t>冠狀病毒病疫苗資訊）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kern="100" dirty="0" smtClean="0">
                          <a:effectLst/>
                          <a:hlinkClick r:id="rId3"/>
                        </a:rPr>
                        <a:t>https://www.coronavirus.gov.hk/chi/covid-vaccine.html#FAQ2</a:t>
                      </a:r>
                      <a:endParaRPr lang="en-US" sz="160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67304"/>
                  </a:ext>
                </a:extLst>
              </a:tr>
              <a:tr h="13113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教育局教育多媒體短片</a:t>
                      </a:r>
                      <a:endParaRPr lang="en-US" altLang="zh-TW" sz="1600" b="1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（「同心抗疫 你我出力」有聲故事繪本）</a:t>
                      </a:r>
                      <a:endParaRPr lang="zh-TW" alt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u="sng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https://emm.edcity.hk/media/0_ylcqtx47</a:t>
                      </a:r>
                      <a:endParaRPr lang="en-US" sz="1600" b="1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u="sng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1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440675"/>
                  </a:ext>
                </a:extLst>
              </a:tr>
              <a:tr h="6556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教育局教育多媒體短片</a:t>
                      </a:r>
                      <a:endParaRPr lang="en-US" altLang="zh-TW" sz="1600" b="1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（「感恩珍惜 同心抗疫」──中學篇）</a:t>
                      </a:r>
                      <a:endParaRPr lang="zh-TW" altLang="en-US" sz="16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alt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u="sng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https://emm.edcity.hk/media/0_spmjtdha</a:t>
                      </a:r>
                      <a:endParaRPr lang="en-US" sz="1600" b="1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1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875488"/>
                  </a:ext>
                </a:extLst>
              </a:tr>
              <a:tr h="6556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教育局課程發展處</a:t>
                      </a:r>
                      <a:endParaRPr lang="en-US" altLang="zh-TW" sz="1600" b="1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（與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冠狀病毒病相關的課程資源）</a:t>
                      </a:r>
                      <a:endParaRPr lang="zh-TW" alt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u="sng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https://www.edb.gov.hk/tc/curriculum-development/resource-support/learning-teaching-resource-list/kla-resource-lists/index.html</a:t>
                      </a:r>
                      <a:endParaRPr lang="en-US" sz="1600" b="1" u="sng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1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111035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14</a:t>
            </a:fld>
            <a:endParaRPr 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8939" y="65044"/>
            <a:ext cx="7420555" cy="150876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98" y="2237481"/>
            <a:ext cx="770153" cy="770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37" y="3506197"/>
            <a:ext cx="855477" cy="855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47" y="4602788"/>
            <a:ext cx="859872" cy="859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96" y="5880360"/>
            <a:ext cx="839568" cy="83956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85228" y="1069374"/>
            <a:ext cx="76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註：由於</a:t>
            </a:r>
            <a:r>
              <a:rPr lang="en-US" altLang="zh-TW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狀病毒病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疫苗的研究仍在發展中，教師和學生應從可靠的來源（例如官方網站</a:t>
            </a:r>
            <a:r>
              <a:rPr lang="en-US" altLang="zh-TW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文件）獲取新的資訊。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44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78233"/>
              </p:ext>
            </p:extLst>
          </p:nvPr>
        </p:nvGraphicFramePr>
        <p:xfrm>
          <a:off x="348340" y="1991489"/>
          <a:ext cx="8617860" cy="35146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82260">
                  <a:extLst>
                    <a:ext uri="{9D8B030D-6E8A-4147-A177-3AD203B41FA5}">
                      <a16:colId xmlns:a16="http://schemas.microsoft.com/office/drawing/2014/main" val="174576767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3167682697"/>
                    </a:ext>
                  </a:extLst>
                </a:gridCol>
              </a:tblGrid>
              <a:tr h="827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衞生署衞生防護中心</a:t>
                      </a: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2019</a:t>
                      </a:r>
                      <a:r>
                        <a:rPr lang="zh-TW" sz="1600" kern="100" dirty="0">
                          <a:effectLst/>
                        </a:rPr>
                        <a:t>冠狀病毒病專頁</a:t>
                      </a:r>
                      <a:r>
                        <a:rPr lang="zh-TW" altLang="en-US" sz="1600" kern="100" dirty="0">
                          <a:effectLst/>
                        </a:rPr>
                        <a:t>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hlinkClick r:id="rId3"/>
                        </a:rPr>
                        <a:t>https://www.coronavirus.gov.hk/chi/index.html</a:t>
                      </a:r>
                      <a:endParaRPr lang="zh-TW" sz="1600" u="sng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67304"/>
                  </a:ext>
                </a:extLst>
              </a:tr>
              <a:tr h="1147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中國疾病預防控制中心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zh-TW" altLang="en-US" sz="1600" b="1" kern="100" dirty="0">
                          <a:effectLst/>
                        </a:rPr>
                        <a:t>（</a:t>
                      </a:r>
                      <a:r>
                        <a:rPr lang="zh-TW" sz="1600" b="1" kern="100" dirty="0">
                          <a:effectLst/>
                        </a:rPr>
                        <a:t>新型冠状病毒肺炎</a:t>
                      </a:r>
                      <a:r>
                        <a:rPr lang="zh-TW" altLang="en-US" sz="1600" b="1" kern="100" dirty="0">
                          <a:effectLst/>
                        </a:rPr>
                        <a:t>）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u="sng" kern="100" dirty="0">
                          <a:effectLst/>
                          <a:hlinkClick r:id="rId4"/>
                        </a:rPr>
                        <a:t>http://www.chinacdc.cn/jkzt/crb/zl/szkb_11803/</a:t>
                      </a:r>
                      <a:endParaRPr lang="zh-TW" sz="1600" b="1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1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1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1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440675"/>
                  </a:ext>
                </a:extLst>
              </a:tr>
              <a:tr h="1147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世界衞生組織</a:t>
                      </a:r>
                      <a:endParaRPr lang="en-US" altLang="zh-TW" sz="16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effectLst/>
                        </a:rPr>
                        <a:t>（</a:t>
                      </a:r>
                      <a:r>
                        <a:rPr lang="en-US" sz="1600" b="1" kern="100" dirty="0">
                          <a:effectLst/>
                        </a:rPr>
                        <a:t>2019</a:t>
                      </a:r>
                      <a:r>
                        <a:rPr lang="zh-TW" sz="1600" b="1" kern="100" dirty="0">
                          <a:effectLst/>
                        </a:rPr>
                        <a:t>冠狀病毒病</a:t>
                      </a:r>
                      <a:r>
                        <a:rPr lang="zh-TW" altLang="en-US" sz="1600" b="1" kern="100" dirty="0">
                          <a:effectLst/>
                        </a:rPr>
                        <a:t>）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u="sng" kern="100" dirty="0">
                          <a:effectLst/>
                          <a:hlinkClick r:id="rId5"/>
                        </a:rPr>
                        <a:t>https://www.who.int/zh/emergencies/diseases/novel-coronavirus-2019</a:t>
                      </a:r>
                      <a:endParaRPr lang="zh-TW" sz="16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 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393152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15</a:t>
            </a:fld>
            <a:endParaRPr 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63164" y="54784"/>
            <a:ext cx="7420555" cy="150876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92" y="2121709"/>
            <a:ext cx="819539" cy="934152"/>
          </a:xfrm>
          <a:prstGeom prst="rect">
            <a:avLst/>
          </a:prstGeom>
        </p:spPr>
      </p:pic>
      <p:pic>
        <p:nvPicPr>
          <p:cNvPr id="9" name="Picture 8" descr="C:\Users\ralfwmtong\Downloads\下載 (40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13" y="3356992"/>
            <a:ext cx="849360" cy="89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13" y="4616580"/>
            <a:ext cx="883549" cy="883549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813404" y="1117807"/>
            <a:ext cx="76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註：由於</a:t>
            </a:r>
            <a:r>
              <a:rPr lang="en-US" altLang="zh-TW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</a:t>
            </a:r>
            <a:r>
              <a:rPr lang="zh-TW" altLang="en-US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狀病毒病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疫苗的研究仍在發展中，教師和學生應從可靠的來源（例如官方網站</a:t>
            </a:r>
            <a:r>
              <a:rPr lang="en-US" altLang="zh-TW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文件）獲取新的資訊。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21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57410"/>
              </p:ext>
            </p:extLst>
          </p:nvPr>
        </p:nvGraphicFramePr>
        <p:xfrm>
          <a:off x="348340" y="1991489"/>
          <a:ext cx="8617860" cy="40022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82260">
                  <a:extLst>
                    <a:ext uri="{9D8B030D-6E8A-4147-A177-3AD203B41FA5}">
                      <a16:colId xmlns:a16="http://schemas.microsoft.com/office/drawing/2014/main" val="174576767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3167682697"/>
                    </a:ext>
                  </a:extLst>
                </a:gridCol>
              </a:tblGrid>
              <a:tr h="827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</a:rPr>
                        <a:t>衞生署衞生防護中心 </a:t>
                      </a: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</a:rPr>
                        <a:t>（疫苗接種計劃）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hlinkClick r:id="rId3"/>
                        </a:rPr>
                        <a:t>https://www.chp.gov.hk/tc/features/17980.html</a:t>
                      </a: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67304"/>
                  </a:ext>
                </a:extLst>
              </a:tr>
              <a:tr h="22954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effectLst/>
                        </a:rPr>
                        <a:t>衞生署家庭健康服務</a:t>
                      </a:r>
                      <a:endParaRPr lang="en-US" altLang="zh-TW" sz="1600" b="1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effectLst/>
                        </a:rPr>
                        <a:t>（香港兒童免疫接種計劃）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u="sng" kern="100" dirty="0">
                          <a:effectLst/>
                          <a:hlinkClick r:id="rId4"/>
                        </a:rPr>
                        <a:t>https://www.fhs.gov.hk/tc_chi/main_ser/child_health/child_health_recommend.html</a:t>
                      </a:r>
                      <a:endParaRPr lang="en-US" sz="1600" b="1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u="sng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1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440675"/>
                  </a:ext>
                </a:extLst>
              </a:tr>
            </a:tbl>
          </a:graphicData>
        </a:graphic>
      </p:graphicFrame>
      <p:pic>
        <p:nvPicPr>
          <p:cNvPr id="9" name="Picture 8" descr="C:\Users\ralfwmtong\Downloads\下載 (44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64" y="2532441"/>
            <a:ext cx="991870" cy="99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ralfwmtong\Downloads\下載 (46)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59" y="4692024"/>
            <a:ext cx="9302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4FE9-3229-4022-AFC0-C0446DB352A7}" type="slidenum">
              <a:rPr lang="en-US" smtClean="0"/>
              <a:t>16</a:t>
            </a:fld>
            <a:endParaRPr 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39428" y="450475"/>
            <a:ext cx="7420555" cy="150876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41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EA0323-65CC-BE44-B538-45880157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7E17CA3B-54FD-D849-8832-CF49096EA13B}" type="slidenum">
              <a:rPr lang="zh-TW" altLang="en-US" sz="750" smtClean="0">
                <a:solidFill>
                  <a:srgbClr val="898989"/>
                </a:solidFill>
              </a:rPr>
              <a:pPr>
                <a:spcAft>
                  <a:spcPts val="450"/>
                </a:spcAft>
                <a:defRPr/>
              </a:pPr>
              <a:t>17</a:t>
            </a:fld>
            <a:endParaRPr lang="en-US" altLang="zh-TW" sz="750" dirty="0">
              <a:solidFill>
                <a:srgbClr val="898989"/>
              </a:solidFill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840562CD-E3A8-A849-9E2A-C138798751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25462" y="2132856"/>
            <a:ext cx="4578350" cy="2890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HK" altLang="en-US" sz="6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保持健康</a:t>
            </a:r>
            <a:r>
              <a:rPr kumimoji="1" lang="en-US" altLang="zh-HK" sz="6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6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HK" altLang="en-US" sz="6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傳送關懷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841EA5-2197-6648-8997-7EBE2A58E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77" y="4293095"/>
            <a:ext cx="2302613" cy="2302613"/>
          </a:xfrm>
          <a:prstGeom prst="rect">
            <a:avLst/>
          </a:prstGeom>
        </p:spPr>
      </p:pic>
      <p:pic>
        <p:nvPicPr>
          <p:cNvPr id="3" name="圖片 2" descr="一張含有 輪子 的圖片&#10;&#10;自動產生的描述">
            <a:extLst>
              <a:ext uri="{FF2B5EF4-FFF2-40B4-BE49-F238E27FC236}">
                <a16:creationId xmlns:a16="http://schemas.microsoft.com/office/drawing/2014/main" id="{BAE0CB90-5F7E-B84A-87A2-D85DEC225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454920" cy="2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136" y="692696"/>
            <a:ext cx="7772400" cy="945065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學習要點</a:t>
            </a:r>
            <a:endParaRPr 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444" y="1775191"/>
            <a:ext cx="7772400" cy="4547164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讓學生明白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接種疫苗是預防傳染病的一種方法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學生認識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疫苗接種的基本原理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讓學生明白市民在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預防傳染病的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讓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科學對社會、倫理、經濟、環境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lnSpc>
                <a:spcPct val="11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所產生的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1" indent="-3365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讓學生培養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負責任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的公民態度，致力促進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lnSpc>
                <a:spcPct val="110000"/>
              </a:lnSpc>
              <a:buNone/>
            </a:pP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和社區健康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3730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HK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積極抗疫的態度，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並懂得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為研發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疫苗和執行疫苗接種等人士作出的努力和貢獻</a:t>
            </a:r>
            <a:endParaRPr 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2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課前活動</a:t>
            </a:r>
            <a:endParaRPr 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38110" cy="3403575"/>
          </a:xfrm>
        </p:spPr>
        <p:txBody>
          <a:bodyPr>
            <a:noAutofit/>
          </a:bodyPr>
          <a:lstStyle/>
          <a:p>
            <a:pPr marL="536575" lvl="1" indent="-3365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讓學生列舉一些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常見的傳染病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，及其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傳播途徑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1" indent="-3365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讓學生搜集有關「香港兒童免疫接種計劃」，並檢視白己的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免疫接種記錄卡或小冊子</a:t>
            </a:r>
            <a:endParaRPr 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1" indent="-3365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讓學生搜集有關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金鈉醫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生的牛痘實驗的事蹟，以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認識疫苗的基本原理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74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395160" cy="4024270"/>
          </a:xfrm>
        </p:spPr>
        <p:txBody>
          <a:bodyPr/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傳染病可在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人群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，由病原體引起。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引起疾病的各種微生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先在宿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大量繁殖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，所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產生出來的微生物，會再傳播給其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他人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途徑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4</a:t>
            </a:fld>
            <a:endParaRPr lang="en-US" altLang="zh-TW"/>
          </a:p>
        </p:txBody>
      </p:sp>
      <p:pic>
        <p:nvPicPr>
          <p:cNvPr id="5" name="Picture 2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65765"/>
            <a:ext cx="5511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2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72761"/>
            <a:ext cx="7543800" cy="1450757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：認識傳</a:t>
            </a:r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染病</a:t>
            </a:r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48" y="1916832"/>
            <a:ext cx="7803018" cy="446207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觀看以下影片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與健康：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emm.edcity.hk/media/0_mgiwmjh4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回答以下問題：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流行性感冒和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冠狀病毒病的主要傳播途徑是？　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金鈉醫生的研究成功預防那一種致命的傳染病？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金鈉醫生利用甚麼物質來製作疫苗？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>
                <a:solidFill>
                  <a:schemeClr val="tx1"/>
                </a:solidFill>
              </a:rPr>
              <a:pPr/>
              <a:t>5</a:t>
            </a:fld>
            <a:endParaRPr lang="en-US" altLang="zh-TW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63" y="2034027"/>
            <a:ext cx="1235291" cy="1235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013" y="3249676"/>
            <a:ext cx="2664296" cy="137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347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供教師參考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：認識傳染病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3" name="Rectangle 2"/>
          <p:cNvSpPr/>
          <p:nvPr/>
        </p:nvSpPr>
        <p:spPr>
          <a:xfrm>
            <a:off x="395536" y="1869708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行性感冒和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冠狀病毒病的主要傳播途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徑是？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答：飛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沫傳播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</a:p>
          <a:p>
            <a:pPr algn="just"/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鈉醫生的研究成功預防那一種致命的傳染病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答：成功</a:t>
            </a:r>
            <a:r>
              <a:rPr lang="zh-TW" altLang="zh-HK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預防致</a:t>
            </a:r>
            <a:r>
              <a:rPr lang="zh-TW" altLang="zh-HK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命的傳染病──「天花</a:t>
            </a:r>
            <a:r>
              <a:rPr lang="zh-TW" altLang="zh-HK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buAutoNum type="arabicPeriod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鈉醫生利用甚麼物質來製作疫苗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</a:t>
            </a:r>
            <a:r>
              <a:rPr lang="zh-TW" altLang="zh-HK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HK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已感染了「牛痘」的患者的膿</a:t>
            </a:r>
            <a:r>
              <a:rPr lang="zh-TW" altLang="zh-HK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多一點：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「疫苗」的英文字「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vaccine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拉丁語「</a:t>
            </a:r>
            <a:r>
              <a:rPr lang="en-US" altLang="zh-HK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variolae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vaccīnae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（牛痘）」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演變而來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800" dirty="0"/>
          </a:p>
          <a:p>
            <a:pPr algn="just"/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53065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的主要成分</a:t>
            </a:r>
            <a:endParaRPr lang="zh-TW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09481" cy="4023360"/>
          </a:xfrm>
        </p:spPr>
        <p:txBody>
          <a:bodyPr/>
          <a:lstStyle/>
          <a:p>
            <a:pPr marL="450850" indent="-450850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所有疫苗都含有一種引致免疫反應的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活性成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這成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分可能是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病原體的微小部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也可能是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弱化或滅活的整個病原體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7</a:t>
            </a:fld>
            <a:endParaRPr lang="en-US" altLang="zh-TW"/>
          </a:p>
        </p:txBody>
      </p:sp>
      <p:grpSp>
        <p:nvGrpSpPr>
          <p:cNvPr id="5" name="群組 6"/>
          <p:cNvGrpSpPr/>
          <p:nvPr/>
        </p:nvGrpSpPr>
        <p:grpSpPr>
          <a:xfrm>
            <a:off x="1982017" y="3657199"/>
            <a:ext cx="5391363" cy="2069962"/>
            <a:chOff x="2391508" y="3808324"/>
            <a:chExt cx="4257661" cy="1729695"/>
          </a:xfrm>
        </p:grpSpPr>
        <p:pic>
          <p:nvPicPr>
            <p:cNvPr id="6" name="Picture 2" descr="描绘了疫苗中抗原的作用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53" b="29443"/>
            <a:stretch/>
          </p:blipFill>
          <p:spPr bwMode="auto">
            <a:xfrm>
              <a:off x="2391508" y="3912494"/>
              <a:ext cx="4257661" cy="1625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572377" y="3808324"/>
              <a:ext cx="1333073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TW" altLang="en-US" sz="11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病原體</a:t>
              </a:r>
              <a:endParaRPr lang="zh-TW" altLang="en-US" sz="11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Rectangle 3"/>
            <p:cNvSpPr/>
            <p:nvPr/>
          </p:nvSpPr>
          <p:spPr>
            <a:xfrm>
              <a:off x="4418966" y="3808324"/>
              <a:ext cx="1157870" cy="218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TW" altLang="en-US" sz="11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疫苗中</a:t>
              </a:r>
              <a:r>
                <a:rPr lang="zh-TW" altLang="en-US" sz="11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的活性成分</a:t>
              </a:r>
              <a:endParaRPr lang="zh-TW" altLang="en-US" sz="11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Rectangle 4"/>
          <p:cNvSpPr/>
          <p:nvPr/>
        </p:nvSpPr>
        <p:spPr>
          <a:xfrm>
            <a:off x="1259632" y="5835534"/>
            <a:ext cx="767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://www.who.int/zh/news-room/feature-stories/detail/how-are-vaccines-developed</a:t>
            </a:r>
          </a:p>
        </p:txBody>
      </p:sp>
    </p:spTree>
    <p:extLst>
      <p:ext uri="{BB962C8B-B14F-4D97-AF65-F5344CB8AC3E}">
        <p14:creationId xmlns:p14="http://schemas.microsoft.com/office/powerpoint/2010/main" val="336497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接種的基本原理</a:t>
            </a:r>
            <a:endParaRPr 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845734"/>
            <a:ext cx="7827208" cy="4023360"/>
          </a:xfrm>
        </p:spPr>
        <p:txBody>
          <a:bodyPr>
            <a:normAutofit/>
          </a:bodyPr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接種疫苗的原理是通過人體的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免疫系統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，來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識別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該疫苗所針對的病原體（病毒或細菌），以及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產生抗體和免疫記憶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日後如果這些病原體入侵我們的身體，人體的免疫系統便會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迅速反應對抗該病原體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，從而達到防止疾病的目的。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mtClean="0"/>
              <a:pPr/>
              <a:t>8</a:t>
            </a:fld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5730631" y="5169566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YouTube Noto"/>
                <a:hlinkClick r:id="rId2" tooltip="分享連結"/>
              </a:rPr>
              <a:t>參考影片：</a:t>
            </a:r>
            <a:endParaRPr lang="en-US" altLang="zh-TW" dirty="0">
              <a:latin typeface="YouTube Noto"/>
              <a:hlinkClick r:id="rId2" tooltip="分享連結"/>
            </a:endParaRPr>
          </a:p>
          <a:p>
            <a:r>
              <a:rPr lang="zh-TW" altLang="en-US" dirty="0">
                <a:latin typeface="YouTube Noto"/>
                <a:hlinkClick r:id="rId2" tooltip="分享連結"/>
              </a:rPr>
              <a:t>同心抗疫：疫苗小知識</a:t>
            </a:r>
            <a:endParaRPr lang="en-US" altLang="zh-TW" dirty="0" smtClean="0">
              <a:latin typeface="YouTube Noto"/>
              <a:hlinkClick r:id=""/>
            </a:endParaRPr>
          </a:p>
          <a:p>
            <a:r>
              <a:rPr lang="en-US" altLang="zh-TW" dirty="0" smtClean="0">
                <a:latin typeface="YouTube Noto"/>
                <a:hlinkClick r:id=""/>
              </a:rPr>
              <a:t>https</a:t>
            </a:r>
            <a:r>
              <a:rPr lang="en-US" altLang="zh-TW" dirty="0">
                <a:latin typeface="YouTube Noto"/>
                <a:hlinkClick r:id="rId2" tooltip="分享連結"/>
              </a:rPr>
              <a:t>://youtu.be/ZR1WTOSoWR0</a:t>
            </a:r>
            <a:endParaRPr lang="zh-TW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78" y="4262614"/>
            <a:ext cx="1239590" cy="12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083" y="4781096"/>
            <a:ext cx="2673029" cy="1202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4790397"/>
            <a:ext cx="1968252" cy="12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061"/>
            <a:ext cx="8623870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en-US" altLang="zh-TW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：為什麼要接種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新冠疫苗？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552" y="1327552"/>
            <a:ext cx="8191822" cy="49685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觀看以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下兩段影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>
              <a:buNone/>
              <a:tabLst>
                <a:tab pos="268288" algn="l"/>
              </a:tabLst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影片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新冠疫苗是最近的熱門話題，究竟疫苗對我們有何作用？該不該接種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https://youtu.be/PhVlKD_ath8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buNone/>
            </a:pP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「疫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苗追蹤」系列 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為自己、家人、香港，接種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 梁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卓偉教授 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buNone/>
            </a:pPr>
            <a:r>
              <a:rPr lang="en-US" altLang="zh-TW" sz="2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20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youtu.be/WD0m4QvV0Ck</a:t>
            </a:r>
            <a:endParaRPr lang="en-US" altLang="zh-TW" sz="20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buNone/>
            </a:pP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疫苗如何保護你？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如何知道疫苗是安全的？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如多人接種，會有什麼好的果效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E206-DAFE-4DE4-BB32-B80FFB6EA324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47" y="3933056"/>
            <a:ext cx="1992680" cy="19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3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要素</Template>
  <TotalTime>3150</TotalTime>
  <Words>1538</Words>
  <Application>Microsoft Office PowerPoint</Application>
  <PresentationFormat>如螢幕大小 (4:3)</PresentationFormat>
  <Paragraphs>219</Paragraphs>
  <Slides>17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32" baseType="lpstr">
      <vt:lpstr>宋体</vt:lpstr>
      <vt:lpstr>YouTube Noto</vt:lpstr>
      <vt:lpstr>微軟正黑體</vt:lpstr>
      <vt:lpstr>新細明體</vt:lpstr>
      <vt:lpstr>Arial</vt:lpstr>
      <vt:lpstr>Arial Black</vt:lpstr>
      <vt:lpstr>Calibri</vt:lpstr>
      <vt:lpstr>Calibri Light</vt:lpstr>
      <vt:lpstr>Corbel</vt:lpstr>
      <vt:lpstr>Times New Roman</vt:lpstr>
      <vt:lpstr>Wingdings</vt:lpstr>
      <vt:lpstr>Wingdings 2</vt:lpstr>
      <vt:lpstr>HDOfficeLightV0</vt:lpstr>
      <vt:lpstr>1_HDOfficeLightV0</vt:lpstr>
      <vt:lpstr>回顧</vt:lpstr>
      <vt:lpstr>  接種疫苗   基礎篇</vt:lpstr>
      <vt:lpstr>學習要點</vt:lpstr>
      <vt:lpstr>課前活動</vt:lpstr>
      <vt:lpstr>1. 傳染病</vt:lpstr>
      <vt:lpstr>活動(一)：認識傳染病 </vt:lpstr>
      <vt:lpstr>(供教師參考) 活動(一)：認識傳染病</vt:lpstr>
      <vt:lpstr>2. 疫苗的主要成分</vt:lpstr>
      <vt:lpstr>3. 疫苗接種的基本原理</vt:lpstr>
      <vt:lpstr>活動(二)：為什麼要接種新冠疫苗？</vt:lpstr>
      <vt:lpstr>活動(三) – 疫苗接種知多點</vt:lpstr>
      <vt:lpstr>活動(四) –分組討論</vt:lpstr>
      <vt:lpstr>(供教師參考) 常見的傳染病，及其病原體和傳播途徑(例子)</vt:lpstr>
      <vt:lpstr>(供教師參考) 本港現行的疫苗接種計劃</vt:lpstr>
      <vt:lpstr>參考網站 </vt:lpstr>
      <vt:lpstr>參考網站 </vt:lpstr>
      <vt:lpstr>參考網站 </vt:lpstr>
      <vt:lpstr>保持健康 傳送關懷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健康管理與社會關懷知識增益系列(11)：必修部分 – 社區健康 (新辦) 2011年6月23日</dc:title>
  <dc:creator>user</dc:creator>
  <cp:lastModifiedBy>NG, Ka-wo Ken</cp:lastModifiedBy>
  <cp:revision>241</cp:revision>
  <cp:lastPrinted>2020-12-24T01:40:37Z</cp:lastPrinted>
  <dcterms:created xsi:type="dcterms:W3CDTF">2011-06-18T13:27:35Z</dcterms:created>
  <dcterms:modified xsi:type="dcterms:W3CDTF">2021-03-01T03:49:35Z</dcterms:modified>
</cp:coreProperties>
</file>