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298" r:id="rId3"/>
    <p:sldId id="276" r:id="rId4"/>
    <p:sldId id="277" r:id="rId5"/>
    <p:sldId id="308" r:id="rId6"/>
    <p:sldId id="275" r:id="rId7"/>
    <p:sldId id="278" r:id="rId8"/>
    <p:sldId id="281" r:id="rId9"/>
    <p:sldId id="307" r:id="rId10"/>
    <p:sldId id="280" r:id="rId11"/>
    <p:sldId id="299" r:id="rId12"/>
    <p:sldId id="295" r:id="rId13"/>
    <p:sldId id="282" r:id="rId14"/>
    <p:sldId id="301" r:id="rId15"/>
    <p:sldId id="283" r:id="rId16"/>
    <p:sldId id="284" r:id="rId17"/>
    <p:sldId id="302" r:id="rId18"/>
    <p:sldId id="303" r:id="rId19"/>
    <p:sldId id="285" r:id="rId20"/>
    <p:sldId id="296" r:id="rId21"/>
    <p:sldId id="290" r:id="rId22"/>
    <p:sldId id="286" r:id="rId23"/>
    <p:sldId id="287" r:id="rId24"/>
    <p:sldId id="288" r:id="rId25"/>
    <p:sldId id="279" r:id="rId26"/>
    <p:sldId id="294" r:id="rId27"/>
    <p:sldId id="309" r:id="rId28"/>
    <p:sldId id="305" r:id="rId29"/>
    <p:sldId id="306" r:id="rId30"/>
  </p:sldIdLst>
  <p:sldSz cx="9144000" cy="6858000" type="screen4x3"/>
  <p:notesSz cx="9939338" cy="68072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f WM TONG" initials="Ralf" lastIdx="25" clrIdx="0">
    <p:extLst>
      <p:ext uri="{19B8F6BF-5375-455C-9EA6-DF929625EA0E}">
        <p15:presenceInfo xmlns:p15="http://schemas.microsoft.com/office/powerpoint/2012/main" userId="Ralf WM T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0000"/>
    <a:srgbClr val="0066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391" autoAdjust="0"/>
  </p:normalViewPr>
  <p:slideViewPr>
    <p:cSldViewPr snapToGrid="0">
      <p:cViewPr varScale="1">
        <p:scale>
          <a:sx n="105" d="100"/>
          <a:sy n="105" d="100"/>
        </p:scale>
        <p:origin x="1332" y="13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cdc.cn/jkzt/crb/zl/szkb_11803/jszl_12208/" TargetMode="External"/><Relationship Id="rId2" Type="http://schemas.openxmlformats.org/officeDocument/2006/relationships/hyperlink" Target="https://www.who.int/zh/emergencies/diseases/novel-coronavirus-2019/covid-19-vaccines" TargetMode="External"/><Relationship Id="rId1" Type="http://schemas.openxmlformats.org/officeDocument/2006/relationships/hyperlink" Target="https://www.covidvaccine.gov.hk/zh-HK/" TargetMode="External"/><Relationship Id="rId4" Type="http://schemas.openxmlformats.org/officeDocument/2006/relationships/hyperlink" Target="https://chinese.cdc.gov/coronavirus/2019-ncov/vaccines/index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cdc.cn/jkzt/crb/zl/szkb_11803/jszl_12208/" TargetMode="External"/><Relationship Id="rId2" Type="http://schemas.openxmlformats.org/officeDocument/2006/relationships/hyperlink" Target="https://www.who.int/zh/emergencies/diseases/novel-coronavirus-2019/covid-19-vaccines" TargetMode="External"/><Relationship Id="rId1" Type="http://schemas.openxmlformats.org/officeDocument/2006/relationships/hyperlink" Target="https://www.covidvaccine.gov.hk/zh-HK/" TargetMode="External"/><Relationship Id="rId4" Type="http://schemas.openxmlformats.org/officeDocument/2006/relationships/hyperlink" Target="https://chinese.cdc.gov/coronavirus/2019-ncov/vaccine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2D03E-94F0-4371-A58D-3B02C301002E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1F03C7A-6D40-4CB3-A9E4-96100F76351C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b="1" dirty="0" smtClean="0"/>
            <a:t>可信任網站</a:t>
          </a:r>
          <a:endParaRPr lang="en-US" altLang="zh-TW" sz="2400" b="1" dirty="0" smtClean="0"/>
        </a:p>
        <a:p>
          <a:pPr>
            <a:spcAft>
              <a:spcPct val="35000"/>
            </a:spcAft>
          </a:pPr>
          <a:r>
            <a:rPr lang="zh-TW" altLang="en-US" sz="2400" b="1" dirty="0" smtClean="0"/>
            <a:t>例子</a:t>
          </a:r>
          <a:endParaRPr lang="zh-TW" altLang="en-US" sz="2400" b="1" dirty="0"/>
        </a:p>
      </dgm:t>
    </dgm:pt>
    <dgm:pt modelId="{BBA39AD7-486F-4F01-B053-A6A05662A218}" type="parTrans" cxnId="{6F0F0303-4648-499F-B3FC-A6F028963342}">
      <dgm:prSet/>
      <dgm:spPr/>
      <dgm:t>
        <a:bodyPr/>
        <a:lstStyle/>
        <a:p>
          <a:endParaRPr lang="zh-TW" altLang="en-US"/>
        </a:p>
      </dgm:t>
    </dgm:pt>
    <dgm:pt modelId="{70E0929A-2231-4B42-9DDF-5138DADB83A8}" type="sibTrans" cxnId="{6F0F0303-4648-499F-B3FC-A6F028963342}">
      <dgm:prSet/>
      <dgm:spPr/>
      <dgm:t>
        <a:bodyPr/>
        <a:lstStyle/>
        <a:p>
          <a:endParaRPr lang="zh-TW" altLang="en-US"/>
        </a:p>
      </dgm:t>
    </dgm:pt>
    <dgm:pt modelId="{D960D4B3-A1F0-4D6A-A06E-AB707B1B5EAE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endParaRPr lang="en-US" altLang="zh-TW" sz="19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/>
            <a:t>衞生署</a:t>
          </a:r>
          <a:endParaRPr lang="en-US" altLang="zh-TW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/>
            <a:t>衞生防護中心</a:t>
          </a:r>
          <a:endParaRPr lang="en-US" altLang="zh-TW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400" dirty="0" smtClean="0">
              <a:hlinkClick xmlns:r="http://schemas.openxmlformats.org/officeDocument/2006/relationships" r:id="rId1"/>
            </a:rPr>
            <a:t>https://www.covidvaccine.gov.hk/zh-HK/</a:t>
          </a:r>
          <a:endParaRPr lang="en-US" altLang="zh-TW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zh-TW" altLang="en-US" sz="2400" dirty="0"/>
        </a:p>
      </dgm:t>
    </dgm:pt>
    <dgm:pt modelId="{37D84AD9-7074-4C54-B1EC-122A2F2CA891}" type="parTrans" cxnId="{F4437904-1AB8-444E-9C95-82B6AF20F671}">
      <dgm:prSet/>
      <dgm:spPr/>
      <dgm:t>
        <a:bodyPr/>
        <a:lstStyle/>
        <a:p>
          <a:endParaRPr lang="zh-TW" altLang="en-US"/>
        </a:p>
      </dgm:t>
    </dgm:pt>
    <dgm:pt modelId="{88BFA4CC-D228-496B-98A7-6179488B4DA6}" type="sibTrans" cxnId="{F4437904-1AB8-444E-9C95-82B6AF20F671}">
      <dgm:prSet/>
      <dgm:spPr/>
      <dgm:t>
        <a:bodyPr/>
        <a:lstStyle/>
        <a:p>
          <a:endParaRPr lang="zh-TW" altLang="en-US"/>
        </a:p>
      </dgm:t>
    </dgm:pt>
    <dgm:pt modelId="{184806AF-DFFC-4F9F-A755-3DCBE6F03A37}">
      <dgm:prSet phldrT="[文字]" custT="1"/>
      <dgm:spPr/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/>
            <a:t>世界衞生組織</a:t>
          </a:r>
          <a:endParaRPr lang="en-US" altLang="zh-TW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200" dirty="0" smtClean="0">
              <a:hlinkClick xmlns:r="http://schemas.openxmlformats.org/officeDocument/2006/relationships" r:id="rId2"/>
            </a:rPr>
            <a:t>https://www.who.int/zh/emergencies/diseases/novel-coronavirus-2019/covid-19-vaccines</a:t>
          </a:r>
          <a:endParaRPr lang="en-US" altLang="zh-TW" sz="1200" dirty="0" smtClean="0"/>
        </a:p>
      </dgm:t>
    </dgm:pt>
    <dgm:pt modelId="{AD614DF5-1318-44F0-A1EE-86937C397480}" type="parTrans" cxnId="{3AC305A0-BB93-4B6A-9C95-C152728D186C}">
      <dgm:prSet/>
      <dgm:spPr/>
      <dgm:t>
        <a:bodyPr/>
        <a:lstStyle/>
        <a:p>
          <a:endParaRPr lang="zh-TW" altLang="en-US"/>
        </a:p>
      </dgm:t>
    </dgm:pt>
    <dgm:pt modelId="{50B20BAB-C98E-4598-BD91-E9AF4CCAE8EF}" type="sibTrans" cxnId="{3AC305A0-BB93-4B6A-9C95-C152728D186C}">
      <dgm:prSet/>
      <dgm:spPr/>
      <dgm:t>
        <a:bodyPr/>
        <a:lstStyle/>
        <a:p>
          <a:endParaRPr lang="zh-TW" altLang="en-US"/>
        </a:p>
      </dgm:t>
    </dgm:pt>
    <dgm:pt modelId="{CA50EB03-8BF0-4C5E-80EC-E7B319A21D16}">
      <dgm:prSet phldrT="[文字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/>
            <a:t>中國疾病預防控制中心</a:t>
          </a:r>
          <a:endParaRPr lang="en-US" altLang="zh-TW" sz="2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000" dirty="0" smtClean="0">
              <a:hlinkClick xmlns:r="http://schemas.openxmlformats.org/officeDocument/2006/relationships" r:id="rId3"/>
            </a:rPr>
            <a:t>http://www.chinacdc.cn/jkzt/crb/zl/szkb_11803/jszl_12208/</a:t>
          </a:r>
          <a:endParaRPr lang="en-US" altLang="zh-TW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US" altLang="zh-TW" sz="2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zh-TW" altLang="en-US" sz="2400" dirty="0"/>
        </a:p>
      </dgm:t>
    </dgm:pt>
    <dgm:pt modelId="{4080BFBC-CAAD-4DCA-AD3D-68B4C5AD40BB}" type="parTrans" cxnId="{AF93DE5F-96CD-4052-BEAD-C5F463A7B785}">
      <dgm:prSet/>
      <dgm:spPr/>
      <dgm:t>
        <a:bodyPr/>
        <a:lstStyle/>
        <a:p>
          <a:endParaRPr lang="zh-TW" altLang="en-US"/>
        </a:p>
      </dgm:t>
    </dgm:pt>
    <dgm:pt modelId="{85913C59-BDBF-422E-A08A-E79B71B587F1}" type="sibTrans" cxnId="{AF93DE5F-96CD-4052-BEAD-C5F463A7B785}">
      <dgm:prSet/>
      <dgm:spPr/>
      <dgm:t>
        <a:bodyPr/>
        <a:lstStyle/>
        <a:p>
          <a:endParaRPr lang="zh-TW" altLang="en-US"/>
        </a:p>
      </dgm:t>
    </dgm:pt>
    <dgm:pt modelId="{8011410C-27BB-43F2-B8EE-DF89A6945CFC}">
      <dgm:prSet phldrT="[文字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200" b="1" dirty="0" smtClean="0"/>
            <a:t>美國疾病管制與預防中心</a:t>
          </a:r>
          <a:endParaRPr lang="en-US" altLang="zh-TW" sz="22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800" dirty="0" smtClean="0">
              <a:hlinkClick xmlns:r="http://schemas.openxmlformats.org/officeDocument/2006/relationships" r:id="rId4"/>
            </a:rPr>
            <a:t>https://chinese.cdc.gov/coronavirus/2019-ncov/vaccines/index.html</a:t>
          </a:r>
          <a:endParaRPr lang="en-US" altLang="zh-TW" sz="8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zh-TW" altLang="en-US" sz="2200" dirty="0"/>
        </a:p>
      </dgm:t>
    </dgm:pt>
    <dgm:pt modelId="{FC621185-4355-4A76-AE14-3C79026AFFB3}" type="parTrans" cxnId="{D6FACBDD-0EF7-4773-8AE9-B4F60B9775B6}">
      <dgm:prSet/>
      <dgm:spPr/>
      <dgm:t>
        <a:bodyPr/>
        <a:lstStyle/>
        <a:p>
          <a:endParaRPr lang="zh-TW" altLang="en-US"/>
        </a:p>
      </dgm:t>
    </dgm:pt>
    <dgm:pt modelId="{EAADB481-62FB-4265-91B1-91D60DBF0808}" type="sibTrans" cxnId="{D6FACBDD-0EF7-4773-8AE9-B4F60B9775B6}">
      <dgm:prSet/>
      <dgm:spPr/>
      <dgm:t>
        <a:bodyPr/>
        <a:lstStyle/>
        <a:p>
          <a:endParaRPr lang="zh-TW" altLang="en-US"/>
        </a:p>
      </dgm:t>
    </dgm:pt>
    <dgm:pt modelId="{B1A54E62-E821-4053-94BD-D30A196F854A}" type="pres">
      <dgm:prSet presAssocID="{AE72D03E-94F0-4371-A58D-3B02C30100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7D46A5-76E5-41F1-917A-2955C9B8E0B3}" type="pres">
      <dgm:prSet presAssocID="{AE72D03E-94F0-4371-A58D-3B02C301002E}" presName="matrix" presStyleCnt="0"/>
      <dgm:spPr/>
      <dgm:t>
        <a:bodyPr/>
        <a:lstStyle/>
        <a:p>
          <a:endParaRPr lang="zh-TW" altLang="en-US"/>
        </a:p>
      </dgm:t>
    </dgm:pt>
    <dgm:pt modelId="{1F52BB7B-F801-48A7-AA90-5FE82EE7188C}" type="pres">
      <dgm:prSet presAssocID="{AE72D03E-94F0-4371-A58D-3B02C301002E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0254D94B-27C2-4738-B395-41FA08F54F92}" type="pres">
      <dgm:prSet presAssocID="{AE72D03E-94F0-4371-A58D-3B02C30100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43E845-907D-4A11-84D8-59ABEA98E2D1}" type="pres">
      <dgm:prSet presAssocID="{AE72D03E-94F0-4371-A58D-3B02C301002E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4D4469B6-3666-4E43-ACEC-030E3487CB97}" type="pres">
      <dgm:prSet presAssocID="{AE72D03E-94F0-4371-A58D-3B02C30100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309D9-1E1D-4FFD-9221-8668EE35CAB8}" type="pres">
      <dgm:prSet presAssocID="{AE72D03E-94F0-4371-A58D-3B02C301002E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44E329D8-3AF4-4EAE-A404-B49BB8B11344}" type="pres">
      <dgm:prSet presAssocID="{AE72D03E-94F0-4371-A58D-3B02C30100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2E43BC-1631-4A07-84E5-520C6EA30086}" type="pres">
      <dgm:prSet presAssocID="{AE72D03E-94F0-4371-A58D-3B02C301002E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04C171FE-AA16-4746-86C9-F312AA1FC40B}" type="pres">
      <dgm:prSet presAssocID="{AE72D03E-94F0-4371-A58D-3B02C30100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6EA75A-005B-40B4-B15E-3A5AE6A87D36}" type="pres">
      <dgm:prSet presAssocID="{AE72D03E-94F0-4371-A58D-3B02C30100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93DE5F-96CD-4052-BEAD-C5F463A7B785}" srcId="{31F03C7A-6D40-4CB3-A9E4-96100F76351C}" destId="{CA50EB03-8BF0-4C5E-80EC-E7B319A21D16}" srcOrd="2" destOrd="0" parTransId="{4080BFBC-CAAD-4DCA-AD3D-68B4C5AD40BB}" sibTransId="{85913C59-BDBF-422E-A08A-E79B71B587F1}"/>
    <dgm:cxn modelId="{2E456479-E96B-4ECF-87AA-F5047034A5A4}" type="presOf" srcId="{8011410C-27BB-43F2-B8EE-DF89A6945CFC}" destId="{04C171FE-AA16-4746-86C9-F312AA1FC40B}" srcOrd="1" destOrd="0" presId="urn:microsoft.com/office/officeart/2005/8/layout/matrix1"/>
    <dgm:cxn modelId="{3501144F-B1E0-4A2E-8EEB-FD03E14660B7}" type="presOf" srcId="{184806AF-DFFC-4F9F-A755-3DCBE6F03A37}" destId="{C043E845-907D-4A11-84D8-59ABEA98E2D1}" srcOrd="0" destOrd="0" presId="urn:microsoft.com/office/officeart/2005/8/layout/matrix1"/>
    <dgm:cxn modelId="{D6FACBDD-0EF7-4773-8AE9-B4F60B9775B6}" srcId="{31F03C7A-6D40-4CB3-A9E4-96100F76351C}" destId="{8011410C-27BB-43F2-B8EE-DF89A6945CFC}" srcOrd="3" destOrd="0" parTransId="{FC621185-4355-4A76-AE14-3C79026AFFB3}" sibTransId="{EAADB481-62FB-4265-91B1-91D60DBF0808}"/>
    <dgm:cxn modelId="{E3230B1D-5D1F-40E0-B6BC-F3042249A634}" type="presOf" srcId="{D960D4B3-A1F0-4D6A-A06E-AB707B1B5EAE}" destId="{1F52BB7B-F801-48A7-AA90-5FE82EE7188C}" srcOrd="0" destOrd="0" presId="urn:microsoft.com/office/officeart/2005/8/layout/matrix1"/>
    <dgm:cxn modelId="{6CA9831E-6FA0-4143-AB95-5ECEBBC974A1}" type="presOf" srcId="{184806AF-DFFC-4F9F-A755-3DCBE6F03A37}" destId="{4D4469B6-3666-4E43-ACEC-030E3487CB97}" srcOrd="1" destOrd="0" presId="urn:microsoft.com/office/officeart/2005/8/layout/matrix1"/>
    <dgm:cxn modelId="{F4E2DAA3-AE79-4F03-8625-D20457D5E644}" type="presOf" srcId="{31F03C7A-6D40-4CB3-A9E4-96100F76351C}" destId="{8C6EA75A-005B-40B4-B15E-3A5AE6A87D36}" srcOrd="0" destOrd="0" presId="urn:microsoft.com/office/officeart/2005/8/layout/matrix1"/>
    <dgm:cxn modelId="{F4437904-1AB8-444E-9C95-82B6AF20F671}" srcId="{31F03C7A-6D40-4CB3-A9E4-96100F76351C}" destId="{D960D4B3-A1F0-4D6A-A06E-AB707B1B5EAE}" srcOrd="0" destOrd="0" parTransId="{37D84AD9-7074-4C54-B1EC-122A2F2CA891}" sibTransId="{88BFA4CC-D228-496B-98A7-6179488B4DA6}"/>
    <dgm:cxn modelId="{B7E55B95-60DC-4241-8497-AA457862EA24}" type="presOf" srcId="{8011410C-27BB-43F2-B8EE-DF89A6945CFC}" destId="{7C2E43BC-1631-4A07-84E5-520C6EA30086}" srcOrd="0" destOrd="0" presId="urn:microsoft.com/office/officeart/2005/8/layout/matrix1"/>
    <dgm:cxn modelId="{68B22C40-67C8-4529-B6F8-46BBD6F583CA}" type="presOf" srcId="{CA50EB03-8BF0-4C5E-80EC-E7B319A21D16}" destId="{44E329D8-3AF4-4EAE-A404-B49BB8B11344}" srcOrd="1" destOrd="0" presId="urn:microsoft.com/office/officeart/2005/8/layout/matrix1"/>
    <dgm:cxn modelId="{6F0F0303-4648-499F-B3FC-A6F028963342}" srcId="{AE72D03E-94F0-4371-A58D-3B02C301002E}" destId="{31F03C7A-6D40-4CB3-A9E4-96100F76351C}" srcOrd="0" destOrd="0" parTransId="{BBA39AD7-486F-4F01-B053-A6A05662A218}" sibTransId="{70E0929A-2231-4B42-9DDF-5138DADB83A8}"/>
    <dgm:cxn modelId="{BDBA2CF7-14FF-4152-9E95-B15DFC9BE71C}" type="presOf" srcId="{D960D4B3-A1F0-4D6A-A06E-AB707B1B5EAE}" destId="{0254D94B-27C2-4738-B395-41FA08F54F92}" srcOrd="1" destOrd="0" presId="urn:microsoft.com/office/officeart/2005/8/layout/matrix1"/>
    <dgm:cxn modelId="{3AC305A0-BB93-4B6A-9C95-C152728D186C}" srcId="{31F03C7A-6D40-4CB3-A9E4-96100F76351C}" destId="{184806AF-DFFC-4F9F-A755-3DCBE6F03A37}" srcOrd="1" destOrd="0" parTransId="{AD614DF5-1318-44F0-A1EE-86937C397480}" sibTransId="{50B20BAB-C98E-4598-BD91-E9AF4CCAE8EF}"/>
    <dgm:cxn modelId="{85342166-DFAC-4563-92F6-22118D64096C}" type="presOf" srcId="{AE72D03E-94F0-4371-A58D-3B02C301002E}" destId="{B1A54E62-E821-4053-94BD-D30A196F854A}" srcOrd="0" destOrd="0" presId="urn:microsoft.com/office/officeart/2005/8/layout/matrix1"/>
    <dgm:cxn modelId="{23B49C2A-909B-47F1-AFDE-01B214B7B2E7}" type="presOf" srcId="{CA50EB03-8BF0-4C5E-80EC-E7B319A21D16}" destId="{EFF309D9-1E1D-4FFD-9221-8668EE35CAB8}" srcOrd="0" destOrd="0" presId="urn:microsoft.com/office/officeart/2005/8/layout/matrix1"/>
    <dgm:cxn modelId="{FB2AA88E-8E9C-4F86-AFAE-2ADA2CEE1A66}" type="presParOf" srcId="{B1A54E62-E821-4053-94BD-D30A196F854A}" destId="{AA7D46A5-76E5-41F1-917A-2955C9B8E0B3}" srcOrd="0" destOrd="0" presId="urn:microsoft.com/office/officeart/2005/8/layout/matrix1"/>
    <dgm:cxn modelId="{DCAFFF98-4920-4E2A-8E7B-F70F8751D29E}" type="presParOf" srcId="{AA7D46A5-76E5-41F1-917A-2955C9B8E0B3}" destId="{1F52BB7B-F801-48A7-AA90-5FE82EE7188C}" srcOrd="0" destOrd="0" presId="urn:microsoft.com/office/officeart/2005/8/layout/matrix1"/>
    <dgm:cxn modelId="{EF72F669-D3EE-4EB3-90D9-F2D303057558}" type="presParOf" srcId="{AA7D46A5-76E5-41F1-917A-2955C9B8E0B3}" destId="{0254D94B-27C2-4738-B395-41FA08F54F92}" srcOrd="1" destOrd="0" presId="urn:microsoft.com/office/officeart/2005/8/layout/matrix1"/>
    <dgm:cxn modelId="{39DBC510-7866-4DA9-B192-D61CF456AC7F}" type="presParOf" srcId="{AA7D46A5-76E5-41F1-917A-2955C9B8E0B3}" destId="{C043E845-907D-4A11-84D8-59ABEA98E2D1}" srcOrd="2" destOrd="0" presId="urn:microsoft.com/office/officeart/2005/8/layout/matrix1"/>
    <dgm:cxn modelId="{6921E0AA-AD6B-48CA-9602-0C8111542FF5}" type="presParOf" srcId="{AA7D46A5-76E5-41F1-917A-2955C9B8E0B3}" destId="{4D4469B6-3666-4E43-ACEC-030E3487CB97}" srcOrd="3" destOrd="0" presId="urn:microsoft.com/office/officeart/2005/8/layout/matrix1"/>
    <dgm:cxn modelId="{9295C348-4FBF-4142-9292-40A9756D8F6A}" type="presParOf" srcId="{AA7D46A5-76E5-41F1-917A-2955C9B8E0B3}" destId="{EFF309D9-1E1D-4FFD-9221-8668EE35CAB8}" srcOrd="4" destOrd="0" presId="urn:microsoft.com/office/officeart/2005/8/layout/matrix1"/>
    <dgm:cxn modelId="{8AC98A9A-1275-45A6-87C6-A626B1C157E1}" type="presParOf" srcId="{AA7D46A5-76E5-41F1-917A-2955C9B8E0B3}" destId="{44E329D8-3AF4-4EAE-A404-B49BB8B11344}" srcOrd="5" destOrd="0" presId="urn:microsoft.com/office/officeart/2005/8/layout/matrix1"/>
    <dgm:cxn modelId="{214D61E3-F0F9-45F3-9D8F-0C5B6FCFE3BD}" type="presParOf" srcId="{AA7D46A5-76E5-41F1-917A-2955C9B8E0B3}" destId="{7C2E43BC-1631-4A07-84E5-520C6EA30086}" srcOrd="6" destOrd="0" presId="urn:microsoft.com/office/officeart/2005/8/layout/matrix1"/>
    <dgm:cxn modelId="{AD1BB7D6-235D-4B24-82BA-5C6991A5B203}" type="presParOf" srcId="{AA7D46A5-76E5-41F1-917A-2955C9B8E0B3}" destId="{04C171FE-AA16-4746-86C9-F312AA1FC40B}" srcOrd="7" destOrd="0" presId="urn:microsoft.com/office/officeart/2005/8/layout/matrix1"/>
    <dgm:cxn modelId="{7B5E1CA7-6440-4624-A526-13A35330B51F}" type="presParOf" srcId="{B1A54E62-E821-4053-94BD-D30A196F854A}" destId="{8C6EA75A-005B-40B4-B15E-3A5AE6A87D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2BB7B-F801-48A7-AA90-5FE82EE7188C}">
      <dsp:nvSpPr>
        <dsp:cNvPr id="0" name=""/>
        <dsp:cNvSpPr/>
      </dsp:nvSpPr>
      <dsp:spPr>
        <a:xfrm rot="16200000">
          <a:off x="736001" y="-736001"/>
          <a:ext cx="2169783" cy="364178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TW" sz="1900" kern="1200" dirty="0" smtClean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/>
            <a:t>衞生署</a:t>
          </a:r>
          <a:endParaRPr lang="en-US" altLang="zh-TW" sz="2400" b="1" kern="1200" dirty="0" smtClean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/>
            <a:t>衞生防護中心</a:t>
          </a:r>
          <a:endParaRPr lang="en-US" altLang="zh-TW" sz="2400" b="1" kern="1200" dirty="0" smtClean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kern="1200" dirty="0" smtClean="0">
              <a:hlinkClick xmlns:r="http://schemas.openxmlformats.org/officeDocument/2006/relationships" r:id="rId1"/>
            </a:rPr>
            <a:t>https://www.covidvaccine.gov.hk/zh-HK/</a:t>
          </a:r>
          <a:endParaRPr lang="en-US" altLang="zh-TW" sz="1400" kern="1200" dirty="0" smtClean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zh-TW" altLang="en-US" sz="2400" kern="1200" dirty="0"/>
        </a:p>
      </dsp:txBody>
      <dsp:txXfrm rot="5400000">
        <a:off x="-1" y="1"/>
        <a:ext cx="3641785" cy="1627337"/>
      </dsp:txXfrm>
    </dsp:sp>
    <dsp:sp modelId="{C043E845-907D-4A11-84D8-59ABEA98E2D1}">
      <dsp:nvSpPr>
        <dsp:cNvPr id="0" name=""/>
        <dsp:cNvSpPr/>
      </dsp:nvSpPr>
      <dsp:spPr>
        <a:xfrm>
          <a:off x="3641785" y="0"/>
          <a:ext cx="3641785" cy="2169783"/>
        </a:xfrm>
        <a:prstGeom prst="round1Rect">
          <a:avLst/>
        </a:prstGeom>
        <a:solidFill>
          <a:schemeClr val="accent4">
            <a:hueOff val="426494"/>
            <a:satOff val="-9942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/>
            <a:t>世界衞生組織</a:t>
          </a:r>
          <a:endParaRPr lang="en-US" altLang="zh-TW" sz="2400" b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200" kern="1200" dirty="0" smtClean="0">
              <a:hlinkClick xmlns:r="http://schemas.openxmlformats.org/officeDocument/2006/relationships" r:id="rId2"/>
            </a:rPr>
            <a:t>https://www.who.int/zh/emergencies/diseases/novel-coronavirus-2019/covid-19-vaccines</a:t>
          </a:r>
          <a:endParaRPr lang="en-US" altLang="zh-TW" sz="1200" kern="1200" dirty="0" smtClean="0"/>
        </a:p>
      </dsp:txBody>
      <dsp:txXfrm>
        <a:off x="3641785" y="0"/>
        <a:ext cx="3641785" cy="1627337"/>
      </dsp:txXfrm>
    </dsp:sp>
    <dsp:sp modelId="{EFF309D9-1E1D-4FFD-9221-8668EE35CAB8}">
      <dsp:nvSpPr>
        <dsp:cNvPr id="0" name=""/>
        <dsp:cNvSpPr/>
      </dsp:nvSpPr>
      <dsp:spPr>
        <a:xfrm rot="10800000">
          <a:off x="0" y="2169783"/>
          <a:ext cx="3641785" cy="2169783"/>
        </a:xfrm>
        <a:prstGeom prst="round1Rect">
          <a:avLst/>
        </a:prstGeom>
        <a:solidFill>
          <a:schemeClr val="accent4">
            <a:hueOff val="852987"/>
            <a:satOff val="-19884"/>
            <a:lumOff val="-7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/>
            <a:t>中國疾病預防控制中心</a:t>
          </a:r>
          <a:endParaRPr lang="en-US" altLang="zh-TW" sz="2400" b="1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000" kern="1200" dirty="0" smtClean="0">
              <a:hlinkClick xmlns:r="http://schemas.openxmlformats.org/officeDocument/2006/relationships" r:id="rId3"/>
            </a:rPr>
            <a:t>http://www.chinacdc.cn/jkzt/crb/zl/szkb_11803/jszl_12208/</a:t>
          </a:r>
          <a:endParaRPr lang="en-US" altLang="zh-TW" sz="10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 rot="10800000">
        <a:off x="0" y="2712228"/>
        <a:ext cx="3641785" cy="1627337"/>
      </dsp:txXfrm>
    </dsp:sp>
    <dsp:sp modelId="{7C2E43BC-1631-4A07-84E5-520C6EA30086}">
      <dsp:nvSpPr>
        <dsp:cNvPr id="0" name=""/>
        <dsp:cNvSpPr/>
      </dsp:nvSpPr>
      <dsp:spPr>
        <a:xfrm rot="5400000">
          <a:off x="4377786" y="1433781"/>
          <a:ext cx="2169783" cy="3641785"/>
        </a:xfrm>
        <a:prstGeom prst="round1Rect">
          <a:avLst/>
        </a:prstGeom>
        <a:solidFill>
          <a:schemeClr val="accent4">
            <a:hueOff val="1279481"/>
            <a:satOff val="-29826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 smtClean="0"/>
            <a:t>美國疾病管制與預防中心</a:t>
          </a:r>
          <a:endParaRPr lang="en-US" altLang="zh-TW" sz="2200" b="1" kern="1200" dirty="0" smtClean="0"/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800" kern="1200" dirty="0" smtClean="0">
              <a:hlinkClick xmlns:r="http://schemas.openxmlformats.org/officeDocument/2006/relationships" r:id="rId4"/>
            </a:rPr>
            <a:t>https://chinese.cdc.gov/coronavirus/2019-ncov/vaccines/index.html</a:t>
          </a:r>
          <a:endParaRPr lang="en-US" altLang="zh-TW" sz="8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 dirty="0"/>
        </a:p>
      </dsp:txBody>
      <dsp:txXfrm rot="-5400000">
        <a:off x="3641784" y="2712228"/>
        <a:ext cx="3641785" cy="1627337"/>
      </dsp:txXfrm>
    </dsp:sp>
    <dsp:sp modelId="{8C6EA75A-005B-40B4-B15E-3A5AE6A87D36}">
      <dsp:nvSpPr>
        <dsp:cNvPr id="0" name=""/>
        <dsp:cNvSpPr/>
      </dsp:nvSpPr>
      <dsp:spPr>
        <a:xfrm>
          <a:off x="2549249" y="1627337"/>
          <a:ext cx="2185071" cy="108489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/>
            <a:t>可信任網站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例子</a:t>
          </a:r>
          <a:endParaRPr lang="zh-TW" altLang="en-US" sz="2400" b="1" kern="1200" dirty="0"/>
        </a:p>
      </dsp:txBody>
      <dsp:txXfrm>
        <a:off x="2602209" y="1680297"/>
        <a:ext cx="2079151" cy="97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7" cy="34154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7" cy="34154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pPr rtl="0"/>
            <a:fld id="{90E8C005-3172-4E56-9156-FD7870F94231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2021年6月4日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6465660"/>
            <a:ext cx="4307047" cy="341541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7" cy="34154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34154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08FAD1D-910E-4884-9F17-0200497759DD}" type="datetime2">
              <a:rPr lang="zh-TW" altLang="en-US" smtClean="0"/>
              <a:pPr/>
              <a:t>2021年6月4日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297430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6465660"/>
            <a:ext cx="4307047" cy="341541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2869989-EB00-4EE7-BCB5-25BDC5BB29F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5499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749">
              <a:defRPr/>
            </a:pPr>
            <a:fld id="{7B78F2FE-8883-43B3-B442-C810B2E52DF1}" type="slidenum">
              <a:rPr lang="en-US">
                <a:solidFill>
                  <a:prstClr val="black"/>
                </a:solidFill>
                <a:latin typeface="Calibri" panose="020F0502020204030204"/>
                <a:ea typeface="+mn-ea"/>
              </a:rPr>
              <a:pPr defTabSz="45774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945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59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接種疫苗不僅僅為自己會否染病等個人利益作考慮，亦應為身邊不能接種疫苗的人士作考慮。如果社會接種疫苗的比率足夠高的時候，就形成群體免疫力，有效降低感染率甚至清零。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4084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0292-3397-4DEB-892F-84574DBB699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直線接點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​​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群組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線接點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​​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群組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線接點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接點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線接點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群組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線接點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接點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cxnSp>
        <p:nvCxnSpPr>
          <p:cNvPr id="58" name="直線接點​​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8323263" y="6289675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直線接點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群組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線接點​​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群組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線接點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線接點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線接點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群組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線接點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接點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cxnSp>
        <p:nvCxnSpPr>
          <p:cNvPr id="58" name="直線接點​​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群組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直線接點​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​​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​​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​​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​​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​​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​​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接點​​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​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接點​​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​​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​​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​​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​​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​​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​​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群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線接點​​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​​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接點​​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​​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接點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群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線接點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接點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接點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接點​​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接點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線接點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​​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接點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接點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接點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群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線接點​​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​​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​​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接點​​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接點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群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線接點​​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接點​​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接點​​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接點​​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接點​​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線接點​​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接點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接點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頁尾預留位置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12" name="日期預留位置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214" name="投影片編號預留位置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直線接點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線接點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群組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​​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接點​​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線接點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群組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​​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接點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cxnSp>
        <p:nvCxnSpPr>
          <p:cNvPr id="60" name="直線接點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直線接點​​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線接點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群組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​​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群組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線接點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群組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​​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9" name="直線接點​​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。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群組 95"/>
          <p:cNvGrpSpPr/>
          <p:nvPr userDrawn="1"/>
        </p:nvGrpSpPr>
        <p:grpSpPr bwMode="hidden">
          <a:xfrm>
            <a:off x="-1" y="-195943"/>
            <a:ext cx="9144002" cy="6858000"/>
            <a:chOff x="-1" y="0"/>
            <a:chExt cx="12192002" cy="6858000"/>
          </a:xfrm>
        </p:grpSpPr>
        <p:cxnSp>
          <p:nvCxnSpPr>
            <p:cNvPr id="97" name="直線接點​​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​​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​​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​​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​​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​​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​​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​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​​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群組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線接點​​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​​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接點​​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接點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群組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線接點​​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接點​​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接點​​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接點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接點​​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接點​​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​​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​​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​​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群組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線接點​​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​​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​​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​​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​​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群組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線接點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接點​​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接點​​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接點​​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接點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線接點​​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​​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接點​​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​​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148" name="直線接點​​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744538" y="6289679"/>
            <a:ext cx="95045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ZbpyE8dbDs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LsrIcKjB-8" TargetMode="External"/><Relationship Id="rId13" Type="http://schemas.openxmlformats.org/officeDocument/2006/relationships/hyperlink" Target="https://youtu.be/OAHpxPUHjJE" TargetMode="External"/><Relationship Id="rId18" Type="http://schemas.openxmlformats.org/officeDocument/2006/relationships/hyperlink" Target="https://www.who.int/zh/emergencies/diseases/novel-coronavirus-2019/covid-19-vaccines/explainers" TargetMode="External"/><Relationship Id="rId3" Type="http://schemas.openxmlformats.org/officeDocument/2006/relationships/hyperlink" Target="https://youtu.be/kH9n-Sv-QMM" TargetMode="External"/><Relationship Id="rId7" Type="http://schemas.openxmlformats.org/officeDocument/2006/relationships/hyperlink" Target="https://youtu.be/kh83Euwi8N8" TargetMode="External"/><Relationship Id="rId12" Type="http://schemas.openxmlformats.org/officeDocument/2006/relationships/hyperlink" Target="https://youtu.be/88EBXOXJ2R4" TargetMode="External"/><Relationship Id="rId17" Type="http://schemas.openxmlformats.org/officeDocument/2006/relationships/hyperlink" Target="https://www.who.int/zh/emergencies/diseases/novel-coronavirus-2019/advice-for-public/myth-busters" TargetMode="External"/><Relationship Id="rId2" Type="http://schemas.openxmlformats.org/officeDocument/2006/relationships/hyperlink" Target="https://youtu.be/FDnCtjMlYsg" TargetMode="External"/><Relationship Id="rId16" Type="http://schemas.openxmlformats.org/officeDocument/2006/relationships/hyperlink" Target="https://youtu.be/EhSarkLcNg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2QvCMgwZyI" TargetMode="External"/><Relationship Id="rId11" Type="http://schemas.openxmlformats.org/officeDocument/2006/relationships/hyperlink" Target="https://youtu.be/zk4lV2pEikM" TargetMode="External"/><Relationship Id="rId5" Type="http://schemas.openxmlformats.org/officeDocument/2006/relationships/hyperlink" Target="https://youtu.be/BsprijMVEEo" TargetMode="External"/><Relationship Id="rId15" Type="http://schemas.openxmlformats.org/officeDocument/2006/relationships/hyperlink" Target="https://youtu.be/md6TRjG1YIw" TargetMode="External"/><Relationship Id="rId10" Type="http://schemas.openxmlformats.org/officeDocument/2006/relationships/hyperlink" Target="https://youtu.be/PPL2cULvgy0" TargetMode="External"/><Relationship Id="rId4" Type="http://schemas.openxmlformats.org/officeDocument/2006/relationships/hyperlink" Target="https://youtu.be/BTqtHWQuUiA" TargetMode="External"/><Relationship Id="rId9" Type="http://schemas.openxmlformats.org/officeDocument/2006/relationships/hyperlink" Target="https://youtu.be/BwMUOX8wWBA" TargetMode="External"/><Relationship Id="rId14" Type="http://schemas.openxmlformats.org/officeDocument/2006/relationships/hyperlink" Target="https://youtu.be/4Z9XWOJLcb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TqtHWQuUiA" TargetMode="External"/><Relationship Id="rId7" Type="http://schemas.openxmlformats.org/officeDocument/2006/relationships/hyperlink" Target="https://www.who.int/zh/news-room/feature-stories/detail/the-oxford-astrazeneca-covid-19-vaccine-what-you-need-to-know?gclid=EAIaIQobChMIiev74_ug7wIVPweICR3veAXVEAAYAiAAEgK90fD_BwE" TargetMode="External"/><Relationship Id="rId2" Type="http://schemas.openxmlformats.org/officeDocument/2006/relationships/hyperlink" Target="https://youtu.be/e2QvCMgwZy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vidvaccine.gov.hk/pdf/COVID19VaccinationFactSheet_Comirnaty_CHI.pdf" TargetMode="External"/><Relationship Id="rId5" Type="http://schemas.openxmlformats.org/officeDocument/2006/relationships/hyperlink" Target="https://www.covidvaccine.gov.hk/pdf/COVID19VaccinationFactSheet_CoronaVac_CHI.pdf" TargetMode="External"/><Relationship Id="rId4" Type="http://schemas.openxmlformats.org/officeDocument/2006/relationships/hyperlink" Target="https://youtu.be/BsprijMVEE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wMUOX8wW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83" y="1866214"/>
            <a:ext cx="7203233" cy="3383280"/>
          </a:xfrm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預防</a:t>
            </a:r>
            <a:r>
              <a:rPr lang="en-US" altLang="zh-TW" sz="4000" dirty="0" smtClean="0"/>
              <a:t>2019</a:t>
            </a:r>
            <a:r>
              <a:rPr lang="zh-TW" altLang="en-US" sz="4000" dirty="0" smtClean="0"/>
              <a:t>冠狀病毒病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(COVID-19)</a:t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群體免疫與公民</a:t>
            </a:r>
            <a:r>
              <a:rPr lang="zh-TW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基礎篇</a:t>
            </a:r>
            <a:endParaRPr lang="zh-TW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449716" cy="47653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適合初中學生（特別配合初中科學科</a:t>
            </a: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8702" y="60921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教育局課程發展處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     </a:t>
            </a:r>
          </a:p>
          <a:p>
            <a:pPr algn="r"/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 2021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</a:rPr>
              <a:t>日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1861344"/>
            <a:ext cx="7200900" cy="3809999"/>
          </a:xfrm>
        </p:spPr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為何要接種疫苗</a:t>
            </a:r>
            <a:r>
              <a:rPr lang="zh-TW" altLang="en-US" sz="4000" dirty="0"/>
              <a:t>？</a:t>
            </a:r>
            <a:endParaRPr lang="zh-HK" altLang="en-US" sz="40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12" name="流程圖: 接點 11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7" name="左-右雙向箭號 16"/>
          <p:cNvSpPr/>
          <p:nvPr/>
        </p:nvSpPr>
        <p:spPr>
          <a:xfrm>
            <a:off x="3067755" y="3184989"/>
            <a:ext cx="2809485" cy="67809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687671" y="267393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她們並不認識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亦沒有接觸</a:t>
            </a:r>
            <a:endParaRPr lang="zh-HK" altLang="en-US" b="1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1" name="流程圖: 接點 2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3" name="流程圖: 接點 2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5" name="流程圖: 接點 2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32" name="流程圖: 接點 3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1" name="流程圖: 接點 4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43" name="流程圖: 接點 4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1" name="流程圖: 接點 5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2" name="流程圖: 接點 5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10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77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3795296" y="486363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小櫻媽媽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69617" y="157288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9966FF"/>
                </a:solidFill>
              </a:rPr>
              <a:t>小櫻媽媽和小白姨姨</a:t>
            </a:r>
            <a:endParaRPr lang="en-US" altLang="zh-TW" b="1" dirty="0" smtClean="0">
              <a:solidFill>
                <a:srgbClr val="9966FF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9966FF"/>
                </a:solidFill>
              </a:rPr>
              <a:t>是在同一間公司工作</a:t>
            </a:r>
            <a:endParaRPr lang="zh-HK" altLang="en-US" b="1" strike="sngStrike" dirty="0">
              <a:solidFill>
                <a:srgbClr val="FF000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8" name="流程圖: 接點 27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39" name="流程圖: 接點 38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1" name="流程圖: 接點 40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0" name="流程圖: 接點 4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1" name="流程圖: 接點 5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2" name="流程圖: 接點 5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60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為何要接種疫苗</a:t>
            </a:r>
            <a:r>
              <a:rPr lang="zh-TW" altLang="en-US" sz="4000" dirty="0"/>
              <a:t>？</a:t>
            </a:r>
            <a:endParaRPr lang="zh-HK" altLang="en-US" sz="4000" dirty="0"/>
          </a:p>
        </p:txBody>
      </p:sp>
      <p:grpSp>
        <p:nvGrpSpPr>
          <p:cNvPr id="61" name="群組 60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62" name="流程圖: 接點 61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3" name="等腰三角形 62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7" name="文字方塊 66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11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5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3901" y="503854"/>
            <a:ext cx="8798943" cy="6172991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990000"/>
                </a:solidFill>
              </a:rPr>
              <a:t>情景一：</a:t>
            </a:r>
            <a:r>
              <a:rPr lang="en-US" altLang="zh-TW" sz="5400" dirty="0" smtClean="0">
                <a:solidFill>
                  <a:srgbClr val="990000"/>
                </a:solidFill>
              </a:rPr>
              <a:t/>
            </a:r>
            <a:br>
              <a:rPr lang="en-US" altLang="zh-TW" sz="5400" dirty="0" smtClean="0">
                <a:solidFill>
                  <a:srgbClr val="990000"/>
                </a:solidFill>
              </a:rPr>
            </a:br>
            <a:r>
              <a:rPr lang="zh-TW" altLang="en-US" sz="5400" dirty="0" smtClean="0">
                <a:solidFill>
                  <a:srgbClr val="990000"/>
                </a:solidFill>
              </a:rPr>
              <a:t>如果小櫻媽媽沒有接種疫苗</a:t>
            </a:r>
            <a:r>
              <a:rPr lang="en-US" altLang="zh-TW" sz="5400" dirty="0" smtClean="0">
                <a:solidFill>
                  <a:srgbClr val="990000"/>
                </a:solidFill>
              </a:rPr>
              <a:t/>
            </a:r>
            <a:br>
              <a:rPr lang="en-US" altLang="zh-TW" sz="5400" dirty="0" smtClean="0">
                <a:solidFill>
                  <a:srgbClr val="990000"/>
                </a:solidFill>
              </a:rPr>
            </a:br>
            <a:endParaRPr lang="zh-HK" altLang="en-US" sz="5400" dirty="0">
              <a:solidFill>
                <a:srgbClr val="99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12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42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8" name="左-右雙向箭號 27"/>
          <p:cNvSpPr/>
          <p:nvPr/>
        </p:nvSpPr>
        <p:spPr>
          <a:xfrm>
            <a:off x="2485479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7" name="流程圖: 接點 26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63" name="流程圖: 接點 62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4" name="等腰三角形 63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8" name="文字方塊 67"/>
          <p:cNvSpPr txBox="1"/>
          <p:nvPr/>
        </p:nvSpPr>
        <p:spPr>
          <a:xfrm>
            <a:off x="2030722" y="169347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小白姨姨在潛伏期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和小櫻媽媽一同午膳</a:t>
            </a:r>
            <a:endParaRPr lang="zh-HK" altLang="en-US" b="1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3795293" y="482779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小櫻媽媽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13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70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8" name="左-右雙向箭號 27"/>
          <p:cNvSpPr/>
          <p:nvPr/>
        </p:nvSpPr>
        <p:spPr>
          <a:xfrm>
            <a:off x="2485479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7" name="流程圖: 接點 26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39" name="弧形箭號 (上彎) 38"/>
          <p:cNvSpPr/>
          <p:nvPr/>
        </p:nvSpPr>
        <p:spPr>
          <a:xfrm>
            <a:off x="1896953" y="3494121"/>
            <a:ext cx="2721989" cy="64698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4320869" y="3166138"/>
            <a:ext cx="283942" cy="269753"/>
            <a:chOff x="1785088" y="3767277"/>
            <a:chExt cx="1272696" cy="1279756"/>
          </a:xfrm>
        </p:grpSpPr>
        <p:sp>
          <p:nvSpPr>
            <p:cNvPr id="63" name="流程圖: 接點 6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4" name="流程圖: 接點 6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74" name="流程圖: 接點 73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6" name="等腰三角形 75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2" name="文字方塊 81"/>
          <p:cNvSpPr txBox="1"/>
          <p:nvPr/>
        </p:nvSpPr>
        <p:spPr>
          <a:xfrm>
            <a:off x="2459964" y="4158348"/>
            <a:ext cx="1479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 smtClean="0"/>
              <a:t>小白姨姨有機會</a:t>
            </a:r>
            <a:endParaRPr lang="en-US" altLang="zh-TW" sz="1400" b="1" dirty="0" smtClean="0"/>
          </a:p>
          <a:p>
            <a:pPr algn="ctr"/>
            <a:r>
              <a:rPr lang="zh-TW" altLang="en-US" sz="1400" b="1" dirty="0" smtClean="0"/>
              <a:t>把</a:t>
            </a:r>
            <a:r>
              <a:rPr lang="en-US" altLang="zh-TW" sz="1400" b="1" dirty="0">
                <a:solidFill>
                  <a:srgbClr val="FF0000"/>
                </a:solidFill>
              </a:rPr>
              <a:t>2019</a:t>
            </a:r>
            <a:r>
              <a:rPr lang="zh-TW" altLang="en-US" sz="1400" b="1" dirty="0">
                <a:solidFill>
                  <a:srgbClr val="FF0000"/>
                </a:solidFill>
              </a:rPr>
              <a:t>冠狀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病毒</a:t>
            </a:r>
            <a:endParaRPr lang="en-US" altLang="zh-TW" sz="1400" b="1" dirty="0" smtClean="0"/>
          </a:p>
          <a:p>
            <a:pPr algn="ctr"/>
            <a:r>
              <a:rPr lang="zh-TW" altLang="en-US" sz="1400" b="1" dirty="0" smtClean="0"/>
              <a:t>傳</a:t>
            </a:r>
            <a:r>
              <a:rPr lang="zh-TW" altLang="en-US" sz="1400" b="1" dirty="0"/>
              <a:t>染</a:t>
            </a:r>
            <a:r>
              <a:rPr lang="zh-TW" altLang="en-US" sz="1400" b="1" dirty="0" smtClean="0"/>
              <a:t>給小櫻媽媽</a:t>
            </a:r>
            <a:endParaRPr lang="en-US" altLang="zh-TW" sz="1400" b="1" dirty="0" smtClean="0"/>
          </a:p>
          <a:p>
            <a:pPr algn="ctr"/>
            <a:endParaRPr lang="zh-HK" altLang="en-US" sz="1400" b="1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795293" y="482779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小櫻媽媽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2030722" y="169347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小白姨姨在潛伏期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和小櫻媽媽一同午膳</a:t>
            </a:r>
            <a:endParaRPr lang="zh-HK" altLang="en-US" b="1" dirty="0"/>
          </a:p>
        </p:txBody>
      </p:sp>
      <p:sp>
        <p:nvSpPr>
          <p:cNvPr id="81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9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9" name="左-右雙向箭號 28"/>
          <p:cNvSpPr/>
          <p:nvPr/>
        </p:nvSpPr>
        <p:spPr>
          <a:xfrm>
            <a:off x="2485479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8" name="流程圖: 接點 27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320869" y="3145516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53" name="流程圖: 接點 5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2" name="流程圖: 接點 6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64" name="流程圖: 接點 6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3" name="流程圖: 接點 7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76" name="流程圖: 接點 7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7" name="等腰三角形 7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1" name="文字方塊 80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2030722" y="169347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小白姨姨在潛伏期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和小櫻媽媽一同午膳</a:t>
            </a:r>
            <a:endParaRPr lang="zh-HK" altLang="en-US" b="1" dirty="0"/>
          </a:p>
        </p:txBody>
      </p:sp>
      <p:sp>
        <p:nvSpPr>
          <p:cNvPr id="83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15</a:t>
            </a:fld>
            <a:endParaRPr lang="zh-TW" altLang="en-US" sz="12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3255896" y="482190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</a:t>
            </a:r>
            <a:r>
              <a:rPr lang="zh-TW" altLang="en-US" b="1" dirty="0" smtClean="0">
                <a:solidFill>
                  <a:schemeClr val="accent1"/>
                </a:solidFill>
              </a:rPr>
              <a:t>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小櫻媽媽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5" name="左-右雙向箭號 24"/>
          <p:cNvSpPr/>
          <p:nvPr/>
        </p:nvSpPr>
        <p:spPr>
          <a:xfrm>
            <a:off x="5000667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693500" y="2583884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 smtClean="0"/>
              <a:t>感染</a:t>
            </a:r>
            <a:r>
              <a:rPr lang="en-US" altLang="zh-TW" sz="1200" b="1" dirty="0" smtClean="0"/>
              <a:t>2019</a:t>
            </a:r>
            <a:r>
              <a:rPr lang="zh-TW" altLang="en-US" sz="1200" b="1" dirty="0" smtClean="0"/>
              <a:t>冠狀病毒的小櫻媽媽</a:t>
            </a:r>
            <a:endParaRPr lang="en-US" altLang="zh-TW" sz="1200" b="1" dirty="0" smtClean="0"/>
          </a:p>
          <a:p>
            <a:pPr algn="ctr"/>
            <a:r>
              <a:rPr lang="zh-TW" altLang="en-US" sz="1200" b="1" dirty="0" smtClean="0"/>
              <a:t>把病毒帶回家</a:t>
            </a:r>
            <a:endParaRPr lang="zh-HK" altLang="en-US" sz="12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4320869" y="3145516"/>
            <a:ext cx="283942" cy="269753"/>
            <a:chOff x="1785088" y="3767277"/>
            <a:chExt cx="1272696" cy="1279756"/>
          </a:xfrm>
        </p:grpSpPr>
        <p:sp>
          <p:nvSpPr>
            <p:cNvPr id="30" name="流程圖: 接點 2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63" name="流程圖: 接點 6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4" name="流程圖: 接點 6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4136682" y="3519600"/>
            <a:ext cx="283942" cy="269753"/>
            <a:chOff x="1785088" y="3767277"/>
            <a:chExt cx="1272696" cy="1279756"/>
          </a:xfrm>
        </p:grpSpPr>
        <p:sp>
          <p:nvSpPr>
            <p:cNvPr id="74" name="流程圖: 接點 7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3" name="流程圖: 接點 8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4532696" y="3505901"/>
            <a:ext cx="283942" cy="269753"/>
            <a:chOff x="1785088" y="3767277"/>
            <a:chExt cx="1272696" cy="1279756"/>
          </a:xfrm>
        </p:grpSpPr>
        <p:sp>
          <p:nvSpPr>
            <p:cNvPr id="85" name="流程圖: 接點 84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6" name="流程圖: 接點 85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7" name="流程圖: 接點 86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8" name="流程圖: 接點 87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9" name="流程圖: 接點 88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0" name="流程圖: 接點 89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1" name="流程圖: 接點 90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2" name="流程圖: 接點 91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3" name="流程圖: 接點 92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4" name="流程圖: 接點 93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97" name="流程圖: 接點 96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8" name="等腰三角形 97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2" name="文字方塊 101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3255896" y="482190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</a:t>
            </a:r>
            <a:r>
              <a:rPr lang="zh-TW" altLang="en-US" b="1" dirty="0" smtClean="0">
                <a:solidFill>
                  <a:schemeClr val="accent1"/>
                </a:solidFill>
              </a:rPr>
              <a:t>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小櫻媽媽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01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16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681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5" name="左-右雙向箭號 24"/>
          <p:cNvSpPr/>
          <p:nvPr/>
        </p:nvSpPr>
        <p:spPr>
          <a:xfrm>
            <a:off x="5000667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4320869" y="3145516"/>
            <a:ext cx="283942" cy="269753"/>
            <a:chOff x="1785088" y="3767277"/>
            <a:chExt cx="1272696" cy="1279756"/>
          </a:xfrm>
        </p:grpSpPr>
        <p:sp>
          <p:nvSpPr>
            <p:cNvPr id="30" name="流程圖: 接點 2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42" name="流程圖: 接點 4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1" name="流程圖: 接點 5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53" name="流程圖: 接點 5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2" name="流程圖: 接點 6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64" name="流程圖: 接點 6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3" name="流程圖: 接點 7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4136682" y="3519600"/>
            <a:ext cx="283942" cy="269753"/>
            <a:chOff x="1785088" y="3767277"/>
            <a:chExt cx="1272696" cy="1279756"/>
          </a:xfrm>
        </p:grpSpPr>
        <p:sp>
          <p:nvSpPr>
            <p:cNvPr id="75" name="流程圖: 接點 74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3" name="流程圖: 接點 82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4" name="流程圖: 接點 83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4532696" y="3505901"/>
            <a:ext cx="283942" cy="269753"/>
            <a:chOff x="1785088" y="3767277"/>
            <a:chExt cx="1272696" cy="1279756"/>
          </a:xfrm>
        </p:grpSpPr>
        <p:sp>
          <p:nvSpPr>
            <p:cNvPr id="86" name="流程圖: 接點 85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7" name="流程圖: 接點 86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8" name="流程圖: 接點 87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9" name="流程圖: 接點 88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0" name="流程圖: 接點 89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1" name="流程圖: 接點 90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2" name="流程圖: 接點 91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3" name="流程圖: 接點 92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4" name="流程圖: 接點 93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5" name="流程圖: 接點 94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109" name="流程圖: 接點 108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0" name="等腰三角形 109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6712316" y="3892393"/>
            <a:ext cx="283942" cy="269753"/>
            <a:chOff x="1785088" y="3767277"/>
            <a:chExt cx="1272696" cy="1279756"/>
          </a:xfrm>
        </p:grpSpPr>
        <p:sp>
          <p:nvSpPr>
            <p:cNvPr id="97" name="流程圖: 接點 96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8" name="流程圖: 接點 97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9" name="流程圖: 接點 98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0" name="流程圖: 接點 99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1" name="流程圖: 接點 100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2" name="流程圖: 接點 101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3" name="流程圖: 接點 102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4" name="流程圖: 接點 103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5" name="流程圖: 接點 104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6" name="流程圖: 接點 105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40" name="弧形箭號 (上彎) 39"/>
          <p:cNvSpPr/>
          <p:nvPr/>
        </p:nvSpPr>
        <p:spPr>
          <a:xfrm rot="976148">
            <a:off x="4267923" y="3819168"/>
            <a:ext cx="2579336" cy="429836"/>
          </a:xfrm>
          <a:prstGeom prst="curvedUpArrow">
            <a:avLst>
              <a:gd name="adj1" fmla="val 25000"/>
              <a:gd name="adj2" fmla="val 50000"/>
              <a:gd name="adj3" fmla="val 2292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4978144" y="4144253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 smtClean="0"/>
              <a:t>小櫻媽媽有機會</a:t>
            </a:r>
            <a:endParaRPr lang="en-US" altLang="zh-TW" sz="1400" b="1" dirty="0" smtClean="0"/>
          </a:p>
          <a:p>
            <a:pPr algn="ctr"/>
            <a:r>
              <a:rPr lang="zh-TW" altLang="en-US" sz="1400" b="1" dirty="0" smtClean="0"/>
              <a:t>把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2019</a:t>
            </a:r>
            <a:r>
              <a:rPr lang="zh-TW" altLang="en-US" sz="1400" b="1" dirty="0">
                <a:solidFill>
                  <a:srgbClr val="FF0000"/>
                </a:solidFill>
              </a:rPr>
              <a:t>冠狀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病毒</a:t>
            </a:r>
            <a:endParaRPr lang="en-US" altLang="zh-TW" sz="1400" b="1" dirty="0"/>
          </a:p>
          <a:p>
            <a:pPr algn="ctr"/>
            <a:r>
              <a:rPr lang="zh-TW" altLang="en-US" sz="1400" b="1" dirty="0" smtClean="0"/>
              <a:t>傳染給小櫻</a:t>
            </a:r>
            <a:endParaRPr lang="zh-HK" altLang="en-US" sz="1400" b="1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4758245" y="260037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/>
              <a:t>小櫻媽媽與小櫻玩耍</a:t>
            </a:r>
            <a:endParaRPr lang="en-US" altLang="zh-TW" sz="1600" b="1" dirty="0" smtClean="0"/>
          </a:p>
        </p:txBody>
      </p:sp>
      <p:sp>
        <p:nvSpPr>
          <p:cNvPr id="117" name="文字方塊 116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3255896" y="482190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</a:t>
            </a:r>
            <a:r>
              <a:rPr lang="zh-TW" altLang="en-US" b="1" dirty="0" smtClean="0">
                <a:solidFill>
                  <a:schemeClr val="accent1"/>
                </a:solidFill>
              </a:rPr>
              <a:t>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小櫻媽媽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14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17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5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5" name="左-右雙向箭號 24"/>
          <p:cNvSpPr/>
          <p:nvPr/>
        </p:nvSpPr>
        <p:spPr>
          <a:xfrm>
            <a:off x="5000667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4320869" y="3145516"/>
            <a:ext cx="283942" cy="269753"/>
            <a:chOff x="1785088" y="3767277"/>
            <a:chExt cx="1272696" cy="1279756"/>
          </a:xfrm>
        </p:grpSpPr>
        <p:sp>
          <p:nvSpPr>
            <p:cNvPr id="30" name="流程圖: 接點 2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53" name="流程圖: 接點 5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2" name="流程圖: 接點 6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64" name="流程圖: 接點 6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3" name="流程圖: 接點 7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75" name="流程圖: 接點 74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3" name="流程圖: 接點 82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4" name="流程圖: 接點 83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4136682" y="3519600"/>
            <a:ext cx="283942" cy="269753"/>
            <a:chOff x="1785088" y="3767277"/>
            <a:chExt cx="1272696" cy="1279756"/>
          </a:xfrm>
        </p:grpSpPr>
        <p:sp>
          <p:nvSpPr>
            <p:cNvPr id="86" name="流程圖: 接點 85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7" name="流程圖: 接點 86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8" name="流程圖: 接點 87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9" name="流程圖: 接點 88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0" name="流程圖: 接點 89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1" name="流程圖: 接點 90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2" name="流程圖: 接點 91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3" name="流程圖: 接點 92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4" name="流程圖: 接點 93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5" name="流程圖: 接點 94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4532696" y="3505901"/>
            <a:ext cx="283942" cy="269753"/>
            <a:chOff x="1785088" y="3767277"/>
            <a:chExt cx="1272696" cy="1279756"/>
          </a:xfrm>
        </p:grpSpPr>
        <p:sp>
          <p:nvSpPr>
            <p:cNvPr id="97" name="流程圖: 接點 96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8" name="流程圖: 接點 97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9" name="流程圖: 接點 98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0" name="流程圖: 接點 99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1" name="流程圖: 接點 100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2" name="流程圖: 接點 101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3" name="流程圖: 接點 102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4" name="流程圖: 接點 103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5" name="流程圖: 接點 104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06" name="流程圖: 接點 105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  <a:solidFill>
            <a:schemeClr val="accent1"/>
          </a:solidFill>
        </p:grpSpPr>
        <p:sp>
          <p:nvSpPr>
            <p:cNvPr id="108" name="流程圖: 接點 107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9" name="等腰三角形 108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12" name="群組 111"/>
          <p:cNvGrpSpPr/>
          <p:nvPr/>
        </p:nvGrpSpPr>
        <p:grpSpPr>
          <a:xfrm>
            <a:off x="6712316" y="3892393"/>
            <a:ext cx="283942" cy="269753"/>
            <a:chOff x="1785088" y="3767277"/>
            <a:chExt cx="1272696" cy="1279756"/>
          </a:xfrm>
        </p:grpSpPr>
        <p:sp>
          <p:nvSpPr>
            <p:cNvPr id="113" name="流程圖: 接點 11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4" name="流程圖: 接點 11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5" name="流程圖: 接點 11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6" name="流程圖: 接點 11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7" name="流程圖: 接點 11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8" name="流程圖: 接點 11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19" name="流程圖: 接點 11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20" name="流程圖: 接點 11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21" name="流程圖: 接點 12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22" name="流程圖: 接點 12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124" name="文字方塊 123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3255896" y="482190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</a:t>
            </a:r>
            <a:r>
              <a:rPr lang="zh-TW" altLang="en-US" b="1" dirty="0" smtClean="0">
                <a:solidFill>
                  <a:schemeClr val="accent1"/>
                </a:solidFill>
              </a:rPr>
              <a:t>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小櫻媽媽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5749323" y="4810468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 smtClean="0">
                <a:solidFill>
                  <a:schemeClr val="accent1"/>
                </a:solidFill>
              </a:rPr>
              <a:t>冠狀病毒的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>
                <a:solidFill>
                  <a:schemeClr val="accent1"/>
                </a:solidFill>
              </a:rPr>
              <a:t>小櫻</a:t>
            </a:r>
            <a:endParaRPr lang="zh-HK" altLang="en-US" b="1" dirty="0">
              <a:solidFill>
                <a:schemeClr val="accent1"/>
              </a:solidFill>
            </a:endParaRPr>
          </a:p>
        </p:txBody>
      </p:sp>
      <p:sp>
        <p:nvSpPr>
          <p:cNvPr id="123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18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36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5193102" y="2018457"/>
            <a:ext cx="3651663" cy="844078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因為小櫻媽媽</a:t>
            </a:r>
            <a:r>
              <a:rPr lang="zh-TW" altLang="en-US" b="1" dirty="0" smtClean="0">
                <a:solidFill>
                  <a:srgbClr val="FFFF00"/>
                </a:solidFill>
              </a:rPr>
              <a:t>沒有接種疫苗</a:t>
            </a:r>
            <a:r>
              <a:rPr lang="zh-TW" altLang="en-US" b="1" dirty="0" smtClean="0">
                <a:solidFill>
                  <a:schemeClr val="bg1"/>
                </a:solidFill>
              </a:rPr>
              <a:t>，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她有機會將</a:t>
            </a:r>
            <a:r>
              <a:rPr lang="en-US" altLang="zh-TW" b="1" dirty="0" smtClean="0">
                <a:solidFill>
                  <a:schemeClr val="bg1"/>
                </a:solidFill>
              </a:rPr>
              <a:t>2019</a:t>
            </a:r>
            <a:r>
              <a:rPr lang="zh-TW" altLang="en-US" b="1" dirty="0" smtClean="0">
                <a:solidFill>
                  <a:schemeClr val="bg1"/>
                </a:solidFill>
              </a:rPr>
              <a:t>冠狀病毒由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小白姨姨經自己傳染給小櫻</a:t>
            </a:r>
            <a:r>
              <a:rPr lang="zh-TW" altLang="en-US" b="1" dirty="0" smtClean="0">
                <a:solidFill>
                  <a:schemeClr val="bg1"/>
                </a:solidFill>
              </a:rPr>
              <a:t>。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320869" y="3145516"/>
            <a:ext cx="283942" cy="269753"/>
            <a:chOff x="1785088" y="3767277"/>
            <a:chExt cx="1272696" cy="1279756"/>
          </a:xfrm>
        </p:grpSpPr>
        <p:sp>
          <p:nvSpPr>
            <p:cNvPr id="29" name="流程圖: 接點 28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63" name="流程圖: 接點 6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4" name="流程圖: 接點 6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2" name="流程圖: 接點 7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4136682" y="3519600"/>
            <a:ext cx="283942" cy="269753"/>
            <a:chOff x="1785088" y="3767277"/>
            <a:chExt cx="1272696" cy="1279756"/>
          </a:xfrm>
        </p:grpSpPr>
        <p:sp>
          <p:nvSpPr>
            <p:cNvPr id="74" name="流程圖: 接點 7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3" name="流程圖: 接點 8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4532696" y="3505901"/>
            <a:ext cx="283942" cy="269753"/>
            <a:chOff x="1785088" y="3767277"/>
            <a:chExt cx="1272696" cy="1279756"/>
          </a:xfrm>
        </p:grpSpPr>
        <p:sp>
          <p:nvSpPr>
            <p:cNvPr id="85" name="流程圖: 接點 84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6" name="流程圖: 接點 85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7" name="流程圖: 接點 86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8" name="流程圖: 接點 87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9" name="流程圖: 接點 88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0" name="流程圖: 接點 89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1" name="流程圖: 接點 90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2" name="流程圖: 接點 91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3" name="流程圖: 接點 92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94" name="流程圖: 接點 93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129" name="流程圖: 接點 128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0" name="等腰三角形 129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6738200" y="3810131"/>
            <a:ext cx="216672" cy="205845"/>
            <a:chOff x="1785088" y="3767277"/>
            <a:chExt cx="1272696" cy="1279756"/>
          </a:xfrm>
        </p:grpSpPr>
        <p:sp>
          <p:nvSpPr>
            <p:cNvPr id="134" name="流程圖: 接點 13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35" name="流程圖: 接點 13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36" name="流程圖: 接點 13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37" name="流程圖: 接點 13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38" name="流程圖: 接點 13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39" name="流程圖: 接點 13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0" name="流程圖: 接點 13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1" name="流程圖: 接點 14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2" name="流程圖: 接點 14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3" name="流程圖: 接點 14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6597304" y="4014287"/>
            <a:ext cx="216672" cy="205845"/>
            <a:chOff x="1785088" y="3767277"/>
            <a:chExt cx="1272696" cy="1279756"/>
          </a:xfrm>
        </p:grpSpPr>
        <p:sp>
          <p:nvSpPr>
            <p:cNvPr id="145" name="流程圖: 接點 144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6" name="流程圖: 接點 145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7" name="流程圖: 接點 146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8" name="流程圖: 接點 147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49" name="流程圖: 接點 148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0" name="流程圖: 接點 149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1" name="流程圖: 接點 150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2" name="流程圖: 接點 151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3" name="流程圖: 接點 152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4" name="流程圖: 接點 153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55" name="群組 154"/>
          <p:cNvGrpSpPr/>
          <p:nvPr/>
        </p:nvGrpSpPr>
        <p:grpSpPr>
          <a:xfrm>
            <a:off x="6864722" y="4005661"/>
            <a:ext cx="216672" cy="205845"/>
            <a:chOff x="1785088" y="3767277"/>
            <a:chExt cx="1272696" cy="1279756"/>
          </a:xfrm>
        </p:grpSpPr>
        <p:sp>
          <p:nvSpPr>
            <p:cNvPr id="156" name="流程圖: 接點 155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7" name="流程圖: 接點 156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8" name="流程圖: 接點 157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59" name="流程圖: 接點 158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0" name="流程圖: 接點 159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1" name="流程圖: 接點 160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2" name="流程圖: 接點 161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3" name="流程圖: 接點 162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4" name="流程圖: 接點 163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165" name="流程圖: 接點 164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122" name="文字方塊 121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3255896" y="482190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</a:t>
            </a:r>
            <a:r>
              <a:rPr lang="zh-TW" altLang="en-US" b="1" dirty="0" smtClean="0">
                <a:solidFill>
                  <a:schemeClr val="accent1"/>
                </a:solidFill>
              </a:rPr>
              <a:t>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小櫻媽媽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5749323" y="4810468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感染</a:t>
            </a:r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 smtClean="0">
                <a:solidFill>
                  <a:schemeClr val="accent1"/>
                </a:solidFill>
              </a:rPr>
              <a:t>冠狀病毒的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>
                <a:solidFill>
                  <a:schemeClr val="accent1"/>
                </a:solidFill>
              </a:rPr>
              <a:t>小櫻</a:t>
            </a:r>
            <a:endParaRPr lang="zh-HK" altLang="en-US" b="1" dirty="0">
              <a:solidFill>
                <a:schemeClr val="accent1"/>
              </a:solidFill>
            </a:endParaRPr>
          </a:p>
        </p:txBody>
      </p:sp>
      <p:sp>
        <p:nvSpPr>
          <p:cNvPr id="125" name="標題 1"/>
          <p:cNvSpPr>
            <a:spLocks noGrp="1"/>
          </p:cNvSpPr>
          <p:nvPr>
            <p:ph type="title"/>
          </p:nvPr>
        </p:nvSpPr>
        <p:spPr>
          <a:xfrm>
            <a:off x="744567" y="455263"/>
            <a:ext cx="7654865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990000"/>
                </a:solidFill>
              </a:rPr>
              <a:t>情景一：如果小櫻媽媽沒有接種疫苗</a:t>
            </a:r>
            <a:endParaRPr lang="zh-HK" altLang="en-US" sz="4000" dirty="0">
              <a:solidFill>
                <a:srgbClr val="99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19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330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164" y="1363067"/>
            <a:ext cx="7772400" cy="4547164"/>
          </a:xfrm>
        </p:spPr>
        <p:txBody>
          <a:bodyPr>
            <a:normAutofit lnSpcReduction="10000"/>
          </a:bodyPr>
          <a:lstStyle/>
          <a:p>
            <a:pPr marL="533400" lvl="1" indent="-3270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讓學生培養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，明白如何從可信任的資訊來源獲取正確資訊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lvl="1" indent="-3349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讓學生明白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的好處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lvl="1" indent="-3349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學生認識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群體免疫的基本原理</a:t>
            </a:r>
            <a:endParaRPr lang="en-US" altLang="zh-TW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lvl="1" indent="-3349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讓學生明白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公民應盡的責任</a:t>
            </a:r>
            <a:endParaRPr lang="en-US" altLang="zh-TW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3730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HK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積極抗疫的態度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並懂得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欣賞和感謝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疫苗的研發人員、執行疫苗接種計劃的人士和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已接種疫苗的人，為他們的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積極抗疫態度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endParaRPr 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D93C-43A2-4A6D-99F9-8F33697CB0AD}" type="slidenum">
              <a:rPr lang="zh-TW" altLang="en-US" sz="1200" smtClean="0"/>
              <a:pPr/>
              <a:t>2</a:t>
            </a:fld>
            <a:endParaRPr lang="en-US" altLang="zh-TW" sz="12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學習要點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604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7033" y="503854"/>
            <a:ext cx="8747185" cy="5785821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008080"/>
                </a:solidFill>
              </a:rPr>
              <a:t>情景二：</a:t>
            </a:r>
            <a:r>
              <a:rPr lang="en-US" altLang="zh-TW" sz="5400" dirty="0" smtClean="0">
                <a:solidFill>
                  <a:srgbClr val="008080"/>
                </a:solidFill>
              </a:rPr>
              <a:t/>
            </a:r>
            <a:br>
              <a:rPr lang="en-US" altLang="zh-TW" sz="5400" dirty="0" smtClean="0">
                <a:solidFill>
                  <a:srgbClr val="008080"/>
                </a:solidFill>
              </a:rPr>
            </a:br>
            <a:r>
              <a:rPr lang="zh-TW" altLang="en-US" sz="5400" dirty="0" smtClean="0">
                <a:solidFill>
                  <a:srgbClr val="008080"/>
                </a:solidFill>
              </a:rPr>
              <a:t>如果小櫻媽媽已接種疫苗</a:t>
            </a:r>
            <a:endParaRPr lang="zh-HK" altLang="en-US" sz="5400" dirty="0">
              <a:solidFill>
                <a:srgbClr val="0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20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18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8080"/>
                </a:solidFill>
              </a:rPr>
              <a:t>情景二：如果小櫻媽媽已接種疫苗</a:t>
            </a:r>
            <a:endParaRPr lang="zh-HK" altLang="en-US" sz="4000" dirty="0">
              <a:solidFill>
                <a:srgbClr val="00808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3147685" y="4863639"/>
            <a:ext cx="26340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已接種</a:t>
            </a:r>
            <a:r>
              <a:rPr lang="en-US" altLang="zh-TW" sz="1700" b="1" dirty="0" smtClean="0">
                <a:solidFill>
                  <a:srgbClr val="00B050"/>
                </a:solidFill>
              </a:rPr>
              <a:t>2019</a:t>
            </a:r>
            <a:r>
              <a:rPr lang="zh-TW" altLang="en-US" sz="1700" b="1" dirty="0" smtClean="0">
                <a:solidFill>
                  <a:srgbClr val="00B050"/>
                </a:solidFill>
              </a:rPr>
              <a:t>冠狀病毒疫苗</a:t>
            </a:r>
            <a:endParaRPr lang="en-US" altLang="zh-TW" sz="1700" b="1" dirty="0" smtClean="0">
              <a:solidFill>
                <a:srgbClr val="00B050"/>
              </a:solidFill>
            </a:endParaRPr>
          </a:p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的小櫻媽媽</a:t>
            </a:r>
            <a:endParaRPr lang="zh-HK" altLang="en-US" sz="1700" b="1" dirty="0">
              <a:solidFill>
                <a:srgbClr val="00B050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2919043" y="1484240"/>
            <a:ext cx="3113428" cy="662290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小櫻媽媽接種了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2019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冠狀病毒病疫苗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50" name="流程圖: 接點 4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1" name="流程圖: 接點 5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2" name="流程圖: 接點 5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61" name="流程圖: 接點 6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2" name="流程圖: 接點 6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3" name="流程圖: 接點 6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4" name="流程圖: 接點 6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流程圖: 接點 6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6" name="流程圖: 接點 6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7" name="流程圖: 接點 6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8" name="流程圖: 接點 6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9" name="流程圖: 接點 6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0" name="流程圖: 接點 6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72" name="流程圖: 接點 7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3" name="流程圖: 接點 7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4" name="流程圖: 接點 7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83" name="流程圖: 接點 82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4" name="等腰三角形 83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88" name="文字方塊 87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21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20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8" name="左-右雙向箭號 27"/>
          <p:cNvSpPr/>
          <p:nvPr/>
        </p:nvSpPr>
        <p:spPr>
          <a:xfrm>
            <a:off x="2485479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30" name="流程圖: 接點 29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62" name="弧形箭號 (上彎) 61"/>
          <p:cNvSpPr/>
          <p:nvPr/>
        </p:nvSpPr>
        <p:spPr>
          <a:xfrm>
            <a:off x="1896953" y="3494121"/>
            <a:ext cx="2721989" cy="646981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65" name="流程圖: 接點 64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6" name="等腰三角形 65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1" name="文字方塊 70"/>
          <p:cNvSpPr txBox="1"/>
          <p:nvPr/>
        </p:nvSpPr>
        <p:spPr>
          <a:xfrm>
            <a:off x="4793436" y="2475098"/>
            <a:ext cx="4314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 smtClean="0"/>
              <a:t>由於小櫻媽媽已經接種了</a:t>
            </a:r>
            <a:r>
              <a:rPr lang="en-US" altLang="zh-TW" sz="1400" b="1" dirty="0" smtClean="0"/>
              <a:t>2019</a:t>
            </a:r>
            <a:r>
              <a:rPr lang="zh-TW" altLang="en-US" sz="1400" b="1" dirty="0" smtClean="0"/>
              <a:t>冠狀病毒病疫苗，</a:t>
            </a:r>
            <a:endParaRPr lang="en-US" altLang="zh-TW" sz="1400" b="1" dirty="0" smtClean="0"/>
          </a:p>
          <a:p>
            <a:pPr algn="ctr"/>
            <a:r>
              <a:rPr lang="zh-TW" altLang="en-US" sz="1400" b="1" dirty="0" smtClean="0"/>
              <a:t>疫苗通過與她身體</a:t>
            </a:r>
            <a:r>
              <a:rPr lang="zh-TW" altLang="en-US" sz="1400" b="1" dirty="0"/>
              <a:t>的天然防禦系統合作來建立保護</a:t>
            </a:r>
            <a:r>
              <a:rPr lang="zh-TW" altLang="en-US" sz="1400" b="1" dirty="0" smtClean="0"/>
              <a:t>，</a:t>
            </a:r>
            <a:endParaRPr lang="en-US" altLang="zh-TW" sz="1400" b="1" dirty="0" smtClean="0"/>
          </a:p>
          <a:p>
            <a:pPr algn="ctr"/>
            <a:r>
              <a:rPr lang="zh-TW" altLang="en-US" sz="1400" b="1" dirty="0" smtClean="0"/>
              <a:t>從而降低了患病風險。</a:t>
            </a:r>
            <a:endParaRPr lang="en-US" altLang="zh-TW" sz="1400" b="1" dirty="0" smtClean="0"/>
          </a:p>
        </p:txBody>
      </p:sp>
      <p:grpSp>
        <p:nvGrpSpPr>
          <p:cNvPr id="72" name="群組 71"/>
          <p:cNvGrpSpPr/>
          <p:nvPr/>
        </p:nvGrpSpPr>
        <p:grpSpPr>
          <a:xfrm>
            <a:off x="4302109" y="3208020"/>
            <a:ext cx="283942" cy="269753"/>
            <a:chOff x="1785088" y="3767277"/>
            <a:chExt cx="1272696" cy="1279756"/>
          </a:xfrm>
        </p:grpSpPr>
        <p:sp>
          <p:nvSpPr>
            <p:cNvPr id="73" name="流程圖: 接點 7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4" name="流程圖: 接點 7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5" name="乘號 4"/>
          <p:cNvSpPr/>
          <p:nvPr/>
        </p:nvSpPr>
        <p:spPr>
          <a:xfrm>
            <a:off x="4192361" y="3048369"/>
            <a:ext cx="508637" cy="59178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2030722" y="169347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/>
              <a:t>小白姨姨在潛伏期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和小櫻媽媽一同午膳</a:t>
            </a:r>
            <a:endParaRPr lang="zh-HK" altLang="en-US" b="1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3147685" y="4863639"/>
            <a:ext cx="26340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已接種</a:t>
            </a:r>
            <a:r>
              <a:rPr lang="en-US" altLang="zh-TW" sz="1700" b="1" dirty="0" smtClean="0">
                <a:solidFill>
                  <a:srgbClr val="00B050"/>
                </a:solidFill>
              </a:rPr>
              <a:t>2019</a:t>
            </a:r>
            <a:r>
              <a:rPr lang="zh-TW" altLang="en-US" sz="1700" b="1" dirty="0" smtClean="0">
                <a:solidFill>
                  <a:srgbClr val="00B050"/>
                </a:solidFill>
              </a:rPr>
              <a:t>冠狀病毒疫苗</a:t>
            </a:r>
            <a:endParaRPr lang="en-US" altLang="zh-TW" sz="1700" b="1" dirty="0" smtClean="0">
              <a:solidFill>
                <a:srgbClr val="00B050"/>
              </a:solidFill>
            </a:endParaRPr>
          </a:p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的小櫻媽媽</a:t>
            </a:r>
            <a:endParaRPr lang="zh-HK" altLang="en-US" sz="1700" b="1" dirty="0">
              <a:solidFill>
                <a:srgbClr val="00B050"/>
              </a:solidFill>
            </a:endParaRPr>
          </a:p>
        </p:txBody>
      </p:sp>
      <p:sp>
        <p:nvSpPr>
          <p:cNvPr id="88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8080"/>
                </a:solidFill>
              </a:rPr>
              <a:t>情景二：如果小櫻媽媽已接種疫苗</a:t>
            </a:r>
            <a:endParaRPr lang="zh-HK" altLang="en-US" sz="4000" dirty="0">
              <a:solidFill>
                <a:srgbClr val="008080"/>
              </a:solidFill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22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080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8" name="左-右雙向箭號 27"/>
          <p:cNvSpPr/>
          <p:nvPr/>
        </p:nvSpPr>
        <p:spPr>
          <a:xfrm>
            <a:off x="5000667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9" name="流程圖: 接點 28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64" name="流程圖: 接點 63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5" name="等腰三角形 64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0" name="文字方塊 69"/>
          <p:cNvSpPr txBox="1"/>
          <p:nvPr/>
        </p:nvSpPr>
        <p:spPr>
          <a:xfrm>
            <a:off x="4905401" y="24054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/>
              <a:t>小櫻的媽媽</a:t>
            </a:r>
            <a:endParaRPr lang="en-US" altLang="zh-TW" sz="1600" b="1" dirty="0" smtClean="0"/>
          </a:p>
          <a:p>
            <a:pPr algn="ctr"/>
            <a:r>
              <a:rPr lang="zh-TW" altLang="en-US" sz="1600" b="1" dirty="0" smtClean="0"/>
              <a:t>在家與小櫻玩耍</a:t>
            </a:r>
            <a:endParaRPr lang="zh-HK" altLang="en-US" sz="1600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147685" y="4863639"/>
            <a:ext cx="26340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已接種</a:t>
            </a:r>
            <a:r>
              <a:rPr lang="en-US" altLang="zh-TW" sz="1700" b="1" dirty="0" smtClean="0">
                <a:solidFill>
                  <a:srgbClr val="00B050"/>
                </a:solidFill>
              </a:rPr>
              <a:t>2019</a:t>
            </a:r>
            <a:r>
              <a:rPr lang="zh-TW" altLang="en-US" sz="1700" b="1" dirty="0" smtClean="0">
                <a:solidFill>
                  <a:srgbClr val="00B050"/>
                </a:solidFill>
              </a:rPr>
              <a:t>冠狀病毒疫苗</a:t>
            </a:r>
            <a:endParaRPr lang="en-US" altLang="zh-TW" sz="1700" b="1" dirty="0" smtClean="0">
              <a:solidFill>
                <a:srgbClr val="00B050"/>
              </a:solidFill>
            </a:endParaRPr>
          </a:p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的小櫻媽媽</a:t>
            </a:r>
            <a:endParaRPr lang="zh-HK" altLang="en-US" sz="1700" b="1" dirty="0">
              <a:solidFill>
                <a:srgbClr val="00B050"/>
              </a:solidFill>
            </a:endParaRPr>
          </a:p>
        </p:txBody>
      </p:sp>
      <p:sp>
        <p:nvSpPr>
          <p:cNvPr id="72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8080"/>
                </a:solidFill>
              </a:rPr>
              <a:t>情景二：如果小櫻媽媽已接種疫苗</a:t>
            </a:r>
            <a:endParaRPr lang="zh-HK" altLang="en-US" sz="4000" dirty="0">
              <a:solidFill>
                <a:srgbClr val="00808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4302109" y="3208020"/>
            <a:ext cx="283942" cy="269753"/>
            <a:chOff x="1785088" y="3767277"/>
            <a:chExt cx="1272696" cy="1279756"/>
          </a:xfrm>
        </p:grpSpPr>
        <p:sp>
          <p:nvSpPr>
            <p:cNvPr id="74" name="流程圖: 接點 73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3" name="流程圖: 接點 82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69" name="乘號 68"/>
          <p:cNvSpPr/>
          <p:nvPr/>
        </p:nvSpPr>
        <p:spPr>
          <a:xfrm>
            <a:off x="4192361" y="3048369"/>
            <a:ext cx="508637" cy="59178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23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89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307010" y="2191822"/>
            <a:ext cx="1259335" cy="2482920"/>
            <a:chOff x="1471397" y="1688388"/>
            <a:chExt cx="1259335" cy="2482920"/>
          </a:xfrm>
        </p:grpSpPr>
        <p:sp>
          <p:nvSpPr>
            <p:cNvPr id="6" name="流程圖: 接點 5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835040" y="2191822"/>
            <a:ext cx="1259335" cy="2482920"/>
            <a:chOff x="1471397" y="1688388"/>
            <a:chExt cx="1259335" cy="2482920"/>
          </a:xfrm>
        </p:grpSpPr>
        <p:sp>
          <p:nvSpPr>
            <p:cNvPr id="21" name="流程圖: 接點 20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8" name="左-右雙向箭號 27"/>
          <p:cNvSpPr/>
          <p:nvPr/>
        </p:nvSpPr>
        <p:spPr>
          <a:xfrm>
            <a:off x="5000667" y="2991819"/>
            <a:ext cx="1430427" cy="412679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圓角矩形 16"/>
          <p:cNvSpPr/>
          <p:nvPr/>
        </p:nvSpPr>
        <p:spPr>
          <a:xfrm>
            <a:off x="5021552" y="1699230"/>
            <a:ext cx="3916708" cy="844078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</a:rPr>
              <a:t>由於小櫻的媽媽已接種疫苗，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</a:rPr>
              <a:t>減低了將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2019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冠狀病毒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rgbClr val="FFFF00"/>
                </a:solidFill>
              </a:rPr>
              <a:t>由</a:t>
            </a:r>
            <a:r>
              <a:rPr lang="zh-TW" altLang="en-US" sz="1600" b="1" dirty="0">
                <a:solidFill>
                  <a:srgbClr val="FFFF00"/>
                </a:solidFill>
              </a:rPr>
              <a:t>小</a:t>
            </a:r>
            <a:r>
              <a:rPr lang="zh-TW" altLang="en-US" sz="1600" b="1" dirty="0" smtClean="0">
                <a:solidFill>
                  <a:srgbClr val="FFFF00"/>
                </a:solidFill>
              </a:rPr>
              <a:t>白姨</a:t>
            </a:r>
            <a:r>
              <a:rPr lang="zh-TW" altLang="en-US" sz="1600" b="1" dirty="0">
                <a:solidFill>
                  <a:srgbClr val="FFFF00"/>
                </a:solidFill>
              </a:rPr>
              <a:t>姨經自己傳染</a:t>
            </a:r>
            <a:r>
              <a:rPr lang="zh-TW" altLang="en-US" sz="1600" b="1" dirty="0" smtClean="0">
                <a:solidFill>
                  <a:srgbClr val="FFFF00"/>
                </a:solidFill>
              </a:rPr>
              <a:t>給小櫻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的機會。</a:t>
            </a:r>
            <a:endParaRPr lang="zh-HK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794705" y="3176386"/>
            <a:ext cx="283942" cy="269753"/>
            <a:chOff x="1785088" y="3767277"/>
            <a:chExt cx="1272696" cy="1279756"/>
          </a:xfrm>
        </p:grpSpPr>
        <p:sp>
          <p:nvSpPr>
            <p:cNvPr id="27" name="流程圖: 接點 26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60268" y="3496591"/>
            <a:ext cx="283942" cy="269753"/>
            <a:chOff x="1785088" y="3767277"/>
            <a:chExt cx="1272696" cy="1279756"/>
          </a:xfrm>
        </p:grpSpPr>
        <p:sp>
          <p:nvSpPr>
            <p:cNvPr id="41" name="流程圖: 接點 40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3" name="流程圖: 接點 42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4" name="流程圖: 接點 43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5" name="流程圖: 接點 44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6" name="流程圖: 接點 45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7" name="流程圖: 接點 46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8" name="流程圖: 接點 47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49" name="流程圖: 接點 48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0" name="流程圖: 接點 49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956282" y="3482892"/>
            <a:ext cx="283942" cy="269753"/>
            <a:chOff x="1785088" y="3767277"/>
            <a:chExt cx="1272696" cy="1279756"/>
          </a:xfrm>
        </p:grpSpPr>
        <p:sp>
          <p:nvSpPr>
            <p:cNvPr id="52" name="流程圖: 接點 51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3" name="流程圖: 接點 52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4" name="流程圖: 接點 53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5" name="流程圖: 接點 54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6" name="流程圖: 接點 55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7" name="流程圖: 接點 56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8" name="流程圖: 接點 57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59" name="流程圖: 接點 58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61" name="流程圖: 接點 60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497156" y="3293563"/>
            <a:ext cx="714262" cy="1408247"/>
            <a:chOff x="1471397" y="1688388"/>
            <a:chExt cx="1259335" cy="2482920"/>
          </a:xfrm>
        </p:grpSpPr>
        <p:sp>
          <p:nvSpPr>
            <p:cNvPr id="64" name="流程圖: 接點 63"/>
            <p:cNvSpPr/>
            <p:nvPr/>
          </p:nvSpPr>
          <p:spPr>
            <a:xfrm>
              <a:off x="1808252" y="1688388"/>
              <a:ext cx="585627" cy="585627"/>
            </a:xfrm>
            <a:prstGeom prst="flowChartConnec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5" name="等腰三角形 64"/>
            <p:cNvSpPr/>
            <p:nvPr/>
          </p:nvSpPr>
          <p:spPr>
            <a:xfrm>
              <a:off x="1471397" y="2274015"/>
              <a:ext cx="1259335" cy="1085634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957226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2167845" y="3359649"/>
              <a:ext cx="102742" cy="8116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0" name="文字方塊 69"/>
          <p:cNvSpPr txBox="1"/>
          <p:nvPr/>
        </p:nvSpPr>
        <p:spPr>
          <a:xfrm>
            <a:off x="779952" y="4827794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2019</a:t>
            </a:r>
            <a:r>
              <a:rPr lang="zh-TW" altLang="en-US" b="1" dirty="0">
                <a:solidFill>
                  <a:schemeClr val="accent1"/>
                </a:solidFill>
              </a:rPr>
              <a:t>冠狀病毒病患者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小白姨姨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147685" y="4863639"/>
            <a:ext cx="26340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已接種</a:t>
            </a:r>
            <a:r>
              <a:rPr lang="en-US" altLang="zh-TW" sz="1700" b="1" dirty="0" smtClean="0">
                <a:solidFill>
                  <a:srgbClr val="00B050"/>
                </a:solidFill>
              </a:rPr>
              <a:t>2019</a:t>
            </a:r>
            <a:r>
              <a:rPr lang="zh-TW" altLang="en-US" sz="1700" b="1" dirty="0" smtClean="0">
                <a:solidFill>
                  <a:srgbClr val="00B050"/>
                </a:solidFill>
              </a:rPr>
              <a:t>冠狀病毒疫苗</a:t>
            </a:r>
            <a:endParaRPr lang="en-US" altLang="zh-TW" sz="1700" b="1" dirty="0" smtClean="0">
              <a:solidFill>
                <a:srgbClr val="00B050"/>
              </a:solidFill>
            </a:endParaRPr>
          </a:p>
          <a:p>
            <a:pPr algn="ctr"/>
            <a:r>
              <a:rPr lang="zh-TW" altLang="en-US" sz="1700" b="1" dirty="0" smtClean="0">
                <a:solidFill>
                  <a:srgbClr val="00B050"/>
                </a:solidFill>
              </a:rPr>
              <a:t>的小櫻媽媽</a:t>
            </a:r>
            <a:endParaRPr lang="zh-HK" altLang="en-US" sz="1700" b="1" dirty="0">
              <a:solidFill>
                <a:srgbClr val="00B050"/>
              </a:solidFill>
            </a:endParaRPr>
          </a:p>
        </p:txBody>
      </p:sp>
      <p:sp>
        <p:nvSpPr>
          <p:cNvPr id="71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8080"/>
                </a:solidFill>
              </a:rPr>
              <a:t>情景二：如果小櫻媽媽已接種疫苗</a:t>
            </a:r>
            <a:endParaRPr lang="zh-HK" altLang="en-US" sz="4000" dirty="0">
              <a:solidFill>
                <a:srgbClr val="00808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5332220" y="4821904"/>
            <a:ext cx="3044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沒有患病的小櫻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00" b="1" dirty="0" smtClean="0">
                <a:solidFill>
                  <a:srgbClr val="0070C0"/>
                </a:solidFill>
              </a:rPr>
              <a:t>因年齡太小，所以不適合接種疫苗</a:t>
            </a:r>
            <a:r>
              <a:rPr lang="en-US" altLang="zh-TW" sz="1200" b="1" dirty="0" smtClean="0">
                <a:solidFill>
                  <a:srgbClr val="0070C0"/>
                </a:solidFill>
              </a:rPr>
              <a:t>)</a:t>
            </a:r>
            <a:endParaRPr lang="zh-HK" altLang="en-US" sz="1200" b="1" dirty="0">
              <a:solidFill>
                <a:srgbClr val="0070C0"/>
              </a:solidFill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4302109" y="3208020"/>
            <a:ext cx="283942" cy="269753"/>
            <a:chOff x="1785088" y="3767277"/>
            <a:chExt cx="1272696" cy="1279756"/>
          </a:xfrm>
        </p:grpSpPr>
        <p:sp>
          <p:nvSpPr>
            <p:cNvPr id="73" name="流程圖: 接點 72"/>
            <p:cNvSpPr/>
            <p:nvPr/>
          </p:nvSpPr>
          <p:spPr>
            <a:xfrm>
              <a:off x="1915064" y="3899140"/>
              <a:ext cx="1026543" cy="10265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4" name="流程圖: 接點 73"/>
            <p:cNvSpPr/>
            <p:nvPr/>
          </p:nvSpPr>
          <p:spPr>
            <a:xfrm>
              <a:off x="2298359" y="376727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5" name="流程圖: 接點 74"/>
            <p:cNvSpPr/>
            <p:nvPr/>
          </p:nvSpPr>
          <p:spPr>
            <a:xfrm>
              <a:off x="2733135" y="3903369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6" name="流程圖: 接點 75"/>
            <p:cNvSpPr/>
            <p:nvPr/>
          </p:nvSpPr>
          <p:spPr>
            <a:xfrm>
              <a:off x="1785088" y="4344218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7" name="流程圖: 接點 76"/>
            <p:cNvSpPr/>
            <p:nvPr/>
          </p:nvSpPr>
          <p:spPr>
            <a:xfrm>
              <a:off x="1915064" y="3965091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8" name="流程圖: 接點 77"/>
            <p:cNvSpPr/>
            <p:nvPr/>
          </p:nvSpPr>
          <p:spPr>
            <a:xfrm>
              <a:off x="1897812" y="469746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79" name="流程圖: 接點 78"/>
            <p:cNvSpPr/>
            <p:nvPr/>
          </p:nvSpPr>
          <p:spPr>
            <a:xfrm>
              <a:off x="2927808" y="4323186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0" name="流程圖: 接點 79"/>
            <p:cNvSpPr/>
            <p:nvPr/>
          </p:nvSpPr>
          <p:spPr>
            <a:xfrm>
              <a:off x="2862820" y="4640262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1" name="流程圖: 接點 80"/>
            <p:cNvSpPr/>
            <p:nvPr/>
          </p:nvSpPr>
          <p:spPr>
            <a:xfrm>
              <a:off x="2594533" y="4873015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  <p:sp>
          <p:nvSpPr>
            <p:cNvPr id="82" name="流程圖: 接點 81"/>
            <p:cNvSpPr/>
            <p:nvPr/>
          </p:nvSpPr>
          <p:spPr>
            <a:xfrm>
              <a:off x="2189811" y="4917057"/>
              <a:ext cx="129976" cy="129976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69" name="乘號 68"/>
          <p:cNvSpPr/>
          <p:nvPr/>
        </p:nvSpPr>
        <p:spPr>
          <a:xfrm>
            <a:off x="4192361" y="3048369"/>
            <a:ext cx="508637" cy="59178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569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966" y="1397479"/>
            <a:ext cx="8326633" cy="24701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/>
              <a:t>若群體</a:t>
            </a:r>
            <a:r>
              <a:rPr lang="zh-TW" altLang="en-US" sz="2000" dirty="0"/>
              <a:t>中</a:t>
            </a:r>
            <a:r>
              <a:rPr lang="zh-TW" altLang="en-US" sz="2000" dirty="0">
                <a:solidFill>
                  <a:srgbClr val="C00000"/>
                </a:solidFill>
              </a:rPr>
              <a:t>大部分</a:t>
            </a:r>
            <a:r>
              <a:rPr lang="zh-TW" altLang="en-US" sz="2000" dirty="0" smtClean="0">
                <a:solidFill>
                  <a:srgbClr val="C00000"/>
                </a:solidFill>
              </a:rPr>
              <a:t>人</a:t>
            </a:r>
            <a:r>
              <a:rPr lang="zh-TW" altLang="en-US" sz="2000" dirty="0" smtClean="0"/>
              <a:t>通過接種疫苗或先前因患上該病而</a:t>
            </a:r>
            <a:r>
              <a:rPr lang="zh-TW" altLang="en-US" sz="2000" dirty="0" smtClean="0">
                <a:solidFill>
                  <a:srgbClr val="C00000"/>
                </a:solidFill>
              </a:rPr>
              <a:t>具有</a:t>
            </a:r>
            <a:r>
              <a:rPr lang="zh-TW" altLang="en-US" sz="2000" dirty="0">
                <a:solidFill>
                  <a:srgbClr val="C00000"/>
                </a:solidFill>
              </a:rPr>
              <a:t>免疫力</a:t>
            </a:r>
            <a:r>
              <a:rPr lang="zh-TW" altLang="en-US" sz="2000" dirty="0" smtClean="0"/>
              <a:t>，當他們感染病毒時，身體內的抗體便能在短時間內把病毒殺死，截斷傳播鏈，間接地保護了身邊沒有</a:t>
            </a:r>
            <a:r>
              <a:rPr lang="zh-TW" altLang="en-US" sz="2000" dirty="0"/>
              <a:t>免疫力的</a:t>
            </a:r>
            <a:r>
              <a:rPr lang="zh-TW" altLang="en-US" sz="2000" dirty="0" smtClean="0"/>
              <a:t>人，這便是</a:t>
            </a:r>
            <a:r>
              <a:rPr lang="zh-TW" altLang="en-US" sz="2000" dirty="0">
                <a:solidFill>
                  <a:srgbClr val="C00000"/>
                </a:solidFill>
              </a:rPr>
              <a:t>群體</a:t>
            </a:r>
            <a:r>
              <a:rPr lang="zh-TW" altLang="en-US" sz="2000" dirty="0" smtClean="0">
                <a:solidFill>
                  <a:srgbClr val="C00000"/>
                </a:solidFill>
              </a:rPr>
              <a:t>免疫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>
              <a:lnSpc>
                <a:spcPct val="120000"/>
              </a:lnSpc>
            </a:pPr>
            <a:r>
              <a:rPr lang="zh-TW" altLang="en-US" sz="2000" dirty="0" smtClean="0"/>
              <a:t>由於並非所有人均可</a:t>
            </a:r>
            <a:r>
              <a:rPr lang="zh-TW" altLang="en-US" sz="2000" dirty="0"/>
              <a:t>接種疫苗，</a:t>
            </a:r>
            <a:r>
              <a:rPr lang="zh-TW" altLang="en-US" sz="2000" dirty="0" smtClean="0"/>
              <a:t>所以未能接種疫苗者需要倚靠已接種疫苗者保護，以降低患病風險。</a:t>
            </a:r>
            <a:endParaRPr lang="en-US" altLang="zh-TW" sz="2000" dirty="0" smtClean="0"/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C00000"/>
                </a:solidFill>
              </a:rPr>
              <a:t>當大部分巿民因接種了疫苗</a:t>
            </a:r>
            <a:r>
              <a:rPr lang="zh-TW" altLang="en-US" sz="2000" dirty="0" smtClean="0"/>
              <a:t>而產生抗體，只要</a:t>
            </a:r>
            <a:r>
              <a:rPr lang="zh-TW" altLang="en-US" sz="2000" dirty="0" smtClean="0">
                <a:solidFill>
                  <a:srgbClr val="C00000"/>
                </a:solidFill>
              </a:rPr>
              <a:t>疫苗</a:t>
            </a:r>
            <a:r>
              <a:rPr lang="zh-TW" altLang="en-US" sz="2000" dirty="0">
                <a:solidFill>
                  <a:srgbClr val="C00000"/>
                </a:solidFill>
              </a:rPr>
              <a:t>接種</a:t>
            </a:r>
            <a:r>
              <a:rPr lang="zh-TW" altLang="en-US" sz="2000" dirty="0" smtClean="0">
                <a:solidFill>
                  <a:srgbClr val="C00000"/>
                </a:solidFill>
              </a:rPr>
              <a:t>率足夠大</a:t>
            </a:r>
            <a:r>
              <a:rPr lang="zh-TW" altLang="en-US" sz="2000" dirty="0">
                <a:solidFill>
                  <a:srgbClr val="C00000"/>
                </a:solidFill>
              </a:rPr>
              <a:t>，</a:t>
            </a:r>
            <a:r>
              <a:rPr lang="zh-TW" altLang="en-US" sz="2000" dirty="0" smtClean="0"/>
              <a:t>就可以達致群體免疫。</a:t>
            </a:r>
            <a:endParaRPr lang="en-US" altLang="zh-TW" sz="2000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16992" y="483305"/>
            <a:ext cx="8371153" cy="67796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群體免疫</a:t>
            </a:r>
            <a:endParaRPr lang="zh-HK" altLang="en-US" sz="4000" dirty="0"/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6360" r="1269" b="7133"/>
          <a:stretch/>
        </p:blipFill>
        <p:spPr>
          <a:xfrm>
            <a:off x="2807607" y="3672820"/>
            <a:ext cx="3354124" cy="16531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38236" y="5394936"/>
            <a:ext cx="329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疫苗追踪系列</a:t>
            </a:r>
            <a:r>
              <a:rPr lang="en-US" altLang="zh-TW" dirty="0"/>
              <a:t>- </a:t>
            </a:r>
            <a:r>
              <a:rPr lang="zh-TW" altLang="en-US" dirty="0"/>
              <a:t>疫苗接種率 </a:t>
            </a:r>
            <a:r>
              <a:rPr lang="en-US" altLang="zh-TW" dirty="0">
                <a:hlinkClick r:id="rId2"/>
              </a:rPr>
              <a:t>https://youtu.be/ZbpyE8dbDs0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25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3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103" y="1397480"/>
            <a:ext cx="8237041" cy="4495320"/>
          </a:xfrm>
        </p:spPr>
        <p:txBody>
          <a:bodyPr>
            <a:normAutofit lnSpcReduction="10000"/>
          </a:bodyPr>
          <a:lstStyle/>
          <a:p>
            <a:pPr algn="just"/>
            <a:r>
              <a:rPr lang="zh-TW" altLang="en-US" sz="2400" dirty="0" smtClean="0"/>
              <a:t>要應對傳染力高的</a:t>
            </a:r>
            <a:r>
              <a:rPr lang="en-US" altLang="zh-TW" sz="2400" dirty="0" smtClean="0"/>
              <a:t>2019</a:t>
            </a:r>
            <a:r>
              <a:rPr lang="zh-TW" altLang="en-US" sz="2400" dirty="0" smtClean="0"/>
              <a:t>冠狀病毒</a:t>
            </a:r>
            <a:r>
              <a:rPr lang="zh-TW" altLang="en-US" sz="2400" dirty="0"/>
              <a:t>病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C00000"/>
                </a:solidFill>
              </a:rPr>
              <a:t>全體巿民必須共同合作</a:t>
            </a:r>
            <a:r>
              <a:rPr lang="zh-TW" altLang="en-US" sz="2400" dirty="0" smtClean="0"/>
              <a:t>抗疫。</a:t>
            </a:r>
            <a:endParaRPr lang="en-US" altLang="zh-TW" sz="2400" dirty="0" smtClean="0"/>
          </a:p>
          <a:p>
            <a:pPr algn="just"/>
            <a:r>
              <a:rPr lang="zh-TW" altLang="en-US" sz="2400" dirty="0" smtClean="0"/>
              <a:t>除了戴口罩、注意個人衞生及遵守社交距離等措施之外，</a:t>
            </a:r>
            <a:r>
              <a:rPr lang="zh-TW" altLang="en-US" sz="2400" dirty="0" smtClean="0">
                <a:solidFill>
                  <a:srgbClr val="C00000"/>
                </a:solidFill>
              </a:rPr>
              <a:t>接揰疫苗是最有效</a:t>
            </a:r>
            <a:r>
              <a:rPr lang="zh-TW" altLang="en-US" sz="2400" dirty="0" smtClean="0"/>
              <a:t>對抗</a:t>
            </a:r>
            <a:r>
              <a:rPr lang="en-US" altLang="zh-TW" sz="2400" dirty="0" smtClean="0"/>
              <a:t>2019</a:t>
            </a:r>
            <a:r>
              <a:rPr lang="zh-TW" altLang="en-US" sz="2400" dirty="0" smtClean="0"/>
              <a:t>冠狀病毒病的方法。</a:t>
            </a:r>
            <a:endParaRPr lang="en-US" altLang="zh-TW" sz="2400" dirty="0" smtClean="0"/>
          </a:p>
          <a:p>
            <a:pPr algn="just"/>
            <a:r>
              <a:rPr lang="zh-TW" altLang="en-US" sz="2400" dirty="0"/>
              <a:t>如社區中大多數人都接種</a:t>
            </a:r>
            <a:r>
              <a:rPr lang="zh-TW" altLang="en-US" sz="2400" dirty="0" smtClean="0"/>
              <a:t>了疫苗，因</a:t>
            </a:r>
            <a:r>
              <a:rPr lang="zh-TW" altLang="en-US" sz="2400" dirty="0"/>
              <a:t>身體狀況無法接種疫苗的人士亦能因</a:t>
            </a:r>
            <a:r>
              <a:rPr lang="zh-TW" altLang="en-US" sz="2400" dirty="0">
                <a:solidFill>
                  <a:srgbClr val="C00000"/>
                </a:solidFill>
              </a:rPr>
              <a:t>「</a:t>
            </a:r>
            <a:r>
              <a:rPr lang="zh-TW" altLang="en-US" sz="2400" dirty="0" smtClean="0">
                <a:solidFill>
                  <a:srgbClr val="C00000"/>
                </a:solidFill>
              </a:rPr>
              <a:t>群體免疫</a:t>
            </a:r>
            <a:r>
              <a:rPr lang="zh-TW" altLang="en-US" sz="2400" dirty="0">
                <a:solidFill>
                  <a:srgbClr val="C00000"/>
                </a:solidFill>
              </a:rPr>
              <a:t>」</a:t>
            </a:r>
            <a:r>
              <a:rPr lang="zh-TW" altLang="en-US" sz="2400" dirty="0"/>
              <a:t>的關係間接受到保護。但前提是有</a:t>
            </a:r>
            <a:r>
              <a:rPr lang="zh-TW" altLang="en-US" sz="2400" dirty="0" smtClean="0">
                <a:solidFill>
                  <a:srgbClr val="C00000"/>
                </a:solidFill>
              </a:rPr>
              <a:t>足夠數量</a:t>
            </a:r>
            <a:r>
              <a:rPr lang="zh-TW" altLang="en-US" sz="2400" dirty="0">
                <a:solidFill>
                  <a:srgbClr val="C00000"/>
                </a:solidFill>
              </a:rPr>
              <a:t>的人接種疫苗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algn="just"/>
            <a:r>
              <a:rPr lang="zh-TW" altLang="en-US" sz="2400" dirty="0" smtClean="0"/>
              <a:t>每一個巿民都應積極對抗</a:t>
            </a:r>
            <a:r>
              <a:rPr lang="en-US" altLang="zh-TW" sz="2400" dirty="0" smtClean="0"/>
              <a:t>2019</a:t>
            </a:r>
            <a:r>
              <a:rPr lang="zh-TW" altLang="en-US" sz="2400" dirty="0" smtClean="0"/>
              <a:t>冠狀病毒病，除了自己接種</a:t>
            </a:r>
            <a:r>
              <a:rPr lang="zh-TW" altLang="en-US" sz="2400" dirty="0"/>
              <a:t>疫苗</a:t>
            </a:r>
            <a:r>
              <a:rPr lang="zh-TW" altLang="en-US" sz="2400" dirty="0" smtClean="0"/>
              <a:t>之外，亦應</a:t>
            </a:r>
            <a:r>
              <a:rPr lang="zh-TW" altLang="en-US" sz="2400" dirty="0" smtClean="0">
                <a:solidFill>
                  <a:srgbClr val="C00000"/>
                </a:solidFill>
              </a:rPr>
              <a:t>鼓勵家人、朋友、同事一起接種</a:t>
            </a:r>
            <a:r>
              <a:rPr lang="zh-TW" altLang="en-US" sz="2400" dirty="0" smtClean="0"/>
              <a:t>，達致群體免疫效果。</a:t>
            </a:r>
            <a:endParaRPr lang="en-US" altLang="zh-TW" sz="2400" dirty="0" smtClean="0"/>
          </a:p>
          <a:p>
            <a:pPr algn="just"/>
            <a:r>
              <a:rPr lang="zh-TW" altLang="en-US" sz="2400" dirty="0"/>
              <a:t>高疫苗接種</a:t>
            </a:r>
            <a:r>
              <a:rPr lang="zh-TW" altLang="en-US" sz="2400" dirty="0" smtClean="0"/>
              <a:t>率可以</a:t>
            </a:r>
            <a:r>
              <a:rPr lang="zh-TW" altLang="en-US" sz="2400" dirty="0"/>
              <a:t>令香港盡快</a:t>
            </a:r>
            <a:r>
              <a:rPr lang="zh-TW" altLang="en-US" sz="2400" dirty="0" smtClean="0"/>
              <a:t>恢復經濟</a:t>
            </a:r>
            <a:r>
              <a:rPr lang="zh-TW" altLang="en-US" sz="2400" dirty="0"/>
              <a:t>和民生</a:t>
            </a:r>
            <a:r>
              <a:rPr lang="zh-TW" altLang="en-US" sz="2400" dirty="0" smtClean="0"/>
              <a:t>活動，大家</a:t>
            </a:r>
            <a:r>
              <a:rPr lang="zh-TW" altLang="en-US" sz="2400" dirty="0"/>
              <a:t>便可回復正常生活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1103" y="516046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總結</a:t>
            </a:r>
            <a:endParaRPr lang="zh-HK" altLang="en-US" sz="4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26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729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7853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辭彙表</a:t>
            </a:r>
            <a:endParaRPr lang="zh-HK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00938"/>
              </p:ext>
            </p:extLst>
          </p:nvPr>
        </p:nvGraphicFramePr>
        <p:xfrm>
          <a:off x="450849" y="1398724"/>
          <a:ext cx="8237296" cy="45535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8648">
                  <a:extLst>
                    <a:ext uri="{9D8B030D-6E8A-4147-A177-3AD203B41FA5}">
                      <a16:colId xmlns:a16="http://schemas.microsoft.com/office/drawing/2014/main" val="3351377877"/>
                    </a:ext>
                  </a:extLst>
                </a:gridCol>
                <a:gridCol w="4118648">
                  <a:extLst>
                    <a:ext uri="{9D8B030D-6E8A-4147-A177-3AD203B41FA5}">
                      <a16:colId xmlns:a16="http://schemas.microsoft.com/office/drawing/2014/main" val="1199957795"/>
                    </a:ext>
                  </a:extLst>
                </a:gridCol>
              </a:tblGrid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/>
                        <a:t>抗體</a:t>
                      </a:r>
                      <a:endParaRPr lang="en-US" altLang="zh-TW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/>
                        <a:t>Antibody</a:t>
                      </a:r>
                      <a:endParaRPr lang="zh-HK" alt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665454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2019</a:t>
                      </a:r>
                      <a:r>
                        <a:rPr lang="zh-TW" altLang="en-US" sz="2400" dirty="0" smtClean="0"/>
                        <a:t>冠狀病毒病</a:t>
                      </a:r>
                      <a:endParaRPr lang="zh-HK" alt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COVID-19</a:t>
                      </a:r>
                      <a:endParaRPr lang="zh-HK" alt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22805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 smtClean="0"/>
                        <a:t>接種劑次</a:t>
                      </a:r>
                      <a:endParaRPr lang="en-US" altLang="zh-TW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/>
                        <a:t>Dose</a:t>
                      </a:r>
                      <a:endParaRPr lang="zh-HK" alt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94625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群體免疫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/>
                        <a:t>Herd immunity</a:t>
                      </a:r>
                      <a:endParaRPr lang="zh-HK" altLang="en-US" sz="2400" b="0" dirty="0" smtClean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56657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免疫系統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Immune</a:t>
                      </a:r>
                      <a:r>
                        <a:rPr lang="en-US" altLang="zh-TW" sz="2400" baseline="0" dirty="0" smtClean="0"/>
                        <a:t> system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296102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疫苗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Vaccine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62387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 smtClean="0"/>
                        <a:t>疫苗接種率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/>
                        <a:t>Vaccination rate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24226"/>
                  </a:ext>
                </a:extLst>
              </a:tr>
              <a:tr h="5691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病毒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Virus</a:t>
                      </a:r>
                      <a:endParaRPr lang="zh-HK" altLang="en-US" sz="2400" b="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0743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18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62937"/>
              </p:ext>
            </p:extLst>
          </p:nvPr>
        </p:nvGraphicFramePr>
        <p:xfrm>
          <a:off x="971550" y="1376220"/>
          <a:ext cx="7200900" cy="441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412">
                  <a:extLst>
                    <a:ext uri="{9D8B030D-6E8A-4147-A177-3AD203B41FA5}">
                      <a16:colId xmlns:a16="http://schemas.microsoft.com/office/drawing/2014/main" val="712635492"/>
                    </a:ext>
                  </a:extLst>
                </a:gridCol>
                <a:gridCol w="4592488">
                  <a:extLst>
                    <a:ext uri="{9D8B030D-6E8A-4147-A177-3AD203B41FA5}">
                      <a16:colId xmlns:a16="http://schemas.microsoft.com/office/drawing/2014/main" val="2149606791"/>
                    </a:ext>
                  </a:extLst>
                </a:gridCol>
              </a:tblGrid>
              <a:tr h="15643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新冠疫苗「</a:t>
                      </a:r>
                      <a:r>
                        <a:rPr lang="en-US" altLang="zh-HK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 Check</a:t>
                      </a:r>
                      <a:r>
                        <a:rPr lang="zh-HK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」系列</a:t>
                      </a:r>
                      <a:endParaRPr lang="en-US" altLang="zh-HK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zh-HK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第一集：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https://youtu.be/FDnCtjMlYsg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第二集：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https://youtu.be/kH9n-Sv-QMM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第三集：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https://youtu.be/BTqtHWQuUiA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第四集：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https://youtu.be/BsprijMVEEo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第五集：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https://youtu.be/e2QvCMgwZyI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第六集：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https://youtu.be/kh83Euwi8N8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第七集：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https://youtu.be/PLsrIcKjB-8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43790"/>
                  </a:ext>
                </a:extLst>
              </a:tr>
              <a:tr h="170288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HK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護己護人</a:t>
                      </a:r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齊打疫苗</a:t>
                      </a:r>
                      <a:r>
                        <a:rPr lang="zh-HK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</a:t>
                      </a:r>
                      <a:endParaRPr lang="zh-HK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第一集：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https://youtu.be/BwMUOX8wWBA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第二集：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https://youtu.be/PPL2cULvgy0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第三集：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https://youtu.be/zk4lV2pEikM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第四集：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https://youtu.be/88EBXOXJ2R4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第五集：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https://youtu.be/OAHpxPUHjJE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第六集：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https://youtu.be/4Z9XWOJLcbQ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第七集：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https://youtu.be/md6TRjG1YIw</a:t>
                      </a:r>
                      <a:endParaRPr lang="en-US" altLang="zh-TW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第八集：</a:t>
                      </a:r>
                      <a:r>
                        <a:rPr lang="en-US" altLang="zh-TW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https://youtu.be/EhSarkLcNg0</a:t>
                      </a:r>
                      <a:endParaRPr lang="zh-HK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84589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世界衞生組織「傳言和事實」</a:t>
                      </a:r>
                      <a:endParaRPr lang="zh-HK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HK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https://www.who.int/zh/emergencies/diseases/novel-coronavirus-2019/advice-for-public/myth-busters</a:t>
                      </a:r>
                      <a:endParaRPr lang="en-US" altLang="zh-HK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81219"/>
                  </a:ext>
                </a:extLst>
              </a:tr>
              <a:tr h="55416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TW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世界衞生組織「疫苗解釋說明」</a:t>
                      </a:r>
                      <a:endParaRPr lang="zh-HK" altLang="en-US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HK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https://www.who.int/zh/emergencies/diseases/novel-coronavirus-2019/covid-19-vaccines/explainers</a:t>
                      </a:r>
                      <a:endParaRPr lang="en-US" altLang="zh-HK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79655"/>
                  </a:ext>
                </a:extLst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參考資料</a:t>
            </a:r>
            <a:endParaRPr lang="zh-HK" altLang="en-US" sz="13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28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85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EA0323-65CC-BE44-B538-45880157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spcAft>
                <a:spcPts val="450"/>
              </a:spcAft>
              <a:defRPr/>
            </a:pPr>
            <a:fld id="{7E17CA3B-54FD-D849-8832-CF49096EA13B}" type="slidenum">
              <a:rPr lang="zh-TW" altLang="en-US" sz="1200" smtClean="0">
                <a:solidFill>
                  <a:srgbClr val="898989"/>
                </a:solidFill>
              </a:rPr>
              <a:pPr>
                <a:spcAft>
                  <a:spcPts val="450"/>
                </a:spcAft>
                <a:defRPr/>
              </a:pPr>
              <a:t>29</a:t>
            </a:fld>
            <a:endParaRPr lang="en-US" altLang="zh-TW" sz="1200" dirty="0">
              <a:solidFill>
                <a:srgbClr val="898989"/>
              </a:solidFill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840562CD-E3A8-A849-9E2A-C138798751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1301" y="1724176"/>
            <a:ext cx="7986707" cy="2568919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護己護人</a:t>
            </a:r>
            <a:r>
              <a:rPr kumimoji="1" lang="en-US" altLang="zh-TW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6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6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齊打疫苗</a:t>
            </a:r>
            <a:endParaRPr kumimoji="1" lang="zh-HK" altLang="en-US" sz="6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841EA5-2197-6648-8997-7EBE2A58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321656"/>
            <a:ext cx="2302613" cy="2302613"/>
          </a:xfrm>
          <a:prstGeom prst="rect">
            <a:avLst/>
          </a:prstGeom>
        </p:spPr>
      </p:pic>
      <p:pic>
        <p:nvPicPr>
          <p:cNvPr id="3" name="圖片 2" descr="一張含有 輪子 的圖片&#10;&#10;自動產生的描述">
            <a:extLst>
              <a:ext uri="{FF2B5EF4-FFF2-40B4-BE49-F238E27FC236}">
                <a16:creationId xmlns:a16="http://schemas.microsoft.com/office/drawing/2014/main" id="{BAE0CB90-5F7E-B84A-87A2-D85DEC225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2" y="265487"/>
            <a:ext cx="2224669" cy="222466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3607367"/>
            <a:ext cx="3368040" cy="33680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98" y="4128470"/>
            <a:ext cx="3089910" cy="23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8317" t="19658" r="39423" b="41203"/>
          <a:stretch/>
        </p:blipFill>
        <p:spPr>
          <a:xfrm>
            <a:off x="3303554" y="215660"/>
            <a:ext cx="2381618" cy="2355510"/>
          </a:xfrm>
          <a:prstGeom prst="rect">
            <a:avLst/>
          </a:prstGeom>
        </p:spPr>
      </p:pic>
      <p:sp>
        <p:nvSpPr>
          <p:cNvPr id="8" name="雲朵形圖說文字 7"/>
          <p:cNvSpPr/>
          <p:nvPr/>
        </p:nvSpPr>
        <p:spPr>
          <a:xfrm>
            <a:off x="6142008" y="686049"/>
            <a:ext cx="2674188" cy="172121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TW" sz="2000" dirty="0" smtClean="0"/>
              <a:t>2019</a:t>
            </a:r>
            <a:r>
              <a:rPr lang="zh-TW" altLang="en-US" sz="2000" dirty="0" smtClean="0"/>
              <a:t>冠狀病毒病疫苗研發及測試迅速，</a:t>
            </a:r>
            <a:endParaRPr lang="en-US" altLang="zh-TW" sz="2000" dirty="0" smtClean="0"/>
          </a:p>
          <a:p>
            <a:pPr algn="r"/>
            <a:r>
              <a:rPr lang="zh-TW" altLang="en-US" sz="2000" dirty="0" smtClean="0">
                <a:solidFill>
                  <a:schemeClr val="tx1"/>
                </a:solidFill>
              </a:rPr>
              <a:t>是否安全呢</a:t>
            </a:r>
            <a:r>
              <a:rPr lang="zh-TW" altLang="en-US" sz="2000" dirty="0" smtClean="0"/>
              <a:t>？</a:t>
            </a:r>
            <a:endParaRPr lang="zh-HK" altLang="en-US" sz="2000" dirty="0"/>
          </a:p>
        </p:txBody>
      </p:sp>
      <p:sp>
        <p:nvSpPr>
          <p:cNvPr id="9" name="雲朵形圖說文字 8"/>
          <p:cNvSpPr/>
          <p:nvPr/>
        </p:nvSpPr>
        <p:spPr>
          <a:xfrm>
            <a:off x="5685172" y="2984739"/>
            <a:ext cx="2941607" cy="182473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接種後會否有副作用呢？</a:t>
            </a:r>
            <a:endParaRPr lang="zh-HK" altLang="en-US" sz="2000" dirty="0"/>
          </a:p>
        </p:txBody>
      </p:sp>
      <p:sp>
        <p:nvSpPr>
          <p:cNvPr id="10" name="雲朵形圖說文字 9"/>
          <p:cNvSpPr/>
          <p:nvPr/>
        </p:nvSpPr>
        <p:spPr>
          <a:xfrm>
            <a:off x="193914" y="1013354"/>
            <a:ext cx="3019245" cy="197138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接種</a:t>
            </a:r>
            <a:r>
              <a:rPr lang="en-US" altLang="zh-TW" sz="2000" dirty="0" smtClean="0"/>
              <a:t>2019</a:t>
            </a:r>
            <a:r>
              <a:rPr lang="zh-TW" altLang="en-US" sz="2000" dirty="0" smtClean="0"/>
              <a:t>冠狀病毒病疫苗後，便不用害怕染病了。</a:t>
            </a:r>
            <a:endParaRPr lang="zh-HK" altLang="en-US" sz="2000" dirty="0"/>
          </a:p>
        </p:txBody>
      </p:sp>
      <p:sp>
        <p:nvSpPr>
          <p:cNvPr id="12" name="爆炸 2 11"/>
          <p:cNvSpPr/>
          <p:nvPr/>
        </p:nvSpPr>
        <p:spPr>
          <a:xfrm>
            <a:off x="546100" y="2863011"/>
            <a:ext cx="5050171" cy="32176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這些資訊是否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真確呢？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我們應否接種</a:t>
            </a:r>
            <a:r>
              <a:rPr lang="en-US" altLang="zh-TW" sz="2000" b="1" dirty="0" smtClean="0"/>
              <a:t>2019</a:t>
            </a:r>
            <a:r>
              <a:rPr lang="zh-TW" altLang="en-US" sz="2000" b="1" dirty="0" smtClean="0"/>
              <a:t>冠狀病毒病疫苗呢？</a:t>
            </a:r>
            <a:endParaRPr lang="zh-HK" altLang="en-US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3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99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79400" y="195072"/>
            <a:ext cx="8623300" cy="1222531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/>
              <a:t>從可信任網站查核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有關</a:t>
            </a:r>
            <a:r>
              <a:rPr lang="en-US" altLang="zh-TW" sz="3600" dirty="0" smtClean="0"/>
              <a:t>2019</a:t>
            </a:r>
            <a:r>
              <a:rPr lang="zh-TW" altLang="en-US" sz="3600" dirty="0" smtClean="0"/>
              <a:t>冠狀病毒病疫苗資訊</a:t>
            </a:r>
            <a:endParaRPr lang="zh-HK" altLang="en-US" sz="36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465191"/>
              </p:ext>
            </p:extLst>
          </p:nvPr>
        </p:nvGraphicFramePr>
        <p:xfrm>
          <a:off x="888880" y="1566155"/>
          <a:ext cx="7283570" cy="433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4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09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2019</a:t>
            </a:r>
            <a:r>
              <a:rPr lang="zh-TW" altLang="en-US" sz="4000" dirty="0" smtClean="0"/>
              <a:t>冠狀病毒病疫苗知多少？</a:t>
            </a:r>
            <a:endParaRPr lang="zh-HK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51704"/>
              </p:ext>
            </p:extLst>
          </p:nvPr>
        </p:nvGraphicFramePr>
        <p:xfrm>
          <a:off x="329184" y="1406881"/>
          <a:ext cx="8510015" cy="47306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79232">
                  <a:extLst>
                    <a:ext uri="{9D8B030D-6E8A-4147-A177-3AD203B41FA5}">
                      <a16:colId xmlns:a16="http://schemas.microsoft.com/office/drawing/2014/main" val="1581743756"/>
                    </a:ext>
                  </a:extLst>
                </a:gridCol>
                <a:gridCol w="2333856">
                  <a:extLst>
                    <a:ext uri="{9D8B030D-6E8A-4147-A177-3AD203B41FA5}">
                      <a16:colId xmlns:a16="http://schemas.microsoft.com/office/drawing/2014/main" val="379431240"/>
                    </a:ext>
                  </a:extLst>
                </a:gridCol>
                <a:gridCol w="2486666">
                  <a:extLst>
                    <a:ext uri="{9D8B030D-6E8A-4147-A177-3AD203B41FA5}">
                      <a16:colId xmlns:a16="http://schemas.microsoft.com/office/drawing/2014/main" val="3857420821"/>
                    </a:ext>
                  </a:extLst>
                </a:gridCol>
                <a:gridCol w="2410261">
                  <a:extLst>
                    <a:ext uri="{9D8B030D-6E8A-4147-A177-3AD203B41FA5}">
                      <a16:colId xmlns:a16="http://schemas.microsoft.com/office/drawing/2014/main" val="4179108937"/>
                    </a:ext>
                  </a:extLst>
                </a:gridCol>
              </a:tblGrid>
              <a:tr h="7744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疫苗名稱</a:t>
                      </a:r>
                      <a:endParaRPr lang="zh-HK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克爾來福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CoronaVac</a:t>
                      </a:r>
                      <a:r>
                        <a:rPr lang="en-US" altLang="zh-TW" dirty="0" smtClean="0"/>
                        <a:t>)</a:t>
                      </a:r>
                      <a:endParaRPr lang="zh-HK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復必泰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TW" dirty="0" err="1" smtClean="0"/>
                        <a:t>Comirnaty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50" dirty="0" smtClean="0"/>
                        <a:t>牛津／阿斯</a:t>
                      </a:r>
                      <a:r>
                        <a:rPr lang="zh-TW" altLang="en-US" sz="1350" smtClean="0"/>
                        <a:t>利康</a:t>
                      </a:r>
                      <a:endParaRPr lang="en-US" altLang="zh-TW" sz="1350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50" dirty="0" smtClean="0"/>
                        <a:t>COVID-19</a:t>
                      </a:r>
                      <a:r>
                        <a:rPr lang="zh-HK" altLang="en-US" sz="1350" dirty="0" smtClean="0"/>
                        <a:t>疫苗（</a:t>
                      </a:r>
                      <a:r>
                        <a:rPr lang="en-US" altLang="zh-TW" sz="1350" dirty="0" smtClean="0"/>
                        <a:t>AZD1222</a:t>
                      </a:r>
                      <a:r>
                        <a:rPr lang="zh-TW" altLang="en-US" sz="1350" dirty="0" smtClean="0"/>
                        <a:t>）</a:t>
                      </a:r>
                      <a:endParaRPr lang="en-US" altLang="zh-TW" sz="135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629860"/>
                  </a:ext>
                </a:extLst>
              </a:tr>
              <a:tr h="7744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疫苗製造商</a:t>
                      </a:r>
                      <a:endParaRPr lang="zh-HK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科興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err="1" smtClean="0"/>
                        <a:t>Sinovac</a:t>
                      </a:r>
                      <a:endParaRPr lang="en-US" altLang="zh-TW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復星醫藥 </a:t>
                      </a:r>
                      <a:r>
                        <a:rPr lang="en-US" altLang="zh-TW" dirty="0" smtClean="0"/>
                        <a:t>/ </a:t>
                      </a:r>
                      <a:r>
                        <a:rPr lang="zh-TW" altLang="en-US" dirty="0" smtClean="0"/>
                        <a:t>德國藥廠 </a:t>
                      </a:r>
                      <a:r>
                        <a:rPr lang="en-US" altLang="zh-TW" dirty="0" err="1" smtClean="0"/>
                        <a:t>BioNTech</a:t>
                      </a:r>
                      <a:endParaRPr lang="en-US" altLang="zh-TW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Fosun</a:t>
                      </a:r>
                      <a:r>
                        <a:rPr lang="en-US" altLang="zh-TW" dirty="0" smtClean="0"/>
                        <a:t> Pharma</a:t>
                      </a:r>
                      <a:r>
                        <a:rPr lang="zh-TW" altLang="en-US" dirty="0" smtClean="0"/>
                        <a:t>／</a:t>
                      </a:r>
                      <a:r>
                        <a:rPr lang="en-US" altLang="zh-TW" dirty="0" err="1" smtClean="0"/>
                        <a:t>BioNTech</a:t>
                      </a:r>
                      <a:r>
                        <a:rPr lang="en-US" altLang="zh-TW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阿斯利康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AstraZeneca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52273"/>
                  </a:ext>
                </a:extLst>
              </a:tr>
              <a:tr h="8878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疫苗製造方法</a:t>
                      </a:r>
                      <a:endParaRPr lang="zh-HK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滅活 </a:t>
                      </a:r>
                      <a:r>
                        <a:rPr lang="en-US" altLang="zh-TW" dirty="0" smtClean="0"/>
                        <a:t>(Inactivated)</a:t>
                      </a:r>
                    </a:p>
                    <a:p>
                      <a:pPr algn="ctr"/>
                      <a:r>
                        <a:rPr lang="en-US" altLang="zh-TW" sz="900" dirty="0" smtClean="0">
                          <a:hlinkClick r:id="rId2"/>
                        </a:rPr>
                        <a:t>https://youtu.be/e2QvCMgwZyI</a:t>
                      </a:r>
                      <a:endParaRPr lang="zh-HK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信使核糖核酸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en-US" altLang="zh-HK" dirty="0" smtClean="0"/>
                        <a:t>mRNA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pPr algn="ctr"/>
                      <a:r>
                        <a:rPr lang="en-US" altLang="zh-HK" sz="900" dirty="0" smtClean="0">
                          <a:hlinkClick r:id="rId3"/>
                        </a:rPr>
                        <a:t>https://youtu.be/BTqtHWQuUiA</a:t>
                      </a:r>
                      <a:endParaRPr lang="zh-HK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病毒載體</a:t>
                      </a:r>
                      <a:r>
                        <a:rPr lang="en-US" altLang="zh-TW" dirty="0" smtClean="0"/>
                        <a:t>(Vector)</a:t>
                      </a:r>
                    </a:p>
                    <a:p>
                      <a:pPr algn="ctr"/>
                      <a:r>
                        <a:rPr lang="en-US" altLang="zh-TW" sz="900" dirty="0" smtClean="0">
                          <a:hlinkClick r:id="rId4"/>
                        </a:rPr>
                        <a:t>https://youtu.be/BsprijMVEEo</a:t>
                      </a:r>
                      <a:endParaRPr lang="en-US" altLang="zh-HK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31596"/>
                  </a:ext>
                </a:extLst>
              </a:tr>
              <a:tr h="13292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適合接種人士</a:t>
                      </a:r>
                      <a:endParaRPr lang="zh-HK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50" dirty="0" smtClean="0"/>
                        <a:t>18</a:t>
                      </a:r>
                      <a:r>
                        <a:rPr lang="zh-TW" altLang="en-US" sz="1350" dirty="0" smtClean="0"/>
                        <a:t>歲以上</a:t>
                      </a:r>
                      <a:endParaRPr lang="en-US" altLang="zh-TW" sz="1350" dirty="0" smtClean="0"/>
                    </a:p>
                    <a:p>
                      <a:pPr algn="ctr"/>
                      <a:r>
                        <a:rPr lang="zh-TW" altLang="en-US" sz="1350" dirty="0" smtClean="0"/>
                        <a:t>身體狀況適合接種</a:t>
                      </a:r>
                    </a:p>
                    <a:p>
                      <a:pPr algn="ctr"/>
                      <a:r>
                        <a:rPr lang="en-US" altLang="zh-TW" sz="900" dirty="0" smtClean="0">
                          <a:hlinkClick r:id="rId5"/>
                        </a:rPr>
                        <a:t>https://www.covidvaccine.gov.hk/pdf/COVID19VaccinationFactSheet_CoronaVac_CHI.pdf</a:t>
                      </a:r>
                      <a:endParaRPr lang="en-US" altLang="zh-TW" sz="900" dirty="0" smtClean="0"/>
                    </a:p>
                    <a:p>
                      <a:pPr algn="ctr"/>
                      <a:endParaRPr lang="en-US" altLang="zh-TW" sz="9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歲以上</a:t>
                      </a:r>
                      <a:endParaRPr lang="en-US" altLang="zh-TW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50" dirty="0" smtClean="0"/>
                        <a:t>身體狀況適合接種</a:t>
                      </a:r>
                      <a:endParaRPr lang="en-US" altLang="zh-TW" sz="1350" baseline="30000" dirty="0" smtClean="0"/>
                    </a:p>
                    <a:p>
                      <a:pPr algn="ctr"/>
                      <a:r>
                        <a:rPr lang="en-US" altLang="zh-HK" sz="900" dirty="0" smtClean="0">
                          <a:hlinkClick r:id="rId6"/>
                        </a:rPr>
                        <a:t>https://www.covidvaccine.gov.hk/pdf/COVID19VaccinationFactSheet_Comirnaty_CHI.pdf</a:t>
                      </a:r>
                      <a:endParaRPr lang="en-US" altLang="zh-HK" sz="900" dirty="0" smtClean="0"/>
                    </a:p>
                    <a:p>
                      <a:pPr algn="ctr"/>
                      <a:endParaRPr lang="zh-HK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歲以上</a:t>
                      </a:r>
                      <a:endParaRPr lang="en-US" altLang="zh-TW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50" dirty="0" smtClean="0"/>
                        <a:t>身體狀況適合接種</a:t>
                      </a:r>
                      <a:endParaRPr lang="en-US" altLang="zh-TW" sz="1350" baseline="30000" dirty="0" smtClean="0"/>
                    </a:p>
                    <a:p>
                      <a:pPr algn="ctr"/>
                      <a:r>
                        <a:rPr lang="en-US" altLang="zh-HK" sz="800" dirty="0" smtClean="0">
                          <a:hlinkClick r:id="rId7"/>
                        </a:rPr>
                        <a:t>https://www.who.int/zh/news-room/feature-stories/detail/the-oxford-astrazeneca-covid-19-vaccine-what-you-need-to-know?gclid=EAIaIQobChMIiev74_ug7wIVPweICR3veAXVEAAYAiAAEgK90fD_BwE</a:t>
                      </a:r>
                      <a:endParaRPr lang="zh-HK" alt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56547"/>
                  </a:ext>
                </a:extLst>
              </a:tr>
              <a:tr h="964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接種劑次</a:t>
                      </a:r>
                      <a:endParaRPr lang="en-US" altLang="zh-TW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次</a:t>
                      </a:r>
                      <a:endParaRPr lang="zh-HK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次</a:t>
                      </a:r>
                      <a:endParaRPr lang="zh-HK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次</a:t>
                      </a:r>
                      <a:endParaRPr lang="zh-HK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5747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485079" y="6216231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資料來源：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衞生署衞生防護中心及世界衞生組織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1169988" algn="l"/>
              </a:tabLst>
            </a:pP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擷取日期：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2021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日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5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1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0398" y="1306847"/>
            <a:ext cx="7551345" cy="452461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2800" dirty="0" smtClean="0"/>
              <a:t>衞生署已經展開</a:t>
            </a:r>
            <a:r>
              <a:rPr lang="en-US" altLang="zh-TW" sz="2800" dirty="0" smtClean="0"/>
              <a:t>2019</a:t>
            </a:r>
            <a:r>
              <a:rPr lang="zh-TW" altLang="en-US" sz="2800" dirty="0" smtClean="0"/>
              <a:t>冠狀病毒病疫苗接種計劃，接種疫苗有什麼好處？試從以下各方面分析：</a:t>
            </a:r>
            <a:endParaRPr lang="en-US" altLang="zh-TW" sz="2800" dirty="0" smtClean="0"/>
          </a:p>
          <a:p>
            <a:pPr marL="715963" lvl="2" indent="-180975" defTabSz="8016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個人</a:t>
            </a:r>
            <a:endParaRPr lang="en-US" altLang="zh-TW" sz="2800" dirty="0"/>
          </a:p>
          <a:p>
            <a:pPr marL="715963" lvl="2" indent="-180975" defTabSz="8016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家庭</a:t>
            </a:r>
            <a:endParaRPr lang="en-US" altLang="zh-TW" sz="2800" dirty="0"/>
          </a:p>
          <a:p>
            <a:pPr marL="715963" lvl="2" indent="-180975" defTabSz="8016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香港</a:t>
            </a:r>
            <a:endParaRPr lang="en-US" altLang="zh-TW" sz="2800" dirty="0" smtClean="0"/>
          </a:p>
          <a:p>
            <a:pPr marL="715963" lvl="2" indent="-180975" defTabSz="8016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世界</a:t>
            </a:r>
            <a:endParaRPr lang="zh-HK" altLang="en-US" sz="2800" dirty="0"/>
          </a:p>
          <a:p>
            <a:pPr marL="0" indent="0">
              <a:lnSpc>
                <a:spcPct val="120000"/>
              </a:lnSpc>
              <a:buNone/>
            </a:pPr>
            <a:endParaRPr lang="en-US" altLang="zh-TW" sz="2800" dirty="0" smtClean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90398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活動一：課堂討論</a:t>
            </a:r>
            <a:endParaRPr lang="zh-HK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413" t="5514" r="7703" b="6257"/>
          <a:stretch/>
        </p:blipFill>
        <p:spPr>
          <a:xfrm>
            <a:off x="4506223" y="3812875"/>
            <a:ext cx="3666227" cy="20703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259553" y="5883214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" dirty="0">
                <a:solidFill>
                  <a:schemeClr val="accent1">
                    <a:lumMod val="75000"/>
                  </a:schemeClr>
                </a:solidFill>
              </a:rPr>
              <a:t>圖</a:t>
            </a:r>
            <a:r>
              <a:rPr lang="zh-TW" altLang="en-US" sz="1100" dirty="0" smtClean="0">
                <a:solidFill>
                  <a:schemeClr val="accent1">
                    <a:lumMod val="75000"/>
                  </a:schemeClr>
                </a:solidFill>
              </a:rPr>
              <a:t>片來源：衞生署衞生防護中心</a:t>
            </a:r>
            <a:endParaRPr lang="zh-HK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6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272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706" y="1283179"/>
            <a:ext cx="8149374" cy="5120552"/>
          </a:xfrm>
        </p:spPr>
        <p:txBody>
          <a:bodyPr>
            <a:normAutofit/>
          </a:bodyPr>
          <a:lstStyle/>
          <a:p>
            <a:pPr marL="452438" lvl="1" indent="-277813" algn="just"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個人：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6088" lvl="1" indent="0" algn="just" defTabSz="452438">
              <a:buNone/>
            </a:pPr>
            <a:r>
              <a:rPr lang="en-US" altLang="zh-TW" sz="2000" dirty="0" smtClean="0"/>
              <a:t>2019</a:t>
            </a:r>
            <a:r>
              <a:rPr lang="zh-TW" altLang="en-US" sz="2000" dirty="0" smtClean="0"/>
              <a:t>冠狀病毒病疫苗可以讓身體的免疫系統準備好，當接觸到病毒後能夠快速地作出反應，製造抗體以對抗病毒，避免併發重症，亦可以減少自己傳播病毒的機會。</a:t>
            </a:r>
            <a:endParaRPr lang="en-US" altLang="zh-TW" sz="2000" dirty="0" smtClean="0"/>
          </a:p>
          <a:p>
            <a:pPr marL="452438" lvl="1" indent="-277813" algn="just" defTabSz="4524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家庭：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4625" lvl="1" indent="0" algn="just" defTabSz="452438">
              <a:buNone/>
              <a:tabLst>
                <a:tab pos="452438" algn="l"/>
              </a:tabLst>
            </a:pPr>
            <a:r>
              <a:rPr lang="en-US" altLang="zh-TW" sz="2000" dirty="0" smtClean="0"/>
              <a:t>	</a:t>
            </a:r>
            <a:r>
              <a:rPr lang="zh-TW" altLang="en-US" sz="2000" dirty="0" smtClean="0"/>
              <a:t>接種後可以保護家中未能接種疫苗的長者／長期病患者／小朋友</a:t>
            </a:r>
            <a:r>
              <a:rPr lang="en-US" altLang="zh-TW" sz="2000" dirty="0" smtClean="0"/>
              <a:t>…...</a:t>
            </a:r>
          </a:p>
          <a:p>
            <a:pPr marL="452438" lvl="1" indent="-277813" algn="just" defTabSz="452438">
              <a:lnSpc>
                <a:spcPct val="200000"/>
              </a:lnSpc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社會：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4625" lvl="1" indent="0" algn="just" defTabSz="452438">
              <a:buNone/>
              <a:tabLst>
                <a:tab pos="452438" algn="l"/>
              </a:tabLst>
            </a:pPr>
            <a:r>
              <a:rPr lang="en-US" altLang="zh-TW" sz="2000" dirty="0"/>
              <a:t>	</a:t>
            </a:r>
            <a:r>
              <a:rPr lang="zh-TW" altLang="en-US" sz="2000" dirty="0" smtClean="0"/>
              <a:t>如果有足夠數量的巿民接種疫苗，便有機會達至群體免疫，制止</a:t>
            </a:r>
            <a:r>
              <a:rPr lang="en-US" altLang="zh-TW" sz="2000" dirty="0" smtClean="0"/>
              <a:t>	2019</a:t>
            </a:r>
            <a:r>
              <a:rPr lang="zh-TW" altLang="en-US" sz="2000" dirty="0" smtClean="0"/>
              <a:t>冠狀病毒病的擴散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降低巿民感染的機會，讓</a:t>
            </a:r>
            <a:r>
              <a:rPr lang="zh-TW" altLang="en-US" sz="2000" dirty="0"/>
              <a:t>大家恢復正常的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生活，亦減少醫療系統的負荷。</a:t>
            </a:r>
            <a:r>
              <a:rPr lang="en-US" altLang="zh-TW" sz="2000" dirty="0"/>
              <a:t>	</a:t>
            </a:r>
            <a:endParaRPr lang="en-US" altLang="zh-TW" sz="2000" dirty="0" smtClean="0"/>
          </a:p>
          <a:p>
            <a:pPr marL="452438" lvl="1" indent="-277813" algn="just" defTabSz="452438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世界：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4625" lvl="1" indent="0" algn="just" defTabSz="452438">
              <a:buNone/>
              <a:tabLst>
                <a:tab pos="452438" algn="l"/>
              </a:tabLst>
            </a:pPr>
            <a:r>
              <a:rPr lang="en-US" altLang="zh-TW" sz="2000" dirty="0"/>
              <a:t>	</a:t>
            </a:r>
            <a:r>
              <a:rPr lang="zh-TW" altLang="en-US" sz="2000" dirty="0" smtClean="0"/>
              <a:t>可減低全球人口的感染機會，恢復國際間的人口流動</a:t>
            </a:r>
            <a:r>
              <a:rPr lang="en-US" altLang="zh-TW" sz="2000" dirty="0" smtClean="0"/>
              <a:t>……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0398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活動一：課堂討論</a:t>
            </a:r>
            <a:endParaRPr lang="zh-HK" altLang="en-US" sz="4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7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21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95064" y="5229545"/>
            <a:ext cx="3353870" cy="77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/>
              <a:t>護己護</a:t>
            </a:r>
            <a:r>
              <a:rPr lang="zh-TW" altLang="en-US" b="1" dirty="0" smtClean="0"/>
              <a:t>人  齊</a:t>
            </a:r>
            <a:r>
              <a:rPr lang="zh-TW" altLang="en-US" b="1" dirty="0"/>
              <a:t>打</a:t>
            </a:r>
            <a:r>
              <a:rPr lang="zh-TW" altLang="en-US" b="1" dirty="0" smtClean="0"/>
              <a:t>疫苗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 smtClean="0"/>
              <a:t>系列</a:t>
            </a:r>
            <a:r>
              <a:rPr lang="zh-TW" altLang="en-US" b="1" dirty="0"/>
              <a:t>：第一集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youtu.be/BwMUOX8wWBA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67796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影片</a:t>
            </a:r>
            <a:r>
              <a:rPr lang="zh-TW" altLang="en-US" sz="4000" dirty="0"/>
              <a:t>：</a:t>
            </a:r>
            <a:r>
              <a:rPr lang="zh-TW" altLang="en-US" sz="4000" dirty="0" smtClean="0"/>
              <a:t>「</a:t>
            </a:r>
            <a:r>
              <a:rPr lang="zh-TW" altLang="en-US" sz="4000" dirty="0"/>
              <a:t>護己護人 齊打</a:t>
            </a:r>
            <a:r>
              <a:rPr lang="zh-TW" altLang="en-US" sz="4000" dirty="0" smtClean="0"/>
              <a:t>疫苗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HK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5909" b="7400"/>
          <a:stretch/>
        </p:blipFill>
        <p:spPr>
          <a:xfrm>
            <a:off x="971550" y="1592495"/>
            <a:ext cx="6931793" cy="338019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8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644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71550" y="1326232"/>
            <a:ext cx="7200900" cy="1142385"/>
          </a:xfrm>
        </p:spPr>
        <p:txBody>
          <a:bodyPr anchor="t">
            <a:noAutofit/>
          </a:bodyPr>
          <a:lstStyle/>
          <a:p>
            <a:pPr algn="ctr"/>
            <a:r>
              <a:rPr lang="zh-TW" altLang="en-US" sz="5400" dirty="0" smtClean="0">
                <a:solidFill>
                  <a:schemeClr val="accent1"/>
                </a:solidFill>
              </a:rPr>
              <a:t>為何要接種疫苗？</a:t>
            </a:r>
            <a:endParaRPr lang="zh-HK" altLang="en-US" sz="5400" dirty="0">
              <a:solidFill>
                <a:schemeClr val="accent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1250" t="37778" r="63606" b="7522"/>
          <a:stretch/>
        </p:blipFill>
        <p:spPr>
          <a:xfrm>
            <a:off x="3591691" y="2221871"/>
            <a:ext cx="2184906" cy="267369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91691" y="4960189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chemeClr val="accent1">
                    <a:lumMod val="75000"/>
                  </a:schemeClr>
                </a:solidFill>
              </a:rPr>
              <a:t>圖片來源：衞生署衞生防護中心</a:t>
            </a:r>
            <a:endParaRPr lang="zh-HK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sz="1200" smtClean="0"/>
              <a:t>9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007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菱格線條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0_TF03031015.potx" id="{BF811ECD-E1BE-401A-A894-0A76B7AE0225}" vid="{B4976558-16A3-4184-95EE-E77E856A39AA}"/>
    </a:ext>
  </a:extLst>
</a:theme>
</file>

<file path=ppt/theme/theme2.xml><?xml version="1.0" encoding="utf-8"?>
<a:theme xmlns:a="http://schemas.openxmlformats.org/drawingml/2006/main" name="Office 佈景主題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商務菱格線條簡報 (寬螢幕)</Template>
  <TotalTime>2824</TotalTime>
  <Words>1972</Words>
  <Application>Microsoft Office PowerPoint</Application>
  <PresentationFormat>如螢幕大小 (4:3)</PresentationFormat>
  <Paragraphs>297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Microsoft JhengHei UI</vt:lpstr>
      <vt:lpstr>微軟正黑體</vt:lpstr>
      <vt:lpstr>標楷體</vt:lpstr>
      <vt:lpstr>Arial</vt:lpstr>
      <vt:lpstr>Calibri</vt:lpstr>
      <vt:lpstr>Wingdings</vt:lpstr>
      <vt:lpstr>菱格線條 16x9</vt:lpstr>
      <vt:lpstr>預防2019冠狀病毒病 (COVID-19)  群體免疫與公民責任 基礎篇</vt:lpstr>
      <vt:lpstr>學習要點</vt:lpstr>
      <vt:lpstr>PowerPoint 簡報</vt:lpstr>
      <vt:lpstr>從可信任網站查核 有關2019冠狀病毒病疫苗資訊</vt:lpstr>
      <vt:lpstr>2019冠狀病毒病疫苗知多少？</vt:lpstr>
      <vt:lpstr>活動一：課堂討論</vt:lpstr>
      <vt:lpstr>活動一：課堂討論</vt:lpstr>
      <vt:lpstr>影片：「護己護人 齊打疫苗」</vt:lpstr>
      <vt:lpstr>為何要接種疫苗？</vt:lpstr>
      <vt:lpstr>為何要接種疫苗？</vt:lpstr>
      <vt:lpstr>為何要接種疫苗？</vt:lpstr>
      <vt:lpstr>情景一： 如果小櫻媽媽沒有接種疫苗 </vt:lpstr>
      <vt:lpstr>情景一：如果小櫻媽媽沒有接種疫苗</vt:lpstr>
      <vt:lpstr>情景一：如果小櫻媽媽沒有接種疫苗</vt:lpstr>
      <vt:lpstr>情景一：如果小櫻媽媽沒有接種疫苗</vt:lpstr>
      <vt:lpstr>情景一：如果小櫻媽媽沒有接種疫苗</vt:lpstr>
      <vt:lpstr>情景一：如果小櫻媽媽沒有接種疫苗</vt:lpstr>
      <vt:lpstr>情景一：如果小櫻媽媽沒有接種疫苗</vt:lpstr>
      <vt:lpstr>情景一：如果小櫻媽媽沒有接種疫苗</vt:lpstr>
      <vt:lpstr>情景二： 如果小櫻媽媽已接種疫苗</vt:lpstr>
      <vt:lpstr>情景二：如果小櫻媽媽已接種疫苗</vt:lpstr>
      <vt:lpstr>情景二：如果小櫻媽媽已接種疫苗</vt:lpstr>
      <vt:lpstr>情景二：如果小櫻媽媽已接種疫苗</vt:lpstr>
      <vt:lpstr>情景二：如果小櫻媽媽已接種疫苗</vt:lpstr>
      <vt:lpstr>群體免疫</vt:lpstr>
      <vt:lpstr>總結</vt:lpstr>
      <vt:lpstr>辭彙表</vt:lpstr>
      <vt:lpstr>參考資料</vt:lpstr>
      <vt:lpstr>護己護人 齊打疫苗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LEE, Cheuk-wah Celesta</dc:creator>
  <cp:lastModifiedBy>TSOI, Lee-man Gloria</cp:lastModifiedBy>
  <cp:revision>192</cp:revision>
  <cp:lastPrinted>2021-04-09T06:36:46Z</cp:lastPrinted>
  <dcterms:created xsi:type="dcterms:W3CDTF">2021-03-03T01:11:21Z</dcterms:created>
  <dcterms:modified xsi:type="dcterms:W3CDTF">2021-06-04T09:54:05Z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