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sldIdLst>
    <p:sldId id="257" r:id="rId3"/>
    <p:sldId id="30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7" r:id="rId23"/>
    <p:sldId id="298" r:id="rId24"/>
    <p:sldId id="299" r:id="rId25"/>
    <p:sldId id="300" r:id="rId26"/>
    <p:sldId id="278" r:id="rId27"/>
    <p:sldId id="279" r:id="rId28"/>
    <p:sldId id="293" r:id="rId29"/>
    <p:sldId id="294" r:id="rId30"/>
    <p:sldId id="295" r:id="rId31"/>
    <p:sldId id="296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653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DF376-EEEA-4A4A-A04C-BB73EAF19AC2}" type="datetimeFigureOut">
              <a:rPr lang="zh-HK" altLang="en-US" smtClean="0"/>
              <a:t>20/4/2017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A46DD-5FC7-4F9C-9A94-897EB356EC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6412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HK" sz="1200" kern="1200" dirty="0" smtClean="0">
                <a:solidFill>
                  <a:schemeClr val="tx1"/>
                </a:solidFill>
                <a:effectLst/>
                <a:ea typeface="PMingLiU" charset="-120"/>
                <a:cs typeface="+mn-cs"/>
              </a:rPr>
              <a:t>They start to master their learning and develop their social circle in schools. </a:t>
            </a:r>
            <a:endParaRPr lang="zh-TW" altLang="zh-HK" sz="1200" kern="1200" dirty="0" smtClean="0">
              <a:solidFill>
                <a:schemeClr val="tx1"/>
              </a:solidFill>
              <a:effectLst/>
              <a:ea typeface="PMingLiU" charset="-120"/>
              <a:cs typeface="+mn-cs"/>
            </a:endParaRPr>
          </a:p>
          <a:p>
            <a:pPr lvl="0"/>
            <a:r>
              <a:rPr lang="en-US" altLang="zh-HK" sz="1200" kern="1200" dirty="0" smtClean="0">
                <a:solidFill>
                  <a:schemeClr val="tx1"/>
                </a:solidFill>
                <a:effectLst/>
                <a:ea typeface="PMingLiU" charset="-120"/>
                <a:cs typeface="+mn-cs"/>
              </a:rPr>
              <a:t>They need to develop their learning habits and start to use the electronic screen products as their learning tools. </a:t>
            </a:r>
            <a:endParaRPr lang="zh-TW" altLang="zh-HK" sz="1200" kern="1200" dirty="0" smtClean="0">
              <a:solidFill>
                <a:schemeClr val="tx1"/>
              </a:solidFill>
              <a:effectLst/>
              <a:ea typeface="PMingLiU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10B3-2B81-5E4B-B628-CED7D07EC2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25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dirty="0" smtClean="0">
              <a:ea typeface="PMingLiU" charset="-120"/>
            </a:endParaRPr>
          </a:p>
        </p:txBody>
      </p:sp>
      <p:sp>
        <p:nvSpPr>
          <p:cNvPr id="1177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108D4B-E6AC-4EB7-B894-B3593A85838D}" type="slidenum">
              <a:rPr kumimoji="1" lang="zh-HK" altLang="en-US">
                <a:solidFill>
                  <a:prstClr val="black"/>
                </a:solidFill>
              </a:rPr>
              <a:pPr/>
              <a:t>30</a:t>
            </a:fld>
            <a:endParaRPr kumimoji="1" lang="zh-HK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32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ea typeface="PMingLiU" charset="-120"/>
              </a:rPr>
              <a:t>Reference: http://youth.clic.org.hk/tc/topics/Cyber-bullying/</a:t>
            </a:r>
            <a:endParaRPr lang="zh-TW" altLang="en-US" dirty="0" smtClean="0">
              <a:ea typeface="PMingLiU" charset="-120"/>
            </a:endParaRPr>
          </a:p>
          <a:p>
            <a:endParaRPr lang="zh-HK" altLang="en-US" dirty="0">
              <a:ea typeface="PMingLiU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FC316-2315-418C-99BA-7BED343F97A5}" type="slidenum">
              <a:rPr lang="zh-HK" altLang="en-US" smtClean="0">
                <a:ea typeface="PMingLiU" charset="-120"/>
              </a:rPr>
              <a:t>32</a:t>
            </a:fld>
            <a:endParaRPr lang="zh-HK" altLang="en-US" dirty="0">
              <a:ea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3352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HK" altLang="en-US" dirty="0" smtClean="0">
              <a:ea typeface="PMingLiU" charset="-120"/>
            </a:endParaRPr>
          </a:p>
        </p:txBody>
      </p:sp>
      <p:sp>
        <p:nvSpPr>
          <p:cNvPr id="1095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8CC1C5-05A3-4D16-89A5-42015FCF8C2B}" type="slidenum">
              <a:rPr kumimoji="1" lang="zh-HK" altLang="en-US">
                <a:ea typeface="PMingLiU" charset="-120"/>
              </a:rPr>
              <a:pPr/>
              <a:t>36</a:t>
            </a:fld>
            <a:endParaRPr kumimoji="1" lang="zh-HK" altLang="en-US" dirty="0">
              <a:ea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7419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>
              <a:ea typeface="PMingLiU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EA764-ACB8-42B2-A79F-00AEAAE1E714}" type="slidenum">
              <a:rPr lang="zh-HK" altLang="en-US" smtClean="0">
                <a:ea typeface="PMingLiU" charset="-120"/>
              </a:rPr>
              <a:pPr/>
              <a:t>39</a:t>
            </a:fld>
            <a:endParaRPr lang="zh-HK" altLang="en-US" dirty="0">
              <a:ea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1641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>
                <a:ea typeface="PMingLiU" charset="-120"/>
              </a:rPr>
              <a:t>http://youth.clic.org.hk/tc/topics/Cyber-crimes/</a:t>
            </a:r>
            <a:endParaRPr lang="zh-HK" altLang="en-US" dirty="0">
              <a:ea typeface="PMingLiU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EA764-ACB8-42B2-A79F-00AEAAE1E714}" type="slidenum">
              <a:rPr lang="zh-HK" altLang="en-US" smtClean="0">
                <a:ea typeface="PMingLiU" charset="-120"/>
              </a:rPr>
              <a:pPr/>
              <a:t>40</a:t>
            </a:fld>
            <a:endParaRPr lang="zh-HK" altLang="en-US" dirty="0">
              <a:ea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650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HK" sz="1200" kern="1200" dirty="0" smtClean="0">
              <a:solidFill>
                <a:schemeClr val="tx1"/>
              </a:solidFill>
              <a:effectLst/>
              <a:ea typeface="PMingLiU" charset="-120"/>
              <a:cs typeface="+mn-cs"/>
            </a:endParaRPr>
          </a:p>
        </p:txBody>
      </p:sp>
      <p:sp>
        <p:nvSpPr>
          <p:cNvPr id="931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9E797B-B869-4F71-AA6F-5CC7F1EEEE8D}" type="slidenum">
              <a:rPr kumimoji="1" lang="zh-HK" altLang="en-US">
                <a:ea typeface="PMingLiU" charset="-120"/>
              </a:rPr>
              <a:pPr/>
              <a:t>42</a:t>
            </a:fld>
            <a:endParaRPr kumimoji="1" lang="zh-HK" altLang="en-US" dirty="0">
              <a:ea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210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ea typeface="PMingLiU" charset="-120"/>
              </a:rPr>
              <a:t>家長的角色</a:t>
            </a:r>
            <a:r>
              <a:rPr lang="en-US" altLang="zh-HK" dirty="0" smtClean="0">
                <a:ea typeface="PMingLiU" charset="-120"/>
              </a:rPr>
              <a:t>Role of parents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10B3-2B81-5E4B-B628-CED7D07EC2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69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10B3-2B81-5E4B-B628-CED7D07EC2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29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10B3-2B81-5E4B-B628-CED7D07EC2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63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ea typeface="PMingLiU" charset="-120"/>
              </a:rPr>
              <a:t>Reference:</a:t>
            </a:r>
            <a:r>
              <a:rPr lang="en-US" altLang="zh-TW" baseline="0" dirty="0" smtClean="0">
                <a:ea typeface="PMingLiU" charset="-120"/>
              </a:rPr>
              <a:t> HKFWS &amp; CUHK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kern="1200" dirty="0" smtClean="0">
                <a:solidFill>
                  <a:schemeClr val="tx1"/>
                </a:solidFill>
                <a:effectLst/>
                <a:ea typeface="PMingLiU" charset="-120"/>
                <a:cs typeface="+mn-cs"/>
              </a:rPr>
              <a:t>Internet-based Family and Youth Mental Health Research: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kern="1200" dirty="0" smtClean="0">
                <a:solidFill>
                  <a:schemeClr val="tx1"/>
                </a:solidFill>
                <a:effectLst/>
                <a:ea typeface="PMingLiU" charset="-120"/>
                <a:cs typeface="+mn-cs"/>
              </a:rPr>
              <a:t>A Study on Youth’s Digital Usage Habit in Relation to Family Relationships</a:t>
            </a:r>
            <a:endParaRPr lang="zh-TW" altLang="zh-HK" dirty="0" smtClean="0">
              <a:effectLst/>
              <a:ea typeface="PMingLiU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10B3-2B81-5E4B-B628-CED7D07EC21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44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PMingLiU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EA764-ACB8-42B2-A79F-00AEAAE1E714}" type="slidenum">
              <a:rPr lang="zh-HK" altLang="en-US" smtClean="0">
                <a:solidFill>
                  <a:prstClr val="black"/>
                </a:solidFill>
              </a:rPr>
              <a:pPr/>
              <a:t>22</a:t>
            </a:fld>
            <a:endParaRPr lang="zh-HK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PMingLiU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EA764-ACB8-42B2-A79F-00AEAAE1E714}" type="slidenum">
              <a:rPr lang="zh-HK" altLang="en-US" smtClean="0">
                <a:solidFill>
                  <a:prstClr val="black"/>
                </a:solidFill>
              </a:rPr>
              <a:pPr/>
              <a:t>23</a:t>
            </a:fld>
            <a:endParaRPr lang="zh-HK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20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>
              <a:solidFill>
                <a:srgbClr val="000000"/>
              </a:solidFill>
              <a:ea typeface="PMingLiU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EA764-ACB8-42B2-A79F-00AEAAE1E714}" type="slidenum">
              <a:rPr lang="zh-HK" altLang="en-US" smtClean="0">
                <a:solidFill>
                  <a:prstClr val="black"/>
                </a:solidFill>
              </a:rPr>
              <a:pPr/>
              <a:t>24</a:t>
            </a:fld>
            <a:endParaRPr lang="zh-HK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95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>
              <a:solidFill>
                <a:schemeClr val="tx1"/>
              </a:solidFill>
              <a:ea typeface="PMingLiU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EA764-ACB8-42B2-A79F-00AEAAE1E714}" type="slidenum">
              <a:rPr lang="zh-HK" altLang="en-US" smtClean="0">
                <a:solidFill>
                  <a:prstClr val="black"/>
                </a:solidFill>
              </a:rPr>
              <a:pPr/>
              <a:t>27</a:t>
            </a:fld>
            <a:endParaRPr lang="zh-HK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0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5322-AFE9-4A54-AA11-222156504D13}" type="datetimeFigureOut">
              <a:rPr lang="zh-HK" altLang="en-US" smtClean="0"/>
              <a:t>20/4/2017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520F-23C4-48AD-B8E9-8D51DCAA03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459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5322-AFE9-4A54-AA11-222156504D13}" type="datetimeFigureOut">
              <a:rPr lang="zh-HK" altLang="en-US" smtClean="0"/>
              <a:t>20/4/2017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520F-23C4-48AD-B8E9-8D51DCAA03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8443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5322-AFE9-4A54-AA11-222156504D13}" type="datetimeFigureOut">
              <a:rPr lang="zh-HK" altLang="en-US" smtClean="0"/>
              <a:t>20/4/2017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520F-23C4-48AD-B8E9-8D51DCAA03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7458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31BF-9998-4742-83E7-206C8E5867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E527-84F5-494A-8235-76C0A91D7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43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31BF-9998-4742-83E7-206C8E5867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E527-84F5-494A-8235-76C0A91D7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4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31BF-9998-4742-83E7-206C8E5867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E527-84F5-494A-8235-76C0A91D7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61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31BF-9998-4742-83E7-206C8E5867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E527-84F5-494A-8235-76C0A91D7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77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31BF-9998-4742-83E7-206C8E5867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E527-84F5-494A-8235-76C0A91D7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75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31BF-9998-4742-83E7-206C8E5867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E527-84F5-494A-8235-76C0A91D7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33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31BF-9998-4742-83E7-206C8E5867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E527-84F5-494A-8235-76C0A91D7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07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31BF-9998-4742-83E7-206C8E5867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E527-84F5-494A-8235-76C0A91D7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7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5322-AFE9-4A54-AA11-222156504D13}" type="datetimeFigureOut">
              <a:rPr lang="zh-HK" altLang="en-US" smtClean="0"/>
              <a:t>20/4/2017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520F-23C4-48AD-B8E9-8D51DCAA03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4030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31BF-9998-4742-83E7-206C8E5867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E527-84F5-494A-8235-76C0A91D7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69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31BF-9998-4742-83E7-206C8E5867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E527-84F5-494A-8235-76C0A91D7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18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31BF-9998-4742-83E7-206C8E5867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E527-84F5-494A-8235-76C0A91D7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0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5322-AFE9-4A54-AA11-222156504D13}" type="datetimeFigureOut">
              <a:rPr lang="zh-HK" altLang="en-US" smtClean="0"/>
              <a:t>20/4/2017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520F-23C4-48AD-B8E9-8D51DCAA03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218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5322-AFE9-4A54-AA11-222156504D13}" type="datetimeFigureOut">
              <a:rPr lang="zh-HK" altLang="en-US" smtClean="0"/>
              <a:t>20/4/2017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520F-23C4-48AD-B8E9-8D51DCAA03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2510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5322-AFE9-4A54-AA11-222156504D13}" type="datetimeFigureOut">
              <a:rPr lang="zh-HK" altLang="en-US" smtClean="0"/>
              <a:t>20/4/2017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520F-23C4-48AD-B8E9-8D51DCAA03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466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5322-AFE9-4A54-AA11-222156504D13}" type="datetimeFigureOut">
              <a:rPr lang="zh-HK" altLang="en-US" smtClean="0"/>
              <a:t>20/4/2017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520F-23C4-48AD-B8E9-8D51DCAA03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0678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5322-AFE9-4A54-AA11-222156504D13}" type="datetimeFigureOut">
              <a:rPr lang="zh-HK" altLang="en-US" smtClean="0"/>
              <a:t>20/4/2017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520F-23C4-48AD-B8E9-8D51DCAA03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808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5322-AFE9-4A54-AA11-222156504D13}" type="datetimeFigureOut">
              <a:rPr lang="zh-HK" altLang="en-US" smtClean="0"/>
              <a:t>20/4/2017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520F-23C4-48AD-B8E9-8D51DCAA03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5644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5322-AFE9-4A54-AA11-222156504D13}" type="datetimeFigureOut">
              <a:rPr lang="zh-HK" altLang="en-US" smtClean="0"/>
              <a:t>20/4/2017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520F-23C4-48AD-B8E9-8D51DCAA03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817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65322-AFE9-4A54-AA11-222156504D13}" type="datetimeFigureOut">
              <a:rPr lang="zh-HK" altLang="en-US" smtClean="0"/>
              <a:t>20/4/2017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9520F-23C4-48AD-B8E9-8D51DCAA03D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6496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PMingLiU" charset="-120"/>
              </a:defRPr>
            </a:lvl1pPr>
          </a:lstStyle>
          <a:p>
            <a:fld id="{BDB731BF-9998-4742-83E7-206C8E5867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PMingLiU" charset="-12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PMingLiU" charset="-120"/>
              </a:defRPr>
            </a:lvl1pPr>
          </a:lstStyle>
          <a:p>
            <a:fld id="{20C3E527-84F5-494A-8235-76C0A91D7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3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PMingLiU" charset="-12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MingLiU" charset="-12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MingLiU" charset="-12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MingLiU" charset="-12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MingLiU" charset="-12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MingLiU" charset="-12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84094" y="1049029"/>
            <a:ext cx="6212542" cy="2906557"/>
          </a:xfrm>
        </p:spPr>
        <p:txBody>
          <a:bodyPr>
            <a:normAutofit/>
          </a:bodyPr>
          <a:lstStyle/>
          <a:p>
            <a:pPr>
              <a:lnSpc>
                <a:spcPts val="7000"/>
              </a:lnSpc>
            </a:pPr>
            <a:r>
              <a:rPr lang="zh-TW" altLang="en-US" sz="5500" b="1" dirty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  <a:t>家長</a:t>
            </a:r>
            <a:r>
              <a:rPr lang="zh-TW" altLang="en-US" sz="5500" b="1" dirty="0" smtClean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  <a:t>教育</a:t>
            </a:r>
            <a:r>
              <a:rPr lang="en-US" altLang="zh-TW" sz="5500" b="1" dirty="0" smtClean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  <a:t/>
            </a:r>
            <a:br>
              <a:rPr lang="en-US" altLang="zh-TW" sz="5500" b="1" dirty="0" smtClean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</a:br>
            <a:r>
              <a:rPr lang="zh-TW" altLang="en-US" sz="5500" b="1" dirty="0" smtClean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  <a:t>之</a:t>
            </a:r>
            <a:r>
              <a:rPr lang="en-US" altLang="zh-TW" sz="5500" b="1" dirty="0" smtClean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  <a:t/>
            </a:r>
            <a:br>
              <a:rPr lang="en-US" altLang="zh-TW" sz="5500" b="1" dirty="0" smtClean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</a:br>
            <a:r>
              <a:rPr lang="zh-TW" altLang="en-US" sz="5500" b="1" dirty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  <a:t>電子學習</a:t>
            </a:r>
            <a:endParaRPr lang="en-US" sz="5500" b="1" dirty="0">
              <a:solidFill>
                <a:srgbClr val="4AA8C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37729"/>
            <a:ext cx="9144000" cy="820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MingLiU" charset="-12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22453" y="5661212"/>
            <a:ext cx="7606670" cy="1560816"/>
            <a:chOff x="318445" y="5572846"/>
            <a:chExt cx="8336912" cy="17106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3368" y="6155469"/>
              <a:ext cx="1810755" cy="54540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445" y="6155469"/>
              <a:ext cx="2633998" cy="54540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6645" y="5572846"/>
              <a:ext cx="2418712" cy="1710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90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68332" y="1077416"/>
            <a:ext cx="5459788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給子女使用電子</a:t>
            </a: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產</a:t>
            </a: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品前</a:t>
            </a:r>
            <a:endParaRPr lang="en-US" sz="4000" b="1" dirty="0">
              <a:solidFill>
                <a:schemeClr val="bg1"/>
              </a:solidFill>
              <a:latin typeface="PMingLiU" charset="-12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883139" y="1819357"/>
            <a:ext cx="4662678" cy="34835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上網的空間</a:t>
            </a:r>
            <a:r>
              <a:rPr lang="zh-TW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：</a:t>
            </a:r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公共的環境</a:t>
            </a:r>
            <a:endParaRPr lang="en-US" altLang="zh-TW" b="1" dirty="0" smtClean="0">
              <a:solidFill>
                <a:schemeClr val="bg1"/>
              </a:solidFill>
              <a:latin typeface="PMingLiU" charset="-120"/>
              <a:ea typeface="PMingLiU" charset="-120"/>
            </a:endParaRPr>
          </a:p>
          <a:p>
            <a:pPr>
              <a:lnSpc>
                <a:spcPct val="100000"/>
              </a:lnSpc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避免上網的空間</a:t>
            </a:r>
            <a:r>
              <a:rPr lang="zh-TW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：</a:t>
            </a:r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房間</a:t>
            </a:r>
            <a:endParaRPr lang="en-US" altLang="zh-TW" b="1" dirty="0" smtClean="0">
              <a:solidFill>
                <a:schemeClr val="bg1"/>
              </a:solidFill>
              <a:latin typeface="PMingLiU" charset="-120"/>
              <a:ea typeface="PMingLiU" charset="-120"/>
            </a:endParaRPr>
          </a:p>
          <a:p>
            <a:pPr>
              <a:lnSpc>
                <a:spcPct val="100000"/>
              </a:lnSpc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限量的數據計劃</a:t>
            </a:r>
            <a:endParaRPr lang="en-US" altLang="zh-TW" b="1" dirty="0" smtClean="0">
              <a:solidFill>
                <a:schemeClr val="bg1"/>
              </a:solidFill>
              <a:latin typeface="PMingLiU" charset="-120"/>
              <a:ea typeface="PMingLiU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借用</a:t>
            </a:r>
            <a:r>
              <a:rPr lang="en-US" altLang="zh-CN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vs</a:t>
            </a:r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擁有</a:t>
            </a:r>
            <a:endParaRPr lang="en-US" altLang="zh-TW" b="1" dirty="0" smtClean="0">
              <a:solidFill>
                <a:schemeClr val="bg1"/>
              </a:solidFill>
              <a:latin typeface="PMingLiU" charset="-120"/>
              <a:ea typeface="PMingLiU" charset="-12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TW" sz="2800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-</a:t>
            </a:r>
            <a:r>
              <a:rPr lang="zh-TW" altLang="en-US" sz="2800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權利與責任</a:t>
            </a:r>
            <a:endParaRPr lang="en-US" altLang="zh-TW" sz="2800" b="1" dirty="0" smtClean="0">
              <a:solidFill>
                <a:schemeClr val="bg1"/>
              </a:solidFill>
              <a:latin typeface="PMingLiU" charset="-120"/>
              <a:ea typeface="PMingLiU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訂立協議</a:t>
            </a:r>
            <a:endParaRPr lang="en-US" altLang="zh-TW" b="1" dirty="0" smtClean="0">
              <a:solidFill>
                <a:schemeClr val="bg1"/>
              </a:solidFill>
              <a:latin typeface="PMingLiU" charset="-120"/>
              <a:ea typeface="PMingLiU" charset="-12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TW" sz="2800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-</a:t>
            </a:r>
            <a:r>
              <a:rPr lang="zh-TW" altLang="en-US" sz="2800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使用時間及規則</a:t>
            </a:r>
            <a:endParaRPr lang="en-US" altLang="zh-TW" sz="2800" b="1" dirty="0">
              <a:solidFill>
                <a:schemeClr val="bg1"/>
              </a:solidFill>
              <a:latin typeface="PMingLiU" charset="-120"/>
              <a:ea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083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580664" y="1347217"/>
            <a:ext cx="25560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協議錦囊</a:t>
            </a:r>
            <a:endParaRPr lang="zh-HK" altLang="en-US" sz="40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3543399" y="2473237"/>
            <a:ext cx="5157216" cy="34472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家長之間達成共識（一致性）</a:t>
            </a:r>
            <a:endParaRPr lang="en-US" altLang="zh-TW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親子討論</a:t>
            </a:r>
            <a:endParaRPr lang="en-US" altLang="zh-TW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雙方同意條款</a:t>
            </a:r>
            <a:endParaRPr lang="en-US" altLang="zh-TW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結果及強化</a:t>
            </a:r>
            <a:endParaRPr lang="en-US" altLang="zh-TW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>
              <a:lnSpc>
                <a:spcPct val="110000"/>
              </a:lnSpc>
              <a:defRPr/>
            </a:pPr>
            <a:r>
              <a:rPr lang="zh-TW" altLang="zh-HK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因應上學日子及假期</a:t>
            </a:r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進行</a:t>
            </a:r>
            <a:r>
              <a:rPr lang="zh-TW" altLang="zh-HK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調整</a:t>
            </a:r>
            <a:endParaRPr lang="en-US" altLang="zh-TW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注意適用的成長階段（年齡）</a:t>
            </a:r>
            <a:endParaRPr lang="en-US" altLang="zh-TW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14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624475" y="1660890"/>
            <a:ext cx="4102838" cy="29111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定期</a:t>
            </a:r>
            <a:r>
              <a:rPr lang="zh-TW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檢討</a:t>
            </a:r>
          </a:p>
          <a:p>
            <a:pPr lvl="1">
              <a:buFont typeface=".HelveticaNeueDeskInterface-Regular" charset="-120"/>
              <a:buChar char="~"/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討論及細化條款</a:t>
            </a:r>
            <a:endParaRPr lang="en-US" altLang="zh-TW" sz="2800" b="1" dirty="0" smtClean="0">
              <a:solidFill>
                <a:schemeClr val="bg1"/>
              </a:solidFill>
              <a:latin typeface="PMingLiU" charset="-120"/>
              <a:ea typeface="PMingLiU" charset="-120"/>
            </a:endParaRPr>
          </a:p>
          <a:p>
            <a:pPr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根據孩子的成熟程度而施教</a:t>
            </a:r>
            <a:endParaRPr lang="en-US" altLang="zh-TW" b="1" dirty="0" smtClean="0">
              <a:solidFill>
                <a:schemeClr val="bg1"/>
              </a:solidFill>
              <a:latin typeface="PMingLiU" charset="-120"/>
              <a:ea typeface="PMingLiU" charset="-120"/>
            </a:endParaRPr>
          </a:p>
          <a:p>
            <a:pPr lvl="1">
              <a:buFont typeface=".HelveticaNeueDeskInterface-Regular" charset="-120"/>
              <a:buChar char="~"/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自律</a:t>
            </a:r>
            <a:r>
              <a:rPr lang="zh-TW" altLang="en-US" sz="2800" b="1" dirty="0">
                <a:solidFill>
                  <a:schemeClr val="bg1"/>
                </a:solidFill>
                <a:latin typeface="PMingLiU" charset="-120"/>
                <a:ea typeface="PMingLiU" charset="-120"/>
              </a:rPr>
              <a:t>、</a:t>
            </a:r>
            <a:r>
              <a:rPr lang="zh-CN" altLang="en-US" sz="2800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學習以及發展的需要</a:t>
            </a:r>
            <a:endParaRPr lang="en-US" altLang="zh-TW" sz="2800" b="1" dirty="0">
              <a:solidFill>
                <a:schemeClr val="bg1"/>
              </a:solidFill>
              <a:latin typeface="PMingLiU" charset="-120"/>
              <a:ea typeface="PMingLiU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8200" y="409598"/>
            <a:ext cx="7867600" cy="7334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</a:rPr>
              <a:t>給子女使用</a:t>
            </a: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電子</a:t>
            </a:r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產</a:t>
            </a: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品</a:t>
            </a:r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</a:rPr>
              <a:t>後</a:t>
            </a:r>
            <a:endParaRPr lang="en-US" sz="4000" b="1" dirty="0">
              <a:solidFill>
                <a:schemeClr val="bg1"/>
              </a:solidFill>
              <a:latin typeface="PMingLiU" charset="-12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4899" y="1660890"/>
            <a:ext cx="3866170" cy="24712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觀察上網的行爲</a:t>
            </a:r>
            <a:endParaRPr lang="zh-TW" altLang="en-US" b="1" dirty="0" smtClean="0">
              <a:solidFill>
                <a:schemeClr val="bg1"/>
              </a:solidFill>
              <a:latin typeface="PMingLiU" charset="-120"/>
              <a:ea typeface="PMingLiU" charset="-120"/>
            </a:endParaRPr>
          </a:p>
          <a:p>
            <a:pPr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言而有信</a:t>
            </a:r>
            <a:endParaRPr lang="zh-TW" altLang="en-US" b="1" dirty="0" smtClean="0">
              <a:solidFill>
                <a:schemeClr val="bg1"/>
              </a:solidFill>
              <a:latin typeface="PMingLiU" charset="-120"/>
              <a:ea typeface="PMingLiU" charset="-120"/>
            </a:endParaRPr>
          </a:p>
          <a:p>
            <a:pPr lvl="1">
              <a:buFont typeface=".HelveticaNeueDeskInterface-Regular" charset="-120"/>
              <a:buChar char="~"/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成功</a:t>
            </a:r>
            <a:r>
              <a:rPr lang="zh-TW" altLang="en-US" sz="2800" b="1" dirty="0">
                <a:solidFill>
                  <a:schemeClr val="bg1"/>
                </a:solidFill>
                <a:latin typeface="PMingLiU" charset="-120"/>
                <a:ea typeface="PMingLiU" charset="-120"/>
              </a:rPr>
              <a:t>：</a:t>
            </a:r>
            <a:r>
              <a:rPr lang="zh-CN" altLang="en-US" sz="2800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肯定與強化</a:t>
            </a:r>
            <a:endParaRPr lang="en-US" altLang="zh-TW" sz="2800" b="1" dirty="0" smtClean="0">
              <a:solidFill>
                <a:schemeClr val="bg1"/>
              </a:solidFill>
              <a:latin typeface="PMingLiU" charset="-120"/>
              <a:ea typeface="PMingLiU" charset="-120"/>
            </a:endParaRPr>
          </a:p>
          <a:p>
            <a:pPr lvl="1">
              <a:buFont typeface=".HelveticaNeueDeskInterface-Regular" charset="-120"/>
              <a:buChar char="~"/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失敗</a:t>
            </a:r>
            <a:r>
              <a:rPr lang="zh-TW" altLang="en-US" sz="2800" b="1" dirty="0">
                <a:solidFill>
                  <a:schemeClr val="bg1"/>
                </a:solidFill>
                <a:latin typeface="PMingLiU" charset="-120"/>
                <a:ea typeface="PMingLiU" charset="-120"/>
              </a:rPr>
              <a:t>：</a:t>
            </a:r>
            <a:r>
              <a:rPr lang="zh-CN" altLang="en-US" sz="2800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提醒</a:t>
            </a:r>
            <a:r>
              <a:rPr lang="zh-TW" altLang="en-US" sz="2800" b="1" dirty="0">
                <a:solidFill>
                  <a:schemeClr val="bg1"/>
                </a:solidFill>
                <a:latin typeface="PMingLiU" charset="-120"/>
                <a:ea typeface="PMingLiU" charset="-120"/>
              </a:rPr>
              <a:t>、</a:t>
            </a:r>
            <a:r>
              <a:rPr lang="zh-CN" altLang="en-US" sz="2800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選擇及接受後果</a:t>
            </a:r>
            <a:endParaRPr lang="en-US" altLang="zh-TW" sz="2800" b="1" dirty="0" smtClean="0">
              <a:solidFill>
                <a:schemeClr val="bg1"/>
              </a:solidFill>
              <a:latin typeface="PMingLiU" charset="-120"/>
              <a:ea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67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809534" y="699526"/>
            <a:ext cx="2663952" cy="593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HK" sz="4000" b="1" dirty="0" smtClean="0">
                <a:solidFill>
                  <a:srgbClr val="5AB34F"/>
                </a:solidFill>
                <a:latin typeface="PMingLiU" charset="-120"/>
                <a:ea typeface="PMingLiU" charset="-120"/>
              </a:rPr>
              <a:t>子女需要</a:t>
            </a:r>
            <a:endParaRPr lang="zh-TW" altLang="zh-HK" sz="4000" b="1" dirty="0">
              <a:solidFill>
                <a:srgbClr val="5AB34F"/>
              </a:solidFill>
              <a:latin typeface="PMingLiU" charset="-120"/>
              <a:ea typeface="PMingLiU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38846" y="1398552"/>
            <a:ext cx="4396142" cy="21489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b="1" dirty="0" smtClean="0">
                <a:solidFill>
                  <a:srgbClr val="00B050"/>
                </a:solidFill>
                <a:latin typeface="PMingLiU" charset="-120"/>
                <a:ea typeface="PMingLiU" charset="-120"/>
                <a:cs typeface="PMingLiU" charset="-120"/>
              </a:rPr>
              <a:t>在學校</a:t>
            </a:r>
            <a:r>
              <a:rPr lang="zh-TW" altLang="zh-HK" b="1" dirty="0" smtClean="0">
                <a:solidFill>
                  <a:srgbClr val="00B050"/>
                </a:solidFill>
                <a:latin typeface="PMingLiU" charset="-120"/>
                <a:ea typeface="PMingLiU" charset="-120"/>
                <a:cs typeface="PMingLiU" charset="-120"/>
              </a:rPr>
              <a:t>建立社交圈子</a:t>
            </a:r>
            <a:endParaRPr lang="en-US" altLang="zh-HK" b="1" dirty="0" smtClean="0">
              <a:solidFill>
                <a:srgbClr val="00B050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r>
              <a:rPr lang="zh-CN" altLang="en-US" b="1" dirty="0" smtClean="0">
                <a:solidFill>
                  <a:srgbClr val="00B050"/>
                </a:solidFill>
                <a:latin typeface="PMingLiU" charset="-120"/>
                <a:ea typeface="PMingLiU" charset="-120"/>
                <a:cs typeface="PMingLiU" charset="-120"/>
              </a:rPr>
              <a:t>養成</a:t>
            </a:r>
            <a:r>
              <a:rPr lang="zh-TW" altLang="zh-HK" b="1" dirty="0" smtClean="0">
                <a:solidFill>
                  <a:srgbClr val="00B050"/>
                </a:solidFill>
                <a:latin typeface="PMingLiU" charset="-120"/>
                <a:ea typeface="PMingLiU" charset="-120"/>
                <a:cs typeface="PMingLiU" charset="-120"/>
              </a:rPr>
              <a:t>學習習慣</a:t>
            </a:r>
            <a:endParaRPr lang="en-US" altLang="zh-HK" b="1" dirty="0" smtClean="0">
              <a:solidFill>
                <a:srgbClr val="00B050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r>
              <a:rPr lang="zh-TW" altLang="zh-HK" b="1" dirty="0" smtClean="0">
                <a:solidFill>
                  <a:srgbClr val="00B050"/>
                </a:solidFill>
                <a:latin typeface="PMingLiU" charset="-120"/>
                <a:ea typeface="PMingLiU" charset="-120"/>
                <a:cs typeface="PMingLiU" charset="-120"/>
              </a:rPr>
              <a:t>開始使用電子屏幕產品作為學習工具</a:t>
            </a:r>
            <a:endParaRPr lang="zh-TW" altLang="zh-HK" b="1" dirty="0">
              <a:solidFill>
                <a:srgbClr val="00B050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10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644854" y="1420733"/>
            <a:ext cx="485851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家長角色</a:t>
            </a:r>
            <a:endParaRPr lang="zh-HK" altLang="en-US" sz="40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69366" y="2478005"/>
            <a:ext cx="5423206" cy="27132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ts val="4200"/>
              </a:lnSpc>
              <a:buFont typeface="Arial" panose="020B0604020202020204" pitchFamily="34" charset="0"/>
              <a:buAutoNum type="arabicPeriod"/>
            </a:pPr>
            <a:r>
              <a:rPr lang="zh-TW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提供適當協助及指導子女建立一個使用互聯網的良好習慣</a:t>
            </a:r>
            <a:endParaRPr lang="en-US" altLang="zh-TW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 marL="514350" indent="-514350">
              <a:lnSpc>
                <a:spcPts val="4200"/>
              </a:lnSpc>
              <a:buFont typeface="Arial" panose="020B0604020202020204" pitchFamily="34" charset="0"/>
              <a:buAutoNum type="arabicPeriod"/>
            </a:pPr>
            <a:r>
              <a:rPr lang="zh-TW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協助子女建立一個正常社交生活及良好學習模式</a:t>
            </a:r>
            <a:endParaRPr lang="zh-HK" altLang="en-US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73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391745" y="2193261"/>
            <a:ext cx="6345118" cy="22294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200"/>
              </a:lnSpc>
              <a:buFont typeface="Arial" panose="020B0604020202020204" pitchFamily="34" charset="0"/>
              <a:buNone/>
            </a:pPr>
            <a:r>
              <a:rPr lang="en-US" altLang="zh-HK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1. </a:t>
            </a:r>
            <a:r>
              <a:rPr lang="zh-HK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規管使用</a:t>
            </a:r>
            <a:endParaRPr lang="en-US" altLang="zh-HK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>
              <a:lnSpc>
                <a:spcPts val="4200"/>
              </a:lnSpc>
            </a:pPr>
            <a:r>
              <a:rPr lang="zh-TW" altLang="zh-HK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不宜讓子女自行擁有電子屏幕</a:t>
            </a:r>
            <a:r>
              <a:rPr lang="zh-TW" altLang="zh-HK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產</a:t>
            </a:r>
            <a:r>
              <a:rPr lang="zh-TW" altLang="zh-HK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品</a:t>
            </a:r>
          </a:p>
          <a:p>
            <a:pPr>
              <a:lnSpc>
                <a:spcPts val="42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設定</a:t>
            </a:r>
            <a:r>
              <a:rPr lang="zh-TW" altLang="zh-HK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密碼</a:t>
            </a:r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限制子女私自使用</a:t>
            </a:r>
            <a:r>
              <a:rPr lang="zh-TW" altLang="zh-HK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電子屏幕產品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1745" y="382765"/>
            <a:ext cx="5116538" cy="12804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HK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家長應如何協助子女使用</a:t>
            </a:r>
            <a:r>
              <a:rPr lang="zh-HK" altLang="zh-HK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電子屏幕產品</a:t>
            </a:r>
            <a:r>
              <a:rPr lang="zh-TW" altLang="zh-HK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？</a:t>
            </a:r>
            <a:endParaRPr lang="zh-HK" altLang="en-US" sz="40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24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391745" y="1742739"/>
            <a:ext cx="6345118" cy="42087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2. </a:t>
            </a:r>
            <a:r>
              <a:rPr lang="zh-HK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保障安全</a:t>
            </a:r>
            <a:endParaRPr lang="zh-TW" altLang="zh-HK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r>
              <a:rPr lang="zh-TW" altLang="zh-HK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了解子女</a:t>
            </a:r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的</a:t>
            </a:r>
            <a:r>
              <a:rPr lang="zh-TW" altLang="zh-HK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網上活動</a:t>
            </a:r>
            <a:endParaRPr lang="en-US" altLang="zh-HK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>
              <a:defRPr/>
            </a:pPr>
            <a:r>
              <a:rPr lang="zh-TW" altLang="zh-HK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教導子女認識</a:t>
            </a:r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網絡危機</a:t>
            </a:r>
            <a:endParaRPr lang="en-US" altLang="zh-HK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>
              <a:defRPr/>
            </a:pPr>
            <a:r>
              <a:rPr lang="zh-TW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培養</a:t>
            </a:r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子女</a:t>
            </a:r>
            <a:r>
              <a:rPr lang="zh-TW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的資訊素養</a:t>
            </a:r>
            <a:endParaRPr lang="en-US" altLang="zh-HK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裝備保護個人</a:t>
            </a:r>
            <a:r>
              <a:rPr lang="zh-TW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資訊</a:t>
            </a:r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的技巧</a:t>
            </a:r>
            <a:endParaRPr lang="en-US" altLang="zh-TW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避免子女接觸不良資訊</a:t>
            </a:r>
            <a:endParaRPr lang="en-US" altLang="zh-CN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endParaRPr lang="en-US" altLang="zh-CN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 marL="0" indent="0">
              <a:buNone/>
            </a:pPr>
            <a:r>
              <a:rPr lang="en-US" altLang="zh-CN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3. </a:t>
            </a:r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訂立上網時間及使用規則</a:t>
            </a:r>
            <a:endParaRPr lang="zh-TW" altLang="zh-HK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1745" y="382765"/>
            <a:ext cx="5116538" cy="12804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HK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家長應如何協助子女使用</a:t>
            </a:r>
            <a:r>
              <a:rPr lang="zh-HK" altLang="zh-HK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電子屏幕產品</a:t>
            </a:r>
            <a:r>
              <a:rPr lang="zh-TW" altLang="zh-HK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？</a:t>
            </a:r>
            <a:endParaRPr lang="zh-HK" altLang="en-US" sz="40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58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930" y="157577"/>
            <a:ext cx="4124140" cy="600015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27686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4295" y="324490"/>
            <a:ext cx="8135410" cy="7334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zh-HK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網絡使用協議書 </a:t>
            </a:r>
            <a:r>
              <a:rPr lang="en-US" altLang="zh-HK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(</a:t>
            </a:r>
            <a:r>
              <a:rPr lang="zh-TW" altLang="zh-HK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範例</a:t>
            </a:r>
            <a:r>
              <a:rPr lang="en-US" altLang="zh-HK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) (</a:t>
            </a:r>
            <a:r>
              <a:rPr lang="zh-TW" altLang="zh-HK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小學生適用</a:t>
            </a:r>
            <a:r>
              <a:rPr lang="en-US" altLang="zh-HK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)</a:t>
            </a:r>
            <a:endParaRPr lang="zh-HK" altLang="en-US" sz="40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095176" y="2536911"/>
            <a:ext cx="5662938" cy="44419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zh-TW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 </a:t>
            </a:r>
            <a:r>
              <a:rPr lang="zh-TW" altLang="zh-HK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網絡</a:t>
            </a:r>
            <a:r>
              <a:rPr lang="zh-TW" altLang="zh-HK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使用時間</a:t>
            </a:r>
            <a:r>
              <a:rPr lang="zh-TW" altLang="zh-HK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分配</a:t>
            </a:r>
            <a:endParaRPr lang="en-US" altLang="zh-TW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2800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上</a:t>
            </a:r>
            <a:r>
              <a:rPr lang="zh-TW" altLang="en-US" sz="28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學日</a:t>
            </a:r>
            <a:r>
              <a:rPr lang="zh-TW" altLang="en-US" sz="2800" b="1" dirty="0">
                <a:solidFill>
                  <a:srgbClr val="5AB34F"/>
                </a:solidFill>
                <a:latin typeface="PMingLiU" charset="-120"/>
                <a:ea typeface="PMingLiU" charset="-120"/>
              </a:rPr>
              <a:t>、</a:t>
            </a:r>
            <a:r>
              <a:rPr lang="zh-TW" altLang="en-US" sz="28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非上</a:t>
            </a:r>
            <a:r>
              <a:rPr lang="zh-TW" altLang="en-US" sz="2800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學日</a:t>
            </a:r>
            <a:r>
              <a:rPr lang="zh-TW" altLang="en-US" sz="2800" b="1" dirty="0">
                <a:solidFill>
                  <a:srgbClr val="5AB34F"/>
                </a:solidFill>
                <a:latin typeface="PMingLiU" charset="-120"/>
                <a:ea typeface="PMingLiU" charset="-120"/>
              </a:rPr>
              <a:t>、</a:t>
            </a:r>
            <a:r>
              <a:rPr lang="zh-TW" altLang="en-US" sz="2800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考試</a:t>
            </a:r>
            <a:r>
              <a:rPr lang="zh-TW" altLang="en-US" sz="28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期間 </a:t>
            </a:r>
            <a:r>
              <a:rPr lang="en-US" altLang="zh-TW" sz="2800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(</a:t>
            </a:r>
            <a:r>
              <a:rPr lang="zh-TW" altLang="en-US" sz="2800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學習及</a:t>
            </a:r>
            <a:r>
              <a:rPr lang="zh-TW" altLang="en-US" sz="28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非學習用途</a:t>
            </a:r>
            <a:r>
              <a:rPr lang="en-US" altLang="zh-TW" sz="2800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TW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2.</a:t>
            </a:r>
            <a:r>
              <a:rPr lang="zh-TW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  </a:t>
            </a:r>
            <a:r>
              <a:rPr lang="zh-TW" altLang="zh-HK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時間規劃</a:t>
            </a:r>
          </a:p>
          <a:p>
            <a:pPr marL="457200" lvl="1" indent="0">
              <a:buNone/>
            </a:pPr>
            <a:r>
              <a:rPr lang="zh-TW" altLang="zh-HK" sz="2800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開機時間</a:t>
            </a:r>
            <a:r>
              <a:rPr lang="zh-TW" altLang="en-US" sz="2800" b="1" dirty="0">
                <a:solidFill>
                  <a:srgbClr val="5AB34F"/>
                </a:solidFill>
                <a:latin typeface="PMingLiU" charset="-120"/>
                <a:ea typeface="PMingLiU" charset="-120"/>
              </a:rPr>
              <a:t>：</a:t>
            </a:r>
            <a:endParaRPr lang="zh-TW" altLang="zh-HK" sz="2800" b="1" dirty="0" smtClean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 marL="457200" lvl="1" indent="0">
              <a:buNone/>
            </a:pPr>
            <a:r>
              <a:rPr lang="zh-TW" altLang="zh-HK" sz="2800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關機</a:t>
            </a:r>
            <a:r>
              <a:rPr lang="zh-TW" altLang="zh-HK" sz="28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並交還</a:t>
            </a:r>
            <a:r>
              <a:rPr lang="zh-TW" altLang="zh-HK" sz="2800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時間</a:t>
            </a:r>
            <a:r>
              <a:rPr lang="zh-TW" altLang="en-US" sz="2800" b="1" dirty="0">
                <a:solidFill>
                  <a:srgbClr val="5AB34F"/>
                </a:solidFill>
                <a:latin typeface="PMingLiU" charset="-120"/>
                <a:ea typeface="PMingLiU" charset="-120"/>
              </a:rPr>
              <a:t>：</a:t>
            </a:r>
            <a:endParaRPr lang="zh-TW" altLang="zh-HK" sz="2800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 marL="457200" lvl="1" indent="0">
              <a:buNone/>
            </a:pPr>
            <a:r>
              <a:rPr lang="zh-TW" altLang="zh-HK" sz="2800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功課</a:t>
            </a:r>
            <a:r>
              <a:rPr lang="zh-TW" altLang="zh-HK" sz="28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及溫習</a:t>
            </a:r>
            <a:r>
              <a:rPr lang="zh-TW" altLang="zh-HK" sz="2800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時間</a:t>
            </a:r>
            <a:r>
              <a:rPr lang="zh-TW" altLang="en-US" sz="2800" b="1" dirty="0">
                <a:solidFill>
                  <a:srgbClr val="5AB34F"/>
                </a:solidFill>
                <a:latin typeface="PMingLiU" charset="-120"/>
                <a:ea typeface="PMingLiU" charset="-120"/>
              </a:rPr>
              <a:t>：</a:t>
            </a:r>
            <a:endParaRPr lang="zh-TW" altLang="zh-HK" sz="2800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 marL="457200" lvl="1" indent="0">
              <a:buNone/>
            </a:pPr>
            <a:r>
              <a:rPr lang="zh-TW" altLang="zh-HK" sz="2800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睡覺時間</a:t>
            </a:r>
            <a:r>
              <a:rPr lang="zh-TW" altLang="en-US" sz="2800" b="1" dirty="0">
                <a:solidFill>
                  <a:srgbClr val="5AB34F"/>
                </a:solidFill>
                <a:latin typeface="PMingLiU" charset="-120"/>
                <a:ea typeface="PMingLiU" charset="-120"/>
              </a:rPr>
              <a:t>：</a:t>
            </a:r>
            <a:endParaRPr lang="zh-TW" altLang="zh-HK" sz="2800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095175" y="1288881"/>
            <a:ext cx="2638231" cy="9439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zh-HK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學業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ea typeface="PMingLiU" charset="-120"/>
              </a:rPr>
              <a:t>：</a:t>
            </a:r>
            <a:endParaRPr lang="zh-TW" altLang="zh-HK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r>
              <a:rPr lang="zh-TW" altLang="zh-HK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非</a:t>
            </a:r>
            <a:r>
              <a:rPr lang="zh-TW" altLang="zh-HK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學業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ea typeface="PMingLiU" charset="-120"/>
              </a:rPr>
              <a:t>：</a:t>
            </a:r>
            <a:endParaRPr lang="zh-HK" altLang="en-US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682906" y="1468559"/>
            <a:ext cx="1039010" cy="5346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zh-TW" altLang="en-US" b="1" kern="100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目標</a:t>
            </a:r>
            <a:endParaRPr lang="zh-HK" altLang="en-US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694480" y="2571636"/>
            <a:ext cx="946412" cy="4204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zh-TW" altLang="en-US" b="1" kern="100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規則</a:t>
            </a:r>
          </a:p>
        </p:txBody>
      </p:sp>
    </p:spTree>
    <p:extLst>
      <p:ext uri="{BB962C8B-B14F-4D97-AF65-F5344CB8AC3E}">
        <p14:creationId xmlns:p14="http://schemas.microsoft.com/office/powerpoint/2010/main" val="180786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2127685" y="299859"/>
            <a:ext cx="6261747" cy="32381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TW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3.  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數據用量 </a:t>
            </a:r>
            <a:r>
              <a:rPr lang="en-US" altLang="zh-TW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(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已有智能電話者適用</a:t>
            </a:r>
            <a:r>
              <a:rPr lang="en-US" altLang="zh-TW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)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TW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     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使用</a:t>
            </a:r>
            <a:r>
              <a:rPr lang="en-US" altLang="zh-TW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____MB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數據</a:t>
            </a:r>
            <a:r>
              <a:rPr lang="zh-TW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計劃</a:t>
            </a:r>
            <a:endParaRPr lang="zh-TW" altLang="en-US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TW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4.  </a:t>
            </a:r>
            <a:r>
              <a:rPr lang="zh-TW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其他規則</a:t>
            </a:r>
            <a:endParaRPr lang="zh-TW" altLang="en-US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     家庭共同</a:t>
            </a:r>
            <a:r>
              <a:rPr lang="zh-TW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守則</a:t>
            </a:r>
            <a:r>
              <a:rPr lang="zh-TW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</a:rPr>
              <a:t>：</a:t>
            </a:r>
            <a:endParaRPr lang="en-US" altLang="zh-TW" b="1" dirty="0" smtClean="0">
              <a:solidFill>
                <a:srgbClr val="5AB34F"/>
              </a:solidFill>
              <a:latin typeface="PMingLiU" charset="-120"/>
              <a:ea typeface="PMingLiU" charset="-12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TW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TW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     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學業方面</a:t>
            </a:r>
            <a:r>
              <a:rPr lang="zh-TW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要求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ea typeface="PMingLiU" charset="-120"/>
              </a:rPr>
              <a:t>：</a:t>
            </a:r>
            <a:r>
              <a:rPr lang="en-US" altLang="zh-TW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(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如基本要求</a:t>
            </a:r>
            <a:r>
              <a:rPr lang="en-US" altLang="zh-TW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)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TW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     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課外活動</a:t>
            </a:r>
            <a:r>
              <a:rPr lang="zh-TW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參與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ea typeface="PMingLiU" charset="-120"/>
              </a:rPr>
              <a:t>：</a:t>
            </a:r>
            <a:endParaRPr lang="zh-TW" altLang="zh-HK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659755" y="380883"/>
            <a:ext cx="946412" cy="4204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zh-TW" altLang="en-US" b="1" kern="100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規則</a:t>
            </a: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590306" y="3669975"/>
            <a:ext cx="1331092" cy="10042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500"/>
              </a:lnSpc>
              <a:spcAft>
                <a:spcPts val="0"/>
              </a:spcAft>
              <a:buNone/>
            </a:pPr>
            <a:r>
              <a:rPr lang="zh-TW" altLang="en-US" b="1" kern="100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獎勵</a:t>
            </a:r>
          </a:p>
          <a:p>
            <a:pPr marL="0" indent="0">
              <a:lnSpc>
                <a:spcPts val="2500"/>
              </a:lnSpc>
              <a:spcAft>
                <a:spcPts val="0"/>
              </a:spcAft>
              <a:buNone/>
            </a:pPr>
            <a:r>
              <a:rPr lang="zh-TW" altLang="en-US" b="1" kern="100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及抵償</a:t>
            </a: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179344" y="3677896"/>
            <a:ext cx="6371491" cy="22427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獎賞</a:t>
            </a:r>
            <a:r>
              <a:rPr lang="zh-TW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計劃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ea typeface="PMingLiU" charset="-120"/>
              </a:rPr>
              <a:t>：</a:t>
            </a:r>
            <a:endParaRPr lang="zh-TW" altLang="en-US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如能完全遵守協議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ea typeface="PMingLiU" charset="-120"/>
              </a:rPr>
              <a:t>，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第二天可</a:t>
            </a:r>
            <a:r>
              <a:rPr lang="zh-TW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額外使用</a:t>
            </a:r>
            <a:endParaRPr lang="en-US" altLang="zh-TW" b="1" dirty="0" smtClean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TW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________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分鐘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如能完全遵守協議一</a:t>
            </a:r>
            <a:r>
              <a:rPr lang="zh-TW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星期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ea typeface="PMingLiU" charset="-120"/>
              </a:rPr>
              <a:t>，</a:t>
            </a:r>
            <a:r>
              <a:rPr lang="zh-TW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能以</a:t>
            </a:r>
            <a:endParaRPr lang="en-US" altLang="zh-TW" b="1" dirty="0" smtClean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TW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____________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作獎勵</a:t>
            </a:r>
            <a:endParaRPr lang="zh-TW" altLang="zh-HK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5088688" y="1610322"/>
            <a:ext cx="3233509" cy="9766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TW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(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如用餐、睡覺</a:t>
            </a:r>
            <a:r>
              <a:rPr lang="zh-TW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期間</a:t>
            </a:r>
            <a:endParaRPr lang="en-US" altLang="zh-TW" b="1" dirty="0" smtClean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使用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規定</a:t>
            </a:r>
            <a:r>
              <a:rPr lang="en-US" altLang="zh-TW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)</a:t>
            </a:r>
            <a:endParaRPr lang="zh-TW" altLang="zh-HK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89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3"/>
          <p:cNvSpPr txBox="1">
            <a:spLocks/>
          </p:cNvSpPr>
          <p:nvPr/>
        </p:nvSpPr>
        <p:spPr>
          <a:xfrm>
            <a:off x="6142616" y="1675336"/>
            <a:ext cx="2476448" cy="13620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HK" sz="4000" b="1" dirty="0" smtClean="0">
                <a:solidFill>
                  <a:prstClr val="white"/>
                </a:solidFill>
                <a:latin typeface="PMingLiU" charset="-120"/>
              </a:rPr>
              <a:t>小學篇</a:t>
            </a:r>
            <a:endParaRPr lang="zh-HK" altLang="en-US" sz="4000" b="1" dirty="0">
              <a:solidFill>
                <a:prstClr val="white"/>
              </a:solidFill>
              <a:latin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43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內容版面配置區 2"/>
          <p:cNvSpPr txBox="1">
            <a:spLocks/>
          </p:cNvSpPr>
          <p:nvPr/>
        </p:nvSpPr>
        <p:spPr>
          <a:xfrm>
            <a:off x="2187615" y="293667"/>
            <a:ext cx="6261904" cy="23453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zh-TW" altLang="en-US" b="1" kern="100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抵償計劃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ea typeface="PMingLiU" charset="-120"/>
              </a:rPr>
              <a:t>：</a:t>
            </a:r>
            <a:endParaRPr lang="zh-TW" altLang="en-US" b="1" kern="100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 marL="0" indent="0">
              <a:buNone/>
            </a:pPr>
            <a:r>
              <a:rPr lang="zh-TW" altLang="en-US" b="1" kern="100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如超時使用電腦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ea typeface="PMingLiU" charset="-120"/>
              </a:rPr>
              <a:t>，</a:t>
            </a:r>
            <a:r>
              <a:rPr lang="zh-TW" altLang="en-US" b="1" kern="100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第二天須扣減超時使用時間兩倍</a:t>
            </a:r>
          </a:p>
          <a:p>
            <a:pPr marL="0" indent="0">
              <a:buNone/>
            </a:pPr>
            <a:r>
              <a:rPr lang="zh-TW" altLang="en-US" b="1" kern="100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違反</a:t>
            </a:r>
            <a:r>
              <a:rPr lang="zh-TW" altLang="en-US" b="1" kern="100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協議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ea typeface="PMingLiU" charset="-120"/>
              </a:rPr>
              <a:t>，</a:t>
            </a:r>
            <a:r>
              <a:rPr lang="zh-TW" altLang="en-US" b="1" kern="100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須</a:t>
            </a:r>
            <a:r>
              <a:rPr lang="zh-TW" altLang="en-US" b="1" kern="100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作道歉及</a:t>
            </a:r>
            <a:r>
              <a:rPr lang="zh-TW" altLang="en-US" b="1" kern="100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解釋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ea typeface="PMingLiU" charset="-120"/>
              </a:rPr>
              <a:t>，</a:t>
            </a:r>
            <a:r>
              <a:rPr lang="zh-TW" altLang="en-US" b="1" kern="100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並</a:t>
            </a:r>
            <a:r>
              <a:rPr lang="zh-TW" altLang="en-US" b="1" kern="100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以</a:t>
            </a:r>
            <a:r>
              <a:rPr lang="en-US" b="1" kern="100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____________</a:t>
            </a:r>
            <a:r>
              <a:rPr lang="zh-TW" altLang="en-US" b="1" kern="100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作補償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1" kern="100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 </a:t>
            </a:r>
            <a:endParaRPr lang="zh-TW" altLang="en-US" b="1" kern="100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58912" y="3007741"/>
            <a:ext cx="1663329" cy="4493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zh-TW" altLang="en-US" b="1" kern="100" dirty="0">
                <a:solidFill>
                  <a:srgbClr val="5AB34F"/>
                </a:solidFill>
                <a:latin typeface="PMingLiU" charset="-120"/>
                <a:ea typeface="PMingLiU" charset="-120"/>
              </a:rPr>
              <a:t>所需協助</a:t>
            </a:r>
            <a:endParaRPr lang="zh-TW" altLang="en-US" b="1" kern="100" dirty="0">
              <a:solidFill>
                <a:srgbClr val="5AB34F"/>
              </a:solidFill>
              <a:latin typeface="PMingLiU" charset="-120"/>
              <a:ea typeface="PMingLiU" charset="-120"/>
              <a:cs typeface="Times New Roman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658912" y="3752499"/>
            <a:ext cx="3646870" cy="9859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zh-TW" altLang="en-US" b="1" kern="100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自我提示</a:t>
            </a:r>
            <a:r>
              <a:rPr lang="zh-TW" altLang="en-US" b="1" kern="100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方法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ea typeface="PMingLiU" charset="-120"/>
              </a:rPr>
              <a:t>：</a:t>
            </a:r>
            <a:endParaRPr lang="zh-TW" altLang="en-US" b="1" kern="100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en-US" b="1" kern="100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家人</a:t>
            </a:r>
            <a:r>
              <a:rPr lang="zh-TW" altLang="en-US" b="1" kern="100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提示</a:t>
            </a:r>
            <a:r>
              <a:rPr lang="zh-TW" altLang="en-US" b="1" kern="100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方法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ea typeface="PMingLiU" charset="-120"/>
              </a:rPr>
              <a:t>：</a:t>
            </a:r>
            <a:endParaRPr lang="zh-TW" altLang="en-US" b="1" kern="100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5444269" y="3016886"/>
            <a:ext cx="1798249" cy="4402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zh-TW" altLang="en-US" b="1" kern="100" dirty="0">
                <a:solidFill>
                  <a:srgbClr val="5AB34F"/>
                </a:solidFill>
                <a:latin typeface="PMingLiU" charset="-120"/>
                <a:ea typeface="PMingLiU" charset="-120"/>
                <a:cs typeface="Times New Roman"/>
              </a:rPr>
              <a:t>檢討日期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1507418" y="5206938"/>
            <a:ext cx="1712114" cy="4398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zh-TW" altLang="zh-HK" b="1" dirty="0">
                <a:solidFill>
                  <a:srgbClr val="5AB34F"/>
                </a:solidFill>
                <a:latin typeface="PMingLiU" charset="-120"/>
                <a:ea typeface="PMingLiU" charset="-120"/>
              </a:rPr>
              <a:t>雙方簽署</a:t>
            </a:r>
            <a:endParaRPr lang="zh-TW" altLang="en-US" b="1" kern="100" dirty="0">
              <a:solidFill>
                <a:srgbClr val="5AB34F"/>
              </a:solidFill>
              <a:latin typeface="PMingLiU" charset="-120"/>
              <a:ea typeface="PMingLiU" charset="-120"/>
              <a:cs typeface="Times New Roman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5428057" y="5206938"/>
            <a:ext cx="1507418" cy="5268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zh-TW" altLang="zh-HK" b="1" dirty="0">
                <a:solidFill>
                  <a:srgbClr val="5AB34F"/>
                </a:solidFill>
                <a:latin typeface="PMingLiU" charset="-120"/>
                <a:ea typeface="PMingLiU" charset="-120"/>
              </a:rPr>
              <a:t>見證人</a:t>
            </a:r>
            <a:endParaRPr lang="zh-TW" altLang="en-US" b="1" kern="100" dirty="0">
              <a:solidFill>
                <a:srgbClr val="5AB34F"/>
              </a:solidFill>
              <a:latin typeface="PMingLiU" charset="-120"/>
              <a:ea typeface="PMingLiU" charset="-120"/>
              <a:cs typeface="Times New Roman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590306" y="280554"/>
            <a:ext cx="1331092" cy="10042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zh-TW" altLang="en-US" b="1" kern="100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獎勵</a:t>
            </a:r>
          </a:p>
          <a:p>
            <a:pPr marL="0" indent="0">
              <a:spcAft>
                <a:spcPts val="0"/>
              </a:spcAft>
              <a:buNone/>
            </a:pPr>
            <a:r>
              <a:rPr lang="zh-TW" altLang="en-US" b="1" kern="100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及抵償</a:t>
            </a:r>
          </a:p>
        </p:txBody>
      </p:sp>
    </p:spTree>
    <p:extLst>
      <p:ext uri="{BB962C8B-B14F-4D97-AF65-F5344CB8AC3E}">
        <p14:creationId xmlns:p14="http://schemas.microsoft.com/office/powerpoint/2010/main" val="33672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952250" y="2323262"/>
            <a:ext cx="3764130" cy="16541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b="1" dirty="0" smtClean="0">
                <a:solidFill>
                  <a:srgbClr val="5AB34F"/>
                </a:solidFill>
                <a:latin typeface="PMingLiU" charset="-120"/>
                <a:cs typeface="PMingLiU" charset="-120"/>
              </a:rPr>
              <a:t>APP</a:t>
            </a:r>
            <a:r>
              <a:rPr lang="zh-TW" altLang="en-US" sz="4000" b="1" dirty="0" smtClean="0">
                <a:solidFill>
                  <a:srgbClr val="5AB34F"/>
                </a:solidFill>
                <a:latin typeface="PMingLiU" charset="-120"/>
                <a:cs typeface="PMingLiU" charset="-120"/>
              </a:rPr>
              <a:t>世代</a:t>
            </a:r>
            <a:endParaRPr lang="en-US" altLang="zh-TW" sz="4000" b="1" dirty="0" smtClean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4000" b="1" dirty="0" smtClean="0">
                <a:solidFill>
                  <a:srgbClr val="5AB34F"/>
                </a:solidFill>
                <a:latin typeface="PMingLiU" charset="-120"/>
                <a:cs typeface="PMingLiU" charset="-120"/>
              </a:rPr>
              <a:t>親子關係方程式</a:t>
            </a:r>
            <a:endParaRPr lang="zh-TW" altLang="en-US" sz="4000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144126" y="2228854"/>
            <a:ext cx="2149642" cy="2300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zh-HK" b="1" dirty="0" smtClean="0">
                <a:solidFill>
                  <a:srgbClr val="5AB34F"/>
                </a:solidFill>
                <a:latin typeface="PMingLiU" charset="-120"/>
                <a:cs typeface="PMingLiU" charset="-120"/>
              </a:rPr>
              <a:t>家庭參與</a:t>
            </a:r>
            <a:endParaRPr lang="en-US" altLang="zh-TW" b="1" dirty="0" smtClean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r>
              <a:rPr lang="zh-TW" altLang="zh-HK" b="1" dirty="0" smtClean="0">
                <a:solidFill>
                  <a:srgbClr val="5AB34F"/>
                </a:solidFill>
                <a:latin typeface="PMingLiU" charset="-120"/>
                <a:cs typeface="PMingLiU" charset="-120"/>
              </a:rPr>
              <a:t>管教信心</a:t>
            </a:r>
            <a:endParaRPr lang="en-US" altLang="zh-TW" b="1" dirty="0" smtClean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r>
              <a:rPr lang="zh-TW" altLang="zh-HK" b="1" dirty="0" smtClean="0">
                <a:solidFill>
                  <a:srgbClr val="5AB34F"/>
                </a:solidFill>
                <a:latin typeface="PMingLiU" charset="-120"/>
                <a:cs typeface="PMingLiU" charset="-120"/>
              </a:rPr>
              <a:t>和諧關係</a:t>
            </a:r>
            <a:endParaRPr lang="en-US" altLang="zh-TW" b="1" dirty="0" smtClean="0">
              <a:solidFill>
                <a:srgbClr val="5AB34F"/>
              </a:solidFill>
              <a:latin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39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7619" y="1638286"/>
            <a:ext cx="3200401" cy="9667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互相交換知識</a:t>
            </a:r>
            <a:endParaRPr lang="en-US" altLang="zh-TW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r>
              <a:rPr lang="zh-TW" altLang="zh-HK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探索</a:t>
            </a:r>
            <a:r>
              <a:rPr lang="zh-TW" altLang="zh-HK" b="1" dirty="0">
                <a:solidFill>
                  <a:schemeClr val="bg1"/>
                </a:solidFill>
                <a:ea typeface="PMingLiU" charset="-120"/>
                <a:cs typeface="PMingLiU" charset="-120"/>
              </a:rPr>
              <a:t>共同</a:t>
            </a:r>
            <a:r>
              <a:rPr lang="zh-TW" altLang="zh-HK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興趣</a:t>
            </a:r>
            <a:endParaRPr lang="en-US" altLang="zh-TW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28650" y="29789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zh-HK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家庭</a:t>
            </a:r>
            <a:r>
              <a:rPr lang="zh-TW" altLang="zh-HK" sz="4000" b="1" dirty="0">
                <a:solidFill>
                  <a:schemeClr val="bg1"/>
                </a:solidFill>
                <a:ea typeface="PMingLiU" charset="-120"/>
                <a:cs typeface="PMingLiU" charset="-120"/>
              </a:rPr>
              <a:t>參與</a:t>
            </a:r>
            <a:endParaRPr lang="zh-TW" altLang="en-US" sz="4000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605132" y="1638286"/>
            <a:ext cx="4279187" cy="1946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  <a:cs typeface="PMingLiU" charset="-120"/>
              </a:rPr>
              <a:t>恰當的網絡參與</a:t>
            </a:r>
            <a:endParaRPr lang="en-US" altLang="zh-TW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  <a:cs typeface="PMingLiU" charset="-120"/>
              </a:rPr>
              <a:t>創造空間與</a:t>
            </a:r>
            <a:r>
              <a:rPr lang="zh-TW" altLang="zh-HK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子女討論網絡危機</a:t>
            </a:r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  <a:cs typeface="PMingLiU" charset="-120"/>
              </a:rPr>
              <a:t>及網絡安全</a:t>
            </a:r>
            <a:endParaRPr lang="en-US" altLang="zh-TW" b="1" dirty="0">
              <a:solidFill>
                <a:prstClr val="white"/>
              </a:solidFill>
              <a:latin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84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758"/>
            <a:ext cx="9144000" cy="6871757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59403" y="2494202"/>
            <a:ext cx="5807243" cy="389055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增強對網絡危機的認識</a:t>
            </a:r>
            <a:endParaRPr lang="en-US" altLang="zh-TW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pPr>
              <a:lnSpc>
                <a:spcPct val="100000"/>
              </a:lnSpc>
              <a:defRPr/>
            </a:pP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學習網絡及電腦知識</a:t>
            </a:r>
            <a:endParaRPr lang="en-US" altLang="zh-TW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pPr>
              <a:lnSpc>
                <a:spcPct val="100000"/>
              </a:lnSpc>
              <a:defRPr/>
            </a:pPr>
            <a:r>
              <a:rPr lang="zh-TW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運用</a:t>
            </a: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適合子女成長階段</a:t>
            </a:r>
            <a:r>
              <a:rPr lang="zh-TW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的</a:t>
            </a: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管教技巧</a:t>
            </a:r>
            <a:endParaRPr lang="en-US" altLang="zh-CN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pPr>
              <a:lnSpc>
                <a:spcPct val="100000"/>
              </a:lnSpc>
              <a:defRPr/>
            </a:pP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建立社交圈子</a:t>
            </a:r>
            <a:r>
              <a:rPr lang="en-US" altLang="zh-CN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/</a:t>
            </a: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社交支援群組</a:t>
            </a:r>
            <a:endParaRPr lang="en-US" altLang="zh-TW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pPr lvl="1">
              <a:lnSpc>
                <a:spcPct val="100000"/>
              </a:lnSpc>
              <a:buFont typeface=".HelveticaNeueDeskInterface-Regular" charset="-120"/>
              <a:buChar char="~"/>
              <a:defRPr/>
            </a:pPr>
            <a:r>
              <a:rPr lang="zh-TW" altLang="zh-HK" sz="28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邀請子女</a:t>
            </a:r>
            <a:r>
              <a:rPr lang="zh-CN" altLang="en-US" sz="28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擔任家長</a:t>
            </a:r>
            <a:r>
              <a:rPr lang="zh-CN" altLang="en-US" sz="2800" b="1" dirty="0">
                <a:solidFill>
                  <a:schemeClr val="bg1"/>
                </a:solidFill>
                <a:ea typeface="PMingLiU" charset="-120"/>
                <a:cs typeface="PMingLiU" charset="-120"/>
              </a:rPr>
              <a:t>的</a:t>
            </a:r>
            <a:r>
              <a:rPr lang="zh-HK" altLang="en-US" sz="28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資訊科技</a:t>
            </a:r>
            <a:r>
              <a:rPr lang="zh-CN" altLang="en-US" sz="28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老師</a:t>
            </a:r>
            <a:r>
              <a:rPr lang="zh-TW" altLang="zh-HK" sz="28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與子女分享數碼技術</a:t>
            </a:r>
            <a:r>
              <a:rPr lang="zh-CN" altLang="en-US" sz="28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及</a:t>
            </a:r>
            <a:r>
              <a:rPr lang="zh-TW" altLang="en-US" sz="28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兒童青少年</a:t>
            </a:r>
            <a:r>
              <a:rPr lang="zh-CN" altLang="en-US" sz="28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網絡文化</a:t>
            </a:r>
            <a:endParaRPr lang="en-US" altLang="zh-TW" sz="2800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endParaRPr lang="zh-TW" altLang="en-US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05852" y="1008219"/>
            <a:ext cx="2071688" cy="1325563"/>
          </a:xfrm>
        </p:spPr>
        <p:txBody>
          <a:bodyPr>
            <a:normAutofit/>
          </a:bodyPr>
          <a:lstStyle/>
          <a:p>
            <a:r>
              <a:rPr lang="zh-TW" altLang="zh-HK" sz="36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管教</a:t>
            </a:r>
            <a:r>
              <a:rPr lang="zh-TW" altLang="zh-HK" sz="3600" b="1" dirty="0">
                <a:solidFill>
                  <a:schemeClr val="bg1"/>
                </a:solidFill>
                <a:ea typeface="PMingLiU" charset="-120"/>
                <a:cs typeface="PMingLiU" charset="-120"/>
              </a:rPr>
              <a:t>信心</a:t>
            </a:r>
            <a:endParaRPr lang="zh-TW" altLang="en-US" sz="3600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27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3707" y="2221559"/>
            <a:ext cx="5076825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zh-TW" altLang="zh-HK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讓</a:t>
            </a:r>
            <a:r>
              <a:rPr lang="zh-TW" altLang="zh-HK" b="1" dirty="0">
                <a:solidFill>
                  <a:schemeClr val="bg1"/>
                </a:solidFill>
                <a:ea typeface="PMingLiU" charset="-120"/>
                <a:cs typeface="PMingLiU" charset="-120"/>
              </a:rPr>
              <a:t>家庭</a:t>
            </a:r>
            <a:r>
              <a:rPr lang="zh-TW" altLang="zh-HK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作為支持的泉源</a:t>
            </a:r>
            <a:endParaRPr lang="en-US" altLang="zh-HK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pPr lvl="0">
              <a:lnSpc>
                <a:spcPct val="100000"/>
              </a:lnSpc>
              <a:defRPr/>
            </a:pP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培育信任及接納的家庭氛圍</a:t>
            </a:r>
            <a:endParaRPr lang="en-US" altLang="zh-HK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關懷的態度及積極的溝通</a:t>
            </a:r>
            <a:endParaRPr lang="en-US" altLang="zh-HK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r>
              <a:rPr lang="zh-TW" altLang="zh-HK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親子</a:t>
            </a:r>
            <a:r>
              <a:rPr lang="zh-TW" altLang="zh-HK" b="1" dirty="0">
                <a:solidFill>
                  <a:schemeClr val="bg1"/>
                </a:solidFill>
                <a:ea typeface="PMingLiU" charset="-120"/>
                <a:cs typeface="PMingLiU" charset="-120"/>
              </a:rPr>
              <a:t>間</a:t>
            </a:r>
            <a:r>
              <a:rPr lang="zh-TW" altLang="zh-HK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互相</a:t>
            </a: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欣賞</a:t>
            </a:r>
            <a:r>
              <a:rPr lang="zh-TW" altLang="zh-HK" b="1" dirty="0">
                <a:solidFill>
                  <a:schemeClr val="bg1"/>
                </a:solidFill>
                <a:ea typeface="PMingLiU" charset="-120"/>
              </a:rPr>
              <a:t>、</a:t>
            </a: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認同及尊重</a:t>
            </a:r>
            <a:endParaRPr lang="en-US" altLang="zh-HK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r>
              <a:rPr lang="zh-TW" altLang="zh-HK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創造</a:t>
            </a: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家庭</a:t>
            </a:r>
            <a:r>
              <a:rPr lang="zh-TW" altLang="zh-HK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樂趣</a:t>
            </a: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及歸屬感</a:t>
            </a:r>
            <a:endParaRPr lang="en-US" altLang="zh-TW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15817" y="927170"/>
            <a:ext cx="4529138" cy="1325563"/>
          </a:xfrm>
        </p:spPr>
        <p:txBody>
          <a:bodyPr>
            <a:normAutofit/>
          </a:bodyPr>
          <a:lstStyle/>
          <a:p>
            <a:r>
              <a:rPr lang="zh-TW" altLang="zh-HK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和諧</a:t>
            </a:r>
            <a:r>
              <a:rPr lang="zh-TW" altLang="zh-HK" sz="4000" b="1" dirty="0">
                <a:solidFill>
                  <a:schemeClr val="bg1"/>
                </a:solidFill>
                <a:ea typeface="PMingLiU" charset="-120"/>
                <a:cs typeface="PMingLiU" charset="-120"/>
              </a:rPr>
              <a:t>關係</a:t>
            </a:r>
            <a:endParaRPr lang="zh-TW" altLang="en-US" sz="4000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68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3950" y="1058080"/>
            <a:ext cx="2395945" cy="1325563"/>
          </a:xfrm>
        </p:spPr>
        <p:txBody>
          <a:bodyPr>
            <a:normAutofit/>
          </a:bodyPr>
          <a:lstStyle/>
          <a:p>
            <a:r>
              <a:rPr lang="zh-HK" altLang="en-US" sz="4000" b="1" dirty="0">
                <a:solidFill>
                  <a:schemeClr val="bg1"/>
                </a:solidFill>
                <a:ea typeface="PMingLiU" charset="-120"/>
                <a:cs typeface="PMingLiU" charset="-120"/>
              </a:rPr>
              <a:t>健康</a:t>
            </a:r>
            <a:r>
              <a:rPr lang="zh-HK" altLang="en-US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貼士</a:t>
            </a:r>
            <a:endParaRPr lang="zh-HK" altLang="en-US" sz="4000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55958" y="3742508"/>
            <a:ext cx="2485738" cy="127360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HK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1. </a:t>
            </a:r>
            <a:r>
              <a:rPr lang="zh-TW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身體</a:t>
            </a: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健康</a:t>
            </a:r>
            <a:endParaRPr lang="en-US" altLang="zh-HK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HK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2. </a:t>
            </a: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心理健康</a:t>
            </a:r>
            <a:endParaRPr lang="en-US" altLang="zh-HK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84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575509" y="2995248"/>
            <a:ext cx="2919283" cy="635053"/>
          </a:xfrm>
        </p:spPr>
        <p:txBody>
          <a:bodyPr>
            <a:noAutofit/>
          </a:bodyPr>
          <a:lstStyle/>
          <a:p>
            <a:r>
              <a:rPr lang="en-US" altLang="zh-HK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2. </a:t>
            </a:r>
            <a:r>
              <a:rPr lang="zh-CN" altLang="en-US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心理健康</a:t>
            </a:r>
            <a:endParaRPr lang="zh-HK" altLang="en-US" sz="4000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35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484" y="1535161"/>
            <a:ext cx="3103901" cy="1801995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沉迷上網</a:t>
            </a:r>
            <a:endParaRPr lang="en-US" altLang="zh-TW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TW" altLang="en-US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網絡欺凌</a:t>
            </a:r>
            <a:endParaRPr lang="en-US" altLang="zh-TW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TW" altLang="en-US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不良</a:t>
            </a:r>
            <a:r>
              <a:rPr lang="zh-TW" altLang="en-US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使用</a:t>
            </a:r>
            <a:r>
              <a:rPr lang="zh-TW" altLang="en-US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及罪行</a:t>
            </a:r>
            <a:endParaRPr lang="en-US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4325" y="112294"/>
            <a:ext cx="8515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心理健康</a:t>
            </a:r>
            <a:endParaRPr lang="zh-HK" altLang="en-US" sz="4000" b="1" dirty="0">
              <a:solidFill>
                <a:prstClr val="white"/>
              </a:solidFill>
              <a:latin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35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292138" y="2951144"/>
            <a:ext cx="2748899" cy="71000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沉迷上網</a:t>
            </a:r>
            <a:endParaRPr lang="zh-HK" altLang="en-US" sz="4000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636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7" name="Rectangle 3"/>
          <p:cNvSpPr>
            <a:spLocks noGrp="1" noChangeArrowheads="1"/>
          </p:cNvSpPr>
          <p:nvPr>
            <p:ph type="title"/>
          </p:nvPr>
        </p:nvSpPr>
        <p:spPr>
          <a:xfrm>
            <a:off x="2083501" y="1813810"/>
            <a:ext cx="4868188" cy="1335894"/>
          </a:xfrm>
        </p:spPr>
        <p:txBody>
          <a:bodyPr rIns="132080">
            <a:normAutofit/>
          </a:bodyPr>
          <a:lstStyle/>
          <a:p>
            <a:pPr algn="l"/>
            <a:r>
              <a:rPr lang="zh-TW" altLang="en-US" sz="40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沉迷</a:t>
            </a:r>
            <a:r>
              <a:rPr lang="zh-TW" altLang="en-US" sz="40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上網</a:t>
            </a:r>
            <a:endParaRPr kumimoji="0" lang="zh-TW" altLang="en-US" sz="40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83501" y="2946793"/>
            <a:ext cx="5823370" cy="2385075"/>
          </a:xfrm>
          <a:noFill/>
        </p:spPr>
        <p:txBody>
          <a:bodyPr rIns="132080">
            <a:normAutofit/>
          </a:bodyPr>
          <a:lstStyle/>
          <a:p>
            <a:pPr marL="0" indent="0">
              <a:buClr>
                <a:srgbClr val="0000FF"/>
              </a:buClr>
              <a:buNone/>
            </a:pPr>
            <a:r>
              <a:rPr kumimoji="0" lang="en-US" altLang="zh-TW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Howard J. Shaffer</a:t>
            </a:r>
            <a:r>
              <a:rPr lang="zh-HK" altLang="zh-HK" b="1" dirty="0" smtClean="0">
                <a:solidFill>
                  <a:srgbClr val="5AB34F"/>
                </a:solidFill>
                <a:ea typeface="PMingLiU" charset="-120"/>
              </a:rPr>
              <a:t>，</a:t>
            </a:r>
            <a:r>
              <a:rPr kumimoji="0" lang="zh-TW" altLang="zh-TW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1</a:t>
            </a:r>
            <a:r>
              <a:rPr kumimoji="0" lang="en-US" altLang="zh-TW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996</a:t>
            </a:r>
            <a:r>
              <a:rPr kumimoji="0" lang="zh-TW" altLang="en-US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 </a:t>
            </a:r>
            <a:r>
              <a:rPr kumimoji="0" lang="en-US" altLang="zh-TW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–</a:t>
            </a:r>
            <a:r>
              <a:rPr kumimoji="0" lang="zh-TW" altLang="en-US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 </a:t>
            </a:r>
            <a:r>
              <a:rPr kumimoji="0" lang="en-US" altLang="zh-TW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3Cs</a:t>
            </a:r>
          </a:p>
          <a:p>
            <a:pPr>
              <a:buClr>
                <a:srgbClr val="5AB34F"/>
              </a:buClr>
            </a:pPr>
            <a:r>
              <a:rPr kumimoji="0" lang="zh-TW" altLang="en-US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當事人強烈渴望所驅使</a:t>
            </a:r>
            <a:endParaRPr lang="en-US" altLang="zh-TW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pPr>
              <a:buClr>
                <a:srgbClr val="5AB34F"/>
              </a:buClr>
            </a:pPr>
            <a:r>
              <a:rPr kumimoji="0" lang="zh-TW" altLang="en-US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嘗試卻不能停止 </a:t>
            </a:r>
            <a:r>
              <a:rPr kumimoji="0" lang="en-US" altLang="zh-TW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/</a:t>
            </a:r>
            <a:r>
              <a:rPr kumimoji="0" lang="zh-TW" altLang="en-US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 失控 </a:t>
            </a:r>
            <a:endParaRPr kumimoji="0" lang="en-US" altLang="zh-TW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pPr>
              <a:buClr>
                <a:srgbClr val="5AB34F"/>
              </a:buClr>
            </a:pPr>
            <a:r>
              <a:rPr kumimoji="0" lang="zh-TW" altLang="en-US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儘管引致嚴重後果仍繼續 </a:t>
            </a:r>
            <a:endParaRPr kumimoji="0" lang="en-US" altLang="zh-TW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17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79176" y="914400"/>
            <a:ext cx="6461666" cy="1882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家長：當子女參與電子</a:t>
            </a: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學習</a:t>
            </a:r>
            <a:r>
              <a:rPr lang="zh-TW" altLang="en-US" b="1" dirty="0">
                <a:solidFill>
                  <a:schemeClr val="bg1"/>
                </a:solidFill>
                <a:latin typeface="PMingLiU" charset="-120"/>
                <a:ea typeface="PMingLiU" charset="-120"/>
              </a:rPr>
              <a:t>，</a:t>
            </a:r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我應</a:t>
            </a: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如何作好</a:t>
            </a:r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準備？</a:t>
            </a:r>
            <a:endParaRPr lang="en-US" sz="40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21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0878" y="-26838"/>
            <a:ext cx="8515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>
                <a:solidFill>
                  <a:prstClr val="white"/>
                </a:solidFill>
                <a:latin typeface="PMingLiU" charset="-120"/>
                <a:ea typeface="PMingLiU" charset="-120"/>
                <a:cs typeface="PMingLiU" charset="-120"/>
              </a:rPr>
              <a:t>家長應對子女沉迷上網的對策</a:t>
            </a:r>
            <a:endParaRPr lang="zh-HK" altLang="en-US" sz="4000" b="1" dirty="0">
              <a:solidFill>
                <a:prstClr val="white"/>
              </a:solidFill>
              <a:latin typeface="PMingLiU" charset="-120"/>
              <a:cs typeface="PMingLiU" charset="-12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227874" y="1395862"/>
            <a:ext cx="1141050" cy="713908"/>
          </a:xfrm>
          <a:prstGeom prst="rect">
            <a:avLst/>
          </a:prstGeom>
          <a:noFill/>
        </p:spPr>
        <p:txBody>
          <a:bodyPr vert="horz" lIns="91440" tIns="45720" rIns="13208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應該</a:t>
            </a:r>
            <a:endParaRPr lang="zh-TW" altLang="en-US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138590" y="4443324"/>
            <a:ext cx="1446557" cy="485979"/>
          </a:xfrm>
          <a:prstGeom prst="rect">
            <a:avLst/>
          </a:prstGeom>
          <a:noFill/>
        </p:spPr>
        <p:txBody>
          <a:bodyPr vert="horz" lIns="91440" tIns="45720" rIns="13208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不應該</a:t>
            </a:r>
            <a:endParaRPr lang="zh-TW" altLang="en-US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3155434" y="1449468"/>
            <a:ext cx="5194299" cy="2429706"/>
          </a:xfrm>
          <a:prstGeom prst="rect">
            <a:avLst/>
          </a:prstGeom>
          <a:noFill/>
        </p:spPr>
        <p:txBody>
          <a:bodyPr vert="horz" lIns="91440" tIns="45720" rIns="13208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關懷與支持</a:t>
            </a:r>
            <a:endParaRPr lang="en-US" altLang="zh-TW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r>
              <a:rPr lang="zh-CN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了解</a:t>
            </a:r>
            <a:r>
              <a:rPr lang="zh-CN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子女的意圖與需要</a:t>
            </a:r>
            <a:endParaRPr lang="en-US" altLang="zh-TW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r>
              <a:rPr lang="zh-CN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家長</a:t>
            </a:r>
            <a:r>
              <a:rPr lang="zh-CN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要以身作則</a:t>
            </a:r>
            <a:endParaRPr lang="en-US" altLang="zh-TW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r>
              <a:rPr lang="zh-HK" altLang="en-US" b="1" dirty="0" smtClean="0">
                <a:solidFill>
                  <a:srgbClr val="5AB34F"/>
                </a:solidFill>
                <a:latin typeface="PMingLiU" charset="-120"/>
                <a:cs typeface="PMingLiU" charset="-120"/>
              </a:rPr>
              <a:t>家長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與子女</a:t>
            </a:r>
            <a:r>
              <a:rPr lang="zh-TW" altLang="en-US" b="1" dirty="0" smtClean="0">
                <a:solidFill>
                  <a:srgbClr val="5AB34F"/>
                </a:solidFill>
                <a:latin typeface="PMingLiU" charset="-120"/>
                <a:cs typeface="PMingLiU" charset="-120"/>
              </a:rPr>
              <a:t>合作</a:t>
            </a:r>
            <a:r>
              <a:rPr lang="zh-HK" altLang="zh-HK" b="1" dirty="0">
                <a:solidFill>
                  <a:srgbClr val="5AB34F"/>
                </a:solidFill>
                <a:latin typeface="PMingLiU" charset="-120"/>
              </a:rPr>
              <a:t>，</a:t>
            </a:r>
            <a:r>
              <a:rPr lang="zh-TW" altLang="en-US" b="1" dirty="0" smtClean="0">
                <a:solidFill>
                  <a:srgbClr val="5AB34F"/>
                </a:solidFill>
                <a:latin typeface="PMingLiU" charset="-120"/>
                <a:cs typeface="PMingLiU" charset="-120"/>
              </a:rPr>
              <a:t>共同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處理上網時間</a:t>
            </a:r>
            <a:r>
              <a:rPr lang="zh-TW" altLang="en-US" b="1" dirty="0" smtClean="0">
                <a:solidFill>
                  <a:srgbClr val="5AB34F"/>
                </a:solidFill>
                <a:latin typeface="PMingLiU" charset="-120"/>
                <a:cs typeface="PMingLiU" charset="-120"/>
              </a:rPr>
              <a:t>或其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網絡事情的分歧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3168881" y="4445356"/>
            <a:ext cx="4283750" cy="1995785"/>
          </a:xfrm>
          <a:prstGeom prst="rect">
            <a:avLst/>
          </a:prstGeom>
          <a:noFill/>
        </p:spPr>
        <p:txBody>
          <a:bodyPr vert="horz" lIns="91440" tIns="45720" rIns="13208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責備</a:t>
            </a:r>
            <a:endParaRPr lang="en-US" altLang="zh-TW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r>
              <a:rPr lang="zh-CN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過度</a:t>
            </a:r>
            <a:r>
              <a:rPr lang="zh-CN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使用權威</a:t>
            </a:r>
            <a:endParaRPr lang="en-US" altLang="zh-TW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r>
              <a:rPr lang="zh-CN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主觀</a:t>
            </a:r>
            <a:r>
              <a:rPr lang="zh-CN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判斷子女行爲</a:t>
            </a:r>
            <a:endParaRPr lang="en-US" altLang="zh-TW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r>
              <a:rPr lang="zh-CN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對子女</a:t>
            </a:r>
            <a:r>
              <a:rPr lang="zh-CN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的問題以偏概全</a:t>
            </a:r>
            <a:endParaRPr lang="en-US" altLang="zh-TW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22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-53716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zh-HK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網</a:t>
            </a:r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絡</a:t>
            </a: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欺凌</a:t>
            </a:r>
            <a:endParaRPr lang="zh-HK" altLang="en-US" sz="40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98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83329" y="1437857"/>
            <a:ext cx="8628197" cy="3567280"/>
          </a:xfrm>
        </p:spPr>
        <p:txBody>
          <a:bodyPr>
            <a:noAutofit/>
          </a:bodyPr>
          <a:lstStyle/>
          <a:p>
            <a:pPr>
              <a:lnSpc>
                <a:spcPts val="3360"/>
              </a:lnSpc>
              <a:buNone/>
            </a:pP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甚麼是網絡欺凌？</a:t>
            </a:r>
            <a:endParaRPr lang="en-US" altLang="zh-TW" sz="26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pPr marL="0" indent="0">
              <a:lnSpc>
                <a:spcPts val="3360"/>
              </a:lnSpc>
              <a:buNone/>
            </a:pP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是</a:t>
            </a:r>
            <a:r>
              <a:rPr lang="zh-TW" altLang="en-US" sz="26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指一個人或一群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人</a:t>
            </a:r>
            <a:r>
              <a:rPr lang="zh-HK" altLang="zh-HK" b="1" dirty="0">
                <a:solidFill>
                  <a:srgbClr val="5AB34F"/>
                </a:solidFill>
                <a:ea typeface="PMingLiU" charset="-120"/>
              </a:rPr>
              <a:t>，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不斷</a:t>
            </a:r>
            <a:r>
              <a:rPr lang="zh-TW" altLang="en-US" sz="26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利用資訊及溝通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科技</a:t>
            </a:r>
            <a:r>
              <a:rPr lang="zh-HK" altLang="zh-HK" sz="2400" b="1" dirty="0">
                <a:solidFill>
                  <a:srgbClr val="5AB34F"/>
                </a:solidFill>
                <a:ea typeface="PMingLiU" charset="-120"/>
              </a:rPr>
              <a:t>，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例如</a:t>
            </a:r>
            <a:r>
              <a:rPr lang="zh-TW" altLang="en-US" sz="26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是社交網絡</a:t>
            </a:r>
            <a:r>
              <a:rPr lang="zh-TW" altLang="en-US" b="1" dirty="0">
                <a:solidFill>
                  <a:srgbClr val="5AB34F"/>
                </a:solidFill>
                <a:ea typeface="PMingLiU" charset="-120"/>
              </a:rPr>
              <a:t>、</a:t>
            </a:r>
            <a:r>
              <a:rPr lang="zh-TW" altLang="en-US" sz="26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即時短訊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工具</a:t>
            </a:r>
            <a:r>
              <a:rPr lang="zh-TW" altLang="en-US" sz="2400" b="1" dirty="0">
                <a:solidFill>
                  <a:srgbClr val="5AB34F"/>
                </a:solidFill>
                <a:ea typeface="PMingLiU" charset="-120"/>
              </a:rPr>
              <a:t>、 </a:t>
            </a:r>
            <a:r>
              <a:rPr lang="en-US" altLang="zh-TW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SMS</a:t>
            </a:r>
            <a:r>
              <a:rPr lang="zh-TW" altLang="en-US" sz="26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短訊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等</a:t>
            </a:r>
            <a:r>
              <a:rPr lang="zh-HK" altLang="zh-HK" sz="2400" b="1" dirty="0">
                <a:solidFill>
                  <a:srgbClr val="5AB34F"/>
                </a:solidFill>
                <a:ea typeface="PMingLiU" charset="-120"/>
              </a:rPr>
              <a:t>，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針對</a:t>
            </a:r>
            <a:r>
              <a:rPr lang="zh-TW" altLang="en-US" sz="26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另一人或一群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人</a:t>
            </a:r>
            <a:r>
              <a:rPr lang="zh-HK" altLang="zh-HK" sz="26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，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蓄意</a:t>
            </a:r>
            <a:r>
              <a:rPr lang="zh-TW" altLang="en-US" sz="26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及反覆地作出帶有敵意的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行為</a:t>
            </a:r>
            <a:r>
              <a:rPr lang="zh-HK" altLang="zh-HK" sz="2400" b="1" dirty="0">
                <a:solidFill>
                  <a:srgbClr val="5AB34F"/>
                </a:solidFill>
                <a:ea typeface="PMingLiU" charset="-120"/>
              </a:rPr>
              <a:t>，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意圖</a:t>
            </a:r>
            <a:r>
              <a:rPr lang="zh-TW" altLang="en-US" sz="26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作出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傷害。</a:t>
            </a:r>
            <a:endParaRPr lang="en-US" altLang="zh-TW" sz="26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pPr>
              <a:lnSpc>
                <a:spcPts val="3360"/>
              </a:lnSpc>
              <a:buNone/>
            </a:pP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形式</a:t>
            </a:r>
            <a:r>
              <a:rPr lang="zh-TW" altLang="en-US" sz="26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：</a:t>
            </a:r>
            <a:endParaRPr lang="en-US" altLang="zh-TW" sz="26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pPr marL="0" indent="0">
              <a:lnSpc>
                <a:spcPts val="3360"/>
              </a:lnSpc>
              <a:buNone/>
            </a:pP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騷擾</a:t>
            </a:r>
            <a:r>
              <a:rPr lang="zh-TW" altLang="en-US" sz="2400" b="1" dirty="0">
                <a:solidFill>
                  <a:srgbClr val="5AB34F"/>
                </a:solidFill>
                <a:ea typeface="PMingLiU" charset="-120"/>
              </a:rPr>
              <a:t>、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恐嚇</a:t>
            </a:r>
            <a:r>
              <a:rPr lang="zh-TW" altLang="en-US" sz="2400" b="1" dirty="0">
                <a:solidFill>
                  <a:srgbClr val="5AB34F"/>
                </a:solidFill>
                <a:ea typeface="PMingLiU" charset="-120"/>
              </a:rPr>
              <a:t>、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詆毀</a:t>
            </a:r>
            <a:r>
              <a:rPr lang="zh-TW" altLang="en-US" sz="2400" b="1" dirty="0">
                <a:solidFill>
                  <a:srgbClr val="5AB34F"/>
                </a:solidFill>
                <a:ea typeface="PMingLiU" charset="-120"/>
              </a:rPr>
              <a:t>、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威脅</a:t>
            </a:r>
            <a:r>
              <a:rPr lang="zh-TW" altLang="en-US" sz="2400" b="1" dirty="0">
                <a:solidFill>
                  <a:srgbClr val="5AB34F"/>
                </a:solidFill>
                <a:ea typeface="PMingLiU" charset="-120"/>
              </a:rPr>
              <a:t>、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假冒他人</a:t>
            </a:r>
            <a:r>
              <a:rPr lang="zh-TW" altLang="en-US" sz="2400" b="1" dirty="0">
                <a:solidFill>
                  <a:srgbClr val="5AB34F"/>
                </a:solidFill>
                <a:ea typeface="PMingLiU" charset="-120"/>
              </a:rPr>
              <a:t>、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又</a:t>
            </a:r>
            <a:r>
              <a:rPr lang="zh-TW" altLang="en-US" sz="26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或是散播謠言或虛假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訊息</a:t>
            </a:r>
            <a:r>
              <a:rPr lang="zh-HK" altLang="zh-HK" sz="2400" b="1" dirty="0">
                <a:solidFill>
                  <a:srgbClr val="5AB34F"/>
                </a:solidFill>
                <a:ea typeface="PMingLiU" charset="-120"/>
              </a:rPr>
              <a:t>，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以</a:t>
            </a:r>
            <a:r>
              <a:rPr lang="zh-TW" altLang="en-US" sz="26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圖損害對方的聲譽或友誼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。</a:t>
            </a:r>
            <a:endParaRPr lang="zh-HK" altLang="en-US" sz="2600" b="1" dirty="0">
              <a:ea typeface="PMingLiU" charset="-120"/>
              <a:cs typeface="PMingLiU" charset="-120"/>
            </a:endParaRPr>
          </a:p>
          <a:p>
            <a:pPr marL="0" indent="0">
              <a:lnSpc>
                <a:spcPts val="3360"/>
              </a:lnSpc>
              <a:buNone/>
            </a:pPr>
            <a:endParaRPr lang="zh-TW" altLang="en-US" sz="2600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4325" y="-22176"/>
            <a:ext cx="8515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網絡欺凌</a:t>
            </a:r>
            <a:endParaRPr lang="zh-HK" altLang="en-US" sz="40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6" name="內容版面配置區 3"/>
          <p:cNvSpPr txBox="1">
            <a:spLocks/>
          </p:cNvSpPr>
          <p:nvPr/>
        </p:nvSpPr>
        <p:spPr>
          <a:xfrm>
            <a:off x="314325" y="5127543"/>
            <a:ext cx="8628197" cy="920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MingLiU" charset="-12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MingLiU" charset="-12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MingLiU" charset="-12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MingLiU" charset="-12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MingLiU" charset="-12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TW" sz="2400" b="1" dirty="0" smtClean="0">
                <a:solidFill>
                  <a:srgbClr val="0C63C3"/>
                </a:solidFill>
                <a:ea typeface="PMingLiU" charset="-120"/>
                <a:cs typeface="PMingLiU" charset="-120"/>
              </a:rPr>
              <a:t>Reference: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TW" sz="2400" b="1" dirty="0" smtClean="0">
                <a:solidFill>
                  <a:srgbClr val="0C63C3"/>
                </a:solidFill>
                <a:ea typeface="PMingLiU" charset="-120"/>
                <a:cs typeface="PMingLiU" charset="-120"/>
              </a:rPr>
              <a:t>http://</a:t>
            </a:r>
            <a:r>
              <a:rPr lang="en-US" altLang="zh-TW" sz="2400" b="1" dirty="0" err="1" smtClean="0">
                <a:solidFill>
                  <a:srgbClr val="0C63C3"/>
                </a:solidFill>
                <a:ea typeface="PMingLiU" charset="-120"/>
                <a:cs typeface="PMingLiU" charset="-120"/>
              </a:rPr>
              <a:t>youth.clic.org.hk</a:t>
            </a:r>
            <a:r>
              <a:rPr lang="en-US" altLang="zh-TW" sz="2400" b="1" dirty="0" smtClean="0">
                <a:solidFill>
                  <a:srgbClr val="0C63C3"/>
                </a:solidFill>
                <a:ea typeface="PMingLiU" charset="-120"/>
                <a:cs typeface="PMingLiU" charset="-120"/>
              </a:rPr>
              <a:t>/</a:t>
            </a:r>
            <a:r>
              <a:rPr lang="en-US" altLang="zh-TW" sz="2400" b="1" dirty="0" err="1" smtClean="0">
                <a:solidFill>
                  <a:srgbClr val="0C63C3"/>
                </a:solidFill>
                <a:ea typeface="PMingLiU" charset="-120"/>
                <a:cs typeface="PMingLiU" charset="-120"/>
              </a:rPr>
              <a:t>tc</a:t>
            </a:r>
            <a:r>
              <a:rPr lang="en-US" altLang="zh-TW" sz="2400" b="1" dirty="0" smtClean="0">
                <a:solidFill>
                  <a:srgbClr val="0C63C3"/>
                </a:solidFill>
                <a:ea typeface="PMingLiU" charset="-120"/>
                <a:cs typeface="PMingLiU" charset="-120"/>
              </a:rPr>
              <a:t>/topics/Cyber-bullying/</a:t>
            </a:r>
            <a:endParaRPr lang="zh-TW" altLang="en-US" sz="2400" b="1" dirty="0" smtClean="0">
              <a:solidFill>
                <a:srgbClr val="0C63C3"/>
              </a:solidFill>
              <a:ea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endParaRPr lang="zh-HK" altLang="en-US" sz="2600" b="1" dirty="0" smtClean="0">
              <a:ea typeface="PMingLiU" charset="-120"/>
              <a:cs typeface="PMingLiU" charset="-12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zh-TW" altLang="en-US" sz="2600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38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17209"/>
            <a:ext cx="78867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家長錦囊</a:t>
            </a:r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： </a:t>
            </a:r>
            <a:r>
              <a:rPr lang="en-US" altLang="zh-CN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/>
            </a:r>
            <a:br>
              <a:rPr lang="en-US" altLang="zh-CN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</a:br>
            <a:r>
              <a:rPr lang="zh-CN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如何陪伴子女面對網</a:t>
            </a:r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絡</a:t>
            </a:r>
            <a:r>
              <a:rPr lang="zh-CN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欺</a:t>
            </a: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凌</a:t>
            </a:r>
            <a:endParaRPr lang="zh-TW" altLang="en-US" sz="40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6080" y="1865494"/>
            <a:ext cx="8556960" cy="3259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應該</a:t>
            </a:r>
            <a:r>
              <a:rPr lang="zh-TW" altLang="en-US" sz="2800" b="1" dirty="0">
                <a:solidFill>
                  <a:srgbClr val="5AB34F"/>
                </a:solidFill>
                <a:ea typeface="PMingLiU" charset="-120"/>
              </a:rPr>
              <a:t>：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聆聽子女的感受與經歷</a:t>
            </a:r>
            <a:r>
              <a:rPr lang="zh-HK" altLang="zh-HK" sz="2800" b="1" dirty="0">
                <a:solidFill>
                  <a:srgbClr val="5AB34F"/>
                </a:solidFill>
                <a:ea typeface="PMingLiU" charset="-120"/>
              </a:rPr>
              <a:t>，</a:t>
            </a: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讓子女體會到家長的陪伴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尊重子女</a:t>
            </a:r>
            <a:r>
              <a:rPr lang="zh-HK" altLang="zh-HK" sz="2800" b="1" dirty="0">
                <a:solidFill>
                  <a:srgbClr val="5AB34F"/>
                </a:solidFill>
                <a:ea typeface="PMingLiU" charset="-120"/>
              </a:rPr>
              <a:t>，</a:t>
            </a: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與子女探討進一步的行動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了解子女欺</a:t>
            </a:r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凌</a:t>
            </a: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他人的動機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教導子女為網</a:t>
            </a:r>
            <a:r>
              <a:rPr lang="zh-TW" altLang="en-US" sz="28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絡</a:t>
            </a: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欺淩的受害者提供</a:t>
            </a:r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協</a:t>
            </a: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助</a:t>
            </a:r>
            <a:r>
              <a:rPr lang="zh-HK" altLang="zh-HK" sz="2800" b="1" dirty="0">
                <a:solidFill>
                  <a:srgbClr val="5AB34F"/>
                </a:solidFill>
                <a:ea typeface="PMingLiU" charset="-120"/>
              </a:rPr>
              <a:t>，</a:t>
            </a: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切勿只做沉默的旁觀者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endParaRPr lang="zh-TW" altLang="en-US" sz="2800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16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8945" y="2264432"/>
            <a:ext cx="6775285" cy="2238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不應該</a:t>
            </a:r>
            <a:r>
              <a:rPr lang="zh-TW" altLang="en-US" sz="2800" b="1" dirty="0">
                <a:solidFill>
                  <a:srgbClr val="5AB34F"/>
                </a:solidFill>
                <a:ea typeface="PMingLiU" charset="-120"/>
              </a:rPr>
              <a:t>：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只教導子女處理網</a:t>
            </a:r>
            <a:r>
              <a:rPr lang="zh-TW" altLang="en-US" sz="28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絡</a:t>
            </a: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欺</a:t>
            </a:r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凌</a:t>
            </a: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而忽略其感受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在了解詳細情況前批判子女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過度反應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pPr>
              <a:buNone/>
            </a:pP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endParaRPr lang="zh-TW" altLang="en-US" sz="2800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28650" y="21720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PMingLiU" charset="-12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家長錦囊</a:t>
            </a:r>
            <a:r>
              <a:rPr lang="zh-TW" altLang="en-US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： </a:t>
            </a:r>
            <a:r>
              <a:rPr lang="en-US" altLang="zh-CN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/>
            </a:r>
            <a:br>
              <a:rPr lang="en-US" altLang="zh-CN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</a:br>
            <a:r>
              <a:rPr lang="zh-CN" altLang="en-US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如何陪伴子女面對網</a:t>
            </a:r>
            <a:r>
              <a:rPr lang="zh-TW" altLang="en-US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絡</a:t>
            </a:r>
            <a:r>
              <a:rPr lang="zh-CN" altLang="en-US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欺</a:t>
            </a:r>
            <a:r>
              <a:rPr lang="zh-TW" altLang="en-US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凌</a:t>
            </a:r>
            <a:endParaRPr lang="zh-TW" altLang="en-US" sz="4000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53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6814" y="1966827"/>
            <a:ext cx="4954002" cy="1325563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網</a:t>
            </a:r>
            <a:r>
              <a:rPr lang="zh-TW" altLang="en-US" sz="40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絡</a:t>
            </a:r>
            <a:r>
              <a:rPr lang="zh-CN" altLang="en-US" sz="40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欺</a:t>
            </a:r>
            <a:r>
              <a:rPr lang="zh-TW" altLang="en-US" sz="40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凌</a:t>
            </a:r>
            <a:r>
              <a:rPr lang="zh-CN" altLang="en-US" sz="40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受害者錦囊</a:t>
            </a:r>
            <a:endParaRPr lang="zh-TW" altLang="en-US" sz="4000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53934" y="3202095"/>
            <a:ext cx="5270994" cy="1864059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明確地向網</a:t>
            </a:r>
            <a:r>
              <a:rPr lang="zh-TW" altLang="en-US" sz="28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絡</a:t>
            </a: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欺</a:t>
            </a:r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凌</a:t>
            </a: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說</a:t>
            </a:r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「</a:t>
            </a: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不</a:t>
            </a:r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」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關閉屏幕及保持冷靜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必要時尋求專業人士的幫助</a:t>
            </a:r>
            <a:endParaRPr lang="zh-TW" altLang="en-US" sz="2800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85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713098" y="1383201"/>
            <a:ext cx="7772534" cy="2074022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網上發言要三思而後行</a:t>
            </a:r>
            <a:endParaRPr lang="en-US" altLang="zh-TW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同時培育子女的品格與資訊科技能力</a:t>
            </a:r>
            <a:endParaRPr lang="en-US" altLang="zh-TW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pPr>
              <a:defRPr/>
            </a:pPr>
            <a:r>
              <a:rPr lang="zh-TW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協助子女建立</a:t>
            </a: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正確的</a:t>
            </a:r>
            <a:r>
              <a:rPr lang="zh-TW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價值觀</a:t>
            </a: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（例如責任感</a:t>
            </a:r>
            <a:r>
              <a:rPr lang="zh-TW" altLang="en-US" b="1" dirty="0">
                <a:solidFill>
                  <a:schemeClr val="bg1"/>
                </a:solidFill>
                <a:ea typeface="PMingLiU" charset="-120"/>
              </a:rPr>
              <a:t>、</a:t>
            </a: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尊重</a:t>
            </a:r>
            <a:r>
              <a:rPr lang="zh-TW" altLang="en-US" b="1" dirty="0" smtClean="0">
                <a:solidFill>
                  <a:schemeClr val="bg1"/>
                </a:solidFill>
                <a:ea typeface="PMingLiU" charset="-120"/>
              </a:rPr>
              <a:t>、</a:t>
            </a: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同理心）</a:t>
            </a:r>
            <a:r>
              <a:rPr lang="zh-TW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及</a:t>
            </a: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對網絡言行進行</a:t>
            </a:r>
            <a:r>
              <a:rPr lang="zh-TW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批判</a:t>
            </a: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性思考</a:t>
            </a:r>
            <a:endParaRPr lang="en-US" altLang="zh-TW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4325" y="42936"/>
            <a:ext cx="8515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遵守網絡及社交網站的良好行為</a:t>
            </a:r>
            <a:endParaRPr lang="zh-HK" altLang="en-US" sz="40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80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528453" y="1250577"/>
            <a:ext cx="3773300" cy="1308288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不良</a:t>
            </a:r>
            <a:r>
              <a:rPr lang="zh-TW" altLang="en-US" sz="4000" b="1" dirty="0">
                <a:solidFill>
                  <a:schemeClr val="bg1"/>
                </a:solidFill>
                <a:ea typeface="PMingLiU" charset="-120"/>
                <a:cs typeface="PMingLiU" charset="-120"/>
              </a:rPr>
              <a:t>使用及罪行 </a:t>
            </a:r>
            <a:endParaRPr lang="zh-HK" altLang="en-US" sz="4000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95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635" y="1306419"/>
            <a:ext cx="5624232" cy="1325563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小心不恰當的行為</a:t>
            </a:r>
            <a:endParaRPr lang="zh-HK" altLang="en-US" sz="4000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2271" y="2538319"/>
            <a:ext cx="6942044" cy="1388222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直接於互聯網抄襲資料來完成課業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不懂分析</a:t>
            </a:r>
            <a:r>
              <a:rPr lang="zh-TW" altLang="zh-HK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資訊來源的取向</a:t>
            </a:r>
            <a:r>
              <a:rPr lang="zh-TW" altLang="en-US" sz="2800" b="1" dirty="0">
                <a:solidFill>
                  <a:srgbClr val="5AB34F"/>
                </a:solidFill>
                <a:ea typeface="PMingLiU" charset="-120"/>
              </a:rPr>
              <a:t>、</a:t>
            </a:r>
            <a:r>
              <a:rPr lang="zh-TW" altLang="zh-HK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範圍及恰當性</a:t>
            </a:r>
            <a:endParaRPr lang="en-GB" altLang="zh-HK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endParaRPr lang="zh-HK" altLang="en-US" sz="2800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088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03" y="230656"/>
            <a:ext cx="78867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與知識產權物品相關罪行</a:t>
            </a:r>
            <a:r>
              <a:rPr lang="en-US" altLang="zh-TW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</a:b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及互聯網犯罪</a:t>
            </a:r>
            <a:endParaRPr lang="zh-HK" altLang="en-US" sz="40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97745" y="2108013"/>
            <a:ext cx="8230602" cy="106549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HK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Ref: </a:t>
            </a:r>
            <a:r>
              <a:rPr lang="en-US" altLang="zh-HK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Youth CLIC by Law and Technology Centre, HKU</a:t>
            </a:r>
          </a:p>
          <a:p>
            <a:r>
              <a:rPr lang="en-US" altLang="zh-HK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http</a:t>
            </a:r>
            <a:r>
              <a:rPr lang="en-US" altLang="zh-HK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://</a:t>
            </a:r>
            <a:r>
              <a:rPr lang="en-US" altLang="zh-HK" b="1" dirty="0" err="1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youth.clic.org.hk</a:t>
            </a:r>
            <a:r>
              <a:rPr lang="en-US" altLang="zh-HK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/</a:t>
            </a:r>
            <a:r>
              <a:rPr lang="en-US" altLang="zh-HK" b="1" dirty="0" err="1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tc</a:t>
            </a:r>
            <a:r>
              <a:rPr lang="en-US" altLang="zh-HK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/topics/Cyber-crimes</a:t>
            </a:r>
            <a:r>
              <a:rPr lang="en-US" altLang="zh-HK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/</a:t>
            </a:r>
            <a:endParaRPr lang="zh-HK" altLang="en-US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65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34164" y="2681208"/>
            <a:ext cx="4572002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0050" indent="-400050">
              <a:lnSpc>
                <a:spcPct val="150000"/>
              </a:lnSpc>
              <a:buAutoNum type="romanUcPeriod"/>
            </a:pPr>
            <a:r>
              <a:rPr lang="zh-TW" altLang="en-US" sz="28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世界趨勢</a:t>
            </a:r>
            <a:endParaRPr lang="en-US" altLang="zh-TW" sz="2800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zh-TW" altLang="en-US" sz="28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認識</a:t>
            </a:r>
            <a:r>
              <a:rPr lang="zh-TW" altLang="en-US" sz="28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電子學習及家</a:t>
            </a:r>
            <a:r>
              <a:rPr lang="zh-HK" altLang="en-US" sz="28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校</a:t>
            </a:r>
            <a:r>
              <a:rPr lang="zh-HK" altLang="en-US" sz="28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溝通</a:t>
            </a:r>
            <a:endParaRPr lang="en-US" altLang="zh-HK" sz="28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zh-HK" altLang="en-US" sz="28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支持</a:t>
            </a:r>
            <a:r>
              <a:rPr lang="zh-HK" altLang="en-US" sz="28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及指導</a:t>
            </a:r>
            <a:r>
              <a:rPr lang="zh-HK" altLang="en-US" sz="28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子女</a:t>
            </a:r>
            <a:endParaRPr lang="en-GB" altLang="zh-HK" sz="2800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zh-TW" altLang="en-US" sz="28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有</a:t>
            </a:r>
            <a:r>
              <a:rPr lang="zh-TW" altLang="en-US" sz="28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需要時</a:t>
            </a:r>
            <a:r>
              <a:rPr lang="zh-TW" altLang="en-US" sz="28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尋求協助</a:t>
            </a:r>
            <a:endParaRPr lang="en-GB" altLang="zh-HK" sz="28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2730" y="349623"/>
            <a:ext cx="3603811" cy="3307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家長</a:t>
            </a: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：</a:t>
            </a:r>
            <a:endParaRPr lang="en-US" altLang="zh-TW" sz="4000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當</a:t>
            </a:r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子女</a:t>
            </a: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參與</a:t>
            </a:r>
            <a:endParaRPr lang="en-US" altLang="zh-TW" sz="4000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電子學習</a:t>
            </a:r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</a:rPr>
              <a:t>，</a:t>
            </a:r>
            <a:endParaRPr lang="en-US" altLang="zh-TW" sz="4000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我</a:t>
            </a:r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應</a:t>
            </a: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如何</a:t>
            </a:r>
            <a:endParaRPr lang="en-US" altLang="zh-TW" sz="4000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作好</a:t>
            </a:r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準備</a:t>
            </a: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？</a:t>
            </a:r>
            <a:endParaRPr lang="en-US" sz="40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519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idx="1"/>
          </p:nvPr>
        </p:nvSpPr>
        <p:spPr>
          <a:xfrm>
            <a:off x="601757" y="435560"/>
            <a:ext cx="8367431" cy="6121586"/>
          </a:xfrm>
        </p:spPr>
        <p:txBody>
          <a:bodyPr vert="horz">
            <a:noAutofit/>
          </a:bodyPr>
          <a:lstStyle/>
          <a:p>
            <a:r>
              <a:rPr lang="zh-TW" altLang="en-US" sz="28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藉電訊而在未獲授權下取用電腦</a:t>
            </a:r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資料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HK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刑事損壞</a:t>
            </a:r>
            <a:endParaRPr lang="en-US" altLang="zh-HK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有</a:t>
            </a:r>
            <a:r>
              <a:rPr lang="zh-TW" altLang="en-US" sz="28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犯罪或不誠實意圖而取用</a:t>
            </a:r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電腦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有關</a:t>
            </a:r>
            <a:r>
              <a:rPr lang="zh-TW" altLang="en-US" sz="28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製作侵犯版權物品（侵權物品）或進行侵權物品交易等</a:t>
            </a:r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罪行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「</a:t>
            </a:r>
            <a:r>
              <a:rPr lang="zh-TW" altLang="en-US" sz="28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個人資料」的定義及保障資料</a:t>
            </a:r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原則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HK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誹謗</a:t>
            </a:r>
            <a:endParaRPr lang="en-US" altLang="zh-HK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協同</a:t>
            </a:r>
            <a:r>
              <a:rPr lang="zh-TW" altLang="en-US" sz="28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自殺的刑事法律</a:t>
            </a:r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責任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HK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盜竊</a:t>
            </a:r>
            <a:endParaRPr lang="en-US" altLang="zh-HK" sz="2800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HK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欺詐</a:t>
            </a:r>
            <a:endParaRPr lang="en-US" altLang="zh-HK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與</a:t>
            </a:r>
            <a:r>
              <a:rPr lang="zh-TW" altLang="en-US" sz="28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商品說明有關的</a:t>
            </a:r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罪行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以</a:t>
            </a:r>
            <a:r>
              <a:rPr lang="zh-TW" altLang="en-US" sz="28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欺騙手段取得</a:t>
            </a:r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財產</a:t>
            </a:r>
            <a:endParaRPr lang="zh-HK" altLang="en-US" sz="2800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56447" y="601756"/>
            <a:ext cx="6858000" cy="1882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教導子女分辨網絡的不良資訊</a:t>
            </a:r>
            <a:endParaRPr lang="zh-HK" altLang="en-US" sz="40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82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11" name="Rectangle 1"/>
          <p:cNvSpPr>
            <a:spLocks noGrp="1" noChangeArrowheads="1"/>
          </p:cNvSpPr>
          <p:nvPr>
            <p:ph idx="1"/>
          </p:nvPr>
        </p:nvSpPr>
        <p:spPr>
          <a:xfrm>
            <a:off x="1798544" y="2140488"/>
            <a:ext cx="5973856" cy="3022366"/>
          </a:xfrm>
          <a:extLst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尊重個人</a:t>
            </a:r>
            <a:endParaRPr lang="en-US" altLang="zh-HK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pPr>
              <a:defRPr/>
            </a:pP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在現實與虛擬世界都要遵守法律</a:t>
            </a:r>
            <a:endParaRPr lang="zh-TW" altLang="zh-HK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pPr>
              <a:defRPr/>
            </a:pP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在</a:t>
            </a:r>
            <a:r>
              <a:rPr lang="zh-CN" altLang="en-US" sz="28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子女的同意下安裝過濾軟</a:t>
            </a: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件</a:t>
            </a:r>
            <a:endParaRPr lang="en-US" altLang="zh-TW" sz="2800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pPr>
              <a:defRPr/>
            </a:pP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在</a:t>
            </a:r>
            <a:r>
              <a:rPr lang="zh-CN" altLang="en-US" sz="28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子女接觸到網絡不良資訊時提供直接的指導</a:t>
            </a:r>
            <a:endParaRPr lang="en-US" altLang="zh-TW" sz="2800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TW" sz="2800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4325" y="-10852"/>
            <a:ext cx="8515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注意網絡安全</a:t>
            </a:r>
            <a:endParaRPr lang="zh-HK" altLang="en-US" sz="40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6255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91669" y="4832094"/>
            <a:ext cx="6414248" cy="11203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1600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©</a:t>
            </a:r>
            <a:r>
              <a:rPr lang="zh-TW" altLang="en-US" sz="16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香港特別行政區政府教育局    教育基建分部    資訊科技教育組 </a:t>
            </a:r>
            <a:r>
              <a:rPr lang="en-US" altLang="zh-TW" sz="16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2017</a:t>
            </a:r>
            <a:r>
              <a:rPr lang="zh-TW" altLang="en-US" sz="16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 </a:t>
            </a:r>
            <a:br>
              <a:rPr lang="zh-TW" altLang="en-US" sz="16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</a:br>
            <a:r>
              <a:rPr lang="zh-TW" altLang="en-US" sz="16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/>
            </a:r>
            <a:br>
              <a:rPr lang="zh-TW" altLang="en-US" sz="16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</a:br>
            <a:r>
              <a:rPr lang="zh-TW" altLang="en-US" sz="16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本簡報的版權屬香港特別行政區政府教育局所有，不得作商業用途。學校可使用部分或全部內容作非牟利教育用途。</a:t>
            </a:r>
            <a:endParaRPr lang="en-US" sz="1600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5493" y="2658271"/>
            <a:ext cx="7059706" cy="11203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500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完</a:t>
            </a:r>
            <a:endParaRPr lang="en-US" sz="5500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12694" y="4625788"/>
            <a:ext cx="6118412" cy="0"/>
          </a:xfrm>
          <a:prstGeom prst="line">
            <a:avLst/>
          </a:prstGeom>
          <a:ln>
            <a:solidFill>
              <a:srgbClr val="5AB3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8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79176" y="628650"/>
            <a:ext cx="6185647" cy="1882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III. </a:t>
            </a:r>
            <a:r>
              <a:rPr lang="zh-HK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支持及指導子女</a:t>
            </a:r>
          </a:p>
        </p:txBody>
      </p:sp>
    </p:spTree>
    <p:extLst>
      <p:ext uri="{BB962C8B-B14F-4D97-AF65-F5344CB8AC3E}">
        <p14:creationId xmlns:p14="http://schemas.microsoft.com/office/powerpoint/2010/main" val="9110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782435" y="708951"/>
            <a:ext cx="5985558" cy="1536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HK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培育孩子成為負責任</a:t>
            </a:r>
            <a:r>
              <a:rPr lang="zh-HK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、</a:t>
            </a:r>
            <a:endParaRPr lang="en-US" altLang="zh-HK" b="1" dirty="0" smtClean="0">
              <a:solidFill>
                <a:schemeClr val="bg1"/>
              </a:solidFill>
              <a:latin typeface="PMingLiU" charset="-120"/>
              <a:ea typeface="PMingLiU" charset="-120"/>
            </a:endParaRPr>
          </a:p>
          <a:p>
            <a:pPr>
              <a:lnSpc>
                <a:spcPct val="100000"/>
              </a:lnSpc>
            </a:pPr>
            <a:r>
              <a:rPr lang="zh-HK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尊重及獨立的網絡使用者</a:t>
            </a:r>
            <a:endParaRPr lang="en-GB" altLang="zh-HK" sz="4000" b="1" dirty="0">
              <a:solidFill>
                <a:schemeClr val="bg1"/>
              </a:solidFill>
              <a:latin typeface="PMingLiU" charset="-120"/>
              <a:ea typeface="PMingLiU" charset="-120"/>
            </a:endParaRPr>
          </a:p>
        </p:txBody>
      </p:sp>
      <p:sp>
        <p:nvSpPr>
          <p:cNvPr id="4" name="內容版面配置區 3"/>
          <p:cNvSpPr txBox="1">
            <a:spLocks/>
          </p:cNvSpPr>
          <p:nvPr/>
        </p:nvSpPr>
        <p:spPr>
          <a:xfrm>
            <a:off x="2782435" y="2343147"/>
            <a:ext cx="2171700" cy="1000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</a:pPr>
            <a:r>
              <a:rPr lang="zh-HK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開放關懷 </a:t>
            </a:r>
            <a:endParaRPr lang="en-US" altLang="zh-HK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>
              <a:lnSpc>
                <a:spcPts val="3800"/>
              </a:lnSpc>
            </a:pPr>
            <a:r>
              <a:rPr lang="zh-HK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以身作則</a:t>
            </a:r>
            <a:endParaRPr lang="en-GB" altLang="zh-HK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41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429000" y="756790"/>
            <a:ext cx="2286000" cy="629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HK" altLang="en-US" sz="4000" b="1" dirty="0" smtClean="0">
                <a:solidFill>
                  <a:srgbClr val="5AB34F"/>
                </a:solidFill>
                <a:latin typeface="PMingLiU" charset="-120"/>
                <a:ea typeface="PMingLiU" charset="-120"/>
              </a:rPr>
              <a:t>開放關懷</a:t>
            </a:r>
            <a:endParaRPr lang="en-US" altLang="zh-HK" sz="4000" b="1" dirty="0">
              <a:solidFill>
                <a:srgbClr val="5AB34F"/>
              </a:solidFill>
              <a:latin typeface="PMingLiU" charset="-120"/>
              <a:ea typeface="PMingLiU" charset="-12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54640" y="1561560"/>
            <a:ext cx="4027991" cy="7718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5AB34F"/>
              </a:buClr>
              <a:defRPr/>
            </a:pPr>
            <a:r>
              <a:rPr lang="zh-CN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認識網絡的優勢與危機</a:t>
            </a:r>
            <a:endParaRPr lang="en-GB" altLang="zh-HK" b="1" dirty="0" smtClean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5AB34F"/>
              </a:buClr>
              <a:defRPr/>
            </a:pPr>
            <a:r>
              <a:rPr lang="zh-CN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學習青少年的網絡文化</a:t>
            </a:r>
            <a:endParaRPr lang="en-GB" altLang="zh-HK" b="1" dirty="0" smtClean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07637" y="4498410"/>
            <a:ext cx="1363358" cy="81838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認同</a:t>
            </a:r>
            <a:endParaRPr lang="en-US" sz="2800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77667" y="3128957"/>
            <a:ext cx="1423586" cy="81838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自主</a:t>
            </a:r>
            <a:endParaRPr lang="en-US" sz="2800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94737" y="4446929"/>
            <a:ext cx="2365414" cy="81838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朋輩關係及分享</a:t>
            </a:r>
            <a:endParaRPr lang="en-US" sz="2800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838635" y="1544709"/>
            <a:ext cx="3703482" cy="7718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5AB34F"/>
              </a:buClr>
              <a:defRPr/>
            </a:pPr>
            <a:r>
              <a:rPr lang="zh-CN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培養正向的親子溝通</a:t>
            </a:r>
            <a:endParaRPr lang="en-GB" altLang="zh-HK" b="1" dirty="0" smtClean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5AB34F"/>
              </a:buClr>
              <a:defRPr/>
            </a:pPr>
            <a:r>
              <a:rPr lang="zh-CN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了解子女的需要</a:t>
            </a:r>
            <a:endParaRPr lang="en-GB" altLang="zh-HK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14115" y="3119329"/>
            <a:ext cx="1001805" cy="81838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愛</a:t>
            </a:r>
            <a:endParaRPr lang="en-US" sz="2800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92391" y="3119328"/>
            <a:ext cx="1459930" cy="81838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喜樂</a:t>
            </a:r>
            <a:endParaRPr lang="en-US" sz="2800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869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52813" y="530969"/>
            <a:ext cx="274929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HK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</a:rPr>
              <a:t>以身作則</a:t>
            </a:r>
            <a:endParaRPr lang="zh-HK" altLang="en-US" sz="4000" b="1" dirty="0">
              <a:solidFill>
                <a:schemeClr val="bg1"/>
              </a:solidFill>
              <a:latin typeface="PMingLiU" charset="-120"/>
              <a:ea typeface="PMingLiU" charset="-120"/>
            </a:endParaRPr>
          </a:p>
        </p:txBody>
      </p:sp>
      <p:sp>
        <p:nvSpPr>
          <p:cNvPr id="4" name="內容版面配置區 3"/>
          <p:cNvSpPr txBox="1">
            <a:spLocks/>
          </p:cNvSpPr>
          <p:nvPr/>
        </p:nvSpPr>
        <p:spPr>
          <a:xfrm>
            <a:off x="1944542" y="1440011"/>
            <a:ext cx="5231757" cy="16672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家長的態度與行爲</a:t>
            </a:r>
            <a:endParaRPr lang="en-US" altLang="zh-HK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注意自身的網絡使用習慣</a:t>
            </a:r>
            <a:endParaRPr lang="en-US" altLang="zh-HK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r>
              <a:rPr lang="zh-CN" altLang="en-US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與子女一起遵守網絡使用規則</a:t>
            </a:r>
            <a:endParaRPr lang="en-US" altLang="zh-HK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endParaRPr lang="en-US" altLang="zh-HK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01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版面配置區 2"/>
          <p:cNvSpPr txBox="1">
            <a:spLocks/>
          </p:cNvSpPr>
          <p:nvPr/>
        </p:nvSpPr>
        <p:spPr>
          <a:xfrm>
            <a:off x="2569581" y="1129687"/>
            <a:ext cx="6012354" cy="1957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家長</a:t>
            </a:r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</a:rPr>
              <a:t>：</a:t>
            </a:r>
            <a:endParaRPr lang="en-US" altLang="zh-TW" sz="4000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我應如何為我的子女準備參與電子學習？</a:t>
            </a:r>
            <a:endParaRPr lang="zh-HK" altLang="en-US" sz="40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67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1340</Words>
  <Application>Microsoft Office PowerPoint</Application>
  <PresentationFormat>On-screen Show (4:3)</PresentationFormat>
  <Paragraphs>244</Paragraphs>
  <Slides>43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1_Office Theme</vt:lpstr>
      <vt:lpstr>家長教育 之 電子學習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家庭參與</vt:lpstr>
      <vt:lpstr>管教信心</vt:lpstr>
      <vt:lpstr>和諧關係</vt:lpstr>
      <vt:lpstr>健康貼士</vt:lpstr>
      <vt:lpstr>2. 心理健康</vt:lpstr>
      <vt:lpstr>PowerPoint Presentation</vt:lpstr>
      <vt:lpstr>沉迷上網</vt:lpstr>
      <vt:lpstr>沉迷上網</vt:lpstr>
      <vt:lpstr>PowerPoint Presentation</vt:lpstr>
      <vt:lpstr>PowerPoint Presentation</vt:lpstr>
      <vt:lpstr>PowerPoint Presentation</vt:lpstr>
      <vt:lpstr>家長錦囊：  如何陪伴子女面對網絡欺凌</vt:lpstr>
      <vt:lpstr>PowerPoint Presentation</vt:lpstr>
      <vt:lpstr>網絡欺凌受害者錦囊</vt:lpstr>
      <vt:lpstr>PowerPoint Presentation</vt:lpstr>
      <vt:lpstr>不良使用及罪行 </vt:lpstr>
      <vt:lpstr>小心不恰當的行為</vt:lpstr>
      <vt:lpstr>與知識產權物品相關罪行 及互聯網犯罪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家長教育 之 電子學習</dc:title>
  <dc:creator>WONG, Pui-ting Cecilia</dc:creator>
  <cp:lastModifiedBy>WONG, Pui-ting Cecilia</cp:lastModifiedBy>
  <cp:revision>6</cp:revision>
  <dcterms:created xsi:type="dcterms:W3CDTF">2017-04-07T05:43:41Z</dcterms:created>
  <dcterms:modified xsi:type="dcterms:W3CDTF">2017-04-20T09:09:32Z</dcterms:modified>
</cp:coreProperties>
</file>