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Lst>
  <p:sldIdLst>
    <p:sldId id="286" r:id="rId2"/>
    <p:sldId id="278" r:id="rId3"/>
    <p:sldId id="279" r:id="rId4"/>
    <p:sldId id="281" r:id="rId5"/>
    <p:sldId id="270" r:id="rId6"/>
    <p:sldId id="294" r:id="rId7"/>
    <p:sldId id="295" r:id="rId8"/>
    <p:sldId id="276" r:id="rId9"/>
    <p:sldId id="280" r:id="rId10"/>
    <p:sldId id="275" r:id="rId11"/>
    <p:sldId id="282" r:id="rId12"/>
    <p:sldId id="284" r:id="rId13"/>
    <p:sldId id="285" r:id="rId14"/>
    <p:sldId id="291"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221D01F-A2E0-4C9E-8F28-6285812A84D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32239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3170AA-B744-40A0-B98C-FC8582F06015}"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1D01F-A2E0-4C9E-8F28-6285812A84DF}" type="slidenum">
              <a:rPr lang="en-US" smtClean="0"/>
              <a:t>‹#›</a:t>
            </a:fld>
            <a:endParaRPr lang="en-US"/>
          </a:p>
        </p:txBody>
      </p:sp>
    </p:spTree>
    <p:extLst>
      <p:ext uri="{BB962C8B-B14F-4D97-AF65-F5344CB8AC3E}">
        <p14:creationId xmlns:p14="http://schemas.microsoft.com/office/powerpoint/2010/main" val="1762356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646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031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spTree>
    <p:extLst>
      <p:ext uri="{BB962C8B-B14F-4D97-AF65-F5344CB8AC3E}">
        <p14:creationId xmlns:p14="http://schemas.microsoft.com/office/powerpoint/2010/main" val="3183139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6988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8911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360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055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spTree>
    <p:extLst>
      <p:ext uri="{BB962C8B-B14F-4D97-AF65-F5344CB8AC3E}">
        <p14:creationId xmlns:p14="http://schemas.microsoft.com/office/powerpoint/2010/main" val="403416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3170AA-B744-40A0-B98C-FC8582F06015}" type="datetimeFigureOut">
              <a:rPr lang="en-US" smtClean="0"/>
              <a:t>5/29/2020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21D01F-A2E0-4C9E-8F28-6285812A84D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95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3170AA-B744-40A0-B98C-FC8582F06015}"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1D01F-A2E0-4C9E-8F28-6285812A84DF}"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70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3170AA-B744-40A0-B98C-FC8582F06015}" type="datetimeFigureOut">
              <a:rPr lang="en-US" smtClean="0"/>
              <a:t>5/29/2020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21D01F-A2E0-4C9E-8F28-6285812A84D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575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3170AA-B744-40A0-B98C-FC8582F06015}" type="datetimeFigureOut">
              <a:rPr lang="en-US" smtClean="0"/>
              <a:t>5/29/2020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21D01F-A2E0-4C9E-8F28-6285812A84D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31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170AA-B744-40A0-B98C-FC8582F06015}" type="datetimeFigureOut">
              <a:rPr lang="en-US" smtClean="0"/>
              <a:t>5/29/2020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21D01F-A2E0-4C9E-8F28-6285812A84DF}" type="slidenum">
              <a:rPr lang="en-US" smtClean="0"/>
              <a:t>‹#›</a:t>
            </a:fld>
            <a:endParaRPr lang="en-US"/>
          </a:p>
        </p:txBody>
      </p:sp>
    </p:spTree>
    <p:extLst>
      <p:ext uri="{BB962C8B-B14F-4D97-AF65-F5344CB8AC3E}">
        <p14:creationId xmlns:p14="http://schemas.microsoft.com/office/powerpoint/2010/main" val="277538315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3170AA-B744-40A0-B98C-FC8582F06015}"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1D01F-A2E0-4C9E-8F28-6285812A84D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7119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F3170AA-B744-40A0-B98C-FC8582F06015}" type="datetimeFigureOut">
              <a:rPr lang="en-US" smtClean="0"/>
              <a:t>5/29/2020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21D01F-A2E0-4C9E-8F28-6285812A84DF}" type="slidenum">
              <a:rPr lang="en-US" smtClean="0"/>
              <a:t>‹#›</a:t>
            </a:fld>
            <a:endParaRPr lang="en-US"/>
          </a:p>
        </p:txBody>
      </p:sp>
    </p:spTree>
    <p:extLst>
      <p:ext uri="{BB962C8B-B14F-4D97-AF65-F5344CB8AC3E}">
        <p14:creationId xmlns:p14="http://schemas.microsoft.com/office/powerpoint/2010/main" val="188182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3170AA-B744-40A0-B98C-FC8582F06015}" type="datetimeFigureOut">
              <a:rPr lang="en-US" smtClean="0"/>
              <a:t>5/29/2020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21D01F-A2E0-4C9E-8F28-6285812A84DF}" type="slidenum">
              <a:rPr lang="en-US" smtClean="0"/>
              <a:t>‹#›</a:t>
            </a:fld>
            <a:endParaRPr lang="en-US"/>
          </a:p>
        </p:txBody>
      </p:sp>
    </p:spTree>
    <p:extLst>
      <p:ext uri="{BB962C8B-B14F-4D97-AF65-F5344CB8AC3E}">
        <p14:creationId xmlns:p14="http://schemas.microsoft.com/office/powerpoint/2010/main" val="2773366305"/>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 id="21474840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hkedcity.net/etv/resource/437338713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kedcity.net/etv/resource/437338713" TargetMode="External"/><Relationship Id="rId2" Type="http://schemas.openxmlformats.org/officeDocument/2006/relationships/hyperlink" Target="https://www.hkedcity.net/etv/resource/437338713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hkedcity.net/hq/en/te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hkedcity.net/etv/resource/437338713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資訊放大鏡</a:t>
            </a:r>
            <a:endParaRPr lang="en-US" dirty="0">
              <a:latin typeface="+mj-ea"/>
            </a:endParaRPr>
          </a:p>
        </p:txBody>
      </p:sp>
      <p:sp>
        <p:nvSpPr>
          <p:cNvPr id="3" name="Subtitle 2"/>
          <p:cNvSpPr>
            <a:spLocks noGrp="1"/>
          </p:cNvSpPr>
          <p:nvPr>
            <p:ph type="body" idx="1"/>
          </p:nvPr>
        </p:nvSpPr>
        <p:spPr/>
        <p:txBody>
          <a:bodyPr>
            <a:normAutofit/>
          </a:bodyPr>
          <a:lstStyle/>
          <a:p>
            <a:pPr>
              <a:spcBef>
                <a:spcPts val="600"/>
              </a:spcBef>
            </a:pPr>
            <a:r>
              <a:rPr lang="zh-TW" altLang="en-US" sz="3000" dirty="0">
                <a:latin typeface="Microsoft JhengHei" panose="020B0604030504040204" pitchFamily="34" charset="-120"/>
                <a:ea typeface="Microsoft JhengHei" panose="020B0604030504040204" pitchFamily="34" charset="-120"/>
              </a:rPr>
              <a:t>第二教節</a:t>
            </a:r>
            <a:endParaRPr lang="en-US" sz="3000" dirty="0">
              <a:latin typeface="Microsoft JhengHei" panose="020B0604030504040204" pitchFamily="34" charset="-120"/>
              <a:ea typeface="Microsoft JhengHei" panose="020B0604030504040204" pitchFamily="34" charset="-12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7565" y="3923489"/>
            <a:ext cx="2340869" cy="2340869"/>
          </a:xfrm>
          <a:prstGeom prst="rect">
            <a:avLst/>
          </a:prstGeom>
        </p:spPr>
      </p:pic>
      <p:sp>
        <p:nvSpPr>
          <p:cNvPr id="7" name="TextBox 6">
            <a:extLst>
              <a:ext uri="{FF2B5EF4-FFF2-40B4-BE49-F238E27FC236}">
                <a16:creationId xmlns:a16="http://schemas.microsoft.com/office/drawing/2014/main" id="{1549F50D-3846-4F65-BB27-A0A2628FC3C3}"/>
              </a:ext>
            </a:extLst>
          </p:cNvPr>
          <p:cNvSpPr txBox="1"/>
          <p:nvPr/>
        </p:nvSpPr>
        <p:spPr>
          <a:xfrm>
            <a:off x="609143" y="5956581"/>
            <a:ext cx="4692183"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solidFill>
                  <a:schemeClr val="bg2">
                    <a:lumMod val="75000"/>
                  </a:schemeClr>
                </a:solidFill>
                <a:latin typeface="Microsoft JhengHei" panose="020B0604030504040204" pitchFamily="34" charset="-120"/>
                <a:ea typeface="Microsoft JhengHei" panose="020B0604030504040204" pitchFamily="34" charset="-120"/>
              </a:rPr>
              <a:t>小學資訊素養</a:t>
            </a:r>
            <a:r>
              <a:rPr lang="zh-TW" altLang="en-US" sz="1400" dirty="0">
                <a:solidFill>
                  <a:schemeClr val="bg2">
                    <a:lumMod val="75000"/>
                  </a:schemeClr>
                </a:solidFill>
                <a:latin typeface="Microsoft JhengHei" panose="020B0604030504040204" pitchFamily="34" charset="-120"/>
                <a:ea typeface="Microsoft JhengHei" panose="020B0604030504040204" pitchFamily="34" charset="-120"/>
              </a:rPr>
              <a:t>學與</a:t>
            </a:r>
            <a:r>
              <a:rPr lang="en-US" sz="1400" dirty="0">
                <a:solidFill>
                  <a:schemeClr val="bg2">
                    <a:lumMod val="75000"/>
                  </a:schemeClr>
                </a:solidFill>
                <a:latin typeface="Microsoft JhengHei" panose="020B0604030504040204" pitchFamily="34" charset="-120"/>
                <a:ea typeface="Microsoft JhengHei" panose="020B0604030504040204" pitchFamily="34" charset="-120"/>
              </a:rPr>
              <a:t>教</a:t>
            </a:r>
            <a:r>
              <a:rPr lang="zh-TW" altLang="en-US" sz="1400" dirty="0">
                <a:solidFill>
                  <a:schemeClr val="bg2">
                    <a:lumMod val="75000"/>
                  </a:schemeClr>
                </a:solidFill>
                <a:latin typeface="Microsoft JhengHei" panose="020B0604030504040204" pitchFamily="34" charset="-120"/>
                <a:ea typeface="Microsoft JhengHei" panose="020B0604030504040204" pitchFamily="34" charset="-120"/>
              </a:rPr>
              <a:t>資源套</a:t>
            </a:r>
            <a:r>
              <a:rPr lang="en-US" sz="1400" dirty="0">
                <a:solidFill>
                  <a:schemeClr val="bg2">
                    <a:lumMod val="75000"/>
                  </a:schemeClr>
                </a:solidFill>
                <a:latin typeface="Microsoft JhengHei" panose="020B0604030504040204" pitchFamily="34" charset="-120"/>
                <a:ea typeface="Microsoft JhengHei" panose="020B0604030504040204" pitchFamily="34" charset="-120"/>
              </a:rPr>
              <a:t>｜</a:t>
            </a:r>
            <a:r>
              <a:rPr lang="zh-TW" altLang="en-US" sz="1400" dirty="0">
                <a:solidFill>
                  <a:schemeClr val="bg2">
                    <a:lumMod val="75000"/>
                  </a:schemeClr>
                </a:solidFill>
                <a:latin typeface="Microsoft JhengHei" panose="020B0604030504040204" pitchFamily="34" charset="-120"/>
                <a:ea typeface="Microsoft JhengHei" panose="020B0604030504040204" pitchFamily="34" charset="-120"/>
              </a:rPr>
              <a:t>適用學習年級：小四至小六</a:t>
            </a:r>
            <a:endParaRPr lang="en-US" sz="1400" dirty="0">
              <a:solidFill>
                <a:schemeClr val="bg2">
                  <a:lumMod val="75000"/>
                </a:schemeClr>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189374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a:latin typeface="+mj-ea"/>
              </a:rPr>
              <a:t>活動</a:t>
            </a:r>
            <a:r>
              <a:rPr lang="en-US" altLang="zh-TW" dirty="0">
                <a:latin typeface="+mj-ea"/>
              </a:rPr>
              <a:t>2</a:t>
            </a:r>
            <a:endParaRPr lang="en-US" dirty="0">
              <a:latin typeface="+mj-ea"/>
            </a:endParaRPr>
          </a:p>
        </p:txBody>
      </p:sp>
      <p:sp>
        <p:nvSpPr>
          <p:cNvPr id="3" name="Subtitle 2"/>
          <p:cNvSpPr>
            <a:spLocks noGrp="1"/>
          </p:cNvSpPr>
          <p:nvPr>
            <p:ph type="subTitle" idx="1"/>
          </p:nvPr>
        </p:nvSpPr>
        <p:spPr/>
        <p:txBody>
          <a:bodyPr>
            <a:normAutofit/>
          </a:bodyPr>
          <a:lstStyle/>
          <a:p>
            <a:pPr>
              <a:spcBef>
                <a:spcPts val="600"/>
              </a:spcBef>
            </a:pPr>
            <a:r>
              <a:rPr lang="zh-TW" altLang="en-US" sz="3000" dirty="0">
                <a:latin typeface="Microsoft JhengHei" panose="020B0604030504040204" pitchFamily="34" charset="-120"/>
                <a:ea typeface="Microsoft JhengHei" panose="020B0604030504040204" pitchFamily="34" charset="-120"/>
              </a:rPr>
              <a:t>真假對對碰</a:t>
            </a:r>
            <a:endParaRPr lang="en-US" sz="30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750914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短片觀看</a:t>
            </a:r>
            <a:endParaRPr lang="en-US" dirty="0">
              <a:latin typeface="+mj-ea"/>
            </a:endParaRPr>
          </a:p>
        </p:txBody>
      </p:sp>
      <p:sp>
        <p:nvSpPr>
          <p:cNvPr id="3" name="Content Placeholder 2"/>
          <p:cNvSpPr>
            <a:spLocks noGrp="1"/>
          </p:cNvSpPr>
          <p:nvPr>
            <p:ph idx="1"/>
          </p:nvPr>
        </p:nvSpPr>
        <p:spPr>
          <a:xfrm>
            <a:off x="1295401" y="2556932"/>
            <a:ext cx="9929190" cy="3318936"/>
          </a:xfrm>
        </p:spPr>
        <p:txBody>
          <a:bodyPr>
            <a:noAutofit/>
          </a:bodyPr>
          <a:lstStyle/>
          <a:p>
            <a:r>
              <a:rPr lang="zh-TW" altLang="en-US" sz="3000" dirty="0">
                <a:latin typeface="Microsoft JhengHei" panose="020B0604030504040204" pitchFamily="34" charset="-120"/>
                <a:ea typeface="Microsoft JhengHei" panose="020B0604030504040204" pitchFamily="34" charset="-120"/>
              </a:rPr>
              <a:t>教育局教育電視「網絡資訊真定假」第</a:t>
            </a:r>
            <a:r>
              <a:rPr lang="en-US" altLang="zh-TW" sz="3000" dirty="0">
                <a:latin typeface="Microsoft JhengHei" panose="020B0604030504040204" pitchFamily="34" charset="-120"/>
                <a:ea typeface="Microsoft JhengHei" panose="020B0604030504040204" pitchFamily="34" charset="-120"/>
              </a:rPr>
              <a:t>5</a:t>
            </a:r>
            <a:r>
              <a:rPr lang="zh-TW" altLang="en-US" sz="3000" dirty="0">
                <a:latin typeface="Microsoft JhengHei" panose="020B0604030504040204" pitchFamily="34" charset="-120"/>
                <a:ea typeface="Microsoft JhengHei" panose="020B0604030504040204" pitchFamily="34" charset="-120"/>
              </a:rPr>
              <a:t>章節：誤信網上資訊</a:t>
            </a:r>
            <a:r>
              <a:rPr lang="en-US" altLang="zh-TW" sz="3000" dirty="0">
                <a:latin typeface="Microsoft JhengHei" panose="020B0604030504040204" pitchFamily="34" charset="-120"/>
                <a:ea typeface="Microsoft JhengHei" panose="020B0604030504040204" pitchFamily="34" charset="-120"/>
              </a:rPr>
              <a:t>—</a:t>
            </a:r>
            <a:r>
              <a:rPr lang="zh-TW" altLang="en-US" sz="3000" dirty="0">
                <a:latin typeface="Microsoft JhengHei" panose="020B0604030504040204" pitchFamily="34" charset="-120"/>
                <a:ea typeface="Microsoft JhengHei" panose="020B0604030504040204" pitchFamily="34" charset="-120"/>
              </a:rPr>
              <a:t>名人護膚品廣告（</a:t>
            </a:r>
            <a:r>
              <a:rPr lang="en-US" altLang="zh-TW" sz="3000" dirty="0">
                <a:latin typeface="Microsoft JhengHei" panose="020B0604030504040204" pitchFamily="34" charset="-120"/>
                <a:ea typeface="Microsoft JhengHei" panose="020B0604030504040204" pitchFamily="34" charset="-120"/>
              </a:rPr>
              <a:t>6:10-7:05</a:t>
            </a:r>
            <a:r>
              <a:rPr lang="zh-TW" altLang="en-US" sz="3000" dirty="0">
                <a:latin typeface="Microsoft JhengHei" panose="020B0604030504040204" pitchFamily="34" charset="-120"/>
                <a:ea typeface="Microsoft JhengHei" panose="020B0604030504040204" pitchFamily="34" charset="-120"/>
              </a:rPr>
              <a:t>）：</a:t>
            </a:r>
            <a:r>
              <a:rPr lang="en-US" altLang="zh-TW" sz="3000" dirty="0">
                <a:latin typeface="Microsoft JhengHei" panose="020B0604030504040204" pitchFamily="34" charset="-120"/>
                <a:ea typeface="Microsoft JhengHei" panose="020B0604030504040204" pitchFamily="34" charset="-120"/>
                <a:hlinkClick r:id="rId2"/>
              </a:rPr>
              <a:t>https://www.hkedcity.net/etv/resource/4373387131</a:t>
            </a:r>
            <a:endParaRPr lang="en-US" altLang="zh-TW" sz="3000" dirty="0">
              <a:latin typeface="Microsoft JhengHei" panose="020B0604030504040204" pitchFamily="34" charset="-120"/>
              <a:ea typeface="Microsoft JhengHei" panose="020B0604030504040204" pitchFamily="34" charset="-120"/>
            </a:endParaRPr>
          </a:p>
          <a:p>
            <a:pPr lvl="0"/>
            <a:r>
              <a:rPr lang="zh-TW" altLang="en-US" sz="3000" dirty="0">
                <a:latin typeface="Microsoft JhengHei" panose="020B0604030504040204" pitchFamily="34" charset="-120"/>
                <a:ea typeface="Microsoft JhengHei" panose="020B0604030504040204" pitchFamily="34" charset="-120"/>
              </a:rPr>
              <a:t>你們相信網絡紅人的推介嗎？為甚麼？</a:t>
            </a:r>
            <a:endParaRPr lang="en-US" altLang="zh-TW" sz="30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80502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小組討論</a:t>
            </a:r>
            <a:endParaRPr lang="en-US" dirty="0">
              <a:latin typeface="+mj-ea"/>
            </a:endParaRPr>
          </a:p>
        </p:txBody>
      </p:sp>
      <p:sp>
        <p:nvSpPr>
          <p:cNvPr id="3" name="Content Placeholder 2"/>
          <p:cNvSpPr>
            <a:spLocks noGrp="1"/>
          </p:cNvSpPr>
          <p:nvPr>
            <p:ph idx="1"/>
          </p:nvPr>
        </p:nvSpPr>
        <p:spPr/>
        <p:txBody>
          <a:bodyPr>
            <a:noAutofit/>
          </a:bodyPr>
          <a:lstStyle/>
          <a:p>
            <a:pPr lvl="0"/>
            <a:r>
              <a:rPr lang="zh-TW" altLang="en-US" sz="3000" dirty="0">
                <a:latin typeface="Microsoft JhengHei" panose="020B0604030504040204" pitchFamily="34" charset="-120"/>
                <a:ea typeface="Microsoft JhengHei" panose="020B0604030504040204" pitchFamily="34" charset="-120"/>
              </a:rPr>
              <a:t>閱讀資料，並分組討論資料上的資訊是否有誤導</a:t>
            </a:r>
            <a:r>
              <a:rPr lang="zh-TW" altLang="en-US" sz="3000" dirty="0" smtClean="0">
                <a:latin typeface="Microsoft JhengHei" panose="020B0604030504040204" pitchFamily="34" charset="-120"/>
                <a:ea typeface="Microsoft JhengHei" panose="020B0604030504040204" pitchFamily="34" charset="-120"/>
              </a:rPr>
              <a:t>成分及欠缺</a:t>
            </a:r>
            <a:r>
              <a:rPr lang="zh-TW" altLang="en-US" sz="3000" dirty="0">
                <a:latin typeface="Microsoft JhengHei" panose="020B0604030504040204" pitchFamily="34" charset="-120"/>
                <a:ea typeface="Microsoft JhengHei" panose="020B0604030504040204" pitchFamily="34" charset="-120"/>
              </a:rPr>
              <a:t>代表性。</a:t>
            </a:r>
            <a:endParaRPr lang="en-US" altLang="zh-TW" sz="30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878350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分享</a:t>
            </a:r>
            <a:endParaRPr lang="en-US" dirty="0">
              <a:latin typeface="+mj-ea"/>
            </a:endParaRPr>
          </a:p>
        </p:txBody>
      </p:sp>
      <p:sp>
        <p:nvSpPr>
          <p:cNvPr id="3" name="Content Placeholder 2"/>
          <p:cNvSpPr>
            <a:spLocks noGrp="1"/>
          </p:cNvSpPr>
          <p:nvPr>
            <p:ph idx="1"/>
          </p:nvPr>
        </p:nvSpPr>
        <p:spPr/>
        <p:txBody>
          <a:bodyPr>
            <a:noAutofit/>
          </a:bodyPr>
          <a:lstStyle/>
          <a:p>
            <a:r>
              <a:rPr lang="zh-TW" altLang="en-US" sz="3000" dirty="0">
                <a:latin typeface="Microsoft JhengHei" panose="020B0604030504040204" pitchFamily="34" charset="-120"/>
                <a:ea typeface="Microsoft JhengHei" panose="020B0604030504040204" pitchFamily="34" charset="-120"/>
              </a:rPr>
              <a:t>在日常生活中，你們有</a:t>
            </a:r>
            <a:r>
              <a:rPr lang="zh-TW" altLang="en-US" sz="3000" dirty="0" smtClean="0">
                <a:latin typeface="Microsoft JhengHei" panose="020B0604030504040204" pitchFamily="34" charset="-120"/>
                <a:ea typeface="Microsoft JhengHei" panose="020B0604030504040204" pitchFamily="34" charset="-120"/>
              </a:rPr>
              <a:t>收過真假</a:t>
            </a:r>
            <a:r>
              <a:rPr lang="zh-TW" altLang="en-US" sz="3000" dirty="0">
                <a:latin typeface="Microsoft JhengHei" panose="020B0604030504040204" pitchFamily="34" charset="-120"/>
                <a:ea typeface="Microsoft JhengHei" panose="020B0604030504040204" pitchFamily="34" charset="-120"/>
              </a:rPr>
              <a:t>難辨的</a:t>
            </a:r>
            <a:r>
              <a:rPr lang="zh-TW" altLang="en-US" sz="3000" dirty="0" smtClean="0">
                <a:latin typeface="Microsoft JhengHei" panose="020B0604030504040204" pitchFamily="34" charset="-120"/>
                <a:ea typeface="Microsoft JhengHei" panose="020B0604030504040204" pitchFamily="34" charset="-120"/>
              </a:rPr>
              <a:t>資訊嗎</a:t>
            </a:r>
            <a:r>
              <a:rPr lang="zh-TW" altLang="en-US" sz="3000" dirty="0">
                <a:latin typeface="Microsoft JhengHei" panose="020B0604030504040204" pitchFamily="34" charset="-120"/>
                <a:ea typeface="Microsoft JhengHei" panose="020B0604030504040204" pitchFamily="34" charset="-120"/>
              </a:rPr>
              <a:t>？你如何處理？</a:t>
            </a:r>
          </a:p>
        </p:txBody>
      </p:sp>
    </p:spTree>
    <p:extLst>
      <p:ext uri="{BB962C8B-B14F-4D97-AF65-F5344CB8AC3E}">
        <p14:creationId xmlns:p14="http://schemas.microsoft.com/office/powerpoint/2010/main" val="426932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短片觀看</a:t>
            </a:r>
            <a:endParaRPr lang="en-US" dirty="0">
              <a:latin typeface="+mj-ea"/>
            </a:endParaRPr>
          </a:p>
        </p:txBody>
      </p:sp>
      <p:sp>
        <p:nvSpPr>
          <p:cNvPr id="3" name="Content Placeholder 2"/>
          <p:cNvSpPr>
            <a:spLocks noGrp="1"/>
          </p:cNvSpPr>
          <p:nvPr>
            <p:ph idx="1"/>
          </p:nvPr>
        </p:nvSpPr>
        <p:spPr/>
        <p:txBody>
          <a:bodyPr>
            <a:noAutofit/>
          </a:bodyPr>
          <a:lstStyle/>
          <a:p>
            <a:r>
              <a:rPr lang="zh-TW" altLang="en-US" sz="3000" dirty="0">
                <a:latin typeface="Microsoft JhengHei" panose="020B0604030504040204" pitchFamily="34" charset="-120"/>
                <a:ea typeface="Microsoft JhengHei" panose="020B0604030504040204" pitchFamily="34" charset="-120"/>
              </a:rPr>
              <a:t>教育局教育電視「網絡資訊真定假」第</a:t>
            </a:r>
            <a:r>
              <a:rPr lang="en-US" altLang="zh-TW" sz="3000" dirty="0">
                <a:latin typeface="Microsoft JhengHei" panose="020B0604030504040204" pitchFamily="34" charset="-120"/>
                <a:ea typeface="Microsoft JhengHei" panose="020B0604030504040204" pitchFamily="34" charset="-120"/>
              </a:rPr>
              <a:t>7</a:t>
            </a:r>
            <a:r>
              <a:rPr lang="zh-TW" altLang="en-US" sz="3000" dirty="0">
                <a:latin typeface="Microsoft JhengHei" panose="020B0604030504040204" pitchFamily="34" charset="-120"/>
                <a:ea typeface="Microsoft JhengHei" panose="020B0604030504040204" pitchFamily="34" charset="-120"/>
              </a:rPr>
              <a:t>及</a:t>
            </a:r>
            <a:r>
              <a:rPr lang="en-US" altLang="zh-TW" sz="3000" dirty="0">
                <a:latin typeface="Microsoft JhengHei" panose="020B0604030504040204" pitchFamily="34" charset="-120"/>
                <a:ea typeface="Microsoft JhengHei" panose="020B0604030504040204" pitchFamily="34" charset="-120"/>
              </a:rPr>
              <a:t>8</a:t>
            </a:r>
            <a:r>
              <a:rPr lang="zh-TW" altLang="en-US" sz="3000" dirty="0">
                <a:latin typeface="Microsoft JhengHei" panose="020B0604030504040204" pitchFamily="34" charset="-120"/>
                <a:ea typeface="Microsoft JhengHei" panose="020B0604030504040204" pitchFamily="34" charset="-120"/>
              </a:rPr>
              <a:t>章節：接收網絡資訊時應注意的地方（</a:t>
            </a:r>
            <a:r>
              <a:rPr lang="en-US" altLang="zh-TW" sz="3000" dirty="0">
                <a:latin typeface="Microsoft JhengHei" panose="020B0604030504040204" pitchFamily="34" charset="-120"/>
                <a:ea typeface="Microsoft JhengHei" panose="020B0604030504040204" pitchFamily="34" charset="-120"/>
              </a:rPr>
              <a:t>11:54-13:30</a:t>
            </a:r>
            <a:r>
              <a:rPr lang="zh-TW" altLang="en-US" sz="3000" dirty="0">
                <a:latin typeface="Microsoft JhengHei" panose="020B0604030504040204" pitchFamily="34" charset="-120"/>
                <a:ea typeface="Microsoft JhengHei" panose="020B0604030504040204" pitchFamily="34" charset="-120"/>
              </a:rPr>
              <a:t>）及汲取教訓、小心分辨網絡資訊的真確性（</a:t>
            </a:r>
            <a:r>
              <a:rPr lang="en-US" altLang="zh-TW" sz="3000" dirty="0">
                <a:latin typeface="Microsoft JhengHei" panose="020B0604030504040204" pitchFamily="34" charset="-120"/>
                <a:ea typeface="Microsoft JhengHei" panose="020B0604030504040204" pitchFamily="34" charset="-120"/>
              </a:rPr>
              <a:t>13:31-14:43</a:t>
            </a:r>
            <a:r>
              <a:rPr lang="zh-TW" altLang="en-US" sz="3000" dirty="0">
                <a:latin typeface="Microsoft JhengHei" panose="020B0604030504040204" pitchFamily="34" charset="-120"/>
                <a:ea typeface="Microsoft JhengHei" panose="020B0604030504040204" pitchFamily="34" charset="-120"/>
              </a:rPr>
              <a:t>）：</a:t>
            </a:r>
            <a:r>
              <a:rPr lang="en-US" altLang="zh-TW" sz="3000" dirty="0">
                <a:latin typeface="Microsoft JhengHei" panose="020B0604030504040204" pitchFamily="34" charset="-120"/>
                <a:ea typeface="Microsoft JhengHei" panose="020B0604030504040204" pitchFamily="34" charset="-120"/>
                <a:hlinkClick r:id="rId2"/>
              </a:rPr>
              <a:t>https://www.hkedcity.net/etv/resource/4373387131</a:t>
            </a:r>
            <a:endParaRPr lang="en-US" altLang="zh-TW" sz="3000" dirty="0">
              <a:latin typeface="Microsoft JhengHei" panose="020B0604030504040204" pitchFamily="34" charset="-120"/>
              <a:ea typeface="Microsoft JhengHei" panose="020B0604030504040204" pitchFamily="34" charset="-120"/>
            </a:endParaRPr>
          </a:p>
          <a:p>
            <a:pPr lvl="0"/>
            <a:endParaRPr lang="en-US" altLang="zh-TW" sz="3000" dirty="0">
              <a:latin typeface="Microsoft JhengHei" panose="020B0604030504040204" pitchFamily="34" charset="-120"/>
              <a:ea typeface="Microsoft JhengHei" panose="020B0604030504040204" pitchFamily="34" charset="-120"/>
              <a:hlinkClick r:id="rId3"/>
            </a:endParaRPr>
          </a:p>
        </p:txBody>
      </p:sp>
    </p:spTree>
    <p:extLst>
      <p:ext uri="{BB962C8B-B14F-4D97-AF65-F5344CB8AC3E}">
        <p14:creationId xmlns:p14="http://schemas.microsoft.com/office/powerpoint/2010/main" val="374729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小</a:t>
            </a:r>
            <a:r>
              <a:rPr lang="zh-HK" altLang="en-US" dirty="0">
                <a:latin typeface="+mj-ea"/>
              </a:rPr>
              <a:t>結</a:t>
            </a:r>
            <a:endParaRPr lang="en-US" dirty="0">
              <a:latin typeface="+mj-ea"/>
            </a:endParaRPr>
          </a:p>
        </p:txBody>
      </p:sp>
      <p:sp>
        <p:nvSpPr>
          <p:cNvPr id="3" name="Content Placeholder 2"/>
          <p:cNvSpPr>
            <a:spLocks noGrp="1"/>
          </p:cNvSpPr>
          <p:nvPr>
            <p:ph idx="1"/>
          </p:nvPr>
        </p:nvSpPr>
        <p:spPr/>
        <p:txBody>
          <a:bodyPr>
            <a:normAutofit/>
          </a:bodyPr>
          <a:lstStyle/>
          <a:p>
            <a:r>
              <a:rPr lang="zh-TW" altLang="en-US" sz="3000" dirty="0">
                <a:latin typeface="Microsoft JhengHei" panose="020B0604030504040204" pitchFamily="34" charset="-120"/>
                <a:ea typeface="Microsoft JhengHei" panose="020B0604030504040204" pitchFamily="34" charset="-120"/>
              </a:rPr>
              <a:t>接收資訊時，要注意內容是否包含假信息，我們應從多方面考慮資訊真偽。</a:t>
            </a:r>
          </a:p>
          <a:p>
            <a:r>
              <a:rPr lang="zh-TW" altLang="en-US" sz="3000" dirty="0">
                <a:latin typeface="Microsoft JhengHei" panose="020B0604030504040204" pitchFamily="34" charset="-120"/>
                <a:ea typeface="Microsoft JhengHei" panose="020B0604030504040204" pitchFamily="34" charset="-120"/>
              </a:rPr>
              <a:t>資訊內</a:t>
            </a:r>
            <a:r>
              <a:rPr lang="zh-TW" altLang="en-US" sz="3000" dirty="0">
                <a:latin typeface="Microsoft JhengHei" panose="020B0604030504040204" pitchFamily="34" charset="-120"/>
                <a:ea typeface="Microsoft JhengHei" panose="020B0604030504040204" pitchFamily="34" charset="-120"/>
              </a:rPr>
              <a:t>可能隱藏</a:t>
            </a:r>
            <a:r>
              <a:rPr lang="zh-TW" altLang="en-US" sz="3000" dirty="0">
                <a:latin typeface="Microsoft JhengHei" panose="020B0604030504040204" pitchFamily="34" charset="-120"/>
                <a:ea typeface="Microsoft JhengHei" panose="020B0604030504040204" pitchFamily="34" charset="-120"/>
              </a:rPr>
              <a:t>不同的觀點。</a:t>
            </a:r>
          </a:p>
        </p:txBody>
      </p:sp>
    </p:spTree>
    <p:extLst>
      <p:ext uri="{BB962C8B-B14F-4D97-AF65-F5344CB8AC3E}">
        <p14:creationId xmlns:p14="http://schemas.microsoft.com/office/powerpoint/2010/main" val="4261622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總</a:t>
            </a:r>
            <a:r>
              <a:rPr lang="zh-HK" altLang="en-US" dirty="0">
                <a:latin typeface="+mj-ea"/>
              </a:rPr>
              <a:t>結</a:t>
            </a:r>
            <a:endParaRPr lang="en-US" dirty="0">
              <a:latin typeface="+mj-ea"/>
            </a:endParaRPr>
          </a:p>
        </p:txBody>
      </p:sp>
      <p:sp>
        <p:nvSpPr>
          <p:cNvPr id="3" name="Content Placeholder 2"/>
          <p:cNvSpPr>
            <a:spLocks noGrp="1"/>
          </p:cNvSpPr>
          <p:nvPr>
            <p:ph idx="1"/>
          </p:nvPr>
        </p:nvSpPr>
        <p:spPr/>
        <p:txBody>
          <a:bodyPr>
            <a:normAutofit/>
          </a:bodyPr>
          <a:lstStyle/>
          <a:p>
            <a:r>
              <a:rPr lang="zh-TW" altLang="en-US" sz="3000" dirty="0">
                <a:latin typeface="Microsoft JhengHei" panose="020B0604030504040204" pitchFamily="34" charset="-120"/>
                <a:ea typeface="Microsoft JhengHei" panose="020B0604030504040204" pitchFamily="34" charset="-120"/>
              </a:rPr>
              <a:t>社會上有部分資訊提供者的表現不恰當，我們接收資訊時，應從多方面考慮資訊真偽。</a:t>
            </a:r>
          </a:p>
        </p:txBody>
      </p:sp>
    </p:spTree>
    <p:extLst>
      <p:ext uri="{BB962C8B-B14F-4D97-AF65-F5344CB8AC3E}">
        <p14:creationId xmlns:p14="http://schemas.microsoft.com/office/powerpoint/2010/main" val="3338393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a:latin typeface="+mj-ea"/>
              </a:rPr>
              <a:t>課後延伸活動</a:t>
            </a:r>
            <a:endParaRPr lang="en-US" dirty="0">
              <a:latin typeface="+mj-ea"/>
            </a:endParaRPr>
          </a:p>
        </p:txBody>
      </p:sp>
    </p:spTree>
    <p:extLst>
      <p:ext uri="{BB962C8B-B14F-4D97-AF65-F5344CB8AC3E}">
        <p14:creationId xmlns:p14="http://schemas.microsoft.com/office/powerpoint/2010/main" val="21434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TW" altLang="en-US" dirty="0">
                <a:latin typeface="+mj-ea"/>
              </a:rPr>
              <a:t>電子報閱讀</a:t>
            </a:r>
            <a:endParaRPr lang="en-US" dirty="0">
              <a:latin typeface="+mj-ea"/>
            </a:endParaRPr>
          </a:p>
        </p:txBody>
      </p:sp>
      <p:sp>
        <p:nvSpPr>
          <p:cNvPr id="3" name="Content Placeholder 2"/>
          <p:cNvSpPr>
            <a:spLocks noGrp="1"/>
          </p:cNvSpPr>
          <p:nvPr>
            <p:ph idx="1"/>
          </p:nvPr>
        </p:nvSpPr>
        <p:spPr/>
        <p:txBody>
          <a:bodyPr>
            <a:normAutofit/>
          </a:bodyPr>
          <a:lstStyle/>
          <a:p>
            <a:r>
              <a:rPr lang="zh-TW" altLang="en-US" sz="3000" dirty="0">
                <a:latin typeface="Microsoft JhengHei" panose="020B0604030504040204" pitchFamily="34" charset="-120"/>
                <a:ea typeface="Microsoft JhengHei" panose="020B0604030504040204" pitchFamily="34" charset="-120"/>
              </a:rPr>
              <a:t>閱讀教城電子報少年</a:t>
            </a:r>
            <a:r>
              <a:rPr lang="en-US" altLang="zh-TW" sz="3000" dirty="0">
                <a:latin typeface="Microsoft JhengHei" panose="020B0604030504040204" pitchFamily="34" charset="-120"/>
                <a:ea typeface="Microsoft JhengHei" panose="020B0604030504040204" pitchFamily="34" charset="-120"/>
              </a:rPr>
              <a:t>Teen</a:t>
            </a:r>
            <a:r>
              <a:rPr lang="zh-TW" altLang="en-US" sz="3000" dirty="0">
                <a:latin typeface="Microsoft JhengHei" panose="020B0604030504040204" pitchFamily="34" charset="-120"/>
                <a:ea typeface="Microsoft JhengHei" panose="020B0604030504040204" pitchFamily="34" charset="-120"/>
              </a:rPr>
              <a:t>空</a:t>
            </a:r>
            <a:r>
              <a:rPr lang="en-US" altLang="zh-TW" sz="3000" dirty="0">
                <a:latin typeface="Microsoft JhengHei" panose="020B0604030504040204" pitchFamily="34" charset="-120"/>
                <a:ea typeface="Microsoft JhengHei" panose="020B0604030504040204" pitchFamily="34" charset="-120"/>
              </a:rPr>
              <a:t>—</a:t>
            </a:r>
            <a:r>
              <a:rPr lang="zh-TW" altLang="en-US" sz="3000" dirty="0">
                <a:latin typeface="Microsoft JhengHei" panose="020B0604030504040204" pitchFamily="34" charset="-120"/>
                <a:ea typeface="Microsoft JhengHei" panose="020B0604030504040204" pitchFamily="34" charset="-120"/>
              </a:rPr>
              <a:t>網絡偽術：</a:t>
            </a:r>
            <a:r>
              <a:rPr lang="en-US" altLang="zh-TW" sz="3000" dirty="0">
                <a:latin typeface="Microsoft JhengHei" panose="020B0604030504040204" pitchFamily="34" charset="-120"/>
                <a:ea typeface="Microsoft JhengHei" panose="020B0604030504040204" pitchFamily="34" charset="-120"/>
                <a:hlinkClick r:id="rId2"/>
              </a:rPr>
              <a:t>https://</a:t>
            </a:r>
            <a:r>
              <a:rPr lang="en-US" altLang="zh-TW" sz="3000" dirty="0" err="1">
                <a:latin typeface="Microsoft JhengHei" panose="020B0604030504040204" pitchFamily="34" charset="-120"/>
                <a:ea typeface="Microsoft JhengHei" panose="020B0604030504040204" pitchFamily="34" charset="-120"/>
                <a:hlinkClick r:id="rId2"/>
              </a:rPr>
              <a:t>www.hkedcity.net</a:t>
            </a:r>
            <a:r>
              <a:rPr lang="en-US" altLang="zh-TW" sz="3000" dirty="0">
                <a:latin typeface="Microsoft JhengHei" panose="020B0604030504040204" pitchFamily="34" charset="-120"/>
                <a:ea typeface="Microsoft JhengHei" panose="020B0604030504040204" pitchFamily="34" charset="-120"/>
                <a:hlinkClick r:id="rId2"/>
              </a:rPr>
              <a:t>/</a:t>
            </a:r>
            <a:r>
              <a:rPr lang="en-US" altLang="zh-TW" sz="3000" dirty="0" err="1">
                <a:latin typeface="Microsoft JhengHei" panose="020B0604030504040204" pitchFamily="34" charset="-120"/>
                <a:ea typeface="Microsoft JhengHei" panose="020B0604030504040204" pitchFamily="34" charset="-120"/>
                <a:hlinkClick r:id="rId2"/>
              </a:rPr>
              <a:t>hq</a:t>
            </a:r>
            <a:r>
              <a:rPr lang="en-US" altLang="zh-TW" sz="3000" dirty="0">
                <a:latin typeface="Microsoft JhengHei" panose="020B0604030504040204" pitchFamily="34" charset="-120"/>
                <a:ea typeface="Microsoft JhengHei" panose="020B0604030504040204" pitchFamily="34" charset="-120"/>
                <a:hlinkClick r:id="rId2"/>
              </a:rPr>
              <a:t>/</a:t>
            </a:r>
            <a:r>
              <a:rPr lang="en-US" altLang="zh-TW" sz="3000" dirty="0" err="1">
                <a:latin typeface="Microsoft JhengHei" panose="020B0604030504040204" pitchFamily="34" charset="-120"/>
                <a:ea typeface="Microsoft JhengHei" panose="020B0604030504040204" pitchFamily="34" charset="-120"/>
                <a:hlinkClick r:id="rId2"/>
              </a:rPr>
              <a:t>en</a:t>
            </a:r>
            <a:r>
              <a:rPr lang="en-US" altLang="zh-TW" sz="3000" dirty="0">
                <a:latin typeface="Microsoft JhengHei" panose="020B0604030504040204" pitchFamily="34" charset="-120"/>
                <a:ea typeface="Microsoft JhengHei" panose="020B0604030504040204" pitchFamily="34" charset="-120"/>
                <a:hlinkClick r:id="rId2"/>
              </a:rPr>
              <a:t>/teen</a:t>
            </a:r>
            <a:endParaRPr lang="en-US" altLang="zh-TW" sz="3000" dirty="0">
              <a:latin typeface="Microsoft JhengHei" panose="020B0604030504040204" pitchFamily="34" charset="-120"/>
              <a:ea typeface="Microsoft JhengHei" panose="020B0604030504040204" pitchFamily="34" charset="-120"/>
            </a:endParaRPr>
          </a:p>
        </p:txBody>
      </p:sp>
      <p:pic>
        <p:nvPicPr>
          <p:cNvPr id="4" name="Picture 6"/>
          <p:cNvPicPr/>
          <p:nvPr/>
        </p:nvPicPr>
        <p:blipFill>
          <a:blip r:embed="rId3" cstate="print">
            <a:extLst>
              <a:ext uri="{28A0092B-C50C-407E-A947-70E740481C1C}">
                <a14:useLocalDpi xmlns:a14="http://schemas.microsoft.com/office/drawing/2010/main" val="0"/>
              </a:ext>
            </a:extLst>
          </a:blip>
          <a:stretch>
            <a:fillRect/>
          </a:stretch>
        </p:blipFill>
        <p:spPr>
          <a:xfrm>
            <a:off x="9044549" y="4030002"/>
            <a:ext cx="1852048" cy="1957559"/>
          </a:xfrm>
          <a:prstGeom prst="rect">
            <a:avLst/>
          </a:prstGeom>
        </p:spPr>
      </p:pic>
    </p:spTree>
    <p:extLst>
      <p:ext uri="{BB962C8B-B14F-4D97-AF65-F5344CB8AC3E}">
        <p14:creationId xmlns:p14="http://schemas.microsoft.com/office/powerpoint/2010/main" val="3097426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學習目標</a:t>
            </a:r>
            <a:endParaRPr lang="en-US" dirty="0">
              <a:latin typeface="+mj-ea"/>
            </a:endParaRPr>
          </a:p>
        </p:txBody>
      </p:sp>
      <p:sp>
        <p:nvSpPr>
          <p:cNvPr id="3" name="Content Placeholder 2"/>
          <p:cNvSpPr>
            <a:spLocks noGrp="1"/>
          </p:cNvSpPr>
          <p:nvPr>
            <p:ph idx="1"/>
          </p:nvPr>
        </p:nvSpPr>
        <p:spPr/>
        <p:txBody>
          <a:bodyPr>
            <a:noAutofit/>
          </a:bodyPr>
          <a:lstStyle/>
          <a:p>
            <a:pPr lvl="0"/>
            <a:r>
              <a:rPr lang="zh-TW" altLang="en-US" sz="3000" dirty="0">
                <a:latin typeface="Microsoft JhengHei" panose="020B0604030504040204" pitchFamily="34" charset="-120"/>
                <a:ea typeface="Microsoft JhengHei" panose="020B0604030504040204" pitchFamily="34" charset="-120"/>
              </a:rPr>
              <a:t>了解找出和獲取資訊的不同方法。</a:t>
            </a:r>
          </a:p>
          <a:p>
            <a:pPr lvl="0"/>
            <a:r>
              <a:rPr lang="zh-TW" altLang="en-US" sz="3000" dirty="0">
                <a:latin typeface="Microsoft JhengHei" panose="020B0604030504040204" pitchFamily="34" charset="-120"/>
                <a:ea typeface="Microsoft JhengHei" panose="020B0604030504040204" pitchFamily="34" charset="-120"/>
              </a:rPr>
              <a:t>能夠確定某項資訊能否滿足需要。</a:t>
            </a:r>
          </a:p>
          <a:p>
            <a:pPr lvl="0"/>
            <a:r>
              <a:rPr lang="zh-TW" altLang="en-US" sz="3000" dirty="0">
                <a:latin typeface="Microsoft JhengHei" panose="020B0604030504040204" pitchFamily="34" charset="-120"/>
                <a:ea typeface="Microsoft JhengHei" panose="020B0604030504040204" pitchFamily="34" charset="-120"/>
              </a:rPr>
              <a:t>認識社會上有部分資訊提供者的表現可能不恰當。</a:t>
            </a:r>
          </a:p>
          <a:p>
            <a:pPr lvl="0"/>
            <a:r>
              <a:rPr lang="zh-TW" altLang="en-US" sz="3000" dirty="0">
                <a:latin typeface="Microsoft JhengHei" panose="020B0604030504040204" pitchFamily="34" charset="-120"/>
                <a:ea typeface="Microsoft JhengHei" panose="020B0604030504040204" pitchFamily="34" charset="-120"/>
              </a:rPr>
              <a:t>對資訊提供者的特點有基本認知。</a:t>
            </a:r>
          </a:p>
        </p:txBody>
      </p:sp>
    </p:spTree>
    <p:extLst>
      <p:ext uri="{BB962C8B-B14F-4D97-AF65-F5344CB8AC3E}">
        <p14:creationId xmlns:p14="http://schemas.microsoft.com/office/powerpoint/2010/main" val="314114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學習目標（續）</a:t>
            </a:r>
            <a:endParaRPr lang="en-US" dirty="0">
              <a:latin typeface="+mj-ea"/>
            </a:endParaRPr>
          </a:p>
        </p:txBody>
      </p:sp>
      <p:sp>
        <p:nvSpPr>
          <p:cNvPr id="3" name="Content Placeholder 2"/>
          <p:cNvSpPr>
            <a:spLocks noGrp="1"/>
          </p:cNvSpPr>
          <p:nvPr>
            <p:ph idx="1"/>
          </p:nvPr>
        </p:nvSpPr>
        <p:spPr/>
        <p:txBody>
          <a:bodyPr>
            <a:noAutofit/>
          </a:bodyPr>
          <a:lstStyle/>
          <a:p>
            <a:pPr lvl="0"/>
            <a:r>
              <a:rPr lang="zh-TW" altLang="en-US" sz="3000" dirty="0">
                <a:latin typeface="Microsoft JhengHei" panose="020B0604030504040204" pitchFamily="34" charset="-120"/>
                <a:ea typeface="Microsoft JhengHei" panose="020B0604030504040204" pitchFamily="34" charset="-120"/>
              </a:rPr>
              <a:t>認識使用資訊人士對資訊提供者就資訊的可信性及持守公平等方面有所期望。</a:t>
            </a:r>
            <a:endParaRPr lang="en-US" altLang="zh-TW" sz="3000" dirty="0">
              <a:latin typeface="Microsoft JhengHei" panose="020B0604030504040204" pitchFamily="34" charset="-120"/>
              <a:ea typeface="Microsoft JhengHei" panose="020B0604030504040204" pitchFamily="34" charset="-120"/>
            </a:endParaRPr>
          </a:p>
          <a:p>
            <a:pPr lvl="0"/>
            <a:r>
              <a:rPr lang="zh-TW" altLang="en-US" sz="3000" dirty="0">
                <a:latin typeface="Microsoft JhengHei" panose="020B0604030504040204" pitchFamily="34" charset="-120"/>
                <a:ea typeface="Microsoft JhengHei" panose="020B0604030504040204" pitchFamily="34" charset="-120"/>
              </a:rPr>
              <a:t>開始注意資訊內</a:t>
            </a:r>
            <a:r>
              <a:rPr lang="zh-TW" altLang="en-US" sz="3000" dirty="0">
                <a:latin typeface="Microsoft JhengHei" panose="020B0604030504040204" pitchFamily="34" charset="-120"/>
                <a:ea typeface="Microsoft JhengHei" panose="020B0604030504040204" pitchFamily="34" charset="-120"/>
              </a:rPr>
              <a:t>能隱藏</a:t>
            </a:r>
            <a:r>
              <a:rPr lang="zh-TW" altLang="en-US" sz="3000" dirty="0">
                <a:latin typeface="Microsoft JhengHei" panose="020B0604030504040204" pitchFamily="34" charset="-120"/>
                <a:ea typeface="Microsoft JhengHei" panose="020B0604030504040204" pitchFamily="34" charset="-120"/>
              </a:rPr>
              <a:t>不同的觀點。</a:t>
            </a:r>
            <a:endParaRPr lang="en-US" sz="30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119115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短片觀看</a:t>
            </a:r>
            <a:endParaRPr lang="en-US" dirty="0">
              <a:latin typeface="+mj-ea"/>
            </a:endParaRPr>
          </a:p>
        </p:txBody>
      </p:sp>
      <p:sp>
        <p:nvSpPr>
          <p:cNvPr id="3" name="Content Placeholder 2"/>
          <p:cNvSpPr>
            <a:spLocks noGrp="1"/>
          </p:cNvSpPr>
          <p:nvPr>
            <p:ph idx="1"/>
          </p:nvPr>
        </p:nvSpPr>
        <p:spPr/>
        <p:txBody>
          <a:bodyPr>
            <a:noAutofit/>
          </a:bodyPr>
          <a:lstStyle/>
          <a:p>
            <a:pPr lvl="0"/>
            <a:r>
              <a:rPr lang="zh-TW" altLang="en-US" sz="3000" dirty="0">
                <a:latin typeface="Microsoft JhengHei" panose="020B0604030504040204" pitchFamily="34" charset="-120"/>
                <a:ea typeface="Microsoft JhengHei" panose="020B0604030504040204" pitchFamily="34" charset="-120"/>
              </a:rPr>
              <a:t>教育局教育電視「網絡資訊真定假」第</a:t>
            </a:r>
            <a:r>
              <a:rPr lang="en-US" altLang="zh-TW" sz="3000" dirty="0">
                <a:latin typeface="Microsoft JhengHei" panose="020B0604030504040204" pitchFamily="34" charset="-120"/>
                <a:ea typeface="Microsoft JhengHei" panose="020B0604030504040204" pitchFamily="34" charset="-120"/>
              </a:rPr>
              <a:t>2</a:t>
            </a:r>
            <a:r>
              <a:rPr lang="zh-TW" altLang="en-US" sz="3000" dirty="0">
                <a:latin typeface="Microsoft JhengHei" panose="020B0604030504040204" pitchFamily="34" charset="-120"/>
                <a:ea typeface="Microsoft JhengHei" panose="020B0604030504040204" pitchFamily="34" charset="-120"/>
              </a:rPr>
              <a:t>章節：誤信網上資訊</a:t>
            </a:r>
            <a:r>
              <a:rPr lang="en-US" altLang="zh-TW" sz="3000" dirty="0">
                <a:latin typeface="Microsoft JhengHei" panose="020B0604030504040204" pitchFamily="34" charset="-120"/>
                <a:ea typeface="Microsoft JhengHei" panose="020B0604030504040204" pitchFamily="34" charset="-120"/>
              </a:rPr>
              <a:t>—</a:t>
            </a:r>
            <a:r>
              <a:rPr lang="zh-TW" altLang="en-US" sz="3000" dirty="0">
                <a:latin typeface="Microsoft JhengHei" panose="020B0604030504040204" pitchFamily="34" charset="-120"/>
                <a:ea typeface="Microsoft JhengHei" panose="020B0604030504040204" pitchFamily="34" charset="-120"/>
              </a:rPr>
              <a:t>颱風襲港消息（</a:t>
            </a:r>
            <a:r>
              <a:rPr lang="en-US" altLang="zh-TW" sz="3000" dirty="0">
                <a:latin typeface="Microsoft JhengHei" panose="020B0604030504040204" pitchFamily="34" charset="-120"/>
                <a:ea typeface="Microsoft JhengHei" panose="020B0604030504040204" pitchFamily="34" charset="-120"/>
              </a:rPr>
              <a:t>1:06-2:35</a:t>
            </a:r>
            <a:r>
              <a:rPr lang="zh-TW" altLang="en-US" sz="3000" dirty="0">
                <a:latin typeface="Microsoft JhengHei" panose="020B0604030504040204" pitchFamily="34" charset="-120"/>
                <a:ea typeface="Microsoft JhengHei" panose="020B0604030504040204" pitchFamily="34" charset="-120"/>
              </a:rPr>
              <a:t>）：</a:t>
            </a:r>
            <a:r>
              <a:rPr lang="en-US" altLang="zh-TW" sz="3000" dirty="0">
                <a:latin typeface="Microsoft JhengHei" panose="020B0604030504040204" pitchFamily="34" charset="-120"/>
                <a:ea typeface="Microsoft JhengHei" panose="020B0604030504040204" pitchFamily="34" charset="-120"/>
                <a:hlinkClick r:id="rId2"/>
              </a:rPr>
              <a:t>https://www.hkedcity.net/etv/resource/4373387131</a:t>
            </a:r>
            <a:endParaRPr lang="en-US" altLang="zh-TW" sz="3000" dirty="0">
              <a:latin typeface="Microsoft JhengHei" panose="020B0604030504040204" pitchFamily="34" charset="-120"/>
              <a:ea typeface="Microsoft JhengHei" panose="020B0604030504040204" pitchFamily="34" charset="-120"/>
            </a:endParaRPr>
          </a:p>
          <a:p>
            <a:pPr lvl="0"/>
            <a:r>
              <a:rPr lang="zh-TW" altLang="en-US" sz="3000" dirty="0">
                <a:latin typeface="Microsoft JhengHei" panose="020B0604030504040204" pitchFamily="34" charset="-120"/>
                <a:ea typeface="Microsoft JhengHei" panose="020B0604030504040204" pitchFamily="34" charset="-120"/>
              </a:rPr>
              <a:t>你們有收過類似的資訊嗎？</a:t>
            </a:r>
            <a:endParaRPr lang="en-US" altLang="zh-TW" sz="30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92982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a:latin typeface="+mj-ea"/>
              </a:rPr>
              <a:t>活動</a:t>
            </a:r>
            <a:r>
              <a:rPr lang="en-US" altLang="zh-TW" dirty="0">
                <a:latin typeface="+mj-ea"/>
              </a:rPr>
              <a:t>1</a:t>
            </a:r>
            <a:endParaRPr lang="en-US" dirty="0">
              <a:latin typeface="+mj-ea"/>
            </a:endParaRPr>
          </a:p>
        </p:txBody>
      </p:sp>
      <p:sp>
        <p:nvSpPr>
          <p:cNvPr id="3" name="Subtitle 2"/>
          <p:cNvSpPr>
            <a:spLocks noGrp="1"/>
          </p:cNvSpPr>
          <p:nvPr>
            <p:ph type="subTitle" idx="1"/>
          </p:nvPr>
        </p:nvSpPr>
        <p:spPr/>
        <p:txBody>
          <a:bodyPr>
            <a:normAutofit/>
          </a:bodyPr>
          <a:lstStyle/>
          <a:p>
            <a:pPr>
              <a:spcBef>
                <a:spcPts val="600"/>
              </a:spcBef>
            </a:pPr>
            <a:r>
              <a:rPr lang="zh-TW" altLang="en-US" sz="3000" dirty="0">
                <a:latin typeface="Microsoft JhengHei" panose="020B0604030504040204" pitchFamily="34" charset="-120"/>
                <a:ea typeface="Microsoft JhengHei" panose="020B0604030504040204" pitchFamily="34" charset="-120"/>
              </a:rPr>
              <a:t>資訊大比拼</a:t>
            </a:r>
            <a:endParaRPr lang="en-US" sz="30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071152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888413" cy="1303867"/>
          </a:xfrm>
        </p:spPr>
        <p:txBody>
          <a:bodyPr>
            <a:normAutofit fontScale="90000"/>
          </a:bodyPr>
          <a:lstStyle/>
          <a:p>
            <a:r>
              <a:rPr lang="zh-TW" altLang="en-US" dirty="0">
                <a:latin typeface="+mj-ea"/>
              </a:rPr>
              <a:t>這些資訊內容具有誤導成分或欠缺代表性嗎？</a:t>
            </a:r>
          </a:p>
        </p:txBody>
      </p:sp>
      <p:sp>
        <p:nvSpPr>
          <p:cNvPr id="3" name="Content Placeholder 2"/>
          <p:cNvSpPr>
            <a:spLocks noGrp="1"/>
          </p:cNvSpPr>
          <p:nvPr>
            <p:ph idx="1"/>
          </p:nvPr>
        </p:nvSpPr>
        <p:spPr/>
        <p:txBody>
          <a:bodyPr>
            <a:normAutofit/>
          </a:bodyPr>
          <a:lstStyle/>
          <a:p>
            <a:pPr marL="514350" indent="-514350">
              <a:buSzPct val="100000"/>
              <a:buFont typeface="+mj-lt"/>
              <a:buAutoNum type="arabicPeriod"/>
            </a:pPr>
            <a:r>
              <a:rPr lang="zh-TW" altLang="en-US" sz="3000" dirty="0">
                <a:latin typeface="Microsoft JhengHei" panose="020B0604030504040204" pitchFamily="34" charset="-120"/>
                <a:ea typeface="Microsoft JhengHei" panose="020B0604030504040204" pitchFamily="34" charset="-120"/>
              </a:rPr>
              <a:t>「新鮮牌果汁是全世界最好的飲品！」（廣告標語）</a:t>
            </a:r>
            <a:endParaRPr lang="en-US" altLang="zh-TW" sz="3000" dirty="0">
              <a:latin typeface="Microsoft JhengHei" panose="020B0604030504040204" pitchFamily="34" charset="-120"/>
              <a:ea typeface="Microsoft JhengHei" panose="020B0604030504040204" pitchFamily="34" charset="-120"/>
            </a:endParaRPr>
          </a:p>
          <a:p>
            <a:pPr marL="514350" indent="-514350">
              <a:buSzPct val="100000"/>
              <a:buFont typeface="+mj-lt"/>
              <a:buAutoNum type="arabicPeriod"/>
            </a:pPr>
            <a:r>
              <a:rPr lang="zh-TW" altLang="en-US" sz="3000" dirty="0" smtClean="0">
                <a:latin typeface="Microsoft JhengHei" panose="020B0604030504040204" pitchFamily="34" charset="-120"/>
                <a:ea typeface="Microsoft JhengHei" panose="020B0604030504040204" pitchFamily="34" charset="-120"/>
              </a:rPr>
              <a:t>「</a:t>
            </a:r>
            <a:r>
              <a:rPr lang="zh-TW" altLang="en-US" sz="3000" dirty="0">
                <a:latin typeface="Microsoft JhengHei" panose="020B0604030504040204" pitchFamily="34" charset="-120"/>
                <a:ea typeface="Microsoft JhengHei" panose="020B0604030504040204" pitchFamily="34" charset="-120"/>
              </a:rPr>
              <a:t>全球爆發糧食危機！大家</a:t>
            </a:r>
            <a:r>
              <a:rPr lang="zh-TW" altLang="en-US" sz="3000" dirty="0" smtClean="0">
                <a:latin typeface="Microsoft JhengHei" panose="020B0604030504040204" pitchFamily="34" charset="-120"/>
                <a:ea typeface="Microsoft JhengHei" panose="020B0604030504040204" pitchFamily="34" charset="-120"/>
              </a:rPr>
              <a:t>快些搶購食物和日用品，並儲存</a:t>
            </a:r>
            <a:r>
              <a:rPr lang="zh-TW" altLang="en-US" sz="3000" dirty="0">
                <a:latin typeface="Microsoft JhengHei" panose="020B0604030504040204" pitchFamily="34" charset="-120"/>
                <a:ea typeface="Microsoft JhengHei" panose="020B0604030504040204" pitchFamily="34" charset="-120"/>
              </a:rPr>
              <a:t>起來！」（網絡討論區帖文）</a:t>
            </a:r>
            <a:r>
              <a:rPr lang="en-US" altLang="zh-TW" sz="3000" dirty="0">
                <a:latin typeface="Microsoft JhengHei" panose="020B0604030504040204" pitchFamily="34" charset="-120"/>
                <a:ea typeface="Microsoft JhengHei" panose="020B0604030504040204" pitchFamily="34" charset="-120"/>
              </a:rPr>
              <a:t/>
            </a:r>
            <a:br>
              <a:rPr lang="en-US" altLang="zh-TW" sz="3000" dirty="0">
                <a:latin typeface="Microsoft JhengHei" panose="020B0604030504040204" pitchFamily="34" charset="-120"/>
                <a:ea typeface="Microsoft JhengHei" panose="020B0604030504040204" pitchFamily="34" charset="-120"/>
              </a:rPr>
            </a:br>
            <a:endParaRPr lang="en-US" altLang="zh-TW" sz="3000"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42895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TW" altLang="en-US" dirty="0"/>
              <a:t>你們是否都期望資訊提供者</a:t>
            </a:r>
            <a:br>
              <a:rPr lang="zh-TW" altLang="en-US" dirty="0"/>
            </a:br>
            <a:r>
              <a:rPr lang="zh-TW" altLang="en-US" dirty="0"/>
              <a:t>都提供真實和持平的資訊呢？為甚麼？</a:t>
            </a:r>
            <a:endParaRPr lang="en-US" dirty="0">
              <a:latin typeface="+mj-ea"/>
            </a:endParaRPr>
          </a:p>
        </p:txBody>
      </p:sp>
      <p:sp>
        <p:nvSpPr>
          <p:cNvPr id="3" name="Content Placeholder 2"/>
          <p:cNvSpPr>
            <a:spLocks noGrp="1"/>
          </p:cNvSpPr>
          <p:nvPr>
            <p:ph idx="1"/>
          </p:nvPr>
        </p:nvSpPr>
        <p:spPr/>
        <p:txBody>
          <a:bodyPr>
            <a:normAutofit/>
          </a:bodyPr>
          <a:lstStyle/>
          <a:p>
            <a:r>
              <a:rPr lang="zh-TW" altLang="en-US" sz="3000" dirty="0">
                <a:latin typeface="Microsoft JhengHei" panose="020B0604030504040204" pitchFamily="34" charset="-120"/>
                <a:ea typeface="Microsoft JhengHei" panose="020B0604030504040204" pitchFamily="34" charset="-120"/>
              </a:rPr>
              <a:t>曾經有一間流動電訊</a:t>
            </a:r>
            <a:r>
              <a:rPr lang="zh-TW" altLang="en-US" sz="3000" dirty="0" smtClean="0">
                <a:latin typeface="Microsoft JhengHei" panose="020B0604030504040204" pitchFamily="34" charset="-120"/>
                <a:ea typeface="Microsoft JhengHei" panose="020B0604030504040204" pitchFamily="34" charset="-120"/>
              </a:rPr>
              <a:t>商在</a:t>
            </a:r>
            <a:r>
              <a:rPr lang="zh-TW" altLang="en-US" sz="3000" dirty="0">
                <a:latin typeface="Microsoft JhengHei" panose="020B0604030504040204" pitchFamily="34" charset="-120"/>
                <a:ea typeface="Microsoft JhengHei" panose="020B0604030504040204" pitchFamily="34" charset="-120"/>
              </a:rPr>
              <a:t>推廣流動寬頻服務時，聲稱上網速度「全港最快」、「亞太區最快」等，通訊事務管理局接獲投訴，並於調查後，裁定有關聲稱有誤導消費者之嫌。</a:t>
            </a:r>
          </a:p>
        </p:txBody>
      </p:sp>
    </p:spTree>
    <p:extLst>
      <p:ext uri="{BB962C8B-B14F-4D97-AF65-F5344CB8AC3E}">
        <p14:creationId xmlns:p14="http://schemas.microsoft.com/office/powerpoint/2010/main" val="356308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HK" altLang="en-US" dirty="0"/>
              <a:t>資</a:t>
            </a:r>
            <a:r>
              <a:rPr lang="zh-TW" altLang="en-US" dirty="0"/>
              <a:t>訊</a:t>
            </a:r>
            <a:r>
              <a:rPr lang="zh-HK" altLang="en-US" dirty="0"/>
              <a:t>大比拼</a:t>
            </a:r>
            <a:endParaRPr lang="en-US" dirty="0">
              <a:latin typeface="+mj-ea"/>
            </a:endParaRPr>
          </a:p>
        </p:txBody>
      </p:sp>
      <p:sp>
        <p:nvSpPr>
          <p:cNvPr id="3" name="Content Placeholder 2"/>
          <p:cNvSpPr>
            <a:spLocks noGrp="1"/>
          </p:cNvSpPr>
          <p:nvPr>
            <p:ph idx="1"/>
          </p:nvPr>
        </p:nvSpPr>
        <p:spPr/>
        <p:txBody>
          <a:bodyPr>
            <a:normAutofit/>
          </a:bodyPr>
          <a:lstStyle/>
          <a:p>
            <a:r>
              <a:rPr lang="zh-TW" altLang="en-US" sz="3000" dirty="0">
                <a:latin typeface="Microsoft JhengHei" panose="020B0604030504040204" pitchFamily="34" charset="-120"/>
                <a:ea typeface="Microsoft JhengHei" panose="020B0604030504040204" pitchFamily="34" charset="-120"/>
              </a:rPr>
              <a:t>討論卡上的資訊，找出哪一張卡的資訊提供者能夠提供真實和持平的資訊。</a:t>
            </a:r>
          </a:p>
        </p:txBody>
      </p:sp>
    </p:spTree>
    <p:extLst>
      <p:ext uri="{BB962C8B-B14F-4D97-AF65-F5344CB8AC3E}">
        <p14:creationId xmlns:p14="http://schemas.microsoft.com/office/powerpoint/2010/main" val="685692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latin typeface="+mj-ea"/>
              </a:rPr>
              <a:t>小</a:t>
            </a:r>
            <a:r>
              <a:rPr lang="zh-HK" altLang="en-US" dirty="0">
                <a:latin typeface="+mj-ea"/>
              </a:rPr>
              <a:t>結</a:t>
            </a:r>
            <a:endParaRPr lang="en-US" dirty="0">
              <a:latin typeface="+mj-ea"/>
            </a:endParaRPr>
          </a:p>
        </p:txBody>
      </p:sp>
      <p:sp>
        <p:nvSpPr>
          <p:cNvPr id="3" name="Content Placeholder 2"/>
          <p:cNvSpPr>
            <a:spLocks noGrp="1"/>
          </p:cNvSpPr>
          <p:nvPr>
            <p:ph idx="1"/>
          </p:nvPr>
        </p:nvSpPr>
        <p:spPr/>
        <p:txBody>
          <a:bodyPr>
            <a:normAutofit/>
          </a:bodyPr>
          <a:lstStyle/>
          <a:p>
            <a:r>
              <a:rPr lang="zh-TW" altLang="en-US" sz="3000" dirty="0">
                <a:latin typeface="Microsoft JhengHei" panose="020B0604030504040204" pitchFamily="34" charset="-120"/>
                <a:ea typeface="Microsoft JhengHei" panose="020B0604030504040204" pitchFamily="34" charset="-120"/>
              </a:rPr>
              <a:t>有資訊提供者的表現可能不恰當。</a:t>
            </a:r>
          </a:p>
          <a:p>
            <a:r>
              <a:rPr lang="zh-TW" altLang="en-US" sz="3000" dirty="0">
                <a:latin typeface="Microsoft JhengHei" panose="020B0604030504040204" pitchFamily="34" charset="-120"/>
                <a:ea typeface="Microsoft JhengHei" panose="020B0604030504040204" pitchFamily="34" charset="-120"/>
              </a:rPr>
              <a:t>我們對資訊提供者就資訊的可信性及持守公平等方面有所期望。</a:t>
            </a:r>
          </a:p>
        </p:txBody>
      </p:sp>
    </p:spTree>
    <p:extLst>
      <p:ext uri="{BB962C8B-B14F-4D97-AF65-F5344CB8AC3E}">
        <p14:creationId xmlns:p14="http://schemas.microsoft.com/office/powerpoint/2010/main" val="31784097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
  <TotalTime>888</TotalTime>
  <Words>546</Words>
  <Application>Microsoft Office PowerPoint</Application>
  <PresentationFormat>寬螢幕</PresentationFormat>
  <Paragraphs>45</Paragraphs>
  <Slides>18</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18</vt:i4>
      </vt:variant>
    </vt:vector>
  </HeadingPairs>
  <TitlesOfParts>
    <vt:vector size="23" baseType="lpstr">
      <vt:lpstr>微軟正黑體</vt:lpstr>
      <vt:lpstr>微軟正黑體</vt:lpstr>
      <vt:lpstr>Arial</vt:lpstr>
      <vt:lpstr>Garamond</vt:lpstr>
      <vt:lpstr>Organic</vt:lpstr>
      <vt:lpstr>資訊放大鏡</vt:lpstr>
      <vt:lpstr>學習目標</vt:lpstr>
      <vt:lpstr>學習目標（續）</vt:lpstr>
      <vt:lpstr>短片觀看</vt:lpstr>
      <vt:lpstr>活動1</vt:lpstr>
      <vt:lpstr>這些資訊內容具有誤導成分或欠缺代表性嗎？</vt:lpstr>
      <vt:lpstr>你們是否都期望資訊提供者 都提供真實和持平的資訊呢？為甚麼？</vt:lpstr>
      <vt:lpstr>資訊大比拼</vt:lpstr>
      <vt:lpstr>小結</vt:lpstr>
      <vt:lpstr>活動2</vt:lpstr>
      <vt:lpstr>短片觀看</vt:lpstr>
      <vt:lpstr>小組討論</vt:lpstr>
      <vt:lpstr>分享</vt:lpstr>
      <vt:lpstr>短片觀看</vt:lpstr>
      <vt:lpstr>小結</vt:lpstr>
      <vt:lpstr>總結</vt:lpstr>
      <vt:lpstr>課後延伸活動</vt:lpstr>
      <vt:lpstr>電子報閱讀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課題</dc:title>
  <dc:creator>owner</dc:creator>
  <cp:lastModifiedBy>EDB</cp:lastModifiedBy>
  <cp:revision>74</cp:revision>
  <dcterms:created xsi:type="dcterms:W3CDTF">2019-10-22T03:40:58Z</dcterms:created>
  <dcterms:modified xsi:type="dcterms:W3CDTF">2020-05-29T06:39:38Z</dcterms:modified>
</cp:coreProperties>
</file>