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sldIdLst>
    <p:sldId id="295" r:id="rId2"/>
    <p:sldId id="265" r:id="rId3"/>
    <p:sldId id="266" r:id="rId4"/>
    <p:sldId id="284" r:id="rId5"/>
    <p:sldId id="302" r:id="rId6"/>
    <p:sldId id="279" r:id="rId7"/>
    <p:sldId id="286" r:id="rId8"/>
    <p:sldId id="303" r:id="rId9"/>
    <p:sldId id="285" r:id="rId10"/>
    <p:sldId id="304" r:id="rId11"/>
    <p:sldId id="305" r:id="rId12"/>
    <p:sldId id="270" r:id="rId13"/>
    <p:sldId id="280" r:id="rId14"/>
    <p:sldId id="290" r:id="rId15"/>
    <p:sldId id="291" r:id="rId16"/>
    <p:sldId id="292" r:id="rId17"/>
    <p:sldId id="276" r:id="rId18"/>
    <p:sldId id="275" r:id="rId19"/>
    <p:sldId id="277" r:id="rId20"/>
    <p:sldId id="300" r:id="rId21"/>
    <p:sldId id="278" r:id="rId22"/>
    <p:sldId id="293" r:id="rId23"/>
    <p:sldId id="301" r:id="rId24"/>
    <p:sldId id="296" r:id="rId25"/>
    <p:sldId id="294" r:id="rId26"/>
    <p:sldId id="306" r:id="rId27"/>
    <p:sldId id="307" r:id="rId28"/>
    <p:sldId id="288" r:id="rId29"/>
    <p:sldId id="271" r:id="rId30"/>
    <p:sldId id="272" r:id="rId31"/>
    <p:sldId id="273" r:id="rId32"/>
    <p:sldId id="2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22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3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8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1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6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5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5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0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5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1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3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1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kedcity.net/etv/resource/57892021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csd.gov.hk/CE/Museum/Space/archive/StarShine/SolarSystem/sun/c_sun_info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olarsystem.nasa.gov/planets/overview/" TargetMode="External"/><Relationship Id="rId2" Type="http://schemas.openxmlformats.org/officeDocument/2006/relationships/hyperlink" Target="https://www.lcsd.gov.hk/CE/Museum/Space/archive/StarShine/SolarSystem/sun/c_sun_info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kedcity.net/etv/resource/57892021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hkedcity.net/teencampus/resource/5bee481832c8bf7f303c98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引用參考資料、資訊時效與真偽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第一教節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181" y="5965127"/>
            <a:ext cx="469218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資源套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適用學習年級：小四至小六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71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天王星</a:t>
            </a: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68" t="-274" r="6308" b="1"/>
          <a:stretch/>
        </p:blipFill>
        <p:spPr>
          <a:xfrm>
            <a:off x="4097215" y="2646485"/>
            <a:ext cx="4185139" cy="321798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295402" y="5825860"/>
            <a:ext cx="390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參考資</a:t>
            </a:r>
            <a:r>
              <a:rPr lang="zh-TW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料</a:t>
            </a:r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GB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NASA Science—Solar System Exploration</a:t>
            </a:r>
          </a:p>
        </p:txBody>
      </p:sp>
    </p:spTree>
    <p:extLst>
      <p:ext uri="{BB962C8B-B14F-4D97-AF65-F5344CB8AC3E}">
        <p14:creationId xmlns:p14="http://schemas.microsoft.com/office/powerpoint/2010/main" val="3113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海王星</a:t>
            </a: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46" r="8743"/>
          <a:stretch/>
        </p:blipFill>
        <p:spPr>
          <a:xfrm>
            <a:off x="4000500" y="2611315"/>
            <a:ext cx="4106008" cy="3217984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295402" y="5825860"/>
            <a:ext cx="390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參考資</a:t>
            </a:r>
            <a:r>
              <a:rPr lang="zh-TW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料</a:t>
            </a:r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GB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NASA Science—Solar System Exploration</a:t>
            </a:r>
          </a:p>
        </p:txBody>
      </p:sp>
    </p:spTree>
    <p:extLst>
      <p:ext uri="{BB962C8B-B14F-4D97-AF65-F5344CB8AC3E}">
        <p14:creationId xmlns:p14="http://schemas.microsoft.com/office/powerpoint/2010/main" val="28402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11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小組討論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假如你們要準備一份簡報介紹一顆行星，你們需要搜尋甚麼資訊呢？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有關資訊會以甚麼形式表達出來？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如何分辨資訊的可信性？</a:t>
            </a:r>
          </a:p>
        </p:txBody>
      </p:sp>
    </p:spTree>
    <p:extLst>
      <p:ext uri="{BB962C8B-B14F-4D97-AF65-F5344CB8AC3E}">
        <p14:creationId xmlns:p14="http://schemas.microsoft.com/office/powerpoint/2010/main" val="32890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F46B6C-BD0E-4400-8B71-C44FF77A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需要搜尋的資訊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DF96DE-D71A-42A9-B1BF-A9F546404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dirty="0" smtClean="0">
                <a:latin typeface="+mj-ea"/>
                <a:ea typeface="+mj-ea"/>
              </a:rPr>
              <a:t>例子：</a:t>
            </a:r>
            <a:endParaRPr lang="en-US" altLang="zh-HK" sz="3000" dirty="0" smtClean="0">
              <a:latin typeface="+mj-ea"/>
              <a:ea typeface="+mj-ea"/>
            </a:endParaRPr>
          </a:p>
          <a:p>
            <a:r>
              <a:rPr lang="zh-HK" altLang="zh-TW" sz="3000" dirty="0" smtClean="0">
                <a:latin typeface="+mj-ea"/>
                <a:ea typeface="+mj-ea"/>
              </a:rPr>
              <a:t>行星</a:t>
            </a:r>
            <a:r>
              <a:rPr lang="zh-HK" altLang="zh-TW" sz="3000" dirty="0">
                <a:latin typeface="+mj-ea"/>
                <a:ea typeface="+mj-ea"/>
              </a:rPr>
              <a:t>的大小</a:t>
            </a:r>
            <a:endParaRPr lang="en-US" altLang="zh-HK" sz="3000" dirty="0">
              <a:latin typeface="+mj-ea"/>
              <a:ea typeface="+mj-ea"/>
            </a:endParaRPr>
          </a:p>
          <a:p>
            <a:r>
              <a:rPr lang="zh-HK" altLang="en-US" sz="3000" dirty="0">
                <a:latin typeface="+mj-ea"/>
                <a:ea typeface="+mj-ea"/>
              </a:rPr>
              <a:t>行星的</a:t>
            </a:r>
            <a:r>
              <a:rPr lang="zh-HK" altLang="zh-TW" sz="3000" dirty="0">
                <a:latin typeface="+mj-ea"/>
                <a:ea typeface="+mj-ea"/>
              </a:rPr>
              <a:t>外形</a:t>
            </a:r>
            <a:endParaRPr lang="en-US" altLang="zh-HK" sz="3000" dirty="0">
              <a:latin typeface="+mj-ea"/>
              <a:ea typeface="+mj-ea"/>
            </a:endParaRPr>
          </a:p>
          <a:p>
            <a:r>
              <a:rPr lang="zh-HK" altLang="en-US" sz="3000" dirty="0">
                <a:latin typeface="+mj-ea"/>
                <a:ea typeface="+mj-ea"/>
              </a:rPr>
              <a:t>行星的</a:t>
            </a:r>
            <a:r>
              <a:rPr lang="zh-HK" altLang="zh-TW" sz="3000" dirty="0">
                <a:latin typeface="+mj-ea"/>
                <a:ea typeface="+mj-ea"/>
              </a:rPr>
              <a:t>顏</a:t>
            </a:r>
            <a:r>
              <a:rPr lang="zh-TW" altLang="zh-TW" sz="3000" dirty="0">
                <a:latin typeface="+mj-ea"/>
                <a:ea typeface="+mj-ea"/>
              </a:rPr>
              <a:t>色</a:t>
            </a:r>
            <a:endParaRPr lang="zh-TW" altLang="en-US" sz="3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0509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A071EF-B1E8-4231-9106-1BDAE64A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資訊的表達形式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2729E0-F00E-4F68-94D2-59281B397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K" altLang="zh-TW" sz="3000" dirty="0">
                <a:latin typeface="+mj-ea"/>
                <a:ea typeface="+mj-ea"/>
              </a:rPr>
              <a:t>文字</a:t>
            </a:r>
            <a:endParaRPr lang="en-US" altLang="zh-HK" sz="3000" dirty="0">
              <a:latin typeface="+mj-ea"/>
              <a:ea typeface="+mj-ea"/>
            </a:endParaRPr>
          </a:p>
          <a:p>
            <a:r>
              <a:rPr lang="zh-HK" altLang="zh-TW" sz="3000" dirty="0">
                <a:latin typeface="+mj-ea"/>
                <a:ea typeface="+mj-ea"/>
              </a:rPr>
              <a:t>圖片</a:t>
            </a:r>
            <a:endParaRPr lang="en-US" altLang="zh-HK" sz="3000" dirty="0">
              <a:latin typeface="+mj-ea"/>
              <a:ea typeface="+mj-ea"/>
            </a:endParaRPr>
          </a:p>
          <a:p>
            <a:r>
              <a:rPr lang="zh-HK" altLang="zh-TW" sz="3000" dirty="0">
                <a:latin typeface="+mj-ea"/>
                <a:ea typeface="+mj-ea"/>
              </a:rPr>
              <a:t>聲音</a:t>
            </a:r>
            <a:endParaRPr lang="en-US" altLang="zh-HK" sz="3000" dirty="0">
              <a:latin typeface="+mj-ea"/>
              <a:ea typeface="+mj-ea"/>
            </a:endParaRPr>
          </a:p>
          <a:p>
            <a:r>
              <a:rPr lang="zh-HK" altLang="zh-TW" sz="3000" dirty="0">
                <a:latin typeface="+mj-ea"/>
                <a:ea typeface="+mj-ea"/>
              </a:rPr>
              <a:t>影片</a:t>
            </a:r>
            <a:endParaRPr lang="en-US" altLang="zh-HK" sz="3000" dirty="0">
              <a:latin typeface="+mj-ea"/>
              <a:ea typeface="+mj-ea"/>
            </a:endParaRPr>
          </a:p>
          <a:p>
            <a:r>
              <a:rPr lang="zh-HK" altLang="zh-TW" sz="3000" dirty="0">
                <a:latin typeface="+mj-ea"/>
                <a:ea typeface="+mj-ea"/>
              </a:rPr>
              <a:t>動畫</a:t>
            </a:r>
            <a:endParaRPr lang="zh-TW" altLang="en-US" sz="3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567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9D5B88-34B2-4A4F-B49D-64D34F6B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如何分辨哪些資訊是可信的？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ADD832-317E-4D6C-8EA9-BA4138FA4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+mj-ea"/>
                <a:ea typeface="+mj-ea"/>
              </a:rPr>
              <a:t>留意資訊的來源，如資訊是否來自官方網站／權威網站？是否一手資料或轉載？是否有實證或數據支持？還是只是個別人士的主觀意見，缺乏理據支持？</a:t>
            </a:r>
          </a:p>
        </p:txBody>
      </p:sp>
    </p:spTree>
    <p:extLst>
      <p:ext uri="{BB962C8B-B14F-4D97-AF65-F5344CB8AC3E}">
        <p14:creationId xmlns:p14="http://schemas.microsoft.com/office/powerpoint/2010/main" val="20402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資訊可以各種不同形式呈現，如文字、圖片、聲音、影片、動畫等。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我們應該考慮資訊來源的可信性。</a:t>
            </a:r>
          </a:p>
        </p:txBody>
      </p:sp>
    </p:spTree>
    <p:extLst>
      <p:ext uri="{BB962C8B-B14F-4D97-AF65-F5344CB8AC3E}">
        <p14:creationId xmlns:p14="http://schemas.microsoft.com/office/powerpoint/2010/main" val="6856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引用及評估資料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09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考考你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搜尋行星資訊時，我們應該使用甚麼關鍵字詞？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25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開始認識引述及引用參考資料的做法。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了解資訊可能來自不同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來源及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以不同形式呈現。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發展表達所需資訊的能力。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了解找出和獲取資訊的不同方法。</a:t>
            </a:r>
          </a:p>
        </p:txBody>
      </p:sp>
    </p:spTree>
    <p:extLst>
      <p:ext uri="{BB962C8B-B14F-4D97-AF65-F5344CB8AC3E}">
        <p14:creationId xmlns:p14="http://schemas.microsoft.com/office/powerpoint/2010/main" val="26427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資訊的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源頭</a:t>
            </a:r>
            <a:endParaRPr lang="zh-TW" alt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資訊可以來自不同源頭，例如香港太空館網站。</a:t>
            </a:r>
          </a:p>
          <a:p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35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短片觀看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觀看教育局教育電視「知識產權及私隱權」第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章節：保護知識產權的重要性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(1)—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網上資源篇（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06:31-10:13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）：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www.hkedcity.net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etv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/resource/578920218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39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2BBF92-1765-4C15-99E9-A746DC2D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如何引用資訊來源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E443D5-C805-4C02-87F4-8F51901C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7670"/>
            <a:ext cx="9601196" cy="3318198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+mj-ea"/>
                <a:ea typeface="+mj-ea"/>
              </a:rPr>
              <a:t>寫下資訊</a:t>
            </a:r>
            <a:r>
              <a:rPr lang="zh-TW" altLang="en-US" sz="3000" dirty="0" smtClean="0">
                <a:latin typeface="+mj-ea"/>
                <a:ea typeface="+mj-ea"/>
              </a:rPr>
              <a:t>來源。</a:t>
            </a:r>
            <a:endParaRPr lang="en-US" altLang="zh-TW" sz="3000" dirty="0">
              <a:latin typeface="+mj-ea"/>
              <a:ea typeface="+mj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+mj-ea"/>
                <a:ea typeface="+mj-ea"/>
              </a:rPr>
              <a:t>例：香港太空館</a:t>
            </a:r>
            <a:r>
              <a:rPr lang="en-US" altLang="zh-TW" sz="3000" dirty="0">
                <a:latin typeface="+mj-ea"/>
                <a:ea typeface="+mj-ea"/>
              </a:rPr>
              <a:t>—</a:t>
            </a:r>
            <a:r>
              <a:rPr lang="zh-TW" altLang="en-US" sz="3000" dirty="0">
                <a:latin typeface="+mj-ea"/>
                <a:ea typeface="+mj-ea"/>
              </a:rPr>
              <a:t>研究資源</a:t>
            </a:r>
            <a:r>
              <a:rPr lang="en-US" altLang="zh-TW" sz="3000" dirty="0">
                <a:latin typeface="+mj-ea"/>
                <a:ea typeface="+mj-ea"/>
              </a:rPr>
              <a:t>—</a:t>
            </a:r>
            <a:r>
              <a:rPr lang="zh-TW" altLang="en-US" sz="3000" dirty="0">
                <a:latin typeface="+mj-ea"/>
                <a:ea typeface="+mj-ea"/>
              </a:rPr>
              <a:t>太陽系</a:t>
            </a:r>
            <a:endParaRPr lang="en-US" altLang="zh-TW" sz="3000" dirty="0">
              <a:latin typeface="+mj-ea"/>
              <a:ea typeface="+mj-ea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+mj-ea"/>
                <a:ea typeface="+mj-ea"/>
              </a:rPr>
              <a:t>貼上連結。</a:t>
            </a:r>
            <a:endParaRPr lang="en-US" altLang="zh-TW" sz="3000" dirty="0">
              <a:latin typeface="+mj-ea"/>
              <a:ea typeface="+mj-ea"/>
            </a:endParaRPr>
          </a:p>
          <a:p>
            <a:pPr lvl="1"/>
            <a:r>
              <a:rPr lang="zh-HK" altLang="en-US" sz="3000" dirty="0">
                <a:latin typeface="+mj-ea"/>
                <a:ea typeface="+mj-ea"/>
              </a:rPr>
              <a:t>例：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www.lcsd.gov.hk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/CE/Museum/Space/archive/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StarShine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SolarSystem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/sun/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c_sun_info.htm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15322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參考資料示例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23828"/>
          </a:xfrm>
        </p:spPr>
        <p:txBody>
          <a:bodyPr>
            <a:normAutofit/>
          </a:bodyPr>
          <a:lstStyle/>
          <a:p>
            <a:r>
              <a:rPr lang="zh-HK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［網站</a:t>
            </a:r>
            <a:r>
              <a:rPr lang="en-US" altLang="zh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1］</a:t>
            </a:r>
            <a:br>
              <a:rPr lang="en-US" altLang="zh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HK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香港太空館</a:t>
            </a:r>
            <a:r>
              <a:rPr lang="en-US" altLang="zh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</a:t>
            </a:r>
            <a:r>
              <a:rPr lang="zh-HK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研究資源</a:t>
            </a:r>
            <a:r>
              <a:rPr lang="en-US" altLang="zh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</a:t>
            </a:r>
            <a:r>
              <a:rPr lang="zh-HK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太陽系：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www.lcsd.gov.hk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/CE/Museum/Space/archive/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StarShine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SolarSystem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/sun/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c_sun_info.htm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  <a:hlinkClick r:id="rId2"/>
            </a:endParaRPr>
          </a:p>
          <a:p>
            <a:pPr lvl="0">
              <a:buClr>
                <a:srgbClr val="B15E28"/>
              </a:buClr>
            </a:pPr>
            <a:r>
              <a:rPr lang="zh-HK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［</a:t>
            </a:r>
            <a:r>
              <a:rPr lang="zh-HK" altLang="en-U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圖片</a:t>
            </a:r>
            <a:r>
              <a:rPr lang="en-US" altLang="zh-HK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en-US" altLang="zh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］</a:t>
            </a:r>
            <a:br>
              <a:rPr lang="en-US" altLang="zh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HK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NASA Science—Solar System Exploration—</a:t>
            </a:r>
            <a:r>
              <a:rPr lang="en-US" altLang="zh-HK" sz="3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水星</a:t>
            </a:r>
            <a:r>
              <a:rPr lang="en-US" altLang="zh-HK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br>
              <a:rPr lang="en-US" altLang="zh-HK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HK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https://</a:t>
            </a:r>
            <a:r>
              <a:rPr lang="en-US" altLang="zh-HK" sz="3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solarsystem.nasa.gov</a:t>
            </a:r>
            <a:r>
              <a:rPr lang="en-US" altLang="zh-HK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/planets/overview/</a:t>
            </a:r>
            <a:endParaRPr lang="en-US" altLang="zh-HK" sz="3000" dirty="0">
              <a:solidFill>
                <a:prstClr val="black">
                  <a:lumMod val="85000"/>
                  <a:lumOff val="15000"/>
                </a:prst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37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參考資料示例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K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［影片</a:t>
            </a:r>
            <a:r>
              <a:rPr lang="en-US" altLang="zh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1］</a:t>
            </a:r>
            <a:br>
              <a:rPr lang="en-US" altLang="zh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HK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教育局教育電視</a:t>
            </a:r>
            <a:r>
              <a:rPr lang="en-US" altLang="zh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</a:t>
            </a:r>
            <a:r>
              <a:rPr lang="zh-HK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知識產權及私隱權：</a:t>
            </a:r>
            <a:r>
              <a:rPr lang="en-US" altLang="zh-HK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</a:t>
            </a:r>
            <a:r>
              <a:rPr lang="en-US" altLang="zh-HK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www.hkedcity.net</a:t>
            </a:r>
            <a:r>
              <a:rPr lang="en-US" altLang="zh-HK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</a:t>
            </a:r>
            <a:r>
              <a:rPr lang="en-US" altLang="zh-HK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etv</a:t>
            </a:r>
            <a:r>
              <a:rPr lang="en-US" altLang="zh-HK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/resource/578920218</a:t>
            </a:r>
            <a:endParaRPr lang="en-US" altLang="zh-HK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10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787106-4422-4676-9EC0-7F88D136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TW" dirty="0"/>
              <a:t>如</a:t>
            </a:r>
            <a:r>
              <a:rPr lang="zh-TW" altLang="zh-TW" dirty="0"/>
              <a:t>何</a:t>
            </a:r>
            <a:r>
              <a:rPr lang="zh-HK" altLang="zh-TW" dirty="0"/>
              <a:t>評估資</a:t>
            </a:r>
            <a:r>
              <a:rPr lang="zh-TW" altLang="zh-TW" dirty="0"/>
              <a:t>訊</a:t>
            </a:r>
            <a:r>
              <a:rPr lang="zh-HK" altLang="zh-TW" dirty="0"/>
              <a:t>來</a:t>
            </a:r>
            <a:r>
              <a:rPr lang="zh-TW" altLang="zh-TW" dirty="0"/>
              <a:t>源</a:t>
            </a:r>
            <a:r>
              <a:rPr lang="zh-HK" altLang="zh-TW" dirty="0"/>
              <a:t>的可信性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73A698-DE67-4DF4-A14F-8A6D6F96C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查核</a:t>
            </a:r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資訊的</a:t>
            </a:r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來源，細看是否匿名的、是從朋友轉發來的、還是從一個官方機構獲得</a:t>
            </a:r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的資訊。</a:t>
            </a:r>
            <a:endParaRPr lang="en-US" altLang="zh-TW" sz="30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檢視網址有否不尋常的</a:t>
            </a:r>
            <a:r>
              <a:rPr lang="zh-TW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地方</a:t>
            </a:r>
            <a:r>
              <a:rPr lang="zh-TW" altLang="en-US" sz="3000" dirty="0">
                <a:solidFill>
                  <a:schemeClr val="tx1"/>
                </a:solidFill>
                <a:latin typeface="+mj-ea"/>
              </a:rPr>
              <a:t>，</a:t>
            </a:r>
            <a:r>
              <a:rPr lang="zh-TW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例如</a:t>
            </a:r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假冒網站、所屬機構是否被廣泛認識及被公認為專業等。</a:t>
            </a:r>
            <a:endParaRPr lang="en-US" altLang="zh-TW" sz="30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假冒網站一般沒有「關於我們」或「聯繫我們」的網頁，或只提供有限的資料。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7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787106-4422-4676-9EC0-7F88D136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TW" dirty="0"/>
              <a:t>如</a:t>
            </a:r>
            <a:r>
              <a:rPr lang="zh-TW" altLang="zh-TW" dirty="0"/>
              <a:t>何</a:t>
            </a:r>
            <a:r>
              <a:rPr lang="zh-HK" altLang="zh-TW" dirty="0"/>
              <a:t>評估資</a:t>
            </a:r>
            <a:r>
              <a:rPr lang="zh-TW" altLang="zh-TW" dirty="0"/>
              <a:t>訊</a:t>
            </a:r>
            <a:r>
              <a:rPr lang="zh-HK" altLang="zh-TW" dirty="0"/>
              <a:t>來</a:t>
            </a:r>
            <a:r>
              <a:rPr lang="zh-TW" altLang="zh-TW" dirty="0"/>
              <a:t>源</a:t>
            </a:r>
            <a:r>
              <a:rPr lang="zh-HK" altLang="zh-TW" dirty="0"/>
              <a:t>的可信性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73A698-DE67-4DF4-A14F-8A6D6F96C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檢查網址亦是一個可供查核該網站是否可信的方法，我們可留意網址有否錯漏。</a:t>
            </a:r>
            <a:endParaRPr lang="en-US" altLang="zh-TW" sz="30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查證該</a:t>
            </a:r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資訊的作者是否真有其人，或此人以往發表的資訊是否可信。</a:t>
            </a:r>
            <a:endParaRPr lang="en-US" altLang="zh-TW" sz="30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如資訊是從別人</a:t>
            </a:r>
            <a:r>
              <a:rPr lang="zh-TW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獲得，</a:t>
            </a:r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可詢問提供資料者有關該資訊的來源。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787106-4422-4676-9EC0-7F88D136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TW" dirty="0"/>
              <a:t>如</a:t>
            </a:r>
            <a:r>
              <a:rPr lang="zh-TW" altLang="zh-TW" dirty="0"/>
              <a:t>何</a:t>
            </a:r>
            <a:r>
              <a:rPr lang="zh-HK" altLang="zh-TW" dirty="0"/>
              <a:t>評估資</a:t>
            </a:r>
            <a:r>
              <a:rPr lang="zh-TW" altLang="zh-TW" dirty="0"/>
              <a:t>訊</a:t>
            </a:r>
            <a:r>
              <a:rPr lang="zh-HK" altLang="zh-TW" dirty="0"/>
              <a:t>來</a:t>
            </a:r>
            <a:r>
              <a:rPr lang="zh-TW" altLang="zh-TW" dirty="0"/>
              <a:t>源</a:t>
            </a:r>
            <a:r>
              <a:rPr lang="zh-HK" altLang="zh-TW" dirty="0"/>
              <a:t>的可信性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續</a:t>
            </a:r>
            <a:r>
              <a:rPr lang="en-US" altLang="zh-TW" dirty="0">
                <a:latin typeface="+mj-ea"/>
              </a:rPr>
              <a:t>)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73A698-DE67-4DF4-A14F-8A6D6F96C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留意網上討論區／網誌裏的資訊或屬個人意見，可能未經證實，而廣告商為了推銷產品或服務，提供的資訊可能有誇張失實成份。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搜尋行星的資訊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搜尋行星的資訊，並評估資訊的可信性。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註明參考資料來源。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把資訊記錄於電子版工作紙上。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70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資訊可以來自不同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來源，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我們應評估資訊的可信性。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我們應該尊重知識產權。</a:t>
            </a:r>
          </a:p>
        </p:txBody>
      </p:sp>
    </p:spTree>
    <p:extLst>
      <p:ext uri="{BB962C8B-B14F-4D97-AF65-F5344CB8AC3E}">
        <p14:creationId xmlns:p14="http://schemas.microsoft.com/office/powerpoint/2010/main" val="42616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學習目標（續）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了解多項準則（例如資訊的準確度、有效性等）以評估資訊。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開始有能力提取相關資訊，並按一些簡單方法進行整理。</a:t>
            </a:r>
          </a:p>
        </p:txBody>
      </p:sp>
    </p:spTree>
    <p:extLst>
      <p:ext uri="{BB962C8B-B14F-4D97-AF65-F5344CB8AC3E}">
        <p14:creationId xmlns:p14="http://schemas.microsoft.com/office/powerpoint/2010/main" val="5889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我們要學會引述及引用參考資料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，要符合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道德地及負責任地使用資訊。</a:t>
            </a:r>
          </a:p>
        </p:txBody>
      </p:sp>
    </p:spTree>
    <p:extLst>
      <p:ext uri="{BB962C8B-B14F-4D97-AF65-F5344CB8AC3E}">
        <p14:creationId xmlns:p14="http://schemas.microsoft.com/office/powerpoint/2010/main" val="3338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4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觀看「聰明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主人」電子學習資源套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故事動畫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故事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「引用有法．切勿抄襲」：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www.hkedcity.net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teencampus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/resource/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5bee481832c8bf7f303c9869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42" y="4154853"/>
            <a:ext cx="1755332" cy="19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j-ea"/>
              </a:rPr>
              <a:t>水星</a:t>
            </a:r>
            <a:endParaRPr lang="en-US" dirty="0">
              <a:latin typeface="+mj-ea"/>
            </a:endParaRPr>
          </a:p>
        </p:txBody>
      </p:sp>
      <p:pic>
        <p:nvPicPr>
          <p:cNvPr id="2050" name="Picture 2" descr="https://solarsystem.nasa.gov/system/stellar_items/list_view_images/2_mercury_480x320_n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692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2" y="5825860"/>
            <a:ext cx="390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參考資</a:t>
            </a:r>
            <a:r>
              <a:rPr lang="zh-TW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料</a:t>
            </a:r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GB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NASA Science—Solar System Exploration</a:t>
            </a:r>
          </a:p>
        </p:txBody>
      </p:sp>
    </p:spTree>
    <p:extLst>
      <p:ext uri="{BB962C8B-B14F-4D97-AF65-F5344CB8AC3E}">
        <p14:creationId xmlns:p14="http://schemas.microsoft.com/office/powerpoint/2010/main" val="2821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金星</a:t>
            </a:r>
            <a:endParaRPr 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44" t="-273" r="5810"/>
          <a:stretch/>
        </p:blipFill>
        <p:spPr>
          <a:xfrm>
            <a:off x="3947746" y="2576146"/>
            <a:ext cx="4264269" cy="3226777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295402" y="5825860"/>
            <a:ext cx="390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參考資</a:t>
            </a:r>
            <a:r>
              <a:rPr lang="zh-TW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料</a:t>
            </a:r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GB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NASA Science—Solar System Exploration</a:t>
            </a:r>
          </a:p>
        </p:txBody>
      </p:sp>
    </p:spTree>
    <p:extLst>
      <p:ext uri="{BB962C8B-B14F-4D97-AF65-F5344CB8AC3E}">
        <p14:creationId xmlns:p14="http://schemas.microsoft.com/office/powerpoint/2010/main" val="42464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地球</a:t>
            </a:r>
            <a:endParaRPr lang="en-US" dirty="0">
              <a:latin typeface="+mj-ea"/>
            </a:endParaRPr>
          </a:p>
        </p:txBody>
      </p:sp>
      <p:pic>
        <p:nvPicPr>
          <p:cNvPr id="1028" name="Picture 4" descr="https://solarsystem.nasa.gov/system/stellar_items/list_view_images/4_earth_480x3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692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2" y="5825860"/>
            <a:ext cx="390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參考資</a:t>
            </a:r>
            <a:r>
              <a:rPr lang="zh-TW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料</a:t>
            </a:r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GB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NASA Science—Solar System Exploration</a:t>
            </a:r>
          </a:p>
        </p:txBody>
      </p:sp>
    </p:spTree>
    <p:extLst>
      <p:ext uri="{BB962C8B-B14F-4D97-AF65-F5344CB8AC3E}">
        <p14:creationId xmlns:p14="http://schemas.microsoft.com/office/powerpoint/2010/main" val="575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火星</a:t>
            </a:r>
            <a:endParaRPr lang="en-US" dirty="0">
              <a:latin typeface="+mj-ea"/>
            </a:endParaRPr>
          </a:p>
        </p:txBody>
      </p:sp>
      <p:pic>
        <p:nvPicPr>
          <p:cNvPr id="3080" name="Picture 8" descr="https://solarsystem.nasa.gov/system/stellar_items/list_view_images/6_mars_480x3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692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2" y="5825860"/>
            <a:ext cx="390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參考資</a:t>
            </a:r>
            <a:r>
              <a:rPr lang="zh-TW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料</a:t>
            </a:r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GB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NASA Science—Solar System Exploration</a:t>
            </a:r>
          </a:p>
        </p:txBody>
      </p:sp>
    </p:spTree>
    <p:extLst>
      <p:ext uri="{BB962C8B-B14F-4D97-AF65-F5344CB8AC3E}">
        <p14:creationId xmlns:p14="http://schemas.microsoft.com/office/powerpoint/2010/main" val="27251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木星</a:t>
            </a: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41" t="807" r="7112" b="-1"/>
          <a:stretch/>
        </p:blipFill>
        <p:spPr>
          <a:xfrm>
            <a:off x="3912577" y="2586669"/>
            <a:ext cx="4528038" cy="3321762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295402" y="5825860"/>
            <a:ext cx="390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參考資</a:t>
            </a:r>
            <a:r>
              <a:rPr lang="zh-TW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料</a:t>
            </a:r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GB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NASA Science—Solar System Exploration</a:t>
            </a:r>
          </a:p>
        </p:txBody>
      </p:sp>
    </p:spTree>
    <p:extLst>
      <p:ext uri="{BB962C8B-B14F-4D97-AF65-F5344CB8AC3E}">
        <p14:creationId xmlns:p14="http://schemas.microsoft.com/office/powerpoint/2010/main" val="41657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土星</a:t>
            </a:r>
            <a:endParaRPr lang="en-US" dirty="0">
              <a:latin typeface="+mj-ea"/>
            </a:endParaRPr>
          </a:p>
        </p:txBody>
      </p:sp>
      <p:pic>
        <p:nvPicPr>
          <p:cNvPr id="1026" name="Picture 2" descr="https://solarsystem.nasa.gov/system/stellar_items/list_view_images/38_saturn_480x3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692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2" y="5825860"/>
            <a:ext cx="390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參考資</a:t>
            </a:r>
            <a:r>
              <a:rPr lang="zh-TW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料</a:t>
            </a:r>
            <a:r>
              <a:rPr lang="zh-HK" altLang="en-US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GB" sz="12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NASA Science—Solar System Exploration</a:t>
            </a:r>
          </a:p>
        </p:txBody>
      </p:sp>
    </p:spTree>
    <p:extLst>
      <p:ext uri="{BB962C8B-B14F-4D97-AF65-F5344CB8AC3E}">
        <p14:creationId xmlns:p14="http://schemas.microsoft.com/office/powerpoint/2010/main" val="37679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779</Words>
  <Application>Microsoft Office PowerPoint</Application>
  <PresentationFormat>寬螢幕</PresentationFormat>
  <Paragraphs>89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8" baseType="lpstr">
      <vt:lpstr>Microsoft JhengHei</vt:lpstr>
      <vt:lpstr>Microsoft JhengHei</vt:lpstr>
      <vt:lpstr>新細明體</vt:lpstr>
      <vt:lpstr>Arial</vt:lpstr>
      <vt:lpstr>Garamond</vt:lpstr>
      <vt:lpstr>Organic</vt:lpstr>
      <vt:lpstr>引用參考資料、資訊時效與真偽</vt:lpstr>
      <vt:lpstr>學習目標</vt:lpstr>
      <vt:lpstr>學習目標（續）</vt:lpstr>
      <vt:lpstr>水星</vt:lpstr>
      <vt:lpstr>金星</vt:lpstr>
      <vt:lpstr>地球</vt:lpstr>
      <vt:lpstr>火星</vt:lpstr>
      <vt:lpstr>木星</vt:lpstr>
      <vt:lpstr>土星</vt:lpstr>
      <vt:lpstr>天王星</vt:lpstr>
      <vt:lpstr>海王星</vt:lpstr>
      <vt:lpstr>活動1</vt:lpstr>
      <vt:lpstr>小組討論</vt:lpstr>
      <vt:lpstr>需要搜尋的資訊</vt:lpstr>
      <vt:lpstr>資訊的表達形式</vt:lpstr>
      <vt:lpstr>如何分辨哪些資訊是可信的？</vt:lpstr>
      <vt:lpstr>小結</vt:lpstr>
      <vt:lpstr>活動2</vt:lpstr>
      <vt:lpstr>考考你</vt:lpstr>
      <vt:lpstr>資訊的源頭</vt:lpstr>
      <vt:lpstr>短片觀看</vt:lpstr>
      <vt:lpstr>如何引用資訊來源</vt:lpstr>
      <vt:lpstr>參考資料示例</vt:lpstr>
      <vt:lpstr>參考資料示例</vt:lpstr>
      <vt:lpstr>如何評估資訊來源的可信性</vt:lpstr>
      <vt:lpstr>如何評估資訊來源的可信性(續)</vt:lpstr>
      <vt:lpstr>如何評估資訊來源的可信性(續)</vt:lpstr>
      <vt:lpstr>搜尋行星的資訊</vt:lpstr>
      <vt:lpstr>小結</vt:lpstr>
      <vt:lpstr>總結</vt:lpstr>
      <vt:lpstr>課後延伸活動</vt:lpstr>
      <vt:lpstr>課後延伸活動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96</cp:revision>
  <dcterms:created xsi:type="dcterms:W3CDTF">2019-10-22T03:40:58Z</dcterms:created>
  <dcterms:modified xsi:type="dcterms:W3CDTF">2020-06-01T01:37:52Z</dcterms:modified>
</cp:coreProperties>
</file>