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62" r:id="rId1"/>
    <p:sldMasterId id="2147484645" r:id="rId2"/>
    <p:sldMasterId id="2147484680" r:id="rId3"/>
    <p:sldMasterId id="2147484697" r:id="rId4"/>
  </p:sldMasterIdLst>
  <p:notesMasterIdLst>
    <p:notesMasterId r:id="rId44"/>
  </p:notesMasterIdLst>
  <p:handoutMasterIdLst>
    <p:handoutMasterId r:id="rId45"/>
  </p:handoutMasterIdLst>
  <p:sldIdLst>
    <p:sldId id="487" r:id="rId5"/>
    <p:sldId id="289" r:id="rId6"/>
    <p:sldId id="317" r:id="rId7"/>
    <p:sldId id="346" r:id="rId8"/>
    <p:sldId id="431" r:id="rId9"/>
    <p:sldId id="455" r:id="rId10"/>
    <p:sldId id="456" r:id="rId11"/>
    <p:sldId id="457" r:id="rId12"/>
    <p:sldId id="446" r:id="rId13"/>
    <p:sldId id="459" r:id="rId14"/>
    <p:sldId id="500" r:id="rId15"/>
    <p:sldId id="490" r:id="rId16"/>
    <p:sldId id="406" r:id="rId17"/>
    <p:sldId id="454" r:id="rId18"/>
    <p:sldId id="472" r:id="rId19"/>
    <p:sldId id="473" r:id="rId20"/>
    <p:sldId id="492" r:id="rId21"/>
    <p:sldId id="505" r:id="rId22"/>
    <p:sldId id="470" r:id="rId23"/>
    <p:sldId id="491" r:id="rId24"/>
    <p:sldId id="471" r:id="rId25"/>
    <p:sldId id="494" r:id="rId26"/>
    <p:sldId id="493" r:id="rId27"/>
    <p:sldId id="481" r:id="rId28"/>
    <p:sldId id="496" r:id="rId29"/>
    <p:sldId id="483" r:id="rId30"/>
    <p:sldId id="498" r:id="rId31"/>
    <p:sldId id="499" r:id="rId32"/>
    <p:sldId id="477" r:id="rId33"/>
    <p:sldId id="478" r:id="rId34"/>
    <p:sldId id="466" r:id="rId35"/>
    <p:sldId id="501" r:id="rId36"/>
    <p:sldId id="479" r:id="rId37"/>
    <p:sldId id="480" r:id="rId38"/>
    <p:sldId id="449" r:id="rId39"/>
    <p:sldId id="443" r:id="rId40"/>
    <p:sldId id="468" r:id="rId41"/>
    <p:sldId id="469" r:id="rId42"/>
    <p:sldId id="451" r:id="rId43"/>
  </p:sldIdLst>
  <p:sldSz cx="9144000" cy="6858000" type="screen4x3"/>
  <p:notesSz cx="6807200" cy="9939338"/>
  <p:defaultTextStyle>
    <a:defPPr>
      <a:defRPr lang="zh-HK"/>
    </a:defPPr>
    <a:lvl1pPr algn="l" rtl="0" fontAlgn="base">
      <a:spcBef>
        <a:spcPct val="0"/>
      </a:spcBef>
      <a:spcAft>
        <a:spcPct val="0"/>
      </a:spcAft>
      <a:defRPr kumimoji="1" kern="1200">
        <a:solidFill>
          <a:schemeClr val="tx1"/>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ED3"/>
    <a:srgbClr val="FFCCCC"/>
    <a:srgbClr val="DEF5D9"/>
    <a:srgbClr val="FF6600"/>
    <a:srgbClr val="FF00FF"/>
    <a:srgbClr val="F18713"/>
    <a:srgbClr val="EBB419"/>
    <a:srgbClr val="3399FF"/>
    <a:srgbClr val="00CC99"/>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0" autoAdjust="0"/>
    <p:restoredTop sz="94470" autoAdjust="0"/>
  </p:normalViewPr>
  <p:slideViewPr>
    <p:cSldViewPr>
      <p:cViewPr varScale="1">
        <p:scale>
          <a:sx n="110" d="100"/>
          <a:sy n="110" d="100"/>
        </p:scale>
        <p:origin x="126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8939" cy="497525"/>
          </a:xfrm>
          <a:prstGeom prst="rect">
            <a:avLst/>
          </a:prstGeom>
        </p:spPr>
        <p:txBody>
          <a:bodyPr vert="horz" lIns="91514" tIns="45754" rIns="91514" bIns="45754"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sz="quarter" idx="1"/>
          </p:nvPr>
        </p:nvSpPr>
        <p:spPr>
          <a:xfrm>
            <a:off x="3856678" y="5"/>
            <a:ext cx="2948939" cy="497525"/>
          </a:xfrm>
          <a:prstGeom prst="rect">
            <a:avLst/>
          </a:prstGeom>
        </p:spPr>
        <p:txBody>
          <a:bodyPr vert="horz" lIns="91514" tIns="45754" rIns="91514" bIns="45754" rtlCol="0"/>
          <a:lstStyle>
            <a:lvl1pPr algn="r" fontAlgn="auto">
              <a:spcBef>
                <a:spcPts val="0"/>
              </a:spcBef>
              <a:spcAft>
                <a:spcPts val="0"/>
              </a:spcAft>
              <a:defRPr kumimoji="0" sz="1200">
                <a:latin typeface="+mn-lt"/>
                <a:ea typeface="+mn-ea"/>
              </a:defRPr>
            </a:lvl1pPr>
          </a:lstStyle>
          <a:p>
            <a:pPr>
              <a:defRPr/>
            </a:pPr>
            <a:fld id="{6B88AC79-B6B0-4809-BB53-1264D2B71603}" type="datetimeFigureOut">
              <a:rPr lang="zh-HK" altLang="en-US"/>
              <a:pPr>
                <a:defRPr/>
              </a:pPr>
              <a:t>20/7/2018</a:t>
            </a:fld>
            <a:endParaRPr lang="zh-HK" altLang="en-US"/>
          </a:p>
        </p:txBody>
      </p:sp>
      <p:sp>
        <p:nvSpPr>
          <p:cNvPr id="4" name="頁尾版面配置區 3"/>
          <p:cNvSpPr>
            <a:spLocks noGrp="1"/>
          </p:cNvSpPr>
          <p:nvPr>
            <p:ph type="ftr" sz="quarter" idx="2"/>
          </p:nvPr>
        </p:nvSpPr>
        <p:spPr>
          <a:xfrm>
            <a:off x="7" y="9440232"/>
            <a:ext cx="2948939" cy="497523"/>
          </a:xfrm>
          <a:prstGeom prst="rect">
            <a:avLst/>
          </a:prstGeom>
        </p:spPr>
        <p:txBody>
          <a:bodyPr vert="horz" lIns="91514" tIns="45754" rIns="91514" bIns="45754"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5" name="投影片編號版面配置區 4"/>
          <p:cNvSpPr>
            <a:spLocks noGrp="1"/>
          </p:cNvSpPr>
          <p:nvPr>
            <p:ph type="sldNum" sz="quarter" idx="3"/>
          </p:nvPr>
        </p:nvSpPr>
        <p:spPr>
          <a:xfrm>
            <a:off x="3856678" y="9440232"/>
            <a:ext cx="2948939" cy="497523"/>
          </a:xfrm>
          <a:prstGeom prst="rect">
            <a:avLst/>
          </a:prstGeom>
        </p:spPr>
        <p:txBody>
          <a:bodyPr vert="horz" lIns="91514" tIns="45754" rIns="91514" bIns="45754" rtlCol="0" anchor="b"/>
          <a:lstStyle>
            <a:lvl1pPr algn="r" fontAlgn="auto">
              <a:spcBef>
                <a:spcPts val="0"/>
              </a:spcBef>
              <a:spcAft>
                <a:spcPts val="0"/>
              </a:spcAft>
              <a:defRPr kumimoji="0" sz="1200">
                <a:latin typeface="+mn-lt"/>
                <a:ea typeface="+mn-ea"/>
              </a:defRPr>
            </a:lvl1pPr>
          </a:lstStyle>
          <a:p>
            <a:pPr>
              <a:defRPr/>
            </a:pPr>
            <a:fld id="{609DCFEA-4BE6-4063-B317-028B8CC2BD74}" type="slidenum">
              <a:rPr lang="zh-HK" altLang="en-US"/>
              <a:pPr>
                <a:defRPr/>
              </a:pPr>
              <a:t>‹#›</a:t>
            </a:fld>
            <a:endParaRPr lang="zh-HK" altLang="en-US"/>
          </a:p>
        </p:txBody>
      </p:sp>
    </p:spTree>
    <p:extLst>
      <p:ext uri="{BB962C8B-B14F-4D97-AF65-F5344CB8AC3E}">
        <p14:creationId xmlns:p14="http://schemas.microsoft.com/office/powerpoint/2010/main" val="2808139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8939" cy="497525"/>
          </a:xfrm>
          <a:prstGeom prst="rect">
            <a:avLst/>
          </a:prstGeom>
        </p:spPr>
        <p:txBody>
          <a:bodyPr vert="horz" lIns="91514" tIns="45754" rIns="91514" bIns="45754"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idx="1"/>
          </p:nvPr>
        </p:nvSpPr>
        <p:spPr>
          <a:xfrm>
            <a:off x="3856678" y="5"/>
            <a:ext cx="2948939" cy="497525"/>
          </a:xfrm>
          <a:prstGeom prst="rect">
            <a:avLst/>
          </a:prstGeom>
        </p:spPr>
        <p:txBody>
          <a:bodyPr vert="horz" lIns="91514" tIns="45754" rIns="91514" bIns="45754" rtlCol="0"/>
          <a:lstStyle>
            <a:lvl1pPr algn="r" fontAlgn="auto">
              <a:spcBef>
                <a:spcPts val="0"/>
              </a:spcBef>
              <a:spcAft>
                <a:spcPts val="0"/>
              </a:spcAft>
              <a:defRPr kumimoji="0" sz="1200">
                <a:latin typeface="+mn-lt"/>
                <a:ea typeface="+mn-ea"/>
              </a:defRPr>
            </a:lvl1pPr>
          </a:lstStyle>
          <a:p>
            <a:pPr>
              <a:defRPr/>
            </a:pPr>
            <a:fld id="{996049A2-930F-4595-B43C-4328EC2250CD}" type="datetimeFigureOut">
              <a:rPr lang="zh-HK" altLang="en-US"/>
              <a:pPr>
                <a:defRPr/>
              </a:pPr>
              <a:t>20/7/2018</a:t>
            </a:fld>
            <a:endParaRPr lang="zh-HK" altLang="en-US"/>
          </a:p>
        </p:txBody>
      </p:sp>
      <p:sp>
        <p:nvSpPr>
          <p:cNvPr id="4" name="投影片圖像版面配置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14" tIns="45754" rIns="91514" bIns="45754" rtlCol="0" anchor="ctr"/>
          <a:lstStyle/>
          <a:p>
            <a:pPr lvl="0"/>
            <a:endParaRPr lang="zh-HK" altLang="en-US" noProof="0"/>
          </a:p>
        </p:txBody>
      </p:sp>
      <p:sp>
        <p:nvSpPr>
          <p:cNvPr id="5" name="備忘稿版面配置區 4"/>
          <p:cNvSpPr>
            <a:spLocks noGrp="1"/>
          </p:cNvSpPr>
          <p:nvPr>
            <p:ph type="body" sz="quarter" idx="3"/>
          </p:nvPr>
        </p:nvSpPr>
        <p:spPr>
          <a:xfrm>
            <a:off x="680408" y="4722503"/>
            <a:ext cx="5446396" cy="4471350"/>
          </a:xfrm>
          <a:prstGeom prst="rect">
            <a:avLst/>
          </a:prstGeom>
        </p:spPr>
        <p:txBody>
          <a:bodyPr vert="horz" lIns="91514" tIns="45754" rIns="91514" bIns="45754"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HK" altLang="en-US" noProof="0"/>
          </a:p>
        </p:txBody>
      </p:sp>
      <p:sp>
        <p:nvSpPr>
          <p:cNvPr id="6" name="頁尾版面配置區 5"/>
          <p:cNvSpPr>
            <a:spLocks noGrp="1"/>
          </p:cNvSpPr>
          <p:nvPr>
            <p:ph type="ftr" sz="quarter" idx="4"/>
          </p:nvPr>
        </p:nvSpPr>
        <p:spPr>
          <a:xfrm>
            <a:off x="7" y="9440232"/>
            <a:ext cx="2948939" cy="497523"/>
          </a:xfrm>
          <a:prstGeom prst="rect">
            <a:avLst/>
          </a:prstGeom>
        </p:spPr>
        <p:txBody>
          <a:bodyPr vert="horz" lIns="91514" tIns="45754" rIns="91514" bIns="45754"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7" name="投影片編號版面配置區 6"/>
          <p:cNvSpPr>
            <a:spLocks noGrp="1"/>
          </p:cNvSpPr>
          <p:nvPr>
            <p:ph type="sldNum" sz="quarter" idx="5"/>
          </p:nvPr>
        </p:nvSpPr>
        <p:spPr>
          <a:xfrm>
            <a:off x="3856678" y="9440232"/>
            <a:ext cx="2948939" cy="497523"/>
          </a:xfrm>
          <a:prstGeom prst="rect">
            <a:avLst/>
          </a:prstGeom>
        </p:spPr>
        <p:txBody>
          <a:bodyPr vert="horz" lIns="91514" tIns="45754" rIns="91514" bIns="45754" rtlCol="0" anchor="b"/>
          <a:lstStyle>
            <a:lvl1pPr algn="r" fontAlgn="auto">
              <a:spcBef>
                <a:spcPts val="0"/>
              </a:spcBef>
              <a:spcAft>
                <a:spcPts val="0"/>
              </a:spcAft>
              <a:defRPr kumimoji="0" sz="1200">
                <a:latin typeface="+mn-lt"/>
                <a:ea typeface="+mn-ea"/>
              </a:defRPr>
            </a:lvl1pPr>
          </a:lstStyle>
          <a:p>
            <a:pPr>
              <a:defRPr/>
            </a:pPr>
            <a:fld id="{7FD67C98-7E39-4237-83CB-3D7F9D695441}" type="slidenum">
              <a:rPr lang="zh-HK" altLang="en-US"/>
              <a:pPr>
                <a:defRPr/>
              </a:pPr>
              <a:t>‹#›</a:t>
            </a:fld>
            <a:endParaRPr lang="zh-HK" altLang="en-US"/>
          </a:p>
        </p:txBody>
      </p:sp>
    </p:spTree>
    <p:extLst>
      <p:ext uri="{BB962C8B-B14F-4D97-AF65-F5344CB8AC3E}">
        <p14:creationId xmlns:p14="http://schemas.microsoft.com/office/powerpoint/2010/main" val="7794946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dirty="0" smtClean="0"/>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57ACB974-17D0-44F4-9CD0-3C1082B00A60}" type="slidenum">
              <a:rPr lang="zh-HK" altLang="en-US" smtClean="0"/>
              <a:pPr eaLnBrk="1" fontAlgn="base" hangingPunct="1">
                <a:spcBef>
                  <a:spcPct val="0"/>
                </a:spcBef>
                <a:spcAft>
                  <a:spcPct val="0"/>
                </a:spcAft>
              </a:pPr>
              <a:t>1</a:t>
            </a:fld>
            <a:endParaRPr lang="zh-HK" altLang="en-US" smtClean="0"/>
          </a:p>
        </p:txBody>
      </p:sp>
    </p:spTree>
    <p:extLst>
      <p:ext uri="{BB962C8B-B14F-4D97-AF65-F5344CB8AC3E}">
        <p14:creationId xmlns:p14="http://schemas.microsoft.com/office/powerpoint/2010/main" val="42174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758F50F6-467D-429B-8CE2-03E5D34A44C4}" type="slidenum">
              <a:rPr lang="zh-HK" altLang="en-US" smtClean="0"/>
              <a:pPr eaLnBrk="1" fontAlgn="base" hangingPunct="1">
                <a:spcBef>
                  <a:spcPct val="0"/>
                </a:spcBef>
                <a:spcAft>
                  <a:spcPct val="0"/>
                </a:spcAft>
              </a:pPr>
              <a:t>2</a:t>
            </a:fld>
            <a:endParaRPr lang="zh-HK" altLang="en-US" smtClean="0"/>
          </a:p>
        </p:txBody>
      </p:sp>
    </p:spTree>
    <p:extLst>
      <p:ext uri="{BB962C8B-B14F-4D97-AF65-F5344CB8AC3E}">
        <p14:creationId xmlns:p14="http://schemas.microsoft.com/office/powerpoint/2010/main" val="325714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F7E063E1-967E-4C70-A398-AFD7C0A833B7}" type="slidenum">
              <a:rPr lang="zh-HK" altLang="en-US" smtClean="0"/>
              <a:pPr eaLnBrk="1" fontAlgn="base" hangingPunct="1">
                <a:spcBef>
                  <a:spcPct val="0"/>
                </a:spcBef>
                <a:spcAft>
                  <a:spcPct val="0"/>
                </a:spcAft>
              </a:pPr>
              <a:t>4</a:t>
            </a:fld>
            <a:endParaRPr lang="zh-HK" altLang="en-US" smtClean="0"/>
          </a:p>
        </p:txBody>
      </p:sp>
    </p:spTree>
    <p:extLst>
      <p:ext uri="{BB962C8B-B14F-4D97-AF65-F5344CB8AC3E}">
        <p14:creationId xmlns:p14="http://schemas.microsoft.com/office/powerpoint/2010/main" val="36313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12</a:t>
            </a:fld>
            <a:endParaRPr lang="zh-HK" altLang="en-US"/>
          </a:p>
        </p:txBody>
      </p:sp>
    </p:spTree>
    <p:extLst>
      <p:ext uri="{BB962C8B-B14F-4D97-AF65-F5344CB8AC3E}">
        <p14:creationId xmlns:p14="http://schemas.microsoft.com/office/powerpoint/2010/main" val="177913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14</a:t>
            </a:fld>
            <a:endParaRPr lang="zh-HK" altLang="en-US"/>
          </a:p>
        </p:txBody>
      </p:sp>
    </p:spTree>
    <p:extLst>
      <p:ext uri="{BB962C8B-B14F-4D97-AF65-F5344CB8AC3E}">
        <p14:creationId xmlns:p14="http://schemas.microsoft.com/office/powerpoint/2010/main" val="305180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solidFill>
                  <a:prstClr val="black"/>
                </a:solidFill>
              </a:rPr>
              <a:pPr>
                <a:defRPr/>
              </a:pPr>
              <a:t>22</a:t>
            </a:fld>
            <a:endParaRPr lang="zh-HK" altLang="en-US">
              <a:solidFill>
                <a:prstClr val="black"/>
              </a:solidFill>
            </a:endParaRPr>
          </a:p>
        </p:txBody>
      </p:sp>
    </p:spTree>
    <p:extLst>
      <p:ext uri="{BB962C8B-B14F-4D97-AF65-F5344CB8AC3E}">
        <p14:creationId xmlns:p14="http://schemas.microsoft.com/office/powerpoint/2010/main" val="5506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69E7DED9-775F-4F5B-BA22-1CCE3819F6A6}"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418948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85550E30-4E9C-435D-BF92-A05C93D8D0C0}"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12464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C886F3A1-6893-4ACD-A653-832E9BFCBB6E}"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9413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4E175799-8752-419A-A199-A1AB14859553}" type="datetime1">
              <a:rPr lang="zh-HK" altLang="en-US" smtClean="0"/>
              <a:pPr>
                <a:defRPr/>
              </a:pPr>
              <a:t>20/7/2018</a:t>
            </a:fld>
            <a:endParaRPr lang="zh-HK"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zh-HK"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52363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7863140-1AC5-4593-BDB6-7030F0B287B4}"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7520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3D011B8F-9C5A-42F6-8E26-1CAE4C04DD84}"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59589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smtClean="0"/>
              <a:t>按一下以編輯母片標題樣式</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B6C61FF5-157E-458A-AFA2-737442E45B4A}"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362037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7AF66753-294C-41F5-8E5D-3F7B52B3230C}"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235F7C4-0D1F-4C18-AE7D-84F8415AF785}" type="slidenum">
              <a:rPr lang="zh-HK" altLang="en-US" smtClean="0"/>
              <a:pPr>
                <a:defRPr/>
              </a:pPr>
              <a:t>‹#›</a:t>
            </a:fld>
            <a:endParaRPr lang="zh-HK" altLang="en-US"/>
          </a:p>
        </p:txBody>
      </p:sp>
    </p:spTree>
    <p:extLst>
      <p:ext uri="{BB962C8B-B14F-4D97-AF65-F5344CB8AC3E}">
        <p14:creationId xmlns:p14="http://schemas.microsoft.com/office/powerpoint/2010/main" val="390624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A03214CE-E08F-4D45-B488-150555F33C05}" type="datetime1">
              <a:rPr lang="zh-HK" altLang="en-US" smtClean="0"/>
              <a:pPr>
                <a:defRPr/>
              </a:pPr>
              <a:t>20/7/2018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A4466652-F09F-48CE-8A55-EBBE44222C8C}" type="slidenum">
              <a:rPr lang="zh-HK" altLang="en-US" smtClean="0"/>
              <a:pPr>
                <a:defRPr/>
              </a:pPr>
              <a:t>‹#›</a:t>
            </a:fld>
            <a:endParaRPr lang="zh-HK" altLang="en-US"/>
          </a:p>
        </p:txBody>
      </p:sp>
    </p:spTree>
    <p:extLst>
      <p:ext uri="{BB962C8B-B14F-4D97-AF65-F5344CB8AC3E}">
        <p14:creationId xmlns:p14="http://schemas.microsoft.com/office/powerpoint/2010/main" val="162541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AD80DF07-1488-42E0-9D98-C811855C9AC6}" type="datetime1">
              <a:rPr lang="zh-HK" altLang="en-US" smtClean="0"/>
              <a:pPr>
                <a:defRPr/>
              </a:pPr>
              <a:t>20/7/2018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77953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ED6FD5F0-B4DE-43E6-9881-EECEAB2D9A55}"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83520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DDEFD33-FDDA-40FA-9D71-693C4525A2D5}"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4132237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F1CBEBD7-CEBB-4E9B-A1C2-4F8929E43B42}"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3841450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全景圖片 (含標題)">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56562ABC-A500-430F-A218-1F90597F52A6}"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68188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zh-TW" altLang="en-US" smtClean="0"/>
              <a:t>按一下以編輯母片標題樣式</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3E3EC-2D8E-4F06-92CD-AD06DB88984D}"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53938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zh-TW" altLang="en-US" smtClean="0"/>
              <a:t>按一下以編輯母片標題樣式</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CAA566A1-C75B-41DA-8E59-5FA422B81E0A}"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15844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BBA422E4-FDCD-4FDA-8870-B28DA60D6CB2}"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02912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638D39ED-5689-4D5D-BBD7-DD8938D31A34}"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985708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42915D3-617A-4BE7-993E-206A9638E991}"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36964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BBEE70BB-1DE8-4EDE-AAA4-3E0FD2983A69}" type="datetime1">
              <a:rPr lang="zh-HK" altLang="en-US" smtClean="0"/>
              <a:pPr>
                <a:defRPr/>
              </a:pPr>
              <a:t>20/7/2018</a:t>
            </a:fld>
            <a:endParaRPr lang="zh-HK" alt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2078446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ED82753-EFC8-4309-8E7A-4B665265D76A}" type="datetime1">
              <a:rPr lang="zh-HK" altLang="en-US" smtClean="0"/>
              <a:pPr>
                <a:defRPr/>
              </a:pPr>
              <a:t>20/7/2018</a:t>
            </a:fld>
            <a:endParaRPr lang="zh-HK" alt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1878665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EA69A702-1134-4C6C-9101-DC82EB0D5AE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7318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F66F582D-61B0-40B7-B37E-845240C8992A}"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285429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C784AB7-B153-401E-82D4-2C0BDA8E7DBE}"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73809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D216FAB-752E-4A85-867B-64FC277B8556}"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96811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CD40017-3A48-4FBB-9334-E57774E0A54C}"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25161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BCE5B0C5-9883-4E4E-A895-F6F1A773150A}"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48421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6C0D80AF-3672-4134-8A96-820CCD0A9DCD}"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125351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8CB8C4-1EE0-4687-A0C5-0C7D2DACBFC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89207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2A4CDBB2-7B3A-47B9-B3EC-F688B8DAAAEA}"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11878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92A52AA-98DA-4A84-85BD-FF351F845AD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03750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73681560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813818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F96012D-A0F0-43C7-B0C7-C21B30F4265B}"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4198684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65203017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9729711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92153510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6C65C69-C4CE-404A-B507-A725979C8C97}"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57937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408326FB-D8FB-40E3-ACF2-AB6B5DB4C020}"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196522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EA69A702-1134-4C6C-9101-DC82EB0D5AE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616347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C784AB7-B153-401E-82D4-2C0BDA8E7DBE}"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160875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D216FAB-752E-4A85-867B-64FC277B8556}"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949100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CD40017-3A48-4FBB-9334-E57774E0A54C}"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4103020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BCE5B0C5-9883-4E4E-A895-F6F1A773150A}"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48435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633845" y="2507551"/>
            <a:ext cx="386715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7551"/>
            <a:ext cx="38862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a:defRPr/>
            </a:pPr>
            <a:fld id="{980D675F-6021-4830-A83F-9125B657474A}"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pPr>
                <a:defRPr/>
              </a:pPr>
              <a:t>‹#›</a:t>
            </a:fld>
            <a:endParaRPr lang="zh-HK"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200200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6C0D80AF-3672-4134-8A96-820CCD0A9DCD}"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449478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8CB8C4-1EE0-4687-A0C5-0C7D2DACBFC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31806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2A4CDBB2-7B3A-47B9-B3EC-F688B8DAAAEA}"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5207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92A52AA-98DA-4A84-85BD-FF351F845ADF}"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442378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86577961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64458278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2733840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83705677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696666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6C65C69-C4CE-404A-B507-A725979C8C97}"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47001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8F8E318-7E29-4EC2-8C6C-7D3D226AC012}" type="datetime1">
              <a:rPr lang="zh-HK" altLang="en-US" smtClean="0"/>
              <a:pPr>
                <a:defRPr/>
              </a:pPr>
              <a:t>20/7/2018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pPr>
                <a:defRPr/>
              </a:pPr>
              <a:t>‹#›</a:t>
            </a:fld>
            <a:endParaRPr lang="zh-HK"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716981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408326FB-D8FB-40E3-ACF2-AB6B5DB4C020}"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1138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28AAB6-2ACD-43DA-8A7D-5C8E42151465}" type="datetime1">
              <a:rPr lang="zh-HK" altLang="en-US" smtClean="0"/>
              <a:pPr>
                <a:defRPr/>
              </a:pPr>
              <a:t>20/7/2018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19740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AF9A1A9-88C8-4153-835C-18041EC7D573}"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1971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76EAD457-2CD7-4657-B29F-EC15A70E5952}"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174351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AD8A13E7-9885-4279-A218-11162652C435}" type="datetime1">
              <a:rPr lang="zh-HK" altLang="en-US" smtClean="0"/>
              <a:pPr>
                <a:defRPr/>
              </a:pPr>
              <a:t>20/7/2018</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zh-HK"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422012885"/>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B5716662-75A2-45DF-9B91-25879AFCDD23}" type="datetime1">
              <a:rPr lang="zh-HK" altLang="en-US" smtClean="0"/>
              <a:pPr>
                <a:defRPr/>
              </a:pPr>
              <a:t>20/7/2018</a:t>
            </a:fld>
            <a:endParaRPr lang="zh-HK"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zh-HK"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79696658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7805437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18396C-72A6-4FD7-9619-686FEC85C303}" type="datetime1">
              <a:rPr lang="zh-HK" altLang="en-US" smtClean="0">
                <a:solidFill>
                  <a:prstClr val="black">
                    <a:tint val="75000"/>
                  </a:prstClr>
                </a:solidFill>
              </a:rPr>
              <a:pPr>
                <a:defRPr/>
              </a:pPr>
              <a:t>20/7/2018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00176784"/>
      </p:ext>
    </p:extLst>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 id="2147484709" r:id="rId12"/>
    <p:sldLayoutId id="2147484710" r:id="rId13"/>
    <p:sldLayoutId id="2147484711" r:id="rId14"/>
    <p:sldLayoutId id="2147484712" r:id="rId15"/>
    <p:sldLayoutId id="214748471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www.chsc.hk/kindergarten/"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http://www.edb.gov.hk/k1-admission_tc"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kcscheer.net/hk/interpretation-and-translation-servic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 y="1196752"/>
            <a:ext cx="9143999" cy="3816424"/>
          </a:xfrm>
          <a:solidFill>
            <a:srgbClr val="FFFFFF">
              <a:alpha val="21961"/>
            </a:srgbClr>
          </a:solidFill>
        </p:spPr>
        <p:txBody>
          <a:bodyPr>
            <a:noAutofit/>
          </a:bodyPr>
          <a:lstStyle/>
          <a:p>
            <a:pPr algn="ctr">
              <a:defRPr/>
            </a:pP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2019/20</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學年</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幼稚園幼兒班（</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K1</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收生安排</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家長簡介會</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2800" b="1" dirty="0" smtClean="0">
                <a:solidFill>
                  <a:srgbClr val="0070C0"/>
                </a:solidFill>
                <a:latin typeface="微軟正黑體" panose="020B0604030504040204" pitchFamily="34" charset="-120"/>
                <a:ea typeface="微軟正黑體" panose="020B0604030504040204" pitchFamily="34" charset="-120"/>
              </a:rPr>
              <a:t>(</a:t>
            </a:r>
            <a:r>
              <a:rPr lang="zh-HK" altLang="en-US" sz="2800" b="1" dirty="0" smtClean="0">
                <a:solidFill>
                  <a:srgbClr val="0070C0"/>
                </a:solidFill>
                <a:latin typeface="微軟正黑體" panose="020B0604030504040204" pitchFamily="34" charset="-120"/>
                <a:ea typeface="微軟正黑體" panose="020B0604030504040204" pitchFamily="34" charset="-120"/>
              </a:rPr>
              <a:t>適用於</a:t>
            </a:r>
            <a:r>
              <a:rPr lang="en-US" altLang="zh-HK" sz="2800" b="1" dirty="0" smtClean="0">
                <a:solidFill>
                  <a:srgbClr val="0070C0"/>
                </a:solidFill>
                <a:latin typeface="微軟正黑體" panose="020B0604030504040204" pitchFamily="34" charset="-120"/>
                <a:ea typeface="微軟正黑體" panose="020B0604030504040204" pitchFamily="34" charset="-120"/>
              </a:rPr>
              <a:t>2016</a:t>
            </a:r>
            <a:r>
              <a:rPr lang="zh-HK" altLang="en-US" sz="2800" b="1" dirty="0" smtClean="0">
                <a:solidFill>
                  <a:srgbClr val="0070C0"/>
                </a:solidFill>
                <a:latin typeface="微軟正黑體" panose="020B0604030504040204" pitchFamily="34" charset="-120"/>
                <a:ea typeface="微軟正黑體" panose="020B0604030504040204" pitchFamily="34" charset="-120"/>
              </a:rPr>
              <a:t>年</a:t>
            </a:r>
            <a:r>
              <a:rPr lang="en-US" altLang="zh-HK" sz="2800" b="1" dirty="0" smtClean="0">
                <a:solidFill>
                  <a:srgbClr val="0070C0"/>
                </a:solidFill>
                <a:latin typeface="微軟正黑體" panose="020B0604030504040204" pitchFamily="34" charset="-120"/>
                <a:ea typeface="微軟正黑體" panose="020B0604030504040204" pitchFamily="34" charset="-120"/>
              </a:rPr>
              <a:t>12</a:t>
            </a:r>
            <a:r>
              <a:rPr lang="zh-HK" altLang="en-US" sz="2800" b="1" dirty="0" smtClean="0">
                <a:solidFill>
                  <a:srgbClr val="0070C0"/>
                </a:solidFill>
                <a:latin typeface="微軟正黑體" panose="020B0604030504040204" pitchFamily="34" charset="-120"/>
                <a:ea typeface="微軟正黑體" panose="020B0604030504040204" pitchFamily="34" charset="-120"/>
              </a:rPr>
              <a:t>月</a:t>
            </a:r>
            <a:r>
              <a:rPr lang="en-US" altLang="zh-HK" sz="2800" b="1" dirty="0" smtClean="0">
                <a:solidFill>
                  <a:srgbClr val="0070C0"/>
                </a:solidFill>
                <a:latin typeface="微軟正黑體" panose="020B0604030504040204" pitchFamily="34" charset="-120"/>
                <a:ea typeface="微軟正黑體" panose="020B0604030504040204" pitchFamily="34" charset="-120"/>
              </a:rPr>
              <a:t>31</a:t>
            </a:r>
            <a:r>
              <a:rPr lang="zh-HK" altLang="en-US" sz="2800" b="1" dirty="0" smtClean="0">
                <a:solidFill>
                  <a:srgbClr val="0070C0"/>
                </a:solidFill>
                <a:latin typeface="微軟正黑體" panose="020B0604030504040204" pitchFamily="34" charset="-120"/>
                <a:ea typeface="微軟正黑體" panose="020B0604030504040204" pitchFamily="34" charset="-120"/>
              </a:rPr>
              <a:t>日</a:t>
            </a:r>
            <a:r>
              <a:rPr lang="zh-HK" altLang="en-US" sz="2800" b="1" dirty="0">
                <a:solidFill>
                  <a:srgbClr val="0070C0"/>
                </a:solidFill>
                <a:latin typeface="微軟正黑體" panose="020B0604030504040204" pitchFamily="34" charset="-120"/>
                <a:ea typeface="微軟正黑體" panose="020B0604030504040204" pitchFamily="34" charset="-120"/>
              </a:rPr>
              <a:t>或之前出生的</a:t>
            </a:r>
            <a:r>
              <a:rPr lang="zh-HK" altLang="en-US" sz="2800" b="1" dirty="0" smtClean="0">
                <a:solidFill>
                  <a:srgbClr val="0070C0"/>
                </a:solidFill>
                <a:latin typeface="微軟正黑體" panose="020B0604030504040204" pitchFamily="34" charset="-120"/>
                <a:ea typeface="微軟正黑體" panose="020B0604030504040204" pitchFamily="34" charset="-120"/>
              </a:rPr>
              <a:t>兒童</a:t>
            </a:r>
            <a:r>
              <a:rPr lang="en-US" altLang="zh-HK" sz="2800" b="1" dirty="0" smtClean="0">
                <a:solidFill>
                  <a:srgbClr val="0070C0"/>
                </a:solidFill>
                <a:latin typeface="微軟正黑體" panose="020B0604030504040204" pitchFamily="34" charset="-120"/>
                <a:ea typeface="微軟正黑體" panose="020B0604030504040204" pitchFamily="34" charset="-120"/>
              </a:rPr>
              <a:t>)</a:t>
            </a:r>
            <a:endParaRPr lang="zh-HK" altLang="en-US" sz="2800" b="1" dirty="0">
              <a:solidFill>
                <a:srgbClr val="0070C0"/>
              </a:solidFill>
              <a:latin typeface="微軟正黑體" panose="020B0604030504040204" pitchFamily="34" charset="-120"/>
              <a:ea typeface="微軟正黑體" panose="020B0604030504040204" pitchFamily="34" charset="-120"/>
            </a:endParaRPr>
          </a:p>
        </p:txBody>
      </p:sp>
      <p:sp>
        <p:nvSpPr>
          <p:cNvPr id="4" name="投影片編號版面配置區 3"/>
          <p:cNvSpPr txBox="1">
            <a:spLocks/>
          </p:cNvSpPr>
          <p:nvPr/>
        </p:nvSpPr>
        <p:spPr>
          <a:xfrm>
            <a:off x="8288571" y="6405376"/>
            <a:ext cx="412231" cy="365125"/>
          </a:xfrm>
          <a:prstGeom prst="rect">
            <a:avLst/>
          </a:prstGeom>
          <a:ln w="19050">
            <a:solidFill>
              <a:srgbClr val="FFFFFF"/>
            </a:solidFill>
          </a:ln>
          <a:extLst/>
        </p:spPr>
        <p:txBody>
          <a:bodyPr vert="horz" lIns="9144" tIns="9144" rIns="9144" bIns="9144" rtlCol="0" anchor="ctr">
            <a:normAutofit/>
          </a:bodyPr>
          <a:lstStyle>
            <a:defPPr>
              <a:defRPr lang="zh-HK"/>
            </a:defPPr>
            <a:lvl1pPr algn="r" rtl="0" fontAlgn="base">
              <a:spcBef>
                <a:spcPct val="0"/>
              </a:spcBef>
              <a:spcAft>
                <a:spcPct val="0"/>
              </a:spcAft>
              <a:defRPr kumimoji="1" sz="1050" kern="1200">
                <a:solidFill>
                  <a:srgbClr val="FFFFFF"/>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a:lstStyle>
          <a:p>
            <a:pPr algn="ctr"/>
            <a:r>
              <a:rPr lang="en-US" altLang="zh-HK" dirty="0" smtClean="0"/>
              <a:t>1</a:t>
            </a:r>
            <a:endParaRPr lang="zh-HK" altLang="en-US" dirty="0"/>
          </a:p>
        </p:txBody>
      </p:sp>
      <p:sp>
        <p:nvSpPr>
          <p:cNvPr id="5" name="投影片編號版面配置區 4"/>
          <p:cNvSpPr>
            <a:spLocks noGrp="1"/>
          </p:cNvSpPr>
          <p:nvPr>
            <p:ph type="sldNum" sz="quarter" idx="12"/>
          </p:nvPr>
        </p:nvSpPr>
        <p:spPr>
          <a:xfrm>
            <a:off x="8494686" y="6031967"/>
            <a:ext cx="791308" cy="767687"/>
          </a:xfrm>
        </p:spPr>
        <p:txBody>
          <a:bodyPr/>
          <a:lstStyle/>
          <a:p>
            <a:pPr>
              <a:defRPr/>
            </a:pPr>
            <a:fld id="{1C36CEB8-54D6-47D5-9184-87966A2A3A8B}" type="slidenum">
              <a:rPr lang="zh-HK" altLang="en-US" sz="1400" smtClean="0">
                <a:solidFill>
                  <a:schemeClr val="tx1"/>
                </a:solidFill>
              </a:rPr>
              <a:pPr>
                <a:defRPr/>
              </a:pPr>
              <a:t>1</a:t>
            </a:fld>
            <a:endParaRPr lang="zh-HK" altLang="en-US" sz="1400" dirty="0">
              <a:solidFill>
                <a:schemeClr val="tx1"/>
              </a:solidFill>
            </a:endParaRPr>
          </a:p>
        </p:txBody>
      </p:sp>
    </p:spTree>
    <p:extLst>
      <p:ext uri="{BB962C8B-B14F-4D97-AF65-F5344CB8AC3E}">
        <p14:creationId xmlns:p14="http://schemas.microsoft.com/office/powerpoint/2010/main" val="290900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15549"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10</a:t>
            </a:fld>
            <a:endParaRPr lang="zh-HK" altLang="en-US" sz="1400" dirty="0">
              <a:solidFill>
                <a:schemeClr val="tx1"/>
              </a:solidFill>
            </a:endParaRPr>
          </a:p>
        </p:txBody>
      </p:sp>
      <p:sp>
        <p:nvSpPr>
          <p:cNvPr id="7" name="內容版面配置區 1"/>
          <p:cNvSpPr txBox="1">
            <a:spLocks/>
          </p:cNvSpPr>
          <p:nvPr/>
        </p:nvSpPr>
        <p:spPr>
          <a:xfrm>
            <a:off x="467544" y="2060848"/>
            <a:ext cx="8136904" cy="3672408"/>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zh-TW" altLang="en-US" sz="3600" b="1" dirty="0">
                <a:solidFill>
                  <a:schemeClr val="accent4"/>
                </a:solidFill>
                <a:latin typeface="微軟正黑體" panose="020B0604030504040204" pitchFamily="34" charset="-120"/>
                <a:ea typeface="微軟正黑體" panose="020B0604030504040204" pitchFamily="34" charset="-120"/>
              </a:rPr>
              <a:t>（</a:t>
            </a:r>
            <a:r>
              <a:rPr lang="zh-TW" altLang="en-US" sz="3600" b="1" dirty="0" smtClean="0">
                <a:solidFill>
                  <a:schemeClr val="accent4"/>
                </a:solidFill>
                <a:latin typeface="微軟正黑體" panose="020B0604030504040204" pitchFamily="34" charset="-120"/>
                <a:ea typeface="微軟正黑體" panose="020B0604030504040204" pitchFamily="34" charset="-120"/>
              </a:rPr>
              <a:t>二</a:t>
            </a:r>
            <a:r>
              <a:rPr lang="zh-TW" altLang="en-US" sz="3600" b="1" dirty="0">
                <a:solidFill>
                  <a:schemeClr val="accent4"/>
                </a:solidFill>
                <a:latin typeface="微軟正黑體" panose="020B0604030504040204" pitchFamily="34" charset="-120"/>
                <a:ea typeface="微軟正黑體" panose="020B0604030504040204" pitchFamily="34" charset="-120"/>
              </a:rPr>
              <a:t>）</a:t>
            </a:r>
            <a:r>
              <a:rPr lang="zh-TW" altLang="en-US" sz="3600" b="1" dirty="0" smtClean="0">
                <a:solidFill>
                  <a:schemeClr val="accent4"/>
                </a:solidFill>
                <a:latin typeface="微軟正黑體" panose="020B0604030504040204" pitchFamily="34" charset="-120"/>
                <a:ea typeface="微軟正黑體" panose="020B0604030504040204" pitchFamily="34" charset="-120"/>
              </a:rPr>
              <a:t>校</a:t>
            </a:r>
            <a:r>
              <a:rPr lang="zh-TW" altLang="en-US" sz="3600" b="1" dirty="0">
                <a:solidFill>
                  <a:schemeClr val="accent4"/>
                </a:solidFill>
                <a:latin typeface="微軟正黑體" panose="020B0604030504040204" pitchFamily="34" charset="-120"/>
                <a:ea typeface="微軟正黑體" panose="020B0604030504040204" pitchFamily="34" charset="-120"/>
              </a:rPr>
              <a:t>本收生</a:t>
            </a:r>
            <a:r>
              <a:rPr lang="zh-TW" altLang="en-US" sz="3600" b="1" dirty="0" smtClean="0">
                <a:solidFill>
                  <a:schemeClr val="accent4"/>
                </a:solidFill>
                <a:latin typeface="微軟正黑體" panose="020B0604030504040204" pitchFamily="34" charset="-120"/>
                <a:ea typeface="微軟正黑體" panose="020B0604030504040204" pitchFamily="34" charset="-120"/>
              </a:rPr>
              <a:t>機制</a:t>
            </a:r>
            <a:endPar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fontAlgn="auto">
              <a:spcBef>
                <a:spcPts val="1800"/>
              </a:spcBef>
              <a:spcAft>
                <a:spcPts val="0"/>
              </a:spcAft>
              <a:buClr>
                <a:schemeClr val="bg2"/>
              </a:buClr>
              <a:buSzPct val="100000"/>
              <a:buFont typeface="Wingdings 3" panose="05040102010807070707" pitchFamily="18" charset="2"/>
              <a:buChar char="}"/>
              <a:defRPr/>
            </a:pP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幼稚園須透過有效的方法預先通知家長校本收生機制的詳情，並儘量將有關資料上載學校</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網頁</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a:solidFill>
                  <a:srgbClr val="0099CC"/>
                </a:solidFill>
                <a:latin typeface="微軟正黑體" panose="020B0604030504040204" pitchFamily="34" charset="-120"/>
                <a:ea typeface="微軟正黑體" panose="020B0604030504040204" pitchFamily="34" charset="-120"/>
              </a:rPr>
              <a:t>入學申請表格須知、學校收生指引</a:t>
            </a:r>
            <a:r>
              <a:rPr lang="en-US" altLang="zh-TW" sz="1800" b="1" dirty="0">
                <a:solidFill>
                  <a:srgbClr val="0099CC"/>
                </a:solidFill>
                <a:latin typeface="微軟正黑體" panose="020B0604030504040204" pitchFamily="34" charset="-120"/>
                <a:ea typeface="微軟正黑體" panose="020B0604030504040204" pitchFamily="34" charset="-120"/>
              </a:rPr>
              <a:t>/</a:t>
            </a:r>
            <a:r>
              <a:rPr lang="zh-TW" altLang="en-US" sz="1800" b="1" dirty="0">
                <a:solidFill>
                  <a:srgbClr val="0099CC"/>
                </a:solidFill>
                <a:latin typeface="微軟正黑體" panose="020B0604030504040204" pitchFamily="34" charset="-120"/>
                <a:ea typeface="微軟正黑體" panose="020B0604030504040204" pitchFamily="34" charset="-120"/>
              </a:rPr>
              <a:t>單張、學校網頁等</a:t>
            </a:r>
          </a:p>
          <a:p>
            <a:pPr fontAlgn="auto">
              <a:spcBef>
                <a:spcPts val="1800"/>
              </a:spcBef>
              <a:spcAft>
                <a:spcPts val="0"/>
              </a:spcAft>
              <a:buClr>
                <a:schemeClr val="bg2"/>
              </a:buClr>
              <a:buSzPct val="100000"/>
              <a:buFont typeface="Wingdings 3" panose="05040102010807070707" pitchFamily="18" charset="2"/>
              <a:buChar cha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幼稚園須提供</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有關幼稚園幼兒班</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收生安排中、英文版的文件，例如：入學申請表格及相關資料</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，有關</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文件的範本已上載至教育局網頁，以供</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參考</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在考慮入讀全日制</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長全日制班的申請時</a:t>
            </a: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a:solidFill>
                  <a:srgbClr val="0099CC"/>
                </a:solidFill>
                <a:latin typeface="微軟正黑體" panose="020B0604030504040204" pitchFamily="34" charset="-120"/>
                <a:ea typeface="微軟正黑體" panose="020B0604030504040204" pitchFamily="34" charset="-120"/>
              </a:rPr>
              <a:t>幼稚園應優先考慮有需要的家庭（例如：雙職家庭、須在家照顧殘疾人士的家庭等）</a:t>
            </a:r>
            <a:endParaRPr lang="en-US" altLang="zh-TW" sz="18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a:solidFill>
                  <a:srgbClr val="0099CC"/>
                </a:solidFill>
                <a:latin typeface="微軟正黑體" panose="020B0604030504040204" pitchFamily="34" charset="-120"/>
                <a:ea typeface="微軟正黑體" panose="020B0604030504040204" pitchFamily="34" charset="-120"/>
              </a:rPr>
              <a:t>相關條件應包含在幼稚園公布的收生準則</a:t>
            </a:r>
            <a:r>
              <a:rPr lang="zh-TW" altLang="en-US" sz="1800" b="1" dirty="0" smtClean="0">
                <a:solidFill>
                  <a:srgbClr val="0099CC"/>
                </a:solidFill>
                <a:latin typeface="微軟正黑體" panose="020B0604030504040204" pitchFamily="34" charset="-120"/>
                <a:ea typeface="微軟正黑體" panose="020B0604030504040204" pitchFamily="34" charset="-120"/>
              </a:rPr>
              <a:t>內</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Bef>
                <a:spcPts val="1800"/>
              </a:spcBef>
              <a:spcAft>
                <a:spcPts val="0"/>
              </a:spcAft>
              <a:buClr>
                <a:srgbClr val="FF6600"/>
              </a:buClr>
              <a:buSzPct val="100000"/>
              <a:buNone/>
              <a:defRPr/>
            </a:pPr>
            <a:endParaRPr lang="zh-TW" altLang="en-US" b="1" dirty="0">
              <a:solidFill>
                <a:schemeClr val="accent1">
                  <a:lumMod val="75000"/>
                </a:schemeClr>
              </a:solidFill>
              <a:latin typeface="微軟正黑體" panose="020B0604030504040204" pitchFamily="34" charset="-120"/>
              <a:ea typeface="微軟正黑體" panose="020B0604030504040204" pitchFamily="34" charset="-120"/>
            </a:endParaRPr>
          </a:p>
          <a:p>
            <a:pPr marL="0" indent="0" fontAlgn="auto">
              <a:spcAft>
                <a:spcPts val="0"/>
              </a:spcAft>
              <a:buNone/>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7414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34949" y="6087689"/>
            <a:ext cx="791308" cy="767687"/>
          </a:xfrm>
        </p:spPr>
        <p:txBody>
          <a:bodyPr/>
          <a:lstStyle/>
          <a:p>
            <a:pPr>
              <a:defRPr/>
            </a:pPr>
            <a:fld id="{32F4360C-EDD2-49D1-84E3-16D71C30310C}" type="slidenum">
              <a:rPr lang="zh-HK" altLang="en-US" sz="1400" smtClean="0">
                <a:solidFill>
                  <a:schemeClr val="tx1"/>
                </a:solidFill>
              </a:rPr>
              <a:pPr>
                <a:defRPr/>
              </a:pPr>
              <a:t>11</a:t>
            </a:fld>
            <a:endParaRPr lang="zh-HK" altLang="en-US" sz="1400" dirty="0">
              <a:solidFill>
                <a:schemeClr val="tx1"/>
              </a:solidFill>
            </a:endParaRPr>
          </a:p>
        </p:txBody>
      </p:sp>
      <p:sp>
        <p:nvSpPr>
          <p:cNvPr id="5" name="標題 1"/>
          <p:cNvSpPr>
            <a:spLocks noGrp="1"/>
          </p:cNvSpPr>
          <p:nvPr>
            <p:ph type="title"/>
          </p:nvPr>
        </p:nvSpPr>
        <p:spPr>
          <a:xfrm>
            <a:off x="755576" y="476672"/>
            <a:ext cx="6343672" cy="709865"/>
          </a:xfrm>
        </p:spPr>
        <p:txBody>
          <a:bodyPr>
            <a:normAutofit fontScale="90000"/>
          </a:bodyPr>
          <a:lstStyle/>
          <a:p>
            <a:pPr eaLnBrk="1" fontAlgn="auto" hangingPunct="1">
              <a:spcAft>
                <a:spcPts val="0"/>
              </a:spcAft>
              <a:defRPr/>
            </a:pPr>
            <a:r>
              <a:rPr lang="zh-TW" altLang="en-US" sz="49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393107" y="2017353"/>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1338" indent="-541338" algn="just" fontAlgn="auto">
              <a:lnSpc>
                <a:spcPts val="2400"/>
              </a:lnSpc>
              <a:spcBef>
                <a:spcPts val="2400"/>
              </a:spcBef>
              <a:buClr>
                <a:schemeClr val="accent2"/>
              </a:buClr>
              <a:buSzPct val="100000"/>
              <a:buFont typeface="Wingdings 3" panose="05040102010807070707" pitchFamily="18" charset="2"/>
              <a:buChar char="}"/>
            </a:pPr>
            <a:r>
              <a:rPr kumimoji="0" lang="zh-TW" altLang="zh-HK" sz="2200" dirty="0" smtClean="0">
                <a:latin typeface="微軟正黑體" panose="020B0604030504040204" pitchFamily="34" charset="-120"/>
                <a:ea typeface="微軟正黑體" panose="020B0604030504040204" pitchFamily="34" charset="-120"/>
              </a:rPr>
              <a:t>各幼稚園須於</a:t>
            </a:r>
            <a:r>
              <a:rPr kumimoji="0" lang="en-US" altLang="zh-HK" sz="2200" b="1" u="sng" dirty="0" smtClean="0">
                <a:latin typeface="微軟正黑體" panose="020B0604030504040204" pitchFamily="34" charset="-120"/>
                <a:ea typeface="微軟正黑體" panose="020B0604030504040204" pitchFamily="34" charset="-120"/>
              </a:rPr>
              <a:t>201</a:t>
            </a:r>
            <a:r>
              <a:rPr kumimoji="0" lang="en-US" altLang="zh-TW" sz="2200" b="1" u="sng" dirty="0" smtClean="0">
                <a:latin typeface="微軟正黑體" panose="020B0604030504040204" pitchFamily="34" charset="-120"/>
                <a:ea typeface="微軟正黑體" panose="020B0604030504040204" pitchFamily="34" charset="-120"/>
              </a:rPr>
              <a:t>8</a:t>
            </a:r>
            <a:r>
              <a:rPr kumimoji="0" lang="zh-TW" altLang="zh-HK" sz="2200" b="1" u="sng" dirty="0" smtClean="0">
                <a:latin typeface="微軟正黑體" panose="020B0604030504040204" pitchFamily="34" charset="-120"/>
                <a:ea typeface="微軟正黑體" panose="020B0604030504040204" pitchFamily="34" charset="-120"/>
              </a:rPr>
              <a:t>年</a:t>
            </a:r>
            <a:r>
              <a:rPr kumimoji="0" lang="en-US" altLang="zh-HK" sz="2200" b="1" u="sng" dirty="0" smtClean="0">
                <a:latin typeface="微軟正黑體" panose="020B0604030504040204" pitchFamily="34" charset="-120"/>
                <a:ea typeface="微軟正黑體" panose="020B0604030504040204" pitchFamily="34" charset="-120"/>
              </a:rPr>
              <a:t>9</a:t>
            </a:r>
            <a:r>
              <a:rPr kumimoji="0" lang="zh-TW" altLang="zh-HK" sz="2200" b="1" u="sng" dirty="0" smtClean="0">
                <a:latin typeface="微軟正黑體" panose="020B0604030504040204" pitchFamily="34" charset="-120"/>
                <a:ea typeface="微軟正黑體" panose="020B0604030504040204" pitchFamily="34" charset="-120"/>
              </a:rPr>
              <a:t>月</a:t>
            </a:r>
            <a:r>
              <a:rPr kumimoji="0" lang="en-US" altLang="zh-HK" sz="2200" b="1" u="sng" dirty="0" smtClean="0">
                <a:latin typeface="微軟正黑體" panose="020B0604030504040204" pitchFamily="34" charset="-120"/>
                <a:ea typeface="微軟正黑體" panose="020B0604030504040204" pitchFamily="34" charset="-120"/>
              </a:rPr>
              <a:t>2</a:t>
            </a:r>
            <a:r>
              <a:rPr kumimoji="0" lang="en-US" altLang="zh-TW" sz="2200" b="1" u="sng" dirty="0" smtClean="0">
                <a:latin typeface="微軟正黑體" panose="020B0604030504040204" pitchFamily="34" charset="-120"/>
                <a:ea typeface="微軟正黑體" panose="020B0604030504040204" pitchFamily="34" charset="-120"/>
              </a:rPr>
              <a:t>0</a:t>
            </a:r>
            <a:r>
              <a:rPr kumimoji="0" lang="zh-TW" altLang="zh-HK" sz="2200" b="1" u="sng" dirty="0" smtClean="0">
                <a:latin typeface="微軟正黑體" panose="020B0604030504040204" pitchFamily="34" charset="-120"/>
                <a:ea typeface="微軟正黑體" panose="020B0604030504040204" pitchFamily="34" charset="-120"/>
              </a:rPr>
              <a:t>日</a:t>
            </a:r>
            <a:r>
              <a:rPr kumimoji="0" lang="en-US" altLang="zh-HK" sz="2200" b="1" u="sng" dirty="0" smtClean="0">
                <a:latin typeface="微軟正黑體" panose="020B0604030504040204" pitchFamily="34" charset="-120"/>
                <a:ea typeface="微軟正黑體" panose="020B0604030504040204" pitchFamily="34" charset="-120"/>
              </a:rPr>
              <a:t>(</a:t>
            </a:r>
            <a:r>
              <a:rPr kumimoji="0" lang="zh-TW" altLang="zh-HK" sz="2200" b="1" u="sng" dirty="0" smtClean="0">
                <a:latin typeface="微軟正黑體" panose="020B0604030504040204" pitchFamily="34" charset="-120"/>
                <a:ea typeface="微軟正黑體" panose="020B0604030504040204" pitchFamily="34" charset="-120"/>
              </a:rPr>
              <a:t>星期</a:t>
            </a:r>
            <a:r>
              <a:rPr kumimoji="0" lang="zh-TW" altLang="en-US" sz="2200" b="1" u="sng" dirty="0" smtClean="0">
                <a:latin typeface="微軟正黑體" panose="020B0604030504040204" pitchFamily="34" charset="-120"/>
                <a:ea typeface="微軟正黑體" panose="020B0604030504040204" pitchFamily="34" charset="-120"/>
              </a:rPr>
              <a:t>四</a:t>
            </a:r>
            <a:r>
              <a:rPr kumimoji="0" lang="en-US" altLang="zh-HK" sz="2200" b="1" u="sng" dirty="0" smtClean="0">
                <a:latin typeface="微軟正黑體" panose="020B0604030504040204" pitchFamily="34" charset="-120"/>
                <a:ea typeface="微軟正黑體" panose="020B0604030504040204" pitchFamily="34" charset="-120"/>
              </a:rPr>
              <a:t>) </a:t>
            </a:r>
            <a:r>
              <a:rPr kumimoji="0" lang="zh-TW" altLang="zh-HK" sz="2200" dirty="0" smtClean="0">
                <a:latin typeface="微軟正黑體" panose="020B0604030504040204" pitchFamily="34" charset="-120"/>
                <a:ea typeface="微軟正黑體" panose="020B0604030504040204" pitchFamily="34" charset="-120"/>
              </a:rPr>
              <a:t>或以前將以下資料上載至學校網頁及</a:t>
            </a:r>
            <a:r>
              <a:rPr kumimoji="0" lang="en-US" altLang="zh-HK" sz="2200" dirty="0" smtClean="0">
                <a:latin typeface="微軟正黑體" panose="020B0604030504040204" pitchFamily="34" charset="-120"/>
                <a:ea typeface="微軟正黑體" panose="020B0604030504040204" pitchFamily="34" charset="-120"/>
              </a:rPr>
              <a:t>/</a:t>
            </a:r>
            <a:r>
              <a:rPr kumimoji="0" lang="zh-TW" altLang="zh-HK" sz="2200" dirty="0" smtClean="0">
                <a:latin typeface="微軟正黑體" panose="020B0604030504040204" pitchFamily="34" charset="-120"/>
                <a:ea typeface="微軟正黑體" panose="020B0604030504040204" pitchFamily="34" charset="-120"/>
              </a:rPr>
              <a:t>或以不同渠道預先通知家長</a:t>
            </a:r>
            <a:endParaRPr kumimoji="0" lang="en-US" altLang="zh-TW" sz="2200" dirty="0" smtClean="0">
              <a:latin typeface="微軟正黑體" panose="020B0604030504040204" pitchFamily="34" charset="-120"/>
              <a:ea typeface="微軟正黑體" panose="020B0604030504040204" pitchFamily="34" charset="-120"/>
            </a:endParaRPr>
          </a:p>
          <a:p>
            <a:pPr fontAlgn="auto"/>
            <a:endParaRPr kumimoji="0" lang="zh-HK" altLang="en-US" b="1" dirty="0" smtClean="0">
              <a:latin typeface="標楷體" pitchFamily="65" charset="-120"/>
              <a:ea typeface="標楷體" pitchFamily="65" charset="-120"/>
            </a:endParaRPr>
          </a:p>
        </p:txBody>
      </p:sp>
      <p:sp>
        <p:nvSpPr>
          <p:cNvPr id="7" name="內容版面配置區 2"/>
          <p:cNvSpPr txBox="1">
            <a:spLocks/>
          </p:cNvSpPr>
          <p:nvPr/>
        </p:nvSpPr>
        <p:spPr>
          <a:xfrm>
            <a:off x="418260" y="1279193"/>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09537" indent="0" defTabSz="1073150" fontAlgn="auto">
              <a:lnSpc>
                <a:spcPts val="2400"/>
              </a:lnSpc>
              <a:spcBef>
                <a:spcPct val="0"/>
              </a:spcBef>
              <a:buFont typeface="Wingdings 3" charset="2"/>
              <a:buNone/>
              <a:defRPr/>
            </a:pPr>
            <a:r>
              <a:rPr lang="zh-TW" altLang="en-US" sz="2800" b="1" dirty="0">
                <a:solidFill>
                  <a:schemeClr val="accent4"/>
                </a:solidFill>
                <a:latin typeface="微軟正黑體" panose="020B0604030504040204" pitchFamily="34" charset="-120"/>
                <a:ea typeface="微軟正黑體" panose="020B0604030504040204" pitchFamily="34" charset="-120"/>
              </a:rPr>
              <a:t>（二）校本收生機制</a:t>
            </a: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0" indent="0" fontAlgn="auto">
              <a:buNone/>
            </a:pPr>
            <a:endParaRPr kumimoji="0" lang="zh-HK" altLang="en-US" b="1" dirty="0" smtClean="0">
              <a:latin typeface="標楷體" pitchFamily="65" charset="-120"/>
              <a:ea typeface="標楷體" pitchFamily="65" charset="-120"/>
            </a:endParaRPr>
          </a:p>
        </p:txBody>
      </p:sp>
      <p:sp>
        <p:nvSpPr>
          <p:cNvPr id="8" name="矩形 7"/>
          <p:cNvSpPr/>
          <p:nvPr/>
        </p:nvSpPr>
        <p:spPr>
          <a:xfrm>
            <a:off x="225078" y="2904543"/>
            <a:ext cx="2826314" cy="36208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kumimoji="0" lang="en-US" altLang="zh-TW" sz="1100" b="1" dirty="0" smtClean="0">
              <a:solidFill>
                <a:prstClr val="white"/>
              </a:solidFill>
              <a:effectLst>
                <a:outerShdw blurRad="38100" dist="38100" dir="2700000" algn="tl">
                  <a:srgbClr val="000000">
                    <a:alpha val="43137"/>
                  </a:srgbClr>
                </a:outerShdw>
              </a:effectLst>
              <a:latin typeface="微軟正黑體" panose="020B0604030504040204" pitchFamily="34" charset="-120"/>
            </a:endParaRPr>
          </a:p>
          <a:p>
            <a:pPr fontAlgn="auto">
              <a:spcBef>
                <a:spcPts val="0"/>
              </a:spcBef>
              <a:spcAft>
                <a:spcPts val="0"/>
              </a:spcAft>
              <a:defRPr/>
            </a:pP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r>
              <a:rPr kumimoji="0" lang="zh-TW" altLang="zh-HK" sz="28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kumimoji="0" lang="zh-TW" altLang="zh-HK" sz="28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派發申請表格方法</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派發申請表格的日期</a:t>
            </a: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及時段</a:t>
            </a:r>
            <a:endPar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申請程序</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報名費（如適用）</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遞交申請表格方法</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遞交申請表格的日期及時段</a:t>
            </a:r>
          </a:p>
        </p:txBody>
      </p:sp>
      <p:sp>
        <p:nvSpPr>
          <p:cNvPr id="9" name="文字方塊 8"/>
          <p:cNvSpPr txBox="1"/>
          <p:nvPr/>
        </p:nvSpPr>
        <p:spPr>
          <a:xfrm>
            <a:off x="394966" y="2685835"/>
            <a:ext cx="396044" cy="461665"/>
          </a:xfrm>
          <a:prstGeom prst="rect">
            <a:avLst/>
          </a:prstGeom>
          <a:solidFill>
            <a:schemeClr val="accent2"/>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TW" sz="2400" b="1" dirty="0" smtClean="0">
                <a:solidFill>
                  <a:prstClr val="black"/>
                </a:solidFill>
                <a:latin typeface="微軟正黑體" panose="020B0604030504040204" pitchFamily="34" charset="-120"/>
              </a:rPr>
              <a:t>1</a:t>
            </a:r>
            <a:endParaRPr lang="zh-HK" altLang="en-US" sz="2400" b="1" dirty="0">
              <a:solidFill>
                <a:prstClr val="black"/>
              </a:solidFill>
              <a:latin typeface="微軟正黑體" panose="020B0604030504040204" pitchFamily="34" charset="-120"/>
            </a:endParaRPr>
          </a:p>
        </p:txBody>
      </p:sp>
      <p:sp>
        <p:nvSpPr>
          <p:cNvPr id="10" name="矩形 9"/>
          <p:cNvSpPr/>
          <p:nvPr/>
        </p:nvSpPr>
        <p:spPr>
          <a:xfrm>
            <a:off x="3195408" y="2883685"/>
            <a:ext cx="2808312" cy="3641659"/>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spcBef>
                <a:spcPts val="0"/>
              </a:spcBef>
              <a:spcAft>
                <a:spcPts val="0"/>
              </a:spcAft>
              <a:defRPr/>
            </a:pP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a:t>
            </a:r>
            <a:r>
              <a:rPr kumimoji="0" lang="zh-TW" altLang="zh-HK" sz="28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本收生機制</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面見申請學童的數目</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面見形式及程序</a:t>
            </a:r>
          </a:p>
          <a:p>
            <a:pPr marL="285750" indent="-285750" fontAlgn="auto">
              <a:spcBef>
                <a:spcPts val="600"/>
              </a:spcBef>
              <a:spcAft>
                <a:spcPts val="0"/>
              </a:spcAft>
              <a:buFont typeface="Arial" panose="020B0604020202020204" pitchFamily="34" charset="0"/>
              <a:buChar char="•"/>
              <a:defRPr/>
            </a:pP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收生準則</a:t>
            </a:r>
          </a:p>
        </p:txBody>
      </p:sp>
      <p:sp>
        <p:nvSpPr>
          <p:cNvPr id="11" name="文字方塊 10"/>
          <p:cNvSpPr txBox="1"/>
          <p:nvPr/>
        </p:nvSpPr>
        <p:spPr>
          <a:xfrm>
            <a:off x="3346528" y="2685836"/>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2</a:t>
            </a:r>
            <a:endParaRPr lang="zh-HK" altLang="en-US" dirty="0">
              <a:solidFill>
                <a:prstClr val="black"/>
              </a:solidFill>
            </a:endParaRPr>
          </a:p>
        </p:txBody>
      </p:sp>
      <p:sp>
        <p:nvSpPr>
          <p:cNvPr id="12" name="矩形 11"/>
          <p:cNvSpPr/>
          <p:nvPr/>
        </p:nvSpPr>
        <p:spPr>
          <a:xfrm>
            <a:off x="6147736" y="2873185"/>
            <a:ext cx="2952328" cy="3652159"/>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spcBef>
                <a:spcPts val="0"/>
              </a:spcBef>
              <a:spcAft>
                <a:spcPts val="0"/>
              </a:spcAft>
              <a:defRPr/>
            </a:pPr>
            <a:r>
              <a:rPr kumimoji="0" lang="zh-TW" altLang="zh-HK" sz="28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註冊安排</a:t>
            </a:r>
          </a:p>
          <a:p>
            <a:pPr marL="285750" indent="-285750" fontAlgn="auto">
              <a:spcBef>
                <a:spcPts val="600"/>
              </a:spcBef>
              <a:spcAft>
                <a:spcPts val="0"/>
              </a:spcAft>
              <a:buFont typeface="Arial" panose="020B0604020202020204" pitchFamily="34" charset="0"/>
              <a:buChar char="•"/>
              <a:defRPr/>
            </a:pPr>
            <a:r>
              <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取錄通知的安排</a:t>
            </a:r>
          </a:p>
          <a:p>
            <a:pPr marL="285750" indent="-285750" fontAlgn="auto">
              <a:spcBef>
                <a:spcPts val="600"/>
              </a:spcBef>
              <a:spcAft>
                <a:spcPts val="0"/>
              </a:spcAft>
              <a:buFont typeface="Arial" panose="020B0604020202020204" pitchFamily="34" charset="0"/>
              <a:buChar char="•"/>
              <a:defRPr/>
            </a:pPr>
            <a:r>
              <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「統一註册日期」</a:t>
            </a: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繳交有效註冊文件和</a:t>
            </a:r>
            <a:r>
              <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a:t>
            </a: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費</a:t>
            </a:r>
            <a:r>
              <a:rPr kumimoji="0" lang="en-US" altLang="zh-TW"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包括金額</a:t>
            </a:r>
            <a:r>
              <a:rPr kumimoji="0"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安排</a:t>
            </a:r>
            <a:endPar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備取生註冊安排</a:t>
            </a:r>
          </a:p>
          <a:p>
            <a:pPr marL="285750" indent="-285750" fontAlgn="auto">
              <a:spcBef>
                <a:spcPts val="600"/>
              </a:spcBef>
              <a:spcAft>
                <a:spcPts val="0"/>
              </a:spcAft>
              <a:buFont typeface="Arial" panose="020B0604020202020204" pitchFamily="34" charset="0"/>
              <a:buChar char="•"/>
              <a:defRPr/>
            </a:pPr>
            <a:r>
              <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學童註册後轉校的安排</a:t>
            </a:r>
          </a:p>
          <a:p>
            <a:pPr marL="285750" indent="-285750" fontAlgn="auto">
              <a:spcBef>
                <a:spcPts val="0"/>
              </a:spcBef>
              <a:spcAft>
                <a:spcPts val="0"/>
              </a:spcAft>
              <a:buFont typeface="Arial" panose="020B0604020202020204" pitchFamily="34" charset="0"/>
              <a:buChar char="•"/>
              <a:defRPr/>
            </a:pPr>
            <a:endParaRPr kumimoji="0" lang="zh-TW" altLang="zh-HK" sz="2000" dirty="0">
              <a:solidFill>
                <a:prstClr val="white"/>
              </a:solidFill>
              <a:latin typeface="微軟正黑體" panose="020B0604030504040204" pitchFamily="34" charset="-120"/>
            </a:endParaRPr>
          </a:p>
        </p:txBody>
      </p:sp>
      <p:sp>
        <p:nvSpPr>
          <p:cNvPr id="13" name="文字方塊 12"/>
          <p:cNvSpPr txBox="1"/>
          <p:nvPr/>
        </p:nvSpPr>
        <p:spPr>
          <a:xfrm>
            <a:off x="6339685" y="2685836"/>
            <a:ext cx="396044" cy="461665"/>
          </a:xfrm>
          <a:prstGeom prst="rect">
            <a:avLst/>
          </a:prstGeom>
          <a:solidFill>
            <a:srgbClr val="FFCC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3</a:t>
            </a:r>
            <a:endParaRPr lang="zh-HK" altLang="en-US" dirty="0">
              <a:solidFill>
                <a:prstClr val="black"/>
              </a:solidFill>
            </a:endParaRPr>
          </a:p>
        </p:txBody>
      </p:sp>
    </p:spTree>
    <p:extLst>
      <p:ext uri="{BB962C8B-B14F-4D97-AF65-F5344CB8AC3E}">
        <p14:creationId xmlns:p14="http://schemas.microsoft.com/office/powerpoint/2010/main" val="140258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280000" y="6408000"/>
            <a:ext cx="414000" cy="365125"/>
          </a:xfrm>
          <a:ln w="14605">
            <a:solidFill>
              <a:srgbClr val="FFFFFF"/>
            </a:solidFill>
          </a:ln>
        </p:spPr>
        <p:txBody>
          <a:bodyPr/>
          <a:lstStyle/>
          <a:p>
            <a:pPr algn="ctr">
              <a:defRPr/>
            </a:pPr>
            <a:fld id="{32F4360C-EDD2-49D1-84E3-16D71C30310C}" type="slidenum">
              <a:rPr lang="zh-HK" altLang="en-US" sz="1600" smtClean="0">
                <a:solidFill>
                  <a:schemeClr val="tx1"/>
                </a:solidFill>
              </a:rPr>
              <a:pPr algn="ctr">
                <a:defRPr/>
              </a:pPr>
              <a:t>12</a:t>
            </a:fld>
            <a:endParaRPr lang="zh-HK" altLang="en-US" sz="1600" dirty="0">
              <a:solidFill>
                <a:schemeClr val="tx1"/>
              </a:solidFill>
            </a:endParaRPr>
          </a:p>
        </p:txBody>
      </p:sp>
      <p:sp>
        <p:nvSpPr>
          <p:cNvPr id="8" name="內容版面配置區 2"/>
          <p:cNvSpPr txBox="1">
            <a:spLocks/>
          </p:cNvSpPr>
          <p:nvPr/>
        </p:nvSpPr>
        <p:spPr>
          <a:xfrm>
            <a:off x="359531" y="2852936"/>
            <a:ext cx="8424936" cy="46807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541338" fontAlgn="auto">
              <a:spcBef>
                <a:spcPts val="1800"/>
              </a:spcBef>
              <a:spcAft>
                <a:spcPts val="600"/>
              </a:spcAft>
              <a:buClr>
                <a:schemeClr val="bg2"/>
              </a:buClr>
              <a:buSzPct val="100000"/>
              <a:buFont typeface="Wingdings 3" panose="05040102010807070707" pitchFamily="18" charset="2"/>
              <a:buChar char="}"/>
              <a:tabLst>
                <a:tab pos="270510" algn="l"/>
              </a:tabLst>
              <a:defRPr/>
            </a:pP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基於每名學童應只入讀一所幼稚園的原則，以及讓學童享有接受資助幼稚園教育的平等機會和善用政府資源</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所有參加「計劃」的幼稚園，</a:t>
            </a:r>
            <a:r>
              <a:rPr lang="zh-TW" altLang="zh-HK" sz="2400" b="1" u="sng" dirty="0">
                <a:solidFill>
                  <a:schemeClr val="tx1">
                    <a:lumMod val="65000"/>
                    <a:lumOff val="35000"/>
                  </a:schemeClr>
                </a:solidFill>
                <a:latin typeface="微軟正黑體" panose="020B0604030504040204" pitchFamily="34" charset="-120"/>
                <a:ea typeface="微軟正黑體" panose="020B0604030504040204" pitchFamily="34" charset="-120"/>
              </a:rPr>
              <a:t>不論任何班級</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即</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K2</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 及</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K3)</a:t>
            </a:r>
            <a:r>
              <a:rPr lang="zh-TW" altLang="zh-HK" sz="2400" b="1" u="sng" dirty="0">
                <a:solidFill>
                  <a:schemeClr val="tx1">
                    <a:lumMod val="65000"/>
                    <a:lumOff val="35000"/>
                  </a:schemeClr>
                </a:solidFill>
                <a:latin typeface="微軟正黑體" panose="020B0604030504040204" pitchFamily="34" charset="-120"/>
                <a:ea typeface="微軟正黑體" panose="020B0604030504040204" pitchFamily="34" charset="-120"/>
              </a:rPr>
              <a:t>，只可取錄持有有效註冊文件的學童</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spcBef>
                <a:spcPts val="1200"/>
              </a:spcBef>
              <a:spcAft>
                <a:spcPts val="600"/>
              </a:spcAft>
              <a:buClr>
                <a:schemeClr val="bg2"/>
              </a:buClr>
              <a:buSzPct val="100000"/>
              <a:buFont typeface="Arial" panose="020B0604020202020204" pitchFamily="34" charset="0"/>
              <a:buChar char="•"/>
              <a:tabLst>
                <a:tab pos="270510" algn="l"/>
              </a:tabLst>
              <a:defRPr/>
            </a:pPr>
            <a:r>
              <a:rPr lang="zh-TW" altLang="zh-HK" sz="2400" b="1" dirty="0">
                <a:solidFill>
                  <a:srgbClr val="0099CC"/>
                </a:solidFill>
                <a:latin typeface="微軟正黑體" panose="020B0604030504040204" pitchFamily="34" charset="-120"/>
                <a:ea typeface="微軟正黑體" panose="020B0604030504040204" pitchFamily="34" charset="-120"/>
              </a:rPr>
              <a:t>參加「計劃」的幼稚園</a:t>
            </a:r>
            <a:r>
              <a:rPr lang="zh-TW" altLang="en-US" sz="2400" b="1" dirty="0">
                <a:solidFill>
                  <a:srgbClr val="0099CC"/>
                </a:solidFill>
                <a:latin typeface="微軟正黑體" panose="020B0604030504040204" pitchFamily="34" charset="-120"/>
                <a:ea typeface="微軟正黑體" panose="020B0604030504040204" pitchFamily="34" charset="-120"/>
              </a:rPr>
              <a:t>，</a:t>
            </a:r>
            <a:r>
              <a:rPr lang="zh-TW" altLang="zh-HK" sz="2400" b="1" u="sng" dirty="0">
                <a:solidFill>
                  <a:srgbClr val="0099CC"/>
                </a:solidFill>
                <a:latin typeface="微軟正黑體" panose="020B0604030504040204" pitchFamily="34" charset="-120"/>
                <a:ea typeface="微軟正黑體" panose="020B0604030504040204" pitchFamily="34" charset="-120"/>
              </a:rPr>
              <a:t>只</a:t>
            </a:r>
            <a:r>
              <a:rPr lang="zh-TW" altLang="zh-HK" sz="2400" b="1" u="sng" dirty="0" smtClean="0">
                <a:solidFill>
                  <a:srgbClr val="0099CC"/>
                </a:solidFill>
                <a:latin typeface="微軟正黑體" panose="020B0604030504040204" pitchFamily="34" charset="-120"/>
                <a:ea typeface="微軟正黑體" panose="020B0604030504040204" pitchFamily="34" charset="-120"/>
              </a:rPr>
              <a:t>可</a:t>
            </a:r>
            <a:r>
              <a:rPr lang="zh-TW" altLang="en-US" sz="2400" b="1" dirty="0" smtClean="0">
                <a:solidFill>
                  <a:srgbClr val="0099CC"/>
                </a:solidFill>
                <a:latin typeface="微軟正黑體" panose="020B0604030504040204" pitchFamily="34" charset="-120"/>
                <a:ea typeface="微軟正黑體" panose="020B0604030504040204" pitchFamily="34" charset="-120"/>
              </a:rPr>
              <a:t>取錄</a:t>
            </a:r>
            <a:r>
              <a:rPr lang="zh-TW" altLang="zh-HK" sz="2400" b="1" dirty="0" smtClean="0">
                <a:solidFill>
                  <a:srgbClr val="0099CC"/>
                </a:solidFill>
                <a:latin typeface="微軟正黑體" panose="020B0604030504040204" pitchFamily="34" charset="-120"/>
                <a:ea typeface="微軟正黑體" panose="020B0604030504040204" pitchFamily="34" charset="-120"/>
              </a:rPr>
              <a:t>持有</a:t>
            </a:r>
            <a:r>
              <a:rPr lang="zh-TW" altLang="en-US" sz="2400" b="1" dirty="0">
                <a:solidFill>
                  <a:srgbClr val="0099CC"/>
                </a:solidFill>
                <a:latin typeface="微軟正黑體" panose="020B0604030504040204" pitchFamily="34" charset="-120"/>
                <a:ea typeface="微軟正黑體" panose="020B0604030504040204" pitchFamily="34" charset="-120"/>
              </a:rPr>
              <a:t>有效的註冊文件</a:t>
            </a:r>
            <a:r>
              <a:rPr lang="zh-TW" altLang="zh-HK" sz="2400" b="1" dirty="0">
                <a:solidFill>
                  <a:srgbClr val="0099CC"/>
                </a:solidFill>
                <a:latin typeface="微軟正黑體" panose="020B0604030504040204" pitchFamily="34" charset="-120"/>
                <a:ea typeface="微軟正黑體" panose="020B0604030504040204" pitchFamily="34" charset="-120"/>
              </a:rPr>
              <a:t>的</a:t>
            </a:r>
            <a:r>
              <a:rPr lang="zh-TW" altLang="zh-HK" sz="2400" b="1" dirty="0" smtClean="0">
                <a:solidFill>
                  <a:srgbClr val="0099CC"/>
                </a:solidFill>
                <a:latin typeface="微軟正黑體" panose="020B0604030504040204" pitchFamily="34" charset="-120"/>
                <a:ea typeface="微軟正黑體" panose="020B0604030504040204" pitchFamily="34" charset="-120"/>
              </a:rPr>
              <a:t>學童。</a:t>
            </a:r>
            <a:endParaRPr lang="en-US" altLang="zh-TW" sz="24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spcBef>
                <a:spcPts val="1200"/>
              </a:spcBef>
              <a:spcAft>
                <a:spcPts val="600"/>
              </a:spcAft>
              <a:buClr>
                <a:schemeClr val="bg2"/>
              </a:buClr>
              <a:buSzPct val="100000"/>
              <a:buFont typeface="Arial" panose="020B0604020202020204" pitchFamily="34" charset="0"/>
              <a:buChar char="•"/>
              <a:tabLst>
                <a:tab pos="270510" algn="l"/>
              </a:tabLst>
              <a:defRPr/>
            </a:pPr>
            <a:r>
              <a:rPr lang="zh-TW" altLang="zh-HK" sz="2400" b="1" dirty="0">
                <a:solidFill>
                  <a:srgbClr val="0099CC"/>
                </a:solidFill>
                <a:latin typeface="微軟正黑體" panose="020B0604030504040204" pitchFamily="34" charset="-120"/>
                <a:ea typeface="微軟正黑體" panose="020B0604030504040204" pitchFamily="34" charset="-120"/>
              </a:rPr>
              <a:t>如家長未能提交有效的註冊文件，</a:t>
            </a:r>
            <a:r>
              <a:rPr lang="zh-TW" altLang="zh-HK" sz="2400" b="1" u="sng" dirty="0">
                <a:solidFill>
                  <a:srgbClr val="0099CC"/>
                </a:solidFill>
                <a:latin typeface="微軟正黑體" panose="020B0604030504040204" pitchFamily="34" charset="-120"/>
                <a:ea typeface="微軟正黑體" panose="020B0604030504040204" pitchFamily="34" charset="-120"/>
              </a:rPr>
              <a:t>即使願意繳付全額學費</a:t>
            </a:r>
            <a:r>
              <a:rPr lang="zh-TW" altLang="zh-HK" sz="2400" b="1" dirty="0">
                <a:solidFill>
                  <a:srgbClr val="0099CC"/>
                </a:solidFill>
                <a:latin typeface="微軟正黑體" panose="020B0604030504040204" pitchFamily="34" charset="-120"/>
                <a:ea typeface="微軟正黑體" panose="020B0604030504040204" pitchFamily="34" charset="-120"/>
              </a:rPr>
              <a:t>，幼稚園也</a:t>
            </a:r>
            <a:r>
              <a:rPr lang="zh-TW" altLang="zh-HK" sz="2400" b="1" u="sng" dirty="0">
                <a:solidFill>
                  <a:srgbClr val="0099CC"/>
                </a:solidFill>
                <a:latin typeface="微軟正黑體" panose="020B0604030504040204" pitchFamily="34" charset="-120"/>
                <a:ea typeface="微軟正黑體" panose="020B0604030504040204" pitchFamily="34" charset="-120"/>
              </a:rPr>
              <a:t>不可</a:t>
            </a:r>
            <a:r>
              <a:rPr lang="zh-TW" altLang="en-US" sz="2400" b="1" u="sng" dirty="0">
                <a:solidFill>
                  <a:srgbClr val="0099CC"/>
                </a:solidFill>
                <a:latin typeface="微軟正黑體" panose="020B0604030504040204" pitchFamily="34" charset="-120"/>
                <a:ea typeface="微軟正黑體" panose="020B0604030504040204" pitchFamily="34" charset="-120"/>
              </a:rPr>
              <a:t>取錄</a:t>
            </a:r>
            <a:r>
              <a:rPr lang="zh-TW" altLang="en-US" sz="2400" b="1" dirty="0">
                <a:solidFill>
                  <a:srgbClr val="0099CC"/>
                </a:solidFill>
                <a:latin typeface="微軟正黑體" panose="020B0604030504040204" pitchFamily="34" charset="-120"/>
                <a:ea typeface="微軟正黑體" panose="020B0604030504040204" pitchFamily="34" charset="-120"/>
              </a:rPr>
              <a:t>其</a:t>
            </a:r>
            <a:r>
              <a:rPr lang="zh-TW" altLang="en-US" sz="2400" b="1" dirty="0" smtClean="0">
                <a:solidFill>
                  <a:srgbClr val="0099CC"/>
                </a:solidFill>
                <a:latin typeface="微軟正黑體" panose="020B0604030504040204" pitchFamily="34" charset="-120"/>
                <a:ea typeface="微軟正黑體" panose="020B0604030504040204" pitchFamily="34" charset="-120"/>
              </a:rPr>
              <a:t>子女</a:t>
            </a:r>
            <a:r>
              <a:rPr lang="zh-TW" altLang="zh-HK" sz="2400" b="1" dirty="0" smtClean="0">
                <a:solidFill>
                  <a:srgbClr val="0099CC"/>
                </a:solidFill>
                <a:latin typeface="微軟正黑體" panose="020B0604030504040204" pitchFamily="34" charset="-120"/>
                <a:ea typeface="微軟正黑體" panose="020B0604030504040204" pitchFamily="34" charset="-120"/>
              </a:rPr>
              <a:t>。</a:t>
            </a:r>
            <a:endParaRPr lang="en-US" altLang="zh-TW" sz="2400" b="1" dirty="0">
              <a:solidFill>
                <a:srgbClr val="0099CC"/>
              </a:solidFill>
              <a:latin typeface="微軟正黑體" panose="020B0604030504040204" pitchFamily="34" charset="-120"/>
              <a:ea typeface="微軟正黑體" panose="020B0604030504040204" pitchFamily="34" charset="-120"/>
            </a:endParaRPr>
          </a:p>
          <a:p>
            <a:pPr marL="0" lvl="0" indent="0" algn="just" fontAlgn="auto">
              <a:spcBef>
                <a:spcPts val="0"/>
              </a:spcBef>
              <a:buClrTx/>
              <a:buSzTx/>
              <a:buNone/>
              <a:tabLst>
                <a:tab pos="270510" algn="l"/>
              </a:tabLst>
              <a:defRPr/>
            </a:pPr>
            <a:endParaRPr lang="en-US" altLang="zh-TW" sz="2000" b="1" u="sng"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323528" y="2204864"/>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a:solidFill>
                  <a:schemeClr val="accent4"/>
                </a:solidFill>
                <a:latin typeface="微軟正黑體" panose="020B0604030504040204" pitchFamily="34" charset="-120"/>
                <a:ea typeface="微軟正黑體" panose="020B0604030504040204" pitchFamily="34" charset="-120"/>
              </a:rPr>
              <a:t>「一人不佔多位」安排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404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53336"/>
            <a:ext cx="414000" cy="363600"/>
          </a:xfrm>
          <a:ln w="14605">
            <a:solidFill>
              <a:srgbClr val="FFFFFF"/>
            </a:solidFill>
          </a:ln>
          <a:extLst/>
        </p:spPr>
        <p:txBody>
          <a:bodyPr vert="horz" lIns="9144" tIns="9144" rIns="9144" bIns="9144" rtlCol="0" anchor="ctr">
            <a:normAutofit/>
          </a:bodyPr>
          <a:lstStyle/>
          <a:p>
            <a:pPr algn="ctr"/>
            <a:fld id="{3467587F-8436-479E-85A0-D8B496E7AD7C}" type="slidenum">
              <a:rPr lang="zh-HK" altLang="en-US" sz="1400">
                <a:solidFill>
                  <a:schemeClr val="tx1"/>
                </a:solidFill>
              </a:rPr>
              <a:pPr algn="ctr"/>
              <a:t>13</a:t>
            </a:fld>
            <a:endParaRPr lang="zh-HK" altLang="en-US" sz="1600" dirty="0">
              <a:solidFill>
                <a:schemeClr val="tx1"/>
              </a:solidFill>
            </a:endParaRPr>
          </a:p>
        </p:txBody>
      </p:sp>
      <p:sp>
        <p:nvSpPr>
          <p:cNvPr id="3" name="標題 3"/>
          <p:cNvSpPr txBox="1">
            <a:spLocks/>
          </p:cNvSpPr>
          <p:nvPr/>
        </p:nvSpPr>
        <p:spPr>
          <a:xfrm>
            <a:off x="683568" y="278092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8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「幼稚園入學註冊證」</a:t>
            </a:r>
            <a:endParaRPr lang="zh-HK" altLang="en-US" sz="48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412" name="內容版面配置區 2"/>
          <p:cNvSpPr txBox="1">
            <a:spLocks/>
          </p:cNvSpPr>
          <p:nvPr/>
        </p:nvSpPr>
        <p:spPr bwMode="auto">
          <a:xfrm>
            <a:off x="251520" y="3933056"/>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Font typeface="Wingdings" pitchFamily="2" charset="2"/>
              <a:buNone/>
            </a:pPr>
            <a:r>
              <a:rPr kumimoji="0" lang="zh-TW" altLang="en-US" sz="4800" b="1" dirty="0">
                <a:solidFill>
                  <a:srgbClr val="F18713"/>
                </a:solidFill>
                <a:latin typeface="微軟正黑體" panose="020B0604030504040204" pitchFamily="34" charset="-120"/>
                <a:ea typeface="微軟正黑體" panose="020B0604030504040204" pitchFamily="34" charset="-120"/>
              </a:rPr>
              <a:t>（</a:t>
            </a:r>
            <a:r>
              <a:rPr kumimoji="0" lang="zh-TW" altLang="en-US" sz="4800" b="1" dirty="0" smtClean="0">
                <a:solidFill>
                  <a:srgbClr val="F18713"/>
                </a:solidFill>
                <a:latin typeface="微軟正黑體" panose="020B0604030504040204" pitchFamily="34" charset="-120"/>
                <a:ea typeface="微軟正黑體" panose="020B0604030504040204" pitchFamily="34" charset="-120"/>
              </a:rPr>
              <a:t>於９月</a:t>
            </a:r>
            <a:r>
              <a:rPr kumimoji="0" lang="zh-TW" altLang="en-US" sz="4800" b="1" dirty="0">
                <a:solidFill>
                  <a:srgbClr val="F18713"/>
                </a:solidFill>
                <a:latin typeface="微軟正黑體" panose="020B0604030504040204" pitchFamily="34" charset="-120"/>
                <a:ea typeface="微軟正黑體" panose="020B0604030504040204" pitchFamily="34" charset="-120"/>
              </a:rPr>
              <a:t>開始接受</a:t>
            </a:r>
            <a:r>
              <a:rPr kumimoji="0" lang="zh-TW" altLang="en-US" sz="4800" b="1" dirty="0" smtClean="0">
                <a:solidFill>
                  <a:srgbClr val="F18713"/>
                </a:solidFill>
                <a:latin typeface="微軟正黑體" panose="020B0604030504040204" pitchFamily="34" charset="-120"/>
                <a:ea typeface="微軟正黑體" panose="020B0604030504040204" pitchFamily="34" charset="-120"/>
              </a:rPr>
              <a:t>申請</a:t>
            </a:r>
            <a:r>
              <a:rPr kumimoji="0" lang="zh-TW" altLang="en-US" sz="4800" b="1" dirty="0">
                <a:solidFill>
                  <a:srgbClr val="F18713"/>
                </a:solidFill>
                <a:latin typeface="微軟正黑體" panose="020B0604030504040204" pitchFamily="34" charset="-120"/>
                <a:ea typeface="微軟正黑體" panose="020B0604030504040204" pitchFamily="34" charset="-120"/>
              </a:rPr>
              <a:t>）</a:t>
            </a:r>
            <a:endParaRPr kumimoji="0" lang="zh-HK" altLang="en-US" sz="4800" b="1"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025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4350"/>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14</a:t>
            </a:fld>
            <a:endParaRPr lang="zh-HK" altLang="en-US" sz="1600" dirty="0">
              <a:solidFill>
                <a:schemeClr val="tx1"/>
              </a:solidFill>
            </a:endParaRPr>
          </a:p>
        </p:txBody>
      </p:sp>
      <p:sp>
        <p:nvSpPr>
          <p:cNvPr id="4" name="標題 1"/>
          <p:cNvSpPr txBox="1">
            <a:spLocks/>
          </p:cNvSpPr>
          <p:nvPr/>
        </p:nvSpPr>
        <p:spPr>
          <a:xfrm>
            <a:off x="107504" y="413588"/>
            <a:ext cx="8280920" cy="1372865"/>
          </a:xfrm>
          <a:prstGeom prst="rect">
            <a:avLst/>
          </a:prstGeom>
        </p:spPr>
        <p:txBody>
          <a:bodyPr vert="horz" rtlCol="0" anchor="ctr">
            <a:noAutofit/>
            <a:scene3d>
              <a:camera prst="orthographicFront"/>
              <a:lightRig rig="soft" dir="t"/>
            </a:scene3d>
            <a:sp3d prstMaterial="softEdge"/>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spcBef>
                <a:spcPts val="1200"/>
              </a:spcBef>
              <a:spcAft>
                <a:spcPts val="0"/>
              </a:spcAft>
              <a:buClr>
                <a:schemeClr val="accent1"/>
              </a:buClr>
              <a:buSzPct val="68000"/>
            </a:pPr>
            <a:r>
              <a:rPr lang="zh-TW" altLang="en-US" sz="3200" b="1" cap="small" dirty="0">
                <a:solidFill>
                  <a:schemeClr val="accent3">
                    <a:lumMod val="75000"/>
                  </a:schemeClr>
                </a:solidFill>
                <a:latin typeface="微軟正黑體" panose="020B0604030504040204" pitchFamily="34" charset="-120"/>
                <a:ea typeface="微軟正黑體" panose="020B0604030504040204" pitchFamily="34" charset="-120"/>
              </a:rPr>
              <a:t>「幼稚園入學註冊證」</a:t>
            </a:r>
            <a:r>
              <a:rPr lang="zh-TW" altLang="zh-HK" sz="3200" b="1" cap="small" dirty="0">
                <a:solidFill>
                  <a:schemeClr val="accent3">
                    <a:lumMod val="75000"/>
                  </a:schemeClr>
                </a:solidFill>
                <a:latin typeface="微軟正黑體" panose="020B0604030504040204" pitchFamily="34" charset="-120"/>
                <a:ea typeface="微軟正黑體" panose="020B0604030504040204" pitchFamily="34" charset="-120"/>
              </a:rPr>
              <a:t>申請表格</a:t>
            </a:r>
            <a:r>
              <a:rPr lang="zh-TW" altLang="en-US" sz="3200" b="1" cap="small" dirty="0">
                <a:solidFill>
                  <a:schemeClr val="accent3">
                    <a:lumMod val="75000"/>
                  </a:schemeClr>
                </a:solidFill>
                <a:latin typeface="微軟正黑體" panose="020B0604030504040204" pitchFamily="34" charset="-120"/>
                <a:ea typeface="微軟正黑體" panose="020B0604030504040204" pitchFamily="34" charset="-120"/>
              </a:rPr>
              <a:t>樣本</a:t>
            </a:r>
            <a:r>
              <a:rPr lang="en-US" altLang="zh-TW" sz="4400" b="1" cap="small" dirty="0">
                <a:solidFill>
                  <a:schemeClr val="accent3">
                    <a:lumMod val="75000"/>
                  </a:schemeClr>
                </a:solidFill>
                <a:latin typeface="微軟正黑體" panose="020B0604030504040204" pitchFamily="34" charset="-120"/>
                <a:ea typeface="微軟正黑體" panose="020B0604030504040204" pitchFamily="34" charset="-120"/>
              </a:rPr>
              <a:t/>
            </a:r>
            <a:br>
              <a:rPr lang="en-US" altLang="zh-TW" sz="4400" b="1" cap="small" dirty="0">
                <a:solidFill>
                  <a:schemeClr val="accent3">
                    <a:lumMod val="75000"/>
                  </a:schemeClr>
                </a:solidFill>
                <a:latin typeface="微軟正黑體" panose="020B0604030504040204" pitchFamily="34" charset="-120"/>
                <a:ea typeface="微軟正黑體" panose="020B0604030504040204" pitchFamily="34" charset="-120"/>
              </a:rPr>
            </a:br>
            <a:r>
              <a:rPr lang="en-US" altLang="zh-TW" sz="2800" b="1" dirty="0" smtClean="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a:t>
            </a:r>
            <a:r>
              <a:rPr lang="zh-TW" altLang="en-US" sz="2800" b="1" dirty="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淺綠色</a:t>
            </a:r>
            <a:r>
              <a:rPr lang="en-US" altLang="zh-TW" sz="2800" b="1" dirty="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a:t>
            </a:r>
            <a:endParaRPr kumimoji="0" lang="zh-HK" altLang="en-US" sz="2800" b="1" dirty="0">
              <a:solidFill>
                <a:srgbClr val="FF99CC"/>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cs typeface="+mn-cs"/>
            </a:endParaRPr>
          </a:p>
        </p:txBody>
      </p:sp>
      <p:pic>
        <p:nvPicPr>
          <p:cNvPr id="5" name="圖片 4"/>
          <p:cNvPicPr>
            <a:picLocks noChangeAspect="1"/>
          </p:cNvPicPr>
          <p:nvPr/>
        </p:nvPicPr>
        <p:blipFill rotWithShape="1">
          <a:blip r:embed="rId3"/>
          <a:srcRect l="25987" t="22535" r="26763" b="18101"/>
          <a:stretch/>
        </p:blipFill>
        <p:spPr>
          <a:xfrm>
            <a:off x="1148096" y="1723978"/>
            <a:ext cx="7102225" cy="5019304"/>
          </a:xfrm>
          <a:prstGeom prst="rect">
            <a:avLst/>
          </a:prstGeom>
        </p:spPr>
      </p:pic>
      <p:sp>
        <p:nvSpPr>
          <p:cNvPr id="9" name="文字方塊 8"/>
          <p:cNvSpPr txBox="1"/>
          <p:nvPr/>
        </p:nvSpPr>
        <p:spPr>
          <a:xfrm>
            <a:off x="11681" y="4632019"/>
            <a:ext cx="1259632" cy="461665"/>
          </a:xfrm>
          <a:prstGeom prst="rect">
            <a:avLst/>
          </a:prstGeom>
          <a:noFill/>
          <a:ln w="12700">
            <a:solidFill>
              <a:srgbClr val="0070C0"/>
            </a:solidFill>
          </a:ln>
        </p:spPr>
        <p:txBody>
          <a:bodyPr wrap="square" rtlCol="0">
            <a:spAutoFit/>
          </a:bodyPr>
          <a:lstStyle/>
          <a:p>
            <a:pPr hangingPunct="0"/>
            <a:r>
              <a:rPr lang="zh-TW" altLang="en-US" sz="1200" dirty="0" smtClean="0">
                <a:solidFill>
                  <a:schemeClr val="bg2"/>
                </a:solidFill>
              </a:rPr>
              <a:t>申請</a:t>
            </a:r>
            <a:r>
              <a:rPr lang="zh-TW" altLang="zh-HK" sz="1200" dirty="0" smtClean="0">
                <a:solidFill>
                  <a:schemeClr val="bg2"/>
                </a:solidFill>
              </a:rPr>
              <a:t>入讀</a:t>
            </a:r>
            <a:r>
              <a:rPr lang="zh-TW" altLang="en-US" sz="1200" dirty="0" smtClean="0">
                <a:solidFill>
                  <a:schemeClr val="bg2"/>
                </a:solidFill>
              </a:rPr>
              <a:t>學年：</a:t>
            </a:r>
            <a:endParaRPr lang="en-US" altLang="zh-TW" sz="1200" dirty="0" smtClean="0">
              <a:solidFill>
                <a:schemeClr val="bg2"/>
              </a:solidFill>
            </a:endParaRPr>
          </a:p>
          <a:p>
            <a:pPr hangingPunct="0"/>
            <a:r>
              <a:rPr lang="en-US" altLang="zh-HK" sz="1200" dirty="0" smtClean="0">
                <a:solidFill>
                  <a:schemeClr val="bg2"/>
                </a:solidFill>
              </a:rPr>
              <a:t>C: 2019/20</a:t>
            </a:r>
            <a:r>
              <a:rPr lang="zh-TW" altLang="zh-HK" sz="1200" dirty="0" smtClean="0">
                <a:solidFill>
                  <a:schemeClr val="bg2"/>
                </a:solidFill>
              </a:rPr>
              <a:t>學年</a:t>
            </a:r>
            <a:endParaRPr lang="zh-TW" altLang="zh-HK" sz="1200" dirty="0">
              <a:solidFill>
                <a:schemeClr val="bg2"/>
              </a:solidFill>
            </a:endParaRPr>
          </a:p>
        </p:txBody>
      </p:sp>
      <p:sp>
        <p:nvSpPr>
          <p:cNvPr id="11" name="矩形 10"/>
          <p:cNvSpPr/>
          <p:nvPr/>
        </p:nvSpPr>
        <p:spPr>
          <a:xfrm>
            <a:off x="1268341" y="5150069"/>
            <a:ext cx="273630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文字方塊 11"/>
          <p:cNvSpPr txBox="1"/>
          <p:nvPr/>
        </p:nvSpPr>
        <p:spPr>
          <a:xfrm>
            <a:off x="11681" y="5093684"/>
            <a:ext cx="1259632" cy="461665"/>
          </a:xfrm>
          <a:prstGeom prst="rect">
            <a:avLst/>
          </a:prstGeom>
          <a:noFill/>
          <a:ln w="12700">
            <a:solidFill>
              <a:srgbClr val="0070C0"/>
            </a:solidFill>
          </a:ln>
        </p:spPr>
        <p:txBody>
          <a:bodyPr wrap="square" rtlCol="0">
            <a:spAutoFit/>
          </a:bodyPr>
          <a:lstStyle/>
          <a:p>
            <a:pPr hangingPunct="0"/>
            <a:r>
              <a:rPr lang="zh-TW" altLang="en-US" sz="1200" dirty="0">
                <a:solidFill>
                  <a:schemeClr val="bg2"/>
                </a:solidFill>
              </a:rPr>
              <a:t>申請</a:t>
            </a:r>
            <a:r>
              <a:rPr lang="zh-TW" altLang="zh-HK" sz="1200" dirty="0">
                <a:solidFill>
                  <a:schemeClr val="bg2"/>
                </a:solidFill>
              </a:rPr>
              <a:t>入</a:t>
            </a:r>
            <a:r>
              <a:rPr lang="zh-TW" altLang="zh-HK" sz="1200" dirty="0" smtClean="0">
                <a:solidFill>
                  <a:schemeClr val="bg2"/>
                </a:solidFill>
              </a:rPr>
              <a:t>讀</a:t>
            </a:r>
            <a:r>
              <a:rPr lang="zh-TW" altLang="en-US" sz="1200" dirty="0">
                <a:solidFill>
                  <a:schemeClr val="bg2"/>
                </a:solidFill>
              </a:rPr>
              <a:t>班級：</a:t>
            </a:r>
            <a:endParaRPr lang="en-US" altLang="zh-TW" sz="1200" dirty="0">
              <a:solidFill>
                <a:schemeClr val="bg2"/>
              </a:solidFill>
            </a:endParaRPr>
          </a:p>
          <a:p>
            <a:pPr hangingPunct="0"/>
            <a:r>
              <a:rPr lang="en-US" altLang="zh-TW" sz="1200" dirty="0" smtClean="0">
                <a:solidFill>
                  <a:schemeClr val="bg2"/>
                </a:solidFill>
              </a:rPr>
              <a:t>N: </a:t>
            </a:r>
            <a:r>
              <a:rPr lang="zh-HK" altLang="en-US" sz="1200" dirty="0" smtClean="0">
                <a:solidFill>
                  <a:schemeClr val="bg2"/>
                </a:solidFill>
              </a:rPr>
              <a:t>幼兒班</a:t>
            </a:r>
            <a:r>
              <a:rPr lang="en-US" altLang="zh-HK" sz="1200" dirty="0" smtClean="0">
                <a:solidFill>
                  <a:schemeClr val="bg2"/>
                </a:solidFill>
              </a:rPr>
              <a:t>(K1)</a:t>
            </a:r>
            <a:endParaRPr lang="zh-TW" altLang="zh-HK" sz="1200" dirty="0">
              <a:solidFill>
                <a:schemeClr val="bg2"/>
              </a:solidFill>
            </a:endParaRPr>
          </a:p>
        </p:txBody>
      </p:sp>
    </p:spTree>
    <p:extLst>
      <p:ext uri="{BB962C8B-B14F-4D97-AF65-F5344CB8AC3E}">
        <p14:creationId xmlns:p14="http://schemas.microsoft.com/office/powerpoint/2010/main" val="248273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04817"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15</a:t>
            </a:fld>
            <a:endParaRPr lang="zh-HK" altLang="en-US" sz="1400" dirty="0">
              <a:solidFill>
                <a:schemeClr val="tx1"/>
              </a:solidFill>
            </a:endParaRPr>
          </a:p>
        </p:txBody>
      </p:sp>
      <p:sp>
        <p:nvSpPr>
          <p:cNvPr id="6" name="內容版面配置區 1"/>
          <p:cNvSpPr txBox="1">
            <a:spLocks/>
          </p:cNvSpPr>
          <p:nvPr/>
        </p:nvSpPr>
        <p:spPr>
          <a:xfrm>
            <a:off x="323528" y="2270860"/>
            <a:ext cx="8085835"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填</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妥申請表各項、核對所有資料正確無誤及</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簽署承諾</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及</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聲明</a:t>
            </a:r>
            <a:endPar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夾附申請人的身份證明文件副本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夾附所有學童的身份證明文件副本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如學童</a:t>
            </a:r>
            <a:r>
              <a:rPr lang="zh-TW" altLang="en-US" sz="2200" b="1" u="sng" dirty="0">
                <a:solidFill>
                  <a:schemeClr val="tx1">
                    <a:lumMod val="65000"/>
                    <a:lumOff val="35000"/>
                  </a:schemeClr>
                </a:solidFill>
                <a:latin typeface="微軟正黑體" panose="020B0604030504040204" pitchFamily="34" charset="-120"/>
                <a:ea typeface="微軟正黑體" panose="020B0604030504040204" pitchFamily="34" charset="-120"/>
              </a:rPr>
              <a:t>不是</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你的子女，須在申請表註明與學童的關係及提供有關證明文件</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學童父或母的身份證明文件副本及授權書</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填上香港通訊地址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已在信封上貼上足額郵票 </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請留意郵資不足的郵件，一律會由香港郵政處理</a:t>
            </a:r>
            <a:r>
              <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已影印及備存一份填妥的申請表格 </a:t>
            </a:r>
            <a:endPar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759060" y="1340768"/>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遞交</a:t>
            </a:r>
            <a:r>
              <a:rPr lang="zh-TW" altLang="en-US" sz="5300" b="1" dirty="0">
                <a:latin typeface="微軟正黑體" panose="020B0604030504040204" pitchFamily="34" charset="-120"/>
                <a:ea typeface="微軟正黑體" panose="020B0604030504040204" pitchFamily="34" charset="-120"/>
              </a:rPr>
              <a:t>申請前的覆核淸單</a:t>
            </a:r>
            <a:br>
              <a:rPr lang="zh-TW" altLang="en-US" sz="5300" b="1" dirty="0">
                <a:latin typeface="微軟正黑體" panose="020B0604030504040204" pitchFamily="34" charset="-120"/>
                <a:ea typeface="微軟正黑體" panose="020B0604030504040204" pitchFamily="34" charset="-120"/>
              </a:rPr>
            </a:b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7045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383140"/>
            <a:ext cx="8675688" cy="868362"/>
          </a:xfrm>
        </p:spPr>
        <p:txBody>
          <a:bodyPr>
            <a:noAutofit/>
          </a:bodyPr>
          <a:lstStyle/>
          <a:p>
            <a:pPr>
              <a:defRPr/>
            </a:pPr>
            <a:r>
              <a:rPr lang="zh-TW" altLang="en-US" sz="3600" b="1" dirty="0">
                <a:latin typeface="微軟正黑體" panose="020B0604030504040204" pitchFamily="34" charset="-120"/>
                <a:ea typeface="微軟正黑體" panose="020B0604030504040204" pitchFamily="34" charset="-120"/>
              </a:rPr>
              <a:t>遞交方法</a:t>
            </a:r>
            <a:r>
              <a:rPr lang="zh-HK" altLang="en-US" sz="5400" b="1" dirty="0">
                <a:latin typeface="微軟正黑體" panose="020B0604030504040204" pitchFamily="34" charset="-120"/>
                <a:ea typeface="微軟正黑體" panose="020B0604030504040204" pitchFamily="34" charset="-120"/>
              </a:rPr>
              <a:t/>
            </a:r>
            <a:br>
              <a:rPr lang="zh-HK" altLang="en-US" sz="5400" b="1" dirty="0">
                <a:latin typeface="微軟正黑體" panose="020B0604030504040204" pitchFamily="34" charset="-120"/>
                <a:ea typeface="微軟正黑體" panose="020B0604030504040204" pitchFamily="34" charset="-120"/>
              </a:rPr>
            </a:br>
            <a:endParaRPr lang="zh-HK" altLang="en-US" sz="5400" b="1" dirty="0">
              <a:latin typeface="微軟正黑體" panose="020B0604030504040204" pitchFamily="34" charset="-120"/>
              <a:ea typeface="微軟正黑體" panose="020B0604030504040204" pitchFamily="34" charset="-120"/>
            </a:endParaRPr>
          </a:p>
        </p:txBody>
      </p:sp>
      <p:sp>
        <p:nvSpPr>
          <p:cNvPr id="5" name="內容版面配置區 1"/>
          <p:cNvSpPr txBox="1">
            <a:spLocks noGrp="1"/>
          </p:cNvSpPr>
          <p:nvPr>
            <p:ph idx="1"/>
          </p:nvPr>
        </p:nvSpPr>
        <p:spPr>
          <a:xfrm>
            <a:off x="4488877" y="2422706"/>
            <a:ext cx="3363913" cy="3865562"/>
          </a:xfrm>
        </p:spPr>
        <p:txBody>
          <a:bodyPr rtlCol="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39940" name="投影片編號版面配置區 3"/>
          <p:cNvSpPr>
            <a:spLocks noGrp="1"/>
          </p:cNvSpPr>
          <p:nvPr>
            <p:ph type="sldNum" sz="quarter" idx="12"/>
          </p:nvPr>
        </p:nvSpPr>
        <p:spPr bwMode="auto">
          <a:xfrm>
            <a:off x="8688586" y="6391329"/>
            <a:ext cx="414000" cy="365125"/>
          </a:xfrm>
          <a:noFill/>
          <a:ln w="1460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algn="ctr"/>
            <a:fld id="{EDB5E4D6-C74A-41B5-9CDD-151B2418306F}" type="slidenum">
              <a:rPr lang="zh-HK" altLang="en-US" sz="1400" smtClean="0"/>
              <a:pPr algn="ctr"/>
              <a:t>16</a:t>
            </a:fld>
            <a:endParaRPr lang="zh-HK" altLang="en-US" sz="1400" dirty="0" smtClean="0"/>
          </a:p>
        </p:txBody>
      </p:sp>
      <p:pic>
        <p:nvPicPr>
          <p:cNvPr id="3" name="圖片 2"/>
          <p:cNvPicPr>
            <a:picLocks noChangeAspect="1"/>
          </p:cNvPicPr>
          <p:nvPr/>
        </p:nvPicPr>
        <p:blipFill rotWithShape="1">
          <a:blip r:embed="rId2"/>
          <a:srcRect l="32675" t="64248" r="19288" b="13713"/>
          <a:stretch/>
        </p:blipFill>
        <p:spPr>
          <a:xfrm>
            <a:off x="545362" y="2809428"/>
            <a:ext cx="6343981" cy="1637157"/>
          </a:xfrm>
          <a:prstGeom prst="rect">
            <a:avLst/>
          </a:prstGeom>
        </p:spPr>
      </p:pic>
      <p:sp>
        <p:nvSpPr>
          <p:cNvPr id="6" name="矩形 5"/>
          <p:cNvSpPr/>
          <p:nvPr/>
        </p:nvSpPr>
        <p:spPr>
          <a:xfrm>
            <a:off x="170427" y="4449287"/>
            <a:ext cx="6468590" cy="400110"/>
          </a:xfrm>
          <a:prstGeom prst="rect">
            <a:avLst/>
          </a:prstGeom>
          <a:solidFill>
            <a:srgbClr val="FFFF00"/>
          </a:solidFill>
        </p:spPr>
        <p:txBody>
          <a:bodyPr wrap="square">
            <a:spAutoFit/>
          </a:bodyPr>
          <a:lstStyle/>
          <a:p>
            <a:pPr algn="ctr" eaLnBrk="1" hangingPunct="1">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記</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緊夾附身份證明文件、清楚填寫地址和貼上足夠郵費 </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23095" y="1920042"/>
            <a:ext cx="7840019" cy="1569660"/>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郵遞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幼稚園</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入學註冊證申請指引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頁</a:t>
            </a:r>
            <a:endParaRPr lang="zh-HK" altLang="en-US"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23095" y="4878977"/>
            <a:ext cx="8201219" cy="1661993"/>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zh-TW" altLang="zh-HK"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收集箱</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設</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於</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香港</a:t>
            </a:r>
            <a:r>
              <a:rPr lang="zh-TW" altLang="zh-HK" sz="2400" dirty="0">
                <a:solidFill>
                  <a:schemeClr val="tx1">
                    <a:lumMod val="75000"/>
                    <a:lumOff val="25000"/>
                  </a:schemeClr>
                </a:solidFill>
                <a:latin typeface="微軟正黑體" panose="020B0604030504040204" pitchFamily="34" charset="-120"/>
                <a:ea typeface="微軟正黑體" panose="020B0604030504040204" pitchFamily="34" charset="-120"/>
              </a:rPr>
              <a:t>灣仔皇后大道東</a:t>
            </a:r>
            <a:r>
              <a:rPr lang="en-US" altLang="zh-HK" sz="2400" dirty="0">
                <a:solidFill>
                  <a:schemeClr val="tx1">
                    <a:lumMod val="75000"/>
                    <a:lumOff val="25000"/>
                  </a:schemeClr>
                </a:solidFill>
                <a:latin typeface="微軟正黑體" panose="020B0604030504040204" pitchFamily="34" charset="-120"/>
                <a:ea typeface="微軟正黑體" panose="020B0604030504040204" pitchFamily="34" charset="-120"/>
              </a:rPr>
              <a:t>213</a:t>
            </a:r>
            <a:r>
              <a:rPr lang="zh-TW" altLang="zh-HK" sz="2400" dirty="0">
                <a:solidFill>
                  <a:schemeClr val="tx1">
                    <a:lumMod val="75000"/>
                    <a:lumOff val="25000"/>
                  </a:schemeClr>
                </a:solidFill>
                <a:latin typeface="微軟正黑體" panose="020B0604030504040204" pitchFamily="34" charset="-120"/>
                <a:ea typeface="微軟正黑體" panose="020B0604030504040204" pitchFamily="34" charset="-120"/>
              </a:rPr>
              <a:t>號胡忠大廈</a:t>
            </a:r>
            <a:r>
              <a:rPr lang="en-US" altLang="zh-HK" sz="2400" dirty="0">
                <a:solidFill>
                  <a:schemeClr val="tx1">
                    <a:lumMod val="75000"/>
                    <a:lumOff val="25000"/>
                  </a:schemeClr>
                </a:solidFill>
                <a:latin typeface="微軟正黑體" panose="020B0604030504040204" pitchFamily="34" charset="-120"/>
                <a:ea typeface="微軟正黑體" panose="020B0604030504040204" pitchFamily="34" charset="-120"/>
              </a:rPr>
              <a:t>14</a:t>
            </a:r>
            <a:r>
              <a:rPr lang="zh-TW" altLang="zh-HK" sz="2400" dirty="0">
                <a:solidFill>
                  <a:schemeClr val="tx1">
                    <a:lumMod val="75000"/>
                    <a:lumOff val="25000"/>
                  </a:schemeClr>
                </a:solidFill>
                <a:latin typeface="微軟正黑體" panose="020B0604030504040204" pitchFamily="34" charset="-120"/>
                <a:ea typeface="微軟正黑體" panose="020B0604030504040204" pitchFamily="34" charset="-120"/>
              </a:rPr>
              <a:t>樓</a:t>
            </a:r>
            <a:endParaRPr lang="en-US" altLang="zh-TW" sz="24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t"/>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辦公時間</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星期一至</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五</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上午</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8:30</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 至 下午</a:t>
            </a:r>
            <a:r>
              <a:rPr lang="en-US"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1:00</a:t>
            </a:r>
            <a:r>
              <a:rPr lang="zh-HK" altLang="en-US" dirty="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下午</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2:00</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 至 </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6:00</a:t>
            </a:r>
            <a:endParaRPr lang="zh-HK" altLang="zh-HK" dirty="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t"/>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星期六</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、日 及 公眾</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假期</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休息</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6629614" y="2483903"/>
            <a:ext cx="2472972" cy="3026533"/>
          </a:xfrm>
          <a:prstGeom prst="wedgeRoundRectCallout">
            <a:avLst>
              <a:gd name="adj1" fmla="val 19295"/>
              <a:gd name="adj2" fmla="val 48869"/>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HK" b="1" spc="100" dirty="0">
                <a:solidFill>
                  <a:schemeClr val="bg1"/>
                </a:solidFill>
                <a:cs typeface="Times New Roman" panose="02020603050405020304" pitchFamily="18" charset="0"/>
              </a:rPr>
              <a:t>收到申請表後</a:t>
            </a:r>
            <a:r>
              <a:rPr lang="zh-TW" altLang="zh-HK" b="1" spc="100" dirty="0" smtClean="0">
                <a:solidFill>
                  <a:schemeClr val="bg1"/>
                </a:solidFill>
                <a:cs typeface="Times New Roman" panose="02020603050405020304" pitchFamily="18" charset="0"/>
              </a:rPr>
              <a:t>的</a:t>
            </a:r>
            <a:r>
              <a:rPr lang="en-US" altLang="zh-TW" b="1" spc="100" dirty="0" smtClean="0">
                <a:solidFill>
                  <a:schemeClr val="bg1"/>
                </a:solidFill>
                <a:cs typeface="Times New Roman" panose="02020603050405020304" pitchFamily="18" charset="0"/>
              </a:rPr>
              <a:t>  </a:t>
            </a:r>
            <a:r>
              <a:rPr lang="zh-TW" altLang="en-US" b="1" u="sng" spc="100" dirty="0" smtClean="0">
                <a:solidFill>
                  <a:schemeClr val="bg1"/>
                </a:solidFill>
                <a:cs typeface="Times New Roman" panose="02020603050405020304" pitchFamily="18" charset="0"/>
              </a:rPr>
              <a:t>十</a:t>
            </a:r>
            <a:r>
              <a:rPr lang="zh-TW" altLang="zh-HK" b="1" u="sng" spc="100" dirty="0" smtClean="0">
                <a:solidFill>
                  <a:schemeClr val="bg1"/>
                </a:solidFill>
                <a:cs typeface="Times New Roman" panose="02020603050405020304" pitchFamily="18" charset="0"/>
              </a:rPr>
              <a:t>個</a:t>
            </a:r>
            <a:r>
              <a:rPr lang="zh-TW" altLang="zh-HK" b="1" u="sng" spc="100" dirty="0">
                <a:solidFill>
                  <a:schemeClr val="bg1"/>
                </a:solidFill>
                <a:cs typeface="Times New Roman" panose="02020603050405020304" pitchFamily="18" charset="0"/>
              </a:rPr>
              <a:t>工作天</a:t>
            </a:r>
            <a:r>
              <a:rPr lang="zh-TW" altLang="zh-HK" b="1" spc="100" dirty="0" smtClean="0">
                <a:solidFill>
                  <a:schemeClr val="bg1"/>
                </a:solidFill>
                <a:cs typeface="Times New Roman" panose="02020603050405020304" pitchFamily="18" charset="0"/>
              </a:rPr>
              <a:t>內發出</a:t>
            </a:r>
            <a:r>
              <a:rPr lang="zh-TW" altLang="zh-HK" b="1" spc="100" dirty="0">
                <a:solidFill>
                  <a:schemeClr val="bg1"/>
                </a:solidFill>
                <a:cs typeface="Times New Roman" panose="02020603050405020304" pitchFamily="18" charset="0"/>
              </a:rPr>
              <a:t>「申請確認</a:t>
            </a:r>
            <a:r>
              <a:rPr lang="zh-TW" altLang="zh-HK" b="1" spc="100" dirty="0" smtClean="0">
                <a:solidFill>
                  <a:schemeClr val="bg1"/>
                </a:solidFill>
                <a:cs typeface="Times New Roman" panose="02020603050405020304" pitchFamily="18" charset="0"/>
              </a:rPr>
              <a:t>通知」</a:t>
            </a:r>
            <a:r>
              <a:rPr lang="en-US" altLang="zh-TW" b="1" spc="100" dirty="0" smtClean="0">
                <a:solidFill>
                  <a:schemeClr val="bg1"/>
                </a:solidFill>
                <a:cs typeface="Times New Roman" panose="02020603050405020304" pitchFamily="18" charset="0"/>
              </a:rPr>
              <a:t>:</a:t>
            </a:r>
            <a:r>
              <a:rPr lang="zh-TW" altLang="en-US" b="1" spc="100" dirty="0" smtClean="0">
                <a:solidFill>
                  <a:schemeClr val="bg1"/>
                </a:solidFill>
                <a:cs typeface="Times New Roman" panose="02020603050405020304" pitchFamily="18" charset="0"/>
              </a:rPr>
              <a:t> </a:t>
            </a:r>
            <a:endParaRPr lang="en-US" altLang="zh-TW" b="1" spc="100" dirty="0" smtClean="0">
              <a:solidFill>
                <a:schemeClr val="bg1"/>
              </a:solidFill>
              <a:cs typeface="Times New Roman" panose="02020603050405020304" pitchFamily="18" charset="0"/>
            </a:endParaRPr>
          </a:p>
          <a:p>
            <a:endParaRPr lang="en-US" altLang="zh-TW" b="1" spc="100" dirty="0" smtClean="0">
              <a:solidFill>
                <a:schemeClr val="bg1"/>
              </a:solidFill>
              <a:cs typeface="Times New Roman" panose="02020603050405020304" pitchFamily="18" charset="0"/>
            </a:endParaRPr>
          </a:p>
          <a:p>
            <a:r>
              <a:rPr lang="zh-TW" altLang="en-US" b="1" spc="100" dirty="0">
                <a:solidFill>
                  <a:schemeClr val="bg1"/>
                </a:solidFill>
                <a:cs typeface="Times New Roman" panose="02020603050405020304" pitchFamily="18" charset="0"/>
              </a:rPr>
              <a:t>如申請人提供本地流動電話</a:t>
            </a:r>
            <a:r>
              <a:rPr lang="zh-TW" altLang="en-US" b="1" spc="100" dirty="0" smtClean="0">
                <a:solidFill>
                  <a:schemeClr val="bg1"/>
                </a:solidFill>
                <a:cs typeface="Times New Roman" panose="02020603050405020304" pitchFamily="18" charset="0"/>
              </a:rPr>
              <a:t>：</a:t>
            </a:r>
            <a:r>
              <a:rPr lang="zh-TW" altLang="zh-HK" b="1" spc="100" dirty="0" smtClean="0">
                <a:solidFill>
                  <a:schemeClr val="bg1"/>
                </a:solidFill>
                <a:cs typeface="Times New Roman" panose="02020603050405020304" pitchFamily="18" charset="0"/>
              </a:rPr>
              <a:t>以短訊</a:t>
            </a:r>
            <a:r>
              <a:rPr lang="en-US" altLang="zh-TW" b="1" spc="100" dirty="0" smtClean="0">
                <a:solidFill>
                  <a:schemeClr val="bg1"/>
                </a:solidFill>
                <a:cs typeface="Times New Roman" panose="02020603050405020304" pitchFamily="18" charset="0"/>
              </a:rPr>
              <a:t>(SMS)</a:t>
            </a:r>
            <a:r>
              <a:rPr lang="zh-TW" altLang="zh-HK" b="1" spc="100" dirty="0" smtClean="0">
                <a:solidFill>
                  <a:schemeClr val="bg1"/>
                </a:solidFill>
                <a:cs typeface="Times New Roman" panose="02020603050405020304" pitchFamily="18" charset="0"/>
              </a:rPr>
              <a:t>形式</a:t>
            </a:r>
            <a:r>
              <a:rPr lang="zh-TW" altLang="zh-HK" b="1" spc="100" dirty="0">
                <a:solidFill>
                  <a:schemeClr val="bg1"/>
                </a:solidFill>
                <a:cs typeface="Times New Roman" panose="02020603050405020304" pitchFamily="18" charset="0"/>
              </a:rPr>
              <a:t>通知</a:t>
            </a:r>
            <a:r>
              <a:rPr lang="zh-TW" altLang="en-US" b="1" spc="100" dirty="0" smtClean="0">
                <a:solidFill>
                  <a:schemeClr val="bg1"/>
                </a:solidFill>
                <a:cs typeface="Times New Roman" panose="02020603050405020304" pitchFamily="18" charset="0"/>
              </a:rPr>
              <a:t>；否則</a:t>
            </a:r>
            <a:r>
              <a:rPr lang="zh-TW" altLang="zh-HK" b="1" spc="100" dirty="0" smtClean="0">
                <a:solidFill>
                  <a:schemeClr val="bg1"/>
                </a:solidFill>
                <a:cs typeface="Times New Roman" panose="02020603050405020304" pitchFamily="18" charset="0"/>
              </a:rPr>
              <a:t>以</a:t>
            </a:r>
            <a:r>
              <a:rPr lang="zh-TW" altLang="zh-HK" b="1" spc="100" dirty="0">
                <a:solidFill>
                  <a:schemeClr val="bg1"/>
                </a:solidFill>
                <a:cs typeface="Times New Roman" panose="02020603050405020304" pitchFamily="18" charset="0"/>
              </a:rPr>
              <a:t>書面形式郵寄給申請人</a:t>
            </a:r>
            <a:r>
              <a:rPr lang="zh-TW" altLang="zh-HK" b="1" spc="100" dirty="0" smtClean="0">
                <a:solidFill>
                  <a:schemeClr val="bg1"/>
                </a:solidFill>
                <a:cs typeface="Times New Roman" panose="02020603050405020304" pitchFamily="18" charset="0"/>
              </a:rPr>
              <a:t>。</a:t>
            </a:r>
            <a:endParaRPr lang="zh-HK" altLang="en-US" b="1" dirty="0">
              <a:solidFill>
                <a:schemeClr val="bg1"/>
              </a:solidFill>
            </a:endParaRPr>
          </a:p>
        </p:txBody>
      </p:sp>
    </p:spTree>
    <p:extLst>
      <p:ext uri="{BB962C8B-B14F-4D97-AF65-F5344CB8AC3E}">
        <p14:creationId xmlns:p14="http://schemas.microsoft.com/office/powerpoint/2010/main" val="1704280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535201"/>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學年的有效註冊文件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635896" y="3229604"/>
            <a:ext cx="5400600" cy="72475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r>
              <a:rPr kumimoji="0" lang="zh-TW" altLang="en-US" sz="24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a:t>
            </a:r>
            <a:r>
              <a:rPr kumimoji="0" lang="zh-TW" altLang="en-US" sz="2400" b="1" u="sng" dirty="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資格</a:t>
            </a:r>
            <a:r>
              <a:rPr kumimoji="0" lang="zh-TW" altLang="en-US" sz="2400" b="1" dirty="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接受資助</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幼稚園教育的學童 </a:t>
            </a:r>
          </a:p>
        </p:txBody>
      </p:sp>
      <p:sp>
        <p:nvSpPr>
          <p:cNvPr id="9" name="平行四邊形 8"/>
          <p:cNvSpPr/>
          <p:nvPr/>
        </p:nvSpPr>
        <p:spPr>
          <a:xfrm>
            <a:off x="63213" y="3058422"/>
            <a:ext cx="3888433" cy="1072098"/>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「幼稚園入學註冊證」（註冊證）</a:t>
            </a: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221088"/>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3131840" y="3937814"/>
            <a:ext cx="5760640" cy="2746906"/>
          </a:xfrm>
          <a:prstGeom prst="rect">
            <a:avLst/>
          </a:prstGeom>
          <a:noFill/>
        </p:spPr>
        <p:txBody>
          <a:bodyPr wrap="square" rtlCol="0">
            <a:spAutoFit/>
          </a:bodyPr>
          <a:lstStyle/>
          <a:p>
            <a:pPr algn="just" hangingPunct="0"/>
            <a:endParaRPr lang="en-US" altLang="zh-TW" sz="1050" dirty="0" smtClean="0">
              <a:solidFill>
                <a:schemeClr val="accent1">
                  <a:lumMod val="75000"/>
                </a:schemeClr>
              </a:solidFill>
              <a:latin typeface="+mj-ea"/>
              <a:ea typeface="+mj-ea"/>
            </a:endParaRPr>
          </a:p>
          <a:p>
            <a:pPr marL="342900" indent="-342900" algn="just" hangingPunct="0">
              <a:buClr>
                <a:schemeClr val="accent2"/>
              </a:buClr>
              <a:buFont typeface="Wingdings 3" panose="05040102010807070707" pitchFamily="18" charset="2"/>
              <a:buChar char="}"/>
            </a:pPr>
            <a:r>
              <a:rPr lang="zh-TW" altLang="zh-HK" b="1" dirty="0">
                <a:solidFill>
                  <a:schemeClr val="accent3">
                    <a:lumMod val="75000"/>
                  </a:schemeClr>
                </a:solidFill>
                <a:latin typeface="微軟正黑體" panose="020B0604030504040204" pitchFamily="34" charset="-120"/>
                <a:ea typeface="微軟正黑體" panose="020B0604030504040204" pitchFamily="34" charset="-120"/>
              </a:rPr>
              <a:t>學童必須是香港居民，擁有香港居留權、入境權或不附帶任何逗留條件</a:t>
            </a:r>
            <a:r>
              <a:rPr lang="en-US" altLang="zh-HK" b="1" dirty="0">
                <a:solidFill>
                  <a:schemeClr val="accent3">
                    <a:lumMod val="75000"/>
                  </a:schemeClr>
                </a:solidFill>
                <a:latin typeface="微軟正黑體" panose="020B0604030504040204" pitchFamily="34" charset="-120"/>
                <a:ea typeface="微軟正黑體" panose="020B0604030504040204" pitchFamily="34" charset="-120"/>
              </a:rPr>
              <a:t>(</a:t>
            </a:r>
            <a:r>
              <a:rPr lang="zh-TW" altLang="zh-HK" b="1" dirty="0">
                <a:solidFill>
                  <a:schemeClr val="accent3">
                    <a:lumMod val="75000"/>
                  </a:schemeClr>
                </a:solidFill>
                <a:latin typeface="微軟正黑體" panose="020B0604030504040204" pitchFamily="34" charset="-120"/>
                <a:ea typeface="微軟正黑體" panose="020B0604030504040204" pitchFamily="34" charset="-120"/>
              </a:rPr>
              <a:t>逗留期限除外</a:t>
            </a:r>
            <a:r>
              <a:rPr lang="en-US" altLang="zh-HK" b="1" dirty="0">
                <a:solidFill>
                  <a:schemeClr val="accent3">
                    <a:lumMod val="75000"/>
                  </a:schemeClr>
                </a:solidFill>
                <a:latin typeface="微軟正黑體" panose="020B0604030504040204" pitchFamily="34" charset="-120"/>
                <a:ea typeface="微軟正黑體" panose="020B0604030504040204" pitchFamily="34" charset="-120"/>
              </a:rPr>
              <a:t>)</a:t>
            </a:r>
            <a:r>
              <a:rPr lang="zh-TW" altLang="zh-HK" b="1" dirty="0">
                <a:solidFill>
                  <a:schemeClr val="accent3">
                    <a:lumMod val="75000"/>
                  </a:schemeClr>
                </a:solidFill>
                <a:latin typeface="微軟正黑體" panose="020B0604030504040204" pitchFamily="34" charset="-120"/>
                <a:ea typeface="微軟正黑體" panose="020B0604030504040204" pitchFamily="34" charset="-120"/>
              </a:rPr>
              <a:t>的有效香港居留許可</a:t>
            </a:r>
            <a:r>
              <a:rPr lang="en-US" altLang="zh-HK" b="1" dirty="0">
                <a:solidFill>
                  <a:schemeClr val="accent3">
                    <a:lumMod val="75000"/>
                  </a:schemeClr>
                </a:solidFill>
                <a:latin typeface="微軟正黑體" panose="020B0604030504040204" pitchFamily="34" charset="-120"/>
                <a:ea typeface="微軟正黑體" panose="020B0604030504040204" pitchFamily="34" charset="-120"/>
              </a:rPr>
              <a:t> </a:t>
            </a:r>
            <a:endPar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endParaRPr>
          </a:p>
          <a:p>
            <a:pPr algn="just" hangingPunct="0">
              <a:buClr>
                <a:schemeClr val="accent2"/>
              </a:buClr>
            </a:pPr>
            <a:endPar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endParaRPr>
          </a:p>
          <a:p>
            <a:pPr marL="342900" indent="-342900" algn="just" hangingPunct="0">
              <a:buClr>
                <a:schemeClr val="accent2"/>
              </a:buClr>
              <a:buFont typeface="Wingdings 3" panose="05040102010807070707" pitchFamily="18" charset="2"/>
              <a:buChar char="}"/>
            </a:pPr>
            <a:r>
              <a:rPr lang="zh-TW" altLang="en-US" b="1" dirty="0" smtClean="0">
                <a:solidFill>
                  <a:schemeClr val="accent3">
                    <a:lumMod val="75000"/>
                  </a:schemeClr>
                </a:solidFill>
                <a:latin typeface="微軟正黑體" panose="020B0604030504040204" pitchFamily="34" charset="-120"/>
                <a:ea typeface="微軟正黑體" panose="020B0604030504040204" pitchFamily="34" charset="-120"/>
              </a:rPr>
              <a:t>註冊</a:t>
            </a:r>
            <a:r>
              <a:rPr lang="zh-TW" altLang="en-US" b="1" dirty="0">
                <a:solidFill>
                  <a:schemeClr val="accent3">
                    <a:lumMod val="75000"/>
                  </a:schemeClr>
                </a:solidFill>
                <a:latin typeface="微軟正黑體" panose="020B0604030504040204" pitchFamily="34" charset="-120"/>
                <a:ea typeface="微軟正黑體" panose="020B0604030504040204" pitchFamily="34" charset="-120"/>
              </a:rPr>
              <a:t>證的有效期一般為</a:t>
            </a:r>
            <a:r>
              <a:rPr lang="zh-TW" altLang="en-US" b="1" dirty="0" smtClean="0">
                <a:solidFill>
                  <a:schemeClr val="accent3">
                    <a:lumMod val="75000"/>
                  </a:schemeClr>
                </a:solidFill>
                <a:latin typeface="微軟正黑體" panose="020B0604030504040204" pitchFamily="34" charset="-120"/>
                <a:ea typeface="微軟正黑體" panose="020B0604030504040204" pitchFamily="34" charset="-120"/>
              </a:rPr>
              <a:t>三年 </a:t>
            </a:r>
            <a:r>
              <a:rPr lang="en-US" altLang="zh-TW"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75000"/>
                  </a:schemeClr>
                </a:solidFill>
                <a:latin typeface="微軟正黑體" panose="020B0604030504040204" pitchFamily="34" charset="-120"/>
                <a:ea typeface="微軟正黑體" panose="020B0604030504040204" pitchFamily="34" charset="-120"/>
              </a:rPr>
              <a:t>教育局只會就有特殊學習需要學童的個別情況考慮有效期延長的申請。申請人必須提供相關證明，如由已註冊執業醫生或專業人士簽發的評估報告，證明學童有特殊教育困難而需要就讀幼稚園的年期較一般的三年為長。</a:t>
            </a:r>
            <a:r>
              <a:rPr lang="en-US" altLang="zh-TW" b="1" dirty="0">
                <a:solidFill>
                  <a:schemeClr val="accent1">
                    <a:lumMod val="75000"/>
                  </a:schemeClr>
                </a:solidFill>
                <a:latin typeface="微軟正黑體" panose="020B0604030504040204" pitchFamily="34" charset="-120"/>
                <a:ea typeface="微軟正黑體" panose="020B0604030504040204" pitchFamily="34" charset="-120"/>
              </a:rPr>
              <a:t>)</a:t>
            </a:r>
            <a:endParaRPr lang="zh-HK" altLang="en-US"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17</a:t>
            </a:fld>
            <a:endParaRPr lang="zh-HK" altLang="en-US" sz="1400" dirty="0">
              <a:solidFill>
                <a:schemeClr val="tx1"/>
              </a:solidFill>
            </a:endParaRPr>
          </a:p>
        </p:txBody>
      </p:sp>
      <p:sp>
        <p:nvSpPr>
          <p:cNvPr id="12" name="矩形 11"/>
          <p:cNvSpPr/>
          <p:nvPr/>
        </p:nvSpPr>
        <p:spPr>
          <a:xfrm>
            <a:off x="107504" y="2084890"/>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a:solidFill>
                  <a:schemeClr val="accent4"/>
                </a:solidFill>
                <a:latin typeface="微軟正黑體" panose="020B0604030504040204" pitchFamily="34" charset="-120"/>
                <a:ea typeface="微軟正黑體" panose="020B0604030504040204" pitchFamily="34" charset="-120"/>
              </a:rPr>
              <a:t>「一人不佔多位」安排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347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535201"/>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學年的有效註冊文件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635896" y="3229604"/>
            <a:ext cx="5400600" cy="72475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r>
              <a:rPr kumimoji="0" lang="zh-TW" altLang="en-US" sz="24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a:t>
            </a:r>
            <a:r>
              <a:rPr kumimoji="0" lang="zh-TW" altLang="en-US" sz="2400" b="1" u="sng" dirty="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資格</a:t>
            </a:r>
            <a:r>
              <a:rPr kumimoji="0" lang="zh-TW" altLang="en-US" sz="2400" b="1" dirty="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接受資助</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幼稚園教育的學童 </a:t>
            </a:r>
          </a:p>
        </p:txBody>
      </p:sp>
      <p:sp>
        <p:nvSpPr>
          <p:cNvPr id="9" name="平行四邊形 8"/>
          <p:cNvSpPr/>
          <p:nvPr/>
        </p:nvSpPr>
        <p:spPr>
          <a:xfrm>
            <a:off x="63213" y="3058422"/>
            <a:ext cx="3888433" cy="1072098"/>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「幼稚園入學註冊證」（註冊證）</a:t>
            </a: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221088"/>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3275856" y="3944130"/>
            <a:ext cx="5760640" cy="2818720"/>
          </a:xfrm>
          <a:prstGeom prst="rect">
            <a:avLst/>
          </a:prstGeom>
          <a:noFill/>
        </p:spPr>
        <p:txBody>
          <a:bodyPr wrap="square" rtlCol="0">
            <a:spAutoFit/>
          </a:bodyPr>
          <a:lstStyle/>
          <a:p>
            <a:pPr algn="just" hangingPunct="0"/>
            <a:endParaRPr lang="en-US" altLang="zh-TW" sz="1050" dirty="0" smtClean="0">
              <a:solidFill>
                <a:schemeClr val="accent1">
                  <a:lumMod val="75000"/>
                </a:schemeClr>
              </a:solidFill>
              <a:latin typeface="+mj-ea"/>
              <a:ea typeface="+mj-ea"/>
            </a:endParaRPr>
          </a:p>
          <a:p>
            <a:pPr marL="342900" indent="-342900" algn="just" hangingPunct="0">
              <a:lnSpc>
                <a:spcPts val="2500"/>
              </a:lnSpc>
              <a:buClr>
                <a:schemeClr val="accent2"/>
              </a:buClr>
              <a:buFont typeface="Wingdings 3" panose="05040102010807070707" pitchFamily="18" charset="2"/>
              <a:buChar char="}"/>
            </a:pP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就讀參加「計劃」的幼稚園的合資格學生必須在幼稚園的上課月份上課，幼稚園才可獲發該月的資助。</a:t>
            </a:r>
          </a:p>
          <a:p>
            <a:pPr marL="342900" indent="-342900" algn="just" hangingPunct="0">
              <a:lnSpc>
                <a:spcPts val="2500"/>
              </a:lnSpc>
              <a:buClr>
                <a:schemeClr val="accent2"/>
              </a:buClr>
              <a:buFont typeface="Wingdings 3" panose="05040102010807070707" pitchFamily="18" charset="2"/>
              <a:buChar char="}"/>
            </a:pP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若你的孩子不能上課，你應盡快知會就讀的幼稚園。一般而言，如學童</a:t>
            </a:r>
            <a:r>
              <a:rPr lang="zh-TW" altLang="en-US" sz="1400" b="1" u="sng" dirty="0">
                <a:solidFill>
                  <a:srgbClr val="FF0000"/>
                </a:solidFill>
                <a:latin typeface="微軟正黑體" panose="020B0604030504040204" pitchFamily="34" charset="-120"/>
                <a:ea typeface="微軟正黑體" panose="020B0604030504040204" pitchFamily="34" charset="-120"/>
              </a:rPr>
              <a:t>整月缺課</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（即缺席某月的所有上課日），教育局不會發放該學童該月的資助；而家長須向學童就讀的幼稚園繳交其「收費證明書」上未扣減「計劃」資助前的該月</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學費（</a:t>
            </a:r>
            <a:r>
              <a:rPr lang="zh-TW" altLang="en-US" sz="1400" b="1" u="sng" dirty="0">
                <a:solidFill>
                  <a:srgbClr val="FF0000"/>
                </a:solidFill>
                <a:latin typeface="微軟正黑體" panose="020B0604030504040204" pitchFamily="34" charset="-120"/>
                <a:ea typeface="微軟正黑體" panose="020B0604030504040204" pitchFamily="34" charset="-120"/>
              </a:rPr>
              <a:t>全費</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 </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zh-TW" altLang="en-US" sz="1400" b="1" dirty="0">
              <a:solidFill>
                <a:schemeClr val="accent3">
                  <a:lumMod val="75000"/>
                </a:schemeClr>
              </a:solidFill>
              <a:latin typeface="微軟正黑體" panose="020B0604030504040204" pitchFamily="34" charset="-120"/>
              <a:ea typeface="微軟正黑體" panose="020B0604030504040204" pitchFamily="34" charset="-120"/>
            </a:endParaRPr>
          </a:p>
          <a:p>
            <a:pPr marL="342900" indent="-342900" algn="just" hangingPunct="0">
              <a:lnSpc>
                <a:spcPts val="2500"/>
              </a:lnSpc>
              <a:buClr>
                <a:schemeClr val="accent2"/>
              </a:buClr>
              <a:buFont typeface="Wingdings 3" panose="05040102010807070707" pitchFamily="18" charset="2"/>
              <a:buChar char="}"/>
            </a:pP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如因特殊情況（例如整月因病缺席），並具有效的證明文件，教育局會就個別特殊個案考慮</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酌情處理</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查詢</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電話</a:t>
            </a:r>
            <a:r>
              <a:rPr lang="en-US" altLang="zh-TW" sz="1400" b="1" dirty="0">
                <a:solidFill>
                  <a:schemeClr val="accent3">
                    <a:lumMod val="75000"/>
                  </a:schemeClr>
                </a:solidFill>
                <a:latin typeface="微軟正黑體" panose="020B0604030504040204" pitchFamily="34" charset="-120"/>
                <a:ea typeface="微軟正黑體" panose="020B0604030504040204" pitchFamily="34" charset="-120"/>
              </a:rPr>
              <a:t>: 2892 </a:t>
            </a:r>
            <a:r>
              <a:rPr lang="en-US" altLang="zh-TW" sz="1400" b="1" dirty="0" smtClean="0">
                <a:solidFill>
                  <a:schemeClr val="accent3">
                    <a:lumMod val="75000"/>
                  </a:schemeClr>
                </a:solidFill>
                <a:latin typeface="微軟正黑體" panose="020B0604030504040204" pitchFamily="34" charset="-120"/>
                <a:ea typeface="微軟正黑體" panose="020B0604030504040204" pitchFamily="34" charset="-120"/>
              </a:rPr>
              <a:t>6669</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 ） </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zh-TW" altLang="en-US" sz="1400" b="1" dirty="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18</a:t>
            </a:fld>
            <a:endParaRPr lang="zh-HK" altLang="en-US" sz="1400" dirty="0">
              <a:solidFill>
                <a:schemeClr val="tx1"/>
              </a:solidFill>
            </a:endParaRPr>
          </a:p>
        </p:txBody>
      </p:sp>
      <p:sp>
        <p:nvSpPr>
          <p:cNvPr id="12" name="矩形 11"/>
          <p:cNvSpPr/>
          <p:nvPr/>
        </p:nvSpPr>
        <p:spPr>
          <a:xfrm>
            <a:off x="107504" y="2084890"/>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a:solidFill>
                  <a:schemeClr val="accent4"/>
                </a:solidFill>
                <a:latin typeface="微軟正黑體" panose="020B0604030504040204" pitchFamily="34" charset="-120"/>
                <a:ea typeface="微軟正黑體" panose="020B0604030504040204" pitchFamily="34" charset="-120"/>
              </a:rPr>
              <a:t>「一人不佔多位」安排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565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46114" y="6407572"/>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19</a:t>
            </a:fld>
            <a:endParaRPr lang="zh-HK" altLang="en-US" sz="1600" dirty="0">
              <a:solidFill>
                <a:schemeClr val="tx1"/>
              </a:solidFill>
            </a:endParaRPr>
          </a:p>
        </p:txBody>
      </p:sp>
      <p:sp>
        <p:nvSpPr>
          <p:cNvPr id="3" name="標題 1"/>
          <p:cNvSpPr txBox="1">
            <a:spLocks/>
          </p:cNvSpPr>
          <p:nvPr/>
        </p:nvSpPr>
        <p:spPr>
          <a:xfrm>
            <a:off x="281862" y="452788"/>
            <a:ext cx="8229600"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zh-TW" altLang="en-US" sz="3200" cap="small"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「幼稚園入學註冊證</a:t>
            </a:r>
            <a:r>
              <a:rPr lang="zh-TW" altLang="en-US" sz="3200" cap="small"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」樣本</a:t>
            </a:r>
            <a:endParaRPr lang="en-US" altLang="zh-TW" sz="3200" cap="small"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Aft>
                <a:spcPts val="0"/>
              </a:spcAft>
              <a:defRPr/>
            </a:pPr>
            <a:r>
              <a:rPr lang="en-US" altLang="zh-TW" sz="2500" dirty="0">
                <a:solidFill>
                  <a:srgbClr val="FF6600"/>
                </a:solidFill>
                <a:effectLst/>
                <a:latin typeface="微軟正黑體" panose="020B0604030504040204" pitchFamily="34" charset="-120"/>
                <a:ea typeface="微軟正黑體" panose="020B0604030504040204" pitchFamily="34" charset="-120"/>
              </a:rPr>
              <a:t>(</a:t>
            </a:r>
            <a:r>
              <a:rPr lang="zh-TW" altLang="en-US" sz="2500" u="sng" dirty="0">
                <a:solidFill>
                  <a:srgbClr val="FF6600"/>
                </a:solidFill>
                <a:effectLst/>
                <a:latin typeface="微軟正黑體" panose="020B0604030504040204" pitchFamily="34" charset="-120"/>
                <a:ea typeface="微軟正黑體" panose="020B0604030504040204" pitchFamily="34" charset="-120"/>
              </a:rPr>
              <a:t>合資格</a:t>
            </a:r>
            <a:r>
              <a:rPr lang="zh-TW" altLang="en-US" sz="2500" dirty="0">
                <a:solidFill>
                  <a:srgbClr val="FF6600"/>
                </a:solidFill>
                <a:effectLst/>
                <a:latin typeface="微軟正黑體" panose="020B0604030504040204" pitchFamily="34" charset="-120"/>
                <a:ea typeface="微軟正黑體" panose="020B0604030504040204" pitchFamily="34" charset="-120"/>
              </a:rPr>
              <a:t>接受資助幼稚園教育的學童</a:t>
            </a: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500" dirty="0">
              <a:solidFill>
                <a:srgbClr val="FF6600"/>
              </a:solidFill>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2555776" y="1595788"/>
            <a:ext cx="3816424" cy="5176909"/>
          </a:xfrm>
          <a:prstGeom prst="rect">
            <a:avLst/>
          </a:prstGeom>
        </p:spPr>
      </p:pic>
    </p:spTree>
    <p:extLst>
      <p:ext uri="{BB962C8B-B14F-4D97-AF65-F5344CB8AC3E}">
        <p14:creationId xmlns:p14="http://schemas.microsoft.com/office/powerpoint/2010/main" val="1810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2286" y="980728"/>
            <a:ext cx="7520940" cy="548640"/>
          </a:xfrm>
        </p:spPr>
        <p:txBody>
          <a:bodyPr>
            <a:normAutofit fontScale="90000"/>
          </a:bodyPr>
          <a:lstStyle/>
          <a:p>
            <a:pPr eaLnBrk="1" fontAlgn="auto" hangingPunct="1">
              <a:spcAft>
                <a:spcPts val="0"/>
              </a:spcAft>
              <a:defRPr/>
            </a:pPr>
            <a:r>
              <a:rPr lang="zh-TW" altLang="en-US" sz="5300" b="1" dirty="0">
                <a:latin typeface="微軟正黑體" panose="020B0604030504040204" pitchFamily="34" charset="-120"/>
                <a:ea typeface="微軟正黑體" panose="020B0604030504040204" pitchFamily="34" charset="-120"/>
              </a:rPr>
              <a:t>背景</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9219" name="內容版面配置區 2"/>
          <p:cNvSpPr>
            <a:spLocks noGrp="1"/>
          </p:cNvSpPr>
          <p:nvPr>
            <p:ph idx="1"/>
          </p:nvPr>
        </p:nvSpPr>
        <p:spPr>
          <a:xfrm>
            <a:off x="395536" y="2280500"/>
            <a:ext cx="8379904" cy="4492625"/>
          </a:xfrm>
        </p:spPr>
        <p:txBody>
          <a:bodyPr>
            <a:normAutofit/>
          </a:bodyPr>
          <a:lstStyle/>
          <a:p>
            <a:pPr marL="541338" indent="-541338" eaLnBrk="1" hangingPunct="1">
              <a:spcBef>
                <a:spcPts val="2400"/>
              </a:spcBef>
              <a:buClr>
                <a:schemeClr val="bg2"/>
              </a:buClr>
              <a:buFont typeface="Wingdings 3" panose="05040102010807070707" pitchFamily="18" charset="2"/>
              <a:buChar cha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政府由</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2017/18</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學年起</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推行新的</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幼稚園教育</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計劃</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幼稚園</a:t>
            </a:r>
            <a:r>
              <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收生</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繼續由校本</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安排</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以配合新</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政策</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800" dirty="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chemeClr val="bg2"/>
              </a:buClr>
              <a:buFont typeface="Wingdings 3" panose="05040102010807070707" pitchFamily="18" charset="2"/>
              <a:buChar char="}"/>
            </a:pPr>
            <a:endParaRPr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8676456" y="6433376"/>
            <a:ext cx="412231" cy="365125"/>
          </a:xfrm>
          <a:ln w="19050">
            <a:solidFill>
              <a:srgbClr val="FFFFFF"/>
            </a:solidFill>
          </a:ln>
          <a:extLst/>
        </p:spPr>
        <p:txBody>
          <a:bodyPr vert="horz" lIns="9144" tIns="9144" rIns="9144" bIns="9144" rtlCol="0" anchor="ctr">
            <a:normAutofit/>
          </a:bodyPr>
          <a:lstStyle/>
          <a:p>
            <a:pPr algn="ctr"/>
            <a:r>
              <a:rPr lang="en-US" altLang="zh-HK" sz="1600" dirty="0" smtClean="0">
                <a:solidFill>
                  <a:schemeClr val="tx1"/>
                </a:solidFill>
              </a:rPr>
              <a:t>2</a:t>
            </a:r>
            <a:endParaRPr lang="zh-HK" altLang="en-US" sz="1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32440" y="6090313"/>
            <a:ext cx="791308" cy="767687"/>
          </a:xfrm>
        </p:spPr>
        <p:txBody>
          <a:bodyPr/>
          <a:lstStyle/>
          <a:p>
            <a:pPr>
              <a:defRPr/>
            </a:pPr>
            <a:fld id="{32F4360C-EDD2-49D1-84E3-16D71C30310C}" type="slidenum">
              <a:rPr lang="zh-HK" altLang="en-US" sz="1400" smtClean="0">
                <a:solidFill>
                  <a:schemeClr val="tx1"/>
                </a:solidFill>
              </a:rPr>
              <a:pPr>
                <a:defRPr/>
              </a:pPr>
              <a:t>20</a:t>
            </a:fld>
            <a:endParaRPr lang="zh-HK" altLang="en-US" sz="1400" dirty="0">
              <a:solidFill>
                <a:schemeClr val="tx1"/>
              </a:solidFill>
            </a:endParaRPr>
          </a:p>
        </p:txBody>
      </p:sp>
      <p:sp>
        <p:nvSpPr>
          <p:cNvPr id="10" name="矩形 9"/>
          <p:cNvSpPr/>
          <p:nvPr/>
        </p:nvSpPr>
        <p:spPr>
          <a:xfrm>
            <a:off x="363580" y="2553418"/>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學年的有效註冊文件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585294" y="3194490"/>
            <a:ext cx="5544616" cy="724751"/>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600"/>
              </a:spcBef>
              <a:spcAft>
                <a:spcPts val="0"/>
              </a:spcAft>
            </a:pPr>
            <a:r>
              <a:rPr kumimoji="0" lang="zh-TW" altLang="en-US" sz="2400" b="1" dirty="0">
                <a:latin typeface="微軟正黑體" panose="020B0604030504040204" pitchFamily="34" charset="-120"/>
                <a:ea typeface="微軟正黑體" panose="020B0604030504040204" pitchFamily="34" charset="-120"/>
              </a:rPr>
              <a:t>     </a:t>
            </a:r>
            <a:r>
              <a:rPr kumimoji="0"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rPr>
              <a:t>不合資格</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接受資助</a:t>
            </a:r>
            <a:r>
              <a:rPr kumimoji="0" lang="zh-TW" altLang="en-US" sz="2400" b="1" dirty="0">
                <a:latin typeface="微軟正黑體" panose="020B0604030504040204" pitchFamily="34" charset="-120"/>
                <a:ea typeface="微軟正黑體" panose="020B0604030504040204" pitchFamily="34" charset="-120"/>
              </a:rPr>
              <a:t>幼稚園教育的學童 </a:t>
            </a:r>
          </a:p>
        </p:txBody>
      </p:sp>
      <p:sp>
        <p:nvSpPr>
          <p:cNvPr id="12" name="平行四邊形 11"/>
          <p:cNvSpPr/>
          <p:nvPr/>
        </p:nvSpPr>
        <p:spPr>
          <a:xfrm>
            <a:off x="107504" y="3064392"/>
            <a:ext cx="3816424" cy="1064062"/>
          </a:xfrm>
          <a:prstGeom prst="parallelogram">
            <a:avLst/>
          </a:prstGeom>
          <a:solidFill>
            <a:schemeClr val="bg1">
              <a:lumMod val="8500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「幼</a:t>
            </a:r>
            <a:r>
              <a:rPr lang="zh-TW" altLang="en-US" sz="2400" b="1" dirty="0" smtClean="0">
                <a:solidFill>
                  <a:schemeClr val="tx1"/>
                </a:solidFill>
                <a:latin typeface="微軟正黑體" panose="020B0604030504040204" pitchFamily="34" charset="-120"/>
                <a:ea typeface="微軟正黑體" panose="020B0604030504040204" pitchFamily="34" charset="-120"/>
              </a:rPr>
              <a:t>稚園</a:t>
            </a:r>
            <a:r>
              <a:rPr lang="zh-TW" altLang="en-US" sz="2400" b="1" dirty="0">
                <a:solidFill>
                  <a:schemeClr val="tx1"/>
                </a:solidFill>
                <a:latin typeface="微軟正黑體" panose="020B0604030504040204" pitchFamily="34" charset="-120"/>
                <a:ea typeface="微軟正黑體" panose="020B0604030504040204" pitchFamily="34" charset="-120"/>
              </a:rPr>
              <a:t>入學許可書」（入學許可書）</a:t>
            </a:r>
          </a:p>
        </p:txBody>
      </p:sp>
      <p:sp>
        <p:nvSpPr>
          <p:cNvPr id="13" name="文字方塊 12"/>
          <p:cNvSpPr txBox="1"/>
          <p:nvPr/>
        </p:nvSpPr>
        <p:spPr>
          <a:xfrm>
            <a:off x="3851920" y="3941461"/>
            <a:ext cx="4464497" cy="2631490"/>
          </a:xfrm>
          <a:prstGeom prst="rect">
            <a:avLst/>
          </a:prstGeom>
          <a:noFill/>
        </p:spPr>
        <p:txBody>
          <a:bodyPr wrap="square" rtlCol="0">
            <a:spAutoFit/>
          </a:bodyPr>
          <a:lstStyle/>
          <a:p>
            <a:pPr algn="just" hangingPunct="0"/>
            <a:r>
              <a:rPr lang="zh-HK" altLang="en-US" sz="2000" b="1" dirty="0">
                <a:solidFill>
                  <a:schemeClr val="accent1">
                    <a:lumMod val="75000"/>
                  </a:schemeClr>
                </a:solidFill>
                <a:latin typeface="微軟正黑體" panose="020B0604030504040204" pitchFamily="34" charset="-120"/>
                <a:ea typeface="微軟正黑體" panose="020B0604030504040204" pitchFamily="34" charset="-120"/>
              </a:rPr>
              <a:t>例如：</a:t>
            </a:r>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endParaRPr>
          </a:p>
          <a:p>
            <a:pPr lvl="1" indent="-457200">
              <a:spcBef>
                <a:spcPts val="600"/>
              </a:spcBef>
              <a:buClr>
                <a:schemeClr val="accent2"/>
              </a:buClr>
              <a:buFont typeface="Wingdings 3" panose="05040102010807070707" pitchFamily="18" charset="2"/>
              <a:buChar char="}"/>
            </a:pPr>
            <a:r>
              <a:rPr lang="zh-TW" altLang="zh-HK" sz="2000" b="1" dirty="0">
                <a:solidFill>
                  <a:schemeClr val="accent3">
                    <a:lumMod val="75000"/>
                  </a:schemeClr>
                </a:solidFill>
                <a:latin typeface="微軟正黑體" panose="020B0604030504040204" pitchFamily="34" charset="-120"/>
                <a:ea typeface="微軟正黑體" panose="020B0604030504040204" pitchFamily="34" charset="-120"/>
              </a:rPr>
              <a:t>非本地</a:t>
            </a:r>
            <a:r>
              <a:rPr lang="zh-TW" altLang="zh-HK" sz="2000" b="1" dirty="0" smtClean="0">
                <a:solidFill>
                  <a:schemeClr val="accent3">
                    <a:lumMod val="75000"/>
                  </a:schemeClr>
                </a:solidFill>
                <a:latin typeface="微軟正黑體" panose="020B0604030504040204" pitchFamily="34" charset="-120"/>
                <a:ea typeface="微軟正黑體" panose="020B0604030504040204" pitchFamily="34" charset="-120"/>
              </a:rPr>
              <a:t>兒童</a:t>
            </a:r>
            <a:r>
              <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rPr>
              <a:t> (</a:t>
            </a:r>
            <a:r>
              <a:rPr lang="zh-TW" altLang="zh-HK" sz="2000" b="1" dirty="0" smtClean="0">
                <a:solidFill>
                  <a:schemeClr val="accent3">
                    <a:lumMod val="75000"/>
                  </a:schemeClr>
                </a:solidFill>
                <a:latin typeface="微軟正黑體" panose="020B0604030504040204" pitchFamily="34" charset="-120"/>
                <a:ea typeface="微軟正黑體" panose="020B0604030504040204" pitchFamily="34" charset="-120"/>
              </a:rPr>
              <a:t>須</a:t>
            </a:r>
            <a:r>
              <a:rPr lang="zh-TW" altLang="zh-HK" sz="2000" b="1" dirty="0">
                <a:solidFill>
                  <a:schemeClr val="accent3">
                    <a:lumMod val="75000"/>
                  </a:schemeClr>
                </a:solidFill>
                <a:latin typeface="微軟正黑體" panose="020B0604030504040204" pitchFamily="34" charset="-120"/>
                <a:ea typeface="微軟正黑體" panose="020B0604030504040204" pitchFamily="34" charset="-120"/>
              </a:rPr>
              <a:t>獲得入境事務處處長的許可，才可在香港接受</a:t>
            </a:r>
            <a:r>
              <a:rPr lang="zh-TW" altLang="zh-HK" sz="2000" b="1" dirty="0" smtClean="0">
                <a:solidFill>
                  <a:schemeClr val="accent3">
                    <a:lumMod val="75000"/>
                  </a:schemeClr>
                </a:solidFill>
                <a:latin typeface="微軟正黑體" panose="020B0604030504040204" pitchFamily="34" charset="-120"/>
                <a:ea typeface="微軟正黑體" panose="020B0604030504040204" pitchFamily="34" charset="-120"/>
              </a:rPr>
              <a:t>教育</a:t>
            </a:r>
            <a:r>
              <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en-US" altLang="zh-TW" sz="2000" b="1" dirty="0">
              <a:solidFill>
                <a:schemeClr val="accent3">
                  <a:lumMod val="75000"/>
                </a:schemeClr>
              </a:solidFill>
              <a:latin typeface="微軟正黑體" panose="020B0604030504040204" pitchFamily="34" charset="-120"/>
              <a:ea typeface="微軟正黑體" panose="020B0604030504040204" pitchFamily="34" charset="-120"/>
            </a:endParaRPr>
          </a:p>
          <a:p>
            <a:pPr lvl="2" indent="-457200">
              <a:spcBef>
                <a:spcPts val="600"/>
              </a:spcBef>
              <a:buFont typeface="Arial" panose="020B0604020202020204" pitchFamily="34" charset="0"/>
              <a:buChar char="•"/>
            </a:pPr>
            <a:r>
              <a:rPr lang="zh-TW" altLang="zh-HK" sz="2000" b="1" dirty="0" smtClean="0">
                <a:solidFill>
                  <a:schemeClr val="accent1">
                    <a:lumMod val="75000"/>
                  </a:schemeClr>
                </a:solidFill>
                <a:latin typeface="微軟正黑體" panose="020B0604030504040204" pitchFamily="34" charset="-120"/>
                <a:ea typeface="微軟正黑體" panose="020B0604030504040204" pitchFamily="34" charset="-120"/>
              </a:rPr>
              <a:t>持有</a:t>
            </a:r>
            <a:r>
              <a:rPr lang="zh-TW" altLang="zh-HK" sz="2000" b="1" dirty="0">
                <a:solidFill>
                  <a:schemeClr val="accent1">
                    <a:lumMod val="75000"/>
                  </a:schemeClr>
                </a:solidFill>
                <a:latin typeface="微軟正黑體" panose="020B0604030504040204" pitchFamily="34" charset="-120"/>
                <a:ea typeface="微軟正黑體" panose="020B0604030504040204" pitchFamily="34" charset="-120"/>
              </a:rPr>
              <a:t>擔保</a:t>
            </a:r>
            <a:r>
              <a:rPr lang="zh-TW" altLang="zh-HK" sz="2000" b="1" dirty="0" smtClean="0">
                <a:solidFill>
                  <a:schemeClr val="accent1">
                    <a:lumMod val="75000"/>
                  </a:schemeClr>
                </a:solidFill>
                <a:latin typeface="微軟正黑體" panose="020B0604030504040204" pitchFamily="34" charset="-120"/>
                <a:ea typeface="微軟正黑體" panose="020B0604030504040204" pitchFamily="34" charset="-120"/>
              </a:rPr>
              <a:t>書</a:t>
            </a:r>
            <a:endParaRPr lang="en-US" altLang="zh-TW" sz="2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lvl="2" indent="-457200">
              <a:spcBef>
                <a:spcPts val="600"/>
              </a:spcBef>
              <a:buFont typeface="Arial" panose="020B0604020202020204" pitchFamily="34" charset="0"/>
              <a:buChar char="•"/>
            </a:pPr>
            <a:r>
              <a:rPr lang="zh-TW" altLang="zh-HK" sz="2000" b="1" dirty="0" smtClean="0">
                <a:solidFill>
                  <a:schemeClr val="accent1">
                    <a:lumMod val="75000"/>
                  </a:schemeClr>
                </a:solidFill>
                <a:latin typeface="微軟正黑體" panose="020B0604030504040204" pitchFamily="34" charset="-120"/>
                <a:ea typeface="微軟正黑體" panose="020B0604030504040204" pitchFamily="34" charset="-120"/>
              </a:rPr>
              <a:t>其父或母是持有學生簽證</a:t>
            </a:r>
            <a:endParaRPr lang="en-US" altLang="zh-TW" sz="2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461963" lvl="2" indent="-457200">
              <a:spcBef>
                <a:spcPts val="1200"/>
              </a:spcBef>
              <a:buClr>
                <a:schemeClr val="accent2"/>
              </a:buClr>
              <a:buFont typeface="Wingdings 3" panose="05040102010807070707" pitchFamily="18" charset="2"/>
              <a:buChar char="}"/>
            </a:pPr>
            <a:r>
              <a:rPr lang="zh-TW" altLang="en-US" sz="2000" b="1" dirty="0">
                <a:solidFill>
                  <a:schemeClr val="accent3">
                    <a:lumMod val="75000"/>
                  </a:schemeClr>
                </a:solidFill>
                <a:latin typeface="微軟正黑體" panose="020B0604030504040204" pitchFamily="34" charset="-120"/>
                <a:ea typeface="微軟正黑體" panose="020B0604030504040204" pitchFamily="34" charset="-120"/>
              </a:rPr>
              <a:t>接受第四年幼稚園教育而不獲延長「註冊證」有效期的</a:t>
            </a:r>
            <a:r>
              <a:rPr lang="zh-TW" altLang="en-US" sz="2000" b="1" dirty="0" smtClean="0">
                <a:solidFill>
                  <a:schemeClr val="accent3">
                    <a:lumMod val="75000"/>
                  </a:schemeClr>
                </a:solidFill>
                <a:latin typeface="微軟正黑體" panose="020B0604030504040204" pitchFamily="34" charset="-120"/>
                <a:ea typeface="微軟正黑體" panose="020B0604030504040204" pitchFamily="34" charset="-120"/>
              </a:rPr>
              <a:t>學童</a:t>
            </a:r>
            <a:endPar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0" y="4266040"/>
            <a:ext cx="2601015" cy="2160240"/>
          </a:xfrm>
          <a:prstGeom prst="rect">
            <a:avLst/>
          </a:prstGeom>
        </p:spPr>
      </p:pic>
      <p:sp>
        <p:nvSpPr>
          <p:cNvPr id="15"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128369" y="2061034"/>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a:solidFill>
                  <a:schemeClr val="accent4"/>
                </a:solidFill>
                <a:latin typeface="微軟正黑體" panose="020B0604030504040204" pitchFamily="34" charset="-120"/>
                <a:ea typeface="微軟正黑體" panose="020B0604030504040204" pitchFamily="34" charset="-120"/>
              </a:rPr>
              <a:t>「一人不佔多位」安排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5253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50797" y="6439374"/>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21</a:t>
            </a:fld>
            <a:endParaRPr lang="zh-HK" altLang="en-US" sz="1400" dirty="0">
              <a:solidFill>
                <a:schemeClr val="tx1"/>
              </a:solidFill>
            </a:endParaRPr>
          </a:p>
        </p:txBody>
      </p:sp>
      <p:sp>
        <p:nvSpPr>
          <p:cNvPr id="3" name="標題 1"/>
          <p:cNvSpPr txBox="1">
            <a:spLocks/>
          </p:cNvSpPr>
          <p:nvPr/>
        </p:nvSpPr>
        <p:spPr>
          <a:xfrm>
            <a:off x="421197" y="584987"/>
            <a:ext cx="8229600"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zh-TW" altLang="en-US" sz="3200" cap="small" dirty="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「幼稚園入學許可書</a:t>
            </a:r>
            <a:r>
              <a:rPr lang="zh-TW" altLang="en-US" sz="3200" cap="small" dirty="0" smtClean="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」樣</a:t>
            </a:r>
            <a:r>
              <a:rPr lang="zh-TW" altLang="en-US" sz="3200" cap="small" dirty="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a:t>
            </a:r>
            <a:endParaRPr lang="en-US" altLang="zh-TW" sz="3200" cap="small" dirty="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Aft>
                <a:spcPts val="0"/>
              </a:spcAft>
              <a:defRPr/>
            </a:pPr>
            <a:r>
              <a:rPr lang="en-US" altLang="zh-TW" sz="2500" dirty="0">
                <a:solidFill>
                  <a:srgbClr val="FF6600"/>
                </a:solidFill>
                <a:effectLst/>
                <a:latin typeface="微軟正黑體" panose="020B0604030504040204" pitchFamily="34" charset="-120"/>
                <a:ea typeface="微軟正黑體" panose="020B0604030504040204" pitchFamily="34" charset="-120"/>
              </a:rPr>
              <a:t>(</a:t>
            </a:r>
            <a:r>
              <a:rPr lang="zh-TW" altLang="en-US" sz="2500" u="sng" dirty="0">
                <a:solidFill>
                  <a:srgbClr val="FF6600"/>
                </a:solidFill>
                <a:effectLst/>
                <a:latin typeface="微軟正黑體" panose="020B0604030504040204" pitchFamily="34" charset="-120"/>
                <a:ea typeface="微軟正黑體" panose="020B0604030504040204" pitchFamily="34" charset="-120"/>
              </a:rPr>
              <a:t>不合資格</a:t>
            </a:r>
            <a:r>
              <a:rPr lang="zh-TW" altLang="en-US" sz="2500" dirty="0">
                <a:solidFill>
                  <a:srgbClr val="FF6600"/>
                </a:solidFill>
                <a:effectLst/>
                <a:latin typeface="微軟正黑體" panose="020B0604030504040204" pitchFamily="34" charset="-120"/>
                <a:ea typeface="微軟正黑體" panose="020B0604030504040204" pitchFamily="34" charset="-120"/>
              </a:rPr>
              <a:t>接受資助幼稚園教育的學童</a:t>
            </a: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500" dirty="0">
              <a:solidFill>
                <a:srgbClr val="FF6600"/>
              </a:solidFill>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2"/>
          <a:srcRect l="13509" t="20299" r="58085" b="11057"/>
          <a:stretch/>
        </p:blipFill>
        <p:spPr>
          <a:xfrm>
            <a:off x="2735797" y="1727987"/>
            <a:ext cx="3600400" cy="4893950"/>
          </a:xfrm>
          <a:prstGeom prst="rect">
            <a:avLst/>
          </a:prstGeom>
        </p:spPr>
      </p:pic>
    </p:spTree>
    <p:extLst>
      <p:ext uri="{BB962C8B-B14F-4D97-AF65-F5344CB8AC3E}">
        <p14:creationId xmlns:p14="http://schemas.microsoft.com/office/powerpoint/2010/main" val="4080684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7504" y="6309320"/>
            <a:ext cx="432048" cy="358904"/>
          </a:xfrm>
          <a:ln>
            <a:noFill/>
          </a:ln>
        </p:spPr>
        <p:txBody>
          <a:bodyPr/>
          <a:lstStyle/>
          <a:p>
            <a:pPr algn="ctr">
              <a:defRPr/>
            </a:pPr>
            <a:fld id="{32F4360C-EDD2-49D1-84E3-16D71C30310C}" type="slidenum">
              <a:rPr lang="zh-HK" altLang="en-US" sz="1400" smtClean="0">
                <a:solidFill>
                  <a:prstClr val="black"/>
                </a:solidFill>
              </a:rPr>
              <a:pPr algn="ctr">
                <a:defRPr/>
              </a:pPr>
              <a:t>22</a:t>
            </a:fld>
            <a:endParaRPr lang="zh-HK" altLang="en-US" sz="1400" dirty="0">
              <a:solidFill>
                <a:prstClr val="black"/>
              </a:solidFill>
            </a:endParaRPr>
          </a:p>
        </p:txBody>
      </p:sp>
      <p:sp>
        <p:nvSpPr>
          <p:cNvPr id="7" name="矩形 6"/>
          <p:cNvSpPr/>
          <p:nvPr/>
        </p:nvSpPr>
        <p:spPr>
          <a:xfrm>
            <a:off x="251520" y="188640"/>
            <a:ext cx="6624736" cy="1152128"/>
          </a:xfrm>
          <a:prstGeom prst="rect">
            <a:avLst/>
          </a:prstGeom>
          <a:solidFill>
            <a:srgbClr val="FF99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rPr>
              <a:t>可於</a:t>
            </a:r>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rPr>
              <a:t>本港接受教育</a:t>
            </a:r>
            <a:endParaRPr lang="zh-HK"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ndParaRPr>
          </a:p>
        </p:txBody>
      </p:sp>
      <p:sp>
        <p:nvSpPr>
          <p:cNvPr id="10" name="矩形 9"/>
          <p:cNvSpPr/>
          <p:nvPr/>
        </p:nvSpPr>
        <p:spPr>
          <a:xfrm>
            <a:off x="7042430" y="188640"/>
            <a:ext cx="1778042" cy="1152128"/>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u="sng" dirty="0">
                <a:solidFill>
                  <a:prstClr val="white"/>
                </a:solidFill>
                <a:latin typeface="微軟正黑體" panose="020B0604030504040204" pitchFamily="34" charset="-120"/>
              </a:rPr>
              <a:t>不可於</a:t>
            </a:r>
            <a:r>
              <a:rPr lang="zh-TW" altLang="en-US" sz="2400" b="1" dirty="0">
                <a:solidFill>
                  <a:prstClr val="white"/>
                </a:solidFill>
                <a:latin typeface="微軟正黑體" panose="020B0604030504040204" pitchFamily="34" charset="-120"/>
              </a:rPr>
              <a:t>本</a:t>
            </a:r>
            <a:r>
              <a:rPr lang="zh-TW" altLang="en-US" sz="2400" b="1" dirty="0" smtClean="0">
                <a:solidFill>
                  <a:prstClr val="white"/>
                </a:solidFill>
                <a:latin typeface="微軟正黑體" panose="020B0604030504040204" pitchFamily="34" charset="-120"/>
              </a:rPr>
              <a:t>港</a:t>
            </a:r>
            <a:endParaRPr lang="en-US" altLang="zh-TW" sz="2400" b="1" dirty="0" smtClean="0">
              <a:solidFill>
                <a:prstClr val="white"/>
              </a:solidFill>
              <a:latin typeface="微軟正黑體" panose="020B0604030504040204" pitchFamily="34" charset="-120"/>
            </a:endParaRPr>
          </a:p>
          <a:p>
            <a:pPr algn="ctr"/>
            <a:r>
              <a:rPr lang="zh-TW" altLang="en-US" sz="2400" b="1" dirty="0" smtClean="0">
                <a:solidFill>
                  <a:prstClr val="white"/>
                </a:solidFill>
                <a:latin typeface="微軟正黑體" panose="020B0604030504040204" pitchFamily="34" charset="-120"/>
              </a:rPr>
              <a:t>接受</a:t>
            </a:r>
            <a:r>
              <a:rPr lang="zh-TW" altLang="en-US" sz="2400" b="1" dirty="0">
                <a:solidFill>
                  <a:prstClr val="white"/>
                </a:solidFill>
                <a:latin typeface="微軟正黑體" panose="020B0604030504040204" pitchFamily="34" charset="-120"/>
              </a:rPr>
              <a:t>教育</a:t>
            </a:r>
            <a:endParaRPr lang="zh-HK" altLang="en-US" sz="2400" b="1" dirty="0">
              <a:solidFill>
                <a:prstClr val="white"/>
              </a:solidFill>
              <a:latin typeface="微軟正黑體" panose="020B0604030504040204" pitchFamily="34" charset="-120"/>
            </a:endParaRPr>
          </a:p>
        </p:txBody>
      </p:sp>
      <p:sp>
        <p:nvSpPr>
          <p:cNvPr id="16" name="矩形 15"/>
          <p:cNvSpPr/>
          <p:nvPr/>
        </p:nvSpPr>
        <p:spPr>
          <a:xfrm>
            <a:off x="7042430" y="1490577"/>
            <a:ext cx="1778042" cy="2874528"/>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b="1">
              <a:solidFill>
                <a:prstClr val="white"/>
              </a:solidFill>
              <a:latin typeface="微軟正黑體" panose="020B0604030504040204" pitchFamily="34" charset="-120"/>
            </a:endParaRPr>
          </a:p>
        </p:txBody>
      </p:sp>
      <p:pic>
        <p:nvPicPr>
          <p:cNvPr id="31" name="圖片 3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4716016" y="2654169"/>
            <a:ext cx="859202" cy="1638928"/>
          </a:xfrm>
          <a:prstGeom prst="rect">
            <a:avLst/>
          </a:prstGeom>
          <a:effectLst>
            <a:outerShdw blurRad="50800" dist="38100" dir="8100000" algn="tr" rotWithShape="0">
              <a:prstClr val="black">
                <a:alpha val="40000"/>
              </a:prstClr>
            </a:outerShdw>
          </a:effectLst>
        </p:spPr>
      </p:pic>
      <p:pic>
        <p:nvPicPr>
          <p:cNvPr id="33" name="圖片 32"/>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23528" y="2654169"/>
            <a:ext cx="859201" cy="1638927"/>
          </a:xfrm>
          <a:prstGeom prst="rect">
            <a:avLst/>
          </a:prstGeom>
          <a:effectLst>
            <a:outerShdw blurRad="50800" dist="38100" dir="8100000" algn="tr" rotWithShape="0">
              <a:prstClr val="black">
                <a:alpha val="40000"/>
              </a:prstClr>
            </a:outerShdw>
          </a:effectLst>
        </p:spPr>
      </p:pic>
      <p:pic>
        <p:nvPicPr>
          <p:cNvPr id="34" name="圖片 33"/>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1331640" y="2654169"/>
            <a:ext cx="859202" cy="1638928"/>
          </a:xfrm>
          <a:prstGeom prst="rect">
            <a:avLst/>
          </a:prstGeom>
          <a:effectLst>
            <a:outerShdw blurRad="50800" dist="38100" dir="8100000" algn="tr" rotWithShape="0">
              <a:prstClr val="black">
                <a:alpha val="40000"/>
              </a:prstClr>
            </a:outerShdw>
          </a:effectLst>
        </p:spPr>
      </p:pic>
      <p:pic>
        <p:nvPicPr>
          <p:cNvPr id="35" name="圖片 34"/>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2339752" y="2654169"/>
            <a:ext cx="859202" cy="1638928"/>
          </a:xfrm>
          <a:prstGeom prst="rect">
            <a:avLst/>
          </a:prstGeom>
          <a:effectLst>
            <a:outerShdw blurRad="50800" dist="38100" dir="8100000" algn="tr" rotWithShape="0">
              <a:prstClr val="black">
                <a:alpha val="40000"/>
              </a:prstClr>
            </a:outerShdw>
          </a:effectLst>
        </p:spPr>
      </p:pic>
      <p:pic>
        <p:nvPicPr>
          <p:cNvPr id="36" name="圖片 35"/>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347864" y="2654169"/>
            <a:ext cx="859202" cy="1638928"/>
          </a:xfrm>
          <a:prstGeom prst="rect">
            <a:avLst/>
          </a:prstGeom>
          <a:effectLst>
            <a:outerShdw blurRad="50800" dist="38100" dir="8100000" algn="tr" rotWithShape="0">
              <a:prstClr val="black">
                <a:alpha val="40000"/>
              </a:prstClr>
            </a:outerShdw>
          </a:effectLst>
        </p:spPr>
      </p:pic>
      <p:pic>
        <p:nvPicPr>
          <p:cNvPr id="37" name="圖片 3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5868144" y="2636912"/>
            <a:ext cx="860119" cy="1654175"/>
          </a:xfrm>
          <a:prstGeom prst="rect">
            <a:avLst/>
          </a:prstGeom>
          <a:effectLst>
            <a:outerShdw blurRad="50800" dist="38100" dir="8100000" algn="tr" rotWithShape="0">
              <a:prstClr val="black">
                <a:alpha val="40000"/>
              </a:prstClr>
            </a:outerShdw>
          </a:effectLst>
        </p:spPr>
      </p:pic>
      <p:sp>
        <p:nvSpPr>
          <p:cNvPr id="38" name="矩形 37"/>
          <p:cNvSpPr/>
          <p:nvPr/>
        </p:nvSpPr>
        <p:spPr>
          <a:xfrm>
            <a:off x="276495" y="1484784"/>
            <a:ext cx="4079481" cy="953360"/>
          </a:xfrm>
          <a:prstGeom prst="rect">
            <a:avLst/>
          </a:prstGeom>
          <a:solidFill>
            <a:srgbClr val="FFFF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zh-TW" altLang="en-US" sz="3200" b="1" u="sng" dirty="0">
                <a:solidFill>
                  <a:srgbClr val="5FCBEF">
                    <a:lumMod val="75000"/>
                  </a:srgbClr>
                </a:solidFill>
                <a:latin typeface="微軟正黑體" panose="020B0604030504040204" pitchFamily="34" charset="-120"/>
              </a:rPr>
              <a:t>合資格</a:t>
            </a:r>
            <a:r>
              <a:rPr lang="zh-TW" altLang="en-US" sz="3200" b="1" dirty="0">
                <a:solidFill>
                  <a:srgbClr val="5FCBEF">
                    <a:lumMod val="75000"/>
                  </a:srgbClr>
                </a:solidFill>
                <a:latin typeface="微軟正黑體" panose="020B0604030504040204" pitchFamily="34" charset="-120"/>
              </a:rPr>
              <a:t>接受資助</a:t>
            </a:r>
            <a:endParaRPr lang="zh-HK" altLang="en-US" sz="2400" dirty="0">
              <a:solidFill>
                <a:srgbClr val="5FCBEF">
                  <a:lumMod val="75000"/>
                </a:srgbClr>
              </a:solidFill>
            </a:endParaRPr>
          </a:p>
        </p:txBody>
      </p:sp>
      <p:sp>
        <p:nvSpPr>
          <p:cNvPr id="39" name="矩形 38"/>
          <p:cNvSpPr/>
          <p:nvPr/>
        </p:nvSpPr>
        <p:spPr>
          <a:xfrm>
            <a:off x="4499992" y="1490576"/>
            <a:ext cx="2376265" cy="947568"/>
          </a:xfrm>
          <a:prstGeom prst="rect">
            <a:avLst/>
          </a:pr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zh-TW" altLang="en-US" sz="2400" b="1" u="sng" dirty="0" smtClean="0">
                <a:solidFill>
                  <a:srgbClr val="5FCBEF">
                    <a:lumMod val="75000"/>
                  </a:srgbClr>
                </a:solidFill>
                <a:latin typeface="微軟正黑體" panose="020B0604030504040204" pitchFamily="34" charset="-120"/>
              </a:rPr>
              <a:t>不合資格</a:t>
            </a:r>
            <a:endParaRPr lang="en-US" altLang="zh-TW" sz="2400" b="1" u="sng" dirty="0" smtClean="0">
              <a:solidFill>
                <a:srgbClr val="5FCBEF">
                  <a:lumMod val="75000"/>
                </a:srgbClr>
              </a:solidFill>
              <a:latin typeface="微軟正黑體" panose="020B0604030504040204" pitchFamily="34" charset="-120"/>
            </a:endParaRPr>
          </a:p>
          <a:p>
            <a:pPr algn="ctr" fontAlgn="auto">
              <a:spcBef>
                <a:spcPts val="0"/>
              </a:spcBef>
              <a:spcAft>
                <a:spcPts val="0"/>
              </a:spcAft>
              <a:defRPr/>
            </a:pPr>
            <a:r>
              <a:rPr lang="zh-TW" altLang="en-US" sz="2400" b="1" dirty="0" smtClean="0">
                <a:solidFill>
                  <a:srgbClr val="5FCBEF">
                    <a:lumMod val="75000"/>
                  </a:srgbClr>
                </a:solidFill>
                <a:latin typeface="微軟正黑體" panose="020B0604030504040204" pitchFamily="34" charset="-120"/>
              </a:rPr>
              <a:t>接受</a:t>
            </a:r>
            <a:r>
              <a:rPr lang="zh-TW" altLang="en-US" sz="2400" b="1" dirty="0">
                <a:solidFill>
                  <a:srgbClr val="5FCBEF">
                    <a:lumMod val="75000"/>
                  </a:srgbClr>
                </a:solidFill>
                <a:latin typeface="微軟正黑體" panose="020B0604030504040204" pitchFamily="34" charset="-120"/>
              </a:rPr>
              <a:t>資助</a:t>
            </a:r>
            <a:endParaRPr lang="zh-HK" altLang="en-US" sz="2400" dirty="0">
              <a:solidFill>
                <a:srgbClr val="5FCBEF">
                  <a:lumMod val="75000"/>
                </a:srgbClr>
              </a:solidFill>
            </a:endParaRPr>
          </a:p>
        </p:txBody>
      </p:sp>
      <p:pic>
        <p:nvPicPr>
          <p:cNvPr id="40" name="圖片 39"/>
          <p:cNvPicPr>
            <a:picLocks noChangeAspect="1"/>
          </p:cNvPicPr>
          <p:nvPr/>
        </p:nvPicPr>
        <p:blipFill rotWithShape="1">
          <a:blip r:embed="rId6">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7529222" y="2564904"/>
            <a:ext cx="859202" cy="1728193"/>
          </a:xfrm>
          <a:prstGeom prst="rect">
            <a:avLst/>
          </a:prstGeom>
          <a:solidFill>
            <a:schemeClr val="bg1">
              <a:alpha val="0"/>
            </a:schemeClr>
          </a:solidFill>
          <a:ln>
            <a:noFill/>
          </a:ln>
          <a:effectLst>
            <a:glow rad="63500">
              <a:schemeClr val="accent1">
                <a:satMod val="175000"/>
                <a:alpha val="40000"/>
              </a:schemeClr>
            </a:glow>
            <a:outerShdw blurRad="50800" dist="38100" dir="8100000" algn="tr" rotWithShape="0">
              <a:prstClr val="black">
                <a:alpha val="40000"/>
              </a:prstClr>
            </a:outerShdw>
          </a:effectLst>
        </p:spPr>
      </p:pic>
      <p:sp>
        <p:nvSpPr>
          <p:cNvPr id="41" name="向右箭號 40"/>
          <p:cNvSpPr/>
          <p:nvPr/>
        </p:nvSpPr>
        <p:spPr>
          <a:xfrm rot="16200000" flipV="1">
            <a:off x="2087724" y="4401108"/>
            <a:ext cx="576064" cy="504056"/>
          </a:xfrm>
          <a:prstGeom prst="rightArrow">
            <a:avLst/>
          </a:prstGeom>
          <a:solidFill>
            <a:srgbClr val="72D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pic>
        <p:nvPicPr>
          <p:cNvPr id="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83336" y="5306595"/>
            <a:ext cx="1044848" cy="142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向右箭號 52"/>
          <p:cNvSpPr/>
          <p:nvPr/>
        </p:nvSpPr>
        <p:spPr>
          <a:xfrm rot="16200000" flipV="1">
            <a:off x="5400092" y="4401108"/>
            <a:ext cx="576064" cy="504056"/>
          </a:xfrm>
          <a:prstGeom prst="rightArrow">
            <a:avLst/>
          </a:prstGeom>
          <a:solidFill>
            <a:srgbClr val="12B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54" name="向右箭號 53"/>
          <p:cNvSpPr/>
          <p:nvPr/>
        </p:nvSpPr>
        <p:spPr>
          <a:xfrm rot="16200000" flipV="1">
            <a:off x="7704347" y="4401109"/>
            <a:ext cx="576064" cy="50405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51" name="文字方塊 50"/>
          <p:cNvSpPr txBox="1"/>
          <p:nvPr/>
        </p:nvSpPr>
        <p:spPr>
          <a:xfrm>
            <a:off x="1691680" y="4931876"/>
            <a:ext cx="1404674" cy="369332"/>
          </a:xfrm>
          <a:prstGeom prst="rect">
            <a:avLst/>
          </a:prstGeom>
          <a:noFill/>
        </p:spPr>
        <p:txBody>
          <a:bodyPr wrap="square" rtlCol="0">
            <a:spAutoFit/>
          </a:bodyPr>
          <a:lstStyle/>
          <a:p>
            <a:r>
              <a:rPr lang="zh-TW" altLang="en-US"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endParaRPr lang="zh-HK" altLang="en-US" dirty="0">
              <a:solidFill>
                <a:prstClr val="black"/>
              </a:solidFill>
            </a:endParaRPr>
          </a:p>
        </p:txBody>
      </p:sp>
      <p:sp>
        <p:nvSpPr>
          <p:cNvPr id="55" name="矩形 54"/>
          <p:cNvSpPr/>
          <p:nvPr/>
        </p:nvSpPr>
        <p:spPr>
          <a:xfrm>
            <a:off x="4499992" y="4941168"/>
            <a:ext cx="2076209" cy="369332"/>
          </a:xfrm>
          <a:prstGeom prst="rect">
            <a:avLst/>
          </a:prstGeom>
        </p:spPr>
        <p:txBody>
          <a:bodyPr wrap="none">
            <a:spAutoFit/>
          </a:bodyPr>
          <a:lstStyle/>
          <a:p>
            <a:pPr marL="273050" lvl="2" algn="just" fontAlgn="auto">
              <a:spcBef>
                <a:spcPts val="600"/>
              </a:spcBef>
              <a:spcAft>
                <a:spcPts val="0"/>
              </a:spcAft>
              <a:buClr>
                <a:srgbClr val="2C3C43">
                  <a:lumMod val="75000"/>
                </a:srgbClr>
              </a:buClr>
              <a:buSzPct val="50000"/>
              <a:defRPr/>
            </a:pPr>
            <a:r>
              <a:rPr lang="zh-TW" altLang="en-US"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endParaRPr lang="en-US" altLang="zh-TW"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7339445" y="5090097"/>
            <a:ext cx="1286943" cy="1562757"/>
            <a:chOff x="7339445" y="5090097"/>
            <a:chExt cx="1286943" cy="1562757"/>
          </a:xfrm>
        </p:grpSpPr>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339445" y="5090097"/>
              <a:ext cx="1048728" cy="14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41591" y="5313471"/>
              <a:ext cx="984797" cy="133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6" name="禁止標誌 55"/>
          <p:cNvSpPr/>
          <p:nvPr/>
        </p:nvSpPr>
        <p:spPr>
          <a:xfrm>
            <a:off x="7150739" y="5085184"/>
            <a:ext cx="1669733" cy="1588680"/>
          </a:xfrm>
          <a:prstGeom prst="noSmoking">
            <a:avLst>
              <a:gd name="adj" fmla="val 86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solidFill>
                  <a:srgbClr val="FF0000"/>
                </a:solidFill>
              </a:ln>
              <a:solidFill>
                <a:srgbClr val="FF0000"/>
              </a:solidFill>
            </a:endParaRPr>
          </a:p>
        </p:txBody>
      </p:sp>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835947" y="5306120"/>
            <a:ext cx="1048728" cy="14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0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3"/>
                                        </p:tgtEl>
                                        <p:attrNameLst>
                                          <p:attrName>r</p:attrName>
                                        </p:attrNameLst>
                                      </p:cBhvr>
                                    </p:animRot>
                                    <p:animRot by="-240000">
                                      <p:cBhvr>
                                        <p:cTn id="23" dur="200" fill="hold">
                                          <p:stCondLst>
                                            <p:cond delay="200"/>
                                          </p:stCondLst>
                                        </p:cTn>
                                        <p:tgtEl>
                                          <p:spTgt spid="33"/>
                                        </p:tgtEl>
                                        <p:attrNameLst>
                                          <p:attrName>r</p:attrName>
                                        </p:attrNameLst>
                                      </p:cBhvr>
                                    </p:animRot>
                                    <p:animRot by="240000">
                                      <p:cBhvr>
                                        <p:cTn id="24" dur="200" fill="hold">
                                          <p:stCondLst>
                                            <p:cond delay="400"/>
                                          </p:stCondLst>
                                        </p:cTn>
                                        <p:tgtEl>
                                          <p:spTgt spid="33"/>
                                        </p:tgtEl>
                                        <p:attrNameLst>
                                          <p:attrName>r</p:attrName>
                                        </p:attrNameLst>
                                      </p:cBhvr>
                                    </p:animRot>
                                    <p:animRot by="-240000">
                                      <p:cBhvr>
                                        <p:cTn id="25" dur="200" fill="hold">
                                          <p:stCondLst>
                                            <p:cond delay="600"/>
                                          </p:stCondLst>
                                        </p:cTn>
                                        <p:tgtEl>
                                          <p:spTgt spid="33"/>
                                        </p:tgtEl>
                                        <p:attrNameLst>
                                          <p:attrName>r</p:attrName>
                                        </p:attrNameLst>
                                      </p:cBhvr>
                                    </p:animRot>
                                    <p:animRot by="120000">
                                      <p:cBhvr>
                                        <p:cTn id="26" dur="200" fill="hold">
                                          <p:stCondLst>
                                            <p:cond delay="800"/>
                                          </p:stCondLst>
                                        </p:cTn>
                                        <p:tgtEl>
                                          <p:spTgt spid="3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34"/>
                                        </p:tgtEl>
                                        <p:attrNameLst>
                                          <p:attrName>r</p:attrName>
                                        </p:attrNameLst>
                                      </p:cBhvr>
                                    </p:animRot>
                                    <p:animRot by="-240000">
                                      <p:cBhvr>
                                        <p:cTn id="29" dur="200" fill="hold">
                                          <p:stCondLst>
                                            <p:cond delay="200"/>
                                          </p:stCondLst>
                                        </p:cTn>
                                        <p:tgtEl>
                                          <p:spTgt spid="34"/>
                                        </p:tgtEl>
                                        <p:attrNameLst>
                                          <p:attrName>r</p:attrName>
                                        </p:attrNameLst>
                                      </p:cBhvr>
                                    </p:animRot>
                                    <p:animRot by="240000">
                                      <p:cBhvr>
                                        <p:cTn id="30" dur="200" fill="hold">
                                          <p:stCondLst>
                                            <p:cond delay="400"/>
                                          </p:stCondLst>
                                        </p:cTn>
                                        <p:tgtEl>
                                          <p:spTgt spid="34"/>
                                        </p:tgtEl>
                                        <p:attrNameLst>
                                          <p:attrName>r</p:attrName>
                                        </p:attrNameLst>
                                      </p:cBhvr>
                                    </p:animRot>
                                    <p:animRot by="-240000">
                                      <p:cBhvr>
                                        <p:cTn id="31" dur="200" fill="hold">
                                          <p:stCondLst>
                                            <p:cond delay="600"/>
                                          </p:stCondLst>
                                        </p:cTn>
                                        <p:tgtEl>
                                          <p:spTgt spid="34"/>
                                        </p:tgtEl>
                                        <p:attrNameLst>
                                          <p:attrName>r</p:attrName>
                                        </p:attrNameLst>
                                      </p:cBhvr>
                                    </p:animRot>
                                    <p:animRot by="120000">
                                      <p:cBhvr>
                                        <p:cTn id="32" dur="200" fill="hold">
                                          <p:stCondLst>
                                            <p:cond delay="800"/>
                                          </p:stCondLst>
                                        </p:cTn>
                                        <p:tgtEl>
                                          <p:spTgt spid="34"/>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5"/>
                                        </p:tgtEl>
                                        <p:attrNameLst>
                                          <p:attrName>r</p:attrName>
                                        </p:attrNameLst>
                                      </p:cBhvr>
                                    </p:animRot>
                                    <p:animRot by="-240000">
                                      <p:cBhvr>
                                        <p:cTn id="35" dur="200" fill="hold">
                                          <p:stCondLst>
                                            <p:cond delay="200"/>
                                          </p:stCondLst>
                                        </p:cTn>
                                        <p:tgtEl>
                                          <p:spTgt spid="35"/>
                                        </p:tgtEl>
                                        <p:attrNameLst>
                                          <p:attrName>r</p:attrName>
                                        </p:attrNameLst>
                                      </p:cBhvr>
                                    </p:animRot>
                                    <p:animRot by="240000">
                                      <p:cBhvr>
                                        <p:cTn id="36" dur="200" fill="hold">
                                          <p:stCondLst>
                                            <p:cond delay="400"/>
                                          </p:stCondLst>
                                        </p:cTn>
                                        <p:tgtEl>
                                          <p:spTgt spid="35"/>
                                        </p:tgtEl>
                                        <p:attrNameLst>
                                          <p:attrName>r</p:attrName>
                                        </p:attrNameLst>
                                      </p:cBhvr>
                                    </p:animRot>
                                    <p:animRot by="-240000">
                                      <p:cBhvr>
                                        <p:cTn id="37" dur="200" fill="hold">
                                          <p:stCondLst>
                                            <p:cond delay="600"/>
                                          </p:stCondLst>
                                        </p:cTn>
                                        <p:tgtEl>
                                          <p:spTgt spid="35"/>
                                        </p:tgtEl>
                                        <p:attrNameLst>
                                          <p:attrName>r</p:attrName>
                                        </p:attrNameLst>
                                      </p:cBhvr>
                                    </p:animRot>
                                    <p:animRot by="120000">
                                      <p:cBhvr>
                                        <p:cTn id="38" dur="200" fill="hold">
                                          <p:stCondLst>
                                            <p:cond delay="800"/>
                                          </p:stCondLst>
                                        </p:cTn>
                                        <p:tgtEl>
                                          <p:spTgt spid="3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36"/>
                                        </p:tgtEl>
                                        <p:attrNameLst>
                                          <p:attrName>r</p:attrName>
                                        </p:attrNameLst>
                                      </p:cBhvr>
                                    </p:animRot>
                                    <p:animRot by="-240000">
                                      <p:cBhvr>
                                        <p:cTn id="41" dur="200" fill="hold">
                                          <p:stCondLst>
                                            <p:cond delay="200"/>
                                          </p:stCondLst>
                                        </p:cTn>
                                        <p:tgtEl>
                                          <p:spTgt spid="36"/>
                                        </p:tgtEl>
                                        <p:attrNameLst>
                                          <p:attrName>r</p:attrName>
                                        </p:attrNameLst>
                                      </p:cBhvr>
                                    </p:animRot>
                                    <p:animRot by="240000">
                                      <p:cBhvr>
                                        <p:cTn id="42" dur="200" fill="hold">
                                          <p:stCondLst>
                                            <p:cond delay="400"/>
                                          </p:stCondLst>
                                        </p:cTn>
                                        <p:tgtEl>
                                          <p:spTgt spid="36"/>
                                        </p:tgtEl>
                                        <p:attrNameLst>
                                          <p:attrName>r</p:attrName>
                                        </p:attrNameLst>
                                      </p:cBhvr>
                                    </p:animRot>
                                    <p:animRot by="-240000">
                                      <p:cBhvr>
                                        <p:cTn id="43" dur="200" fill="hold">
                                          <p:stCondLst>
                                            <p:cond delay="600"/>
                                          </p:stCondLst>
                                        </p:cTn>
                                        <p:tgtEl>
                                          <p:spTgt spid="36"/>
                                        </p:tgtEl>
                                        <p:attrNameLst>
                                          <p:attrName>r</p:attrName>
                                        </p:attrNameLst>
                                      </p:cBhvr>
                                    </p:animRot>
                                    <p:animRot by="120000">
                                      <p:cBhvr>
                                        <p:cTn id="44" dur="200" fill="hold">
                                          <p:stCondLst>
                                            <p:cond delay="800"/>
                                          </p:stCondLst>
                                        </p:cTn>
                                        <p:tgtEl>
                                          <p:spTgt spid="36"/>
                                        </p:tgtEl>
                                        <p:attrNameLst>
                                          <p:attrName>r</p:attrName>
                                        </p:attrNameLst>
                                      </p:cBhvr>
                                    </p:animRot>
                                  </p:childTnLst>
                                </p:cTn>
                              </p:par>
                              <p:par>
                                <p:cTn id="45" presetID="32" presetClass="emph" presetSubtype="0" fill="hold" grpId="0" nodeType="withEffect">
                                  <p:stCondLst>
                                    <p:cond delay="0"/>
                                  </p:stCondLst>
                                  <p:childTnLst>
                                    <p:animRot by="120000">
                                      <p:cBhvr>
                                        <p:cTn id="46" dur="100" fill="hold">
                                          <p:stCondLst>
                                            <p:cond delay="0"/>
                                          </p:stCondLst>
                                        </p:cTn>
                                        <p:tgtEl>
                                          <p:spTgt spid="38"/>
                                        </p:tgtEl>
                                        <p:attrNameLst>
                                          <p:attrName>r</p:attrName>
                                        </p:attrNameLst>
                                      </p:cBhvr>
                                    </p:animRot>
                                    <p:animRot by="-240000">
                                      <p:cBhvr>
                                        <p:cTn id="47" dur="200" fill="hold">
                                          <p:stCondLst>
                                            <p:cond delay="200"/>
                                          </p:stCondLst>
                                        </p:cTn>
                                        <p:tgtEl>
                                          <p:spTgt spid="38"/>
                                        </p:tgtEl>
                                        <p:attrNameLst>
                                          <p:attrName>r</p:attrName>
                                        </p:attrNameLst>
                                      </p:cBhvr>
                                    </p:animRot>
                                    <p:animRot by="240000">
                                      <p:cBhvr>
                                        <p:cTn id="48" dur="200" fill="hold">
                                          <p:stCondLst>
                                            <p:cond delay="400"/>
                                          </p:stCondLst>
                                        </p:cTn>
                                        <p:tgtEl>
                                          <p:spTgt spid="38"/>
                                        </p:tgtEl>
                                        <p:attrNameLst>
                                          <p:attrName>r</p:attrName>
                                        </p:attrNameLst>
                                      </p:cBhvr>
                                    </p:animRot>
                                    <p:animRot by="-240000">
                                      <p:cBhvr>
                                        <p:cTn id="49" dur="200" fill="hold">
                                          <p:stCondLst>
                                            <p:cond delay="600"/>
                                          </p:stCondLst>
                                        </p:cTn>
                                        <p:tgtEl>
                                          <p:spTgt spid="38"/>
                                        </p:tgtEl>
                                        <p:attrNameLst>
                                          <p:attrName>r</p:attrName>
                                        </p:attrNameLst>
                                      </p:cBhvr>
                                    </p:animRot>
                                    <p:animRot by="120000">
                                      <p:cBhvr>
                                        <p:cTn id="50" dur="200" fill="hold">
                                          <p:stCondLst>
                                            <p:cond delay="800"/>
                                          </p:stCondLst>
                                        </p:cTn>
                                        <p:tgtEl>
                                          <p:spTgt spid="3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500"/>
                            </p:stCondLst>
                            <p:childTnLst>
                              <p:par>
                                <p:cTn id="77" presetID="32" presetClass="emph" presetSubtype="0" fill="hold" nodeType="afterEffect">
                                  <p:stCondLst>
                                    <p:cond delay="0"/>
                                  </p:stCondLst>
                                  <p:childTnLst>
                                    <p:animRot by="120000">
                                      <p:cBhvr>
                                        <p:cTn id="78" dur="100" fill="hold">
                                          <p:stCondLst>
                                            <p:cond delay="0"/>
                                          </p:stCondLst>
                                        </p:cTn>
                                        <p:tgtEl>
                                          <p:spTgt spid="37"/>
                                        </p:tgtEl>
                                        <p:attrNameLst>
                                          <p:attrName>r</p:attrName>
                                        </p:attrNameLst>
                                      </p:cBhvr>
                                    </p:animRot>
                                    <p:animRot by="-240000">
                                      <p:cBhvr>
                                        <p:cTn id="79" dur="200" fill="hold">
                                          <p:stCondLst>
                                            <p:cond delay="200"/>
                                          </p:stCondLst>
                                        </p:cTn>
                                        <p:tgtEl>
                                          <p:spTgt spid="37"/>
                                        </p:tgtEl>
                                        <p:attrNameLst>
                                          <p:attrName>r</p:attrName>
                                        </p:attrNameLst>
                                      </p:cBhvr>
                                    </p:animRot>
                                    <p:animRot by="240000">
                                      <p:cBhvr>
                                        <p:cTn id="80" dur="200" fill="hold">
                                          <p:stCondLst>
                                            <p:cond delay="400"/>
                                          </p:stCondLst>
                                        </p:cTn>
                                        <p:tgtEl>
                                          <p:spTgt spid="37"/>
                                        </p:tgtEl>
                                        <p:attrNameLst>
                                          <p:attrName>r</p:attrName>
                                        </p:attrNameLst>
                                      </p:cBhvr>
                                    </p:animRot>
                                    <p:animRot by="-240000">
                                      <p:cBhvr>
                                        <p:cTn id="81" dur="200" fill="hold">
                                          <p:stCondLst>
                                            <p:cond delay="600"/>
                                          </p:stCondLst>
                                        </p:cTn>
                                        <p:tgtEl>
                                          <p:spTgt spid="37"/>
                                        </p:tgtEl>
                                        <p:attrNameLst>
                                          <p:attrName>r</p:attrName>
                                        </p:attrNameLst>
                                      </p:cBhvr>
                                    </p:animRot>
                                    <p:animRot by="120000">
                                      <p:cBhvr>
                                        <p:cTn id="82" dur="200" fill="hold">
                                          <p:stCondLst>
                                            <p:cond delay="800"/>
                                          </p:stCondLst>
                                        </p:cTn>
                                        <p:tgtEl>
                                          <p:spTgt spid="37"/>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31"/>
                                        </p:tgtEl>
                                        <p:attrNameLst>
                                          <p:attrName>r</p:attrName>
                                        </p:attrNameLst>
                                      </p:cBhvr>
                                    </p:animRot>
                                    <p:animRot by="-240000">
                                      <p:cBhvr>
                                        <p:cTn id="85" dur="200" fill="hold">
                                          <p:stCondLst>
                                            <p:cond delay="200"/>
                                          </p:stCondLst>
                                        </p:cTn>
                                        <p:tgtEl>
                                          <p:spTgt spid="31"/>
                                        </p:tgtEl>
                                        <p:attrNameLst>
                                          <p:attrName>r</p:attrName>
                                        </p:attrNameLst>
                                      </p:cBhvr>
                                    </p:animRot>
                                    <p:animRot by="240000">
                                      <p:cBhvr>
                                        <p:cTn id="86" dur="200" fill="hold">
                                          <p:stCondLst>
                                            <p:cond delay="400"/>
                                          </p:stCondLst>
                                        </p:cTn>
                                        <p:tgtEl>
                                          <p:spTgt spid="31"/>
                                        </p:tgtEl>
                                        <p:attrNameLst>
                                          <p:attrName>r</p:attrName>
                                        </p:attrNameLst>
                                      </p:cBhvr>
                                    </p:animRot>
                                    <p:animRot by="-240000">
                                      <p:cBhvr>
                                        <p:cTn id="87" dur="200" fill="hold">
                                          <p:stCondLst>
                                            <p:cond delay="600"/>
                                          </p:stCondLst>
                                        </p:cTn>
                                        <p:tgtEl>
                                          <p:spTgt spid="31"/>
                                        </p:tgtEl>
                                        <p:attrNameLst>
                                          <p:attrName>r</p:attrName>
                                        </p:attrNameLst>
                                      </p:cBhvr>
                                    </p:animRot>
                                    <p:animRot by="120000">
                                      <p:cBhvr>
                                        <p:cTn id="88" dur="200" fill="hold">
                                          <p:stCondLst>
                                            <p:cond delay="800"/>
                                          </p:stCondLst>
                                        </p:cTn>
                                        <p:tgtEl>
                                          <p:spTgt spid="31"/>
                                        </p:tgtEl>
                                        <p:attrNameLst>
                                          <p:attrName>r</p:attrName>
                                        </p:attrNameLst>
                                      </p:cBhvr>
                                    </p:animRot>
                                  </p:childTnLst>
                                </p:cTn>
                              </p:par>
                              <p:par>
                                <p:cTn id="89" presetID="32" presetClass="emph" presetSubtype="0" fill="hold" grpId="0" nodeType="withEffect">
                                  <p:stCondLst>
                                    <p:cond delay="0"/>
                                  </p:stCondLst>
                                  <p:childTnLst>
                                    <p:animRot by="120000">
                                      <p:cBhvr>
                                        <p:cTn id="90" dur="100" fill="hold">
                                          <p:stCondLst>
                                            <p:cond delay="0"/>
                                          </p:stCondLst>
                                        </p:cTn>
                                        <p:tgtEl>
                                          <p:spTgt spid="39"/>
                                        </p:tgtEl>
                                        <p:attrNameLst>
                                          <p:attrName>r</p:attrName>
                                        </p:attrNameLst>
                                      </p:cBhvr>
                                    </p:animRot>
                                    <p:animRot by="-240000">
                                      <p:cBhvr>
                                        <p:cTn id="91" dur="200" fill="hold">
                                          <p:stCondLst>
                                            <p:cond delay="200"/>
                                          </p:stCondLst>
                                        </p:cTn>
                                        <p:tgtEl>
                                          <p:spTgt spid="39"/>
                                        </p:tgtEl>
                                        <p:attrNameLst>
                                          <p:attrName>r</p:attrName>
                                        </p:attrNameLst>
                                      </p:cBhvr>
                                    </p:animRot>
                                    <p:animRot by="240000">
                                      <p:cBhvr>
                                        <p:cTn id="92" dur="200" fill="hold">
                                          <p:stCondLst>
                                            <p:cond delay="400"/>
                                          </p:stCondLst>
                                        </p:cTn>
                                        <p:tgtEl>
                                          <p:spTgt spid="39"/>
                                        </p:tgtEl>
                                        <p:attrNameLst>
                                          <p:attrName>r</p:attrName>
                                        </p:attrNameLst>
                                      </p:cBhvr>
                                    </p:animRot>
                                    <p:animRot by="-240000">
                                      <p:cBhvr>
                                        <p:cTn id="93" dur="200" fill="hold">
                                          <p:stCondLst>
                                            <p:cond delay="600"/>
                                          </p:stCondLst>
                                        </p:cTn>
                                        <p:tgtEl>
                                          <p:spTgt spid="39"/>
                                        </p:tgtEl>
                                        <p:attrNameLst>
                                          <p:attrName>r</p:attrName>
                                        </p:attrNameLst>
                                      </p:cBhvr>
                                    </p:animRot>
                                    <p:animRot by="120000">
                                      <p:cBhvr>
                                        <p:cTn id="94" dur="200" fill="hold">
                                          <p:stCondLst>
                                            <p:cond delay="800"/>
                                          </p:stCondLst>
                                        </p:cTn>
                                        <p:tgtEl>
                                          <p:spTgt spid="39"/>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anim calcmode="lin" valueType="num">
                                      <p:cBhvr>
                                        <p:cTn id="100" dur="500" fill="hold"/>
                                        <p:tgtEl>
                                          <p:spTgt spid="52"/>
                                        </p:tgtEl>
                                        <p:attrNameLst>
                                          <p:attrName>ppt_x</p:attrName>
                                        </p:attrNameLst>
                                      </p:cBhvr>
                                      <p:tavLst>
                                        <p:tav tm="0">
                                          <p:val>
                                            <p:strVal val="#ppt_x"/>
                                          </p:val>
                                        </p:tav>
                                        <p:tav tm="100000">
                                          <p:val>
                                            <p:strVal val="#ppt_x"/>
                                          </p:val>
                                        </p:tav>
                                      </p:tavLst>
                                    </p:anim>
                                    <p:anim calcmode="lin" valueType="num">
                                      <p:cBhvr>
                                        <p:cTn id="101" dur="5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anim calcmode="lin" valueType="num">
                                      <p:cBhvr>
                                        <p:cTn id="110" dur="500" fill="hold"/>
                                        <p:tgtEl>
                                          <p:spTgt spid="55"/>
                                        </p:tgtEl>
                                        <p:attrNameLst>
                                          <p:attrName>ppt_x</p:attrName>
                                        </p:attrNameLst>
                                      </p:cBhvr>
                                      <p:tavLst>
                                        <p:tav tm="0">
                                          <p:val>
                                            <p:strVal val="#ppt_x"/>
                                          </p:val>
                                        </p:tav>
                                        <p:tav tm="100000">
                                          <p:val>
                                            <p:strVal val="#ppt_x"/>
                                          </p:val>
                                        </p:tav>
                                      </p:tavLst>
                                    </p:anim>
                                    <p:anim calcmode="lin" valueType="num">
                                      <p:cBhvr>
                                        <p:cTn id="11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par>
                                <p:cTn id="117" presetID="10" presetClass="entr" presetSubtype="0"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6" presetClass="entr" presetSubtype="16" fill="hold" grpId="0" nodeType="withEffect">
                                  <p:stCondLst>
                                    <p:cond delay="500"/>
                                  </p:stCondLst>
                                  <p:childTnLst>
                                    <p:set>
                                      <p:cBhvr>
                                        <p:cTn id="132" dur="1" fill="hold">
                                          <p:stCondLst>
                                            <p:cond delay="0"/>
                                          </p:stCondLst>
                                        </p:cTn>
                                        <p:tgtEl>
                                          <p:spTgt spid="56"/>
                                        </p:tgtEl>
                                        <p:attrNameLst>
                                          <p:attrName>style.visibility</p:attrName>
                                        </p:attrNameLst>
                                      </p:cBhvr>
                                      <p:to>
                                        <p:strVal val="visible"/>
                                      </p:to>
                                    </p:set>
                                    <p:animEffect transition="in" filter="circle(in)">
                                      <p:cBhvr>
                                        <p:cTn id="133"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8" grpId="0" animBg="1"/>
      <p:bldP spid="38" grpId="1" animBg="1"/>
      <p:bldP spid="39" grpId="0" animBg="1"/>
      <p:bldP spid="39" grpId="1" animBg="1"/>
      <p:bldP spid="41" grpId="0" animBg="1"/>
      <p:bldP spid="53" grpId="0" animBg="1"/>
      <p:bldP spid="54" grpId="0" animBg="1"/>
      <p:bldP spid="51" grpId="0"/>
      <p:bldP spid="55"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60432" y="6068714"/>
            <a:ext cx="791308" cy="767687"/>
          </a:xfrm>
        </p:spPr>
        <p:txBody>
          <a:bodyPr/>
          <a:lstStyle/>
          <a:p>
            <a:pPr>
              <a:defRPr/>
            </a:pPr>
            <a:fld id="{32F4360C-EDD2-49D1-84E3-16D71C30310C}" type="slidenum">
              <a:rPr lang="zh-HK" altLang="en-US" sz="1400" smtClean="0">
                <a:solidFill>
                  <a:schemeClr val="tx1"/>
                </a:solidFill>
              </a:rPr>
              <a:pPr>
                <a:defRPr/>
              </a:pPr>
              <a:t>23</a:t>
            </a:fld>
            <a:endParaRPr lang="zh-HK" altLang="en-US" sz="1400" dirty="0">
              <a:solidFill>
                <a:schemeClr val="tx1"/>
              </a:solidFill>
            </a:endParaRPr>
          </a:p>
        </p:txBody>
      </p:sp>
      <p:sp>
        <p:nvSpPr>
          <p:cNvPr id="5" name="內容版面配置區 1"/>
          <p:cNvSpPr txBox="1">
            <a:spLocks/>
          </p:cNvSpPr>
          <p:nvPr/>
        </p:nvSpPr>
        <p:spPr>
          <a:xfrm>
            <a:off x="251521" y="2110986"/>
            <a:ext cx="8712968"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每</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名可在本港接受教育的學童只會獲發一</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張正式註冊文件</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73050" lvl="2" indent="0" algn="just" fontAlgn="auto">
              <a:spcBef>
                <a:spcPts val="600"/>
              </a:spcBef>
              <a:spcAft>
                <a:spcPts val="0"/>
              </a:spcAft>
              <a:buClr>
                <a:schemeClr val="bg2"/>
              </a:buClr>
              <a:buSzPct val="50000"/>
              <a:buFont typeface="Wingdings"/>
              <a:buNone/>
              <a:defRPr/>
            </a:pPr>
            <a:r>
              <a:rPr lang="zh-TW" altLang="en-US"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「註冊</a:t>
            </a:r>
            <a:r>
              <a:rPr lang="zh-TW" altLang="en-US"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證</a:t>
            </a:r>
            <a:r>
              <a:rPr lang="zh-TW" altLang="en-US"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a:t>
            </a:r>
            <a:r>
              <a:rPr lang="zh-TW" altLang="en-US"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許可書</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a:t>
            </a:r>
            <a:endPar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參加「計劃」的幼稚園，</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只可取錄持有</a:t>
            </a:r>
            <a:r>
              <a:rPr lang="zh-TW" altLang="en-US" sz="1800" b="1" u="sng"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en-US" altLang="zh-TW" sz="1800" b="1" u="sng" dirty="0">
                <a:latin typeface="微軟正黑體" panose="020B0604030504040204" pitchFamily="34" charset="-120"/>
                <a:ea typeface="微軟正黑體" panose="020B0604030504040204" pitchFamily="34" charset="-120"/>
              </a:rPr>
              <a:t>/</a:t>
            </a:r>
            <a:r>
              <a:rPr lang="zh-TW" altLang="en-US" sz="1800" b="1" u="sng"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的學童</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en-US" altLang="zh-TW" sz="1800" b="1" dirty="0">
                <a:latin typeface="微軟正黑體" panose="020B0604030504040204" pitchFamily="34" charset="-120"/>
                <a:ea typeface="微軟正黑體" panose="020B0604030504040204" pitchFamily="34" charset="-120"/>
              </a:rPr>
              <a:t>/</a:t>
            </a:r>
            <a:r>
              <a:rPr lang="zh-TW" altLang="en-US" sz="1800"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須</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在「統一註冊日期」</a:t>
            </a:r>
            <a:r>
              <a:rPr lang="zh-TW" altLang="en-US" sz="1800" b="1" u="sng" dirty="0">
                <a:solidFill>
                  <a:srgbClr val="FF6600"/>
                </a:solidFill>
                <a:latin typeface="微軟正黑體" panose="020B0604030504040204" pitchFamily="34" charset="-120"/>
                <a:ea typeface="微軟正黑體" panose="020B0604030504040204" pitchFamily="34" charset="-120"/>
              </a:rPr>
              <a:t>提交予</a:t>
            </a:r>
            <a:r>
              <a:rPr lang="zh-TW" altLang="en-US" sz="1800" b="1" u="sng" dirty="0" smtClean="0">
                <a:solidFill>
                  <a:srgbClr val="FF6600"/>
                </a:solidFill>
                <a:latin typeface="微軟正黑體" panose="020B0604030504040204" pitchFamily="34" charset="-120"/>
                <a:ea typeface="微軟正黑體" panose="020B0604030504040204" pitchFamily="34" charset="-120"/>
              </a:rPr>
              <a:t>幼稚園，並</a:t>
            </a:r>
            <a:r>
              <a:rPr lang="zh-TW" altLang="en-US" sz="1800" b="1" u="sng" dirty="0">
                <a:solidFill>
                  <a:srgbClr val="FF6600"/>
                </a:solidFill>
                <a:latin typeface="微軟正黑體" panose="020B0604030504040204" pitchFamily="34" charset="-120"/>
                <a:ea typeface="微軟正黑體" panose="020B0604030504040204" pitchFamily="34" charset="-120"/>
              </a:rPr>
              <a:t>由幼稚園保存至學童離校為止。</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家長須於</a:t>
            </a:r>
            <a:r>
              <a:rPr lang="en-US" altLang="zh-TW"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2018</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年</a:t>
            </a:r>
            <a:r>
              <a:rPr lang="en-US" altLang="zh-TW" sz="1800" b="1" u="sng"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月至</a:t>
            </a:r>
            <a:r>
              <a:rPr lang="en-US" altLang="zh-TW" sz="1800" b="1" u="sng" dirty="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月期間</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向教育局申請</a:t>
            </a:r>
            <a:r>
              <a:rPr lang="zh-TW" altLang="en-US" sz="1800" b="1" u="sng"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，本局會於本年</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月或以前公布申請細則，並會上載詳情至教育局網頁。</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如齊備全部所需資料及文件，教育局一般可在六至八個星期內完成審核，並以郵遞方式發放</a:t>
            </a:r>
            <a:r>
              <a:rPr lang="zh-TW" altLang="en-US" sz="1800" b="1" u="sng"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給合資格接受「計劃」資助的申請人</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如學童可於本港接受教育但</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不合乎資格接受「計劃」資助</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而未能獲發「註冊證」：</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rgbClr val="00B0F0"/>
                </a:solidFill>
                <a:latin typeface="微軟正黑體" panose="020B0604030504040204" pitchFamily="34" charset="-120"/>
                <a:ea typeface="微軟正黑體" panose="020B0604030504040204" pitchFamily="34" charset="-120"/>
              </a:rPr>
              <a:t>本局會為有關學童發出</a:t>
            </a:r>
            <a:r>
              <a:rPr lang="zh-TW" altLang="en-US"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endParaRPr lang="en-US" altLang="zh-TW"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rgbClr val="00B0F0"/>
                </a:solidFill>
                <a:latin typeface="微軟正黑體" panose="020B0604030504040204" pitchFamily="34" charset="-120"/>
                <a:ea typeface="微軟正黑體" panose="020B0604030504040204" pitchFamily="34" charset="-120"/>
              </a:rPr>
              <a:t>學童可憑</a:t>
            </a:r>
            <a:r>
              <a:rPr lang="zh-TW" altLang="en-US"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r>
              <a:rPr lang="zh-TW" altLang="en-US" b="1" dirty="0">
                <a:solidFill>
                  <a:srgbClr val="00B0F0"/>
                </a:solidFill>
                <a:latin typeface="微軟正黑體" panose="020B0604030504040204" pitchFamily="34" charset="-120"/>
                <a:ea typeface="微軟正黑體" panose="020B0604030504040204" pitchFamily="34" charset="-120"/>
              </a:rPr>
              <a:t>註冊並入讀參加「計劃」的幼稚園</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rgbClr val="00B0F0"/>
                </a:solidFill>
                <a:latin typeface="微軟正黑體" panose="020B0604030504040204" pitchFamily="34" charset="-120"/>
                <a:ea typeface="微軟正黑體" panose="020B0604030504040204" pitchFamily="34" charset="-120"/>
              </a:rPr>
              <a:t>家長須按收費證明書繳付</a:t>
            </a:r>
            <a:r>
              <a:rPr lang="zh-TW" altLang="en-US" b="1" u="sng" dirty="0">
                <a:solidFill>
                  <a:srgbClr val="00B0F0"/>
                </a:solidFill>
                <a:latin typeface="微軟正黑體" panose="020B0604030504040204" pitchFamily="34" charset="-120"/>
                <a:ea typeface="微軟正黑體" panose="020B0604030504040204" pitchFamily="34" charset="-120"/>
              </a:rPr>
              <a:t>未扣減「計劃」資助前的全額學費</a:t>
            </a:r>
            <a:endParaRPr lang="zh-HK" altLang="en-US" b="1" u="sng" dirty="0">
              <a:solidFill>
                <a:srgbClr val="00B0F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95536" y="1351827"/>
            <a:ext cx="6696744" cy="523220"/>
          </a:xfrm>
          <a:prstGeom prst="rect">
            <a:avLst/>
          </a:prstGeom>
        </p:spPr>
        <p:txBody>
          <a:bodyPr wrap="square">
            <a:spAutoFit/>
          </a:bodyPr>
          <a:lstStyle/>
          <a:p>
            <a:pPr marL="1343025" indent="-1233488" defTabSz="1073150" fontAlgn="auto">
              <a:spcAft>
                <a:spcPts val="0"/>
              </a:spcAft>
              <a:buNone/>
              <a:defRPr/>
            </a:pPr>
            <a:r>
              <a:rPr lang="zh-TW" altLang="en-US" sz="2800" b="1" dirty="0">
                <a:solidFill>
                  <a:schemeClr val="accent4"/>
                </a:solidFill>
                <a:latin typeface="微軟正黑體" panose="020B0604030504040204" pitchFamily="34" charset="-120"/>
                <a:ea typeface="微軟正黑體" panose="020B0604030504040204" pitchFamily="34" charset="-120"/>
              </a:rPr>
              <a:t>（三）「一人不佔多位」安排</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TW" altLang="en-US" sz="2800" b="1" dirty="0" smtClean="0">
                <a:solidFill>
                  <a:schemeClr val="bg1"/>
                </a:solidFill>
                <a:latin typeface="微軟正黑體" panose="020B0604030504040204" pitchFamily="34" charset="-120"/>
                <a:ea typeface="微軟正黑體" panose="020B0604030504040204" pitchFamily="34" charset="-120"/>
              </a:rPr>
              <a:t>注意事項</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p:nvPr>
        </p:nvSpPr>
        <p:spPr>
          <a:xfrm>
            <a:off x="683568" y="660883"/>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0483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93035"/>
            <a:ext cx="414000" cy="363600"/>
          </a:xfrm>
          <a:ln w="14605">
            <a:solidFill>
              <a:srgbClr val="FFFFFF"/>
            </a:solidFill>
          </a:ln>
          <a:extLst/>
        </p:spPr>
        <p:txBody>
          <a:bodyPr vert="horz" lIns="9144" tIns="9144" rIns="9144" bIns="9144" rtlCol="0" anchor="ctr">
            <a:normAutofit/>
          </a:bodyPr>
          <a:lstStyle/>
          <a:p>
            <a:pPr algn="ctr"/>
            <a:fld id="{30B85685-0285-40F3-8952-C6655A78E307}" type="slidenum">
              <a:rPr lang="zh-HK" altLang="en-US" sz="1400">
                <a:solidFill>
                  <a:schemeClr val="tx1"/>
                </a:solidFill>
              </a:rPr>
              <a:pPr algn="ctr"/>
              <a:t>24</a:t>
            </a:fld>
            <a:endParaRPr lang="zh-HK" altLang="en-US" sz="1400" dirty="0">
              <a:solidFill>
                <a:schemeClr val="tx1"/>
              </a:solidFill>
            </a:endParaRPr>
          </a:p>
        </p:txBody>
      </p:sp>
      <p:sp>
        <p:nvSpPr>
          <p:cNvPr id="3" name="標題 3"/>
          <p:cNvSpPr txBox="1">
            <a:spLocks/>
          </p:cNvSpPr>
          <p:nvPr/>
        </p:nvSpPr>
        <p:spPr>
          <a:xfrm>
            <a:off x="814738" y="2771574"/>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8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「臨時註册信」</a:t>
            </a:r>
            <a:endParaRPr lang="zh-HK" altLang="en-US" sz="48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532" name="內容版面配置區 2"/>
          <p:cNvSpPr txBox="1">
            <a:spLocks/>
          </p:cNvSpPr>
          <p:nvPr/>
        </p:nvSpPr>
        <p:spPr bwMode="auto">
          <a:xfrm>
            <a:off x="186588" y="3645024"/>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None/>
            </a:pPr>
            <a:r>
              <a:rPr kumimoji="0" lang="en-US" altLang="zh-TW" sz="4800" b="1" dirty="0">
                <a:solidFill>
                  <a:schemeClr val="tx2">
                    <a:lumMod val="75000"/>
                  </a:schemeClr>
                </a:solidFill>
                <a:latin typeface="微軟正黑體" panose="020B0604030504040204" pitchFamily="34" charset="-120"/>
                <a:ea typeface="微軟正黑體" panose="020B0604030504040204" pitchFamily="34" charset="-120"/>
              </a:rPr>
              <a:t>(</a:t>
            </a:r>
            <a:r>
              <a:rPr kumimoji="0" lang="zh-TW" altLang="en-US" sz="4800" b="1" dirty="0">
                <a:solidFill>
                  <a:schemeClr val="tx2">
                    <a:lumMod val="75000"/>
                  </a:schemeClr>
                </a:solidFill>
                <a:latin typeface="微軟正黑體" panose="020B0604030504040204" pitchFamily="34" charset="-120"/>
                <a:ea typeface="微軟正黑體" panose="020B0604030504040204" pitchFamily="34" charset="-120"/>
              </a:rPr>
              <a:t>於</a:t>
            </a:r>
            <a:r>
              <a:rPr kumimoji="0" lang="en-US" altLang="zh-TW" sz="4800" b="1" dirty="0">
                <a:solidFill>
                  <a:schemeClr val="tx2">
                    <a:lumMod val="75000"/>
                  </a:schemeClr>
                </a:solidFill>
                <a:latin typeface="微軟正黑體" panose="020B0604030504040204" pitchFamily="34" charset="-120"/>
                <a:ea typeface="微軟正黑體" panose="020B0604030504040204" pitchFamily="34" charset="-120"/>
              </a:rPr>
              <a:t>11</a:t>
            </a:r>
            <a:r>
              <a:rPr kumimoji="0" lang="zh-TW" altLang="en-US" sz="4800" b="1" dirty="0">
                <a:solidFill>
                  <a:schemeClr val="tx2">
                    <a:lumMod val="75000"/>
                  </a:schemeClr>
                </a:solidFill>
                <a:latin typeface="微軟正黑體" panose="020B0604030504040204" pitchFamily="34" charset="-120"/>
                <a:ea typeface="微軟正黑體" panose="020B0604030504040204" pitchFamily="34" charset="-120"/>
              </a:rPr>
              <a:t>月開始接受申請</a:t>
            </a:r>
            <a:r>
              <a:rPr kumimoji="0" lang="en-US" altLang="zh-TW" sz="4800" b="1" dirty="0">
                <a:solidFill>
                  <a:schemeClr val="tx2">
                    <a:lumMod val="75000"/>
                  </a:schemeClr>
                </a:solidFill>
                <a:latin typeface="微軟正黑體" panose="020B0604030504040204" pitchFamily="34" charset="-120"/>
                <a:ea typeface="微軟正黑體" panose="020B0604030504040204" pitchFamily="34" charset="-120"/>
              </a:rPr>
              <a:t>)</a:t>
            </a:r>
            <a:endParaRPr kumimoji="0" lang="zh-HK" altLang="en-US" sz="4800" b="1"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0022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02591" y="6048856"/>
            <a:ext cx="791308" cy="767687"/>
          </a:xfrm>
        </p:spPr>
        <p:txBody>
          <a:bodyPr/>
          <a:lstStyle/>
          <a:p>
            <a:pPr>
              <a:defRPr/>
            </a:pPr>
            <a:fld id="{32F4360C-EDD2-49D1-84E3-16D71C30310C}" type="slidenum">
              <a:rPr lang="zh-HK" altLang="en-US" sz="1400" smtClean="0">
                <a:solidFill>
                  <a:schemeClr val="tx1"/>
                </a:solidFill>
              </a:rPr>
              <a:pPr>
                <a:defRPr/>
              </a:pPr>
              <a:t>25</a:t>
            </a:fld>
            <a:endParaRPr lang="zh-HK" altLang="en-US" sz="1400" dirty="0">
              <a:solidFill>
                <a:schemeClr val="tx1"/>
              </a:solidFill>
            </a:endParaRPr>
          </a:p>
        </p:txBody>
      </p:sp>
      <p:sp>
        <p:nvSpPr>
          <p:cNvPr id="5" name="矩形 4"/>
          <p:cNvSpPr/>
          <p:nvPr/>
        </p:nvSpPr>
        <p:spPr>
          <a:xfrm>
            <a:off x="323526" y="2099313"/>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a:solidFill>
                  <a:schemeClr val="accent4"/>
                </a:solidFill>
                <a:latin typeface="微軟正黑體" panose="020B0604030504040204" pitchFamily="34" charset="-120"/>
                <a:ea typeface="微軟正黑體" panose="020B0604030504040204" pitchFamily="34" charset="-120"/>
              </a:rPr>
              <a:t>「一人不佔多位」安排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4432" y="2517557"/>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學年的有效註冊文件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674998" y="3015375"/>
            <a:ext cx="5119814" cy="1361637"/>
          </a:xfrm>
          <a:prstGeom prst="rect">
            <a:avLst/>
          </a:prstGeom>
          <a:solidFill>
            <a:srgbClr val="0085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lvl="0" indent="-442913" fontAlgn="auto">
              <a:spcBef>
                <a:spcPts val="600"/>
              </a:spcBef>
              <a:spcAft>
                <a:spcPts val="0"/>
              </a:spcAft>
              <a:defRPr/>
            </a:pPr>
            <a:r>
              <a:rPr kumimoji="0" lang="zh-TW" altLang="en-US" sz="2200" b="1" dirty="0" smtClean="0">
                <a:effectLst>
                  <a:outerShdw blurRad="38100" dist="38100" dir="2700000" algn="tl">
                    <a:srgbClr val="000000">
                      <a:alpha val="43137"/>
                    </a:srgbClr>
                  </a:outerShdw>
                </a:effectLst>
                <a:latin typeface="+mj-ea"/>
                <a:ea typeface="+mj-ea"/>
              </a:rPr>
              <a:t>  ．</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主要</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用作轉</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原校重讀</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K1</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a:t>
            </a:r>
            <a:r>
              <a:rPr kumimoji="0" lang="zh-TW" altLang="en-US" sz="2000" b="1" u="sng"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臨時註冊</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之用</a:t>
            </a:r>
          </a:p>
          <a:p>
            <a:pPr marL="442913" lvl="0" indent="-442913" fontAlgn="auto">
              <a:spcBef>
                <a:spcPts val="600"/>
              </a:spcBef>
              <a:spcAft>
                <a:spcPts val="0"/>
              </a:spcAft>
              <a:defRPr/>
            </a:pP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．在</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正式入讀</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幼稚園</a:t>
            </a:r>
            <a:r>
              <a:rPr kumimoji="0"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首天或之前</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須以</a:t>
            </a:r>
            <a:r>
              <a:rPr kumimoji="0" lang="zh-TW" altLang="en-US" sz="2000" b="1" u="sng"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 證」</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  </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zh-TW" altLang="en-US" sz="2000" b="1" u="sng" dirty="0" smtClean="0">
                <a:solidFill>
                  <a:schemeClr val="bg1">
                    <a:lumMod val="8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「入學許可書」</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取代</a:t>
            </a:r>
            <a:endParaRPr kumimoji="0" lang="zh-TW" altLang="en-US" sz="20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平行四邊形 8"/>
          <p:cNvSpPr/>
          <p:nvPr/>
        </p:nvSpPr>
        <p:spPr>
          <a:xfrm>
            <a:off x="208992" y="3134692"/>
            <a:ext cx="3744417" cy="1064062"/>
          </a:xfrm>
          <a:prstGeom prst="parallelogram">
            <a:avLst/>
          </a:prstGeom>
          <a:solidFill>
            <a:srgbClr val="99FFCC"/>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ts val="0"/>
              </a:spcBef>
              <a:spcAft>
                <a:spcPts val="0"/>
              </a:spcAft>
            </a:pPr>
            <a:endParaRPr lang="en-US" altLang="zh-TW" sz="1200" b="1" dirty="0" smtClean="0">
              <a:solidFill>
                <a:schemeClr val="tx1"/>
              </a:solidFill>
              <a:latin typeface="微軟正黑體" panose="020B0604030504040204" pitchFamily="34" charset="-120"/>
              <a:ea typeface="微軟正黑體" panose="020B0604030504040204" pitchFamily="34" charset="-120"/>
            </a:endParaRPr>
          </a:p>
          <a:p>
            <a:pPr algn="ctr">
              <a:spcBef>
                <a:spcPts val="0"/>
              </a:spcBef>
              <a:spcAft>
                <a:spcPts val="0"/>
              </a:spcAft>
            </a:pPr>
            <a:r>
              <a:rPr lang="zh-TW" altLang="en-US" sz="2400" b="1" dirty="0" smtClean="0">
                <a:solidFill>
                  <a:schemeClr val="tx1"/>
                </a:solidFill>
                <a:latin typeface="微軟正黑體" panose="020B0604030504040204" pitchFamily="34" charset="-120"/>
                <a:ea typeface="微軟正黑體" panose="020B0604030504040204" pitchFamily="34" charset="-120"/>
              </a:rPr>
              <a:t>「臨時</a:t>
            </a:r>
            <a:r>
              <a:rPr lang="zh-TW" altLang="en-US" sz="2400" b="1" dirty="0">
                <a:solidFill>
                  <a:schemeClr val="tx1"/>
                </a:solidFill>
                <a:latin typeface="微軟正黑體" panose="020B0604030504040204" pitchFamily="34" charset="-120"/>
                <a:ea typeface="微軟正黑體" panose="020B0604030504040204" pitchFamily="34" charset="-120"/>
              </a:rPr>
              <a:t>註冊信</a:t>
            </a:r>
            <a:r>
              <a:rPr lang="zh-TW" altLang="en-US" sz="2400" b="1" dirty="0" smtClean="0">
                <a:solidFill>
                  <a:schemeClr val="tx1"/>
                </a:solidFill>
                <a:latin typeface="微軟正黑體" panose="020B0604030504040204" pitchFamily="34" charset="-120"/>
                <a:ea typeface="微軟正黑體" panose="020B0604030504040204" pitchFamily="34" charset="-120"/>
              </a:rPr>
              <a:t>」</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algn="ctr">
              <a:spcBef>
                <a:spcPts val="0"/>
              </a:spcBef>
              <a:spcAft>
                <a:spcPts val="0"/>
              </a:spcAft>
            </a:pPr>
            <a:endParaRPr lang="en-US" altLang="zh-TW" sz="1200" b="1" dirty="0" smtClean="0">
              <a:solidFill>
                <a:schemeClr val="tx1"/>
              </a:solidFill>
              <a:latin typeface="+mj-ea"/>
              <a:ea typeface="+mj-ea"/>
            </a:endParaRPr>
          </a:p>
        </p:txBody>
      </p:sp>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l="9716" r="12785"/>
          <a:stretch/>
        </p:blipFill>
        <p:spPr>
          <a:xfrm>
            <a:off x="968332" y="4876731"/>
            <a:ext cx="2071801" cy="1555969"/>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61" y="4852822"/>
            <a:ext cx="1898590" cy="1558825"/>
          </a:xfrm>
          <a:prstGeom prst="rect">
            <a:avLst/>
          </a:prstGeom>
        </p:spPr>
      </p:pic>
      <p:pic>
        <p:nvPicPr>
          <p:cNvPr id="12" name="圖片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085289" y="4699853"/>
            <a:ext cx="2947761" cy="2210821"/>
          </a:xfrm>
          <a:prstGeom prst="rect">
            <a:avLst/>
          </a:prstGeom>
        </p:spPr>
      </p:pic>
      <p:grpSp>
        <p:nvGrpSpPr>
          <p:cNvPr id="13" name="群組 12"/>
          <p:cNvGrpSpPr/>
          <p:nvPr/>
        </p:nvGrpSpPr>
        <p:grpSpPr>
          <a:xfrm>
            <a:off x="4040896" y="4523801"/>
            <a:ext cx="1194655" cy="708619"/>
            <a:chOff x="3779912" y="3512469"/>
            <a:chExt cx="1080120" cy="353945"/>
          </a:xfrm>
        </p:grpSpPr>
        <p:sp>
          <p:nvSpPr>
            <p:cNvPr id="14" name="＞形箭號 13"/>
            <p:cNvSpPr/>
            <p:nvPr/>
          </p:nvSpPr>
          <p:spPr>
            <a:xfrm>
              <a:off x="377991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5" name="＞形箭號 14"/>
            <p:cNvSpPr/>
            <p:nvPr/>
          </p:nvSpPr>
          <p:spPr>
            <a:xfrm>
              <a:off x="413995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6" name="＞形箭號 15"/>
            <p:cNvSpPr/>
            <p:nvPr/>
          </p:nvSpPr>
          <p:spPr>
            <a:xfrm>
              <a:off x="4499992" y="3512469"/>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Tree>
    <p:extLst>
      <p:ext uri="{BB962C8B-B14F-4D97-AF65-F5344CB8AC3E}">
        <p14:creationId xmlns:p14="http://schemas.microsoft.com/office/powerpoint/2010/main" val="2794533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5875"/>
            <a:ext cx="414000" cy="363600"/>
          </a:xfrm>
          <a:ln w="14605">
            <a:solidFill>
              <a:srgbClr val="FFFFFF"/>
            </a:solidFill>
          </a:ln>
          <a:extLst/>
        </p:spPr>
        <p:txBody>
          <a:bodyPr vert="horz" lIns="9144" tIns="9144" rIns="9144" bIns="9144" rtlCol="0" anchor="ctr">
            <a:noAutofit/>
          </a:bodyPr>
          <a:lstStyle/>
          <a:p>
            <a:pPr algn="ctr"/>
            <a:fld id="{30B85685-0285-40F3-8952-C6655A78E307}" type="slidenum">
              <a:rPr lang="zh-HK" altLang="en-US" sz="1400">
                <a:solidFill>
                  <a:schemeClr val="tx1"/>
                </a:solidFill>
              </a:rPr>
              <a:pPr algn="ctr"/>
              <a:t>26</a:t>
            </a:fld>
            <a:endParaRPr lang="zh-HK" altLang="en-US" sz="1400" dirty="0">
              <a:solidFill>
                <a:schemeClr val="tx1"/>
              </a:solidFill>
            </a:endParaRPr>
          </a:p>
        </p:txBody>
      </p:sp>
      <p:sp>
        <p:nvSpPr>
          <p:cNvPr id="6" name="內容版面配置區 2"/>
          <p:cNvSpPr txBox="1">
            <a:spLocks/>
          </p:cNvSpPr>
          <p:nvPr/>
        </p:nvSpPr>
        <p:spPr>
          <a:xfrm>
            <a:off x="0" y="764704"/>
            <a:ext cx="9144000" cy="504825"/>
          </a:xfrm>
          <a:prstGeom prst="rect">
            <a:avLst/>
          </a:prstGeom>
          <a:effectLst>
            <a:innerShdw blurRad="63500" dist="50800">
              <a:prstClr val="black">
                <a:alpha val="50000"/>
              </a:prstClr>
            </a:innerShdw>
          </a:effectLst>
        </p:spPr>
        <p:txBody>
          <a:bodyPr vert="horz" rtlCol="0" anchor="ctr">
            <a:noAutofit/>
            <a:scene3d>
              <a:camera prst="orthographicFront"/>
              <a:lightRig rig="soft" dir="t"/>
            </a:scene3d>
            <a:sp3d prstMaterial="softEdge"/>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spcBef>
                <a:spcPct val="0"/>
              </a:spcBef>
              <a:buFont typeface="Calibri" panose="020F0502020204030204" pitchFamily="34" charset="0"/>
              <a:buNone/>
              <a:defRPr/>
            </a:pPr>
            <a:r>
              <a:rPr kumimoji="0" lang="zh-TW" altLang="en-US" sz="3200" b="1" cap="small"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「臨時註册信」樣本</a:t>
            </a:r>
            <a:endParaRPr kumimoji="0" lang="en-US" altLang="zh-TW" sz="3200" b="1" cap="small"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pic>
        <p:nvPicPr>
          <p:cNvPr id="7" name="圖片 6"/>
          <p:cNvPicPr>
            <a:picLocks noChangeAspect="1"/>
          </p:cNvPicPr>
          <p:nvPr/>
        </p:nvPicPr>
        <p:blipFill rotWithShape="1">
          <a:blip r:embed="rId2"/>
          <a:srcRect l="36613" t="18500" r="36219" b="11500"/>
          <a:stretch/>
        </p:blipFill>
        <p:spPr>
          <a:xfrm>
            <a:off x="2779361" y="1393744"/>
            <a:ext cx="3585278" cy="5196056"/>
          </a:xfrm>
          <a:prstGeom prst="rect">
            <a:avLst/>
          </a:prstGeom>
        </p:spPr>
      </p:pic>
    </p:spTree>
    <p:extLst>
      <p:ext uri="{BB962C8B-B14F-4D97-AF65-F5344CB8AC3E}">
        <p14:creationId xmlns:p14="http://schemas.microsoft.com/office/powerpoint/2010/main" val="221509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32"/>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9" name="矩形 18"/>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4" name="投影片編號版面配置區 3"/>
          <p:cNvSpPr>
            <a:spLocks noGrp="1"/>
          </p:cNvSpPr>
          <p:nvPr>
            <p:ph type="sldNum" sz="quarter" idx="12"/>
          </p:nvPr>
        </p:nvSpPr>
        <p:spPr>
          <a:xfrm>
            <a:off x="8536896" y="6395619"/>
            <a:ext cx="512638" cy="365125"/>
          </a:xfrm>
        </p:spPr>
        <p:txBody>
          <a:bodyPr vert="horz" lIns="91440" tIns="45720" rIns="91440" bIns="45720" rtlCol="0" anchor="ctr"/>
          <a:lstStyle/>
          <a:p>
            <a:fld id="{32F4360C-EDD2-49D1-84E3-16D71C30310C}" type="slidenum">
              <a:rPr lang="zh-HK" altLang="en-US" sz="1400">
                <a:solidFill>
                  <a:prstClr val="black">
                    <a:lumMod val="75000"/>
                    <a:lumOff val="25000"/>
                  </a:prstClr>
                </a:solidFill>
              </a:rPr>
              <a:pPr/>
              <a:t>27</a:t>
            </a:fld>
            <a:endParaRPr lang="zh-HK" altLang="en-US" sz="1400" dirty="0">
              <a:solidFill>
                <a:prstClr val="black">
                  <a:lumMod val="75000"/>
                  <a:lumOff val="25000"/>
                </a:prstClr>
              </a:solidFill>
            </a:endParaRP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9716" r="12785"/>
          <a:stretch/>
        </p:blipFill>
        <p:spPr>
          <a:xfrm>
            <a:off x="540152" y="1071630"/>
            <a:ext cx="2123636" cy="1493274"/>
          </a:xfrm>
          <a:prstGeom prst="rect">
            <a:avLst/>
          </a:prstGeo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t="4097" b="4260"/>
          <a:stretch/>
        </p:blipFill>
        <p:spPr>
          <a:xfrm>
            <a:off x="6660232" y="1071630"/>
            <a:ext cx="2132983" cy="1482551"/>
          </a:xfrm>
          <a:prstGeom prst="rect">
            <a:avLst/>
          </a:prstGeom>
        </p:spPr>
      </p:pic>
      <p:sp>
        <p:nvSpPr>
          <p:cNvPr id="8" name="標題 3"/>
          <p:cNvSpPr txBox="1">
            <a:spLocks/>
          </p:cNvSpPr>
          <p:nvPr/>
        </p:nvSpPr>
        <p:spPr>
          <a:xfrm>
            <a:off x="899592" y="-1418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2800" b="1" dirty="0">
                <a:solidFill>
                  <a:srgbClr val="42D0A2">
                    <a:lumMod val="75000"/>
                  </a:srgbClr>
                </a:solidFill>
                <a:latin typeface="微軟正黑體" panose="020B0604030504040204" pitchFamily="34" charset="-120"/>
              </a:rPr>
              <a:t>何時</a:t>
            </a:r>
            <a:r>
              <a:rPr lang="zh-TW" altLang="en-US" sz="2800" b="1" dirty="0" smtClean="0">
                <a:solidFill>
                  <a:srgbClr val="42D0A2">
                    <a:lumMod val="75000"/>
                  </a:srgbClr>
                </a:solidFill>
                <a:latin typeface="微軟正黑體" panose="020B0604030504040204" pitchFamily="34" charset="-120"/>
              </a:rPr>
              <a:t>需要「</a:t>
            </a:r>
            <a:r>
              <a:rPr lang="zh-TW" altLang="en-US" sz="2800" b="1" dirty="0">
                <a:solidFill>
                  <a:srgbClr val="42D0A2">
                    <a:lumMod val="75000"/>
                  </a:srgbClr>
                </a:solidFill>
                <a:latin typeface="微軟正黑體" panose="020B0604030504040204" pitchFamily="34" charset="-120"/>
              </a:rPr>
              <a:t>臨時註册信</a:t>
            </a:r>
            <a:r>
              <a:rPr lang="zh-TW" altLang="en-US" sz="2800" b="1" dirty="0" smtClean="0">
                <a:solidFill>
                  <a:srgbClr val="42D0A2">
                    <a:lumMod val="75000"/>
                  </a:srgbClr>
                </a:solidFill>
                <a:latin typeface="微軟正黑體" panose="020B0604030504040204" pitchFamily="34" charset="-120"/>
              </a:rPr>
              <a:t>」</a:t>
            </a:r>
            <a:r>
              <a:rPr lang="en-US" altLang="zh-TW" sz="2800" b="1" dirty="0" smtClean="0">
                <a:solidFill>
                  <a:srgbClr val="42D0A2">
                    <a:lumMod val="75000"/>
                  </a:srgbClr>
                </a:solidFill>
                <a:latin typeface="微軟正黑體" panose="020B0604030504040204" pitchFamily="34" charset="-120"/>
              </a:rPr>
              <a:t>?(</a:t>
            </a:r>
            <a:r>
              <a:rPr lang="zh-TW" altLang="en-US" sz="2800" b="1" dirty="0" smtClean="0">
                <a:solidFill>
                  <a:srgbClr val="42D0A2">
                    <a:lumMod val="75000"/>
                  </a:srgbClr>
                </a:solidFill>
                <a:latin typeface="微軟正黑體" panose="020B0604030504040204" pitchFamily="34" charset="-120"/>
              </a:rPr>
              <a:t>例子</a:t>
            </a:r>
            <a:r>
              <a:rPr lang="en-US" altLang="zh-TW" sz="2800" b="1" dirty="0" smtClean="0">
                <a:solidFill>
                  <a:srgbClr val="42D0A2">
                    <a:lumMod val="75000"/>
                  </a:srgbClr>
                </a:solidFill>
                <a:latin typeface="微軟正黑體" panose="020B0604030504040204" pitchFamily="34" charset="-120"/>
              </a:rPr>
              <a:t>)</a:t>
            </a:r>
            <a:endParaRPr lang="zh-HK" altLang="en-US" sz="2800" b="1" dirty="0">
              <a:solidFill>
                <a:srgbClr val="42D0A2">
                  <a:lumMod val="75000"/>
                </a:srgbClr>
              </a:solidFill>
              <a:latin typeface="微軟正黑體" panose="020B0604030504040204" pitchFamily="34" charset="-120"/>
            </a:endParaRPr>
          </a:p>
        </p:txBody>
      </p:sp>
      <p:sp>
        <p:nvSpPr>
          <p:cNvPr id="9" name="文字方塊 8"/>
          <p:cNvSpPr txBox="1"/>
          <p:nvPr/>
        </p:nvSpPr>
        <p:spPr>
          <a:xfrm>
            <a:off x="748871" y="478413"/>
            <a:ext cx="1806905" cy="646331"/>
          </a:xfrm>
          <a:prstGeom prst="rect">
            <a:avLst/>
          </a:prstGeom>
          <a:noFill/>
        </p:spPr>
        <p:txBody>
          <a:bodyPr wrap="none" rtlCol="0">
            <a:spAutoFit/>
          </a:bodyPr>
          <a:lstStyle/>
          <a:p>
            <a:pPr algn="ct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在</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2018/19</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就讀</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b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幼稚園</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A</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班</a:t>
            </a:r>
            <a:endParaRPr lang="zh-HK" altLang="en-US" b="1" dirty="0">
              <a:solidFill>
                <a:srgbClr val="5FCBEF">
                  <a:lumMod val="75000"/>
                </a:srgbClr>
              </a:solidFill>
              <a:latin typeface="微軟正黑體" panose="020B0604030504040204" pitchFamily="34" charset="-120"/>
              <a:ea typeface="微軟正黑體" panose="020B0604030504040204" pitchFamily="34" charset="-12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6880899" y="692696"/>
            <a:ext cx="2047355" cy="384721"/>
          </a:xfrm>
          <a:prstGeom prst="rect">
            <a:avLst/>
          </a:prstGeom>
          <a:noFill/>
        </p:spPr>
        <p:txBody>
          <a:bodyPr wrap="none" rtlCol="0">
            <a:spAutoFit/>
          </a:bodyPr>
          <a:lstStyle/>
          <a:p>
            <a:r>
              <a:rPr lang="zh-TW" altLang="en-US" sz="1900" b="1" dirty="0" smtClean="0">
                <a:solidFill>
                  <a:srgbClr val="5FCBEF">
                    <a:lumMod val="75000"/>
                  </a:srgbClr>
                </a:solidFill>
                <a:latin typeface="微軟正黑體" panose="020B0604030504040204" pitchFamily="34" charset="-120"/>
                <a:ea typeface="微軟正黑體" panose="020B0604030504040204" pitchFamily="34" charset="-120"/>
              </a:rPr>
              <a:t>擬轉讀的幼稚園</a:t>
            </a:r>
            <a:r>
              <a:rPr lang="en-US" altLang="zh-TW" sz="1900" b="1" dirty="0" smtClean="0">
                <a:solidFill>
                  <a:srgbClr val="5FCBEF">
                    <a:lumMod val="75000"/>
                  </a:srgbClr>
                </a:solidFill>
                <a:latin typeface="微軟正黑體" panose="020B0604030504040204" pitchFamily="34" charset="-120"/>
                <a:ea typeface="微軟正黑體" panose="020B0604030504040204" pitchFamily="34" charset="-120"/>
              </a:rPr>
              <a:t>B</a:t>
            </a:r>
            <a:endParaRPr lang="zh-HK" altLang="en-US" sz="1900"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07504" y="2846644"/>
            <a:ext cx="2736303" cy="630942"/>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希望在</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2019/20</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轉到</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b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幼稚園</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B</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HK" altLang="en-US" sz="1750" b="1" dirty="0">
                <a:solidFill>
                  <a:srgbClr val="5FCBEF">
                    <a:lumMod val="75000"/>
                  </a:srgbClr>
                </a:solidFill>
                <a:latin typeface="微軟正黑體" panose="020B0604030504040204" pitchFamily="34" charset="-120"/>
                <a:ea typeface="微軟正黑體" panose="020B0604030504040204" pitchFamily="34" charset="-120"/>
              </a:rPr>
              <a:t>班</a:t>
            </a:r>
          </a:p>
        </p:txBody>
      </p:sp>
      <p:sp>
        <p:nvSpPr>
          <p:cNvPr id="20" name="文字方塊 19"/>
          <p:cNvSpPr txBox="1"/>
          <p:nvPr/>
        </p:nvSpPr>
        <p:spPr>
          <a:xfrm>
            <a:off x="251520" y="840798"/>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A</a:t>
            </a:r>
            <a:endParaRPr lang="zh-HK" altLang="en-US" dirty="0">
              <a:solidFill>
                <a:prstClr val="black"/>
              </a:solidFill>
            </a:endParaRPr>
          </a:p>
        </p:txBody>
      </p:sp>
      <p:sp>
        <p:nvSpPr>
          <p:cNvPr id="21" name="文字方塊 20"/>
          <p:cNvSpPr txBox="1"/>
          <p:nvPr/>
        </p:nvSpPr>
        <p:spPr>
          <a:xfrm>
            <a:off x="6372200" y="808067"/>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B</a:t>
            </a:r>
            <a:endParaRPr lang="zh-HK" altLang="en-US" dirty="0">
              <a:solidFill>
                <a:prstClr val="black"/>
              </a:solidFill>
            </a:endParaRP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69427" y="3763880"/>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文字方塊 34"/>
          <p:cNvSpPr txBox="1"/>
          <p:nvPr/>
        </p:nvSpPr>
        <p:spPr>
          <a:xfrm>
            <a:off x="2987824" y="2852936"/>
            <a:ext cx="3168352" cy="630942"/>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需在</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2018</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年</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11</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月</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b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向</a:t>
            </a:r>
            <a:r>
              <a:rPr lang="zh-TW" altLang="en-US" sz="1750" b="1" dirty="0">
                <a:solidFill>
                  <a:srgbClr val="5FCBEF">
                    <a:lumMod val="75000"/>
                  </a:srgbClr>
                </a:solidFill>
                <a:latin typeface="微軟正黑體" panose="020B0604030504040204" pitchFamily="34" charset="-120"/>
                <a:ea typeface="微軟正黑體" panose="020B0604030504040204" pitchFamily="34" charset="-120"/>
              </a:rPr>
              <a:t>教育局申請</a:t>
            </a:r>
            <a:r>
              <a:rPr lang="zh-TW" altLang="en-US" sz="175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「臨時註册信」</a:t>
            </a:r>
            <a:endParaRPr lang="zh-HK" altLang="en-US" sz="175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300192" y="2852936"/>
            <a:ext cx="2754585" cy="623248"/>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00" b="1" dirty="0">
                <a:solidFill>
                  <a:srgbClr val="5FCBEF">
                    <a:lumMod val="75000"/>
                  </a:srgbClr>
                </a:solidFill>
                <a:latin typeface="微軟正黑體" panose="020B0604030504040204" pitchFamily="34" charset="-120"/>
                <a:ea typeface="微軟正黑體" panose="020B0604030504040204" pitchFamily="34" charset="-120"/>
              </a:rPr>
              <a:t>於「統一</a:t>
            </a:r>
            <a:r>
              <a:rPr lang="zh-TW" altLang="en-US" sz="1700" b="1" dirty="0" smtClean="0">
                <a:solidFill>
                  <a:srgbClr val="5FCBEF">
                    <a:lumMod val="75000"/>
                  </a:srgbClr>
                </a:solidFill>
                <a:latin typeface="微軟正黑體" panose="020B0604030504040204" pitchFamily="34" charset="-120"/>
                <a:ea typeface="微軟正黑體" panose="020B0604030504040204" pitchFamily="34" charset="-120"/>
              </a:rPr>
              <a:t>註冊</a:t>
            </a:r>
            <a:r>
              <a:rPr lang="zh-TW" altLang="en-US" sz="1700" b="1" dirty="0">
                <a:solidFill>
                  <a:srgbClr val="5FCBEF">
                    <a:lumMod val="75000"/>
                  </a:srgbClr>
                </a:solidFill>
                <a:latin typeface="微軟正黑體" panose="020B0604030504040204" pitchFamily="34" charset="-120"/>
                <a:ea typeface="微軟正黑體" panose="020B0604030504040204" pitchFamily="34" charset="-120"/>
              </a:rPr>
              <a:t>日期」遞交</a:t>
            </a:r>
            <a:endParaRPr lang="en-US" altLang="zh-TW" sz="1700" b="1" dirty="0" smtClean="0">
              <a:solidFill>
                <a:srgbClr val="5FCBEF">
                  <a:lumMod val="75000"/>
                </a:srgbClr>
              </a:solidFill>
              <a:latin typeface="微軟正黑體" panose="020B0604030504040204" pitchFamily="34" charset="-120"/>
              <a:ea typeface="微軟正黑體" panose="020B0604030504040204" pitchFamily="34" charset="-120"/>
            </a:endParaRPr>
          </a:p>
          <a:p>
            <a:pPr algn="ctr"/>
            <a:r>
              <a:rPr lang="zh-TW" altLang="en-US" sz="175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「臨時註册信」</a:t>
            </a:r>
            <a:r>
              <a:rPr lang="zh-TW" altLang="en-US" sz="1700" b="1" dirty="0">
                <a:solidFill>
                  <a:srgbClr val="5FCBEF">
                    <a:lumMod val="75000"/>
                  </a:srgbClr>
                </a:solidFill>
                <a:latin typeface="微軟正黑體" panose="020B0604030504040204" pitchFamily="34" charset="-120"/>
                <a:ea typeface="微軟正黑體" panose="020B0604030504040204" pitchFamily="34" charset="-120"/>
              </a:rPr>
              <a:t>作</a:t>
            </a:r>
            <a:r>
              <a:rPr lang="zh-TW" altLang="en-US" sz="1700" b="1" dirty="0" smtClean="0">
                <a:solidFill>
                  <a:srgbClr val="5FCBEF">
                    <a:lumMod val="75000"/>
                  </a:srgbClr>
                </a:solidFill>
                <a:latin typeface="微軟正黑體" panose="020B0604030504040204" pitchFamily="34" charset="-120"/>
                <a:ea typeface="微軟正黑體" panose="020B0604030504040204" pitchFamily="34" charset="-120"/>
              </a:rPr>
              <a:t>註冊</a:t>
            </a:r>
            <a:endParaRPr lang="zh-HK" altLang="en-US" sz="1700" b="1" dirty="0">
              <a:solidFill>
                <a:srgbClr val="5FCBEF">
                  <a:lumMod val="75000"/>
                </a:srgbClr>
              </a:solidFill>
              <a:latin typeface="微軟正黑體" panose="020B0604030504040204" pitchFamily="34" charset="-120"/>
              <a:ea typeface="微軟正黑體" panose="020B0604030504040204" pitchFamily="34" charset="-120"/>
            </a:endParaRPr>
          </a:p>
        </p:txBody>
      </p:sp>
      <p:pic>
        <p:nvPicPr>
          <p:cNvPr id="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92679" y="3764746"/>
            <a:ext cx="944399" cy="12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94900" y="5138249"/>
            <a:ext cx="944852" cy="128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圖片 10"/>
          <p:cNvPicPr>
            <a:picLocks noChangeAspect="1"/>
          </p:cNvPicPr>
          <p:nvPr/>
        </p:nvPicPr>
        <p:blipFill rotWithShape="1">
          <a:blip r:embed="rId8" cstate="print">
            <a:extLst>
              <a:ext uri="{28A0092B-C50C-407E-A947-70E740481C1C}">
                <a14:useLocalDpi xmlns:a14="http://schemas.microsoft.com/office/drawing/2010/main" val="0"/>
              </a:ext>
            </a:extLst>
          </a:blip>
          <a:srcRect b="16286"/>
          <a:stretch/>
        </p:blipFill>
        <p:spPr>
          <a:xfrm>
            <a:off x="666190" y="3907896"/>
            <a:ext cx="429601" cy="927477"/>
          </a:xfrm>
          <a:prstGeom prst="rect">
            <a:avLst/>
          </a:prstGeom>
          <a:effectLst>
            <a:outerShdw blurRad="50800" dist="38100" dir="8100000" algn="tr" rotWithShape="0">
              <a:prstClr val="black">
                <a:alpha val="40000"/>
              </a:prstClr>
            </a:outerShdw>
          </a:effectLst>
        </p:spPr>
      </p:pic>
      <p:pic>
        <p:nvPicPr>
          <p:cNvPr id="12" name="圖片 11"/>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686015" y="5182364"/>
            <a:ext cx="429601" cy="957780"/>
          </a:xfrm>
          <a:prstGeom prst="rect">
            <a:avLst/>
          </a:prstGeom>
          <a:effectLst>
            <a:outerShdw blurRad="50800" dist="38100" dir="8100000" algn="tr" rotWithShape="0">
              <a:prstClr val="black">
                <a:alpha val="40000"/>
              </a:prstClr>
            </a:outerShdw>
          </a:effec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69427" y="5132032"/>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500"/>
                            </p:stCondLst>
                            <p:childTnLst>
                              <p:par>
                                <p:cTn id="17" presetID="26" presetClass="emph" presetSubtype="0" repeatCount="2000" fill="hold"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1500"/>
                            </p:stCondLst>
                            <p:childTnLst>
                              <p:par>
                                <p:cTn id="21" presetID="63" presetClass="path" presetSubtype="0" accel="50000" decel="50000" fill="hold" nodeType="afterEffect">
                                  <p:stCondLst>
                                    <p:cond delay="0"/>
                                  </p:stCondLst>
                                  <p:childTnLst>
                                    <p:animMotion origin="layout" path="M -4.16667E-6 0 L 0.33282 0.00602 " pathEditMode="relative" rAng="0" ptsTypes="AA">
                                      <p:cBhvr>
                                        <p:cTn id="22" dur="2000" fill="hold"/>
                                        <p:tgtEl>
                                          <p:spTgt spid="11"/>
                                        </p:tgtEl>
                                        <p:attrNameLst>
                                          <p:attrName>ppt_x</p:attrName>
                                          <p:attrName>ppt_y</p:attrName>
                                        </p:attrNameLst>
                                      </p:cBhvr>
                                      <p:rCtr x="16632" y="301"/>
                                    </p:animMotion>
                                  </p:childTnLst>
                                </p:cTn>
                              </p:par>
                              <p:par>
                                <p:cTn id="23" presetID="63" presetClass="path" presetSubtype="0" accel="50000" decel="50000" fill="hold" nodeType="withEffect">
                                  <p:stCondLst>
                                    <p:cond delay="0"/>
                                  </p:stCondLst>
                                  <p:childTnLst>
                                    <p:animMotion origin="layout" path="M 0.00034 -0.00231 L 0.33889 -0.00578 " pathEditMode="relative" rAng="0" ptsTypes="AA">
                                      <p:cBhvr>
                                        <p:cTn id="24" dur="2000" fill="hold"/>
                                        <p:tgtEl>
                                          <p:spTgt spid="12"/>
                                        </p:tgtEl>
                                        <p:attrNameLst>
                                          <p:attrName>ppt_x</p:attrName>
                                          <p:attrName>ppt_y</p:attrName>
                                        </p:attrNameLst>
                                      </p:cBhvr>
                                      <p:rCtr x="16927" y="-185"/>
                                    </p:animMotion>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6">
                                            <p:txEl>
                                              <p:pRg st="1" end="1"/>
                                            </p:txEl>
                                          </p:spTgt>
                                        </p:tgtEl>
                                        <p:attrNameLst>
                                          <p:attrName>style.visibility</p:attrName>
                                        </p:attrNameLst>
                                      </p:cBhvr>
                                      <p:to>
                                        <p:strVal val="visible"/>
                                      </p:to>
                                    </p:set>
                                    <p:animEffect transition="in" filter="fade">
                                      <p:cBhvr>
                                        <p:cTn id="42" dur="500"/>
                                        <p:tgtEl>
                                          <p:spTgt spid="36">
                                            <p:txEl>
                                              <p:pRg st="1" end="1"/>
                                            </p:txEl>
                                          </p:spTgt>
                                        </p:tgtEl>
                                      </p:cBhvr>
                                    </p:animEffect>
                                  </p:childTnLst>
                                </p:cTn>
                              </p:par>
                            </p:childTnLst>
                          </p:cTn>
                        </p:par>
                        <p:par>
                          <p:cTn id="43" fill="hold">
                            <p:stCondLst>
                              <p:cond delay="500"/>
                            </p:stCondLst>
                            <p:childTnLst>
                              <p:par>
                                <p:cTn id="44" presetID="26" presetClass="emph" presetSubtype="0" repeatCount="2000" fill="hold" nodeType="afterEffect">
                                  <p:stCondLst>
                                    <p:cond delay="0"/>
                                  </p:stCondLst>
                                  <p:childTnLst>
                                    <p:animEffect transition="out" filter="fade">
                                      <p:cBhvr>
                                        <p:cTn id="45" dur="500" tmFilter="0, 0; .2, .5; .8, .5; 1, 0"/>
                                        <p:tgtEl>
                                          <p:spTgt spid="36">
                                            <p:txEl>
                                              <p:pRg st="0" end="0"/>
                                            </p:txEl>
                                          </p:spTgt>
                                        </p:tgtEl>
                                      </p:cBhvr>
                                    </p:animEffect>
                                    <p:animScale>
                                      <p:cBhvr>
                                        <p:cTn id="46" dur="250" autoRev="1" fill="hold"/>
                                        <p:tgtEl>
                                          <p:spTgt spid="36">
                                            <p:txEl>
                                              <p:pRg st="0" end="0"/>
                                            </p:txEl>
                                          </p:spTgt>
                                        </p:tgtEl>
                                      </p:cBhvr>
                                      <p:by x="105000" y="105000"/>
                                    </p:animScale>
                                  </p:childTnLst>
                                </p:cTn>
                              </p:par>
                              <p:par>
                                <p:cTn id="47" presetID="26" presetClass="emph" presetSubtype="0" repeatCount="2000" fill="hold" nodeType="withEffect">
                                  <p:stCondLst>
                                    <p:cond delay="0"/>
                                  </p:stCondLst>
                                  <p:childTnLst>
                                    <p:animEffect transition="out" filter="fade">
                                      <p:cBhvr>
                                        <p:cTn id="48" dur="500" tmFilter="0, 0; .2, .5; .8, .5; 1, 0"/>
                                        <p:tgtEl>
                                          <p:spTgt spid="36">
                                            <p:txEl>
                                              <p:pRg st="1" end="1"/>
                                            </p:txEl>
                                          </p:spTgt>
                                        </p:tgtEl>
                                      </p:cBhvr>
                                    </p:animEffect>
                                    <p:animScale>
                                      <p:cBhvr>
                                        <p:cTn id="49" dur="250" autoRev="1" fill="hold"/>
                                        <p:tgtEl>
                                          <p:spTgt spid="36">
                                            <p:txEl>
                                              <p:pRg st="1" end="1"/>
                                            </p:txEl>
                                          </p:spTgt>
                                        </p:tgtEl>
                                      </p:cBhvr>
                                      <p:by x="105000" y="105000"/>
                                    </p:animScale>
                                  </p:childTnLst>
                                </p:cTn>
                              </p:par>
                            </p:childTnLst>
                          </p:cTn>
                        </p:par>
                        <p:par>
                          <p:cTn id="50" fill="hold">
                            <p:stCondLst>
                              <p:cond delay="1500"/>
                            </p:stCondLst>
                            <p:childTnLst>
                              <p:par>
                                <p:cTn id="51" presetID="63" presetClass="path" presetSubtype="0" accel="50000" decel="50000" fill="hold" nodeType="afterEffect">
                                  <p:stCondLst>
                                    <p:cond delay="0"/>
                                  </p:stCondLst>
                                  <p:childTnLst>
                                    <p:animMotion origin="layout" path="M -3.61111E-6 2.96296E-6 L 0.31268 -0.00209 " pathEditMode="relative" rAng="0" ptsTypes="AA">
                                      <p:cBhvr>
                                        <p:cTn id="52" dur="2000" fill="hold"/>
                                        <p:tgtEl>
                                          <p:spTgt spid="29"/>
                                        </p:tgtEl>
                                        <p:attrNameLst>
                                          <p:attrName>ppt_x</p:attrName>
                                          <p:attrName>ppt_y</p:attrName>
                                        </p:attrNameLst>
                                      </p:cBhvr>
                                      <p:rCtr x="15625" y="-116"/>
                                    </p:animMotion>
                                  </p:childTnLst>
                                </p:cTn>
                              </p:par>
                              <p:par>
                                <p:cTn id="53" presetID="63" presetClass="path" presetSubtype="0" accel="50000" decel="50000" fill="hold" nodeType="withEffect">
                                  <p:stCondLst>
                                    <p:cond delay="0"/>
                                  </p:stCondLst>
                                  <p:childTnLst>
                                    <p:animMotion origin="layout" path="M -3.61111E-6 -4.07407E-6 L 0.31268 -0.00208 " pathEditMode="relative" rAng="0" ptsTypes="AA">
                                      <p:cBhvr>
                                        <p:cTn id="54" dur="2000" fill="hold"/>
                                        <p:tgtEl>
                                          <p:spTgt spid="23"/>
                                        </p:tgtEl>
                                        <p:attrNameLst>
                                          <p:attrName>ppt_x</p:attrName>
                                          <p:attrName>ppt_y</p:attrName>
                                        </p:attrNameLst>
                                      </p:cBhvr>
                                      <p:rCtr x="15625" y="-116"/>
                                    </p:animMotion>
                                  </p:childTnLst>
                                </p:cTn>
                              </p:par>
                              <p:par>
                                <p:cTn id="55" presetID="63" presetClass="path" presetSubtype="0" accel="50000" decel="50000" fill="hold" nodeType="withEffect">
                                  <p:stCondLst>
                                    <p:cond delay="0"/>
                                  </p:stCondLst>
                                  <p:childTnLst>
                                    <p:animMotion origin="layout" path="M 0.33282 0.00602 L 0.66355 0.00602 " pathEditMode="relative" rAng="0" ptsTypes="AA">
                                      <p:cBhvr>
                                        <p:cTn id="56" dur="2000" fill="hold"/>
                                        <p:tgtEl>
                                          <p:spTgt spid="11"/>
                                        </p:tgtEl>
                                        <p:attrNameLst>
                                          <p:attrName>ppt_x</p:attrName>
                                          <p:attrName>ppt_y</p:attrName>
                                        </p:attrNameLst>
                                      </p:cBhvr>
                                      <p:rCtr x="16528" y="0"/>
                                    </p:animMotion>
                                  </p:childTnLst>
                                </p:cTn>
                              </p:par>
                              <p:par>
                                <p:cTn id="57" presetID="63" presetClass="path" presetSubtype="0" accel="50000" decel="50000" fill="hold" nodeType="withEffect">
                                  <p:stCondLst>
                                    <p:cond delay="0"/>
                                  </p:stCondLst>
                                  <p:childTnLst>
                                    <p:animMotion origin="layout" path="M 0.33889 -0.00578 L 0.66146 -0.00347 " pathEditMode="relative" rAng="0" ptsTypes="AA">
                                      <p:cBhvr>
                                        <p:cTn id="58" dur="2000" fill="hold"/>
                                        <p:tgtEl>
                                          <p:spTgt spid="12"/>
                                        </p:tgtEl>
                                        <p:attrNameLst>
                                          <p:attrName>ppt_x</p:attrName>
                                          <p:attrName>ppt_y</p:attrName>
                                        </p:attrNameLst>
                                      </p:cBhvr>
                                      <p:rCtr x="16128" y="116"/>
                                    </p:animMotion>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10">
                                            <p:txEl>
                                              <p:pRg st="0" end="0"/>
                                            </p:txEl>
                                          </p:spTgt>
                                        </p:tgtEl>
                                      </p:cBhvr>
                                    </p:animEffect>
                                    <p:anim calcmode="lin" valueType="num">
                                      <p:cBhvr>
                                        <p:cTn id="63"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64" dur="1000"/>
                                        <p:tgtEl>
                                          <p:spTgt spid="10">
                                            <p:txEl>
                                              <p:pRg st="0" end="0"/>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10">
                                            <p:txEl>
                                              <p:pRg st="0" end="0"/>
                                            </p:txEl>
                                          </p:spTgt>
                                        </p:tgtEl>
                                        <p:attrNameLst>
                                          <p:attrName>style.visibility</p:attrName>
                                        </p:attrNameLst>
                                      </p:cBhvr>
                                      <p:to>
                                        <p:strVal val="hidden"/>
                                      </p:to>
                                    </p:set>
                                  </p:childTnLst>
                                </p:cTn>
                              </p:par>
                              <p:par>
                                <p:cTn id="66" presetID="42" presetClass="exit" presetSubtype="0" fill="hold" grpId="0" nodeType="withEffect">
                                  <p:stCondLst>
                                    <p:cond delay="0"/>
                                  </p:stCondLst>
                                  <p:childTnLst>
                                    <p:animEffect transition="out" filter="fade">
                                      <p:cBhvr>
                                        <p:cTn id="67" dur="1000"/>
                                        <p:tgtEl>
                                          <p:spTgt spid="10">
                                            <p:bg/>
                                          </p:spTgt>
                                        </p:tgtEl>
                                      </p:cBhvr>
                                    </p:animEffect>
                                    <p:anim calcmode="lin" valueType="num">
                                      <p:cBhvr>
                                        <p:cTn id="68" dur="1000"/>
                                        <p:tgtEl>
                                          <p:spTgt spid="10">
                                            <p:bg/>
                                          </p:spTgt>
                                        </p:tgtEl>
                                        <p:attrNameLst>
                                          <p:attrName>ppt_x</p:attrName>
                                        </p:attrNameLst>
                                      </p:cBhvr>
                                      <p:tavLst>
                                        <p:tav tm="0">
                                          <p:val>
                                            <p:strVal val="ppt_x"/>
                                          </p:val>
                                        </p:tav>
                                        <p:tav tm="100000">
                                          <p:val>
                                            <p:strVal val="ppt_x"/>
                                          </p:val>
                                        </p:tav>
                                      </p:tavLst>
                                    </p:anim>
                                    <p:anim calcmode="lin" valueType="num">
                                      <p:cBhvr>
                                        <p:cTn id="69" dur="1000"/>
                                        <p:tgtEl>
                                          <p:spTgt spid="10">
                                            <p:bg/>
                                          </p:spTgt>
                                        </p:tgtEl>
                                        <p:attrNameLst>
                                          <p:attrName>ppt_y</p:attrName>
                                        </p:attrNameLst>
                                      </p:cBhvr>
                                      <p:tavLst>
                                        <p:tav tm="0">
                                          <p:val>
                                            <p:strVal val="ppt_y"/>
                                          </p:val>
                                        </p:tav>
                                        <p:tav tm="100000">
                                          <p:val>
                                            <p:strVal val="ppt_y+.1"/>
                                          </p:val>
                                        </p:tav>
                                      </p:tavLst>
                                    </p:anim>
                                    <p:set>
                                      <p:cBhvr>
                                        <p:cTn id="70" dur="1" fill="hold">
                                          <p:stCondLst>
                                            <p:cond delay="999"/>
                                          </p:stCondLst>
                                        </p:cTn>
                                        <p:tgtEl>
                                          <p:spTgt spid="10">
                                            <p:bg/>
                                          </p:spTgt>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35">
                                            <p:txEl>
                                              <p:pRg st="0" end="0"/>
                                            </p:txEl>
                                          </p:spTgt>
                                        </p:tgtEl>
                                      </p:cBhvr>
                                    </p:animEffect>
                                    <p:anim calcmode="lin" valueType="num">
                                      <p:cBhvr>
                                        <p:cTn id="73" dur="1000"/>
                                        <p:tgtEl>
                                          <p:spTgt spid="35">
                                            <p:txEl>
                                              <p:pRg st="0" end="0"/>
                                            </p:txEl>
                                          </p:spTgt>
                                        </p:tgtEl>
                                        <p:attrNameLst>
                                          <p:attrName>ppt_x</p:attrName>
                                        </p:attrNameLst>
                                      </p:cBhvr>
                                      <p:tavLst>
                                        <p:tav tm="0">
                                          <p:val>
                                            <p:strVal val="ppt_x"/>
                                          </p:val>
                                        </p:tav>
                                        <p:tav tm="100000">
                                          <p:val>
                                            <p:strVal val="ppt_x"/>
                                          </p:val>
                                        </p:tav>
                                      </p:tavLst>
                                    </p:anim>
                                    <p:anim calcmode="lin" valueType="num">
                                      <p:cBhvr>
                                        <p:cTn id="74" dur="1000"/>
                                        <p:tgtEl>
                                          <p:spTgt spid="35">
                                            <p:txEl>
                                              <p:pRg st="0" end="0"/>
                                            </p:txEl>
                                          </p:spTgt>
                                        </p:tgtEl>
                                        <p:attrNameLst>
                                          <p:attrName>ppt_y</p:attrName>
                                        </p:attrNameLst>
                                      </p:cBhvr>
                                      <p:tavLst>
                                        <p:tav tm="0">
                                          <p:val>
                                            <p:strVal val="ppt_y"/>
                                          </p:val>
                                        </p:tav>
                                        <p:tav tm="100000">
                                          <p:val>
                                            <p:strVal val="ppt_y+.1"/>
                                          </p:val>
                                        </p:tav>
                                      </p:tavLst>
                                    </p:anim>
                                    <p:set>
                                      <p:cBhvr>
                                        <p:cTn id="75" dur="1" fill="hold">
                                          <p:stCondLst>
                                            <p:cond delay="999"/>
                                          </p:stCondLst>
                                        </p:cTn>
                                        <p:tgtEl>
                                          <p:spTgt spid="35">
                                            <p:txEl>
                                              <p:pRg st="0" end="0"/>
                                            </p:txEl>
                                          </p:spTgt>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35">
                                            <p:bg/>
                                          </p:spTgt>
                                        </p:tgtEl>
                                      </p:cBhvr>
                                    </p:animEffect>
                                    <p:anim calcmode="lin" valueType="num">
                                      <p:cBhvr>
                                        <p:cTn id="78" dur="1000"/>
                                        <p:tgtEl>
                                          <p:spTgt spid="35">
                                            <p:bg/>
                                          </p:spTgt>
                                        </p:tgtEl>
                                        <p:attrNameLst>
                                          <p:attrName>ppt_x</p:attrName>
                                        </p:attrNameLst>
                                      </p:cBhvr>
                                      <p:tavLst>
                                        <p:tav tm="0">
                                          <p:val>
                                            <p:strVal val="ppt_x"/>
                                          </p:val>
                                        </p:tav>
                                        <p:tav tm="100000">
                                          <p:val>
                                            <p:strVal val="ppt_x"/>
                                          </p:val>
                                        </p:tav>
                                      </p:tavLst>
                                    </p:anim>
                                    <p:anim calcmode="lin" valueType="num">
                                      <p:cBhvr>
                                        <p:cTn id="79" dur="1000"/>
                                        <p:tgtEl>
                                          <p:spTgt spid="35">
                                            <p:bg/>
                                          </p:spTgt>
                                        </p:tgtEl>
                                        <p:attrNameLst>
                                          <p:attrName>ppt_y</p:attrName>
                                        </p:attrNameLst>
                                      </p:cBhvr>
                                      <p:tavLst>
                                        <p:tav tm="0">
                                          <p:val>
                                            <p:strVal val="ppt_y"/>
                                          </p:val>
                                        </p:tav>
                                        <p:tav tm="100000">
                                          <p:val>
                                            <p:strVal val="ppt_y+.1"/>
                                          </p:val>
                                        </p:tav>
                                      </p:tavLst>
                                    </p:anim>
                                    <p:set>
                                      <p:cBhvr>
                                        <p:cTn id="80" dur="1" fill="hold">
                                          <p:stCondLst>
                                            <p:cond delay="999"/>
                                          </p:stCondLst>
                                        </p:cTn>
                                        <p:tgtEl>
                                          <p:spTgt spid="35">
                                            <p:bg/>
                                          </p:spTgt>
                                        </p:tgtEl>
                                        <p:attrNameLst>
                                          <p:attrName>style.visibility</p:attrName>
                                        </p:attrNameLst>
                                      </p:cBhvr>
                                      <p:to>
                                        <p:strVal val="hidden"/>
                                      </p:to>
                                    </p:set>
                                  </p:childTnLst>
                                </p:cTn>
                              </p:par>
                              <p:par>
                                <p:cTn id="81" presetID="42" presetClass="exit" presetSubtype="0" fill="hold" nodeType="withEffect">
                                  <p:stCondLst>
                                    <p:cond delay="0"/>
                                  </p:stCondLst>
                                  <p:childTnLst>
                                    <p:animEffect transition="out" filter="fade">
                                      <p:cBhvr>
                                        <p:cTn id="82" dur="1000"/>
                                        <p:tgtEl>
                                          <p:spTgt spid="29"/>
                                        </p:tgtEl>
                                      </p:cBhvr>
                                    </p:animEffect>
                                    <p:anim calcmode="lin" valueType="num">
                                      <p:cBhvr>
                                        <p:cTn id="83" dur="1000"/>
                                        <p:tgtEl>
                                          <p:spTgt spid="29"/>
                                        </p:tgtEl>
                                        <p:attrNameLst>
                                          <p:attrName>ppt_x</p:attrName>
                                        </p:attrNameLst>
                                      </p:cBhvr>
                                      <p:tavLst>
                                        <p:tav tm="0">
                                          <p:val>
                                            <p:strVal val="ppt_x"/>
                                          </p:val>
                                        </p:tav>
                                        <p:tav tm="100000">
                                          <p:val>
                                            <p:strVal val="ppt_x"/>
                                          </p:val>
                                        </p:tav>
                                      </p:tavLst>
                                    </p:anim>
                                    <p:anim calcmode="lin" valueType="num">
                                      <p:cBhvr>
                                        <p:cTn id="84" dur="1000"/>
                                        <p:tgtEl>
                                          <p:spTgt spid="29"/>
                                        </p:tgtEl>
                                        <p:attrNameLst>
                                          <p:attrName>ppt_y</p:attrName>
                                        </p:attrNameLst>
                                      </p:cBhvr>
                                      <p:tavLst>
                                        <p:tav tm="0">
                                          <p:val>
                                            <p:strVal val="ppt_y"/>
                                          </p:val>
                                        </p:tav>
                                        <p:tav tm="100000">
                                          <p:val>
                                            <p:strVal val="ppt_y+.1"/>
                                          </p:val>
                                        </p:tav>
                                      </p:tavLst>
                                    </p:anim>
                                    <p:set>
                                      <p:cBhvr>
                                        <p:cTn id="85" dur="1" fill="hold">
                                          <p:stCondLst>
                                            <p:cond delay="999"/>
                                          </p:stCondLst>
                                        </p:cTn>
                                        <p:tgtEl>
                                          <p:spTgt spid="29"/>
                                        </p:tgtEl>
                                        <p:attrNameLst>
                                          <p:attrName>style.visibility</p:attrName>
                                        </p:attrNameLst>
                                      </p:cBhvr>
                                      <p:to>
                                        <p:strVal val="hidden"/>
                                      </p:to>
                                    </p:set>
                                  </p:childTnLst>
                                </p:cTn>
                              </p:par>
                              <p:par>
                                <p:cTn id="86" presetID="42" presetClass="exit" presetSubtype="0" fill="hold" nodeType="withEffect">
                                  <p:stCondLst>
                                    <p:cond delay="0"/>
                                  </p:stCondLst>
                                  <p:childTnLst>
                                    <p:animEffect transition="out" filter="fade">
                                      <p:cBhvr>
                                        <p:cTn id="87" dur="1000"/>
                                        <p:tgtEl>
                                          <p:spTgt spid="11"/>
                                        </p:tgtEl>
                                      </p:cBhvr>
                                    </p:animEffect>
                                    <p:anim calcmode="lin" valueType="num">
                                      <p:cBhvr>
                                        <p:cTn id="88" dur="1000"/>
                                        <p:tgtEl>
                                          <p:spTgt spid="11"/>
                                        </p:tgtEl>
                                        <p:attrNameLst>
                                          <p:attrName>ppt_x</p:attrName>
                                        </p:attrNameLst>
                                      </p:cBhvr>
                                      <p:tavLst>
                                        <p:tav tm="0">
                                          <p:val>
                                            <p:strVal val="ppt_x"/>
                                          </p:val>
                                        </p:tav>
                                        <p:tav tm="100000">
                                          <p:val>
                                            <p:strVal val="ppt_x"/>
                                          </p:val>
                                        </p:tav>
                                      </p:tavLst>
                                    </p:anim>
                                    <p:anim calcmode="lin" valueType="num">
                                      <p:cBhvr>
                                        <p:cTn id="89" dur="1000"/>
                                        <p:tgtEl>
                                          <p:spTgt spid="11"/>
                                        </p:tgtEl>
                                        <p:attrNameLst>
                                          <p:attrName>ppt_y</p:attrName>
                                        </p:attrNameLst>
                                      </p:cBhvr>
                                      <p:tavLst>
                                        <p:tav tm="0">
                                          <p:val>
                                            <p:strVal val="ppt_y"/>
                                          </p:val>
                                        </p:tav>
                                        <p:tav tm="100000">
                                          <p:val>
                                            <p:strVal val="ppt_y+.1"/>
                                          </p:val>
                                        </p:tav>
                                      </p:tavLst>
                                    </p:anim>
                                    <p:set>
                                      <p:cBhvr>
                                        <p:cTn id="90" dur="1" fill="hold">
                                          <p:stCondLst>
                                            <p:cond delay="999"/>
                                          </p:stCondLst>
                                        </p:cTn>
                                        <p:tgtEl>
                                          <p:spTgt spid="11"/>
                                        </p:tgtEl>
                                        <p:attrNameLst>
                                          <p:attrName>style.visibility</p:attrName>
                                        </p:attrNameLst>
                                      </p:cBhvr>
                                      <p:to>
                                        <p:strVal val="hidden"/>
                                      </p:to>
                                    </p:set>
                                  </p:childTnLst>
                                </p:cTn>
                              </p:par>
                              <p:par>
                                <p:cTn id="91" presetID="42" presetClass="exit" presetSubtype="0" fill="hold" nodeType="withEffect">
                                  <p:stCondLst>
                                    <p:cond delay="0"/>
                                  </p:stCondLst>
                                  <p:childTnLst>
                                    <p:animEffect transition="out" filter="fade">
                                      <p:cBhvr>
                                        <p:cTn id="92" dur="1000"/>
                                        <p:tgtEl>
                                          <p:spTgt spid="12"/>
                                        </p:tgtEl>
                                      </p:cBhvr>
                                    </p:animEffect>
                                    <p:anim calcmode="lin" valueType="num">
                                      <p:cBhvr>
                                        <p:cTn id="93" dur="1000"/>
                                        <p:tgtEl>
                                          <p:spTgt spid="12"/>
                                        </p:tgtEl>
                                        <p:attrNameLst>
                                          <p:attrName>ppt_x</p:attrName>
                                        </p:attrNameLst>
                                      </p:cBhvr>
                                      <p:tavLst>
                                        <p:tav tm="0">
                                          <p:val>
                                            <p:strVal val="ppt_x"/>
                                          </p:val>
                                        </p:tav>
                                        <p:tav tm="100000">
                                          <p:val>
                                            <p:strVal val="ppt_x"/>
                                          </p:val>
                                        </p:tav>
                                      </p:tavLst>
                                    </p:anim>
                                    <p:anim calcmode="lin" valueType="num">
                                      <p:cBhvr>
                                        <p:cTn id="94" dur="1000"/>
                                        <p:tgtEl>
                                          <p:spTgt spid="12"/>
                                        </p:tgtEl>
                                        <p:attrNameLst>
                                          <p:attrName>ppt_y</p:attrName>
                                        </p:attrNameLst>
                                      </p:cBhvr>
                                      <p:tavLst>
                                        <p:tav tm="0">
                                          <p:val>
                                            <p:strVal val="ppt_y"/>
                                          </p:val>
                                        </p:tav>
                                        <p:tav tm="100000">
                                          <p:val>
                                            <p:strVal val="ppt_y+.1"/>
                                          </p:val>
                                        </p:tav>
                                      </p:tavLst>
                                    </p:anim>
                                    <p:set>
                                      <p:cBhvr>
                                        <p:cTn id="95" dur="1" fill="hold">
                                          <p:stCondLst>
                                            <p:cond delay="999"/>
                                          </p:stCondLst>
                                        </p:cTn>
                                        <p:tgtEl>
                                          <p:spTgt spid="12"/>
                                        </p:tgtEl>
                                        <p:attrNameLst>
                                          <p:attrName>style.visibility</p:attrName>
                                        </p:attrNameLst>
                                      </p:cBhvr>
                                      <p:to>
                                        <p:strVal val="hidden"/>
                                      </p:to>
                                    </p:set>
                                  </p:childTnLst>
                                </p:cTn>
                              </p:par>
                              <p:par>
                                <p:cTn id="96" presetID="42" presetClass="exit" presetSubtype="0" fill="hold" grpId="1" nodeType="withEffect">
                                  <p:stCondLst>
                                    <p:cond delay="0"/>
                                  </p:stCondLst>
                                  <p:childTnLst>
                                    <p:animEffect transition="out" filter="fade">
                                      <p:cBhvr>
                                        <p:cTn id="97" dur="1000"/>
                                        <p:tgtEl>
                                          <p:spTgt spid="36">
                                            <p:txEl>
                                              <p:pRg st="0" end="0"/>
                                            </p:txEl>
                                          </p:spTgt>
                                        </p:tgtEl>
                                      </p:cBhvr>
                                    </p:animEffect>
                                    <p:anim calcmode="lin" valueType="num">
                                      <p:cBhvr>
                                        <p:cTn id="98" dur="1000"/>
                                        <p:tgtEl>
                                          <p:spTgt spid="36">
                                            <p:txEl>
                                              <p:pRg st="0" end="0"/>
                                            </p:txEl>
                                          </p:spTgt>
                                        </p:tgtEl>
                                        <p:attrNameLst>
                                          <p:attrName>ppt_x</p:attrName>
                                        </p:attrNameLst>
                                      </p:cBhvr>
                                      <p:tavLst>
                                        <p:tav tm="0">
                                          <p:val>
                                            <p:strVal val="ppt_x"/>
                                          </p:val>
                                        </p:tav>
                                        <p:tav tm="100000">
                                          <p:val>
                                            <p:strVal val="ppt_x"/>
                                          </p:val>
                                        </p:tav>
                                      </p:tavLst>
                                    </p:anim>
                                    <p:anim calcmode="lin" valueType="num">
                                      <p:cBhvr>
                                        <p:cTn id="99" dur="1000"/>
                                        <p:tgtEl>
                                          <p:spTgt spid="36">
                                            <p:txEl>
                                              <p:pRg st="0" end="0"/>
                                            </p:txEl>
                                          </p:spTgt>
                                        </p:tgtEl>
                                        <p:attrNameLst>
                                          <p:attrName>ppt_y</p:attrName>
                                        </p:attrNameLst>
                                      </p:cBhvr>
                                      <p:tavLst>
                                        <p:tav tm="0">
                                          <p:val>
                                            <p:strVal val="ppt_y"/>
                                          </p:val>
                                        </p:tav>
                                        <p:tav tm="100000">
                                          <p:val>
                                            <p:strVal val="ppt_y+.1"/>
                                          </p:val>
                                        </p:tav>
                                      </p:tavLst>
                                    </p:anim>
                                    <p:set>
                                      <p:cBhvr>
                                        <p:cTn id="100" dur="1" fill="hold">
                                          <p:stCondLst>
                                            <p:cond delay="999"/>
                                          </p:stCondLst>
                                        </p:cTn>
                                        <p:tgtEl>
                                          <p:spTgt spid="36">
                                            <p:txEl>
                                              <p:pRg st="0" end="0"/>
                                            </p:txEl>
                                          </p:spTgt>
                                        </p:tgtEl>
                                        <p:attrNameLst>
                                          <p:attrName>style.visibility</p:attrName>
                                        </p:attrNameLst>
                                      </p:cBhvr>
                                      <p:to>
                                        <p:strVal val="hidden"/>
                                      </p:to>
                                    </p:set>
                                  </p:childTnLst>
                                </p:cTn>
                              </p:par>
                              <p:par>
                                <p:cTn id="101" presetID="42" presetClass="exit" presetSubtype="0" fill="hold" grpId="1" nodeType="withEffect">
                                  <p:stCondLst>
                                    <p:cond delay="0"/>
                                  </p:stCondLst>
                                  <p:childTnLst>
                                    <p:animEffect transition="out" filter="fade">
                                      <p:cBhvr>
                                        <p:cTn id="102" dur="1000"/>
                                        <p:tgtEl>
                                          <p:spTgt spid="36">
                                            <p:txEl>
                                              <p:pRg st="1" end="1"/>
                                            </p:txEl>
                                          </p:spTgt>
                                        </p:tgtEl>
                                      </p:cBhvr>
                                    </p:animEffect>
                                    <p:anim calcmode="lin" valueType="num">
                                      <p:cBhvr>
                                        <p:cTn id="103" dur="1000"/>
                                        <p:tgtEl>
                                          <p:spTgt spid="36">
                                            <p:txEl>
                                              <p:pRg st="1" end="1"/>
                                            </p:txEl>
                                          </p:spTgt>
                                        </p:tgtEl>
                                        <p:attrNameLst>
                                          <p:attrName>ppt_x</p:attrName>
                                        </p:attrNameLst>
                                      </p:cBhvr>
                                      <p:tavLst>
                                        <p:tav tm="0">
                                          <p:val>
                                            <p:strVal val="ppt_x"/>
                                          </p:val>
                                        </p:tav>
                                        <p:tav tm="100000">
                                          <p:val>
                                            <p:strVal val="ppt_x"/>
                                          </p:val>
                                        </p:tav>
                                      </p:tavLst>
                                    </p:anim>
                                    <p:anim calcmode="lin" valueType="num">
                                      <p:cBhvr>
                                        <p:cTn id="104" dur="1000"/>
                                        <p:tgtEl>
                                          <p:spTgt spid="36">
                                            <p:txEl>
                                              <p:pRg st="1" end="1"/>
                                            </p:txEl>
                                          </p:spTgt>
                                        </p:tgtEl>
                                        <p:attrNameLst>
                                          <p:attrName>ppt_y</p:attrName>
                                        </p:attrNameLst>
                                      </p:cBhvr>
                                      <p:tavLst>
                                        <p:tav tm="0">
                                          <p:val>
                                            <p:strVal val="ppt_y"/>
                                          </p:val>
                                        </p:tav>
                                        <p:tav tm="100000">
                                          <p:val>
                                            <p:strVal val="ppt_y+.1"/>
                                          </p:val>
                                        </p:tav>
                                      </p:tavLst>
                                    </p:anim>
                                    <p:set>
                                      <p:cBhvr>
                                        <p:cTn id="105" dur="1" fill="hold">
                                          <p:stCondLst>
                                            <p:cond delay="999"/>
                                          </p:stCondLst>
                                        </p:cTn>
                                        <p:tgtEl>
                                          <p:spTgt spid="36">
                                            <p:txEl>
                                              <p:pRg st="1" end="1"/>
                                            </p:txEl>
                                          </p:spTgt>
                                        </p:tgtEl>
                                        <p:attrNameLst>
                                          <p:attrName>style.visibility</p:attrName>
                                        </p:attrNameLst>
                                      </p:cBhvr>
                                      <p:to>
                                        <p:strVal val="hidden"/>
                                      </p:to>
                                    </p:set>
                                  </p:childTnLst>
                                </p:cTn>
                              </p:par>
                              <p:par>
                                <p:cTn id="106" presetID="42" presetClass="exit" presetSubtype="0" fill="hold" grpId="1" nodeType="withEffect">
                                  <p:stCondLst>
                                    <p:cond delay="0"/>
                                  </p:stCondLst>
                                  <p:childTnLst>
                                    <p:animEffect transition="out" filter="fade">
                                      <p:cBhvr>
                                        <p:cTn id="107" dur="1000"/>
                                        <p:tgtEl>
                                          <p:spTgt spid="36">
                                            <p:bg/>
                                          </p:spTgt>
                                        </p:tgtEl>
                                      </p:cBhvr>
                                    </p:animEffect>
                                    <p:anim calcmode="lin" valueType="num">
                                      <p:cBhvr>
                                        <p:cTn id="108" dur="1000"/>
                                        <p:tgtEl>
                                          <p:spTgt spid="36">
                                            <p:bg/>
                                          </p:spTgt>
                                        </p:tgtEl>
                                        <p:attrNameLst>
                                          <p:attrName>ppt_x</p:attrName>
                                        </p:attrNameLst>
                                      </p:cBhvr>
                                      <p:tavLst>
                                        <p:tav tm="0">
                                          <p:val>
                                            <p:strVal val="ppt_x"/>
                                          </p:val>
                                        </p:tav>
                                        <p:tav tm="100000">
                                          <p:val>
                                            <p:strVal val="ppt_x"/>
                                          </p:val>
                                        </p:tav>
                                      </p:tavLst>
                                    </p:anim>
                                    <p:anim calcmode="lin" valueType="num">
                                      <p:cBhvr>
                                        <p:cTn id="109" dur="1000"/>
                                        <p:tgtEl>
                                          <p:spTgt spid="36">
                                            <p:bg/>
                                          </p:spTgt>
                                        </p:tgtEl>
                                        <p:attrNameLst>
                                          <p:attrName>ppt_y</p:attrName>
                                        </p:attrNameLst>
                                      </p:cBhvr>
                                      <p:tavLst>
                                        <p:tav tm="0">
                                          <p:val>
                                            <p:strVal val="ppt_y"/>
                                          </p:val>
                                        </p:tav>
                                        <p:tav tm="100000">
                                          <p:val>
                                            <p:strVal val="ppt_y+.1"/>
                                          </p:val>
                                        </p:tav>
                                      </p:tavLst>
                                    </p:anim>
                                    <p:set>
                                      <p:cBhvr>
                                        <p:cTn id="110" dur="1" fill="hold">
                                          <p:stCondLst>
                                            <p:cond delay="999"/>
                                          </p:stCondLst>
                                        </p:cTn>
                                        <p:tgtEl>
                                          <p:spTgt spid="36">
                                            <p:bg/>
                                          </p:spTgt>
                                        </p:tgtEl>
                                        <p:attrNameLst>
                                          <p:attrName>style.visibility</p:attrName>
                                        </p:attrNameLst>
                                      </p:cBhvr>
                                      <p:to>
                                        <p:strVal val="hidden"/>
                                      </p:to>
                                    </p:set>
                                  </p:childTnLst>
                                </p:cTn>
                              </p:par>
                              <p:par>
                                <p:cTn id="111" presetID="42" presetClass="exit" presetSubtype="0" fill="hold" nodeType="withEffect">
                                  <p:stCondLst>
                                    <p:cond delay="0"/>
                                  </p:stCondLst>
                                  <p:childTnLst>
                                    <p:animEffect transition="out" filter="fade">
                                      <p:cBhvr>
                                        <p:cTn id="112" dur="1000"/>
                                        <p:tgtEl>
                                          <p:spTgt spid="53"/>
                                        </p:tgtEl>
                                      </p:cBhvr>
                                    </p:animEffect>
                                    <p:anim calcmode="lin" valueType="num">
                                      <p:cBhvr>
                                        <p:cTn id="113" dur="1000"/>
                                        <p:tgtEl>
                                          <p:spTgt spid="53"/>
                                        </p:tgtEl>
                                        <p:attrNameLst>
                                          <p:attrName>ppt_x</p:attrName>
                                        </p:attrNameLst>
                                      </p:cBhvr>
                                      <p:tavLst>
                                        <p:tav tm="0">
                                          <p:val>
                                            <p:strVal val="ppt_x"/>
                                          </p:val>
                                        </p:tav>
                                        <p:tav tm="100000">
                                          <p:val>
                                            <p:strVal val="ppt_x"/>
                                          </p:val>
                                        </p:tav>
                                      </p:tavLst>
                                    </p:anim>
                                    <p:anim calcmode="lin" valueType="num">
                                      <p:cBhvr>
                                        <p:cTn id="114" dur="1000"/>
                                        <p:tgtEl>
                                          <p:spTgt spid="53"/>
                                        </p:tgtEl>
                                        <p:attrNameLst>
                                          <p:attrName>ppt_y</p:attrName>
                                        </p:attrNameLst>
                                      </p:cBhvr>
                                      <p:tavLst>
                                        <p:tav tm="0">
                                          <p:val>
                                            <p:strVal val="ppt_y"/>
                                          </p:val>
                                        </p:tav>
                                        <p:tav tm="100000">
                                          <p:val>
                                            <p:strVal val="ppt_y+.1"/>
                                          </p:val>
                                        </p:tav>
                                      </p:tavLst>
                                    </p:anim>
                                    <p:set>
                                      <p:cBhvr>
                                        <p:cTn id="115" dur="1" fill="hold">
                                          <p:stCondLst>
                                            <p:cond delay="999"/>
                                          </p:stCondLst>
                                        </p:cTn>
                                        <p:tgtEl>
                                          <p:spTgt spid="53"/>
                                        </p:tgtEl>
                                        <p:attrNameLst>
                                          <p:attrName>style.visibility</p:attrName>
                                        </p:attrNameLst>
                                      </p:cBhvr>
                                      <p:to>
                                        <p:strVal val="hidden"/>
                                      </p:to>
                                    </p:set>
                                  </p:childTnLst>
                                </p:cTn>
                              </p:par>
                              <p:par>
                                <p:cTn id="116" presetID="42" presetClass="exit" presetSubtype="0" fill="hold" nodeType="withEffect">
                                  <p:stCondLst>
                                    <p:cond delay="0"/>
                                  </p:stCondLst>
                                  <p:childTnLst>
                                    <p:animEffect transition="out" filter="fade">
                                      <p:cBhvr>
                                        <p:cTn id="117" dur="1000"/>
                                        <p:tgtEl>
                                          <p:spTgt spid="54"/>
                                        </p:tgtEl>
                                      </p:cBhvr>
                                    </p:animEffect>
                                    <p:anim calcmode="lin" valueType="num">
                                      <p:cBhvr>
                                        <p:cTn id="118" dur="1000"/>
                                        <p:tgtEl>
                                          <p:spTgt spid="54"/>
                                        </p:tgtEl>
                                        <p:attrNameLst>
                                          <p:attrName>ppt_x</p:attrName>
                                        </p:attrNameLst>
                                      </p:cBhvr>
                                      <p:tavLst>
                                        <p:tav tm="0">
                                          <p:val>
                                            <p:strVal val="ppt_x"/>
                                          </p:val>
                                        </p:tav>
                                        <p:tav tm="100000">
                                          <p:val>
                                            <p:strVal val="ppt_x"/>
                                          </p:val>
                                        </p:tav>
                                      </p:tavLst>
                                    </p:anim>
                                    <p:anim calcmode="lin" valueType="num">
                                      <p:cBhvr>
                                        <p:cTn id="119" dur="1000"/>
                                        <p:tgtEl>
                                          <p:spTgt spid="54"/>
                                        </p:tgtEl>
                                        <p:attrNameLst>
                                          <p:attrName>ppt_y</p:attrName>
                                        </p:attrNameLst>
                                      </p:cBhvr>
                                      <p:tavLst>
                                        <p:tav tm="0">
                                          <p:val>
                                            <p:strVal val="ppt_y"/>
                                          </p:val>
                                        </p:tav>
                                        <p:tav tm="100000">
                                          <p:val>
                                            <p:strVal val="ppt_y+.1"/>
                                          </p:val>
                                        </p:tav>
                                      </p:tavLst>
                                    </p:anim>
                                    <p:set>
                                      <p:cBhvr>
                                        <p:cTn id="120" dur="1" fill="hold">
                                          <p:stCondLst>
                                            <p:cond delay="999"/>
                                          </p:stCondLst>
                                        </p:cTn>
                                        <p:tgtEl>
                                          <p:spTgt spid="54"/>
                                        </p:tgtEl>
                                        <p:attrNameLst>
                                          <p:attrName>style.visibility</p:attrName>
                                        </p:attrNameLst>
                                      </p:cBhvr>
                                      <p:to>
                                        <p:strVal val="hidden"/>
                                      </p:to>
                                    </p:set>
                                  </p:childTnLst>
                                </p:cTn>
                              </p:par>
                              <p:par>
                                <p:cTn id="121" presetID="42" presetClass="exit" presetSubtype="0" fill="hold" nodeType="withEffect">
                                  <p:stCondLst>
                                    <p:cond delay="0"/>
                                  </p:stCondLst>
                                  <p:childTnLst>
                                    <p:animEffect transition="out" filter="fade">
                                      <p:cBhvr>
                                        <p:cTn id="122" dur="1000"/>
                                        <p:tgtEl>
                                          <p:spTgt spid="23"/>
                                        </p:tgtEl>
                                      </p:cBhvr>
                                    </p:animEffect>
                                    <p:anim calcmode="lin" valueType="num">
                                      <p:cBhvr>
                                        <p:cTn id="123" dur="1000"/>
                                        <p:tgtEl>
                                          <p:spTgt spid="23"/>
                                        </p:tgtEl>
                                        <p:attrNameLst>
                                          <p:attrName>ppt_x</p:attrName>
                                        </p:attrNameLst>
                                      </p:cBhvr>
                                      <p:tavLst>
                                        <p:tav tm="0">
                                          <p:val>
                                            <p:strVal val="ppt_x"/>
                                          </p:val>
                                        </p:tav>
                                        <p:tav tm="100000">
                                          <p:val>
                                            <p:strVal val="ppt_x"/>
                                          </p:val>
                                        </p:tav>
                                      </p:tavLst>
                                    </p:anim>
                                    <p:anim calcmode="lin" valueType="num">
                                      <p:cBhvr>
                                        <p:cTn id="124" dur="1000"/>
                                        <p:tgtEl>
                                          <p:spTgt spid="23"/>
                                        </p:tgtEl>
                                        <p:attrNameLst>
                                          <p:attrName>ppt_y</p:attrName>
                                        </p:attrNameLst>
                                      </p:cBhvr>
                                      <p:tavLst>
                                        <p:tav tm="0">
                                          <p:val>
                                            <p:strVal val="ppt_y"/>
                                          </p:val>
                                        </p:tav>
                                        <p:tav tm="100000">
                                          <p:val>
                                            <p:strVal val="ppt_y+.1"/>
                                          </p:val>
                                        </p:tav>
                                      </p:tavLst>
                                    </p:anim>
                                    <p:set>
                                      <p:cBhvr>
                                        <p:cTn id="125"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35" grpId="0" animBg="1"/>
      <p:bldP spid="35" grpId="1" build="allAtOnce" animBg="1"/>
      <p:bldP spid="36" grpId="0" animBg="1"/>
      <p:bldP spid="36" grpI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18"/>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4" name="投影片編號版面配置區 3"/>
          <p:cNvSpPr>
            <a:spLocks noGrp="1"/>
          </p:cNvSpPr>
          <p:nvPr>
            <p:ph type="sldNum" sz="quarter" idx="12"/>
          </p:nvPr>
        </p:nvSpPr>
        <p:spPr>
          <a:xfrm>
            <a:off x="8582498" y="6462232"/>
            <a:ext cx="512638" cy="365125"/>
          </a:xfrm>
        </p:spPr>
        <p:txBody>
          <a:bodyPr vert="horz" lIns="91440" tIns="45720" rIns="91440" bIns="45720" rtlCol="0" anchor="ctr"/>
          <a:lstStyle/>
          <a:p>
            <a:fld id="{32F4360C-EDD2-49D1-84E3-16D71C30310C}" type="slidenum">
              <a:rPr lang="zh-HK" altLang="en-US" sz="1400">
                <a:solidFill>
                  <a:prstClr val="black">
                    <a:lumMod val="75000"/>
                    <a:lumOff val="25000"/>
                  </a:prstClr>
                </a:solidFill>
              </a:rPr>
              <a:pPr/>
              <a:t>28</a:t>
            </a:fld>
            <a:endParaRPr lang="zh-HK" altLang="en-US" sz="1400" dirty="0">
              <a:solidFill>
                <a:prstClr val="black">
                  <a:lumMod val="75000"/>
                  <a:lumOff val="25000"/>
                </a:prstClr>
              </a:solidFill>
            </a:endParaRPr>
          </a:p>
        </p:txBody>
      </p:sp>
      <p:sp>
        <p:nvSpPr>
          <p:cNvPr id="5" name="矩形 4"/>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186302" y="2793122"/>
            <a:ext cx="8784975" cy="707886"/>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2000" b="1" u="sng" dirty="0" smtClean="0">
                <a:solidFill>
                  <a:srgbClr val="FF0000"/>
                </a:solidFill>
                <a:latin typeface="微軟正黑體" panose="020B0604030504040204" pitchFamily="34" charset="-120"/>
                <a:ea typeface="微軟正黑體" panose="020B0604030504040204" pitchFamily="34" charset="-120"/>
              </a:rPr>
              <a:t>必須在</a:t>
            </a:r>
            <a:r>
              <a:rPr lang="en-US" altLang="zh-TW" sz="2000" b="1" u="sng" dirty="0" smtClean="0">
                <a:solidFill>
                  <a:srgbClr val="FF0000"/>
                </a:solidFill>
                <a:latin typeface="微軟正黑體" panose="020B0604030504040204" pitchFamily="34" charset="-120"/>
                <a:ea typeface="微軟正黑體" panose="020B0604030504040204" pitchFamily="34" charset="-120"/>
              </a:rPr>
              <a:t>2019/20</a:t>
            </a:r>
            <a:r>
              <a:rPr lang="zh-TW" altLang="en-US" sz="2000" b="1" u="sng" dirty="0" smtClean="0">
                <a:solidFill>
                  <a:srgbClr val="FF0000"/>
                </a:solidFill>
                <a:latin typeface="微軟正黑體" panose="020B0604030504040204" pitchFamily="34" charset="-120"/>
                <a:ea typeface="微軟正黑體" panose="020B0604030504040204" pitchFamily="34" charset="-120"/>
              </a:rPr>
              <a:t>學年正式入讀幼稚園</a:t>
            </a:r>
            <a:r>
              <a:rPr lang="en-US" altLang="zh-TW" sz="2000" b="1" u="sng" dirty="0" smtClean="0">
                <a:solidFill>
                  <a:srgbClr val="FF0000"/>
                </a:solidFill>
                <a:latin typeface="微軟正黑體" panose="020B0604030504040204" pitchFamily="34" charset="-120"/>
                <a:ea typeface="微軟正黑體" panose="020B0604030504040204" pitchFamily="34" charset="-120"/>
              </a:rPr>
              <a:t>B</a:t>
            </a:r>
            <a:r>
              <a:rPr lang="zh-TW" altLang="en-US" sz="2000" b="1" u="sng" dirty="0" smtClean="0">
                <a:solidFill>
                  <a:srgbClr val="FF0000"/>
                </a:solidFill>
                <a:latin typeface="微軟正黑體" panose="020B0604030504040204" pitchFamily="34" charset="-120"/>
                <a:ea typeface="微軟正黑體" panose="020B0604030504040204" pitchFamily="34" charset="-120"/>
              </a:rPr>
              <a:t>首天或之前</a:t>
            </a:r>
            <a:endParaRPr lang="en-US" altLang="zh-TW" sz="2000" b="1" u="sng"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FF0000"/>
                </a:solidFill>
                <a:latin typeface="微軟正黑體" panose="020B0604030504040204" pitchFamily="34" charset="-120"/>
                <a:ea typeface="微軟正黑體" panose="020B0604030504040204" pitchFamily="34" charset="-120"/>
              </a:rPr>
              <a:t>向幼稚園</a:t>
            </a:r>
            <a:r>
              <a:rPr lang="en-US" altLang="zh-TW" sz="2000" b="1" dirty="0" smtClean="0">
                <a:solidFill>
                  <a:srgbClr val="FF0000"/>
                </a:solidFill>
                <a:latin typeface="微軟正黑體" panose="020B0604030504040204" pitchFamily="34" charset="-120"/>
                <a:ea typeface="微軟正黑體" panose="020B0604030504040204" pitchFamily="34" charset="-120"/>
              </a:rPr>
              <a:t>B</a:t>
            </a:r>
            <a:r>
              <a:rPr lang="zh-TW" altLang="en-US" sz="2000" b="1" dirty="0" smtClean="0">
                <a:solidFill>
                  <a:srgbClr val="FF0000"/>
                </a:solidFill>
                <a:latin typeface="微軟正黑體" panose="020B0604030504040204" pitchFamily="34" charset="-120"/>
                <a:ea typeface="微軟正黑體" panose="020B0604030504040204" pitchFamily="34" charset="-120"/>
              </a:rPr>
              <a:t>提交</a:t>
            </a:r>
            <a:r>
              <a:rPr lang="zh-TW" altLang="en-US" sz="2000"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sz="20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endParaRPr lang="en-US" altLang="zh-TW"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7889" y="3634675"/>
            <a:ext cx="938143" cy="127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72248" y="5200914"/>
            <a:ext cx="911520" cy="123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圖片 16"/>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935676" y="5196215"/>
            <a:ext cx="477090" cy="1030002"/>
          </a:xfrm>
          <a:prstGeom prst="rect">
            <a:avLst/>
          </a:prstGeom>
          <a:effectLst>
            <a:outerShdw blurRad="50800" dist="38100" dir="8100000" algn="tr" rotWithShape="0">
              <a:prstClr val="black">
                <a:alpha val="40000"/>
              </a:prstClr>
            </a:outerShdw>
          </a:effectLst>
        </p:spPr>
      </p:pic>
      <p:pic>
        <p:nvPicPr>
          <p:cNvPr id="18" name="圖片 17"/>
          <p:cNvPicPr>
            <a:picLocks noChangeAspect="1"/>
          </p:cNvPicPr>
          <p:nvPr/>
        </p:nvPicPr>
        <p:blipFill rotWithShape="1">
          <a:blip r:embed="rId7" cstate="print">
            <a:extLst>
              <a:ext uri="{28A0092B-C50C-407E-A947-70E740481C1C}">
                <a14:useLocalDpi xmlns:a14="http://schemas.microsoft.com/office/drawing/2010/main" val="0"/>
              </a:ext>
            </a:extLst>
          </a:blip>
          <a:srcRect b="16286"/>
          <a:stretch/>
        </p:blipFill>
        <p:spPr>
          <a:xfrm>
            <a:off x="950443" y="3815708"/>
            <a:ext cx="463362" cy="1000363"/>
          </a:xfrm>
          <a:prstGeom prst="rect">
            <a:avLst/>
          </a:prstGeom>
          <a:effectLst>
            <a:outerShdw blurRad="50800" dist="38100" dir="8100000" algn="tr" rotWithShape="0">
              <a:prstClr val="black">
                <a:alpha val="40000"/>
              </a:prstClr>
            </a:outerShdw>
          </a:effectLst>
        </p:spPr>
      </p:pic>
      <p:pic>
        <p:nvPicPr>
          <p:cNvPr id="21" name="圖片 20"/>
          <p:cNvPicPr>
            <a:picLocks noChangeAspect="1"/>
          </p:cNvPicPr>
          <p:nvPr/>
        </p:nvPicPr>
        <p:blipFill rotWithShape="1">
          <a:blip r:embed="rId8" cstate="print">
            <a:extLst>
              <a:ext uri="{28A0092B-C50C-407E-A947-70E740481C1C}">
                <a14:useLocalDpi xmlns:a14="http://schemas.microsoft.com/office/drawing/2010/main" val="0"/>
              </a:ext>
            </a:extLst>
          </a:blip>
          <a:srcRect l="9716" r="12785"/>
          <a:stretch/>
        </p:blipFill>
        <p:spPr>
          <a:xfrm>
            <a:off x="540152" y="1071630"/>
            <a:ext cx="2123636" cy="1493274"/>
          </a:xfrm>
          <a:prstGeom prst="rect">
            <a:avLst/>
          </a:prstGeom>
        </p:spPr>
      </p:pic>
      <p:pic>
        <p:nvPicPr>
          <p:cNvPr id="22" name="圖片 21"/>
          <p:cNvPicPr>
            <a:picLocks noChangeAspect="1"/>
          </p:cNvPicPr>
          <p:nvPr/>
        </p:nvPicPr>
        <p:blipFill rotWithShape="1">
          <a:blip r:embed="rId9" cstate="print">
            <a:extLst>
              <a:ext uri="{28A0092B-C50C-407E-A947-70E740481C1C}">
                <a14:useLocalDpi xmlns:a14="http://schemas.microsoft.com/office/drawing/2010/main" val="0"/>
              </a:ext>
            </a:extLst>
          </a:blip>
          <a:srcRect t="4097" b="4260"/>
          <a:stretch/>
        </p:blipFill>
        <p:spPr>
          <a:xfrm>
            <a:off x="6660232" y="1071630"/>
            <a:ext cx="2132983" cy="1482551"/>
          </a:xfrm>
          <a:prstGeom prst="rect">
            <a:avLst/>
          </a:prstGeom>
        </p:spPr>
      </p:pic>
      <p:sp>
        <p:nvSpPr>
          <p:cNvPr id="23" name="文字方塊 22"/>
          <p:cNvSpPr txBox="1"/>
          <p:nvPr/>
        </p:nvSpPr>
        <p:spPr>
          <a:xfrm>
            <a:off x="748871" y="478413"/>
            <a:ext cx="1806905" cy="646331"/>
          </a:xfrm>
          <a:prstGeom prst="rect">
            <a:avLst/>
          </a:prstGeom>
          <a:noFill/>
        </p:spPr>
        <p:txBody>
          <a:bodyPr wrap="none" rtlCol="0">
            <a:spAutoFit/>
          </a:bodyPr>
          <a:lstStyle/>
          <a:p>
            <a:pPr algn="ct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在</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2018/19</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就讀</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b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幼稚園</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A</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班</a:t>
            </a:r>
            <a:endParaRPr lang="zh-HK" altLang="en-US"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880899" y="692696"/>
            <a:ext cx="2047355" cy="384721"/>
          </a:xfrm>
          <a:prstGeom prst="rect">
            <a:avLst/>
          </a:prstGeom>
          <a:noFill/>
        </p:spPr>
        <p:txBody>
          <a:bodyPr wrap="none" rtlCol="0">
            <a:spAutoFit/>
          </a:bodyPr>
          <a:lstStyle/>
          <a:p>
            <a:r>
              <a:rPr lang="zh-TW" altLang="en-US" sz="1900" b="1" dirty="0" smtClean="0">
                <a:solidFill>
                  <a:srgbClr val="5FCBEF">
                    <a:lumMod val="75000"/>
                  </a:srgbClr>
                </a:solidFill>
                <a:latin typeface="微軟正黑體" panose="020B0604030504040204" pitchFamily="34" charset="-120"/>
                <a:ea typeface="微軟正黑體" panose="020B0604030504040204" pitchFamily="34" charset="-120"/>
              </a:rPr>
              <a:t>擬轉讀的幼稚園</a:t>
            </a:r>
            <a:r>
              <a:rPr lang="en-US" altLang="zh-TW" sz="1900" b="1" dirty="0" smtClean="0">
                <a:solidFill>
                  <a:srgbClr val="5FCBEF">
                    <a:lumMod val="75000"/>
                  </a:srgbClr>
                </a:solidFill>
                <a:latin typeface="微軟正黑體" panose="020B0604030504040204" pitchFamily="34" charset="-120"/>
                <a:ea typeface="微軟正黑體" panose="020B0604030504040204" pitchFamily="34" charset="-120"/>
              </a:rPr>
              <a:t>B</a:t>
            </a:r>
            <a:endParaRPr lang="zh-HK" altLang="en-US" sz="1900"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51520" y="840798"/>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A</a:t>
            </a:r>
            <a:endParaRPr lang="zh-HK" altLang="en-US" dirty="0">
              <a:solidFill>
                <a:prstClr val="black"/>
              </a:solidFill>
            </a:endParaRPr>
          </a:p>
        </p:txBody>
      </p:sp>
      <p:sp>
        <p:nvSpPr>
          <p:cNvPr id="26" name="文字方塊 25"/>
          <p:cNvSpPr txBox="1"/>
          <p:nvPr/>
        </p:nvSpPr>
        <p:spPr>
          <a:xfrm>
            <a:off x="6372200" y="808067"/>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B</a:t>
            </a:r>
            <a:endParaRPr lang="zh-HK" altLang="en-US" dirty="0">
              <a:solidFill>
                <a:prstClr val="black"/>
              </a:solidFill>
            </a:endParaRPr>
          </a:p>
        </p:txBody>
      </p:sp>
      <p:sp>
        <p:nvSpPr>
          <p:cNvPr id="30" name="標題 3"/>
          <p:cNvSpPr txBox="1">
            <a:spLocks/>
          </p:cNvSpPr>
          <p:nvPr/>
        </p:nvSpPr>
        <p:spPr>
          <a:xfrm>
            <a:off x="899592" y="-1418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2800" b="1" dirty="0">
                <a:solidFill>
                  <a:srgbClr val="42D0A2">
                    <a:lumMod val="75000"/>
                  </a:srgbClr>
                </a:solidFill>
                <a:latin typeface="微軟正黑體" panose="020B0604030504040204" pitchFamily="34" charset="-120"/>
              </a:rPr>
              <a:t>何時</a:t>
            </a:r>
            <a:r>
              <a:rPr lang="zh-TW" altLang="en-US" sz="2800" b="1" dirty="0" smtClean="0">
                <a:solidFill>
                  <a:srgbClr val="42D0A2">
                    <a:lumMod val="75000"/>
                  </a:srgbClr>
                </a:solidFill>
                <a:latin typeface="微軟正黑體" panose="020B0604030504040204" pitchFamily="34" charset="-120"/>
              </a:rPr>
              <a:t>需要「</a:t>
            </a:r>
            <a:r>
              <a:rPr lang="zh-TW" altLang="en-US" sz="2800" b="1" dirty="0">
                <a:solidFill>
                  <a:srgbClr val="42D0A2">
                    <a:lumMod val="75000"/>
                  </a:srgbClr>
                </a:solidFill>
                <a:latin typeface="微軟正黑體" panose="020B0604030504040204" pitchFamily="34" charset="-120"/>
              </a:rPr>
              <a:t>臨時註册信</a:t>
            </a:r>
            <a:r>
              <a:rPr lang="zh-TW" altLang="en-US" sz="2800" b="1" dirty="0" smtClean="0">
                <a:solidFill>
                  <a:srgbClr val="42D0A2">
                    <a:lumMod val="75000"/>
                  </a:srgbClr>
                </a:solidFill>
                <a:latin typeface="微軟正黑體" panose="020B0604030504040204" pitchFamily="34" charset="-120"/>
              </a:rPr>
              <a:t>」</a:t>
            </a:r>
            <a:r>
              <a:rPr lang="en-US" altLang="zh-TW" sz="2800" b="1" dirty="0" smtClean="0">
                <a:solidFill>
                  <a:srgbClr val="42D0A2">
                    <a:lumMod val="75000"/>
                  </a:srgbClr>
                </a:solidFill>
                <a:latin typeface="微軟正黑體" panose="020B0604030504040204" pitchFamily="34" charset="-120"/>
              </a:rPr>
              <a:t>?(</a:t>
            </a:r>
            <a:r>
              <a:rPr lang="zh-TW" altLang="en-US" sz="2800" b="1" dirty="0" smtClean="0">
                <a:solidFill>
                  <a:srgbClr val="42D0A2">
                    <a:lumMod val="75000"/>
                  </a:srgbClr>
                </a:solidFill>
                <a:latin typeface="微軟正黑體" panose="020B0604030504040204" pitchFamily="34" charset="-120"/>
              </a:rPr>
              <a:t>例子</a:t>
            </a:r>
            <a:r>
              <a:rPr lang="en-US" altLang="zh-TW" sz="2800" b="1" dirty="0" smtClean="0">
                <a:solidFill>
                  <a:srgbClr val="42D0A2">
                    <a:lumMod val="75000"/>
                  </a:srgbClr>
                </a:solidFill>
                <a:latin typeface="微軟正黑體" panose="020B0604030504040204" pitchFamily="34" charset="-120"/>
              </a:rPr>
              <a:t>)</a:t>
            </a:r>
            <a:endParaRPr lang="zh-HK" altLang="en-US" sz="2800" b="1" dirty="0">
              <a:solidFill>
                <a:srgbClr val="42D0A2">
                  <a:lumMod val="75000"/>
                </a:srgbClr>
              </a:solidFill>
              <a:latin typeface="微軟正黑體" panose="020B0604030504040204" pitchFamily="34" charset="-120"/>
            </a:endParaRPr>
          </a:p>
        </p:txBody>
      </p:sp>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71758" y="3645578"/>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71758" y="5166693"/>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4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2.77778E-7 1.85185E-6 L 0.62274 0.0037 " pathEditMode="relative" rAng="0" ptsTypes="AA">
                                      <p:cBhvr>
                                        <p:cTn id="34" dur="3000" fill="hold"/>
                                        <p:tgtEl>
                                          <p:spTgt spid="18"/>
                                        </p:tgtEl>
                                        <p:attrNameLst>
                                          <p:attrName>ppt_x</p:attrName>
                                          <p:attrName>ppt_y</p:attrName>
                                        </p:attrNameLst>
                                      </p:cBhvr>
                                      <p:rCtr x="31128" y="185"/>
                                    </p:animMotion>
                                  </p:childTnLst>
                                </p:cTn>
                              </p:par>
                              <p:par>
                                <p:cTn id="35" presetID="63" presetClass="path" presetSubtype="0" accel="50000" decel="50000" fill="hold" nodeType="withEffect">
                                  <p:stCondLst>
                                    <p:cond delay="0"/>
                                  </p:stCondLst>
                                  <p:childTnLst>
                                    <p:animMotion origin="layout" path="M 3.88889E-6 4.81481E-6 L 0.67326 -0.00047 " pathEditMode="relative" rAng="0" ptsTypes="AA">
                                      <p:cBhvr>
                                        <p:cTn id="36" dur="3000" fill="hold"/>
                                        <p:tgtEl>
                                          <p:spTgt spid="15"/>
                                        </p:tgtEl>
                                        <p:attrNameLst>
                                          <p:attrName>ppt_x</p:attrName>
                                          <p:attrName>ppt_y</p:attrName>
                                        </p:attrNameLst>
                                      </p:cBhvr>
                                      <p:rCtr x="33663" y="-23"/>
                                    </p:animMotion>
                                  </p:childTnLst>
                                </p:cTn>
                              </p:par>
                              <p:par>
                                <p:cTn id="37" presetID="63" presetClass="path" presetSubtype="0" accel="50000" decel="50000" fill="hold" nodeType="withEffect">
                                  <p:stCondLst>
                                    <p:cond delay="0"/>
                                  </p:stCondLst>
                                  <p:childTnLst>
                                    <p:animMotion origin="layout" path="M 1.38889E-6 1.11111E-6 L 0.62378 0.00903 " pathEditMode="relative" rAng="0" ptsTypes="AA">
                                      <p:cBhvr>
                                        <p:cTn id="38" dur="3000" fill="hold"/>
                                        <p:tgtEl>
                                          <p:spTgt spid="17"/>
                                        </p:tgtEl>
                                        <p:attrNameLst>
                                          <p:attrName>ppt_x</p:attrName>
                                          <p:attrName>ppt_y</p:attrName>
                                        </p:attrNameLst>
                                      </p:cBhvr>
                                      <p:rCtr x="31181" y="440"/>
                                    </p:animMotion>
                                  </p:childTnLst>
                                </p:cTn>
                              </p:par>
                              <p:par>
                                <p:cTn id="39" presetID="63" presetClass="path" presetSubtype="0" accel="50000" decel="50000" fill="hold" nodeType="withEffect">
                                  <p:stCondLst>
                                    <p:cond delay="0"/>
                                  </p:stCondLst>
                                  <p:childTnLst>
                                    <p:animMotion origin="layout" path="M -1.38889E-6 -1.11111E-6 L 0.67205 0.00347 " pathEditMode="relative" rAng="0" ptsTypes="AA">
                                      <p:cBhvr>
                                        <p:cTn id="40" dur="3000" fill="hold"/>
                                        <p:tgtEl>
                                          <p:spTgt spid="16"/>
                                        </p:tgtEl>
                                        <p:attrNameLst>
                                          <p:attrName>ppt_x</p:attrName>
                                          <p:attrName>ppt_y</p:attrName>
                                        </p:attrNameLst>
                                      </p:cBhvr>
                                      <p:rCtr x="33594" y="162"/>
                                    </p:animMotion>
                                  </p:childTnLst>
                                </p:cTn>
                              </p:par>
                              <p:par>
                                <p:cTn id="41" presetID="31" presetClass="exit" presetSubtype="0" fill="hold" nodeType="withEffect">
                                  <p:stCondLst>
                                    <p:cond delay="1000"/>
                                  </p:stCondLst>
                                  <p:childTnLst>
                                    <p:anim calcmode="lin" valueType="num">
                                      <p:cBhvr>
                                        <p:cTn id="42" dur="2000"/>
                                        <p:tgtEl>
                                          <p:spTgt spid="31"/>
                                        </p:tgtEl>
                                        <p:attrNameLst>
                                          <p:attrName>ppt_w</p:attrName>
                                        </p:attrNameLst>
                                      </p:cBhvr>
                                      <p:tavLst>
                                        <p:tav tm="0">
                                          <p:val>
                                            <p:strVal val="ppt_w"/>
                                          </p:val>
                                        </p:tav>
                                        <p:tav tm="100000">
                                          <p:val>
                                            <p:fltVal val="0"/>
                                          </p:val>
                                        </p:tav>
                                      </p:tavLst>
                                    </p:anim>
                                    <p:anim calcmode="lin" valueType="num">
                                      <p:cBhvr>
                                        <p:cTn id="43" dur="2000"/>
                                        <p:tgtEl>
                                          <p:spTgt spid="31"/>
                                        </p:tgtEl>
                                        <p:attrNameLst>
                                          <p:attrName>ppt_h</p:attrName>
                                        </p:attrNameLst>
                                      </p:cBhvr>
                                      <p:tavLst>
                                        <p:tav tm="0">
                                          <p:val>
                                            <p:strVal val="ppt_h"/>
                                          </p:val>
                                        </p:tav>
                                        <p:tav tm="100000">
                                          <p:val>
                                            <p:fltVal val="0"/>
                                          </p:val>
                                        </p:tav>
                                      </p:tavLst>
                                    </p:anim>
                                    <p:anim calcmode="lin" valueType="num">
                                      <p:cBhvr>
                                        <p:cTn id="44" dur="2000"/>
                                        <p:tgtEl>
                                          <p:spTgt spid="31"/>
                                        </p:tgtEl>
                                        <p:attrNameLst>
                                          <p:attrName>style.rotation</p:attrName>
                                        </p:attrNameLst>
                                      </p:cBhvr>
                                      <p:tavLst>
                                        <p:tav tm="0">
                                          <p:val>
                                            <p:fltVal val="0"/>
                                          </p:val>
                                        </p:tav>
                                        <p:tav tm="100000">
                                          <p:val>
                                            <p:fltVal val="90"/>
                                          </p:val>
                                        </p:tav>
                                      </p:tavLst>
                                    </p:anim>
                                    <p:animEffect transition="out" filter="fade">
                                      <p:cBhvr>
                                        <p:cTn id="45" dur="2000"/>
                                        <p:tgtEl>
                                          <p:spTgt spid="31"/>
                                        </p:tgtEl>
                                      </p:cBhvr>
                                    </p:animEffect>
                                    <p:set>
                                      <p:cBhvr>
                                        <p:cTn id="46" dur="1" fill="hold">
                                          <p:stCondLst>
                                            <p:cond delay="1999"/>
                                          </p:stCondLst>
                                        </p:cTn>
                                        <p:tgtEl>
                                          <p:spTgt spid="31"/>
                                        </p:tgtEl>
                                        <p:attrNameLst>
                                          <p:attrName>style.visibility</p:attrName>
                                        </p:attrNameLst>
                                      </p:cBhvr>
                                      <p:to>
                                        <p:strVal val="hidden"/>
                                      </p:to>
                                    </p:set>
                                  </p:childTnLst>
                                </p:cTn>
                              </p:par>
                              <p:par>
                                <p:cTn id="47" presetID="31" presetClass="exit" presetSubtype="0" fill="hold" nodeType="withEffect">
                                  <p:stCondLst>
                                    <p:cond delay="1000"/>
                                  </p:stCondLst>
                                  <p:childTnLst>
                                    <p:anim calcmode="lin" valueType="num">
                                      <p:cBhvr>
                                        <p:cTn id="48" dur="2000"/>
                                        <p:tgtEl>
                                          <p:spTgt spid="32"/>
                                        </p:tgtEl>
                                        <p:attrNameLst>
                                          <p:attrName>ppt_w</p:attrName>
                                        </p:attrNameLst>
                                      </p:cBhvr>
                                      <p:tavLst>
                                        <p:tav tm="0">
                                          <p:val>
                                            <p:strVal val="ppt_w"/>
                                          </p:val>
                                        </p:tav>
                                        <p:tav tm="100000">
                                          <p:val>
                                            <p:fltVal val="0"/>
                                          </p:val>
                                        </p:tav>
                                      </p:tavLst>
                                    </p:anim>
                                    <p:anim calcmode="lin" valueType="num">
                                      <p:cBhvr>
                                        <p:cTn id="49" dur="2000"/>
                                        <p:tgtEl>
                                          <p:spTgt spid="32"/>
                                        </p:tgtEl>
                                        <p:attrNameLst>
                                          <p:attrName>ppt_h</p:attrName>
                                        </p:attrNameLst>
                                      </p:cBhvr>
                                      <p:tavLst>
                                        <p:tav tm="0">
                                          <p:val>
                                            <p:strVal val="ppt_h"/>
                                          </p:val>
                                        </p:tav>
                                        <p:tav tm="100000">
                                          <p:val>
                                            <p:fltVal val="0"/>
                                          </p:val>
                                        </p:tav>
                                      </p:tavLst>
                                    </p:anim>
                                    <p:anim calcmode="lin" valueType="num">
                                      <p:cBhvr>
                                        <p:cTn id="50" dur="2000"/>
                                        <p:tgtEl>
                                          <p:spTgt spid="32"/>
                                        </p:tgtEl>
                                        <p:attrNameLst>
                                          <p:attrName>style.rotation</p:attrName>
                                        </p:attrNameLst>
                                      </p:cBhvr>
                                      <p:tavLst>
                                        <p:tav tm="0">
                                          <p:val>
                                            <p:fltVal val="0"/>
                                          </p:val>
                                        </p:tav>
                                        <p:tav tm="100000">
                                          <p:val>
                                            <p:fltVal val="90"/>
                                          </p:val>
                                        </p:tav>
                                      </p:tavLst>
                                    </p:anim>
                                    <p:animEffect transition="out" filter="fade">
                                      <p:cBhvr>
                                        <p:cTn id="51" dur="2000"/>
                                        <p:tgtEl>
                                          <p:spTgt spid="32"/>
                                        </p:tgtEl>
                                      </p:cBhvr>
                                    </p:animEffect>
                                    <p:set>
                                      <p:cBhvr>
                                        <p:cTn id="52"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1184"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29</a:t>
            </a:fld>
            <a:endParaRPr lang="zh-HK" altLang="en-US" sz="1400" dirty="0">
              <a:solidFill>
                <a:schemeClr val="tx1"/>
              </a:solidFill>
            </a:endParaRPr>
          </a:p>
        </p:txBody>
      </p:sp>
      <p:sp>
        <p:nvSpPr>
          <p:cNvPr id="7" name="標題 1"/>
          <p:cNvSpPr txBox="1">
            <a:spLocks/>
          </p:cNvSpPr>
          <p:nvPr/>
        </p:nvSpPr>
        <p:spPr>
          <a:xfrm>
            <a:off x="683568" y="69272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4800" spc="-50" dirty="0">
              <a:solidFill>
                <a:srgbClr val="F18713"/>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11644" y="2305872"/>
            <a:ext cx="8015772" cy="3139321"/>
          </a:xfrm>
          <a:prstGeom prst="rect">
            <a:avLst/>
          </a:prstGeom>
        </p:spPr>
        <p:txBody>
          <a:bodyPr wrap="square">
            <a:spAutoFit/>
          </a:bodyPr>
          <a:lstStyle/>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向幼稚園了解其校本收生機制，包括相關程序、準則、面見安排、報名費等。幼稚園應提供有關幼稚園幼兒班</a:t>
            </a:r>
            <a:r>
              <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(K1)</a:t>
            </a: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收生安排中、英文版的文件。 </a:t>
            </a:r>
            <a:endParaRPr kumimoji="0"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為方便非華語學童家長獲得有關資料，家長可留意幼稚園網頁設置的圖標或簡單的英文標示。如有需要，家長亦可向幼稚園查詢有否專責職員的聯絡電話。</a:t>
            </a:r>
            <a:endPar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按</a:t>
            </a: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個別幼稚園的要求索取申請表格及遞交入學申請。 </a:t>
            </a:r>
          </a:p>
        </p:txBody>
      </p:sp>
      <p:sp>
        <p:nvSpPr>
          <p:cNvPr id="6" name="標題 1"/>
          <p:cNvSpPr>
            <a:spLocks noGrp="1"/>
          </p:cNvSpPr>
          <p:nvPr>
            <p:ph type="title"/>
          </p:nvPr>
        </p:nvSpPr>
        <p:spPr>
          <a:xfrm>
            <a:off x="759060" y="1409267"/>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報名</a:t>
            </a:r>
            <a:r>
              <a:rPr lang="zh-TW" altLang="en-US" sz="5300" b="1" dirty="0">
                <a:latin typeface="微軟正黑體" panose="020B0604030504040204" pitchFamily="34" charset="-120"/>
                <a:ea typeface="微軟正黑體" panose="020B0604030504040204" pitchFamily="34" charset="-120"/>
              </a:rPr>
              <a:t>程序</a:t>
            </a:r>
            <a:r>
              <a:rPr lang="en-US" altLang="zh-TW" sz="5300" b="1" dirty="0">
                <a:latin typeface="微軟正黑體" panose="020B0604030504040204" pitchFamily="34" charset="-120"/>
                <a:ea typeface="微軟正黑體" panose="020B0604030504040204" pitchFamily="34" charset="-120"/>
              </a:rPr>
              <a:t>-</a:t>
            </a:r>
            <a:r>
              <a:rPr lang="zh-TW" altLang="en-US" sz="5300" b="1" dirty="0">
                <a:latin typeface="微軟正黑體" panose="020B0604030504040204" pitchFamily="34" charset="-120"/>
                <a:ea typeface="微軟正黑體" panose="020B0604030504040204" pitchFamily="34" charset="-120"/>
              </a:rPr>
              <a:t>注意事項</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929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noGrp="1"/>
          </p:cNvSpPr>
          <p:nvPr>
            <p:ph idx="1"/>
          </p:nvPr>
        </p:nvSpPr>
        <p:spPr>
          <a:xfrm>
            <a:off x="467544" y="2345047"/>
            <a:ext cx="7467600" cy="3672408"/>
          </a:xfrm>
        </p:spPr>
        <p:txBody>
          <a:bodyPr>
            <a:normAutofit fontScale="77500" lnSpcReduction="20000"/>
          </a:bodyPr>
          <a:lstStyle/>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目的</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涵蓋的幼稚園</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措施</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幼稚園入學註冊相關文件樣本</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2019/20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學年</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K1</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收生安排流程</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0" indent="0">
              <a:buNone/>
              <a:defRPr/>
            </a:pPr>
            <a:endParaRPr lang="en-US" altLang="zh-TW" sz="3600" dirty="0" smtClean="0">
              <a:latin typeface="標楷體" pitchFamily="65" charset="-120"/>
              <a:ea typeface="標楷體" pitchFamily="65" charset="-120"/>
            </a:endParaRPr>
          </a:p>
          <a:p>
            <a:pPr marL="446088" indent="-446088">
              <a:defRPr/>
            </a:pPr>
            <a:endParaRPr lang="zh-HK" altLang="en-US" sz="3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8676456" y="6491510"/>
            <a:ext cx="412231" cy="365125"/>
          </a:xfrm>
          <a:ln w="19050">
            <a:solidFill>
              <a:srgbClr val="FFFFFF"/>
            </a:solidFill>
          </a:ln>
          <a:extLst/>
        </p:spPr>
        <p:txBody>
          <a:bodyPr vert="horz" lIns="9144" tIns="9144" rIns="9144" bIns="9144" rtlCol="0" anchor="ctr">
            <a:noAutofit/>
          </a:bodyPr>
          <a:lstStyle/>
          <a:p>
            <a:pPr algn="ctr"/>
            <a:fld id="{DC8FBB95-FDE4-42BE-ABC8-8382971F044C}" type="slidenum">
              <a:rPr lang="zh-HK" altLang="en-US" sz="1400">
                <a:solidFill>
                  <a:schemeClr val="tx1"/>
                </a:solidFill>
              </a:rPr>
              <a:pPr algn="ctr"/>
              <a:t>3</a:t>
            </a:fld>
            <a:endParaRPr lang="zh-HK" altLang="en-US" sz="1400" dirty="0">
              <a:solidFill>
                <a:schemeClr val="tx1"/>
              </a:solidFill>
            </a:endParaRPr>
          </a:p>
        </p:txBody>
      </p:sp>
      <p:sp>
        <p:nvSpPr>
          <p:cNvPr id="6" name="標題 1"/>
          <p:cNvSpPr txBox="1">
            <a:spLocks/>
          </p:cNvSpPr>
          <p:nvPr/>
        </p:nvSpPr>
        <p:spPr>
          <a:xfrm>
            <a:off x="611560" y="764704"/>
            <a:ext cx="7950665" cy="1143000"/>
          </a:xfrm>
          <a:prstGeom prst="rect">
            <a:avLst/>
          </a:prstGeom>
        </p:spPr>
        <p:txBody>
          <a:bodyPr vert="horz" rtlCol="0" anchor="ctr">
            <a:normAutofit/>
            <a:scene3d>
              <a:camera prst="orthographicFront"/>
              <a:lightRig rig="soft" dir="t"/>
            </a:scene3d>
            <a:sp3d prstMaterial="softEdge">
              <a:bevelT w="0" h="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457200" fontAlgn="auto">
              <a:lnSpc>
                <a:spcPct val="85000"/>
              </a:lnSpc>
              <a:spcAft>
                <a:spcPts val="0"/>
              </a:spcAft>
              <a:defRPr/>
            </a:pPr>
            <a:r>
              <a:rPr lang="en-US" altLang="zh-TW" sz="4400" dirty="0">
                <a:solidFill>
                  <a:schemeClr val="bg1"/>
                </a:solidFill>
                <a:latin typeface="微軟正黑體" panose="020B0604030504040204" pitchFamily="34" charset="-120"/>
                <a:ea typeface="微軟正黑體" panose="020B0604030504040204" pitchFamily="34" charset="-120"/>
              </a:rPr>
              <a:t>2019/20</a:t>
            </a:r>
            <a:r>
              <a:rPr lang="zh-TW" altLang="en-US" sz="4400" dirty="0">
                <a:solidFill>
                  <a:schemeClr val="bg1"/>
                </a:solidFill>
                <a:latin typeface="微軟正黑體" panose="020B0604030504040204" pitchFamily="34" charset="-120"/>
                <a:ea typeface="微軟正黑體" panose="020B0604030504040204" pitchFamily="34" charset="-120"/>
              </a:rPr>
              <a:t>幼稚園</a:t>
            </a:r>
            <a:r>
              <a:rPr lang="en-US" altLang="zh-TW" sz="4400" dirty="0">
                <a:solidFill>
                  <a:schemeClr val="bg1"/>
                </a:solidFill>
                <a:latin typeface="微軟正黑體" panose="020B0604030504040204" pitchFamily="34" charset="-120"/>
                <a:ea typeface="微軟正黑體" panose="020B0604030504040204" pitchFamily="34" charset="-120"/>
              </a:rPr>
              <a:t>K1</a:t>
            </a:r>
            <a:r>
              <a:rPr lang="zh-TW" altLang="en-US" sz="4400" dirty="0">
                <a:solidFill>
                  <a:schemeClr val="bg1"/>
                </a:solidFill>
                <a:latin typeface="微軟正黑體" panose="020B0604030504040204" pitchFamily="34" charset="-120"/>
                <a:ea typeface="微軟正黑體" panose="020B0604030504040204" pitchFamily="34" charset="-120"/>
              </a:rPr>
              <a:t>收生安排</a:t>
            </a:r>
            <a:endParaRPr lang="zh-HK" altLang="en-US" sz="440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30</a:t>
            </a:fld>
            <a:endParaRPr lang="zh-HK" altLang="en-US" sz="1400" dirty="0">
              <a:solidFill>
                <a:schemeClr val="tx1"/>
              </a:solidFill>
            </a:endParaRPr>
          </a:p>
        </p:txBody>
      </p:sp>
      <p:sp>
        <p:nvSpPr>
          <p:cNvPr id="6" name="矩形 5"/>
          <p:cNvSpPr/>
          <p:nvPr/>
        </p:nvSpPr>
        <p:spPr>
          <a:xfrm>
            <a:off x="539552" y="2204864"/>
            <a:ext cx="8229600" cy="1431161"/>
          </a:xfrm>
          <a:prstGeom prst="rect">
            <a:avLst/>
          </a:prstGeom>
        </p:spPr>
        <p:txBody>
          <a:bodyPr wrap="square">
            <a:spAutoFit/>
          </a:bodyPr>
          <a:lstStyle/>
          <a:p>
            <a:pPr marL="541338" lvl="0" indent="-541338" fontAlgn="auto">
              <a:spcBef>
                <a:spcPts val="1800"/>
              </a:spcBef>
              <a:spcAft>
                <a:spcPts val="0"/>
              </a:spcAft>
              <a:buClr>
                <a:srgbClr val="FF6600"/>
              </a:buClr>
              <a:buSzPct val="100000"/>
              <a:buFont typeface="Wingdings 3" panose="05040102010807070707" pitchFamily="18" charset="2"/>
              <a:buChar char="}"/>
              <a:tabLst>
                <a:tab pos="270510" algn="l"/>
              </a:tabLst>
              <a:defRPr/>
            </a:pP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報名費的核准上限為</a:t>
            </a:r>
            <a:r>
              <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40</a:t>
            </a: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元。 </a:t>
            </a:r>
          </a:p>
          <a:p>
            <a:pPr marL="541338" lvl="0" indent="-541338" fontAlgn="auto">
              <a:spcBef>
                <a:spcPts val="1800"/>
              </a:spcBef>
              <a:spcAft>
                <a:spcPts val="0"/>
              </a:spcAft>
              <a:buClr>
                <a:srgbClr val="FF6600"/>
              </a:buClr>
              <a:buSzPct val="100000"/>
              <a:buFont typeface="Wingdings 3" panose="05040102010807070707" pitchFamily="18" charset="2"/>
              <a:buChar char="}"/>
              <a:tabLst>
                <a:tab pos="270510" algn="l"/>
              </a:tabLst>
              <a:defRPr/>
            </a:pP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參加「計劃」的幼稚園不可收取超逾上述所定核准上限費用，家長應向幼稚園了解詳情。 </a:t>
            </a:r>
          </a:p>
        </p:txBody>
      </p:sp>
      <p:sp>
        <p:nvSpPr>
          <p:cNvPr id="7" name="標題 1"/>
          <p:cNvSpPr>
            <a:spLocks noGrp="1"/>
          </p:cNvSpPr>
          <p:nvPr>
            <p:ph type="title"/>
          </p:nvPr>
        </p:nvSpPr>
        <p:spPr>
          <a:xfrm>
            <a:off x="759060" y="1231387"/>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報名</a:t>
            </a:r>
            <a:r>
              <a:rPr lang="zh-TW" altLang="en-US" sz="5300" b="1" dirty="0">
                <a:latin typeface="微軟正黑體" panose="020B0604030504040204" pitchFamily="34" charset="-120"/>
                <a:ea typeface="微軟正黑體" panose="020B0604030504040204" pitchFamily="34" charset="-120"/>
              </a:rPr>
              <a:t>程序</a:t>
            </a:r>
            <a:r>
              <a:rPr lang="en-US" altLang="zh-TW" sz="5300" b="1" dirty="0">
                <a:latin typeface="微軟正黑體" panose="020B0604030504040204" pitchFamily="34" charset="-120"/>
                <a:ea typeface="微軟正黑體" panose="020B0604030504040204" pitchFamily="34" charset="-120"/>
              </a:rPr>
              <a:t>-</a:t>
            </a:r>
            <a:r>
              <a:rPr lang="zh-TW" altLang="en-US" sz="5300" b="1" dirty="0">
                <a:latin typeface="微軟正黑體" panose="020B0604030504040204" pitchFamily="34" charset="-120"/>
                <a:ea typeface="微軟正黑體" panose="020B0604030504040204" pitchFamily="34" charset="-120"/>
              </a:rPr>
              <a:t>注意事項</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288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31</a:t>
            </a:fld>
            <a:endParaRPr lang="zh-HK" altLang="en-US" sz="1400" dirty="0">
              <a:solidFill>
                <a:schemeClr val="tx1"/>
              </a:solidFill>
            </a:endParaRPr>
          </a:p>
        </p:txBody>
      </p:sp>
      <p:sp>
        <p:nvSpPr>
          <p:cNvPr id="6" name="內容版面配置區 1"/>
          <p:cNvSpPr txBox="1">
            <a:spLocks/>
          </p:cNvSpPr>
          <p:nvPr/>
        </p:nvSpPr>
        <p:spPr>
          <a:xfrm>
            <a:off x="306415" y="2068892"/>
            <a:ext cx="8352928" cy="4464496"/>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以完成註冊手續，家長須在「統一註冊日期」</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algn="just" fontAlgn="auto">
              <a:spcBef>
                <a:spcPts val="1200"/>
              </a:spcBef>
              <a:spcAft>
                <a:spcPts val="0"/>
              </a:spcAft>
              <a:buClr>
                <a:schemeClr val="bg2"/>
              </a:buClr>
              <a:buSzPct val="100000"/>
              <a:buNone/>
              <a:defRPr/>
            </a:pPr>
            <a:r>
              <a:rPr lang="zh-TW" altLang="en-US" sz="1800" b="1" dirty="0" smtClean="0">
                <a:solidFill>
                  <a:srgbClr val="FF6600"/>
                </a:solidFill>
                <a:latin typeface="微軟正黑體" panose="020B0604030504040204" pitchFamily="34" charset="-120"/>
                <a:ea typeface="微軟正黑體" panose="020B0604030504040204" pitchFamily="34" charset="-120"/>
              </a:rPr>
              <a:t>  （即</a:t>
            </a:r>
            <a:r>
              <a:rPr lang="en-US" altLang="zh-TW" sz="1800" b="1" dirty="0" smtClean="0">
                <a:solidFill>
                  <a:srgbClr val="FF6600"/>
                </a:solidFill>
                <a:latin typeface="微軟正黑體" panose="020B0604030504040204" pitchFamily="34" charset="-120"/>
                <a:ea typeface="微軟正黑體" panose="020B0604030504040204" pitchFamily="34" charset="-120"/>
              </a:rPr>
              <a:t>2019</a:t>
            </a:r>
            <a:r>
              <a:rPr lang="zh-TW" altLang="en-US" sz="1800" b="1" dirty="0" smtClean="0">
                <a:solidFill>
                  <a:srgbClr val="FF6600"/>
                </a:solidFill>
                <a:latin typeface="微軟正黑體" panose="020B0604030504040204" pitchFamily="34" charset="-120"/>
                <a:ea typeface="微軟正黑體" panose="020B0604030504040204" pitchFamily="34" charset="-120"/>
              </a:rPr>
              <a:t>年</a:t>
            </a:r>
            <a:r>
              <a:rPr lang="en-US" altLang="zh-TW" sz="1800" b="1" dirty="0" smtClean="0">
                <a:solidFill>
                  <a:srgbClr val="FF6600"/>
                </a:solidFill>
                <a:latin typeface="微軟正黑體" panose="020B0604030504040204" pitchFamily="34" charset="-120"/>
                <a:ea typeface="微軟正黑體" panose="020B0604030504040204" pitchFamily="34" charset="-120"/>
              </a:rPr>
              <a:t>1</a:t>
            </a:r>
            <a:r>
              <a:rPr lang="zh-TW" altLang="en-US" sz="1800" b="1" dirty="0" smtClean="0">
                <a:solidFill>
                  <a:srgbClr val="FF6600"/>
                </a:solidFill>
                <a:latin typeface="微軟正黑體" panose="020B0604030504040204" pitchFamily="34" charset="-120"/>
                <a:ea typeface="微軟正黑體" panose="020B0604030504040204" pitchFamily="34" charset="-120"/>
              </a:rPr>
              <a:t>月</a:t>
            </a:r>
            <a:r>
              <a:rPr lang="en-US" altLang="zh-TW" sz="1800" b="1" dirty="0" smtClean="0">
                <a:solidFill>
                  <a:srgbClr val="FF6600"/>
                </a:solidFill>
                <a:latin typeface="微軟正黑體" panose="020B0604030504040204" pitchFamily="34" charset="-120"/>
                <a:ea typeface="微軟正黑體" panose="020B0604030504040204" pitchFamily="34" charset="-120"/>
              </a:rPr>
              <a:t>10</a:t>
            </a:r>
            <a:r>
              <a:rPr lang="zh-TW" altLang="en-US" sz="1800" b="1" dirty="0" smtClean="0">
                <a:solidFill>
                  <a:srgbClr val="FF6600"/>
                </a:solidFill>
                <a:latin typeface="微軟正黑體" panose="020B0604030504040204" pitchFamily="34" charset="-120"/>
                <a:ea typeface="微軟正黑體" panose="020B0604030504040204" pitchFamily="34" charset="-120"/>
              </a:rPr>
              <a:t>日至</a:t>
            </a:r>
            <a:r>
              <a:rPr lang="en-US" altLang="zh-TW" sz="1800" b="1" dirty="0" smtClean="0">
                <a:solidFill>
                  <a:srgbClr val="FF6600"/>
                </a:solidFill>
                <a:latin typeface="微軟正黑體" panose="020B0604030504040204" pitchFamily="34" charset="-120"/>
                <a:ea typeface="微軟正黑體" panose="020B0604030504040204" pitchFamily="34" charset="-120"/>
              </a:rPr>
              <a:t>12</a:t>
            </a:r>
            <a:r>
              <a:rPr lang="zh-TW" altLang="en-US" sz="1800" b="1" dirty="0" smtClean="0">
                <a:solidFill>
                  <a:srgbClr val="FF6600"/>
                </a:solidFill>
                <a:latin typeface="微軟正黑體" panose="020B0604030504040204" pitchFamily="34" charset="-120"/>
                <a:ea typeface="微軟正黑體" panose="020B0604030504040204" pitchFamily="34" charset="-120"/>
              </a:rPr>
              <a:t>日）</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內到校提交</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「入學許可書</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；及</a:t>
            </a:r>
            <a:endPar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rgbClr val="00B0F0"/>
                </a:solidFill>
                <a:latin typeface="微軟正黑體" panose="020B0604030504040204" pitchFamily="34" charset="-120"/>
                <a:ea typeface="微軟正黑體" panose="020B0604030504040204" pitchFamily="34" charset="-120"/>
              </a:rPr>
              <a:t>註冊</a:t>
            </a:r>
            <a:r>
              <a:rPr lang="zh-TW" altLang="en-US" b="1" dirty="0" smtClean="0">
                <a:solidFill>
                  <a:srgbClr val="00B0F0"/>
                </a:solidFill>
                <a:latin typeface="微軟正黑體" panose="020B0604030504040204" pitchFamily="34" charset="-120"/>
                <a:ea typeface="微軟正黑體" panose="020B0604030504040204" pitchFamily="34" charset="-120"/>
              </a:rPr>
              <a:t>費</a:t>
            </a:r>
            <a:endPar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幼稚園不應於「統一註冊日期」前要求家長完成註冊手續、以任何形式收取註冊費或其他費用</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例如代辦校服、茶點等費用</a:t>
            </a: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參加「計劃」的幼稚園</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不可收取超逾核准上限的註冊費</a:t>
            </a:r>
            <a:endParaRPr lang="en-US" altLang="zh-TW"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半日</a:t>
            </a: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制班級核准上限：</a:t>
            </a:r>
            <a:r>
              <a:rPr lang="en-US" altLang="zh-TW" b="1" dirty="0">
                <a:solidFill>
                  <a:srgbClr val="00B0F0"/>
                </a:solidFill>
                <a:latin typeface="微軟正黑體" panose="020B0604030504040204" pitchFamily="34" charset="-120"/>
                <a:ea typeface="微軟正黑體" panose="020B0604030504040204" pitchFamily="34" charset="-120"/>
              </a:rPr>
              <a:t>970</a:t>
            </a:r>
            <a:r>
              <a:rPr lang="zh-TW" altLang="en-US" b="1" dirty="0" smtClean="0">
                <a:solidFill>
                  <a:srgbClr val="00B0F0"/>
                </a:solidFill>
                <a:latin typeface="微軟正黑體" panose="020B0604030504040204" pitchFamily="34" charset="-120"/>
                <a:ea typeface="微軟正黑體" panose="020B0604030504040204" pitchFamily="34" charset="-120"/>
              </a:rPr>
              <a:t>元</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全日制班級核准上限：</a:t>
            </a:r>
            <a:r>
              <a:rPr lang="en-US" altLang="zh-TW" b="1" dirty="0">
                <a:solidFill>
                  <a:srgbClr val="00B0F0"/>
                </a:solidFill>
                <a:latin typeface="微軟正黑體" panose="020B0604030504040204" pitchFamily="34" charset="-120"/>
                <a:ea typeface="微軟正黑體" panose="020B0604030504040204" pitchFamily="34" charset="-120"/>
              </a:rPr>
              <a:t>1,570</a:t>
            </a:r>
            <a:r>
              <a:rPr lang="zh-TW" altLang="en-US" b="1" dirty="0">
                <a:solidFill>
                  <a:srgbClr val="00B0F0"/>
                </a:solidFill>
                <a:latin typeface="微軟正黑體" panose="020B0604030504040204" pitchFamily="34" charset="-120"/>
                <a:ea typeface="微軟正黑體" panose="020B0604030504040204" pitchFamily="34" charset="-120"/>
              </a:rPr>
              <a:t>元</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如家長選擇在註冊後轉校，會到原先註冊的幼稚園取回註冊文件。幼稚園應</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儘快</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向家長退回註冊文件，但</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一般不需</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退還註冊費</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學童</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如已繳付註冊費並其後在該幼稚園就讀，校方必須在收取第一</a:t>
            </a:r>
            <a:r>
              <a:rPr lang="zh-HK"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期學費後（如有），於</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有關</a:t>
            </a:r>
            <a:r>
              <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rPr>
              <a:t>學年的第一個月内，退回註冊費予該</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學童。</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rgbClr val="FF6600"/>
              </a:buClr>
              <a:buSzPct val="100000"/>
              <a:buFont typeface="Wingdings 3" panose="05040102010807070707" pitchFamily="18" charset="2"/>
              <a:buChar char="}"/>
              <a:defRPr/>
            </a:pPr>
            <a:endPar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600" dirty="0" smtClean="0">
              <a:solidFill>
                <a:srgbClr val="0000FF"/>
              </a:solidFill>
              <a:latin typeface="+mn-ea"/>
            </a:endParaRPr>
          </a:p>
          <a:p>
            <a:pPr fontAlgn="auto">
              <a:spcAft>
                <a:spcPts val="0"/>
              </a:spcAft>
              <a:defRPr/>
            </a:pPr>
            <a:endParaRPr lang="en-US" altLang="zh-TW" sz="1600" dirty="0" smtClean="0">
              <a:solidFill>
                <a:srgbClr val="0000FF"/>
              </a:solidFill>
              <a:latin typeface="+mn-ea"/>
            </a:endParaRPr>
          </a:p>
          <a:p>
            <a:pPr fontAlgn="auto">
              <a:spcAft>
                <a:spcPts val="0"/>
              </a:spcAft>
              <a:defRPr/>
            </a:pPr>
            <a:endParaRPr lang="zh-HK" altLang="en-US" sz="1400" dirty="0"/>
          </a:p>
        </p:txBody>
      </p:sp>
      <p:sp>
        <p:nvSpPr>
          <p:cNvPr id="7" name="標題 1"/>
          <p:cNvSpPr>
            <a:spLocks noGrp="1"/>
          </p:cNvSpPr>
          <p:nvPr>
            <p:ph type="title"/>
          </p:nvPr>
        </p:nvSpPr>
        <p:spPr>
          <a:xfrm>
            <a:off x="759060" y="1231387"/>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註冊程序</a:t>
            </a:r>
            <a:r>
              <a:rPr lang="en-US" altLang="zh-TW" sz="5300" b="1" dirty="0">
                <a:latin typeface="微軟正黑體" panose="020B0604030504040204" pitchFamily="34" charset="-120"/>
                <a:ea typeface="微軟正黑體" panose="020B0604030504040204" pitchFamily="34" charset="-120"/>
              </a:rPr>
              <a:t>-</a:t>
            </a:r>
            <a:r>
              <a:rPr lang="zh-TW" altLang="en-US" sz="5300" b="1" dirty="0">
                <a:latin typeface="微軟正黑體" panose="020B0604030504040204" pitchFamily="34" charset="-120"/>
                <a:ea typeface="微軟正黑體" panose="020B0604030504040204" pitchFamily="34" charset="-120"/>
              </a:rPr>
              <a:t>注意事項</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685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1" dirty="0" smtClean="0">
                <a:latin typeface="微軟正黑體" panose="020B0604030504040204" pitchFamily="34" charset="-120"/>
                <a:ea typeface="微軟正黑體" panose="020B0604030504040204" pitchFamily="34" charset="-120"/>
              </a:rPr>
              <a:t>註冊程序</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注意事項</a:t>
            </a:r>
          </a:p>
        </p:txBody>
      </p:sp>
      <p:sp>
        <p:nvSpPr>
          <p:cNvPr id="3" name="內容版面配置區 2"/>
          <p:cNvSpPr>
            <a:spLocks noGrp="1"/>
          </p:cNvSpPr>
          <p:nvPr>
            <p:ph idx="1"/>
          </p:nvPr>
        </p:nvSpPr>
        <p:spPr>
          <a:xfrm>
            <a:off x="864382" y="2489200"/>
            <a:ext cx="7524042" cy="3530600"/>
          </a:xfrm>
        </p:spPr>
        <p:txBody>
          <a:bodyPr>
            <a:normAutofit/>
          </a:bodyPr>
          <a:lstStyle/>
          <a:p>
            <a:pPr algn="just"/>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如家長因個別情況最後決定安排子女延遲一年入讀</a:t>
            </a:r>
            <a:r>
              <a:rPr lang="zh-HK"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幼稚園</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班</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即</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2020/21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學年</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，應向</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教育局退還</a:t>
            </a:r>
            <a:r>
              <a:rPr lang="zh-TW" altLang="en-US" sz="24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並</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書面列明需註銷</a:t>
            </a:r>
            <a:r>
              <a:rPr lang="zh-TW" altLang="en-US" sz="2400"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TW" altLang="en-US" sz="24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。家長可於</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明年重新申請，教育局會重新發出三年期的</a:t>
            </a:r>
            <a:r>
              <a:rPr lang="zh-TW" altLang="en-US" sz="24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由</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2020/21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學年起計</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請注意</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退還的</a:t>
            </a:r>
            <a:r>
              <a:rPr lang="zh-TW" altLang="en-US" sz="24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「註冊證」</a:t>
            </a:r>
            <a:r>
              <a:rPr lang="zh-HK"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必須</a:t>
            </a:r>
            <a:r>
              <a:rPr lang="zh-HK" altLang="en-US"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未曾</a:t>
            </a:r>
            <a:r>
              <a:rPr lang="zh-HK"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被學童使用以接受資助幼稚園教育。</a:t>
            </a:r>
            <a:endPar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r>
              <a:rPr lang="en-US" altLang="zh-TW" sz="1400" dirty="0" smtClean="0">
                <a:solidFill>
                  <a:schemeClr val="tx1"/>
                </a:solidFill>
              </a:rPr>
              <a:t>31</a:t>
            </a:r>
            <a:endParaRPr lang="zh-HK" altLang="en-US" sz="1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33</a:t>
            </a:fld>
            <a:endParaRPr lang="zh-HK" altLang="en-US" sz="1400" dirty="0">
              <a:solidFill>
                <a:schemeClr val="tx1"/>
              </a:solidFill>
            </a:endParaRPr>
          </a:p>
        </p:txBody>
      </p:sp>
      <p:sp>
        <p:nvSpPr>
          <p:cNvPr id="6" name="矩形 5"/>
          <p:cNvSpPr/>
          <p:nvPr/>
        </p:nvSpPr>
        <p:spPr>
          <a:xfrm>
            <a:off x="539552" y="2204864"/>
            <a:ext cx="4339650" cy="646331"/>
          </a:xfrm>
          <a:prstGeom prst="rect">
            <a:avLst/>
          </a:prstGeom>
        </p:spPr>
        <p:txBody>
          <a:bodyPr wrap="none">
            <a:spAutoFit/>
          </a:bodyPr>
          <a:lstStyle/>
          <a:p>
            <a:pPr eaLnBrk="1" fontAlgn="auto" hangingPunct="1">
              <a:spcBef>
                <a:spcPts val="1200"/>
              </a:spcBef>
              <a:buClr>
                <a:srgbClr val="FF6600"/>
              </a:buClr>
              <a:buSzPct val="100000"/>
              <a:tabLst>
                <a:tab pos="270510" algn="l"/>
              </a:tabLst>
              <a:defRPr/>
            </a:pPr>
            <a:r>
              <a:rPr kumimoji="0" lang="zh-TW" altLang="en-US" sz="3600" b="1" dirty="0">
                <a:solidFill>
                  <a:schemeClr val="accent4"/>
                </a:solidFill>
                <a:latin typeface="微軟正黑體" panose="020B0604030504040204" pitchFamily="34" charset="-120"/>
                <a:ea typeface="微軟正黑體" panose="020B0604030504040204" pitchFamily="34" charset="-120"/>
              </a:rPr>
              <a:t>（四</a:t>
            </a:r>
            <a:r>
              <a:rPr kumimoji="0" lang="zh-TW" altLang="en-US" sz="3600" b="1" dirty="0" smtClean="0">
                <a:solidFill>
                  <a:schemeClr val="accent4"/>
                </a:solidFill>
                <a:latin typeface="微軟正黑體" panose="020B0604030504040204" pitchFamily="34" charset="-120"/>
                <a:ea typeface="微軟正黑體" panose="020B0604030504040204" pitchFamily="34" charset="-120"/>
              </a:rPr>
              <a:t>）發放</a:t>
            </a:r>
            <a:r>
              <a:rPr kumimoji="0" lang="zh-TW" altLang="en-US" sz="3600" b="1" dirty="0">
                <a:solidFill>
                  <a:schemeClr val="accent4"/>
                </a:solidFill>
                <a:latin typeface="微軟正黑體" panose="020B0604030504040204" pitchFamily="34" charset="-120"/>
                <a:ea typeface="微軟正黑體" panose="020B0604030504040204" pitchFamily="34" charset="-120"/>
              </a:rPr>
              <a:t>空缺</a:t>
            </a:r>
            <a:r>
              <a:rPr kumimoji="0" lang="zh-TW" altLang="en-US" sz="3600" b="1" dirty="0" smtClean="0">
                <a:solidFill>
                  <a:schemeClr val="accent4"/>
                </a:solidFill>
                <a:latin typeface="微軟正黑體" panose="020B0604030504040204" pitchFamily="34" charset="-120"/>
                <a:ea typeface="微軟正黑體" panose="020B0604030504040204" pitchFamily="34" charset="-120"/>
              </a:rPr>
              <a:t>資訊</a:t>
            </a:r>
            <a:endParaRPr kumimoji="0" lang="zh-TW" altLang="en-US" sz="3600" b="1" dirty="0">
              <a:solidFill>
                <a:schemeClr val="accent4"/>
              </a:solidFill>
              <a:latin typeface="微軟正黑體" panose="020B0604030504040204" pitchFamily="34" charset="-120"/>
              <a:ea typeface="微軟正黑體" panose="020B0604030504040204" pitchFamily="34" charset="-120"/>
            </a:endParaRPr>
          </a:p>
        </p:txBody>
      </p:sp>
      <p:sp>
        <p:nvSpPr>
          <p:cNvPr id="7" name="內容版面配置區 1"/>
          <p:cNvSpPr txBox="1">
            <a:spLocks/>
          </p:cNvSpPr>
          <p:nvPr/>
        </p:nvSpPr>
        <p:spPr>
          <a:xfrm>
            <a:off x="539552" y="2924944"/>
            <a:ext cx="8224394" cy="533772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教育局會在「統一註冊日期」後約一星期透過電腦平台收集</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2019/20</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學年幼稚園</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學位的空缺資料，然後於</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年</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月底公布。</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只</a:t>
            </a: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公布個別學校空缺情況，不發放空缺數目</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4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措施</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839116822"/>
              </p:ext>
            </p:extLst>
          </p:nvPr>
        </p:nvGraphicFramePr>
        <p:xfrm>
          <a:off x="1160244" y="4797152"/>
          <a:ext cx="5499988" cy="1517888"/>
        </p:xfrm>
        <a:graphic>
          <a:graphicData uri="http://schemas.openxmlformats.org/drawingml/2006/table">
            <a:tbl>
              <a:tblPr firstRow="1" bandRow="1">
                <a:tableStyleId>{5940675A-B579-460E-94D1-54222C63F5DA}</a:tableStyleId>
              </a:tblPr>
              <a:tblGrid>
                <a:gridCol w="404913"/>
                <a:gridCol w="1926723"/>
                <a:gridCol w="1512168"/>
                <a:gridCol w="1656184"/>
              </a:tblGrid>
              <a:tr h="370840">
                <a:tc gridSpan="2">
                  <a:txBody>
                    <a:bodyPr/>
                    <a:lstStyle/>
                    <a:p>
                      <a:r>
                        <a:rPr lang="zh-HK" altLang="en-US" b="1" dirty="0" smtClean="0">
                          <a:solidFill>
                            <a:schemeClr val="tx1">
                              <a:lumMod val="75000"/>
                              <a:lumOff val="25000"/>
                            </a:schemeClr>
                          </a:solidFill>
                        </a:rPr>
                        <a:t>學校名稱</a:t>
                      </a:r>
                      <a:endParaRPr lang="zh-HK" altLang="en-US" b="1" dirty="0">
                        <a:solidFill>
                          <a:schemeClr val="tx1">
                            <a:lumMod val="75000"/>
                            <a:lumOff val="25000"/>
                          </a:schemeClr>
                        </a:solidFill>
                      </a:endParaRPr>
                    </a:p>
                  </a:txBody>
                  <a:tcPr/>
                </a:tc>
                <a:tc hMerge="1">
                  <a:txBody>
                    <a:bodyPr/>
                    <a:lstStyle/>
                    <a:p>
                      <a:endParaRPr lang="zh-HK" altLang="en-US" dirty="0"/>
                    </a:p>
                  </a:txBody>
                  <a:tcPr/>
                </a:tc>
                <a:tc>
                  <a:txBody>
                    <a:bodyPr/>
                    <a:lstStyle/>
                    <a:p>
                      <a:r>
                        <a:rPr lang="zh-HK" altLang="en-US" b="1" dirty="0" smtClean="0">
                          <a:solidFill>
                            <a:schemeClr val="tx1">
                              <a:lumMod val="75000"/>
                              <a:lumOff val="25000"/>
                            </a:schemeClr>
                          </a:solidFill>
                        </a:rPr>
                        <a:t>電話</a:t>
                      </a:r>
                      <a:endParaRPr lang="zh-HK" altLang="en-US" b="1" dirty="0">
                        <a:solidFill>
                          <a:schemeClr val="tx1">
                            <a:lumMod val="75000"/>
                            <a:lumOff val="25000"/>
                          </a:schemeClr>
                        </a:solidFill>
                      </a:endParaRPr>
                    </a:p>
                  </a:txBody>
                  <a:tcPr/>
                </a:tc>
                <a:tc>
                  <a:txBody>
                    <a:bodyPr/>
                    <a:lstStyle/>
                    <a:p>
                      <a:pPr algn="ctr"/>
                      <a:r>
                        <a:rPr lang="zh-HK" altLang="en-US" b="1" dirty="0" smtClean="0">
                          <a:solidFill>
                            <a:schemeClr val="tx1">
                              <a:lumMod val="75000"/>
                              <a:lumOff val="25000"/>
                            </a:schemeClr>
                          </a:solidFill>
                        </a:rPr>
                        <a:t>學位空缺情況 </a:t>
                      </a:r>
                      <a:endParaRPr lang="zh-HK" altLang="en-US" b="1" dirty="0">
                        <a:solidFill>
                          <a:schemeClr val="tx1">
                            <a:lumMod val="75000"/>
                            <a:lumOff val="25000"/>
                          </a:schemeClr>
                        </a:solidFill>
                      </a:endParaRPr>
                    </a:p>
                  </a:txBody>
                  <a:tcPr/>
                </a:tc>
              </a:tr>
              <a:tr h="133216">
                <a:tc>
                  <a:txBody>
                    <a:bodyPr/>
                    <a:lstStyle/>
                    <a:p>
                      <a:r>
                        <a:rPr lang="en-US" altLang="zh-TW" b="0" dirty="0" smtClean="0">
                          <a:solidFill>
                            <a:schemeClr val="tx1">
                              <a:lumMod val="75000"/>
                              <a:lumOff val="25000"/>
                            </a:schemeClr>
                          </a:solidFill>
                        </a:rPr>
                        <a:t>1.</a:t>
                      </a:r>
                      <a:endParaRPr lang="zh-HK" altLang="en-US" b="0" dirty="0">
                        <a:solidFill>
                          <a:schemeClr val="tx1">
                            <a:lumMod val="75000"/>
                            <a:lumOff val="25000"/>
                          </a:schemeClr>
                        </a:solidFill>
                      </a:endParaRPr>
                    </a:p>
                  </a:txBody>
                  <a:tcPr/>
                </a:tc>
                <a:tc>
                  <a:txBody>
                    <a:bodyPr/>
                    <a:lstStyle/>
                    <a:p>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AAA</a:t>
                      </a:r>
                      <a:r>
                        <a:rPr lang="zh-TW" altLang="en-US" b="0" dirty="0" smtClean="0">
                          <a:solidFill>
                            <a:schemeClr val="tx1">
                              <a:lumMod val="75000"/>
                              <a:lumOff val="25000"/>
                            </a:schemeClr>
                          </a:solidFill>
                          <a:latin typeface="微軟正黑體" panose="020B0604030504040204" pitchFamily="34" charset="-120"/>
                          <a:ea typeface="微軟正黑體" panose="020B0604030504040204" pitchFamily="34" charset="-120"/>
                        </a:rPr>
                        <a:t>幼稚園</a:t>
                      </a:r>
                      <a:endParaRPr lang="zh-HK" altLang="en-US" b="0" dirty="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algn="ctr"/>
                      <a:r>
                        <a:rPr lang="en-US" altLang="zh-HK" b="0" dirty="0" smtClean="0">
                          <a:solidFill>
                            <a:schemeClr val="tx1">
                              <a:lumMod val="75000"/>
                              <a:lumOff val="25000"/>
                            </a:schemeClr>
                          </a:solidFill>
                        </a:rPr>
                        <a:t>Y</a:t>
                      </a:r>
                    </a:p>
                  </a:txBody>
                  <a:tcPr/>
                </a:tc>
              </a:tr>
              <a:tr h="415528">
                <a:tc>
                  <a:txBody>
                    <a:bodyPr/>
                    <a:lstStyle/>
                    <a:p>
                      <a:r>
                        <a:rPr lang="en-US" altLang="zh-HK" b="0" dirty="0" smtClean="0">
                          <a:solidFill>
                            <a:schemeClr val="tx1">
                              <a:lumMod val="75000"/>
                              <a:lumOff val="25000"/>
                            </a:schemeClr>
                          </a:solidFill>
                        </a:rPr>
                        <a:t>2.</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BBB</a:t>
                      </a:r>
                      <a:r>
                        <a:rPr lang="zh-TW" altLang="en-US" b="0" dirty="0" smtClean="0">
                          <a:solidFill>
                            <a:schemeClr val="tx1">
                              <a:lumMod val="75000"/>
                              <a:lumOff val="25000"/>
                            </a:schemeClr>
                          </a:solidFill>
                          <a:latin typeface="微軟正黑體" panose="020B0604030504040204" pitchFamily="34" charset="-120"/>
                          <a:ea typeface="微軟正黑體" panose="020B0604030504040204" pitchFamily="34" charset="-120"/>
                        </a:rPr>
                        <a:t>幼稚園</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N</a:t>
                      </a:r>
                    </a:p>
                  </a:txBody>
                  <a:tcPr/>
                </a:tc>
              </a:tr>
              <a:tr h="304800">
                <a:tc>
                  <a:txBody>
                    <a:bodyPr/>
                    <a:lstStyle/>
                    <a:p>
                      <a:r>
                        <a:rPr lang="en-US" altLang="zh-HK" b="0" dirty="0" smtClean="0">
                          <a:solidFill>
                            <a:schemeClr val="tx1">
                              <a:lumMod val="75000"/>
                              <a:lumOff val="25000"/>
                            </a:schemeClr>
                          </a:solidFill>
                        </a:rPr>
                        <a:t>3.</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CCC</a:t>
                      </a:r>
                      <a:r>
                        <a:rPr lang="zh-TW" altLang="en-US" b="0" dirty="0" smtClean="0">
                          <a:solidFill>
                            <a:schemeClr val="tx1">
                              <a:lumMod val="75000"/>
                              <a:lumOff val="25000"/>
                            </a:schemeClr>
                          </a:solidFill>
                          <a:latin typeface="微軟正黑體" panose="020B0604030504040204" pitchFamily="34" charset="-120"/>
                          <a:ea typeface="微軟正黑體" panose="020B0604030504040204" pitchFamily="34" charset="-120"/>
                        </a:rPr>
                        <a:t>幼稚園</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P</a:t>
                      </a:r>
                      <a:endParaRPr lang="zh-HK" altLang="en-US" b="0" dirty="0" smtClean="0">
                        <a:solidFill>
                          <a:schemeClr val="tx1">
                            <a:lumMod val="75000"/>
                            <a:lumOff val="25000"/>
                          </a:schemeClr>
                        </a:solidFill>
                      </a:endParaRPr>
                    </a:p>
                  </a:txBody>
                  <a:tcPr/>
                </a:tc>
              </a:tr>
            </a:tbl>
          </a:graphicData>
        </a:graphic>
      </p:graphicFrame>
      <p:sp>
        <p:nvSpPr>
          <p:cNvPr id="9" name="圓角矩形圖說文字 8"/>
          <p:cNvSpPr/>
          <p:nvPr/>
        </p:nvSpPr>
        <p:spPr>
          <a:xfrm>
            <a:off x="6858000" y="4725144"/>
            <a:ext cx="2160448" cy="1656184"/>
          </a:xfrm>
          <a:prstGeom prst="wedgeRoundRectCallout">
            <a:avLst>
              <a:gd name="adj1" fmla="val 19295"/>
              <a:gd name="adj2" fmla="val 48869"/>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HK" altLang="en-US" b="1" dirty="0">
              <a:solidFill>
                <a:srgbClr val="FF0000"/>
              </a:solidFill>
            </a:endParaRPr>
          </a:p>
        </p:txBody>
      </p:sp>
      <p:sp>
        <p:nvSpPr>
          <p:cNvPr id="2" name="矩形 1"/>
          <p:cNvSpPr/>
          <p:nvPr/>
        </p:nvSpPr>
        <p:spPr>
          <a:xfrm>
            <a:off x="6858000" y="4941168"/>
            <a:ext cx="2160448" cy="1200329"/>
          </a:xfrm>
          <a:prstGeom prst="rect">
            <a:avLst/>
          </a:prstGeom>
        </p:spPr>
        <p:txBody>
          <a:bodyPr wrap="square">
            <a:spAutoFit/>
          </a:bodyPr>
          <a:lstStyle/>
          <a:p>
            <a:r>
              <a:rPr lang="en-US" altLang="zh-HK" dirty="0" smtClean="0">
                <a:solidFill>
                  <a:schemeClr val="bg1"/>
                </a:solidFill>
              </a:rPr>
              <a:t>Y </a:t>
            </a:r>
            <a:r>
              <a:rPr lang="zh-HK" altLang="en-US" dirty="0" smtClean="0">
                <a:solidFill>
                  <a:schemeClr val="bg1"/>
                </a:solidFill>
              </a:rPr>
              <a:t>– </a:t>
            </a:r>
            <a:r>
              <a:rPr lang="zh-HK" altLang="en-US" dirty="0">
                <a:solidFill>
                  <a:schemeClr val="bg1"/>
                </a:solidFill>
              </a:rPr>
              <a:t>有學位空缺 </a:t>
            </a:r>
          </a:p>
          <a:p>
            <a:r>
              <a:rPr lang="en-US" altLang="zh-HK" dirty="0" smtClean="0">
                <a:solidFill>
                  <a:schemeClr val="bg1"/>
                </a:solidFill>
              </a:rPr>
              <a:t>N </a:t>
            </a:r>
            <a:r>
              <a:rPr lang="zh-HK" altLang="en-US" dirty="0" smtClean="0">
                <a:solidFill>
                  <a:schemeClr val="bg1"/>
                </a:solidFill>
              </a:rPr>
              <a:t>– </a:t>
            </a:r>
            <a:r>
              <a:rPr lang="zh-HK" altLang="en-US" dirty="0">
                <a:solidFill>
                  <a:schemeClr val="bg1"/>
                </a:solidFill>
              </a:rPr>
              <a:t>沒有學位空缺</a:t>
            </a:r>
          </a:p>
          <a:p>
            <a:r>
              <a:rPr lang="en-US" altLang="zh-HK" dirty="0" smtClean="0">
                <a:solidFill>
                  <a:schemeClr val="bg1"/>
                </a:solidFill>
              </a:rPr>
              <a:t>P </a:t>
            </a:r>
            <a:r>
              <a:rPr lang="zh-HK" altLang="en-US" dirty="0" smtClean="0">
                <a:solidFill>
                  <a:schemeClr val="bg1"/>
                </a:solidFill>
              </a:rPr>
              <a:t>– 處理</a:t>
            </a:r>
            <a:r>
              <a:rPr lang="zh-HK" altLang="en-US" dirty="0">
                <a:solidFill>
                  <a:schemeClr val="bg1"/>
                </a:solidFill>
              </a:rPr>
              <a:t>候補名單上的申請</a:t>
            </a:r>
          </a:p>
        </p:txBody>
      </p:sp>
    </p:spTree>
    <p:extLst>
      <p:ext uri="{BB962C8B-B14F-4D97-AF65-F5344CB8AC3E}">
        <p14:creationId xmlns:p14="http://schemas.microsoft.com/office/powerpoint/2010/main" val="3401251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92313" y="6444769"/>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34</a:t>
            </a:fld>
            <a:endParaRPr lang="zh-HK" altLang="en-US" sz="1400" dirty="0">
              <a:solidFill>
                <a:schemeClr val="tx1"/>
              </a:solidFill>
            </a:endParaRPr>
          </a:p>
        </p:txBody>
      </p:sp>
      <p:sp>
        <p:nvSpPr>
          <p:cNvPr id="6" name="矩形 5"/>
          <p:cNvSpPr/>
          <p:nvPr/>
        </p:nvSpPr>
        <p:spPr>
          <a:xfrm>
            <a:off x="539552" y="2060848"/>
            <a:ext cx="4339650" cy="646331"/>
          </a:xfrm>
          <a:prstGeom prst="rect">
            <a:avLst/>
          </a:prstGeom>
        </p:spPr>
        <p:txBody>
          <a:bodyPr wrap="none">
            <a:spAutoFit/>
          </a:bodyPr>
          <a:lstStyle/>
          <a:p>
            <a:pPr fontAlgn="auto">
              <a:spcBef>
                <a:spcPts val="1200"/>
              </a:spcBef>
              <a:buClr>
                <a:srgbClr val="FF6600"/>
              </a:buClr>
              <a:buSzPct val="100000"/>
              <a:tabLst>
                <a:tab pos="270510" algn="l"/>
              </a:tabLst>
              <a:defRPr/>
            </a:pPr>
            <a:r>
              <a:rPr kumimoji="0" lang="zh-TW" altLang="en-US" sz="3600" b="1" dirty="0">
                <a:solidFill>
                  <a:schemeClr val="accent4"/>
                </a:solidFill>
                <a:latin typeface="微軟正黑體" panose="020B0604030504040204" pitchFamily="34" charset="-120"/>
                <a:ea typeface="微軟正黑體" panose="020B0604030504040204" pitchFamily="34" charset="-120"/>
              </a:rPr>
              <a:t>（五</a:t>
            </a:r>
            <a:r>
              <a:rPr kumimoji="0" lang="zh-TW" altLang="en-US" sz="3600" b="1" dirty="0" smtClean="0">
                <a:solidFill>
                  <a:schemeClr val="accent4"/>
                </a:solidFill>
                <a:latin typeface="微軟正黑體" panose="020B0604030504040204" pitchFamily="34" charset="-120"/>
                <a:ea typeface="微軟正黑體" panose="020B0604030504040204" pitchFamily="34" charset="-120"/>
              </a:rPr>
              <a:t>）學童轉</a:t>
            </a:r>
            <a:r>
              <a:rPr kumimoji="0" lang="zh-TW" altLang="en-US" sz="3600" b="1" dirty="0">
                <a:solidFill>
                  <a:schemeClr val="accent4"/>
                </a:solidFill>
                <a:latin typeface="微軟正黑體" panose="020B0604030504040204" pitchFamily="34" charset="-120"/>
                <a:ea typeface="微軟正黑體" panose="020B0604030504040204" pitchFamily="34" charset="-120"/>
              </a:rPr>
              <a:t>介</a:t>
            </a:r>
            <a:r>
              <a:rPr kumimoji="0" lang="zh-TW" altLang="en-US" sz="3600" b="1" dirty="0" smtClean="0">
                <a:solidFill>
                  <a:schemeClr val="accent4"/>
                </a:solidFill>
                <a:latin typeface="微軟正黑體" panose="020B0604030504040204" pitchFamily="34" charset="-120"/>
                <a:ea typeface="微軟正黑體" panose="020B0604030504040204" pitchFamily="34" charset="-120"/>
              </a:rPr>
              <a:t>安排</a:t>
            </a:r>
            <a:endParaRPr kumimoji="0" lang="zh-TW" altLang="en-US" sz="3600" b="1" dirty="0">
              <a:solidFill>
                <a:schemeClr val="accent4"/>
              </a:solidFill>
              <a:latin typeface="微軟正黑體" panose="020B0604030504040204" pitchFamily="34" charset="-120"/>
              <a:ea typeface="微軟正黑體" panose="020B0604030504040204" pitchFamily="34" charset="-120"/>
            </a:endParaRPr>
          </a:p>
        </p:txBody>
      </p:sp>
      <p:sp>
        <p:nvSpPr>
          <p:cNvPr id="7" name="內容版面配置區 1"/>
          <p:cNvSpPr txBox="1">
            <a:spLocks/>
          </p:cNvSpPr>
          <p:nvPr/>
        </p:nvSpPr>
        <p:spPr>
          <a:xfrm>
            <a:off x="323903" y="2780928"/>
            <a:ext cx="8368410" cy="3456384"/>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zh-TW" altLang="zh-HK"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幼稚園收生</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是</a:t>
            </a:r>
            <a:r>
              <a:rPr lang="zh-TW" altLang="en-US" sz="2200" b="1" u="sng"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校本政策</a:t>
            </a:r>
            <a:endParaRPr lang="en-US" altLang="zh-TW" sz="2200" b="1" u="sng"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dirty="0">
                <a:solidFill>
                  <a:srgbClr val="00B0F0"/>
                </a:solidFill>
                <a:latin typeface="微軟正黑體" panose="020B0604030504040204" pitchFamily="34" charset="-120"/>
                <a:ea typeface="微軟正黑體" panose="020B0604030504040204" pitchFamily="34" charset="-120"/>
              </a:rPr>
              <a:t>教育局鼓勵家長自行申請學位；及</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dirty="0">
                <a:solidFill>
                  <a:srgbClr val="00B0F0"/>
                </a:solidFill>
                <a:latin typeface="微軟正黑體" panose="020B0604030504040204" pitchFamily="34" charset="-120"/>
                <a:ea typeface="微軟正黑體" panose="020B0604030504040204" pitchFamily="34" charset="-120"/>
              </a:rPr>
              <a:t>提供有關資訊支援家長</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在</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特別情況下教育局會為個別申請學位時遇到困難</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的學童（包括有發展遲緩危機學童和非華語兒童）作</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適當的</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學童轉</a:t>
            </a:r>
            <a:r>
              <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介</a:t>
            </a: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2000" b="1" dirty="0" smtClean="0">
                <a:solidFill>
                  <a:srgbClr val="00B0F0"/>
                </a:solidFill>
                <a:latin typeface="微軟正黑體" panose="020B0604030504040204" pitchFamily="34" charset="-120"/>
                <a:ea typeface="微軟正黑體" panose="020B0604030504040204" pitchFamily="34" charset="-120"/>
              </a:rPr>
              <a:t>2019/20</a:t>
            </a:r>
            <a:r>
              <a:rPr lang="zh-TW" altLang="en-US" sz="2000" b="1" dirty="0" smtClean="0">
                <a:solidFill>
                  <a:srgbClr val="00B0F0"/>
                </a:solidFill>
                <a:latin typeface="微軟正黑體" panose="020B0604030504040204" pitchFamily="34" charset="-120"/>
                <a:ea typeface="微軟正黑體" panose="020B0604030504040204" pitchFamily="34" charset="-120"/>
              </a:rPr>
              <a:t>學年</a:t>
            </a:r>
            <a:r>
              <a:rPr lang="en-US" altLang="zh-TW" sz="2000" b="1" dirty="0">
                <a:solidFill>
                  <a:srgbClr val="00B0F0"/>
                </a:solidFill>
                <a:latin typeface="微軟正黑體" panose="020B0604030504040204" pitchFamily="34" charset="-120"/>
                <a:ea typeface="微軟正黑體" panose="020B0604030504040204" pitchFamily="34" charset="-120"/>
              </a:rPr>
              <a:t>K1</a:t>
            </a:r>
            <a:r>
              <a:rPr lang="zh-TW" altLang="en-US" sz="2000" b="1" dirty="0">
                <a:solidFill>
                  <a:srgbClr val="00B0F0"/>
                </a:solidFill>
                <a:latin typeface="微軟正黑體" panose="020B0604030504040204" pitchFamily="34" charset="-120"/>
                <a:ea typeface="微軟正黑體" panose="020B0604030504040204" pitchFamily="34" charset="-120"/>
              </a:rPr>
              <a:t>學位：由</a:t>
            </a:r>
            <a:r>
              <a:rPr lang="en-US" altLang="zh-TW" sz="2000" b="1" dirty="0" smtClean="0">
                <a:solidFill>
                  <a:srgbClr val="00B0F0"/>
                </a:solidFill>
                <a:latin typeface="微軟正黑體" panose="020B0604030504040204" pitchFamily="34" charset="-120"/>
                <a:ea typeface="微軟正黑體" panose="020B0604030504040204" pitchFamily="34" charset="-120"/>
              </a:rPr>
              <a:t>2019</a:t>
            </a:r>
            <a:r>
              <a:rPr lang="zh-TW" altLang="en-US" sz="2000" b="1" dirty="0" smtClean="0">
                <a:solidFill>
                  <a:srgbClr val="00B0F0"/>
                </a:solidFill>
                <a:latin typeface="微軟正黑體" panose="020B0604030504040204" pitchFamily="34" charset="-120"/>
                <a:ea typeface="微軟正黑體" panose="020B0604030504040204" pitchFamily="34" charset="-120"/>
              </a:rPr>
              <a:t>年</a:t>
            </a:r>
            <a:r>
              <a:rPr lang="en-US" altLang="zh-TW" sz="2000" b="1" dirty="0">
                <a:solidFill>
                  <a:srgbClr val="00B0F0"/>
                </a:solidFill>
                <a:latin typeface="微軟正黑體" panose="020B0604030504040204" pitchFamily="34" charset="-120"/>
                <a:ea typeface="微軟正黑體" panose="020B0604030504040204" pitchFamily="34" charset="-120"/>
              </a:rPr>
              <a:t>4</a:t>
            </a:r>
            <a:r>
              <a:rPr lang="zh-TW" altLang="en-US" sz="2000" b="1" dirty="0">
                <a:solidFill>
                  <a:srgbClr val="00B0F0"/>
                </a:solidFill>
                <a:latin typeface="微軟正黑體" panose="020B0604030504040204" pitchFamily="34" charset="-120"/>
                <a:ea typeface="微軟正黑體" panose="020B0604030504040204" pitchFamily="34" charset="-120"/>
              </a:rPr>
              <a:t>月起</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2000" b="1" dirty="0" smtClean="0">
                <a:solidFill>
                  <a:srgbClr val="00B0F0"/>
                </a:solidFill>
                <a:latin typeface="微軟正黑體" panose="020B0604030504040204" pitchFamily="34" charset="-120"/>
                <a:ea typeface="微軟正黑體" panose="020B0604030504040204" pitchFamily="34" charset="-120"/>
              </a:rPr>
              <a:t>2019/20</a:t>
            </a:r>
            <a:r>
              <a:rPr lang="zh-TW" altLang="en-US" sz="2000" b="1" dirty="0" smtClean="0">
                <a:solidFill>
                  <a:srgbClr val="00B0F0"/>
                </a:solidFill>
                <a:latin typeface="微軟正黑體" panose="020B0604030504040204" pitchFamily="34" charset="-120"/>
                <a:ea typeface="微軟正黑體" panose="020B0604030504040204" pitchFamily="34" charset="-120"/>
              </a:rPr>
              <a:t>學年</a:t>
            </a:r>
            <a:r>
              <a:rPr lang="en-US" altLang="zh-TW" sz="2000" b="1" dirty="0">
                <a:solidFill>
                  <a:srgbClr val="00B0F0"/>
                </a:solidFill>
                <a:latin typeface="微軟正黑體" panose="020B0604030504040204" pitchFamily="34" charset="-120"/>
                <a:ea typeface="微軟正黑體" panose="020B0604030504040204" pitchFamily="34" charset="-120"/>
              </a:rPr>
              <a:t>K2</a:t>
            </a:r>
            <a:r>
              <a:rPr lang="zh-TW" altLang="en-US" sz="2000" b="1" dirty="0">
                <a:solidFill>
                  <a:srgbClr val="00B0F0"/>
                </a:solidFill>
                <a:latin typeface="微軟正黑體" panose="020B0604030504040204" pitchFamily="34" charset="-120"/>
                <a:ea typeface="微軟正黑體" panose="020B0604030504040204" pitchFamily="34" charset="-120"/>
              </a:rPr>
              <a:t>及</a:t>
            </a:r>
            <a:r>
              <a:rPr lang="en-US" altLang="zh-TW" sz="2000" b="1" dirty="0">
                <a:solidFill>
                  <a:srgbClr val="00B0F0"/>
                </a:solidFill>
                <a:latin typeface="微軟正黑體" panose="020B0604030504040204" pitchFamily="34" charset="-120"/>
                <a:ea typeface="微軟正黑體" panose="020B0604030504040204" pitchFamily="34" charset="-120"/>
              </a:rPr>
              <a:t>K3</a:t>
            </a:r>
            <a:r>
              <a:rPr lang="zh-TW" altLang="en-US" sz="2000" b="1" dirty="0">
                <a:solidFill>
                  <a:srgbClr val="00B0F0"/>
                </a:solidFill>
                <a:latin typeface="微軟正黑體" panose="020B0604030504040204" pitchFamily="34" charset="-120"/>
                <a:ea typeface="微軟正黑體" panose="020B0604030504040204" pitchFamily="34" charset="-120"/>
              </a:rPr>
              <a:t>學位：由</a:t>
            </a:r>
            <a:r>
              <a:rPr lang="en-US" altLang="zh-TW" sz="2000" b="1" dirty="0" smtClean="0">
                <a:solidFill>
                  <a:srgbClr val="00B0F0"/>
                </a:solidFill>
                <a:latin typeface="微軟正黑體" panose="020B0604030504040204" pitchFamily="34" charset="-120"/>
                <a:ea typeface="微軟正黑體" panose="020B0604030504040204" pitchFamily="34" charset="-120"/>
              </a:rPr>
              <a:t>2019</a:t>
            </a:r>
            <a:r>
              <a:rPr lang="zh-TW" altLang="en-US" sz="2000" b="1" dirty="0" smtClean="0">
                <a:solidFill>
                  <a:srgbClr val="00B0F0"/>
                </a:solidFill>
                <a:latin typeface="微軟正黑體" panose="020B0604030504040204" pitchFamily="34" charset="-120"/>
                <a:ea typeface="微軟正黑體" panose="020B0604030504040204" pitchFamily="34" charset="-120"/>
              </a:rPr>
              <a:t>年</a:t>
            </a:r>
            <a:r>
              <a:rPr lang="zh-TW" altLang="en-US" sz="2000" b="1" dirty="0">
                <a:solidFill>
                  <a:srgbClr val="00B0F0"/>
                </a:solidFill>
                <a:latin typeface="微軟正黑體" panose="020B0604030504040204" pitchFamily="34" charset="-120"/>
                <a:ea typeface="微軟正黑體" panose="020B0604030504040204" pitchFamily="34" charset="-120"/>
              </a:rPr>
              <a:t>７月起</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dirty="0">
                <a:solidFill>
                  <a:srgbClr val="00B0F0"/>
                </a:solidFill>
                <a:latin typeface="微軟正黑體" panose="020B0604030504040204" pitchFamily="34" charset="-120"/>
                <a:ea typeface="微軟正黑體" panose="020B0604030504040204" pitchFamily="34" charset="-120"/>
              </a:rPr>
              <a:t>由各區域教育服務處和幼稚園及幼兒中心聯合辦事處提供轉介</a:t>
            </a:r>
            <a:r>
              <a:rPr lang="zh-TW" altLang="en-US" sz="2000" b="1" dirty="0" smtClean="0">
                <a:solidFill>
                  <a:srgbClr val="00B0F0"/>
                </a:solidFill>
                <a:latin typeface="微軟正黑體" panose="020B0604030504040204" pitchFamily="34" charset="-120"/>
                <a:ea typeface="微軟正黑體" panose="020B0604030504040204" pitchFamily="34" charset="-120"/>
              </a:rPr>
              <a:t>服務</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措施</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4644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96603" y="6453336"/>
            <a:ext cx="414000" cy="363600"/>
          </a:xfrm>
          <a:ln w="14605">
            <a:solidFill>
              <a:srgbClr val="FFFFFF"/>
            </a:solidFill>
          </a:ln>
          <a:extLst/>
        </p:spPr>
        <p:txBody>
          <a:bodyPr vert="horz" lIns="9144" tIns="9144" rIns="9144" bIns="9144" rtlCol="0" anchor="ctr">
            <a:normAutofit/>
          </a:bodyPr>
          <a:lstStyle/>
          <a:p>
            <a:pPr algn="ctr"/>
            <a:fld id="{BCE4D5C8-3B17-420A-A7A8-E2A7AF5D3E78}" type="slidenum">
              <a:rPr lang="zh-HK" altLang="en-US" sz="1400">
                <a:solidFill>
                  <a:schemeClr val="tx1"/>
                </a:solidFill>
              </a:rPr>
              <a:pPr algn="ctr"/>
              <a:t>35</a:t>
            </a:fld>
            <a:endParaRPr lang="zh-HK" altLang="en-US" sz="1400" dirty="0">
              <a:solidFill>
                <a:schemeClr val="tx1"/>
              </a:solidFill>
            </a:endParaRPr>
          </a:p>
        </p:txBody>
      </p:sp>
      <p:sp>
        <p:nvSpPr>
          <p:cNvPr id="5" name="矩形 4"/>
          <p:cNvSpPr/>
          <p:nvPr/>
        </p:nvSpPr>
        <p:spPr>
          <a:xfrm>
            <a:off x="1187624" y="2564904"/>
            <a:ext cx="6732336" cy="1908215"/>
          </a:xfrm>
          <a:prstGeom prst="rect">
            <a:avLst/>
          </a:prstGeom>
        </p:spPr>
        <p:txBody>
          <a:bodyPr wrap="square">
            <a:spAutoFit/>
          </a:bodyPr>
          <a:lstStyle/>
          <a:p>
            <a:pPr algn="ctr" fontAlgn="auto">
              <a:spcBef>
                <a:spcPts val="1200"/>
              </a:spcBef>
              <a:buClr>
                <a:srgbClr val="FF6600"/>
              </a:buClr>
              <a:buSzPct val="100000"/>
              <a:tabLst>
                <a:tab pos="270510" algn="l"/>
              </a:tabLst>
              <a:defRPr/>
            </a:pPr>
            <a:r>
              <a:rPr kumimoji="0" lang="en-US" altLang="zh-TW" sz="5400" b="1" dirty="0" smtClean="0">
                <a:solidFill>
                  <a:schemeClr val="accent2"/>
                </a:solidFill>
                <a:latin typeface="微軟正黑體" panose="020B0604030504040204" pitchFamily="34" charset="-120"/>
                <a:ea typeface="微軟正黑體" panose="020B0604030504040204" pitchFamily="34" charset="-120"/>
              </a:rPr>
              <a:t>2019/20</a:t>
            </a:r>
            <a:r>
              <a:rPr kumimoji="0" lang="zh-TW" altLang="en-US" sz="5400" b="1" dirty="0" smtClean="0">
                <a:solidFill>
                  <a:schemeClr val="accent2"/>
                </a:solidFill>
                <a:latin typeface="微軟正黑體" panose="020B0604030504040204" pitchFamily="34" charset="-120"/>
                <a:ea typeface="微軟正黑體" panose="020B0604030504040204" pitchFamily="34" charset="-120"/>
              </a:rPr>
              <a:t>學年</a:t>
            </a:r>
            <a:endParaRPr kumimoji="0" lang="en-US" altLang="zh-TW" sz="5400" b="1" dirty="0" smtClean="0">
              <a:solidFill>
                <a:schemeClr val="accent2"/>
              </a:solidFill>
              <a:latin typeface="微軟正黑體" panose="020B0604030504040204" pitchFamily="34" charset="-120"/>
              <a:ea typeface="微軟正黑體" panose="020B0604030504040204" pitchFamily="34" charset="-120"/>
            </a:endParaRPr>
          </a:p>
          <a:p>
            <a:pPr algn="ctr" fontAlgn="auto">
              <a:spcBef>
                <a:spcPts val="1200"/>
              </a:spcBef>
              <a:buClr>
                <a:srgbClr val="FF6600"/>
              </a:buClr>
              <a:buSzPct val="100000"/>
              <a:tabLst>
                <a:tab pos="270510" algn="l"/>
              </a:tabLst>
              <a:defRPr/>
            </a:pPr>
            <a:r>
              <a:rPr kumimoji="0" lang="en-US" altLang="zh-TW" sz="5400" b="1" dirty="0" smtClean="0">
                <a:solidFill>
                  <a:schemeClr val="accent2"/>
                </a:solidFill>
                <a:latin typeface="微軟正黑體" panose="020B0604030504040204" pitchFamily="34" charset="-120"/>
                <a:ea typeface="微軟正黑體" panose="020B0604030504040204" pitchFamily="34" charset="-120"/>
              </a:rPr>
              <a:t>K1</a:t>
            </a:r>
            <a:r>
              <a:rPr kumimoji="0" lang="zh-TW" altLang="en-US" sz="5400" b="1" dirty="0">
                <a:solidFill>
                  <a:schemeClr val="accent2"/>
                </a:solidFill>
                <a:latin typeface="微軟正黑體" panose="020B0604030504040204" pitchFamily="34" charset="-120"/>
                <a:ea typeface="微軟正黑體" panose="020B0604030504040204" pitchFamily="34" charset="-120"/>
              </a:rPr>
              <a:t>收</a:t>
            </a:r>
            <a:r>
              <a:rPr kumimoji="0" lang="zh-TW" altLang="en-US" sz="5400" b="1" dirty="0" smtClean="0">
                <a:solidFill>
                  <a:schemeClr val="accent2"/>
                </a:solidFill>
                <a:latin typeface="微軟正黑體" panose="020B0604030504040204" pitchFamily="34" charset="-120"/>
                <a:ea typeface="微軟正黑體" panose="020B0604030504040204" pitchFamily="34" charset="-120"/>
              </a:rPr>
              <a:t>生安排</a:t>
            </a:r>
            <a:r>
              <a:rPr kumimoji="0" lang="zh-TW" altLang="en-US" sz="5400" b="1" dirty="0">
                <a:solidFill>
                  <a:schemeClr val="accent2"/>
                </a:solidFill>
                <a:latin typeface="微軟正黑體" panose="020B0604030504040204" pitchFamily="34" charset="-120"/>
                <a:ea typeface="微軟正黑體" panose="020B0604030504040204" pitchFamily="34" charset="-120"/>
              </a:rPr>
              <a:t>流程</a:t>
            </a:r>
          </a:p>
        </p:txBody>
      </p:sp>
    </p:spTree>
    <p:extLst>
      <p:ext uri="{BB962C8B-B14F-4D97-AF65-F5344CB8AC3E}">
        <p14:creationId xmlns:p14="http://schemas.microsoft.com/office/powerpoint/2010/main" val="514635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706496" y="6414789"/>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36</a:t>
            </a:fld>
            <a:endParaRPr lang="zh-HK" altLang="en-US" sz="1400" dirty="0">
              <a:solidFill>
                <a:schemeClr val="tx1"/>
              </a:solidFill>
            </a:endParaRPr>
          </a:p>
        </p:txBody>
      </p:sp>
      <p:sp>
        <p:nvSpPr>
          <p:cNvPr id="3" name="標題 1"/>
          <p:cNvSpPr txBox="1">
            <a:spLocks/>
          </p:cNvSpPr>
          <p:nvPr/>
        </p:nvSpPr>
        <p:spPr>
          <a:xfrm>
            <a:off x="971600" y="684448"/>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en-US" altLang="zh-TW" sz="3200" dirty="0" smtClean="0">
                <a:solidFill>
                  <a:schemeClr val="bg1"/>
                </a:solidFill>
                <a:effectLst/>
                <a:latin typeface="微軟正黑體" panose="020B0604030504040204" pitchFamily="34" charset="-120"/>
                <a:ea typeface="微軟正黑體" panose="020B0604030504040204" pitchFamily="34" charset="-120"/>
              </a:rPr>
              <a:t>2019/20 </a:t>
            </a:r>
            <a:r>
              <a:rPr lang="zh-TW" altLang="en-US" sz="3200" dirty="0">
                <a:solidFill>
                  <a:schemeClr val="bg1"/>
                </a:solidFill>
                <a:effectLst/>
                <a:latin typeface="微軟正黑體" panose="020B0604030504040204" pitchFamily="34" charset="-120"/>
                <a:ea typeface="微軟正黑體" panose="020B0604030504040204" pitchFamily="34" charset="-120"/>
              </a:rPr>
              <a:t>學年（</a:t>
            </a:r>
            <a:r>
              <a:rPr lang="en-US" altLang="zh-TW" sz="3200" dirty="0">
                <a:solidFill>
                  <a:schemeClr val="bg1"/>
                </a:solidFill>
                <a:effectLst/>
                <a:latin typeface="微軟正黑體" panose="020B0604030504040204" pitchFamily="34" charset="-120"/>
                <a:ea typeface="微軟正黑體" panose="020B0604030504040204" pitchFamily="34" charset="-120"/>
              </a:rPr>
              <a:t>K1</a:t>
            </a:r>
            <a:r>
              <a:rPr lang="zh-TW" altLang="en-US" sz="3200" dirty="0">
                <a:solidFill>
                  <a:schemeClr val="bg1"/>
                </a:solidFill>
                <a:effectLst/>
                <a:latin typeface="微軟正黑體" panose="020B0604030504040204" pitchFamily="34" charset="-120"/>
                <a:ea typeface="微軟正黑體" panose="020B0604030504040204" pitchFamily="34" charset="-120"/>
              </a:rPr>
              <a:t>）收生安排流程圖</a:t>
            </a:r>
          </a:p>
        </p:txBody>
      </p:sp>
      <p:grpSp>
        <p:nvGrpSpPr>
          <p:cNvPr id="7" name="群組 6"/>
          <p:cNvGrpSpPr/>
          <p:nvPr/>
        </p:nvGrpSpPr>
        <p:grpSpPr>
          <a:xfrm>
            <a:off x="1835696" y="1700808"/>
            <a:ext cx="5760640" cy="4896544"/>
            <a:chOff x="804818" y="1241200"/>
            <a:chExt cx="6287462" cy="5360293"/>
          </a:xfrm>
        </p:grpSpPr>
        <p:grpSp>
          <p:nvGrpSpPr>
            <p:cNvPr id="8" name="群組 7"/>
            <p:cNvGrpSpPr/>
            <p:nvPr/>
          </p:nvGrpSpPr>
          <p:grpSpPr>
            <a:xfrm>
              <a:off x="804818" y="1241200"/>
              <a:ext cx="6287462" cy="5360293"/>
              <a:chOff x="-19049" y="0"/>
              <a:chExt cx="5260900" cy="4876800"/>
            </a:xfrm>
          </p:grpSpPr>
          <p:sp>
            <p:nvSpPr>
              <p:cNvPr id="10" name="矩形 9"/>
              <p:cNvSpPr/>
              <p:nvPr/>
            </p:nvSpPr>
            <p:spPr>
              <a:xfrm>
                <a:off x="0" y="0"/>
                <a:ext cx="2524125" cy="600075"/>
              </a:xfrm>
              <a:prstGeom prst="rect">
                <a:avLst/>
              </a:prstGeom>
              <a:solidFill>
                <a:srgbClr val="FFE1E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2018</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9</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月至</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11</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月申請人向教育局</a:t>
                </a:r>
                <a:r>
                  <a:rPr lang="zh-TW" sz="1400" b="1" kern="0" dirty="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遞交「</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註冊證</a:t>
                </a:r>
                <a:r>
                  <a:rPr lang="zh-TW" sz="1400" b="1" kern="0" dirty="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」申請</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2638425" y="0"/>
                <a:ext cx="2603426" cy="2209800"/>
              </a:xfrm>
              <a:prstGeom prst="rect">
                <a:avLst/>
              </a:prstGeom>
              <a:solidFill>
                <a:srgbClr val="ABE9F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altLang="zh-HK" sz="1400" b="1" kern="100" dirty="0">
                    <a:solidFill>
                      <a:schemeClr val="tx1"/>
                    </a:solidFill>
                    <a:latin typeface="+mn-ea"/>
                    <a:cs typeface="Arial" panose="020B0604020202020204" pitchFamily="34" charset="0"/>
                  </a:rPr>
                  <a:t>幼稚園</a:t>
                </a:r>
                <a:r>
                  <a:rPr lang="zh-TW" altLang="zh-HK" sz="1400" b="1" kern="100" dirty="0" smtClean="0">
                    <a:solidFill>
                      <a:schemeClr val="tx1"/>
                    </a:solidFill>
                    <a:latin typeface="+mn-ea"/>
                    <a:cs typeface="Arial" panose="020B0604020202020204" pitchFamily="34" charset="0"/>
                  </a:rPr>
                  <a:t>處理</a:t>
                </a:r>
                <a:r>
                  <a:rPr lang="en-US" altLang="zh-TW" sz="1400" b="1" kern="100" dirty="0" smtClean="0">
                    <a:solidFill>
                      <a:schemeClr val="tx1"/>
                    </a:solidFill>
                    <a:latin typeface="+mn-ea"/>
                    <a:cs typeface="Times New Roman" panose="02020603050405020304" pitchFamily="18" charset="0"/>
                  </a:rPr>
                  <a:t> </a:t>
                </a:r>
                <a:r>
                  <a:rPr lang="en-US" sz="1400" b="1" kern="100" dirty="0" smtClean="0">
                    <a:solidFill>
                      <a:schemeClr val="tx1"/>
                    </a:solidFill>
                    <a:effectLst/>
                    <a:latin typeface="+mn-ea"/>
                    <a:cs typeface="Arial" panose="020B0604020202020204" pitchFamily="34" charset="0"/>
                  </a:rPr>
                  <a:t>2019/20 </a:t>
                </a:r>
                <a:r>
                  <a:rPr lang="en-US" sz="1400" b="1" kern="100" dirty="0">
                    <a:solidFill>
                      <a:schemeClr val="tx1"/>
                    </a:solidFill>
                    <a:effectLst/>
                    <a:latin typeface="+mn-ea"/>
                    <a:cs typeface="Arial" panose="020B0604020202020204" pitchFamily="34" charset="0"/>
                  </a:rPr>
                  <a:t>K1</a:t>
                </a:r>
                <a:r>
                  <a:rPr lang="zh-TW" sz="1400" b="1" kern="100" dirty="0" smtClean="0">
                    <a:solidFill>
                      <a:schemeClr val="tx1"/>
                    </a:solidFill>
                    <a:effectLst/>
                    <a:latin typeface="+mn-ea"/>
                    <a:cs typeface="Arial" panose="020B0604020202020204" pitchFamily="34" charset="0"/>
                  </a:rPr>
                  <a:t>入學</a:t>
                </a:r>
                <a:r>
                  <a:rPr lang="zh-TW" altLang="zh-HK" sz="1400" b="1" kern="100" dirty="0">
                    <a:solidFill>
                      <a:schemeClr val="tx1"/>
                    </a:solidFill>
                    <a:latin typeface="+mn-ea"/>
                    <a:cs typeface="Arial" panose="020B0604020202020204" pitchFamily="34" charset="0"/>
                  </a:rPr>
                  <a:t>申</a:t>
                </a:r>
                <a:r>
                  <a:rPr lang="zh-TW" altLang="zh-HK" sz="1400" b="1" kern="100" dirty="0">
                    <a:solidFill>
                      <a:schemeClr val="tx1"/>
                    </a:solidFill>
                    <a:latin typeface="+mn-ea"/>
                    <a:cs typeface="新細明體" panose="02020500000000000000" pitchFamily="18" charset="-120"/>
                  </a:rPr>
                  <a:t>請</a:t>
                </a:r>
                <a:endParaRPr lang="zh-TW" sz="1400" b="1" kern="100" dirty="0">
                  <a:solidFill>
                    <a:schemeClr val="tx1"/>
                  </a:solidFill>
                  <a:effectLst/>
                  <a:latin typeface="+mn-ea"/>
                  <a:cs typeface="Times New Roman" panose="02020603050405020304" pitchFamily="18" charset="0"/>
                </a:endParaRPr>
              </a:p>
            </p:txBody>
          </p:sp>
          <p:sp>
            <p:nvSpPr>
              <p:cNvPr id="12" name="矩形 11"/>
              <p:cNvSpPr/>
              <p:nvPr/>
            </p:nvSpPr>
            <p:spPr>
              <a:xfrm>
                <a:off x="-19049" y="2390775"/>
                <a:ext cx="5260900" cy="495300"/>
              </a:xfrm>
              <a:prstGeom prst="rect">
                <a:avLst/>
              </a:prstGeom>
              <a:solidFill>
                <a:srgbClr val="FFFFA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en-US" sz="1600" b="1" kern="0" dirty="0">
                    <a:solidFill>
                      <a:schemeClr val="tx1"/>
                    </a:solidFill>
                    <a:effectLst/>
                    <a:latin typeface="+mn-ea"/>
                    <a:cs typeface="Arial" panose="020B0604020202020204" pitchFamily="34" charset="0"/>
                  </a:rPr>
                  <a:t>2018</a:t>
                </a:r>
                <a:r>
                  <a:rPr lang="zh-TW" sz="1600" b="1" kern="0" dirty="0">
                    <a:solidFill>
                      <a:schemeClr val="tx1"/>
                    </a:solidFill>
                    <a:effectLst/>
                    <a:latin typeface="+mn-ea"/>
                    <a:cs typeface="新細明體" panose="02020500000000000000" pitchFamily="18" charset="-120"/>
                  </a:rPr>
                  <a:t>年</a:t>
                </a:r>
                <a:r>
                  <a:rPr lang="en-US" sz="1600" b="1" kern="0" dirty="0">
                    <a:solidFill>
                      <a:schemeClr val="tx1"/>
                    </a:solidFill>
                    <a:effectLst/>
                    <a:latin typeface="+mn-ea"/>
                    <a:cs typeface="Arial" panose="020B0604020202020204" pitchFamily="34" charset="0"/>
                  </a:rPr>
                  <a:t>12</a:t>
                </a:r>
                <a:r>
                  <a:rPr lang="zh-TW" sz="1600" b="1" kern="0" dirty="0">
                    <a:solidFill>
                      <a:schemeClr val="tx1"/>
                    </a:solidFill>
                    <a:effectLst/>
                    <a:latin typeface="+mn-ea"/>
                    <a:cs typeface="新細明體" panose="02020500000000000000" pitchFamily="18" charset="-120"/>
                  </a:rPr>
                  <a:t>月</a:t>
                </a:r>
                <a:r>
                  <a:rPr lang="en-US" sz="1600" b="1" kern="0" dirty="0" smtClean="0">
                    <a:solidFill>
                      <a:schemeClr val="tx1"/>
                    </a:solidFill>
                    <a:effectLst/>
                    <a:latin typeface="+mn-ea"/>
                    <a:cs typeface="Arial" panose="020B0604020202020204" pitchFamily="34" charset="0"/>
                  </a:rPr>
                  <a:t>21</a:t>
                </a:r>
                <a:r>
                  <a:rPr lang="zh-TW" sz="1600" b="1" kern="0" dirty="0" smtClean="0">
                    <a:solidFill>
                      <a:schemeClr val="tx1"/>
                    </a:solidFill>
                    <a:effectLst/>
                    <a:latin typeface="+mn-ea"/>
                    <a:cs typeface="新細明體" panose="02020500000000000000" pitchFamily="18" charset="-120"/>
                  </a:rPr>
                  <a:t>日前</a:t>
                </a:r>
                <a:r>
                  <a:rPr lang="zh-TW" sz="1600" b="1" kern="0" dirty="0">
                    <a:solidFill>
                      <a:schemeClr val="tx1"/>
                    </a:solidFill>
                    <a:effectLst/>
                    <a:latin typeface="+mn-ea"/>
                    <a:cs typeface="新細明體" panose="02020500000000000000" pitchFamily="18" charset="-120"/>
                  </a:rPr>
                  <a:t>幼稚園通知申請人</a:t>
                </a:r>
                <a:r>
                  <a:rPr lang="en-US" sz="1600" b="1" kern="0" dirty="0">
                    <a:solidFill>
                      <a:schemeClr val="tx1"/>
                    </a:solidFill>
                    <a:effectLst/>
                    <a:latin typeface="+mn-ea"/>
                    <a:cs typeface="Arial" panose="020B0604020202020204" pitchFamily="34" charset="0"/>
                  </a:rPr>
                  <a:t>K1</a:t>
                </a:r>
                <a:r>
                  <a:rPr lang="zh-TW" sz="1600" b="1" kern="0" dirty="0">
                    <a:solidFill>
                      <a:schemeClr val="tx1"/>
                    </a:solidFill>
                    <a:effectLst/>
                    <a:latin typeface="+mn-ea"/>
                    <a:cs typeface="新細明體" panose="02020500000000000000" pitchFamily="18" charset="-120"/>
                  </a:rPr>
                  <a:t>學位申請</a:t>
                </a:r>
                <a:r>
                  <a:rPr lang="zh-TW" sz="1600" b="1" kern="0" dirty="0" smtClean="0">
                    <a:solidFill>
                      <a:schemeClr val="tx1"/>
                    </a:solidFill>
                    <a:effectLst/>
                    <a:latin typeface="+mn-ea"/>
                    <a:cs typeface="新細明體" panose="02020500000000000000" pitchFamily="18" charset="-120"/>
                  </a:rPr>
                  <a:t>結果</a:t>
                </a:r>
                <a:r>
                  <a:rPr lang="en-US" sz="1600" b="1" kern="100" dirty="0">
                    <a:solidFill>
                      <a:schemeClr val="tx1"/>
                    </a:solidFill>
                    <a:effectLst/>
                    <a:ea typeface="新細明體" panose="02020500000000000000" pitchFamily="18" charset="-120"/>
                    <a:cs typeface="Times New Roman" panose="02020603050405020304" pitchFamily="18" charset="0"/>
                  </a:rPr>
                  <a:t> </a:t>
                </a:r>
                <a:endParaRPr lang="zh-TW" sz="1600" b="1" kern="100" dirty="0">
                  <a:solidFill>
                    <a:schemeClr val="tx1"/>
                  </a:solidFill>
                  <a:effectLst/>
                  <a:ea typeface="新細明體" panose="02020500000000000000" pitchFamily="18" charset="-120"/>
                  <a:cs typeface="Times New Roman" panose="02020603050405020304" pitchFamily="18" charset="0"/>
                </a:endParaRPr>
              </a:p>
            </p:txBody>
          </p:sp>
          <p:sp>
            <p:nvSpPr>
              <p:cNvPr id="13" name="矩形 12"/>
              <p:cNvSpPr/>
              <p:nvPr/>
            </p:nvSpPr>
            <p:spPr>
              <a:xfrm>
                <a:off x="19050" y="3057525"/>
                <a:ext cx="2514600" cy="600075"/>
              </a:xfrm>
              <a:prstGeom prst="rect">
                <a:avLst/>
              </a:prstGeom>
              <a:solidFill>
                <a:srgbClr val="BAF8E3"/>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sz="1400" b="1" kern="10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如申請人獲取</a:t>
                </a:r>
                <a:r>
                  <a:rPr lang="zh-TW" sz="1400" b="1" kern="10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錄</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p:cNvSpPr/>
              <p:nvPr/>
            </p:nvSpPr>
            <p:spPr>
              <a:xfrm>
                <a:off x="0" y="761396"/>
                <a:ext cx="2514600" cy="1448404"/>
              </a:xfrm>
              <a:prstGeom prst="rect">
                <a:avLst/>
              </a:prstGeom>
              <a:solidFill>
                <a:srgbClr val="FFB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如申請人在遞交申請時已提供全部所需資料及證明文件，教育局一般可在六至八個星期內完成審核並以郵遞方式發放「註冊證」</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「入學許可書」給申請人</a:t>
                </a:r>
              </a:p>
              <a:p>
                <a:pPr>
                  <a:lnSpc>
                    <a:spcPts val="1350"/>
                  </a:lnSpc>
                  <a:spcAft>
                    <a:spcPts val="0"/>
                  </a:spcAft>
                </a:pPr>
                <a:r>
                  <a:rPr lang="en-US" sz="1200" kern="100" dirty="0">
                    <a:effectLst/>
                    <a:ea typeface="新細明體" panose="02020500000000000000" pitchFamily="18" charset="-120"/>
                    <a:cs typeface="Times New Roman" panose="02020603050405020304" pitchFamily="18" charset="0"/>
                  </a:rPr>
                  <a:t> </a:t>
                </a:r>
                <a:endParaRPr lang="zh-TW" sz="1200" kern="100" dirty="0">
                  <a:effectLst/>
                  <a:ea typeface="新細明體" panose="02020500000000000000" pitchFamily="18" charset="-120"/>
                  <a:cs typeface="Times New Roman" panose="02020603050405020304" pitchFamily="18" charset="0"/>
                </a:endParaRPr>
              </a:p>
            </p:txBody>
          </p:sp>
          <p:sp>
            <p:nvSpPr>
              <p:cNvPr id="15" name="矩形 14"/>
              <p:cNvSpPr/>
              <p:nvPr/>
            </p:nvSpPr>
            <p:spPr>
              <a:xfrm>
                <a:off x="2657475" y="3057525"/>
                <a:ext cx="2584376" cy="600075"/>
              </a:xfrm>
              <a:prstGeom prst="rect">
                <a:avLst/>
              </a:prstGeom>
              <a:solidFill>
                <a:srgbClr val="FFE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sz="1400" b="1" kern="10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如申請人不獲取</a:t>
                </a:r>
                <a:r>
                  <a:rPr lang="zh-TW" sz="1400" b="1" kern="10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錄</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向下箭號 15"/>
              <p:cNvSpPr/>
              <p:nvPr/>
            </p:nvSpPr>
            <p:spPr>
              <a:xfrm>
                <a:off x="1276350" y="600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向下箭號 16"/>
              <p:cNvSpPr/>
              <p:nvPr/>
            </p:nvSpPr>
            <p:spPr>
              <a:xfrm>
                <a:off x="1304925" y="2209800"/>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向下箭號 17"/>
              <p:cNvSpPr/>
              <p:nvPr/>
            </p:nvSpPr>
            <p:spPr>
              <a:xfrm>
                <a:off x="3886200" y="2209800"/>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向下箭號 18"/>
              <p:cNvSpPr/>
              <p:nvPr/>
            </p:nvSpPr>
            <p:spPr>
              <a:xfrm>
                <a:off x="1314450"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向下箭號 19"/>
              <p:cNvSpPr/>
              <p:nvPr/>
            </p:nvSpPr>
            <p:spPr>
              <a:xfrm>
                <a:off x="3895725"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向下箭號 20"/>
              <p:cNvSpPr/>
              <p:nvPr/>
            </p:nvSpPr>
            <p:spPr>
              <a:xfrm>
                <a:off x="1323975"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向下箭號 21"/>
              <p:cNvSpPr/>
              <p:nvPr/>
            </p:nvSpPr>
            <p:spPr>
              <a:xfrm>
                <a:off x="3905250"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矩形 22"/>
              <p:cNvSpPr/>
              <p:nvPr/>
            </p:nvSpPr>
            <p:spPr>
              <a:xfrm>
                <a:off x="2657475" y="3848100"/>
                <a:ext cx="2584376" cy="1028700"/>
              </a:xfrm>
              <a:prstGeom prst="rect">
                <a:avLst/>
              </a:prstGeom>
              <a:solidFill>
                <a:srgbClr val="FFCC6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於「統一註冊日期」後</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
                </a:r>
                <a:b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b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2019</a:t>
                </a: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月底開始）</a:t>
                </a:r>
                <a:endParaRPr lang="en-US" alt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endParaRPr>
              </a:p>
              <a:p>
                <a:pPr algn="ctr">
                  <a:lnSpc>
                    <a:spcPts val="1560"/>
                  </a:lnSpc>
                  <a:spcAft>
                    <a:spcPts val="0"/>
                  </a:spcAft>
                </a:pP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參考教育局公布的幼稚園</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K1</a:t>
                </a: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空缺資訊</a:t>
                </a:r>
              </a:p>
            </p:txBody>
          </p:sp>
          <p:sp>
            <p:nvSpPr>
              <p:cNvPr id="24" name="矩形 23"/>
              <p:cNvSpPr/>
              <p:nvPr/>
            </p:nvSpPr>
            <p:spPr>
              <a:xfrm>
                <a:off x="19050" y="3848100"/>
                <a:ext cx="2514600" cy="1028700"/>
              </a:xfrm>
              <a:prstGeom prst="rect">
                <a:avLst/>
              </a:prstGeom>
              <a:solidFill>
                <a:srgbClr val="2FE5BA"/>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於「統一註冊日期」</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
                </a:r>
                <a:b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b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（即</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2019</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10</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至</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12</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日）到一所幼稚園</a:t>
                </a:r>
                <a:r>
                  <a:rPr lang="zh-TW" sz="1400" b="1" kern="0" dirty="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註冊提交</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「註冊證」</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「入學許可書」並繳交註冊費</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9" name="矩形 8"/>
            <p:cNvSpPr/>
            <p:nvPr/>
          </p:nvSpPr>
          <p:spPr>
            <a:xfrm>
              <a:off x="2252654" y="3686806"/>
              <a:ext cx="360040" cy="151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Tree>
    <p:extLst>
      <p:ext uri="{BB962C8B-B14F-4D97-AF65-F5344CB8AC3E}">
        <p14:creationId xmlns:p14="http://schemas.microsoft.com/office/powerpoint/2010/main" val="3400981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3472"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37</a:t>
            </a:fld>
            <a:endParaRPr lang="zh-HK" altLang="en-US" sz="1400" dirty="0">
              <a:solidFill>
                <a:schemeClr val="tx1"/>
              </a:solidFill>
            </a:endParaRPr>
          </a:p>
        </p:txBody>
      </p:sp>
      <p:sp>
        <p:nvSpPr>
          <p:cNvPr id="6" name="內容版面配置區 1"/>
          <p:cNvSpPr txBox="1">
            <a:spLocks/>
          </p:cNvSpPr>
          <p:nvPr/>
        </p:nvSpPr>
        <p:spPr>
          <a:xfrm>
            <a:off x="467544" y="1988840"/>
            <a:ext cx="8352928" cy="3528392"/>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000"/>
              </a:spcBef>
              <a:spcAft>
                <a:spcPts val="0"/>
              </a:spcAft>
              <a:buClr>
                <a:schemeClr val="bg2"/>
              </a:buClr>
              <a:buSzPct val="100000"/>
              <a:buFont typeface="Wingdings 3" panose="05040102010807070707" pitchFamily="18" charset="2"/>
              <a:buChar cha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幼稚園：</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辦學理念、管理和發展、學校</a:t>
            </a:r>
            <a:r>
              <a:rPr lang="zh-TW" altLang="en-US" sz="2000" b="1" dirty="0" smtClean="0">
                <a:solidFill>
                  <a:srgbClr val="0099CC"/>
                </a:solidFill>
                <a:latin typeface="微軟正黑體" panose="020B0604030504040204" pitchFamily="34" charset="-120"/>
                <a:ea typeface="微軟正黑體" panose="020B0604030504040204" pitchFamily="34" charset="-120"/>
              </a:rPr>
              <a:t>文化</a:t>
            </a:r>
            <a:endParaRPr lang="zh-TW" altLang="en-US" sz="2000" b="1" dirty="0">
              <a:solidFill>
                <a:srgbClr val="0099CC"/>
              </a:solidFill>
              <a:latin typeface="微軟正黑體" panose="020B0604030504040204" pitchFamily="34" charset="-120"/>
              <a:ea typeface="微軟正黑體" panose="020B0604030504040204" pitchFamily="34" charset="-120"/>
            </a:endParaRP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課程：</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均衡課程、多元化學習活動</a:t>
            </a: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家長 ：</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瞭解孩子的獨特性、能力、興趣和</a:t>
            </a:r>
            <a:r>
              <a:rPr lang="zh-TW" altLang="en-US" sz="2000" b="1" dirty="0" smtClean="0">
                <a:solidFill>
                  <a:srgbClr val="0099CC"/>
                </a:solidFill>
                <a:latin typeface="微軟正黑體" panose="020B0604030504040204" pitchFamily="34" charset="-120"/>
                <a:ea typeface="微軟正黑體" panose="020B0604030504040204" pitchFamily="34" charset="-120"/>
              </a:rPr>
              <a:t>需要</a:t>
            </a:r>
            <a:endParaRPr lang="en-US" altLang="zh-TW" sz="2000"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報讀</a:t>
            </a:r>
            <a:r>
              <a:rPr lang="en-US" altLang="zh-TW" sz="2000" b="1" dirty="0">
                <a:solidFill>
                  <a:srgbClr val="0099CC"/>
                </a:solidFill>
                <a:latin typeface="微軟正黑體" panose="020B0604030504040204" pitchFamily="34" charset="-120"/>
                <a:ea typeface="微軟正黑體" panose="020B0604030504040204" pitchFamily="34" charset="-120"/>
              </a:rPr>
              <a:t>/</a:t>
            </a:r>
            <a:r>
              <a:rPr lang="zh-TW" altLang="en-US" sz="2000" b="1" dirty="0">
                <a:solidFill>
                  <a:srgbClr val="0099CC"/>
                </a:solidFill>
                <a:latin typeface="微軟正黑體" panose="020B0604030504040204" pitchFamily="34" charset="-120"/>
                <a:ea typeface="微軟正黑體" panose="020B0604030504040204" pitchFamily="34" charset="-120"/>
              </a:rPr>
              <a:t>申請</a:t>
            </a:r>
            <a:r>
              <a:rPr lang="zh-TW" altLang="en-US" sz="2000" b="1" dirty="0" smtClean="0">
                <a:solidFill>
                  <a:srgbClr val="0099CC"/>
                </a:solidFill>
                <a:latin typeface="微軟正黑體" panose="020B0604030504040204" pitchFamily="34" charset="-120"/>
                <a:ea typeface="微軟正黑體" panose="020B0604030504040204" pitchFamily="34" charset="-120"/>
              </a:rPr>
              <a:t>數目</a:t>
            </a:r>
            <a:r>
              <a:rPr lang="en-US" altLang="zh-TW" sz="2000" b="1" dirty="0">
                <a:solidFill>
                  <a:srgbClr val="0099CC"/>
                </a:solidFill>
                <a:latin typeface="微軟正黑體" panose="020B0604030504040204" pitchFamily="34" charset="-120"/>
                <a:ea typeface="微軟正黑體" panose="020B0604030504040204" pitchFamily="34" charset="-120"/>
              </a:rPr>
              <a:t>(</a:t>
            </a:r>
            <a:r>
              <a:rPr lang="zh-TW" altLang="en-US" sz="2000" b="1" dirty="0">
                <a:solidFill>
                  <a:srgbClr val="0099CC"/>
                </a:solidFill>
                <a:latin typeface="微軟正黑體" panose="020B0604030504040204" pitchFamily="34" charset="-120"/>
                <a:ea typeface="微軟正黑體" panose="020B0604030504040204" pitchFamily="34" charset="-120"/>
              </a:rPr>
              <a:t>不受地區限制</a:t>
            </a:r>
            <a:r>
              <a:rPr lang="en-US" altLang="zh-TW" sz="2000" b="1" dirty="0">
                <a:solidFill>
                  <a:srgbClr val="0099CC"/>
                </a:solidFill>
                <a:latin typeface="微軟正黑體" panose="020B0604030504040204" pitchFamily="34" charset="-120"/>
                <a:ea typeface="微軟正黑體" panose="020B0604030504040204" pitchFamily="34" charset="-120"/>
              </a:rPr>
              <a:t>)</a:t>
            </a:r>
            <a:endParaRPr lang="zh-TW" altLang="en-US" sz="2000" b="1" dirty="0">
              <a:solidFill>
                <a:srgbClr val="0099CC"/>
              </a:solidFill>
              <a:latin typeface="微軟正黑體" panose="020B0604030504040204" pitchFamily="34" charset="-120"/>
              <a:ea typeface="微軟正黑體" panose="020B0604030504040204" pitchFamily="34" charset="-120"/>
            </a:endParaRP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參考資料：</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參觀學校、學校網頁</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dirty="0">
                <a:solidFill>
                  <a:srgbClr val="0099CC"/>
                </a:solidFill>
                <a:latin typeface="微軟正黑體" panose="020B0604030504040204" pitchFamily="34" charset="-120"/>
                <a:ea typeface="微軟正黑體" panose="020B0604030504040204" pitchFamily="34" charset="-120"/>
              </a:rPr>
              <a:t>幼稚園概覽 </a:t>
            </a:r>
            <a:r>
              <a:rPr lang="en-US" altLang="zh-TW" sz="2000" b="1" dirty="0">
                <a:solidFill>
                  <a:srgbClr val="0099CC"/>
                </a:solidFill>
                <a:latin typeface="微軟正黑體" panose="020B0604030504040204" pitchFamily="34" charset="-120"/>
                <a:ea typeface="微軟正黑體" panose="020B0604030504040204" pitchFamily="34" charset="-120"/>
              </a:rPr>
              <a:t>( </a:t>
            </a:r>
            <a:r>
              <a:rPr lang="zh-TW" altLang="en-US" sz="2000" b="1" dirty="0">
                <a:solidFill>
                  <a:srgbClr val="0099CC"/>
                </a:solidFill>
                <a:latin typeface="微軟正黑體" panose="020B0604030504040204" pitchFamily="34" charset="-120"/>
                <a:ea typeface="微軟正黑體" panose="020B0604030504040204" pitchFamily="34" charset="-120"/>
              </a:rPr>
              <a:t>將於本年</a:t>
            </a:r>
            <a:r>
              <a:rPr lang="en-US" altLang="zh-TW" sz="2000" b="1" dirty="0">
                <a:solidFill>
                  <a:srgbClr val="0099CC"/>
                </a:solidFill>
                <a:latin typeface="微軟正黑體" panose="020B0604030504040204" pitchFamily="34" charset="-120"/>
                <a:ea typeface="微軟正黑體" panose="020B0604030504040204" pitchFamily="34" charset="-120"/>
              </a:rPr>
              <a:t>9</a:t>
            </a:r>
            <a:r>
              <a:rPr lang="zh-TW" altLang="en-US" sz="2000" b="1" dirty="0">
                <a:solidFill>
                  <a:srgbClr val="0099CC"/>
                </a:solidFill>
                <a:latin typeface="微軟正黑體" panose="020B0604030504040204" pitchFamily="34" charset="-120"/>
                <a:ea typeface="微軟正黑體" panose="020B0604030504040204" pitchFamily="34" charset="-120"/>
              </a:rPr>
              <a:t>月更新</a:t>
            </a:r>
            <a:r>
              <a:rPr lang="en-US" altLang="zh-TW" sz="2000" b="1" dirty="0">
                <a:solidFill>
                  <a:srgbClr val="0099CC"/>
                </a:solidFill>
                <a:latin typeface="微軟正黑體" panose="020B0604030504040204" pitchFamily="34" charset="-120"/>
                <a:ea typeface="微軟正黑體" panose="020B0604030504040204" pitchFamily="34" charset="-120"/>
              </a:rPr>
              <a:t>) </a:t>
            </a:r>
            <a:r>
              <a:rPr lang="en-US" altLang="zh-TW" sz="2000" b="1" dirty="0">
                <a:solidFill>
                  <a:srgbClr val="0099CC"/>
                </a:solidFill>
                <a:latin typeface="微軟正黑體" panose="020B0604030504040204" pitchFamily="34" charset="-120"/>
                <a:ea typeface="微軟正黑體" panose="020B0604030504040204" pitchFamily="34" charset="-120"/>
                <a:hlinkClick r:id="rId2"/>
              </a:rPr>
              <a:t>http://www.chsc.hk/kindergarten/</a:t>
            </a:r>
            <a:endParaRPr lang="en-US" altLang="zh-TW" sz="2000" b="1" dirty="0">
              <a:solidFill>
                <a:srgbClr val="0099CC"/>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1800" dirty="0" smtClean="0">
              <a:solidFill>
                <a:srgbClr val="0000FF"/>
              </a:solidFill>
              <a:latin typeface="+mn-ea"/>
            </a:endParaRPr>
          </a:p>
          <a:p>
            <a:pPr fontAlgn="auto">
              <a:spcAft>
                <a:spcPts val="0"/>
              </a:spcAft>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7" name="標題 1"/>
          <p:cNvSpPr txBox="1">
            <a:spLocks/>
          </p:cNvSpPr>
          <p:nvPr/>
        </p:nvSpPr>
        <p:spPr>
          <a:xfrm>
            <a:off x="611560" y="620688"/>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zh-TW" altLang="en-US" sz="3600" dirty="0" smtClean="0">
                <a:solidFill>
                  <a:schemeClr val="bg1"/>
                </a:solidFill>
                <a:effectLst/>
                <a:latin typeface="微軟正黑體" panose="020B0604030504040204" pitchFamily="34" charset="-120"/>
                <a:ea typeface="微軟正黑體" panose="020B0604030504040204" pitchFamily="34" charset="-120"/>
              </a:rPr>
              <a:t>選</a:t>
            </a:r>
            <a:r>
              <a:rPr lang="zh-TW" altLang="en-US" sz="3600" dirty="0">
                <a:solidFill>
                  <a:schemeClr val="bg1"/>
                </a:solidFill>
                <a:effectLst/>
                <a:latin typeface="微軟正黑體" panose="020B0604030504040204" pitchFamily="34" charset="-120"/>
                <a:ea typeface="微軟正黑體" panose="020B0604030504040204" pitchFamily="34" charset="-120"/>
              </a:rPr>
              <a:t>幼稚園的考慮</a:t>
            </a:r>
            <a:r>
              <a:rPr lang="zh-TW" altLang="en-US" sz="3600" dirty="0" smtClean="0">
                <a:solidFill>
                  <a:schemeClr val="bg1"/>
                </a:solidFill>
                <a:effectLst/>
                <a:latin typeface="微軟正黑體" panose="020B0604030504040204" pitchFamily="34" charset="-120"/>
                <a:ea typeface="微軟正黑體" panose="020B0604030504040204" pitchFamily="34" charset="-120"/>
              </a:rPr>
              <a:t>重點</a:t>
            </a:r>
            <a:endParaRPr lang="zh-TW" altLang="en-US" sz="3600" dirty="0">
              <a:solidFill>
                <a:schemeClr val="bg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9973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27415" y="6473403"/>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38</a:t>
            </a:fld>
            <a:endParaRPr lang="zh-HK" altLang="en-US" sz="1400" dirty="0">
              <a:solidFill>
                <a:schemeClr val="tx1"/>
              </a:solidFill>
            </a:endParaRPr>
          </a:p>
        </p:txBody>
      </p:sp>
      <p:sp>
        <p:nvSpPr>
          <p:cNvPr id="6" name="內容版面配置區 2"/>
          <p:cNvSpPr txBox="1">
            <a:spLocks/>
          </p:cNvSpPr>
          <p:nvPr/>
        </p:nvSpPr>
        <p:spPr>
          <a:xfrm>
            <a:off x="16609" y="2204864"/>
            <a:ext cx="8259433" cy="4873625"/>
          </a:xfrm>
          <a:prstGeom prst="rect">
            <a:avLst/>
          </a:prstGeom>
        </p:spPr>
        <p:txBody>
          <a:bodyPr vert="horz">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1200"/>
              </a:spcBef>
              <a:buClr>
                <a:srgbClr val="FF6600"/>
              </a:buClr>
              <a:buNone/>
            </a:pPr>
            <a:r>
              <a:rPr kumimoji="0" lang="en-US" altLang="zh-TW" sz="2400" b="1" dirty="0" smtClean="0">
                <a:solidFill>
                  <a:schemeClr val="bg2">
                    <a:lumMod val="25000"/>
                  </a:schemeClr>
                </a:solidFill>
                <a:latin typeface="微軟正黑體" panose="020B0604030504040204" pitchFamily="34" charset="-120"/>
                <a:ea typeface="微軟正黑體" panose="020B0604030504040204" pitchFamily="34" charset="-120"/>
              </a:rPr>
              <a:t>	    </a:t>
            </a:r>
            <a:r>
              <a:rPr kumimoji="0"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教育局 ─</a:t>
            </a:r>
            <a:endPar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zh-TW" altLang="en-US" sz="2400" b="1" dirty="0" smtClean="0">
                <a:solidFill>
                  <a:srgbClr val="0099CC"/>
                </a:solidFill>
                <a:latin typeface="微軟正黑體" panose="020B0604030504040204" pitchFamily="34" charset="-120"/>
                <a:ea typeface="微軟正黑體" panose="020B0604030504040204" pitchFamily="34" charset="-120"/>
              </a:rPr>
              <a:t>網頁</a:t>
            </a:r>
            <a:r>
              <a:rPr kumimoji="0" lang="en-US" altLang="zh-TW" sz="2400" b="1" dirty="0">
                <a:solidFill>
                  <a:srgbClr val="0099CC"/>
                </a:solidFill>
                <a:latin typeface="微軟正黑體" panose="020B0604030504040204" pitchFamily="34" charset="-120"/>
                <a:ea typeface="微軟正黑體" panose="020B0604030504040204" pitchFamily="34" charset="-120"/>
              </a:rPr>
              <a:t>: </a:t>
            </a:r>
            <a:r>
              <a:rPr kumimoji="0" lang="en-US" altLang="zh-TW" sz="2400" b="1" dirty="0">
                <a:solidFill>
                  <a:srgbClr val="0099CC"/>
                </a:solidFill>
                <a:latin typeface="微軟正黑體" panose="020B0604030504040204" pitchFamily="34" charset="-120"/>
                <a:ea typeface="微軟正黑體" panose="020B0604030504040204" pitchFamily="34" charset="-120"/>
                <a:hlinkClick r:id="rId2"/>
              </a:rPr>
              <a:t>http://www.edb.gov.hk/k1-admission_tc</a:t>
            </a:r>
            <a:endParaRPr kumimoji="0" lang="en-US" altLang="zh-TW" sz="2400" b="1" dirty="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sz="2400" b="1" dirty="0" smtClean="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sz="24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endParaRPr kumimoji="0" lang="en-US" altLang="zh-TW"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en-US" altLang="zh-TW" sz="2400" b="1" dirty="0" smtClean="0">
                <a:solidFill>
                  <a:srgbClr val="0099CC"/>
                </a:solidFill>
                <a:latin typeface="微軟正黑體" panose="020B0604030504040204" pitchFamily="34" charset="-120"/>
                <a:ea typeface="微軟正黑體" panose="020B0604030504040204" pitchFamily="34" charset="-120"/>
              </a:rPr>
              <a:t>24</a:t>
            </a:r>
            <a:r>
              <a:rPr kumimoji="0" lang="zh-TW" altLang="en-US" sz="2400" b="1" dirty="0">
                <a:solidFill>
                  <a:srgbClr val="0099CC"/>
                </a:solidFill>
                <a:latin typeface="微軟正黑體" panose="020B0604030504040204" pitchFamily="34" charset="-120"/>
                <a:ea typeface="微軟正黑體" panose="020B0604030504040204" pitchFamily="34" charset="-120"/>
              </a:rPr>
              <a:t>小時自動電話查詢系統：</a:t>
            </a:r>
            <a:r>
              <a:rPr kumimoji="0" lang="en-US" altLang="zh-TW" sz="2400" b="1" dirty="0">
                <a:solidFill>
                  <a:srgbClr val="0099CC"/>
                </a:solidFill>
                <a:latin typeface="微軟正黑體" panose="020B0604030504040204" pitchFamily="34" charset="-120"/>
                <a:ea typeface="微軟正黑體" panose="020B0604030504040204" pitchFamily="34" charset="-120"/>
              </a:rPr>
              <a:t>2891 0088 </a:t>
            </a: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zh-TW" altLang="en-US" sz="2400" b="1" dirty="0">
                <a:solidFill>
                  <a:srgbClr val="0099CC"/>
                </a:solidFill>
                <a:latin typeface="微軟正黑體" panose="020B0604030504040204" pitchFamily="34" charset="-120"/>
                <a:ea typeface="微軟正黑體" panose="020B0604030504040204" pitchFamily="34" charset="-120"/>
              </a:rPr>
              <a:t>各區域教育服務處或幼稚園及幼兒中心聯合辦事處 </a:t>
            </a:r>
          </a:p>
          <a:p>
            <a:pPr fontAlgn="base">
              <a:spcBef>
                <a:spcPts val="2400"/>
              </a:spcBef>
              <a:buFont typeface="Arial" panose="020B0604020202020204" pitchFamily="34" charset="0"/>
              <a:buChar char="•"/>
            </a:pPr>
            <a:endParaRPr kumimoji="0" lang="en-US" altLang="zh-TW" sz="3200" b="1" dirty="0">
              <a:latin typeface="微軟正黑體" panose="020B0604030504040204" pitchFamily="34" charset="-120"/>
              <a:ea typeface="微軟正黑體" panose="020B0604030504040204" pitchFamily="34" charset="-120"/>
            </a:endParaRPr>
          </a:p>
        </p:txBody>
      </p:sp>
      <p:pic>
        <p:nvPicPr>
          <p:cNvPr id="7" name="Picture 2" descr="C:\Users\chanmaria\AppData\Local\Microsoft\Windows\Temporary Internet Files\Content.IE5\N3WI6WEV\MC900384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060848"/>
            <a:ext cx="12969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1017014783"/>
              </p:ext>
            </p:extLst>
          </p:nvPr>
        </p:nvGraphicFramePr>
        <p:xfrm>
          <a:off x="1331640" y="3356992"/>
          <a:ext cx="6096000" cy="1463040"/>
        </p:xfrm>
        <a:graphic>
          <a:graphicData uri="http://schemas.openxmlformats.org/drawingml/2006/table">
            <a:tbl>
              <a:tblPr firstRow="1" bandRow="1">
                <a:tableStyleId>{22838BEF-8BB2-4498-84A7-C5851F593DF1}</a:tableStyleId>
              </a:tblPr>
              <a:tblGrid>
                <a:gridCol w="2620274"/>
                <a:gridCol w="3475726"/>
              </a:tblGrid>
              <a:tr h="266509">
                <a:tc gridSpan="2">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smtClean="0">
                          <a:solidFill>
                            <a:srgbClr val="0099CC"/>
                          </a:solidFill>
                          <a:latin typeface="微軟正黑體" panose="020B0604030504040204" pitchFamily="34" charset="-120"/>
                          <a:ea typeface="微軟正黑體" panose="020B0604030504040204" pitchFamily="34" charset="-120"/>
                          <a:cs typeface="+mn-cs"/>
                        </a:rPr>
                        <a:t>查詢電話</a:t>
                      </a:r>
                      <a:r>
                        <a:rPr kumimoji="0" lang="en-US" altLang="zh-TW" sz="2400" b="1" kern="1200" dirty="0" smtClean="0">
                          <a:solidFill>
                            <a:srgbClr val="0099CC"/>
                          </a:solidFill>
                          <a:latin typeface="微軟正黑體" panose="020B0604030504040204" pitchFamily="34" charset="-120"/>
                          <a:ea typeface="微軟正黑體" panose="020B0604030504040204" pitchFamily="34" charset="-120"/>
                          <a:cs typeface="+mn-cs"/>
                        </a:rPr>
                        <a:t>: 3540 6808 / 3540 6811</a:t>
                      </a:r>
                    </a:p>
                  </a:txBody>
                  <a:tcPr/>
                </a:tc>
                <a:tc hMerge="1">
                  <a:txBody>
                    <a:bodyPr/>
                    <a:lstStyle/>
                    <a:p>
                      <a:endParaRPr lang="zh-HK" altLang="en-US" dirty="0"/>
                    </a:p>
                  </a:txBody>
                  <a:tcPr/>
                </a:tc>
              </a:tr>
              <a:tr h="466391">
                <a:tc>
                  <a:txBody>
                    <a:bodyPr/>
                    <a:lstStyle/>
                    <a:p>
                      <a:r>
                        <a:rPr kumimoji="0" lang="zh-TW" altLang="en-US" sz="1800" b="1" kern="1200" dirty="0" smtClean="0">
                          <a:solidFill>
                            <a:schemeClr val="tx1">
                              <a:lumMod val="65000"/>
                              <a:lumOff val="35000"/>
                            </a:schemeClr>
                          </a:solidFill>
                        </a:rPr>
                        <a:t>星期一至五</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zh-TW" altLang="en-US" sz="1800" b="1" kern="1200" dirty="0" smtClean="0">
                          <a:solidFill>
                            <a:schemeClr val="tx1">
                              <a:lumMod val="65000"/>
                              <a:lumOff val="35000"/>
                            </a:schemeClr>
                          </a:solidFill>
                        </a:rPr>
                        <a:t>上午</a:t>
                      </a:r>
                      <a:r>
                        <a:rPr kumimoji="0" lang="en-US" altLang="zh-TW" sz="1800" b="1" kern="1200" dirty="0" smtClean="0">
                          <a:solidFill>
                            <a:schemeClr val="tx1">
                              <a:lumMod val="65000"/>
                              <a:lumOff val="35000"/>
                            </a:schemeClr>
                          </a:solidFill>
                        </a:rPr>
                        <a:t>8:30</a:t>
                      </a:r>
                      <a:r>
                        <a:rPr kumimoji="0" lang="zh-TW" altLang="en-US" sz="1800" b="1" kern="1200" dirty="0" smtClean="0">
                          <a:solidFill>
                            <a:schemeClr val="tx1">
                              <a:lumMod val="65000"/>
                              <a:lumOff val="35000"/>
                            </a:schemeClr>
                          </a:solidFill>
                        </a:rPr>
                        <a:t> 至 下午</a:t>
                      </a:r>
                      <a:r>
                        <a:rPr kumimoji="0" lang="en-US" altLang="zh-TW" sz="1800" b="1" kern="1200" dirty="0" smtClean="0">
                          <a:solidFill>
                            <a:schemeClr val="tx1">
                              <a:lumMod val="65000"/>
                              <a:lumOff val="35000"/>
                            </a:schemeClr>
                          </a:solidFill>
                        </a:rPr>
                        <a:t>1:00</a:t>
                      </a:r>
                    </a:p>
                    <a:p>
                      <a:r>
                        <a:rPr kumimoji="0" lang="zh-TW" altLang="en-US" sz="1800" b="1" kern="1200" dirty="0" smtClean="0">
                          <a:solidFill>
                            <a:schemeClr val="tx1">
                              <a:lumMod val="65000"/>
                              <a:lumOff val="35000"/>
                            </a:schemeClr>
                          </a:solidFill>
                        </a:rPr>
                        <a:t>下午</a:t>
                      </a:r>
                      <a:r>
                        <a:rPr kumimoji="0" lang="en-US" altLang="zh-TW" sz="1800" b="1" kern="1200" dirty="0" smtClean="0">
                          <a:solidFill>
                            <a:schemeClr val="tx1">
                              <a:lumMod val="65000"/>
                              <a:lumOff val="35000"/>
                            </a:schemeClr>
                          </a:solidFill>
                        </a:rPr>
                        <a:t>2:00</a:t>
                      </a:r>
                      <a:r>
                        <a:rPr kumimoji="0" lang="zh-TW" altLang="en-US" sz="1800" b="1" kern="1200" dirty="0" smtClean="0">
                          <a:solidFill>
                            <a:schemeClr val="tx1">
                              <a:lumMod val="65000"/>
                              <a:lumOff val="35000"/>
                            </a:schemeClr>
                          </a:solidFill>
                        </a:rPr>
                        <a:t> 至 </a:t>
                      </a:r>
                      <a:r>
                        <a:rPr kumimoji="0" lang="en-US" altLang="zh-TW" sz="1800" b="1" kern="1200" dirty="0" smtClean="0">
                          <a:solidFill>
                            <a:schemeClr val="tx1">
                              <a:lumMod val="65000"/>
                              <a:lumOff val="35000"/>
                            </a:schemeClr>
                          </a:solidFill>
                        </a:rPr>
                        <a:t>6:00</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r h="270211">
                <a:tc>
                  <a:txBody>
                    <a:bodyPr/>
                    <a:lstStyle/>
                    <a:p>
                      <a:r>
                        <a:rPr kumimoji="0" lang="zh-TW" altLang="en-US" sz="1800" b="1" kern="1200" dirty="0" smtClean="0">
                          <a:solidFill>
                            <a:schemeClr val="tx1">
                              <a:lumMod val="65000"/>
                              <a:lumOff val="35000"/>
                            </a:schemeClr>
                          </a:solidFill>
                        </a:rPr>
                        <a:t>星期六、日 及 公眾假期</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zh-TW" altLang="en-US" sz="1800" b="1" kern="1200" dirty="0" smtClean="0">
                          <a:solidFill>
                            <a:schemeClr val="tx1">
                              <a:lumMod val="65000"/>
                              <a:lumOff val="35000"/>
                            </a:schemeClr>
                          </a:solidFill>
                        </a:rPr>
                        <a:t>休息</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8" name="標題 1"/>
          <p:cNvSpPr txBox="1">
            <a:spLocks/>
          </p:cNvSpPr>
          <p:nvPr/>
        </p:nvSpPr>
        <p:spPr>
          <a:xfrm>
            <a:off x="851248" y="692696"/>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zh-TW" altLang="en-US" sz="4000" dirty="0" smtClean="0">
                <a:solidFill>
                  <a:schemeClr val="bg1"/>
                </a:solidFill>
                <a:effectLst/>
                <a:latin typeface="微軟正黑體" panose="020B0604030504040204" pitchFamily="34" charset="-120"/>
                <a:ea typeface="微軟正黑體" panose="020B0604030504040204" pitchFamily="34" charset="-120"/>
              </a:rPr>
              <a:t>查詢</a:t>
            </a:r>
            <a:endParaRPr lang="zh-TW" altLang="en-US" sz="4000" dirty="0">
              <a:solidFill>
                <a:schemeClr val="bg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4373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1854" y="6482456"/>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39</a:t>
            </a:fld>
            <a:endParaRPr lang="zh-HK" altLang="en-US" sz="1400" dirty="0">
              <a:solidFill>
                <a:schemeClr val="tx1"/>
              </a:solidFill>
            </a:endParaRPr>
          </a:p>
        </p:txBody>
      </p:sp>
      <p:sp>
        <p:nvSpPr>
          <p:cNvPr id="6" name="內容版面配置區 2"/>
          <p:cNvSpPr txBox="1">
            <a:spLocks/>
          </p:cNvSpPr>
          <p:nvPr/>
        </p:nvSpPr>
        <p:spPr>
          <a:xfrm>
            <a:off x="1115616" y="1870257"/>
            <a:ext cx="7467600" cy="4873625"/>
          </a:xfrm>
          <a:prstGeom prst="rect">
            <a:avLst/>
          </a:prstGeom>
        </p:spPr>
        <p:txBody>
          <a:bodyPr vert="horz" rtlCol="0" anchor="ctr">
            <a:normAutofit fontScale="97500"/>
            <a:scene3d>
              <a:camera prst="orthographicFront"/>
              <a:lightRig rig="soft" dir="t"/>
            </a:scene3d>
            <a:sp3d prstMaterial="softEdge">
              <a:bevelT w="25400" h="25400"/>
            </a:sp3d>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spcBef>
                <a:spcPct val="0"/>
              </a:spcBef>
              <a:buFont typeface="Calibri" panose="020F0502020204030204" pitchFamily="34" charset="0"/>
              <a:buNone/>
            </a:pPr>
            <a:r>
              <a:rPr kumimoji="0" lang="zh-TW" altLang="en-US" sz="8200" b="1" dirty="0" smtClean="0">
                <a:solidFill>
                  <a:schemeClr val="accent3"/>
                </a:solidFill>
                <a:latin typeface="微軟正黑體" panose="020B0604030504040204" pitchFamily="34" charset="-120"/>
                <a:ea typeface="微軟正黑體" panose="020B0604030504040204" pitchFamily="34" charset="-120"/>
                <a:cs typeface="+mj-cs"/>
              </a:rPr>
              <a:t>謝謝！</a:t>
            </a:r>
          </a:p>
          <a:p>
            <a:pPr algn="ctr" fontAlgn="auto">
              <a:spcBef>
                <a:spcPct val="0"/>
              </a:spcBef>
              <a:buFont typeface="Calibri" panose="020F0502020204030204" pitchFamily="34" charset="0"/>
              <a:buNone/>
            </a:pPr>
            <a:endParaRPr kumimoji="0" lang="zh-HK" altLang="en-US" sz="4400" b="1" dirty="0">
              <a:solidFill>
                <a:schemeClr val="tx2">
                  <a:lumMod val="60000"/>
                  <a:lumOff val="40000"/>
                </a:schemeClr>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991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內容版面配置區 2"/>
          <p:cNvSpPr>
            <a:spLocks noGrp="1"/>
          </p:cNvSpPr>
          <p:nvPr>
            <p:ph idx="1"/>
          </p:nvPr>
        </p:nvSpPr>
        <p:spPr>
          <a:xfrm>
            <a:off x="539552" y="2276872"/>
            <a:ext cx="8154448" cy="3960812"/>
          </a:xfrm>
        </p:spPr>
        <p:txBody>
          <a:bodyPr>
            <a:normAutofit/>
          </a:bodyPr>
          <a:lstStyle/>
          <a:p>
            <a:pPr marL="541338" indent="-541338">
              <a:spcBef>
                <a:spcPts val="2400"/>
              </a:spcBef>
              <a:buClr>
                <a:srgbClr val="FF6600"/>
              </a:buClr>
              <a:buFont typeface="Wingdings 3" panose="05040102010807070707" pitchFamily="18" charset="2"/>
              <a:buChar char="}"/>
            </a:pP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避免家長需長時間輪候</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索取及提交</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入學申請表格</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rgbClr val="FF6600"/>
              </a:buClr>
              <a:buFont typeface="Wingdings 3" panose="05040102010807070707" pitchFamily="18" charset="2"/>
              <a:buChar char="}"/>
            </a:pP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避免一名學童同時佔用多個學位，讓幼稚園及早確定收生，有利部署人手，同時讓家長適時落實學位安排；以及</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rgbClr val="FF6600"/>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提供空缺資訊以協助有需要的家長為其子女覓得學位。</a:t>
            </a:r>
            <a:endParaRPr lang="zh-HK"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244" name="投影片編號版面配置區 3"/>
          <p:cNvSpPr>
            <a:spLocks noGrp="1"/>
          </p:cNvSpPr>
          <p:nvPr>
            <p:ph type="sldNum" sz="quarter" idx="12"/>
          </p:nvPr>
        </p:nvSpPr>
        <p:spPr bwMode="auto">
          <a:xfrm>
            <a:off x="8694000" y="6453336"/>
            <a:ext cx="414000" cy="365125"/>
          </a:xfrm>
          <a:ln w="19050">
            <a:solidFill>
              <a:srgbClr val="FFFFFF"/>
            </a:solidFill>
          </a:ln>
          <a:extLst/>
        </p:spPr>
        <p:txBody>
          <a:bodyPr vert="horz" lIns="9144" tIns="9144" rIns="9144" bIns="9144" rtlCol="0" anchor="ctr">
            <a:normAutofit/>
          </a:bodyPr>
          <a:lstStyle/>
          <a:p>
            <a:pPr algn="ctr"/>
            <a:fld id="{267D579F-1EDC-4068-927E-3FA8E2B36997}" type="slidenum">
              <a:rPr lang="zh-HK" altLang="en-US" sz="1400">
                <a:solidFill>
                  <a:schemeClr val="tx1"/>
                </a:solidFill>
              </a:rPr>
              <a:pPr algn="ctr"/>
              <a:t>4</a:t>
            </a:fld>
            <a:endParaRPr lang="zh-HK" altLang="en-US" sz="1400" dirty="0">
              <a:solidFill>
                <a:schemeClr val="tx1"/>
              </a:solidFill>
            </a:endParaRPr>
          </a:p>
        </p:txBody>
      </p:sp>
      <p:sp>
        <p:nvSpPr>
          <p:cNvPr id="7" name="標題 1"/>
          <p:cNvSpPr>
            <a:spLocks noGrp="1"/>
          </p:cNvSpPr>
          <p:nvPr>
            <p:ph type="title"/>
          </p:nvPr>
        </p:nvSpPr>
        <p:spPr>
          <a:xfrm>
            <a:off x="949632"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目的</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395536" y="1988840"/>
            <a:ext cx="8640960" cy="5112568"/>
          </a:xfrm>
          <a:ln>
            <a:noFill/>
          </a:ln>
        </p:spPr>
        <p:txBody>
          <a:bodyPr>
            <a:normAutofit/>
          </a:bodyPr>
          <a:lstStyle/>
          <a:p>
            <a:pPr marL="541338" indent="-541338" eaLnBrk="1" hangingPunct="1">
              <a:spcBef>
                <a:spcPts val="2400"/>
              </a:spcBef>
            </a:pPr>
            <a:endParaRPr lang="en-US" altLang="zh-TW" sz="1100" b="1" dirty="0" smtClean="0">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適用於</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所有參加「</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計劃</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的幼稚園</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強烈鼓勵非「計劃」的本地幼稚園參加</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806450" lvl="4" indent="-290513">
              <a:lnSpc>
                <a:spcPct val="120000"/>
              </a:lnSpc>
              <a:spcBef>
                <a:spcPts val="2000"/>
              </a:spcBef>
              <a:spcAft>
                <a:spcPts val="0"/>
              </a:spcAft>
              <a:buClr>
                <a:schemeClr val="bg2"/>
              </a:buClr>
              <a:buSzPct val="50000"/>
              <a:buFont typeface="Wingdings" panose="05000000000000000000" pitchFamily="2" charset="2"/>
              <a:buChar char="l"/>
            </a:pPr>
            <a:r>
              <a:rPr lang="zh-TW" altLang="en-US" sz="2400" b="1" dirty="0" smtClean="0">
                <a:solidFill>
                  <a:srgbClr val="0070C0"/>
                </a:solidFill>
                <a:latin typeface="微軟正黑體" panose="020B0604030504040204" pitchFamily="34" charset="-120"/>
                <a:ea typeface="微軟正黑體" panose="020B0604030504040204" pitchFamily="34" charset="-120"/>
              </a:rPr>
              <a:t>非</a:t>
            </a:r>
            <a:r>
              <a:rPr lang="zh-TW" altLang="en-US" sz="2400" b="1" dirty="0">
                <a:solidFill>
                  <a:srgbClr val="0070C0"/>
                </a:solidFill>
                <a:latin typeface="微軟正黑體" panose="020B0604030504040204" pitchFamily="34" charset="-120"/>
                <a:ea typeface="微軟正黑體" panose="020B0604030504040204" pitchFamily="34" charset="-120"/>
              </a:rPr>
              <a:t>「計劃」的本地幼稚園參加</a:t>
            </a:r>
            <a:r>
              <a:rPr lang="zh-HK" altLang="en-US" sz="2400" b="1" dirty="0">
                <a:solidFill>
                  <a:srgbClr val="0070C0"/>
                </a:solidFill>
                <a:latin typeface="微軟正黑體" panose="020B0604030504040204" pitchFamily="34" charset="-120"/>
                <a:ea typeface="微軟正黑體" panose="020B0604030504040204" pitchFamily="34" charset="-120"/>
              </a:rPr>
              <a:t>「</a:t>
            </a:r>
            <a:r>
              <a:rPr lang="en-US" altLang="zh-HK" sz="2400" b="1" dirty="0" smtClean="0">
                <a:solidFill>
                  <a:srgbClr val="0070C0"/>
                </a:solidFill>
                <a:latin typeface="微軟正黑體" panose="020B0604030504040204" pitchFamily="34" charset="-120"/>
                <a:ea typeface="微軟正黑體" panose="020B0604030504040204" pitchFamily="34" charset="-120"/>
              </a:rPr>
              <a:t>201</a:t>
            </a:r>
            <a:r>
              <a:rPr lang="en-US" altLang="zh-TW" sz="2400" b="1" dirty="0" smtClean="0">
                <a:solidFill>
                  <a:srgbClr val="0070C0"/>
                </a:solidFill>
                <a:latin typeface="微軟正黑體" panose="020B0604030504040204" pitchFamily="34" charset="-120"/>
                <a:ea typeface="微軟正黑體" panose="020B0604030504040204" pitchFamily="34" charset="-120"/>
              </a:rPr>
              <a:t>9</a:t>
            </a:r>
            <a:r>
              <a:rPr lang="en-US" altLang="zh-HK" sz="2400" b="1" dirty="0" smtClean="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20</a:t>
            </a:r>
            <a:r>
              <a:rPr lang="en-US" altLang="zh-HK" sz="2400" b="1" dirty="0" smtClean="0">
                <a:solidFill>
                  <a:srgbClr val="0070C0"/>
                </a:solidFill>
                <a:latin typeface="微軟正黑體" panose="020B0604030504040204" pitchFamily="34" charset="-120"/>
                <a:ea typeface="微軟正黑體" panose="020B0604030504040204" pitchFamily="34" charset="-120"/>
              </a:rPr>
              <a:t> </a:t>
            </a:r>
            <a:r>
              <a:rPr lang="en-US" altLang="zh-HK" sz="2400" b="1" dirty="0">
                <a:solidFill>
                  <a:srgbClr val="0070C0"/>
                </a:solidFill>
                <a:latin typeface="微軟正黑體" panose="020B0604030504040204" pitchFamily="34" charset="-120"/>
                <a:ea typeface="微軟正黑體" panose="020B0604030504040204" pitchFamily="34" charset="-120"/>
              </a:rPr>
              <a:t>K1</a:t>
            </a:r>
            <a:r>
              <a:rPr lang="zh-HK" altLang="en-US" sz="2400" b="1" dirty="0">
                <a:solidFill>
                  <a:srgbClr val="0070C0"/>
                </a:solidFill>
                <a:latin typeface="微軟正黑體" panose="020B0604030504040204" pitchFamily="34" charset="-120"/>
                <a:ea typeface="微軟正黑體" panose="020B0604030504040204" pitchFamily="34" charset="-120"/>
              </a:rPr>
              <a:t>收生安排」</a:t>
            </a:r>
            <a:r>
              <a:rPr lang="zh-TW" altLang="en-US" sz="2400" b="1" dirty="0">
                <a:solidFill>
                  <a:srgbClr val="0070C0"/>
                </a:solidFill>
                <a:latin typeface="微軟正黑體" panose="020B0604030504040204" pitchFamily="34" charset="-120"/>
                <a:ea typeface="微軟正黑體" panose="020B0604030504040204" pitchFamily="34" charset="-120"/>
              </a:rPr>
              <a:t>名單會於</a:t>
            </a:r>
            <a:r>
              <a:rPr lang="en-US" altLang="zh-TW" sz="2400" b="1" dirty="0" smtClean="0">
                <a:solidFill>
                  <a:srgbClr val="0070C0"/>
                </a:solidFill>
                <a:latin typeface="微軟正黑體" panose="020B0604030504040204" pitchFamily="34" charset="-120"/>
                <a:ea typeface="微軟正黑體" panose="020B0604030504040204" pitchFamily="34" charset="-120"/>
              </a:rPr>
              <a:t>2018</a:t>
            </a:r>
            <a:r>
              <a:rPr lang="zh-TW" altLang="en-US" sz="2400" b="1" dirty="0" smtClean="0">
                <a:solidFill>
                  <a:srgbClr val="0070C0"/>
                </a:solidFill>
                <a:latin typeface="微軟正黑體" panose="020B0604030504040204" pitchFamily="34" charset="-120"/>
                <a:ea typeface="微軟正黑體" panose="020B0604030504040204" pitchFamily="34" charset="-120"/>
              </a:rPr>
              <a:t>年</a:t>
            </a:r>
            <a:r>
              <a:rPr lang="en-US" altLang="zh-TW" sz="2400" b="1" dirty="0">
                <a:solidFill>
                  <a:srgbClr val="0070C0"/>
                </a:solidFill>
                <a:latin typeface="微軟正黑體" panose="020B0604030504040204" pitchFamily="34" charset="-120"/>
                <a:ea typeface="微軟正黑體" panose="020B0604030504040204" pitchFamily="34" charset="-120"/>
              </a:rPr>
              <a:t>7</a:t>
            </a:r>
            <a:r>
              <a:rPr lang="zh-TW" altLang="en-US" sz="2400" b="1" dirty="0" smtClean="0">
                <a:solidFill>
                  <a:srgbClr val="0070C0"/>
                </a:solidFill>
                <a:latin typeface="微軟正黑體" panose="020B0604030504040204" pitchFamily="34" charset="-120"/>
                <a:ea typeface="微軟正黑體" panose="020B0604030504040204" pitchFamily="34" charset="-120"/>
              </a:rPr>
              <a:t>月中旬上</a:t>
            </a:r>
            <a:r>
              <a:rPr lang="zh-TW" altLang="en-US" sz="2400" b="1" dirty="0">
                <a:solidFill>
                  <a:srgbClr val="0070C0"/>
                </a:solidFill>
                <a:latin typeface="微軟正黑體" panose="020B0604030504040204" pitchFamily="34" charset="-120"/>
                <a:ea typeface="微軟正黑體" panose="020B0604030504040204" pitchFamily="34" charset="-120"/>
              </a:rPr>
              <a:t>載於教育局網頁。</a:t>
            </a:r>
            <a:endParaRPr lang="en-US" altLang="zh-TW" sz="2400" dirty="0" smtClean="0">
              <a:solidFill>
                <a:srgbClr val="0070C0"/>
              </a:solidFill>
              <a:latin typeface="微軟正黑體" panose="020B0604030504040204" pitchFamily="34" charset="-120"/>
              <a:ea typeface="微軟正黑體" panose="020B0604030504040204" pitchFamily="34" charset="-120"/>
            </a:endParaRPr>
          </a:p>
          <a:p>
            <a:pPr marL="541338" indent="-541338">
              <a:lnSpc>
                <a:spcPct val="120000"/>
              </a:lnSpc>
              <a:spcBef>
                <a:spcPts val="2400"/>
              </a:spcBef>
              <a:buClr>
                <a:srgbClr val="FF6600"/>
              </a:buClr>
              <a:buFont typeface="Wingdings 3" panose="05040102010807070707" pitchFamily="18" charset="2"/>
              <a:buChar char="}"/>
            </a:pPr>
            <a:endParaRPr lang="zh-TW" altLang="en-US" sz="3000" b="1" dirty="0">
              <a:solidFill>
                <a:srgbClr val="0070C0"/>
              </a:solidFill>
              <a:latin typeface="微軟正黑體" panose="020B0604030504040204" pitchFamily="34" charset="-120"/>
              <a:ea typeface="微軟正黑體" panose="020B0604030504040204" pitchFamily="34" charset="-120"/>
            </a:endParaRPr>
          </a:p>
          <a:p>
            <a:pPr marL="0" indent="0">
              <a:spcBef>
                <a:spcPts val="2400"/>
              </a:spcBef>
              <a:buClr>
                <a:srgbClr val="FF6600"/>
              </a:buClr>
            </a:pPr>
            <a:endParaRPr lang="en-US" altLang="zh-TW" sz="2600"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06915"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5</a:t>
            </a:fld>
            <a:endParaRPr lang="zh-HK" altLang="en-US" sz="1400" dirty="0">
              <a:solidFill>
                <a:schemeClr val="tx1"/>
              </a:solidFill>
            </a:endParaRPr>
          </a:p>
        </p:txBody>
      </p:sp>
      <p:sp>
        <p:nvSpPr>
          <p:cNvPr id="7" name="標題 1"/>
          <p:cNvSpPr txBox="1">
            <a:spLocks/>
          </p:cNvSpPr>
          <p:nvPr/>
        </p:nvSpPr>
        <p:spPr bwMode="gray">
          <a:xfrm>
            <a:off x="780764" y="1100410"/>
            <a:ext cx="7520940" cy="54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kumimoji="0" lang="zh-TW" altLang="en-US" sz="4400" b="1" dirty="0" smtClean="0">
                <a:latin typeface="微軟正黑體" panose="020B0604030504040204" pitchFamily="34" charset="-120"/>
                <a:ea typeface="微軟正黑體" panose="020B0604030504040204" pitchFamily="34" charset="-120"/>
              </a:rPr>
              <a:t>涵蓋的幼稚園</a:t>
            </a:r>
            <a:r>
              <a:rPr kumimoji="0" lang="en-US" altLang="zh-HK" sz="4000" dirty="0" smtClean="0">
                <a:solidFill>
                  <a:srgbClr val="F18713"/>
                </a:solidFill>
                <a:latin typeface="微軟正黑體" panose="020B0604030504040204" pitchFamily="34" charset="-120"/>
                <a:ea typeface="微軟正黑體" panose="020B0604030504040204" pitchFamily="34" charset="-120"/>
              </a:rPr>
              <a:t> </a:t>
            </a:r>
            <a:endParaRPr kumimoji="0" lang="zh-HK" altLang="en-US" sz="40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967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492875"/>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6</a:t>
            </a:fld>
            <a:endParaRPr lang="zh-HK" altLang="en-US" sz="1400" dirty="0">
              <a:solidFill>
                <a:schemeClr val="tx1"/>
              </a:solidFill>
            </a:endParaRPr>
          </a:p>
        </p:txBody>
      </p:sp>
      <p:sp>
        <p:nvSpPr>
          <p:cNvPr id="6" name="內容版面配置區 1"/>
          <p:cNvSpPr txBox="1">
            <a:spLocks/>
          </p:cNvSpPr>
          <p:nvPr/>
        </p:nvSpPr>
        <p:spPr>
          <a:xfrm>
            <a:off x="467544" y="2420888"/>
            <a:ext cx="7931150"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Font typeface="Wingdings"/>
              <a:buNone/>
              <a:defRPr/>
            </a:pPr>
            <a:r>
              <a:rPr lang="zh-TW" altLang="en-US" sz="2800" b="1" dirty="0">
                <a:solidFill>
                  <a:schemeClr val="accent4"/>
                </a:solidFill>
                <a:latin typeface="微軟正黑體" panose="020B0604030504040204" pitchFamily="34" charset="-120"/>
                <a:ea typeface="微軟正黑體" panose="020B0604030504040204" pitchFamily="34" charset="-120"/>
              </a:rPr>
              <a:t>（</a:t>
            </a:r>
            <a:r>
              <a:rPr lang="zh-TW" altLang="en-US" sz="2800" b="1" dirty="0" smtClean="0">
                <a:solidFill>
                  <a:schemeClr val="accent4"/>
                </a:solidFill>
                <a:latin typeface="微軟正黑體" panose="020B0604030504040204" pitchFamily="34" charset="-120"/>
                <a:ea typeface="微軟正黑體" panose="020B0604030504040204" pitchFamily="34" charset="-120"/>
              </a:rPr>
              <a:t>一）派發入學申請表格安排</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52538"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（二）校本收生機制</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073150" indent="-963613"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（三）「一人不佔多位」安排</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r>
              <a:rPr lang="zh-TW" altLang="en-US" sz="2800" b="1" dirty="0">
                <a:solidFill>
                  <a:schemeClr val="accent4"/>
                </a:solidFill>
                <a:latin typeface="微軟正黑體" panose="020B0604030504040204" pitchFamily="34" charset="-120"/>
                <a:ea typeface="微軟正黑體" panose="020B0604030504040204" pitchFamily="34" charset="-120"/>
              </a:rPr>
              <a:t>（</a:t>
            </a:r>
            <a:r>
              <a:rPr lang="zh-TW" altLang="en-US" sz="2800" b="1" dirty="0" smtClean="0">
                <a:solidFill>
                  <a:schemeClr val="accent4"/>
                </a:solidFill>
                <a:latin typeface="微軟正黑體" panose="020B0604030504040204" pitchFamily="34" charset="-120"/>
                <a:ea typeface="微軟正黑體" panose="020B0604030504040204" pitchFamily="34" charset="-120"/>
              </a:rPr>
              <a:t>四）發放空缺資料</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a:t>
            </a:r>
            <a:r>
              <a:rPr lang="zh-TW" altLang="en-US" sz="2800" b="1" dirty="0">
                <a:solidFill>
                  <a:schemeClr val="accent4"/>
                </a:solidFill>
                <a:latin typeface="微軟正黑體" panose="020B0604030504040204" pitchFamily="34" charset="-120"/>
                <a:ea typeface="微軟正黑體" panose="020B0604030504040204" pitchFamily="34" charset="-120"/>
              </a:rPr>
              <a:t>五</a:t>
            </a:r>
            <a:r>
              <a:rPr lang="zh-TW" altLang="en-US" sz="2800" b="1" dirty="0" smtClean="0">
                <a:solidFill>
                  <a:schemeClr val="accent4"/>
                </a:solidFill>
                <a:latin typeface="微軟正黑體" panose="020B0604030504040204" pitchFamily="34" charset="-120"/>
                <a:ea typeface="微軟正黑體" panose="020B0604030504040204" pitchFamily="34" charset="-120"/>
              </a:rPr>
              <a:t>）學生轉介安排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3700" b="1" dirty="0" smtClean="0">
              <a:solidFill>
                <a:srgbClr val="FF6600"/>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2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6456"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7</a:t>
            </a:fld>
            <a:endParaRPr lang="zh-HK" altLang="en-US" sz="1400" dirty="0">
              <a:solidFill>
                <a:schemeClr val="tx1"/>
              </a:solidFill>
            </a:endParaRPr>
          </a:p>
        </p:txBody>
      </p:sp>
      <p:sp>
        <p:nvSpPr>
          <p:cNvPr id="6" name="內容版面配置區 1"/>
          <p:cNvSpPr txBox="1">
            <a:spLocks/>
          </p:cNvSpPr>
          <p:nvPr/>
        </p:nvSpPr>
        <p:spPr>
          <a:xfrm>
            <a:off x="467544" y="2338399"/>
            <a:ext cx="7931150"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Font typeface="Wingdings"/>
              <a:buNone/>
              <a:defRPr/>
            </a:pPr>
            <a:r>
              <a:rPr lang="en-US" altLang="zh-TW" sz="3700" b="1" dirty="0" smtClean="0">
                <a:solidFill>
                  <a:schemeClr val="accent4"/>
                </a:solidFill>
                <a:latin typeface="微軟正黑體" panose="020B0604030504040204" pitchFamily="34" charset="-120"/>
                <a:ea typeface="微軟正黑體" panose="020B0604030504040204" pitchFamily="34" charset="-120"/>
              </a:rPr>
              <a:t>( </a:t>
            </a:r>
            <a:r>
              <a:rPr lang="zh-TW" altLang="en-US" sz="3700" b="1" dirty="0" smtClean="0">
                <a:solidFill>
                  <a:schemeClr val="accent4"/>
                </a:solidFill>
                <a:latin typeface="微軟正黑體" panose="020B0604030504040204" pitchFamily="34" charset="-120"/>
                <a:ea typeface="微軟正黑體" panose="020B0604030504040204" pitchFamily="34" charset="-120"/>
              </a:rPr>
              <a:t>一）</a:t>
            </a:r>
            <a:r>
              <a:rPr lang="zh-TW" altLang="en-US" sz="3600" b="1" dirty="0" smtClean="0">
                <a:solidFill>
                  <a:schemeClr val="accent4"/>
                </a:solidFill>
                <a:latin typeface="微軟正黑體" panose="020B0604030504040204" pitchFamily="34" charset="-120"/>
                <a:ea typeface="微軟正黑體" panose="020B0604030504040204" pitchFamily="34" charset="-120"/>
              </a:rPr>
              <a:t>派發入學申請表格安排</a:t>
            </a:r>
            <a:endParaRPr lang="en-US" altLang="zh-TW" sz="36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400" b="1" dirty="0" smtClean="0">
              <a:solidFill>
                <a:srgbClr val="FF6600"/>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網上</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派表」或「不設限額</a:t>
            </a:r>
            <a:r>
              <a:rPr lang="zh-HK"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派表</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」，以盡量避          </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免家長排隊</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情況。</a:t>
            </a:r>
            <a:endPar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不</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應</a:t>
            </a:r>
            <a:r>
              <a:rPr lang="zh-TW" altLang="zh-HK" sz="2800" b="1" dirty="0">
                <a:solidFill>
                  <a:schemeClr val="tx1">
                    <a:lumMod val="65000"/>
                    <a:lumOff val="35000"/>
                  </a:schemeClr>
                </a:solidFill>
                <a:latin typeface="微軟正黑體" panose="020B0604030504040204" pitchFamily="34" charset="-120"/>
                <a:ea typeface="微軟正黑體" panose="020B0604030504040204" pitchFamily="34" charset="-120"/>
              </a:rPr>
              <a:t>早於</a:t>
            </a:r>
            <a:r>
              <a:rPr lang="en-US" altLang="zh-HK" sz="2800" b="1" dirty="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zh-HK" sz="2800" b="1" dirty="0">
                <a:solidFill>
                  <a:schemeClr val="tx1">
                    <a:lumMod val="65000"/>
                    <a:lumOff val="35000"/>
                  </a:schemeClr>
                </a:solidFill>
                <a:latin typeface="微軟正黑體" panose="020B0604030504040204" pitchFamily="34" charset="-120"/>
                <a:ea typeface="微軟正黑體" panose="020B0604030504040204" pitchFamily="34" charset="-120"/>
              </a:rPr>
              <a:t>月面</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見</a:t>
            </a:r>
            <a:r>
              <a:rPr lang="zh-TW" altLang="zh-HK" sz="2800" b="1" dirty="0">
                <a:solidFill>
                  <a:schemeClr val="tx1">
                    <a:lumMod val="65000"/>
                    <a:lumOff val="35000"/>
                  </a:schemeClr>
                </a:solidFill>
                <a:latin typeface="微軟正黑體" panose="020B0604030504040204" pitchFamily="34" charset="-120"/>
                <a:ea typeface="微軟正黑體" panose="020B0604030504040204" pitchFamily="34" charset="-120"/>
              </a:rPr>
              <a:t>申請學童</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357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2533" y="6407999"/>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8</a:t>
            </a:fld>
            <a:endParaRPr lang="zh-HK" altLang="en-US" sz="1400" dirty="0">
              <a:solidFill>
                <a:schemeClr val="tx1"/>
              </a:solidFill>
            </a:endParaRPr>
          </a:p>
        </p:txBody>
      </p:sp>
      <p:sp>
        <p:nvSpPr>
          <p:cNvPr id="6" name="內容版面配置區 1"/>
          <p:cNvSpPr txBox="1">
            <a:spLocks/>
          </p:cNvSpPr>
          <p:nvPr/>
        </p:nvSpPr>
        <p:spPr>
          <a:xfrm>
            <a:off x="309896" y="2132856"/>
            <a:ext cx="8633807" cy="4520493"/>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zh-TW" altLang="en-US" sz="3700" b="1" dirty="0">
                <a:solidFill>
                  <a:schemeClr val="accent4"/>
                </a:solidFill>
                <a:latin typeface="微軟正黑體" panose="020B0604030504040204" pitchFamily="34" charset="-120"/>
                <a:ea typeface="微軟正黑體" panose="020B0604030504040204" pitchFamily="34" charset="-120"/>
              </a:rPr>
              <a:t>（二）校本收生</a:t>
            </a:r>
            <a:r>
              <a:rPr lang="zh-TW" altLang="en-US" sz="3700" b="1" dirty="0" smtClean="0">
                <a:solidFill>
                  <a:schemeClr val="accent4"/>
                </a:solidFill>
                <a:latin typeface="微軟正黑體" panose="020B0604030504040204" pitchFamily="34" charset="-120"/>
                <a:ea typeface="微軟正黑體" panose="020B0604030504040204" pitchFamily="34" charset="-120"/>
              </a:rPr>
              <a:t>機制</a:t>
            </a:r>
            <a:endParaRPr lang="en-US" altLang="zh-TW" sz="700" b="1" dirty="0">
              <a:solidFill>
                <a:srgbClr val="FF6600"/>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收</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生機制校本自訂，包括收生程序及準則、面見</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申請學童</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的數目等</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須</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符合現行的反歧視和其他相關條例／指引，包括：</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性別歧視條例</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殘疾歧視條例</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家庭崗位歧視條例</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及</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種族歧視條例</a:t>
            </a:r>
            <a:r>
              <a:rPr lang="en-US" altLang="zh-TW" sz="1400" b="1" dirty="0">
                <a:solidFill>
                  <a:schemeClr val="accent2"/>
                </a:solidFill>
                <a:latin typeface="微軟正黑體" panose="020B0604030504040204" pitchFamily="34" charset="-120"/>
                <a:ea typeface="微軟正黑體" panose="020B0604030504040204" pitchFamily="34" charset="-120"/>
              </a:rPr>
              <a:t>》</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個人資料（私隱）條例</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防止賄賂條例</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等</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zh-TW" altLang="en-US" sz="1400" b="1" dirty="0" smtClean="0">
                <a:solidFill>
                  <a:schemeClr val="accent2"/>
                </a:solidFill>
                <a:latin typeface="微軟正黑體" panose="020B0604030504040204" pitchFamily="34" charset="-120"/>
                <a:ea typeface="微軟正黑體" panose="020B0604030504040204" pitchFamily="34" charset="-120"/>
              </a:rPr>
              <a:t>  教育局</a:t>
            </a:r>
            <a:r>
              <a:rPr lang="zh-TW" altLang="en-US" sz="1400" b="1" dirty="0">
                <a:solidFill>
                  <a:schemeClr val="accent2"/>
                </a:solidFill>
                <a:latin typeface="微軟正黑體" panose="020B0604030504040204" pitchFamily="34" charset="-120"/>
                <a:ea typeface="微軟正黑體" panose="020B0604030504040204" pitchFamily="34" charset="-120"/>
              </a:rPr>
              <a:t>發出的通告和指引，例如幼稚園須提供中、英文版的入學申請</a:t>
            </a:r>
            <a:r>
              <a:rPr lang="zh-TW" altLang="en-US" sz="1400" b="1" dirty="0" smtClean="0">
                <a:solidFill>
                  <a:schemeClr val="accent2"/>
                </a:solidFill>
                <a:latin typeface="微軟正黑體" panose="020B0604030504040204" pitchFamily="34" charset="-120"/>
                <a:ea typeface="微軟正黑體" panose="020B0604030504040204" pitchFamily="34" charset="-120"/>
              </a:rPr>
              <a:t>表格及</a:t>
            </a:r>
            <a:r>
              <a:rPr lang="zh-TW" altLang="en-US" sz="1400" b="1" dirty="0">
                <a:solidFill>
                  <a:schemeClr val="accent2"/>
                </a:solidFill>
                <a:latin typeface="微軟正黑體" panose="020B0604030504040204" pitchFamily="34" charset="-120"/>
                <a:ea typeface="微軟正黑體" panose="020B0604030504040204" pitchFamily="34" charset="-120"/>
              </a:rPr>
              <a:t>相關</a:t>
            </a:r>
            <a:r>
              <a:rPr lang="zh-TW" altLang="en-US" sz="1400" b="1" dirty="0" smtClean="0">
                <a:solidFill>
                  <a:schemeClr val="accent2"/>
                </a:solidFill>
                <a:latin typeface="微軟正黑體" panose="020B0604030504040204" pitchFamily="34" charset="-120"/>
                <a:ea typeface="微軟正黑體" panose="020B0604030504040204" pitchFamily="34" charset="-120"/>
              </a:rPr>
              <a:t>資料</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公平</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、公正、公開</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為建立多元共融的校園，幼稚園須為所有兒童（不論其種族、性別、能力）提供平等入讀幼稚園的機會，並留意收生安排的細節是否有可能涉及直接或間接歧視</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教職員在回應家長查詢時，應提供適切的協助，以及避免引起誤會。</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824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內容版面配置區 2"/>
          <p:cNvSpPr>
            <a:spLocks noGrp="1"/>
          </p:cNvSpPr>
          <p:nvPr>
            <p:ph idx="1"/>
          </p:nvPr>
        </p:nvSpPr>
        <p:spPr>
          <a:xfrm>
            <a:off x="323528" y="2119867"/>
            <a:ext cx="8353819" cy="4608511"/>
          </a:xfrm>
        </p:spPr>
        <p:txBody>
          <a:bodyPr>
            <a:noAutofit/>
          </a:bodyPr>
          <a:lstStyle/>
          <a:p>
            <a:pPr marL="457200" indent="-457200">
              <a:spcAft>
                <a:spcPts val="600"/>
              </a:spcAft>
              <a:buClr>
                <a:schemeClr val="bg2"/>
              </a:buClr>
              <a:buFont typeface="Wingdings 3" panose="05040102010807070707" pitchFamily="18" charset="2"/>
              <a:buChar char="}"/>
              <a:defRPr/>
            </a:pP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由民政事務總署資助營辦的「融匯</a:t>
            </a:r>
            <a:r>
              <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少數族裔人士支援服務中心</a:t>
            </a:r>
            <a:r>
              <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CHEER)</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」免費提供的</a:t>
            </a:r>
            <a:r>
              <a:rPr lang="zh-TW" altLang="zh-HK" sz="2400" b="1" u="sng" dirty="0">
                <a:solidFill>
                  <a:schemeClr val="tx1">
                    <a:lumMod val="65000"/>
                    <a:lumOff val="35000"/>
                  </a:schemeClr>
                </a:solidFill>
                <a:latin typeface="微軟正黑體" panose="020B0604030504040204" pitchFamily="34" charset="-120"/>
                <a:ea typeface="微軟正黑體" panose="020B0604030504040204" pitchFamily="34" charset="-120"/>
              </a:rPr>
              <a:t>少數族裔語言電話傳譯服務</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。電話傳譯服務熱線</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為</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6811 (</a:t>
            </a:r>
            <a:r>
              <a:rPr lang="zh-TW" altLang="zh-HK" sz="2100" b="1" dirty="0">
                <a:solidFill>
                  <a:srgbClr val="0099CC"/>
                </a:solidFill>
                <a:latin typeface="微軟正黑體" panose="020B0604030504040204" pitchFamily="34" charset="-120"/>
                <a:ea typeface="微軟正黑體" panose="020B0604030504040204" pitchFamily="34" charset="-120"/>
              </a:rPr>
              <a:t>印尼語、菲律賓語、泰語</a:t>
            </a:r>
            <a:r>
              <a:rPr lang="en-US" altLang="zh-HK" sz="2100" b="1" dirty="0">
                <a:solidFill>
                  <a:srgbClr val="0099CC"/>
                </a:solidFill>
                <a:latin typeface="微軟正黑體" panose="020B0604030504040204" pitchFamily="34" charset="-120"/>
                <a:ea typeface="微軟正黑體" panose="020B0604030504040204" pitchFamily="34" charset="-120"/>
              </a:rPr>
              <a:t>) </a:t>
            </a:r>
            <a:endParaRPr lang="zh-TW" altLang="zh-HK" sz="2100" b="1" dirty="0">
              <a:solidFill>
                <a:srgbClr val="0099CC"/>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6822 (</a:t>
            </a:r>
            <a:r>
              <a:rPr lang="zh-TW" altLang="zh-HK" sz="2100" b="1" dirty="0">
                <a:solidFill>
                  <a:srgbClr val="0099CC"/>
                </a:solidFill>
                <a:latin typeface="微軟正黑體" panose="020B0604030504040204" pitchFamily="34" charset="-120"/>
                <a:ea typeface="微軟正黑體" panose="020B0604030504040204" pitchFamily="34" charset="-120"/>
              </a:rPr>
              <a:t>印度語、</a:t>
            </a:r>
            <a:r>
              <a:rPr lang="zh-TW" altLang="zh-HK" sz="2100" b="1" dirty="0" smtClean="0">
                <a:solidFill>
                  <a:srgbClr val="0099CC"/>
                </a:solidFill>
                <a:latin typeface="微軟正黑體" panose="020B0604030504040204" pitchFamily="34" charset="-120"/>
                <a:ea typeface="微軟正黑體" panose="020B0604030504040204" pitchFamily="34" charset="-120"/>
              </a:rPr>
              <a:t>尼泊爾</a:t>
            </a:r>
            <a:r>
              <a:rPr lang="zh-TW" altLang="zh-HK" sz="2100" b="1" dirty="0">
                <a:solidFill>
                  <a:srgbClr val="0099CC"/>
                </a:solidFill>
                <a:latin typeface="微軟正黑體" panose="020B0604030504040204" pitchFamily="34" charset="-120"/>
                <a:ea typeface="微軟正黑體" panose="020B0604030504040204" pitchFamily="34" charset="-120"/>
              </a:rPr>
              <a:t>語</a:t>
            </a:r>
            <a:r>
              <a:rPr lang="en-US" altLang="zh-HK" sz="2100" b="1" dirty="0">
                <a:solidFill>
                  <a:srgbClr val="0099CC"/>
                </a:solidFill>
                <a:latin typeface="微軟正黑體" panose="020B0604030504040204" pitchFamily="34" charset="-120"/>
                <a:ea typeface="微軟正黑體" panose="020B0604030504040204" pitchFamily="34" charset="-120"/>
              </a:rPr>
              <a:t>) </a:t>
            </a:r>
            <a:endParaRPr lang="zh-TW" altLang="zh-HK" sz="2100" b="1" dirty="0">
              <a:solidFill>
                <a:srgbClr val="0099CC"/>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3755 6833 </a:t>
            </a:r>
            <a:r>
              <a:rPr lang="en-US" altLang="zh-HK" sz="2100" b="1" dirty="0" smtClean="0">
                <a:solidFill>
                  <a:srgbClr val="0099CC"/>
                </a:solidFill>
                <a:latin typeface="微軟正黑體" panose="020B0604030504040204" pitchFamily="34" charset="-120"/>
                <a:ea typeface="微軟正黑體" panose="020B0604030504040204" pitchFamily="34" charset="-120"/>
              </a:rPr>
              <a:t>(</a:t>
            </a:r>
            <a:r>
              <a:rPr lang="zh-HK" altLang="en-US" sz="2100" b="1" dirty="0">
                <a:solidFill>
                  <a:srgbClr val="0099CC"/>
                </a:solidFill>
                <a:latin typeface="微軟正黑體" panose="020B0604030504040204" pitchFamily="34" charset="-120"/>
                <a:ea typeface="微軟正黑體" panose="020B0604030504040204" pitchFamily="34" charset="-120"/>
              </a:rPr>
              <a:t>旁遮普語、</a:t>
            </a:r>
            <a:r>
              <a:rPr lang="zh-TW" altLang="zh-HK" sz="2100" b="1" dirty="0" smtClean="0">
                <a:solidFill>
                  <a:srgbClr val="0099CC"/>
                </a:solidFill>
                <a:latin typeface="微軟正黑體" panose="020B0604030504040204" pitchFamily="34" charset="-120"/>
                <a:ea typeface="微軟正黑體" panose="020B0604030504040204" pitchFamily="34" charset="-120"/>
              </a:rPr>
              <a:t>烏</a:t>
            </a:r>
            <a:r>
              <a:rPr lang="zh-TW" altLang="zh-HK" sz="2100" b="1" dirty="0">
                <a:solidFill>
                  <a:srgbClr val="0099CC"/>
                </a:solidFill>
                <a:latin typeface="微軟正黑體" panose="020B0604030504040204" pitchFamily="34" charset="-120"/>
                <a:ea typeface="微軟正黑體" panose="020B0604030504040204" pitchFamily="34" charset="-120"/>
              </a:rPr>
              <a:t>爾都語</a:t>
            </a:r>
            <a:r>
              <a:rPr lang="en-US" altLang="zh-HK" sz="2100" b="1" dirty="0">
                <a:solidFill>
                  <a:srgbClr val="0099CC"/>
                </a:solidFill>
                <a:latin typeface="微軟正黑體" panose="020B0604030504040204" pitchFamily="34" charset="-120"/>
                <a:ea typeface="微軟正黑體" panose="020B0604030504040204" pitchFamily="34" charset="-120"/>
              </a:rPr>
              <a:t>)</a:t>
            </a:r>
          </a:p>
          <a:p>
            <a:pPr marL="457200" indent="-457200">
              <a:spcAft>
                <a:spcPts val="600"/>
              </a:spcAft>
              <a:buClr>
                <a:schemeClr val="bg2"/>
              </a:buClr>
              <a:buFont typeface="Wingdings 3" panose="05040102010807070707" pitchFamily="18" charset="2"/>
              <a:buChar char="}"/>
              <a:defRPr/>
            </a:pP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其他傳譯及翻譯</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服務</a:t>
            </a:r>
            <a:endParaRPr lang="en-US" altLang="zh-TW" sz="2100" b="1" dirty="0">
              <a:solidFill>
                <a:srgbClr val="0099CC"/>
              </a:solidFill>
              <a:latin typeface="微軟正黑體" panose="020B0604030504040204" pitchFamily="34" charset="-120"/>
              <a:ea typeface="微軟正黑體" panose="020B0604030504040204" pitchFamily="34" charset="-120"/>
            </a:endParaRPr>
          </a:p>
          <a:p>
            <a:pPr lvl="2">
              <a:spcAft>
                <a:spcPts val="600"/>
              </a:spcAft>
              <a:buClr>
                <a:schemeClr val="bg2"/>
              </a:buClr>
              <a:buFont typeface="Arial" panose="020B0604020202020204" pitchFamily="34" charset="0"/>
              <a:buChar char="•"/>
              <a:defRPr/>
            </a:pPr>
            <a:r>
              <a:rPr lang="zh-TW" altLang="zh-HK" sz="2000" dirty="0">
                <a:solidFill>
                  <a:schemeClr val="tx1">
                    <a:lumMod val="65000"/>
                    <a:lumOff val="35000"/>
                  </a:schemeClr>
                </a:solidFill>
                <a:latin typeface="微軟正黑體" panose="020B0604030504040204" pitchFamily="34" charset="-120"/>
                <a:ea typeface="微軟正黑體" panose="020B0604030504040204" pitchFamily="34" charset="-120"/>
              </a:rPr>
              <a:t>有需要的學校可參加由該中心舉辦的「傳譯及翻譯服務」簡介會，以了解相關服務，詳情請瀏覽以下網址</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marL="896938" lvl="3" indent="0" defTabSz="493713">
              <a:spcAft>
                <a:spcPts val="600"/>
              </a:spcAft>
              <a:buClr>
                <a:schemeClr val="bg2"/>
              </a:buClr>
              <a:buNone/>
              <a:defRPr/>
            </a:pPr>
            <a:r>
              <a:rPr lang="en-US" altLang="zh-HK" sz="1800" b="1" dirty="0" smtClean="0">
                <a:solidFill>
                  <a:srgbClr val="00B0F0"/>
                </a:solidFill>
                <a:latin typeface="微軟正黑體" panose="020B0604030504040204" pitchFamily="34" charset="-120"/>
                <a:ea typeface="微軟正黑體" panose="020B0604030504040204" pitchFamily="34" charset="-120"/>
                <a:hlinkClick r:id="rId2"/>
              </a:rPr>
              <a:t>http</a:t>
            </a:r>
            <a:r>
              <a:rPr lang="en-US" altLang="zh-HK" sz="1800" b="1" dirty="0">
                <a:solidFill>
                  <a:srgbClr val="00B0F0"/>
                </a:solidFill>
                <a:latin typeface="微軟正黑體" panose="020B0604030504040204" pitchFamily="34" charset="-120"/>
                <a:ea typeface="微軟正黑體" panose="020B0604030504040204" pitchFamily="34" charset="-120"/>
                <a:hlinkClick r:id="rId2"/>
              </a:rPr>
              <a:t>://hkcscheer.net/hk/interpretation-and-translation-services</a:t>
            </a:r>
            <a:r>
              <a:rPr lang="zh-TW" altLang="en-US" sz="1800" b="1" dirty="0">
                <a:solidFill>
                  <a:srgbClr val="00B0F0"/>
                </a:solidFill>
                <a:latin typeface="微軟正黑體" panose="020B0604030504040204" pitchFamily="34" charset="-120"/>
                <a:ea typeface="微軟正黑體" panose="020B0604030504040204" pitchFamily="34" charset="-120"/>
              </a:rPr>
              <a:t> </a:t>
            </a:r>
            <a:endParaRPr lang="zh-HK" altLang="en-US" sz="1800" b="1" dirty="0">
              <a:solidFill>
                <a:srgbClr val="00B0F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677347" y="6387722"/>
            <a:ext cx="414000" cy="363600"/>
          </a:xfrm>
          <a:ln w="19050">
            <a:solidFill>
              <a:srgbClr val="FFFFFF"/>
            </a:solidFill>
          </a:ln>
          <a:extLst/>
        </p:spPr>
        <p:txBody>
          <a:bodyPr vert="horz" lIns="9144" tIns="9144" rIns="9144" bIns="9144" rtlCol="0" anchor="ctr">
            <a:normAutofit/>
          </a:bodyPr>
          <a:lstStyle/>
          <a:p>
            <a:pPr algn="ctr"/>
            <a:fld id="{351BFAD5-2618-48BB-B81E-E06C0ABC7E7B}" type="slidenum">
              <a:rPr lang="zh-HK" altLang="en-US" sz="1400">
                <a:solidFill>
                  <a:schemeClr val="tx1"/>
                </a:solidFill>
              </a:rPr>
              <a:pPr algn="ctr"/>
              <a:t>9</a:t>
            </a:fld>
            <a:endParaRPr lang="zh-HK" altLang="en-US" sz="1400" dirty="0">
              <a:solidFill>
                <a:schemeClr val="tx1"/>
              </a:solidFill>
            </a:endParaRPr>
          </a:p>
        </p:txBody>
      </p:sp>
      <p:sp>
        <p:nvSpPr>
          <p:cNvPr id="6" name="標題 1"/>
          <p:cNvSpPr txBox="1">
            <a:spLocks/>
          </p:cNvSpPr>
          <p:nvPr/>
        </p:nvSpPr>
        <p:spPr>
          <a:xfrm>
            <a:off x="483321" y="601783"/>
            <a:ext cx="80294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3600" spc="-50" dirty="0">
              <a:solidFill>
                <a:schemeClr val="bg1"/>
              </a:solidFill>
              <a:effectLst/>
              <a:latin typeface="微軟正黑體" panose="020B0604030504040204" pitchFamily="34" charset="-120"/>
              <a:ea typeface="微軟正黑體" panose="020B0604030504040204" pitchFamily="34" charset="-12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80" t="12714" r="72429" b="67830"/>
          <a:stretch/>
        </p:blipFill>
        <p:spPr bwMode="auto">
          <a:xfrm>
            <a:off x="6156176" y="3212976"/>
            <a:ext cx="2521171" cy="16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a:spLocks noGrp="1"/>
          </p:cNvSpPr>
          <p:nvPr>
            <p:ph type="title"/>
          </p:nvPr>
        </p:nvSpPr>
        <p:spPr>
          <a:xfrm>
            <a:off x="755576" y="1311420"/>
            <a:ext cx="10545276" cy="548640"/>
          </a:xfrm>
        </p:spPr>
        <p:txBody>
          <a:bodyPr>
            <a:normAutofit fontScale="90000"/>
          </a:bodyPr>
          <a:lstStyle/>
          <a:p>
            <a:pPr>
              <a:defRPr/>
            </a:pPr>
            <a:r>
              <a:rPr lang="zh-TW" altLang="en-US" sz="3600" b="1" dirty="0" smtClean="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融匯─少數族裔人士支援服務中心   </a:t>
            </a: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zh-TW" altLang="en-US" sz="3600" b="1" dirty="0" smtClean="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CHEER</a:t>
            </a:r>
            <a:r>
              <a:rPr lang="zh-TW" altLang="en-US" sz="3600" b="1" dirty="0">
                <a:latin typeface="微軟正黑體" panose="020B0604030504040204" pitchFamily="34" charset="-120"/>
                <a:ea typeface="微軟正黑體" panose="020B0604030504040204" pitchFamily="34" charset="-120"/>
              </a:rPr>
              <a:t>）」</a:t>
            </a:r>
            <a:r>
              <a:rPr lang="zh-TW" altLang="en-US" sz="5300" b="1" dirty="0">
                <a:latin typeface="微軟正黑體" panose="020B0604030504040204" pitchFamily="34" charset="-120"/>
                <a:ea typeface="微軟正黑體" panose="020B0604030504040204" pitchFamily="34" charset="-120"/>
              </a:rPr>
              <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55736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離子會議室">
  <a:themeElements>
    <a:clrScheme name="自訂 3">
      <a:dk1>
        <a:sysClr val="windowText" lastClr="000000"/>
      </a:dk1>
      <a:lt1>
        <a:sysClr val="window" lastClr="FFFFFF"/>
      </a:lt1>
      <a:dk2>
        <a:srgbClr val="76C2E8"/>
      </a:dk2>
      <a:lt2>
        <a:srgbClr val="0F6FC6"/>
      </a:lt2>
      <a:accent1>
        <a:srgbClr val="76C2E8"/>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離子會議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TM02892315[[fn=絲縷]]</Template>
  <TotalTime>19492</TotalTime>
  <Words>2995</Words>
  <Application>Microsoft Office PowerPoint</Application>
  <PresentationFormat>如螢幕大小 (4:3)</PresentationFormat>
  <Paragraphs>344</Paragraphs>
  <Slides>39</Slides>
  <Notes>6</Notes>
  <HiddenSlides>0</HiddenSlides>
  <MMClips>0</MMClips>
  <ScaleCrop>false</ScaleCrop>
  <HeadingPairs>
    <vt:vector size="6" baseType="variant">
      <vt:variant>
        <vt:lpstr>使用字型</vt:lpstr>
      </vt:variant>
      <vt:variant>
        <vt:i4>13</vt:i4>
      </vt:variant>
      <vt:variant>
        <vt:lpstr>佈景主題</vt:lpstr>
      </vt:variant>
      <vt:variant>
        <vt:i4>4</vt:i4>
      </vt:variant>
      <vt:variant>
        <vt:lpstr>投影片標題</vt:lpstr>
      </vt:variant>
      <vt:variant>
        <vt:i4>39</vt:i4>
      </vt:variant>
    </vt:vector>
  </HeadingPairs>
  <TitlesOfParts>
    <vt:vector size="56" baseType="lpstr">
      <vt:lpstr>微軟正黑體</vt:lpstr>
      <vt:lpstr>新細明體</vt:lpstr>
      <vt:lpstr>標楷體</vt:lpstr>
      <vt:lpstr>Arial</vt:lpstr>
      <vt:lpstr>Calibri</vt:lpstr>
      <vt:lpstr>Calibri Light</vt:lpstr>
      <vt:lpstr>Century Gothic</vt:lpstr>
      <vt:lpstr>Century Schoolbook</vt:lpstr>
      <vt:lpstr>Times New Roman</vt:lpstr>
      <vt:lpstr>Trebuchet MS</vt:lpstr>
      <vt:lpstr>Wingdings</vt:lpstr>
      <vt:lpstr>Wingdings 2</vt:lpstr>
      <vt:lpstr>Wingdings 3</vt:lpstr>
      <vt:lpstr>HDOfficeLightV0</vt:lpstr>
      <vt:lpstr>離子會議室</vt:lpstr>
      <vt:lpstr>1_多面向</vt:lpstr>
      <vt:lpstr>2_多面向</vt:lpstr>
      <vt:lpstr>2019/20學年   幼稚園幼兒班（K1） 收生安排 家長簡介會 (適用於2016年12月31日或之前出生的兒童)</vt:lpstr>
      <vt:lpstr>背景 </vt:lpstr>
      <vt:lpstr>PowerPoint 簡報</vt:lpstr>
      <vt:lpstr>目的 </vt:lpstr>
      <vt:lpstr>PowerPoint 簡報</vt:lpstr>
      <vt:lpstr>措施 </vt:lpstr>
      <vt:lpstr>措施 </vt:lpstr>
      <vt:lpstr>措施 </vt:lpstr>
      <vt:lpstr>「融匯─少數族裔人士支援服務中心    （CHEER）」 </vt:lpstr>
      <vt:lpstr>措施 </vt:lpstr>
      <vt:lpstr>措施 </vt:lpstr>
      <vt:lpstr>措施 </vt:lpstr>
      <vt:lpstr>PowerPoint 簡報</vt:lpstr>
      <vt:lpstr>PowerPoint 簡報</vt:lpstr>
      <vt:lpstr>遞交申請前的覆核淸單  </vt:lpstr>
      <vt:lpstr>遞交方法 </vt:lpstr>
      <vt:lpstr>措施 </vt:lpstr>
      <vt:lpstr>措施 </vt:lpstr>
      <vt:lpstr>PowerPoint 簡報</vt:lpstr>
      <vt:lpstr>措施 </vt:lpstr>
      <vt:lpstr>PowerPoint 簡報</vt:lpstr>
      <vt:lpstr>PowerPoint 簡報</vt:lpstr>
      <vt:lpstr>措施 </vt:lpstr>
      <vt:lpstr>PowerPoint 簡報</vt:lpstr>
      <vt:lpstr>措施 </vt:lpstr>
      <vt:lpstr>PowerPoint 簡報</vt:lpstr>
      <vt:lpstr>PowerPoint 簡報</vt:lpstr>
      <vt:lpstr>PowerPoint 簡報</vt:lpstr>
      <vt:lpstr>報名程序-注意事項 </vt:lpstr>
      <vt:lpstr>報名程序-注意事項 </vt:lpstr>
      <vt:lpstr>註冊程序-注意事項 </vt:lpstr>
      <vt:lpstr>註冊程序-注意事項</vt:lpstr>
      <vt:lpstr>措施</vt:lpstr>
      <vt:lpstr>措施</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 Maria</dc:creator>
  <cp:lastModifiedBy>CHU, Chung-mei</cp:lastModifiedBy>
  <cp:revision>793</cp:revision>
  <cp:lastPrinted>2018-07-19T02:11:21Z</cp:lastPrinted>
  <dcterms:created xsi:type="dcterms:W3CDTF">2014-04-04T01:44:07Z</dcterms:created>
  <dcterms:modified xsi:type="dcterms:W3CDTF">2018-07-20T10:58:26Z</dcterms:modified>
</cp:coreProperties>
</file>