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629" r:id="rId7"/>
    <p:sldId id="622" r:id="rId8"/>
    <p:sldId id="565" r:id="rId9"/>
    <p:sldId id="566" r:id="rId10"/>
    <p:sldId id="617" r:id="rId11"/>
    <p:sldId id="623" r:id="rId12"/>
    <p:sldId id="624" r:id="rId13"/>
    <p:sldId id="595" r:id="rId14"/>
    <p:sldId id="605" r:id="rId15"/>
    <p:sldId id="606" r:id="rId16"/>
    <p:sldId id="607" r:id="rId17"/>
    <p:sldId id="608" r:id="rId18"/>
    <p:sldId id="599" r:id="rId19"/>
    <p:sldId id="620" r:id="rId20"/>
    <p:sldId id="577" r:id="rId21"/>
    <p:sldId id="578" r:id="rId22"/>
    <p:sldId id="580" r:id="rId23"/>
    <p:sldId id="581" r:id="rId24"/>
    <p:sldId id="625" r:id="rId25"/>
    <p:sldId id="583" r:id="rId26"/>
    <p:sldId id="626" r:id="rId27"/>
    <p:sldId id="627" r:id="rId28"/>
    <p:sldId id="631" r:id="rId29"/>
    <p:sldId id="632" r:id="rId30"/>
    <p:sldId id="628" r:id="rId31"/>
    <p:sldId id="569" r:id="rId32"/>
    <p:sldId id="630" r:id="rId33"/>
    <p:sldId id="633" r:id="rId34"/>
    <p:sldId id="634" r:id="rId35"/>
    <p:sldId id="609" r:id="rId36"/>
    <p:sldId id="610" r:id="rId37"/>
    <p:sldId id="554" r:id="rId3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E8"/>
    <a:srgbClr val="FAF7E4"/>
    <a:srgbClr val="288053"/>
    <a:srgbClr val="00FF00"/>
    <a:srgbClr val="8AC1A1"/>
    <a:srgbClr val="97BEBD"/>
    <a:srgbClr val="9EB86D"/>
    <a:srgbClr val="147A25"/>
    <a:srgbClr val="63A53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447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1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80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1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5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AAC1E236-1FCF-673A-F90A-80A9465C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875849A-9449-C99F-1A80-2D6150A3F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D4F1A2E0-35F3-BAD6-6C7F-E904419FB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54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84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90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35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75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27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40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091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61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95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66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pPr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cgwB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cgwB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giyC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url.at/iBCK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gnw0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4" y="1111477"/>
            <a:ext cx="11234057" cy="2133599"/>
          </a:xfrm>
        </p:spPr>
        <p:txBody>
          <a:bodyPr>
            <a:normAutofit/>
          </a:bodyPr>
          <a:lstStyle/>
          <a:p>
            <a:pPr algn="ctr"/>
            <a:r>
              <a:rPr lang="zh-TW" altLang="en-US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授人以魚不如授人以漁：</a:t>
            </a:r>
            <a:r>
              <a:rPr lang="en-US" altLang="zh-TW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如何支援子女學習</a:t>
            </a:r>
            <a:r>
              <a:rPr lang="en-US" altLang="zh-TW" sz="3600" b="1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世紀所需的共通能力？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F330E-C929-4A23-BED0-31011F2F8A42}"/>
              </a:ext>
            </a:extLst>
          </p:cNvPr>
          <p:cNvSpPr/>
          <p:nvPr/>
        </p:nvSpPr>
        <p:spPr>
          <a:xfrm>
            <a:off x="3396326" y="3474267"/>
            <a:ext cx="5282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促進家校合作與溝通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BA917-1F8B-4D67-A6BB-D4184358669A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41BA-EAB4-FF17-9358-32FCB2EF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370BF7-884D-0A6E-6C3B-88968226C2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E9D0E-2505-1979-81DB-FC7B114DB6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A62F06-A1D7-EE05-16EF-22D04D4A828B}"/>
              </a:ext>
            </a:extLst>
          </p:cNvPr>
          <p:cNvSpPr/>
          <p:nvPr/>
        </p:nvSpPr>
        <p:spPr>
          <a:xfrm>
            <a:off x="3651217" y="1491130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0B97FDB-C646-0DF8-451C-E30FD66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86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BDC4-4227-388B-DD60-50CD55B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7765C-A4CF-23FB-EDC0-23E71203D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C93AF-75F5-234D-869B-76411F8B16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DEE106-C8E7-A5FB-1025-E3BDE113DC13}"/>
              </a:ext>
            </a:extLst>
          </p:cNvPr>
          <p:cNvSpPr/>
          <p:nvPr/>
        </p:nvSpPr>
        <p:spPr>
          <a:xfrm>
            <a:off x="3651217" y="1491130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4D1EE40F-DEB8-B6B9-D139-FD176E3DBB18}"/>
              </a:ext>
            </a:extLst>
          </p:cNvPr>
          <p:cNvCxnSpPr>
            <a:cxnSpLocks/>
          </p:cNvCxnSpPr>
          <p:nvPr/>
        </p:nvCxnSpPr>
        <p:spPr>
          <a:xfrm flipV="1">
            <a:off x="4638040" y="306705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E81A00AD-8FA1-DE27-40DC-5E5614F2F1D6}"/>
              </a:ext>
            </a:extLst>
          </p:cNvPr>
          <p:cNvCxnSpPr>
            <a:cxnSpLocks/>
          </p:cNvCxnSpPr>
          <p:nvPr/>
        </p:nvCxnSpPr>
        <p:spPr>
          <a:xfrm flipH="1">
            <a:off x="4638040" y="3111500"/>
            <a:ext cx="28105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70C128C0-4C99-99F7-2640-749ACF8A874C}"/>
              </a:ext>
            </a:extLst>
          </p:cNvPr>
          <p:cNvCxnSpPr>
            <a:cxnSpLocks/>
          </p:cNvCxnSpPr>
          <p:nvPr/>
        </p:nvCxnSpPr>
        <p:spPr>
          <a:xfrm flipV="1">
            <a:off x="7416800" y="311150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2F3A826-6039-19F0-12F8-5C82F3FB5076}"/>
              </a:ext>
            </a:extLst>
          </p:cNvPr>
          <p:cNvCxnSpPr>
            <a:cxnSpLocks/>
          </p:cNvCxnSpPr>
          <p:nvPr/>
        </p:nvCxnSpPr>
        <p:spPr>
          <a:xfrm>
            <a:off x="6007100" y="6057900"/>
            <a:ext cx="14097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DCDC8A1C-D0DB-9D04-CFD6-629EA4B73EA9}"/>
              </a:ext>
            </a:extLst>
          </p:cNvPr>
          <p:cNvCxnSpPr>
            <a:cxnSpLocks/>
          </p:cNvCxnSpPr>
          <p:nvPr/>
        </p:nvCxnSpPr>
        <p:spPr>
          <a:xfrm>
            <a:off x="6007100" y="4635500"/>
            <a:ext cx="0" cy="142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C7AA07A0-9150-D04C-635D-7726DC6E9870}"/>
              </a:ext>
            </a:extLst>
          </p:cNvPr>
          <p:cNvSpPr txBox="1">
            <a:spLocks/>
          </p:cNvSpPr>
          <p:nvPr/>
        </p:nvSpPr>
        <p:spPr>
          <a:xfrm>
            <a:off x="1176562" y="96104"/>
            <a:ext cx="10058400" cy="1113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81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954A-AEBB-4558-D146-C2C2F1C6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668D5-201E-6B45-AE0C-F6E361DC2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9990E3-D421-2E7D-428B-9ED4160505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56D19FD-CBEA-49CD-6046-682EB2CD23ED}"/>
              </a:ext>
            </a:extLst>
          </p:cNvPr>
          <p:cNvSpPr/>
          <p:nvPr/>
        </p:nvSpPr>
        <p:spPr>
          <a:xfrm>
            <a:off x="3765517" y="1188164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AEC83B-6675-FC87-417D-BFC094F5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0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BEC0-1918-9861-E18C-02542AC1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410F14-D58F-A6C5-9842-2B180AD98D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753FD-2B2F-41FD-4BCB-7BF2C427E0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50F7CB-1553-B866-08DE-E4E04C8F45C3}"/>
              </a:ext>
            </a:extLst>
          </p:cNvPr>
          <p:cNvSpPr/>
          <p:nvPr/>
        </p:nvSpPr>
        <p:spPr>
          <a:xfrm>
            <a:off x="3765517" y="1188164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D1FA2380-C010-FF5E-75FD-B79CFA13C8F8}"/>
              </a:ext>
            </a:extLst>
          </p:cNvPr>
          <p:cNvCxnSpPr>
            <a:cxnSpLocks/>
          </p:cNvCxnSpPr>
          <p:nvPr/>
        </p:nvCxnSpPr>
        <p:spPr>
          <a:xfrm flipV="1">
            <a:off x="4581896" y="2373116"/>
            <a:ext cx="0" cy="4388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15A35EFF-A963-8B4C-F8C7-D5EC525DF834}"/>
              </a:ext>
            </a:extLst>
          </p:cNvPr>
          <p:cNvCxnSpPr>
            <a:cxnSpLocks/>
          </p:cNvCxnSpPr>
          <p:nvPr/>
        </p:nvCxnSpPr>
        <p:spPr>
          <a:xfrm flipH="1" flipV="1">
            <a:off x="4581896" y="2417566"/>
            <a:ext cx="4172062" cy="444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F2BB0024-721F-B7DF-D49A-FF77B6BD26F3}"/>
              </a:ext>
            </a:extLst>
          </p:cNvPr>
          <p:cNvCxnSpPr>
            <a:cxnSpLocks/>
          </p:cNvCxnSpPr>
          <p:nvPr/>
        </p:nvCxnSpPr>
        <p:spPr>
          <a:xfrm>
            <a:off x="4508500" y="2373116"/>
            <a:ext cx="2852156" cy="29908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92254DB3-F380-2E67-44DC-47E8970D09DD}"/>
              </a:ext>
            </a:extLst>
          </p:cNvPr>
          <p:cNvCxnSpPr>
            <a:cxnSpLocks/>
          </p:cNvCxnSpPr>
          <p:nvPr/>
        </p:nvCxnSpPr>
        <p:spPr>
          <a:xfrm flipH="1">
            <a:off x="4581896" y="2462017"/>
            <a:ext cx="4172062" cy="42998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D3B096F3-272B-AD1E-8BB7-E824AEB9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43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61086-97D6-DD9E-5F6E-942AC0EF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930ECB-C3EC-FB66-5CE9-BA1677E609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9F2E0-FFDF-8D4A-ACB9-72A4D6FFD0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61644" y="249454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A9EAE-C439-E6C9-8F15-0A7CA2D5901D}"/>
              </a:ext>
            </a:extLst>
          </p:cNvPr>
          <p:cNvSpPr/>
          <p:nvPr/>
        </p:nvSpPr>
        <p:spPr>
          <a:xfrm>
            <a:off x="3651216" y="1373655"/>
            <a:ext cx="5109091" cy="95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目標：請用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條直線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連起下面</a:t>
            </a:r>
            <a:r>
              <a:rPr 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規則：畫線時筆尖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離開紙張。</a:t>
            </a:r>
            <a:endParaRPr 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BD13A10-7A0D-DBAE-5405-86EB81CE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創意思維小練習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48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B799-81FE-BD3A-B93B-A195594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7D014-6312-C811-7ACF-A86A5C3F89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086E0-1500-A485-946F-DC4441D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93" y="554751"/>
            <a:ext cx="9501484" cy="337830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1DA9D18B-4BF6-4110-1E41-9069D4523B9E}"/>
              </a:ext>
            </a:extLst>
          </p:cNvPr>
          <p:cNvSpPr/>
          <p:nvPr/>
        </p:nvSpPr>
        <p:spPr>
          <a:xfrm>
            <a:off x="2966871" y="4772389"/>
            <a:ext cx="7986198" cy="1620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遊戲規則只說「畫線時筆尖不可以離開紙張」，並沒有說不可以將線畫出點外，亦沒有說不可以撕開紙張。「要在點內畫線」和「要保持紙張的完整性」都只是我們的「常規思維」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7">
            <a:extLst>
              <a:ext uri="{FF2B5EF4-FFF2-40B4-BE49-F238E27FC236}">
                <a16:creationId xmlns:a16="http://schemas.microsoft.com/office/drawing/2014/main" id="{1BF27746-BA67-00EA-F4AF-D8769A062E93}"/>
              </a:ext>
            </a:extLst>
          </p:cNvPr>
          <p:cNvSpPr/>
          <p:nvPr/>
        </p:nvSpPr>
        <p:spPr>
          <a:xfrm rot="20818970">
            <a:off x="346487" y="3533066"/>
            <a:ext cx="4599169" cy="190948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幫助子女打破常規思維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43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我們經常受「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常規思維」所局限。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「創造力」就是指打破舊有模式、跳出現有框框來思考和處理問題的能力。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很多人士的成功都建立在出色的創意上。只要能夠擺脫「常規思維」，宏觀地觀察四周的事物，就可能可以產生新的意念和方法出來。 </a:t>
            </a: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什麼是創意思維？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/>
              </a:rPr>
              <a:t>https://shorturl.at/cgwBI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5648-FCCE-16AB-942B-BAA237B7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CFD6A-827E-0988-5F30-15A5FFD4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7D478-D4F0-15FD-9688-E00D5D3D6BFC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450AA1-2B78-3771-A908-0E5C6BA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讓子女動手做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65D0EF-EF55-C4E9-BB4A-F2A93F8F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85" b="9074"/>
          <a:stretch/>
        </p:blipFill>
        <p:spPr>
          <a:xfrm>
            <a:off x="6065521" y="2395099"/>
            <a:ext cx="5990553" cy="33516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0EF5DA9-0F2D-4602-7AB4-B4CF007C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" y="2506732"/>
            <a:ext cx="599055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1AC9-CB42-42E0-440B-3A14E081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71299A-F6D1-F7BD-ACBE-AD51FCFFBFE8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187A3BF-EE06-E589-67C9-93FAEE71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讓子女表達想法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83A568A-A240-5691-D6BD-424427F9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37EBF5-60E6-2D69-7B6D-27709739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37" y="2321104"/>
            <a:ext cx="6011177" cy="33770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BC7BFC-F9B2-24F9-9CDC-BFABDC7D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" t="10406" r="3868" b="3819"/>
          <a:stretch/>
        </p:blipFill>
        <p:spPr>
          <a:xfrm>
            <a:off x="233373" y="2321104"/>
            <a:ext cx="5745019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AC5D-1BFE-341F-A6E9-03EACA0A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A0C6AEE-6093-2EEF-A6E1-EE9B3E87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讓子女「發夢」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078378B-30D0-315A-7A34-3AA85F35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91" y="1868580"/>
            <a:ext cx="5133009" cy="442712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35F3044-661E-9C31-3548-357163BCB0C2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7237D14-CE7B-A14C-A4BB-2130B535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3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447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</a:t>
            </a: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培養子女的慎思明辨能力 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培養子女的創造力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培養子女的解決問題能力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6BB0-A8C3-61F9-7015-5AD4BA45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95D3A-640C-E1D4-FD88-D853D82F9CFF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8BD50B5-A61C-9072-4A54-1D5ABE72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與子女一起「腦力激盪」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F95FE95-1AAA-484D-0606-7CC07562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6" y="1845734"/>
            <a:ext cx="5505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什麼是創意思維？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/>
              </a:rPr>
              <a:t>https://shorturl.at/cgwBI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C291B6B-93F0-95A0-2E30-5F1CFDEED396}"/>
              </a:ext>
            </a:extLst>
          </p:cNvPr>
          <p:cNvSpPr txBox="1">
            <a:spLocks/>
          </p:cNvSpPr>
          <p:nvPr/>
        </p:nvSpPr>
        <p:spPr>
          <a:xfrm>
            <a:off x="1066800" y="1795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2959B36-80B2-6B80-61E0-17AFEC2BE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6258"/>
              </p:ext>
            </p:extLst>
          </p:nvPr>
        </p:nvGraphicFramePr>
        <p:xfrm>
          <a:off x="53340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創意思維的障礙</a:t>
                      </a:r>
                      <a:endParaRPr lang="zh-HK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以慣性的方法做事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以慣性的方法思考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認為每個問題只有一個答案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怕出錯、怕別人不認同自己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過早對事情作評定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2C3071D-E3AF-7990-8938-16441E5A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07330"/>
              </p:ext>
            </p:extLst>
          </p:nvPr>
        </p:nvGraphicFramePr>
        <p:xfrm>
          <a:off x="634365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腦力激盪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的條件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隨意想像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產生大量意念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將意念聯繫及發展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不作任何批評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記錄一切想法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8BB67CB-F2A4-7882-9ED7-A09152F1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85883" cy="63165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體驗「腦力激盪」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77D4F28-B583-88A2-4AB3-7370435B9826}"/>
              </a:ext>
            </a:extLst>
          </p:cNvPr>
          <p:cNvSpPr txBox="1">
            <a:spLocks/>
          </p:cNvSpPr>
          <p:nvPr/>
        </p:nvSpPr>
        <p:spPr>
          <a:xfrm>
            <a:off x="1097279" y="2402957"/>
            <a:ext cx="10385883" cy="2913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題目：請運用場面描寫手法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幻想你第一次到達「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天空城市」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時的所見、所聞、所感。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：描寫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當時的環境特點和居民活動，呈現當時的氣氛。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824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zh-TW" altLang="zh-HK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01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AEFDB2F1-E8D6-6D12-6016-F807C0F4BE15}"/>
              </a:ext>
            </a:extLst>
          </p:cNvPr>
          <p:cNvSpPr/>
          <p:nvPr/>
        </p:nvSpPr>
        <p:spPr>
          <a:xfrm>
            <a:off x="5088890" y="3924814"/>
            <a:ext cx="2418080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天空城</a:t>
            </a:r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7B700588-F09D-A32D-8BD3-43ED87578226}"/>
              </a:ext>
            </a:extLst>
          </p:cNvPr>
          <p:cNvSpPr/>
          <p:nvPr/>
        </p:nvSpPr>
        <p:spPr>
          <a:xfrm>
            <a:off x="308666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環境特點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F0EB8A89-55E3-09CF-A353-690C8D46E5FD}"/>
              </a:ext>
            </a:extLst>
          </p:cNvPr>
          <p:cNvSpPr/>
          <p:nvPr/>
        </p:nvSpPr>
        <p:spPr>
          <a:xfrm>
            <a:off x="807608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居民活動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0469EE43-31A3-CA76-376B-6DF856BFF2FC}"/>
              </a:ext>
            </a:extLst>
          </p:cNvPr>
          <p:cNvSpPr/>
          <p:nvPr/>
        </p:nvSpPr>
        <p:spPr>
          <a:xfrm>
            <a:off x="9973459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所見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0A7EF3C-C384-FAFD-B3E6-8862CAD751EA}"/>
              </a:ext>
            </a:extLst>
          </p:cNvPr>
          <p:cNvSpPr/>
          <p:nvPr/>
        </p:nvSpPr>
        <p:spPr>
          <a:xfrm>
            <a:off x="9973458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所聞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68EA06CD-B874-8691-A7B1-2B6D278723B6}"/>
              </a:ext>
            </a:extLst>
          </p:cNvPr>
          <p:cNvSpPr/>
          <p:nvPr/>
        </p:nvSpPr>
        <p:spPr>
          <a:xfrm>
            <a:off x="9973458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07F33FF-D88A-8021-31B8-057C09C02284}"/>
              </a:ext>
            </a:extLst>
          </p:cNvPr>
          <p:cNvSpPr/>
          <p:nvPr/>
        </p:nvSpPr>
        <p:spPr>
          <a:xfrm>
            <a:off x="1277134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所見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C52294D0-4145-65B7-3D57-F02B07FBDABE}"/>
              </a:ext>
            </a:extLst>
          </p:cNvPr>
          <p:cNvSpPr/>
          <p:nvPr/>
        </p:nvSpPr>
        <p:spPr>
          <a:xfrm>
            <a:off x="1277133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所聞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AA2BBF96-9E4B-B79A-3824-797A8D8E6DC7}"/>
              </a:ext>
            </a:extLst>
          </p:cNvPr>
          <p:cNvSpPr/>
          <p:nvPr/>
        </p:nvSpPr>
        <p:spPr>
          <a:xfrm>
            <a:off x="1277133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605C6239-E3DD-7C92-D364-6B189D103873}"/>
              </a:ext>
            </a:extLst>
          </p:cNvPr>
          <p:cNvCxnSpPr>
            <a:cxnSpLocks/>
            <a:stCxn id="8" idx="2"/>
            <a:endCxn id="9" idx="6"/>
          </p:cNvCxnSpPr>
          <p:nvPr/>
        </p:nvCxnSpPr>
        <p:spPr>
          <a:xfrm flipH="1">
            <a:off x="4440332" y="4455674"/>
            <a:ext cx="648558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">
            <a:extLst>
              <a:ext uri="{FF2B5EF4-FFF2-40B4-BE49-F238E27FC236}">
                <a16:creationId xmlns:a16="http://schemas.microsoft.com/office/drawing/2014/main" id="{63620582-B5CE-0224-06ED-471B55BCA30B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7506970" y="4455674"/>
            <a:ext cx="569111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">
            <a:extLst>
              <a:ext uri="{FF2B5EF4-FFF2-40B4-BE49-F238E27FC236}">
                <a16:creationId xmlns:a16="http://schemas.microsoft.com/office/drawing/2014/main" id="{EB2B1755-4FFA-536D-6481-A6AECFDCE99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9429752" y="3183294"/>
            <a:ext cx="543707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4ABBF8DB-429C-2615-79D2-65060FEF2A4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9429752" y="4455674"/>
            <a:ext cx="543706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">
            <a:extLst>
              <a:ext uri="{FF2B5EF4-FFF2-40B4-BE49-F238E27FC236}">
                <a16:creationId xmlns:a16="http://schemas.microsoft.com/office/drawing/2014/main" id="{07EAB0D2-8AC3-E4CB-62DD-DF11499C8858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9429752" y="4455674"/>
            <a:ext cx="543706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">
            <a:extLst>
              <a:ext uri="{FF2B5EF4-FFF2-40B4-BE49-F238E27FC236}">
                <a16:creationId xmlns:a16="http://schemas.microsoft.com/office/drawing/2014/main" id="{EEE7B4B9-C6BE-DDBA-4C30-2C87DE4B703E}"/>
              </a:ext>
            </a:extLst>
          </p:cNvPr>
          <p:cNvCxnSpPr>
            <a:cxnSpLocks/>
            <a:stCxn id="9" idx="2"/>
            <a:endCxn id="15" idx="6"/>
          </p:cNvCxnSpPr>
          <p:nvPr/>
        </p:nvCxnSpPr>
        <p:spPr>
          <a:xfrm flipH="1" flipV="1">
            <a:off x="2630805" y="3183294"/>
            <a:ext cx="455856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">
            <a:extLst>
              <a:ext uri="{FF2B5EF4-FFF2-40B4-BE49-F238E27FC236}">
                <a16:creationId xmlns:a16="http://schemas.microsoft.com/office/drawing/2014/main" id="{5115BD79-DE4D-0BBF-48A5-FCC4413659D9}"/>
              </a:ext>
            </a:extLst>
          </p:cNvPr>
          <p:cNvCxnSpPr>
            <a:cxnSpLocks/>
            <a:stCxn id="9" idx="2"/>
            <a:endCxn id="17" idx="6"/>
          </p:cNvCxnSpPr>
          <p:nvPr/>
        </p:nvCxnSpPr>
        <p:spPr>
          <a:xfrm flipH="1">
            <a:off x="2630804" y="4455674"/>
            <a:ext cx="455857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">
            <a:extLst>
              <a:ext uri="{FF2B5EF4-FFF2-40B4-BE49-F238E27FC236}">
                <a16:creationId xmlns:a16="http://schemas.microsoft.com/office/drawing/2014/main" id="{BFBD1B77-1DAC-919D-DFB4-6714B3042089}"/>
              </a:ext>
            </a:extLst>
          </p:cNvPr>
          <p:cNvCxnSpPr>
            <a:cxnSpLocks/>
            <a:stCxn id="9" idx="2"/>
            <a:endCxn id="16" idx="6"/>
          </p:cNvCxnSpPr>
          <p:nvPr/>
        </p:nvCxnSpPr>
        <p:spPr>
          <a:xfrm flipH="1">
            <a:off x="2630804" y="4455674"/>
            <a:ext cx="455857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4E987D99-D804-14E5-EFFC-58EF4188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「腦圖」：將主題寫在圖中間，然後自由聯想，快捷而清楚地把想法以文字或圖象記錄下來，並以線聯繫，讓想法清晰地像樹枝般分散出來。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579EE1E2-A8FB-A8B3-D3AA-AD0A424E89D2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87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「腦圖」：將主題寫在圖中間，然後自由聯想，快捷而清楚地把想法以文字或圖象記錄下來，並以線聯繫，讓想法清晰地像樹枝般分散出來。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" y="3152941"/>
            <a:ext cx="11595011" cy="27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奔馳法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SCAMPER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代表七種改變的方向，能夠幫助子女推敲出新穎的想法：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Eberle, B</a:t>
            </a:r>
            <a:r>
              <a:rPr lang="en-US" altLang="zh-TW" sz="1200" dirty="0">
                <a:latin typeface="Century Gothic" panose="020B0502020202020204" pitchFamily="34" charset="0"/>
              </a:rPr>
              <a:t>. (</a:t>
            </a:r>
            <a:r>
              <a:rPr lang="en-US" sz="1200" dirty="0">
                <a:latin typeface="Century Gothic" panose="020B0502020202020204" pitchFamily="34" charset="0"/>
              </a:rPr>
              <a:t>1996). </a:t>
            </a:r>
            <a:r>
              <a:rPr lang="en-US" sz="1200" i="1" dirty="0">
                <a:latin typeface="Century Gothic" panose="020B0502020202020204" pitchFamily="34" charset="0"/>
              </a:rPr>
              <a:t>Scamper: Games for imagination development</a:t>
            </a:r>
            <a:r>
              <a:rPr lang="en-US" sz="1200" dirty="0">
                <a:latin typeface="Century Gothic" panose="020B0502020202020204" pitchFamily="34" charset="0"/>
              </a:rPr>
              <a:t>. Prufrock Press.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7467"/>
              </p:ext>
            </p:extLst>
          </p:nvPr>
        </p:nvGraphicFramePr>
        <p:xfrm>
          <a:off x="1381516" y="2257426"/>
          <a:ext cx="999726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684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06578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定義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S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什麼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結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以與什麼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「結合」成為一體？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適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應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「適應」、「調整」？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改變</a:t>
                      </a:r>
                      <a:r>
                        <a:rPr lang="zh-HK" altLang="en-US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M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」其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意義、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色、 音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、形式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P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有沒有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「其他」非傳統的用途？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「除去」？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濃縮？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能否減少？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R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「重新安排」原物的排序？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78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培養子女的創造力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例子：假如智能手機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會有什麼後果？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93015"/>
              </p:ext>
            </p:extLst>
          </p:nvPr>
        </p:nvGraphicFramePr>
        <p:xfrm>
          <a:off x="1381516" y="2237127"/>
          <a:ext cx="99972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79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17464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(Substitute)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了真人互動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結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(Combine)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與金錢「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結合」成為一體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適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應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(Adapt)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會自動「適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用家的喜好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altLang="zh-HK" sz="2400" b="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HK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改變 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(Modify)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細小到可以放在身體裡面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(Put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可以為用家提供食物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(Eliminate)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能夠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充電的需要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(Rearrange)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可以讓用家走進電子世界裡生活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  <p:sp>
        <p:nvSpPr>
          <p:cNvPr id="4" name="文字方塊 4">
            <a:extLst>
              <a:ext uri="{FF2B5EF4-FFF2-40B4-BE49-F238E27FC236}">
                <a16:creationId xmlns:a16="http://schemas.microsoft.com/office/drawing/2014/main" id="{41F695AB-6462-BEE0-B0E8-86F051587F6C}"/>
              </a:ext>
            </a:extLst>
          </p:cNvPr>
          <p:cNvSpPr txBox="1"/>
          <p:nvPr/>
        </p:nvSpPr>
        <p:spPr>
          <a:xfrm>
            <a:off x="1381516" y="5978343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六式創意思維技巧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ea typeface="微軟正黑體" panose="020B0604030504040204" pitchFamily="34" charset="-120"/>
                <a:hlinkClick r:id="rId2"/>
              </a:rPr>
              <a:t>https://shorturl.at/giyC4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00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當眼前的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客觀狀態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與我們的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預期狀態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有落差時，</a:t>
            </a:r>
            <a:r>
              <a:rPr lang="zh-TW" altLang="en-US" sz="28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問題</a:t>
            </a:r>
            <a:r>
              <a:rPr lang="zh-TW" altLang="en-US" sz="280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就會出現。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解決問題能力就是指將客觀狀態和預期狀態拉近的能力。能夠達到我們的預期狀態，就是達到目標，亦即是解決問題。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小至決定午餐吃什麼、周末去看電影還是去逛街，大至制定學習計劃、決定以什麼為終身職業，都可以被稱為問題。因為我們幾乎每一天都在解決問題，所以解決問題能力是生活的基本技能。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問題解決與創造力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/>
              </a:rPr>
              <a:t>https://shorturl.at/iBCKP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培養子女的解決問題能力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49680" y="3392382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「解難四部曲」：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7B7FB1-84A9-595E-40B7-54746F010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29" r="79096" b="39679"/>
          <a:stretch/>
        </p:blipFill>
        <p:spPr>
          <a:xfrm>
            <a:off x="1249680" y="3841115"/>
            <a:ext cx="2179320" cy="156908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FC95B-7BE4-539B-FBFB-889498458E01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例子：子女要做小組匯報，但其他組員似乎都「懶懶閒」，不大肯動手做。子女覺得很煩惱：他不想獨自完成所有工作，但又擔心如果連他自己都不做的話，全組都會得零分。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EEF35F-A5D1-6997-478A-871C24DD6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28" r="52741"/>
          <a:stretch/>
        </p:blipFill>
        <p:spPr>
          <a:xfrm>
            <a:off x="3371850" y="3823963"/>
            <a:ext cx="2724150" cy="1603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4B9864E-ED5D-A61A-E175-F37C4E656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9" r="26610"/>
          <a:stretch/>
        </p:blipFill>
        <p:spPr>
          <a:xfrm>
            <a:off x="6096000" y="3806813"/>
            <a:ext cx="2724150" cy="16033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AA3016-2C45-9172-08B6-7FC75202F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24"/>
          <a:stretch/>
        </p:blipFill>
        <p:spPr>
          <a:xfrm>
            <a:off x="8763000" y="3795386"/>
            <a:ext cx="281223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通過協作解決問題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2383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假設子女決定與組員一起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協作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來解決問題，子女就需要具備協作能力。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協作能力是指能夠有效地進行小組工作，並在協作關係中達成共同目標的能力。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890687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﹙2001﹚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學會學習 </a:t>
            </a:r>
            <a:r>
              <a:rPr lang="en-US" altLang="zh-TW" sz="1400" i="1" dirty="0">
                <a:latin typeface="Century Gothic" panose="020B0502020202020204" pitchFamily="34" charset="0"/>
              </a:rPr>
              <a:t>- </a:t>
            </a:r>
            <a:r>
              <a:rPr lang="zh-TW" altLang="en-US" sz="1400" i="1" dirty="0">
                <a:latin typeface="Century Gothic" panose="020B0502020202020204" pitchFamily="34" charset="0"/>
              </a:rPr>
              <a:t>課程發展路向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https://shorturl.at/gnw05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6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世紀共通能力是指能夠適應變化、面對挑戰的能力。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這些能力幫助子女不斷學習，通過探索、思考、溝通、合作、創新、應變，自我完善、解決問題。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共通能力的種類繁多，能力與能力之間亦有相關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相類似的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地方。這次活動介紹其中三種能力：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慎思明辨能力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創造力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解決問題能力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93359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Trilling, B., &amp; Fadel, C. (2012). </a:t>
            </a:r>
            <a:r>
              <a:rPr lang="en-US" sz="1200" i="1" dirty="0">
                <a:latin typeface="Century Gothic" panose="020B0502020202020204" pitchFamily="34" charset="0"/>
              </a:rPr>
              <a:t>21st century skills: Learning for life in our times</a:t>
            </a:r>
            <a:r>
              <a:rPr lang="en-US" sz="1200" dirty="0">
                <a:latin typeface="Century Gothic" panose="020B0502020202020204" pitchFamily="34" charset="0"/>
              </a:rPr>
              <a:t>. John Wiley &amp; Sons.</a:t>
            </a:r>
          </a:p>
        </p:txBody>
      </p:sp>
    </p:spTree>
    <p:extLst>
      <p:ext uri="{BB962C8B-B14F-4D97-AF65-F5344CB8AC3E}">
        <p14:creationId xmlns:p14="http://schemas.microsoft.com/office/powerpoint/2010/main" val="26689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通過協作解決問題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81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在協作過程中，子女可能要扮演以下角色：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944229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Bennett, N., &amp; Dunne, E. (1992). </a:t>
            </a:r>
            <a:r>
              <a:rPr lang="en-US" altLang="zh-TW" sz="1400" i="1" dirty="0">
                <a:latin typeface="Century Gothic" panose="020B0502020202020204" pitchFamily="34" charset="0"/>
              </a:rPr>
              <a:t>Managing classroom groups.</a:t>
            </a:r>
            <a:r>
              <a:rPr lang="en-US" altLang="zh-TW" sz="1400" dirty="0">
                <a:latin typeface="Century Gothic" panose="020B0502020202020204" pitchFamily="34" charset="0"/>
              </a:rPr>
              <a:t> Simon &amp; Schuster Education.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AC7A460-7EBD-6601-7362-7D1E73FF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4606"/>
              </p:ext>
            </p:extLst>
          </p:nvPr>
        </p:nvGraphicFramePr>
        <p:xfrm>
          <a:off x="1381516" y="2371726"/>
          <a:ext cx="97132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74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7818456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主管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指引討論、幫助分工、制定計劃、保持進度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鼓勵者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鼓勵組員表達意見，維持組員的關係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記錄者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澄清想法、製作紀錄、回顧決定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代言人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代表小組向外界表達想法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秘書</a:t>
                      </a:r>
                      <a:endParaRPr lang="zh-HK" altLang="en-US" sz="24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收集或分配物資，觀察工作進展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213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評估員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評估工作成品的質量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92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81C97A-EE50-4592-8313-2269E9EDB8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Century Gothic" panose="020B0502020202020204" pitchFamily="34" charset="0"/>
                <a:ea typeface="微軟正黑體" panose="020B0604030504040204" pitchFamily="34" charset="-120"/>
              </a:rPr>
              <a:t>主管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556BD2-7474-4187-8DC5-307E7B929937}"/>
              </a:ext>
            </a:extLst>
          </p:cNvPr>
          <p:cNvSpPr/>
          <p:nvPr/>
        </p:nvSpPr>
        <p:spPr>
          <a:xfrm>
            <a:off x="534154" y="1599035"/>
            <a:ext cx="4789283" cy="816321"/>
          </a:xfrm>
          <a:prstGeom prst="wedgeRectCallout">
            <a:avLst>
              <a:gd name="adj1" fmla="val 92918"/>
              <a:gd name="adj2" fmla="val -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讓我把大家的想法都記錄下來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我先用腦圖將大家的想法表現出來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017121F-0FAA-47A4-A563-71C0455A6981}"/>
              </a:ext>
            </a:extLst>
          </p:cNvPr>
          <p:cNvSpPr/>
          <p:nvPr/>
        </p:nvSpPr>
        <p:spPr>
          <a:xfrm>
            <a:off x="6698058" y="2786434"/>
            <a:ext cx="5104645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我代表大家將我們組的想法和全班分享一下。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7987136-EB6C-41E4-BFED-B7CF1BCB9C84}"/>
              </a:ext>
            </a:extLst>
          </p:cNvPr>
          <p:cNvSpPr/>
          <p:nvPr/>
        </p:nvSpPr>
        <p:spPr>
          <a:xfrm>
            <a:off x="6750438" y="6080156"/>
            <a:ext cx="5052262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我們的進度很好呀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比預定時間早了完成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0FE6F-54E3-497E-8C8E-74D7C8074E21}"/>
              </a:ext>
            </a:extLst>
          </p:cNvPr>
          <p:cNvSpPr/>
          <p:nvPr/>
        </p:nvSpPr>
        <p:spPr>
          <a:xfrm>
            <a:off x="4744016" y="611453"/>
            <a:ext cx="1285592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9774C-BD3F-4301-A0EE-2730057B21BC}"/>
              </a:ext>
            </a:extLst>
          </p:cNvPr>
          <p:cNvSpPr/>
          <p:nvPr/>
        </p:nvSpPr>
        <p:spPr>
          <a:xfrm>
            <a:off x="7448889" y="1722483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記錄者</a:t>
            </a:r>
            <a:endParaRPr lang="en-US" sz="3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798E78-2B05-4D1C-B906-F00BDC7601A8}"/>
              </a:ext>
            </a:extLst>
          </p:cNvPr>
          <p:cNvSpPr/>
          <p:nvPr/>
        </p:nvSpPr>
        <p:spPr>
          <a:xfrm>
            <a:off x="3057384" y="2769836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代言人</a:t>
            </a:r>
            <a:endParaRPr lang="en-US" sz="3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5937A5-BB83-4835-8CB0-C5DEFA71E18D}"/>
              </a:ext>
            </a:extLst>
          </p:cNvPr>
          <p:cNvSpPr/>
          <p:nvPr/>
        </p:nvSpPr>
        <p:spPr>
          <a:xfrm>
            <a:off x="5075501" y="4943627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4A4C0-EBA4-4533-B8DF-8512B729B19F}"/>
              </a:ext>
            </a:extLst>
          </p:cNvPr>
          <p:cNvSpPr/>
          <p:nvPr/>
        </p:nvSpPr>
        <p:spPr>
          <a:xfrm>
            <a:off x="3057384" y="6128967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評估員</a:t>
            </a:r>
            <a:endParaRPr lang="en-US" sz="3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5B1261-78EF-45BE-A6C8-7FDD443ABD2B}"/>
              </a:ext>
            </a:extLst>
          </p:cNvPr>
          <p:cNvGrpSpPr/>
          <p:nvPr/>
        </p:nvGrpSpPr>
        <p:grpSpPr>
          <a:xfrm>
            <a:off x="534155" y="453222"/>
            <a:ext cx="11268548" cy="798765"/>
            <a:chOff x="461727" y="308367"/>
            <a:chExt cx="11268548" cy="798765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3B49D647-3301-42E4-B84C-E00BCCF56E52}"/>
                </a:ext>
              </a:extLst>
            </p:cNvPr>
            <p:cNvSpPr/>
            <p:nvPr/>
          </p:nvSpPr>
          <p:spPr>
            <a:xfrm>
              <a:off x="461727" y="319890"/>
              <a:ext cx="3397892" cy="787242"/>
            </a:xfrm>
            <a:prstGeom prst="wedgeRectCallout">
              <a:avLst>
                <a:gd name="adj1" fmla="val 79151"/>
                <a:gd name="adj2" fmla="val -1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大家都表達一下意見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﹗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不如小明先說？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32A65CB8-A63C-4146-ABF4-A0089ECAEEDE}"/>
                </a:ext>
              </a:extLst>
            </p:cNvPr>
            <p:cNvSpPr/>
            <p:nvPr/>
          </p:nvSpPr>
          <p:spPr>
            <a:xfrm>
              <a:off x="7315200" y="308367"/>
              <a:ext cx="4415075" cy="787242"/>
            </a:xfrm>
            <a:prstGeom prst="wedgeRectCallout">
              <a:avLst>
                <a:gd name="adj1" fmla="val -82917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現在我們分工。我覺得工作可以分成三份。我們每人可以主力負責一份。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3EF49-7A39-4AA9-9CCC-BE75A5AF9354}"/>
              </a:ext>
            </a:extLst>
          </p:cNvPr>
          <p:cNvGrpSpPr/>
          <p:nvPr/>
        </p:nvGrpSpPr>
        <p:grpSpPr>
          <a:xfrm>
            <a:off x="534155" y="4827005"/>
            <a:ext cx="11268545" cy="816321"/>
            <a:chOff x="461727" y="4682150"/>
            <a:chExt cx="11268545" cy="816321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C027B704-9F63-4AA6-AE9B-095369F32757}"/>
                </a:ext>
              </a:extLst>
            </p:cNvPr>
            <p:cNvSpPr/>
            <p:nvPr/>
          </p:nvSpPr>
          <p:spPr>
            <a:xfrm>
              <a:off x="461727" y="4682150"/>
              <a:ext cx="3397892" cy="816321"/>
            </a:xfrm>
            <a:prstGeom prst="wedgeRectCallout">
              <a:avLst>
                <a:gd name="adj1" fmla="val 82146"/>
                <a:gd name="adj2" fmla="val -2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你們需要訪問一個遊客？讓我替你問問其他組員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Speech Bubble: Rectangle 23">
              <a:extLst>
                <a:ext uri="{FF2B5EF4-FFF2-40B4-BE49-F238E27FC236}">
                  <a16:creationId xmlns:a16="http://schemas.microsoft.com/office/drawing/2014/main" id="{0AC77F7F-03EE-40B3-B776-B9D1A0B1B65C}"/>
                </a:ext>
              </a:extLst>
            </p:cNvPr>
            <p:cNvSpPr/>
            <p:nvPr/>
          </p:nvSpPr>
          <p:spPr>
            <a:xfrm>
              <a:off x="7315199" y="4682150"/>
              <a:ext cx="4415073" cy="787242"/>
            </a:xfrm>
            <a:prstGeom prst="wedgeRectCallout">
              <a:avLst>
                <a:gd name="adj1" fmla="val -81713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我們開了一個</a:t>
              </a:r>
              <a:r>
                <a:rPr lang="en-US" altLang="zh-TW" sz="2000" b="1" dirty="0">
                  <a:latin typeface="Century Gothic" panose="020B0502020202020204" pitchFamily="34" charset="0"/>
                  <a:ea typeface="微軟正黑體" panose="020B0604030504040204" pitchFamily="34" charset="-120"/>
                </a:rPr>
                <a:t>Google Doc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檔案，可以在網上輪流修改同一份文件。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D81DD8F9-3DB8-4C98-B478-6453E7ED2317}"/>
              </a:ext>
            </a:extLst>
          </p:cNvPr>
          <p:cNvSpPr/>
          <p:nvPr/>
        </p:nvSpPr>
        <p:spPr>
          <a:xfrm>
            <a:off x="540698" y="3741518"/>
            <a:ext cx="4789283" cy="470780"/>
          </a:xfrm>
          <a:prstGeom prst="wedgeRectCallout">
            <a:avLst>
              <a:gd name="adj1" fmla="val 93512"/>
              <a:gd name="adj2" fmla="val 15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這個想法真好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又有創意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又可以實行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AF4F5D-F39D-4066-860A-BCF424738DED}"/>
              </a:ext>
            </a:extLst>
          </p:cNvPr>
          <p:cNvSpPr/>
          <p:nvPr/>
        </p:nvSpPr>
        <p:spPr>
          <a:xfrm>
            <a:off x="7327258" y="3821616"/>
            <a:ext cx="1582090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鼓勵者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0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/>
      <p:bldP spid="20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8317CD45-25D2-220E-FE97-7737E264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12F5788-0C34-A7B6-0E52-743D716572C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假設子女決定與組員一起分工協作，子女可以運用「工作流程看板」，令分工更透明更具體。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「工作流程看板」包括以下項目：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88390F05-A2B9-7C77-9E97-442F08E4FE7B}"/>
              </a:ext>
            </a:extLst>
          </p:cNvPr>
          <p:cNvSpPr txBox="1">
            <a:spLocks/>
          </p:cNvSpPr>
          <p:nvPr/>
        </p:nvSpPr>
        <p:spPr>
          <a:xfrm>
            <a:off x="1097280" y="3404865"/>
            <a:ext cx="10058400" cy="2113709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負責組員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預計完成日期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進度：未開始、進行中、已完成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實際完成日期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遇到問題嗎？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打算如何解決？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60B821-0D99-58E2-4934-68B80AAD8370}"/>
              </a:ext>
            </a:extLst>
          </p:cNvPr>
          <p:cNvSpPr/>
          <p:nvPr/>
        </p:nvSpPr>
        <p:spPr>
          <a:xfrm>
            <a:off x="692149" y="568850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709B8E6-A9A7-D832-A4EE-9E1966B0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通過協作解決問題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87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2FA0598-F8D7-05E8-B641-364884A854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0F03122-5DB2-5B5B-CE65-B321801A9A5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155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「工作流程看板」例子：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914112-FF08-46E3-EE6A-DCD634FA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0" y="2573598"/>
            <a:ext cx="11552776" cy="3262998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574A858-EFC4-095F-C0FB-1D495678D302}"/>
              </a:ext>
            </a:extLst>
          </p:cNvPr>
          <p:cNvSpPr/>
          <p:nvPr/>
        </p:nvSpPr>
        <p:spPr>
          <a:xfrm>
            <a:off x="838199" y="605045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培養子女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34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59" y="1897958"/>
            <a:ext cx="6180306" cy="966840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世紀共通能力包括：慎思明辨能力、創造力、解決問題能力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582565" y="2211994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如何培養子女的</a:t>
            </a:r>
            <a:r>
              <a:rPr lang="zh-TW" altLang="en-US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運用「解難四部曲」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運用「工作流程看板」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336550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子女明白主管、鼓勵者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紀錄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者、代言人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和評估員的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376759" y="2763477"/>
            <a:ext cx="6082704" cy="1405543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如何培養子女的慎思明辨能力？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多問問題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引導思想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9751E3-F52D-FC4D-C8AC-CC87CE73D36D}"/>
              </a:ext>
            </a:extLst>
          </p:cNvPr>
          <p:cNvSpPr txBox="1">
            <a:spLocks/>
          </p:cNvSpPr>
          <p:nvPr/>
        </p:nvSpPr>
        <p:spPr>
          <a:xfrm>
            <a:off x="402259" y="4198589"/>
            <a:ext cx="6082704" cy="2247608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如何培養子女的創造力？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幫助子女打破常規思維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讓子女動手做、表達想法、「發夢」和運用「腦力激盪」、「腦圖」和「奔馳法」 </a:t>
            </a:r>
          </a:p>
        </p:txBody>
      </p:sp>
      <p:sp>
        <p:nvSpPr>
          <p:cNvPr id="4" name="Explosion 2 10">
            <a:extLst>
              <a:ext uri="{FF2B5EF4-FFF2-40B4-BE49-F238E27FC236}">
                <a16:creationId xmlns:a16="http://schemas.microsoft.com/office/drawing/2014/main" id="{6B08D1AE-D2B6-AACD-5F7D-8E881E5658D2}"/>
              </a:ext>
            </a:extLst>
          </p:cNvPr>
          <p:cNvSpPr/>
          <p:nvPr/>
        </p:nvSpPr>
        <p:spPr>
          <a:xfrm rot="21199914">
            <a:off x="6364410" y="4505770"/>
            <a:ext cx="5931076" cy="22476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適應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、面對挑戰</a:t>
            </a:r>
            <a:endParaRPr 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1547"/>
            <a:ext cx="10058400" cy="45871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慎思明辨能力是指處理資料，再通過分析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資料而作出結論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和決定的能力。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可以包括：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演繹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分析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推論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評估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解釋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自我調整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慎思明辨能力是處理複雜問題和面對未知情況時必要的能力，被學者譽為教育的其中一個最重要的長遠目標。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</p:spTree>
    <p:extLst>
      <p:ext uri="{BB962C8B-B14F-4D97-AF65-F5344CB8AC3E}">
        <p14:creationId xmlns:p14="http://schemas.microsoft.com/office/powerpoint/2010/main" val="6311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35990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Butterworth, J., &amp; Thwaites, G. (2013). </a:t>
            </a:r>
            <a:r>
              <a:rPr lang="en-US" sz="1200" i="1" dirty="0">
                <a:latin typeface="Century Gothic" panose="020B0502020202020204" pitchFamily="34" charset="0"/>
              </a:rPr>
              <a:t>Thinking skills: Critical thinking and problem solving</a:t>
            </a:r>
            <a:r>
              <a:rPr lang="en-US" sz="1200" dirty="0">
                <a:latin typeface="Century Gothic" panose="020B0502020202020204" pitchFamily="34" charset="0"/>
              </a:rPr>
              <a:t>. Cambridge University Press.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以下兩類型問題有什麼分別？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130241" y="2301097"/>
            <a:ext cx="4684955" cy="19940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20856"/>
              </p:ext>
            </p:extLst>
          </p:nvPr>
        </p:nvGraphicFramePr>
        <p:xfrm>
          <a:off x="883377" y="2570510"/>
          <a:ext cx="1065421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052">
                  <a:extLst>
                    <a:ext uri="{9D8B030D-6E8A-4147-A177-3AD203B41FA5}">
                      <a16:colId xmlns:a16="http://schemas.microsoft.com/office/drawing/2014/main" val="316276254"/>
                    </a:ext>
                  </a:extLst>
                </a:gridCol>
                <a:gridCol w="6530165">
                  <a:extLst>
                    <a:ext uri="{9D8B030D-6E8A-4147-A177-3AD203B41FA5}">
                      <a16:colId xmlns:a16="http://schemas.microsoft.com/office/drawing/2014/main" val="123090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今天是星期幾？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你覺得乘搭什麼交通工具去公園比較好？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植物是如何攝取營養的？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如果我們一家人要去旅行，哪個地方會最好呢？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8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哺乳動物有什麼特點？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你把零用錢儲蓄起來，打算將來怎樣使用？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0833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為什麼天空是藍色的？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（子女看完卡通片後不滿意其結局）如果你是作者，你會怎樣改寫這個結局呢？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5842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恐龍活躍於哪一個時期？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你認為電子書與體實書，哪一種更好呢？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558929"/>
                  </a:ext>
                </a:extLst>
              </a:tr>
            </a:tbl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F0128C2D-A6B6-D420-09E9-A349640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運用問題提升子女的慎思明辨能力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331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86133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6577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通過問題引導子女思考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52830" y="2416362"/>
            <a:ext cx="9316720" cy="32478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「你對這個問題有什麼看法？」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zh-HK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「為什麼你會有這個看法？」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鼓勵子女解釋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「你的看法反映你重視什麼？」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幫助子女自我調整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「你從哪裡得到這些資料的？這些資料的來源可靠嗎？」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幫助子女評估資料的準確性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「還有沒有其他看法？」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幫助子女推論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1D8E7EF-866D-B2E8-BF30-884E3F44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7022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4B2998C-F73C-2EEB-FA3F-4499B8F0A564}"/>
              </a:ext>
            </a:extLst>
          </p:cNvPr>
          <p:cNvSpPr txBox="1">
            <a:spLocks/>
          </p:cNvSpPr>
          <p:nvPr/>
        </p:nvSpPr>
        <p:spPr>
          <a:xfrm>
            <a:off x="480363" y="4931409"/>
            <a:ext cx="11363032" cy="8316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媽媽：「婆婆會跟我們一起去公園。你覺得我們還可以考慮什麼？」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幫助子女推論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4B1DC-09D3-F5AF-9371-C81535335B6F}"/>
              </a:ext>
            </a:extLst>
          </p:cNvPr>
          <p:cNvSpPr txBox="1">
            <a:spLocks/>
          </p:cNvSpPr>
          <p:nvPr/>
        </p:nvSpPr>
        <p:spPr>
          <a:xfrm>
            <a:off x="480363" y="5378109"/>
            <a:ext cx="11363032" cy="451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孩子：「婆婆應該會想坐下來。我們到巴士總站搭車，她就一定有位坐了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563023" y="6432897"/>
            <a:ext cx="11280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63" y="1870924"/>
            <a:ext cx="11363032" cy="4402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媽媽：「你覺得乘搭什麼交通工具去公園比較好？」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311190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孩子：「搭地鐵吧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751456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媽媽：「為什麼？」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鼓勵子女解釋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191722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孩子：「搭地鐵最快去到公園。」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631987"/>
            <a:ext cx="11363032" cy="11179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媽媽：「原來你覺得最快去到公園最重要。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澄清子女重視什麼，幫助子女自我調整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我們可以到網上查看搭什麼交通工具最快去到公園。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幫助子女評估資料的準確性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4479654"/>
            <a:ext cx="11363032" cy="840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孩子：「咦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原來搭巴士更快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D3ED9221-0782-4612-B9E7-5CEDB368902B}"/>
              </a:ext>
            </a:extLst>
          </p:cNvPr>
          <p:cNvSpPr txBox="1">
            <a:spLocks/>
          </p:cNvSpPr>
          <p:nvPr/>
        </p:nvSpPr>
        <p:spPr>
          <a:xfrm>
            <a:off x="480363" y="5829237"/>
            <a:ext cx="11363032" cy="4790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媽媽：「似乎讓家人坐得舒服對你來說都很重。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澄清子女重視什麼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5A94361-09D8-312A-BB67-F08A6272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2335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p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77623"/>
              </p:ext>
            </p:extLst>
          </p:nvPr>
        </p:nvGraphicFramePr>
        <p:xfrm>
          <a:off x="692333" y="1564024"/>
          <a:ext cx="1085704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2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797780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64639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問題類型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「電子產品」指的是什麼？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以下哪些是電子產品？哪些是非電子產品？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實體書和電子書有什麼相同和相異的地方？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根據這篇文章，使用電子產品對兒童發展可能有什麼好處？又可能有什麼壞處？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除了文章提及的論點，你還可以想出使用電子產品對兒童發展的其他好處和壞處嗎？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這裡說兩至五歲兒童每天不應該使用多於一小時的電子產品，是建基於什麼理據？你覺得這個理據能夠支持作者的論點嗎？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6517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95C53A1-A35D-4C09-96B6-468039E9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2" y="-55604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在功課學習中提升子女的慎思明辨能力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3127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9563"/>
              </p:ext>
            </p:extLst>
          </p:nvPr>
        </p:nvGraphicFramePr>
        <p:xfrm>
          <a:off x="908234" y="1849966"/>
          <a:ext cx="105156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7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484657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86465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問題類型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結論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你覺得電子產品對兒童發展是「利多於弊」還是「弊多於利」？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你的想法反映你比較重視什麼？兒童的身體健康，還是兒童的認知發展？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自我調整 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故意反對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假設你遇到一個專門與你「唱反調」的人，你覺得這個人會提出什麼論點，去反對你的結論？你又會怎樣回應？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3501A4A-5F97-429B-9389-310D1FF0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在功課學習中提升子女的慎思明辨能力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695391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dd2c50-08f8-4bdc-84dc-b4d4e0eabb4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8840</TotalTime>
  <Words>2903</Words>
  <Application>Microsoft Office PowerPoint</Application>
  <PresentationFormat>寬螢幕</PresentationFormat>
  <Paragraphs>271</Paragraphs>
  <Slides>34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細明體</vt:lpstr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Retrospect</vt:lpstr>
      <vt:lpstr>授人以魚不如授人以漁： 如何支援子女學習21世紀所需的共通能力？</vt:lpstr>
      <vt:lpstr>大綱</vt:lpstr>
      <vt:lpstr>學習21世紀共通能力的重要性</vt:lpstr>
      <vt:lpstr>慎思明辨能力的重要性</vt:lpstr>
      <vt:lpstr>運用問題提升子女的慎思明辨能力</vt:lpstr>
      <vt:lpstr>在日常生活中提升子女的慎思明辨能力</vt:lpstr>
      <vt:lpstr>在日常生活中提升子女的慎思明辨能力</vt:lpstr>
      <vt:lpstr>在功課學習中提升子女的慎思明辨能力</vt:lpstr>
      <vt:lpstr>在功課學習中提升子女的慎思明辨能力</vt:lpstr>
      <vt:lpstr>創意思維小練習</vt:lpstr>
      <vt:lpstr>PowerPoint 簡報</vt:lpstr>
      <vt:lpstr>創意思維小練習</vt:lpstr>
      <vt:lpstr>創意思維小練習</vt:lpstr>
      <vt:lpstr>創意思維小練習</vt:lpstr>
      <vt:lpstr>PowerPoint 簡報</vt:lpstr>
      <vt:lpstr>創造力的重要性</vt:lpstr>
      <vt:lpstr>培養子女的創造力</vt:lpstr>
      <vt:lpstr>培養子女的創造力</vt:lpstr>
      <vt:lpstr>培養子女的創造力</vt:lpstr>
      <vt:lpstr>培養子女的創造力</vt:lpstr>
      <vt:lpstr>PowerPoint 簡報</vt:lpstr>
      <vt:lpstr>培養子女的創造力</vt:lpstr>
      <vt:lpstr>培養子女的創造力</vt:lpstr>
      <vt:lpstr>培養子女的創造力</vt:lpstr>
      <vt:lpstr>培養子女的創造力</vt:lpstr>
      <vt:lpstr>培養子女的創造力</vt:lpstr>
      <vt:lpstr>解決問題能力的重要性</vt:lpstr>
      <vt:lpstr>培養子女的解決問題能力</vt:lpstr>
      <vt:lpstr>通過協作解決問題</vt:lpstr>
      <vt:lpstr>通過協作解決問題</vt:lpstr>
      <vt:lpstr>PowerPoint 簡報</vt:lpstr>
      <vt:lpstr>通過協作解決問題</vt:lpstr>
      <vt:lpstr>培養子女的解決問題能力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21世紀能力</dc:title>
  <dc:creator>LAM, Chun Bun Ian [ECE]</dc:creator>
  <cp:lastModifiedBy>HSC&amp;PEd</cp:lastModifiedBy>
  <cp:revision>348</cp:revision>
  <cp:lastPrinted>2024-04-12T04:50:28Z</cp:lastPrinted>
  <dcterms:created xsi:type="dcterms:W3CDTF">2023-10-05T20:26:47Z</dcterms:created>
  <dcterms:modified xsi:type="dcterms:W3CDTF">2024-04-16T08:45:16Z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